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5" r:id="rId4"/>
    <p:sldId id="264" r:id="rId5"/>
    <p:sldId id="266" r:id="rId6"/>
    <p:sldId id="258" r:id="rId7"/>
    <p:sldId id="269" r:id="rId8"/>
    <p:sldId id="270" r:id="rId9"/>
    <p:sldId id="268" r:id="rId10"/>
    <p:sldId id="272" r:id="rId11"/>
    <p:sldId id="259" r:id="rId12"/>
    <p:sldId id="261" r:id="rId13"/>
    <p:sldId id="26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CC00"/>
    <a:srgbClr val="FF9933"/>
    <a:srgbClr val="FF9900"/>
    <a:srgbClr val="B0B0B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2" autoAdjust="0"/>
    <p:restoredTop sz="94602" autoAdjust="0"/>
  </p:normalViewPr>
  <p:slideViewPr>
    <p:cSldViewPr snapToGrid="0">
      <p:cViewPr varScale="1">
        <p:scale>
          <a:sx n="79" d="100"/>
          <a:sy n="79" d="100"/>
        </p:scale>
        <p:origin x="216" y="7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44B2C6-E4F3-488E-A515-BF2FCA959495}" type="datetimeFigureOut">
              <a:rPr lang="pt-BR" smtClean="0"/>
              <a:t>12/06/2018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E1DC56-F32B-41D8-BC8B-77093EC815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1582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1DC56-F32B-41D8-BC8B-77093EC8152D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3540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  <a:prstGeom prst="rect">
            <a:avLst/>
          </a:prstGeo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prstGeom prst="rect">
            <a:avLst/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0" name="Retângulo 9"/>
          <p:cNvSpPr/>
          <p:nvPr userDrawn="1"/>
        </p:nvSpPr>
        <p:spPr>
          <a:xfrm>
            <a:off x="9331" y="914396"/>
            <a:ext cx="4683968" cy="2239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 userDrawn="1"/>
        </p:nvSpPr>
        <p:spPr>
          <a:xfrm>
            <a:off x="2680996" y="914396"/>
            <a:ext cx="4316963" cy="1399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 userDrawn="1"/>
        </p:nvSpPr>
        <p:spPr>
          <a:xfrm>
            <a:off x="5138057" y="914396"/>
            <a:ext cx="4089919" cy="653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 userDrawn="1"/>
        </p:nvSpPr>
        <p:spPr>
          <a:xfrm>
            <a:off x="0" y="6494107"/>
            <a:ext cx="12192000" cy="363893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 userDrawn="1"/>
        </p:nvSpPr>
        <p:spPr>
          <a:xfrm>
            <a:off x="257336" y="6494107"/>
            <a:ext cx="117325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1st Lia Meeting "Subatomic Physics: from Theory to Experiments“                                                                     June</a:t>
            </a:r>
            <a:r>
              <a:rPr lang="en-US" sz="1400" baseline="0" dirty="0" smtClean="0"/>
              <a:t> 2018       Valdir </a:t>
            </a:r>
            <a:r>
              <a:rPr lang="en-US" sz="1400" baseline="0" dirty="0" err="1" smtClean="0"/>
              <a:t>Guimaraes</a:t>
            </a:r>
            <a:endParaRPr lang="pt-BR" sz="1400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g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370963" y="1736546"/>
            <a:ext cx="73068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9900"/>
                </a:solidFill>
                <a:latin typeface="Comic Sans MS" panose="030F0702030302020204" pitchFamily="66" charset="0"/>
              </a:rPr>
              <a:t>Brazilian involvement at </a:t>
            </a:r>
            <a:r>
              <a:rPr lang="en-US" sz="2400" b="1" dirty="0" smtClean="0">
                <a:solidFill>
                  <a:srgbClr val="FF9900"/>
                </a:solidFill>
                <a:latin typeface="Comic Sans MS" panose="030F0702030302020204" pitchFamily="66" charset="0"/>
              </a:rPr>
              <a:t>IPN-</a:t>
            </a:r>
            <a:r>
              <a:rPr lang="en-US" sz="2400" b="1" dirty="0" err="1" smtClean="0">
                <a:solidFill>
                  <a:srgbClr val="FF9900"/>
                </a:solidFill>
                <a:latin typeface="Comic Sans MS" panose="030F0702030302020204" pitchFamily="66" charset="0"/>
              </a:rPr>
              <a:t>Orsay</a:t>
            </a:r>
            <a:r>
              <a:rPr lang="en-US" sz="2400" b="1" dirty="0" smtClean="0">
                <a:solidFill>
                  <a:srgbClr val="FF990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>
                <a:solidFill>
                  <a:srgbClr val="FF9900"/>
                </a:solidFill>
                <a:latin typeface="Comic Sans MS" panose="030F0702030302020204" pitchFamily="66" charset="0"/>
              </a:rPr>
              <a:t>and GANIL</a:t>
            </a:r>
            <a:endParaRPr lang="pt-BR" sz="2400" dirty="0">
              <a:solidFill>
                <a:srgbClr val="FF99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CaixaDeTexto 7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2370963" y="3505200"/>
            <a:ext cx="6815137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fr-FR" altLang="pt-BR" b="1" dirty="0" smtClean="0">
                <a:latin typeface="Comic Sans MS" panose="030F0702030302020204" pitchFamily="66" charset="0"/>
              </a:rPr>
              <a:t>Valdir Guimarães</a:t>
            </a:r>
          </a:p>
          <a:p>
            <a:pPr>
              <a:lnSpc>
                <a:spcPct val="90000"/>
              </a:lnSpc>
              <a:defRPr/>
            </a:pPr>
            <a:endParaRPr lang="fr-FR" altLang="pt-BR" b="1" dirty="0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defRPr/>
            </a:pPr>
            <a:r>
              <a:rPr lang="fr-FR" altLang="pt-BR" b="1" dirty="0" smtClean="0">
                <a:latin typeface="Comic Sans MS" panose="030F0702030302020204" pitchFamily="66" charset="0"/>
              </a:rPr>
              <a:t>Instituto de Física da Universidade de São Paulo – Brazil </a:t>
            </a:r>
            <a:endParaRPr lang="fr-FR" altLang="pt-BR" b="1" dirty="0">
              <a:latin typeface="Comic Sans MS" panose="030F0702030302020204" pitchFamily="66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386117" y="2667039"/>
            <a:ext cx="64282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CC99"/>
                </a:solidFill>
                <a:latin typeface="Comic Sans MS" panose="030F0702030302020204" pitchFamily="66" charset="0"/>
              </a:rPr>
              <a:t>Field of Nuclear Physics – experiments </a:t>
            </a:r>
            <a:r>
              <a:rPr lang="en-US" dirty="0">
                <a:solidFill>
                  <a:srgbClr val="FF9933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9483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384" y="2581292"/>
            <a:ext cx="5983288" cy="3360738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7127132" y="2477311"/>
            <a:ext cx="1295400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6038384" y="1858347"/>
            <a:ext cx="5983288" cy="74199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7" name="Conector de seta reta 6"/>
          <p:cNvCxnSpPr/>
          <p:nvPr/>
        </p:nvCxnSpPr>
        <p:spPr>
          <a:xfrm flipH="1">
            <a:off x="7050932" y="2477311"/>
            <a:ext cx="2590800" cy="0"/>
          </a:xfrm>
          <a:prstGeom prst="straightConnector1">
            <a:avLst/>
          </a:prstGeom>
          <a:ln w="28575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utoShape 93"/>
          <p:cNvSpPr>
            <a:spLocks noChangeArrowheads="1"/>
          </p:cNvSpPr>
          <p:nvPr/>
        </p:nvSpPr>
        <p:spPr bwMode="auto">
          <a:xfrm>
            <a:off x="6920757" y="2010586"/>
            <a:ext cx="2720975" cy="371475"/>
          </a:xfrm>
          <a:prstGeom prst="roundRect">
            <a:avLst>
              <a:gd name="adj" fmla="val 338"/>
            </a:avLst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GB" altLang="pt-BR" sz="18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Ex = 8.3 to 9.7 MeV</a:t>
            </a:r>
            <a:endParaRPr lang="en-GB" altLang="pt-BR" sz="1800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sym typeface="Symbol" panose="05050102010706020507" pitchFamily="18" charset="2"/>
            </a:endParaRPr>
          </a:p>
        </p:txBody>
      </p:sp>
      <p:sp>
        <p:nvSpPr>
          <p:cNvPr id="9" name="AutoShape 93"/>
          <p:cNvSpPr>
            <a:spLocks noChangeArrowheads="1"/>
          </p:cNvSpPr>
          <p:nvPr/>
        </p:nvSpPr>
        <p:spPr bwMode="auto">
          <a:xfrm>
            <a:off x="6038385" y="5942030"/>
            <a:ext cx="5983288" cy="371475"/>
          </a:xfrm>
          <a:prstGeom prst="roundRect">
            <a:avLst>
              <a:gd name="adj" fmla="val 338"/>
            </a:avLst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rgbClr val="000000"/>
              </a:buClr>
              <a:buSzPct val="100000"/>
              <a:defRPr/>
            </a:pPr>
            <a:r>
              <a:rPr lang="en-GB" altLang="pt-BR" sz="18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en-GB" altLang="pt-BR" sz="1800" baseline="300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0</a:t>
            </a:r>
            <a:r>
              <a:rPr lang="en-GB" altLang="pt-BR" sz="18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8</a:t>
            </a:r>
            <a:r>
              <a:rPr lang="en-GB" altLang="pt-BR" sz="1800" baseline="300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0</a:t>
            </a:r>
            <a:r>
              <a:rPr lang="en-GB" altLang="pt-BR" sz="18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10</a:t>
            </a:r>
            <a:r>
              <a:rPr lang="en-GB" altLang="pt-BR" sz="1800" baseline="300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0</a:t>
            </a:r>
            <a:r>
              <a:rPr lang="en-GB" altLang="pt-BR" sz="18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GB" altLang="pt-BR" sz="18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12</a:t>
            </a:r>
            <a:r>
              <a:rPr lang="en-GB" altLang="pt-BR" sz="1800" baseline="300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0</a:t>
            </a:r>
            <a:r>
              <a:rPr lang="en-GB" altLang="pt-BR" sz="18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15</a:t>
            </a:r>
            <a:r>
              <a:rPr lang="en-GB" altLang="pt-BR" sz="1800" baseline="300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0</a:t>
            </a:r>
            <a:r>
              <a:rPr lang="en-GB" altLang="pt-BR" sz="18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18</a:t>
            </a:r>
            <a:r>
              <a:rPr lang="en-GB" altLang="pt-BR" sz="1800" baseline="300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0</a:t>
            </a:r>
            <a:r>
              <a:rPr lang="en-GB" altLang="pt-BR" sz="18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20</a:t>
            </a:r>
            <a:r>
              <a:rPr lang="en-GB" altLang="pt-BR" sz="1800" baseline="300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0</a:t>
            </a:r>
            <a:r>
              <a:rPr lang="en-GB" altLang="pt-BR" sz="18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GB" altLang="pt-BR" sz="18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25</a:t>
            </a:r>
            <a:r>
              <a:rPr lang="en-GB" altLang="pt-BR" sz="1800" baseline="300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0</a:t>
            </a:r>
            <a:r>
              <a:rPr lang="en-GB" altLang="pt-BR" sz="18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GB" altLang="pt-BR" sz="18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30</a:t>
            </a:r>
            <a:r>
              <a:rPr lang="en-GB" altLang="pt-BR" sz="1800" baseline="300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0</a:t>
            </a:r>
            <a:r>
              <a:rPr lang="en-GB" altLang="pt-BR" sz="18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35</a:t>
            </a:r>
            <a:r>
              <a:rPr lang="en-GB" altLang="pt-BR" sz="1800" baseline="300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0</a:t>
            </a:r>
            <a:r>
              <a:rPr lang="en-GB" altLang="pt-BR" sz="18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GB" altLang="pt-BR" sz="18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40</a:t>
            </a:r>
            <a:r>
              <a:rPr lang="en-GB" altLang="pt-BR" sz="1800" baseline="300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0</a:t>
            </a:r>
            <a:r>
              <a:rPr lang="en-GB" altLang="pt-BR" sz="18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GB" altLang="pt-BR" sz="18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sym typeface="Symbol" panose="05050102010706020507" pitchFamily="18" charset="2"/>
            </a:endParaRPr>
          </a:p>
        </p:txBody>
      </p:sp>
      <p:sp>
        <p:nvSpPr>
          <p:cNvPr id="13" name="CaixaDeTexto 7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86142" y="408893"/>
            <a:ext cx="70609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altLang="pt-BR" sz="2000" b="1" dirty="0" smtClean="0">
                <a:latin typeface="Comic Sans MS" panose="030F0702030302020204" pitchFamily="66" charset="0"/>
              </a:rPr>
              <a:t>unbound </a:t>
            </a:r>
            <a:r>
              <a:rPr lang="en-US" altLang="pt-BR" sz="2000" b="1" dirty="0">
                <a:latin typeface="Comic Sans MS" panose="030F0702030302020204" pitchFamily="66" charset="0"/>
              </a:rPr>
              <a:t>states (above proton threshold) in </a:t>
            </a:r>
            <a:r>
              <a:rPr lang="en-US" altLang="pt-BR" sz="2000" b="1" baseline="30000" dirty="0" smtClean="0">
                <a:latin typeface="Comic Sans MS" panose="030F0702030302020204" pitchFamily="66" charset="0"/>
              </a:rPr>
              <a:t>23</a:t>
            </a:r>
            <a:r>
              <a:rPr lang="en-US" altLang="pt-BR" sz="2000" b="1" dirty="0" smtClean="0">
                <a:latin typeface="Comic Sans MS" panose="030F0702030302020204" pitchFamily="66" charset="0"/>
              </a:rPr>
              <a:t>Mg           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9698882" y="2477311"/>
            <a:ext cx="0" cy="175260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033" y="1872900"/>
            <a:ext cx="1341236" cy="926672"/>
          </a:xfrm>
          <a:prstGeom prst="rect">
            <a:avLst/>
          </a:prstGeom>
        </p:spPr>
      </p:pic>
      <p:sp>
        <p:nvSpPr>
          <p:cNvPr id="101" name="Rectangle 3"/>
          <p:cNvSpPr txBox="1">
            <a:spLocks noChangeArrowheads="1"/>
          </p:cNvSpPr>
          <p:nvPr/>
        </p:nvSpPr>
        <p:spPr bwMode="auto">
          <a:xfrm>
            <a:off x="55576" y="1310288"/>
            <a:ext cx="6296034" cy="2211767"/>
          </a:xfrm>
          <a:prstGeom prst="rect">
            <a:avLst/>
          </a:prstGeom>
          <a:solidFill>
            <a:srgbClr val="E9F5FB"/>
          </a:solidFill>
          <a:ln w="19050">
            <a:solidFill>
              <a:srgbClr val="6776B5"/>
            </a:solidFill>
            <a:miter lim="800000"/>
            <a:headEnd/>
            <a:tailEnd/>
          </a:ln>
          <a:effectLst>
            <a:outerShdw blurRad="127000" dist="127000" dir="8100000" algn="tr" rotWithShape="0">
              <a:prstClr val="black">
                <a:alpha val="61000"/>
              </a:prstClr>
            </a:outerShdw>
          </a:effectLst>
        </p:spPr>
        <p:txBody>
          <a:bodyPr/>
          <a:lstStyle/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1600" baseline="30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  <a:ea typeface="MS PGothic" panose="020B0600070205080204" pitchFamily="34" charset="-128"/>
              </a:rPr>
              <a:t>23</a:t>
            </a:r>
            <a:r>
              <a:rPr lang="en-US" sz="1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  <a:ea typeface="MS PGothic" panose="020B0600070205080204" pitchFamily="34" charset="-128"/>
              </a:rPr>
              <a:t>Mg </a:t>
            </a:r>
            <a:r>
              <a:rPr lang="en-US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  <a:ea typeface="MS PGothic" panose="020B0600070205080204" pitchFamily="34" charset="-128"/>
              </a:rPr>
              <a:t>nucleus in the excitation energy  7.5 to 9.5 MeV.</a:t>
            </a:r>
          </a:p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  <a:ea typeface="MS PGothic" panose="020B0600070205080204" pitchFamily="34" charset="-128"/>
              </a:rPr>
              <a:t>Neutron transfer reaction:  </a:t>
            </a:r>
            <a:r>
              <a:rPr lang="en-US" sz="1600" baseline="30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  <a:ea typeface="MS PGothic" panose="020B0600070205080204" pitchFamily="34" charset="-128"/>
              </a:rPr>
              <a:t>24</a:t>
            </a:r>
            <a:r>
              <a:rPr lang="en-US" sz="1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  <a:ea typeface="MS PGothic" panose="020B0600070205080204" pitchFamily="34" charset="-128"/>
              </a:rPr>
              <a:t>Mg(</a:t>
            </a:r>
            <a:r>
              <a:rPr lang="en-US" sz="1600" baseline="30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  <a:ea typeface="MS PGothic" panose="020B0600070205080204" pitchFamily="34" charset="-128"/>
              </a:rPr>
              <a:t>3</a:t>
            </a:r>
            <a:r>
              <a:rPr lang="en-US" sz="1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  <a:ea typeface="MS PGothic" panose="020B0600070205080204" pitchFamily="34" charset="-128"/>
              </a:rPr>
              <a:t>He,</a:t>
            </a:r>
            <a:r>
              <a:rPr lang="en-US" sz="1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Symbol" panose="05050102010706020507" pitchFamily="18" charset="2"/>
                <a:ea typeface="MS PGothic" panose="020B0600070205080204" pitchFamily="34" charset="-128"/>
              </a:rPr>
              <a:t>a</a:t>
            </a:r>
            <a:r>
              <a:rPr lang="en-US" sz="1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  <a:ea typeface="MS PGothic" panose="020B0600070205080204" pitchFamily="34" charset="-128"/>
              </a:rPr>
              <a:t>)</a:t>
            </a:r>
            <a:r>
              <a:rPr lang="en-US" sz="1600" baseline="30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  <a:ea typeface="MS PGothic" panose="020B0600070205080204" pitchFamily="34" charset="-128"/>
              </a:rPr>
              <a:t>23</a:t>
            </a:r>
            <a:r>
              <a:rPr lang="en-US" sz="1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  <a:ea typeface="MS PGothic" panose="020B0600070205080204" pitchFamily="34" charset="-128"/>
              </a:rPr>
              <a:t>Mg </a:t>
            </a:r>
          </a:p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1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  <a:ea typeface="MS PGothic" panose="020B0600070205080204" pitchFamily="34" charset="-128"/>
              </a:rPr>
              <a:t>20 </a:t>
            </a:r>
            <a:r>
              <a:rPr lang="en-US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  <a:ea typeface="MS PGothic" panose="020B0600070205080204" pitchFamily="34" charset="-128"/>
              </a:rPr>
              <a:t>MeV </a:t>
            </a:r>
            <a:r>
              <a:rPr lang="en-US" sz="1600" baseline="30000" dirty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  <a:ea typeface="MS PGothic" panose="020B0600070205080204" pitchFamily="34" charset="-128"/>
              </a:rPr>
              <a:t>3</a:t>
            </a:r>
            <a:r>
              <a:rPr lang="en-US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  <a:ea typeface="MS PGothic" panose="020B0600070205080204" pitchFamily="34" charset="-128"/>
              </a:rPr>
              <a:t>He beam from IPNO.</a:t>
            </a:r>
          </a:p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  <a:ea typeface="MS PGothic" panose="020B0600070205080204" pitchFamily="34" charset="-128"/>
              </a:rPr>
              <a:t>Alpha energy spectra   -   energy of the </a:t>
            </a:r>
            <a:r>
              <a:rPr lang="en-US" sz="1600" baseline="30000" dirty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  <a:ea typeface="MS PGothic" panose="020B0600070205080204" pitchFamily="34" charset="-128"/>
              </a:rPr>
              <a:t>23</a:t>
            </a:r>
            <a:r>
              <a:rPr lang="en-US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  <a:ea typeface="MS PGothic" panose="020B0600070205080204" pitchFamily="34" charset="-128"/>
              </a:rPr>
              <a:t>Mg levels </a:t>
            </a:r>
          </a:p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  <a:ea typeface="MS PGothic" panose="020B0600070205080204" pitchFamily="34" charset="-128"/>
              </a:rPr>
              <a:t>Angular distribution (4 to 50 degree in 12 angles) </a:t>
            </a:r>
            <a:endParaRPr lang="en-US" sz="1600" dirty="0" smtClean="0">
              <a:solidFill>
                <a:schemeClr val="bg1">
                  <a:lumMod val="95000"/>
                  <a:lumOff val="5000"/>
                </a:schemeClr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1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  <a:ea typeface="MS PGothic" panose="020B0600070205080204" pitchFamily="34" charset="-128"/>
              </a:rPr>
              <a:t>- </a:t>
            </a:r>
            <a:r>
              <a:rPr lang="en-US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  <a:ea typeface="MS PGothic" panose="020B0600070205080204" pitchFamily="34" charset="-128"/>
              </a:rPr>
              <a:t>DWBA – L-transferred – (</a:t>
            </a:r>
            <a:r>
              <a:rPr lang="en-US" sz="16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  <a:ea typeface="MS PGothic" panose="020B0600070205080204" pitchFamily="34" charset="-128"/>
              </a:rPr>
              <a:t>J</a:t>
            </a:r>
            <a:r>
              <a:rPr lang="en-US" sz="1600" baseline="30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Symbol" pitchFamily="18" charset="2"/>
                <a:ea typeface="MS PGothic" panose="020B0600070205080204" pitchFamily="34" charset="-128"/>
              </a:rPr>
              <a:t>p</a:t>
            </a:r>
            <a:r>
              <a:rPr lang="en-US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  <a:ea typeface="MS PGothic" panose="020B0600070205080204" pitchFamily="34" charset="-128"/>
              </a:rPr>
              <a:t>)</a:t>
            </a:r>
          </a:p>
        </p:txBody>
      </p:sp>
      <p:sp>
        <p:nvSpPr>
          <p:cNvPr id="102" name="CaixaDeTexto 7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5155744" y="862995"/>
            <a:ext cx="6533576" cy="964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pt-BR" sz="2000" b="1" dirty="0" smtClean="0">
                <a:latin typeface="Comic Sans MS" panose="030F0702030302020204" pitchFamily="66" charset="0"/>
              </a:rPr>
              <a:t>experiment proposed by V. </a:t>
            </a:r>
            <a:r>
              <a:rPr lang="en-US" altLang="pt-BR" sz="2000" b="1" dirty="0" err="1" smtClean="0">
                <a:latin typeface="Comic Sans MS" panose="030F0702030302020204" pitchFamily="66" charset="0"/>
              </a:rPr>
              <a:t>Guimarães</a:t>
            </a:r>
            <a:r>
              <a:rPr lang="en-US" altLang="pt-BR" sz="2000" b="1" dirty="0" smtClean="0">
                <a:latin typeface="Comic Sans MS" panose="030F0702030302020204" pitchFamily="66" charset="0"/>
              </a:rPr>
              <a:t> in 2016</a:t>
            </a:r>
          </a:p>
          <a:p>
            <a:pPr>
              <a:lnSpc>
                <a:spcPct val="150000"/>
              </a:lnSpc>
              <a:defRPr/>
            </a:pPr>
            <a:r>
              <a:rPr lang="en-US" altLang="pt-BR" sz="2000" b="1" dirty="0">
                <a:latin typeface="Comic Sans MS" panose="030F0702030302020204" pitchFamily="66" charset="0"/>
              </a:rPr>
              <a:t> </a:t>
            </a:r>
            <a:r>
              <a:rPr lang="en-US" altLang="pt-BR" sz="2000" b="1" dirty="0" smtClean="0">
                <a:latin typeface="Comic Sans MS" panose="030F0702030302020204" pitchFamily="66" charset="0"/>
              </a:rPr>
              <a:t>             Thesis of master of Alessandro Lara </a:t>
            </a:r>
            <a:endParaRPr lang="fr-FR" altLang="pt-BR" sz="2000" b="1" dirty="0">
              <a:latin typeface="Comic Sans MS" panose="030F0702030302020204" pitchFamily="66" charset="0"/>
            </a:endParaRPr>
          </a:p>
        </p:txBody>
      </p:sp>
      <p:sp>
        <p:nvSpPr>
          <p:cNvPr id="56" name="Freeform 40"/>
          <p:cNvSpPr>
            <a:spLocks noChangeArrowheads="1"/>
          </p:cNvSpPr>
          <p:nvPr/>
        </p:nvSpPr>
        <p:spPr bwMode="auto">
          <a:xfrm>
            <a:off x="1843569" y="4666642"/>
            <a:ext cx="1879600" cy="815975"/>
          </a:xfrm>
          <a:custGeom>
            <a:avLst/>
            <a:gdLst>
              <a:gd name="T0" fmla="*/ 0 w 5574"/>
              <a:gd name="T1" fmla="*/ 2147483646 h 2360"/>
              <a:gd name="T2" fmla="*/ 2147483646 w 5574"/>
              <a:gd name="T3" fmla="*/ 2147483646 h 2360"/>
              <a:gd name="T4" fmla="*/ 2147483646 w 5574"/>
              <a:gd name="T5" fmla="*/ 2147483646 h 236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574" h="2360">
                <a:moveTo>
                  <a:pt x="0" y="913"/>
                </a:moveTo>
                <a:cubicBezTo>
                  <a:pt x="1296" y="454"/>
                  <a:pt x="2597" y="0"/>
                  <a:pt x="3527" y="242"/>
                </a:cubicBezTo>
                <a:cubicBezTo>
                  <a:pt x="4458" y="485"/>
                  <a:pt x="5013" y="1420"/>
                  <a:pt x="5573" y="2359"/>
                </a:cubicBezTo>
              </a:path>
            </a:pathLst>
          </a:custGeom>
          <a:noFill/>
          <a:ln w="9360">
            <a:solidFill>
              <a:schemeClr val="accent3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7" name="Freeform 25"/>
          <p:cNvSpPr>
            <a:spLocks noChangeArrowheads="1"/>
          </p:cNvSpPr>
          <p:nvPr/>
        </p:nvSpPr>
        <p:spPr bwMode="auto">
          <a:xfrm>
            <a:off x="1756257" y="4407880"/>
            <a:ext cx="1955800" cy="1098550"/>
          </a:xfrm>
          <a:custGeom>
            <a:avLst/>
            <a:gdLst>
              <a:gd name="T0" fmla="*/ 0 w 5574"/>
              <a:gd name="T1" fmla="*/ 2147483646 h 3004"/>
              <a:gd name="T2" fmla="*/ 2147483646 w 5574"/>
              <a:gd name="T3" fmla="*/ 2147483646 h 3004"/>
              <a:gd name="T4" fmla="*/ 2147483646 w 5574"/>
              <a:gd name="T5" fmla="*/ 2147483646 h 300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574" h="3004">
                <a:moveTo>
                  <a:pt x="0" y="1486"/>
                </a:moveTo>
                <a:cubicBezTo>
                  <a:pt x="1561" y="741"/>
                  <a:pt x="3126" y="0"/>
                  <a:pt x="4057" y="251"/>
                </a:cubicBezTo>
                <a:cubicBezTo>
                  <a:pt x="4987" y="502"/>
                  <a:pt x="5309" y="2545"/>
                  <a:pt x="5573" y="3003"/>
                </a:cubicBezTo>
              </a:path>
            </a:pathLst>
          </a:custGeom>
          <a:noFill/>
          <a:ln w="9360">
            <a:solidFill>
              <a:schemeClr val="accent3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8" name="AutoShape 27"/>
          <p:cNvSpPr>
            <a:spLocks noChangeArrowheads="1"/>
          </p:cNvSpPr>
          <p:nvPr/>
        </p:nvSpPr>
        <p:spPr bwMode="auto">
          <a:xfrm>
            <a:off x="78269" y="5400067"/>
            <a:ext cx="1182688" cy="647700"/>
          </a:xfrm>
          <a:prstGeom prst="roundRect">
            <a:avLst>
              <a:gd name="adj" fmla="val 43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FF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pt-BR" baseline="3000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  <a:r>
              <a:rPr lang="en-GB" altLang="pt-BR">
                <a:solidFill>
                  <a:srgbClr val="FF0000"/>
                </a:solidFill>
                <a:latin typeface="Comic Sans MS" panose="030F0702030302020204" pitchFamily="66" charset="0"/>
              </a:rPr>
              <a:t>He </a:t>
            </a:r>
          </a:p>
          <a:p>
            <a:pPr>
              <a:buClr>
                <a:srgbClr val="FF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pt-BR">
                <a:solidFill>
                  <a:srgbClr val="FF0000"/>
                </a:solidFill>
                <a:latin typeface="Comic Sans MS" panose="030F0702030302020204" pitchFamily="66" charset="0"/>
              </a:rPr>
              <a:t>(20 MeV)</a:t>
            </a:r>
          </a:p>
        </p:txBody>
      </p:sp>
      <p:sp>
        <p:nvSpPr>
          <p:cNvPr id="59" name="AutoShape 28"/>
          <p:cNvSpPr>
            <a:spLocks noChangeArrowheads="1"/>
          </p:cNvSpPr>
          <p:nvPr/>
        </p:nvSpPr>
        <p:spPr bwMode="auto">
          <a:xfrm>
            <a:off x="75094" y="4263417"/>
            <a:ext cx="1460500" cy="371475"/>
          </a:xfrm>
          <a:prstGeom prst="roundRect">
            <a:avLst>
              <a:gd name="adj" fmla="val 43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pt-BR" baseline="30000">
                <a:latin typeface="Comic Sans MS" panose="030F0702030302020204" pitchFamily="66" charset="0"/>
              </a:rPr>
              <a:t>24</a:t>
            </a:r>
            <a:r>
              <a:rPr lang="en-GB" altLang="pt-BR">
                <a:latin typeface="Comic Sans MS" panose="030F0702030302020204" pitchFamily="66" charset="0"/>
              </a:rPr>
              <a:t>Mg target</a:t>
            </a:r>
            <a:endParaRPr lang="en-GB" altLang="pt-BR" baseline="30000">
              <a:latin typeface="Comic Sans MS" panose="030F0702030302020204" pitchFamily="66" charset="0"/>
            </a:endParaRPr>
          </a:p>
        </p:txBody>
      </p:sp>
      <p:sp>
        <p:nvSpPr>
          <p:cNvPr id="103" name="Oval 8"/>
          <p:cNvSpPr>
            <a:spLocks noChangeArrowheads="1"/>
          </p:cNvSpPr>
          <p:nvPr/>
        </p:nvSpPr>
        <p:spPr bwMode="auto">
          <a:xfrm>
            <a:off x="1014894" y="5134955"/>
            <a:ext cx="476250" cy="457200"/>
          </a:xfrm>
          <a:prstGeom prst="ellipse">
            <a:avLst/>
          </a:prstGeom>
          <a:noFill/>
          <a:ln w="19080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Comic Sans MS" panose="030F0702030302020204" pitchFamily="66" charset="0"/>
            </a:endParaRPr>
          </a:p>
        </p:txBody>
      </p:sp>
      <p:sp>
        <p:nvSpPr>
          <p:cNvPr id="104" name="Line 20"/>
          <p:cNvSpPr>
            <a:spLocks noChangeShapeType="1"/>
          </p:cNvSpPr>
          <p:nvPr/>
        </p:nvSpPr>
        <p:spPr bwMode="auto">
          <a:xfrm>
            <a:off x="376719" y="5363555"/>
            <a:ext cx="876300" cy="1587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05" name="Line 29"/>
          <p:cNvSpPr>
            <a:spLocks noChangeShapeType="1"/>
          </p:cNvSpPr>
          <p:nvPr/>
        </p:nvSpPr>
        <p:spPr bwMode="auto">
          <a:xfrm flipV="1">
            <a:off x="1251432" y="4963505"/>
            <a:ext cx="512762" cy="393700"/>
          </a:xfrm>
          <a:prstGeom prst="line">
            <a:avLst/>
          </a:prstGeom>
          <a:noFill/>
          <a:ln w="9360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6" name="Line 19"/>
          <p:cNvSpPr>
            <a:spLocks noChangeShapeType="1"/>
          </p:cNvSpPr>
          <p:nvPr/>
        </p:nvSpPr>
        <p:spPr bwMode="auto">
          <a:xfrm>
            <a:off x="1253019" y="5287355"/>
            <a:ext cx="1588" cy="171450"/>
          </a:xfrm>
          <a:prstGeom prst="line">
            <a:avLst/>
          </a:prstGeom>
          <a:noFill/>
          <a:ln w="1908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7" name="Line 31"/>
          <p:cNvSpPr>
            <a:spLocks noChangeShapeType="1"/>
          </p:cNvSpPr>
          <p:nvPr/>
        </p:nvSpPr>
        <p:spPr bwMode="auto">
          <a:xfrm flipH="1">
            <a:off x="1251432" y="5477855"/>
            <a:ext cx="98425" cy="5715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8" name="Line 41"/>
          <p:cNvSpPr>
            <a:spLocks noChangeShapeType="1"/>
          </p:cNvSpPr>
          <p:nvPr/>
        </p:nvSpPr>
        <p:spPr bwMode="auto">
          <a:xfrm flipH="1" flipV="1">
            <a:off x="1308582" y="5552467"/>
            <a:ext cx="193675" cy="327025"/>
          </a:xfrm>
          <a:prstGeom prst="line">
            <a:avLst/>
          </a:prstGeom>
          <a:noFill/>
          <a:ln w="936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9" name="AutoShape 42"/>
          <p:cNvSpPr>
            <a:spLocks noChangeArrowheads="1"/>
          </p:cNvSpPr>
          <p:nvPr/>
        </p:nvSpPr>
        <p:spPr bwMode="auto">
          <a:xfrm>
            <a:off x="435457" y="5987442"/>
            <a:ext cx="2406650" cy="371475"/>
          </a:xfrm>
          <a:prstGeom prst="roundRect">
            <a:avLst>
              <a:gd name="adj" fmla="val 22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Symbol" panose="05050102010706020507" pitchFamily="18" charset="2"/>
              <a:buNone/>
            </a:pPr>
            <a:r>
              <a:rPr lang="en-GB" altLang="pt-BR">
                <a:latin typeface="Symbol" panose="05050102010706020507" pitchFamily="18" charset="2"/>
              </a:rPr>
              <a:t></a:t>
            </a:r>
            <a:r>
              <a:rPr lang="en-GB" altLang="pt-BR">
                <a:latin typeface="Comic Sans MS" panose="030F0702030302020204" pitchFamily="66" charset="0"/>
              </a:rPr>
              <a:t>E-E monitor</a:t>
            </a:r>
          </a:p>
        </p:txBody>
      </p:sp>
      <p:sp>
        <p:nvSpPr>
          <p:cNvPr id="110" name="Line 9"/>
          <p:cNvSpPr>
            <a:spLocks noChangeShapeType="1"/>
          </p:cNvSpPr>
          <p:nvPr/>
        </p:nvSpPr>
        <p:spPr bwMode="auto">
          <a:xfrm>
            <a:off x="1399069" y="5107967"/>
            <a:ext cx="139700" cy="255588"/>
          </a:xfrm>
          <a:prstGeom prst="line">
            <a:avLst/>
          </a:prstGeom>
          <a:noFill/>
          <a:ln w="28440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11" name="Line 10"/>
          <p:cNvSpPr>
            <a:spLocks noChangeShapeType="1"/>
          </p:cNvSpPr>
          <p:nvPr/>
        </p:nvSpPr>
        <p:spPr bwMode="auto">
          <a:xfrm flipV="1">
            <a:off x="1395894" y="4218967"/>
            <a:ext cx="723900" cy="67945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12" name="Line 11"/>
          <p:cNvSpPr>
            <a:spLocks noChangeShapeType="1"/>
          </p:cNvSpPr>
          <p:nvPr/>
        </p:nvSpPr>
        <p:spPr bwMode="auto">
          <a:xfrm flipV="1">
            <a:off x="2110269" y="3704617"/>
            <a:ext cx="1762125" cy="517525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13" name="Line 12"/>
          <p:cNvSpPr>
            <a:spLocks noChangeShapeType="1"/>
          </p:cNvSpPr>
          <p:nvPr/>
        </p:nvSpPr>
        <p:spPr bwMode="auto">
          <a:xfrm>
            <a:off x="3853344" y="3696680"/>
            <a:ext cx="571500" cy="504825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14" name="Line 13"/>
          <p:cNvSpPr>
            <a:spLocks noChangeShapeType="1"/>
          </p:cNvSpPr>
          <p:nvPr/>
        </p:nvSpPr>
        <p:spPr bwMode="auto">
          <a:xfrm>
            <a:off x="4413732" y="4199917"/>
            <a:ext cx="133350" cy="78105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15" name="Line 14"/>
          <p:cNvSpPr>
            <a:spLocks noChangeShapeType="1"/>
          </p:cNvSpPr>
          <p:nvPr/>
        </p:nvSpPr>
        <p:spPr bwMode="auto">
          <a:xfrm>
            <a:off x="1395894" y="4896830"/>
            <a:ext cx="1588" cy="22860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16" name="Freeform 21"/>
          <p:cNvSpPr>
            <a:spLocks noChangeArrowheads="1"/>
          </p:cNvSpPr>
          <p:nvPr/>
        </p:nvSpPr>
        <p:spPr bwMode="auto">
          <a:xfrm>
            <a:off x="1602269" y="4728555"/>
            <a:ext cx="381000" cy="596900"/>
          </a:xfrm>
          <a:custGeom>
            <a:avLst/>
            <a:gdLst>
              <a:gd name="T0" fmla="*/ 0 w 1059"/>
              <a:gd name="T1" fmla="*/ 0 h 1660"/>
              <a:gd name="T2" fmla="*/ 2147483647 w 1059"/>
              <a:gd name="T3" fmla="*/ 2147483647 h 1660"/>
              <a:gd name="T4" fmla="*/ 2147483647 w 1059"/>
              <a:gd name="T5" fmla="*/ 2147483647 h 166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59" h="1660">
                <a:moveTo>
                  <a:pt x="0" y="0"/>
                </a:moveTo>
                <a:cubicBezTo>
                  <a:pt x="247" y="141"/>
                  <a:pt x="494" y="286"/>
                  <a:pt x="670" y="564"/>
                </a:cubicBezTo>
                <a:cubicBezTo>
                  <a:pt x="847" y="842"/>
                  <a:pt x="953" y="1248"/>
                  <a:pt x="1058" y="1659"/>
                </a:cubicBezTo>
              </a:path>
            </a:pathLst>
          </a:custGeom>
          <a:noFill/>
          <a:ln w="9360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17" name="Line 22"/>
          <p:cNvSpPr>
            <a:spLocks noChangeShapeType="1"/>
          </p:cNvSpPr>
          <p:nvPr/>
        </p:nvSpPr>
        <p:spPr bwMode="auto">
          <a:xfrm flipH="1">
            <a:off x="2235682" y="4144355"/>
            <a:ext cx="180975" cy="977900"/>
          </a:xfrm>
          <a:prstGeom prst="line">
            <a:avLst/>
          </a:prstGeom>
          <a:noFill/>
          <a:ln w="9360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18" name="Line 23"/>
          <p:cNvSpPr>
            <a:spLocks noChangeShapeType="1"/>
          </p:cNvSpPr>
          <p:nvPr/>
        </p:nvSpPr>
        <p:spPr bwMode="auto">
          <a:xfrm>
            <a:off x="2237269" y="5122255"/>
            <a:ext cx="190500" cy="139700"/>
          </a:xfrm>
          <a:prstGeom prst="line">
            <a:avLst/>
          </a:prstGeom>
          <a:noFill/>
          <a:ln w="9360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19" name="Freeform 30"/>
          <p:cNvSpPr>
            <a:spLocks noChangeArrowheads="1"/>
          </p:cNvSpPr>
          <p:nvPr/>
        </p:nvSpPr>
        <p:spPr bwMode="auto">
          <a:xfrm>
            <a:off x="1638782" y="4157055"/>
            <a:ext cx="2081212" cy="1316037"/>
          </a:xfrm>
          <a:custGeom>
            <a:avLst/>
            <a:gdLst>
              <a:gd name="T0" fmla="*/ 0 w 5787"/>
              <a:gd name="T1" fmla="*/ 2147483646 h 3878"/>
              <a:gd name="T2" fmla="*/ 2147483646 w 5787"/>
              <a:gd name="T3" fmla="*/ 2147483646 h 3878"/>
              <a:gd name="T4" fmla="*/ 2147483646 w 5787"/>
              <a:gd name="T5" fmla="*/ 2147483646 h 387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787" h="3878">
                <a:moveTo>
                  <a:pt x="0" y="2430"/>
                </a:moveTo>
                <a:cubicBezTo>
                  <a:pt x="1614" y="1213"/>
                  <a:pt x="3232" y="0"/>
                  <a:pt x="4198" y="242"/>
                </a:cubicBezTo>
                <a:cubicBezTo>
                  <a:pt x="5164" y="485"/>
                  <a:pt x="5516" y="3273"/>
                  <a:pt x="5786" y="3877"/>
                </a:cubicBezTo>
              </a:path>
            </a:pathLst>
          </a:custGeom>
          <a:noFill/>
          <a:ln w="9360">
            <a:solidFill>
              <a:schemeClr val="accent3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20" name="AutoShape 32"/>
          <p:cNvSpPr>
            <a:spLocks noChangeArrowheads="1"/>
          </p:cNvSpPr>
          <p:nvPr/>
        </p:nvSpPr>
        <p:spPr bwMode="auto">
          <a:xfrm>
            <a:off x="3370744" y="4053867"/>
            <a:ext cx="376238" cy="463550"/>
          </a:xfrm>
          <a:prstGeom prst="roundRect">
            <a:avLst>
              <a:gd name="adj" fmla="val 62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00CC66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GB" altLang="pt-BR" sz="2400" dirty="0" smtClean="0">
                <a:solidFill>
                  <a:schemeClr val="accent3">
                    <a:lumMod val="75000"/>
                  </a:schemeClr>
                </a:solidFill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121" name="Line 7"/>
          <p:cNvSpPr>
            <a:spLocks noChangeShapeType="1"/>
          </p:cNvSpPr>
          <p:nvPr/>
        </p:nvSpPr>
        <p:spPr bwMode="auto">
          <a:xfrm flipV="1">
            <a:off x="1543532" y="4977792"/>
            <a:ext cx="2990850" cy="384175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2" name="Line 15"/>
          <p:cNvSpPr>
            <a:spLocks noChangeShapeType="1"/>
          </p:cNvSpPr>
          <p:nvPr/>
        </p:nvSpPr>
        <p:spPr bwMode="auto">
          <a:xfrm>
            <a:off x="4558194" y="4982555"/>
            <a:ext cx="390525" cy="428625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3" name="Line 16"/>
          <p:cNvSpPr>
            <a:spLocks noChangeShapeType="1"/>
          </p:cNvSpPr>
          <p:nvPr/>
        </p:nvSpPr>
        <p:spPr bwMode="auto">
          <a:xfrm flipH="1">
            <a:off x="4883632" y="5412767"/>
            <a:ext cx="69850" cy="371475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4" name="Line 17"/>
          <p:cNvSpPr>
            <a:spLocks noChangeShapeType="1"/>
          </p:cNvSpPr>
          <p:nvPr/>
        </p:nvSpPr>
        <p:spPr bwMode="auto">
          <a:xfrm flipH="1" flipV="1">
            <a:off x="2489682" y="5514367"/>
            <a:ext cx="2393950" cy="2794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5" name="Line 18"/>
          <p:cNvSpPr>
            <a:spLocks noChangeShapeType="1"/>
          </p:cNvSpPr>
          <p:nvPr/>
        </p:nvSpPr>
        <p:spPr bwMode="auto">
          <a:xfrm flipV="1">
            <a:off x="2491269" y="5238142"/>
            <a:ext cx="1588" cy="269875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6" name="Line 33"/>
          <p:cNvSpPr>
            <a:spLocks noChangeShapeType="1"/>
          </p:cNvSpPr>
          <p:nvPr/>
        </p:nvSpPr>
        <p:spPr bwMode="auto">
          <a:xfrm flipH="1">
            <a:off x="4239107" y="4792055"/>
            <a:ext cx="719137" cy="695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7" name="Line 34"/>
          <p:cNvSpPr>
            <a:spLocks noChangeShapeType="1"/>
          </p:cNvSpPr>
          <p:nvPr/>
        </p:nvSpPr>
        <p:spPr bwMode="auto">
          <a:xfrm flipH="1">
            <a:off x="3377093" y="5566754"/>
            <a:ext cx="673100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8" name="AutoShape 38"/>
          <p:cNvSpPr>
            <a:spLocks noChangeArrowheads="1"/>
          </p:cNvSpPr>
          <p:nvPr/>
        </p:nvSpPr>
        <p:spPr bwMode="auto">
          <a:xfrm>
            <a:off x="4529619" y="4172930"/>
            <a:ext cx="1597025" cy="649287"/>
          </a:xfrm>
          <a:prstGeom prst="roundRect">
            <a:avLst>
              <a:gd name="adj" fmla="val 43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FF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pt-BR">
                <a:solidFill>
                  <a:srgbClr val="7030A0"/>
                </a:solidFill>
                <a:latin typeface="Comic Sans MS" panose="030F0702030302020204" pitchFamily="66" charset="0"/>
              </a:rPr>
              <a:t>Position (B</a:t>
            </a:r>
            <a:r>
              <a:rPr lang="en-GB" altLang="pt-BR">
                <a:solidFill>
                  <a:srgbClr val="7030A0"/>
                </a:solidFill>
                <a:latin typeface="Symbol" panose="05050102010706020507" pitchFamily="18" charset="2"/>
              </a:rPr>
              <a:t>r</a:t>
            </a:r>
            <a:r>
              <a:rPr lang="en-GB" altLang="pt-BR">
                <a:solidFill>
                  <a:srgbClr val="7030A0"/>
                </a:solidFill>
                <a:latin typeface="Comic Sans MS" panose="030F0702030302020204" pitchFamily="66" charset="0"/>
              </a:rPr>
              <a:t>) </a:t>
            </a:r>
          </a:p>
          <a:p>
            <a:pPr>
              <a:buClr>
                <a:srgbClr val="FF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pt-BR">
                <a:latin typeface="Comic Sans MS" panose="030F0702030302020204" pitchFamily="66" charset="0"/>
              </a:rPr>
              <a:t>gas chamber </a:t>
            </a:r>
            <a:endParaRPr lang="en-GB" altLang="pt-BR">
              <a:latin typeface="Comic Sans MS" panose="030F0702030302020204" pitchFamily="66" charset="0"/>
              <a:sym typeface="Symbol" panose="05050102010706020507" pitchFamily="18" charset="2"/>
            </a:endParaRPr>
          </a:p>
        </p:txBody>
      </p:sp>
      <p:sp>
        <p:nvSpPr>
          <p:cNvPr id="129" name="AutoShape 39"/>
          <p:cNvSpPr>
            <a:spLocks noChangeArrowheads="1"/>
          </p:cNvSpPr>
          <p:nvPr/>
        </p:nvSpPr>
        <p:spPr bwMode="auto">
          <a:xfrm>
            <a:off x="2818294" y="6000142"/>
            <a:ext cx="3078163" cy="371475"/>
          </a:xfrm>
          <a:prstGeom prst="roundRect">
            <a:avLst>
              <a:gd name="adj" fmla="val 43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00CC00"/>
              </a:buClr>
              <a:buSzPct val="100000"/>
              <a:buFont typeface="Symbol" panose="05050102010706020507" pitchFamily="18" charset="2"/>
              <a:buNone/>
            </a:pPr>
            <a:r>
              <a:rPr lang="en-GB" altLang="pt-BR" dirty="0">
                <a:solidFill>
                  <a:srgbClr val="C00000"/>
                </a:solidFill>
                <a:latin typeface="Symbol" panose="05050102010706020507" pitchFamily="18" charset="2"/>
              </a:rPr>
              <a:t></a:t>
            </a:r>
            <a:r>
              <a:rPr lang="en-GB" altLang="pt-BR" dirty="0">
                <a:solidFill>
                  <a:srgbClr val="C00000"/>
                </a:solidFill>
                <a:latin typeface="Comic Sans MS" panose="030F0702030302020204" pitchFamily="66" charset="0"/>
              </a:rPr>
              <a:t>E -</a:t>
            </a:r>
            <a:r>
              <a:rPr lang="en-GB" altLang="pt-BR" dirty="0">
                <a:latin typeface="Comic Sans MS" panose="030F0702030302020204" pitchFamily="66" charset="0"/>
              </a:rPr>
              <a:t>proportional counter</a:t>
            </a:r>
          </a:p>
        </p:txBody>
      </p:sp>
      <p:sp>
        <p:nvSpPr>
          <p:cNvPr id="130" name="Rectangle 46"/>
          <p:cNvSpPr>
            <a:spLocks noChangeArrowheads="1"/>
          </p:cNvSpPr>
          <p:nvPr/>
        </p:nvSpPr>
        <p:spPr bwMode="auto">
          <a:xfrm rot="360000">
            <a:off x="2834169" y="5460392"/>
            <a:ext cx="1733550" cy="42863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Comic Sans MS" panose="030F0702030302020204" pitchFamily="66" charset="0"/>
            </a:endParaRPr>
          </a:p>
        </p:txBody>
      </p:sp>
      <p:sp>
        <p:nvSpPr>
          <p:cNvPr id="131" name="Rectangle 47"/>
          <p:cNvSpPr>
            <a:spLocks noChangeArrowheads="1"/>
          </p:cNvSpPr>
          <p:nvPr/>
        </p:nvSpPr>
        <p:spPr bwMode="auto">
          <a:xfrm rot="360000">
            <a:off x="2830994" y="5520717"/>
            <a:ext cx="1744663" cy="9842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Comic Sans MS" panose="030F0702030302020204" pitchFamily="66" charset="0"/>
            </a:endParaRPr>
          </a:p>
        </p:txBody>
      </p:sp>
      <p:sp>
        <p:nvSpPr>
          <p:cNvPr id="132" name="Line 26"/>
          <p:cNvSpPr>
            <a:spLocks noChangeShapeType="1"/>
          </p:cNvSpPr>
          <p:nvPr/>
        </p:nvSpPr>
        <p:spPr bwMode="auto">
          <a:xfrm>
            <a:off x="887894" y="4638067"/>
            <a:ext cx="303213" cy="623888"/>
          </a:xfrm>
          <a:prstGeom prst="line">
            <a:avLst/>
          </a:prstGeom>
          <a:noFill/>
          <a:ln w="936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3" name="Text Box 80"/>
          <p:cNvSpPr txBox="1">
            <a:spLocks noChangeArrowheads="1"/>
          </p:cNvSpPr>
          <p:nvPr/>
        </p:nvSpPr>
        <p:spPr bwMode="auto">
          <a:xfrm>
            <a:off x="1672119" y="5676292"/>
            <a:ext cx="169862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pt-BR" sz="1600">
                <a:latin typeface="Comic Sans MS" panose="030F0702030302020204" pitchFamily="66" charset="0"/>
              </a:rPr>
              <a:t>Faraday Cup</a:t>
            </a:r>
          </a:p>
        </p:txBody>
      </p:sp>
      <p:sp>
        <p:nvSpPr>
          <p:cNvPr id="134" name="Line 77"/>
          <p:cNvSpPr>
            <a:spLocks noChangeShapeType="1"/>
          </p:cNvSpPr>
          <p:nvPr/>
        </p:nvSpPr>
        <p:spPr bwMode="auto">
          <a:xfrm>
            <a:off x="1446694" y="5282592"/>
            <a:ext cx="0" cy="125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5" name="Line 81"/>
          <p:cNvSpPr>
            <a:spLocks noChangeShapeType="1"/>
          </p:cNvSpPr>
          <p:nvPr/>
        </p:nvSpPr>
        <p:spPr bwMode="auto">
          <a:xfrm flipH="1" flipV="1">
            <a:off x="1489557" y="5447692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6" name="Line 24"/>
          <p:cNvSpPr>
            <a:spLocks noChangeShapeType="1"/>
          </p:cNvSpPr>
          <p:nvPr/>
        </p:nvSpPr>
        <p:spPr bwMode="auto">
          <a:xfrm flipV="1">
            <a:off x="1251432" y="4980967"/>
            <a:ext cx="593725" cy="381000"/>
          </a:xfrm>
          <a:prstGeom prst="line">
            <a:avLst/>
          </a:prstGeom>
          <a:noFill/>
          <a:ln w="9360">
            <a:solidFill>
              <a:schemeClr val="accent3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37" name="Line 6"/>
          <p:cNvSpPr>
            <a:spLocks noChangeShapeType="1"/>
          </p:cNvSpPr>
          <p:nvPr/>
        </p:nvSpPr>
        <p:spPr bwMode="auto">
          <a:xfrm flipV="1">
            <a:off x="1224444" y="4974617"/>
            <a:ext cx="420688" cy="403225"/>
          </a:xfrm>
          <a:prstGeom prst="line">
            <a:avLst/>
          </a:prstGeom>
          <a:noFill/>
          <a:ln w="9360">
            <a:solidFill>
              <a:schemeClr val="accent3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38" name="Rectangle 3"/>
          <p:cNvSpPr txBox="1">
            <a:spLocks noChangeArrowheads="1"/>
          </p:cNvSpPr>
          <p:nvPr/>
        </p:nvSpPr>
        <p:spPr bwMode="auto">
          <a:xfrm>
            <a:off x="124307" y="3685567"/>
            <a:ext cx="2009775" cy="406400"/>
          </a:xfrm>
          <a:prstGeom prst="rect">
            <a:avLst/>
          </a:prstGeom>
          <a:noFill/>
          <a:ln w="19050">
            <a:solidFill>
              <a:srgbClr val="6776B5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fr-FR" altLang="pt-BR" baseline="30000">
                <a:latin typeface="Comic Sans MS" panose="030F0702030302020204" pitchFamily="66" charset="0"/>
              </a:rPr>
              <a:t>24</a:t>
            </a:r>
            <a:r>
              <a:rPr lang="fr-FR" altLang="pt-BR">
                <a:latin typeface="Comic Sans MS" panose="030F0702030302020204" pitchFamily="66" charset="0"/>
              </a:rPr>
              <a:t>Mg(</a:t>
            </a:r>
            <a:r>
              <a:rPr lang="fr-FR" altLang="pt-BR" baseline="30000">
                <a:latin typeface="Comic Sans MS" panose="030F0702030302020204" pitchFamily="66" charset="0"/>
              </a:rPr>
              <a:t>3</a:t>
            </a:r>
            <a:r>
              <a:rPr lang="fr-FR" altLang="pt-BR">
                <a:latin typeface="Comic Sans MS" panose="030F0702030302020204" pitchFamily="66" charset="0"/>
              </a:rPr>
              <a:t>He,</a:t>
            </a:r>
            <a:r>
              <a:rPr lang="fr-FR" altLang="pt-BR">
                <a:latin typeface="Symbol" panose="05050102010706020507" pitchFamily="18" charset="2"/>
              </a:rPr>
              <a:t>a</a:t>
            </a:r>
            <a:r>
              <a:rPr lang="fr-FR" altLang="pt-BR">
                <a:latin typeface="Comic Sans MS" panose="030F0702030302020204" pitchFamily="66" charset="0"/>
              </a:rPr>
              <a:t>)</a:t>
            </a:r>
            <a:r>
              <a:rPr lang="fr-FR" altLang="pt-BR" baseline="30000">
                <a:latin typeface="Comic Sans MS" panose="030F0702030302020204" pitchFamily="66" charset="0"/>
              </a:rPr>
              <a:t>23</a:t>
            </a:r>
            <a:r>
              <a:rPr lang="fr-FR" altLang="pt-BR">
                <a:latin typeface="Comic Sans MS" panose="030F0702030302020204" pitchFamily="66" charset="0"/>
              </a:rPr>
              <a:t>Mg</a:t>
            </a:r>
            <a:endParaRPr lang="fr-FR" altLang="pt-BR" dirty="0">
              <a:latin typeface="Comic Sans MS" panose="030F0702030302020204" pitchFamily="66" charset="0"/>
            </a:endParaRPr>
          </a:p>
        </p:txBody>
      </p:sp>
      <p:sp>
        <p:nvSpPr>
          <p:cNvPr id="139" name="Rectangle 46"/>
          <p:cNvSpPr>
            <a:spLocks noChangeArrowheads="1"/>
          </p:cNvSpPr>
          <p:nvPr/>
        </p:nvSpPr>
        <p:spPr bwMode="auto">
          <a:xfrm rot="360000">
            <a:off x="2840519" y="5612792"/>
            <a:ext cx="1733550" cy="42863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43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33467" y="1896732"/>
            <a:ext cx="11751009" cy="3823131"/>
          </a:xfrm>
          <a:prstGeom prst="rect">
            <a:avLst/>
          </a:prstGeom>
          <a:solidFill>
            <a:schemeClr val="tx1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121696" y="351936"/>
            <a:ext cx="48685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Comic Sans MS" panose="030F0702030302020204" pitchFamily="66" charset="0"/>
              </a:rPr>
              <a:t>Experiment in GANIL   May 2018</a:t>
            </a:r>
            <a:r>
              <a:rPr lang="pt-BR" sz="2000" dirty="0">
                <a:latin typeface="Comic Sans MS" panose="030F0702030302020204" pitchFamily="66" charset="0"/>
              </a:rPr>
              <a:t> </a:t>
            </a:r>
            <a:r>
              <a:rPr lang="pt-BR" sz="2000" dirty="0" smtClean="0">
                <a:latin typeface="Comic Sans MS" panose="030F0702030302020204" pitchFamily="66" charset="0"/>
              </a:rPr>
              <a:t>         </a:t>
            </a:r>
            <a:r>
              <a:rPr lang="en-US" sz="2000" dirty="0"/>
              <a:t>	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96" y="1143876"/>
            <a:ext cx="2838000" cy="62726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160" y="2439252"/>
            <a:ext cx="5206302" cy="3066077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0103" y="1956928"/>
            <a:ext cx="7697288" cy="482324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9101580" y="2178634"/>
            <a:ext cx="2466870" cy="2411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5381" y="2414837"/>
            <a:ext cx="5603069" cy="1874200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3335551" y="1155112"/>
            <a:ext cx="64282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CC99"/>
                </a:solidFill>
                <a:latin typeface="Comic Sans MS" panose="030F0702030302020204" pitchFamily="66" charset="0"/>
              </a:rPr>
              <a:t>Above-barrier </a:t>
            </a:r>
            <a:r>
              <a:rPr lang="en-US" dirty="0">
                <a:solidFill>
                  <a:srgbClr val="FFCC99"/>
                </a:solidFill>
                <a:latin typeface="Comic Sans MS" panose="030F0702030302020204" pitchFamily="66" charset="0"/>
              </a:rPr>
              <a:t>narrow resonances in </a:t>
            </a:r>
            <a:r>
              <a:rPr lang="en-US" baseline="30000" dirty="0" smtClean="0">
                <a:solidFill>
                  <a:srgbClr val="FFCC99"/>
                </a:solidFill>
                <a:latin typeface="Comic Sans MS" panose="030F0702030302020204" pitchFamily="66" charset="0"/>
              </a:rPr>
              <a:t>15</a:t>
            </a:r>
            <a:r>
              <a:rPr lang="en-US" dirty="0" smtClean="0">
                <a:solidFill>
                  <a:srgbClr val="FFCC99"/>
                </a:solidFill>
                <a:latin typeface="Comic Sans MS" panose="030F0702030302020204" pitchFamily="66" charset="0"/>
              </a:rPr>
              <a:t>F</a:t>
            </a:r>
          </a:p>
          <a:p>
            <a:r>
              <a:rPr lang="en-US" dirty="0" smtClean="0">
                <a:solidFill>
                  <a:srgbClr val="FFCC99"/>
                </a:solidFill>
                <a:latin typeface="Comic Sans MS" panose="030F0702030302020204" pitchFamily="66" charset="0"/>
              </a:rPr>
              <a:t>Experiment proposed by I. Stefan and F. de Oliveira</a:t>
            </a:r>
            <a:r>
              <a:rPr lang="en-US" dirty="0" smtClean="0">
                <a:solidFill>
                  <a:srgbClr val="FFCC99"/>
                </a:solidFill>
                <a:latin typeface="Comic Sans MS" panose="030F0702030302020204" pitchFamily="66" charset="0"/>
              </a:rPr>
              <a:t> </a:t>
            </a:r>
            <a:r>
              <a:rPr lang="en-US" dirty="0">
                <a:solidFill>
                  <a:srgbClr val="FF9933"/>
                </a:solidFill>
              </a:rPr>
              <a:t>	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013" y="3972290"/>
            <a:ext cx="2328962" cy="165853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2" name="Retângulo 11"/>
          <p:cNvSpPr/>
          <p:nvPr/>
        </p:nvSpPr>
        <p:spPr>
          <a:xfrm>
            <a:off x="6299247" y="3618617"/>
            <a:ext cx="13832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MUST2</a:t>
            </a:r>
            <a:r>
              <a:rPr lang="en-US" dirty="0">
                <a:solidFill>
                  <a:schemeClr val="bg1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0774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7078" y="291977"/>
            <a:ext cx="4703223" cy="502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latin typeface="Comic Sans MS" panose="030F0702030302020204" pitchFamily="66" charset="0"/>
              </a:rPr>
              <a:t>Future plans</a:t>
            </a:r>
            <a:endParaRPr lang="en-US" sz="2000" b="1" dirty="0" smtClean="0">
              <a:latin typeface="Comic Sans MS" panose="030F0702030302020204" pitchFamily="66" charset="0"/>
            </a:endParaRPr>
          </a:p>
        </p:txBody>
      </p:sp>
      <p:sp>
        <p:nvSpPr>
          <p:cNvPr id="9" name="CaixaDeTexto 7"/>
          <p:cNvSpPr txBox="1">
            <a:spLocks noChangeArrowheads="1"/>
          </p:cNvSpPr>
          <p:nvPr/>
        </p:nvSpPr>
        <p:spPr bwMode="auto">
          <a:xfrm>
            <a:off x="87078" y="1308103"/>
            <a:ext cx="3448050" cy="2062103"/>
          </a:xfrm>
          <a:prstGeom prst="rect">
            <a:avLst/>
          </a:prstGeom>
          <a:solidFill>
            <a:srgbClr val="E9F5FB"/>
          </a:solidFill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>
            <a:outerShdw blurRad="50800" dist="50800" dir="5400000" algn="ctr" rotWithShape="0">
              <a:schemeClr val="tx2">
                <a:lumMod val="90000"/>
              </a:schemeClr>
            </a:outerShdw>
          </a:effectLst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bg2">
                  <a:lumMod val="25000"/>
                </a:schemeClr>
              </a:buClr>
              <a:defRPr/>
            </a:pPr>
            <a:r>
              <a:rPr lang="en-US" sz="1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France - IPN-</a:t>
            </a:r>
            <a:r>
              <a:rPr lang="en-US" sz="1600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Orsay</a:t>
            </a:r>
            <a:r>
              <a:rPr lang="en-US" sz="1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Orsay</a:t>
            </a:r>
            <a:endParaRPr lang="en-US" sz="16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en-US" sz="1600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F. </a:t>
            </a:r>
            <a:r>
              <a:rPr lang="en-US" sz="1600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Hammache</a:t>
            </a:r>
            <a:endParaRPr lang="en-US" sz="1600" dirty="0" smtClean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en-US" sz="16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</a:t>
            </a:r>
            <a:r>
              <a:rPr lang="en-US" sz="1600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de </a:t>
            </a:r>
            <a:r>
              <a:rPr lang="en-US" sz="1600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Séréville</a:t>
            </a:r>
            <a:endParaRPr lang="en-US" sz="1600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en-US" sz="16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I. G. Stefan </a:t>
            </a:r>
          </a:p>
          <a:p>
            <a:pPr>
              <a:defRPr/>
            </a:pP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pt-BR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GANIL – Caen</a:t>
            </a:r>
          </a:p>
          <a:p>
            <a:pPr>
              <a:defRPr/>
            </a:pPr>
            <a:r>
              <a:rPr lang="pt-BR" sz="1600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F. de </a:t>
            </a:r>
            <a:r>
              <a:rPr lang="pt-BR" sz="16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Oliveira</a:t>
            </a:r>
          </a:p>
          <a:p>
            <a:pPr>
              <a:defRPr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CaixaDeTexto 7"/>
          <p:cNvSpPr txBox="1">
            <a:spLocks noChangeArrowheads="1"/>
          </p:cNvSpPr>
          <p:nvPr/>
        </p:nvSpPr>
        <p:spPr bwMode="auto">
          <a:xfrm>
            <a:off x="4156109" y="1451922"/>
            <a:ext cx="5029200" cy="1570037"/>
          </a:xfrm>
          <a:prstGeom prst="rect">
            <a:avLst/>
          </a:prstGeom>
          <a:solidFill>
            <a:srgbClr val="E9F5FB"/>
          </a:solidFill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>
            <a:outerShdw blurRad="50800" dist="50800" dir="5400000" algn="ctr" rotWithShape="0">
              <a:schemeClr val="tx2">
                <a:lumMod val="90000"/>
              </a:schemeClr>
            </a:outerShdw>
          </a:effectLst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pt-BR" sz="1600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Brazil</a:t>
            </a:r>
            <a:r>
              <a:rPr lang="pt-BR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pt-BR" sz="1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- Universidade de São Paulo </a:t>
            </a:r>
            <a:endParaRPr lang="pt-BR" sz="16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eaLnBrk="1" hangingPunct="1">
              <a:defRPr/>
            </a:pPr>
            <a:r>
              <a:rPr lang="pt-BR" sz="16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Valdir Guimarães</a:t>
            </a:r>
          </a:p>
          <a:p>
            <a:pPr eaLnBrk="1" hangingPunct="1">
              <a:defRPr/>
            </a:pPr>
            <a:r>
              <a:rPr lang="pt-BR" sz="16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Alessandro de Lara (</a:t>
            </a:r>
            <a:r>
              <a:rPr lang="pt-BR" sz="1600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student</a:t>
            </a:r>
            <a:r>
              <a:rPr lang="pt-BR" sz="16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 </a:t>
            </a:r>
          </a:p>
          <a:p>
            <a:pPr eaLnBrk="1" hangingPunct="1">
              <a:defRPr/>
            </a:pPr>
            <a:endParaRPr lang="pt-B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pPr eaLnBrk="1" hangingPunct="1">
              <a:defRPr/>
            </a:pPr>
            <a:r>
              <a:rPr lang="pt-BR" sz="1600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Brazil</a:t>
            </a:r>
            <a:r>
              <a:rPr lang="pt-BR" sz="1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– Universidade Federal de São Paulo </a:t>
            </a:r>
            <a:endParaRPr lang="pt-BR" sz="16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eaLnBrk="1" hangingPunct="1">
              <a:defRPr/>
            </a:pPr>
            <a:r>
              <a:rPr lang="pt-BR" sz="1600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Marlete</a:t>
            </a:r>
            <a:r>
              <a:rPr lang="pt-BR" sz="16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Assunção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739" y="1855524"/>
            <a:ext cx="1012357" cy="569450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chemeClr val="tx2">
                <a:lumMod val="90000"/>
              </a:schemeClr>
            </a:outerShdw>
          </a:effectLst>
          <a:scene3d>
            <a:camera prst="obliqueTopLef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847" y="1700487"/>
            <a:ext cx="914400" cy="642221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chemeClr val="tx2">
                <a:lumMod val="90000"/>
              </a:schemeClr>
            </a:outerShdw>
            <a:softEdge rad="112500"/>
          </a:effectLst>
          <a:scene3d>
            <a:camera prst="obliqueTopLef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13" name="CaixaDeTexto 12"/>
          <p:cNvSpPr txBox="1">
            <a:spLocks noChangeArrowheads="1"/>
          </p:cNvSpPr>
          <p:nvPr/>
        </p:nvSpPr>
        <p:spPr bwMode="auto">
          <a:xfrm>
            <a:off x="3851309" y="3349858"/>
            <a:ext cx="2819400" cy="341631"/>
          </a:xfrm>
          <a:prstGeom prst="rect">
            <a:avLst/>
          </a:prstGeom>
          <a:solidFill>
            <a:srgbClr val="FFFFCC"/>
          </a:solidFill>
          <a:ln>
            <a:noFill/>
            <a:headEnd/>
            <a:tailEnd/>
          </a:ln>
          <a:effectLst>
            <a:outerShdw blurRad="50800" dist="50800" dir="5400000" algn="ctr" rotWithShape="0">
              <a:schemeClr val="tx2">
                <a:lumMod val="90000"/>
              </a:schemeClr>
            </a:outerShdw>
          </a:effectLst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pt-BR" sz="2400" b="1" dirty="0" smtClean="0"/>
          </a:p>
        </p:txBody>
      </p:sp>
      <p:sp>
        <p:nvSpPr>
          <p:cNvPr id="14" name="CaixaDeTexto 13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3892584" y="3372811"/>
            <a:ext cx="277812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tx2">
                <a:lumMod val="90000"/>
              </a:schemeClr>
            </a:outerShdw>
          </a:effectLst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altLang="pt-BR" b="1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Plans for the future</a:t>
            </a:r>
            <a:endParaRPr lang="fr-FR" altLang="pt-BR" b="1" dirty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488331" y="3801235"/>
            <a:ext cx="8365787" cy="2531471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 w="19050">
            <a:solidFill>
              <a:srgbClr val="6776B5"/>
            </a:solidFill>
            <a:miter lim="800000"/>
            <a:headEnd/>
            <a:tailEnd/>
          </a:ln>
          <a:effectLst>
            <a:outerShdw blurRad="50800" dist="50800" dir="5400000" algn="ctr" rotWithShape="0">
              <a:schemeClr val="tx2">
                <a:lumMod val="90000"/>
              </a:schemeClr>
            </a:outerShdw>
          </a:effectLst>
        </p:spPr>
        <p:txBody>
          <a:bodyPr/>
          <a:lstStyle/>
          <a:p>
            <a:pPr marL="285750" indent="-285750" eaLnBrk="1" hangingPunct="1">
              <a:lnSpc>
                <a:spcPct val="200000"/>
              </a:lnSpc>
              <a:buFont typeface="Wingdings" panose="05000000000000000000" pitchFamily="2" charset="2"/>
              <a:buChar char="q"/>
              <a:defRPr/>
            </a:pPr>
            <a:r>
              <a:rPr lang="en-US" sz="1600" dirty="0" smtClean="0">
                <a:latin typeface="Comic Sans MS" panose="030F0702030302020204" pitchFamily="66" charset="0"/>
                <a:ea typeface="MS PGothic" panose="020B0600070205080204" pitchFamily="34" charset="-128"/>
              </a:rPr>
              <a:t>spectroscopy </a:t>
            </a:r>
            <a:r>
              <a:rPr lang="en-US" sz="1600" dirty="0">
                <a:latin typeface="Comic Sans MS" panose="030F0702030302020204" pitchFamily="66" charset="0"/>
                <a:ea typeface="MS PGothic" panose="020B0600070205080204" pitchFamily="34" charset="-128"/>
              </a:rPr>
              <a:t>of the </a:t>
            </a:r>
            <a:r>
              <a:rPr lang="en-US" sz="1600" baseline="30000" dirty="0">
                <a:latin typeface="Comic Sans MS" panose="030F0702030302020204" pitchFamily="66" charset="0"/>
                <a:ea typeface="MS PGothic" panose="020B0600070205080204" pitchFamily="34" charset="-128"/>
              </a:rPr>
              <a:t>23</a:t>
            </a:r>
            <a:r>
              <a:rPr lang="en-US" sz="1600" dirty="0">
                <a:latin typeface="Comic Sans MS" panose="030F0702030302020204" pitchFamily="66" charset="0"/>
                <a:ea typeface="MS PGothic" panose="020B0600070205080204" pitchFamily="34" charset="-128"/>
              </a:rPr>
              <a:t>Na using transfer reaction:  </a:t>
            </a:r>
            <a:r>
              <a:rPr lang="en-US" sz="1600" baseline="30000" dirty="0" smtClean="0">
                <a:latin typeface="Comic Sans MS" panose="030F0702030302020204" pitchFamily="66" charset="0"/>
                <a:ea typeface="MS PGothic" panose="020B0600070205080204" pitchFamily="34" charset="-128"/>
              </a:rPr>
              <a:t>22</a:t>
            </a:r>
            <a:r>
              <a:rPr lang="en-US" sz="1600" dirty="0" smtClean="0">
                <a:latin typeface="Comic Sans MS" panose="030F0702030302020204" pitchFamily="66" charset="0"/>
                <a:ea typeface="MS PGothic" panose="020B0600070205080204" pitchFamily="34" charset="-128"/>
              </a:rPr>
              <a:t>Ne(</a:t>
            </a:r>
            <a:r>
              <a:rPr lang="en-US" sz="1600" baseline="30000" dirty="0" smtClean="0">
                <a:latin typeface="Comic Sans MS" panose="030F0702030302020204" pitchFamily="66" charset="0"/>
                <a:ea typeface="MS PGothic" panose="020B0600070205080204" pitchFamily="34" charset="-128"/>
              </a:rPr>
              <a:t>3</a:t>
            </a:r>
            <a:r>
              <a:rPr lang="en-US" sz="1600" dirty="0" smtClean="0">
                <a:latin typeface="Comic Sans MS" panose="030F0702030302020204" pitchFamily="66" charset="0"/>
                <a:ea typeface="MS PGothic" panose="020B0600070205080204" pitchFamily="34" charset="-128"/>
              </a:rPr>
              <a:t>He,d)</a:t>
            </a:r>
            <a:r>
              <a:rPr lang="en-US" sz="1600" baseline="30000" dirty="0" smtClean="0">
                <a:latin typeface="Comic Sans MS" panose="030F0702030302020204" pitchFamily="66" charset="0"/>
                <a:ea typeface="MS PGothic" panose="020B0600070205080204" pitchFamily="34" charset="-128"/>
              </a:rPr>
              <a:t>23</a:t>
            </a:r>
            <a:r>
              <a:rPr lang="en-US" sz="1600" dirty="0" smtClean="0">
                <a:latin typeface="Comic Sans MS" panose="030F0702030302020204" pitchFamily="66" charset="0"/>
                <a:ea typeface="MS PGothic" panose="020B0600070205080204" pitchFamily="34" charset="-128"/>
              </a:rPr>
              <a:t>Na ?    </a:t>
            </a:r>
            <a:endParaRPr lang="en-US" sz="1600" dirty="0">
              <a:latin typeface="Comic Sans MS" panose="030F0702030302020204" pitchFamily="66" charset="0"/>
              <a:ea typeface="MS PGothic" panose="020B0600070205080204" pitchFamily="34" charset="-128"/>
            </a:endParaRPr>
          </a:p>
          <a:p>
            <a:pPr marL="285750" indent="-285750" eaLnBrk="1" hangingPunct="1">
              <a:lnSpc>
                <a:spcPct val="200000"/>
              </a:lnSpc>
              <a:buFont typeface="Wingdings" panose="05000000000000000000" pitchFamily="2" charset="2"/>
              <a:buChar char="q"/>
              <a:defRPr/>
            </a:pPr>
            <a:r>
              <a:rPr lang="en-US" sz="1600" dirty="0">
                <a:latin typeface="Comic Sans MS" panose="030F0702030302020204" pitchFamily="66" charset="0"/>
                <a:ea typeface="MS PGothic" panose="020B0600070205080204" pitchFamily="34" charset="-128"/>
              </a:rPr>
              <a:t>spectroscopy of the </a:t>
            </a:r>
            <a:r>
              <a:rPr lang="en-US" sz="1600" baseline="30000" dirty="0">
                <a:latin typeface="Comic Sans MS" panose="030F0702030302020204" pitchFamily="66" charset="0"/>
                <a:ea typeface="MS PGothic" panose="020B0600070205080204" pitchFamily="34" charset="-128"/>
              </a:rPr>
              <a:t>26</a:t>
            </a:r>
            <a:r>
              <a:rPr lang="en-US" sz="1600" dirty="0">
                <a:latin typeface="Comic Sans MS" panose="030F0702030302020204" pitchFamily="66" charset="0"/>
                <a:ea typeface="MS PGothic" panose="020B0600070205080204" pitchFamily="34" charset="-128"/>
              </a:rPr>
              <a:t>Mg using transfer reaction:  </a:t>
            </a:r>
            <a:r>
              <a:rPr lang="en-US" sz="1600" baseline="30000" dirty="0">
                <a:latin typeface="Comic Sans MS" panose="030F0702030302020204" pitchFamily="66" charset="0"/>
                <a:ea typeface="MS PGothic" panose="020B0600070205080204" pitchFamily="34" charset="-128"/>
              </a:rPr>
              <a:t>22</a:t>
            </a:r>
            <a:r>
              <a:rPr lang="en-US" sz="1600" dirty="0">
                <a:latin typeface="Comic Sans MS" panose="030F0702030302020204" pitchFamily="66" charset="0"/>
                <a:ea typeface="MS PGothic" panose="020B0600070205080204" pitchFamily="34" charset="-128"/>
              </a:rPr>
              <a:t>Ne(</a:t>
            </a:r>
            <a:r>
              <a:rPr lang="en-US" sz="1600" baseline="30000" dirty="0">
                <a:latin typeface="Comic Sans MS" panose="030F0702030302020204" pitchFamily="66" charset="0"/>
                <a:ea typeface="MS PGothic" panose="020B0600070205080204" pitchFamily="34" charset="-128"/>
              </a:rPr>
              <a:t>6</a:t>
            </a:r>
            <a:r>
              <a:rPr lang="en-US" sz="1600" dirty="0">
                <a:latin typeface="Comic Sans MS" panose="030F0702030302020204" pitchFamily="66" charset="0"/>
                <a:ea typeface="MS PGothic" panose="020B0600070205080204" pitchFamily="34" charset="-128"/>
              </a:rPr>
              <a:t>Li,t)</a:t>
            </a:r>
            <a:r>
              <a:rPr lang="en-US" sz="1600" baseline="30000" dirty="0">
                <a:latin typeface="Comic Sans MS" panose="030F0702030302020204" pitchFamily="66" charset="0"/>
                <a:ea typeface="MS PGothic" panose="020B0600070205080204" pitchFamily="34" charset="-128"/>
              </a:rPr>
              <a:t>26</a:t>
            </a:r>
            <a:r>
              <a:rPr lang="en-US" sz="1600" dirty="0">
                <a:latin typeface="Comic Sans MS" panose="030F0702030302020204" pitchFamily="66" charset="0"/>
                <a:ea typeface="MS PGothic" panose="020B0600070205080204" pitchFamily="34" charset="-128"/>
              </a:rPr>
              <a:t>Mg </a:t>
            </a:r>
            <a:endParaRPr lang="en-US" sz="1600" dirty="0" smtClean="0">
              <a:latin typeface="Comic Sans MS" panose="030F0702030302020204" pitchFamily="66" charset="0"/>
              <a:ea typeface="MS PGothic" panose="020B0600070205080204" pitchFamily="34" charset="-128"/>
            </a:endParaRPr>
          </a:p>
          <a:p>
            <a:pPr marL="285750" indent="-285750" eaLnBrk="1" hangingPunct="1">
              <a:lnSpc>
                <a:spcPct val="200000"/>
              </a:lnSpc>
              <a:buFont typeface="Wingdings" panose="05000000000000000000" pitchFamily="2" charset="2"/>
              <a:buChar char="q"/>
              <a:defRPr/>
            </a:pPr>
            <a:r>
              <a:rPr lang="en-US" sz="1600" dirty="0" smtClean="0">
                <a:latin typeface="Comic Sans MS" panose="030F0702030302020204" pitchFamily="66" charset="0"/>
                <a:ea typeface="MS PGothic" panose="020B0600070205080204" pitchFamily="34" charset="-128"/>
              </a:rPr>
              <a:t>PhD for Alessandro Lara in co-supervision with </a:t>
            </a:r>
            <a:r>
              <a:rPr lang="en-US" sz="1600" dirty="0" err="1" smtClean="0">
                <a:latin typeface="Comic Sans MS" panose="030F0702030302020204" pitchFamily="66" charset="0"/>
                <a:ea typeface="MS PGothic" panose="020B0600070205080204" pitchFamily="34" charset="-128"/>
              </a:rPr>
              <a:t>Faïrouz</a:t>
            </a:r>
            <a:r>
              <a:rPr lang="en-US" sz="1600" dirty="0" smtClean="0">
                <a:latin typeface="Comic Sans MS" panose="030F0702030302020204" pitchFamily="66" charset="0"/>
                <a:ea typeface="MS PGothic" panose="020B0600070205080204" pitchFamily="34" charset="-128"/>
              </a:rPr>
              <a:t> </a:t>
            </a:r>
            <a:r>
              <a:rPr lang="en-US" sz="1600" dirty="0" err="1" smtClean="0">
                <a:latin typeface="Comic Sans MS" panose="030F0702030302020204" pitchFamily="66" charset="0"/>
                <a:ea typeface="MS PGothic" panose="020B0600070205080204" pitchFamily="34" charset="-128"/>
              </a:rPr>
              <a:t>Hammache</a:t>
            </a:r>
            <a:endParaRPr lang="en-US" sz="1600" dirty="0" smtClean="0">
              <a:latin typeface="Comic Sans MS" panose="030F0702030302020204" pitchFamily="66" charset="0"/>
              <a:ea typeface="MS PGothic" panose="020B0600070205080204" pitchFamily="34" charset="-128"/>
            </a:endParaRPr>
          </a:p>
          <a:p>
            <a:pPr marL="285750" indent="-285750" eaLnBrk="1" hangingPunct="1">
              <a:lnSpc>
                <a:spcPct val="200000"/>
              </a:lnSpc>
              <a:buFont typeface="Wingdings" panose="05000000000000000000" pitchFamily="2" charset="2"/>
              <a:buChar char="q"/>
              <a:defRPr/>
            </a:pPr>
            <a:r>
              <a:rPr lang="en-US" sz="1600" dirty="0" smtClean="0">
                <a:latin typeface="Comic Sans MS" panose="030F0702030302020204" pitchFamily="66" charset="0"/>
                <a:ea typeface="MS PGothic" panose="020B0600070205080204" pitchFamily="34" charset="-128"/>
              </a:rPr>
              <a:t>Collaboration with Active Target in GANIL with F. de Oliveira </a:t>
            </a:r>
            <a:r>
              <a:rPr lang="en-US" sz="1600" dirty="0" smtClean="0">
                <a:latin typeface="Comic Sans MS" panose="030F0702030302020204" pitchFamily="66" charset="0"/>
                <a:ea typeface="MS PGothic" panose="020B0600070205080204" pitchFamily="34" charset="-128"/>
              </a:rPr>
              <a:t>and </a:t>
            </a:r>
            <a:r>
              <a:rPr lang="en-US" sz="1600" dirty="0" err="1" smtClean="0">
                <a:latin typeface="Comic Sans MS" panose="030F0702030302020204" pitchFamily="66" charset="0"/>
                <a:ea typeface="MS PGothic" panose="020B0600070205080204" pitchFamily="34" charset="-128"/>
              </a:rPr>
              <a:t>Beyhan</a:t>
            </a:r>
            <a:r>
              <a:rPr lang="en-US" sz="1600" dirty="0" smtClean="0">
                <a:latin typeface="Comic Sans MS" panose="030F0702030302020204" pitchFamily="66" charset="0"/>
                <a:ea typeface="MS PGothic" panose="020B0600070205080204" pitchFamily="34" charset="-128"/>
              </a:rPr>
              <a:t> </a:t>
            </a:r>
            <a:r>
              <a:rPr lang="en-US" sz="1600" dirty="0" err="1" smtClean="0">
                <a:latin typeface="Comic Sans MS" panose="030F0702030302020204" pitchFamily="66" charset="0"/>
                <a:ea typeface="MS PGothic" panose="020B0600070205080204" pitchFamily="34" charset="-128"/>
              </a:rPr>
              <a:t>Bastin</a:t>
            </a:r>
            <a:endParaRPr lang="en-US" sz="1600" dirty="0" smtClean="0">
              <a:latin typeface="Comic Sans MS" panose="030F0702030302020204" pitchFamily="66" charset="0"/>
              <a:ea typeface="MS PGothic" panose="020B0600070205080204" pitchFamily="34" charset="-128"/>
            </a:endParaRPr>
          </a:p>
          <a:p>
            <a:pPr marL="285750" indent="-285750" eaLnBrk="1" hangingPunct="1">
              <a:lnSpc>
                <a:spcPct val="200000"/>
              </a:lnSpc>
              <a:buFont typeface="Wingdings" panose="05000000000000000000" pitchFamily="2" charset="2"/>
              <a:buChar char="q"/>
              <a:defRPr/>
            </a:pPr>
            <a:r>
              <a:rPr lang="en-US" sz="1600" dirty="0" smtClean="0">
                <a:latin typeface="Comic Sans MS" panose="030F0702030302020204" pitchFamily="66" charset="0"/>
                <a:ea typeface="MS PGothic" panose="020B0600070205080204" pitchFamily="34" charset="-128"/>
              </a:rPr>
              <a:t>10Be+p experiment in São Paulo with RIBRAS</a:t>
            </a:r>
            <a:r>
              <a:rPr lang="en-US" sz="1600" dirty="0" smtClean="0">
                <a:latin typeface="Comic Sans MS" panose="030F0702030302020204" pitchFamily="66" charset="0"/>
                <a:ea typeface="MS PGothic" panose="020B0600070205080204" pitchFamily="34" charset="-128"/>
              </a:rPr>
              <a:t> (French group participation)   </a:t>
            </a:r>
            <a:endParaRPr lang="en-US" sz="1600" dirty="0"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043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688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41151" y="297226"/>
            <a:ext cx="4703223" cy="502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latin typeface="Comic Sans MS" panose="030F0702030302020204" pitchFamily="66" charset="0"/>
              </a:rPr>
              <a:t>In the past</a:t>
            </a:r>
          </a:p>
        </p:txBody>
      </p:sp>
      <p:sp>
        <p:nvSpPr>
          <p:cNvPr id="5" name="Retângulo 4"/>
          <p:cNvSpPr/>
          <p:nvPr/>
        </p:nvSpPr>
        <p:spPr>
          <a:xfrm>
            <a:off x="107008" y="3410128"/>
            <a:ext cx="11974748" cy="3109408"/>
          </a:xfrm>
          <a:prstGeom prst="rect">
            <a:avLst/>
          </a:prstGeom>
          <a:solidFill>
            <a:schemeClr val="tx1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                                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total of 30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papers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319" y="3584097"/>
            <a:ext cx="5379856" cy="2761469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080" y="4119981"/>
            <a:ext cx="3127239" cy="1783134"/>
          </a:xfrm>
          <a:prstGeom prst="rect">
            <a:avLst/>
          </a:prstGeom>
        </p:spPr>
      </p:pic>
      <p:sp>
        <p:nvSpPr>
          <p:cNvPr id="4" name="CaixaDeTexto 7"/>
          <p:cNvSpPr txBox="1">
            <a:spLocks noChangeArrowheads="1"/>
          </p:cNvSpPr>
          <p:nvPr/>
        </p:nvSpPr>
        <p:spPr bwMode="auto">
          <a:xfrm>
            <a:off x="141151" y="1208038"/>
            <a:ext cx="11196533" cy="1938992"/>
          </a:xfrm>
          <a:prstGeom prst="rect">
            <a:avLst/>
          </a:prstGeom>
          <a:solidFill>
            <a:schemeClr val="tx1">
              <a:lumMod val="95000"/>
            </a:schemeClr>
          </a:solidFill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>
            <a:outerShdw blurRad="152400" dist="139700" dir="8100000" algn="tr" rotWithShape="0">
              <a:schemeClr val="tx1">
                <a:alpha val="40000"/>
              </a:schemeClr>
            </a:outerShdw>
          </a:effectLst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Edilson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Crema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IFUSP 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(1988-1990) Post-doc                 (1990-1991) – Associate  Researcher - Commissariat L’ </a:t>
            </a:r>
            <a:r>
              <a:rPr lang="en-US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Energie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Atomique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CEAT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Collaboration with Daniel </a:t>
            </a:r>
            <a:r>
              <a:rPr lang="en-US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Guerreau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Joel </a:t>
            </a:r>
            <a:r>
              <a:rPr lang="en-US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Galin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(4-pi neutron detector ORION)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Collaboration with Jean Peter (4-pi neutron detector Nautilus)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2012  Experiment at IPN-</a:t>
            </a:r>
            <a:r>
              <a:rPr lang="en-US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Orsay</a:t>
            </a:r>
            <a:endParaRPr lang="en-US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7484409" y="1999348"/>
            <a:ext cx="4607076" cy="3927925"/>
          </a:xfrm>
          <a:prstGeom prst="rect">
            <a:avLst/>
          </a:prstGeom>
          <a:solidFill>
            <a:schemeClr val="tx1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9316" y="2116084"/>
            <a:ext cx="4341098" cy="397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22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/>
          <p:cNvSpPr/>
          <p:nvPr/>
        </p:nvSpPr>
        <p:spPr>
          <a:xfrm>
            <a:off x="29183" y="3025302"/>
            <a:ext cx="11751013" cy="3405237"/>
          </a:xfrm>
          <a:prstGeom prst="rect">
            <a:avLst/>
          </a:prstGeom>
          <a:solidFill>
            <a:schemeClr val="tx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+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 papers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131423" y="207553"/>
            <a:ext cx="4703223" cy="502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latin typeface="Comic Sans MS" panose="030F0702030302020204" pitchFamily="66" charset="0"/>
              </a:rPr>
              <a:t>In the past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33" y="3154553"/>
            <a:ext cx="5154559" cy="950393"/>
          </a:xfrm>
          <a:prstGeom prst="rect">
            <a:avLst/>
          </a:prstGeom>
        </p:spPr>
      </p:pic>
      <p:sp>
        <p:nvSpPr>
          <p:cNvPr id="17" name="CaixaDeTexto 7"/>
          <p:cNvSpPr txBox="1">
            <a:spLocks noChangeArrowheads="1"/>
          </p:cNvSpPr>
          <p:nvPr/>
        </p:nvSpPr>
        <p:spPr bwMode="auto">
          <a:xfrm>
            <a:off x="131423" y="1241493"/>
            <a:ext cx="7081736" cy="923330"/>
          </a:xfrm>
          <a:prstGeom prst="rect">
            <a:avLst/>
          </a:prstGeom>
          <a:solidFill>
            <a:schemeClr val="tx1">
              <a:lumMod val="95000"/>
            </a:schemeClr>
          </a:solidFill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>
            <a:outerShdw blurRad="152400" dist="139700" dir="8100000" algn="tr" rotWithShape="0">
              <a:schemeClr val="tx1">
                <a:alpha val="40000"/>
              </a:schemeClr>
            </a:outerShdw>
          </a:effectLst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Alinka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Lepine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IFUSP (1992-1994) Senior post-doc at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GANIL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experiments in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ollaboration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W.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Miting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433" y="4091471"/>
            <a:ext cx="4568050" cy="207639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151" y="4536907"/>
            <a:ext cx="6125135" cy="126750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598" y="3338153"/>
            <a:ext cx="3885752" cy="2914314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50430" y="826285"/>
            <a:ext cx="3129766" cy="2101741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10213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9501" y="241602"/>
            <a:ext cx="470322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latin typeface="Comic Sans MS" panose="030F0702030302020204" pitchFamily="66" charset="0"/>
              </a:rPr>
              <a:t>In the past</a:t>
            </a:r>
          </a:p>
        </p:txBody>
      </p:sp>
      <p:sp>
        <p:nvSpPr>
          <p:cNvPr id="3" name="CaixaDeTexto 7"/>
          <p:cNvSpPr txBox="1">
            <a:spLocks noChangeArrowheads="1"/>
          </p:cNvSpPr>
          <p:nvPr/>
        </p:nvSpPr>
        <p:spPr bwMode="auto">
          <a:xfrm>
            <a:off x="179501" y="1145672"/>
            <a:ext cx="10423648" cy="1200329"/>
          </a:xfrm>
          <a:prstGeom prst="rect">
            <a:avLst/>
          </a:prstGeom>
          <a:solidFill>
            <a:schemeClr val="tx1">
              <a:lumMod val="95000"/>
            </a:schemeClr>
          </a:solidFill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>
            <a:outerShdw blurRad="152400" dist="139700" dir="8100000" algn="tr" rotWithShape="0">
              <a:schemeClr val="tx1">
                <a:alpha val="40000"/>
              </a:schemeClr>
            </a:outerShdw>
          </a:effectLst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Antonio Carlos C. 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Villari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(1993-2008)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Directeur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Recherche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responsible for SPIRAL ion-source</a:t>
            </a: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/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Rubens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Lichtenthaler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1996-1997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Post-Doc </a:t>
            </a:r>
          </a:p>
          <a:p>
            <a:pPr fontAlgn="base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worked with the Ion source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SIRa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carbon target</a:t>
            </a:r>
            <a:endParaRPr lang="pt-B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34009"/>
            <a:ext cx="4540794" cy="2933353"/>
          </a:xfrm>
          <a:prstGeom prst="rect">
            <a:avLst/>
          </a:prstGeom>
          <a:solidFill>
            <a:schemeClr val="tx1"/>
          </a:solidFill>
          <a:effectLst>
            <a:softEdge rad="63500"/>
          </a:effec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0794" y="2634009"/>
            <a:ext cx="5426235" cy="1760202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816" y="2357735"/>
            <a:ext cx="2039331" cy="201476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2351" y="4333583"/>
            <a:ext cx="1727774" cy="212452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3517" y="4499496"/>
            <a:ext cx="5403512" cy="1792694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39529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/>
          <p:cNvSpPr/>
          <p:nvPr/>
        </p:nvSpPr>
        <p:spPr>
          <a:xfrm>
            <a:off x="-1" y="2617253"/>
            <a:ext cx="12091482" cy="3939749"/>
          </a:xfrm>
          <a:prstGeom prst="rect">
            <a:avLst/>
          </a:prstGeom>
          <a:solidFill>
            <a:schemeClr val="tx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141151" y="289774"/>
            <a:ext cx="470322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latin typeface="Comic Sans MS" panose="030F0702030302020204" pitchFamily="66" charset="0"/>
              </a:rPr>
              <a:t>In the past</a:t>
            </a:r>
          </a:p>
        </p:txBody>
      </p:sp>
      <p:sp>
        <p:nvSpPr>
          <p:cNvPr id="17" name="CaixaDeTexto 7"/>
          <p:cNvSpPr txBox="1">
            <a:spLocks noChangeArrowheads="1"/>
          </p:cNvSpPr>
          <p:nvPr/>
        </p:nvSpPr>
        <p:spPr bwMode="auto">
          <a:xfrm>
            <a:off x="141151" y="1168545"/>
            <a:ext cx="10943613" cy="1338828"/>
          </a:xfrm>
          <a:prstGeom prst="rect">
            <a:avLst/>
          </a:prstGeom>
          <a:solidFill>
            <a:schemeClr val="tx1">
              <a:lumMod val="95000"/>
            </a:schemeClr>
          </a:solidFill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>
            <a:outerShdw blurRad="152400" dist="139700" dir="8100000" algn="tr" rotWithShape="0">
              <a:schemeClr val="tx1">
                <a:alpha val="40000"/>
              </a:schemeClr>
            </a:outerShdw>
          </a:effectLst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Alinka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Lepine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proposed   an experiment in 1996  - spectroscopy of light proton rich nuclei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Antonio C. C.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Villari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Rubens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Lichtenthaler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Valdir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Guimarães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(post-doc),  Vanessa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Chiste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(post-doc)    Collaborator  W.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Miting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participation of 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F. de Oliveira Santos </a:t>
            </a:r>
          </a:p>
        </p:txBody>
      </p:sp>
      <p:sp>
        <p:nvSpPr>
          <p:cNvPr id="23" name="CaixaDeTexto 7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0" y="3003273"/>
            <a:ext cx="2255328" cy="84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pt-BR" dirty="0" err="1" smtClean="0">
                <a:solidFill>
                  <a:schemeClr val="bg1"/>
                </a:solidFill>
              </a:rPr>
              <a:t>Spectroscopy</a:t>
            </a:r>
            <a:endParaRPr lang="pt-BR" dirty="0" smtClean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defRPr/>
            </a:pPr>
            <a:r>
              <a:rPr lang="pt-BR" dirty="0" smtClean="0">
                <a:solidFill>
                  <a:schemeClr val="bg1"/>
                </a:solidFill>
              </a:rPr>
              <a:t> </a:t>
            </a:r>
          </a:p>
          <a:p>
            <a:pPr algn="ctr">
              <a:lnSpc>
                <a:spcPct val="90000"/>
              </a:lnSpc>
              <a:defRPr/>
            </a:pPr>
            <a:r>
              <a:rPr lang="pt-BR" baseline="30000" dirty="0" smtClean="0">
                <a:solidFill>
                  <a:schemeClr val="bg1"/>
                </a:solidFill>
              </a:rPr>
              <a:t>9</a:t>
            </a:r>
            <a:r>
              <a:rPr lang="pt-BR" dirty="0" smtClean="0">
                <a:solidFill>
                  <a:schemeClr val="bg1"/>
                </a:solidFill>
              </a:rPr>
              <a:t>C,</a:t>
            </a:r>
            <a:r>
              <a:rPr lang="pt-BR" baseline="30000" dirty="0" smtClean="0">
                <a:solidFill>
                  <a:schemeClr val="bg1"/>
                </a:solidFill>
              </a:rPr>
              <a:t>10,11</a:t>
            </a:r>
            <a:r>
              <a:rPr lang="pt-BR" dirty="0" smtClean="0">
                <a:solidFill>
                  <a:schemeClr val="bg1"/>
                </a:solidFill>
              </a:rPr>
              <a:t>N</a:t>
            </a:r>
            <a:r>
              <a:rPr lang="pt-BR" dirty="0">
                <a:solidFill>
                  <a:schemeClr val="bg1"/>
                </a:solidFill>
              </a:rPr>
              <a:t>, </a:t>
            </a:r>
            <a:r>
              <a:rPr lang="pt-BR" baseline="30000" dirty="0" smtClean="0">
                <a:solidFill>
                  <a:schemeClr val="bg1"/>
                </a:solidFill>
              </a:rPr>
              <a:t>15</a:t>
            </a:r>
            <a:r>
              <a:rPr lang="pt-BR" dirty="0" smtClean="0">
                <a:solidFill>
                  <a:schemeClr val="bg1"/>
                </a:solidFill>
              </a:rPr>
              <a:t>F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7047" y="4956553"/>
            <a:ext cx="4387173" cy="1458918"/>
          </a:xfrm>
          <a:prstGeom prst="rect">
            <a:avLst/>
          </a:prstGeom>
        </p:spPr>
      </p:pic>
      <p:sp>
        <p:nvSpPr>
          <p:cNvPr id="13" name="CaixaDeTexto 7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4810701" y="5027868"/>
            <a:ext cx="3008129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pt-BR" dirty="0" err="1" smtClean="0">
                <a:solidFill>
                  <a:schemeClr val="bg1"/>
                </a:solidFill>
              </a:rPr>
              <a:t>Spectroscopy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endParaRPr lang="pt-BR" dirty="0" smtClean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defRPr/>
            </a:pPr>
            <a:endParaRPr lang="pt-BR" baseline="30000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defRPr/>
            </a:pPr>
            <a:r>
              <a:rPr lang="pt-BR" baseline="30000" dirty="0" smtClean="0">
                <a:solidFill>
                  <a:schemeClr val="bg1"/>
                </a:solidFill>
              </a:rPr>
              <a:t>30,32</a:t>
            </a:r>
            <a:r>
              <a:rPr lang="pt-BR" dirty="0" smtClean="0">
                <a:solidFill>
                  <a:schemeClr val="bg1"/>
                </a:solidFill>
              </a:rPr>
              <a:t>Mg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7435" y="3849598"/>
            <a:ext cx="5810073" cy="8882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9005" y="2726128"/>
            <a:ext cx="5876346" cy="104589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9409" y="2708663"/>
            <a:ext cx="2631772" cy="223921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695" y="4956553"/>
            <a:ext cx="4547310" cy="151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95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41151" y="298440"/>
            <a:ext cx="4703223" cy="502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latin typeface="Comic Sans MS" panose="030F0702030302020204" pitchFamily="66" charset="0"/>
              </a:rPr>
              <a:t>Present</a:t>
            </a:r>
          </a:p>
        </p:txBody>
      </p:sp>
      <p:sp>
        <p:nvSpPr>
          <p:cNvPr id="4" name="CaixaDeTexto 7"/>
          <p:cNvSpPr txBox="1">
            <a:spLocks noChangeArrowheads="1"/>
          </p:cNvSpPr>
          <p:nvPr/>
        </p:nvSpPr>
        <p:spPr bwMode="auto">
          <a:xfrm>
            <a:off x="141151" y="1208037"/>
            <a:ext cx="6026185" cy="2585323"/>
          </a:xfrm>
          <a:prstGeom prst="rect">
            <a:avLst/>
          </a:prstGeom>
          <a:solidFill>
            <a:schemeClr val="tx1">
              <a:lumMod val="95000"/>
            </a:schemeClr>
          </a:solidFill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>
            <a:outerShdw blurRad="152400" dist="139700" dir="8100000" algn="tr" rotWithShape="0">
              <a:schemeClr val="tx1">
                <a:alpha val="40000"/>
              </a:schemeClr>
            </a:outerShdw>
          </a:effectLst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Edilson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Crema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IFUSP </a:t>
            </a:r>
          </a:p>
          <a:p>
            <a:pPr marL="342900" indent="-342900">
              <a:lnSpc>
                <a:spcPct val="150000"/>
              </a:lnSpc>
              <a:buAutoNum type="arabicPlain" startAt="2012"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Experiment at IPN-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Orsay</a:t>
            </a: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150000"/>
              </a:lnSpc>
              <a:buAutoNum type="arabicPlain" startAt="2012"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150000"/>
              </a:lnSpc>
              <a:buAutoNum type="arabicPlain" startAt="2012"/>
            </a:pP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150000"/>
              </a:lnSpc>
              <a:buAutoNum type="arabicPlain" startAt="2012"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150000"/>
              </a:lnSpc>
              <a:buAutoNum type="arabicPlain" startAt="2012"/>
            </a:pP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92" y="2233687"/>
            <a:ext cx="5768502" cy="1073041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908" y="1273418"/>
            <a:ext cx="1290256" cy="75695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8528" y="1377652"/>
            <a:ext cx="5414163" cy="4060623"/>
          </a:xfrm>
          <a:prstGeom prst="rect">
            <a:avLst/>
          </a:prstGeom>
        </p:spPr>
      </p:pic>
      <p:sp>
        <p:nvSpPr>
          <p:cNvPr id="10" name="CaixaDeTexto 7"/>
          <p:cNvSpPr txBox="1">
            <a:spLocks noChangeArrowheads="1"/>
          </p:cNvSpPr>
          <p:nvPr/>
        </p:nvSpPr>
        <p:spPr bwMode="auto">
          <a:xfrm>
            <a:off x="141151" y="3996680"/>
            <a:ext cx="6269377" cy="2169825"/>
          </a:xfrm>
          <a:prstGeom prst="rect">
            <a:avLst/>
          </a:prstGeom>
          <a:solidFill>
            <a:schemeClr val="tx1">
              <a:lumMod val="95000"/>
            </a:schemeClr>
          </a:solidFill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>
            <a:outerShdw blurRad="152400" dist="139700" dir="8100000" algn="tr" rotWithShape="0">
              <a:schemeClr val="tx1">
                <a:alpha val="40000"/>
              </a:schemeClr>
            </a:outerShdw>
          </a:effectLst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Valdir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Guimaraes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(Dec 2014 – Dec 2015)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Senior Post-doc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IPN-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Orsay</a:t>
            </a: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Participated in several experiments in IPN-O with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splitpole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collaboration with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Faïrouz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Hammache</a:t>
            </a: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Nicolas de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Sereville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and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Iulian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Stefan</a:t>
            </a: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683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38874" y="1167353"/>
            <a:ext cx="7424915" cy="4961073"/>
          </a:xfrm>
          <a:prstGeom prst="rect">
            <a:avLst/>
          </a:prstGeom>
          <a:solidFill>
            <a:schemeClr val="tx1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Picture 6" descr="llnl17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35" r="45366" b="29085"/>
          <a:stretch>
            <a:fillRect/>
          </a:stretch>
        </p:blipFill>
        <p:spPr bwMode="auto">
          <a:xfrm>
            <a:off x="159158" y="1715040"/>
            <a:ext cx="3748087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2704452" y="1305465"/>
            <a:ext cx="1249363" cy="1844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/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654583" y="5945728"/>
            <a:ext cx="2463800" cy="4810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pt-BR" sz="2400">
                <a:solidFill>
                  <a:srgbClr val="CC0000"/>
                </a:solidFill>
                <a:latin typeface="Times New Roman" panose="02020603050405020304" pitchFamily="18" charset="0"/>
              </a:rPr>
              <a:t>H-shell burning</a:t>
            </a:r>
          </a:p>
        </p:txBody>
      </p:sp>
      <p:pic>
        <p:nvPicPr>
          <p:cNvPr id="6" name="Picture 2" descr="Z:\kaaret\class\2004f_29c50\20f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41" y="3576533"/>
            <a:ext cx="3148721" cy="2361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159759" y="1168940"/>
            <a:ext cx="1400969" cy="461665"/>
          </a:xfrm>
          <a:prstGeom prst="rect">
            <a:avLst/>
          </a:prstGeom>
          <a:solidFill>
            <a:srgbClr val="FFFFCC"/>
          </a:solidFill>
          <a:ln>
            <a:noFill/>
            <a:headEnd/>
            <a:tailEnd/>
          </a:ln>
          <a:effectLst>
            <a:outerShdw blurRad="177800" dist="114300" dir="5820000" rotWithShape="0">
              <a:srgbClr val="000000">
                <a:alpha val="70000"/>
              </a:srgbClr>
            </a:outerShdw>
          </a:effectLst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pt-BR" sz="2400" b="1" dirty="0" smtClean="0"/>
          </a:p>
        </p:txBody>
      </p:sp>
      <p:sp>
        <p:nvSpPr>
          <p:cNvPr id="8" name="CaixaDeTexto 7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359183" y="1214978"/>
            <a:ext cx="10017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fr-FR" altLang="pt-BR" sz="2000" b="1" baseline="300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24</a:t>
            </a:r>
            <a:r>
              <a:rPr lang="fr-FR" altLang="pt-BR" sz="2000" b="1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Mg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925" y="2345278"/>
            <a:ext cx="4419600" cy="123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aixaDeTexto 7"/>
          <p:cNvSpPr txBox="1">
            <a:spLocks noChangeArrowheads="1"/>
          </p:cNvSpPr>
          <p:nvPr/>
        </p:nvSpPr>
        <p:spPr bwMode="auto">
          <a:xfrm>
            <a:off x="159158" y="5978494"/>
            <a:ext cx="8232775" cy="461963"/>
          </a:xfrm>
          <a:prstGeom prst="rect">
            <a:avLst/>
          </a:prstGeom>
          <a:solidFill>
            <a:srgbClr val="E9F5FB"/>
          </a:solidFill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>
            <a:outerShdw blurRad="127000" dist="114300" dir="8100000" algn="tr" rotWithShape="0">
              <a:prstClr val="black">
                <a:alpha val="68000"/>
              </a:prstClr>
            </a:outerShdw>
          </a:effectLst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99% of </a:t>
            </a:r>
            <a:r>
              <a:rPr lang="en-US" sz="1600" baseline="30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23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 is consumed via efficient </a:t>
            </a:r>
            <a:r>
              <a:rPr lang="en-US" sz="1600" baseline="30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23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Na(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p,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a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r>
              <a:rPr lang="en-US" sz="1600" baseline="30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20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 and </a:t>
            </a:r>
            <a:r>
              <a:rPr lang="en-US" sz="1600" baseline="30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23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Na(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p,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g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r>
              <a:rPr lang="en-US" sz="1600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24</a:t>
            </a:r>
            <a:r>
              <a:rPr lang="en-US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Mg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reactions 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2719814" y="2938358"/>
            <a:ext cx="10731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Dominant</a:t>
            </a:r>
          </a:p>
          <a:p>
            <a:pPr>
              <a:defRPr/>
            </a:pPr>
            <a:r>
              <a:rPr lang="en-US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reaction</a:t>
            </a:r>
          </a:p>
        </p:txBody>
      </p:sp>
      <p:sp>
        <p:nvSpPr>
          <p:cNvPr id="14" name="Seta para baixo 13"/>
          <p:cNvSpPr/>
          <p:nvPr/>
        </p:nvSpPr>
        <p:spPr>
          <a:xfrm rot="16200000">
            <a:off x="3951392" y="2739919"/>
            <a:ext cx="323850" cy="542925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5" name="CaixaDeTexto 7"/>
          <p:cNvSpPr txBox="1">
            <a:spLocks noChangeArrowheads="1"/>
          </p:cNvSpPr>
          <p:nvPr/>
        </p:nvSpPr>
        <p:spPr bwMode="auto">
          <a:xfrm>
            <a:off x="2621188" y="1167353"/>
            <a:ext cx="3286125" cy="831850"/>
          </a:xfrm>
          <a:prstGeom prst="rect">
            <a:avLst/>
          </a:prstGeom>
          <a:solidFill>
            <a:srgbClr val="E9F5FB"/>
          </a:solidFill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>
            <a:outerShdw blurRad="127000" dist="101600" dir="5400000" algn="tr" rotWithShape="0">
              <a:prstClr val="black">
                <a:alpha val="69000"/>
              </a:prstClr>
            </a:outerShdw>
          </a:effectLst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For stars with mass M &gt; 8M</a:t>
            </a:r>
            <a:r>
              <a:rPr lang="en-US" sz="1600" baseline="-25000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0 </a:t>
            </a:r>
            <a:r>
              <a:rPr lang="en-US" sz="1600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</a:p>
          <a:p>
            <a:pPr>
              <a:defRPr/>
            </a:pPr>
            <a:r>
              <a:rPr lang="pt-BR" altLang="pt-BR" sz="1600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</a:t>
            </a:r>
            <a:r>
              <a:rPr lang="pt-BR" altLang="pt-BR" sz="160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~ 600-700 </a:t>
            </a:r>
            <a:r>
              <a:rPr lang="pt-BR" altLang="pt-BR" sz="1600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MK </a:t>
            </a:r>
            <a:endParaRPr lang="pt-BR" altLang="pt-BR" sz="1600" dirty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pt-BR" altLang="pt-BR" sz="160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r</a:t>
            </a:r>
            <a:r>
              <a:rPr lang="pt-BR" altLang="pt-BR" sz="160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~ 10</a:t>
            </a:r>
            <a:r>
              <a:rPr lang="pt-BR" altLang="pt-BR" sz="1600" baseline="3000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pt-BR" altLang="pt-BR" sz="160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-10</a:t>
            </a:r>
            <a:r>
              <a:rPr lang="pt-BR" altLang="pt-BR" sz="1600" baseline="3000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pt-BR" altLang="pt-BR" sz="160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pt-BR" altLang="pt-BR" sz="1600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g/cm</a:t>
            </a:r>
            <a:r>
              <a:rPr lang="pt-BR" altLang="pt-BR" sz="1600" baseline="30000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</a:t>
            </a:r>
            <a:endParaRPr lang="pt-BR" altLang="pt-BR" sz="1600" dirty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16" name="Grupo 4"/>
          <p:cNvGrpSpPr>
            <a:grpSpLocks/>
          </p:cNvGrpSpPr>
          <p:nvPr/>
        </p:nvGrpSpPr>
        <p:grpSpPr bwMode="auto">
          <a:xfrm>
            <a:off x="4026198" y="3880286"/>
            <a:ext cx="3228975" cy="2068175"/>
            <a:chOff x="5460738" y="3242666"/>
            <a:chExt cx="3426473" cy="2322455"/>
          </a:xfrm>
        </p:grpSpPr>
        <p:pic>
          <p:nvPicPr>
            <p:cNvPr id="17" name="Picture 2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2685" y="3251200"/>
              <a:ext cx="3284526" cy="23139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Retângulo 17"/>
            <p:cNvSpPr/>
            <p:nvPr/>
          </p:nvSpPr>
          <p:spPr>
            <a:xfrm>
              <a:off x="5460738" y="3242666"/>
              <a:ext cx="685632" cy="25314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9" name="Retângulo 18"/>
            <p:cNvSpPr/>
            <p:nvPr/>
          </p:nvSpPr>
          <p:spPr>
            <a:xfrm>
              <a:off x="5561814" y="5231760"/>
              <a:ext cx="687316" cy="25492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2559495" y="3741450"/>
            <a:ext cx="23495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Spectroscopy of </a:t>
            </a:r>
            <a:r>
              <a:rPr lang="en-US" sz="1400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24</a:t>
            </a:r>
            <a:r>
              <a:rPr lang="en-US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Mg above </a:t>
            </a:r>
            <a:r>
              <a:rPr lang="en-US" sz="1400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12</a:t>
            </a:r>
            <a:r>
              <a:rPr lang="en-US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C+</a:t>
            </a:r>
            <a:r>
              <a:rPr lang="en-US" sz="1400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12</a:t>
            </a:r>
            <a:r>
              <a:rPr lang="en-US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 threshold not well known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5263149" y="3731165"/>
            <a:ext cx="1077624" cy="635000"/>
          </a:xfrm>
          <a:prstGeom prst="rect">
            <a:avLst/>
          </a:prstGeom>
          <a:solidFill>
            <a:srgbClr val="CC0000">
              <a:alpha val="4902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145414" y="383128"/>
            <a:ext cx="7318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2000" dirty="0" err="1">
                <a:latin typeface="Comic Sans MS" panose="030F0702030302020204" pitchFamily="66" charset="0"/>
              </a:rPr>
              <a:t>Carbon</a:t>
            </a:r>
            <a:r>
              <a:rPr lang="pt-BR" altLang="pt-BR" sz="2000" dirty="0">
                <a:latin typeface="Comic Sans MS" panose="030F0702030302020204" pitchFamily="66" charset="0"/>
              </a:rPr>
              <a:t> </a:t>
            </a:r>
            <a:r>
              <a:rPr lang="pt-BR" altLang="pt-BR" sz="2000" dirty="0" err="1">
                <a:latin typeface="Comic Sans MS" panose="030F0702030302020204" pitchFamily="66" charset="0"/>
              </a:rPr>
              <a:t>Burning</a:t>
            </a:r>
            <a:r>
              <a:rPr lang="pt-BR" altLang="pt-BR" sz="2000" dirty="0">
                <a:latin typeface="Comic Sans MS" panose="030F0702030302020204" pitchFamily="66" charset="0"/>
              </a:rPr>
              <a:t> </a:t>
            </a:r>
            <a:r>
              <a:rPr lang="pt-BR" altLang="pt-BR" sz="2000" dirty="0" err="1">
                <a:latin typeface="Comic Sans MS" panose="030F0702030302020204" pitchFamily="66" charset="0"/>
              </a:rPr>
              <a:t>phase</a:t>
            </a:r>
            <a:r>
              <a:rPr lang="pt-BR" altLang="pt-BR" sz="2000" dirty="0">
                <a:latin typeface="Comic Sans MS" panose="030F0702030302020204" pitchFamily="66" charset="0"/>
              </a:rPr>
              <a:t> in </a:t>
            </a:r>
            <a:r>
              <a:rPr lang="pt-BR" altLang="pt-BR" sz="2000" dirty="0" err="1">
                <a:latin typeface="Comic Sans MS" panose="030F0702030302020204" pitchFamily="66" charset="0"/>
              </a:rPr>
              <a:t>massive</a:t>
            </a:r>
            <a:r>
              <a:rPr lang="pt-BR" altLang="pt-BR" sz="2000" dirty="0">
                <a:latin typeface="Comic Sans MS" panose="030F0702030302020204" pitchFamily="66" charset="0"/>
              </a:rPr>
              <a:t> stars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8316" y="1288982"/>
            <a:ext cx="4534664" cy="2945746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9" name="CaixaDeTexto 7"/>
          <p:cNvSpPr txBox="1">
            <a:spLocks noChangeArrowheads="1"/>
          </p:cNvSpPr>
          <p:nvPr/>
        </p:nvSpPr>
        <p:spPr bwMode="auto">
          <a:xfrm>
            <a:off x="2809733" y="2022370"/>
            <a:ext cx="1622425" cy="338138"/>
          </a:xfrm>
          <a:prstGeom prst="rect">
            <a:avLst/>
          </a:prstGeom>
          <a:solidFill>
            <a:srgbClr val="E9F5FB"/>
          </a:solidFill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>
            <a:outerShdw blurRad="127000" dist="101600" dir="5400000" algn="tr" rotWithShape="0">
              <a:prstClr val="black">
                <a:alpha val="69000"/>
              </a:prstClr>
            </a:outerShdw>
          </a:effectLst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pt-BR" sz="1600" baseline="30000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12</a:t>
            </a:r>
            <a:r>
              <a:rPr lang="pt-BR" sz="1600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C+</a:t>
            </a:r>
            <a:r>
              <a:rPr lang="pt-BR" sz="1600" baseline="30000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12</a:t>
            </a:r>
            <a:r>
              <a:rPr lang="pt-BR" sz="1600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 </a:t>
            </a:r>
            <a:r>
              <a:rPr lang="pt-BR" sz="1600" dirty="0" err="1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fusion</a:t>
            </a:r>
            <a:endParaRPr lang="pt-BR" altLang="pt-BR" sz="1600" dirty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63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/>
      <p:bldP spid="14" grpId="0" animBg="1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6124" y="3177670"/>
            <a:ext cx="5998284" cy="3014408"/>
          </a:xfrm>
          <a:prstGeom prst="rect">
            <a:avLst/>
          </a:prstGeom>
          <a:solidFill>
            <a:schemeClr val="tx1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AutoShape 93"/>
          <p:cNvSpPr>
            <a:spLocks noChangeArrowheads="1"/>
          </p:cNvSpPr>
          <p:nvPr/>
        </p:nvSpPr>
        <p:spPr bwMode="auto">
          <a:xfrm>
            <a:off x="155575" y="389511"/>
            <a:ext cx="9117634" cy="371513"/>
          </a:xfrm>
          <a:prstGeom prst="roundRect">
            <a:avLst>
              <a:gd name="adj" fmla="val 338"/>
            </a:avLst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GB" altLang="pt-BR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Study of unbound states (above </a:t>
            </a:r>
            <a:r>
              <a:rPr lang="en-GB" altLang="pt-BR" sz="18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12</a:t>
            </a:r>
            <a:r>
              <a:rPr lang="en-GB" altLang="pt-BR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C+</a:t>
            </a:r>
            <a:r>
              <a:rPr lang="en-GB" altLang="pt-BR" sz="18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12</a:t>
            </a:r>
            <a:r>
              <a:rPr lang="en-GB" altLang="pt-BR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 threshold) in </a:t>
            </a:r>
            <a:r>
              <a:rPr lang="en-GB" altLang="pt-BR" sz="18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24</a:t>
            </a:r>
            <a:r>
              <a:rPr lang="en-GB" altLang="pt-BR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Mg  experiment in 2015</a:t>
            </a:r>
            <a:endParaRPr lang="en-GB" altLang="pt-BR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sym typeface="Symbol" panose="05050102010706020507" pitchFamily="18" charset="2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23429" y="1216600"/>
            <a:ext cx="8647958" cy="1675828"/>
          </a:xfrm>
          <a:prstGeom prst="rect">
            <a:avLst/>
          </a:prstGeom>
          <a:solidFill>
            <a:srgbClr val="E9F5FB"/>
          </a:solidFill>
          <a:ln w="19050">
            <a:solidFill>
              <a:srgbClr val="6776B5"/>
            </a:solidFill>
            <a:miter lim="800000"/>
            <a:headEnd/>
            <a:tailEnd/>
          </a:ln>
          <a:effectLst>
            <a:outerShdw blurRad="127000" dist="127000" dir="8100000" algn="tr" rotWithShape="0">
              <a:schemeClr val="tx2">
                <a:lumMod val="75000"/>
                <a:alpha val="64000"/>
              </a:schemeClr>
            </a:outerShdw>
          </a:effectLst>
        </p:spPr>
        <p:txBody>
          <a:bodyPr/>
          <a:lstStyle/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1600" dirty="0">
                <a:solidFill>
                  <a:schemeClr val="bg1"/>
                </a:solidFill>
                <a:latin typeface="Comic Sans MS" panose="030F0702030302020204" pitchFamily="66" charset="0"/>
                <a:ea typeface="MS PGothic" panose="020B0600070205080204" pitchFamily="34" charset="-128"/>
              </a:rPr>
              <a:t>spectroscopy of the </a:t>
            </a:r>
            <a:r>
              <a:rPr lang="en-US" sz="1600" baseline="30000" dirty="0">
                <a:solidFill>
                  <a:schemeClr val="bg1"/>
                </a:solidFill>
                <a:latin typeface="Comic Sans MS" panose="030F0702030302020204" pitchFamily="66" charset="0"/>
                <a:ea typeface="MS PGothic" panose="020B0600070205080204" pitchFamily="34" charset="-128"/>
              </a:rPr>
              <a:t>24</a:t>
            </a:r>
            <a:r>
              <a:rPr lang="en-US" sz="1600" dirty="0">
                <a:solidFill>
                  <a:schemeClr val="bg1"/>
                </a:solidFill>
                <a:latin typeface="Comic Sans MS" panose="030F0702030302020204" pitchFamily="66" charset="0"/>
                <a:ea typeface="MS PGothic" panose="020B0600070205080204" pitchFamily="34" charset="-128"/>
              </a:rPr>
              <a:t>Mg nucleus in the excitation energy range E*= 14.0 to 16.0 MeV</a:t>
            </a:r>
          </a:p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1600" dirty="0">
                <a:solidFill>
                  <a:schemeClr val="bg1"/>
                </a:solidFill>
                <a:latin typeface="Comic Sans MS" panose="030F0702030302020204" pitchFamily="66" charset="0"/>
                <a:ea typeface="MS PGothic" panose="020B0600070205080204" pitchFamily="34" charset="-128"/>
              </a:rPr>
              <a:t>Inelastic scattering:  </a:t>
            </a:r>
            <a:r>
              <a:rPr lang="en-US" sz="1600" baseline="30000" dirty="0">
                <a:solidFill>
                  <a:schemeClr val="bg1"/>
                </a:solidFill>
                <a:latin typeface="Comic Sans MS" panose="030F0702030302020204" pitchFamily="66" charset="0"/>
                <a:ea typeface="MS PGothic" panose="020B0600070205080204" pitchFamily="34" charset="-128"/>
              </a:rPr>
              <a:t>24</a:t>
            </a:r>
            <a:r>
              <a:rPr lang="en-US" sz="1600" dirty="0">
                <a:solidFill>
                  <a:schemeClr val="bg1"/>
                </a:solidFill>
                <a:latin typeface="Comic Sans MS" panose="030F0702030302020204" pitchFamily="66" charset="0"/>
                <a:ea typeface="MS PGothic" panose="020B0600070205080204" pitchFamily="34" charset="-128"/>
              </a:rPr>
              <a:t>Mg(</a:t>
            </a:r>
            <a:r>
              <a:rPr lang="en-US" sz="1600" dirty="0" err="1">
                <a:solidFill>
                  <a:schemeClr val="bg1"/>
                </a:solidFill>
                <a:latin typeface="Comic Sans MS" panose="030F0702030302020204" pitchFamily="66" charset="0"/>
                <a:ea typeface="MS PGothic" panose="020B0600070205080204" pitchFamily="34" charset="-128"/>
              </a:rPr>
              <a:t>p,p</a:t>
            </a:r>
            <a:r>
              <a:rPr lang="en-US" sz="1600" dirty="0">
                <a:solidFill>
                  <a:schemeClr val="bg1"/>
                </a:solidFill>
                <a:latin typeface="Comic Sans MS" panose="030F0702030302020204" pitchFamily="66" charset="0"/>
                <a:ea typeface="MS PGothic" panose="020B0600070205080204" pitchFamily="34" charset="-128"/>
              </a:rPr>
              <a:t>´)</a:t>
            </a:r>
            <a:r>
              <a:rPr lang="en-US" sz="1600" baseline="30000" dirty="0">
                <a:solidFill>
                  <a:schemeClr val="bg1"/>
                </a:solidFill>
                <a:latin typeface="Comic Sans MS" panose="030F0702030302020204" pitchFamily="66" charset="0"/>
                <a:ea typeface="MS PGothic" panose="020B0600070205080204" pitchFamily="34" charset="-128"/>
              </a:rPr>
              <a:t>24</a:t>
            </a:r>
            <a:r>
              <a:rPr lang="en-US" sz="1600" dirty="0">
                <a:solidFill>
                  <a:schemeClr val="bg1"/>
                </a:solidFill>
                <a:latin typeface="Comic Sans MS" panose="030F0702030302020204" pitchFamily="66" charset="0"/>
                <a:ea typeface="MS PGothic" panose="020B0600070205080204" pitchFamily="34" charset="-128"/>
              </a:rPr>
              <a:t>Mg         25 MeV proton beam from IPNO.</a:t>
            </a:r>
          </a:p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1600" dirty="0">
                <a:solidFill>
                  <a:schemeClr val="bg1"/>
                </a:solidFill>
                <a:latin typeface="Comic Sans MS" panose="030F0702030302020204" pitchFamily="66" charset="0"/>
                <a:ea typeface="MS PGothic" panose="020B0600070205080204" pitchFamily="34" charset="-128"/>
              </a:rPr>
              <a:t>Proton energy spectra   –   energy of the </a:t>
            </a:r>
            <a:r>
              <a:rPr lang="en-US" sz="1600" baseline="30000" dirty="0">
                <a:solidFill>
                  <a:schemeClr val="bg1"/>
                </a:solidFill>
                <a:latin typeface="Comic Sans MS" panose="030F0702030302020204" pitchFamily="66" charset="0"/>
                <a:ea typeface="MS PGothic" panose="020B0600070205080204" pitchFamily="34" charset="-128"/>
              </a:rPr>
              <a:t>24</a:t>
            </a:r>
            <a:r>
              <a:rPr lang="en-US" sz="1600" dirty="0">
                <a:solidFill>
                  <a:schemeClr val="bg1"/>
                </a:solidFill>
                <a:latin typeface="Comic Sans MS" panose="030F0702030302020204" pitchFamily="66" charset="0"/>
                <a:ea typeface="MS PGothic" panose="020B0600070205080204" pitchFamily="34" charset="-128"/>
              </a:rPr>
              <a:t>Mg </a:t>
            </a:r>
            <a:r>
              <a:rPr lang="en-US" sz="1600" dirty="0" smtClean="0">
                <a:solidFill>
                  <a:schemeClr val="bg1"/>
                </a:solidFill>
                <a:latin typeface="Comic Sans MS" panose="030F0702030302020204" pitchFamily="66" charset="0"/>
                <a:ea typeface="MS PGothic" panose="020B0600070205080204" pitchFamily="34" charset="-128"/>
              </a:rPr>
              <a:t>levels</a:t>
            </a:r>
          </a:p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1600" dirty="0" err="1" smtClean="0">
                <a:solidFill>
                  <a:schemeClr val="bg1"/>
                </a:solidFill>
                <a:latin typeface="Comic Sans MS" panose="030F0702030302020204" pitchFamily="66" charset="0"/>
                <a:ea typeface="MS PGothic" panose="020B0600070205080204" pitchFamily="34" charset="-128"/>
              </a:rPr>
              <a:t>Splitpole</a:t>
            </a:r>
            <a:endParaRPr lang="en-US" sz="1600" dirty="0">
              <a:solidFill>
                <a:schemeClr val="bg1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5" name="Freeform 40"/>
          <p:cNvSpPr>
            <a:spLocks noChangeArrowheads="1"/>
          </p:cNvSpPr>
          <p:nvPr/>
        </p:nvSpPr>
        <p:spPr bwMode="auto">
          <a:xfrm>
            <a:off x="2240121" y="4274061"/>
            <a:ext cx="1879600" cy="815975"/>
          </a:xfrm>
          <a:custGeom>
            <a:avLst/>
            <a:gdLst>
              <a:gd name="T0" fmla="*/ 0 w 5574"/>
              <a:gd name="T1" fmla="*/ 2147483646 h 2360"/>
              <a:gd name="T2" fmla="*/ 2147483646 w 5574"/>
              <a:gd name="T3" fmla="*/ 2147483646 h 2360"/>
              <a:gd name="T4" fmla="*/ 2147483646 w 5574"/>
              <a:gd name="T5" fmla="*/ 2147483646 h 236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574" h="2360">
                <a:moveTo>
                  <a:pt x="0" y="913"/>
                </a:moveTo>
                <a:cubicBezTo>
                  <a:pt x="1296" y="454"/>
                  <a:pt x="2597" y="0"/>
                  <a:pt x="3527" y="242"/>
                </a:cubicBezTo>
                <a:cubicBezTo>
                  <a:pt x="4458" y="485"/>
                  <a:pt x="5013" y="1420"/>
                  <a:pt x="5573" y="2359"/>
                </a:cubicBezTo>
              </a:path>
            </a:pathLst>
          </a:custGeom>
          <a:noFill/>
          <a:ln w="9360">
            <a:solidFill>
              <a:schemeClr val="accent3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pt-BR" sz="1400">
              <a:solidFill>
                <a:schemeClr val="bg1"/>
              </a:solidFill>
            </a:endParaRPr>
          </a:p>
        </p:txBody>
      </p:sp>
      <p:sp>
        <p:nvSpPr>
          <p:cNvPr id="6" name="Freeform 25"/>
          <p:cNvSpPr>
            <a:spLocks noChangeArrowheads="1"/>
          </p:cNvSpPr>
          <p:nvPr/>
        </p:nvSpPr>
        <p:spPr bwMode="auto">
          <a:xfrm>
            <a:off x="2152809" y="4015298"/>
            <a:ext cx="1955800" cy="1098550"/>
          </a:xfrm>
          <a:custGeom>
            <a:avLst/>
            <a:gdLst>
              <a:gd name="T0" fmla="*/ 0 w 5574"/>
              <a:gd name="T1" fmla="*/ 2147483646 h 3004"/>
              <a:gd name="T2" fmla="*/ 2147483646 w 5574"/>
              <a:gd name="T3" fmla="*/ 2147483646 h 3004"/>
              <a:gd name="T4" fmla="*/ 2147483646 w 5574"/>
              <a:gd name="T5" fmla="*/ 2147483646 h 300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574" h="3004">
                <a:moveTo>
                  <a:pt x="0" y="1486"/>
                </a:moveTo>
                <a:cubicBezTo>
                  <a:pt x="1561" y="741"/>
                  <a:pt x="3126" y="0"/>
                  <a:pt x="4057" y="251"/>
                </a:cubicBezTo>
                <a:cubicBezTo>
                  <a:pt x="4987" y="502"/>
                  <a:pt x="5309" y="2545"/>
                  <a:pt x="5573" y="3003"/>
                </a:cubicBezTo>
              </a:path>
            </a:pathLst>
          </a:custGeom>
          <a:noFill/>
          <a:ln w="9360">
            <a:solidFill>
              <a:schemeClr val="accent3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pt-BR" sz="1400">
              <a:solidFill>
                <a:schemeClr val="bg1"/>
              </a:solidFill>
            </a:endParaRPr>
          </a:p>
        </p:txBody>
      </p:sp>
      <p:sp>
        <p:nvSpPr>
          <p:cNvPr id="7" name="AutoShape 27"/>
          <p:cNvSpPr>
            <a:spLocks noChangeArrowheads="1"/>
          </p:cNvSpPr>
          <p:nvPr/>
        </p:nvSpPr>
        <p:spPr bwMode="auto">
          <a:xfrm>
            <a:off x="474821" y="5007486"/>
            <a:ext cx="927100" cy="309562"/>
          </a:xfrm>
          <a:prstGeom prst="roundRect">
            <a:avLst>
              <a:gd name="adj" fmla="val 43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FF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pt-BR" sz="1400" baseline="30000" dirty="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  <a:r>
              <a:rPr lang="en-GB" altLang="pt-BR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He or p </a:t>
            </a:r>
          </a:p>
        </p:txBody>
      </p:sp>
      <p:sp>
        <p:nvSpPr>
          <p:cNvPr id="8" name="AutoShape 28"/>
          <p:cNvSpPr>
            <a:spLocks noChangeArrowheads="1"/>
          </p:cNvSpPr>
          <p:nvPr/>
        </p:nvSpPr>
        <p:spPr bwMode="auto">
          <a:xfrm>
            <a:off x="471646" y="3870836"/>
            <a:ext cx="1176338" cy="309562"/>
          </a:xfrm>
          <a:prstGeom prst="roundRect">
            <a:avLst>
              <a:gd name="adj" fmla="val 43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pt-BR" sz="1400" baseline="30000">
                <a:solidFill>
                  <a:schemeClr val="bg1"/>
                </a:solidFill>
                <a:latin typeface="Comic Sans MS" panose="030F0702030302020204" pitchFamily="66" charset="0"/>
              </a:rPr>
              <a:t>24</a:t>
            </a:r>
            <a:r>
              <a:rPr lang="en-GB" altLang="pt-BR" sz="1400">
                <a:solidFill>
                  <a:schemeClr val="bg1"/>
                </a:solidFill>
                <a:latin typeface="Comic Sans MS" panose="030F0702030302020204" pitchFamily="66" charset="0"/>
              </a:rPr>
              <a:t>Mg target</a:t>
            </a:r>
            <a:endParaRPr lang="en-GB" altLang="pt-BR" sz="1400" baseline="300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1411446" y="4742373"/>
            <a:ext cx="476250" cy="457200"/>
          </a:xfrm>
          <a:prstGeom prst="ellipse">
            <a:avLst/>
          </a:prstGeom>
          <a:solidFill>
            <a:srgbClr val="FFFFFF"/>
          </a:solidFill>
          <a:ln w="190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 sz="14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Line 20"/>
          <p:cNvSpPr>
            <a:spLocks noChangeShapeType="1"/>
          </p:cNvSpPr>
          <p:nvPr/>
        </p:nvSpPr>
        <p:spPr bwMode="auto">
          <a:xfrm>
            <a:off x="773271" y="4970973"/>
            <a:ext cx="876300" cy="1588"/>
          </a:xfrm>
          <a:prstGeom prst="line">
            <a:avLst/>
          </a:prstGeom>
          <a:noFill/>
          <a:ln w="38100">
            <a:solidFill>
              <a:schemeClr val="bg2">
                <a:lumMod val="2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pt-BR" sz="1400">
              <a:solidFill>
                <a:schemeClr val="bg1"/>
              </a:solidFill>
            </a:endParaRPr>
          </a:p>
        </p:txBody>
      </p:sp>
      <p:sp>
        <p:nvSpPr>
          <p:cNvPr id="11" name="Line 29"/>
          <p:cNvSpPr>
            <a:spLocks noChangeShapeType="1"/>
          </p:cNvSpPr>
          <p:nvPr/>
        </p:nvSpPr>
        <p:spPr bwMode="auto">
          <a:xfrm flipV="1">
            <a:off x="1647984" y="4570923"/>
            <a:ext cx="512762" cy="393700"/>
          </a:xfrm>
          <a:prstGeom prst="line">
            <a:avLst/>
          </a:prstGeom>
          <a:noFill/>
          <a:ln w="9360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>
              <a:solidFill>
                <a:schemeClr val="bg1"/>
              </a:solidFill>
            </a:endParaRPr>
          </a:p>
        </p:txBody>
      </p:sp>
      <p:sp>
        <p:nvSpPr>
          <p:cNvPr id="12" name="Line 19"/>
          <p:cNvSpPr>
            <a:spLocks noChangeShapeType="1"/>
          </p:cNvSpPr>
          <p:nvPr/>
        </p:nvSpPr>
        <p:spPr bwMode="auto">
          <a:xfrm>
            <a:off x="1649571" y="4894773"/>
            <a:ext cx="1588" cy="171450"/>
          </a:xfrm>
          <a:prstGeom prst="line">
            <a:avLst/>
          </a:prstGeom>
          <a:noFill/>
          <a:ln w="1908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>
              <a:solidFill>
                <a:schemeClr val="bg1"/>
              </a:solidFill>
            </a:endParaRPr>
          </a:p>
        </p:txBody>
      </p:sp>
      <p:sp>
        <p:nvSpPr>
          <p:cNvPr id="13" name="Line 31"/>
          <p:cNvSpPr>
            <a:spLocks noChangeShapeType="1"/>
          </p:cNvSpPr>
          <p:nvPr/>
        </p:nvSpPr>
        <p:spPr bwMode="auto">
          <a:xfrm flipH="1">
            <a:off x="1647984" y="5085273"/>
            <a:ext cx="98425" cy="5715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>
              <a:solidFill>
                <a:schemeClr val="bg1"/>
              </a:solidFill>
            </a:endParaRPr>
          </a:p>
        </p:txBody>
      </p:sp>
      <p:sp>
        <p:nvSpPr>
          <p:cNvPr id="14" name="Line 41"/>
          <p:cNvSpPr>
            <a:spLocks noChangeShapeType="1"/>
          </p:cNvSpPr>
          <p:nvPr/>
        </p:nvSpPr>
        <p:spPr bwMode="auto">
          <a:xfrm flipH="1" flipV="1">
            <a:off x="1705134" y="5159886"/>
            <a:ext cx="193675" cy="327025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>
              <a:solidFill>
                <a:schemeClr val="bg1"/>
              </a:solidFill>
            </a:endParaRPr>
          </a:p>
        </p:txBody>
      </p:sp>
      <p:sp>
        <p:nvSpPr>
          <p:cNvPr id="15" name="AutoShape 42"/>
          <p:cNvSpPr>
            <a:spLocks noChangeArrowheads="1"/>
          </p:cNvSpPr>
          <p:nvPr/>
        </p:nvSpPr>
        <p:spPr bwMode="auto">
          <a:xfrm>
            <a:off x="832009" y="5612323"/>
            <a:ext cx="2406650" cy="309563"/>
          </a:xfrm>
          <a:prstGeom prst="roundRect">
            <a:avLst>
              <a:gd name="adj" fmla="val 22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Symbol" panose="05050102010706020507" pitchFamily="18" charset="2"/>
              <a:buNone/>
            </a:pPr>
            <a:r>
              <a:rPr lang="en-GB" altLang="pt-BR" sz="1400">
                <a:solidFill>
                  <a:schemeClr val="bg1"/>
                </a:solidFill>
                <a:latin typeface="Symbol" panose="05050102010706020507" pitchFamily="18" charset="2"/>
              </a:rPr>
              <a:t></a:t>
            </a:r>
            <a:r>
              <a:rPr lang="en-GB" altLang="pt-BR" sz="1400">
                <a:solidFill>
                  <a:schemeClr val="bg1"/>
                </a:solidFill>
                <a:latin typeface="Comic Sans MS" panose="030F0702030302020204" pitchFamily="66" charset="0"/>
              </a:rPr>
              <a:t>E-E monitor</a:t>
            </a:r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>
            <a:off x="1795621" y="4715386"/>
            <a:ext cx="139700" cy="255587"/>
          </a:xfrm>
          <a:prstGeom prst="line">
            <a:avLst/>
          </a:prstGeom>
          <a:noFill/>
          <a:ln w="28440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>
              <a:solidFill>
                <a:schemeClr val="bg1"/>
              </a:solidFill>
            </a:endParaRPr>
          </a:p>
        </p:txBody>
      </p:sp>
      <p:sp>
        <p:nvSpPr>
          <p:cNvPr id="17" name="Line 10"/>
          <p:cNvSpPr>
            <a:spLocks noChangeShapeType="1"/>
          </p:cNvSpPr>
          <p:nvPr/>
        </p:nvSpPr>
        <p:spPr bwMode="auto">
          <a:xfrm flipV="1">
            <a:off x="1792446" y="3826386"/>
            <a:ext cx="723900" cy="67945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>
              <a:solidFill>
                <a:schemeClr val="bg1"/>
              </a:solidFill>
            </a:endParaRPr>
          </a:p>
        </p:txBody>
      </p:sp>
      <p:sp>
        <p:nvSpPr>
          <p:cNvPr id="18" name="Line 11"/>
          <p:cNvSpPr>
            <a:spLocks noChangeShapeType="1"/>
          </p:cNvSpPr>
          <p:nvPr/>
        </p:nvSpPr>
        <p:spPr bwMode="auto">
          <a:xfrm flipV="1">
            <a:off x="2506821" y="3312036"/>
            <a:ext cx="1762125" cy="517525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>
              <a:solidFill>
                <a:schemeClr val="bg1"/>
              </a:solidFill>
            </a:endParaRPr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>
            <a:off x="4249896" y="3304098"/>
            <a:ext cx="571500" cy="504825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>
              <a:solidFill>
                <a:schemeClr val="bg1"/>
              </a:solidFill>
            </a:endParaRPr>
          </a:p>
        </p:txBody>
      </p:sp>
      <p:sp>
        <p:nvSpPr>
          <p:cNvPr id="20" name="Line 13"/>
          <p:cNvSpPr>
            <a:spLocks noChangeShapeType="1"/>
          </p:cNvSpPr>
          <p:nvPr/>
        </p:nvSpPr>
        <p:spPr bwMode="auto">
          <a:xfrm>
            <a:off x="4810284" y="3807336"/>
            <a:ext cx="133350" cy="78105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>
              <a:solidFill>
                <a:schemeClr val="bg1"/>
              </a:solidFill>
            </a:endParaRPr>
          </a:p>
        </p:txBody>
      </p:sp>
      <p:sp>
        <p:nvSpPr>
          <p:cNvPr id="21" name="Line 14"/>
          <p:cNvSpPr>
            <a:spLocks noChangeShapeType="1"/>
          </p:cNvSpPr>
          <p:nvPr/>
        </p:nvSpPr>
        <p:spPr bwMode="auto">
          <a:xfrm>
            <a:off x="1792446" y="4504248"/>
            <a:ext cx="1588" cy="22860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>
              <a:solidFill>
                <a:schemeClr val="bg1"/>
              </a:solidFill>
            </a:endParaRPr>
          </a:p>
        </p:txBody>
      </p:sp>
      <p:sp>
        <p:nvSpPr>
          <p:cNvPr id="22" name="Freeform 21"/>
          <p:cNvSpPr>
            <a:spLocks noChangeArrowheads="1"/>
          </p:cNvSpPr>
          <p:nvPr/>
        </p:nvSpPr>
        <p:spPr bwMode="auto">
          <a:xfrm>
            <a:off x="1998821" y="4335973"/>
            <a:ext cx="381000" cy="596900"/>
          </a:xfrm>
          <a:custGeom>
            <a:avLst/>
            <a:gdLst>
              <a:gd name="T0" fmla="*/ 0 w 1059"/>
              <a:gd name="T1" fmla="*/ 0 h 1660"/>
              <a:gd name="T2" fmla="*/ 2147483647 w 1059"/>
              <a:gd name="T3" fmla="*/ 2147483647 h 1660"/>
              <a:gd name="T4" fmla="*/ 2147483647 w 1059"/>
              <a:gd name="T5" fmla="*/ 2147483647 h 166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59" h="1660">
                <a:moveTo>
                  <a:pt x="0" y="0"/>
                </a:moveTo>
                <a:cubicBezTo>
                  <a:pt x="247" y="141"/>
                  <a:pt x="494" y="286"/>
                  <a:pt x="670" y="564"/>
                </a:cubicBezTo>
                <a:cubicBezTo>
                  <a:pt x="847" y="842"/>
                  <a:pt x="953" y="1248"/>
                  <a:pt x="1058" y="1659"/>
                </a:cubicBezTo>
              </a:path>
            </a:pathLst>
          </a:custGeom>
          <a:noFill/>
          <a:ln w="9360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>
              <a:solidFill>
                <a:schemeClr val="bg1"/>
              </a:solidFill>
            </a:endParaRPr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 flipH="1">
            <a:off x="2632234" y="3751773"/>
            <a:ext cx="180975" cy="977900"/>
          </a:xfrm>
          <a:prstGeom prst="line">
            <a:avLst/>
          </a:prstGeom>
          <a:noFill/>
          <a:ln w="9360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>
              <a:solidFill>
                <a:schemeClr val="bg1"/>
              </a:solidFill>
            </a:endParaRPr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>
            <a:off x="2633821" y="4729673"/>
            <a:ext cx="190500" cy="139700"/>
          </a:xfrm>
          <a:prstGeom prst="line">
            <a:avLst/>
          </a:prstGeom>
          <a:noFill/>
          <a:ln w="9360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>
              <a:solidFill>
                <a:schemeClr val="bg1"/>
              </a:solidFill>
            </a:endParaRPr>
          </a:p>
        </p:txBody>
      </p:sp>
      <p:sp>
        <p:nvSpPr>
          <p:cNvPr id="25" name="Freeform 30"/>
          <p:cNvSpPr>
            <a:spLocks noChangeArrowheads="1"/>
          </p:cNvSpPr>
          <p:nvPr/>
        </p:nvSpPr>
        <p:spPr bwMode="auto">
          <a:xfrm>
            <a:off x="2035334" y="3764473"/>
            <a:ext cx="2081212" cy="1316038"/>
          </a:xfrm>
          <a:custGeom>
            <a:avLst/>
            <a:gdLst>
              <a:gd name="T0" fmla="*/ 0 w 5787"/>
              <a:gd name="T1" fmla="*/ 2147483646 h 3878"/>
              <a:gd name="T2" fmla="*/ 2147483646 w 5787"/>
              <a:gd name="T3" fmla="*/ 2147483646 h 3878"/>
              <a:gd name="T4" fmla="*/ 2147483646 w 5787"/>
              <a:gd name="T5" fmla="*/ 2147483646 h 387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787" h="3878">
                <a:moveTo>
                  <a:pt x="0" y="2430"/>
                </a:moveTo>
                <a:cubicBezTo>
                  <a:pt x="1614" y="1213"/>
                  <a:pt x="3232" y="0"/>
                  <a:pt x="4198" y="242"/>
                </a:cubicBezTo>
                <a:cubicBezTo>
                  <a:pt x="5164" y="485"/>
                  <a:pt x="5516" y="3273"/>
                  <a:pt x="5786" y="3877"/>
                </a:cubicBezTo>
              </a:path>
            </a:pathLst>
          </a:custGeom>
          <a:noFill/>
          <a:ln w="9360">
            <a:solidFill>
              <a:schemeClr val="accent3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pt-BR" sz="1400">
              <a:solidFill>
                <a:schemeClr val="bg1"/>
              </a:solidFill>
            </a:endParaRPr>
          </a:p>
        </p:txBody>
      </p:sp>
      <p:sp>
        <p:nvSpPr>
          <p:cNvPr id="26" name="AutoShape 32"/>
          <p:cNvSpPr>
            <a:spLocks noChangeArrowheads="1"/>
          </p:cNvSpPr>
          <p:nvPr/>
        </p:nvSpPr>
        <p:spPr bwMode="auto">
          <a:xfrm>
            <a:off x="3922871" y="4015298"/>
            <a:ext cx="727075" cy="341313"/>
          </a:xfrm>
          <a:prstGeom prst="roundRect">
            <a:avLst>
              <a:gd name="adj" fmla="val 62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00CC66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GB" altLang="pt-BR" sz="1600" b="1" dirty="0" smtClean="0">
                <a:solidFill>
                  <a:schemeClr val="bg1"/>
                </a:solidFill>
                <a:latin typeface="Symbol" panose="05050102010706020507" pitchFamily="18" charset="2"/>
              </a:rPr>
              <a:t>a, </a:t>
            </a:r>
            <a:r>
              <a:rPr lang="en-GB" altLang="pt-BR" sz="1600" b="1" dirty="0" smtClean="0">
                <a:solidFill>
                  <a:schemeClr val="bg1"/>
                </a:solidFill>
                <a:latin typeface="Comic Sans MS" pitchFamily="66" charset="0"/>
              </a:rPr>
              <a:t> p´</a:t>
            </a:r>
            <a:endParaRPr lang="en-GB" altLang="pt-BR" sz="16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7" name="Line 7"/>
          <p:cNvSpPr>
            <a:spLocks noChangeShapeType="1"/>
          </p:cNvSpPr>
          <p:nvPr/>
        </p:nvSpPr>
        <p:spPr bwMode="auto">
          <a:xfrm flipV="1">
            <a:off x="1940084" y="4585211"/>
            <a:ext cx="2990850" cy="384175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>
              <a:solidFill>
                <a:schemeClr val="bg1"/>
              </a:solidFill>
            </a:endParaRPr>
          </a:p>
        </p:txBody>
      </p:sp>
      <p:sp>
        <p:nvSpPr>
          <p:cNvPr id="28" name="Line 15"/>
          <p:cNvSpPr>
            <a:spLocks noChangeShapeType="1"/>
          </p:cNvSpPr>
          <p:nvPr/>
        </p:nvSpPr>
        <p:spPr bwMode="auto">
          <a:xfrm>
            <a:off x="4954746" y="4589973"/>
            <a:ext cx="390525" cy="4286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>
              <a:solidFill>
                <a:schemeClr val="bg1"/>
              </a:solidFill>
            </a:endParaRPr>
          </a:p>
        </p:txBody>
      </p:sp>
      <p:sp>
        <p:nvSpPr>
          <p:cNvPr id="29" name="Line 16"/>
          <p:cNvSpPr>
            <a:spLocks noChangeShapeType="1"/>
          </p:cNvSpPr>
          <p:nvPr/>
        </p:nvSpPr>
        <p:spPr bwMode="auto">
          <a:xfrm flipH="1">
            <a:off x="5280184" y="5020186"/>
            <a:ext cx="69850" cy="3714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>
              <a:solidFill>
                <a:schemeClr val="bg1"/>
              </a:solidFill>
            </a:endParaRPr>
          </a:p>
        </p:txBody>
      </p:sp>
      <p:sp>
        <p:nvSpPr>
          <p:cNvPr id="30" name="Line 17"/>
          <p:cNvSpPr>
            <a:spLocks noChangeShapeType="1"/>
          </p:cNvSpPr>
          <p:nvPr/>
        </p:nvSpPr>
        <p:spPr bwMode="auto">
          <a:xfrm flipH="1" flipV="1">
            <a:off x="2886234" y="5121786"/>
            <a:ext cx="2393950" cy="279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>
              <a:solidFill>
                <a:schemeClr val="bg1"/>
              </a:solidFill>
            </a:endParaRPr>
          </a:p>
        </p:txBody>
      </p:sp>
      <p:sp>
        <p:nvSpPr>
          <p:cNvPr id="31" name="Line 18"/>
          <p:cNvSpPr>
            <a:spLocks noChangeShapeType="1"/>
          </p:cNvSpPr>
          <p:nvPr/>
        </p:nvSpPr>
        <p:spPr bwMode="auto">
          <a:xfrm flipV="1">
            <a:off x="2887821" y="4845561"/>
            <a:ext cx="1588" cy="2698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>
              <a:solidFill>
                <a:schemeClr val="bg1"/>
              </a:solidFill>
            </a:endParaRPr>
          </a:p>
        </p:txBody>
      </p:sp>
      <p:sp>
        <p:nvSpPr>
          <p:cNvPr id="32" name="Line 33"/>
          <p:cNvSpPr>
            <a:spLocks noChangeShapeType="1"/>
          </p:cNvSpPr>
          <p:nvPr/>
        </p:nvSpPr>
        <p:spPr bwMode="auto">
          <a:xfrm flipH="1">
            <a:off x="4635659" y="4399473"/>
            <a:ext cx="719137" cy="6953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>
              <a:solidFill>
                <a:schemeClr val="bg1"/>
              </a:solidFill>
            </a:endParaRPr>
          </a:p>
        </p:txBody>
      </p:sp>
      <p:sp>
        <p:nvSpPr>
          <p:cNvPr id="33" name="Line 34"/>
          <p:cNvSpPr>
            <a:spLocks noChangeShapeType="1"/>
          </p:cNvSpPr>
          <p:nvPr/>
        </p:nvSpPr>
        <p:spPr bwMode="auto">
          <a:xfrm flipH="1">
            <a:off x="3676809" y="5174173"/>
            <a:ext cx="769937" cy="292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>
              <a:solidFill>
                <a:schemeClr val="bg1"/>
              </a:solidFill>
            </a:endParaRPr>
          </a:p>
        </p:txBody>
      </p:sp>
      <p:sp>
        <p:nvSpPr>
          <p:cNvPr id="34" name="AutoShape 38"/>
          <p:cNvSpPr>
            <a:spLocks noChangeArrowheads="1"/>
          </p:cNvSpPr>
          <p:nvPr/>
        </p:nvSpPr>
        <p:spPr bwMode="auto">
          <a:xfrm>
            <a:off x="4735889" y="3263933"/>
            <a:ext cx="1279525" cy="525463"/>
          </a:xfrm>
          <a:prstGeom prst="roundRect">
            <a:avLst>
              <a:gd name="adj" fmla="val 43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FF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pt-BR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Position (B</a:t>
            </a:r>
            <a:r>
              <a:rPr lang="en-GB" altLang="pt-BR" sz="1400" dirty="0">
                <a:solidFill>
                  <a:schemeClr val="bg1"/>
                </a:solidFill>
                <a:latin typeface="Symbol" panose="05050102010706020507" pitchFamily="18" charset="2"/>
              </a:rPr>
              <a:t>r</a:t>
            </a:r>
            <a:r>
              <a:rPr lang="en-GB" altLang="pt-BR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) </a:t>
            </a:r>
          </a:p>
          <a:p>
            <a:pPr>
              <a:buClr>
                <a:srgbClr val="FF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pt-BR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gas chamber </a:t>
            </a:r>
            <a:endParaRPr lang="en-GB" altLang="pt-BR" sz="1400" dirty="0">
              <a:solidFill>
                <a:schemeClr val="bg1"/>
              </a:solidFill>
              <a:latin typeface="Comic Sans MS" panose="030F0702030302020204" pitchFamily="66" charset="0"/>
              <a:sym typeface="Symbol" panose="05050102010706020507" pitchFamily="18" charset="2"/>
            </a:endParaRPr>
          </a:p>
        </p:txBody>
      </p:sp>
      <p:sp>
        <p:nvSpPr>
          <p:cNvPr id="35" name="AutoShape 39"/>
          <p:cNvSpPr>
            <a:spLocks noChangeArrowheads="1"/>
          </p:cNvSpPr>
          <p:nvPr/>
        </p:nvSpPr>
        <p:spPr bwMode="auto">
          <a:xfrm>
            <a:off x="3214846" y="5625023"/>
            <a:ext cx="3078163" cy="309563"/>
          </a:xfrm>
          <a:prstGeom prst="roundRect">
            <a:avLst>
              <a:gd name="adj" fmla="val 43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00CC00"/>
              </a:buClr>
              <a:buSzPct val="100000"/>
              <a:buFont typeface="Symbol" panose="05050102010706020507" pitchFamily="18" charset="2"/>
              <a:buNone/>
            </a:pPr>
            <a:r>
              <a:rPr lang="en-GB" altLang="pt-BR" sz="1400">
                <a:solidFill>
                  <a:schemeClr val="bg1"/>
                </a:solidFill>
                <a:latin typeface="Symbol" panose="05050102010706020507" pitchFamily="18" charset="2"/>
              </a:rPr>
              <a:t></a:t>
            </a:r>
            <a:r>
              <a:rPr lang="en-GB" altLang="pt-BR" sz="1400">
                <a:solidFill>
                  <a:schemeClr val="bg1"/>
                </a:solidFill>
                <a:latin typeface="Comic Sans MS" panose="030F0702030302020204" pitchFamily="66" charset="0"/>
              </a:rPr>
              <a:t>E -proportional counter</a:t>
            </a:r>
          </a:p>
        </p:txBody>
      </p:sp>
      <p:sp>
        <p:nvSpPr>
          <p:cNvPr id="36" name="Rectangle 46"/>
          <p:cNvSpPr>
            <a:spLocks noChangeArrowheads="1"/>
          </p:cNvSpPr>
          <p:nvPr/>
        </p:nvSpPr>
        <p:spPr bwMode="auto">
          <a:xfrm rot="360000">
            <a:off x="3230721" y="5067811"/>
            <a:ext cx="1733550" cy="42862"/>
          </a:xfrm>
          <a:prstGeom prst="rect">
            <a:avLst/>
          </a:prstGeom>
          <a:solidFill>
            <a:srgbClr val="7030A0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 sz="14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7" name="Rectangle 47"/>
          <p:cNvSpPr>
            <a:spLocks noChangeArrowheads="1"/>
          </p:cNvSpPr>
          <p:nvPr/>
        </p:nvSpPr>
        <p:spPr bwMode="auto">
          <a:xfrm rot="360000">
            <a:off x="3227546" y="5128136"/>
            <a:ext cx="1744663" cy="98425"/>
          </a:xfrm>
          <a:prstGeom prst="rect">
            <a:avLst/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 sz="14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9" name="Line 26"/>
          <p:cNvSpPr>
            <a:spLocks noChangeShapeType="1"/>
          </p:cNvSpPr>
          <p:nvPr/>
        </p:nvSpPr>
        <p:spPr bwMode="auto">
          <a:xfrm>
            <a:off x="1284446" y="4245486"/>
            <a:ext cx="303213" cy="623887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>
              <a:solidFill>
                <a:schemeClr val="bg1"/>
              </a:solidFill>
            </a:endParaRPr>
          </a:p>
        </p:txBody>
      </p:sp>
      <p:sp>
        <p:nvSpPr>
          <p:cNvPr id="40" name="Text Box 80"/>
          <p:cNvSpPr txBox="1">
            <a:spLocks noChangeArrowheads="1"/>
          </p:cNvSpPr>
          <p:nvPr/>
        </p:nvSpPr>
        <p:spPr bwMode="auto">
          <a:xfrm>
            <a:off x="2068671" y="5283711"/>
            <a:ext cx="16986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pt-BR" sz="1400">
                <a:solidFill>
                  <a:schemeClr val="bg1"/>
                </a:solidFill>
                <a:latin typeface="Comic Sans MS" panose="030F0702030302020204" pitchFamily="66" charset="0"/>
              </a:rPr>
              <a:t>Faraday Cup</a:t>
            </a:r>
          </a:p>
        </p:txBody>
      </p:sp>
      <p:sp>
        <p:nvSpPr>
          <p:cNvPr id="41" name="Line 77"/>
          <p:cNvSpPr>
            <a:spLocks noChangeShapeType="1"/>
          </p:cNvSpPr>
          <p:nvPr/>
        </p:nvSpPr>
        <p:spPr bwMode="auto">
          <a:xfrm>
            <a:off x="1843246" y="4890011"/>
            <a:ext cx="0" cy="125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solidFill>
                <a:schemeClr val="bg1"/>
              </a:solidFill>
            </a:endParaRPr>
          </a:p>
        </p:txBody>
      </p:sp>
      <p:sp>
        <p:nvSpPr>
          <p:cNvPr id="42" name="Line 81"/>
          <p:cNvSpPr>
            <a:spLocks noChangeShapeType="1"/>
          </p:cNvSpPr>
          <p:nvPr/>
        </p:nvSpPr>
        <p:spPr bwMode="auto">
          <a:xfrm flipH="1" flipV="1">
            <a:off x="1886109" y="5055111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solidFill>
                <a:schemeClr val="bg1"/>
              </a:solidFill>
            </a:endParaRPr>
          </a:p>
        </p:txBody>
      </p:sp>
      <p:sp>
        <p:nvSpPr>
          <p:cNvPr id="43" name="Line 24"/>
          <p:cNvSpPr>
            <a:spLocks noChangeShapeType="1"/>
          </p:cNvSpPr>
          <p:nvPr/>
        </p:nvSpPr>
        <p:spPr bwMode="auto">
          <a:xfrm flipV="1">
            <a:off x="1647984" y="4588386"/>
            <a:ext cx="593725" cy="381000"/>
          </a:xfrm>
          <a:prstGeom prst="line">
            <a:avLst/>
          </a:prstGeom>
          <a:noFill/>
          <a:ln w="9360">
            <a:solidFill>
              <a:schemeClr val="accent3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pt-BR" sz="1400">
              <a:solidFill>
                <a:schemeClr val="bg1"/>
              </a:solidFill>
            </a:endParaRPr>
          </a:p>
        </p:txBody>
      </p:sp>
      <p:sp>
        <p:nvSpPr>
          <p:cNvPr id="44" name="Line 6"/>
          <p:cNvSpPr>
            <a:spLocks noChangeShapeType="1"/>
          </p:cNvSpPr>
          <p:nvPr/>
        </p:nvSpPr>
        <p:spPr bwMode="auto">
          <a:xfrm flipV="1">
            <a:off x="1620996" y="4582036"/>
            <a:ext cx="420688" cy="403225"/>
          </a:xfrm>
          <a:prstGeom prst="line">
            <a:avLst/>
          </a:prstGeom>
          <a:noFill/>
          <a:ln w="9360">
            <a:solidFill>
              <a:schemeClr val="accent3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pt-BR" sz="1400">
              <a:solidFill>
                <a:schemeClr val="bg1"/>
              </a:solidFill>
            </a:endParaRPr>
          </a:p>
        </p:txBody>
      </p:sp>
      <p:pic>
        <p:nvPicPr>
          <p:cNvPr id="4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883" y="925831"/>
            <a:ext cx="2633711" cy="197562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6" name="Rectangle 46"/>
          <p:cNvSpPr>
            <a:spLocks noChangeArrowheads="1"/>
          </p:cNvSpPr>
          <p:nvPr/>
        </p:nvSpPr>
        <p:spPr bwMode="auto">
          <a:xfrm rot="360000">
            <a:off x="3237071" y="5220211"/>
            <a:ext cx="1733550" cy="42862"/>
          </a:xfrm>
          <a:prstGeom prst="rect">
            <a:avLst/>
          </a:prstGeom>
          <a:solidFill>
            <a:schemeClr val="accent2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 sz="14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7" name="Picture 8" descr="Resultado de imagem para ipnors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601" y="1987865"/>
            <a:ext cx="1427569" cy="83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Retângulo 53"/>
          <p:cNvSpPr/>
          <p:nvPr/>
        </p:nvSpPr>
        <p:spPr>
          <a:xfrm>
            <a:off x="6064408" y="3042327"/>
            <a:ext cx="5991757" cy="3457864"/>
          </a:xfrm>
          <a:prstGeom prst="rect">
            <a:avLst/>
          </a:prstGeom>
          <a:solidFill>
            <a:schemeClr val="tx1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41" y="3803184"/>
            <a:ext cx="5829267" cy="2243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AutoShape 93"/>
          <p:cNvSpPr>
            <a:spLocks noChangeArrowheads="1"/>
          </p:cNvSpPr>
          <p:nvPr/>
        </p:nvSpPr>
        <p:spPr bwMode="auto">
          <a:xfrm>
            <a:off x="7962473" y="3491542"/>
            <a:ext cx="2720975" cy="371475"/>
          </a:xfrm>
          <a:prstGeom prst="roundRect">
            <a:avLst>
              <a:gd name="adj" fmla="val 338"/>
            </a:avLst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GB" altLang="pt-BR" sz="18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Ex = 14.0 to 16.0 MeV</a:t>
            </a:r>
            <a:endParaRPr lang="en-GB" altLang="pt-BR" sz="1800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sym typeface="Symbol" panose="05050102010706020507" pitchFamily="18" charset="2"/>
            </a:endParaRPr>
          </a:p>
        </p:txBody>
      </p:sp>
      <p:sp>
        <p:nvSpPr>
          <p:cNvPr id="58" name="CaixaDeTexto 7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6164054" y="3167445"/>
            <a:ext cx="5990317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altLang="pt-BR" sz="1600" b="1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unbound </a:t>
            </a:r>
            <a:r>
              <a:rPr lang="en-US" altLang="pt-BR" sz="1600" b="1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states (above </a:t>
            </a:r>
            <a:r>
              <a:rPr lang="en-US" altLang="pt-BR" sz="1600" b="1" baseline="300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12</a:t>
            </a:r>
            <a:r>
              <a:rPr lang="en-US" altLang="pt-BR" sz="1600" b="1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C+</a:t>
            </a:r>
            <a:r>
              <a:rPr lang="en-US" altLang="pt-BR" sz="1600" b="1" baseline="300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12</a:t>
            </a:r>
            <a:r>
              <a:rPr lang="en-US" altLang="pt-BR" sz="1600" b="1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C threshold Ex=13.934 MeV) </a:t>
            </a:r>
            <a:endParaRPr lang="fr-FR" altLang="pt-BR" sz="1600" b="1" dirty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9" name="Retângulo 58"/>
          <p:cNvSpPr/>
          <p:nvPr/>
        </p:nvSpPr>
        <p:spPr>
          <a:xfrm>
            <a:off x="7314490" y="3819200"/>
            <a:ext cx="3228975" cy="228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cxnSp>
        <p:nvCxnSpPr>
          <p:cNvPr id="60" name="Conector de seta reta 59"/>
          <p:cNvCxnSpPr/>
          <p:nvPr/>
        </p:nvCxnSpPr>
        <p:spPr>
          <a:xfrm flipH="1">
            <a:off x="6559194" y="3850103"/>
            <a:ext cx="5105400" cy="19050"/>
          </a:xfrm>
          <a:prstGeom prst="straightConnector1">
            <a:avLst/>
          </a:prstGeom>
          <a:ln w="28575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AutoShape 93"/>
          <p:cNvSpPr>
            <a:spLocks noChangeArrowheads="1"/>
          </p:cNvSpPr>
          <p:nvPr/>
        </p:nvSpPr>
        <p:spPr bwMode="auto">
          <a:xfrm>
            <a:off x="8632469" y="6046299"/>
            <a:ext cx="479425" cy="371475"/>
          </a:xfrm>
          <a:prstGeom prst="roundRect">
            <a:avLst>
              <a:gd name="adj" fmla="val 338"/>
            </a:avLst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GB" altLang="pt-BR" sz="18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sym typeface="Symbol" panose="05050102010706020507" pitchFamily="18" charset="2"/>
              </a:rPr>
              <a:t>B</a:t>
            </a:r>
            <a:r>
              <a:rPr lang="en-GB" altLang="pt-BR" sz="18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sym typeface="Symbol" panose="05050102010706020507" pitchFamily="18" charset="2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291265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Agrupar 8"/>
          <p:cNvGrpSpPr>
            <a:grpSpLocks/>
          </p:cNvGrpSpPr>
          <p:nvPr/>
        </p:nvGrpSpPr>
        <p:grpSpPr bwMode="auto">
          <a:xfrm>
            <a:off x="1765300" y="4014788"/>
            <a:ext cx="1036638" cy="952500"/>
            <a:chOff x="304800" y="4813815"/>
            <a:chExt cx="1036349" cy="952501"/>
          </a:xfrm>
        </p:grpSpPr>
        <p:sp>
          <p:nvSpPr>
            <p:cNvPr id="74" name="Oval 7"/>
            <p:cNvSpPr>
              <a:spLocks noChangeArrowheads="1"/>
            </p:cNvSpPr>
            <p:nvPr/>
          </p:nvSpPr>
          <p:spPr bwMode="auto">
            <a:xfrm>
              <a:off x="325432" y="4813815"/>
              <a:ext cx="1015717" cy="952501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68" name="Text Box 12"/>
            <p:cNvSpPr txBox="1">
              <a:spLocks noChangeArrowheads="1"/>
            </p:cNvSpPr>
            <p:nvPr/>
          </p:nvSpPr>
          <p:spPr bwMode="auto">
            <a:xfrm>
              <a:off x="609515" y="5105915"/>
              <a:ext cx="685609" cy="368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pt-BR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Ne</a:t>
              </a:r>
            </a:p>
          </p:txBody>
        </p:sp>
        <p:sp>
          <p:nvSpPr>
            <p:cNvPr id="69" name="Text Box 21"/>
            <p:cNvSpPr txBox="1">
              <a:spLocks noChangeArrowheads="1"/>
            </p:cNvSpPr>
            <p:nvPr/>
          </p:nvSpPr>
          <p:spPr bwMode="auto">
            <a:xfrm>
              <a:off x="304800" y="5029715"/>
              <a:ext cx="533251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pt-BR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20</a:t>
              </a:r>
            </a:p>
          </p:txBody>
        </p:sp>
      </p:grpSp>
      <p:grpSp>
        <p:nvGrpSpPr>
          <p:cNvPr id="21507" name="Agrupar 9"/>
          <p:cNvGrpSpPr>
            <a:grpSpLocks/>
          </p:cNvGrpSpPr>
          <p:nvPr/>
        </p:nvGrpSpPr>
        <p:grpSpPr bwMode="auto">
          <a:xfrm>
            <a:off x="3008313" y="4076700"/>
            <a:ext cx="1033462" cy="952500"/>
            <a:chOff x="1676400" y="4824277"/>
            <a:chExt cx="1033463" cy="952501"/>
          </a:xfrm>
        </p:grpSpPr>
        <p:sp>
          <p:nvSpPr>
            <p:cNvPr id="78" name="Oval 7"/>
            <p:cNvSpPr>
              <a:spLocks noChangeArrowheads="1"/>
            </p:cNvSpPr>
            <p:nvPr/>
          </p:nvSpPr>
          <p:spPr bwMode="auto">
            <a:xfrm>
              <a:off x="1693862" y="4824277"/>
              <a:ext cx="1016001" cy="952501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72" name="Text Box 13"/>
            <p:cNvSpPr txBox="1">
              <a:spLocks noChangeArrowheads="1"/>
            </p:cNvSpPr>
            <p:nvPr/>
          </p:nvSpPr>
          <p:spPr bwMode="auto">
            <a:xfrm>
              <a:off x="1981200" y="5105265"/>
              <a:ext cx="685801" cy="369887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pt-BR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Ne</a:t>
              </a:r>
            </a:p>
          </p:txBody>
        </p:sp>
        <p:sp>
          <p:nvSpPr>
            <p:cNvPr id="73" name="Text Box 22"/>
            <p:cNvSpPr txBox="1">
              <a:spLocks noChangeArrowheads="1"/>
            </p:cNvSpPr>
            <p:nvPr/>
          </p:nvSpPr>
          <p:spPr bwMode="auto">
            <a:xfrm>
              <a:off x="1676400" y="5029065"/>
              <a:ext cx="533401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pt-BR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21</a:t>
              </a:r>
            </a:p>
          </p:txBody>
        </p:sp>
      </p:grpSp>
      <p:grpSp>
        <p:nvGrpSpPr>
          <p:cNvPr id="21508" name="Agrupar 10"/>
          <p:cNvGrpSpPr>
            <a:grpSpLocks/>
          </p:cNvGrpSpPr>
          <p:nvPr/>
        </p:nvGrpSpPr>
        <p:grpSpPr bwMode="auto">
          <a:xfrm>
            <a:off x="4305300" y="4078288"/>
            <a:ext cx="1016000" cy="952500"/>
            <a:chOff x="3022600" y="4897967"/>
            <a:chExt cx="1016000" cy="952501"/>
          </a:xfrm>
        </p:grpSpPr>
        <p:sp>
          <p:nvSpPr>
            <p:cNvPr id="79" name="Oval 7"/>
            <p:cNvSpPr>
              <a:spLocks noChangeArrowheads="1"/>
            </p:cNvSpPr>
            <p:nvPr/>
          </p:nvSpPr>
          <p:spPr bwMode="auto">
            <a:xfrm>
              <a:off x="3022600" y="4897967"/>
              <a:ext cx="1016000" cy="952501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76" name="Text Box 14"/>
            <p:cNvSpPr txBox="1">
              <a:spLocks noChangeArrowheads="1"/>
            </p:cNvSpPr>
            <p:nvPr/>
          </p:nvSpPr>
          <p:spPr bwMode="auto">
            <a:xfrm>
              <a:off x="3352800" y="5105929"/>
              <a:ext cx="685800" cy="368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pt-BR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Ne</a:t>
              </a:r>
            </a:p>
          </p:txBody>
        </p:sp>
        <p:sp>
          <p:nvSpPr>
            <p:cNvPr id="77" name="Text Box 23"/>
            <p:cNvSpPr txBox="1">
              <a:spLocks noChangeArrowheads="1"/>
            </p:cNvSpPr>
            <p:nvPr/>
          </p:nvSpPr>
          <p:spPr bwMode="auto">
            <a:xfrm>
              <a:off x="3048000" y="5029729"/>
              <a:ext cx="5334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pt-BR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22</a:t>
              </a:r>
            </a:p>
          </p:txBody>
        </p:sp>
      </p:grpSp>
      <p:grpSp>
        <p:nvGrpSpPr>
          <p:cNvPr id="21509" name="Agrupar 5"/>
          <p:cNvGrpSpPr>
            <a:grpSpLocks/>
          </p:cNvGrpSpPr>
          <p:nvPr/>
        </p:nvGrpSpPr>
        <p:grpSpPr bwMode="auto">
          <a:xfrm>
            <a:off x="1739900" y="2816225"/>
            <a:ext cx="998538" cy="928688"/>
            <a:chOff x="278825" y="3397210"/>
            <a:chExt cx="999113" cy="928688"/>
          </a:xfrm>
        </p:grpSpPr>
        <p:sp>
          <p:nvSpPr>
            <p:cNvPr id="21566" name="Oval 9"/>
            <p:cNvSpPr>
              <a:spLocks noChangeArrowheads="1"/>
            </p:cNvSpPr>
            <p:nvPr/>
          </p:nvSpPr>
          <p:spPr bwMode="auto">
            <a:xfrm>
              <a:off x="278825" y="3397210"/>
              <a:ext cx="990599" cy="928688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80" name="Text Box 15"/>
            <p:cNvSpPr txBox="1">
              <a:spLocks noChangeArrowheads="1"/>
            </p:cNvSpPr>
            <p:nvPr/>
          </p:nvSpPr>
          <p:spPr bwMode="auto">
            <a:xfrm>
              <a:off x="591743" y="3751223"/>
              <a:ext cx="686195" cy="369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pt-BR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Na</a:t>
              </a:r>
            </a:p>
          </p:txBody>
        </p:sp>
        <p:sp>
          <p:nvSpPr>
            <p:cNvPr id="81" name="Text Box 24"/>
            <p:cNvSpPr txBox="1">
              <a:spLocks noChangeArrowheads="1"/>
            </p:cNvSpPr>
            <p:nvPr/>
          </p:nvSpPr>
          <p:spPr bwMode="auto">
            <a:xfrm>
              <a:off x="304240" y="3657560"/>
              <a:ext cx="533707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pt-BR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21</a:t>
              </a:r>
            </a:p>
          </p:txBody>
        </p:sp>
      </p:grpSp>
      <p:grpSp>
        <p:nvGrpSpPr>
          <p:cNvPr id="21510" name="Agrupar 6"/>
          <p:cNvGrpSpPr>
            <a:grpSpLocks/>
          </p:cNvGrpSpPr>
          <p:nvPr/>
        </p:nvGrpSpPr>
        <p:grpSpPr bwMode="auto">
          <a:xfrm>
            <a:off x="3032126" y="2889250"/>
            <a:ext cx="1039813" cy="928688"/>
            <a:chOff x="1627628" y="3403016"/>
            <a:chExt cx="1039372" cy="928688"/>
          </a:xfrm>
        </p:grpSpPr>
        <p:sp>
          <p:nvSpPr>
            <p:cNvPr id="21563" name="Oval 9"/>
            <p:cNvSpPr>
              <a:spLocks noChangeArrowheads="1"/>
            </p:cNvSpPr>
            <p:nvPr/>
          </p:nvSpPr>
          <p:spPr bwMode="auto">
            <a:xfrm>
              <a:off x="1627628" y="3403016"/>
              <a:ext cx="990599" cy="928688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65" name="Text Box 16"/>
            <p:cNvSpPr txBox="1">
              <a:spLocks noChangeArrowheads="1"/>
            </p:cNvSpPr>
            <p:nvPr/>
          </p:nvSpPr>
          <p:spPr bwMode="auto">
            <a:xfrm>
              <a:off x="1981491" y="3733216"/>
              <a:ext cx="685509" cy="369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pt-BR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Na</a:t>
              </a:r>
            </a:p>
          </p:txBody>
        </p:sp>
        <p:sp>
          <p:nvSpPr>
            <p:cNvPr id="82" name="Text Box 25"/>
            <p:cNvSpPr txBox="1">
              <a:spLocks noChangeArrowheads="1"/>
            </p:cNvSpPr>
            <p:nvPr/>
          </p:nvSpPr>
          <p:spPr bwMode="auto">
            <a:xfrm>
              <a:off x="1676820" y="3657016"/>
              <a:ext cx="533174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pt-BR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22</a:t>
              </a:r>
            </a:p>
          </p:txBody>
        </p:sp>
      </p:grpSp>
      <p:grpSp>
        <p:nvGrpSpPr>
          <p:cNvPr id="21511" name="Agrupar 7"/>
          <p:cNvGrpSpPr>
            <a:grpSpLocks/>
          </p:cNvGrpSpPr>
          <p:nvPr/>
        </p:nvGrpSpPr>
        <p:grpSpPr bwMode="auto">
          <a:xfrm>
            <a:off x="4284663" y="2876550"/>
            <a:ext cx="1092200" cy="952500"/>
            <a:chOff x="2971800" y="3390899"/>
            <a:chExt cx="1092200" cy="952501"/>
          </a:xfrm>
        </p:grpSpPr>
        <p:sp>
          <p:nvSpPr>
            <p:cNvPr id="70" name="Oval 7"/>
            <p:cNvSpPr>
              <a:spLocks noChangeArrowheads="1"/>
            </p:cNvSpPr>
            <p:nvPr/>
          </p:nvSpPr>
          <p:spPr bwMode="auto">
            <a:xfrm>
              <a:off x="2971800" y="3390899"/>
              <a:ext cx="1016000" cy="952501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85" name="Text Box 17"/>
            <p:cNvSpPr txBox="1">
              <a:spLocks noChangeArrowheads="1"/>
            </p:cNvSpPr>
            <p:nvPr/>
          </p:nvSpPr>
          <p:spPr bwMode="auto">
            <a:xfrm>
              <a:off x="3378200" y="3709987"/>
              <a:ext cx="685800" cy="369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pt-BR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Na</a:t>
              </a:r>
            </a:p>
          </p:txBody>
        </p:sp>
        <p:sp>
          <p:nvSpPr>
            <p:cNvPr id="86" name="Text Box 26"/>
            <p:cNvSpPr txBox="1">
              <a:spLocks noChangeArrowheads="1"/>
            </p:cNvSpPr>
            <p:nvPr/>
          </p:nvSpPr>
          <p:spPr bwMode="auto">
            <a:xfrm>
              <a:off x="3073400" y="3633787"/>
              <a:ext cx="5334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pt-BR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23</a:t>
              </a:r>
            </a:p>
          </p:txBody>
        </p:sp>
      </p:grpSp>
      <p:grpSp>
        <p:nvGrpSpPr>
          <p:cNvPr id="21512" name="Agrupar 2"/>
          <p:cNvGrpSpPr>
            <a:grpSpLocks/>
          </p:cNvGrpSpPr>
          <p:nvPr/>
        </p:nvGrpSpPr>
        <p:grpSpPr bwMode="auto">
          <a:xfrm>
            <a:off x="1709738" y="1663700"/>
            <a:ext cx="1066800" cy="882650"/>
            <a:chOff x="304800" y="2074863"/>
            <a:chExt cx="1066800" cy="882650"/>
          </a:xfrm>
        </p:grpSpPr>
        <p:sp>
          <p:nvSpPr>
            <p:cNvPr id="21557" name="Oval 11"/>
            <p:cNvSpPr>
              <a:spLocks noChangeArrowheads="1"/>
            </p:cNvSpPr>
            <p:nvPr/>
          </p:nvSpPr>
          <p:spPr bwMode="auto">
            <a:xfrm>
              <a:off x="304801" y="2074863"/>
              <a:ext cx="914400" cy="882650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89" name="Text Box 18"/>
            <p:cNvSpPr txBox="1">
              <a:spLocks noChangeArrowheads="1"/>
            </p:cNvSpPr>
            <p:nvPr/>
          </p:nvSpPr>
          <p:spPr bwMode="auto">
            <a:xfrm>
              <a:off x="609600" y="2362201"/>
              <a:ext cx="762000" cy="369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pt-BR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Mg</a:t>
              </a:r>
            </a:p>
          </p:txBody>
        </p:sp>
        <p:sp>
          <p:nvSpPr>
            <p:cNvPr id="90" name="Text Box 27"/>
            <p:cNvSpPr txBox="1">
              <a:spLocks noChangeArrowheads="1"/>
            </p:cNvSpPr>
            <p:nvPr/>
          </p:nvSpPr>
          <p:spPr bwMode="auto">
            <a:xfrm>
              <a:off x="304800" y="2286001"/>
              <a:ext cx="5334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pt-BR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22</a:t>
              </a:r>
            </a:p>
          </p:txBody>
        </p:sp>
      </p:grpSp>
      <p:grpSp>
        <p:nvGrpSpPr>
          <p:cNvPr id="21513" name="Agrupar 3"/>
          <p:cNvGrpSpPr>
            <a:grpSpLocks/>
          </p:cNvGrpSpPr>
          <p:nvPr/>
        </p:nvGrpSpPr>
        <p:grpSpPr bwMode="auto">
          <a:xfrm>
            <a:off x="2981325" y="1647825"/>
            <a:ext cx="1130300" cy="928688"/>
            <a:chOff x="1612900" y="2052133"/>
            <a:chExt cx="1130300" cy="928688"/>
          </a:xfrm>
        </p:grpSpPr>
        <p:sp>
          <p:nvSpPr>
            <p:cNvPr id="21554" name="Oval 9"/>
            <p:cNvSpPr>
              <a:spLocks noChangeArrowheads="1"/>
            </p:cNvSpPr>
            <p:nvPr/>
          </p:nvSpPr>
          <p:spPr bwMode="auto">
            <a:xfrm>
              <a:off x="1612900" y="2052133"/>
              <a:ext cx="990599" cy="928688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93" name="Text Box 19"/>
            <p:cNvSpPr txBox="1">
              <a:spLocks noChangeArrowheads="1"/>
            </p:cNvSpPr>
            <p:nvPr/>
          </p:nvSpPr>
          <p:spPr bwMode="auto">
            <a:xfrm>
              <a:off x="1981200" y="2361696"/>
              <a:ext cx="762000" cy="369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pt-BR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Mg</a:t>
              </a:r>
            </a:p>
          </p:txBody>
        </p:sp>
        <p:sp>
          <p:nvSpPr>
            <p:cNvPr id="94" name="Text Box 28"/>
            <p:cNvSpPr txBox="1">
              <a:spLocks noChangeArrowheads="1"/>
            </p:cNvSpPr>
            <p:nvPr/>
          </p:nvSpPr>
          <p:spPr bwMode="auto">
            <a:xfrm>
              <a:off x="1676400" y="2285496"/>
              <a:ext cx="5334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pt-BR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23</a:t>
              </a:r>
            </a:p>
          </p:txBody>
        </p:sp>
      </p:grpSp>
      <p:grpSp>
        <p:nvGrpSpPr>
          <p:cNvPr id="21514" name="Agrupar 4"/>
          <p:cNvGrpSpPr>
            <a:grpSpLocks/>
          </p:cNvGrpSpPr>
          <p:nvPr/>
        </p:nvGrpSpPr>
        <p:grpSpPr bwMode="auto">
          <a:xfrm>
            <a:off x="4248150" y="1671638"/>
            <a:ext cx="1143000" cy="952500"/>
            <a:chOff x="2971800" y="2057400"/>
            <a:chExt cx="1143000" cy="952501"/>
          </a:xfrm>
        </p:grpSpPr>
        <p:sp>
          <p:nvSpPr>
            <p:cNvPr id="96" name="Oval 7"/>
            <p:cNvSpPr>
              <a:spLocks noChangeArrowheads="1"/>
            </p:cNvSpPr>
            <p:nvPr/>
          </p:nvSpPr>
          <p:spPr bwMode="auto">
            <a:xfrm>
              <a:off x="2971800" y="2057400"/>
              <a:ext cx="1016000" cy="952501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97" name="Text Box 20"/>
            <p:cNvSpPr txBox="1">
              <a:spLocks noChangeArrowheads="1"/>
            </p:cNvSpPr>
            <p:nvPr/>
          </p:nvSpPr>
          <p:spPr bwMode="auto">
            <a:xfrm>
              <a:off x="3352800" y="2362200"/>
              <a:ext cx="762000" cy="369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pt-BR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Mg</a:t>
              </a:r>
            </a:p>
          </p:txBody>
        </p:sp>
        <p:sp>
          <p:nvSpPr>
            <p:cNvPr id="98" name="Text Box 29"/>
            <p:cNvSpPr txBox="1">
              <a:spLocks noChangeArrowheads="1"/>
            </p:cNvSpPr>
            <p:nvPr/>
          </p:nvSpPr>
          <p:spPr bwMode="auto">
            <a:xfrm>
              <a:off x="3048000" y="2286000"/>
              <a:ext cx="5334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pt-BR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24</a:t>
              </a:r>
            </a:p>
          </p:txBody>
        </p:sp>
      </p:grpSp>
      <p:sp>
        <p:nvSpPr>
          <p:cNvPr id="21515" name="Line 30"/>
          <p:cNvSpPr>
            <a:spLocks noChangeShapeType="1"/>
          </p:cNvSpPr>
          <p:nvPr/>
        </p:nvSpPr>
        <p:spPr bwMode="auto">
          <a:xfrm flipV="1">
            <a:off x="3571876" y="3565526"/>
            <a:ext cx="3175" cy="7858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1516" name="Line 31"/>
          <p:cNvSpPr>
            <a:spLocks noChangeShapeType="1"/>
          </p:cNvSpPr>
          <p:nvPr/>
        </p:nvSpPr>
        <p:spPr bwMode="auto">
          <a:xfrm>
            <a:off x="2370138" y="3543301"/>
            <a:ext cx="893762" cy="7397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1517" name="Line 33"/>
          <p:cNvSpPr>
            <a:spLocks noChangeShapeType="1"/>
          </p:cNvSpPr>
          <p:nvPr/>
        </p:nvSpPr>
        <p:spPr bwMode="auto">
          <a:xfrm flipH="1">
            <a:off x="2514601" y="3538538"/>
            <a:ext cx="2163763" cy="9128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1518" name="Line 34"/>
          <p:cNvSpPr>
            <a:spLocks noChangeShapeType="1"/>
          </p:cNvSpPr>
          <p:nvPr/>
        </p:nvSpPr>
        <p:spPr bwMode="auto">
          <a:xfrm flipV="1">
            <a:off x="2224088" y="3478213"/>
            <a:ext cx="0" cy="914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1519" name="Freeform 35"/>
          <p:cNvSpPr>
            <a:spLocks/>
          </p:cNvSpPr>
          <p:nvPr/>
        </p:nvSpPr>
        <p:spPr bwMode="auto">
          <a:xfrm rot="-8505952">
            <a:off x="3733800" y="4000500"/>
            <a:ext cx="134938" cy="1473200"/>
          </a:xfrm>
          <a:custGeom>
            <a:avLst/>
            <a:gdLst>
              <a:gd name="T0" fmla="*/ 2147483647 w 672"/>
              <a:gd name="T1" fmla="*/ 0 h 864"/>
              <a:gd name="T2" fmla="*/ 2147483647 w 672"/>
              <a:gd name="T3" fmla="*/ 2147483647 h 864"/>
              <a:gd name="T4" fmla="*/ 2147483647 w 672"/>
              <a:gd name="T5" fmla="*/ 2147483647 h 864"/>
              <a:gd name="T6" fmla="*/ 2147483647 w 672"/>
              <a:gd name="T7" fmla="*/ 2147483647 h 864"/>
              <a:gd name="T8" fmla="*/ 2147483647 w 672"/>
              <a:gd name="T9" fmla="*/ 2147483647 h 864"/>
              <a:gd name="T10" fmla="*/ 2147483647 w 672"/>
              <a:gd name="T11" fmla="*/ 2147483647 h 864"/>
              <a:gd name="T12" fmla="*/ 2147483647 w 672"/>
              <a:gd name="T13" fmla="*/ 2147483647 h 864"/>
              <a:gd name="T14" fmla="*/ 2147483647 w 672"/>
              <a:gd name="T15" fmla="*/ 2147483647 h 864"/>
              <a:gd name="T16" fmla="*/ 2147483647 w 672"/>
              <a:gd name="T17" fmla="*/ 2147483647 h 864"/>
              <a:gd name="T18" fmla="*/ 2147483647 w 672"/>
              <a:gd name="T19" fmla="*/ 2147483647 h 8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72" h="864">
                <a:moveTo>
                  <a:pt x="336" y="0"/>
                </a:moveTo>
                <a:cubicBezTo>
                  <a:pt x="168" y="32"/>
                  <a:pt x="0" y="64"/>
                  <a:pt x="48" y="96"/>
                </a:cubicBezTo>
                <a:cubicBezTo>
                  <a:pt x="96" y="128"/>
                  <a:pt x="624" y="160"/>
                  <a:pt x="624" y="192"/>
                </a:cubicBezTo>
                <a:cubicBezTo>
                  <a:pt x="624" y="224"/>
                  <a:pt x="48" y="256"/>
                  <a:pt x="48" y="288"/>
                </a:cubicBezTo>
                <a:cubicBezTo>
                  <a:pt x="48" y="320"/>
                  <a:pt x="624" y="352"/>
                  <a:pt x="624" y="384"/>
                </a:cubicBezTo>
                <a:cubicBezTo>
                  <a:pt x="624" y="416"/>
                  <a:pt x="48" y="448"/>
                  <a:pt x="48" y="480"/>
                </a:cubicBezTo>
                <a:cubicBezTo>
                  <a:pt x="48" y="512"/>
                  <a:pt x="624" y="544"/>
                  <a:pt x="624" y="576"/>
                </a:cubicBezTo>
                <a:cubicBezTo>
                  <a:pt x="624" y="608"/>
                  <a:pt x="48" y="640"/>
                  <a:pt x="48" y="672"/>
                </a:cubicBezTo>
                <a:cubicBezTo>
                  <a:pt x="48" y="704"/>
                  <a:pt x="576" y="736"/>
                  <a:pt x="624" y="768"/>
                </a:cubicBezTo>
                <a:cubicBezTo>
                  <a:pt x="672" y="800"/>
                  <a:pt x="504" y="832"/>
                  <a:pt x="336" y="864"/>
                </a:cubicBezTo>
              </a:path>
            </a:pathLst>
          </a:custGeom>
          <a:noFill/>
          <a:ln w="28575" cmpd="sng">
            <a:solidFill>
              <a:srgbClr val="00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1520" name="Line 36"/>
          <p:cNvSpPr>
            <a:spLocks noChangeShapeType="1"/>
          </p:cNvSpPr>
          <p:nvPr/>
        </p:nvSpPr>
        <p:spPr bwMode="auto">
          <a:xfrm flipH="1">
            <a:off x="3187701" y="5272089"/>
            <a:ext cx="212725" cy="204787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6" name="Text Box 38"/>
          <p:cNvSpPr txBox="1">
            <a:spLocks noChangeArrowheads="1"/>
          </p:cNvSpPr>
          <p:nvPr/>
        </p:nvSpPr>
        <p:spPr bwMode="auto">
          <a:xfrm>
            <a:off x="2884488" y="3730626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pt-BR" dirty="0"/>
              <a:t>22.5s</a:t>
            </a:r>
          </a:p>
        </p:txBody>
      </p:sp>
      <p:sp>
        <p:nvSpPr>
          <p:cNvPr id="21522" name="Line 39"/>
          <p:cNvSpPr>
            <a:spLocks noChangeShapeType="1"/>
          </p:cNvSpPr>
          <p:nvPr/>
        </p:nvSpPr>
        <p:spPr bwMode="auto">
          <a:xfrm flipH="1" flipV="1">
            <a:off x="3498851" y="2251076"/>
            <a:ext cx="28575" cy="9683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1523" name="Line 40"/>
          <p:cNvSpPr>
            <a:spLocks noChangeShapeType="1"/>
          </p:cNvSpPr>
          <p:nvPr/>
        </p:nvSpPr>
        <p:spPr bwMode="auto">
          <a:xfrm>
            <a:off x="3724275" y="2290763"/>
            <a:ext cx="750888" cy="9191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9" name="Text Box 41"/>
          <p:cNvSpPr txBox="1">
            <a:spLocks noChangeArrowheads="1"/>
          </p:cNvSpPr>
          <p:nvPr/>
        </p:nvSpPr>
        <p:spPr bwMode="auto">
          <a:xfrm>
            <a:off x="3516313" y="2517776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pt-BR" dirty="0"/>
              <a:t>11.3s</a:t>
            </a:r>
          </a:p>
        </p:txBody>
      </p:sp>
      <p:sp>
        <p:nvSpPr>
          <p:cNvPr id="21525" name="Line 42"/>
          <p:cNvSpPr>
            <a:spLocks noChangeShapeType="1"/>
          </p:cNvSpPr>
          <p:nvPr/>
        </p:nvSpPr>
        <p:spPr bwMode="auto">
          <a:xfrm>
            <a:off x="3636963" y="3509964"/>
            <a:ext cx="779462" cy="727075"/>
          </a:xfrm>
          <a:prstGeom prst="line">
            <a:avLst/>
          </a:prstGeom>
          <a:noFill/>
          <a:ln w="28575">
            <a:solidFill>
              <a:srgbClr val="00B0F0"/>
            </a:solidFill>
            <a:prstDash val="sysDash"/>
            <a:round/>
            <a:headEnd/>
            <a:tailEnd type="triangle" w="med" len="med"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11" name="Text Box 43"/>
          <p:cNvSpPr txBox="1">
            <a:spLocks noChangeArrowheads="1"/>
          </p:cNvSpPr>
          <p:nvPr/>
        </p:nvSpPr>
        <p:spPr bwMode="auto">
          <a:xfrm>
            <a:off x="4130675" y="3740151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pt-BR" dirty="0"/>
              <a:t>2.6yr</a:t>
            </a:r>
          </a:p>
        </p:txBody>
      </p:sp>
      <p:sp>
        <p:nvSpPr>
          <p:cNvPr id="21527" name="Line 45"/>
          <p:cNvSpPr>
            <a:spLocks noChangeShapeType="1"/>
          </p:cNvSpPr>
          <p:nvPr/>
        </p:nvSpPr>
        <p:spPr bwMode="auto">
          <a:xfrm>
            <a:off x="2457450" y="2254250"/>
            <a:ext cx="920750" cy="979488"/>
          </a:xfrm>
          <a:prstGeom prst="line">
            <a:avLst/>
          </a:prstGeom>
          <a:noFill/>
          <a:ln w="28575">
            <a:solidFill>
              <a:srgbClr val="FFFF00"/>
            </a:solidFill>
            <a:prstDash val="sysDash"/>
            <a:round/>
            <a:headEnd/>
            <a:tailEnd type="triangle" w="med" len="med"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13" name="Text Box 46"/>
          <p:cNvSpPr txBox="1">
            <a:spLocks noChangeArrowheads="1"/>
          </p:cNvSpPr>
          <p:nvPr/>
        </p:nvSpPr>
        <p:spPr bwMode="auto">
          <a:xfrm>
            <a:off x="2298700" y="2525713"/>
            <a:ext cx="762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pt-BR" dirty="0"/>
              <a:t> 3.8s</a:t>
            </a:r>
          </a:p>
        </p:txBody>
      </p:sp>
      <p:sp>
        <p:nvSpPr>
          <p:cNvPr id="21529" name="Line 30"/>
          <p:cNvSpPr>
            <a:spLocks noChangeShapeType="1"/>
          </p:cNvSpPr>
          <p:nvPr/>
        </p:nvSpPr>
        <p:spPr bwMode="auto">
          <a:xfrm flipH="1" flipV="1">
            <a:off x="2224088" y="2295526"/>
            <a:ext cx="0" cy="82232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1530" name="Line 30"/>
          <p:cNvSpPr>
            <a:spLocks noChangeShapeType="1"/>
          </p:cNvSpPr>
          <p:nvPr/>
        </p:nvSpPr>
        <p:spPr bwMode="auto">
          <a:xfrm flipV="1">
            <a:off x="4833871" y="3496187"/>
            <a:ext cx="6350" cy="71755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1531" name="Text Box 7"/>
          <p:cNvSpPr txBox="1">
            <a:spLocks noChangeArrowheads="1"/>
          </p:cNvSpPr>
          <p:nvPr/>
        </p:nvSpPr>
        <p:spPr bwMode="auto">
          <a:xfrm>
            <a:off x="3255963" y="5300664"/>
            <a:ext cx="1630362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pt-BR" sz="1600" b="1">
                <a:solidFill>
                  <a:srgbClr val="00FFCC"/>
                </a:solidFill>
                <a:latin typeface="Comic Sans MS" panose="030F0702030302020204" pitchFamily="66" charset="0"/>
              </a:rPr>
              <a:t>1.275 MeV</a:t>
            </a:r>
            <a:endParaRPr lang="en-GB" altLang="pt-BR" sz="1600" b="1">
              <a:solidFill>
                <a:srgbClr val="00FFCC"/>
              </a:solidFill>
              <a:latin typeface="Comic Sans MS" panose="030F0702030302020204" pitchFamily="66" charset="0"/>
            </a:endParaRPr>
          </a:p>
        </p:txBody>
      </p:sp>
      <p:sp>
        <p:nvSpPr>
          <p:cNvPr id="87" name="CaixaDeTexto 7"/>
          <p:cNvSpPr txBox="1">
            <a:spLocks noChangeArrowheads="1"/>
          </p:cNvSpPr>
          <p:nvPr/>
        </p:nvSpPr>
        <p:spPr bwMode="auto">
          <a:xfrm>
            <a:off x="6051989" y="2447132"/>
            <a:ext cx="1590675" cy="1570038"/>
          </a:xfrm>
          <a:prstGeom prst="rect">
            <a:avLst/>
          </a:prstGeom>
          <a:solidFill>
            <a:srgbClr val="E9F5FB"/>
          </a:solidFill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endParaRPr lang="fr-FR" altLang="pt-BR" sz="1600" b="1" baseline="30000" dirty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defRPr/>
            </a:pPr>
            <a:r>
              <a:rPr lang="fr-FR" altLang="pt-BR" sz="1600" b="1" baseline="30000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20</a:t>
            </a:r>
            <a:r>
              <a:rPr lang="fr-FR" altLang="pt-BR" sz="1600" b="1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Ne(p,</a:t>
            </a:r>
            <a:r>
              <a:rPr lang="fr-FR" altLang="pt-BR" sz="1600" b="1" dirty="0">
                <a:solidFill>
                  <a:schemeClr val="bg2">
                    <a:lumMod val="25000"/>
                  </a:schemeClr>
                </a:solidFill>
                <a:latin typeface="Symbol" panose="05050102010706020507" pitchFamily="18" charset="2"/>
              </a:rPr>
              <a:t>g</a:t>
            </a:r>
            <a:r>
              <a:rPr lang="fr-FR" altLang="pt-BR" sz="1600" b="1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)</a:t>
            </a:r>
            <a:r>
              <a:rPr lang="fr-FR" altLang="pt-BR" sz="1600" b="1" baseline="30000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21</a:t>
            </a:r>
            <a:r>
              <a:rPr lang="fr-FR" altLang="pt-BR" sz="1600" b="1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Na</a:t>
            </a:r>
          </a:p>
          <a:p>
            <a:pPr>
              <a:lnSpc>
                <a:spcPct val="90000"/>
              </a:lnSpc>
              <a:defRPr/>
            </a:pPr>
            <a:endParaRPr lang="fr-FR" altLang="pt-BR" sz="1600" b="1" baseline="30000" dirty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defRPr/>
            </a:pPr>
            <a:r>
              <a:rPr lang="fr-FR" altLang="pt-BR" sz="1600" b="1" baseline="30000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21</a:t>
            </a:r>
            <a:r>
              <a:rPr lang="fr-FR" altLang="pt-BR" sz="1600" b="1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Ne(p,</a:t>
            </a:r>
            <a:r>
              <a:rPr lang="fr-FR" altLang="pt-BR" sz="1600" b="1" dirty="0">
                <a:solidFill>
                  <a:schemeClr val="bg2">
                    <a:lumMod val="25000"/>
                  </a:schemeClr>
                </a:solidFill>
                <a:latin typeface="Symbol" panose="05050102010706020507" pitchFamily="18" charset="2"/>
              </a:rPr>
              <a:t>g</a:t>
            </a:r>
            <a:r>
              <a:rPr lang="fr-FR" altLang="pt-BR" sz="1600" b="1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)</a:t>
            </a:r>
            <a:r>
              <a:rPr lang="fr-FR" altLang="pt-BR" sz="1600" b="1" baseline="30000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22</a:t>
            </a:r>
            <a:r>
              <a:rPr lang="fr-FR" altLang="pt-BR" sz="1600" b="1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Na</a:t>
            </a:r>
          </a:p>
          <a:p>
            <a:pPr>
              <a:lnSpc>
                <a:spcPct val="90000"/>
              </a:lnSpc>
              <a:defRPr/>
            </a:pPr>
            <a:endParaRPr lang="fr-FR" altLang="pt-BR" sz="1600" b="1" baseline="30000" dirty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defRPr/>
            </a:pPr>
            <a:r>
              <a:rPr lang="fr-FR" altLang="pt-BR" sz="1600" b="1" baseline="30000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23</a:t>
            </a:r>
            <a:r>
              <a:rPr lang="fr-FR" altLang="pt-BR" sz="1600" b="1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Na(p,</a:t>
            </a:r>
            <a:r>
              <a:rPr lang="fr-FR" altLang="pt-BR" sz="1600" b="1" dirty="0">
                <a:solidFill>
                  <a:schemeClr val="bg2">
                    <a:lumMod val="25000"/>
                  </a:schemeClr>
                </a:solidFill>
                <a:latin typeface="Symbol" panose="05050102010706020507" pitchFamily="18" charset="2"/>
              </a:rPr>
              <a:t>a</a:t>
            </a:r>
            <a:r>
              <a:rPr lang="fr-FR" altLang="pt-BR" sz="1600" b="1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)</a:t>
            </a:r>
            <a:r>
              <a:rPr lang="fr-FR" altLang="pt-BR" sz="1600" b="1" baseline="30000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20</a:t>
            </a:r>
            <a:r>
              <a:rPr lang="fr-FR" altLang="pt-BR" sz="1600" b="1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Ne</a:t>
            </a:r>
          </a:p>
          <a:p>
            <a:pPr>
              <a:lnSpc>
                <a:spcPct val="90000"/>
              </a:lnSpc>
              <a:defRPr/>
            </a:pPr>
            <a:endParaRPr lang="fr-FR" altLang="pt-BR" sz="1600" b="1" baseline="30000" dirty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defRPr/>
            </a:pPr>
            <a:r>
              <a:rPr lang="fr-FR" altLang="pt-BR" sz="1600" b="1" baseline="30000" dirty="0">
                <a:solidFill>
                  <a:schemeClr val="bg1"/>
                </a:solidFill>
                <a:latin typeface="Comic Sans MS" panose="030F0702030302020204" pitchFamily="66" charset="0"/>
              </a:rPr>
              <a:t>21</a:t>
            </a:r>
            <a:r>
              <a:rPr lang="fr-FR" altLang="pt-BR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Na(p,</a:t>
            </a:r>
            <a:r>
              <a:rPr lang="fr-FR" altLang="pt-BR" sz="1600" b="1" dirty="0">
                <a:solidFill>
                  <a:schemeClr val="bg1"/>
                </a:solidFill>
                <a:latin typeface="Symbol" panose="05050102010706020507" pitchFamily="18" charset="2"/>
              </a:rPr>
              <a:t>g</a:t>
            </a:r>
            <a:r>
              <a:rPr lang="fr-FR" altLang="pt-BR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)</a:t>
            </a:r>
            <a:r>
              <a:rPr lang="fr-FR" altLang="pt-BR" sz="1600" b="1" baseline="30000" dirty="0">
                <a:solidFill>
                  <a:schemeClr val="bg1"/>
                </a:solidFill>
                <a:latin typeface="Comic Sans MS" panose="030F0702030302020204" pitchFamily="66" charset="0"/>
              </a:rPr>
              <a:t>22</a:t>
            </a:r>
            <a:r>
              <a:rPr lang="fr-FR" altLang="pt-BR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Mg</a:t>
            </a:r>
          </a:p>
        </p:txBody>
      </p:sp>
      <p:sp>
        <p:nvSpPr>
          <p:cNvPr id="60" name="CaixaDeTexto 59"/>
          <p:cNvSpPr txBox="1">
            <a:spLocks noChangeArrowheads="1"/>
          </p:cNvSpPr>
          <p:nvPr/>
        </p:nvSpPr>
        <p:spPr bwMode="auto">
          <a:xfrm>
            <a:off x="69056" y="5868990"/>
            <a:ext cx="5983287" cy="584775"/>
          </a:xfrm>
          <a:prstGeom prst="rect">
            <a:avLst/>
          </a:prstGeom>
          <a:solidFill>
            <a:srgbClr val="FFFFCC"/>
          </a:solidFill>
          <a:ln>
            <a:headEnd/>
            <a:tailEnd/>
          </a:ln>
          <a:effectLst>
            <a:outerShdw blurRad="127000" dist="114300" dir="5400000" rotWithShape="0">
              <a:srgbClr val="000000">
                <a:alpha val="68000"/>
              </a:srgbClr>
            </a:outerShdw>
          </a:effectLst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1600" baseline="30000" dirty="0">
                <a:solidFill>
                  <a:srgbClr val="C00000"/>
                </a:solidFill>
                <a:latin typeface="Comic Sans MS" panose="030F0702030302020204" pitchFamily="66" charset="0"/>
              </a:rPr>
              <a:t>22</a:t>
            </a:r>
            <a:r>
              <a:rPr lang="en-US" sz="1600" dirty="0">
                <a:solidFill>
                  <a:srgbClr val="C00000"/>
                </a:solidFill>
                <a:latin typeface="Comic Sans MS" panose="030F0702030302020204" pitchFamily="66" charset="0"/>
              </a:rPr>
              <a:t>Na (t</a:t>
            </a:r>
            <a:r>
              <a:rPr lang="en-US" sz="1600" baseline="-25000" dirty="0">
                <a:solidFill>
                  <a:srgbClr val="C00000"/>
                </a:solidFill>
                <a:latin typeface="Comic Sans MS" panose="030F0702030302020204" pitchFamily="66" charset="0"/>
              </a:rPr>
              <a:t>1/2</a:t>
            </a:r>
            <a:r>
              <a:rPr lang="en-US" sz="1600" dirty="0">
                <a:solidFill>
                  <a:srgbClr val="C00000"/>
                </a:solidFill>
                <a:latin typeface="Comic Sans MS" panose="030F0702030302020204" pitchFamily="66" charset="0"/>
              </a:rPr>
              <a:t>=2.6y) in  O-Ne Novae     (</a:t>
            </a:r>
            <a:r>
              <a:rPr lang="en-US" sz="1600" dirty="0">
                <a:solidFill>
                  <a:srgbClr val="C00000"/>
                </a:solidFill>
                <a:latin typeface="Symbol" panose="05050102010706020507" pitchFamily="18" charset="2"/>
              </a:rPr>
              <a:t>g</a:t>
            </a:r>
            <a:r>
              <a:rPr lang="en-US" sz="1600" dirty="0">
                <a:solidFill>
                  <a:srgbClr val="C00000"/>
                </a:solidFill>
                <a:latin typeface="Comic Sans MS" panose="030F0702030302020204" pitchFamily="66" charset="0"/>
              </a:rPr>
              <a:t>=1.275 MeV)</a:t>
            </a:r>
            <a:endParaRPr lang="en-US" sz="1600" dirty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Can be a signature of the explosive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nucleosynthesis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in novae</a:t>
            </a:r>
            <a:endParaRPr lang="en-US" sz="16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1" name="CaixaDeTexto 7"/>
          <p:cNvSpPr txBox="1">
            <a:spLocks noChangeArrowheads="1"/>
          </p:cNvSpPr>
          <p:nvPr/>
        </p:nvSpPr>
        <p:spPr bwMode="auto">
          <a:xfrm>
            <a:off x="6029763" y="4060033"/>
            <a:ext cx="1600200" cy="830263"/>
          </a:xfrm>
          <a:prstGeom prst="rect">
            <a:avLst/>
          </a:prstGeom>
          <a:solidFill>
            <a:srgbClr val="E9F5FB"/>
          </a:solidFill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endParaRPr lang="fr-FR" altLang="pt-BR" sz="1600" b="1" baseline="30000" dirty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defRPr/>
            </a:pPr>
            <a:r>
              <a:rPr lang="fr-FR" altLang="pt-BR" sz="1600" b="1" baseline="30000" dirty="0">
                <a:solidFill>
                  <a:srgbClr val="C00000"/>
                </a:solidFill>
                <a:latin typeface="Comic Sans MS" panose="030F0702030302020204" pitchFamily="66" charset="0"/>
              </a:rPr>
              <a:t>22</a:t>
            </a:r>
            <a:r>
              <a:rPr lang="fr-FR" altLang="pt-BR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Na(p,</a:t>
            </a:r>
            <a:r>
              <a:rPr lang="fr-FR" altLang="pt-BR" sz="1600" b="1" dirty="0">
                <a:solidFill>
                  <a:srgbClr val="C00000"/>
                </a:solidFill>
                <a:latin typeface="Symbol" panose="05050102010706020507" pitchFamily="18" charset="2"/>
              </a:rPr>
              <a:t>g</a:t>
            </a:r>
            <a:r>
              <a:rPr lang="fr-FR" altLang="pt-BR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)</a:t>
            </a:r>
            <a:r>
              <a:rPr lang="fr-FR" altLang="pt-BR" sz="1600" b="1" baseline="30000" dirty="0">
                <a:solidFill>
                  <a:srgbClr val="C00000"/>
                </a:solidFill>
                <a:latin typeface="Comic Sans MS" panose="030F0702030302020204" pitchFamily="66" charset="0"/>
              </a:rPr>
              <a:t>23</a:t>
            </a:r>
            <a:r>
              <a:rPr lang="fr-FR" altLang="pt-BR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Mg</a:t>
            </a:r>
          </a:p>
          <a:p>
            <a:pPr>
              <a:lnSpc>
                <a:spcPct val="90000"/>
              </a:lnSpc>
              <a:defRPr/>
            </a:pPr>
            <a:endParaRPr lang="fr-FR" altLang="pt-BR" sz="1600" b="1" baseline="30000" dirty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defRPr/>
            </a:pPr>
            <a:r>
              <a:rPr lang="fr-FR" altLang="pt-BR" sz="1600" b="1" baseline="30000" dirty="0">
                <a:solidFill>
                  <a:srgbClr val="C00000"/>
                </a:solidFill>
                <a:latin typeface="Comic Sans MS" panose="030F0702030302020204" pitchFamily="66" charset="0"/>
              </a:rPr>
              <a:t>22</a:t>
            </a:r>
            <a:r>
              <a:rPr lang="fr-FR" altLang="pt-BR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Ne(p,</a:t>
            </a:r>
            <a:r>
              <a:rPr lang="fr-FR" altLang="pt-BR" sz="1600" b="1" dirty="0">
                <a:solidFill>
                  <a:srgbClr val="C00000"/>
                </a:solidFill>
                <a:latin typeface="Symbol" panose="05050102010706020507" pitchFamily="18" charset="2"/>
              </a:rPr>
              <a:t>g</a:t>
            </a:r>
            <a:r>
              <a:rPr lang="fr-FR" altLang="pt-BR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)</a:t>
            </a:r>
            <a:r>
              <a:rPr lang="fr-FR" altLang="pt-BR" sz="1600" b="1" baseline="30000" dirty="0">
                <a:solidFill>
                  <a:srgbClr val="C00000"/>
                </a:solidFill>
                <a:latin typeface="Comic Sans MS" panose="030F0702030302020204" pitchFamily="66" charset="0"/>
              </a:rPr>
              <a:t>23</a:t>
            </a:r>
            <a:r>
              <a:rPr lang="fr-FR" altLang="pt-BR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Na</a:t>
            </a:r>
          </a:p>
        </p:txBody>
      </p:sp>
      <p:sp>
        <p:nvSpPr>
          <p:cNvPr id="91" name="CaixaDeTexto 7"/>
          <p:cNvSpPr txBox="1">
            <a:spLocks noChangeArrowheads="1"/>
          </p:cNvSpPr>
          <p:nvPr/>
        </p:nvSpPr>
        <p:spPr bwMode="auto">
          <a:xfrm>
            <a:off x="5898002" y="1920082"/>
            <a:ext cx="1851025" cy="368300"/>
          </a:xfrm>
          <a:prstGeom prst="rect">
            <a:avLst/>
          </a:prstGeom>
          <a:solidFill>
            <a:srgbClr val="E9F5FB"/>
          </a:solidFill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Main reactions</a:t>
            </a:r>
          </a:p>
        </p:txBody>
      </p:sp>
      <p:sp>
        <p:nvSpPr>
          <p:cNvPr id="21538" name="Text Box 7"/>
          <p:cNvSpPr txBox="1">
            <a:spLocks noChangeArrowheads="1"/>
          </p:cNvSpPr>
          <p:nvPr/>
        </p:nvSpPr>
        <p:spPr bwMode="auto">
          <a:xfrm>
            <a:off x="327025" y="327422"/>
            <a:ext cx="5114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2000" b="1" dirty="0">
                <a:latin typeface="Comic Sans MS" panose="030F0702030302020204" pitchFamily="66" charset="0"/>
              </a:rPr>
              <a:t>The </a:t>
            </a:r>
            <a:r>
              <a:rPr lang="pt-BR" altLang="pt-BR" sz="2000" b="1" dirty="0" err="1">
                <a:latin typeface="Comic Sans MS" panose="030F0702030302020204" pitchFamily="66" charset="0"/>
              </a:rPr>
              <a:t>Ne-Mg</a:t>
            </a:r>
            <a:r>
              <a:rPr lang="pt-BR" altLang="pt-BR" sz="2000" b="1" dirty="0">
                <a:latin typeface="Comic Sans MS" panose="030F0702030302020204" pitchFamily="66" charset="0"/>
              </a:rPr>
              <a:t> </a:t>
            </a:r>
            <a:r>
              <a:rPr lang="pt-BR" altLang="pt-BR" sz="2000" b="1" dirty="0" err="1">
                <a:latin typeface="Comic Sans MS" panose="030F0702030302020204" pitchFamily="66" charset="0"/>
              </a:rPr>
              <a:t>cycle</a:t>
            </a:r>
            <a:r>
              <a:rPr lang="pt-BR" altLang="pt-BR" sz="2000" b="1" dirty="0">
                <a:latin typeface="Comic Sans MS" panose="030F0702030302020204" pitchFamily="66" charset="0"/>
              </a:rPr>
              <a:t> in </a:t>
            </a:r>
            <a:r>
              <a:rPr lang="pt-BR" altLang="pt-BR" sz="2000" b="1" dirty="0" err="1">
                <a:latin typeface="Comic Sans MS" panose="030F0702030302020204" pitchFamily="66" charset="0"/>
              </a:rPr>
              <a:t>novae</a:t>
            </a:r>
            <a:endParaRPr lang="pt-BR" altLang="pt-BR" sz="2000" b="1" dirty="0">
              <a:latin typeface="Comic Sans MS" panose="030F0702030302020204" pitchFamily="66" charset="0"/>
            </a:endParaRPr>
          </a:p>
        </p:txBody>
      </p:sp>
      <p:sp>
        <p:nvSpPr>
          <p:cNvPr id="64" name="CaixaDeTexto 7"/>
          <p:cNvSpPr txBox="1">
            <a:spLocks noChangeArrowheads="1"/>
          </p:cNvSpPr>
          <p:nvPr/>
        </p:nvSpPr>
        <p:spPr bwMode="auto">
          <a:xfrm>
            <a:off x="8145902" y="4306888"/>
            <a:ext cx="2622550" cy="646112"/>
          </a:xfrm>
          <a:prstGeom prst="rect">
            <a:avLst/>
          </a:prstGeom>
          <a:solidFill>
            <a:srgbClr val="E9F5FB"/>
          </a:solidFill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dominated by </a:t>
            </a:r>
          </a:p>
          <a:p>
            <a:pPr algn="ctr">
              <a:defRPr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narrow resonances</a:t>
            </a:r>
          </a:p>
        </p:txBody>
      </p:sp>
      <p:pic>
        <p:nvPicPr>
          <p:cNvPr id="21545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835" y="2106142"/>
            <a:ext cx="2978150" cy="212248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CaixaDeTexto 7"/>
          <p:cNvSpPr txBox="1">
            <a:spLocks noChangeArrowheads="1"/>
          </p:cNvSpPr>
          <p:nvPr/>
        </p:nvSpPr>
        <p:spPr bwMode="auto">
          <a:xfrm>
            <a:off x="7642664" y="1209676"/>
            <a:ext cx="3125788" cy="461962"/>
          </a:xfrm>
          <a:prstGeom prst="rect">
            <a:avLst/>
          </a:prstGeom>
          <a:solidFill>
            <a:srgbClr val="E9F5FB"/>
          </a:solidFill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>
            <a:outerShdw blurRad="127000" dist="88900" dir="8100000" algn="tr" rotWithShape="0">
              <a:prstClr val="black">
                <a:alpha val="69000"/>
              </a:prstClr>
            </a:outerShdw>
          </a:effectLst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Clr>
                <a:srgbClr val="660066"/>
              </a:buClr>
              <a:defRPr/>
            </a:pPr>
            <a:r>
              <a:rPr lang="en-US" altLang="pt-BR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</a:t>
            </a:r>
            <a:r>
              <a:rPr lang="en-US" altLang="pt-BR" sz="1600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9</a:t>
            </a:r>
            <a:r>
              <a:rPr lang="en-US" altLang="pt-BR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= 0.1 to 0.4 K  </a:t>
            </a:r>
            <a:r>
              <a:rPr lang="en-US" altLang="pt-BR" sz="1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O-Ne novae.</a:t>
            </a:r>
          </a:p>
        </p:txBody>
      </p:sp>
      <p:sp>
        <p:nvSpPr>
          <p:cNvPr id="71" name="CaixaDeTexto 7"/>
          <p:cNvSpPr txBox="1">
            <a:spLocks noChangeArrowheads="1"/>
          </p:cNvSpPr>
          <p:nvPr/>
        </p:nvSpPr>
        <p:spPr bwMode="auto">
          <a:xfrm>
            <a:off x="547688" y="5304618"/>
            <a:ext cx="1676400" cy="419346"/>
          </a:xfrm>
          <a:prstGeom prst="rect">
            <a:avLst/>
          </a:prstGeom>
          <a:solidFill>
            <a:srgbClr val="FFFFCC"/>
          </a:solidFill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fr-FR" altLang="pt-BR" sz="1600" b="1" baseline="30000" dirty="0">
                <a:solidFill>
                  <a:schemeClr val="bg1"/>
                </a:solidFill>
                <a:latin typeface="Comic Sans MS" panose="030F0702030302020204" pitchFamily="66" charset="0"/>
              </a:rPr>
              <a:t>22</a:t>
            </a:r>
            <a:r>
              <a:rPr lang="fr-FR" altLang="pt-BR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Na(</a:t>
            </a:r>
            <a:r>
              <a:rPr lang="fr-FR" altLang="pt-BR" sz="1600" b="1" dirty="0">
                <a:solidFill>
                  <a:schemeClr val="bg1"/>
                </a:solidFill>
                <a:latin typeface="Symbol" pitchFamily="18" charset="2"/>
              </a:rPr>
              <a:t>b+</a:t>
            </a:r>
            <a:r>
              <a:rPr lang="fr-FR" altLang="pt-BR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)</a:t>
            </a:r>
            <a:r>
              <a:rPr lang="fr-FR" altLang="pt-BR" sz="1600" b="1" baseline="30000" dirty="0">
                <a:solidFill>
                  <a:schemeClr val="bg1"/>
                </a:solidFill>
                <a:latin typeface="Comic Sans MS" panose="030F0702030302020204" pitchFamily="66" charset="0"/>
              </a:rPr>
              <a:t>22</a:t>
            </a:r>
            <a:r>
              <a:rPr lang="fr-FR" altLang="pt-BR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Ne</a:t>
            </a:r>
            <a:endParaRPr lang="fr-FR" altLang="pt-BR" sz="1600" b="1" dirty="0">
              <a:solidFill>
                <a:schemeClr val="bg1"/>
              </a:solidFill>
              <a:latin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5384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61" grpId="0" animBg="1"/>
      <p:bldP spid="91" grpId="0" animBg="1"/>
      <p:bldP spid="64" grpId="0" animBg="1"/>
      <p:bldP spid="7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lha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F4B54B"/>
      </a:accent1>
      <a:accent2>
        <a:srgbClr val="A2C84E"/>
      </a:accent2>
      <a:accent3>
        <a:srgbClr val="4BC298"/>
      </a:accent3>
      <a:accent4>
        <a:srgbClr val="4CB5D3"/>
      </a:accent4>
      <a:accent5>
        <a:srgbClr val="9167E3"/>
      </a:accent5>
      <a:accent6>
        <a:srgbClr val="E05073"/>
      </a:accent6>
      <a:hlink>
        <a:srgbClr val="E19520"/>
      </a:hlink>
      <a:folHlink>
        <a:srgbClr val="E8B15D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DD1DAD52-B525-46B5-8E87-60EE23581B9C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913</TotalTime>
  <Words>713</Words>
  <Application>Microsoft Office PowerPoint</Application>
  <PresentationFormat>Widescreen</PresentationFormat>
  <Paragraphs>174</Paragraphs>
  <Slides>13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22" baseType="lpstr">
      <vt:lpstr>MS PGothic</vt:lpstr>
      <vt:lpstr>Arial</vt:lpstr>
      <vt:lpstr>Calibri</vt:lpstr>
      <vt:lpstr>Century Gothic</vt:lpstr>
      <vt:lpstr>Comic Sans MS</vt:lpstr>
      <vt:lpstr>Symbol</vt:lpstr>
      <vt:lpstr>Times New Roman</vt:lpstr>
      <vt:lpstr>Wingdings</vt:lpstr>
      <vt:lpstr>Malha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Valdir</dc:creator>
  <cp:lastModifiedBy>Valdir</cp:lastModifiedBy>
  <cp:revision>52</cp:revision>
  <dcterms:created xsi:type="dcterms:W3CDTF">2018-06-02T16:04:11Z</dcterms:created>
  <dcterms:modified xsi:type="dcterms:W3CDTF">2018-06-12T15:02:44Z</dcterms:modified>
</cp:coreProperties>
</file>