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463" r:id="rId2"/>
    <p:sldId id="462" r:id="rId3"/>
    <p:sldId id="465" r:id="rId4"/>
    <p:sldId id="464" r:id="rId5"/>
    <p:sldId id="466" r:id="rId6"/>
    <p:sldId id="467" r:id="rId7"/>
    <p:sldId id="468" r:id="rId8"/>
    <p:sldId id="469" r:id="rId9"/>
    <p:sldId id="461" r:id="rId10"/>
    <p:sldId id="472" r:id="rId11"/>
    <p:sldId id="473" r:id="rId12"/>
    <p:sldId id="470" r:id="rId13"/>
    <p:sldId id="471" r:id="rId14"/>
    <p:sldId id="478" r:id="rId15"/>
    <p:sldId id="476" r:id="rId16"/>
    <p:sldId id="404" r:id="rId17"/>
    <p:sldId id="474" r:id="rId18"/>
    <p:sldId id="475" r:id="rId19"/>
    <p:sldId id="441" r:id="rId20"/>
    <p:sldId id="442" r:id="rId21"/>
    <p:sldId id="479" r:id="rId22"/>
    <p:sldId id="445" r:id="rId23"/>
    <p:sldId id="447" r:id="rId24"/>
    <p:sldId id="446" r:id="rId25"/>
    <p:sldId id="448" r:id="rId26"/>
    <p:sldId id="477" r:id="rId27"/>
    <p:sldId id="454" r:id="rId28"/>
    <p:sldId id="455" r:id="rId29"/>
    <p:sldId id="430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2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9" autoAdjust="0"/>
    <p:restoredTop sz="95313"/>
  </p:normalViewPr>
  <p:slideViewPr>
    <p:cSldViewPr snapToGrid="0" snapToObjects="1">
      <p:cViewPr>
        <p:scale>
          <a:sx n="90" d="100"/>
          <a:sy n="90" d="100"/>
        </p:scale>
        <p:origin x="1680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ADC9A-B86E-324D-9F0B-F16356B8E37E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7075E-54FA-1D4E-9212-68A0AACA4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7075E-54FA-1D4E-9212-68A0AACA46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8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7075E-54FA-1D4E-9212-68A0AACA46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08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7075E-54FA-1D4E-9212-68A0AACA46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6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2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41043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194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9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6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CBA9-0003-C747-8B0E-8C6C5B28BB85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58334-EB1E-CA4F-B8C0-AFEF82D7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1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gif"/><Relationship Id="rId3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78824" y="164034"/>
            <a:ext cx="7607685" cy="9746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pPr marL="0" indent="0" defTabSz="234127">
              <a:spcBef>
                <a:spcPts val="1617"/>
              </a:spcBef>
              <a:defRPr sz="1800"/>
            </a:pPr>
            <a:r>
              <a:rPr sz="3600" b="1" dirty="0" smtClean="0">
                <a:solidFill>
                  <a:srgbClr val="FF0000"/>
                </a:solidFill>
              </a:rPr>
              <a:t>Voids </a:t>
            </a:r>
            <a:r>
              <a:rPr lang="fr-FR" sz="3600" b="1" dirty="0" smtClean="0">
                <a:solidFill>
                  <a:srgbClr val="FF0000"/>
                </a:solidFill>
              </a:rPr>
              <a:t>for </a:t>
            </a:r>
            <a:r>
              <a:rPr sz="3600" b="1" dirty="0" smtClean="0">
                <a:solidFill>
                  <a:srgbClr val="FF0000"/>
                </a:solidFill>
              </a:rPr>
              <a:t>cosmology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28" y="1255939"/>
            <a:ext cx="878247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Void </a:t>
            </a:r>
            <a:r>
              <a:rPr lang="en-US" sz="2000" b="1" dirty="0">
                <a:solidFill>
                  <a:srgbClr val="0000FF"/>
                </a:solidFill>
              </a:rPr>
              <a:t>abundance</a:t>
            </a:r>
            <a:r>
              <a:rPr lang="en-US" b="1" dirty="0"/>
              <a:t> </a:t>
            </a:r>
            <a:r>
              <a:rPr lang="en-US" dirty="0" smtClean="0">
                <a:solidFill>
                  <a:srgbClr val="800000"/>
                </a:solidFill>
              </a:rPr>
              <a:t>(constraints on </a:t>
            </a:r>
            <a:r>
              <a:rPr lang="en-US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solidFill>
                  <a:srgbClr val="800000"/>
                </a:solidFill>
              </a:rPr>
              <a:t>M</a:t>
            </a:r>
            <a:r>
              <a:rPr lang="en-US" dirty="0" smtClean="0">
                <a:solidFill>
                  <a:srgbClr val="800000"/>
                </a:solidFill>
              </a:rPr>
              <a:t> and </a:t>
            </a:r>
            <a:r>
              <a:rPr lang="en-US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800000"/>
                </a:solidFill>
              </a:rPr>
              <a:t>8</a:t>
            </a:r>
            <a:r>
              <a:rPr lang="en-US" dirty="0" smtClean="0">
                <a:solidFill>
                  <a:srgbClr val="800000"/>
                </a:solidFill>
              </a:rPr>
              <a:t>)  </a:t>
            </a:r>
            <a:r>
              <a:rPr lang="en-US" dirty="0" err="1" smtClean="0">
                <a:solidFill>
                  <a:srgbClr val="800000"/>
                </a:solidFill>
              </a:rPr>
              <a:t>eg</a:t>
            </a:r>
            <a:r>
              <a:rPr lang="en-US" dirty="0" smtClean="0">
                <a:solidFill>
                  <a:srgbClr val="800000"/>
                </a:solidFill>
              </a:rPr>
              <a:t>, </a:t>
            </a:r>
            <a:r>
              <a:rPr lang="en-US" i="1" dirty="0" err="1" smtClean="0"/>
              <a:t>Betancort-Rijo</a:t>
            </a:r>
            <a:r>
              <a:rPr lang="en-US" i="1" dirty="0" smtClean="0"/>
              <a:t> </a:t>
            </a:r>
            <a:r>
              <a:rPr lang="en-US" i="1" dirty="0"/>
              <a:t>et al. 2009</a:t>
            </a:r>
            <a:r>
              <a:rPr lang="en-US" i="1" dirty="0">
                <a:solidFill>
                  <a:srgbClr val="0000FF"/>
                </a:solidFill>
              </a:rPr>
              <a:t/>
            </a:r>
            <a:br>
              <a:rPr lang="en-US" i="1" dirty="0">
                <a:solidFill>
                  <a:srgbClr val="0000FF"/>
                </a:solidFill>
              </a:rPr>
            </a:br>
            <a:endParaRPr lang="en-US" i="1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Nature </a:t>
            </a:r>
            <a:r>
              <a:rPr lang="en-US" sz="2000" b="1" dirty="0">
                <a:solidFill>
                  <a:srgbClr val="0000FF"/>
                </a:solidFill>
              </a:rPr>
              <a:t>of dark energy and alternative gravity theories</a:t>
            </a:r>
            <a:r>
              <a:rPr lang="en-US" b="1" dirty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eg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i="1" dirty="0" smtClean="0"/>
              <a:t>Lee </a:t>
            </a:r>
            <a:r>
              <a:rPr lang="en-US" i="1" dirty="0"/>
              <a:t>&amp; Park 2009; Li </a:t>
            </a:r>
            <a:r>
              <a:rPr lang="en-US" i="1" dirty="0" err="1"/>
              <a:t>Baojiu</a:t>
            </a:r>
            <a:r>
              <a:rPr lang="en-US" i="1" dirty="0"/>
              <a:t> et al., 2012, </a:t>
            </a:r>
            <a:r>
              <a:rPr lang="en-US" i="1" dirty="0" err="1"/>
              <a:t>Cai</a:t>
            </a:r>
            <a:r>
              <a:rPr lang="en-US" i="1" dirty="0"/>
              <a:t> et al. 2015,…</a:t>
            </a:r>
            <a:r>
              <a:rPr lang="en-US" i="1" dirty="0">
                <a:solidFill>
                  <a:srgbClr val="0000FF"/>
                </a:solidFill>
              </a:rPr>
              <a:t/>
            </a:r>
            <a:br>
              <a:rPr lang="en-US" i="1" dirty="0">
                <a:solidFill>
                  <a:srgbClr val="0000FF"/>
                </a:solidFill>
              </a:rPr>
            </a:br>
            <a:endParaRPr lang="en-US" b="1" i="1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Primordial </a:t>
            </a:r>
            <a:r>
              <a:rPr lang="en-US" sz="2000" b="1" dirty="0">
                <a:solidFill>
                  <a:srgbClr val="0000FF"/>
                </a:solidFill>
              </a:rPr>
              <a:t>non-</a:t>
            </a:r>
            <a:r>
              <a:rPr lang="en-US" sz="2000" b="1" dirty="0" err="1">
                <a:solidFill>
                  <a:srgbClr val="0000FF"/>
                </a:solidFill>
              </a:rPr>
              <a:t>Gaussianities</a:t>
            </a:r>
            <a:r>
              <a:rPr lang="en-US" sz="2000" b="1" dirty="0">
                <a:solidFill>
                  <a:srgbClr val="0000FF"/>
                </a:solidFill>
              </a:rPr>
              <a:t>   </a:t>
            </a:r>
            <a:r>
              <a:rPr lang="en-US" i="1" dirty="0"/>
              <a:t>Song &amp; Lee 2009</a:t>
            </a:r>
            <a:r>
              <a:rPr lang="en-US" i="1" dirty="0">
                <a:solidFill>
                  <a:srgbClr val="0000FF"/>
                </a:solidFill>
              </a:rPr>
              <a:t/>
            </a:r>
            <a:br>
              <a:rPr lang="en-US" i="1" dirty="0">
                <a:solidFill>
                  <a:srgbClr val="0000FF"/>
                </a:solidFill>
              </a:rPr>
            </a:br>
            <a:endParaRPr lang="en-US" i="1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Cosmic structure formation</a:t>
            </a:r>
            <a:r>
              <a:rPr lang="en-US" sz="2000" dirty="0">
                <a:solidFill>
                  <a:srgbClr val="0000FF"/>
                </a:solidFill>
              </a:rPr>
              <a:t>    </a:t>
            </a:r>
            <a:r>
              <a:rPr lang="en-US" b="1" i="1" dirty="0">
                <a:solidFill>
                  <a:srgbClr val="BB26FF"/>
                </a:solidFill>
              </a:rPr>
              <a:t>Peebles 2001: The Void Phenomenon </a:t>
            </a:r>
            <a:endParaRPr lang="en-US" b="1" i="1" dirty="0" smtClean="0">
              <a:solidFill>
                <a:srgbClr val="BB26FF"/>
              </a:solidFill>
            </a:endParaRPr>
          </a:p>
          <a:p>
            <a:pPr lvl="1"/>
            <a:endParaRPr lang="en-US" i="1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 err="1" smtClean="0">
                <a:solidFill>
                  <a:srgbClr val="0000FF"/>
                </a:solidFill>
              </a:rPr>
              <a:t>Alcock</a:t>
            </a:r>
            <a:r>
              <a:rPr lang="en-US" sz="2000" b="1" dirty="0" err="1">
                <a:solidFill>
                  <a:srgbClr val="0000FF"/>
                </a:solidFill>
              </a:rPr>
              <a:t>-Paczynski</a:t>
            </a:r>
            <a:r>
              <a:rPr lang="en-US" sz="2000" b="1" dirty="0">
                <a:solidFill>
                  <a:srgbClr val="0000FF"/>
                </a:solidFill>
              </a:rPr>
              <a:t> test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   </a:t>
            </a:r>
            <a:r>
              <a:rPr lang="en-US" i="1" dirty="0"/>
              <a:t>Sutter et </a:t>
            </a:r>
            <a:r>
              <a:rPr lang="en-US" i="1" dirty="0" smtClean="0"/>
              <a:t>al., </a:t>
            </a:r>
            <a:r>
              <a:rPr lang="en-US" i="1" dirty="0" err="1" smtClean="0"/>
              <a:t>Pisani</a:t>
            </a:r>
            <a:r>
              <a:rPr lang="en-US" i="1" dirty="0" smtClean="0"/>
              <a:t> et al,  with </a:t>
            </a:r>
            <a:r>
              <a:rPr lang="en-US" i="1" dirty="0"/>
              <a:t>VIDE, </a:t>
            </a:r>
            <a:r>
              <a:rPr lang="en-US" i="1" dirty="0" smtClean="0"/>
              <a:t>              </a:t>
            </a:r>
          </a:p>
          <a:p>
            <a:pPr marL="742950" lvl="1" indent="-285750">
              <a:buFont typeface="Arial"/>
              <a:buChar char="•"/>
            </a:pPr>
            <a:endParaRPr lang="en-US" b="1" i="1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Baryonic </a:t>
            </a:r>
            <a:r>
              <a:rPr lang="en-US" sz="2000" b="1" dirty="0">
                <a:solidFill>
                  <a:srgbClr val="FF0000"/>
                </a:solidFill>
              </a:rPr>
              <a:t>Acoustic Oscillations (</a:t>
            </a:r>
            <a:r>
              <a:rPr lang="en-US" sz="2000" b="1" dirty="0" smtClean="0">
                <a:solidFill>
                  <a:srgbClr val="FF0000"/>
                </a:solidFill>
              </a:rPr>
              <a:t>BAO) with DT Voids</a:t>
            </a: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    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066" y="4869066"/>
            <a:ext cx="918541" cy="12890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2013" y="6158154"/>
            <a:ext cx="6163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Tsinghua U. PhD Students :   Zhao Cheng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713" y="4949697"/>
            <a:ext cx="923147" cy="12920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68136" y="6111255"/>
            <a:ext cx="1039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 smtClean="0"/>
              <a:t> </a:t>
            </a:r>
            <a:r>
              <a:rPr kumimoji="1"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Liang Yu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64179" y="6453392"/>
            <a:ext cx="606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 Albert </a:t>
            </a:r>
            <a:r>
              <a:rPr lang="fr-FR" dirty="0" err="1" smtClean="0"/>
              <a:t>Chuang</a:t>
            </a:r>
            <a:r>
              <a:rPr lang="fr-FR" dirty="0" smtClean="0"/>
              <a:t>,  </a:t>
            </a:r>
            <a:r>
              <a:rPr lang="fr-FR" dirty="0" err="1" smtClean="0"/>
              <a:t>F.S.Kitaura</a:t>
            </a:r>
            <a:r>
              <a:rPr lang="fr-FR" dirty="0" smtClean="0"/>
              <a:t> + </a:t>
            </a:r>
            <a:r>
              <a:rPr lang="fr-FR" dirty="0" err="1" smtClean="0"/>
              <a:t>other</a:t>
            </a:r>
            <a:r>
              <a:rPr lang="fr-FR" dirty="0" smtClean="0"/>
              <a:t> SDSS </a:t>
            </a:r>
            <a:r>
              <a:rPr lang="fr-FR" dirty="0" err="1" smtClean="0"/>
              <a:t>collaborators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2910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DT </a:t>
            </a:r>
            <a:r>
              <a:rPr lang="fr-FR" sz="3600" b="1" dirty="0" err="1" smtClean="0">
                <a:solidFill>
                  <a:srgbClr val="FF0000"/>
                </a:solidFill>
              </a:rPr>
              <a:t>Voids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complement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Haloes</a:t>
            </a:r>
            <a:r>
              <a:rPr lang="fr-FR" sz="3600" b="1" dirty="0" smtClean="0">
                <a:solidFill>
                  <a:srgbClr val="FF0000"/>
                </a:solidFill>
              </a:rPr>
              <a:t>/Galaxies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4" name="densfield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590" y="1232107"/>
            <a:ext cx="5835487" cy="543262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ZoneTexte 7"/>
          <p:cNvSpPr txBox="1"/>
          <p:nvPr/>
        </p:nvSpPr>
        <p:spPr>
          <a:xfrm>
            <a:off x="6692900" y="2844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PATCHY </a:t>
            </a:r>
            <a:r>
              <a:rPr lang="fr-FR" dirty="0" err="1" smtClean="0"/>
              <a:t>mocks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63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osmicweb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0602" y="1255423"/>
            <a:ext cx="4879251" cy="515723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669727" y="0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lang="fr-FR" sz="3600" b="1" dirty="0" smtClean="0">
                <a:solidFill>
                  <a:srgbClr val="FF0000"/>
                </a:solidFill>
              </a:rPr>
              <a:t>DT </a:t>
            </a:r>
            <a:r>
              <a:rPr lang="fr-FR" sz="3600" b="1" dirty="0" err="1" smtClean="0">
                <a:solidFill>
                  <a:srgbClr val="FF0000"/>
                </a:solidFill>
              </a:rPr>
              <a:t>voids</a:t>
            </a:r>
            <a:r>
              <a:rPr lang="fr-FR" sz="3600" b="1" dirty="0" smtClean="0">
                <a:solidFill>
                  <a:srgbClr val="FF0000"/>
                </a:solidFill>
              </a:rPr>
              <a:t> vs </a:t>
            </a:r>
            <a:r>
              <a:rPr lang="fr-FR" sz="3600" b="1" dirty="0" err="1" smtClean="0">
                <a:solidFill>
                  <a:srgbClr val="FF0000"/>
                </a:solidFill>
              </a:rPr>
              <a:t>dynamical</a:t>
            </a:r>
            <a:r>
              <a:rPr lang="fr-FR" sz="3600" b="1" dirty="0" smtClean="0">
                <a:solidFill>
                  <a:srgbClr val="FF0000"/>
                </a:solidFill>
              </a:rPr>
              <a:t> classification</a:t>
            </a:r>
            <a:endParaRPr sz="3600" b="1" dirty="0">
              <a:solidFill>
                <a:srgbClr val="FF0000"/>
              </a:solidFill>
            </a:endParaRPr>
          </a:p>
        </p:txBody>
      </p:sp>
      <p:pic>
        <p:nvPicPr>
          <p:cNvPr id="16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07" y="2974902"/>
            <a:ext cx="4046695" cy="158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089" y="2041851"/>
            <a:ext cx="2303953" cy="81131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Connecteur droit avec flèche 4"/>
          <p:cNvCxnSpPr/>
          <p:nvPr/>
        </p:nvCxnSpPr>
        <p:spPr>
          <a:xfrm flipV="1">
            <a:off x="6111060" y="1719575"/>
            <a:ext cx="794084" cy="1203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508102" y="1518047"/>
            <a:ext cx="0" cy="43106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4933" y="4709730"/>
            <a:ext cx="4486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          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</a:rPr>
              <a:t>16 </a:t>
            </a:r>
            <a:r>
              <a:rPr lang="fr-FR" sz="2400" b="1" dirty="0" err="1" smtClean="0">
                <a:solidFill>
                  <a:schemeClr val="accent3">
                    <a:lumMod val="50000"/>
                  </a:schemeClr>
                </a:solidFill>
              </a:rPr>
              <a:t>Mpc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</a:rPr>
              <a:t>/h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&lt;---- &gt; 90%</a:t>
            </a:r>
          </a:p>
          <a:p>
            <a:endParaRPr lang="fr-FR" sz="2400" b="1" dirty="0">
              <a:solidFill>
                <a:schemeClr val="accent3">
                  <a:lumMod val="50000"/>
                </a:schemeClr>
              </a:solidFill>
              <a:sym typeface="Wingdings"/>
            </a:endParaRPr>
          </a:p>
          <a:p>
            <a:pPr marL="342900" indent="-342900">
              <a:buFont typeface="Wingdings" charset="2"/>
              <a:buChar char="è"/>
            </a:pPr>
            <a:r>
              <a:rPr lang="fr-FR" sz="2400" b="1" dirty="0" smtClean="0">
                <a:solidFill>
                  <a:srgbClr val="002060"/>
                </a:solidFill>
                <a:sym typeface="Wingdings"/>
              </a:rPr>
              <a:t>Most of the large DT </a:t>
            </a:r>
            <a:r>
              <a:rPr lang="fr-FR" sz="2400" b="1" dirty="0" err="1" smtClean="0">
                <a:solidFill>
                  <a:srgbClr val="002060"/>
                </a:solidFill>
                <a:sym typeface="Wingdings"/>
              </a:rPr>
              <a:t>Voids</a:t>
            </a:r>
            <a:r>
              <a:rPr lang="fr-FR" sz="2400" b="1" dirty="0">
                <a:solidFill>
                  <a:srgbClr val="002060"/>
                </a:solidFill>
                <a:sym typeface="Wingdings"/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  <a:sym typeface="Wingdings"/>
              </a:rPr>
              <a:t>are </a:t>
            </a:r>
            <a:r>
              <a:rPr lang="fr-FR" sz="2400" b="1" dirty="0" err="1" smtClean="0">
                <a:solidFill>
                  <a:srgbClr val="002060"/>
                </a:solidFill>
                <a:sym typeface="Wingdings"/>
              </a:rPr>
              <a:t>identified</a:t>
            </a:r>
            <a:r>
              <a:rPr lang="fr-FR" sz="2400" b="1" dirty="0" smtClean="0">
                <a:solidFill>
                  <a:srgbClr val="002060"/>
                </a:solidFill>
                <a:sym typeface="Wingdings"/>
              </a:rPr>
              <a:t> as « </a:t>
            </a:r>
            <a:r>
              <a:rPr lang="fr-FR" sz="2400" b="1" dirty="0" err="1" smtClean="0">
                <a:solidFill>
                  <a:srgbClr val="002060"/>
                </a:solidFill>
                <a:sym typeface="Wingdings"/>
              </a:rPr>
              <a:t>voids</a:t>
            </a:r>
            <a:r>
              <a:rPr lang="fr-FR" sz="2400" b="1" dirty="0" smtClean="0">
                <a:solidFill>
                  <a:srgbClr val="002060"/>
                </a:solidFill>
                <a:sym typeface="Wingdings"/>
              </a:rPr>
              <a:t> »</a:t>
            </a:r>
            <a:r>
              <a:rPr lang="fr-FR" sz="2400" b="1" dirty="0" smtClean="0">
                <a:solidFill>
                  <a:srgbClr val="002060"/>
                </a:solidFill>
                <a:sym typeface="Wingdings"/>
              </a:rPr>
              <a:t> by the </a:t>
            </a:r>
            <a:r>
              <a:rPr lang="fr-FR" sz="2400" b="1" dirty="0" err="1" smtClean="0">
                <a:solidFill>
                  <a:srgbClr val="002060"/>
                </a:solidFill>
                <a:sym typeface="Wingdings"/>
              </a:rPr>
              <a:t>dynamical</a:t>
            </a:r>
            <a:r>
              <a:rPr lang="fr-FR" sz="2400" b="1" dirty="0" smtClean="0">
                <a:solidFill>
                  <a:srgbClr val="002060"/>
                </a:solidFill>
                <a:sym typeface="Wingdings"/>
              </a:rPr>
              <a:t> classification</a:t>
            </a:r>
            <a:endParaRPr lang="fr-FR" sz="2400" b="1" dirty="0" smtClean="0">
              <a:solidFill>
                <a:srgbClr val="002060"/>
              </a:solidFill>
              <a:sym typeface="Wingdings"/>
            </a:endParaRPr>
          </a:p>
          <a:p>
            <a:r>
              <a:rPr lang="fr-FR" sz="2400" b="1" dirty="0" smtClean="0">
                <a:solidFill>
                  <a:srgbClr val="002060"/>
                </a:solidFill>
                <a:sym typeface="Wingdings"/>
              </a:rPr>
              <a:t> 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880" y="13027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Hahn et al. (2007), </a:t>
            </a:r>
            <a:r>
              <a:rPr lang="fr-FR" dirty="0" err="1" smtClean="0"/>
              <a:t>Forero</a:t>
            </a:r>
            <a:r>
              <a:rPr lang="fr-FR" dirty="0" smtClean="0"/>
              <a:t>-Romero et al. (2010)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137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90927"/>
            <a:ext cx="888821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BAO SIGNAL </a:t>
            </a:r>
            <a:r>
              <a:rPr lang="en-US" sz="3600" b="1" dirty="0" smtClean="0">
                <a:solidFill>
                  <a:srgbClr val="FF0000"/>
                </a:solidFill>
              </a:rPr>
              <a:t>with Patchy </a:t>
            </a:r>
            <a:r>
              <a:rPr lang="en-US" sz="3600" b="1" dirty="0" smtClean="0">
                <a:solidFill>
                  <a:srgbClr val="FF0000"/>
                </a:solidFill>
              </a:rPr>
              <a:t>mock voids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33927"/>
            <a:ext cx="4889500" cy="520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7138" y="3837427"/>
            <a:ext cx="39302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best seen </a:t>
            </a:r>
            <a:r>
              <a:rPr lang="en-US" sz="2800" dirty="0" smtClean="0">
                <a:solidFill>
                  <a:srgbClr val="0000FF"/>
                </a:solidFill>
              </a:rPr>
              <a:t>subtracting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 no-wiggle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N-body simulation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227560" y="1049261"/>
            <a:ext cx="291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arXiv:1511.04391, MNRAS,</a:t>
            </a:r>
          </a:p>
          <a:p>
            <a:r>
              <a:rPr lang="en-US" dirty="0" smtClean="0"/>
              <a:t>Liang et al</a:t>
            </a:r>
            <a:r>
              <a:rPr lang="mr-IN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0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17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BAO detection</a:t>
            </a:r>
            <a:r>
              <a:rPr lang="zh-CN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</a:rPr>
              <a:t>with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our </a:t>
            </a:r>
            <a:r>
              <a:rPr lang="en-US" altLang="zh-CN" sz="3200" b="1" dirty="0">
                <a:solidFill>
                  <a:srgbClr val="FF0000"/>
                </a:solidFill>
              </a:rPr>
              <a:t>New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DT void definition  </a:t>
            </a:r>
            <a:br>
              <a:rPr lang="en-US" altLang="zh-CN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SDSSIII BOSS  DR11 CMASS-North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99200" y="2824440"/>
            <a:ext cx="284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8000"/>
                </a:solidFill>
              </a:rPr>
              <a:t>BAO peak with our voids</a:t>
            </a:r>
          </a:p>
          <a:p>
            <a:pPr algn="ctr"/>
            <a:r>
              <a:rPr lang="en-US" altLang="zh-CN" sz="3200" b="1" dirty="0" smtClean="0">
                <a:solidFill>
                  <a:srgbClr val="008000"/>
                </a:solidFill>
              </a:rPr>
              <a:t>3.2 </a:t>
            </a:r>
            <a:r>
              <a:rPr lang="en-US" altLang="zh-CN" sz="32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zh-CN" altLang="en-US" sz="32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altLang="zh-CN" sz="3200" b="1" dirty="0" smtClean="0">
                <a:solidFill>
                  <a:srgbClr val="008000"/>
                </a:solidFill>
              </a:rPr>
              <a:t>detection!</a:t>
            </a:r>
            <a:endParaRPr lang="zh-CN" altLang="en-US" sz="3200" b="1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91045"/>
            <a:ext cx="5842000" cy="391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500" y="5645143"/>
            <a:ext cx="8128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8000"/>
              </a:solidFill>
            </a:endParaRPr>
          </a:p>
          <a:p>
            <a:r>
              <a:rPr lang="en-US" dirty="0" smtClean="0"/>
              <a:t>arXiv:1511.04405    </a:t>
            </a:r>
            <a:r>
              <a:rPr lang="en-US" dirty="0">
                <a:solidFill>
                  <a:srgbClr val="0000FF"/>
                </a:solidFill>
              </a:rPr>
              <a:t>Signatures of the primordial Universe from its emptiness</a:t>
            </a:r>
            <a:r>
              <a:rPr lang="en-US" dirty="0"/>
              <a:t> </a:t>
            </a:r>
          </a:p>
          <a:p>
            <a:r>
              <a:rPr lang="en-US" sz="1600" dirty="0" err="1" smtClean="0"/>
              <a:t>Kitaura</a:t>
            </a:r>
            <a:r>
              <a:rPr lang="en-US" sz="1600" dirty="0" smtClean="0"/>
              <a:t> et al., PRL.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48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omparison with disjoint voids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Autofit/>
          </a:bodyPr>
          <a:lstStyle>
            <a:lvl1pPr defTabSz="461518">
              <a:defRPr sz="6320"/>
            </a:lvl1pPr>
          </a:lstStyle>
          <a:p>
            <a:r>
              <a:rPr sz="3600" b="1" dirty="0">
                <a:solidFill>
                  <a:srgbClr val="FF0000"/>
                </a:solidFill>
              </a:rPr>
              <a:t>Comparison with disjoint voids</a:t>
            </a:r>
          </a:p>
        </p:txBody>
      </p:sp>
      <p:pic>
        <p:nvPicPr>
          <p:cNvPr id="181" name="simd.pdf" descr="sim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109" y="1825129"/>
            <a:ext cx="4286251" cy="2656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nosimd.pdf" descr="nosim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835431"/>
            <a:ext cx="4286250" cy="263624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ll DT voids"/>
          <p:cNvSpPr txBox="1"/>
          <p:nvPr/>
        </p:nvSpPr>
        <p:spPr>
          <a:xfrm>
            <a:off x="1430693" y="4684006"/>
            <a:ext cx="1277274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All DT voids</a:t>
            </a:r>
          </a:p>
        </p:txBody>
      </p:sp>
      <p:sp>
        <p:nvSpPr>
          <p:cNvPr id="184" name="Disjoint (traditional) voids"/>
          <p:cNvSpPr txBox="1"/>
          <p:nvPr/>
        </p:nvSpPr>
        <p:spPr>
          <a:xfrm>
            <a:off x="5547818" y="4541676"/>
            <a:ext cx="276505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/>
              <a:t>Disjoint (traditional) voids</a:t>
            </a:r>
          </a:p>
        </p:txBody>
      </p:sp>
      <p:sp>
        <p:nvSpPr>
          <p:cNvPr id="185" name="Overlapping voids (sub-structures) give more weights to large under-dense region"/>
          <p:cNvSpPr txBox="1"/>
          <p:nvPr/>
        </p:nvSpPr>
        <p:spPr>
          <a:xfrm>
            <a:off x="957263" y="5620425"/>
            <a:ext cx="751701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2400" dirty="0">
                <a:solidFill>
                  <a:srgbClr val="7030A0"/>
                </a:solidFill>
              </a:rPr>
              <a:t>Overlapping voids (sub-structures) give more weights to large under-dense region</a:t>
            </a:r>
          </a:p>
        </p:txBody>
      </p:sp>
      <p:sp>
        <p:nvSpPr>
          <p:cNvPr id="186" name="Kitaura et al. 2016, PRL, 116, 1301"/>
          <p:cNvSpPr txBox="1"/>
          <p:nvPr/>
        </p:nvSpPr>
        <p:spPr>
          <a:xfrm>
            <a:off x="5945237" y="1373706"/>
            <a:ext cx="288187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i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Kitaura et al. 2016, PRL, 116, 1301</a:t>
            </a:r>
          </a:p>
        </p:txBody>
      </p:sp>
    </p:spTree>
    <p:extLst>
      <p:ext uri="{BB962C8B-B14F-4D97-AF65-F5344CB8AC3E}">
        <p14:creationId xmlns:p14="http://schemas.microsoft.com/office/powerpoint/2010/main" val="9123257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MultiDark Patchy DR12 mocks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Autofit/>
          </a:bodyPr>
          <a:lstStyle>
            <a:lvl1pPr defTabSz="461518">
              <a:defRPr sz="6320"/>
            </a:lvl1pPr>
          </a:lstStyle>
          <a:p>
            <a:r>
              <a:rPr sz="3600" b="1" dirty="0">
                <a:solidFill>
                  <a:srgbClr val="FF0000"/>
                </a:solidFill>
              </a:rPr>
              <a:t>MultiDark Patchy DR12 mocks</a:t>
            </a:r>
          </a:p>
        </p:txBody>
      </p:sp>
      <p:pic>
        <p:nvPicPr>
          <p:cNvPr id="214" name="dr12_patchy_pie.png" descr="dr12_patchy_p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855" y="1579549"/>
            <a:ext cx="4248054" cy="3969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3pcf_patchy_bdm.pdf" descr="3pcf_patchy_bd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8766" y="1704465"/>
            <a:ext cx="4653480" cy="349011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Kitaura et al. 2016, MNRAS, 456, 4156"/>
          <p:cNvSpPr txBox="1"/>
          <p:nvPr/>
        </p:nvSpPr>
        <p:spPr>
          <a:xfrm>
            <a:off x="134880" y="5750144"/>
            <a:ext cx="3194785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i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Kitaura et al. 2016, MNRAS, 456, 4156</a:t>
            </a:r>
          </a:p>
        </p:txBody>
      </p:sp>
      <p:sp>
        <p:nvSpPr>
          <p:cNvPr id="217" name="3-pt correlation function of different mass bins…"/>
          <p:cNvSpPr txBox="1"/>
          <p:nvPr/>
        </p:nvSpPr>
        <p:spPr>
          <a:xfrm>
            <a:off x="5258767" y="5168916"/>
            <a:ext cx="3637121" cy="137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3000"/>
            </a:pPr>
            <a:r>
              <a:rPr sz="2109"/>
              <a:t>3-pt correlation function of different mass bins</a:t>
            </a:r>
          </a:p>
          <a:p>
            <a:pPr>
              <a:defRPr sz="3000"/>
            </a:pPr>
            <a:r>
              <a:rPr sz="2109"/>
              <a:t>(mass assigned by the HADRON code)</a:t>
            </a:r>
          </a:p>
        </p:txBody>
      </p:sp>
      <p:sp>
        <p:nvSpPr>
          <p:cNvPr id="218" name="Zhao et al. 2015, MNRAS, 451, 4266"/>
          <p:cNvSpPr txBox="1"/>
          <p:nvPr/>
        </p:nvSpPr>
        <p:spPr>
          <a:xfrm>
            <a:off x="6007880" y="1587908"/>
            <a:ext cx="303608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i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Zhao et al. 2015, MNRAS, 451, 4266</a:t>
            </a:r>
          </a:p>
        </p:txBody>
      </p:sp>
      <p:sp>
        <p:nvSpPr>
          <p:cNvPr id="219" name="PATCHY: One of the official mock generator for SDSS-III BOSS DR12"/>
          <p:cNvSpPr txBox="1"/>
          <p:nvPr/>
        </p:nvSpPr>
        <p:spPr>
          <a:xfrm>
            <a:off x="218985" y="6053719"/>
            <a:ext cx="4248055" cy="63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/>
            </a:lvl1pPr>
          </a:lstStyle>
          <a:p>
            <a:r>
              <a:rPr sz="1828"/>
              <a:t>PATCHY: One of the official mock generator for SDSS-III BOSS DR12</a:t>
            </a:r>
          </a:p>
        </p:txBody>
      </p:sp>
    </p:spTree>
    <p:extLst>
      <p:ext uri="{BB962C8B-B14F-4D97-AF65-F5344CB8AC3E}">
        <p14:creationId xmlns:p14="http://schemas.microsoft.com/office/powerpoint/2010/main" val="2078892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36338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What improvement to expect for 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cosmology  with  voids?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728"/>
            <a:ext cx="8086725" cy="2378785"/>
          </a:xfrm>
        </p:spPr>
        <p:txBody>
          <a:bodyPr>
            <a:normAutofit fontScale="47500" lnSpcReduction="20000"/>
          </a:bodyPr>
          <a:lstStyle/>
          <a:p>
            <a:endParaRPr lang="en-US" sz="3600" b="1" dirty="0" smtClean="0"/>
          </a:p>
          <a:p>
            <a:r>
              <a:rPr lang="en-US" sz="5000" b="1" dirty="0" smtClean="0"/>
              <a:t>Voids </a:t>
            </a:r>
            <a:r>
              <a:rPr lang="en-US" sz="5000" b="1" dirty="0"/>
              <a:t>and galaxies are correlated</a:t>
            </a:r>
            <a:r>
              <a:rPr lang="en-US" sz="5000" dirty="0" smtClean="0"/>
              <a:t>.</a:t>
            </a:r>
            <a:endParaRPr lang="en-US" sz="5000" dirty="0"/>
          </a:p>
          <a:p>
            <a:pPr marL="0" indent="0">
              <a:buNone/>
            </a:pPr>
            <a:r>
              <a:rPr lang="en-US" sz="5000" dirty="0"/>
              <a:t>         </a:t>
            </a:r>
            <a:endParaRPr lang="en-US" sz="5000" dirty="0" smtClean="0"/>
          </a:p>
          <a:p>
            <a:pPr marL="0" indent="0">
              <a:buNone/>
            </a:pPr>
            <a:r>
              <a:rPr lang="en-US" sz="5000" b="1" dirty="0" smtClean="0">
                <a:solidFill>
                  <a:srgbClr val="0000FF"/>
                </a:solidFill>
              </a:rPr>
              <a:t>Any </a:t>
            </a:r>
            <a:r>
              <a:rPr lang="en-US" sz="5000" b="1" dirty="0">
                <a:solidFill>
                  <a:srgbClr val="0000FF"/>
                </a:solidFill>
              </a:rPr>
              <a:t>new information </a:t>
            </a:r>
            <a:r>
              <a:rPr lang="en-US" sz="5000" b="1" dirty="0" smtClean="0">
                <a:solidFill>
                  <a:srgbClr val="0000FF"/>
                </a:solidFill>
              </a:rPr>
              <a:t>?</a:t>
            </a:r>
            <a:endParaRPr lang="en-US" sz="5000" dirty="0"/>
          </a:p>
          <a:p>
            <a:pPr marL="400050" lvl="1" indent="0">
              <a:buNone/>
            </a:pPr>
            <a:r>
              <a:rPr lang="en-US" sz="5000" dirty="0">
                <a:solidFill>
                  <a:srgbClr val="0000FF"/>
                </a:solidFill>
              </a:rPr>
              <a:t>- Voids are correlated with galaxy 4pt statistics </a:t>
            </a:r>
          </a:p>
          <a:p>
            <a:pPr marL="400050" lvl="1" indent="0">
              <a:buNone/>
            </a:pPr>
            <a:r>
              <a:rPr lang="en-US" sz="5000" dirty="0">
                <a:solidFill>
                  <a:srgbClr val="0000FF"/>
                </a:solidFill>
              </a:rPr>
              <a:t>- Void BAO peak is narrower than LRG BAO peak </a:t>
            </a:r>
          </a:p>
          <a:p>
            <a:endParaRPr lang="en-US" sz="5000" dirty="0"/>
          </a:p>
          <a:p>
            <a:pPr marL="0" indent="0">
              <a:buNone/>
            </a:pPr>
            <a:endParaRPr lang="en-US" sz="5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20" y="4833938"/>
            <a:ext cx="1086280" cy="152449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03500" y="5596185"/>
            <a:ext cx="613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Zhao Cheng, PhD </a:t>
            </a:r>
            <a:r>
              <a:rPr lang="fr-FR" dirty="0" err="1" smtClean="0"/>
              <a:t>student</a:t>
            </a:r>
            <a:r>
              <a:rPr lang="fr-FR" dirty="0" smtClean="0"/>
              <a:t> </a:t>
            </a:r>
            <a:r>
              <a:rPr lang="fr-FR" dirty="0" err="1" smtClean="0"/>
              <a:t>Tsinghua</a:t>
            </a:r>
            <a:r>
              <a:rPr lang="fr-FR" dirty="0" smtClean="0"/>
              <a:t> U.,  </a:t>
            </a:r>
            <a:r>
              <a:rPr lang="fr-FR" dirty="0" err="1" smtClean="0"/>
              <a:t>paper</a:t>
            </a:r>
            <a:r>
              <a:rPr lang="fr-FR" dirty="0" smtClean="0"/>
              <a:t> </a:t>
            </a:r>
            <a:r>
              <a:rPr lang="fr-FR" dirty="0" err="1" smtClean="0"/>
              <a:t>soon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89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74" y="172926"/>
            <a:ext cx="86868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Voids indeed  </a:t>
            </a:r>
            <a:r>
              <a:rPr lang="en-US" sz="3600" b="1" dirty="0" smtClean="0">
                <a:solidFill>
                  <a:srgbClr val="FF0000"/>
                </a:solidFill>
              </a:rPr>
              <a:t>closer to the initial DM density field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15" y="1417638"/>
            <a:ext cx="8422105" cy="1977941"/>
          </a:xfrm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       Voids </a:t>
            </a:r>
            <a:r>
              <a:rPr lang="en-US" sz="2400" b="1" dirty="0">
                <a:solidFill>
                  <a:srgbClr val="008000"/>
                </a:solidFill>
              </a:rPr>
              <a:t>suffer less non-linear gravitational effects, </a:t>
            </a:r>
            <a:r>
              <a:rPr lang="en-US" sz="2400" b="1" dirty="0" smtClean="0">
                <a:solidFill>
                  <a:srgbClr val="008000"/>
                </a:solidFill>
              </a:rPr>
              <a:t> and </a:t>
            </a:r>
            <a:r>
              <a:rPr lang="en-US" sz="2400" b="1" dirty="0">
                <a:solidFill>
                  <a:srgbClr val="008000"/>
                </a:solidFill>
              </a:rPr>
              <a:t>are closer to the initial </a:t>
            </a:r>
            <a:r>
              <a:rPr lang="en-US" sz="2400" b="1" dirty="0" smtClean="0">
                <a:solidFill>
                  <a:srgbClr val="008000"/>
                </a:solidFill>
              </a:rPr>
              <a:t>DM density </a:t>
            </a:r>
            <a:r>
              <a:rPr lang="en-US" sz="2400" b="1" dirty="0">
                <a:solidFill>
                  <a:srgbClr val="008000"/>
                </a:solidFill>
              </a:rPr>
              <a:t>field than high-density </a:t>
            </a:r>
            <a:r>
              <a:rPr lang="en-US" sz="2400" b="1" dirty="0" smtClean="0">
                <a:solidFill>
                  <a:srgbClr val="008000"/>
                </a:solidFill>
              </a:rPr>
              <a:t>tracers</a:t>
            </a:r>
            <a:endParaRPr lang="en-US" sz="2400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400" i="1" dirty="0" smtClean="0"/>
              <a:t>    </a:t>
            </a:r>
            <a:r>
              <a:rPr lang="en-US" sz="2000" i="1" dirty="0"/>
              <a:t>van de </a:t>
            </a:r>
            <a:r>
              <a:rPr lang="en-US" sz="2000" i="1" dirty="0" err="1"/>
              <a:t>Weygaert</a:t>
            </a:r>
            <a:r>
              <a:rPr lang="en-US" sz="2000" i="1" dirty="0"/>
              <a:t> &amp; van </a:t>
            </a:r>
            <a:r>
              <a:rPr lang="en-US" sz="2000" i="1" dirty="0" err="1"/>
              <a:t>Kampen</a:t>
            </a:r>
            <a:r>
              <a:rPr lang="en-US" sz="2000" i="1" dirty="0"/>
              <a:t> 1993; </a:t>
            </a:r>
            <a:r>
              <a:rPr lang="en-US" sz="2000" i="1" dirty="0" err="1"/>
              <a:t>Sheth</a:t>
            </a:r>
            <a:r>
              <a:rPr lang="en-US" sz="2000" i="1" dirty="0"/>
              <a:t> &amp; van de </a:t>
            </a:r>
            <a:r>
              <a:rPr lang="en-US" sz="2000" i="1" dirty="0" err="1"/>
              <a:t>Weygaert</a:t>
            </a:r>
            <a:r>
              <a:rPr lang="en-US" sz="2000" i="1" dirty="0"/>
              <a:t> 2004</a:t>
            </a:r>
            <a:r>
              <a:rPr lang="en-US" sz="2000" i="1" dirty="0">
                <a:solidFill>
                  <a:srgbClr val="008000"/>
                </a:solidFill>
              </a:rPr>
              <a:t/>
            </a:r>
            <a:br>
              <a:rPr lang="en-US" sz="2000" i="1" dirty="0">
                <a:solidFill>
                  <a:srgbClr val="008000"/>
                </a:solidFill>
              </a:rPr>
            </a:br>
            <a:endParaRPr lang="en-US" sz="2000" i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BB26FF"/>
                </a:solidFill>
              </a:rPr>
              <a:t>        </a:t>
            </a:r>
            <a:endParaRPr lang="en-US" b="1" dirty="0">
              <a:solidFill>
                <a:srgbClr val="BB26FF"/>
              </a:solidFill>
            </a:endParaRPr>
          </a:p>
        </p:txBody>
      </p:sp>
      <p:pic>
        <p:nvPicPr>
          <p:cNvPr id="6" name="Picture 5" descr="xi_p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2442133"/>
            <a:ext cx="5986379" cy="4489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3579" y="3684699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MD  Patchy mocks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9412" y="4515732"/>
            <a:ext cx="2395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Without need for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reconstruction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45" y="2030342"/>
            <a:ext cx="6015791" cy="45118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6209" y="1661010"/>
            <a:ext cx="6109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David Weinberg 1992, Eisenstein et al. for SDSS 2007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170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“Reconstruction” </a:t>
            </a:r>
            <a:r>
              <a:rPr lang="en-US" sz="3200" b="1" dirty="0">
                <a:solidFill>
                  <a:srgbClr val="FF0000"/>
                </a:solidFill>
              </a:rPr>
              <a:t>of </a:t>
            </a:r>
            <a:r>
              <a:rPr lang="en-US" sz="3200" b="1" dirty="0" smtClean="0">
                <a:solidFill>
                  <a:srgbClr val="FF0000"/>
                </a:solidFill>
              </a:rPr>
              <a:t>primordial density fluctuation with galaxies  </a:t>
            </a:r>
            <a:r>
              <a:rPr lang="en-US" sz="3200" b="1" dirty="0">
                <a:solidFill>
                  <a:srgbClr val="FF0000"/>
                </a:solidFill>
              </a:rPr>
              <a:t>can recover </a:t>
            </a:r>
            <a:r>
              <a:rPr lang="en-US" sz="3200" b="1" dirty="0" smtClean="0">
                <a:solidFill>
                  <a:srgbClr val="FF0000"/>
                </a:solidFill>
              </a:rPr>
              <a:t>partly from </a:t>
            </a:r>
            <a:r>
              <a:rPr lang="en-US" sz="3200" b="1" dirty="0">
                <a:solidFill>
                  <a:srgbClr val="FF0000"/>
                </a:solidFill>
              </a:rPr>
              <a:t>the non-linear effects of gravity</a:t>
            </a:r>
            <a:r>
              <a:rPr lang="en-US" sz="3200" b="1" dirty="0" smtClean="0">
                <a:solidFill>
                  <a:srgbClr val="FF0000"/>
                </a:solidFill>
              </a:rPr>
              <a:t>…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Combining galaxies and voids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void_wiggle_pre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82" y="3861910"/>
            <a:ext cx="4983018" cy="2989811"/>
          </a:xfrm>
          <a:prstGeom prst="rect">
            <a:avLst/>
          </a:prstGeom>
        </p:spPr>
      </p:pic>
      <p:pic>
        <p:nvPicPr>
          <p:cNvPr id="5" name="Picture 4" descr="halo_wiggle_pr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10" y="959405"/>
            <a:ext cx="4785754" cy="2989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291" y="1782534"/>
            <a:ext cx="3668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Standard SDSS galaxy BAO model. not  directly applicable </a:t>
            </a:r>
          </a:p>
          <a:p>
            <a:r>
              <a:rPr lang="en-US" sz="2000" dirty="0" smtClean="0"/>
              <a:t>to voids !</a:t>
            </a:r>
          </a:p>
        </p:txBody>
      </p:sp>
      <p:sp>
        <p:nvSpPr>
          <p:cNvPr id="3" name="Rectangle 2"/>
          <p:cNvSpPr/>
          <p:nvPr/>
        </p:nvSpPr>
        <p:spPr>
          <a:xfrm>
            <a:off x="83127" y="4458932"/>
            <a:ext cx="3709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è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Develop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a  new model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that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applies to both haloes/galaxies and voids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11217" y="3796378"/>
            <a:ext cx="8570014" cy="171739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Voids: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>
                <a:solidFill>
                  <a:srgbClr val="008000"/>
                </a:solidFill>
              </a:rPr>
              <a:t>suffer less non-linear gravitational effects, 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r>
              <a:rPr lang="en-US" sz="2400" b="1" dirty="0" smtClean="0">
                <a:solidFill>
                  <a:srgbClr val="008000"/>
                </a:solidFill>
              </a:rPr>
              <a:t> distribution closer </a:t>
            </a:r>
            <a:r>
              <a:rPr lang="en-US" sz="2400" b="1" dirty="0">
                <a:solidFill>
                  <a:srgbClr val="008000"/>
                </a:solidFill>
              </a:rPr>
              <a:t>to the initial </a:t>
            </a:r>
            <a:r>
              <a:rPr lang="en-US" sz="2400" b="1" dirty="0" smtClean="0"/>
              <a:t>DM</a:t>
            </a:r>
            <a:r>
              <a:rPr lang="en-US" sz="2400" b="1" dirty="0" smtClean="0">
                <a:solidFill>
                  <a:srgbClr val="008000"/>
                </a:solidFill>
              </a:rPr>
              <a:t> density field</a:t>
            </a:r>
            <a:endParaRPr lang="en-US" sz="24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000" i="1" dirty="0" smtClean="0"/>
              <a:t>van </a:t>
            </a:r>
            <a:r>
              <a:rPr lang="en-US" sz="2000" i="1" dirty="0"/>
              <a:t>de </a:t>
            </a:r>
            <a:r>
              <a:rPr lang="en-US" sz="2000" i="1" dirty="0" err="1"/>
              <a:t>Weygaert</a:t>
            </a:r>
            <a:r>
              <a:rPr lang="en-US" sz="2000" i="1" dirty="0"/>
              <a:t> &amp; van </a:t>
            </a:r>
            <a:r>
              <a:rPr lang="en-US" sz="2000" i="1" dirty="0" err="1"/>
              <a:t>Kampen</a:t>
            </a:r>
            <a:r>
              <a:rPr lang="en-US" sz="2000" i="1" dirty="0"/>
              <a:t> 1993;  </a:t>
            </a:r>
            <a:r>
              <a:rPr lang="en-US" sz="2000" i="1" dirty="0" smtClean="0"/>
              <a:t>  </a:t>
            </a:r>
            <a:r>
              <a:rPr lang="en-US" sz="2000" i="1" dirty="0" err="1" smtClean="0"/>
              <a:t>Sheth</a:t>
            </a:r>
            <a:r>
              <a:rPr lang="en-US" sz="2000" i="1" dirty="0" smtClean="0"/>
              <a:t> </a:t>
            </a:r>
            <a:r>
              <a:rPr lang="en-US" sz="2000" i="1" dirty="0"/>
              <a:t>&amp; van de </a:t>
            </a:r>
            <a:r>
              <a:rPr lang="en-US" sz="2000" i="1" dirty="0" err="1"/>
              <a:t>Weygaert</a:t>
            </a:r>
            <a:r>
              <a:rPr lang="en-US" sz="2000" i="1" dirty="0"/>
              <a:t> </a:t>
            </a:r>
            <a:r>
              <a:rPr lang="en-US" sz="2000" i="1" dirty="0" smtClean="0"/>
              <a:t>2004</a:t>
            </a:r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674219"/>
            <a:ext cx="9144000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 T</a:t>
            </a:r>
            <a:r>
              <a:rPr lang="en-US" sz="2000" dirty="0" smtClean="0"/>
              <a:t>iny </a:t>
            </a:r>
            <a:r>
              <a:rPr lang="en-US" sz="2000" dirty="0"/>
              <a:t>perturbations in the primordial universe seed the later formation of </a:t>
            </a:r>
            <a:r>
              <a:rPr lang="en-US" sz="2000" dirty="0" smtClean="0"/>
              <a:t>structures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Nearly </a:t>
            </a:r>
            <a:r>
              <a:rPr lang="en-US" sz="2000" dirty="0"/>
              <a:t>scale-</a:t>
            </a:r>
            <a:r>
              <a:rPr lang="en-US" sz="2000" dirty="0" smtClean="0"/>
              <a:t>invariant </a:t>
            </a:r>
            <a:r>
              <a:rPr lang="en-US" sz="2000" dirty="0"/>
              <a:t>Gaussian random field </a:t>
            </a:r>
            <a:r>
              <a:rPr lang="en-US" sz="2000" dirty="0" smtClean="0"/>
              <a:t>  </a:t>
            </a:r>
            <a:r>
              <a:rPr lang="en-US" i="1" dirty="0" smtClean="0"/>
              <a:t>Bardeen, Bond, Kaiser, </a:t>
            </a:r>
            <a:r>
              <a:rPr lang="en-US" i="1" dirty="0" err="1" smtClean="0"/>
              <a:t>Szalay</a:t>
            </a:r>
            <a:r>
              <a:rPr lang="en-US" i="1" dirty="0" smtClean="0"/>
              <a:t> 198</a:t>
            </a:r>
            <a:r>
              <a:rPr lang="en-US" sz="2000" i="1" dirty="0" smtClean="0"/>
              <a:t>6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Structures form by gravitational instability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Biased galaxy formation from DM </a:t>
            </a:r>
            <a:r>
              <a:rPr lang="en-US" sz="2000" dirty="0" smtClean="0"/>
              <a:t>haloes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Matter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dense regions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contract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/>
              <a:t>under gravity  while </a:t>
            </a:r>
            <a:r>
              <a:rPr lang="en-US" sz="2000" b="1" dirty="0" smtClean="0">
                <a:solidFill>
                  <a:srgbClr val="00B050"/>
                </a:solidFill>
              </a:rPr>
              <a:t>voids expand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0381" y="5835365"/>
            <a:ext cx="465010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Study of voids = test of </a:t>
            </a:r>
            <a:r>
              <a:rPr lang="en-US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dirty="0" smtClean="0">
                <a:solidFill>
                  <a:srgbClr val="FF0000"/>
                </a:solidFill>
              </a:rPr>
              <a:t>CDM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5503" y="274638"/>
            <a:ext cx="8715727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3600" b="1" dirty="0" smtClean="0">
                <a:solidFill>
                  <a:srgbClr val="FF0000"/>
                </a:solidFill>
              </a:rPr>
              <a:t>CDM : Dominant theory of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Structure formation and evolution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6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63" y="14840"/>
            <a:ext cx="6567467" cy="86283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BAO fitting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08" y="709007"/>
            <a:ext cx="5600700" cy="1148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940660"/>
            <a:ext cx="464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Following   </a:t>
            </a:r>
            <a:r>
              <a:rPr lang="en-US" sz="2000" dirty="0" err="1" smtClean="0">
                <a:solidFill>
                  <a:srgbClr val="008000"/>
                </a:solidFill>
              </a:rPr>
              <a:t>Xu</a:t>
            </a:r>
            <a:r>
              <a:rPr lang="en-US" sz="2000" dirty="0" smtClean="0">
                <a:solidFill>
                  <a:srgbClr val="008000"/>
                </a:solidFill>
              </a:rPr>
              <a:t> et al. 2012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25207" y="1016492"/>
            <a:ext cx="834073" cy="49290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99219" y="1669403"/>
            <a:ext cx="212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Power spectrum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65604" y="2509626"/>
            <a:ext cx="251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Spherical Bessel function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4840" y="1617300"/>
            <a:ext cx="0" cy="698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73238" y="1673163"/>
            <a:ext cx="1670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a=1Mpc/h for</a:t>
            </a:r>
          </a:p>
          <a:p>
            <a:r>
              <a:rPr lang="en-US" dirty="0" smtClean="0"/>
              <a:t> high k damping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6" y="2878958"/>
            <a:ext cx="6398181" cy="926336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2360048" y="3838297"/>
            <a:ext cx="322256" cy="796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14578" y="4634527"/>
            <a:ext cx="985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CAMB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152681" y="3644152"/>
            <a:ext cx="0" cy="966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886022" y="3852343"/>
            <a:ext cx="1232153" cy="966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03478" y="4634527"/>
            <a:ext cx="236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Eisenstein-Hu, 1998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521055" y="2670768"/>
            <a:ext cx="578164" cy="4004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99106" y="2486102"/>
            <a:ext cx="207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Damping parameter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42" y="5450124"/>
            <a:ext cx="4475116" cy="84387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258" y="5589981"/>
            <a:ext cx="2936114" cy="70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</a:rPr>
              <a:t>Modified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dewiggled</a:t>
            </a:r>
            <a:r>
              <a:rPr lang="fr-FR" sz="3600" b="1" dirty="0" smtClean="0">
                <a:solidFill>
                  <a:srgbClr val="FF0000"/>
                </a:solidFill>
              </a:rPr>
              <a:t> model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5372099"/>
            <a:ext cx="6950075" cy="12439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3" y="1279186"/>
            <a:ext cx="4565650" cy="39741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67" y="0"/>
            <a:ext cx="7548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15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ombine galaxies and voids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Autofit/>
          </a:bodyPr>
          <a:lstStyle>
            <a:lvl1pPr defTabSz="496570">
              <a:defRPr sz="6800"/>
            </a:lvl1pPr>
          </a:lstStyle>
          <a:p>
            <a:r>
              <a:rPr sz="3600" b="1" dirty="0" smtClean="0">
                <a:solidFill>
                  <a:srgbClr val="FF0000"/>
                </a:solidFill>
              </a:rPr>
              <a:t>Combin</a:t>
            </a:r>
            <a:r>
              <a:rPr lang="fr-FR" sz="3600" b="1" dirty="0" err="1" smtClean="0">
                <a:solidFill>
                  <a:srgbClr val="FF0000"/>
                </a:solidFill>
              </a:rPr>
              <a:t>ing</a:t>
            </a:r>
            <a:r>
              <a:rPr sz="3600" b="1" dirty="0" smtClean="0">
                <a:solidFill>
                  <a:srgbClr val="FF0000"/>
                </a:solidFill>
              </a:rPr>
              <a:t> </a:t>
            </a:r>
            <a:r>
              <a:rPr sz="3600" b="1" dirty="0">
                <a:solidFill>
                  <a:srgbClr val="FF0000"/>
                </a:solidFill>
              </a:rPr>
              <a:t>galaxies and voids</a:t>
            </a:r>
          </a:p>
        </p:txBody>
      </p:sp>
      <p:sp>
        <p:nvSpPr>
          <p:cNvPr id="222" name="A single weight w for all voids"/>
          <p:cNvSpPr txBox="1"/>
          <p:nvPr/>
        </p:nvSpPr>
        <p:spPr>
          <a:xfrm>
            <a:off x="357352" y="1254455"/>
            <a:ext cx="878664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4000"/>
            </a:pPr>
            <a:r>
              <a:rPr lang="fr-FR" sz="2400" dirty="0" smtClean="0">
                <a:solidFill>
                  <a:srgbClr val="7030A0"/>
                </a:solidFill>
              </a:rPr>
              <a:t>Most simple model: a </a:t>
            </a:r>
            <a:r>
              <a:rPr sz="2400" dirty="0" smtClean="0">
                <a:solidFill>
                  <a:srgbClr val="7030A0"/>
                </a:solidFill>
              </a:rPr>
              <a:t>single </a:t>
            </a:r>
            <a:r>
              <a:rPr lang="fr-FR" sz="2400" dirty="0" err="1" smtClean="0">
                <a:solidFill>
                  <a:srgbClr val="7030A0"/>
                </a:solidFill>
              </a:rPr>
              <a:t>contributing</a:t>
            </a:r>
            <a:r>
              <a:rPr lang="fr-FR" sz="2400" dirty="0" smtClean="0">
                <a:solidFill>
                  <a:srgbClr val="7030A0"/>
                </a:solidFill>
              </a:rPr>
              <a:t> factor</a:t>
            </a:r>
            <a:r>
              <a:rPr sz="2400" dirty="0" smtClean="0">
                <a:solidFill>
                  <a:srgbClr val="7030A0"/>
                </a:solidFill>
              </a:rPr>
              <a:t> </a:t>
            </a:r>
            <a:r>
              <a:rPr sz="2400" b="1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sz="2400" dirty="0">
                <a:solidFill>
                  <a:srgbClr val="7030A0"/>
                </a:solidFill>
              </a:rPr>
              <a:t> for all voids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371" y="2073974"/>
            <a:ext cx="8349258" cy="1785938"/>
          </a:xfrm>
          <a:prstGeom prst="rect">
            <a:avLst/>
          </a:prstGeom>
          <a:solidFill>
            <a:srgbClr val="FFFF00"/>
          </a:solidFill>
          <a:ln w="12700">
            <a:solidFill>
              <a:srgbClr val="FFFF00"/>
            </a:solidFill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6095" y="4387318"/>
            <a:ext cx="4795242" cy="22770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8892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bestfit_post_z0.5z0.75_R16R50.pdf" descr="bestfit_post_z0.5z0.75_R16R5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9256" y="1411366"/>
            <a:ext cx="4018360" cy="535781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</p:pic>
      <p:pic>
        <p:nvPicPr>
          <p:cNvPr id="234" name="bestfit_post_z0.2z0.5_R16R50.pdf" descr="bestfit_post_z0.2z0.5_R16R5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891" y="1411366"/>
            <a:ext cx="4018360" cy="535781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Optimal weight for voids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Autofit/>
          </a:bodyPr>
          <a:lstStyle>
            <a:lvl1pPr defTabSz="578358">
              <a:defRPr sz="7919"/>
            </a:lvl1pPr>
          </a:lstStyle>
          <a:p>
            <a:r>
              <a:rPr sz="3200" b="1" dirty="0">
                <a:solidFill>
                  <a:srgbClr val="FF0000"/>
                </a:solidFill>
              </a:rPr>
              <a:t>Optimal </a:t>
            </a:r>
            <a:r>
              <a:rPr lang="fr-FR" sz="3200" b="1" dirty="0" smtClean="0">
                <a:solidFill>
                  <a:srgbClr val="FF0000"/>
                </a:solidFill>
              </a:rPr>
              <a:t>factor</a:t>
            </a:r>
            <a:r>
              <a:rPr sz="3200" b="1" dirty="0" smtClean="0">
                <a:solidFill>
                  <a:srgbClr val="FF0000"/>
                </a:solidFill>
              </a:rPr>
              <a:t> </a:t>
            </a:r>
            <a:r>
              <a:rPr sz="3200" b="1" dirty="0">
                <a:solidFill>
                  <a:srgbClr val="FF0000"/>
                </a:solidFill>
              </a:rPr>
              <a:t>for voids</a:t>
            </a:r>
          </a:p>
        </p:txBody>
      </p:sp>
      <p:sp>
        <p:nvSpPr>
          <p:cNvPr id="236" name="1000 post-recon MultiDark Patchy BOSS DR12 mocks"/>
          <p:cNvSpPr txBox="1"/>
          <p:nvPr/>
        </p:nvSpPr>
        <p:spPr>
          <a:xfrm>
            <a:off x="378717" y="1125000"/>
            <a:ext cx="802307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/>
            <a:r>
              <a:rPr sz="2000"/>
              <a:t>1000 </a:t>
            </a:r>
            <a:r>
              <a:rPr sz="2000">
                <a:solidFill>
                  <a:srgbClr val="FF2600"/>
                </a:solidFill>
              </a:rPr>
              <a:t>post-recon</a:t>
            </a:r>
            <a:r>
              <a:rPr sz="2000"/>
              <a:t> MultiDark Patchy BOSS DR12 mocks</a:t>
            </a:r>
          </a:p>
        </p:txBody>
      </p:sp>
      <p:sp>
        <p:nvSpPr>
          <p:cNvPr id="237" name="0.2 &lt; z &lt; 0.5"/>
          <p:cNvSpPr txBox="1"/>
          <p:nvPr/>
        </p:nvSpPr>
        <p:spPr>
          <a:xfrm>
            <a:off x="214874" y="2771029"/>
            <a:ext cx="305366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solidFill>
                  <a:srgbClr val="0433FF"/>
                </a:solidFill>
              </a:defRPr>
            </a:lvl1pPr>
          </a:lstStyle>
          <a:p>
            <a:r>
              <a:rPr sz="2000" dirty="0"/>
              <a:t>0.2 &lt; z &lt; 0.5</a:t>
            </a:r>
          </a:p>
        </p:txBody>
      </p:sp>
      <p:sp>
        <p:nvSpPr>
          <p:cNvPr id="238" name="0.5 &lt; z &lt; 0.75"/>
          <p:cNvSpPr txBox="1"/>
          <p:nvPr/>
        </p:nvSpPr>
        <p:spPr>
          <a:xfrm>
            <a:off x="4534339" y="2771029"/>
            <a:ext cx="305366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solidFill>
                  <a:srgbClr val="0433FF"/>
                </a:solidFill>
              </a:defRPr>
            </a:lvl1pPr>
          </a:lstStyle>
          <a:p>
            <a:r>
              <a:rPr sz="2000"/>
              <a:t>0.5 &lt; z &lt; 0.75</a:t>
            </a:r>
          </a:p>
        </p:txBody>
      </p:sp>
      <p:sp>
        <p:nvSpPr>
          <p:cNvPr id="239" name="w = –0.07"/>
          <p:cNvSpPr txBox="1"/>
          <p:nvPr/>
        </p:nvSpPr>
        <p:spPr>
          <a:xfrm>
            <a:off x="3014654" y="5001616"/>
            <a:ext cx="1175002" cy="379912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5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i="1" dirty="0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sz="2000" dirty="0"/>
              <a:t> = –0.07</a:t>
            </a:r>
          </a:p>
        </p:txBody>
      </p:sp>
      <p:sp>
        <p:nvSpPr>
          <p:cNvPr id="240" name="w = –0.07"/>
          <p:cNvSpPr txBox="1"/>
          <p:nvPr/>
        </p:nvSpPr>
        <p:spPr>
          <a:xfrm>
            <a:off x="7202427" y="5001616"/>
            <a:ext cx="1175002" cy="379912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5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i="1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sz="2000"/>
              <a:t> = –0.07</a:t>
            </a:r>
          </a:p>
        </p:txBody>
      </p:sp>
    </p:spTree>
    <p:extLst>
      <p:ext uri="{BB962C8B-B14F-4D97-AF65-F5344CB8AC3E}">
        <p14:creationId xmlns:p14="http://schemas.microsoft.com/office/powerpoint/2010/main" val="833681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Optimal weight for voids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Autofit/>
          </a:bodyPr>
          <a:lstStyle>
            <a:lvl1pPr defTabSz="578358">
              <a:defRPr sz="7919"/>
            </a:lvl1pPr>
          </a:lstStyle>
          <a:p>
            <a:r>
              <a:rPr sz="3600" b="1" dirty="0">
                <a:solidFill>
                  <a:srgbClr val="FF0000"/>
                </a:solidFill>
              </a:rPr>
              <a:t>Optimal </a:t>
            </a:r>
            <a:r>
              <a:rPr lang="fr-FR" sz="3600" b="1" dirty="0" smtClean="0">
                <a:solidFill>
                  <a:srgbClr val="FF0000"/>
                </a:solidFill>
              </a:rPr>
              <a:t>factor</a:t>
            </a:r>
            <a:r>
              <a:rPr sz="3600" b="1" dirty="0" smtClean="0">
                <a:solidFill>
                  <a:srgbClr val="FF0000"/>
                </a:solidFill>
              </a:rPr>
              <a:t> </a:t>
            </a:r>
            <a:r>
              <a:rPr sz="3600" b="1" dirty="0">
                <a:solidFill>
                  <a:srgbClr val="FF0000"/>
                </a:solidFill>
              </a:rPr>
              <a:t>for voids</a:t>
            </a:r>
          </a:p>
        </p:txBody>
      </p:sp>
      <p:pic>
        <p:nvPicPr>
          <p:cNvPr id="227" name="post_z0.2z0.5_R16R50.gif" descr="post_z0.2z0.5_R16R50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158898"/>
            <a:ext cx="4697517" cy="482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ost_z0.5z0.75_R16R50.gif" descr="post_z0.5z0.75_R16R50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5812" y="2333074"/>
            <a:ext cx="4621740" cy="464785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Fitting to the mean of 1000 post-recon…"/>
          <p:cNvSpPr txBox="1"/>
          <p:nvPr/>
        </p:nvSpPr>
        <p:spPr>
          <a:xfrm>
            <a:off x="357352" y="1285232"/>
            <a:ext cx="811692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2000" dirty="0"/>
              <a:t>Fitting to the mean of 1000 </a:t>
            </a:r>
            <a:r>
              <a:rPr sz="2000" dirty="0" smtClean="0">
                <a:solidFill>
                  <a:srgbClr val="FF2600"/>
                </a:solidFill>
              </a:rPr>
              <a:t>post-recon</a:t>
            </a:r>
            <a:r>
              <a:rPr lang="fr-FR" sz="2000" dirty="0" smtClean="0">
                <a:solidFill>
                  <a:srgbClr val="FF2600"/>
                </a:solidFill>
              </a:rPr>
              <a:t>  </a:t>
            </a:r>
            <a:r>
              <a:rPr sz="2000" dirty="0" smtClean="0"/>
              <a:t>MultiDark </a:t>
            </a:r>
            <a:r>
              <a:rPr sz="2000" dirty="0"/>
              <a:t>Patchy BOSS DR12 mocks</a:t>
            </a:r>
          </a:p>
        </p:txBody>
      </p:sp>
      <p:sp>
        <p:nvSpPr>
          <p:cNvPr id="230" name="0.2 &lt; z &lt; 0.5"/>
          <p:cNvSpPr txBox="1"/>
          <p:nvPr/>
        </p:nvSpPr>
        <p:spPr>
          <a:xfrm>
            <a:off x="759668" y="1953162"/>
            <a:ext cx="305366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2000"/>
              <a:t>0.2 &lt; z &lt; 0.5</a:t>
            </a:r>
          </a:p>
        </p:txBody>
      </p:sp>
      <p:sp>
        <p:nvSpPr>
          <p:cNvPr id="231" name="0.5 &lt; z &lt; 0.75"/>
          <p:cNvSpPr txBox="1"/>
          <p:nvPr/>
        </p:nvSpPr>
        <p:spPr>
          <a:xfrm>
            <a:off x="5381407" y="1953162"/>
            <a:ext cx="305366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2000"/>
              <a:t>0.5 &lt; z &lt; 0.75</a:t>
            </a:r>
          </a:p>
        </p:txBody>
      </p:sp>
    </p:spTree>
    <p:extLst>
      <p:ext uri="{BB962C8B-B14F-4D97-AF65-F5344CB8AC3E}">
        <p14:creationId xmlns:p14="http://schemas.microsoft.com/office/powerpoint/2010/main" val="1640018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bestfit_post_z0.5z0.75_R16R50.pdf" descr="bestfit_post_z0.5z0.75_R16R5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9256" y="1411366"/>
            <a:ext cx="4018360" cy="535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bestfit_post_z0.2z0.5_R16R50.pdf" descr="bestfit_post_z0.2z0.5_R16R5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891" y="1411366"/>
            <a:ext cx="4018360" cy="5357813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Optimal weight for voids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Autofit/>
          </a:bodyPr>
          <a:lstStyle>
            <a:lvl1pPr defTabSz="578358">
              <a:defRPr sz="7919"/>
            </a:lvl1pPr>
          </a:lstStyle>
          <a:p>
            <a:r>
              <a:rPr sz="3600" b="1" dirty="0">
                <a:solidFill>
                  <a:srgbClr val="FF0000"/>
                </a:solidFill>
              </a:rPr>
              <a:t>Optimal </a:t>
            </a:r>
            <a:r>
              <a:rPr lang="fr-FR" sz="3600" b="1" dirty="0" smtClean="0">
                <a:solidFill>
                  <a:srgbClr val="FF0000"/>
                </a:solidFill>
              </a:rPr>
              <a:t>factor</a:t>
            </a:r>
            <a:r>
              <a:rPr sz="3600" b="1" dirty="0" smtClean="0">
                <a:solidFill>
                  <a:srgbClr val="FF0000"/>
                </a:solidFill>
              </a:rPr>
              <a:t> </a:t>
            </a:r>
            <a:r>
              <a:rPr sz="3600" b="1" dirty="0">
                <a:solidFill>
                  <a:srgbClr val="FF0000"/>
                </a:solidFill>
              </a:rPr>
              <a:t>for voids</a:t>
            </a:r>
          </a:p>
        </p:txBody>
      </p:sp>
      <p:sp>
        <p:nvSpPr>
          <p:cNvPr id="245" name="1000 post-recon MultiDark Patchy BOSS DR12 mocks"/>
          <p:cNvSpPr txBox="1"/>
          <p:nvPr/>
        </p:nvSpPr>
        <p:spPr>
          <a:xfrm>
            <a:off x="378717" y="1125000"/>
            <a:ext cx="802307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/>
            <a:r>
              <a:rPr sz="2000"/>
              <a:t>1000 </a:t>
            </a:r>
            <a:r>
              <a:rPr sz="2000">
                <a:solidFill>
                  <a:srgbClr val="FF2600"/>
                </a:solidFill>
              </a:rPr>
              <a:t>post-recon</a:t>
            </a:r>
            <a:r>
              <a:rPr sz="2000"/>
              <a:t> MultiDark Patchy BOSS DR12 mocks</a:t>
            </a:r>
          </a:p>
        </p:txBody>
      </p:sp>
      <p:sp>
        <p:nvSpPr>
          <p:cNvPr id="246" name="0.2 &lt; z &lt; 0.5"/>
          <p:cNvSpPr txBox="1"/>
          <p:nvPr/>
        </p:nvSpPr>
        <p:spPr>
          <a:xfrm>
            <a:off x="214874" y="2773401"/>
            <a:ext cx="3053666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solidFill>
                  <a:srgbClr val="0433FF"/>
                </a:solidFill>
              </a:defRPr>
            </a:lvl1pPr>
          </a:lstStyle>
          <a:p>
            <a:r>
              <a:rPr sz="1969"/>
              <a:t>0.2 &lt; z &lt; 0.5</a:t>
            </a:r>
          </a:p>
        </p:txBody>
      </p:sp>
      <p:sp>
        <p:nvSpPr>
          <p:cNvPr id="247" name="0.5 &lt; z &lt; 0.75"/>
          <p:cNvSpPr txBox="1"/>
          <p:nvPr/>
        </p:nvSpPr>
        <p:spPr>
          <a:xfrm>
            <a:off x="4534339" y="2773401"/>
            <a:ext cx="3053666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solidFill>
                  <a:srgbClr val="0433FF"/>
                </a:solidFill>
              </a:defRPr>
            </a:lvl1pPr>
          </a:lstStyle>
          <a:p>
            <a:r>
              <a:rPr sz="1969"/>
              <a:t>0.5 &lt; z &lt; 0.75</a:t>
            </a:r>
          </a:p>
        </p:txBody>
      </p:sp>
      <p:sp>
        <p:nvSpPr>
          <p:cNvPr id="248" name="w = –0.07"/>
          <p:cNvSpPr txBox="1"/>
          <p:nvPr/>
        </p:nvSpPr>
        <p:spPr>
          <a:xfrm>
            <a:off x="3014654" y="5020242"/>
            <a:ext cx="1041953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5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58" i="1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sz="1758"/>
              <a:t> = –0.07</a:t>
            </a:r>
          </a:p>
        </p:txBody>
      </p:sp>
      <p:sp>
        <p:nvSpPr>
          <p:cNvPr id="249" name="w = –0.07"/>
          <p:cNvSpPr txBox="1"/>
          <p:nvPr/>
        </p:nvSpPr>
        <p:spPr>
          <a:xfrm>
            <a:off x="7202427" y="5020242"/>
            <a:ext cx="1041953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5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58" i="1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sz="1758"/>
              <a:t> = –0.07</a:t>
            </a:r>
          </a:p>
        </p:txBody>
      </p:sp>
      <p:sp>
        <p:nvSpPr>
          <p:cNvPr id="250" name="13.7%…"/>
          <p:cNvSpPr/>
          <p:nvPr/>
        </p:nvSpPr>
        <p:spPr>
          <a:xfrm>
            <a:off x="881098" y="3353953"/>
            <a:ext cx="3263690" cy="115422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38100">
            <a:solidFill>
              <a:srgbClr val="FF93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5000"/>
            </a:pPr>
            <a:r>
              <a:rPr sz="3516"/>
              <a:t>13.7%</a:t>
            </a:r>
          </a:p>
          <a:p>
            <a:pPr>
              <a:defRPr sz="5000"/>
            </a:pPr>
            <a:r>
              <a:rPr sz="3516"/>
              <a:t>improvement</a:t>
            </a:r>
          </a:p>
        </p:txBody>
      </p:sp>
      <p:sp>
        <p:nvSpPr>
          <p:cNvPr id="251" name="11.1%…"/>
          <p:cNvSpPr/>
          <p:nvPr/>
        </p:nvSpPr>
        <p:spPr>
          <a:xfrm>
            <a:off x="5072376" y="3353953"/>
            <a:ext cx="3263690" cy="115422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38100">
            <a:solidFill>
              <a:srgbClr val="FF93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5000"/>
            </a:pPr>
            <a:r>
              <a:rPr sz="3516"/>
              <a:t>11.1%</a:t>
            </a:r>
          </a:p>
          <a:p>
            <a:pPr>
              <a:defRPr sz="5000"/>
            </a:pPr>
            <a:r>
              <a:rPr sz="3516"/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1502044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xi_fit_box.pdf" descr="xi_fit_bo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599" y="828006"/>
            <a:ext cx="5671952" cy="425396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8" name="Tableau"/>
          <p:cNvGraphicFramePr/>
          <p:nvPr>
            <p:extLst/>
          </p:nvPr>
        </p:nvGraphicFramePr>
        <p:xfrm>
          <a:off x="524286" y="5208595"/>
          <a:ext cx="8095428" cy="1479114"/>
        </p:xfrm>
        <a:graphic>
          <a:graphicData uri="http://schemas.openxmlformats.org/drawingml/2006/table">
            <a:tbl>
              <a:tblPr firstRow="1" firstCol="1"/>
              <a:tblGrid>
                <a:gridCol w="2698476"/>
                <a:gridCol w="2698476"/>
                <a:gridCol w="2698476"/>
              </a:tblGrid>
              <a:tr h="493038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fr-FR" sz="2300" b="1" i="1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</a:t>
                      </a:r>
                      <a:r>
                        <a:rPr sz="2300" b="1" i="1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α</a:t>
                      </a:r>
                      <a:endParaRPr sz="2300" b="1" i="1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sym typeface="Helvetica"/>
                        </a:rPr>
                        <a:t>pre-recon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sym typeface="Helvetica"/>
                        </a:rPr>
                        <a:t>post-recon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93038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sym typeface="Helvetica"/>
                        </a:rPr>
                        <a:t>halo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lang="fr-FR" sz="1800" dirty="0" smtClean="0"/>
                        <a:t>0</a:t>
                      </a:r>
                      <a:r>
                        <a:rPr sz="1800" dirty="0" smtClean="0"/>
                        <a:t>.00395 </a:t>
                      </a:r>
                      <a:r>
                        <a:rPr sz="1800" dirty="0"/>
                        <a:t>± 0.00391897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lang="fr-FR" sz="1800" dirty="0" smtClean="0"/>
                        <a:t>0</a:t>
                      </a:r>
                      <a:r>
                        <a:rPr sz="1800" dirty="0" smtClean="0"/>
                        <a:t>.0006 </a:t>
                      </a:r>
                      <a:r>
                        <a:rPr sz="1800" dirty="0"/>
                        <a:t>± 0.00275735</a:t>
                      </a:r>
                    </a:p>
                  </a:txBody>
                  <a:tcPr marL="35719" marR="35719" marT="35719" marB="35719" anchor="ctr" horzOverflow="overflow"/>
                </a:tc>
              </a:tr>
              <a:tr h="493038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sym typeface="Helvetica"/>
                        </a:rPr>
                        <a:t>void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lang="fr-FR" sz="1800" dirty="0" smtClean="0"/>
                        <a:t>-0.00423 </a:t>
                      </a:r>
                      <a:r>
                        <a:rPr sz="1800" dirty="0" smtClean="0"/>
                        <a:t>± </a:t>
                      </a:r>
                      <a:r>
                        <a:rPr sz="1800" dirty="0"/>
                        <a:t>0.00429069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lang="fr-FR" sz="1800" dirty="0" smtClean="0"/>
                        <a:t>-0.001053</a:t>
                      </a:r>
                      <a:r>
                        <a:rPr sz="1800" dirty="0" smtClean="0"/>
                        <a:t>± </a:t>
                      </a:r>
                      <a:r>
                        <a:rPr sz="1800" dirty="0"/>
                        <a:t>0.00469319</a:t>
                      </a:r>
                    </a:p>
                  </a:txBody>
                  <a:tcPr marL="35719" marR="35719" marT="35719" marB="35719" anchor="ctr" horzOverflow="overflow"/>
                </a:tc>
              </a:tr>
            </a:tbl>
          </a:graphicData>
        </a:graphic>
      </p:graphicFrame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6548" y="1728395"/>
            <a:ext cx="1910954" cy="59829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BAO fitting: 100 cubic mocks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Autofit/>
          </a:bodyPr>
          <a:lstStyle>
            <a:lvl1pPr defTabSz="479044">
              <a:defRPr sz="6560"/>
            </a:lvl1pPr>
          </a:lstStyle>
          <a:p>
            <a:r>
              <a:rPr sz="3600" b="1" dirty="0">
                <a:solidFill>
                  <a:srgbClr val="FF0000"/>
                </a:solidFill>
              </a:rPr>
              <a:t>BAO fitting: 100 cubic mocks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7551" y="2850114"/>
            <a:ext cx="2428876" cy="18305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5157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AO fitting: BOSS DR12 data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rmAutofit/>
          </a:bodyPr>
          <a:lstStyle>
            <a:lvl1pPr defTabSz="479044">
              <a:defRPr sz="6560"/>
            </a:lvl1pPr>
          </a:lstStyle>
          <a:p>
            <a:r>
              <a:rPr sz="3600" b="1" dirty="0">
                <a:solidFill>
                  <a:srgbClr val="FF0000"/>
                </a:solidFill>
              </a:rPr>
              <a:t>BAO fitting: BOSS DR12 data</a:t>
            </a:r>
          </a:p>
        </p:txBody>
      </p:sp>
      <p:pic>
        <p:nvPicPr>
          <p:cNvPr id="283" name="bestfit_data_z0.2z0.5.pdf" descr="bestfit_data_z0.2z0.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152" y="1369998"/>
            <a:ext cx="4643438" cy="464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bestfit_data_z0.5z0.75.pdf" descr="bestfit_data_z0.5z0.7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1026" y="1369998"/>
            <a:ext cx="4643438" cy="464343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0.2 &lt; z &lt; 0.5"/>
          <p:cNvSpPr txBox="1"/>
          <p:nvPr/>
        </p:nvSpPr>
        <p:spPr>
          <a:xfrm>
            <a:off x="618275" y="5862862"/>
            <a:ext cx="305366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2000" dirty="0">
                <a:solidFill>
                  <a:schemeClr val="accent3">
                    <a:lumMod val="50000"/>
                  </a:schemeClr>
                </a:solidFill>
              </a:rPr>
              <a:t>0.2 &lt; z &lt; 0.5</a:t>
            </a:r>
          </a:p>
        </p:txBody>
      </p:sp>
      <p:sp>
        <p:nvSpPr>
          <p:cNvPr id="286" name="0.5 &lt; z &lt; 0.75"/>
          <p:cNvSpPr txBox="1"/>
          <p:nvPr/>
        </p:nvSpPr>
        <p:spPr>
          <a:xfrm>
            <a:off x="5155912" y="5862862"/>
            <a:ext cx="305366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2000"/>
              <a:t>0.5 &lt; z &lt; 0.75</a:t>
            </a:r>
          </a:p>
        </p:txBody>
      </p:sp>
      <p:sp>
        <p:nvSpPr>
          <p:cNvPr id="287" name="11.6% improvement"/>
          <p:cNvSpPr txBox="1"/>
          <p:nvPr/>
        </p:nvSpPr>
        <p:spPr>
          <a:xfrm>
            <a:off x="669727" y="6350833"/>
            <a:ext cx="2178353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>
                <a:solidFill>
                  <a:schemeClr val="accent3">
                    <a:lumMod val="50000"/>
                  </a:schemeClr>
                </a:solidFill>
              </a:rPr>
              <a:t>11.6% improvement</a:t>
            </a:r>
          </a:p>
        </p:txBody>
      </p:sp>
      <p:sp>
        <p:nvSpPr>
          <p:cNvPr id="288" name="–8.7% improvement"/>
          <p:cNvSpPr txBox="1"/>
          <p:nvPr/>
        </p:nvSpPr>
        <p:spPr>
          <a:xfrm>
            <a:off x="5216364" y="6345611"/>
            <a:ext cx="3609840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2000" dirty="0"/>
              <a:t>–8.7% </a:t>
            </a:r>
            <a:r>
              <a:rPr sz="2000" dirty="0" smtClean="0"/>
              <a:t>improvement</a:t>
            </a:r>
            <a:r>
              <a:rPr lang="fr-FR" sz="2000" dirty="0" smtClean="0"/>
              <a:t>: </a:t>
            </a:r>
            <a:r>
              <a:rPr lang="fr-FR" sz="2000" dirty="0" err="1" smtClean="0"/>
              <a:t>ie</a:t>
            </a:r>
            <a:r>
              <a:rPr lang="fr-FR" sz="2000" dirty="0" smtClean="0"/>
              <a:t>, </a:t>
            </a:r>
            <a:r>
              <a:rPr lang="fr-FR" sz="2000" dirty="0" err="1" smtClean="0"/>
              <a:t>worse</a:t>
            </a:r>
            <a:r>
              <a:rPr lang="fr-FR" sz="2000" dirty="0" smtClean="0"/>
              <a:t> </a:t>
            </a:r>
            <a:endParaRPr sz="2000" dirty="0"/>
          </a:p>
        </p:txBody>
      </p:sp>
      <p:sp>
        <p:nvSpPr>
          <p:cNvPr id="289" name="w = –0.07"/>
          <p:cNvSpPr txBox="1"/>
          <p:nvPr/>
        </p:nvSpPr>
        <p:spPr>
          <a:xfrm>
            <a:off x="3164205" y="3873820"/>
            <a:ext cx="1041953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5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58" i="1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sz="1758"/>
              <a:t> = –0.07</a:t>
            </a:r>
          </a:p>
        </p:txBody>
      </p:sp>
      <p:sp>
        <p:nvSpPr>
          <p:cNvPr id="290" name="w = –0.07"/>
          <p:cNvSpPr txBox="1"/>
          <p:nvPr/>
        </p:nvSpPr>
        <p:spPr>
          <a:xfrm>
            <a:off x="7608019" y="3873820"/>
            <a:ext cx="1041953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5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58" i="1"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sz="1758"/>
              <a:t> = –0.07</a:t>
            </a:r>
          </a:p>
        </p:txBody>
      </p:sp>
      <p:sp>
        <p:nvSpPr>
          <p:cNvPr id="2" name="Sourire 1"/>
          <p:cNvSpPr/>
          <p:nvPr/>
        </p:nvSpPr>
        <p:spPr>
          <a:xfrm>
            <a:off x="3061555" y="6221129"/>
            <a:ext cx="508952" cy="495669"/>
          </a:xfrm>
          <a:prstGeom prst="smileyFac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ourire 11"/>
          <p:cNvSpPr/>
          <p:nvPr/>
        </p:nvSpPr>
        <p:spPr>
          <a:xfrm flipV="1">
            <a:off x="8433315" y="6256422"/>
            <a:ext cx="571149" cy="529461"/>
          </a:xfrm>
          <a:prstGeom prst="smileyFac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Arc plein 2"/>
          <p:cNvSpPr/>
          <p:nvPr/>
        </p:nvSpPr>
        <p:spPr>
          <a:xfrm>
            <a:off x="8612934" y="6590242"/>
            <a:ext cx="210204" cy="148876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8541684" y="6436426"/>
            <a:ext cx="108288" cy="6300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8751888" y="6442951"/>
            <a:ext cx="108288" cy="6300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741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ummary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600" b="1" dirty="0" smtClean="0">
                <a:solidFill>
                  <a:srgbClr val="FF0000"/>
                </a:solidFill>
              </a:rPr>
              <a:t>Summary</a:t>
            </a:r>
            <a:r>
              <a:rPr lang="fr-FR" sz="3600" b="1" dirty="0" smtClean="0">
                <a:solidFill>
                  <a:srgbClr val="FF0000"/>
                </a:solidFill>
              </a:rPr>
              <a:t> on </a:t>
            </a:r>
            <a:r>
              <a:rPr lang="fr-FR" sz="3600" b="1" dirty="0" err="1" smtClean="0">
                <a:solidFill>
                  <a:srgbClr val="FF0000"/>
                </a:solidFill>
              </a:rPr>
              <a:t>Void</a:t>
            </a:r>
            <a:r>
              <a:rPr lang="fr-FR" sz="3600" b="1" dirty="0" smtClean="0">
                <a:solidFill>
                  <a:srgbClr val="FF0000"/>
                </a:solidFill>
              </a:rPr>
              <a:t> BAO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293" name="We use a cosmological independent definition of void, with the radius cut being the only parameter.…"/>
          <p:cNvSpPr txBox="1">
            <a:spLocks noGrp="1"/>
          </p:cNvSpPr>
          <p:nvPr>
            <p:ph type="body" idx="4294967295"/>
          </p:nvPr>
        </p:nvSpPr>
        <p:spPr>
          <a:xfrm>
            <a:off x="669727" y="1311079"/>
            <a:ext cx="8257705" cy="51378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9403" indent="-309403" defTabSz="406644">
              <a:spcBef>
                <a:spcPts val="773"/>
              </a:spcBef>
              <a:defRPr sz="3168"/>
            </a:pPr>
            <a:r>
              <a:rPr sz="2000" dirty="0">
                <a:solidFill>
                  <a:srgbClr val="0070C0"/>
                </a:solidFill>
              </a:rPr>
              <a:t>We use a cosmological independent definition of void, with the radius cut being the only parameter.</a:t>
            </a:r>
          </a:p>
          <a:p>
            <a:pPr marL="309403" indent="-309403" defTabSz="406644">
              <a:spcBef>
                <a:spcPts val="773"/>
              </a:spcBef>
              <a:defRPr sz="3168"/>
            </a:pPr>
            <a:r>
              <a:rPr sz="2000" dirty="0">
                <a:solidFill>
                  <a:srgbClr val="0070C0"/>
                </a:solidFill>
              </a:rPr>
              <a:t>We evidenced a BAO peak with our new void definition.</a:t>
            </a:r>
          </a:p>
          <a:p>
            <a:pPr marL="309403" indent="-309403" defTabSz="406644">
              <a:spcBef>
                <a:spcPts val="773"/>
              </a:spcBef>
              <a:defRPr sz="3168"/>
            </a:pPr>
            <a:r>
              <a:rPr sz="2000" dirty="0">
                <a:solidFill>
                  <a:srgbClr val="0070C0"/>
                </a:solidFill>
              </a:rPr>
              <a:t>Voids contribute to &gt;10% improvements on the BAO position constraint after BAO reconstruction of galaxies (effectively &gt;20% larger survey volume).</a:t>
            </a:r>
          </a:p>
          <a:p>
            <a:pPr marL="309403" indent="-309403" defTabSz="406644">
              <a:spcBef>
                <a:spcPts val="773"/>
              </a:spcBef>
              <a:defRPr sz="3168"/>
            </a:pPr>
            <a:r>
              <a:rPr sz="2000" dirty="0">
                <a:solidFill>
                  <a:srgbClr val="0070C0"/>
                </a:solidFill>
              </a:rPr>
              <a:t>We have studied carefully to make sure the results are robust/unbiased.</a:t>
            </a:r>
          </a:p>
          <a:p>
            <a:pPr marL="309403" indent="-309403" defTabSz="406644">
              <a:spcBef>
                <a:spcPts val="773"/>
              </a:spcBef>
              <a:defRPr sz="3168"/>
            </a:pPr>
            <a:r>
              <a:rPr sz="2000" dirty="0">
                <a:solidFill>
                  <a:srgbClr val="0070C0"/>
                </a:solidFill>
              </a:rPr>
              <a:t>Individual realisations (e.g. DR12 observations) do not necessarily  show improvement, but is consistent with statistical fluctuations.</a:t>
            </a:r>
          </a:p>
          <a:p>
            <a:pPr marL="309403" indent="-309403" defTabSz="406644">
              <a:spcBef>
                <a:spcPts val="773"/>
              </a:spcBef>
              <a:defRPr sz="3168"/>
            </a:pPr>
            <a:r>
              <a:rPr sz="2000" dirty="0">
                <a:solidFill>
                  <a:srgbClr val="0070C0"/>
                </a:solidFill>
              </a:rPr>
              <a:t>The method should be more promising for future surveys with larger volume.</a:t>
            </a:r>
          </a:p>
        </p:txBody>
      </p:sp>
      <p:sp>
        <p:nvSpPr>
          <p:cNvPr id="2" name="Rectangle 1"/>
          <p:cNvSpPr/>
          <p:nvPr/>
        </p:nvSpPr>
        <p:spPr>
          <a:xfrm>
            <a:off x="669727" y="5827035"/>
            <a:ext cx="8257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Comes for ”free”     &gt; </a:t>
            </a:r>
            <a:r>
              <a:rPr lang="en-US" sz="2000" b="1" dirty="0">
                <a:solidFill>
                  <a:srgbClr val="008000"/>
                </a:solidFill>
              </a:rPr>
              <a:t>10% </a:t>
            </a:r>
            <a:r>
              <a:rPr lang="en-US" sz="2000" b="1" dirty="0" smtClean="0">
                <a:solidFill>
                  <a:srgbClr val="008000"/>
                </a:solidFill>
              </a:rPr>
              <a:t>improvement on </a:t>
            </a:r>
            <a:r>
              <a:rPr lang="en-US" sz="2000" b="1" dirty="0" err="1" smtClean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b="1" baseline="-25000" dirty="0" err="1" smtClean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b="1" dirty="0" smtClean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  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corresponds to 20% additional volume</a:t>
            </a:r>
          </a:p>
        </p:txBody>
      </p:sp>
    </p:spTree>
    <p:extLst>
      <p:ext uri="{BB962C8B-B14F-4D97-AF65-F5344CB8AC3E}">
        <p14:creationId xmlns:p14="http://schemas.microsoft.com/office/powerpoint/2010/main" val="149773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Post-reconstruction halo/void 2CF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xi_po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7" y="108342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0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sldNum" sz="quarter" idx="4294967295"/>
          </p:nvPr>
        </p:nvSpPr>
        <p:spPr>
          <a:xfrm>
            <a:off x="4482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3</a:t>
            </a:fld>
            <a:endParaRPr/>
          </a:p>
        </p:txBody>
      </p:sp>
      <p:pic>
        <p:nvPicPr>
          <p:cNvPr id="73" name="void_Aikio199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9413" y="955621"/>
            <a:ext cx="2979774" cy="3035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void_Padilla2005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1302" y="3862238"/>
            <a:ext cx="3035996" cy="303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void_Hoffman201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06248" y="3970253"/>
            <a:ext cx="3035997" cy="303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void_Lavaux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7336" y="3354551"/>
            <a:ext cx="3409706" cy="3543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void_ElAd1997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858" y="1043695"/>
            <a:ext cx="3319869" cy="1749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void_Patiri2006.pdf"/>
          <p:cNvPicPr/>
          <p:nvPr/>
        </p:nvPicPr>
        <p:blipFill>
          <a:blip r:embed="rId7">
            <a:extLst/>
          </a:blip>
          <a:srcRect l="33204" b="59575"/>
          <a:stretch>
            <a:fillRect/>
          </a:stretch>
        </p:blipFill>
        <p:spPr>
          <a:xfrm>
            <a:off x="3225494" y="1036930"/>
            <a:ext cx="2797405" cy="276872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-72085" y="135451"/>
            <a:ext cx="9359900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6000"/>
            </a:lvl1pPr>
          </a:lstStyle>
          <a:p>
            <a:pPr lvl="0" algn="ctr">
              <a:defRPr sz="1800"/>
            </a:pPr>
            <a:r>
              <a:rPr lang="en-US" sz="3600" b="1" dirty="0" smtClean="0">
                <a:solidFill>
                  <a:srgbClr val="FF0000"/>
                </a:solidFill>
              </a:rPr>
              <a:t>Many, many, </a:t>
            </a:r>
            <a:r>
              <a:rPr sz="3600" b="1" dirty="0" smtClean="0">
                <a:solidFill>
                  <a:srgbClr val="FF0000"/>
                </a:solidFill>
              </a:rPr>
              <a:t>Void </a:t>
            </a:r>
            <a:r>
              <a:rPr lang="fr-FR" sz="3600" b="1" dirty="0" smtClean="0">
                <a:solidFill>
                  <a:srgbClr val="FF0000"/>
                </a:solidFill>
              </a:rPr>
              <a:t>F</a:t>
            </a:r>
            <a:r>
              <a:rPr sz="3600" b="1" dirty="0" smtClean="0">
                <a:solidFill>
                  <a:srgbClr val="FF0000"/>
                </a:solidFill>
              </a:rPr>
              <a:t>inders</a:t>
            </a:r>
            <a:r>
              <a:rPr lang="fr-FR" sz="3600" b="1" dirty="0" smtClean="0">
                <a:solidFill>
                  <a:srgbClr val="FF0000"/>
                </a:solidFill>
              </a:rPr>
              <a:t>!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80" name="Shape 80"/>
          <p:cNvSpPr/>
          <p:nvPr/>
        </p:nvSpPr>
        <p:spPr>
          <a:xfrm>
            <a:off x="877600" y="3116636"/>
            <a:ext cx="1380520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>
                <a:solidFill>
                  <a:srgbClr val="53585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/>
              <a:t>Lavaux et al. 2012</a:t>
            </a:r>
          </a:p>
        </p:txBody>
      </p:sp>
      <p:sp>
        <p:nvSpPr>
          <p:cNvPr id="81" name="Shape 81"/>
          <p:cNvSpPr/>
          <p:nvPr/>
        </p:nvSpPr>
        <p:spPr>
          <a:xfrm>
            <a:off x="1031526" y="879496"/>
            <a:ext cx="1264766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>
                <a:solidFill>
                  <a:srgbClr val="53585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/>
              <a:t>El-Ad et al. 1997</a:t>
            </a:r>
          </a:p>
        </p:txBody>
      </p:sp>
      <p:sp>
        <p:nvSpPr>
          <p:cNvPr id="82" name="Shape 82"/>
          <p:cNvSpPr/>
          <p:nvPr/>
        </p:nvSpPr>
        <p:spPr>
          <a:xfrm>
            <a:off x="3987839" y="790199"/>
            <a:ext cx="1264766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>
                <a:solidFill>
                  <a:srgbClr val="53585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/>
              <a:t>Patiri et al. 2006</a:t>
            </a:r>
          </a:p>
        </p:txBody>
      </p:sp>
      <p:sp>
        <p:nvSpPr>
          <p:cNvPr id="83" name="Shape 83"/>
          <p:cNvSpPr/>
          <p:nvPr/>
        </p:nvSpPr>
        <p:spPr>
          <a:xfrm>
            <a:off x="6953769" y="753471"/>
            <a:ext cx="1242449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>
                <a:solidFill>
                  <a:srgbClr val="53585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/>
              <a:t>Aikio et al. 1998</a:t>
            </a:r>
          </a:p>
        </p:txBody>
      </p:sp>
      <p:sp>
        <p:nvSpPr>
          <p:cNvPr id="84" name="Shape 84"/>
          <p:cNvSpPr/>
          <p:nvPr/>
        </p:nvSpPr>
        <p:spPr>
          <a:xfrm>
            <a:off x="3850411" y="3851899"/>
            <a:ext cx="1514909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>
                <a:solidFill>
                  <a:srgbClr val="53585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/>
              <a:t>Hoffman et al. 2012</a:t>
            </a:r>
          </a:p>
        </p:txBody>
      </p:sp>
      <p:sp>
        <p:nvSpPr>
          <p:cNvPr id="85" name="Shape 85"/>
          <p:cNvSpPr/>
          <p:nvPr/>
        </p:nvSpPr>
        <p:spPr>
          <a:xfrm>
            <a:off x="6953769" y="3805652"/>
            <a:ext cx="1362549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>
                <a:solidFill>
                  <a:srgbClr val="53585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 dirty="0"/>
              <a:t>Padilla et al. 2005</a:t>
            </a:r>
          </a:p>
        </p:txBody>
      </p:sp>
    </p:spTree>
    <p:extLst>
      <p:ext uri="{BB962C8B-B14F-4D97-AF65-F5344CB8AC3E}">
        <p14:creationId xmlns:p14="http://schemas.microsoft.com/office/powerpoint/2010/main" val="680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Voids are not empty regions!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86" y="2194153"/>
            <a:ext cx="5421823" cy="440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6039" y="5551714"/>
            <a:ext cx="1560285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Overdense</a:t>
            </a:r>
            <a:r>
              <a:rPr lang="en-US" dirty="0" smtClean="0">
                <a:solidFill>
                  <a:srgbClr val="000000"/>
                </a:solidFill>
              </a:rPr>
              <a:t> regions=  clusters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6039" y="2049917"/>
            <a:ext cx="179614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Underdense</a:t>
            </a:r>
            <a:r>
              <a:rPr lang="en-US" dirty="0" smtClean="0"/>
              <a:t> regions= VOIDS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1342" y="3525246"/>
            <a:ext cx="1338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Blue curve:</a:t>
            </a:r>
          </a:p>
          <a:p>
            <a:r>
              <a:rPr lang="en-US" dirty="0">
                <a:solidFill>
                  <a:srgbClr val="0000FF"/>
                </a:solidFill>
              </a:rPr>
              <a:t>Mean density of voids</a:t>
            </a:r>
          </a:p>
          <a:p>
            <a:r>
              <a:rPr lang="en-US" dirty="0">
                <a:solidFill>
                  <a:srgbClr val="008000"/>
                </a:solidFill>
              </a:rPr>
              <a:t>Green line:</a:t>
            </a:r>
          </a:p>
          <a:p>
            <a:r>
              <a:rPr lang="en-US" dirty="0">
                <a:solidFill>
                  <a:srgbClr val="008000"/>
                </a:solidFill>
              </a:rPr>
              <a:t>Mean density of haloes</a:t>
            </a:r>
          </a:p>
        </p:txBody>
      </p:sp>
    </p:spTree>
    <p:extLst>
      <p:ext uri="{BB962C8B-B14F-4D97-AF65-F5344CB8AC3E}">
        <p14:creationId xmlns:p14="http://schemas.microsoft.com/office/powerpoint/2010/main" val="291242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443"/>
            <a:ext cx="8934971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Different Void definitions for different purposes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769" y="1567799"/>
            <a:ext cx="8467005" cy="502741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dirty="0" err="1">
                <a:solidFill>
                  <a:srgbClr val="0000FF"/>
                </a:solidFill>
              </a:rPr>
              <a:t>i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b="1" dirty="0">
                <a:solidFill>
                  <a:srgbClr val="0000FF"/>
                </a:solidFill>
              </a:rPr>
              <a:t>under-dense regions </a:t>
            </a:r>
            <a:r>
              <a:rPr lang="en-US" dirty="0">
                <a:solidFill>
                  <a:srgbClr val="0000FF"/>
                </a:solidFill>
              </a:rPr>
              <a:t>based on the smoothed </a:t>
            </a:r>
            <a:r>
              <a:rPr lang="en-US" dirty="0" smtClean="0"/>
              <a:t>DM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or halo/galaxy) density </a:t>
            </a:r>
            <a:r>
              <a:rPr lang="en-US" dirty="0" smtClean="0">
                <a:solidFill>
                  <a:srgbClr val="0000FF"/>
                </a:solidFill>
              </a:rPr>
              <a:t>field 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sz="1800" i="1" dirty="0" err="1" smtClean="0"/>
              <a:t>Colberg</a:t>
            </a:r>
            <a:r>
              <a:rPr lang="en-US" sz="1800" i="1" dirty="0" smtClean="0"/>
              <a:t> </a:t>
            </a:r>
            <a:r>
              <a:rPr lang="en-US" sz="1800" i="1" dirty="0"/>
              <a:t>et al. 2005; </a:t>
            </a:r>
            <a:r>
              <a:rPr lang="en-US" sz="1800" i="1" dirty="0" err="1" smtClean="0"/>
              <a:t>Shandarin</a:t>
            </a:r>
            <a:r>
              <a:rPr lang="fr-FR" sz="1800" i="1" dirty="0" smtClean="0"/>
              <a:t>et </a:t>
            </a:r>
            <a:r>
              <a:rPr lang="fr-FR" sz="1800" i="1" dirty="0"/>
              <a:t>al. 2006; </a:t>
            </a:r>
            <a:r>
              <a:rPr lang="fr-FR" sz="1800" i="1" dirty="0" err="1"/>
              <a:t>Platen</a:t>
            </a:r>
            <a:r>
              <a:rPr lang="fr-FR" sz="1800" i="1" dirty="0"/>
              <a:t> et al. 2007; </a:t>
            </a:r>
            <a:r>
              <a:rPr lang="fr-FR" sz="1800" i="1" dirty="0" err="1"/>
              <a:t>Neyrinck</a:t>
            </a:r>
            <a:r>
              <a:rPr lang="fr-FR" sz="1800" i="1" dirty="0"/>
              <a:t> </a:t>
            </a:r>
            <a:r>
              <a:rPr lang="fr-FR" sz="1800" i="1" dirty="0" smtClean="0"/>
              <a:t>2008;</a:t>
            </a:r>
            <a:endParaRPr lang="fr-FR" sz="1800" i="1" dirty="0"/>
          </a:p>
          <a:p>
            <a:r>
              <a:rPr lang="fr-FR" sz="2400" dirty="0">
                <a:solidFill>
                  <a:srgbClr val="0000FF"/>
                </a:solidFill>
              </a:rPr>
              <a:t>(ii</a:t>
            </a:r>
            <a:r>
              <a:rPr lang="fr-FR" dirty="0">
                <a:solidFill>
                  <a:srgbClr val="0000FF"/>
                </a:solidFill>
              </a:rPr>
              <a:t>) </a:t>
            </a:r>
            <a:r>
              <a:rPr lang="fr-FR" dirty="0" err="1">
                <a:solidFill>
                  <a:srgbClr val="0000FF"/>
                </a:solidFill>
              </a:rPr>
              <a:t>gravitationally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b="1" dirty="0" err="1">
                <a:solidFill>
                  <a:srgbClr val="0000FF"/>
                </a:solidFill>
              </a:rPr>
              <a:t>expanding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err="1">
                <a:solidFill>
                  <a:srgbClr val="0000FF"/>
                </a:solidFill>
              </a:rPr>
              <a:t>regions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based</a:t>
            </a:r>
            <a:r>
              <a:rPr lang="fr-FR" dirty="0">
                <a:solidFill>
                  <a:srgbClr val="0000FF"/>
                </a:solidFill>
              </a:rPr>
              <a:t> on the </a:t>
            </a:r>
            <a:r>
              <a:rPr lang="fr-FR" dirty="0" err="1" smtClean="0">
                <a:solidFill>
                  <a:srgbClr val="0000FF"/>
                </a:solidFill>
              </a:rPr>
              <a:t>dynamics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of </a:t>
            </a:r>
            <a:r>
              <a:rPr lang="fr-FR" dirty="0">
                <a:solidFill>
                  <a:srgbClr val="0000FF"/>
                </a:solidFill>
              </a:rPr>
              <a:t>the </a:t>
            </a:r>
            <a:r>
              <a:rPr lang="fr-FR" dirty="0" smtClean="0">
                <a:solidFill>
                  <a:srgbClr val="000000"/>
                </a:solidFill>
              </a:rPr>
              <a:t>DM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density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field</a:t>
            </a:r>
            <a:r>
              <a:rPr lang="fr-FR" sz="2400" dirty="0" smtClean="0"/>
              <a:t> </a:t>
            </a:r>
            <a:r>
              <a:rPr lang="fr-FR" sz="1800" i="1" dirty="0" smtClean="0"/>
              <a:t>Hahn </a:t>
            </a:r>
            <a:r>
              <a:rPr lang="fr-FR" sz="1800" i="1" dirty="0"/>
              <a:t>et al. </a:t>
            </a:r>
            <a:r>
              <a:rPr lang="fr-FR" sz="1800" i="1" dirty="0" smtClean="0"/>
              <a:t>2007, </a:t>
            </a:r>
            <a:r>
              <a:rPr lang="fr-FR" sz="1800" i="1" dirty="0" err="1" smtClean="0"/>
              <a:t>Forero</a:t>
            </a:r>
            <a:r>
              <a:rPr lang="fr-FR" sz="1800" i="1" dirty="0"/>
              <a:t>-Romero et al. </a:t>
            </a:r>
            <a:r>
              <a:rPr lang="fr-FR" sz="1800" i="1" dirty="0" smtClean="0"/>
              <a:t>2009,  </a:t>
            </a:r>
            <a:r>
              <a:rPr lang="fr-FR" sz="1800" i="1" dirty="0" err="1"/>
              <a:t>Homan</a:t>
            </a:r>
            <a:r>
              <a:rPr lang="fr-FR" sz="1800" i="1" dirty="0"/>
              <a:t> et al. </a:t>
            </a:r>
            <a:r>
              <a:rPr lang="fr-FR" sz="1800" i="1" dirty="0" smtClean="0"/>
              <a:t>2012, </a:t>
            </a:r>
            <a:r>
              <a:rPr lang="fr-FR" sz="1800" i="1" dirty="0" err="1"/>
              <a:t>Cautun</a:t>
            </a:r>
            <a:r>
              <a:rPr lang="fr-FR" sz="1800" i="1" dirty="0"/>
              <a:t> et al</a:t>
            </a:r>
            <a:r>
              <a:rPr lang="fr-FR" sz="1800" i="1" dirty="0" smtClean="0"/>
              <a:t>.2013,…</a:t>
            </a:r>
            <a:endParaRPr lang="fr-FR" sz="1800" i="1" dirty="0"/>
          </a:p>
          <a:p>
            <a:r>
              <a:rPr lang="fr-FR" dirty="0">
                <a:solidFill>
                  <a:srgbClr val="0000FF"/>
                </a:solidFill>
              </a:rPr>
              <a:t>(iii) </a:t>
            </a:r>
            <a:r>
              <a:rPr lang="fr-FR" dirty="0" err="1">
                <a:solidFill>
                  <a:srgbClr val="0000FF"/>
                </a:solidFill>
              </a:rPr>
              <a:t>regions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b="1" dirty="0">
                <a:solidFill>
                  <a:srgbClr val="0000FF"/>
                </a:solidFill>
              </a:rPr>
              <a:t>free of </a:t>
            </a:r>
            <a:r>
              <a:rPr lang="fr-FR" b="1" dirty="0" err="1">
                <a:solidFill>
                  <a:srgbClr val="0000FF"/>
                </a:solidFill>
              </a:rPr>
              <a:t>shell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err="1">
                <a:solidFill>
                  <a:srgbClr val="0000FF"/>
                </a:solidFill>
              </a:rPr>
              <a:t>crossings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based</a:t>
            </a:r>
            <a:r>
              <a:rPr lang="fr-FR" dirty="0">
                <a:solidFill>
                  <a:srgbClr val="0000FF"/>
                </a:solidFill>
              </a:rPr>
              <a:t> on phase-</a:t>
            </a:r>
            <a:r>
              <a:rPr lang="fr-FR" dirty="0" err="1" smtClean="0">
                <a:solidFill>
                  <a:srgbClr val="0000FF"/>
                </a:solidFill>
              </a:rPr>
              <a:t>space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tessellations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FF"/>
                </a:solidFill>
              </a:rPr>
              <a:t>of the </a:t>
            </a:r>
            <a:r>
              <a:rPr lang="fr-FR" dirty="0" err="1">
                <a:solidFill>
                  <a:srgbClr val="0000FF"/>
                </a:solidFill>
              </a:rPr>
              <a:t>particle</a:t>
            </a:r>
            <a:r>
              <a:rPr lang="fr-FR" dirty="0">
                <a:solidFill>
                  <a:srgbClr val="0000FF"/>
                </a:solidFill>
              </a:rPr>
              <a:t> distribution</a:t>
            </a:r>
            <a:r>
              <a:rPr lang="fr-FR" dirty="0"/>
              <a:t> </a:t>
            </a:r>
            <a:r>
              <a:rPr lang="fr-FR" sz="1800" i="1" dirty="0" smtClean="0"/>
              <a:t>Abel </a:t>
            </a:r>
            <a:r>
              <a:rPr lang="fr-FR" sz="1800" i="1" dirty="0"/>
              <a:t>et al. 2012</a:t>
            </a:r>
            <a:r>
              <a:rPr lang="fr-FR" sz="1800" i="1" dirty="0" smtClean="0"/>
              <a:t>;Falck </a:t>
            </a:r>
            <a:r>
              <a:rPr lang="fr-FR" sz="1800" i="1" dirty="0"/>
              <a:t>et al. 2012; </a:t>
            </a:r>
            <a:r>
              <a:rPr lang="fr-FR" sz="1800" i="1" dirty="0" err="1"/>
              <a:t>Shandarin</a:t>
            </a:r>
            <a:r>
              <a:rPr lang="fr-FR" sz="1800" i="1" dirty="0"/>
              <a:t> et al. </a:t>
            </a:r>
            <a:r>
              <a:rPr lang="fr-FR" sz="1800" i="1" dirty="0" smtClean="0"/>
              <a:t>2012,…</a:t>
            </a:r>
            <a:endParaRPr lang="fr-FR" sz="1800" i="1" dirty="0"/>
          </a:p>
          <a:p>
            <a:r>
              <a:rPr lang="fr-FR" dirty="0">
                <a:solidFill>
                  <a:srgbClr val="0000FF"/>
                </a:solidFill>
              </a:rPr>
              <a:t>(iv) </a:t>
            </a:r>
            <a:r>
              <a:rPr lang="fr-FR" b="1" dirty="0" err="1" smtClean="0">
                <a:solidFill>
                  <a:srgbClr val="0000FF"/>
                </a:solidFill>
              </a:rPr>
              <a:t>empty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>
                <a:solidFill>
                  <a:srgbClr val="0000FF"/>
                </a:solidFill>
              </a:rPr>
              <a:t>spatial </a:t>
            </a:r>
            <a:r>
              <a:rPr lang="fr-FR" b="1" dirty="0" err="1">
                <a:solidFill>
                  <a:srgbClr val="0000FF"/>
                </a:solidFill>
              </a:rPr>
              <a:t>regions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among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discrete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tracers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sz="1800" i="1" dirty="0" smtClean="0"/>
              <a:t>, </a:t>
            </a:r>
            <a:r>
              <a:rPr lang="fr-FR" sz="1800" i="1" dirty="0" err="1" smtClean="0"/>
              <a:t>e.g</a:t>
            </a:r>
            <a:r>
              <a:rPr lang="fr-FR" sz="1800" i="1" dirty="0" smtClean="0"/>
              <a:t>. </a:t>
            </a:r>
            <a:r>
              <a:rPr lang="fr-FR" sz="1800" i="1" dirty="0" err="1" smtClean="0"/>
              <a:t>El</a:t>
            </a:r>
            <a:r>
              <a:rPr lang="fr-FR" sz="1800" i="1" dirty="0" err="1"/>
              <a:t>-Ad</a:t>
            </a:r>
            <a:r>
              <a:rPr lang="fr-FR" sz="1800" i="1" dirty="0"/>
              <a:t> &amp; </a:t>
            </a:r>
            <a:r>
              <a:rPr lang="fr-FR" sz="1800" i="1" dirty="0" err="1"/>
              <a:t>Piran</a:t>
            </a:r>
            <a:r>
              <a:rPr lang="fr-FR" sz="1800" i="1" dirty="0"/>
              <a:t> 1997; </a:t>
            </a:r>
            <a:r>
              <a:rPr lang="fr-FR" sz="1800" i="1" dirty="0" err="1"/>
              <a:t>Aikio</a:t>
            </a:r>
            <a:r>
              <a:rPr lang="fr-FR" sz="1800" i="1" dirty="0"/>
              <a:t> &amp; </a:t>
            </a:r>
            <a:r>
              <a:rPr lang="fr-FR" sz="1800" i="1" dirty="0" err="1"/>
              <a:t>Mahonen</a:t>
            </a:r>
            <a:r>
              <a:rPr lang="fr-FR" sz="1800" i="1" dirty="0"/>
              <a:t> 1998; Hoyle &amp; </a:t>
            </a:r>
            <a:r>
              <a:rPr lang="fr-FR" sz="1800" i="1" dirty="0" err="1" smtClean="0"/>
              <a:t>Vogeley</a:t>
            </a:r>
            <a:r>
              <a:rPr lang="fr-FR" sz="1800" i="1" dirty="0"/>
              <a:t> </a:t>
            </a:r>
            <a:r>
              <a:rPr lang="fr-FR" sz="1800" i="1" dirty="0" smtClean="0"/>
              <a:t>2002</a:t>
            </a:r>
            <a:r>
              <a:rPr lang="fr-FR" sz="1800" i="1" dirty="0"/>
              <a:t>; </a:t>
            </a:r>
            <a:r>
              <a:rPr lang="fr-FR" sz="1800" i="1" dirty="0" err="1"/>
              <a:t>Padilla</a:t>
            </a:r>
            <a:r>
              <a:rPr lang="fr-FR" sz="1800" i="1" dirty="0"/>
              <a:t> et al. 2005; </a:t>
            </a:r>
            <a:r>
              <a:rPr lang="fr-FR" sz="1800" i="1" dirty="0" err="1"/>
              <a:t>Patiri</a:t>
            </a:r>
            <a:r>
              <a:rPr lang="fr-FR" sz="1800" i="1" dirty="0"/>
              <a:t> et al. 2006; Foster </a:t>
            </a:r>
            <a:r>
              <a:rPr lang="fr-FR" sz="1800" i="1" dirty="0" smtClean="0"/>
              <a:t>&amp; </a:t>
            </a:r>
            <a:r>
              <a:rPr lang="it-IT" sz="1800" i="1" dirty="0" smtClean="0"/>
              <a:t>Nelson 2009</a:t>
            </a:r>
            <a:r>
              <a:rPr lang="it-IT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05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id_Lavaux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13126"/>
            <a:ext cx="2410674" cy="227164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268672" y="81974"/>
            <a:ext cx="8710015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Example :  </a:t>
            </a:r>
            <a:r>
              <a:rPr lang="en-US" sz="2800" b="1" dirty="0">
                <a:solidFill>
                  <a:srgbClr val="008000"/>
                </a:solidFill>
              </a:rPr>
              <a:t>Watershed algorithm</a:t>
            </a:r>
            <a:r>
              <a:rPr lang="en-US" sz="2000" dirty="0"/>
              <a:t>: </a:t>
            </a:r>
            <a:r>
              <a:rPr lang="en-US" sz="2000" i="1" dirty="0" err="1"/>
              <a:t>Platten</a:t>
            </a:r>
            <a:r>
              <a:rPr lang="en-US" sz="2000" i="1" dirty="0"/>
              <a:t> </a:t>
            </a:r>
            <a:r>
              <a:rPr lang="en-US" sz="2000" i="1" dirty="0" smtClean="0"/>
              <a:t>2007 (WVF) , </a:t>
            </a:r>
            <a:r>
              <a:rPr lang="en-US" sz="2000" i="1" dirty="0" err="1"/>
              <a:t>Neyrinck</a:t>
            </a:r>
            <a:r>
              <a:rPr lang="en-US" sz="2000" i="1" dirty="0"/>
              <a:t> </a:t>
            </a:r>
            <a:r>
              <a:rPr lang="en-US" sz="2000" i="1" dirty="0" smtClean="0"/>
              <a:t>2008 (</a:t>
            </a:r>
            <a:r>
              <a:rPr lang="en-US" sz="2000" i="1" dirty="0" err="1" smtClean="0"/>
              <a:t>Zobov</a:t>
            </a:r>
            <a:r>
              <a:rPr lang="en-US" sz="2000" i="1" dirty="0" smtClean="0"/>
              <a:t>), </a:t>
            </a:r>
            <a:r>
              <a:rPr lang="en-US" sz="2000" i="1" dirty="0"/>
              <a:t>Sutter </a:t>
            </a:r>
            <a:r>
              <a:rPr lang="en-US" sz="2000" i="1" dirty="0" smtClean="0"/>
              <a:t>2012 (VIDE),</a:t>
            </a:r>
            <a:r>
              <a:rPr lang="mr-IN" sz="2000" i="1" dirty="0" smtClean="0"/>
              <a:t>…</a:t>
            </a:r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/>
              <a:t>Voronoi</a:t>
            </a:r>
            <a:r>
              <a:rPr lang="en-US" dirty="0" smtClean="0"/>
              <a:t> </a:t>
            </a:r>
            <a:r>
              <a:rPr lang="en-US" dirty="0"/>
              <a:t>Tessellation technique </a:t>
            </a:r>
          </a:p>
          <a:p>
            <a:pPr marL="285750" indent="-285750">
              <a:buFontTx/>
              <a:buChar char="-"/>
            </a:pPr>
            <a:r>
              <a:rPr lang="en-US" dirty="0"/>
              <a:t>Categorize regions based on high density contrasting borders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6823" y="1713928"/>
            <a:ext cx="5251115" cy="19389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Sutter et al.  2012    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Find voids  with “VIDE” void finder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Stack the voids 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Use </a:t>
            </a:r>
            <a:r>
              <a:rPr lang="en-US" sz="2000" dirty="0" err="1" smtClean="0"/>
              <a:t>Alcock-Paczynski</a:t>
            </a:r>
            <a:r>
              <a:rPr lang="en-US" sz="2000" dirty="0" smtClean="0"/>
              <a:t>  test on the stacked sphere (circle)  to constrain cosmological parameters</a:t>
            </a:r>
            <a:endParaRPr lang="en-US" sz="20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70421" y="4211052"/>
            <a:ext cx="4879474" cy="1737896"/>
          </a:xfrm>
          <a:prstGeom prst="rect">
            <a:avLst/>
          </a:prstGeom>
          <a:solidFill>
            <a:srgbClr val="DCE6F2"/>
          </a:solidFill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err="1" smtClean="0"/>
              <a:t>Alcock</a:t>
            </a:r>
            <a:r>
              <a:rPr lang="en-US" dirty="0" smtClean="0"/>
              <a:t> and  </a:t>
            </a:r>
            <a:r>
              <a:rPr lang="en-US" dirty="0" err="1" smtClean="0"/>
              <a:t>Paczynski</a:t>
            </a:r>
            <a:r>
              <a:rPr lang="en-US" dirty="0" smtClean="0"/>
              <a:t>   Nature Vol. 281, 1979 </a:t>
            </a:r>
          </a:p>
          <a:p>
            <a:r>
              <a:rPr lang="en-US" dirty="0" smtClean="0"/>
              <a:t>Ratio of angular to radial size depends on cosmological model</a:t>
            </a:r>
          </a:p>
          <a:p>
            <a:r>
              <a:rPr lang="en-US" dirty="0" smtClean="0"/>
              <a:t> Can be applied to all spherically symmetric distributions</a:t>
            </a:r>
            <a:endParaRPr lang="en-US" dirty="0"/>
          </a:p>
        </p:txBody>
      </p:sp>
      <p:pic>
        <p:nvPicPr>
          <p:cNvPr id="7" name="Content Placeholder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63" y="5948948"/>
            <a:ext cx="1814332" cy="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5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251" y="18017"/>
            <a:ext cx="9215251" cy="6839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5676" y="854057"/>
            <a:ext cx="49737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Alice </a:t>
            </a:r>
            <a:r>
              <a:rPr lang="en-US" dirty="0" err="1" smtClean="0">
                <a:solidFill>
                  <a:srgbClr val="008000"/>
                </a:solidFill>
              </a:rPr>
              <a:t>Pisani</a:t>
            </a:r>
            <a:r>
              <a:rPr lang="en-US" dirty="0" smtClean="0">
                <a:solidFill>
                  <a:srgbClr val="008000"/>
                </a:solidFill>
              </a:rPr>
              <a:t>  postdoc CPPM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833" y="5366098"/>
            <a:ext cx="79583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Stacked voids and their </a:t>
            </a:r>
            <a:r>
              <a:rPr lang="en-US" sz="2400" b="1" dirty="0" err="1" smtClean="0">
                <a:solidFill>
                  <a:srgbClr val="FF0000"/>
                </a:solidFill>
              </a:rPr>
              <a:t>sphericity</a:t>
            </a:r>
            <a:r>
              <a:rPr lang="en-US" sz="2400" b="1" dirty="0" smtClean="0">
                <a:solidFill>
                  <a:srgbClr val="FF0000"/>
                </a:solidFill>
              </a:rPr>
              <a:t> studies (AP test) could give constraints on DE parameters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better/complementary </a:t>
            </a:r>
            <a:r>
              <a:rPr lang="en-US" sz="2400" b="1" dirty="0" smtClean="0">
                <a:solidFill>
                  <a:srgbClr val="FF0000"/>
                </a:solidFill>
              </a:rPr>
              <a:t> than/to  </a:t>
            </a:r>
            <a:r>
              <a:rPr lang="en-US" sz="2400" b="1" dirty="0" err="1" smtClean="0">
                <a:solidFill>
                  <a:srgbClr val="FF0000"/>
                </a:solidFill>
              </a:rPr>
              <a:t>SNIa</a:t>
            </a:r>
            <a:r>
              <a:rPr lang="en-US" sz="2400" b="1" dirty="0" smtClean="0">
                <a:solidFill>
                  <a:srgbClr val="FF0000"/>
                </a:solidFill>
              </a:rPr>
              <a:t> 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17"/>
            <a:ext cx="882926" cy="11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1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72"/>
            <a:ext cx="8271164" cy="9583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“Discovery” of the ISW effect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void_Lavaux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495" y="3944201"/>
            <a:ext cx="3043560" cy="29137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3021264" y="866002"/>
            <a:ext cx="359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Granett</a:t>
            </a:r>
            <a:r>
              <a:rPr lang="en-US" dirty="0" smtClean="0"/>
              <a:t>, </a:t>
            </a:r>
            <a:r>
              <a:rPr lang="en-US" dirty="0" err="1" smtClean="0"/>
              <a:t>Neyrinck</a:t>
            </a:r>
            <a:r>
              <a:rPr lang="en-US" dirty="0" smtClean="0"/>
              <a:t> and </a:t>
            </a:r>
            <a:r>
              <a:rPr lang="en-US" dirty="0" err="1" smtClean="0"/>
              <a:t>Szapudi</a:t>
            </a:r>
            <a:r>
              <a:rPr lang="en-US" dirty="0" smtClean="0"/>
              <a:t>, 2008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38779" y="5657671"/>
            <a:ext cx="5564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Late</a:t>
            </a:r>
            <a:r>
              <a:rPr lang="en-US" dirty="0"/>
              <a:t>-time Integrated Sachs-Wolfe (ISW) </a:t>
            </a:r>
            <a:r>
              <a:rPr lang="en-US" dirty="0" smtClean="0"/>
              <a:t>effect :</a:t>
            </a:r>
          </a:p>
          <a:p>
            <a:r>
              <a:rPr lang="en-US" dirty="0" smtClean="0"/>
              <a:t>cosmic </a:t>
            </a:r>
            <a:r>
              <a:rPr lang="en-US" dirty="0"/>
              <a:t>acceleration from </a:t>
            </a:r>
            <a:r>
              <a:rPr lang="en-US" dirty="0" smtClean="0"/>
              <a:t>dark energy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gravitational potentials to decay, </a:t>
            </a:r>
            <a:r>
              <a:rPr lang="en-US" dirty="0" smtClean="0"/>
              <a:t>heat </a:t>
            </a:r>
            <a:r>
              <a:rPr lang="en-US" dirty="0"/>
              <a:t>or </a:t>
            </a:r>
            <a:r>
              <a:rPr lang="en-US" dirty="0" smtClean="0"/>
              <a:t>cool photons </a:t>
            </a:r>
            <a:r>
              <a:rPr lang="en-US" dirty="0"/>
              <a:t>passing through density crests </a:t>
            </a:r>
            <a:r>
              <a:rPr lang="en-US" dirty="0" smtClean="0"/>
              <a:t>or troughs</a:t>
            </a:r>
            <a:r>
              <a:rPr lang="en-US" dirty="0"/>
              <a:t>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3495" y="1328911"/>
            <a:ext cx="8846060" cy="4404191"/>
            <a:chOff x="161948" y="1485561"/>
            <a:chExt cx="8846060" cy="4404191"/>
          </a:xfrm>
        </p:grpSpPr>
        <p:sp>
          <p:nvSpPr>
            <p:cNvPr id="7" name="Rectangle 6"/>
            <p:cNvSpPr/>
            <p:nvPr/>
          </p:nvSpPr>
          <p:spPr>
            <a:xfrm>
              <a:off x="161948" y="1485561"/>
              <a:ext cx="7904461" cy="23083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/>
                <a:t>SDSS DR5  LRG catalog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Identify Voids and Superclusters with </a:t>
              </a:r>
              <a:r>
                <a:rPr lang="en-US" dirty="0"/>
                <a:t>ZOBOV (Zone Bordering on </a:t>
              </a:r>
              <a:r>
                <a:rPr lang="en-US" dirty="0" err="1"/>
                <a:t>Voidness</a:t>
              </a:r>
              <a:r>
                <a:rPr lang="en-US" dirty="0"/>
                <a:t>) method -  </a:t>
              </a:r>
              <a:r>
                <a:rPr lang="en-US" dirty="0" err="1"/>
                <a:t>Neyrinck</a:t>
              </a:r>
              <a:r>
                <a:rPr lang="en-US" dirty="0"/>
                <a:t> (2008</a:t>
              </a:r>
              <a:r>
                <a:rPr lang="en-US" dirty="0" smtClean="0"/>
                <a:t>) </a:t>
              </a:r>
              <a:endParaRPr lang="en-US" dirty="0"/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Stack Voids and Clusters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Measure cold (-11.3</a:t>
              </a:r>
              <a:r>
                <a:rPr lang="en-US" dirty="0" smtClean="0">
                  <a:latin typeface="Symbol" charset="2"/>
                  <a:cs typeface="Symbol" charset="2"/>
                </a:rPr>
                <a:t>m</a:t>
              </a:r>
              <a:r>
                <a:rPr lang="en-US" dirty="0" smtClean="0"/>
                <a:t>K)  and hot (7.9 </a:t>
              </a:r>
              <a:r>
                <a:rPr lang="en-US" dirty="0" err="1" smtClean="0">
                  <a:latin typeface="Symbol" charset="2"/>
                  <a:cs typeface="Symbol" charset="2"/>
                </a:rPr>
                <a:t>m</a:t>
              </a:r>
              <a:r>
                <a:rPr lang="en-US" dirty="0" err="1" smtClean="0"/>
                <a:t>K</a:t>
              </a:r>
              <a:r>
                <a:rPr lang="en-US" dirty="0" smtClean="0"/>
                <a:t>) spots </a:t>
              </a:r>
              <a:r>
                <a:rPr lang="en-US" dirty="0"/>
                <a:t>on </a:t>
              </a:r>
              <a:r>
                <a:rPr lang="en-US" dirty="0" smtClean="0"/>
                <a:t>the WMAP5 </a:t>
              </a:r>
              <a:r>
                <a:rPr lang="en-US" dirty="0"/>
                <a:t>microwave background </a:t>
              </a:r>
            </a:p>
            <a:p>
              <a:r>
                <a:rPr lang="en-US" dirty="0" smtClean="0"/>
                <a:t>-   mean </a:t>
              </a:r>
              <a:r>
                <a:rPr lang="en-US" dirty="0"/>
                <a:t>temperature deviation of </a:t>
              </a:r>
              <a:r>
                <a:rPr lang="en-US" dirty="0" smtClean="0"/>
                <a:t>9.6  +/-2 </a:t>
              </a:r>
              <a:r>
                <a:rPr lang="en-US" dirty="0" err="1" smtClean="0">
                  <a:latin typeface="Symbol" charset="2"/>
                  <a:cs typeface="Symbol" charset="2"/>
                </a:rPr>
                <a:t>m</a:t>
              </a:r>
              <a:r>
                <a:rPr lang="en-US" dirty="0" err="1" smtClean="0"/>
                <a:t>K</a:t>
              </a:r>
              <a:r>
                <a:rPr lang="en-US" dirty="0" smtClean="0"/>
                <a:t>, </a:t>
              </a:r>
              <a:r>
                <a:rPr lang="en-US" dirty="0"/>
                <a:t>i.e. above 4 </a:t>
              </a:r>
              <a:r>
                <a:rPr lang="en-US" dirty="0" smtClean="0"/>
                <a:t>sigma ISW detection</a:t>
              </a:r>
            </a:p>
            <a:p>
              <a:pPr marL="285750" indent="-285750">
                <a:buFontTx/>
                <a:buChar char="-"/>
              </a:pP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0430" y="3494819"/>
              <a:ext cx="6697578" cy="2394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7490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sldNum" sz="quarter" idx="4294967295"/>
          </p:nvPr>
        </p:nvSpPr>
        <p:spPr>
          <a:xfrm>
            <a:off x="4482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8</a:t>
            </a:fld>
            <a:endParaRPr/>
          </a:p>
        </p:txBody>
      </p:sp>
      <p:pic>
        <p:nvPicPr>
          <p:cNvPr id="74" name="void_Padilla2005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1302" y="3862238"/>
            <a:ext cx="3035996" cy="303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void_Patiri2006.pdf"/>
          <p:cNvPicPr/>
          <p:nvPr/>
        </p:nvPicPr>
        <p:blipFill>
          <a:blip r:embed="rId3">
            <a:extLst/>
          </a:blip>
          <a:srcRect l="33204" b="59575"/>
          <a:stretch>
            <a:fillRect/>
          </a:stretch>
        </p:blipFill>
        <p:spPr>
          <a:xfrm>
            <a:off x="5941398" y="1000645"/>
            <a:ext cx="2797405" cy="276872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187325" y="2605001"/>
            <a:ext cx="5514544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6000"/>
            </a:lvl1pPr>
          </a:lstStyle>
          <a:p>
            <a:pPr lvl="0" algn="ctr">
              <a:defRPr sz="1800"/>
            </a:pPr>
            <a:r>
              <a:rPr lang="en-US" sz="3600" b="1" dirty="0" smtClean="0">
                <a:solidFill>
                  <a:srgbClr val="FF0000"/>
                </a:solidFill>
              </a:rPr>
              <a:t>Spherical Voids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82" name="Shape 82"/>
          <p:cNvSpPr/>
          <p:nvPr/>
        </p:nvSpPr>
        <p:spPr>
          <a:xfrm>
            <a:off x="6996917" y="713070"/>
            <a:ext cx="1264766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>
                <a:solidFill>
                  <a:srgbClr val="53585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/>
              <a:t>Patiri et al. </a:t>
            </a:r>
            <a:r>
              <a:rPr sz="1400" dirty="0"/>
              <a:t>2006</a:t>
            </a:r>
          </a:p>
        </p:txBody>
      </p:sp>
      <p:sp>
        <p:nvSpPr>
          <p:cNvPr id="85" name="Shape 85"/>
          <p:cNvSpPr/>
          <p:nvPr/>
        </p:nvSpPr>
        <p:spPr>
          <a:xfrm>
            <a:off x="6953769" y="3805652"/>
            <a:ext cx="1362549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>
                <a:solidFill>
                  <a:srgbClr val="53585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400" dirty="0"/>
              <a:t>Padilla et al. 2005</a:t>
            </a:r>
          </a:p>
        </p:txBody>
      </p:sp>
    </p:spTree>
    <p:extLst>
      <p:ext uri="{BB962C8B-B14F-4D97-AF65-F5344CB8AC3E}">
        <p14:creationId xmlns:p14="http://schemas.microsoft.com/office/powerpoint/2010/main" val="137058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Delaunay TrIangulation Void FindEr"/>
          <p:cNvSpPr txBox="1">
            <a:spLocks noGrp="1"/>
          </p:cNvSpPr>
          <p:nvPr>
            <p:ph type="title"/>
          </p:nvPr>
        </p:nvSpPr>
        <p:spPr>
          <a:xfrm>
            <a:off x="669727" y="2754"/>
            <a:ext cx="7804547" cy="106759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79311">
              <a:defRPr sz="5440"/>
            </a:pPr>
            <a:r>
              <a:rPr sz="3600" b="1" dirty="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sz="3600" dirty="0"/>
              <a:t>elaunay Tr</a:t>
            </a:r>
            <a:r>
              <a:rPr sz="3600" b="1" dirty="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sz="3600" dirty="0"/>
              <a:t>angulation </a:t>
            </a:r>
            <a:r>
              <a:rPr sz="3600" b="1" dirty="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V</a:t>
            </a:r>
            <a:r>
              <a:rPr sz="3600" dirty="0"/>
              <a:t>oid Find</a:t>
            </a:r>
            <a:r>
              <a:rPr sz="3600" b="1" dirty="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sz="3600" dirty="0"/>
              <a:t>r</a:t>
            </a:r>
          </a:p>
        </p:txBody>
      </p:sp>
      <p:pic>
        <p:nvPicPr>
          <p:cNvPr id="153" name="Delaunay_circumcircles_centers.png" descr="Delaunay_circumcircles_cente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5" y="1860117"/>
            <a:ext cx="3163330" cy="3137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TVoid_box.pdf" descr="DTVoid_bo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7933" y="1860117"/>
            <a:ext cx="5718027" cy="313776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elaunay Triangulation (DT)…"/>
          <p:cNvSpPr txBox="1"/>
          <p:nvPr/>
        </p:nvSpPr>
        <p:spPr>
          <a:xfrm>
            <a:off x="77851" y="5096160"/>
            <a:ext cx="3121240" cy="613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000"/>
            </a:pPr>
            <a:r>
              <a:rPr sz="2109"/>
              <a:t>Delaunay Triangulation (DT)</a:t>
            </a:r>
          </a:p>
          <a:p>
            <a:pPr algn="l">
              <a:defRPr sz="2000" i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/>
              <a:t>Wikipedia</a:t>
            </a:r>
          </a:p>
        </p:txBody>
      </p:sp>
      <p:sp>
        <p:nvSpPr>
          <p:cNvPr id="156" name="Dots: haloes…"/>
          <p:cNvSpPr txBox="1"/>
          <p:nvPr/>
        </p:nvSpPr>
        <p:spPr>
          <a:xfrm>
            <a:off x="4618437" y="5058843"/>
            <a:ext cx="3119124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/>
            <a:r>
              <a:rPr sz="2000" dirty="0">
                <a:solidFill>
                  <a:srgbClr val="0433FF"/>
                </a:solidFill>
              </a:rPr>
              <a:t>Dots:</a:t>
            </a:r>
            <a:r>
              <a:rPr sz="2000" dirty="0"/>
              <a:t> haloes</a:t>
            </a:r>
          </a:p>
          <a:p>
            <a:pPr algn="l"/>
            <a:r>
              <a:rPr sz="2000" dirty="0">
                <a:solidFill>
                  <a:srgbClr val="FF2600"/>
                </a:solidFill>
              </a:rPr>
              <a:t>Open circles:</a:t>
            </a:r>
            <a:r>
              <a:rPr sz="2000" dirty="0"/>
              <a:t> centres of voids</a:t>
            </a:r>
          </a:p>
        </p:txBody>
      </p:sp>
      <p:sp>
        <p:nvSpPr>
          <p:cNvPr id="157" name="cosmology independent…"/>
          <p:cNvSpPr txBox="1"/>
          <p:nvPr/>
        </p:nvSpPr>
        <p:spPr>
          <a:xfrm>
            <a:off x="444663" y="5988328"/>
            <a:ext cx="5978945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rPr sz="2000" dirty="0"/>
              <a:t>cosmology independent</a:t>
            </a:r>
          </a:p>
          <a:p>
            <a:r>
              <a:rPr sz="2000" dirty="0"/>
              <a:t>~10 minutes for 5.5 million haloes with a single CPU core</a:t>
            </a:r>
          </a:p>
        </p:txBody>
      </p:sp>
      <p:sp>
        <p:nvSpPr>
          <p:cNvPr id="158" name="Zhao et al. 2016, MNRAS, 459, 2670"/>
          <p:cNvSpPr txBox="1"/>
          <p:nvPr/>
        </p:nvSpPr>
        <p:spPr>
          <a:xfrm>
            <a:off x="6014722" y="4664389"/>
            <a:ext cx="303608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i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Zhao et al. 2016, MNRAS, 459, 2670</a:t>
            </a:r>
          </a:p>
        </p:txBody>
      </p:sp>
    </p:spTree>
    <p:extLst>
      <p:ext uri="{BB962C8B-B14F-4D97-AF65-F5344CB8AC3E}">
        <p14:creationId xmlns:p14="http://schemas.microsoft.com/office/powerpoint/2010/main" val="12906172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10596</TotalTime>
  <Words>1297</Words>
  <Application>Microsoft Macintosh PowerPoint</Application>
  <PresentationFormat>Présentation à l'écran (4:3)</PresentationFormat>
  <Paragraphs>196</Paragraphs>
  <Slides>30</Slides>
  <Notes>3</Notes>
  <HiddenSlides>8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Calibri</vt:lpstr>
      <vt:lpstr>Helvetica</vt:lpstr>
      <vt:lpstr>Mangal</vt:lpstr>
      <vt:lpstr>Symbol</vt:lpstr>
      <vt:lpstr>Times New Roman</vt:lpstr>
      <vt:lpstr>Wingdings</vt:lpstr>
      <vt:lpstr>宋体</vt:lpstr>
      <vt:lpstr>Arial</vt:lpstr>
      <vt:lpstr>Office Theme</vt:lpstr>
      <vt:lpstr>Voids for cosmology</vt:lpstr>
      <vt:lpstr>LCDM : Dominant theory of  Structure formation and evolution</vt:lpstr>
      <vt:lpstr>Présentation PowerPoint</vt:lpstr>
      <vt:lpstr>Different Void definitions for different purposes</vt:lpstr>
      <vt:lpstr>Présentation PowerPoint</vt:lpstr>
      <vt:lpstr>Présentation PowerPoint</vt:lpstr>
      <vt:lpstr>“Discovery” of the ISW effect</vt:lpstr>
      <vt:lpstr>Présentation PowerPoint</vt:lpstr>
      <vt:lpstr>Delaunay TrIangulation Void FindEr</vt:lpstr>
      <vt:lpstr>DT Voids complement Haloes/Galaxies</vt:lpstr>
      <vt:lpstr>DT voids vs dynamical classification</vt:lpstr>
      <vt:lpstr>BAO SIGNAL with Patchy mock voids</vt:lpstr>
      <vt:lpstr>BAO detection with our New DT void definition   SDSSIII BOSS  DR11 CMASS-North</vt:lpstr>
      <vt:lpstr>Comparison with disjoint voids</vt:lpstr>
      <vt:lpstr>MultiDark Patchy DR12 mocks</vt:lpstr>
      <vt:lpstr>What improvement to expect for   cosmology  with  voids?</vt:lpstr>
      <vt:lpstr>Voids indeed  closer to the initial DM density field</vt:lpstr>
      <vt:lpstr>“Reconstruction” of primordial density fluctuation with galaxies  can recover partly from the non-linear effects of gravity…</vt:lpstr>
      <vt:lpstr>Combining galaxies and voids</vt:lpstr>
      <vt:lpstr>BAO fitting</vt:lpstr>
      <vt:lpstr>Modified dewiggled model</vt:lpstr>
      <vt:lpstr>Combining galaxies and voids</vt:lpstr>
      <vt:lpstr>Optimal factor for voids</vt:lpstr>
      <vt:lpstr>Optimal factor for voids</vt:lpstr>
      <vt:lpstr>Optimal factor for voids</vt:lpstr>
      <vt:lpstr>BAO fitting: 100 cubic mocks</vt:lpstr>
      <vt:lpstr>BAO fitting: BOSS DR12 data</vt:lpstr>
      <vt:lpstr>Summary on Void BAO</vt:lpstr>
      <vt:lpstr>Post-reconstruction halo/void 2CF</vt:lpstr>
      <vt:lpstr>Voids are not empty regions!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BAO with voids A new probe for cosmology!</dc:title>
  <dc:creator>Tao Charling</dc:creator>
  <cp:lastModifiedBy>Utilisateur de Microsoft Office</cp:lastModifiedBy>
  <cp:revision>250</cp:revision>
  <cp:lastPrinted>2017-10-18T07:14:19Z</cp:lastPrinted>
  <dcterms:created xsi:type="dcterms:W3CDTF">2015-10-10T04:30:52Z</dcterms:created>
  <dcterms:modified xsi:type="dcterms:W3CDTF">2018-06-04T08:22:22Z</dcterms:modified>
</cp:coreProperties>
</file>