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8" r:id="rId2"/>
    <p:sldId id="361" r:id="rId3"/>
    <p:sldId id="307" r:id="rId4"/>
    <p:sldId id="357" r:id="rId5"/>
    <p:sldId id="346" r:id="rId6"/>
    <p:sldId id="345" r:id="rId7"/>
    <p:sldId id="349" r:id="rId8"/>
    <p:sldId id="359" r:id="rId9"/>
    <p:sldId id="360" r:id="rId10"/>
    <p:sldId id="355" r:id="rId11"/>
    <p:sldId id="348" r:id="rId12"/>
    <p:sldId id="350" r:id="rId13"/>
    <p:sldId id="353" r:id="rId14"/>
  </p:sldIdLst>
  <p:sldSz cx="9144000" cy="6858000" type="screen4x3"/>
  <p:notesSz cx="6807200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81"/>
    <p:restoredTop sz="96480" autoAdjust="0"/>
  </p:normalViewPr>
  <p:slideViewPr>
    <p:cSldViewPr>
      <p:cViewPr varScale="1">
        <p:scale>
          <a:sx n="106" d="100"/>
          <a:sy n="106" d="100"/>
        </p:scale>
        <p:origin x="81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3307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FAA613-3581-064D-8F16-A35CC0951468}" type="doc">
      <dgm:prSet loTypeId="urn:microsoft.com/office/officeart/2005/8/layout/matrix2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351BA8BB-F247-9E48-ACC9-3CAEB69AB217}">
      <dgm:prSet phldrT="[Texte]"/>
      <dgm:spPr/>
      <dgm:t>
        <a:bodyPr/>
        <a:lstStyle/>
        <a:p>
          <a:r>
            <a:rPr lang="fr-FR" dirty="0" smtClean="0"/>
            <a:t>A - Retour sur les prospectives internes</a:t>
          </a:r>
          <a:endParaRPr lang="fr-FR" dirty="0"/>
        </a:p>
      </dgm:t>
    </dgm:pt>
    <dgm:pt modelId="{A0296B02-010F-A34D-AFDD-57A08BD7A561}" type="parTrans" cxnId="{55770FCA-6638-DD48-938E-772062CA3913}">
      <dgm:prSet/>
      <dgm:spPr/>
      <dgm:t>
        <a:bodyPr/>
        <a:lstStyle/>
        <a:p>
          <a:endParaRPr lang="fr-FR"/>
        </a:p>
      </dgm:t>
    </dgm:pt>
    <dgm:pt modelId="{A2672C97-292F-1C4D-95E3-FFB2636493D3}" type="sibTrans" cxnId="{55770FCA-6638-DD48-938E-772062CA3913}">
      <dgm:prSet/>
      <dgm:spPr/>
      <dgm:t>
        <a:bodyPr/>
        <a:lstStyle/>
        <a:p>
          <a:endParaRPr lang="fr-FR"/>
        </a:p>
      </dgm:t>
    </dgm:pt>
    <dgm:pt modelId="{EE17B212-60B8-1841-93F1-9364AAD7FE39}">
      <dgm:prSet phldrT="[Texte]"/>
      <dgm:spPr/>
      <dgm:t>
        <a:bodyPr/>
        <a:lstStyle/>
        <a:p>
          <a:r>
            <a:rPr lang="fr-FR" dirty="0" smtClean="0"/>
            <a:t>B - Intervenants extérieurs</a:t>
          </a:r>
          <a:endParaRPr lang="fr-FR" dirty="0"/>
        </a:p>
      </dgm:t>
    </dgm:pt>
    <dgm:pt modelId="{7C9D4392-49B6-AB46-8C97-CA93A280CE01}" type="parTrans" cxnId="{0C6FA296-BAC4-1A48-8555-F143E30AB2D2}">
      <dgm:prSet/>
      <dgm:spPr/>
      <dgm:t>
        <a:bodyPr/>
        <a:lstStyle/>
        <a:p>
          <a:endParaRPr lang="fr-FR"/>
        </a:p>
      </dgm:t>
    </dgm:pt>
    <dgm:pt modelId="{DDAD13BF-9382-6543-B1FA-349237A99E7F}" type="sibTrans" cxnId="{0C6FA296-BAC4-1A48-8555-F143E30AB2D2}">
      <dgm:prSet/>
      <dgm:spPr/>
      <dgm:t>
        <a:bodyPr/>
        <a:lstStyle/>
        <a:p>
          <a:endParaRPr lang="fr-FR"/>
        </a:p>
      </dgm:t>
    </dgm:pt>
    <dgm:pt modelId="{2DD2F461-98DF-6749-B3D3-B58A1DD947E6}">
      <dgm:prSet phldrT="[Texte]"/>
      <dgm:spPr/>
      <dgm:t>
        <a:bodyPr/>
        <a:lstStyle/>
        <a:p>
          <a:r>
            <a:rPr lang="fr-FR" dirty="0" smtClean="0"/>
            <a:t>D - Activités extra-professionnelles</a:t>
          </a:r>
          <a:endParaRPr lang="fr-FR" dirty="0"/>
        </a:p>
      </dgm:t>
    </dgm:pt>
    <dgm:pt modelId="{78169719-F73B-5147-80A1-70171B6BBE1C}" type="parTrans" cxnId="{3670032E-40CF-D84B-BB8E-18BA9E4675B5}">
      <dgm:prSet/>
      <dgm:spPr/>
      <dgm:t>
        <a:bodyPr/>
        <a:lstStyle/>
        <a:p>
          <a:endParaRPr lang="fr-FR"/>
        </a:p>
      </dgm:t>
    </dgm:pt>
    <dgm:pt modelId="{F3DD2DBE-E03C-3342-B5D3-DF3EFB9F314F}" type="sibTrans" cxnId="{3670032E-40CF-D84B-BB8E-18BA9E4675B5}">
      <dgm:prSet/>
      <dgm:spPr/>
      <dgm:t>
        <a:bodyPr/>
        <a:lstStyle/>
        <a:p>
          <a:endParaRPr lang="fr-FR"/>
        </a:p>
      </dgm:t>
    </dgm:pt>
    <dgm:pt modelId="{9F722CC7-3951-9643-B943-F861805CE2CF}">
      <dgm:prSet phldrT="[Texte]"/>
      <dgm:spPr/>
      <dgm:t>
        <a:bodyPr/>
        <a:lstStyle/>
        <a:p>
          <a:r>
            <a:rPr lang="fr-FR" dirty="0" smtClean="0"/>
            <a:t>C - Ateliers</a:t>
          </a:r>
          <a:endParaRPr lang="fr-FR" dirty="0"/>
        </a:p>
      </dgm:t>
    </dgm:pt>
    <dgm:pt modelId="{D937050A-EF97-FB4F-B21C-8877E754027C}" type="parTrans" cxnId="{003DEC3B-E9E2-2540-AA77-557D59BB82A8}">
      <dgm:prSet/>
      <dgm:spPr/>
      <dgm:t>
        <a:bodyPr/>
        <a:lstStyle/>
        <a:p>
          <a:endParaRPr lang="fr-FR"/>
        </a:p>
      </dgm:t>
    </dgm:pt>
    <dgm:pt modelId="{DA659245-A2ED-CA42-B78B-71DCF3402574}" type="sibTrans" cxnId="{003DEC3B-E9E2-2540-AA77-557D59BB82A8}">
      <dgm:prSet/>
      <dgm:spPr/>
      <dgm:t>
        <a:bodyPr/>
        <a:lstStyle/>
        <a:p>
          <a:endParaRPr lang="fr-FR"/>
        </a:p>
      </dgm:t>
    </dgm:pt>
    <dgm:pt modelId="{020598A6-B528-5E47-AF29-6B22C3FF888A}" type="pres">
      <dgm:prSet presAssocID="{7DFAA613-3581-064D-8F16-A35CC095146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3EF81C8-9F24-0C48-8446-D28BC216A1BC}" type="pres">
      <dgm:prSet presAssocID="{7DFAA613-3581-064D-8F16-A35CC0951468}" presName="axisShape" presStyleLbl="bgShp" presStyleIdx="0" presStyleCnt="1" custLinFactNeighborX="-110" custLinFactNeighborY="-2708"/>
      <dgm:spPr/>
    </dgm:pt>
    <dgm:pt modelId="{7459AFDA-65BE-F84A-A475-E13FF6A0E8FA}" type="pres">
      <dgm:prSet presAssocID="{7DFAA613-3581-064D-8F16-A35CC0951468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9902BF-AA39-944E-828D-F78B99CE797C}" type="pres">
      <dgm:prSet presAssocID="{7DFAA613-3581-064D-8F16-A35CC0951468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E32A23-7E1F-7745-8C50-3AD77FE8046B}" type="pres">
      <dgm:prSet presAssocID="{7DFAA613-3581-064D-8F16-A35CC0951468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D1A082-6E73-6D41-83BD-86A8916A20D4}" type="pres">
      <dgm:prSet presAssocID="{7DFAA613-3581-064D-8F16-A35CC0951468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C6FA296-BAC4-1A48-8555-F143E30AB2D2}" srcId="{7DFAA613-3581-064D-8F16-A35CC0951468}" destId="{EE17B212-60B8-1841-93F1-9364AAD7FE39}" srcOrd="1" destOrd="0" parTransId="{7C9D4392-49B6-AB46-8C97-CA93A280CE01}" sibTransId="{DDAD13BF-9382-6543-B1FA-349237A99E7F}"/>
    <dgm:cxn modelId="{1E2165DB-0BE6-1346-B00A-F067647F1F29}" type="presOf" srcId="{7DFAA613-3581-064D-8F16-A35CC0951468}" destId="{020598A6-B528-5E47-AF29-6B22C3FF888A}" srcOrd="0" destOrd="0" presId="urn:microsoft.com/office/officeart/2005/8/layout/matrix2"/>
    <dgm:cxn modelId="{F55A0F9D-3A28-B34E-827C-844C2A65FD5A}" type="presOf" srcId="{2DD2F461-98DF-6749-B3D3-B58A1DD947E6}" destId="{4DD1A082-6E73-6D41-83BD-86A8916A20D4}" srcOrd="0" destOrd="0" presId="urn:microsoft.com/office/officeart/2005/8/layout/matrix2"/>
    <dgm:cxn modelId="{1A91F6E5-E6FE-9642-B835-4EDF112A2C4F}" type="presOf" srcId="{9F722CC7-3951-9643-B943-F861805CE2CF}" destId="{69E32A23-7E1F-7745-8C50-3AD77FE8046B}" srcOrd="0" destOrd="0" presId="urn:microsoft.com/office/officeart/2005/8/layout/matrix2"/>
    <dgm:cxn modelId="{A41105F8-2712-7443-8183-CF267C941396}" type="presOf" srcId="{351BA8BB-F247-9E48-ACC9-3CAEB69AB217}" destId="{7459AFDA-65BE-F84A-A475-E13FF6A0E8FA}" srcOrd="0" destOrd="0" presId="urn:microsoft.com/office/officeart/2005/8/layout/matrix2"/>
    <dgm:cxn modelId="{55770FCA-6638-DD48-938E-772062CA3913}" srcId="{7DFAA613-3581-064D-8F16-A35CC0951468}" destId="{351BA8BB-F247-9E48-ACC9-3CAEB69AB217}" srcOrd="0" destOrd="0" parTransId="{A0296B02-010F-A34D-AFDD-57A08BD7A561}" sibTransId="{A2672C97-292F-1C4D-95E3-FFB2636493D3}"/>
    <dgm:cxn modelId="{3670032E-40CF-D84B-BB8E-18BA9E4675B5}" srcId="{7DFAA613-3581-064D-8F16-A35CC0951468}" destId="{2DD2F461-98DF-6749-B3D3-B58A1DD947E6}" srcOrd="3" destOrd="0" parTransId="{78169719-F73B-5147-80A1-70171B6BBE1C}" sibTransId="{F3DD2DBE-E03C-3342-B5D3-DF3EFB9F314F}"/>
    <dgm:cxn modelId="{23D129C0-48F6-F044-A7DA-AAC60835EC3B}" type="presOf" srcId="{EE17B212-60B8-1841-93F1-9364AAD7FE39}" destId="{D89902BF-AA39-944E-828D-F78B99CE797C}" srcOrd="0" destOrd="0" presId="urn:microsoft.com/office/officeart/2005/8/layout/matrix2"/>
    <dgm:cxn modelId="{003DEC3B-E9E2-2540-AA77-557D59BB82A8}" srcId="{7DFAA613-3581-064D-8F16-A35CC0951468}" destId="{9F722CC7-3951-9643-B943-F861805CE2CF}" srcOrd="2" destOrd="0" parTransId="{D937050A-EF97-FB4F-B21C-8877E754027C}" sibTransId="{DA659245-A2ED-CA42-B78B-71DCF3402574}"/>
    <dgm:cxn modelId="{515F63F3-12C8-7647-8408-760AED0EED2F}" type="presParOf" srcId="{020598A6-B528-5E47-AF29-6B22C3FF888A}" destId="{43EF81C8-9F24-0C48-8446-D28BC216A1BC}" srcOrd="0" destOrd="0" presId="urn:microsoft.com/office/officeart/2005/8/layout/matrix2"/>
    <dgm:cxn modelId="{B5493FC5-9B89-6B43-8B3A-27CD0D7323C8}" type="presParOf" srcId="{020598A6-B528-5E47-AF29-6B22C3FF888A}" destId="{7459AFDA-65BE-F84A-A475-E13FF6A0E8FA}" srcOrd="1" destOrd="0" presId="urn:microsoft.com/office/officeart/2005/8/layout/matrix2"/>
    <dgm:cxn modelId="{2805AC05-814C-0B41-9CA6-3760E1C0FA5A}" type="presParOf" srcId="{020598A6-B528-5E47-AF29-6B22C3FF888A}" destId="{D89902BF-AA39-944E-828D-F78B99CE797C}" srcOrd="2" destOrd="0" presId="urn:microsoft.com/office/officeart/2005/8/layout/matrix2"/>
    <dgm:cxn modelId="{1B0E0D81-BA99-FE44-8C20-11208E1ECD53}" type="presParOf" srcId="{020598A6-B528-5E47-AF29-6B22C3FF888A}" destId="{69E32A23-7E1F-7745-8C50-3AD77FE8046B}" srcOrd="3" destOrd="0" presId="urn:microsoft.com/office/officeart/2005/8/layout/matrix2"/>
    <dgm:cxn modelId="{DA1C990A-8196-D24A-AA7E-5B5830BD3B06}" type="presParOf" srcId="{020598A6-B528-5E47-AF29-6B22C3FF888A}" destId="{4DD1A082-6E73-6D41-83BD-86A8916A20D4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F81C8-9F24-0C48-8446-D28BC216A1BC}">
      <dsp:nvSpPr>
        <dsp:cNvPr id="0" name=""/>
        <dsp:cNvSpPr/>
      </dsp:nvSpPr>
      <dsp:spPr>
        <a:xfrm>
          <a:off x="970210" y="0"/>
          <a:ext cx="4536504" cy="4536504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59AFDA-65BE-F84A-A475-E13FF6A0E8FA}">
      <dsp:nvSpPr>
        <dsp:cNvPr id="0" name=""/>
        <dsp:cNvSpPr/>
      </dsp:nvSpPr>
      <dsp:spPr>
        <a:xfrm>
          <a:off x="1270073" y="294872"/>
          <a:ext cx="1814601" cy="181460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A - Retour sur les prospectives internes</a:t>
          </a:r>
          <a:endParaRPr lang="fr-FR" sz="1700" kern="1200" dirty="0"/>
        </a:p>
      </dsp:txBody>
      <dsp:txXfrm>
        <a:off x="1358655" y="383454"/>
        <a:ext cx="1637437" cy="1637437"/>
      </dsp:txXfrm>
    </dsp:sp>
    <dsp:sp modelId="{D89902BF-AA39-944E-828D-F78B99CE797C}">
      <dsp:nvSpPr>
        <dsp:cNvPr id="0" name=""/>
        <dsp:cNvSpPr/>
      </dsp:nvSpPr>
      <dsp:spPr>
        <a:xfrm>
          <a:off x="3402230" y="294872"/>
          <a:ext cx="1814601" cy="181460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B - Intervenants extérieurs</a:t>
          </a:r>
          <a:endParaRPr lang="fr-FR" sz="1700" kern="1200" dirty="0"/>
        </a:p>
      </dsp:txBody>
      <dsp:txXfrm>
        <a:off x="3490812" y="383454"/>
        <a:ext cx="1637437" cy="1637437"/>
      </dsp:txXfrm>
    </dsp:sp>
    <dsp:sp modelId="{69E32A23-7E1F-7745-8C50-3AD77FE8046B}">
      <dsp:nvSpPr>
        <dsp:cNvPr id="0" name=""/>
        <dsp:cNvSpPr/>
      </dsp:nvSpPr>
      <dsp:spPr>
        <a:xfrm>
          <a:off x="1270073" y="2427029"/>
          <a:ext cx="1814601" cy="181460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C - Ateliers</a:t>
          </a:r>
          <a:endParaRPr lang="fr-FR" sz="1700" kern="1200" dirty="0"/>
        </a:p>
      </dsp:txBody>
      <dsp:txXfrm>
        <a:off x="1358655" y="2515611"/>
        <a:ext cx="1637437" cy="1637437"/>
      </dsp:txXfrm>
    </dsp:sp>
    <dsp:sp modelId="{4DD1A082-6E73-6D41-83BD-86A8916A20D4}">
      <dsp:nvSpPr>
        <dsp:cNvPr id="0" name=""/>
        <dsp:cNvSpPr/>
      </dsp:nvSpPr>
      <dsp:spPr>
        <a:xfrm>
          <a:off x="3402230" y="2427029"/>
          <a:ext cx="1814601" cy="1814601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D - Activités extra-professionnelles</a:t>
          </a:r>
          <a:endParaRPr lang="fr-FR" sz="1700" kern="1200" dirty="0"/>
        </a:p>
      </dsp:txBody>
      <dsp:txXfrm>
        <a:off x="3490812" y="2515611"/>
        <a:ext cx="1637437" cy="1637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32E6D8D4-69FB-4367-B0B7-9B22FC79DA46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86D73827-E4E9-4BF9-9AFE-501511B5CE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286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48F655AF-83B9-4E77-87EE-8D517DC20B1D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5644796E-7F14-4788-8641-7A69CA4AD5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43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6762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237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859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096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543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826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115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904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544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7186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25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91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4796E-7F14-4788-8641-7A69CA4AD57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2232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32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4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63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310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01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70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54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0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86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94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43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84ECE-EBB9-4535-AEAA-7E6A6A784EA9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57DD4-E195-4B0F-A42E-DC3B2C518F2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66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6.jpg"/><Relationship Id="rId6" Type="http://schemas.openxmlformats.org/officeDocument/2006/relationships/image" Target="../media/image7.gif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96098"/>
            <a:ext cx="9124950" cy="1143000"/>
          </a:xfrm>
        </p:spPr>
        <p:txBody>
          <a:bodyPr>
            <a:no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Journées du laboratoire 2018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678612"/>
            <a:ext cx="9144000" cy="179388"/>
          </a:xfrm>
          <a:prstGeom prst="rect">
            <a:avLst/>
          </a:prstGeom>
          <a:solidFill>
            <a:srgbClr val="1147AC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80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7" name="ZoneTexte 11"/>
          <p:cNvSpPr txBox="1">
            <a:spLocks noChangeArrowheads="1"/>
          </p:cNvSpPr>
          <p:nvPr/>
        </p:nvSpPr>
        <p:spPr bwMode="auto">
          <a:xfrm>
            <a:off x="6370637" y="6678612"/>
            <a:ext cx="28098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fr-FR" altLang="fr-FR" sz="700" i="1" dirty="0" smtClean="0">
                <a:solidFill>
                  <a:schemeClr val="bg1"/>
                </a:solidFill>
                <a:latin typeface="Calibri" panose="020F0502020204030204" pitchFamily="34" charset="0"/>
                <a:ea typeface="Cabin Bold" charset="0"/>
              </a:rPr>
              <a:t>Réunion CHEFS, 23 mars 2018 </a:t>
            </a:r>
            <a:endParaRPr lang="fr-FR" altLang="fr-FR" sz="700" dirty="0">
              <a:solidFill>
                <a:schemeClr val="bg1"/>
              </a:solidFill>
              <a:latin typeface="Calibri" panose="020F0502020204030204" pitchFamily="34" charset="0"/>
              <a:ea typeface="Cabin Bold" charset="0"/>
            </a:endParaRPr>
          </a:p>
        </p:txBody>
      </p:sp>
      <p:pic>
        <p:nvPicPr>
          <p:cNvPr id="10" name="Image 12" descr="Logo cnrs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" y="6030913"/>
            <a:ext cx="10795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15" descr="cppm RVB.ai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00" y="-196850"/>
            <a:ext cx="1454150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6111654"/>
            <a:ext cx="1451299" cy="498737"/>
          </a:xfrm>
          <a:prstGeom prst="rect">
            <a:avLst/>
          </a:prstGeom>
        </p:spPr>
      </p:pic>
      <p:sp>
        <p:nvSpPr>
          <p:cNvPr id="13" name="Sous-titre 2"/>
          <p:cNvSpPr txBox="1">
            <a:spLocks/>
          </p:cNvSpPr>
          <p:nvPr/>
        </p:nvSpPr>
        <p:spPr>
          <a:xfrm>
            <a:off x="971600" y="3284984"/>
            <a:ext cx="7232848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Echanger sur la vie scientifique et technique</a:t>
            </a:r>
          </a:p>
          <a:p>
            <a:pPr marL="0" indent="0" algn="ctr">
              <a:buNone/>
            </a:pPr>
            <a:r>
              <a:rPr lang="fr-FR" dirty="0" smtClean="0"/>
              <a:t>Echanger sur la vie du laboratoire</a:t>
            </a:r>
          </a:p>
          <a:p>
            <a:pPr marL="0" indent="0" algn="ctr">
              <a:buNone/>
            </a:pPr>
            <a:r>
              <a:rPr lang="fr-FR" dirty="0" smtClean="0"/>
              <a:t>Mieux se connaitre</a:t>
            </a:r>
          </a:p>
        </p:txBody>
      </p:sp>
    </p:spTree>
    <p:extLst>
      <p:ext uri="{BB962C8B-B14F-4D97-AF65-F5344CB8AC3E}">
        <p14:creationId xmlns:p14="http://schemas.microsoft.com/office/powerpoint/2010/main" val="30767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25" y="-7576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Catégories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7"/>
          <p:cNvSpPr>
            <a:spLocks noGrp="1"/>
          </p:cNvSpPr>
          <p:nvPr>
            <p:ph sz="quarter" idx="4"/>
          </p:nvPr>
        </p:nvSpPr>
        <p:spPr>
          <a:xfrm>
            <a:off x="0" y="1569456"/>
            <a:ext cx="9055546" cy="572666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 </a:t>
            </a: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4"/>
          </p:nvPr>
        </p:nvSpPr>
        <p:spPr>
          <a:xfrm>
            <a:off x="35496" y="1124744"/>
            <a:ext cx="9144000" cy="5434250"/>
          </a:xfrm>
        </p:spPr>
        <p:txBody>
          <a:bodyPr>
            <a:noAutofit/>
          </a:bodyPr>
          <a:lstStyle/>
          <a:p>
            <a:pPr marL="401638" lvl="1" indent="0">
              <a:buNone/>
            </a:pPr>
            <a:r>
              <a:rPr lang="fr-FR" sz="1800" b="1" dirty="0" smtClean="0">
                <a:solidFill>
                  <a:schemeClr val="accent6">
                    <a:lumMod val="75000"/>
                  </a:schemeClr>
                </a:solidFill>
              </a:rPr>
              <a:t>Thèmes … suite:</a:t>
            </a:r>
            <a:r>
              <a:rPr lang="fr-FR" sz="1800" dirty="0" smtClean="0">
                <a:solidFill>
                  <a:srgbClr val="002060"/>
                </a:solidFill>
              </a:rPr>
              <a:t>  </a:t>
            </a:r>
            <a:endParaRPr lang="fr-FR" b="1" dirty="0" smtClean="0">
              <a:solidFill>
                <a:srgbClr val="002060"/>
              </a:solidFill>
            </a:endParaRPr>
          </a:p>
          <a:p>
            <a:pPr marL="763588" lvl="1" indent="-361950">
              <a:buFont typeface="Wingdings" panose="05000000000000000000" pitchFamily="2" charset="2"/>
              <a:buChar char="§"/>
            </a:pPr>
            <a:endParaRPr lang="fr-FR" sz="1600" dirty="0">
              <a:solidFill>
                <a:srgbClr val="002060"/>
              </a:solidFill>
            </a:endParaRPr>
          </a:p>
          <a:p>
            <a:pPr marL="763588" lvl="1" indent="-361950">
              <a:buFont typeface="Wingdings" panose="05000000000000000000" pitchFamily="2" charset="2"/>
              <a:buChar char="§"/>
            </a:pPr>
            <a:r>
              <a:rPr lang="fr-FR" sz="1600" b="1" dirty="0">
                <a:solidFill>
                  <a:srgbClr val="002060"/>
                </a:solidFill>
              </a:rPr>
              <a:t>Enseignement</a:t>
            </a:r>
            <a:r>
              <a:rPr lang="fr-FR" sz="1600" dirty="0">
                <a:solidFill>
                  <a:srgbClr val="002060"/>
                </a:solidFill>
              </a:rPr>
              <a:t> : Comment améliorer notre attractivité auprès des étudiants</a:t>
            </a:r>
            <a:r>
              <a:rPr lang="fr-FR" sz="1600" dirty="0" smtClean="0">
                <a:solidFill>
                  <a:srgbClr val="002060"/>
                </a:solidFill>
              </a:rPr>
              <a:t>?</a:t>
            </a:r>
          </a:p>
          <a:p>
            <a:pPr marL="763588" lvl="1" indent="-361950">
              <a:buFont typeface="Wingdings" panose="05000000000000000000" pitchFamily="2" charset="2"/>
              <a:buChar char="§"/>
            </a:pPr>
            <a:endParaRPr lang="fr-FR" sz="1600" dirty="0">
              <a:solidFill>
                <a:srgbClr val="002060"/>
              </a:solidFill>
            </a:endParaRPr>
          </a:p>
          <a:p>
            <a:pPr marL="763588" lvl="1" indent="-361950">
              <a:buFont typeface="Wingdings" panose="05000000000000000000" pitchFamily="2" charset="2"/>
              <a:buChar char="§"/>
            </a:pPr>
            <a:r>
              <a:rPr lang="fr-FR" sz="1600" b="1" dirty="0" smtClean="0">
                <a:solidFill>
                  <a:srgbClr val="002060"/>
                </a:solidFill>
              </a:rPr>
              <a:t>Plan </a:t>
            </a:r>
            <a:r>
              <a:rPr lang="fr-FR" sz="1600" b="1" dirty="0">
                <a:solidFill>
                  <a:srgbClr val="002060"/>
                </a:solidFill>
              </a:rPr>
              <a:t>de gestion de </a:t>
            </a:r>
            <a:r>
              <a:rPr lang="fr-FR" sz="1600" b="1" dirty="0" smtClean="0">
                <a:solidFill>
                  <a:srgbClr val="002060"/>
                </a:solidFill>
              </a:rPr>
              <a:t>données</a:t>
            </a:r>
            <a:r>
              <a:rPr lang="fr-FR" sz="1600" dirty="0" smtClean="0">
                <a:solidFill>
                  <a:srgbClr val="002060"/>
                </a:solidFill>
              </a:rPr>
              <a:t>:  Y a t’il un intérêt à mettre en place un plan de gestion de données au CPPM?</a:t>
            </a:r>
          </a:p>
          <a:p>
            <a:pPr marL="763588" lvl="1" indent="-361950">
              <a:buFont typeface="Wingdings" panose="05000000000000000000" pitchFamily="2" charset="2"/>
              <a:buChar char="§"/>
            </a:pPr>
            <a:endParaRPr lang="fr-FR" sz="1600" dirty="0">
              <a:solidFill>
                <a:srgbClr val="002060"/>
              </a:solidFill>
            </a:endParaRPr>
          </a:p>
          <a:p>
            <a:pPr marL="763588" lvl="1" indent="-361950">
              <a:buFont typeface="Wingdings" panose="05000000000000000000" pitchFamily="2" charset="2"/>
              <a:buChar char="§"/>
            </a:pPr>
            <a:r>
              <a:rPr lang="fr-FR" sz="1600" b="1" dirty="0" smtClean="0">
                <a:solidFill>
                  <a:srgbClr val="002060"/>
                </a:solidFill>
              </a:rPr>
              <a:t>Valorisation</a:t>
            </a:r>
            <a:r>
              <a:rPr lang="fr-FR" sz="1600" dirty="0" smtClean="0">
                <a:solidFill>
                  <a:srgbClr val="002060"/>
                </a:solidFill>
              </a:rPr>
              <a:t> </a:t>
            </a:r>
            <a:r>
              <a:rPr lang="fr-FR" sz="1600" dirty="0">
                <a:solidFill>
                  <a:srgbClr val="002060"/>
                </a:solidFill>
              </a:rPr>
              <a:t>(SATT, Emergence et Innovation d'A*MIDEX </a:t>
            </a:r>
            <a:r>
              <a:rPr lang="fr-FR" sz="1600" dirty="0" smtClean="0">
                <a:solidFill>
                  <a:srgbClr val="002060"/>
                </a:solidFill>
              </a:rPr>
              <a:t>?) :  Faut-il que la SATT (Société d’accélération Transfert Technologique) devienne un partenaire privilégié du CPPM?</a:t>
            </a:r>
          </a:p>
          <a:p>
            <a:pPr marL="763588" lvl="1" indent="-361950">
              <a:buFont typeface="Wingdings" panose="05000000000000000000" pitchFamily="2" charset="2"/>
              <a:buChar char="§"/>
            </a:pPr>
            <a:endParaRPr lang="fr-FR" sz="1600" dirty="0">
              <a:solidFill>
                <a:srgbClr val="002060"/>
              </a:solidFill>
            </a:endParaRPr>
          </a:p>
          <a:p>
            <a:pPr marL="763588" lvl="1" indent="-361950">
              <a:buFont typeface="Wingdings" panose="05000000000000000000" pitchFamily="2" charset="2"/>
              <a:buChar char="§"/>
            </a:pPr>
            <a:r>
              <a:rPr lang="fr-FR" sz="1600" b="1" dirty="0" smtClean="0">
                <a:solidFill>
                  <a:srgbClr val="002060"/>
                </a:solidFill>
              </a:rPr>
              <a:t>Egalité </a:t>
            </a:r>
            <a:r>
              <a:rPr lang="fr-FR" sz="1600" b="1" dirty="0">
                <a:solidFill>
                  <a:srgbClr val="002060"/>
                </a:solidFill>
              </a:rPr>
              <a:t>des Genres en </a:t>
            </a:r>
            <a:r>
              <a:rPr lang="fr-FR" sz="1600" b="1" dirty="0" smtClean="0">
                <a:solidFill>
                  <a:srgbClr val="002060"/>
                </a:solidFill>
              </a:rPr>
              <a:t>Physique </a:t>
            </a:r>
            <a:r>
              <a:rPr lang="fr-FR" sz="1600" dirty="0" smtClean="0">
                <a:solidFill>
                  <a:srgbClr val="002060"/>
                </a:solidFill>
              </a:rPr>
              <a:t>:  La place des femmes au CPPM?</a:t>
            </a:r>
          </a:p>
          <a:p>
            <a:pPr marL="763588" lvl="1" indent="-361950">
              <a:buFont typeface="Wingdings" panose="05000000000000000000" pitchFamily="2" charset="2"/>
              <a:buChar char="§"/>
            </a:pPr>
            <a:endParaRPr lang="fr-FR" sz="1600" dirty="0">
              <a:solidFill>
                <a:srgbClr val="002060"/>
              </a:solidFill>
            </a:endParaRPr>
          </a:p>
          <a:p>
            <a:pPr marL="763588" lvl="1" indent="-361950">
              <a:buFont typeface="Wingdings" panose="05000000000000000000" pitchFamily="2" charset="2"/>
              <a:buChar char="§"/>
            </a:pPr>
            <a:r>
              <a:rPr lang="fr-FR" sz="1600" b="1" dirty="0">
                <a:solidFill>
                  <a:srgbClr val="002060"/>
                </a:solidFill>
              </a:rPr>
              <a:t>Se projeter dans le </a:t>
            </a:r>
            <a:r>
              <a:rPr lang="fr-FR" sz="1600" b="1" dirty="0" smtClean="0">
                <a:solidFill>
                  <a:srgbClr val="002060"/>
                </a:solidFill>
              </a:rPr>
              <a:t>futur</a:t>
            </a:r>
            <a:r>
              <a:rPr lang="fr-FR" sz="1600" dirty="0" smtClean="0">
                <a:solidFill>
                  <a:srgbClr val="002060"/>
                </a:solidFill>
              </a:rPr>
              <a:t>: Quelle part de R&amp;D doit-on avoir dans nos activités techniques?</a:t>
            </a:r>
          </a:p>
          <a:p>
            <a:pPr marL="763588" lvl="1" indent="-361950">
              <a:buFont typeface="Wingdings" panose="05000000000000000000" pitchFamily="2" charset="2"/>
              <a:buChar char="§"/>
            </a:pPr>
            <a:endParaRPr lang="fr-FR" sz="1600" dirty="0" smtClean="0">
              <a:solidFill>
                <a:srgbClr val="002060"/>
              </a:solidFill>
            </a:endParaRPr>
          </a:p>
          <a:p>
            <a:pPr marL="763588" lvl="1" indent="-361950">
              <a:buFont typeface="Wingdings" panose="05000000000000000000" pitchFamily="2" charset="2"/>
              <a:buChar char="§"/>
            </a:pPr>
            <a:r>
              <a:rPr lang="fr-FR" sz="1600" b="1" dirty="0" smtClean="0">
                <a:solidFill>
                  <a:srgbClr val="002060"/>
                </a:solidFill>
              </a:rPr>
              <a:t>Développement </a:t>
            </a:r>
            <a:r>
              <a:rPr lang="fr-FR" sz="1600" b="1" dirty="0">
                <a:solidFill>
                  <a:srgbClr val="002060"/>
                </a:solidFill>
              </a:rPr>
              <a:t>personnel </a:t>
            </a:r>
            <a:r>
              <a:rPr lang="fr-FR" sz="1600" dirty="0" smtClean="0">
                <a:solidFill>
                  <a:srgbClr val="002060"/>
                </a:solidFill>
              </a:rPr>
              <a:t>:  Doit-on laisser du temps pour développer des projets personnels créatifs sur le temps de travail?</a:t>
            </a:r>
          </a:p>
          <a:p>
            <a:pPr marL="763588" lvl="1" indent="-361950">
              <a:buFont typeface="Wingdings" panose="05000000000000000000" pitchFamily="2" charset="2"/>
              <a:buChar char="§"/>
            </a:pPr>
            <a:endParaRPr lang="fr-FR" sz="1600" dirty="0" smtClean="0">
              <a:solidFill>
                <a:srgbClr val="002060"/>
              </a:solidFill>
            </a:endParaRPr>
          </a:p>
          <a:p>
            <a:pPr marL="763588" lvl="1" indent="-361950">
              <a:buFont typeface="Wingdings" panose="05000000000000000000" pitchFamily="2" charset="2"/>
              <a:buChar char="§"/>
            </a:pPr>
            <a:r>
              <a:rPr lang="fr-FR" sz="1600" b="1" dirty="0" smtClean="0">
                <a:solidFill>
                  <a:srgbClr val="002060"/>
                </a:solidFill>
              </a:rPr>
              <a:t>Zététique</a:t>
            </a:r>
            <a:r>
              <a:rPr lang="fr-FR" sz="1600" dirty="0" smtClean="0">
                <a:solidFill>
                  <a:srgbClr val="002060"/>
                </a:solidFill>
              </a:rPr>
              <a:t>: Comment garder un esprit critique dans nos métiers ?</a:t>
            </a:r>
          </a:p>
          <a:p>
            <a:pPr marL="714375" lvl="0" indent="0">
              <a:buNone/>
            </a:pPr>
            <a:r>
              <a:rPr lang="fr-FR" sz="1600" dirty="0">
                <a:solidFill>
                  <a:srgbClr val="002060"/>
                </a:solidFill>
              </a:rPr>
              <a:t>	</a:t>
            </a:r>
            <a:endParaRPr lang="fr-FR" sz="1600" dirty="0" smtClean="0">
              <a:solidFill>
                <a:srgbClr val="002060"/>
              </a:solidFill>
            </a:endParaRPr>
          </a:p>
          <a:p>
            <a:pPr marL="714375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341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25" y="-7576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Catégories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7"/>
          <p:cNvSpPr>
            <a:spLocks noGrp="1"/>
          </p:cNvSpPr>
          <p:nvPr>
            <p:ph sz="quarter" idx="4"/>
          </p:nvPr>
        </p:nvSpPr>
        <p:spPr>
          <a:xfrm>
            <a:off x="0" y="1569456"/>
            <a:ext cx="9055546" cy="572666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 </a:t>
            </a: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4"/>
          </p:nvPr>
        </p:nvSpPr>
        <p:spPr>
          <a:xfrm>
            <a:off x="25573" y="1207726"/>
            <a:ext cx="9144000" cy="5434250"/>
          </a:xfrm>
        </p:spPr>
        <p:txBody>
          <a:bodyPr>
            <a:noAutofit/>
          </a:bodyPr>
          <a:lstStyle/>
          <a:p>
            <a:pPr marL="363538" lvl="0" indent="-361950"/>
            <a:r>
              <a:rPr lang="fr-FR" sz="2000" b="1" dirty="0">
                <a:solidFill>
                  <a:srgbClr val="002060"/>
                </a:solidFill>
              </a:rPr>
              <a:t>Catégorie D : Activités </a:t>
            </a:r>
            <a:r>
              <a:rPr lang="fr-FR" sz="2000" b="1" dirty="0" smtClean="0">
                <a:solidFill>
                  <a:srgbClr val="002060"/>
                </a:solidFill>
              </a:rPr>
              <a:t>extra-professionnelles (3-4 sessions)</a:t>
            </a:r>
            <a:endParaRPr lang="fr-FR" sz="2000" b="1" dirty="0">
              <a:solidFill>
                <a:srgbClr val="002060"/>
              </a:solidFill>
            </a:endParaRPr>
          </a:p>
          <a:p>
            <a:pPr marL="763588" lvl="1" indent="-361950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Escape </a:t>
            </a:r>
            <a:r>
              <a:rPr lang="fr-FR" sz="1800" dirty="0" err="1">
                <a:solidFill>
                  <a:srgbClr val="002060"/>
                </a:solidFill>
              </a:rPr>
              <a:t>game</a:t>
            </a:r>
            <a:r>
              <a:rPr lang="fr-FR" sz="1800" dirty="0">
                <a:solidFill>
                  <a:srgbClr val="002060"/>
                </a:solidFill>
              </a:rPr>
              <a:t> (Patience, communication, organisation, gestion du stress... </a:t>
            </a:r>
            <a:r>
              <a:rPr lang="fr-FR" sz="1800" dirty="0" smtClean="0">
                <a:solidFill>
                  <a:srgbClr val="002060"/>
                </a:solidFill>
              </a:rPr>
              <a:t>1h </a:t>
            </a:r>
            <a:r>
              <a:rPr lang="fr-FR" sz="1800" dirty="0">
                <a:solidFill>
                  <a:srgbClr val="002060"/>
                </a:solidFill>
              </a:rPr>
              <a:t>pour résoudre une enquête </a:t>
            </a:r>
            <a:r>
              <a:rPr lang="fr-FR" sz="1800" dirty="0" smtClean="0">
                <a:solidFill>
                  <a:srgbClr val="002060"/>
                </a:solidFill>
              </a:rPr>
              <a:t>policière et sortir de la pièce par équipe </a:t>
            </a:r>
            <a:r>
              <a:rPr lang="fr-FR" sz="1800" dirty="0">
                <a:solidFill>
                  <a:srgbClr val="002060"/>
                </a:solidFill>
              </a:rPr>
              <a:t>de </a:t>
            </a:r>
            <a:r>
              <a:rPr lang="fr-FR" sz="1800" dirty="0" smtClean="0">
                <a:solidFill>
                  <a:srgbClr val="002060"/>
                </a:solidFill>
              </a:rPr>
              <a:t>5 ou 6).</a:t>
            </a:r>
          </a:p>
          <a:p>
            <a:pPr marL="763588" lvl="1" indent="-361950">
              <a:buFont typeface="Arial" charset="0"/>
              <a:buChar char="•"/>
            </a:pPr>
            <a:r>
              <a:rPr lang="fr-FR" sz="1800" dirty="0" smtClean="0">
                <a:solidFill>
                  <a:srgbClr val="002060"/>
                </a:solidFill>
              </a:rPr>
              <a:t>Concours de pétanque </a:t>
            </a:r>
            <a:r>
              <a:rPr lang="fr-FR" sz="1800" dirty="0">
                <a:solidFill>
                  <a:srgbClr val="002060"/>
                </a:solidFill>
              </a:rPr>
              <a:t>/ Foot / ..</a:t>
            </a:r>
          </a:p>
          <a:p>
            <a:pPr marL="763588" lvl="1" indent="-361950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Séance de dégustation de vins / huile d’olive</a:t>
            </a:r>
          </a:p>
          <a:p>
            <a:pPr marL="763588" lvl="1" indent="-361950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Atelier Réalité </a:t>
            </a:r>
            <a:r>
              <a:rPr lang="fr-FR" sz="1800" dirty="0" smtClean="0">
                <a:solidFill>
                  <a:srgbClr val="002060"/>
                </a:solidFill>
              </a:rPr>
              <a:t>Virtuelle (Démonstration de la RV sur nos sujets / projets scientifiques )</a:t>
            </a:r>
            <a:endParaRPr lang="fr-FR" sz="1800" dirty="0">
              <a:solidFill>
                <a:srgbClr val="002060"/>
              </a:solidFill>
            </a:endParaRPr>
          </a:p>
          <a:p>
            <a:pPr marL="763588" lvl="1" indent="-361950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Atelier créatif/artistique</a:t>
            </a:r>
          </a:p>
          <a:p>
            <a:pPr marL="714375" lvl="0" indent="0">
              <a:buNone/>
            </a:pPr>
            <a:r>
              <a:rPr lang="fr-FR" sz="2800" dirty="0">
                <a:solidFill>
                  <a:srgbClr val="002060"/>
                </a:solidFill>
              </a:rPr>
              <a:t>	</a:t>
            </a:r>
            <a:endParaRPr lang="fr-FR" sz="2800" dirty="0" smtClean="0">
              <a:solidFill>
                <a:srgbClr val="002060"/>
              </a:solidFill>
            </a:endParaRPr>
          </a:p>
          <a:p>
            <a:pPr marL="714375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7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Organisation des journées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187624" y="1115616"/>
          <a:ext cx="6120682" cy="5008605"/>
        </p:xfrm>
        <a:graphic>
          <a:graphicData uri="http://schemas.openxmlformats.org/drawingml/2006/table">
            <a:tbl>
              <a:tblPr/>
              <a:tblGrid>
                <a:gridCol w="872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5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3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5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03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756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1er jour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2eme jour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3eme jour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9h</a:t>
                      </a:r>
                    </a:p>
                  </a:txBody>
                  <a:tcPr marL="5851" marR="5851" marT="58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10h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10H30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CAFE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CAFE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198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11h30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1983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12h30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18918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14h30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DEJEUNER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DEJEUNER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DEJEUNER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96543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1983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15h30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16h30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17h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CAFE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CAFE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1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18h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DINNER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DINNER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21983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21983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979712" y="6309320"/>
            <a:ext cx="6390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Entre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12 et 16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sessions de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1h (voire +2 à l’heure de l’apéritif)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742116" y="361991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A</a:t>
            </a: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742116" y="398968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A</a:t>
            </a: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742116" y="462833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A</a:t>
            </a:r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742116" y="569719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A</a:t>
            </a:r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572000" y="155679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B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572000" y="221442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B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572000" y="25889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572000" y="361991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C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572000" y="405395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4572000" y="468740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C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572000" y="572206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C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6372200" y="221442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D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6382842" y="258896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D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372200" y="155679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6134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C 0.00035 0.00278 0.00018 0.00579 0.00105 0.0088 C 0.00157 0.01065 0.00313 0.01227 0.00434 0.01412 C 0.01129 0.02292 0.0066 0.01482 0.01216 0.02431 C 0.01389 0.02616 0.01528 0.02917 0.01667 0.03148 C 0.01754 0.0331 0.01875 0.03403 0.0191 0.03542 C 0.02066 0.04051 0.01962 0.0382 0.0224 0.04306 C 0.02379 0.04746 0.02361 0.04746 0.02587 0.05162 C 0.02639 0.05324 0.02726 0.0544 0.02813 0.05579 C 0.03039 0.05996 0.03108 0.06435 0.0349 0.06852 C 0.03594 0.06968 0.03733 0.07084 0.0382 0.07223 C 0.03959 0.07408 0.04011 0.07662 0.04167 0.07871 C 0.04358 0.08125 0.04671 0.0831 0.04844 0.08611 C 0.05365 0.09468 0.0507 0.09213 0.05643 0.0963 C 0.06007 0.10278 0.05764 0.09908 0.06424 0.10648 L 0.07327 0.11667 C 0.07483 0.11829 0.07639 0.11968 0.07796 0.12176 C 0.08108 0.12639 0.08299 0.12917 0.08698 0.1331 C 0.08785 0.13426 0.08924 0.13473 0.09011 0.13588 C 0.09236 0.1375 0.09393 0.13982 0.09584 0.1419 C 0.09688 0.14283 0.09809 0.14375 0.09931 0.14468 C 0.10087 0.14584 0.10226 0.14699 0.10382 0.14815 C 0.10486 0.14908 0.10591 0.15023 0.10712 0.1507 C 0.10851 0.15139 0.11025 0.15162 0.11164 0.15209 C 0.1132 0.15348 0.11459 0.1551 0.11615 0.15579 C 0.12171 0.15926 0.13768 0.16273 0.13993 0.16366 C 0.14306 0.16435 0.14584 0.16598 0.14896 0.16621 C 0.17084 0.16806 0.15868 0.16713 0.18507 0.16922 C 0.19566 0.16783 0.20643 0.1676 0.21684 0.16621 C 0.21997 0.16551 0.22327 0.1632 0.22587 0.16088 C 0.22917 0.15834 0.23108 0.15672 0.23386 0.15348 C 0.23802 0.14769 0.23664 0.14838 0.24046 0.1419 C 0.24584 0.13287 0.24254 0.14121 0.24618 0.13056 C 0.24914 0.11389 0.24514 0.13426 0.24948 0.11783 C 0.25 0.11574 0.25018 0.11366 0.2507 0.11158 C 0.25035 0.1051 0.25209 0.08959 0.2474 0.08079 C 0.24497 0.07685 0.24167 0.07361 0.23941 0.06968 C 0.23421 0.06088 0.23733 0.06273 0.23143 0.06065 C 0.23039 0.05949 0.22952 0.0581 0.22796 0.05695 C 0.22674 0.05579 0.225 0.05556 0.22344 0.0544 C 0.2224 0.05371 0.22136 0.05255 0.22014 0.05162 C 0.21858 0.05093 0.21702 0.05023 0.21563 0.04931 C 0.21337 0.04769 0.21111 0.04607 0.20886 0.04445 C 0.20764 0.04306 0.20695 0.04121 0.20539 0.04028 C 0.20191 0.03843 0.19462 0.03519 0.18959 0.03426 C 0.18698 0.0338 0.18438 0.03357 0.18177 0.0331 C 0.17605 0.03357 0.17049 0.03334 0.16493 0.03426 C 0.16233 0.03449 0.15955 0.03681 0.15799 0.03912 C 0.15712 0.04028 0.1566 0.04167 0.15591 0.04306 C 0.15469 0.04491 0.15348 0.0463 0.15243 0.04792 C 0.15209 0.04977 0.15174 0.05139 0.15139 0.05324 C 0.15105 0.0544 0.15 0.05579 0.15 0.05695 C 0.15 0.06273 0.15018 0.06898 0.15139 0.07477 C 0.15157 0.07593 0.15261 0.07662 0.15348 0.07732 C 0.15573 0.07871 0.15799 0.0794 0.16042 0.07986 C 0.16667 0.08148 0.1632 0.08056 0.17049 0.08218 C 0.18247 0.08172 0.19462 0.08172 0.2066 0.08079 C 0.20782 0.08079 0.20886 0.07986 0.2099 0.07986 C 0.21407 0.0794 0.21823 0.07917 0.2224 0.07871 L 0.23247 0.07477 C 0.23386 0.07431 0.2349 0.07361 0.23594 0.07338 C 0.24028 0.07223 0.24184 0.07199 0.24618 0.06968 C 0.2474 0.06898 0.24844 0.06783 0.24948 0.06713 C 0.25261 0.06528 0.25695 0.06459 0.25973 0.06204 C 0.26111 0.06088 0.26198 0.05949 0.26302 0.05834 C 0.26667 0.05486 0.26823 0.05463 0.27101 0.05047 C 0.27257 0.04792 0.27483 0.04584 0.27552 0.04306 C 0.27709 0.03773 0.27605 0.04005 0.279 0.03542 C 0.27934 0.0338 0.27969 0.03195 0.28004 0.0301 C 0.28004 0.03033 0.28282 0.0206 0.28351 0.01898 L 0.28455 0.01505 L 0.28577 0.01111 C 0.28872 -0.00856 0.2875 0.00116 0.28907 -0.01805 C 0.28716 -0.05046 0.28993 -0.02963 0.28681 -0.0419 C 0.28629 -0.04398 0.28542 -0.04907 0.28455 -0.05092 C 0.28403 -0.05208 0.28282 -0.05347 0.2823 -0.05463 C 0.28177 -0.05555 0.28177 -0.0574 0.28125 -0.05856 C 0.28073 -0.05949 0.27969 -0.05995 0.279 -0.06111 C 0.27466 -0.06713 0.27917 -0.06319 0.27327 -0.06759 C 0.27257 -0.06875 0.27171 -0.06967 0.27101 -0.07129 C 0.27014 -0.07338 0.2698 -0.07523 0.26875 -0.07754 C 0.26823 -0.07847 0.26719 -0.07893 0.2665 -0.08009 C 0.26285 -0.08518 0.26372 -0.08449 0.26094 -0.08889 C 0.25973 -0.09074 0.25851 -0.09213 0.25747 -0.09398 C 0.25712 -0.09537 0.25695 -0.09676 0.25643 -0.09768 C 0.25504 -0.10046 0.25191 -0.10555 0.25191 -0.10532 L 0.24948 -0.11342 C 0.24914 -0.11435 0.24896 -0.11574 0.24844 -0.1169 C 0.24775 -0.11875 0.24671 -0.1199 0.24618 -0.12199 C 0.24549 -0.12361 0.24549 -0.12523 0.24497 -0.12685 C 0.24427 -0.1294 0.24358 -0.13194 0.24289 -0.13449 C 0.24254 -0.13588 0.24184 -0.13727 0.2415 -0.13865 L 0.23941 -0.15115 C 0.23976 -0.1574 0.23924 -0.16389 0.24046 -0.17014 C 0.24184 -0.17639 0.24462 -0.17639 0.2474 -0.18032 C 0.24809 -0.18148 0.24861 -0.18333 0.24948 -0.18426 C 0.25122 -0.18611 0.25365 -0.18819 0.25521 -0.19027 C 0.25643 -0.19213 0.2573 -0.19421 0.25851 -0.19583 C 0.26771 -0.20486 0.26216 -0.19815 0.26875 -0.20208 C 0.26997 -0.20277 0.27101 -0.20393 0.27223 -0.2044 C 0.27448 -0.20555 0.27674 -0.20625 0.279 -0.20694 L 0.2823 -0.2081 C 0.30747 -0.22731 0.28716 -0.21319 0.36476 -0.20926 C 0.36719 -0.20926 0.36927 -0.2074 0.37171 -0.20694 C 0.37344 -0.20694 0.37535 -0.20602 0.37726 -0.20578 C 0.38681 -0.2044 0.38611 -0.2044 0.39323 -0.2044 " pathEditMode="relative" rAng="0" ptsTypes="AAAAAAAAAAAAAAAAAAAAAAAAAAAAAAAAAAAAAAAAAAAAAAAAAAAAAAAAAAAAAAAAAAAAAAAAAAAAAAAAAAAAAAAAAAAAAAAAAAAAAAAAAA">
                                      <p:cBhvr>
                                        <p:cTn id="6" dur="8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53" y="-24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C -0.00746 0.00811 -0.0158 0.01598 -0.01944 0.02593 C -0.02309 0.03704 -0.02483 0.05 -0.02674 0.06297 C -0.02865 0.07593 -0.02674 0.08704 -0.02483 0.09908 C -0.02309 0.10996 -0.02049 0.122 -0.01389 0.13195 C -0.00851 0.1419 0.00087 0.15 0.01094 0.15602 C 0.02014 0.16204 0.03108 0.16598 0.04219 0.16806 C 0.05313 0.16991 0.06424 0.16991 0.07431 0.16806 C 0.08524 0.16598 0.09531 0.16112 0.10347 0.15301 C 0.11181 0.14607 0.11927 0.13704 0.12274 0.12593 C 0.12743 0.11598 0.12899 0.10209 0.12899 0.09098 C 0.13004 0.0801 0.12899 0.0669 0.12465 0.05602 C 0.12014 0.04607 0.11181 0.03797 0.1007 0.03403 C 0.08976 0.03102 0.07865 0.03496 0.07135 0.0419 C 0.0651 0.04908 0.06042 0.05996 0.05955 0.07292 C 0.05955 0.08612 0.06042 0.09792 0.0651 0.10811 C 0.06962 0.11806 0.06858 0.11991 0.08698 0.13311 C 0.10347 0.147 0.12014 0.14306 0.13004 0.14399 C 0.1401 0.14399 0.14861 0.14005 0.15833 0.13612 C 0.16962 0.13102 0.17882 0.122 0.18524 0.11389 C 0.19167 0.10602 0.19427 0.09607 0.19792 0.0801 C 0.20087 0.06389 0.20087 0.05602 0.20087 0.04399 C 0.20087 0.03195 0.20087 0.01991 0.20087 0.00811 " pathEditMode="relative" rAng="0" ptsTypes="AAAAAAAAAAAAAAAAAAAAAAA">
                                      <p:cBhvr>
                                        <p:cTn id="8" dur="8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63" y="847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10" dur="8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139 C -0.00539 0.00857 -0.01129 0.01945 -0.01875 0.02454 C -0.02709 0.0294 -0.03681 0.03195 -0.04653 0.03426 C -0.05625 0.03681 -0.06459 0.03426 -0.07361 0.03195 C -0.08177 0.0294 -0.0908 0.0257 -0.09827 0.0169 C -0.10573 0.00973 -0.11181 -0.00254 -0.11632 -0.01597 C -0.12084 -0.02824 -0.12379 -0.04305 -0.12535 -0.05764 C -0.12674 -0.07245 -0.12674 -0.08703 -0.12535 -0.10069 C -0.12379 -0.11527 -0.12014 -0.1287 -0.11407 -0.13981 C -0.10886 -0.15092 -0.10209 -0.16064 -0.09375 -0.16551 C -0.08629 -0.17176 -0.07587 -0.17407 -0.06754 -0.17407 C -0.05938 -0.17523 -0.04948 -0.17407 -0.04132 -0.16782 C -0.03386 -0.1618 -0.02778 -0.15092 -0.02483 -0.13611 C -0.02257 -0.12129 -0.02552 -0.10671 -0.03073 -0.09676 C -0.03611 -0.08842 -0.04427 -0.08217 -0.054 -0.08078 C -0.06389 -0.08078 -0.07275 -0.08217 -0.08039 -0.08842 C -0.08785 -0.09444 -0.08924 -0.09328 -0.09914 -0.11759 C -0.10955 -0.13981 -0.1066 -0.1618 -0.10729 -0.17523 C -0.10729 -0.18865 -0.10434 -0.19976 -0.10139 -0.21319 C -0.09757 -0.22801 -0.0908 -0.24027 -0.08473 -0.24884 C -0.07882 -0.2574 -0.07136 -0.26111 -0.05938 -0.26597 C -0.04723 -0.26944 -0.04132 -0.26944 -0.03229 -0.26944 C -0.02327 -0.26944 -0.01424 -0.26944 -0.00539 -0.26944 " pathEditMode="relative" rAng="5400000" ptsTypes="AAAAAAAAAAAAAAAAAAAAAAA">
                                      <p:cBhvr>
                                        <p:cTn id="12" dur="8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54" y="-1157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33333E-6 L -0.0533 -0.12639 C -0.06441 -0.15486 -0.08108 -0.17014 -0.09844 -0.17014 C -0.1184 -0.17014 -0.1342 -0.15486 -0.14531 -0.12639 L -0.19844 3.33333E-6 " pathEditMode="relative" rAng="0" ptsTypes="AAAAA">
                                      <p:cBhvr>
                                        <p:cTn id="14" dur="8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31" y="-851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C -0.15799 -0.11111 -0.3158 -0.22246 -0.3507 -0.1794 C -0.38542 -0.13635 -0.2349 0.18541 -0.20938 0.25833 C -0.18368 0.33125 -0.19774 0.25833 -0.19774 0.25856 " pathEditMode="relative" rAng="0" ptsTypes="AAAA">
                                      <p:cBhvr>
                                        <p:cTn id="16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95" y="509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C 0.06371 0.17338 0.1276 0.34676 0.09149 0.39676 C 0.05521 0.44653 -0.13646 0.28079 -0.21754 0.29908 C -0.29861 0.31736 -0.39497 0.50671 -0.39497 0.50718 " pathEditMode="relative" rAng="0" ptsTypes="AAAA">
                                      <p:cBhvr>
                                        <p:cTn id="18" dur="8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53" y="2534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C 0.0007 -0.00208 0.00139 -0.00393 0.00226 -0.00601 C 0.00278 -0.0074 0.00278 -0.00856 0.0033 -0.00995 C 0.00677 -0.01828 0.00504 -0.00995 0.00799 -0.0199 C 0.00868 -0.02175 0.00868 -0.02384 0.00938 -0.02546 C 0.0099 -0.02708 0.01094 -0.02824 0.01163 -0.02986 C 0.0125 -0.03171 0.01337 -0.03333 0.01406 -0.03541 C 0.01441 -0.0368 0.01459 -0.03842 0.01528 -0.03981 C 0.0158 -0.0412 0.01667 -0.04236 0.01754 -0.04398 C 0.02274 -0.0625 0.01459 -0.03541 0.02101 -0.05092 C 0.02188 -0.05277 0.02188 -0.05486 0.02222 -0.05648 C 0.02292 -0.05902 0.02361 -0.06134 0.02465 -0.06342 C 0.02518 -0.06504 0.02639 -0.06643 0.02709 -0.06782 C 0.0283 -0.07013 0.02952 -0.07222 0.03056 -0.07476 C 0.03143 -0.07708 0.03195 -0.07963 0.03299 -0.08194 C 0.03507 -0.0868 0.03802 -0.09097 0.03993 -0.09583 C 0.04549 -0.10902 0.04219 -0.10416 0.04827 -0.11134 C 0.04948 -0.11458 0.05104 -0.11875 0.05295 -0.12129 C 0.05452 -0.12338 0.05764 -0.12685 0.05764 -0.12662 C 0.05955 -0.13379 0.05764 -0.12893 0.06129 -0.13402 C 0.06441 -0.13842 0.06597 -0.14166 0.06962 -0.14513 C 0.07066 -0.14629 0.07205 -0.14699 0.07309 -0.14814 C 0.07674 -0.15138 0.07413 -0.15069 0.07899 -0.1537 C 0.08021 -0.15439 0.08143 -0.15463 0.08264 -0.15509 C 0.08403 -0.15601 0.08577 -0.15717 0.08733 -0.1581 C 0.10052 -0.15717 0.1092 -0.16134 0.11806 -0.15069 L 0.125 -0.14259 C 0.12639 -0.1412 0.12778 -0.13981 0.12865 -0.13819 L 0.13334 -0.12986 L 0.13577 -0.12569 C 0.13906 -0.11365 0.13455 -0.128 0.13924 -0.11851 C 0.13993 -0.11736 0.13976 -0.1155 0.14045 -0.11435 C 0.14115 -0.11319 0.14219 -0.1125 0.14288 -0.11134 C 0.14445 -0.10879 0.14757 -0.103 0.14757 -0.10277 C 0.1507 -0.08796 0.14636 -0.10555 0.15104 -0.09328 C 0.15209 -0.0905 0.15261 -0.0875 0.15347 -0.08472 C 0.15452 -0.08125 0.15521 -0.07847 0.1559 -0.07476 C 0.15643 -0.07129 0.1566 -0.06736 0.15695 -0.06342 C 0.15729 -0.05601 0.15729 -0.04838 0.15834 -0.04097 C 0.15886 -0.03564 0.16215 -0.02777 0.16528 -0.02407 C 0.16597 -0.02338 0.16702 -0.02245 0.16771 -0.02129 C 0.17153 -0.01574 0.16788 -0.01782 0.17361 -0.01574 C 0.17778 -0.01088 0.17483 -0.01342 0.18299 -0.00995 L 0.18663 -0.00856 L 0.19011 -0.0074 C 0.19757 -0.00787 0.20504 -0.00787 0.21268 -0.00856 C 0.2158 -0.00902 0.21702 -0.01111 0.21962 -0.01296 C 0.23247 -0.02152 0.21406 -0.00763 0.23143 -0.02129 C 0.23264 -0.02245 0.23403 -0.02314 0.23507 -0.02407 C 0.23663 -0.02592 0.23785 -0.02824 0.23976 -0.02986 C 0.24288 -0.03217 0.24427 -0.0331 0.24688 -0.0368 C 0.25625 -0.05115 0.24792 -0.04097 0.25399 -0.04791 L 0.2599 -0.06921 L 0.26094 -0.07338 C 0.26129 -0.07476 0.26198 -0.07615 0.26233 -0.07777 C 0.26389 -0.08611 0.26302 -0.08125 0.26459 -0.09166 C 0.26493 -0.11713 0.26511 -0.14259 0.26563 -0.16782 C 0.2658 -0.17013 0.26667 -0.17245 0.26702 -0.17476 C 0.26736 -0.178 0.26754 -0.18148 0.26806 -0.18472 C 0.27327 -0.21898 0.26702 -0.18032 0.27535 -0.20995 C 0.2757 -0.21157 0.27587 -0.21296 0.27639 -0.21412 C 0.27778 -0.21713 0.28021 -0.21944 0.28108 -0.22268 C 0.28316 -0.22986 0.2809 -0.22407 0.28472 -0.22986 C 0.28733 -0.23379 0.28663 -0.23495 0.29063 -0.23819 C 0.29306 -0.24027 0.29584 -0.2412 0.29896 -0.24236 C 0.30834 -0.24166 0.31198 -0.24421 0.31771 -0.23819 C 0.31979 -0.23611 0.3217 -0.23356 0.32361 -0.23101 L 0.32604 -0.22847 L 0.3283 -0.2199 C 0.32865 -0.21851 0.32934 -0.21713 0.32969 -0.2155 L 0.33073 -0.20995 C 0.3309 -0.20717 0.33247 -0.18287 0.33299 -0.17916 C 0.33368 -0.17523 0.33472 -0.17152 0.33559 -0.16782 C 0.33611 -0.16504 0.33733 -0.16226 0.33785 -0.15925 C 0.34132 -0.13819 0.33681 -0.16458 0.34028 -0.14675 C 0.34063 -0.14421 0.3408 -0.14213 0.34132 -0.13958 C 0.34445 -0.12685 0.34323 -0.13588 0.34497 -0.12407 C 0.34618 -0.11412 0.34566 -0.11597 0.34722 -0.10717 C 0.35226 -0.08101 0.34774 -0.10463 0.35087 -0.09166 C 0.35261 -0.08379 0.35087 -0.08819 0.35434 -0.08194 C 0.35643 -0.07453 0.35417 -0.08032 0.35799 -0.07476 C 0.35886 -0.07338 0.35955 -0.07175 0.36024 -0.07083 C 0.36181 -0.06875 0.36441 -0.06597 0.36632 -0.06504 C 0.36858 -0.06365 0.37101 -0.06319 0.37327 -0.06226 L 0.38038 -0.05925 L 0.38403 -0.05787 C 0.39063 -0.05833 0.39722 -0.05763 0.40399 -0.05925 C 0.40677 -0.06018 0.41111 -0.06504 0.41111 -0.06481 C 0.41684 -0.07523 0.4099 -0.0625 0.4158 -0.07476 C 0.41649 -0.07638 0.41736 -0.07777 0.41823 -0.07916 L 0.42066 -0.0875 C 0.42101 -0.08888 0.42153 -0.09027 0.42153 -0.09166 C 0.42327 -0.10277 0.42257 -0.09745 0.42431 -0.10717 C 0.42361 -0.12685 0.42465 -0.1449 0.42153 -0.16365 C 0.42084 -0.16967 0.42066 -0.16805 0.4191 -0.17361 C 0.4191 -0.17476 0.41788 -0.18171 0.41702 -0.1831 C 0.41493 -0.18773 0.41285 -0.18888 0.41111 -0.19305 C 0.41059 -0.19444 0.41042 -0.19606 0.4099 -0.19745 C 0.40938 -0.19884 0.40816 -0.2 0.40764 -0.20162 C 0.40712 -0.203 0.40712 -0.20463 0.40643 -0.20601 C 0.40573 -0.20717 0.40452 -0.20856 0.40399 -0.20995 C 0.39861 -0.22291 0.40521 -0.21157 0.39809 -0.22268 C 0.39688 -0.22708 0.39688 -0.22824 0.39462 -0.23263 C 0.39306 -0.23541 0.39132 -0.23819 0.38993 -0.24097 C 0.38941 -0.24236 0.38924 -0.24398 0.38872 -0.24537 C 0.38264 -0.25949 0.39028 -0.23773 0.38403 -0.25509 C 0.38177 -0.26134 0.38403 -0.2581 0.38038 -0.26504 C 0.37934 -0.26689 0.37778 -0.26851 0.37691 -0.2706 C 0.37587 -0.27268 0.37552 -0.27546 0.37465 -0.27754 C 0.37344 -0.28009 0.37188 -0.28217 0.37101 -0.28472 C 0.36858 -0.29027 0.36667 -0.29606 0.36389 -0.30138 L 0.35677 -0.31574 C 0.35556 -0.31782 0.35417 -0.32013 0.3533 -0.32268 C 0.35243 -0.32476 0.35174 -0.32638 0.35087 -0.32824 C 0.34983 -0.33032 0.34827 -0.33217 0.34722 -0.33379 C 0.34653 -0.33564 0.34584 -0.33773 0.34497 -0.33958 C 0.34427 -0.34097 0.34323 -0.34236 0.34254 -0.34375 C 0.33663 -0.35648 0.34358 -0.34328 0.33785 -0.3537 C 0.3349 -0.36736 0.33906 -0.35162 0.33299 -0.36365 C 0.33038 -0.36898 0.32813 -0.37453 0.32604 -0.38032 C 0.325 -0.38379 0.32361 -0.38703 0.32257 -0.39027 C 0.32118 -0.39398 0.32049 -0.39791 0.31893 -0.40162 C 0.31459 -0.41319 0.31111 -0.42106 0.30469 -0.43101 C 0.29149 -0.45208 0.31007 -0.42338 0.29757 -0.44097 C 0.29688 -0.44236 0.29636 -0.44398 0.29531 -0.44513 C 0.29445 -0.44606 0.29288 -0.44606 0.29167 -0.44652 C 0.28976 -0.44745 0.28768 -0.44861 0.28594 -0.44953 C 0.28334 -0.45046 0.27865 -0.45208 0.27865 -0.45185 C 0.27674 -0.45509 0.27448 -0.45763 0.27292 -0.46064 C 0.27188 -0.46226 0.27153 -0.46458 0.27031 -0.46643 C 0.26945 -0.46782 0.26788 -0.46875 0.26702 -0.4706 C 0.2658 -0.47222 0.26563 -0.47453 0.26459 -0.47615 C 0.26354 -0.47777 0.26215 -0.47893 0.26094 -0.48032 C 0.2592 -0.4831 0.25834 -0.48634 0.25625 -0.48888 C 0.25434 -0.49097 0.25209 -0.49328 0.25035 -0.49583 C 0.24931 -0.49791 0.24792 -0.49953 0.24688 -0.50138 C 0.24531 -0.50439 0.2441 -0.5074 0.24202 -0.50995 L 0.23733 -0.5155 C 0.23698 -0.51689 0.23681 -0.51851 0.23629 -0.5199 C 0.23542 -0.52175 0.2309 -0.52893 0.23038 -0.52986 C 0.22917 -0.53101 0.22795 -0.5324 0.22674 -0.53379 C 0.22413 -0.53773 0.22049 -0.54444 0.2184 -0.54791 C 0.21771 -0.5493 0.21719 -0.55092 0.21597 -0.55231 C 0.21007 -0.55949 0.21875 -0.54884 0.21024 -0.56064 C 0.20903 -0.56226 0.20799 -0.56342 0.2066 -0.56481 C 0.20625 -0.5662 0.20625 -0.56805 0.20538 -0.56921 C 0.20382 -0.57175 0.19965 -0.57615 0.19965 -0.57592 C 0.19931 -0.57754 0.19879 -0.57893 0.19827 -0.58032 C 0.19705 -0.58402 0.19584 -0.58495 0.19358 -0.58726 L 0.19497 -0.60972 " pathEditMode="relative" rAng="0" ptsTypes="AAAAAAAAAAAAAAAAAAAAAAAAAAAAAAAAAAAAAAAAAAAAAAAAAAAAAAAAAAAAAAAAAAAAAAAAAAAAAAAAAAAAAAAAAAAAAAAAAAAAAAAAAAAAAAAAAAAAAAAAAAAAAAAAAAAAAAAAAAAAAAAAAAAAAA">
                                      <p:cBhvr>
                                        <p:cTn id="20" dur="8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15" y="-3048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0138 C -0.004 -0.01968 -0.01806 -0.04005 -0.02292 -0.04005 C -0.054 -0.04005 -0.08594 0.2868 -0.08594 0.61365 C -0.08594 0.44861 -0.10191 0.2868 -0.11702 0.2868 C -0.13299 0.2868 -0.14809 0.45138 -0.14809 0.61365 C -0.14809 0.5324 -0.15608 0.44861 -0.16407 0.44861 C -0.17205 0.44861 -0.18004 0.52986 -0.18004 0.61365 C -0.18004 0.57175 -0.18403 0.5324 -0.18802 0.5324 C -0.19202 0.5324 -0.19601 0.57407 -0.19601 0.61365 C -0.19601 0.59212 -0.19809 0.57175 -0.2 0.57175 C -0.20104 0.57175 -0.204 0.59282 -0.204 0.61365 C -0.204 0.60324 -0.20504 0.59212 -0.20608 0.59212 C -0.20608 0.58981 -0.20816 0.60254 -0.20816 0.61365 C -0.20816 0.6081 -0.20816 0.60324 -0.2092 0.60324 C -0.2092 0.60555 -0.21025 0.60856 -0.21025 0.61365 C -0.21025 0.61087 -0.21025 0.6081 -0.21025 0.60555 C -0.21129 0.60555 -0.21129 0.6081 -0.21129 0.61087 C -0.21233 0.61087 -0.21233 0.60856 -0.21233 0.60555 C -0.21337 0.60555 -0.21337 0.6081 -0.21337 0.61087 " pathEditMode="relative" rAng="0" ptsTypes="AAAAAAAAAAAAAAAAAAA">
                                      <p:cBhvr>
                                        <p:cTn id="22" dur="8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77" y="2854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-0.00601 L 0.04705 0.03403 C 0.05799 0.04306 0.07448 0.04792 0.09149 0.04792 C 0.11111 0.04792 0.12674 0.04306 0.13767 0.03403 L 0.1901 -0.00601 " pathEditMode="relative" rAng="0" ptsTypes="AAAAA">
                                      <p:cBhvr>
                                        <p:cTn id="24" dur="8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57" y="268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125 C -1.11111E-6 0.05231 0.03472 0.08495 0.07708 0.08495 C 0.12708 0.08495 0.14514 0.04884 0.15278 0.02685 L 0.16059 -0.00209 C 0.16823 -0.02408 0.1875 -0.05996 0.24392 -0.05996 C 0.28004 -0.05996 0.32118 -0.02755 0.32118 0.0125 C 0.32118 0.05231 0.28004 0.08495 0.24392 0.08495 C 0.1875 0.08495 0.16823 0.04884 0.16059 0.02685 L 0.15278 -0.00209 C 0.14514 -0.02408 0.12708 -0.05996 0.07708 -0.05996 C 0.03472 -0.05996 -1.11111E-6 -0.02755 -1.11111E-6 0.0125 Z " pathEditMode="relative" rAng="0" ptsTypes="AAAAAAAAAAA">
                                      <p:cBhvr>
                                        <p:cTn id="26" dur="8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59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-2.22222E-6 0.00023 C -0.01232 0.00023 -0.02465 0.00023 -0.03698 0.00116 C -0.03802 0.00116 -0.03923 0.00254 -0.04045 0.00278 C -0.04288 0.0037 -0.04531 0.00393 -0.04757 0.00416 C -0.05503 0.00555 -0.06996 0.00741 -0.06996 0.00764 C -0.07118 0.00856 -0.07222 0.00995 -0.07361 0.01065 C -0.07534 0.0118 -0.08038 0.01342 -0.08194 0.01389 C -0.10573 0.01273 -0.11406 0.01088 -0.13524 0.01389 C -0.13628 0.01412 -0.1375 0.01504 -0.13889 0.01528 C -0.14028 0.0169 -0.14184 0.01875 -0.14357 0.02014 C -0.14462 0.02106 -0.146 0.02222 -0.14722 0.02315 C -0.14982 0.02616 -0.15278 0.03241 -0.15416 0.03588 C -0.15607 0.04097 -0.15885 0.05162 -0.15885 0.05185 C -0.1585 0.06157 -0.15868 0.07153 -0.15781 0.08148 C -0.15746 0.08333 -0.15625 0.08472 -0.15521 0.08634 C -0.15364 0.08912 -0.15139 0.0912 -0.14948 0.09421 C -0.14844 0.09537 -0.14809 0.09768 -0.14722 0.09861 C -0.146 0.1 -0.14462 0.10092 -0.14357 0.10185 C -0.14253 0.10278 -0.14201 0.10416 -0.14114 0.10509 C -0.13767 0.10903 -0.13403 0.1125 -0.13055 0.1162 L -0.13055 0.11643 C -0.12934 0.11713 -0.12812 0.11782 -0.12691 0.11921 C -0.12413 0.12268 -0.12083 0.12592 -0.11857 0.13009 C -0.11562 0.13611 -0.11736 0.13379 -0.11389 0.13819 C -0.11319 0.14028 -0.11232 0.14259 -0.11163 0.14444 C -0.11094 0.14606 -0.10972 0.14745 -0.1092 0.14907 C -0.1085 0.15069 -0.10885 0.15254 -0.10798 0.15393 C -0.10607 0.15717 -0.10173 0.1625 -0.09861 0.16481 C -0.096 0.16666 -0.09149 0.16736 -0.08889 0.16805 C -0.08628 0.16898 -0.07569 0.17222 -0.07239 0.1743 C -0.06736 0.17754 -0.06753 0.17708 -0.06302 0.18217 C -0.06215 0.18333 -0.06128 0.18426 -0.06059 0.18541 C -0.05885 0.18842 -0.05729 0.1919 -0.0559 0.19491 L -0.05347 0.19954 C -0.05382 0.20416 -0.05225 0.21805 -0.05694 0.22315 C -0.05833 0.22477 -0.06024 0.22523 -0.06163 0.22616 C -0.06944 0.23657 -0.06076 0.22592 -0.06996 0.23403 C -0.07639 0.23981 -0.06719 0.23541 -0.07725 0.23866 C -0.0783 0.24004 -0.07951 0.2412 -0.08073 0.2419 C -0.08298 0.24329 -0.08784 0.24514 -0.08784 0.24537 C -0.10191 0.24467 -0.11632 0.24491 -0.13055 0.24352 C -0.13437 0.24329 -0.14323 0.23889 -0.14722 0.23727 C -0.15903 0.23194 -0.14045 0.24004 -0.15521 0.23403 C -0.15885 0.23287 -0.1625 0.23079 -0.16597 0.22963 C -0.16719 0.22893 -0.16823 0.22824 -0.16962 0.22801 L -0.17552 0.22616 C -0.17673 0.22639 -0.18576 0.22708 -0.18854 0.22963 C -0.1967 0.23611 -0.18437 0.22986 -0.19444 0.23403 C -0.19566 0.23657 -0.19791 0.24028 -0.19791 0.24352 C -0.19791 0.26088 -0.1967 0.25116 -0.19444 0.26551 C -0.19271 0.27778 -0.1934 0.27106 -0.19219 0.28611 C -0.19253 0.28981 -0.19219 0.29398 -0.19323 0.29699 C -0.19375 0.29884 -0.19566 0.29907 -0.19687 0.30023 C -0.19757 0.30116 -0.19844 0.30231 -0.19913 0.30324 L -0.20017 0.30509 L -0.20017 0.30555 L -0.20017 0.30509 " pathEditMode="relative" rAng="0" ptsTypes="AAAAAAAAAAAAAAAAAAAAAAAAAAAAAAAAAAAAAAAAAAAAAAAAAAAAAAAAAA">
                                      <p:cBhvr>
                                        <p:cTn id="28" dur="8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1527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C -0.00607 0.01111 -0.01198 0.02384 -0.01944 0.0294 C -0.02778 0.03495 -0.0375 0.03796 -0.04722 0.04051 C -0.05694 0.04352 -0.06528 0.04051 -0.0743 0.03796 C -0.08246 0.03495 -0.09149 0.03079 -0.09896 0.02083 C -0.10642 0.01273 -0.1125 -0.00139 -0.11701 -0.0169 C -0.12153 -0.03079 -0.12448 -0.04768 -0.12604 -0.06435 C -0.12743 -0.08125 -0.12743 -0.09792 -0.12604 -0.11366 C -0.12448 -0.13032 -0.12083 -0.1456 -0.11476 -0.15833 C -0.10955 -0.17083 -0.10278 -0.18217 -0.09444 -0.18773 C -0.08698 -0.19467 -0.07656 -0.19745 -0.06823 -0.19745 C -0.06007 -0.19884 -0.05017 -0.19745 -0.04201 -0.19028 C -0.03455 -0.18356 -0.02847 -0.17083 -0.02552 -0.15417 C -0.02326 -0.13704 -0.02621 -0.12037 -0.03142 -0.10926 C -0.0368 -0.09954 -0.04496 -0.09236 -0.05469 -0.09097 C -0.06458 -0.09097 -0.07344 -0.09236 -0.08107 -0.09954 C -0.08854 -0.10648 -0.08993 -0.10509 -0.09982 -0.1331 C -0.11024 -0.15833 -0.10729 -0.18356 -0.10798 -0.19884 C -0.10798 -0.21412 -0.10503 -0.22685 -0.10208 -0.24213 C -0.09826 -0.25926 -0.09149 -0.27315 -0.08541 -0.2831 C -0.07951 -0.29282 -0.07205 -0.29676 -0.06007 -0.30255 C -0.04791 -0.30648 -0.04201 -0.30648 -0.03298 -0.30648 C -0.02396 -0.30648 -0.01493 -0.30648 -0.00607 -0.30648 " pathEditMode="relative" rAng="5400000" ptsTypes="AAAAAAAAAAAAAAAAAAAAAAA">
                                      <p:cBhvr>
                                        <p:cTn id="30" dur="8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54" y="-13241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40741E-7 L 0.09844 -7.40741E-7 C 0.14253 -7.40741E-7 0.19687 -0.08472 0.19687 -0.15347 L 0.19687 -0.30671 " pathEditMode="relative" rAng="0" ptsTypes="AAAA">
                                      <p:cBhvr>
                                        <p:cTn id="32" dur="8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-1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25" y="-7576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Les journées du laboratoire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7"/>
          <p:cNvSpPr>
            <a:spLocks noGrp="1"/>
          </p:cNvSpPr>
          <p:nvPr>
            <p:ph sz="quarter" idx="4"/>
          </p:nvPr>
        </p:nvSpPr>
        <p:spPr>
          <a:xfrm>
            <a:off x="0" y="1569456"/>
            <a:ext cx="9055546" cy="572666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 </a:t>
            </a: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4"/>
          </p:nvPr>
        </p:nvSpPr>
        <p:spPr>
          <a:xfrm>
            <a:off x="25573" y="1207726"/>
            <a:ext cx="9144000" cy="5434250"/>
          </a:xfrm>
        </p:spPr>
        <p:txBody>
          <a:bodyPr>
            <a:noAutofit/>
          </a:bodyPr>
          <a:lstStyle/>
          <a:p>
            <a:pPr marL="714375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Prochaine étape: </a:t>
            </a:r>
          </a:p>
          <a:p>
            <a:pPr marL="714375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Choisir le </a:t>
            </a:r>
            <a:r>
              <a:rPr lang="fr-FR" sz="2000" b="1" dirty="0" smtClean="0">
                <a:solidFill>
                  <a:srgbClr val="002060"/>
                </a:solidFill>
              </a:rPr>
              <a:t>sujet</a:t>
            </a:r>
            <a:r>
              <a:rPr lang="fr-FR" sz="2000" dirty="0" smtClean="0">
                <a:solidFill>
                  <a:srgbClr val="002060"/>
                </a:solidFill>
              </a:rPr>
              <a:t> des Groupes de Travail (ateliers en parallèle)</a:t>
            </a:r>
          </a:p>
          <a:p>
            <a:pPr marL="1057275"/>
            <a:r>
              <a:rPr lang="fr-FR" sz="1800" dirty="0" smtClean="0">
                <a:solidFill>
                  <a:srgbClr val="002060"/>
                </a:solidFill>
              </a:rPr>
              <a:t>Proposer des sujets jusqu’au 30 avril 2018 </a:t>
            </a:r>
          </a:p>
          <a:p>
            <a:pPr marL="1057275"/>
            <a:r>
              <a:rPr lang="fr-FR" sz="1800" dirty="0" smtClean="0">
                <a:solidFill>
                  <a:srgbClr val="002060"/>
                </a:solidFill>
              </a:rPr>
              <a:t>Choix des ateliers pour les journées du laboratoire lors de la prochaine RG du labo en mai.</a:t>
            </a:r>
          </a:p>
          <a:p>
            <a:pPr marL="1057275"/>
            <a:endParaRPr lang="fr-FR" sz="1800" dirty="0" smtClean="0">
              <a:solidFill>
                <a:srgbClr val="002060"/>
              </a:solidFill>
            </a:endParaRPr>
          </a:p>
          <a:p>
            <a:pPr marL="714375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Puis identifier les </a:t>
            </a:r>
            <a:r>
              <a:rPr lang="fr-FR" sz="2000" b="1" dirty="0" smtClean="0">
                <a:solidFill>
                  <a:srgbClr val="002060"/>
                </a:solidFill>
              </a:rPr>
              <a:t>animateurs</a:t>
            </a:r>
            <a:r>
              <a:rPr lang="fr-FR" sz="2000" dirty="0" smtClean="0">
                <a:solidFill>
                  <a:srgbClr val="002060"/>
                </a:solidFill>
              </a:rPr>
              <a:t> pour ces Groupes de Travail</a:t>
            </a:r>
          </a:p>
          <a:p>
            <a:pPr marL="714375" indent="0">
              <a:buNone/>
            </a:pPr>
            <a:endParaRPr lang="fr-FR" dirty="0">
              <a:solidFill>
                <a:srgbClr val="002060"/>
              </a:solidFill>
            </a:endParaRPr>
          </a:p>
          <a:p>
            <a:pPr marL="714375" indent="0"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 marL="714375" indent="0">
              <a:buNone/>
            </a:pPr>
            <a:r>
              <a:rPr lang="fr-FR" dirty="0" smtClean="0">
                <a:solidFill>
                  <a:srgbClr val="002060"/>
                </a:solidFill>
              </a:rPr>
              <a:t>Nous sommes à l’écoute de toute suggestion,</a:t>
            </a:r>
          </a:p>
          <a:p>
            <a:pPr marL="714375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Le Comité d’Organisation, Magali, Stephan, Stephanie, Angélique et Jocelyne</a:t>
            </a:r>
          </a:p>
          <a:p>
            <a:pPr marL="714375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joignable 24h/24 </a:t>
            </a:r>
            <a:r>
              <a:rPr lang="fr-FR" sz="2000" dirty="0">
                <a:solidFill>
                  <a:srgbClr val="002060"/>
                </a:solidFill>
              </a:rPr>
              <a:t>à JL18@cppm.in2p3.fr</a:t>
            </a:r>
          </a:p>
          <a:p>
            <a:pPr marL="714375" lvl="0" indent="0"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 marL="714375" lvl="0" indent="0">
              <a:buNone/>
            </a:pPr>
            <a:r>
              <a:rPr lang="fr-FR" dirty="0">
                <a:solidFill>
                  <a:srgbClr val="002060"/>
                </a:solidFill>
              </a:rPr>
              <a:t>	</a:t>
            </a:r>
            <a:endParaRPr lang="fr-FR" dirty="0" smtClean="0">
              <a:solidFill>
                <a:srgbClr val="002060"/>
              </a:solidFill>
            </a:endParaRPr>
          </a:p>
          <a:p>
            <a:pPr marL="714375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85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25" y="-7576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Modalités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7"/>
          <p:cNvSpPr>
            <a:spLocks noGrp="1"/>
          </p:cNvSpPr>
          <p:nvPr>
            <p:ph sz="quarter" idx="4"/>
          </p:nvPr>
        </p:nvSpPr>
        <p:spPr>
          <a:xfrm>
            <a:off x="0" y="1569456"/>
            <a:ext cx="9055546" cy="572666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 </a:t>
            </a: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4"/>
          </p:nvPr>
        </p:nvSpPr>
        <p:spPr>
          <a:xfrm>
            <a:off x="307975" y="935367"/>
            <a:ext cx="9144000" cy="4874444"/>
          </a:xfrm>
        </p:spPr>
        <p:txBody>
          <a:bodyPr>
            <a:noAutofit/>
          </a:bodyPr>
          <a:lstStyle/>
          <a:p>
            <a:pPr marL="363538" lvl="0" indent="-361950"/>
            <a:r>
              <a:rPr lang="fr-FR" sz="2000" dirty="0" smtClean="0">
                <a:solidFill>
                  <a:schemeClr val="accent6"/>
                </a:solidFill>
              </a:rPr>
              <a:t>Qui?</a:t>
            </a:r>
            <a:r>
              <a:rPr lang="fr-FR" sz="2000" dirty="0" smtClean="0">
                <a:solidFill>
                  <a:srgbClr val="002060"/>
                </a:solidFill>
              </a:rPr>
              <a:t> Tout le laboratoire</a:t>
            </a:r>
          </a:p>
          <a:p>
            <a:pPr marL="363538" lvl="0" indent="-361950"/>
            <a:endParaRPr lang="fr-FR" sz="2000" dirty="0">
              <a:solidFill>
                <a:srgbClr val="002060"/>
              </a:solidFill>
            </a:endParaRPr>
          </a:p>
          <a:p>
            <a:pPr marL="363538" indent="-361950"/>
            <a:r>
              <a:rPr lang="fr-FR" sz="2000" dirty="0">
                <a:solidFill>
                  <a:schemeClr val="accent6"/>
                </a:solidFill>
              </a:rPr>
              <a:t>Où?  </a:t>
            </a:r>
            <a:r>
              <a:rPr lang="fr-FR" sz="2000" dirty="0">
                <a:solidFill>
                  <a:srgbClr val="002060"/>
                </a:solidFill>
              </a:rPr>
              <a:t>à l’extérieur du labo </a:t>
            </a:r>
          </a:p>
          <a:p>
            <a:pPr marL="363538" lvl="0" indent="-361950"/>
            <a:endParaRPr lang="fr-FR" sz="2000" dirty="0" smtClean="0">
              <a:solidFill>
                <a:srgbClr val="002060"/>
              </a:solidFill>
            </a:endParaRPr>
          </a:p>
          <a:p>
            <a:pPr marL="363538" lvl="0" indent="-361950"/>
            <a:r>
              <a:rPr lang="fr-FR" sz="2000" dirty="0">
                <a:solidFill>
                  <a:schemeClr val="accent6"/>
                </a:solidFill>
              </a:rPr>
              <a:t>Quand?</a:t>
            </a:r>
            <a:r>
              <a:rPr lang="fr-FR" sz="2000" dirty="0">
                <a:solidFill>
                  <a:srgbClr val="002060"/>
                </a:solidFill>
              </a:rPr>
              <a:t> entre octobre et décembre 2018 </a:t>
            </a:r>
            <a:br>
              <a:rPr lang="fr-FR" sz="2000" dirty="0">
                <a:solidFill>
                  <a:srgbClr val="002060"/>
                </a:solidFill>
              </a:rPr>
            </a:br>
            <a:r>
              <a:rPr lang="fr-FR" sz="1600" dirty="0">
                <a:solidFill>
                  <a:srgbClr val="002060"/>
                </a:solidFill>
                <a:sym typeface="Wingdings" panose="05000000000000000000" pitchFamily="2" charset="2"/>
              </a:rPr>
              <a:t> un sondage « </a:t>
            </a:r>
            <a:r>
              <a:rPr lang="fr-FR" sz="1600" dirty="0" err="1">
                <a:solidFill>
                  <a:srgbClr val="002060"/>
                </a:solidFill>
                <a:sym typeface="Wingdings" panose="05000000000000000000" pitchFamily="2" charset="2"/>
              </a:rPr>
              <a:t>anti-dates</a:t>
            </a:r>
            <a:r>
              <a:rPr lang="fr-FR" sz="1600" dirty="0">
                <a:solidFill>
                  <a:srgbClr val="002060"/>
                </a:solidFill>
                <a:sym typeface="Wingdings" panose="05000000000000000000" pitchFamily="2" charset="2"/>
              </a:rPr>
              <a:t> » est </a:t>
            </a:r>
            <a:r>
              <a:rPr lang="fr-FR" sz="1600">
                <a:solidFill>
                  <a:srgbClr val="002060"/>
                </a:solidFill>
                <a:sym typeface="Wingdings" panose="05000000000000000000" pitchFamily="2" charset="2"/>
              </a:rPr>
              <a:t>en </a:t>
            </a:r>
            <a:r>
              <a:rPr lang="fr-FR" sz="1600" smtClean="0">
                <a:solidFill>
                  <a:srgbClr val="002060"/>
                </a:solidFill>
                <a:sym typeface="Wingdings" panose="05000000000000000000" pitchFamily="2" charset="2"/>
              </a:rPr>
              <a:t>cours</a:t>
            </a:r>
            <a:endParaRPr lang="fr-FR" sz="2000" dirty="0">
              <a:solidFill>
                <a:srgbClr val="002060"/>
              </a:solidFill>
            </a:endParaRPr>
          </a:p>
          <a:p>
            <a:pPr marL="363538" lvl="0" indent="-361950"/>
            <a:endParaRPr lang="fr-FR" sz="2000" dirty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marL="363538" lvl="0" indent="-361950"/>
            <a:r>
              <a:rPr lang="fr-FR" sz="2000" dirty="0" smtClean="0">
                <a:solidFill>
                  <a:schemeClr val="accent6"/>
                </a:solidFill>
              </a:rPr>
              <a:t>Combien de temps? </a:t>
            </a:r>
            <a:r>
              <a:rPr lang="fr-FR" sz="2000" dirty="0">
                <a:solidFill>
                  <a:srgbClr val="002060"/>
                </a:solidFill>
              </a:rPr>
              <a:t>sur </a:t>
            </a:r>
            <a:r>
              <a:rPr lang="fr-FR" sz="2000" dirty="0" smtClean="0">
                <a:solidFill>
                  <a:srgbClr val="002060"/>
                </a:solidFill>
              </a:rPr>
              <a:t>3 jours, avec 4 x ½ </a:t>
            </a:r>
            <a:r>
              <a:rPr lang="fr-FR" sz="2000" dirty="0">
                <a:solidFill>
                  <a:srgbClr val="002060"/>
                </a:solidFill>
              </a:rPr>
              <a:t>journées </a:t>
            </a:r>
            <a:br>
              <a:rPr lang="fr-FR" sz="2000" dirty="0">
                <a:solidFill>
                  <a:srgbClr val="002060"/>
                </a:solidFill>
              </a:rPr>
            </a:br>
            <a:r>
              <a:rPr lang="fr-FR" sz="1600" dirty="0">
                <a:solidFill>
                  <a:srgbClr val="002060"/>
                </a:solidFill>
                <a:sym typeface="Wingdings" panose="05000000000000000000" pitchFamily="2" charset="2"/>
              </a:rPr>
              <a:t> arrivée en fin de matinée le premier </a:t>
            </a: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jour</a:t>
            </a:r>
            <a:r>
              <a:rPr lang="fr-FR" sz="1600" dirty="0">
                <a:solidFill>
                  <a:srgbClr val="002060"/>
                </a:solidFill>
                <a:sym typeface="Wingdings" panose="05000000000000000000" pitchFamily="2" charset="2"/>
              </a:rPr>
              <a:t/>
            </a:r>
            <a:br>
              <a:rPr lang="fr-FR" sz="1600" dirty="0">
                <a:solidFill>
                  <a:srgbClr val="002060"/>
                </a:solidFill>
                <a:sym typeface="Wingdings" panose="05000000000000000000" pitchFamily="2" charset="2"/>
              </a:rPr>
            </a:br>
            <a:r>
              <a:rPr lang="fr-FR" sz="1600" dirty="0">
                <a:solidFill>
                  <a:srgbClr val="002060"/>
                </a:solidFill>
                <a:sym typeface="Wingdings" panose="05000000000000000000" pitchFamily="2" charset="2"/>
              </a:rPr>
              <a:t>et départ en milieu d’après-midi le dernier </a:t>
            </a:r>
            <a:r>
              <a:rPr lang="fr-FR" sz="1600" dirty="0" smtClean="0">
                <a:solidFill>
                  <a:srgbClr val="002060"/>
                </a:solidFill>
                <a:sym typeface="Wingdings" panose="05000000000000000000" pitchFamily="2" charset="2"/>
              </a:rPr>
              <a:t>jour</a:t>
            </a:r>
          </a:p>
          <a:p>
            <a:pPr marL="363538" lvl="0" indent="-361950"/>
            <a:endParaRPr lang="fr-FR" sz="2000" dirty="0" smtClean="0">
              <a:solidFill>
                <a:srgbClr val="002060"/>
              </a:solidFill>
            </a:endParaRPr>
          </a:p>
          <a:p>
            <a:pPr marL="363538" lvl="0" indent="-361950"/>
            <a:r>
              <a:rPr lang="fr-FR" sz="2000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Cadre?  </a:t>
            </a:r>
            <a:r>
              <a:rPr lang="fr-FR" sz="2000" dirty="0">
                <a:solidFill>
                  <a:srgbClr val="002060"/>
                </a:solidFill>
              </a:rPr>
              <a:t>format original pour que la participation de tout le personnel soit </a:t>
            </a:r>
            <a:r>
              <a:rPr lang="fr-FR" sz="2000" dirty="0" smtClean="0">
                <a:solidFill>
                  <a:srgbClr val="002060"/>
                </a:solidFill>
              </a:rPr>
              <a:t>optimale, </a:t>
            </a:r>
            <a:r>
              <a:rPr lang="fr-FR" sz="2000" dirty="0">
                <a:solidFill>
                  <a:srgbClr val="002060"/>
                </a:solidFill>
              </a:rPr>
              <a:t>dynamique, productive et </a:t>
            </a:r>
            <a:r>
              <a:rPr lang="fr-FR" sz="2000" dirty="0" smtClean="0">
                <a:solidFill>
                  <a:srgbClr val="002060"/>
                </a:solidFill>
              </a:rPr>
              <a:t>efficace </a:t>
            </a:r>
            <a:endParaRPr lang="fr-FR" sz="2000" dirty="0">
              <a:solidFill>
                <a:srgbClr val="002060"/>
              </a:solidFill>
            </a:endParaRPr>
          </a:p>
          <a:p>
            <a:pPr marL="1588" lvl="0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714375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AutoShape 2" descr="data:image/png;base64,iVBORw0KGgoAAAANSUhEUgAAAnYAAADSCAIAAABIJBp/AAAgAElEQVR4nOzdd5Qb1aE/8JxfEvDuqkvb3bG9vbtiUxM6BEgg5b00UnghJO8lIY3emzFgwIBtigHbdEwAE1oooYfeApjYuKy376rNzO137u+PK83OShqtZlfaZuV8j85abLSjKfcz984tX+E6shXGoRGrX6AMEKphompEDSHYj1AvAD2a1q2qMsbPXYrSpSid0aj8oUtR+hStT9H6VWBEvpP8/oAGBzTYq4I+DfZpsB+gfgAHIAoCFAQoBHEI4ihCUYQUjBWMVUJUgiBGEAOIASLQCKbIKpDZC2AIpHpffhphmHISC8WUYsKgraTZ1Kxsv90QhlNm8GsmBuVDOWI6NjLkfUZshRCUMvLsSghheDSnBKAwIRoB5qhYUwlKHwXD0cTqYzWKU8bqurA4byHjQ4q4cY/d8lkXOGWEIClj9ftWycQFI1SHhGHEU8TuuWf+vwyefhRCzlXOVM4URhVGo5RECE6TsHVCGBkJIhhEMIQ0FUGIAaaIcsIF4YLopggdD5uvjGZXDkssxGoYowGM+yDs0TQjhriGrCMmti8eW8Rm6Gue2DyxuSY28f0cEzuaY51MbIKymRA7SmVzTCzOEzsxibU8Dxkx+yozMmKTlZ24xEplMVER0SIEhjAagKAfaH2a2qep/QD2g5i4Ccp2q+poiB3QoPQ1CFAIwTBO8DVGbOa+5onNEzuWxBIGrfanVewSklNiNQImO7F2r0erWB13u7+fLWKzlWwRaxW7Z6NxoDM58aIUpSc2QdkEYpmOR0Ks1d3NiIk1V2QR0RSGI5RIZeNBAzDWdJygrCTW7GiCslbE9gPUD4bUX8MYpSTW7KuZ2IT3jaQsVgCFIyZ2kJ9xJdbqe9n9vnliR0ysRcmbHWJzcctldW5kQmxCITjuxFrTO7GIzVatd1yIZRxSjrBOkjN6YmWsTgOr88RWRTaMgYLUZGK5jseBWPM/JbGUAUwBYEhhOEJwCEGZIIIhjPoB7NNAr6r1KKrxjNZMrBQ0A2JBnxb72bqJeHDvW1Vh88TmiR2vDD3Ek4PYhH9mQmxy2TcGxFpd13lis0usVezuB0xBhiEMIp76oKclFg6bMAYyUQQUpAKkIQIJizU7cR3bIzZbDcXJ/6QMEAYlsVFKwhhJYsMYhTAagIPKDiFWG+QzWdlkYmWzc4KvVsQCggFNcY2lKapsF0P5huK0GXfPJlqSDvGkITb5zUyIzVDZTNr9MiHWuN7HmNhsxS5pE60B2S6xw9Kb8D5kCDCSnPTNxSmTrOxEJ5bx2C7QKFQJiiIQgVoIabIJN4jgAAT9APaqsebibkXrVjRZK5Vwysh3elWtV439V/PvGBIbxEYgjEAY9xWqBGkYAYJjoRBQDTJgBHGIODS/MzQ2iyEOAE/xOcb5MXieMUjtX3LW25md7bcbufcyD9aRrYw7gWNJbOa38CNOTokFNKNa5hgTC6iWHKvrJVv72W4tzer3zT3PM8l40WuXWLv0Ju8o+fsJLc9Wp6XRAzn9WWQ+A6MokVjK0UiItXtIbBEbayumUCNAEhuBWhQhWaOVxPZpIOvEGvXXRGItfM0Tmyd2X/A1F8QmvJ8hgWNFLMwTO7WJpYIRQYmgCcpa9hvAw5xIQ85DCDSYgljGkT1idVOXbmNnJSBqqy3ezLD52gYUqgQoWFbDURijAYj6NNCrgh5F64qqXVHVcDTBVzOu5sR8hSAIgVF/jaLYnlIR1HCc2FjRkFuihiV28OLhiNlvMElPl/mdzLd/NM9irfbbZCHWqqgaS2LN50YG93yjTHZurSyLMIvaZLaeueaa2FzfktpNoihJFCW8b5fYbNFracFIr68EXM1fVnY7krH6fES05ACqZdJlb0igCpAmx3liCihHjKOR1GINZUdPbGKPMtOeQgRqBKhI1sFRCMEgSCQ2oZJqJWue2DyxU4PYhNvzPLHj21A87qZaEZugaZ7Y9MRafyxGHCe/ym4KCa+yG2zCc3rZ+jiShuKEnTWygc8JxMp+xTKExxqNVSRbumPE9qsxYo2G4pTdnawS0rSQpoUBCAODWBBFQEVQRsNIIyBlL6dcdA/JpEexTGzqANttxel68CZ3hMk1sdbdRuyNOxwb0iYDsVkYmz8GsUusXTKzSKyt7k7jvmMTMtmJzbAmlmK0j8kOykDC08lh/671dsa6LGX4ynTKdBovXWPEEgpsEGtF6QiITbmDGI2FMkAoQESDWFZkUQTCIEByEsReFUhizb2FzcSa3zEnyVc0NYhNcxc2KYi122MzT+zEJDaTc2MiE2s1aCdrg/Rs7h+7+z+h6WvMiLVPV5aJTXRkFA8uhwanjD50TglTOBeMC8Z0GisW7NZi0w+rsjsqK/kGhHONc42zWKMxpgBioGFkJrZPg70q6FFRj0lT2X3JUNaKWOlrnFgtioACB31VsaaRITMS54nNEztxkid2shCbrYz4QJjnZzBP3WCez4Faj6OdaMTapddqM0b5OcN9LyJ9jYeMpEdxcn1c/r0RE5vwgYJpggPOIGeQUUgoQARCDBQ4hNg+DfZquFeD/SocAbEpm4htEWtFl91ZSPLE5omdSsTaPWcmC7F2b6mzTuYIkrIgGjprErKaYznXxGbt2a31luf071pmKLEjmUBRznQok4bY5DbxTIglVBMcyMi6LGWxU9yK2AFtyFTDhrIjI1Z2BssTO7LiMhfEWg1aGHftJg6xkGPIMYifS9nNeBFrN+NGLE0xjwFgxPJZb6pfzmL2ZWIz+btCQHuxgFDnKDnZIZYMHaqVMbHI9GrpK6GaroNBZRlkVD6RhRoEUQDDAAyA2PNXCa25CpshsdLXCUJseoryxOaJzYRYxDGI37Glf80Tm4ZY82xumRAL2YQmNqWyQxuKLduKJwuxyT2brP5uzDALSnUdpEwmKA6JoLqgus6M2YltNxTL+fEBwZASyBBh0KjLDn5tHcr+wIhopn6txutg12rMNMKBEfksVjBtsNMT0QgFmCKANAWCKNDCQDX3CjbjauWr+ReM/k1RBGLd/bFmjkYAxKoxNMru0O9sxe7ftVtYm7+a6XMkt5QwiinJJNkqgq1i3dPY4tYh1aJslrG93qfceynmUpY9CZMzBu5iHREGEZfiQkxjg74SXuV/HdmtntUtZuYNp6O5XZsIsfwKlKTM4PRwCclxA7JxIIzbAnk/nXzLnn4O8GxNVZE5wOkXy7PxmRzpHNmmMXvRBRY6GUQ9Ri8RQ4m12s6vRDCNEqYSotEhyg7W3EWM2Pj4znT1kiG+6pBxKImV9VcZQgGhAGIAkKYgNQqViKZGNDUKtAjUwtowxA4xGAJbxI5gNpbJQqz1Z+5LxFJMWWJvgLQPOFL7mjZjVLsd9swxZnTJCrF2n03mic0Tm4myU4BYi9ptxsSGEQkjIufKl2eMucWYCcQEohwZY+FTtboM6hUrF8zEMhjv62SUd7EnshADFWsKUhUIZKIIRAAOQZwhsSEE0xMrZ+gY1tcxINZuRkxs0kdhqwpKVorUXBNrN/aPr03yx4nYlLPVIKLlic0ysVn6Xnlis9WAPOmJlVZFAI4ipCKoEYmoJhvcqA6pDuW0QZkQGyvLTHVZqawxNNYgVp4iQM5chZF8dKpgKIk1lLWsv8pFdSY/sbkolHNBbLaKGPvPbu1mnyAWYjUWm0V2ht1/jO872SmdaJloxNod3JJraKcgsX0alNMQBiGIIqBiDSANYtV8kaN4/wuNwvSNJAmzkZH4dFPmGEWbUaDLT5MTNEchCSNiKJu68hpfsS49sdJXQOGwvuaJnTLE2j8E6bqPTaiG4pwSmwDtiIm1uz3jRVquaZxoxFrSmyViM+wAvC8S26NovSqQo1HDAESgpkAg1xaQMsl5O6WvaYiNz5usJswFioiGiYaJRuJPYeOkYRLvrysfdUhiFYxl23VCRTaFrzFiQUpijXmczcQS+89EJwux1txOrIbiPLEjJtYM7YiJtdpvdonNViZarXGiJdfEZqt92NZIG1sZf01HSWxXFHRF1R5Fk/P9hoEaBZqCVHMtEJBYH/ooRbIHcnKneQVrRlQCZOS0DwnDZszninkMjFzPWcE4QrBc7U5O7j8AtAGgyZ+DEMh13Y3V3dMTKy8zM6J2p63PVrI1zX0mU+cP/dMTbSoDe9PWD9v8MMpMtGUMrJZzSPinvH/ViG1irb6veX588zfN9TIDuSc218skjNHnG0sXyEOTfJaO7HzLKbFplDXWdkvIFCS2MwI7I1p3BPSqoF8FYQCiAEaBpkAQa3ElQOIql4M31mFNSBSBKFJlhnCLNYC0lONTUxCLtfTEJviaJ9YIEZgInErZfYtYq25Bdom13J5xItb8/lAR88TmiZ1AxGY8ZcQ+Q2x7GO2NwG4F9qpgQENBgMIAhIFqdPE1Fp6TkUvFxReMw4a4ZuriUaNIjQJNgm1MHRxbXY5CyAbbOmS9FlCoEmImVvpqrsUmWJthQ7FRzlqdmnbJTFbZbuGbu1psyhptzoqA3BZJKVciy+piZPa2Z7xuoXL9fa32bZrzP6fnT/Yafu0SmOuMavuHPfHsnm+5mJ4iu23F46/p6CKJxd0K7lFRv0YGNBTWUBgABcYqiGEc8yyIYBDBEILmZVlNSUdsrFo8lFhAYcLTIEBwJsSa67KZ1GLN9ZjkMzUrxI7M17EkNmNl88Smy5QnNsPvm+vzJ09sntgpQyzeG8HdUdqjkn6N9A+Z0gFFIAwhGII4iPAARAMwdbdeo9k2HmDENLshkgrGpjYkGBBsPJeNLXMhicXU3N0pORl2dzIuy+R2wuQORxOw11JWkqbjjEXDaW6Jtdt9KdfdWLLVnWosj6M52fq+KUfvkOxNIGo349d9Kddkjup4ZdAvL0/sxIoklnRHWY/C+jXWr5EgwHKkbMxXBCWuAxAPQCyn6R8yiiapZhlCmpGhxCJjDmFZlzX3gZKL3CkYpyfW3KM4jC0nUDRflrkmdtwdzaKy9p915Za0ibY9U5jYlKX5RCM21+fDeBFrtf15YsfdyNESuydM2yOkU0kkdsj8DxAPQNwHSB9AfRrsBygeQ18URDiIcDDenmwkicMhS6Yb/Y3lfIoqgnLQjvmvp8YVkTAiGRKbfojOKIkdcr6O1VLeuYN2opFmt0jKEzv672suwceLWLvHPU9sntiJGUks61RYl8r6NL1fY0GNBgGW0AYBGoAxUPsA6QPEith4QELMLsZrtIMLp8vOxkYUCKIIJRA7ZCCs2dfMiIUMmWXNIrEJuMqMO6WjVDbXRWS2iB2v7ZloxNol0JavE5BYu7HafuvY7ZMxpudnnthJl0Ri+wAbAHQASmKxoWkfQL0a7tWwydd403HGxIZMvaVkH2OzrxqMKkg1iE0914RNYuOn6SCr2SI28UydsMTq0Ih5YkvMtBSZkMTaXK/NzkphlEwWYq2SU2IpJ/sksSDj5InNEzs8sVg2FHeprA+wPsD6IZXKDvU1tmR6kq8jJNZQNjY7MQQKUqNAC+NUxMoG5xT9qizHxZrbiOIlI84RseY5P8ffVGtizcpaE5tzZeURyfAVZrBmqvnVLrHJpdi+TGxy2b2PEQvtE5vb6yVP7LgbOWpiQ3BPCMrRsZ0K7lJJl4Z6NRxrFo4Fyaew8YDkJLUYx5JcB01oNzaP/AljFExCOghBEKqyF5VsZDaban6yGxsORDAgOGGNNsIwpZRSe3O+p8n4TrA3+ti9pbB+fGuvSgoZABxk+GqUX7ZIzmLRnKqwtmgzHLrYFOWIccRzdsuV9eNldZ4jDqGeaWStzm7DQE5jDNhL2Dl2740y2LEZTiVmo0kGMsvZqrN2Lpnuv+W6apLGGLosKWMl65Sh9yt7QtqekNYeBnsjsCOKOhXcpaFuECNWNg73arA3ra8jIzZFwy8iyfXgIFSDUJX9k40JpIw5pDImlsr/5YkdR2IxjRGbYWDq9YmHVTyHxBqW5IlNSey4m5pMbHLD1WiIHbWyWSAWU5AndrJA+5XdYW13WNsTAe3ROLEq6VINXAeJjUObW2KH9EYeOgQojFPM0Sj/mWrSxMQSRC7ZnSd23IlNGavaodX+n2jEmrvUGcSyCXP4TMfRNrG2Yvd4jQux5oySWLv7327Du9VlmCd20hC7K6QayhoV2U4F96jISCbE9gOYMlbTR6QehGNNrJzIIiWxSpKveWKzXnbnibVFLGEwT+zEIdas6ciIpRbKjjGxI9jsYWKT2AwXv8sTayYW7A7D3WG4J4L2RqBUtiOKOlXYqcJuBZqgxdklNiW0Q3EdJNY8KaN5mQFjsQEzsckPhPLEjrLszjWxVplExCYWgjJje5jyxCYlBqHVrhvNnh8RsfYmpBwvYmNS8sTkiR0JsYay8olsDFoFdCigWxlUNk6sve5OwxKboOywxCasmid/SPA1T2zWy24rYu3uN6uixGou4slCbIpCcEISa/d4TTRi7W5/QhU2ee+N7c4fFbE5OZdsEptvKB4VsXsiaE8EGc9lO6KoQwHmuuwIiE3uvpSiQ5OpcThhTE7SsJxYndWotton1l6RYZVsTfs+0WK3CLC73+zWYu1Pi5+dJG9t7J0JRqzd8zMrJ/8IrgvrXW331sfm9qQi1rwDR7PzCRv5+h8Z7p88sVOE2KHKAvlcVtZlx4BYs7JpiFUwTGgWlsSqpnXr0hNLWJ7YYTJexGavyM4Tmyc2kdg0O3CU+3/MiDX+dJbH3+eJzTWxO4LajqC2fUDdEdR2BjVp7Z4Iao/CvQqKPZeNj5ftUUGvCnpVLfkprPFDhsT2A82I+X0zrubl32PKIlWJ9x+OhaoqVTWiJqx0lqJJM/5UxlbRPywJU4zYbBXNmdyVZ3KHnq2/mxVx0xCb3Pklp92dMj9eo7wlsvvgwP4BStdQn6pbkL2vM1773yqjaWTOSY02N89ih7U28yXZpzKxRnOx7GPcpaEuDWWd2IT3hyV2iK9xYpNXEk1JLMkBsQnK5vqSHvciO0/s5CIWpaqL54nN9f7PE5sn1iAW7AiC7QPajiDYEdS+HCQWt0fxXgXtVeLEyomfbBJr1cVJrog3ZFE8gEIQmyd7MhMrZ1s0EwuQphGgUlVjKVbqtmq4y1Z3DOuuT2PH4VjG+mq321PMXpFhvztV1no8pSzxJxqxmRyv0XRPs1/6D9v/aFTdmuz2fhr3CyfxuJjmCc8oE4zYDBuKx6zFeNwFHS2xRnOxVLZThVkkNmW/4jTEqgia668Qy+ev2rgQa63s+F/GOSkaskSs/T+duud2nlhbh2zExGb9fMjumJxJR2zCnOHDZwy3J4tTT4wZveMuqF1iwZchuDMMd0WQqSJLckGs1aCdZGLl5IixxHGVSSA2fYNk1om1gHa8r+HcJE/spCM2+cDliR3/ZIlY89Ijo1mGRLIqE4PW3PybMbHZakDet4g1lB18IpsDYhMmUxyWWI2AlMQmPKEZM2KTlB3vazg3mezEjnLFmMlLbNKxyxM7rpkkxNptKM4Ta0ns9hDYHkogFu2K4D1DKrLxJ7I5JjaMSHpiARqswkIsR+loGlMh04zIdaaST1bGIbN+tpcnNn3sFqlWNLL45L0ZJk9sto+dPWLtHq88seljRZFVLD9nnIi1u/25bkAed0GzRSzZq6COKOlUcI8KejStT4O9AMgxsqMhNnGaYoySiIVmYs2+IgIRkfXXRF/TEpu6lMnWpT7u13COkic2/WJ2E5nYoYdvkhELk5YszBNL88ROImK/DEFzdobR7hDaHUJ7wtjI3gjZG4m9dmmoSwM9KuoGsFfDsaVkAerVYB9AqQbtDC7bPsTU+PLsQ02FKZZYjz+CNaabgFiFWDVWgkwo2myWOMMsTWVNS+qM+zU8ynAdG8mMwImVXE9VYTWOZdy/eMb7h9jKyP5K8vVldb0kaJockPSaMilwpZjSrBHLBZFJwMxMVEbJ8RLo45XMoc3kuw9BdESDeSYOyZkTKzM4QLYb4G6AeyAZDbEJvpqJjXUkxoO9iM3ESl/zxGY9tnzdB4md7Md9chGbZiHVPLETKtklNlnZfYvYThWalR0xseZm4YQpJhKINXDNHbF2KZ3sRa1VUrY4TaLvm62pM+xOxTDuXzzj/ZMndiSxapLNEzsyYof9zWyZuu8SG59/OAWxBq4yCb5qBBi+5onNejLHdWJ+31wTO+5fcNT7J0/sSGL51NNmD+GRwZP5M067nzM2GRnGuYB20hBrVnZwtfaREjtkiglTVIJUghJ8BRQm+JonNkeZSt83f3zHa29PDWKTE4M2T2wG22NrC/d1Yo3V2rNFbNxXLE1N8NVMrFxIRxKb5olpdouAfbYInmLfN398x2tvjy+xuTuOsepsvqE4gwbkEdwE5AjayUGsXOHOUHY0xJp8xRLUlMQauI6eWKtJ0rPVwDjupVvuSsmUGfftzGdCxer6Sj/YSSa5cxngqZNJN7T4VDPZITb5/5gndjTEpv/93LUY71vERojZV2Im1vBVJSjBV0BTlPh5YrObDH3NE5tPQvLE5onNCrE5qsiOG7E7w8iIZFVCK61tjyc9sb2mmSiMSGKDCAeRaYoJRNI/i82cWLvXjN1BHVOVWKuiZ8Q9bMf9Gw0p+DIekp+tIfwTLVbH1+r7jiAp/5zd9WuzRWzyPXd6YrN23lo9c7UgdtzNywqZY3+LMGjkBF/8Lml5vmGIlT/HfR2mFjsyYs3PYvPEjnsRvK8RO1UzBsSmVNbu+rV5YidXxp3YBGUnN7FGQ3H7YFtxbokdQUNxti6VYS/FDDPuZesov+9kJ9Y8O1UmM1XReFmckMky1Ybd42u7SLWpbCbbM5TD7HR3Sp5YMX13pzyxeWLHuaHYnBwRa34Wm9DdaeIQO+5l5RgXwZOdWNtzIE9RYq33j73BGJafY795wELZPLGJdE2E57WjGagzms+3q+wUITbD7k62iI0QbBCrEjLi7k55YrP7fScasbafrVrEqnabJ3aUxNpthE+CdmoSm8m42ImQbBE7ZtuZAO1UILZ90FfSESVZJzbua57YMc1UJdaK0jyx8f1js7Zhsf/Ns/WOTtk8saOlLhfEZrI9o9nO0dRup0iPYsPX9kFfaa6J1SgeL2L3taQhVi6JmkmmALH2F9eb3MkisSNWNk9sntipSmzy8n/piJW+tkdxvP6aCbHQFrEmX4lGcZ7YMUt6YjN8nQLE2u4eNcmTXWJHr2y2FrPLE7vvEDsyZcemzpoZsabF2NujuD0KY49go6QjivZGYEcUdUSRsR5Aj4p6VNSr4TixyJzBtdlRbHUdmXgtNnGUjvxZUgoZSslqvFM+oGyfm/ogWySkKXQknJm85rDkGi6WRX+WCEk2I6UiE/YOT26Subop37S7f+xmBNsZtzb13CZyQI751VaGJXa8TuBMz/MREZUerTSHb1iosnaeMEAZMG+P/PzREzv2TcH2G4qHEAvbo9Bg1UysnKx4KLE4T2yuMwbEZiU5L3ryxNrcS/HzZ4ISm0bZ0WTCnsCZHsE8sXli88SOZfLExoqePLE291L8/MkTOyFO4EyP4D5GbIb/9zyxeWJzd8llp3vOVCXWbpGU/vPTv0MnIbG5fmY2go3MqbIT9gTO9AiO+gnr2BA7su0cdnvyxOaJHftLLk/sSIqkfY1Yq+0fTVGYSUa8wTmCdtKdwInHMU9sntg8sWOZfEPxcPvHXqZqQ7HV9tveP1m6ZckkmZxXE43YXJ//dvd/ronNVgNyntg8sRM0uSbW7tQTVrGaDj7X+yc9mXaT/MlWu3HcT4yU+yH5nYlGrN2FI62W68jWMh52D+h4nf/pH5RMfGIzOcfSbHOe2DyxuUqe2BEWPfsYseaBOsQ8gGcCE5uJsnlihznP88SOt6mJxBqy7opgmfTEDg6KVXB86glsJCWxsXknMDFkNZJy9TqVII2A9MuwTxlirQp0y9/P0rPYYYsMu2VZQok2XsRmsp/t4jqVkr5sZTx+WTEgyzXjHXMxl6YotLs9VufJsAvNjpLSrBOb4fbkumE5W7dKI7Y2Db2jeV5rtc3GNMXGZgsdC0HGXdZxIDaIcJ7Y5ExYYkdZY8gTOzEzbH3CTKy5UJP/iVAt+b9OBGIzWac217XYPLHD1m6z62ue2Dyx9pJJEZ9rYq26lmTS/WQidHfKZN/mibUqghN8le/r8SVN5C/Igszqc7K+waPsnTSW3Z1G081qbI7v2BOb9Ypswkbmic0TayMTgVirUmNYYieyr/kYybwIjpFpaiWOPesSRFg/083RZo9YylwTS21eL7kmdpSVwmEzjnXZlFuSJzZPrJ3LI4Pale3F2rJRqKUndkLhinViK+O+wWOcEZS2RvuwuTprSXWOWwWGvdUbr3GxGV4vdv+c3ZM5W5Tmonabi23IE5snNqMrM1b8SUSTFjAZF2LTFGe5vhMfTaxKHyJoyuxrDcUZFsFGu7Gss5rrr+nLytztT/k5E5ZYOrqqtt3z2SKI2x+XNWbEZkXZhA/ME5snNqPL0lyITExiR/M7Y5k8sekzbFuc/IFQDRMVYQWiKKGafF++yTgUglh+SA72ZyafMxre8sTmjliDwFwQa77/m4rExtaLBUnrxY4ZsZBOjGJ9NJnIxNIMxn1OKF9pnlhOhsb0n4auWhp7NR7YU0wYZowQhgkhECMIoQZBe8fevoH+qKpE1chAqH8g1K8Chek08e8anywQE4AJZITLXcqR8bfMr1Yxn1EZ9VGwOI5jSSzNQe8q2w3FOpb7fOIQm0VldYF1AWWEQEIYPYpJVoklaV9TRcBYkondEcJfhsmXYbIzQndF8O4okTETKyNXYjevDturwV4A+iA0IpdhDwIcBDio0SDA9sfFApWAVMQmrbpMEKGTvhZrHuWSouBIkdS1B8uxFqbCLlYOptgMi0I5nwkfrEOsG0OkCOaMckY504UIhkOUE11QiBQNhIVAhKu6QEQAFYYVFNEFZYJDjFSEVQ0zIXbv6Xr7vTiubysAACAASURBVH/v2NH17gfbtmx5+qEtT1105fW3b3zo+VffueeBR5949qV/ffjJ1n+82B2OIl0HjPRHwz2hPsAQFZQIDFiUigjTw0yPEBahPMq4pnPEdaxzyjnVOeY65gwyDuVrrvdPdgWdFME6Sr6Q4zfo9kgb9mnumLUYM64xrnEdcKFyoepC04WiC40zKAQVglMCCNZ0joWgQidCJ4xCRoEUV66ObvwQDzYidKJzzBniDOmcys8UggqdCZ0MfSWD1hqyCi2eRGW/sjNMZHbFiW2PkPYISVGLHUJszNdeAPqgZiQVsdhmLdYOsWT8T+hRJrvEJl8SeWKndqyIZVxQzignmCJCgbz9hySCOKCCUMEAhRFNDUaVjp7+bdt3b7rvb3fds+XiS1f/8c+XXn7F2vMvWP3T0876wQ9/e9S3fnzcKT//yf/88ZQfnvHzM//6h3Mu/93Zl9z/2NOPPf3C488+/7enn33u1Vc+370rhDSkMyYoYkFMB5geFkLVdRXjCEYKZ0OKM84gZ5BzjXE4sk7vmWdfI9aqK98UINbwlYuoLhRJLCWSVS4ENRKDVlBGAWcx8ziDlGiyVh0P1TlmFFICzP93iTQlAEFF6GxoUhIrcVVSE7s7RGT2hOmeMG6PkL0RsjdCOqJkbwTvjcC9EdgZ0bqioCsKupUUxPYDzciABgc0GNZwWMPhPLEZJIvEprwe8sRO7SRNthA7jpgSXXDKidGuq8Eo5QgxqlGqEd7VH/5k247Ptu/5fHvHm+989rs/XvTDn/zvYd889aBDT/7WSb884cRfHLji5IbWI5uXHNuw6OjWZcc3LT568UEnHnLkd48+6Ue/+t25p/3PWb/+/bn/9+eLLrj82js3P/LPN9/b3dkPKdMFYbrCdEW248k7P2OQj6w9xIhlME9sDs6HyUGsHXrBYGLEylqspgstPoQMy74CCCsIK7IbgT60g578JyYqJiqhGosP+JZh8ZlVEv+rnpCU7cNaulrsniDZEyTtIdoeonFcaUeUyHRGYGec2G4FmogdbCjuB9CSWI0GQZ7YdMkWsVYdRPPETu1YzZ8lFSEMU06YzgGCKtAw17sHlH998PmTz7y6dsMD51206tyLr738qlv/fN6q40/8WcviY+YtWF5Vf3hL2/Gti09saDr6gKpD51QdUtNydEPbcfWtx9Y2H9m8+PglB5/ctPjohcuOP/zo7x9z4k+OO/kn/33a/513yeotj7+wbXuHCjQAoxApmKiUxcqpwRI5kdgRDt3Ox/p82CeI5UKV7wgR204en4DMIFMXWAhKGURYRVglFNBYqzLRBaEMSImlqXFrEdcBZSrjWuxZ75Cns1aPYC19FTr+yt4g2RskHSHaEaKdYdIZJl2ReKJIEmtUYbsV2KWSLg11A9wNzMRCieuAhgY0FNRoUKNhleeJHTZWxFp3brJ3MeSJndoxupJiHWEdYqHJMEGiMIx1xASHlDEhINW/2LF380NP/fHca079r99+49gfNrYdVdd6RNvS4+tajlpQd1hxZZu/tLV0xpKSiiXFFUvKZxxYXLHEXdJaNmt55eyD5lZ9c/aCQ+dWH17deLS/vGV+zeHNi45rXXJCfctRLYuPP+ZbP/vL2ddt3PT3F198Y/uO3aoGEcEQA8oR1SHAYfksjXGNcWg8BuPxblD5ZPt8mBrEgrSJccj1waFlhGqEAq5jISjXMYQaxlAIboQQRBmkFDPZRUAQXRAhqAbCmMiPQrqAMc51MNiJafCxa9okE9sRou0h2hGie8OsM0w6orQrQjqipCuKOqIo/go6VditwC4NdamkUyNdABvKGr2c+gEc0FA/iBEb1HhQo/mG4vTJOrEJF0Ce2CkdgjnDnMWUFRoWigwTQCVhrCPEaBRgJsTOPX1rb7//F2ect+yQU+fVHl7TdFRVw1Fzqw+fW334zHkHl81cGihfXDp9Wen0Ze5Aq9PX7Ctd5C9bXDpzubukzeVvqZh1UNmMA32lC8tnLi+dvmz67INmzztsxpyDp88+aEHtEYuWnfKtE8/81a8vPv/C6/72xD+6ukKMC8YFF4wLTHVNth5LZeMPZSnnNE9sdjPZiR0amJz4n46Vh/FmEkwZZBzpgnBOCSEQQkKYEEIIwajo7Qm27+nq7u4lhDEWe18IId3lnOo6iz3HFVg+3ZDcZiprGmLbQ3RPmLYbT2GjtCNK9iqkU8F7FdShgL0K6FBAhwo7Va1TQ3sB2QtIB8RdAHdB2A3g0B7FqA+gAUAHAB0AfABMOGKHnXZ8jKetzy6xyWd/ntgpHSI7Nw0lNoJFBAsFcgXrCFLWE1Tf//jLNbfe+63vnH7IET+qbjqmcu6KOdWHz6s7qmLOQZ7SNmeg2V3S6q9YEqhc6ild6PA3O/zNruJWT+nCkhkHOgMtDm+TO9Dq8rcUuhuKPI2B8iX+kkX+kkUef2ugdPGsuYdV1R7T2vbtww7/8bdO+p8//uWqBx9+5tNte4IRoGFCOdEFobpG48TGCsc8sTnIZCF2aLejwVgTa1RzMdcxlycPI5gSyhmmBGLEdaELEVXgji/3/PPlN1544fWXX37rpZfe3Lz50YsuWvn735979tmXXnPNTatvuOW22zY+9PBjL7702kcff7anvat/IKSoAGLEdM6FTjkhDFOOeLpnrvGW4VSsDiF2V4TuMg3X2aOQPQppV2mHivcqaK8CZDpU2AnAXgD2AtQOUQfEHRB2Qdg9dNBOH0B9APVD2otoL+T9ME/sMMkisSlP/TyxUzpxYjlLIFajIcg0rBMqxJ7O0K3rHzj6uB8fUH3w7AWHls9e4Slt85S2lcxY5i1bWOBpKPI1TnPXe0rbnIGW/V21Rb4md0mrq7jVVdyyv6vWVdxSUrm00F3v9DUXVyyNcett9vgXun1tHv/C4rJlpRXL58z5RkvryUuWnnLQId/96c//fPuGLR98vL2zJxiORiBWqQ6pHmsozhObu0x1YonElXPOGGNMx0TXheC60AANBsGnn365ceMjv//9uWee+Zejjzq1qfHgttbDFy08cv68xTOmN86d0zJzRl1lRXVFedXMmbX19UsPPfTYU0758WmnnbFq1ZrN9z70+hvvdHb1IczlZzKd6yJl52E7xO5UiJFdCt6tkt0q2a2inRFtVxTsiqq7oupeVe2CsAvCPaq6M6LsAbAL025CuhHq0rRuVe3RlG412q1GuzStB8JehHsJ6cWsD7P+OLEJ42LlwuwJk04oGE5GYkczZYHV37JLrOVFIpKSYjvzxOYqOZ7aglDOuNAxJZQjjcSaiKOonwoUxVEF4w8/3b5h46PHnvizGXOXzp530Mx5B5fPPjBQuchT2uIMNDr8DUW+xkJvXZGvschXX+RrLPDUTnPXFXhqi3yNruImh7/BVdzkLW3xl7f5yxZ5iludvqYiT4PL1+T2tXj8rR5/q/yhpHRxecWyGXMObl544lHH/+ynv/zrtTfc8fLr77d39faG+nRBCQeIqlSHjKPYWEaafxab5aSffzsNliNLwjPUZESz1VAsBKFMDq3hhBDG9GgEDPRHP/po+z9eeGvHzr5nnnvj8ivX/OrXf6lrWDFzVsucuYvnzF08e87i6TNay8qaS0ubysqaKyvbyiuaps9onTmrbfqMlrLyhuKS6kBxVXHpgnkLFh32jZO++/1f/t/vz3/w4ae7+1QmBGVCCIGRSrAmBFGUPiGQEACA/lTEpupyrOOv7FCJkZ0q3qWR3SraraI9Gm7XoGwQbo9EdwVDHYo6QFk/Y72EdGmgU1V7NG0AgjDBUY6DCA5A0I9AH4Q9EHYj1I1QF4T9KPXsTlOJWGoqSUezPckfmCd2sifXxGJKdCEQgYRBJohGI4BFEQcKURQMd3X0XHX9uuNOPq226Yg58w8tn7WsYs7y0plLfeVt7pLmOLH1hd46h79BptBbV+Cple+4ShqK/LWOQJ27uMlT0uwpaXYXNzn9DTFi/c1uf7PL1+T0NDm9jT5/a3HJosqZB82rPqKh5djFy088/sSf/t9ZF950yx33PbRl+5c7IkpYF5RyFCeW6iJ/vmU5uSbW6oFUynrt6Igd8giWcYiJxjkVQhDCPvvsP+vW3nnmmX866dunrTjoxO+ccvrRx/z38hUnrTjo5MrpLf5ATUlJY1lZa3n5ouLiFo+n3lFU63TUuV0NHk+919vg9zcEAo2BQL3fX+f31/kDNT5/dXlF4+w5ixoaDz3m2B/+5eyrXnzpI851gnWhC6EzIShGihCIc00IYIPY7RrZrpEdGt6hYYPYPSraEYrsCkW7AQ5xPYhpRzi6NxjuUbQBiHtVrSei9EfUkKKGlGhfKNg90BPR1JCm9GvRXlXpBaAP4wHOQpxPNGJzNItpnth8UibXEzRqUNUFB0hDBDJBAdWiMMIEVzB+8dU3r7/lzqO/9cO5VctLZyyaPufg0unLSmctDkxv85Q1uUoanMX1zuJ6R6CuyF/rKmmQ7zgCdYW+mkJfTZG/1llcX+irKfRVOXy1Tn+djMNX6/DVO72xFLlrC111ha4al7vB5WvyFLeVVC6dOe/g2QsOnnnAkurGg48+/vun//qs1958ty8U1oVgOmUcYaKpWhjA6LgfoCmWsSeWD10/eHTV1mRf5fhXKGeKIARpGuzvC2955Mn//sEvqhYsXFC1PFDSUFbRUlzaGChpqpi+yO2tnVZ4gMtd5/E2+PwtXl+zw1lXUFhTUFhTWFQb/6HG4axzuRvcnnq3p97lqfEXNzrd1Q5XVWl588zZS+oaDv/pz87efO/TXZ1BoQuhCwwRwVAIilBYCKTrqq6rug50HZjnirKsxe5U8U4V71LwHoXsVVBHFHUD3BFW9/QHOwbC/REtrOGoRlQNRxWoRKESAZoCsAaIqmJFAdEI1lQIVE3TIpoa0rQBiAYwDlFqNUfxFCA2JbT2Lwl7xGY4LnYweWKndCCOEQsxYIIjRlWEe4KRhx976oRTfjy/blnl7LY5VYdUzlk+84DDZsw9pHjGQl9Fk7u0UZpqQJtAbIG3utBb5wjUFXirC7zVBe6qAndVoae2yFvj8NU7fPUOT53DU1fkri101cg4XbVF7lqnr8lV3FI+a9nMeStKp7cWVzQuWnrMD3/6my1/+8dnX+wORzRMiZyLRw5GHPcdOMVil9hhB9anJHZYqrNErGYEYSU+qaEIDig3XL/+8ENPmDWzce7cA+ccsGLGrKWVMxYHilvcnnp/oNnjbXC5G5yueqer3uVucLkb3Z4mt6fJ5W50OBoLC+slt05Xg8vd6HTVFzlqPd4Gj7fB52+qqFwyfcayQElTecXixqZv3nzT3ds+3cmJYIRTTITgjAJdB5xrnCuca5xrnEHOEGeEM5Rckf2KgevuKG6PYjlcpzuCekNaWCGqRsIhLdSvDPRGOnZ1bvto2yf/+vCj1955/6U33nn+5fdfePWzN95q//jT/u071M5O2NdHowpDGCGkqGBAUXqikSlP7ChniknfKD3iqScGZ33Sk5JiM/LEjjbjtZyAHP9HGMYURTRAdKFi8fLr7//0F7+bvWCxv6zeW9pUOWf59DmHzJh3mL9iSaCi1VfW6C5ukPGUxH52+htcgUZXoNHhqy/01Ba4awrd9UXeugJP7TR3zTRX9TRX9TRnbYG7psjT4PDVF7lrDV/lzy53ncNT5yltmearcwYafeVtnpLGQEXr4uUn/+QXf7nsyrXPPf+vnTu7+vrDGEOEFUXt5zqwOCHzGWGyRaztKW4sultmi1hCNcaRrutCF7t3df/2zD+3NB20YP6SGTMWzZt/2PQZyyqnLy0pbXM4a/yBZhmXu66gcEFB4QKXO1addXsa3Z4mp6uhsKi2sKjW4ayXxDqcdUWOWp+/Rf6a19fs9tT7A62zZx/Y2nT4xedfs+OLDp0JoQuKic6xzlEM10yI3R2N4doexZ1h3B0hPWHUH0LBAQ0oDERQ167uT976+NWnX/77A49vueO+LevueeSWOx9cvW7zqhs3r7zhgetuemLtHc/evemNx7Z+9MJLuz/8KNTeAYMhrAGEECA0CKY+saNR1i6xdht28sSOTayIzTW9usCYqFwQXQgFEiZEMMo33PPYsSf+bG7VQTPnrSiftWzG3ENLpx/oL1/mDLR4S1s8JY2uQL0rUG9AK2V1+pqcviaHt7HI01jobpDjcwq9jQWehgJX/TRn7TRnXYGrrsjT6PA2OjwNsom4yF3r8NQ5vfUud12Ru7bIX/s19/z93QucgUZ3cZO/vK2m4ejDjvjxz35x9n0PPrd790AkCjnnQhAuVKYreWKzm2w1FFvesg+dqNX4NKtx+VkiFsrBr4QQjPi/P/nPf33/ly2Nh9TXHlJX943a+iMqKpeUlLVUTl9aXNocKG7xBRqmz1xSXNos2349vjp/caMv0OD21MvabZGjtshRK9uKPd4mj7fJH2j1eJucrnqPt6mkdFFxycKKymW1td+cM7PtsINOXL3qtm2f7pazFMs2GJ2jWCuxDoxx3nI5gaTZnSJ4bwR3hnFnGHeHYF8IBYMoNIC0EN716e7Xnnll66ZH7715w4Zrbtl03frHbr3n72vv+fvNdz5x422PX7f20ZU3brl69cNXX//gyms3Xb7yoRvWPHX3xtce3/rJa2+2b/si0teHAAwDMKGItVq6eQTJE5vP4JEaF2J1iEmUUIXpWBcCEB6MkFff+PT3f7yyvuUop7fe5W/2FLdNP+BQT8lih6/VV77YXdzk8jXIx6guX4OM09vo8DQ4PU0ub7PL2+z0tDjczU5Pi8PbUuRtKfQ0F7qbClz1Ba7GQndDkae5yNPo8jY7PA1FroYid73D0+DwNDhd9QXO6q+65n7Vc8D+vurCQIO7pNVXuqi0YlnlrBUzZy87+ZT/Wb/uvk8+2a4oCqEaYRHCInlis5sxIDb1ciMWrcfZIpYygDEUQghd/Gdb+09+9OtDVpzQWH/Y7LnLKmcv9gQaHN6q8hmLp89ZEihrKZ+5sHL24rIZbYHyJm9JfTy13pJ6h6fG/IDD4alz+xt9JS2eQJPTW1/grHb5GkorlwbKFjm9jV5fY2PtYbXzlx15+HdWXrGmpzMkn8tyFp9YMdbdiQxdhydh6olojNjuEOwLwtAAivYjrQ+8/8r7W+58YN2VN927+vbH1t378I13PHT9HU/eunHrTbc/ds0tD1x63aYLrt580VX3X3rNg5evevDKa++7ctXmK6656/KVd1+16oE16557aMu/X3tzz+fbVFWNAhgFWhRoCgRyFGyEwBBGIYzCBEcpilIkWVWxNsbEQgYgQ0mvQzLk/8K0wSQqOxKick5smr8+tHRLHD6RzuYJTLJpa1P3D9czawFj5n8O/3cTER365DunxAqBMEWYsLBC3v1wxzXX3b3isO/NmLOifObyOQu+4S1ZWDLjQIevdT9HfZGn0elrcnjqitz1Re5aSaPD01DoqnO4G13eZrevze1rc3lbnZ4Wl3ehy9/m9C4s8rYUeZoL3U0yRZ7mIk+z29fi9DQ53I1FrgaHp6HIXV/grN2vsKrIX1sQqP2ae/7/Kzjg645ql7/ZV7zQE2gpr1g8b8HyM8485513PtWFoDqEJKSLSdNQPOQyZMT8ShNWwB3+jja3ia25lEgsiX8LqeDgTIRMTvM7+Gqs70sYIwmvhGEZcwkgf9+k7OCHZ6nHE9QF5joWQmgqfuWf73z/uz//zkk/P/rI/54+o7VyxsLyyla3t7qsoqVsRluRu7q0cmGgvKmksqWksiVQ3uQprvP6q32BmuLSere/3hNocPvrnd7aInd1kbvaE2gKlLW5/Y2Vsw4sm77E4alzehsDZYtKK5eWVyx2O+fPrGipnn/gKSf/7J23PsNIJ4QxioVOTMNkYboexdsiWicWvZDv7VOC/VDrA7gPPXv/1nuuW7/x2nX3XX/7ozff9fgt9zy+5s4nbrrrqVvu/vvNdz5x47qHr1mz8ZJrNlxw5R0XXHHbuVfc8tdLbvnrRbf89aK151yy9vzLbr/4qnuvWf3MnRvfeGzrtrff7t+zm6kRCqJICxOqAaoFYXSAwX6GBzgJchJhQKUqJlFMooBqklgtDi1kCLIkXxmmFFNqu6hCHJsDOYacJr0OCeI4PkEEQLpKuBFgghbT2DpiuVXHfm2JxLeKMJ3Gu1AhxmH8xAWUqZSpemx+ToywwjgcnBFbAKprVNfi5UV80j6u49x8X7vf0Qwb1wETgAlABMICQ4GhwEBgTUAsMBGIcJWxqOCq4BGdRgVTKFWEAIIpgoaFrlDYL1iEaX1CAKT1C4Eo0XRBCAVCUIhVwgEXmAtMGMQUUIoZI5xTbtq35il5E+sBKcrEdDWPYfYVh4QCiAjn4pNPO26+9eHTfnlBdcOxJZVLi6cvDVQu8ZYtdPqaCt0NUkeHt8nhbTS9xlLkaXR4m1z+Fk9xm5zIyeFtKXQ3OH2tLn+L09fs8DYVuhsKXPWyATnh/yv/U4Gr3uFtKvI1FXobCj21hZ5ap7feV9JSXL6wuLx1+UHfPuGk0668+uaegTDWCRFAJcFcI2ReacB8swWoinWIOMBMo7rssEoI1TAFgGpYR1TIeam4EBwhIATnjDAEdYKFLoTOBeUMQUZkHxxOGdQ5pgxAFCZUQThirDWkoQiisjGfjvhhZya1zCTXB2+FhRCUYmNZQ8IilIeFUHUBIFcIV7EOEVURh1wwQDAmDFKdcUF1QYjoHVC3bdv95tsfvfXuR2+9+9GHn2zbvbcnrELEBNEFFToimAtCOAA4THVFFyoXUSFUHm9HFToxRmrJiQ+HOgq5gNw0i1OCtULIHQuEEI8/9sxxx3zvt2dceNCyb8+e3lZeXF/srykraQwE6t3eWk+gqXzG0rLpS0oqFpWUthWXtBaXNgcC9V5vjdtd5XRXO121smeTy11XWFTlctcVl7SWVywuK19UUtrmDzR7fY0+f1NxSWtZ+SKfr7a0tKmyvOnwQ0+96cZNwQHGmOBcMI6EAFxEMR0QQhUCmNYMSJjdCfOP+0K9kPcGoRpEvdt7nn/gyQ1X37Lh8hvvuuKm+1etffyWe569/d5n129+dt2m59ZvfvrWu/5+6x2P3bj+/pU3brz8+jsuuebWc6+84U8Xr/nrZWvOvmTtOZetP++K9edeescFl913xbVbbrh56513/euZZ7q3fUqD3VwNYRACSFEYHGC4l9M+nQ1wFmFIEkvGgliJpZlYrOkYcqrpxs9YEzCVsgaxUamsJDa2PWNCrE2WaHyr2OAtJ0eMQ4QVhCOExheUEEjXAcIRWdBwHQmBGNcIi+gC6EOVjfuqY65PTGKJADhOLBAYCBzlGhAQCw3TMCNBQUMc9oHwXhDeG+nbiZUuGNoT6dke7v5P356Poz1fqL1fCtzP1B4hVEGjQiAEo5iosu2dcEA4iG0tIyZiZfGnsViHQyXXxHIdEYIIFZiKl1/57Pd/uu4bR/2iYtZB3rKFvvJF3rJWd0mzw9tY6K4vcjU53M1OXyxmIIs8jdJOh7fJ6Ws2TC3yNMp/uvwtBqUJviYQW+hqKXQ3FbobCtw1Re5al6/OX9pcWrnQV9I0r+agZStO/Pn/nPXFzvYoAkhAhYbHnlgkEBKICcIEoQJjpgEYATDCGRSCyJG7lCPCYFSNqGoUY4igRiFgCBMVRPoGetq7+jp6SAQILoiGhS4YoZoapUTOR4+EABAHMQ3LSerlXPOUI4BSnA9ZJJZxGLtI43fDg6FUCM51DFGUxUZ2AhX2E67KJYSJwIBCzBliPBjVohrrC8Ivd/W/+dan997/5DnnXX3cCT+sbzxofs2i2sZliw884pgTvv+LX511zfVrn33+1S93dzIhMGcQAyaQLgAVEQ33UhExtaMOEqsPjpc1E6uZiCUJv0Z5VAggBGGMPbn1H8uXHnPskT9qbTxqRnlzqb+2xCeJbXR76t3+5pKKJYGyRb6SNp+/xedv8vub/P4GvyTWWeNw1rg99T5/k9tTX+Sodrpqvb5Gj7ehtGzhzFnLZ85aXla+SHaYKi5t9vjqvP7asrLmBQsO/u73fvOvt7ZzLueTwrrQuIhwERIiKoQam9A4xUo7THzaF+6KIgWIrt19rzz58nXnXHHjeVffct7V6y+6dtPKm/+25q5nbrvvudvuf2795ufWb37hjntf2HDfC3c+8PT6TY+vueuBa9fdecnqNedcfv1ZF15/1oU3/enCW8++9LbzLrvzwsvvvXzVQ6tufGD1mofXrv/nI1t2f/Q+CQ0IDDDRIlALUdrP2ADnQcYjlKgEyJX8ck0sYZDwwQZeKS7UIeIY6sbPEOpA/mygC3UIdQCFinTVqMuOPbFW/a0s1WEklqGNXbq8nRQEUVWFYQ1FCNV0QXVBIVYR0RBVFRBSYZBwNe6rZrp0We6+78iJjbfQEoGwqRYLBdYEoILoAhESprCfaj3R7u3tX7z9ydv/ePefT2x798VdH7/yn/de+OLdf3zx1rN7P3n1yw//2fvle+G9n6JwO450ChblOMhJRAjEROx5gVzQQ9cZY8Q8ajlWf41NfJ9zYinFuhDhqL5p8zPHnHD6vOojvCUL3SWtntI2T2mLu6TZ5W92+ppc3la3r03yaRBr9Gya5qyb5qwzKqlmR43fN96X4pqFlh9S6G6Y5mia5mwocNVLYt3++kBZS2nlwkBZy8wDlq04+DunfO/0D/79n5CmyQsqpxcLta7FQgZUrECiMIFi8xBxpHOEsBoK90UiIU1Tenu7t/9n2/vvvvf6y698+O57r7306pb7H75x1erLzr/shpU3PPnQEx/864M9O9o5YkIXQnCCNQSjCEb12CJrgFCFMlUXmOtINnrlmtjk4XlGaxY2reYm10blgiACEaNMCCaEAknvQPQ/X3a88dbHt6zddP6Fq/77R79ZvuJbVdUrZs5qq5zeUlHZVFJeW1JeGyitdnnnOtyzyyprC+f+jAAAIABJREFUFy894qRv//ja1es++PhzqgsmBEAK1aEukB7ftxIbo2IqUhGbMFFiArEQB4VAhGqc8w8/+PyIw7/TXP+NmRVtZYGGgK+22F9XUtIcCDS63HUOT4O3uNXlbXa4G52ueqer1uOp93hqfZ5qj6e6sHBBQeECh7PG422Qsro99V5fo9tTHyhuqZy+dOas5TNmHlhesbi4pNVf3FhS1uLyVBWXNgdKGhqbvrnl0X8ypqsaEYIzrulCEUJhLMx5xLIW+6WCeoho71eiUfbiUy/fcPF1q8+76o7Lb7rhz5ffev7Ku69c8+Dq2x69acPWW+55eu3Gf9x+38v3PPLafY+9+eDWV+574vm7H3l87eZNK29dd+Gq68+6eOX/nnPNb89e/Yfz1p192T2XXvPIqpufvOX2p27fuOXm27asve31x5/o/PRTEg4xBDUIwoQOUBZkIshEhDKVIIwhJhqgMLfEcpAcxAFhEMV/NkUSS2MNyLqk16jLGs9oDWJzXoW1TazpgWKsuGGQMqjBKMSAMKwLrgvO4q+QEkAwE4IJLsXVBUFUHSQ28QY5B8ViBs8s0ytLBCYCG8RigZCAukC6rmKtVw3u6d/z6bZ3X3zt6fufeWDdQ+tXPv/w+refvf+tZza//ey97zx77ycvb3nnuQc++OeW7e/8Y+cnL3ds+xcY+JJEOzjs41yRh57qUC6DNb7EUgYYI1wXn23ruODCmxpbjyupWCKJdZe0ekpbvGWtvtKFvtKF/pIl/pIlskpqkGnUPgtc9VLZ/R21ZmuNaqv5Z+MTDGKNTHM2mIl1+ep8JU3F5QvLpi8pn7F08dITv33q6W++8xkVAguuMS3X14sVsYhDFrvLxIxDygAEkVCwJ9jb1dOxZ6Cnu6t9zxuvvLxxw12rV1171aVXrrnuxsvOv+yMn51xwpHfWr5wxdKWZd9Y9s1jDz/hgrMvenDzQ59/ug0BuWgaZRTG1wmXDyMhZQBhhXCgC2KXWNtJHgcf5xZTwDiS81ZCCDnnuhBMiFAUd/ZE//357oe3PPuXsy8/9PATS8ur3Z65LvcBLvc8r68qEKgvLm7w+epdrmqXp8rtXeAL1AVK6rz+Wqd7nst9gM8/v6pm6fd+cPrtG+7/YsceJhvRCdYFlaJLZY0OUHaIJaZaLAIwQgj56MPPDzvkhNnT2/zuap+n2u2u8XrrAsUtPn+T7BPg8DQUOOqmFdUWFtUUFlU5nTVud43fW+Pz1Tsc1QWFC2T7sM/fFChuKS5pDRS3lFcsDhS3eH2NEtoZMw+sqFwSKG4pq2jzFzdOn7mkrKJt1qwlK6/Z0L4nTKkQQlAGuFCFUCkNca7Iu7RUszsFo0EquoLgP9v23nT1mgt/e+66S268/bIbrzvrklvPX7nhyjX3rlp3/3Xr/rbmrhfuevjNB//+2n1P/Ouhp95+5JnXH3z6xY2PbV13/+aV62698Nqbz7n62rMuuuo351z1m79e97tzbv7zBXeef8Wmy6999Pr1T9664ek77vnHxvvefeqZ7s+3sagiuFAQC2M9SEWYigjlKiGIYETgmBAbq4PKZ5CUyZ+BfMf0qFVFHEBONV0GazrWBByElhv9oRBhsfpirosMe6OGdMhMg7coAzT2+1gXnDAaBVBFWF4HgPCBqEaEUDFTEFUwjgINEEwFgwyYe3AMATsXxeIougXFy1BiNAkiAbEOqa5RHsWwL9q/q2vHh5+/9fw/H7vn4duuefKu6zdde+7T91z79pN3/euJ29/aescbj61/47H1bzx+xwsP3/LRSw9/+PIjn735ZOe21wf2fBDq/hyo3RAH4ys2y8XGE+feGktiMVE5pxogj2996ZRTz5gx50BfSZunuM1V3GIQGyhfHChfXFy2LFC61IpY+bMkdr+iGgNag1vzbybUg8213nivqIZCT22hq8bhqXH7G73FzYGyRUXu+pKyluUHffuOux5VkI51oRKQ874LFsRGYYQJqguqwWgkOkAJEJwQoHz24Yefvvvex2+9/exjj19x0SU//9FPfv6j0353xu/+dOZZv/7pGT848b+OPviYA1sPaatb2lS1uGF+a0vdoqO/ceyffveXJ7Zs7e/qE5QxinWOIYggGGUcmhb6BiOpldqt3Sb0thMgHqQLygWLqoqc5j4YBO+99/nm+/5+9jmrTv3ur755xPeaW46YMbO1uKROPrl0uaqLiuYXFVU5HNVOZ43TUecoqnV7Gh3OGoezzu2pd3saC4uq9i+Yu9+0WT5/tdM1d9ac5l+cftYrr32IqM65iERVxogu8OAirDrQBZT/tE4KYoUAciU7hNDWJ56bf0BLsbfa56l2OBbIhl+3v9npbSxw1O1fWLO/o3b/wpr9CqqnFVQVFC4oKqpyuaoD3vri4qZAoNnjbXC6amX7cElpW2nZwpLStlmzV8iRtRLd0rKFZeWLZIvxzFnLa2qPnHvAIX5/w3HHn7Zp4xOM6bouGEexy5xFhRxWxFIR26ngbgUPhPGTjz9/0R8uvP78a248Z+XqP12x+k+X3XbR9RuvWXvvdbc9dMOdW9dvfuW+J9597PnX79/6+oNPv/bAUy9ueuLpOx7+282bNl6zbv0lq9dfeN1Nf73y2t9fuPJ/z1v5m79efcYfV5355+v/9y+3/vnC+69cvfXm256+bcMbj/xt97vvaZ09MKIASCNIDxvEYjaOxCbERCyEnGo6NysL9Vhjsi1iszWg1i6xug6MWUgksZgiTImiAkgZ1QXiQkEsCimgAgvRr9CgxqEuqBCQCcQFEwKywQ9M6JGbi++bWTcuK2KJKbI8hVTXhAAUD2ih9oH2z3Z//Pp7Lzz6zP1rH11/9Za1l9591R+f33Tdx89uev+pDR8/t/H9pza89uitr2659YkNV37wwv0fv/Lwtje3tn/yYucXr/bsfq+/d0c42oVwRC4KLe82LInNfXcnhBXGSG9f6IabNrQtPNpb3OjyNRV5Gh3+Joe/yRlodJc0+0oX+ssW+YoXewOLElp9DTvlO9LU/R21MkbrsbmaazyydfqazfVX+aYc0lPkiRFb6KpyeOpcviaHu3FaUa3DWXPA/BXfPvX0vz/72kAUUCHGi1gVK4BqGoyqWlg+JowG+/79wbv3rF235qqVV513wZ/P/L8fffu7Jx1x3CnHnPz9b33v8KWHHbLo0KUNyxsPaJtXWX9ARV3N7LamBUta6w9sqmlb0rL8h9/78Zrrb37puRf37Nqtc3nXShkF8vm97Egof7ZFrN0RBLJLY1xZwIQqowuEKYAY6ULouvjii86bbrzr1O/+qqX1qJKSRqdzfllZc0XFQr+/weerLy5ucblqnY46p6PO5ax3uxpczvqiwtppBdX7T6vaf1rVtILqgsKaaQXV0wqqXe6GktK2oqL5paVNTtcBTtfso47+r833be3u0nRdIAQoi/Wx4jpgXMuAWJhELBYCARgSggoh/vHcK82NKyrLGpxFBxQULpjmqCl01RW56wscdfsVVH+toOrrhdX7FVRLYqcVVBUWLnC5qot9DSUlzZXTl0o45QyLgeIW2SWqrHzR7DkHzV9w+KzZKwLFLbKOW16xuLRs4dwDDqmqPrKm9uiSktYZMxZ964SfbNnybFdnHyGI6wiTmK8pB8UKHX+lV6O9EfzxxztWXrb6ot+df+P5q679w6XX/uHS9Rdet/GqW+9ffecDN214eM3dW9ff98yGh5+7e8tTtz3w99sefGLtfY/cuPHB6++67/oN96xcf8flN9964fVrzr7q+rMuXvW7C64+8y+X//J3V/zyd1f/6vc3nPnnO8+++OErr3tqzdrX773vi5de7P388+DeDgSwimiU8AjlUcJUQgDBgEItx8TGei3JxmHZaWUIrkNajyWxkA8h1lSXhcaoHsJg+lpdLmaGGj461HVVEsuYShkgBGFKMNHl0xcNi893dj3+zCs3rtt46dU3X3jljavW3H3vlmfe/feujn7QE0ZBjWpEVzCW637Lz2QcGj1mrbqrjBOxRm/n2BKq8Q3WhFBhpGOg/bPe7e9/+d4L7z77wKuP3vn6o3dsXvXXu6/4/ZuPrN356qOfv/jAztf/tuONv3343Ka3n7zzb7df9u9XHtr+zhO7P3x2779f6Nj2z77293o6P+vr2xmNdiMUZhQYc5OmIHZMehQTqlGKOzp7L738hvkLDnR4aorc9UWexkJvQ6G3ochX7ww0eopbPcWtbl+b09OSUPU0nqEa/zRANWIwbBBb5GmUVWHzJBWyY1T8kw1ia4rc9U5vY5GrocjVEChuK6tomztv2QUXr+7oiY4jsbqgXBCEgK4zIXhvZ8fWLVuuOP+CP5z+q9O+fep3vnnMSYcdedJhR5/0jeOPO/jog1oOWlK3bEXToYcsPGJFy+HNVQfOq2ys9FWVuubUzW1rrl5SP6+tqWrhcUecePYfz31g04PvvvlOZCBIMNQ5RjAKQUTnSM4gn2tiB/enrlFdoSIiowsUUYLyGdAnn+7545+urK452OOpLi5uKSyqKiyq8ngbHM4aOR3S/tMWFBRW77f/gq9+7YD/99W5X/3aAfvtv2BaQXVhUe3Xv1711f2qvj6tZr+C2v32q/7qV+fvt/8Ch7Pe4azz+hpLS1uKS+rcnvkLqpZdcunNvQNA0VT5wFsXRI5NYELVBTAGvJrXgjU1HRNdEF1nKYl9/71PjzriO7NntBTsP2tawXzZ6PL1wuqvFVR9ddqCrxVUfa2gav+i6v2LqqcVVO0/bcH+0+YVOap9vnpJrKytygexklg582JF5ZJ58w+bM/fgktI2CXBxSWvl9AMrKpdNn7GiuuaoGdOX+3z1FWWNp57ys9defUtVVSEowkqsOzrWhKCplmTvjapIPPzgk2f8+DcX/Oac8375p2v/cOmav1y96eq196++85GbNz508z0Pr7nnoZvuuv+62+6+cs09V95y9xU333HJTesuuH7tRatvv2zNnZevvf3SW9ZetHrN2Vdd94eLr/nNuVecftYlP/vt5b/4v1W/+sONvz7r7rMv3nrNDc+tufnZtbe+eu+mL//1OuzpppoGIFYxixIWpSRKkUZhronFOorRqMOUxFIWJ5bFOx4z+SCWyn5PRsaLWHvk6JCLGLHxKizBRAdY7N478PdnX/vrBSuPOuEH9a2HzqpaWDaryV9R6ymvnVu34pAjv3vyD04//TfnrLlt8wef7FAQw/z/M3feUVGeW9vPOYkwvTeaSh+mwwwMvYmoiL1rNPZesKIiiiiIvcVobIlGU0wzauy9V1RUUFB670x9+v39ceOEqHnf13zJyVnrXq5hBl0IzPN79t7Xvi7g0A//1yOWen1DAEdfVpI0A7SlufpFZf6d8rxrhbdO3jv51YPjB59f/PGbTUu/3ZyWf+G7xieXSu6cqHl8vvbJxaKbv7y49cupw5tfPThZ9vhs+ZOLxXnny55dqiu7X1uVX1NT1NBQZjbXYZgJ7sORBPJPIRYqiquq6zNXb/H1C2fzFSyemifWMwWQskoHYjn8IBZX98bo9G3Wvn3eoO87EeuQIjO4aiZP/SZieVquQP+hkz+LreLyVF29whYtWdfYije2WXGS+Jvgiv+PiLUhZoutDcdRAMiWhvpL585uXrt28ew500eNmThoxOjkgQNieyboo+KDohIMcVHa6DBlpN4vVOMVoupqCOga7OcR1FWicRP4i1ldVN4GvSJC7WsID4rp12vQiMGjRg4ZdeLn48WFRbCcxVArjlkBhZLEezeK/yrEooSZADgBQGVN65q1u7y8Qz/6qKu7WziXpxEIA6WyEIEwkM6QM1kKDlcNiz86Q85gKpgsBZOlpNH9Ozn5/vtDL2dGwL87+XzwoU8nWgCTqWYwVDSawpnmz+VpPurkSaP5yGQ6oVDpTPPQ6hLmL8xsbjHZEGiNghEAwSkrAWz/B8Si7Yh9TdnXgbK4xWK5cvl2mDFBxPfmcfycGP5OzIBODPmHNL9/Ofn829n3Q5pfJ7qfA7FOzr5Ozt4Mpj+fr5ZIgiRSvcwlWCozCIRagVALP5RI9XCTB27vuLiGwO0dHl8tEut5fK1EGuLpFSfg63g8lVSsjo7q8+MPJ1pa2gAgXyMWt1nNAODvsJ5oMRMNzfZV6WunjJo2a/iUjKmLN8xZuTt98zcb9h1Y+/kXa3buzd6+c+WmLUvXbE7N2rY0Z/vitdtSczYvWLN5wZrtSzfuydyxb/XOzzO2f7pk3ZaFq3Nmpq2aOD9r0ryNM1O3zFy8cWrK9unzvli09PuVq46vX3v2063n9u68d+zH8kf37S2NNqsZIXAzgbYgVhNus1N2M2Z+p/XEn0AsFN+juA1e7u2oBcVtBMDNhB0BBA5IhLTjJEIBjKRsdqQV7qggqBmBelrMjlIYAUiCwgkKR3HEitmsuB2hMBvAzIQdFrLtUeod2qd/6/Xif7rUAsyOWjDCTgEcEogCOAlQABCzpRH+ElitVgwHzc22M+duTZg0Lzquv4e3XuyqFrqqOGJ/rkQu9tDxXTQciVLgqpZ5Bkk8tJ4BIYNHTl63dU9ZVbMVozAKYBTZZm612k0A4Hbkvy0pBcMBsOI4QuAYwBHMjuFWAOwU0QrsjSXP7pQ9vlqRdzX/ytGK+2ebn157dPLw+cM78s59X5N3pen5rYbndxpf3G0ovFv/4k7RvXP5N08WP75Y/uxqxfPr1UW3qgpvNtc8ra3Kr68taqh71VRfZjU1AMIKAEbgtte1bMfrHdy+f/e0rOOX/f8vdyorr166LKdLVwOd7ceBW7B8NUuo5Up0PGkgVxTIFmjZvEA2L/CNjZ039mJfz1N/23+FPWQIVDpHBbvHDK76bZkxfIbBVTO4KgZXRecGvE4IUDLYKoE45F8f+XJ5Wg5XKZKoR42Zc+HKfQyAvxuxHTUEv/MhwREKkDiO4hhiaW27cu7C+sysZXMXTh02esqgj8f1Gdo/pkeCPqp7cGz34PhQRVikJiYxrLfePyLQN0LjE+kl0/m6GdwFCi+Jyp3vFaKMjApO8O+iCVaH900c1C0isV/SgMz0Vc+fFAAKoFYLajUBCscxK6Qp9EiC01mIlr8KsShqh5sCKGFG8FbYJUaJNgtqIgCJ4OCLr37y8Q938whxcw9394jkC3QCYaBYYpBIg3l8NZ3hR6P7Mpj+sJylM+Q0ui+N7k+j+zrT/Jxpfs5MeSe6XyeavxNdTmcpGWwVjK9hsZVOzt7ONB8Ozx/Gw8lc1J7euqycjWa7rc1qIQBpJ2wYQFDCTAEEfmFwNPuaoPjrlScExSwA4ASBoajdIZgiKQQAvKmpafOmz9TKUDbDw1WmY3CUH9L8mFzVh84+DI7ygw88PnT2cXL2/qiTZycnLydn705OXvABneHHZMnhnBVuwfL4aiZLLhTpunpGuXuEiSVBbI4Cio3h0g6Pr4a3IDy+ji8IlEmNMpnBw00fIA//9fhFkqCsEKsAJ3A7SWDvRmxjK/ryZfW86anjBo2fOWTSsnHzMics3DRn5Y7F67al5mxdsnbr0nWbFmflzFuRk7J83byMTfNXb120Zlvquq2L1m5bsmHn8q2fZ2z/LH3LxnmrtixYtTklY+20RTlT5m2esXDH3LRd89O+WLTs0NJlh9OWHVmZ/nPOyqObsk7t3XHz+I/m2krUajJbTY2m1jbMasJtbUiblWh3d3qDr38CsSTAUNyGYFaCQkmAwYsaAXAMEAggUIDbCZsNMdvsbRhmoigLNBl4PbLGCAIzW02trc2mtibEbsIJG0pYbbjVRtpspM1MWh294v8exJIAw0kEwazwfw01hBhpowBut1vbzKbWNtuV6/emz1wcoIrw8g0VylQcob/ELdDN0yj10AvddGKPIBfPUJ5My3fRuXiGuHoaxO4aD69gtT5uxOhp+w9+/+JlWbu+32pBMNSO/u1LF+95MIwCVhxHSYIEBIbbCNwGSAuFtbTUFBY9vFLy8FL1k6tl9880PrtmLrz56tqx51dPVOZdbyt5bK54aq7IN1c9b6vIbyx+XFP0oOzZjdqS3NqS3JriBzUl9ytf3mmueVZXXdBY/6qpoaS5sdTcWkOgJkAiJGH/pxBLkHaSxDs2inmiQBZfS+MqYaY6V6LriFjoLAHNJRyHKwrquPDasX79I8S+Mc11gNaBWEcVCxHLFwUzOVomSykUBfn4RQ0ZPu2Ho+dMdvyfQixOYhRFoIgNUKSt1fT94W9mjJ80c+zEacPHThs8ekzSoIHRvZJCE3qGJCTou8VqY7qH9OoR2tvgH6H1DlN2Mfq5G9TekZ5SbVeRwoPvawgIj9YnKDyDtP4hcWE9I/SxBpUxPiph0dzUS2cv2kxmQJEAx1DEQpG/q1nJ1yLbvwqx7Xlcr+tFEthxymrDLSiFIAR55eb9IcOnyFy1NLqvv7yHu0ckh6vmcJVcngaKgJxpPpCUsHsMQUuj+8LjxPDtRPf5iOb9Ec3XieFPYwXQWUoGU0Gj+zOYAUyWnMn2Y7L9OBw/gVAuEitEEl9jeNz+g4ebTVaUpFAKs+FW2DGGc2IHYimAQpTakVYKtGsJofgZRh9abW0IaqEoAgBQUV6/csUGrSqms3sQg+nvzJQzOMp//bszm6NgMP3ZHMW//t3Z6TVZOyBWzmQpWOwAOGcVS4Kg+wRc14G1LBQV8/hqDlcJcctiK7k8DYutYrFVfJ6Oz9NKxWovT/3+vd+hCIXjOEmhFIkSeLue/B2N4jYLnpubP37kpPGDxy0cMzt9/Pz0MSk509JWT1mSNT1tzZwV6+evWj9/1Zo5K3JmLV83J2PbwjU7Fq/7LG3Tp0s2bF20Fp7NC9ZsX5SzeX7mhlnp62cs3j4nbc/CjH2pmXsXLNs5e96eufO+XDD/yMr0U5tyTm1bd3zHxjMH9xbdv4W0NhEEZkURHAA7wBvNjSbUZMFs1rf4+icQCwGDYFa8vZ5rv3gRgLThdrgDDpfEKayFsjcBWxNAW8yNlXWVxZaWBsTShiI2QOGAQgCwkZjZbm9BUDNO2VHKbsEtjobzfwli7agF1q+v2zL4a+La7ThGAVDb0Pr5nm/iEwa4uWtkbhoXtyCRLFAo1Ylcg4Qu7dbwXLEaJnXzZUGSzsFSj2Chi1boopV1CRS5KiLj+y9amnXnQT4OAEoCkw0lqb99lvaeB8Mo0obhOEmQgMAJG0laAdlG2OpL8m8V3D1bdO9c9ZOrjQXXTUV3zC9uVz+81PDiXmv5M2vNS0vtS2ttia2x3FRbXF9e0FJTWFf2tLW2qKX2eWPVs7ryR5VFd5trnjVWP2+qL2ptLG1tLGtrqrSZGwnUAn6byHZAKbAR4G9HrB0xkSTeZrLt++L7sPC+Lh4hAomezlHRuEoGX80WaThirWMvlsMP4ksMb1AWPu6I2I77ORCxDnenjgLjNwa3HXrLDsT6OxBLZ6nFsjAaXc7mqNw8DBHR/fYd+MFOUP8EYjGUwigAbDYbRZCAAk8ePM5atnJU/6FjB42cMnTslEFjRiYOGBTTe3B836TQxFhtTI+QxH6xgxKNSUZFtM4nVO4epPY0GhTxXjJdZ4G8i9Bf5xMaoe1mkEfqfENClJFGbbSvh8qvszJEa1y2cNmLJwUAxXE7QpE4oDAKvHErhrz9zJ8+FEBhfUxSNhLYCdDuC2vD8OqGliXpOT7+oTIPPZOrkiuT+CI9k6ugsXydmX50th+d7efE8P6I5tmJ7gU/pLP9aCxfGsvXmenjzPRxYnh3ont9xPByYvjSWO0/XDpbQWMF0BlyLk/F5SvoTB8GyxsaFrK4XZlct+T+I24/eNJmw3AAbARGANyGW16/OzoglsIAhWJEGwkssJCFY3KCaPesAACHNsUUCfbv/S5IGysS+Lu5BdPovh/8y+ODD6TOzp7//re7k1NXGs2L1qmrs7Onk7O3k7P3h84+H9F8nRkBdLYC3jcwWXJo8ATdJxhMfwhaqC6G1S2D6c9kyZksOYybpdHlLKaSyQjgcwI83HQZy9e3tlgBAASJYKiVIhEA8HfnxVrs1PVr90YM+HjGqKnLp6RmTkpd/sncddOWZYybv3LioqzpaTkpGWvnrlw7d+X6lJUb563aNHfV5nmrN83P3jgva8Pc1etTVq2bk7lu1oqcGemb5qz4bFHWF+nrv1m54evla/bMX7Zt2twDi5d/sTB177z5Xy9N/SUn8+jazB/Wr/5px5bbJ080VVVQBNlmtTWZzSYcQwGJA9KK2/8SxOK/Hwf+ZjKMWVHMQhAWQFoA1kqYatuqXtQUPci7fub6ye+/3/fpN7u3nfjuq1+PfH3h+C+Fj++b60rxthpgb6awFgJthXpjhLT9NtMF/xWItdpNEKuwVwz7xiiO2DCyrtl0+dr9GXOWevnoZW4aL58IqUuQzN0ocw8TuYTwxEE8iU7kapB1DnXtGi7zCJd1iZB4hAlc9AKpQeRqkHoEu3QxdvWNELtqvOShE6cvPnfpbquFxAGwY39/o+/9DoZRpB3HcBIjAeYoYW2t5c8fXs6/czr/1omS3PONhTebX9ysf3Kl7um1+pcPmyufm2qLW2tfmepKLU0VpoayhsrCxqqi6tKnLXWvWmoKG6ueNZQ/qXp5r6X6WUPVs8a6wpaGktbG0ub6kramStTWApsfJPG7iRrcJP7PLO3Y7PhPR893Sxjm4RkulBpYfC1sFMMqtiNiIVnf7hW/gVhH79chZXI0kP9nxDJ5GgdimVy5g7I0pkLmFu5M82ey5EKxIiyy95GfTiHk33+L9i7E4iRGkmRbWxugQG155ebs9aMGDvtk8MiP+w0f13/kuH6jhsT1GRTX5+Ok4UnhPaJUkUmRvQcmDIkNTAhVxhj8I+TuQYG+EUZNNy8Xjac4wFMcIHfXBQdERQV2D1FE6/0jInRxWj+jTm5UeKl7JyTv37m/quS1QwXVrt/5PyLz/atbG4abUcwEdRIIZrUTCEarQ6sYAAAgAElEQVSBVit67tLt8Khkl86Brp2NHp7RHl1jmBw1m6+isXydGN50th+LF8DkyiFToX8v7EPQ2XI6W05j+dNY/s5sX2e2L4Pjz+TKYcJSu9M1W8nhKjlcJYPly2T78YUKoVjFF8rdOmu9/YJT09YUFFVCTlpQq52wQcFzx05Pe4sV2ChgJUirzW6CzpQoageARDErjGRHEKy+rmXr5r1B2lg3mVoiUnDZvhyWD4/jJ+IFsGhd6J3c6Z0605270J08IWUhYp2YATS2ks3XsDkKJksOy1kOV8liBzCY/jS6L5ujEIp0InGgY6uHw1VC+yc6Q+5M82cyFBCx7q7aRQsy6+taKIqi4DoswADAccz2DsS2mrEzpy8PTBoyY9TU9MmLVoxfsHzM/LVT0zPGLlw5cfHqacuyZyzPmZWxbk7mxpTVm+ZmrZm+bPWUJasmL86elrZ+dsbGlMyNKZmbUzI/S127Z+n6Ays2HsrYcHDZmi9SM/YvWL5vwbJdc1I/T1m0d96i71ZknN688dTmjT9vXP/zZ9vOHzlSVvAckICkQIvJbieAHYCq5iYrjlrf4uufQKzDjQEj7LB3ihF2CqAE2gooC8BazDVFZU+vP791KvfcD7ePH7zw9a4jn2ZvTZuVs3DKpmXz1qWm5KSmfLoq7cjujXfP/9xW9QKgjQBvQdEmDDfjwG6nbPAgwLEtav0HEevoh8MKCao57DiGA3Dh2sPefUf/y1nKF8rdPY0cgZrBUfKEQUKJUSQNEUqCxS4h0NVT6KJ36RwhdjVyRYEcoU7sGurWNUrsamRwVWK3YJFrkEuX4K7+4f2HTv7512tNZmCyAfS/FbEEQAjCAsg23N7QUvv8xaNL+XdOP7ry04vbJ2ufXa/Ju1L+4HzN0xuVz+83Vr6wNJSbG8tNDRXmlmpTc1VTXXFNxfPK4rzm2pctNYXNVflNZU9qiu61Vj5trHrWVFPQ1vDK0lzeXF/SVFdqMzcCgJDEb8kBb+0Q/42IBQAjCMxsQY6duBwdMwhWsQJpMEuo5YgDuRLdG4jtuBTrqFbhA0e1+jZi37CCekMJ9VbHuF3uBC/TMPOOzdNKXEKZLAVfqHJx1w4dOfnW/bxmi+U/g1i0/bS3iHESs9vtAIDmuqZvDhwePWhUclyv4b0HD+7Rf2jigOE9h/SPTh6cMGB0n5G9whIjFOG9o5L7xw8yKiKC5eGBPiF+rpogv/BIXUKgb5iqi97fVeUtUei8jXH6pChtokEeHaHtFq6JD/IP9XZTKL11E0ZNPnX0tKnBDEjw1jThTyL2D46VoMw4aYLKTQSz2lEbQpAEAFV1pgWLVwtkcqFMJZTqXLqEwfEBR6CmsXydGL4MTgCMXYJBNCye8nVcRPthcJQMjpLBUzB4ciZfyRKo2HwNm6+B6Uw8YRCTq2KyFBBOMEJOLNV09jZyRf4aQ8Legz9ZEAoHwI4TGMDh2m77piyJvFbmIxSwku1mhDgAJI7jNpsFABLDbSSFAkBSFHjx/NXaNdsiQntJhL5sRhch14/D8PzoX5J/fSBgdHLj0LuwnDsznDwYtK40mlc7Yp39OjEUNLaSyVXB5nDHw+Eq4QQacrfjS0y2H0Qsje7PZqlYTIWAq/Bw063L2dHaYoWN4tcjZIzA34XYxhbbryfOD+g1eNqIyYvHzU0fO2/FJwuyJy1dPXFJ9rT0tTMzcmZlrJ29csPc1ZvmZm2am7VlfhasWdfPzti6IHvbwjXbF2RvX7D666zPDmZsObh8w3erNv2Ytenr9KzPZixYO2ZK+pAxc3sNnBAePzkyNrVPv6zRo7fOSflyVdbmpSuOfHH43s0HBQUlL0tqG1oQGwksBHAgtiNfERJ9X8SiuA1Sp92rnURIgAFgB5QZay6tzr/19Nrx3DPf3jm+/8rX20/tyb58YPOXq+amjUme2Ct0YlLUvJF90yeNSps0Mmfh5INbV9469W3Vi3toWyWg2ijKguAmhLI4EIv+htj3dqv5q5TGFMDhbQT8L0PPcZSkCovrJs1IY/F9+RKVl18Mm69xosu7eidIXaMkLpEiabhAHCIQG4RSA0+kZfGUPFGgQGoQykL4EoNAGix1D3fpHCl1D+eJ9WyB1t0rUuJukHroB46Y+fPJ2yiAMuN/Cqjv+n4CHCHh3B0hCAtFtNpM1TWljwofX3504/id8989u3m8Iu9y6YPzRbdPlT26XPLkVkPFc2tzpbW5srWxorWxoqWhvLH2VX11UU3Zs7a6YnPdK1P185byvJrCu60VT5qq8xur81vrX1qaS5vrS+qri9qaawDZfpl43SL+7fwHZrHQo/jWnWe9k8d28Y7kCnUsPlyK1XElujcaxR2r2Le3Wh3brh1NnToqod4A8xuCKcfGDpOnZvKVDsQyuQo6WyGQ6IUiHZcvl7oqp89eUlhSYcVxjEDf6/f/j94vf/g++gPEIggCKHDt0tXpE6cO6zNkUM/+CcbY3tE9+8Uk94/t0ze695DuA4f3HJIQ0i1KG90npm9yTH+9nzHI16j1Msg9NIF+xghtt+7hvcPVMTrvYD8XtcYzOFrXIyawZ4giNkQRG6HtHugbpvTSq30NUcHx82csunbuJmGnCBz9s0PW/wt6rQRlhq70BGlHcQTDSZQACA5OnbsVFJzIFfnzJSqJu4ElUDF4CiZfyeIpnZl+TgxfJlfBFWo4gvbcJBZPzeJq4GkXyvEC2TwtW6hmC9UsgYrJUzO5KiZHDeXiEpdwNk/LYqu4PA2Hq4YOSgKhli/W8MRKd8/gkWNT8vIrLCggALDhdqLdURxxIJYkEJKwI1hLu6U+wBHEhiDtdlQA4A2NNcXFxY8fP/n+yNH0tOzkXiO7eug8ZCoezcP5A4mY7SVkduU6uzt/IOI6d2Y5ezCdOzNoXZ1pPh/RfD+k+X3EUDizFB86+zBZcr5AIxTpBEIttE6EY1fH7JnFDmi/UWAHMFi+bK6cwfSnM+QctprFVPA5AW4umi/2HcEQCsMwgrQDCqUoW0eryN8rik3o6VOXBicPmzRs4oLRszImLFw1YXHmuEXZk9PWzVq5aW7WhrmrN6Zkb56XsyVlzabZq3YuXrd9Qfb2Bdk7F6/7fOmGXUvWf5a6ZufinN1L1n2emrV/afah5Wu/XJSx7pOpM+OSRmiMI3TRwzSRQ1Uhow2RkyPiR+gMiZ7yaE+/bhrjwO79+icNHTx47IxZS5dlbPju6Nk2hLLiuPUtvv4JxOIkAi9ksJwlAYZgVktbfWtlftHtM/dOHr5/8sDjkwfu/bDzxsEN1w7kXNm3Zu2kfpPjNONjVJMSgpeO7LNj4fTP0+duWTJlV/a8H/asvXX2u6qXD1BbDYm32JAm6FTsQGy7fxD1jyGWBJjVboJTWDiXpQBeWFwyb3G2V0DkRwwvnkTH5KlFLmFdvBM5AqNYGsUXhnH4Bq5ALxIbJNJgN/dQD89IqVtoV584H/9Ej64xXJGBydPxJSEunaNdu8QweTquRC92DxW7h7h6hU2YkVHbSqIk+Mex+k7E4pQVx9tIvNnUUlr64k5B7oXbF76/cfpw/q0TZY8uFt45lXfll7yrxwsfX60pyTM1lpoaS1vrSlrrSprqiuurixqrimpLn5nrXlnrikxVz1pKHtbk32wuzm2qfFJXntdY/dzUWNxQ87Ki5GltVbHN3PhPIRbFLAhiowB4Xlg9ZOh0L78YJlflxAyAs1imQMUSqll8DYuvgR7FjiCdNyjrsPt/Y9v1DfOmjrXsO/N2/gixneh+PFGgWBIkkWmj4/p/vu/rumYzDsA/hVgMw0qLSzav2zSgd78hvQf1iU+K1IYlhXfvHZXUK6JncnTvAd36J0f3idPHJ4R0758wsFdkH4N/aKgyMlQZGeRv1PkG6+VhfbsN6hbSI1QZpfM2BvmGRagT4vRJUdqexoDYCG33qMDuoarYEGWkXhkeFRyfvjDjSe5TDLWjmOVtp6f3bQj/EWJhfg4ANgy34iRGAWBFQF2Dfc68lSKpQuyqkXnoRa5BdK6/M9ePwVPQ2XInhr8zU87iqTkCLZuvYbBVDLaKxdXAzGAYa8gVBPOEITyhgS/R88RBHKHudXSElsMP4ouMYlmEUBImFBoFAgOPF8Riq5gsJZOl4Ai0EveQzt5hqsCEzdsOVNebCQCsKEJQuOPdQZGwCQQR2wSAxY60khRqt1tJkgQAXL58ceOmtbPnTB85cmTfvv1johPCjPE6dbSbROHpopFyPN2F8uRuQ8cMmTqg5ygfNw3zQxnL2YNF68Kke3ZErBNL5cRot06EfIWIhd1g2C6G5SycwkIBF4cXwGTJmSwFh61mMgI4TD+ZRPnpti+sFgzH8favn7TCJJV3INZsxs+dvTo4edi4QWPnjJy2YuLClRMXL/t47qoJi3NmrNiYsnpjyuqNKdmb52RvnLU6Z2r62mnL181I35ySuXPxut1pGz9fumF32sb9KzYfWvXpweUbtkxPnZ3Qv5ebXyRbOrBrwJyonr+s3LxvzrLVQ8em9R2yfNDItP7DFiYPXjRo5JwhY1bPT58+cfbIkRM/Hjsjunu/TyanPCksteL423z9I8RiBLyY2vEOUY7twW2AxACK4jYUs1CUDRA2W0tNQ/GzOye+uvXDzsenviy78WP+yX3nd6+4uDuj4NiuL9PGjTR4DFBK0od3zx4/cPXYgdvnTtqXnpI1fdi+1Slnvtp078zh53dO1hTds7WUAKKJIlpwshUjLSiwor+9h/9mt6Y/PgRAbGj7OLbV1EIB0NTS/PV3R30VUSLXILZQzRXBq2ogT2TkiYwiSaRAFC6ShsvcIl1cw0RivUisl7qFcgRagdTg6hHZ2TvOwyte6h7JEwez+IFcYYjMI0rgEsIS6ty8ogUuemP08NOXHr8ep/2XiJ4wHFAIgeMkghMWAm0l0SZT48uXz649u3/u8unDV08dzr9zsvjh+WfXj907/c21418VPrpeVfKkpba4paG0ta4MVrENNS9rywoqXz5uqXphqs5vKc9rfHm/8smVxqI7zWWPal/eryt92FxTUFv+tLjgQenLJ4115RRl+9OIxUkI1z/zbQQAQ1ALgpKPHxf17DXKvXMwg6Nk8bVwH5/BVUHgsfgarlDHEwZBcdPbVaxD99QRsR0p+0YewBuUfbtRzOQrmXwlg6eAiOUItDyRli9UqLTxORt2VtU34wCY7Ob3/f3/E4h9470JXdgQm/3rg19NHjdxcNLAbqGxYWpjnD62R1hi76ikHmGJfWKS+8f3625MjAmM7RmZNKjHkMSwpFBlZHxwYoKxZ0xQN51vcIC7und0v8SwpChdXJgqOkwVG6GJ7xacnBDSJ0KdEKlLjA9JVnsGy911IepojW9IUvyAz7bstlttCGrB8L8LsSjeCoCNpGwIaoaINZmwF0W1MbEDhWIFly938Qj54KMuTL7Sme3Ll2qdmXKoDWbzNVxBIIvbjtj2XKYOfOULw/gio9g1VORi5EsMbIEOxiPyhCEiabhAHCpzi5a5RQvEoQKBgS8K5vF1TnS5UBIsdg0VSAJFLtq+Aya+Kmtqs+AEACQgHFUsHLJAKYMdbQbAZjI3wEYxAKCysnLs2DF+cl9ffx+5IkAuV/j5KuW+GqWvPsDLIBXIfboE+7qoY/Xdp4+YtmPV1smDx3fldhE6yXjO7mxaFxrNy8n5N8QKJHqxJAi6O0HnRRhpR2fIYTfYieFPZ8hprAA6W8HgBLA4/ly+nMNVsjkqHlfLZASwGb4SUcCS1My6ugaSdCwa2QHAUMT8DsTiNvLG5VujBnw8tOeQ+ePmLBwzO2dOZsqQqSvGL1o9JW3d9BXrZ2RsmLly46zMddNXZE9OWzluUcbYhZmTlqyZvnzdrJUbU1Z/tmTjwVU7vsrcPrPH8Gixb7CzKPhDbjzLZUWPgbc3fJa3ff/BSbM2DRu9dezEz2fM3jtn3q5pc3bPWXRp70G8sr6qpOzFq9JLd+5lrN+8LGtdXbPJjmNvoPSN80YeOErZUWAlSHgThJE4QRAEShIoINvsZpSyA2AlzXUAb6nLvXb90I5b32x6fnJ3ycUvnhzb/ujHzS/P7Ck4sevi7owtMwdP6aZO6R22ecao7PFDV4wcsGnauG0pk5eOSMyZNvjY9uXnv1x3+8ddVQ/Pthbdtlc/BbZKQDUDvAVBmglgwwFmpVAL+e5k9b8SsW/mQbY/SQHEjrWhhJUCuMVqpwAoLa3vP3CcWKrji4O4Qh2bp2XztBy+jic08EXB0BSeLwrmCgL5Ir3MLdytc5Rb5yi2QMcWBfLEep7UwJcF86QGrkTPlei54mC+LJgtChS6Gl26RnElQX7qXuOnLi+vbiMAaLPaCEDiALMTVgwgRHsi2O9+Uv8BORhKYdD0EQAAAAaQZmtTaW1Jbkn+jaK8K1dOf3Pl18NPb50sy7uUd+mny9/venD+h8LHt189z6uteNXSWNXaUFVfU1pT+aqu6mVNaX7Zi1xz3avWyqemqmeVT6+XPbpYk3+1sfB6zbNLtQXXKvKvVb24U/bi/osnt6rLC1BbC/E6U8VxZSRI+xsBR3908D9r+Ax/4jhJVFQ0jBg1vXPXYLEkiMPXMdjwwMpSzRaquWI1T6JhC9r7xmyBlsl7rf7lqiCM4fMsvsYBZjpPzRRoWUIdRxzEEQexhDoGX0PjqhyHzlMz+Br4OWxRIKyYmbzXeqj2ByqBLEgo07h30fUbNOZlSaUVRUyWFkcg4P//++UP30cAa7O1EgDHCDsFMBSxAAIHOFbw+Enq7PmDeg3oFdUjRh8THRRrVEQkRfaO08fGB8ckhnZPiuzVIywx3hDXI6zngG4DE0N7JYb26hPTv7uxZ6IxKUIT6ysJMPiH9QjvnRjROzIwLjY4MVwbG6lLSIoeqPePiNH3CNfEG+TRev8onU+4orMhOqjnJ8MmP3yQBzufFMBwwk44bst+Z1TS8XfjvWaxdhw3w0QaOKS3IxhFgSM/nJEHRMlcA0XiQLHEwOaonJlyFk/JFaqgGJjOkLPYSh5fKxAG8oRBHL7udQc4kC8KFkiNQlmoUBoulIVK3SNdOkdL3CI4Qj2LHyiQGsWu4SKXMPgnfCB1jRC5hPFFwRx+kMQlnM5Sd/aM7eId7eIWtGnrVy1mCgfATiAYQDDSZMdaMBy6N5AYBnVDiNXWCijol0S2tDRt3Lxh1NiPt+/8bNfePds//WzVyuwBSQOMymC1T7C7ewiPp3Dl+2k9lFFeytShow+tXDOz90A5y1XyL4GM4cln+tJoPk50+UfOfs4sBZ2tYPM1QlGQUBTE42s5XDWbo2JzVAy2isZUtPsv0vyhRdRHdD8ay5cnCGAw/Z1p/m6ukR996M1h+nm4a6ZMmdPc2gQA9jplD/lDdyekDX1y/+m4YeOHJw+fNXr6konzM2ekLxk7f/m4hasmL82Zmr52anrOlGXZk9Myx6cu+3hu2qiUpaNmpY+et2L8osxJS7KmLts6N3vP0o1bZq+YGtOvu4u8f2fFwqikvWNnXspYX7Tz4P1VG77+ZNKnwz7eMW7Cgblzv0tLP7I47YflK5//coIor7A1N9pJtBlDvvzppzPXbthw8F6IRSkEBVYUmCFiAQ4RS6EkgQKAAMSGtmK2ekC0lN48c/fQzlv7NxQc3f7guzX5x7ZUXfni1ZnPH3y39vZX2Xe+Xrd0aHTWuN7frpr77eoFacN6z+wRnTFq0JoJw2YlGdNHJhxcMe3oxtQrB9ZV3PixMe9ca+E1vO4ZsFUBvJkiWilgxwBqAagN4P8QYq0EsGGkiQQoBXCLFSUIcPPGE5U6TijSwfeMA7FcQSBPGMTitusU4JMCsUEgNvCEQRK3MKGrkSc1sEWB8KLJleh5UgNToBW4hDAFWgZfA1nr6hkdmzjm+JlbNhwgBMABhVIIBpDXFQPWIfPuN0+ovxexJIGQACUAQRAkZsVNdaa6wrpXD8oLbrx6fOXqmW+vnvw678avxbkX8y79dPPnffnXTrx4eLMo/1F1WVFzQ2VrQ1VDdWlN+cuaisLqkmclBfdba543lT1urcgry7v06v7pisfnGp9frs47W/30YvnjCxX5N0rybxU8vFpe/MRuacBx859G7J+MVaDsFMAs9lY7ilTXNGat+VSj7SaWBNHochZLx2LpGGwNkwMRq+SKlTyJiiNyILCdrHSOksZW0DlKyFTHq+2qJb7GQVCWUMcUaOk89RuIhZRt/4T2f1lN56hoHA2No6Hz1HSeii8NFLqqO3vqevUZ+vBJPg4IABAEbXvfvNj34iuM02lD2iiAo7iNIlEMtQIcR0ymnw99+/GAYd1CY6ODokMUoaHKyGB5eFJU32hdVHxwTI+wxF4RPRNDuyeEdOsZ3qtvbL/k6H59YvoP6j60d1TfnmHJYYqoLjzvAHdN99BeSTH94kIS4409ooK6RejiEkKTgwOiQlWxIYroQN8InU+4qmuor0tgkF907/hBB/Yfbmtrg+soGG6Dy6AYbv2rEAtTbzHcSgGUoggMw6w2fOuW/V7eRolEJxQFicQGJkvpTPNjcAI4AiWD2Y5YNkfFF+iEoiDH5QKKmARiQztiZaFCWajYNVzqHilyCeOKDGxBEE8cLHIJk7hFiF3DIWUlbhFS90ipe6TYNVwoCxWIQzl8g8wtUuYW7uJmGDNuQW5esRWjEBLFgI0EVhy0YbgZJ2w4jqKoHcGsFMAI3A4FuiSBAEDmPnqw98svapoaUJLAMMzWZn14/e6UEWMH9xyq1fTk8RQimrtS2DVc6jEpInr/rJT9cxfEuXj5OUs6Mz2FdC+GkyedIe9E94NWxlyeCubI8gU6DlfNYiuZLAWDGUBjBdCYCnhgGIYTU96J0ZXF8YXuE64uETyulsPykUr81uRsbDU14YQFxZshYkkCeTdira32iuKq2RNnDes9ZNKQ8QvGp8wdOXPpuAWLR81ZPm5h1qSl2ZPTsienr5q8bMX4xWmjUjI+mbdizJyMT+ZlTli4elLq2qlLts/N3Ld47feZ275Kzd41acGusbN+Wbjy0dbdz3fsf5iz5dK8pV+PGf/5qDGfjR371dyUY5mZJzJXnV6zruXmXdBmAhiCkOiLivJDR4++qqq1YuSfQyxOdUQsgZKEnURxgNrRZgqpt1cVnN6z8dynWTf35Nzcv/r+4eyCo1uf/7Lt8ZH1D75be/dwzuU9GQfTJxxcPvn77Pm7F05Y2C9+fp/4laP6LxmUuHxE4vop/fYvHf9F+sRjW1KfnthXduPnqvsnGwuuo/UFAKmliBYKWFHKbiERBBD/FGIR3IRTZgpgFMARlKQo8MvRiy6uGr5AwxUEOhDrAC2DreLwdXyR3nHgkxK3MKEshCfWO/Y6YAuRydOIXUM5wkBnloIn1otcjGLXUE//mDkLV5XXNCEEMNttNtxKAAwDCELa/hHE4iSGkgAnAI5iqKXZ1ljeWplf9/J+xfObxXlXb5//4ebZH/Ju/Pry/vnHl3+6++vB0gcXi3JvvHz2oLqkoLm+zNRQ0VhVVFOaX1PytOpV3su8m83leQ3FD1pKHxQ/OJN/8+eiO7/UPj1fnnuyNPf0ywenix9fLsq79uTexeLCh1ZTHYq2Ocj6n0SsHTNTANjsxJVrD5P7jOvcJYLNUbPZgW8jli9Vc8VaFl/jwCpErDMrAD5uxypXReco4TPvFA//kbSYxdfCv9iei8dWOyjL5Cu9AiIHDZ2UvW57aWWNnYAt7v8EYs2Y2YFYArcDDKurqMhJX9kzqluYJiRUFar3Dw4JCA8JiEiK6msMCI0JjE4M7Z4Y2r1bcEK34ITE0B49w3v1jx80OHHYsJ6j+scN7h3ZL9gvzJXZ2VPkFx0Ynxw3oEdkn4SwpHhjz8jA+KjA7mHquFBVbLgm3qiMM8ijdT6RcneDqmtomC5u5tSU4uJiAEiKImx2E0Qs3LF5y27zzyAWUCiMg8UJGwAkSZKVVfWzZi1x9wgUiTQisV4kNjCYCidnXwYngCtUtRvlMwM4XLVQFCSWGPgiPbxiwHvxNxArlIUKpEaB1MiXhLAFQSx+IF8SIvOIErmEwVdFLmFS90iZR5RL52iXztF8UbDEJVwsC5O4hHbpGqnWJnx56KgZIRACRykYw24mSCuKWVDMShAYglkpgENc4ZjNYm4BALfaTYePfJ375CFJEQCQqNn66PrtiYNGjOg1ONLYRyYMcKW7hMi8BshVMyIitowadTp77azYHr18dHpXbVe+nMfwYbHkNLovnS1ncxQcjpzLVfL5SoFAIxBo+Hw1l6vkcBTQl5gv0PD4WjZfw+KpmVwFjeHJ4vhKpHqR2CAUBEklwXyuv1Ydff7cFQS12JFWjGgBwNo+hX0nYi1tSGNda2baqj7dkkf1GTlhwCcjuw2Z1n/CtOSxcwdPTR89b9WExWumZ6ybtWrtzMysqcvWT0/fMD0Nnk0z07elZOxZtOZQ2vpvl62/vGn37S37Lq3cdHP1psJP97/Y8vnNtMzLcxYdnzLj68mTd40b81XKrF9XZZ5clXl23bq8I98TpSX1pcUvip8fPXfqyoN7bShOAIC+b6MYWFFgxSk7Qf7WKMZJzIKaSWCniFbcVHHx293Htq26uivn3Ka0kxvm3zuU9eSHjVf3LLu0a0nB0a0FR7ef+TT14ufLf8yZ/c3KmfsWT9owaXDOhEHZYwct7B+7b8mEr1ZM2b90/NZZQ75Im3D1yzUvzn1Vefd4yZ0TjUV3LA2FiKWWIEx20mwiLPb3r2Lf+/wBYnHKipEm+JIdIex2sPOzQxKpkstTdYRrB5WgVigJlrqGSVxCxTKjWGYUiA0cfrum1OH74whgYXDVQlkIRxhI56ig0ljkYhS76Xslj3pRXIkD0Ga12AkbATAbbvmnqlicxHCCwgmKQOyoqdFU+7Kx5GFN4Z2q57fKnl7LvXrs4bVfC+5dKM69lHfll9wz31Y/uTma8ncAACAASURBVF6ad6s0/35NydO2umJTfUlTVWHNq8eVhbnVhbmFuZfrX92vK7zVWHTrxa1fHl38Ov/qkfLcky9u/Vx053jB7eNFuRdePLqUd/dC8fP75pZKBGnu6N3zn0EsglsgYjEcFL2qmzxliX9APJen4XB0bLaWydG+gVieROdALGQqg6uisRWOD5k8NXwVMhjCsmNg++tEnd8F9XRwg3oTsXSuls5TM3gKbUivnPV7Hz8rJgAwW012xES+/5vlTyDWSsDscStFoiSBUAjy5MGDRbPm9YhMCFMbjUqj3s9o8A81+IfFBydqPXUR6vBuwfFx+vhoXUycPj7e0C02KK5f3MAhPYYPSRwBEav3MbqxunQR+AT6GXtEJveK7pcYkdwzqm+MoXuYOi4qsHukLiFG3yMqsEeYuptR2U3rHaHsYgyUh/XsnpybmwsASZK41dYGvQNhBM1fgli4o0lSCIKaASApinqWX9S//8curmqhUC2WGCBinWl+LJ6SJ1K/jViB2MAVBMLDEwbxRXqeOJgvCYGHJw7mCPVckYEvCeEI9XSOhiPUyzyiIHrh5whloRK3CJlHlGuXGKHEKHWNEEqMUtcwL+8YsVQ1Y05aY5sdo0iEhI036+ukPwQAEofLEagFxh9ZLa0YarXZTZeunN/3xe6GpnoAcIAhF48eXZ0yb/qIcb2i+/q7KX1YLtFunjOiYlf1TspJTj6+eOmWjydMCk9MDIjQuAW68RUivorJ9mPzFWyunMXyYzJ92Wx/GAwglQZKpYFCoVokUolEGqFQzecrudwADkfO4cgZLG821w9yl8fVuLgEe3sa05etr69rBoDEcKjftuK4+XXYzttyJxPS1Gj6YveB5Pjew3sPGRzft6+xx6CI3sMj+ozvPmzugMnLPp6bNXX5+jlZG+fmbJiTtW1u5o6UlZ/Oydg+e8WOlJW7F6w6sDjn66Vrv12UeXb11us5n17NWJebvbVsxxfFm3beXZJxe9HSG4uW/Lpg3peTx387f87prJW/Zq44tzbnwvZPS69fKX/x9GnBo9yCPAtF2nDKjmDvjVjK/jvEEhiUM6CYBQAbwFue3T79+YqUn9enHc9J/XH59Ou7Vlz4dPHFHUuufp5+c9/Kx99uePr95nuH1lzdnXFtT+aVzzO+zZyxYUK/tRP671048eCyaYeWT/lu9fRP5wxZNSZh68yBv2yc/+T47tr7J15d/6ni8YW64vttDa8wrBmnrDbShgL0n0IsBRCUaENwC04iFitaWdk4Z/YyFtvTgVgHXFlcDZOj5gmDxDKjzC0cUhb+KZKGOPzcHeJSR2io45LKFQXxxHqeWC+Q6br3HFZUWk0AYMNQHGA4QNtsLRhA/inEYgROEBiJWNDWmraqgoaiezXPb9Q8v1GRfyP/zpnC3Mtlz25VPbuZf+PXB2e/q8q7VlNwu/r5vYZXj8xVzy21hc3lT6sL75fn36wsuPXizpm65zdrnl2pzb/49PI390/uzzt/6NWdX55d+77gxs/5t469enSpOO/qs3uXSgtzWxpKrdYG6PMO9aLwS/q7EWuxt1IABh6A2nrb7j0/9uk32d0jjMfXcXlamG/TAbFavjSQI9Q5Rq2OtnBH4joQS2M7OmYBHd2JHYk6Hd0n2inLUTM5ajpHQ+do6Gwdna2D8bFcsVYf3mfHru+q6y0EAFa7DcNtFHj/MMr3RCwOMBtpIygUIpYiUcxiOXvixNRPJiZGJugDgjQ+Wo23XucbovEKMQSEKztrjcqwWEN8dGB8hCYmUhsbpYsLV0f3ju4/KHF437hByTEDeoQnazz1HjyfrkJff3d1hC4uMSI5MSI5KXpgQmhymDou1tAzQts9OqhnuCbBqIwLUcRqvEIDPIJV3oZATfClS5cQxAYAiRN2OFkArzdEf69p+i1Y4j2WeXAbpCy0/aIo6t79R3FxfcQShUCgEon1QpGezghwpvmx+SoHYukMeUfEwl6x47AFQRyhHh4oiYINMNj3ghvPcMOeL9LzhEE8YZBQEixxCXVxjxBJQ/miYJ7QIJYZ3T0iRBJ1WGTv3LwinAIohWCkBafMJAXFXyhFEXAbAkEtONa+BkMSdgQ1l1cV79m/8/Sp46VFBbWvig5u27Z+YWrKqLFj+g4P9Q9U88QJbl0Wxsdl9eyRER3z7dRpOz6eMDOiR19VZKhnsI9M4ypR84UqoVTHF6o4HD8Gw4vB8OJy/cVitYtLoKtrkESikUhVEpFKyA/gsHxYDC8Ww4vN9GayPDk8fxbLj80OEAg0MpkuJrr/0yelFAlIEidJKwA2AKwI0goABoh3IbbFZG9sMl2+cH300DHDk4cOiuszIKJncmD8AEPi6Oj+03qNWTB42rJPFq6akp49fWXW1OWbZ6/8dE4GPDtTMvcvzDq0eM03qVmnVm25tnbH7bWfXl++9vri1XeXZt1NXXl1TuqdBUvupadfWLLo8PSJP6TOPZ294lj6klPZmVd2fZZ/9iTWVl/bUGkHuA2Qja1tFqv9beXw/4pYh6LYgViSQAjUBEhzW9WLQ1szD2YtPJwx++DC8SezU27szDiWPetY9qyLO5bc2p9590DWg0M5uYfXPjiUk3dky839qw8uHbd+fPKeeR//umHxme3LD6+YeiRrxqZp/TJGxW6d1u9wxqQ732yovPlD8fUfS++dLHt6pak6n8CaSGBHgB3/4yr2vRvC74lYAtjsWAsUv6AYVVpaO2zoRCarK4+vhnxtv9py2tfdhJJgmVu4q0ckhCt87OoRKXIxCqTB8BraMVnFYQDkQC9HGCiQ6aJi+z16VoQQwIoiGEBRyt5mayEA9g8hFsFxlCQQEjHZmyqayx7XFtyofnaltuBazfMbLx9erMy/0/DqUUPR/Rd3zt4/931Z7oW657dr8m/Wv7jTVvrIXPGkuTi3Ov9med7V8ryrz64fq3pyqfLh2fLcX++f2nvr5x2Pz3xRdOvnp1d/KLh57MXdXyueXKsouPXi0ZWKV48ba1/ZzPUwrazd5P0/glgSoBTA7KgNrmcUvmxYs3Z/oD5ZIAzkCwJZXA2Tq2JwVSyBChpk8iQ6njiIKwqE7iJQ3ATr2rerWIjYjvGxHavYNwye2iN3uBoWV8Pgah2IpXM0DK6azg2IjBuy/8DR2kY7SQEEQ0kKdXyX/j7EwkUdaKcKEz1tra1f7t47vN/g+NBYlZfazy1A5Rmk8wnVehs1XiHKzlqDf2iULi5KFxemijIqIoyKCKMismdEn4Hdh/WK7Nsrsm/30CRlZ11Xob+nOADuyMaF9OgW2qtHRL8eEf2iArvHhyRFaLtHaLsblXEQsaquIXJ3g9bP6OPlf/r0aYvF1G5pCzAUszjiyv8SxBK4DSIWx1Ecx69cvRUamiASB/B4Cr5Ax+VpnZz9YBXLESihjJZG92exlXAWCxvFHe/LmTwYA6xj8QPZPC28hsBPgKoonjDIgVhHkxlSVuYW+VpcGeziGuriZnBxV+/e/50NIzGAkwDFKStOWGDVjuKIHbUQAKcAhmJWQNjbN00BhhO20rIX504fz3945/rJ45uXLU6fNCljyvTpw0b30IXEdPEaF2LM6ttndUJ8ZmT0l6PGbB04clZowjBdfHdFlKqL3k2qYQvkfKlWKNbwBAFstj+D5c1k+3H5cqFYJZZqZK6BLq5aqUwtFgbwOD5spieX6cXj+PD4fly+H5vty2R6c7n+rm7aT8bMbmvDAQVsNgtFIgBYf0Ms+a692CaTrbnNVlJcsXzJimHJg0clDR7VfUCfoLgR4Unj4wbOSBqdMmDCwuEzl34yL+2ThUtHz181fmHO5NQNU5ZsnLpk+8zle+dmHpy/6quUFV+nLD+7fN2NVZvPzV9xZMz0b4aN/2X09AtTUq7NnHd36ZKLaQu/mz35+PJFp7NX/Lh4wbGV6cc3rHlw7HvcVIcSZjtAGywtCIZSAKA4NNVsPwhpf+P8Li6D+h1yiNd8BYQdtzcDa8PjKye2pc34JnvhV0unHlo47vyGRcdWz/o+ffLRzBnnNi+6viv9wYHsh19l39674u7+lfe/WnP7i1Xnti4+sW7u6U2LTm1M/XH17NNbUk9tXrRtev+csYm7Zg85sOSTS3szis5/WXz1SPHtX0ofn28of0wgjSSwIKQNA9jfjdiOG36/pY4DqxVvs5NtUM1LAFBT3zZw8DihJIAr1DguiB0bfTyxXuwaCievfIlBKAuRuIXB9i9fYoCI7biYAZvGcC4L/wW+xMCTaIKCE27cfWRBcAtit+FWhLRZUNM/iFiCRCjcQlgbLLWF9YV3K/MuVj+9XP/8em3BjdJHl2sLH7SWP2spySu6d/7e2SOv7p6pfXK5+tG56scXGwuut7y81/jiduWTKyW5Z1/dP513+UhF7pmSO8eKbvx448ftV77b/PDUvld3fsm//lPhnV+LH56te3Gn9uX9l0+uV5U8qa8usrTVkqQVmsQ6frJ/N2JRwoqRNrO1FcUIs4202MAPP18NixgoEgcKhIFsfjtimXwlW6jmiDRsgZYnDhLKggVSA0eog3xlC7SQrx2L2tfd4/8pQfbtJ1lcHYurY3K0DLaGxtI6MzXOLBWNrehE9woy9t6weX9RSQOKARQjcBzF8PdG7NsXhP/1YADFSQTFbRSJA4poa2han7UmKS4xNiRa6anylvkFdA1U+xjVPmEBXYMDOms13oYQZWSYJiZYEaH1Cdb6BOv9I+KCe/WNH9rN2LtHRL/E8L7KLnpvqdJHpgryC1d4GsIDEyL1idHBSYlRA2NCeseF9onU9wzVJoSo48N03UO1CQrPEP/Oer0qMsBfdfXqVQxDOiL2NV//AsQCCsVQCwAYgpoJAkNR9PSZixpNuESq5POVPL6WzVE7OfvRGXKOQM3mKxjMgI69Yr5AxxMGdUSsoyfB4GoZ3Ha+MjlqBlvF5KihyIPBVsHiFda48FaeKwgUiA1S1zCxzCh1jeDwdR6dI2WueqEkYPzkeZU1jTYMWqnbEdyEkTaCROyohQQYSiGQqQRqITErhpkAsFttzQDY2pprSFvzjZO/ZM+dmTJ0SOroMVMGDB4YFjU4SL+kb7/Pxnzy+YgRe4eM2NF38Or45CnayNFB3froEnSeIVKhohPdi85TsPkqNl/B4SoZHH8ay5/G8mVw/Fm8AKFUJ3XRyVwDJRKNQKDg8eRCfoBEpJJIVRyuj1ii5HC9eRzvYEPC558fNptxgqAsFhMAGIaZAEAo3PJO3wlAoR/Uma2tCN5msu3csXtQz/7jB4wYlzR4oCF2QreB03sOT+n7yYKBE1KHTlsycmbqyNmLhs5YOHha2vCZK0elrB6dsmH8oh3T03fPSN8zdcnhmWmn09ZdW7n5zNwVX4+ccnDA2B9HTD0zYfaVmXPvLlt6JX3pz4vmnMtefmH96iOp849mLDu2PvvpmWPNVS8pYGuyNJpJKwVIk6kVxW1/GrE4iREkAhFLWZvJlurTh3fuzZi3bc7HB1Mn/pA+7aflU48sm3Rg/sc/rph6/bMV979cc//LrAcHsnMPZj04sPrRoTX5P2599sOWq7tW/Jw189TGBQ++Wn9j3+qLn6Vvm9pv3dgee+YNPbD44wu70gpP73158dCrGz+W5J5tLHtI2OpxvM2KmdE/bnz93YhFKAsBbDhArZgFIUBDs7X/wE9EUgVPpHX0ex2IhSNVjjCQJ9ZDq/eODcCORj+OlUf4ORC0NLaSKwoSykJYvIDg0B53Hz4jAMABZcUsCGmzYmY7Yf1HEEtAJzbchJtr2yqfVj29WpF7pibvQvOL67XPrpc9ulxfeK+tIr+t7OnL+xfunT1SdPtU1cPT5XePld85XvP4bFPB1fpnlysfni2+f7Lw9rFH5w+V3Tvx8uZPzy9/fembjRcPrc09ubfk3vEXt355df90+ZOLjS/v1xfnFj+7WV38uL7yuaW1ChBmCtjxDj/ZvxuxGGmDrQsKACtC4iS4drMgIXGURBYoFOk4AjWTq4IVKkugYgvVTJ6aJw4SuYQIZcGOjnFHxLL4Ggdi6Rxlx7VXODKArWMHWTsGAzB5Ggdf6Sy1M0vlxFRCZSaLFyB2VQ8bOe38pdtWG04BgGEI+Ye5v38ZYu2EDSIWI+wUiVMk3lRXv2JJeqwxOjYkRtlV01Xm7+ehC+gaLO8c4iXT+bpr/TtrdT6hBmVkoG+Yn4dO7q5T+xjDNfE9YwbGGnomRvXvGdlf5R0id9f5eegigroHdNWHahMgShOjBsaH9YWINWq6hajjI/U9I4J6wIjZYE10iCHs8ePHcEEFQS3whuwvbBS3b2fC4pgiEAT55dgpf3+9q5tWKFRDxDrT/JksBU+k5QiUTBY04PWj0f3ZHBWPr4VTWMhOuCbb3vaHlGWr4JPOjABIVjZP60SXOyZQdJbSmRFAYyoggOFASiwLc2You3rG8gUasVQVGd33Sf6rFrOFAiTU6+GUnQIoitsogJvsbXDpCB4cN8N+LIq2AMoKbC2nvj2w4JORi0YOmz1wwKTkfh/Hdx8REp6a1Gf7/yPuraOiWtv/f49HJvaepEGQnC6GEEVAEBC7BcXu7sRAwQBbxPbYha3YjQECBgZgB3aAxMzs3vv+/bFhxDjne87ze87ncV3LNTPsxWJm7n2/7ivfvfsdHj/p3PRZK1p3Hq0OjGukideEdtBF+DUKdJAofrNpxBEqbGAZX6gUSHSQRM0Tqm0Eco5AzhMpeSKlwFYtddDbOeglthqJRC2VauzsNE7OOh6/UUM3P3sHhZOjb9++I589e0szgGEAhiEAkBhabR2gyPxygOK7yuovFrSs0lT84FGP9l2HdUsY3aVXn7BWo2K6zOzSP6XniDk9Ri7oP3HJiBkpAyZP6DRoSpfh07uPmJswLrX/pBVDEjOGzlg7LHH9kKnbhycenpB8atKC46OTDg6ctDtuxMbWCSvC2h7o2e/69OnX5yXvGDX0bFryuSXzMqdN3DZpbOa82Z/vFQD0K0ZW4gCzABQnMQxD/gyxP5C1jiiVlT0YzmAEhZIUCggzwCs/Prx9cHXa9uTJG6cM2jl9yPaJfTOnD84Y3OlQ0shrq+fmrJt7bc3s/E3Jt7cvvL194f09i54fW/0ia8293Wm5m5NvbEnJ3zY/b8uCvG2p5zNmHEsduzOx/+YJcVmLRt3avfBm5uLiUxtLbxx9fffC5+e3aPQLw5j/GrH/LfsBsTWfD2PGgYWo8aRxC05VW6jURWul9gorYn+Q164rZ2YFqtDWz9rJUzd3y95U1oOtUGJgky5CqTokrF1OwV2CAZVmE85gKGVh7b+IWPYswqo4/PW5hKJRijIDshL7+vrDk/yn+Sef3zj6rvBMWcnlsofXPz/MfVmYjX54VPnq3uv71+5lH715aueL3MOPL+95cHbHw8t7398+Xf4w+13hmaLszEfXD945t+P+hd1Pcw7dP7ftwq7Fl3cvvn9u24fiy68Kz38ouVr2PK/8+e2yV3dfltx4+6zw89tH1V/fUHglA1CaVXmicYoh/28Qi2AmBgAzRlIAPHnxuXO3YY08gx2djQ14PhJ7A8vO3zg+rNsqsvNjo8QsTa3x4V/aD8vAatYadatPwxqfr5FI/IUSYwOu0tYp+DeOLwdW8sUqDuzl4Krr2GXAi9LPCEohCMLQJPmfHDExnMF+gOgvz+J1EYtgJhoQANA0RXx8+25Q34GBusBmAeEaH39XqberVC5zD9TJQj2dDb5uRg9ntdzd36AM0fk2beSo8XDUqLwaG5VhTfxigrSRYUFtQowto5p18lOE+LjqgvVRQdrIAFWkvyo8UBPR1C8mskn7lmFdIpu0NyrD/BSh7Osa72CZm7FZYHRMVKtnz54RBEZRBAMIkkIYgBOk6c/KnX4gqFW6/M8QSxKs6gtBkBaaJlEU3bxlp07X1FfW1M5OB8EqWKCBYLVAqBFKtZBIIRBqrI4sq8fOhnnZ75f9ZnlCHU+o4wq0XIEWEmr5Ak2NUqxQywKVlY/lQir2RzxYzV4Ai3Q8gUpsa2QzsmKx0dbO6NIw0N3TuG3nQZxmUBxhAMEAAsGrSQphAMGOCqmpjqYsgLLQtIWmLQywEEQlAGZAVl86kjmxT48xnduP6tiuV1RU15Cwfs2jJ7fvsiSh/9ahYzK69ZlgaNrZzrOHh76nLjzap7GPwEfK9RAKFVyhggMp+EI1K1bBEarrCxQNYMXvkJwjVPHEKkiihiRqgUQjlmiltmzpk8rWTuHlHejkIo+O7nDi5DmLGQcAAAZY4xC1htVq8H1n9T6h2FecrLRgb1+/mzd91uCO3Wb0HjyhXbcpbbvP7zloxYCxywdOWDlsWsaYWStGzlw4YNKSITOWD5+dPnJOxojZ6UNnpA+evnrQ1PWDpuwdO+fwhHkHR8zc1mN0eqtei0I7JRmip/gGLQmJ2tOr36Hx49YO6nciNfns8tTM6ZM3Txy9Y87M94X5NFKGkZUoQFAGISmUILC6iP0L59XKV+vGZL33SAoBhBkQ1c8Ksnemztoya/yWacN3Th+2bmT82mHd14+Iz0wcdnLh5DOLppxbOiV71YycDXNzN865vX1hyf5ljw+tvL9n0a2dqYV7Ft/LXFq4e2nh3uW3dy+9sm7OoXkj9ycNyl49rXBPWv6u1KKsdS+uH3hbeK7sZSGFfKaoagth+otA8b+NWBKgODChlAWlEDNGmlFm4x/72EAx66f+EOL7QWvl2yC9OvvmD8a+yN4/bOcP68U+efkOowBOUziDIaQZpSz/3aadf4xYusr85dnrB9lPc489ubr/Re7hT/fOfrx/8VPRlRe3L1relVS9vPf2wbX7l4/mHd/2+HLmo4s77p7448ah1SWX9ny8e+ZlftbTnMNF2Zl3L+wqurT34ZV9BSf+uLBrce7h1U9zDn15fO3tg8vlz/IqXt2ueHW7/FXh65LcN09ufnz1oOLLKwL9SjMIRWMsYglAkv8yYhlAEDRiQasZACw4hZGg4M7jFjHdnF0NTi5+XNhXZKvjCdUcWGmdKWGdPmHtjv1hBkVd+zPE1i2d+wGxMKyDhHobnsLOuTFPqBbYaiGJUmSncHBWtWnX89HT1zTFzgahccLyT9/yP0UszmAkIGpUQGiSJLD3pe+G9B+q8FT6q4N0ssBGTioHoa+bvVbmHuTp7OftanR3UHs6G1RejTU+IT4N/Tyddb5uRpVXYz9lmNa3aaA20qgKD2/cNkAbrvVt2kTfMkgT5a+MMMjC/OThgZqIEGPL8KA2Tf1iAtTNmxiimxiiA9TN5e7+Ho6aIH1474R+7969I0mcIDCKxkgKoRnsLxD784ynv4lYkkJYL3b7jr1+fqHePsG2tloIVlkV1H9ALCunKhLrWC/WenLiCzQsXH9ALAvRP0MsD1aziOUL1RL7b4iV2hodnQJc3AyJM9M+l1fX6HQxKEEjNIP9BWJpYKaBGTAWQFY9zLsypX+v4R3b9ouK6BUV1aN5i34tYse375YS339Jz8FJ0Z0GKQKGKINHN44e27xjV32ESuxrZ+PGtu5AsEog1AjEelii44o0HKH6d4Hqd4GqvkDxu1BpI1ByhCpIpBFIdBKpQWqrd3b2c3TSuHvoW0R32r3nQFl5BQAARS2AoWrNmoJFAYP+wov9iGEfEbTSglVVVJ89dGxElx5JfQfNje83r1vv9H7DN4+YsnXM9M1jEjePm7V5UvLmyfN3JC7ZNWP57hnLd0xZtHns3I0jZ2wZMXP7qJmHJs4/PG7uzkGTV7Xvn9q867yQDnMCW88yRC0Obb2hS8KWocNWDex/Yknq2VXLMmcl/jF54takxNd3bhDIF4SqRAGC0BaSQimSpewvap2+r3L6Zmz+lR1Bh4E6iEWrbp/N2jJ3+tYZEzZNGrZh3IClAzov7tdhx6RBu6YM2jt96IFZw4+kjDq5aPyFldOyVyfmbZ13Z/eie5lL7+5dcm/v8qL96Q/2rSzcvfT2ruUPD6+/tWPxySUTzy2fdGvbvMI9aTnb5t07kvH08t63hecqXt8nLZ9I0oSQFuKf98X+Y/s+MF4TcKbNGFmNU1Xs6AmaARQFzp7JdXM3SqQ6gVhf965gb4wf8GndIn9wSqxWUykq0LD3EptrEdtpI6O7fiirLq8yYxRpIczsdKf/btPOP0RsNQCmr+9KHhecfnz9SPHF3Q/O7niTn/Wm4NSbW+ce5ZyqeHGn4tntD0U59y8fzj26qfD4pqKzW24dXX9yU0pB1sa3t048vLL/5c3j9y9mFl3e/+ja4eIr+24c33TlQMb9C7s+F12oeH7jQ8lV09t7Va8Lv7689fn5rdcluS+Kc989v1v28TlmKaNoC0VjBIX+XyIWwUwMoFGSsmD0tRt323RI8JY1cWsUYOtokNgbuALVbxxfe5dg60jFurXE/xlifz6B1WTgJAZYoIFFOg5fKbI18IVKSKSwgTyFEh8XN023uIEPn7ykacAwFEPjKFb9j99ynSXx88L42XAGowBJUDhGoGw55Ke3HyeNnaz20Wh8/NQ+AR7OajvY20GiaOTs38jZv5GLn4u92sVe4+HqJ/MMlnk29mxodHPSeTY0yjwbe7sb5V5BMs/AAH0Lf12kURsRbGgZqI02KJprfELU3k21vs0MinCjKiJAExGojQwNbB1siNbLm/k09PNy0YcERE2bMvPr1680TeI4SpAIQbJYtfx9xNJ/qS9LkQg7fYLtiyUIYt/+I4GBEZ5eQVKphg8pa6RPhRqRrc6KWOuAJ7FEz3qx1vudB6trA/4aDqzhCzQQrIJgFSxQs0MbrHFmPqRkf1T3AkikkTr4Ozg3ldoHicUBrCNr76hp065X0cMXNAAYYcEJM9toRAHszxBLsbW7tBmQJsvH10umTx7asX33ZiEJkdG9Ylr1jWozvE2XaZ17T2kbPyI4qp+q8aRmrZJadU/u3GdYeIdQd70X7OkC+0p5m57KbQAAIABJREFUPkKeXAgpBLAaFii5sLIBX16fL6vPl9UXKH6D5Q1gJUdYE+K2tfO3s/eXSJQurnq5LGBOUmpVtZkBNAAkTtQilmaNAAwO6D9B7HsMK62oLLegGIK/KXqYNmbirB6903r2W9lr0IaBw3eOnLRvwoy9E2ftnjhz7/SUw0mLjyanH0tZlZWy6ujclYdnLj6UuPDotIXHE1MPT5h7aMzsnf0nrO44YGWr3mvaD9jYadimTkO2dBuU0bnX8p79FvcfcHTxomPLl+5Kmr1jzuytKUmv7xXgSDlCVSMANZMmgkTqIvZv8pW9bUiawBgCARjK1CCW/vrpcuaOLXOnb0mcsHJ434V9uyzo2zF9WPyOyUM2j+27aXTvbZP670kcfCBpWNaCsedXTM3ZlMIGhwu2L7i1Y9GtHYvytiy4tikle+OCO5kZuZtTz66YmrtxTuHOhQXb5+XvWHDvSMbD8zvf3Dlb/a6YRr+QlBllUIz5173YP0MsBRAKmGmAExSKEwyCMIV3ngUGtbYi1hq9YRFbF59WANe9gD2K1j2u1o0CsbFie2fjuInJXyoRjGIFNCw4gxIAq0Yr/yeIJRmUpKsBMH0sLXxw/dij6wfvnd5288i6l9cOPb966MmVQ7dO73l7L/tL8Y2PD64WXT6Yc3DtjQMZ945vuHEg4/DqmQVZG9/eOX3/0p6XBScfXj30rODEy9tnH+YcuX1+990Lu17fOWUpza96detdUTbyoajqdWHZ84LXxVdf3r/6qDD7zdM7Xz48xSxlNG2hGRyjcYwiCUCy9QH/akUxQZsx0swAEqcpjAIPHr2YkbQoOKSto4vW2T1AKNXyhOoGfIXEIYgrYIMZ302ZqEGpVP9r+xuIrfu6rZ0/LNCIpH58oZonUPCFcoFUYeesadjI0Dyqw/zUle8/lxMEhWEITaFsN+R/BbF/diXbGksxJI6jDE0CBlSXVy1LW94sIFzuqfV117k7a22Fvo4Stauj0d0l0NVe72KvcbJVuTpoPRv6+zQK8nA1Otup3J31ng2NHq5+jVx0jVx0Sp9gnTLUTxMZpIsxqiI1Ps3kjRrL3APljYIUHo1VXk0CNBH+6ubBhmijKlzr21Tl1VgnC2nZovPSxSuqqqpomiQIjCARkkII0sIA9O/0xX6H0j/vi7WKKtI0SRBE1vEzTZvGNPIIkEpZh1XJ5Sl+Rizr3rGItaaKanKrAi0H1thAahtICcHquhCFBWoeX8HhyuoilgU2ewHrxdo5BknsAkUif5HITyI1SGxVekPk+Us3aIbBCJSsnUhF0d8kIGkKrfFfWQUzxkIBhKYtgDYDEj22Y+uQTh3jmzdPiIzuH9u2d1Tr/jEdxrTvMTy604DgqFGhLadEtJnbtmta977T23SP92se7mHU2Klced4OPG8x30cC+YoFCoFAzoN8bPi+NrDMBpY1gGUcWMkXaSRSg71DgLNTsItLkESidG/k5+8ffizrNM0wVaavKFbNtsAyNAkoGlA0oEhAY4BCAG0GNcJ836zeJ5p5VVlpwkgaJ4jPX05v3DInLiG976CNA4ZtGzQyc+S4YxNnHJ825/iM5NNz0i6kpl9MXX1hYcbFBasuLUzPXrjqyoIVl1KWXkhadHTCrCNjEvcMnLCp2+ANXQbv6DVm/4Ap+wdM2RQ3fHZk+6mxHef06LNr/oJdCxduS5qduSg1c8WS9w/v43iFha62ALSKNLG9UATxt+BqRSwgv0OsBaAEjQDCjHx4nbly6epJY1eNGTavd/fZ8R0W9Ou2amTf9KFxKwZ0Th/UdcPontsm9d0+rd+B5BGnlk66mDHjwqrEi2tmXl43+9La2edWJZ5aPuXk0qnn18y9+kfq5bVzL6+ZfXt72p0dqfnbUu7tX/bg2Nris9tf3z1n+fSYxr/SDIYxhJn+T8RS/iuIZTvMcMqC4mYGAJoGnz+hkyansYj9OYPys/0AV6v9nF9hd1WxrdHW0dCz96is0xfZLKAZN2E0W3Jl+l8hFqdMLGLv52Q9un6w8OSWGwcynl7e9+jC3ptHN5/auqzo8sE3ty68L7xYdGlf7qF1+YfW3D6y5uL2RYdXz7x3dvuHe+dKrhwsLTxfWnj+ffGVDyXXXxWef5x34vnNk58fXTW9vlNdevtF4QXL+weVpXc+Pbnx6OaZp3cuFd288PrJ7bL3T3BLGcMgLGJRsma4/7+diyUZC8mgNCAwiiQB+FJpvniloE//cS5uBpdGgXyhEhJrBVIDV6AVSI0sYn+e5fRPc7E/8PXbeBORlg8pbe2MIrGGA/mI7FQNPQObx3TvP2ji0pUbcvPvEgwgSZLdVQEg/m3EkjRGMTjDUDiOMhQNGICZ0AN7DrYIbenpqvRx03u5+dmJZLYihb1E4+4S6GSnd7bXOdvrnOy0ro4Gdxc/N2eDk53a2V7j6qR1dzW4OGoaOus83IwK32CtIsygaK7xDpO5B3m5GD2d/bxd/X0a+vs09DeqIrS+zQyKUJ0sxKAI9VOGNTZEdmqX8MfGrRUVFRRF0DRJUihFozhhBgD7m6Mn/p+IBQzO0BhBWmgGI0kcx/ELF69GRrZ3czfa2mphgZrHV3K4cligFtvpIZGCnR1oRaxIrGO/R2tdMSTUWhHbgK/gQ98RlA0y10WstQuIfcqF5UKpXmLnL5L6C4VGkchfLDGIpWof3yZ/bDmA4TRBsUrtBIpVAoBRAGGl2hmr0azjTuCUhWRQhkEAhT+7c3tUfI+E6JZ9Y1oNatO+d1Trns1b9W/ZeUBU+yHN20xvHzc1qlVSbLsFHbrObdt5fGTbAcExbVUhRnu1G9/DgdvIkefhKPC1F8skQm+hyEckUXD5nnzYlxUGsJfqneyNDR0buzs39nAPauRuiIrq8OjxC4YhMbyKlbNlaOwbYkkSUH+J2NfV1Wacwi0IKK8oPn12ab+B20aM3Td6wqHR40+On3I+cfbV5NTctGX5SzNurVx/e+X6/KWrcxel30hbmbcoPS912dXk1EszU85MSTozcdaREZN39Rm1q9fog4MmZ42YdWTYzNWdhkwN6zCtXdy8/sN2LFi0dcHCbSnz9y9bcXLb1rLS5wRpMtFmC8CsiGX1c/4OX62IBeSPiGVIpLL0xdLJ42f0iJsd321mt45JPTsv6B+/sH/3eT3bpvZss6xfx3Ujev4xoe/2aQMOJI84tXTy4fmjDi0YdSR1TNbiCUdSx+5PHnUgZfThtEkX1s0/v3be+TVzr21KKdiWmrd13q2dqcVHM0pObCg+u/ND8RWq8hUgK0kGRQFtovD/FmL/tAL5TxBrwSpoYCFohC0uffPmS9axy/0HTPmbiLV6tDUjOiEVa3UdWZav7G9jcy1iO61K2yx16aoKE0IBUI1WWQgTRiP/3aadXyL2158PjeCUiWKqPr8tenzr7OOcQ3dObL5xIOPx+Z0Pz+w8t2XR5vnjs/ete5J95HX+yeILewqObrh/akv+4Yyja2ef3pr6+NrBt4XnXt059/HhtS9P8spf3Cx/cfPDo5zS+5dL71/8UHL189PcytI7RTlZFa9ul7+4+a7k2p3LB4vzThflnXlZcuPTm4eo6aPVi0UoAqP+dS8WpywkY2GjFwiJEgxAKfClAtuxJ6t1uz4KbQuJvUFsb5Q6Nv7NRimQGtmh/D8gli0e/qX9WUD4Zxe2plFSoIYFSolUBwvl9bnuIjuFj7LZ6Ilzz10qKHpUWmXGGQBIskbFmqYt1H+kDPH3EcvKJ7MVvDRJkThBWMjcK3ltoju4O8l8PY0K7yZSoS/M9YY5vg0dAx1tdc72BhcHvZOd1slO6+Kgd3XUuTho7cRyB6myobPO0U7p5qJ3ddL6eAbIvIOVnk18XIPcHXQN7TRu9loPJ4Ons8HT2aD2bipzD9T6NvVThhlV4QZFaLBfi7gu/U9kna6uriZJnKZJmsEZgGO4CQCMpMysjnodQ8kaR//XlP2zph0WsQAQOI7iOJ6ff6djx17ujYz29nqhSMvjK204MoFQwyLWCkU2FysU1Zyha+oZJQZYpOMJdVbE8vjfEdSKWC5PzqKX/W3W0DEHksFirUjqB4uMMGwUCo0ikZ9IrPHwDEyau7SsvNqKWAyvsiKWqYNYuka6isBohHVwScRk+fRpzrjxCS1bDYhtNah1m14tWnVpFtU1NLpn81ZDottOaddlRut2s2Nj57dpvbBt++Q2Hee06z6hRZd4vxZK2MOd19CV6+oGN3IVetjy3UR8d4nQU8j3lIplDnYaJzuto0TrINa4SvUNHYyOtpqGrtqJE2eZLShJITQwA2CmGFZRhwI0A9i0HM0Gii0/x4rrvcfpDwheheDVXyuYL+XFJ89smzgla8bsi7OTriUl582df3N+WuHiZQ/S15Ss2VSyZlPxqg33VmTcXrLiVuriggVpeSnzryfNzZ4x68qMpEvTZp8cO3X/wDH7+o0+MmTysWHTDwyeurz9oHntBiwfMmnp6Gmb5y/enLp4Z9qyzBWrrh4+Yvr0gaCRasqEANxEW3DCQlPY/x/EWgBmBihGIwyJvCm6N7V3rxGxLce1bjmlY7s5Cd3m9oub3KVlUreWKfGxqb3brhjcdd3onlsm9905c2Dm3GHbpvfbnth/T9KQvckjd8wa8sfUATtnDz+6eMqZjLknV84+m5F0ac2cC6tmXN0wu3DP4qIjq0tObHh4cU/F83yAfaaJKoywoACYGfp/hViCNjOgpn+jqhrJzDzaIrIjO92JrVH6wSX92U+tQSmsZgsi+JCKfQwLNAKhVijSCYRa9gFblCgS6x2c/Nq0733xah4FagLFGI1UIRX/B+VOf4ZYjDHj5NfKz09KS64+un7w5rGN+Qcyik5tKT61ff/yxAUj44+sTbl3aueLa4eLz+0uPL758cXd+YfWHMqYdfvk5s9FF98Wnit/eqPixa2q0nsVr++Vvyr8+LTg5f0rj2+dfXrr7IvCC1+e5eec2vmu5NqHRzkvCi9kH9tyO/vIvZyTjwqz3764b6p4S5ImksYwGkdpEmOofxuxZI1QMYoRFozGcZqyEDQBwJsP1SszdgSFdHBtFGznHCSyC+AJDHwh24Wl+6FFhytQWRthfzC+QAP/ytjFUNeEIp1QpBOJdazGNZfv/TuvkdRRrfVvsXrjnq/VdDVKkwBQDF1TKEtbKMr8byOWlU8GgKYogiYpDEEZHJQ+ezNm2ASlt5+Ph5/cK9hOrBRBMs7vnnYSnZOd3kGqtYLW2V7n6mhwczbaieW2Ipmrk9ZOImvorHOwVTRqqPdwM3q5GN3s9E4ilaNQ6SJVudlr3R20bvYaX7cALxc/vbxZgCZCr2iq9Apo6h89bNCEB/dKKIrCcZQtd2JnRDAA/QvE/kDZv0YsQ2OAwa2IJUmy5OGzvn1HNvIIcHT0E0v0fEhVF7F1nc6a7KlQyxdo6jbt1A0U8/g/Zl6tiGVfZFOz1qdcWA6LtQKxni8w8PkGlrJCkdbTq/GoMTM+fqqgGJqsSR6bGYBSwEwB88+IJQBOAhKjUZrBKQwFFmTv+k09Y2J7t4jqExkRH96iQ3BYq4CQriER/SNbDg6LmBITlRTbYnH7Vis7dVjZpeuaHv1WxA+c3b5XB1VIuLcx2E0T4KbVuqo9pN5OAncnkYeLVO7lold4NJa5BzWyNziLVG5ijbudXsj3VClDsrLO0QxjQb7i5FeKqqTpqhrEshsfxQCaAIzl14h9g4HPNCjDwOdygH4FVw9ey1y45fSynZeW7cxL33N71Z5bK7beXrn1/tod9zfseLB2S/GKDUVLVt9LW3Fr3uK8ufNzk5JzZs/NmZN8bfacy9NnHR87aXe/YVt7Dt6eMHxrj+Hrug6fG90/reuEjZPSlo6ZlZE4f8P8RbuWp+9atSr3zGlzxSeMRqrIagRgZob1wAiSJEmSJkmapJjaDZr6C8pac7FsuRPKsIFipCQ3d3inToOjY0bEthzXrk1ifPfZvePHtG2R2DkmqUtMclzLhb3aLhvYefWIHutG91w7Om7ThF6bJ/XZkTho96zhW6YMWDMuYeeMoceXTT+yePqhtKknls88sWTKoXmjLqZPv7tn2Z19Kx4c/+PR5X2Wt0WArqLwymq0CgEUBph/HbE/X0YjBG3GKRMDsCpzOQ0oC0Ls2XNYrw9xcFSKJCpIpKn1SjU8WMuDtVYnlQsrubDSKjHxM2JhWAfDOoFALxQaYFgHCzRCkU4o0IqEOkeHIA+PpsNGTP1cXm3BiWrEUmmpoABhxk3/XTG7f+bFMiiKfzWVv/zwJP/htQMFh9cW7E9/cGxtyamtO+ePm9ar5e5Fk28e3fTk8v7is7vun9r25NKevMNrjqyb86rgOPb+/pv72ea3RRWv71W+e/D1zb2y0sIPT/KfFV56cO34/SvHHuae+lBy/fz+tc9vnSu9e+Fx3qlTuzPyzu4pvHqsOP/8q0c3K768wrBKttbpZ8TS1Hf2p1j9G5PxrSl/CmA4ZcEpC0KaSUASgKpCUZwBJABnLuQFNWvb0LOx1MnIl+jsXUNhaYBI6v/DgB5IqOUJVBAbPRap+GKV9X9IpPoesWpYoK55DOu+WZ2fimwNYjs9LFDyYW+BVObuE9A8quOF7HyCBiYUoxiaYkh2P2Vl19glwX4If+eEYe3NI2oIxBYNIRT1Y8y55ikgqtEqCpA0oACgCRwFDDBXW9as2hBoDHVzVTZqqHeyUzvZ6fkNvIU8pbOd0VastRVrnewNzs7+jo5+zs7+DRsGONhpbCVyFyedROTr4qQTirwdnTTOjpqGDgZnsdoOkklgb3uxzMlW6WyncrJVebv6e7kY/ZQRgdoolXegl6u6edPYmdOTP3+pYABAcQzBLBRFAECimImmUHYqE2l9U9+vaqLWgfslZb8TJ6ZQwKAUZQYAI3AzA4hXr16PGDHJw9PfyckotfWDYLWNjQISasV2ekik4kNyHp8FpMyaPeUJVLBYC4u1kEjDF2i+DdGEVCw+WZ/1rxHL/k62CRUW6XiwnsfTQ5CfQOAnEGp8fJsOHjqprLyaAQDDa8qdCNLEVg7T3/hag1iEtFCAxGic/R4ZDMu7dLlHq9adm4V1Cm7WqVlE68ah4bqgtsER8eHRHQ3+Q0JDpsZELO/eYUNC940947f3679z0OD1fQaldO01sVWXwc1jezeL7uQfGu6tN7rIDS5yvYsy2DsgXBUSImuid9HKRb4Kka/KTilvqI0Kb1f64j1FkDSFsuMSGcbMqu8BBgAGAIYGgAAAAQD5RdPOCwLceguuPQKXCsH2A++nzjg7Zvj+OZNPrV94fdfS3ONr8s9vvHF5w6XsdSevbTh2c/2BB0u2Fi1YX5iyqnDeyoLkpddnzs9OnHN5xuxTk6eeS5ydOWLCuh4D1sQPXt6pX0pM95SW/Wa2GLV55JrFfZMXD5uTOnpm0oixm5Yt25i+NO/aRQAQM1VVSZZjAKkgyxFQhVIWigQ0DmgCUGSNsazFGeKXRlAoDQicREgKZcdGA4ZEy8suHjo8sF2HvtExfSOjxnXuPDUufkhMy7FtW0/r0Gpy64jp7SJT4tqmJbRP7dluSZ8OGUPi1o9M2Di698bRvf8Y1/uPCX3Xjum5cXzCntkj/pg27PjypLMr5uyfM3r/rCGn0sbnrE++tSc9b+/aZzmnibJSwJhp2oKQZgxgGPjHerH/1Oq8d6zWg2FDhSgDCAQxoyjK0GBf5tF2beIlYg+BwJcPye3s/fl8zW+/yfh8HRfS8WCtDU/BgRRcWM4TKLhCBQdW2kBKG54CgtUwpIYgLQRpebCWB+tZg0VGHk8rEOgFsAbiKFwdgtQ+0V7ugSNHTv70uQzFMYxAGUDjJGJGTEwNYn8ixz+XrP/nnw/GABSpfFv+/Pbj7P25mcvvHkovOba6JGv9rpQRqcO67F8y7dreVSVn9946tuXplf1Pr2Se3JxcfDmz6uXNT4/zy0vvlb0r/vTmQdmHovcvb796lPPmUe7bopySq6fvnjn8+MrJrw9vnN25PHvfulcFJx9mHz68YWHu8R33rhwryTtf+vBm2bunlupPNIPhDIFQBAko9mzBik4D1kiMNZrCyJo5fzhK4wiFITSC13qlVvtp2AiBMwRmfUCgBIUSAMMBZgFINWM2MQgGKAKA89nX43oPt2+og+3UsJPRxs5P4BQskTTm1lfbi4OlgkCRwOhg10Qg0IslBpFYB4vVQrESEstgoS9P6MWHPbkCb1jEDmzSQyINT6DgCRQCoUYk1kOQXiwO4vL9YGGASOrPhZXsoBy+SPs7Ty518OMJfdw8/Np2TFi4aPmrt28oBrdKcLPBwLqS9TX5tjptoDUHMgb94aNAAIoAtugUAyQGCAIQbCiLIgkMAJqdcIugVYDBGUDggDQB1MwgJGD7UM0YbsJJ5EFxUULfAa7uMkcHHxHs6ebox63nLuWqBFyFSKi1tTNK7I1CW4PATid1Mtq7+ju6Btja6yQStViqFNmpYFsZz04mtFM5iHSOsEoq8JEIvaUSb6mtr61EZitSNHJq7CIxaDwjAtUx7g7qxn7hoSHN92buRyjKwtAoTeM0RdIURVE0SQGSYqNx9Lf+CIzdTxCAId9vLHU9Wuuar918UJqwAAahsHLAVAO6EgBz+dePS5el+8gC3d2D6v3mKbEL5EK6+lwFT6iGxWoIVkCQL58v4/G8eXwZH5LDAqVAqIJgBSxQ8oVKlriscjsHUnB5vlyeL48vY43L8+VwfWw43hyuj/V16zV8SM4XKiGRChZo+Hwdl6vjcjUwpBWJ1L7eTcaOmfn+XRlJkgDQCFrFKg7VILYWtNZxHDhlYQBhRqoYVlkWR8s/fRw7fGR0cHirJlHNdCEBioAwY1iYMSxEHRRtaBzXNGx4dHRar7g1fXtu7R+/f2ivg4N7ZI0efHjC2H0Txu+dMGHb6LEZA4ckd40b1yJ2YHD40GYt+gaF9fIPSTA27SDTRTp6RDp6xHqrO4a22LRyNW1BAIICDAEMCRgSkBhgiG9NOwwOAMpOUmQAzgCCbawCAAUArTdh3esu03IC4w/IW233DN/iErShUdBmdbPd4a2zYtsf6dLlYM9ue4b02jF9ZGb63NMHll/KST+du2DnxZlrLyYuz0lanp+yOGf23CvTpl+YPOVy4szTE6dt7zdiQWzc+KDYySFd5nUYndZz3ryE+SNjho1pP2RM90Hj+w1ZPHfO/ORZN3KvUAxuxk3VeDUJiGqiAgcIRiMUxXzjK8XU+rJEnXbY73wjtmKQoFBWfBEzVQKa/PLy5baV6R1DwzuFhHZpGjo4tu2Itu17hzYfEtVieGTo2KjQxPbR8+I7zOnUalqr8OTOsasH91jWp/PihHbrhvVcMyx+fs9WGcO7b5sycNngLn9MHXEodcbRhVN3Th20bXzCvsRBZxZNubYxLX/fxuLLWRWvHgO8iiIRgkZIgBPg3+UHSWM4TeE1B47vEEvQCA0IDENoGtAUOHsmu2lwC3c3taOTlsv3Fgg1AoGez9fBsLEBV23DU3H4Sg4k48JyLuzLEcg5ArkNpOTw2YpBNQSrWX+XB+u5rEE6Hqy3lQZIhXrIRubmEBisb9+scbtuXXuWvnnNNkUwgCZpAiNQivmfIZakCYbGzGWln58UPLq878a+FfePZDw6vvb2/uX7UkdvnDHo+Oq51zMzCrO23T2541XO0eLzO67sW1F66zTy7sGXF3c+vyr6/Lbky8fHn94Xf353/9WjnNKS658eFzzLu3gz68Cd4/s/FWYfWJW0PW3yg3N7bp/Ydmxj2pWDmwovHX6cf+7Nw5tf3jwyVbwnKQRnMJQkapt2aiok/xqxZhozM1bEWqyg/RmxWI1ROE3RgKEYEqNRM2OpZsxVdJUJmCwAMeGWLxXVmQdPtunUt6FPE6l7EMfRrx6scnYOkQgMro5NhQK9ANbBkBYWaFwbhoglBoFEJxSpYbFaIFIIxUqhWCmQaIQSo1ASIJTqYbFSIJIJRD5CsVwk1ohEfmJxQE3cT2iAYIVAJOMJZLZOQRKHAFtHAyT2iYrtunHzrlt3bhMUSjOIdetk+UoAnGJwlqx17f+FWAtSI/uB1iKWAiRFESSOowSF4ySCUxZ2DoDFUm5CynEGpRkEwypJ9Gutq4EBhjqw72CrmA5NjJG2HDcXvtzpN5mLjdoV0jvAehFPzeXIuDw5X6wSSrVCqVYs0QqFCiEkEwplApGML/LlSWRCqdpBZLCH1RLIVyTwEog9RVJvsUQmESptYa2XU0igqq2XY6Cvm9GgDY6Nafn0+RMLQ5oBaWFIFrG1fKUAQdVqcX5DLAIwBBAIIFiCknXbeGrKhr8htobEmBkwGI1XAlBNUmUAmBC0InPfAZWmibOzH4crg4T6+jby3zkyvlDNheW1iPXh8by5fG8+7AsJZLBQDglkkEDGFyr5QiV7tOLCcg4k+6eI5cK+PIECFmj4fA2Pp+fzdSKhwdZW7+3ZePiwKR/el1EUxTAU68gSRHXddfLDxCsACBQzMYAgSdxiMVVXVybNmh3qHxYZFNVEFxagCWkeGB0eEBmiD4kKCGsX1Kx/i+iUnvEr+8Zv7tftwND4Y0O6nxvbN2/O1BspM/MXzs2Zn3QpadaxyRP2jBy5dcjgQxMnn5ydlJ226HJq2r4JE9N7Jizu1DGtR4/CEyfwLx8BRQCKBCgCKBrQNIkigKEYhmLnZjAAZwDKGnuwq4kSs4iFm58WRJzjhV/ghV0WR+Q7xha5xD5yiSp2CrvjFnHLJyLPK/SiT9NjmuZHQ9uf7drj+LLZ53cvPHp8yeEzadsup6TnJKXkJU7JnzjqxtihFwf3PzVg8L7eQxdFx48LaD8uOGFK7KgRrYb1iuoVF9mtS0SHjhGx8e06Dezdt1+v3ndu3SNwgCKMxUwxNEARkqIokkJJxkKCqhpjTCRjqrPjWKwT/62GkwgFCApgOGFRk+Y8AAAgAElEQVRmaIxEqgGJP759O23GjNjAxu0aN20XENwrPKpXeIsuAU36hoYNCg0eExM2vX3Lae2iJsWGT24VNrdz7OLeHed0jk5LaL9yYPd5PVrN7tJi5bDu68b2nhvXcvvMsQfmTduXNHbLuD4bR8ZtHdfz4JyR51Yn3z26/f6FIx8e3SPNZTSbIgU4/n/gpf05YgkKJQiMYQCBMw/uPwkOilCrguWKUD7sy+XJBUKtUGgUCPzr2yj/ErE1Ffm10sTWlnM9X6CRiPVSkUbI93Vx0BtUUU0CYlvGtH3+8gUNKIxACQqnAUUxJEH9asrV/wliCQolSVPlx+cfHt4oyd6Xd3D1gxPrH5/+I2fP4hNrZ53cMO/SjmXX962+vm91ybndb/Kz8o6uv3Nm+9fHuci74s/PCj8+vf/hZdHXj08+vXlQ9u7By4fXXxVfqSq9V3o3+9qRXZf3/fEy59TuJTMyEoffytp+YXfGgdUpZ3dlPLia9eT2xdKHNz+UFn/98hrDTSxisW9fE/rNlyW/xYp/QCxCIxiNsJl1gjazEUKMRjAa+cGLrTGaohiapCmMxlEGRQCKARwDOA5wGlAMAF8+V69ds7NV274esjCRsxF20HME3r9xXIW2Sg7s5egaAEmUNrAMEmvZ8T08WM+BdDzIjw8bIYE/LAwQiQKFQoNAqIKF3kJxI6HYTShuJBR5SiRKGFawKQMYUonFGqlUJRApIIm6AeT7G8dNai+bOHnu81fvUByrGcP7PWIp5h8j1mq1Hyb7MRIURdCAshBmnMEoQJCMBScradoEqGpg+gIqPxEfSk0vHuOlz0HZZ1BZAb6Uoe/Lyp6+W5KYmjR8doRvc71A18q79biW4+P9+/jbhTrW83Gsr2go9HMQaIQcmZDrI+H6ijk+EhsfW56PhOst4DYS8j2lQqWjQG8La0WQDIK8IYEXX+QNC30FArlUoPVyCvFxDnGEVVrfps2aRM1Lno+TbJIex2jc2nPI+q+AJADJCplgVO3Nwh6trC5s3VwDu4pqY+N1Dl4EzjAUQSIMwFCynAJmBpD5twtbRHd2dtFLpTo+pGpgw24IKhuuJwQramPFdVxPSA7BCtaRZY29jA/J2cvq2l8j1obvzYFkfEjFIhaGDVKJn6Ojn2ejgEGDxn36+JVhGILAatKxpKlmnXwb2ozUXQ84YWHbUikaA4BevSojWNekqa6Zv6yxztvfX9bYKAsweOmbKIyt/Rr3D4tMieu+IqHbxl5d9g+Jyxoad3F831tJE+7On3Y/bfbdtFl5KTOyZ026kDjp7PSJV+bOurtiyYvNG15s3nA/fUleanJBavL1FYve5l0HuAn/+hmQCINbAEMCQFI0RtcUE9cglqUpAGwi1jqsGAUMWq9e45z6zW/bRBXVb15cL/xxg6hXNlFvbSJe81q8Fbf84NDmvUOrl/Ytim2b33KMvOkdczGyy8Hho44um3d556IzWam7L6asvjptVvbIEXcmjb0woO/JfgMP9B2+tHWvccFd+um6tJHFRqqjQ3TNw/0j/JUBIX5NWkfFdmrbccTgkY9LXlI4IBCAmQFDAgIFNAkoisBBJQ4+4+AzDspw8BUHlXVZ+y0bQdWc43DKQgGCBjiLWJqwAALLu3Rx7sSJbZuFtm/aLMbg3zGwaQdj4zY6/4SQsOFRYePbRI5tGT4sNGhcdFhy93Ypce2ntA6f0TYyfUhCSlzbia1C0vp2WjKga1K3lgv7ddo6bdTOmeO2TRmyaXTCxpFxm8f03DdrxNlVycUnM4svn/jw5D6NVAIGZ7cDnPrXx9zj32LmdatdLDTAMcLClumjCPn5U0WvhIG+vn4qdbhQLOdDcj6k4vN1EOTXgKvmQppfItYGUnBhea0pOTWm4sBKSKSx4cv5kFwiUTvaaxs66b3cAnw8jb37DHz7/l1dxDKAxslf/fH/N14shZJYVdnbx++Kc0quHMw/tqHozLZHF3fkHVyde3DNvVPb845suL5v9aVdy55e3vf8yoGLu5Y/vHqo6tnNimd3PhTffF108+3DO19Kiz8+u/X55e1XxVfeP7mOfSp6de/SxQObz2duvHli19YFkzMSh2fvW3duZ/qBtQvOZ64runb82Z0rrx/devei6NP75xakEmcwlMJQGmfDd3gtGL4NxqMwqjajjNFsBfI/RixJUwRBUTSrBE3iACcATgCMoBFT9VfcgpBm8kNpeebuU93jRnr4NrFvqHf2MNq56ewb6n7ju0mcNTZCb45QwRWpG0DqBpCWAxlsYAMXNnKhAC4UxIOMMGyAYBUf9oUEPgKxt1DiJRA3Egg9bO0UfMhDIlGKxSqYJxMJtWKRTiDU8AQyd+8mkdHxY8bNuphdwAAAAF0zXYExUQw7xohdBkQtM9C69l0g9NdktV6Jkd/CpAQCUBxgOLDgZCVJVqCmj19eFOcd2nNmTXpmypxdSbP3z5t/atXqu0dPfrr5AH/+CVSD4jN3Lm0+s3hQyraJ63JWnT8wdcehaZmbRm8cEz3eKA2xq+dh/7vMgauE6zWScnxtbXxsbbzsuT62Nh7i+m5im0a2fLk9pBPzdQK+ksv3toE8bSBPDuTD48vsRHp7oV5so/Bw8PNuqOvZtd/jh08wDCEplKBrKph+eOPsoeHHt1+7sK18tUZBrJT9NnuHoWpG+TEUCUgzaUJoCwlA6dtPo8fO9PQKcnAwwLAChlQQJBfBchsbjx8Q+0vQWu0HxHK4Pqz9jFj2KR+SN+B52fB9eXwlj6fm8bQwbLCVGp2cjJ6NAoYOnVj2pQoAgGEIzeA1CWl2nXybxVGz5xOkhSAtJIXWiPAAkmGoBfPmN9E2bqwM9pc19pc1DlI2baoJaW4IbR0U0VofNCC8xby4uOU9u67v2SlzYNyxIfGXxvW9PWvUg5QJj1KnPpg/5ebs8bkzxuTOmlCQMvVJetrzdcterF/+OGNR8YoFj9MXPFo5v2DlgvwD2y0fXgDkK6ARwGDsVk/U3Ghk3UgMqDGixmopW0/cqpgffbd+89v1Iu/9HvP495bP60W9qNf8Sb2Y0nrRr36Lelk/6qlNzBN+7BNhm8d2be8Lwk7JWp+Oij8zaMiZxdNO759//OSsP46NTjo1YtKxgcOPDR2ze8DoBe36jArvGu/XNtg9ROvRVOHdVOXbROahC9AF+2mMfhrjxDGTPr0pBzigCUCggKYAgTMkSRMUioGvGPiMgc8YKMNBJV7DV0tdstLUt8EfOGUhAU4DnCAtbDUdILFLJ7ISR43q2DyiTVBIqEwTpfZrodDHagN6hUaOaBU1MiZsWETTES2aTW0fmxzXMbFD7KiI4OTu7VJ7d53SJnJy64i0Pt1mdGk5LrbZ4oFx6SP6rR3df+3wnmuGdmMRmzlz+KkVSYVZu0qyT5a/egQIM2Bwtov8f4hYBhAYYQGARhAEQykUoVZnbHJ29m3oroWF3kKxkg8pbWwUEKS34Wk4fDUXUrGRHw7kw3ZesyhloWvlLkcg58BKjkDOgWQNeF582NfeXuvm6ufsqHF10vp4GZYsXWmymNlpIRT7Hf7vvFiKxigSIZDyL6XFb0pyH+Vm3T69reTSnkfZmffP7nx4Zf/zG1m3Tm29tn/11cz0t7kH75744+y2xc/zTn59nPfh3vWXN7NfFFx5c+/Gx0c33xfnvCu59vrBhYpX+ciHu0U5R4/vzDi5a/W+VSkrpgxNnzHy2MbF2fs2HNu07PrxnXcuHXl29+rrJ7ffvCx69+6pyfwVo1GUwhCK3f1RDKBW0Fr/VPJ7xKIUhlIIi9Xv7Bdlbt96oigSMABQAGA0zk7XIimEJkyAJgBiAQgBCFDxrnLnpv0d2vR0dtHwxN5CZ72tq/F3kS9HqqjH9+bZarhS7e8ClY1IwxcbeFI/SOLPFxu5QiNHoOcI2PWgrBmJJ9bCYrVAJJPay3iwq62Dr0jqy+V68XhqHtfo4NBMZ2g1YfKCC5duvntXQZCAYQCKmQAgaNpC0yb626aJsQVK/xSxgEQBiQIKpSmUpDEMYGwfgRmgGMAQpqrK8oEmKwAwPX9wY+fyeQv7xKf3771l9Kg9U6duHDEupVvfxM695/YaPX/Q1Os7zx1eunfVqMW7p23aNX7dxZTDlcdemY5/yF18KbXrvC6q7gZJ04ZctSNP5SzWS7i+IhtvsY2nHcfb1sZL8ruHtIGnHU8u5mqFfD3EV9nw5fUhr/qQ1+98Lxu+L8xTQDYyO0jRyF7n4axcPH85QzMkgTAkwpBmijJbhyr8jJNfWV2+fnN8rfLY7HrAGAoDwAyAiQEoACaGMAMSB6C8Glu3YY/BL9pWohTwfW3FWpjnI+B58TlefEjO5llt+HJrmRKXJ2d5CUFyCJLDsII1qBaxVrj+QFkrX63E/Z3r2YDnw+XJORwlh6Pm8zUSsd7BQefl6T9tWnJlhQUAml0hbMHXTx9I7c5fK42AExYMNzOAeP/h9ZBBgwMURr2nQedlMMoCAmSBgfKgZqrgSE1wW7/gIS1apvXqs7JX/Nr4Tnv6xx0aFHduVELe1P53Zw0uSR59b87I/OmDcqcPvj13bFHa9FerF378Y/mXrekfNi15uz7t7brUZyvm5C2acX3b6vf3bwCiEhBVgKqmiSqUqKIAgQOcNQLgNIMDqtZ+RCxer57hbL2AyzbhNwUti3kti+tF3K8Xfq9eRNHvbV7Xi31ZL+Z5vZbP6rd6Ub/Vs/oxT+pFP2zQ8pEg9oFzTK4q9mybbqfGDzuzbNKJTZN2bxqVvmHY/LWDZy/pN3VG/LiR7YZ2atrd6BOm8m0m82milDWR+RiVMj83F+/IZjFH9p20VNA0DgAFCByQFIMzBEpZMGDCQCUGKjFQhQMTq7Vec+CtFaqrnfphomkTxZhIxoLRCAUwdrIJYHBAYeeOHp40bFjXmJjYwCaBHvIwuT7c19BK37RPRMyQllEDmjce0TJido9Oc3t2m9g6akx0+PT2scsG9p4YGzGpVYvknp0TO7ce26r59C6t5/ftntan27IBccv7d04f2GXjiB7bxvXdP2v0iRVzbuzbUnzljOn9K0BiDIESuOU/rpj9Z4it5esPiKUAhuDVANA4jtM0IHAmP++O0djM1t6LC7kLxXIIVnA4SoHAz4anacBV/jViv/G11mz43pBIYWuvcXExOjtqBZCHvVRu0DU7cvQEDRgEsxAUzvqvtQ1X/xPEogxppizlZa9L3j/Of37r3N1LmQ+vHnp49VDJ9aOlheefFZwqPLc7e3/GrawNH/KPZO9IO7s99UXesU/3s0sLzj3KPlFyKetV3oXSggvPck4+u5H1/v656ld5nx5fzTm1fe/6BTtXpcwZnrBgVO9tixJPbU2/uHfDnowF147tvHv15LO7198+u/eutOTD26dV1Z9xylIzaptBLABBGQRlavxRdnYu+WeIra0g/buIpRgAAMXQGIFiBJuDRACNAHMZqPgCKisAggGcriz9uCVjU3R4G52+hZt3E6GdSuqkgyRKnkgutNP8xvO2Ecg5QhVHouFJ9TypH1diaCA21Bdq6sPK3wUqG6GRIwqyETRpAAfbCAN5Ir/fIXk9jrvQTsUTyXlCDU/gDwvDgoL7L0j9o+DWI4oCgAEMA3AMQZEqwKCANgPaDGjrMIHaxlAa//uBYppCAYECAgVsBIvBLAA1A7QaWBCAVlFfSVAFgAkgZS/vXN+dvnBaz46z2scu7Nw+vVevTSNG75g0c/OEpNSBkyZ2Htq/RUKoR7OBMYPn9Jm7YsiSrJSDr/eVFK/Ly513dkufNZPCxiX49Q3zauPK0/N+8xZCKpFIDfNkEMdLwPEW8XwlXF8J11cKqUQcjZCvh2EdK9tSX+jTQODDgWQCgRLieDlLlLb8Rp3a9Hhwp9hiMgNAAsIMyGqGrK7dvkwkY2L3OtZqDxPWmHDdkHhNYLyuUXUoi9MUAsBXClTTwAKABVAoYDAATBhz4VJBu/b9JCJfiOstESr5HC8+x4vP9+Hy5Db8GquL2Bpk8nz5taBlrW5wmLUfHNlfIpbDldlwZDY2Ch5PzSLW1ycgI2OzxYIyDIUTFlZ6nSKR70PE3wWKWcRiuJlmcAYQb9+9mpE4LVAdoHLXaDz1AcrGgcrGjZVBoerGYYqAtn7Bw2NaL+4/YGWfhIwenbYPiM8cGHdqZMK1Sb3zp/e5NWPgjWn9L47reX5cj2vTB91KHntnweRnGSnvNy9998eiN+sXvF43/836BU82LbqybsmdrL3M17fg61uAVwLGxDBmCmA4wP4EsbUjFWspW0/SNMcx8pZTy/ui5gX1Ai7X87tYr+mNBjEP6kU++C2quEHLJ7w2L+D2r6F2pdzY5/VjXvzWtsymfbmg7VtJdLFLZI4uNrt1/NX+Q65MmXgtceKpqWP2TBy+cdTAZXGdpoY3SfA3tNFqmnl6693dFU4O3q6OvuEhrVct3lr+jsLNgEQARQGUZMwMgoCqavDBAj5jwILTFE4zbBGAta64tgCKomiMDSaQoJIEVTRAMdLMfgEUidCEBRDImcMHp40a1adjx9ZNQwO9FKEKv6Ze+khV405B4b3CmvVv3mRMu9gZ8Z0nd2g7tHnImJaRKT27J/foNqpF6KQ2LZO6dxwTHT6mZfPZcR1nde+wIKHr0v7dl/btvKxvh/XD4rZP7L8vaezRpUk5+7Y8uZGNlr0HFEZhFpJAACD+R4hFSQalAGZGKwGgSZJkGEASoLysKjl5kVwZKJR4QQIvSCDjQyqBQM+WO/0JYlU1Puu3KDELXTkslNva61xcjB4ewY3c/EUCL2dHTbOQVidPnWMAQDALxZBsuPh/6sWyiP1S/ubx52eFr+9fLb5+9GFuVtG1I48LTn98nPu44PTdS/sv7ksvurDjbe7+/cvGndo858m1Xe9uZr24dvjOse0F+zc9Pru/6MTu/IMb753c9u72yfKHlx/mHDq/f+329OTFiSP6tQqZnNB+9exxF3atv3Jgy+FNy64e3VWSd/HJnavvn93/9PrRp3fPTJWfcMxEkBY2zMvytY6haG35Uo2gKYUTFI6TVg2MGrUitk/p577Pb7UIFEFgOE2y2qsWAFAAzAD/in95Vf74zovcCwVHMs9t2Xht/57Xtwve3i28fPz0nm2Hp09J69C2b/cuQ7w9g4Swp1DkAwl8OLAXR+BrI5A3EKkaCNUNxLrfJX71pf4cxxC+cyTUsDXfpV0Duza/SVr/btuaa9/6N3F4PXGIwCWqgW1TyDGCa9tc4ty6R58FD598AQwAACBmC44hNQokZHUNYikE0AigMXb+HEP/B4jFAIEBEiNpDKnlazUwYcBixj4DugqQlW8Kru1OnTM7odukNtETo8LGNw+Z1DJqfkLv1aOnLBgyuUfzbn5uQRF+7eNihyaOWDZn1Mol49YdXnTi+ILjC7vMG6ToM6/V3Blt5zRv1F5STw7VV4mk/hyxXurWBLLzsxEoObCSL1TDAjUEK2BIJeRqJJBeIjaIbA2QVMORKrhiOU/kKxDJbCUyB6m30ttv364DDE6bqitpCgUEAggzQ5pp2kIyFhxYMGDBgIUt48IAitWUTH7nVHw376mGqey/72o/cYZAadpE0ghgLAyJ0iQBGIyiUQK8fPlp5ozFLq56GPaBYQWPW9Nj04AnY+0HxDZo4Glj48XhePN4vjBPxhq/Np5cF7EsXP8mYvmQSirVOTnrFPLAw4dP4ThJkjhFY/8fc2cVF9W79+1FDml3S3d3zzADw9DdJahgoth/Bbs7sbuwAxUDEUQEke5uRHJq9Vr3ezDodu9n7/d59sHz7pfPfcAxH5iLX11fGmCAxkjiH+L8/og3+HUcLDn5lSg7Pua89/MMsDV1MNOztDCwNtEyNdU2szWwstUxYRuaJ3Dc9ycsOhIXeSwi6HJC2M3FYY9XRuZuTijYlliYvvTTlsS3qbGvU2Ny/kr6smdN1cntjef3tV4+1HJpf8PZXQ1nd7Ve2Nd6/VjltTPFNy6MfssDoz0AGwU4H9BiBB3FAYr/XtmjJKcvBCAIQP1eM8YBjdMAh8ZZF06wK1ax/SprmSdllSdrXyTr9B1yKJJhV0pzqqVcayBWLeRSDznXS7k0Qaw2iNkJsXogdrc8t1uZ2zaOUzOF9W2Oa56O50fOouLItWWLNxZFrXzBDjru4r07NPH4+vQLKzfsW7V+z8rUHWk7j+bmlaEIQEQARwAKA4IAYoIQUiIY8AXgBwxGMBr/G1lxQOKAwsf2ucZ2jCkcoxEMCFHAxwCfBiiCCggSpimUxEQELACI6NXDzL9Wr44PDvWyZ5ou0LHVNDGZpW0xR89R3cjX3CyO6ZTk4bbIxSnC2nKRg+1aHi8tJCjZxWmtByfF3TXJ2T6Z5bjSjZniydngy90V5n8oNuhghM++UI8TiwIur469/dfKe3u3FD+501H+lRIMAwojEBFFor80m/8ZxNIAFyGjABAEgVEUJSluysprOFz/GXN0GEqzFZQWKinrKikZyMhrK6kaKSjrMZR15JU05RTVZJU0JIj9fQD3x9NhKOswlLVUx+lNnGwwY4aZlpaTqbG7hpqNrrYjzyP8wcNnGIEjGEwBUrJOTAPqP4hYgIso0cBwd+Nge2VPTUHd16z6olfl+U8byz4MtJfWFr2p/PTk7e3jtTl3mj/dOb815sm51Kp359o+32nOufH51rEPF/aVPzhfeOPY2zM7v94+1lP45Efp65JXV9/dOXX9aPqmxaGB9sYh9iZJ3qynGYe/v84se/e0+M3jqry3Td8/9zdXD3U2D3W3iId/kAifxsQSDe+v4vU3bhGERiQ7ov8Fsei/hViKRHFMTOOSuYkQUHxK/KOvsbgi58n7G6eentr1+syB9xeOPjq2+8Gx3S8unnhxNePDkyf3Ll27cebSh+dvI3zCZoybqSQ9caLqvAmqaioqGgoq2gwVPTlVU8ZES8Wp9oozXCdrhk7RjZthuGSyboLKwjjGnGjFefEqCxMnqC+doLZoivYixgw/pTk+UpNclGayE1Yd6e0XAEABmiAxESBRGhMCdBSgo4D8hVgSBiQKKBSQ/4Sv/0PEUiSK0YgYICIgFgGhGPARYggAIRD2dxZ8fH5k36mliWneHkutzBKsTMKM9aMtLVfy/JZ5hXlbcU0W2GnOsXW2jVwcvzsqNP3w7kc5D+qPpF5znOPpNMUt0SjJe7q/haKzloLdHBXbWVOdDM1DuQHr5+h6TJjrqDjJVHG8sfIEEyVVI4aSrgJDe7yC3mQVo6kTzaZMNR8/1Vhlir7SJG3lSZqQzJS5cwzmztQOC4z80dWHiUUAECQB0zhC45KhI4LRCAokZ0hiMUDEAIEBiv6aso99UX/8KP78BPg1MPrz74uUmBkoFAACJ2CJzAdFxARGYih98/pjA33HSZN1FBQ1JZ1/OSUdGYaGDENNVkFTTlHjT8TKyMyXUJbBUFdiaCgxNCSIVVDQYChoSMgqK7fw30KsvLyOsor+5MnGM2cZ6+laf8orJAgCJ2BJqoGkV/wvlRoAk/xWECQMAC4SjwCAi0SCyoqazLuP9+85vHpFarBvOJfpwXVyY1k6OOoZRbPddyYuOhAfezA69NzS6MvJUfdS4p+sj3+xOeHV1qQXW5Y83Zj4fEvy2z3r846l5R9Nyz+aVnhyZ9mFg/XXTjRcP1535UjVxcM1l84UHD9Ydu0C3dsG+rvBUC+gRIAQ0BQqWdmjaImsmAD4b8SOwVXyICXrcnnLb1LmXyGLr5BdibRTuRSrEmJVQOwaiF0HseogVgPEbIGYLZBLK8RsgVzrIE495NYMebRDHl0yHj1yvB4Gr2Oyf+c0v/r5AZUmsVUOi8tYSwqj0uoP3BEUtILyXlA7ABoHQZeI5gMAAyCiUJTGCUDCqFiIwCQACImOiPkYjVMURdM0RdA0CQAFSAwQMAV+RRqQFBDjMB/lIwBFASqkBBKuCAXDqIgPAA5oHOMP5756uWXVquWx8e5WDvqz1AxnahjP1jafY+CsbcE1Mg2ysgixtgwyM41zcFjr673Rz3+lu1uCvX2Si9MiO5tIc9NFdjbLXZmp3ry00IADMaG7w7wPR/ntDeEejfW9vSX53q7Ua7vWf3l6W9DVDHCURESAIikSlWTz/m8jVtJUHEvp+vsqlgRj/TeSxAmCwHEcxYgvRaUrUjYHBCcuVLeZMtVUWUUfghZK1oMVVfUkS/mK43WVJuhJ4rVlFfTlFA0kwdrSclqyDC0lZT15huakSUYzZpipzbczNXY3N/WwtvRmsyJcnP1fvMwWiISS4pUGlBgRSU53/mOIpVEAj/D7WvqavndW5tV9zaoufNleldvXXNxVV9hWlV+Ufb8w63p78Yv8+yePrA1+dHpFZfbx5pwLJQ8O5lzYnrl7Zd75XU/3ptzdtvT7raNdH++25tyteHmj5PnNV1dOpi+NDrA28rXQj2LarI8OzLl3md9Y2Vqc3/Q1r7uqZKC5TtTXgQ70iH90Dne1DHa0/OxqoTHxyHC/JEsEI8UiTCDABAQgxkD7B2IlXrM/g9j+9A8gqFAiJUAxEYYKJTMRikQAjRLIMIUNAXKY/7O+ofR98Ztb+Zmnvz/KaHlzu+HFtYoHGbXPrlQ8vVxw/3RB5rnsa4c/3Dmde//8o3MH05bFe1iZ6U6bMVd1+uxxC6aqak4ZZzJtquP0We7TZ3nPmB8yS2vRdL1VUw1Tp5usnWaWOt183UyLzXOtdyywPbDA6tBM491zzXbMMkqdabRYcT5XYa4dJzixb2AQEQ0BQgxIIY2M4MIBZLhH+LNjpLdtuK9NMNAFC/oJeJTERIBCAcB/k/X37OpPAe8/m8WiOCwEACcAPoAM8Sk+BmCMGqGRIYALW3Kyc0+fuJmy+mLcogPe3ik21kH62p4Gug7zFoQ6cM5tP56esichYmNMdHpswoGI2H1b0h6cv/B13fILDgbR1vMDjeh+0YMAACAASURBVFTZzCm+jqqeOtL2c6WtTRb4M+2Tt6XdPXA4a/2Wa9Hx+0xNQ8epmCsyjCYom49XNhmvaDhFXm+WivFkFcPZMywhqTkK47QgqSkqk9QmTFkgJaUcFBheUvwdEQoIRCSJSSdwFMdxgsBImsABhgEMBTgKcAElhgGGAhyhMJQkSABoAAiKpAFB0GKMlARs4BjAxDQmJBEhJkYoDAc4ATCJmhsn+TQ5CohRQI4CUgAIAcBGAcoHiBhgCKBAVXldbPSyCRM1GcoaKhONFMaZQPI6Ciq6DEU1OXk1OcYCBQUNBQUNeXk1ael58vJqcnILZWUX/AatsoK2spKu4h+HOr/5ylDQkJVbyPhFX3mGumQbWUFRU05RTXm8HgTNZihoTZhoIi2zcOJE/Xnzzd3cAuvqWwAAMCIAAMcJIUnAEgHFf/v+HFHTAIzyxUIRyhfAjQ1tFWXV5d8q8rLf3zh3fkNi4srgwN1LEw4siTuaFHt5/fKbm5dnbk95sGNN5va1N/5acXF90qnV8YeWRu6KDz62PPbA4vC9i0IOLY28tGH5s0Np+RePVd48X3vxXH1GRuGxo22PH9ANdXRHi6ijSdjbDhARTcA0JdkfJgCFAwIDOApoAgBc0sSiaIwCOCRjVgwZfoYMP0GWX2Ucy6ScyyGnUsi5FGLXQJx6aU6jDLtZ2rVFmtkKObVIOTbIsqrk2BUynDop9xaI2wV5/IA8BiGPQYjXD7l3yHAaVDxqJnuVTXb/tMC/0GlZlff6krRbAy/rQYUINGCgjQC9gBoEaB8yKAYIAQiCwikKAMmjAUEiJCXGUCEC8ykSBQQOSALQFCwSS+ZOEh0kCigRwPi4mKZJGscATQGagPnDlFgASPzT66xD6enJEdGuZjaWGgZWaoaGMzX1p2hZztV3NzD1NTcLsLAKMDOPtLVb6uqaxGTFWNtEW1pGW1pGWZgtdrRfy+Ou8+Klenr8FeR7KC78cFzwycTQI7F+F1ZEP9mz/smhbY9P7i19/xzu7wIkRqJiQJM0hWGo6P8LxNIYSeKSQEqMwGGc6vk52tj6c0nyVtXxOiqq+grKejLy2rIMrV8NIg1ZJQ05JW1ZRW1ZRd0JU6zllYxl5Q3kFPTlFHSVVfTHTzBWVdGfMdVs1nQzTTVHEyM3MxOumQmX4xq5OHFD8bdyGgDJohMFSBEspAH1n7qLJSUr5RhfPNDR0/Ct6du7qs9PGoqz+puLhrsqehqKWio+5WXdbvj6prnw1aPT29eGOR/f6Pvt6Z6Wj+ffnNtwdk3I9c1xWYdSd0ewziT5V2eebH1zvfbF5coX18ue33pz+eSNfWl+5voszblh9ubLfLkZ6ZtavuSO1lcP1Fb0V1fAXW3Uz96+6vIPmXfO7d6+d13KztSUL++yaZEAUDhNwLB4FCfEJCBGxSP/FLEEgeHkP0csSaGSuoQgf6neMREGj5DiAYAPAfznz86ysrwnRdk3Kt/eqMq63Pjqys+8+8OfMgc+3R8qeNj98XZT9rWOvDvtn241vDlf/uxM2ZOMosyzL84dOrtlQ/qS5AAHrrMRU3+ew4IZjgtmcdUWBOjoxuuarl5gtk7DPl3Heae6Q/pcm23zbLfPt909z2bPHPMd6ra7NWy3zjVLnmseNVWPM93QjukX+HOgRzTUJRruHOlr/tFe09tc1d1Y0VFX+qOlbqCzabCrebCnRTDQRcCjgBDThEiC1b+VsCQiCZ/5l4gFBIHDGCnGAYYARAwEGDVC4yNANNRb+Pn98WM3V668sijx5qIlNxct2eHhtS00xHzGTL2J0xf7Rl46dPnO+Rdf87sqqrCCEvhRVtedh82x8SfnzfLWnRPANk0yGO9hpuBuP97HVzdxbeDh09tevLnTeDjtyZqE0xG8zVG8LaHstd7WS6wW+E6XMlGC1CZDunNl9WfKaE+QUpODZktDc6ZMM5ZVnAtJTRo3YU5gUPjjx08F/BFA4QjM/7XkRZIUoAGgAI3RuGSNHKERAhA4wMWkWISJYRyTWIP4QgFBIzglQkgxTIlRgCIAk5xXw2NFE45QQoyQKP34AP8JBG3DDV/q8583fX0r7qgF6DAghAARYMODgKSuXbxhYGAzcYq24nhdKYa24jgjBUVNRcWF8vLzZGRmS0vPkpWdp6SkMX68PoOhzmCoS0Ar6Rgz5DUVGFoK/wPEysmrSbaRGQoaMowFCiqacvIa8gxNWTkNGdkF06cba2nbpqZu6+0bAID6nYLwZw/jf4hYgkLFOAzjGE4DMYaLxIgkLB0WCIU/Bx5dv75rzer0ZUvTl8SnJ0Zuiw1e5ee2Kcp/++Ko/SsTdyTFp4T7x3qyI91dYniuCT4eGxOi9q5dnrY0flmg9zJ/3t7liff3pJecOtly8fK3Yycebf4rMy39+/37g+VltXmfiKFBfHSYEPIpsRDAYoDCAMcBiZMiPqDHgtkJEsYIGIL03kB6byDTHFnbAmm7Asg6H7L7IsMqg5xKIJdyGWa1LLNOzqVezrFexr5e2rZSyalS2blcwaVKnlUv79osw26XZndB7C4Zjz5pjy5pTrOce4OSV70Ct1zRvWSqf9WsoEq18O8Wy0rDjzYfy8PyRkETAJ0A9AEwDAgxIMUYCovEEhsGKRTB6AAOhigwTIFhAPgACHB0AEcHSWxUAjAEgzGKFKAoH8ZJACiUBBiBi2CAE4SQT4uEAIWriwpP7dmTEBTqYmxpo21so2FsscDATt2SpWfD0jbyMDDyMbYIsrCOtHGIc3CKsbYLNzMPNTYONzaJtbJY7cbe4u+91tNtNdd1a6D3gZjQI/EhR+KDDsX5Xd+49NWJHW8yDuU/uNpeVojzB4EkJIsmaYD/Gsf+byP2j6zpfwAMjY0hlkIlYjmMQAlAEwCgJDhw+LKyqpaCora8oo6MvLa84pg6UVFV55cF3kBxnJGCkglD0VjiOVNU1FdgaKsq6U5Q1Zsx2XTODHMjPY6lKc/FIdjBxtfanLcoNqWxqZ0GgAIkTmIkTcCo+D9axaIUBtOYkN/f2lr5ubbwZe2XJ62lrwebC/obC3+2lDSUvP/+8Xlv9dfa/KwDaxZHuRqnL+W8vryp7Pnxh0dStoU7n1oZcj4lItpyzoFY986317pybjW+udrw5nbVi1uPj+95eurQrsXRQdami7msNcH+6Qmx2dcuVb97/fXxo4aPuUVPnj46dfLQmpTU0JBkb6+V/n6p4WFHN28SdnQABAGIGKBisWAIAAJGhX9frf6JWOzXf1HYn4ilaAwnYBwTSRQWJCYiUCGN8wExQoy0/Wwpqf76vPjtzaqPd5s+3q3LulSZeaLpydmOZxf6sq+P5Gf2f7rb/en2QNGjvrzbPTnXO95ebn9ztf3t7dbsu1WPbxfcuvr20pVLO49siF8b7pHAc4xkWkfZmkWamceaOiSbuqaasbYZOu8wdN5nwjpsxNyr47DZlLPRgrvc1C3SOTDG3itwgYmJpavr8nWr62qK2uq/ttd/a68t7mr4PtBaM9xRP9xR31Nf/rO97md7XXdT5c+uBlQ0AEghiY2ObT9JdonHdkr/5UaxZCBC0RhMiMQAxgCKAxEODwB4hO5oeXXw0O1Va+4uW/1q/V/PUjY8S910dtGSTcHhNvPVtSfMslE341p5hXkuPXHo4fVrX3M+DfcOgqISwONtnzXJc+543kw5F/Op/oG6yamcPVkHvpbc6Hh1/Fvm7o/L2dtWMre6Tvb2mhkUsiBqkUHSMotVcYZLQrViwg3jDBhmU6G50yC1KbI6U5UNleU15GRmj5+gZmnJfP3qPY4SAFCAxikSBYASIzBBAgynUYzCcJICNA0oGhAkhYjhUaFomKIxACiRSICiKACAJEkaYBRAcICiAEHGeuOIkIYFpEiIC8ToEIINAiAAgE/BvcLeqrbCJ6VPM7Iv7Hmdsbc482Lrpxc/Sj/9qCzE+loAIWqqKN+8bouamhEkNU1WQV1aXl1Obq6SwlwVpfnKivMUGXMV5Ocw5OYqyC1QUFBjMBZKQCsnryEnryEnryknr/HnzvDvXSfJ93+iV9IlZihoyCoslFNUU1bRk2doysqpKylrz5plZmvPe/QoSyRGAKAIEgYApWgYAJzAxdSvD7E/3p9YFZOU+PcmFAlQEhAoQGESJQGF4lhPT09paemnj7mP7t7ds+2v1YmL1ibGr4mNXBMTlhIVnODn4e1k625rxbYyd7WxcrW1drW39WA6B/C4McEh0cGBkYH+UQF+MYH+MYG+MX7eiTyPYzHxLzdtKzx88nbKujVs98OJS7/cuZ9z6+7zK1ff3LlTkJXVXFIi6u4GwlEAw0DEBxhMi4cpeBRQY1lSEDT3hqzeExWLt3KmryCdZ5DeM8jyoxLrO2T7RcquSMb2u6xdOcOuWt62St6qWsGqWsm6UsmmStGuWtGhVsGxQd6pSda5ScqlCXKql3ZtglzrIXadnFezvHeTtEeNPK8BYlaq+DbPiGqaE1OitSTXY1fJ5ke9l0vg87kdL0r72/gAAQAjAY5SgASAxDAAI0CEAIGQHsLAMAGGCXIQAAGgBQDAsHAYgUWABiQBRkcQQAJMgHc3tBV/LGgsq0KGhgFBAJGopvDLqT17loSEulnaOxpYWKsb2WiYuOjaOmtbsnXN3PWMvY0sgixsw60cwixsQk3MQ41NQgyMYi2tkl2c1nDZ6zzdV7g6rnZzSQ/x2xMRuD/Kf0+4z94on3s7Uj5dPpJ3J6P+c/ZIZyNABYAekxlRACdIhPrfDov9vyKWoNDfiJVQFiNgApAjYnH/EHzp6uPpM01UxxnIK+ooqRrJMrTkFLUkDsWxtSYVPQVVQyVVk/ETrSdMsFBVMRqnajhBVW/SON1pE/TmzzSfO8NYc67lnOlG5kZsSzN3TTXrsJDEltYunCQkc0QJaGlAofg/Q+n/E8QCGidgQW9LdVXh67ovz1tLXnaWZnWWv2kqyhppLWn69r6vtmSgsbIk+3lygFeIk9kSH6sru5OzLu4899fi1X5Oh5aFbgllu6ur7ojmNL2+3Pr+emfe/Y5PDxve3ru1b/OV7RvObFy9ITTgSvrWpyePZ2zZdHLdurS4uKUenutDw1MDQ9YFhaZHxxxYvHTvokWbg4OXcT02R0ZnZVzKz3zUV1UNCBygYhIVA0D8fbX63yNWcm7/q3jlE6gQkAigYQD399QUVH56UlfwrKs0u780uzPvQc2TjLrMU42Zp1oenO55cWk49x6/8PHA14c/Cx/8zLsv+PpU8PVp34e7rS+vNL+43vryTuPL+6X3rxfevpl78/bb63cfnLtxPP1YSvy6YJ84UzM3dV3XuQs8FmqEausn6Zks0zePN7DyVzc144ayV2+LuPNi/+NXx46dXnf/wZnaqtyOxq/dzUV9Td/6mr7/bC0fbq8Zbq/72Vw12FI72tU02tX0s71uoLNBPNIFsCFACWhC9LdzHQKmSIQGmGRz8J8iFsPFJI3hABORfDHBBwAG8BDc0vB0//5rK1Kyt+56tTH9ffrej3sP31y1bqNPQJgji2ftqD153gz5aU7Gbp5OEUvjdm7dcv3Bw/qc3NF3H0YP7ssx10+crcqbq+hmOTPEbpLfkdjLSCHd8mjgxupHFxNuXIq8GDU1NErVN2lqePKk0MTxgRsWJh60/euU+76TPgf2B+12neM2G9KcCenMUjCZpmQ0Y6KJtYXHw8w3sBAncUrIF+AoJhaLKRrQAODUmNQWwwgcFhOIiMbEABMCCgbwCMBEgMJJRCi5ZRTzR2HxKIKOYrgIIcUYjeJj614ICXCUEKDoIKBHADUk/FFb8+XFp4fn8m7u+3x198fzO7NPpb06lvb65PYP5w98vHY081ja0wuH85/fe/3w3pK4xIVz9adM1FKQnyMnPVVeZoqC3DQlxgwVxTlKCnMZcrNlpWfJy8+TIFaeIZmkasjJa0qcFf/qbkfCV8mA9m9nsiqasgoLlZS1GQpa4ycYjZugO2euWXzC2rq6NhSXfFghEl7+msX+W4iFh0U/UVokUaN/Lys+eHB/aGgwj+vh6e7myeGE+/smhIdG+HoHctmhHm6BXHagp4ezvZ2JgaGhrp6BnqGBgZGJsYW1lT2L6ebKZLux3X28vEMDg8IDAwO9vUNcObFWdqkstwvJqzO37dzkGxxt67grIeli2s79q9akhEZEsjix7u47kpOfnT9Xn5szWFeN9XYC/k9AiAAJA1wECASSmnZKRePaOO3b0NzL0Owr0toPVS0+jLPOV7YsULQsYpgXy5t+UzApVTStUDatVjKtZZjUM8waGBb1ilYNCjb1CnZ1DIdaeccayOa7PKtWllUFuZRB7CrIrRriVELsaoZvh6xXqxSvTsazStW/dkZ43fyIyoWhnxf6PjMPf7zhVM2XZjBMAzEAGCD4lLAbRXoo0EfggyQmAriYFInREZIUwIJ+QMMAEQ90tJd9Lr5z4db5I+df3M2q+1a3dvFqK10zDwfXv1anVhd8BQQx0tZ+6fCRBL8AF0NzpqGVi56VvaaZg6alvbqpq7Y5W8vIXcfE28Dc18DMW9fQV0c/UN8gzMhkiYNjCts11Z29ydt9o6/7lgDejnD/3eF+eyJ990b5nUyKeHVix7fMi9+e3eos/4yN9tEETNIEQuAohREUOhaL8R9F7N9VACSMk4gQFUjCojIfv5063UBZRXLgaKSooq80Tl9pnL6iqo4kaEV5gpHqJJOJUyynTbNRUdaXkV6ooqg1aZz2RBX1qaoa86cbLJipb6RpY6Bp7WDpbm7sYm3OPnIo40f/EIqPrepIjmIpQCLYP/s5/L+xO+EoLBjpbCivLMiq/fy49evT9q+PW4setxe/+Fn3pa+mcKS1VtjR8vLa1VBXtq+dtaPWvM0JYed3btmWGJ3owUpPjFzq6Rxoo31p+7LGj7caP97qK3nS8ul+3bvbl3es2BLtuyHYZ1NI0KUtm4+vWb3c0yvWmRVu65DE8UzieKZ4+W0JDEsLDt8aEPKXj/8WL9/NXr6rOJ7L3byTPXwubN812twCCFw8NCAWjf7yOv3XWeyY/QelfuVNSbzwmAjQGKBQDOYTKB/QCI0JxYNd3ZVfGj+/avqS9aPi40ht3mjFhx/5T5ufXWl6cK7n2aWh7Fsj7++O5j0QFj0bKnrSlZs5XJTNL/owVJDd//FZf87jwU9Pf3x42PHqdve7+y2vb1U9vVycebHg3oVPdy6+v3Uh63rGzTOHD6RtXbdk/dLwtcHcJS7WXk42Nh5cg737PLM/JNU3rRsY3N3fvb+t6sBQ853BxpejnYXDXWUjnRWDbaVDbZWjbTXDLTU/GyrE3c3CnmZRX6vgR+tQT+NAT514pAPQAkCOnbP/rmUlmy//ILj//SRRECTAxQRfKBoENIz1tufeuJqxbMWdlakftu/7sOPAzVXr9sfERds7xLi5+THZuzenn9p34vD2oyf3nI8OXOHFSVwUs+P+vfJzGZ/XrL2xe+dLQ82YcTKOC8Z52cyLTI8+V/+oJ+fYl6dbXtacqczwPrpdd+W2mfEHZicenBZ/bHr86XlJJ+Yv3TM95rjuqgcBJw977ljrsibcMM5XL1p3vLOFmhfbJmrT6sPIKE0hQDQCS0zxAj4yOorDGBDDBCGx26I4EIsAIgK4GGBCMNhD9LWD0X6AC4F4FMACQKGARgEhBmAsPAfFRCguRnChEB4hKTEGDwF8GFAjgN/aXPjyw63jrzK2F98++O3G3pKr+8tuHKm4daLk+tHPF/e9P5teePtw7o2Dmce23Diyddfa5UxL6zkTZs1QnT1nmtqs6WozpqhNVJ2tIDtZTnqyAmPmOJWFcnJz5eUX/KpTNWUZWrIMHRl5zd+I/Qf1xH/tHv9yFGspqmpJ7BaTp5goKmsYGrFu3n4xyodRXLKZhRKkiKTEksH872uu/x6xQEQBEQ1gGsAdnY0Z50/ExUbwPDiePG6gr4+vh6e3u4cfjxfgwfNyZbs7O3Ic7Zk2th4cNze2uxvbg+nCMTezUVPXmT1n4bz5GuoauibGls5ObA93Lx7X28vd05fnE+rpHc3mBlrYhtk6bYtJ2BIZ72dq7W1kkcDmrQ0MT/bwiXJgBllYh1hYRtnZLnZlJfPc9yYlfn2SSSN8gIuAiA9IFJo4b9+EeQfkpu+CJu+Sn39mmvmDqdZZikZPFY3fyBtmS+u/g3Q+QNq5Ujr5croFsnrfZI1rZU2a5M2a5C0b5G0aGLa18vY1cg7VMg5VipwmBrsRcq6BXOshThPk2gy5NUPMOohdB3GaILdmyL1D1qNT2at7gk/HRF6Ngv0bveCclNM/7nwBuc2gdgT0AtAHQDcAHSToo8AoACMYECI4ABRA4ZHuzvwXL06kbU8KjOAY2zN1rYOdfLhWbEdDO1dzJ7aFE8vcLiU+sfjtB4Bi39++37ZsBdPIzEnflGlgaT5X12Smrp2aifVsbfu52i4L9DkahjxtIx9dk1Aji2hLq3hrmxWuTAlf90YGHVkUvic6cEe4785Qn90RPqeSo+9uX/P52vHSZ9e/v7rXXlkIMD5BwhiNIxQBk+gvyv7HECs5nfxHxFKwAOETgBIgxMOn79U17VRUdeUUtBVVDCXrTgoqunKKGtIMDVlFLQVVfdUJxhA0R1FJZ+IE46mTDGdONZqoojZZeYHuAtOZExbOnaphrG1lZeRoqmszZ5qGl1tQWUkNgQMK0JL6FcURCWX/c3YnXCASCgXDvW01dcVvqz9m1ubcas6/3ff9+XBtTsuXl4P133urvo+2Nh/flu7vxPawcrBaqONn77Jr1fr0ZauTg0PXxkSvDA84sCEp5/7ZlqKntZ9udRQ/aPlyt7v4ydtr+w6vjk5yd1kf6L9vceIyrkeohU2MvXOEteMyjtdG39D0kJjd4XE7AsI2unmtdXRdz+T85ea1OyAyzS9ii3/4rrgl+fcfAqEQEASg8H8XsWNzSlSIIwJAwYCCh/u7Gsq+VH182fn13VDVl5GaL/zqz1h9Ib84u/nxlbxjad8z9nc/vDycfX/gfeZw/tPh4pe9Bc+78l91573q+ZTVl/d8oOD5yJenI3kP+j/c+vn+xsDHW/25t7o/XGt+fanuxfnyx2eK7p8svHcq+9LhF2eOPDl58Nrezaf+ir12LPz906jW6vj+9tD+Nt7PZu5AXRC/bglo34U1Z/Dbsoc6vg21fx9o/T7aXgH3NuD9bXh/B9zTIuxsFPW2IANtQ111Xc0l/Z2VsLCbJgSAxgDAJTcbBC6WDGL/FWIlmR+kJGAV5ZP8gYo3Lw8sSni8Nf35xm03l6y6mLAiLShsfVjEmkWxl86d/vghp6a6ob93iD+AIKPga37DzrRzujrucQl7l606bWG9KCbuuJ5OBAOyGSfjaK0RlXn0U82TzospNzPiM45xd5912ZEbeimbeejc5NhXupueq6+9MjH2ic66Yt7pd6wDh9UXr9WO2+u56+qK2/fTXsU4ruMYxga5rr525vVgJ4EJACAAKqbFQpqUpHfTgAaAJgEhRoBYBAgUYCLQ2/Hze8HXzGulT+90Fnyge5sBzgfiYfhH23BHg6CvgxKNAAqXHAeSxJh4h8b5AB4CxAjA+gVNReUvrxbcPl7x6EzNw+NVdw9W3T5Sd+90y8OLbU8uNj48U3X3cNG1nSX39n++ufvLvaOf7p69e3z/X0uTOBa2nkwPP88Af89gFzs3jXkGyoxpMtBEWZmp8ow58vLz5BgLZBhqsgwtGQUtGQUdWUVtWYW/80D9xqqCoqakhP29TqyopKWiqquoqjVukv74CQaSdIGJk/ViYtd0do/SAOAkIbnpkoBzbPft79y/vw3A2K9BLEzRv/QUtJCkhRTFb2j4fu3KyZXL4oN8Pfy9uP5eHp4cjh/Py4fL47HduCy2O9OV48zkODPdXdkO1vZODkw2k8th81yc3S3M7TU0DGbNUtPSNDQ0MLO1cuS4cv08/QO8/f09ff3ceSFe3mFePmxLG19n1hL/kEA7Fyd1Paaano++WYSlQ6IDO9bKLlDfIEhPP8HWbi2Pu9KdfWHzut7CPNDTDvjDAEOhaWqrFKclQuPjoWkrVDR3TDQ+oWR4BtI6A2lehDSvQZp3IK0HkPYzSC9LyuC1lOEnGfMKGYs6aas6aZt6Gft6KYd6KccGyKkJsq2BnJoh+ybIpgly6IIcuyH7bmnnHsimTsalgeHWxuB1SHt0QW7tkFsHxO2Udm+XZtcqu5XO9i9TD8wzDH8fuavp7DvwuBpkvAVpl1u2nCrafipn38nnV25m5+WWNpXXXz9+NtbDy1XH0MvIKtjSxdfQnqVu7qxjxzF3ddCzsdY0ZZvbcyxtYjx9L+w7UPXx06X9B2N5vmxjK0cdU+OZmnqT1Cxn6drNM2BpGHnoWngbWAaZ2sTYuixncdd48NZyPbb4eKcH+O4JCzwcH3EgJnh3uN++aP+9MUH744JubU15f25f8f2Mspc3a3NfDLRVAUqEETBK4+jYCRpG0hhO/ScRi//tfm5MjIJTIhLgg4LhpvbugqLqzVuPxcZv8Q1YExC8gcNdyuYuZrklODKjbJ0i7V2imW6JXK/kpOR9y5btTl6yY3lyekz4amMdu3lTtRzNXCL9YsJ9I/zd/Xiung6WjvpahquS1v7oGSRJGsUxycUOgo3FxP4HESuCxXz+SG9bTUPJ+9q8zNr31zs+3+FXve779qL46dWWwvft3wu/Zr1eHZPItWYGsfw4Fu622o5bkrduXLIpITAuPWXjiV07b507mpd1q7746ZfXGXnPj1flXu0qe1z94crrS/vu79+xPzEx1T8gyMzcR9840dkt0dk9heu/PThmq0/YejefdUzuRmduGsdrv3fgEf/wnbzg/UFxe0LiNviEpMUmvrt9FxsYIEUCkvgXiCUJhCL+K2IBjeGYCEcEJCbCRMM/e9rqKkvKv3xoK8r5WZonnd7+kgAAIABJREFUqC3mV38RVX4har4Of35TdfPcrZSESwlhj9cvK8043Pr4Wn/O49Fv7wa/v2svfNZZ/Ly3JKv/27MfXzJ7824M5N0QfrktLLgl/nxrOPdq35sL3Vnne15f/vH2Rl/2jdZHV1oeXmx/dqbj1YHW7NSWnPj+sjCsM4joYQ/U6IkaDUGHDWh2ompciO+uWGUy3v1c3FsB91ULu6r4bRXCjhpxV4O4q0HU1STqahL1Nol+NA92VXc1F3c2FfV1VKDiQRwTSQpZkoBxTIQTYoKE/yViaYyiMQwXAYAAXFRdkHt288YNXj4nI+OvJa44FBC5yd17Z+KSN/fvN7fV13U2fy4vLaqqbuzsqW/pam0fHBymWjtEew5dt3QIUzfw1DUPXbXxmgs7dcIElqZaKMd+dcae58dSLx1KPHEm/uQ6/UXrZ4VeNVxbG3C53ftirsb61zOS2tgn4UUPq9yP3lFfenJhwkb1+KhZYYv1lm3zOhJhvtZyRoDBNPdo73WPb37Kf1v27XP1jSsPr11+/DmvrrS0t7sHGx4SEggMcAwIBFh3249vBSUPbrw8tvfTxeMvjmx/uH9r5fO7oL8F66j5kHkpY+/Wl7ev1RR+hgf6JaEAFCoGODx2XiwexH80D9cVtuRklj44U3HvZOPTc/UPTzQ8Otn48EzTg3PN9zOa759te3S24+nJjhfHmp7sb319vDPnUvnjM3k3Tzw8undNeEh8cPjSuKWrk1KSE5cHeoebGtpPnaQuKzNVQXEegzFfjrFAWn6htJyGNENTRkFHRkFLVkHz93HOv0KsRKOopKw9foLBuEn64ycbTJlqOnmKico4bVv7gMwHHwiKpgHASWzM9ihx6EuaGRLE/qNk//dDKBomaSFBCQhKQJKjA/3NF88diovwCfVzC/Xj+vPYnq5Mtr2Dm6MLj8nmMd24LDc3F7ajjZOjjZM7i8tjc7ksN7Yjm+XoynFxZzm7mRhazJm5YOE8TVMjSzcm18/DL8DDx8+dF8zzCfUPZHPdQ6Mj3T24LBdmqJdfCMfTy9LRTcfEU8c4wsxuiQ0rztQ6SF07SF1riYXlJq7bNn+fdd7c86kp2efO9BQWgpFhaMLMACllN0jJnTEzXHn+EmjmEmhqMjRzHTQ3HZq/D1I/LqV7Qd7whrLZ/fFWjyZYv1KxylGy/qxkW6hk/1XBvljesVTOsVzKsUrKqU7KpQWyb4bsWqSceiGHHsimS8qhU96pSc6hWtq+SsqxAXJugVgdELsb4vRI8fqk3LsgZr2cW+0EzxqGS4EqK08vptZuRYtuWN4896e6vPvmvAwjx02OzKUx4atXRi5N8g1OYHlGWTEDdK39dS3CjW1DzBz8LFiOmuYsPRtvS5aXpaOLrrGdhraHpfXmxUt3rkpZERbhbeXgYWbnY+HMM3LgGdgEmtlH2zETnDjxjszFTsxV7tzNvn7pgQF7ggMPR4aciA07GRd6MMJrs6f9Fl+H4wl+55aGZyRFZR3a9vVuRtGTa6XvHnVWFFHCn4BCMFyEA5SQ6J2oMcxI7tj+zAb5F3bZMer8TSY3pmj5U+4/Zrb6HZqL0ahk5UFyWPlbDi6ZvJLE3zlOCRpBKax/WFDZ0Patpq6552d1Y29bN9rYhNTWCatqhiurB0rK+7+U9OYVdhcUdZeV9TXUDJYUNmXezDpz9Mqrxx8qvlQ/u/v8+pmrn7M/Fb7Pqy76Xvwxv/B97vsXr25dvPLuedZQX//I8M+hwR+ST0kCFwNASI41/yEJ9XdQ0r9LzX+++fILqGMX+n/z8KEURY2ODLQ1fK//9qb569OW/Hs9hQ+ENdmVLy98uHHky9Ob3ZWlp/cdDfeJsjZ1jo1Y5Wzlb2XotXntKS9OopNlQMbx26+fZ+/dkVb1/WNPW1F+9rWbGVtf3jr45u6hxxfSr+9flxYbxdM29NYzCbdyiLJ2XuzolmDPXsP12+IdtJnnt5nr85ebVzrXZxfPb59XwAGfoKMBEXu8Qza7eW/1D1vh4Xty01/Cjg6AwjQhIshfImISwUmMIAicJBBqDLEEgZEERhIYjWMkgZAEAiN8HBNRlHigr7Ws6MO3/Fet5fk9ZXk/Sj8Jagrx+hLx9/yhnFddD+/WXjxzLiRgtb7OWmPdWwnRxcf2Nd+73JN1vz0780dRVlvBw7bP97u+3OsquNmec74758Lgp6tDOddE+bfRgntw/h1x3k1R3vXhnAs/Xp0Yyjo58urAwJuNgx8ThWWhVIsP1mwzXLUAbVYXVs8CnQagXgf7rgFqjekyfaLKV1h/QtD+FukthnsqRJ21go6G0c6G4fY6flejsK9J3NfM72kY7qztb6/oavzWXF0oHOxEBIMUKgCkGIxZahEK4JKQgD+fBK5iREADHMWEgMZo8eijC2eXeXvvDI8+EZu03Ia50tnj0ubtnx4/L8j/3Dr0o7C57t3371mFRQVVtcU1TSU1rdXNfb1DVF5RM8sjYZ42e+p8VnDM7qTVF6fP9Z48lZuy6mra+huetgkpgTvC9CIT5gXvM0g+OTv2meaqBqeDP7mniZCbYPFTYdzdQoftl+dEH5wesVjJjw2xPMcHx5qtX8k7HMPewbNc6eWw3NEswsE2LChsTWDk2sj4vwIC1zhYRKYmHTyz/1J5fikQ02BguO7Nq1cnDrw+tD3/1J7nO9a+3LU286/l2UfTGp5cL7h2/Mq2VVfSUq/uTPv+8ino6wLiUaK3o6+6tKUor/7zO2FTRd/33KpXdwrvnCq9f7bl9bXu9zc731xtfX2hOSuj+fmF1pdXul7d7M662fHsYuuTM/WZBzpfnmx8crj17YWSh6cOroyMdLUOcXUMcnML8PCK8A+RgDY+crGLI1dd3VhVZY6i0hx5xTnSjNlScvOk5OZJMRbKMNTkGeqMX3PW34iVll8or6QpLb9QWn6hnKKavJK6gpK6sqrW+MkG02ZZq040mjbdcvYcm6lTDZOSt/X2CHEcAABwXOJsgiWxSJJC9pde/7dkf4ysv2EsqWIJUoQTQoLgZ965uG7VojB/9/AAboAHy5fLCvRw57FcvJgcrjOLbe/CcXblufJcndjOdkwuk+tk7cRjc325vjyOJ9eV58H2dLFnmRlazJ+1UFdD38bclsty8/f0DfH2C/L08vXk+YQG+YQHO3M4bI57iH9wmGdACMvTz8qZo2XkrWcabGARoW8arW+UZGa22dlpl5fHwfCA7UGeu8ICUnluN7dtEVeWQcrjHeRUbCAFa0jeGpJ3gBTZkJInpOQHTYqRnZmkorZxnFbaOM2dqlq7xmntnah7ZKLuKVXtM8raZxS1zyvr31A1fTje6vU4mxxFm8/ydt9k7Eshh0rIoQZyaoRcmiGXBsihVMq2WNq2QtauUcauDbJul7Lrkmf2yTi3SjObZVzrZTk1Mm41UuwqyLUSYpZLcyoY3FpVTuMUZqmay1tdu7M29ikBblGLeb5bAgJTnHhr7X3WOvonWrCW2jtEWVkGGFsGmNqFmDkEm9r7GFp56BiztQ2YWvpOOvohLq7xnj6Jnr6LOLw4pvsiZ7dwU9tkB+cUFivVnZ3KY28J4O2JDjy6KPREfOiFxIjLCWFnI3wP+zP3+9keibA/tZR9aTnv9YZFb7euzDm163PmxaIPz1pqSwU/f2D8EUDhNM4nyGEaiEiAojSOE4AiAUkgJCmiaJgGKAEQBIhENAwDHAUAAQCmgZimEIrAaBQHKAUQgpDsrUjOlmiCRFByGKMkfmYhSmEIQaMEQAmAUSQCCDGg+AAXAFRIoyhAqd/ZvzSBiwWAxEgCA4DCSYIEQACDmnrka9lAQV1dRU9zbXd3Q+dARyf8owfv6Bjq6Bqpb+NXNIzWNorbW+GWyvay3MIDG7YmBYati198fu/+yrz8zy9fNnwrriv60lZR2lVf2dNY3VlX0VlX0d1Q1VFb3lhW1FpT0lRT1F5X+qOtdrinebSvXTTUhwuHYP4QhooAIGhACVERH0cQQIlpDKPx31W4xMaAA5QEuOQhuBDBhQSNSL4BAMcwPgAwjo8CIBKhP3EgIgEKEyIcEBSgEQSBRWKA42M9NxIhYVg4/LOhMrel6m3t54e1ufeFdZ868u+f3Rx5be/y3EdXcp4+SUpMdfOMnzzfMnbVngUGbvN13Dm8dQ4uq/2DdixbcfL+g9zb956UV5RUln15/fTejfPHj+7csH9T8rJwTgzXznGeupeOVYQVO86BF2/PTXRwX87ipXJ9N3h4bfb03sDhbuS4pXt67/D23+7lt88vcJ+318EA/x3evml+gelh0dvjlzzMOIcO9GDCPhIfIMEwSY9iuAAnYBTFaQBEFCmicIxAKQyVKP0BjOAikUgkwEkEpeDeH03VFbn15e96at73VGSPtBQO1OT2F70dyH/Nf/+y986tL1u33Q+N3LJQe7HSxCgZxrp5Cy97e31cv7b62P7GK6dbHl3veH23O+duR861rryrfYXXO3Ou1D0505l1rf/NXX7OA1HuPeGnK4K804KCw8jX3XjhBrI4mSyLwGs8kEYbuEUXblmAtsxBm+YiNfPoWm3QaAJqTUGtCag1Elc4i2tSsNaLVM9rtLN4tK1upKN9pKdr5Ed7X0fNcG+D6Ger+EfbSGdzf3NtX2Plz+aqkdZaQXfTcEeDaKAbUAhFIiKYTwAKAwRMojCJ4zRF0gRBYBSJA0ChFEwCnAaYeHQQiEWFz16sC408vnrDkeTU5Z4htw+dbSipeZv96em7Tw8/FlQNjFT2DLwrqX6eW5T5Ojc7/3v2p9Ka5sGfI2DL9oxps20mzbBT0/bec/hNaPQRK4dVh47mJy2+kBx72tU40VDBKXiG/4op/hfUF2fOXfRx/tI6081g4wew9VON95FXdpvOqMesUeAlygQtmb7Mf+5Sy6lhtlpLjBfGWGnEbUu5c+ZE/qJVGcl7Ms++bryX0+MTsMNyToiJEsdyGmtd8KbmN5X9ueXP9ux9sz/tdfqq3L0puTuX5+5MLti96vOe1HdpK56uX/xi8/J3ezbnHNlfdOkcUV4M6sqbn995fSjtzqbkD0fTsvdvbMw8W3P7RMXNwxV3T3R+uNn24dZAyZOWnKs9hbdLn52qyrrYnvug4dWN1je3O17d7HxxteHhud4P90seZOxLiQvh2ntwbL08WIEe3AA3bqi3T3RQcFRIWFxUdHxsXERktKMTS0PbYMr0eeMmzVYaN0tRdaa84gxIaqqczGxVJU1FRXVZ2XmSaasMQ01aQU1OWV1aYYEUY760wjwZpblySvOUxqtNmGI4bYaTkor5rFkOEyfq62jb5uV+5w/DgAYkgQFAjA3dAUICFAciAqAIhRGSy0waRymEAhgJYIzkA4DihBDD+ACgv3oeSEN91eb1K1YkRUeH+wX78UJ8PQK8PXzc2G5MJ08Wx8OVw2W5uTM5HCcO25Ht6sBm2bM4ThyuqzvTgeViz/R082YzuXbWLs4OHC11gzkzF+hqG9jbOnh7+gQFBHp78QID/Lx9vfwD/SLCwgO8/d1d3EN4QbEBUYEsLx87V5ausbuOYbSlVbKt9Vp7m90cl0O+nMNhvMMxPvvDvLb7ux+JCbu7MRUaN8lGZaK10nhrxjgb+XEOjPEusuNcZVQ4EIMtpeIlOzFYZmIYND4UUg6GFIIhxVBoQhQ0MVZq8mKZ6StlZ2+SX7CDoX5UXjtjnMUTFetsJfvPDKdSWZdqyLEWsquFrCuknSpl7Mtl7Krk7JtkbVukrJqlrJplbdtk7JqkHRtkXBqkWfVSrvUQqw5i1kEu9ZBrC8TpknbpV3Run+5YssD6rpHlZq5jbBIvZHtA8GZnz21OvmmuwanOnqtdWYvsrRLsnOJtXGKtnKItHCJM7AL1LTy0DJlqetZz1J21DHxs7FcEhu5YlLRnUdL+uKT9kXH7gkMOhAQeiAg4GON/JCHwRFLIqSWBJ+J8j4a4nw73zAjnnQtzuxDjdmulz9O08Pe7E14mB71ft7j48sHmL8962sqGRroxVESiGEBQgIpJUkQCEQZghEYIkqZpQFNj3Q+UGBXhw2JKIAawiEJFNCWigZgCCEUhFIFSCEqLcEoAaIwiUQrDcRRDURgnYBKISCDCgQADYpTCUFLiERlD7BCJ8AGOAAoDBIqLUURAIkIAi4BYDIRCQFI0iqIwMjg4LIZxgRh8KxOXN1KFzW3fuxurejubuvub6gd6WgQ/Oof7ekbbeoSNHcLGZmFDTW9Ffv7nJ5kPjx+5sXfXjqTEi7vSy95mtRR/bikp+NFQ2ddQ/rOleqC1pr+5qq+xorehvLe+rLv2e0dNUXPll5aKgtbKL22VRW2Vxe1V3zpqy7tb6vo6W2HBCEX/ipEBpICAf4VUYATAiTGGoATAEEpIAIQaCzTGaYATNDLmEoH5ODIKAIyigwAIR0d7BSM/+MP9uJgPUDHAhYASAnwQCDuBuBvwu3+2lFQV3Ksvutda/KS3JKv908MHB1YdSOLcPrTszc3jZ/btDQ9ZPluDE5x0YLwWV8smyidyH2MSV8d0mW/Q0YSlZ718VyUv3/To0aNXLzJPH9qZ9+bxq3uXj29PXRXtnRzIDbayj7blJDh6LXHxXcb0X8UOSOUGbPYKTPcP2uHvv4XH3erpvj846GhE1PGomHNxCedjY46HBO8PCslYuvLsyvUbgqO2L13++t5tdLgHACEAQhH8g6AEAOAIBiMEjlCYGBdhqAgQCEBRIBYDBAYUDgBF0phAONDeXF5X/Lq3PBtt+IDVvBssftb5/m717TPFR3cVbF3/YXHCPQ73jJ7JFWOrG+Z2N60czhiZbV+gtlVD7Rzb5UXSoqL9OysyjjTfP9v6/FzHm4yuj5c7P1xre32l9dmVjufXel9c6cs63f9271DeNvH3TaBmDSiPAZV+dC2TaLREWrTg1jlw23SkZRrZNAevnUdXa1FVuni5Fl2jT9frC8pNh8sCsObtoO8u1Zcn7qob6e4c6Grv7mjkD3UM9dX9bK8eaK0Zam0YbmscbK0ZaCzvqfjaV/Otu+rbQEc9IMQA4CiFIYBCARDRlIgiMQAoGkhcgSSJwxSMAoQCGCAQQBC1+QVb4hdviV+6PTn12F97s+5nlX2vr2ruKahtvfH286OCsqL2H0VNPe9Kau9l51++n5X56vPXis6un9TrDzXz1F0gWS05JZNlay7mf8MyrlWsWneP57FrafQFB53FhopuDtKOceO8dkwKujU//sWc+A7mPiT0co/f6ebQjMLA48f0Fi1X9do6e8Wa+euY48Ns58RozQjUmR+2bfntx5dqH91q2vjXg0M3Ss8+az566duWNfc2+5wKmbsoWD0mSDNwh+/aayt2Xlq87P2uLR+2r8zeHFdyYFX5wZTaoxtqjmws2r46e82i7DUJOVtWlhzdlbd/W/GJvUXH9+QeTPuwf0vWXylPUpMer15yNTbkWnzY8w2rai+f7nlxr/XpzbpHV1te36p7frXl/f2h0vctHx7Xv7k/+PVt08vbHa/utL+6V555+dzmlVEezl4ce64nm8V29mS58pxcfDluIV6eob7e0WHBCbFRsTFRkZGRXj7eHDcex43HcuXa2jK1tEzGqc5WVZrPkJkjDc2Qk5urrKwpx1gAyc6XU9aUUVSXUlCTVVKTV9GQV1GTU5rHUFmgPF5n/ERrZVVz1XGGEydpr1u3fXhISJOUpPFH4LBYNAIjfBrgNEBJAKO0iAQEAUiUQhBMhJFiCiCSiF+MGAUABgBBEQFJIAAQTY31hw7ujY8KC/bjubMcXOytmQ427ixnHoflyeG4M13dXFgcZ1e2E8vVwZVlz2LasVxsXZgOLm5Mjos908nW2Z3tyWF5ONmzmU7ujnauetpGGuq6OtoGjo7O/v7+vr6+/v6+vj68QF+vyODQEL8gngvXh+0d7hsR7BEY4hHg7cDyt7GPd3ZazXJOc2cd8XE/GcA9E+V5MdHvfLzf8TDPw4Hco8Fe0KTpzhOnuUyazpw4gz1hhtuEGe7KU90UJ3OVpnoqz/BVnBEoN9UfGu8NKXEheXeI4QopOkLjmdLTPP4PWe/91VT+vW9n7L03QIqINJUOSSC9hwRC701FBVEsgNiwjmXsbSxj79hGRUHpvSekkJBegARCr4H08/3BeX/Wetaz1v4bzrX2a9/numdbhs61jp1ju3223b7ZG4/Pcbo+Z/PTeZ7fFkEbliGEi1DKebDemVDlLP+uPyBiEIQ/w58/w58HgrJBfmwQmAuCCEBQ4R8B0j/gkpkI0R8IHgjeDoJxQDA+CCkFweQz4MJFyLZVkK92Xpf8vPduI6aeDEk8haWcROFP4ym5OHImgbgDhtwFx+6AoLf5Ibf5IbeD0cm+yEh3f+pmP4yDG2LjFoyzZzgEvYcSfiZp5/39ufknz344eiL/cM6bwwdeH8l4mbvrnwNxd3bRbmwLvBZHfLor8kt2atHxjKLj6QVHUj/nJH3eH1ewI6r84A7u62uT0gqTVqQ3q/TGYe30xG9XhtkM6MzAhFk/YdJMmyZ0xonfRUu/fSU649h/1ZiAQWfW682m38F9M2AyATojMGkwawy/hcwmvc48bfgPPGat2awDAB1g0pmndYBGa57UmacNJr3ebNIBJg0wrTX9F7wEzFrAqAXGhoHxcWB83DA0JG/nKcWyfqV6eHBMJOytaVQxpfpGcU9bt7JDpVYOaOSiseFOQC2ZVPAH2zldrQxRUyOvqbqJXvqN/vNte9HXsmePDoTTTqemtJcVDQrYkuaaYSmvh8dQ8dvUIvaAlNsv5vYK2L0Cdv//cKvktynaW+Ss5k5OayenVc6hy7ltUi5zQCkzaCf+q9wy634HVf6XW/mPpkZA/5uyv0sJfxun9QbNtHZcp5sGzIBJawaMAKDTm8aHgakxQWNV44/PrLLv7ZU/hLWF6o4qYKwd0PPMY43avgqDukLe8oxbca2j4qaw9H5X1evGlxcvJKPOJfn8vH/g6qH4vIx0T2esp1eSO3TvRq90B489W8E5ROp1ly37V64MD8Qfjwk7khyVfu/q5R/v/z66J6jyy3Vm6cuyN3fun8hKp5J2YdF7sLgDRFpuUOzJsB1/Ru4+H7nzQkTKpejES1HRZ2nUcyHUW/Gx91KS7qWk/LN9593Y5IeJOx+kZDzec/jB3uNHw7dvw4TuCo3Lv/+E09Ssmxybmho2mMZNgGZSP6wHJo3mCZ1uxKAdAUxjZsO4QTtiMIwBwJTBODk21jvQLVB3NI0wq0yscn3tF/WHv1Uvb/Gu5pVnJP4bRvxGRtWHkPnREYqEuDYSuRGDLUMgv0Chj9zd/7S3PWpjlWtv+ziI9GVXcsulI4Knl8Tvbog+3hJ/uScveCT+fE/67135l78U3453/kpT1ySOtUXp+GGAIAQQkAAB3CD20kmcp6R20xILrcRCz7cwdlgDHfYmrr2BYweInQG5i7bDbZJH0Mn2mZR39T3fNSr6uFo2PtA93N85rBYN9nQMdnWMKgXjSuGQnNPdUS+hl3WzGxXMJkFznaS9bWxQrdNrxqbGBybH+icnVCOjyuGRIc20zvRbewwYzSYtYBo3aaZMU1rdJGAy9Upl7x4+ennr/uenb+pLaph0XkNLO0fey1YNlnFl72paC1q41fyuap6igiN9/rX8bVHtr3qeQKWVqs202OylFuCFqyFeiNSGdlNDOxAUfp5KOIt2O+C3Ni7J81CsdSJtJjbxD9SltdH59rsHo59JYZeKLFOLt2a/2Jr5l1v68+Cr512yty9PDLNJ8V0Tar8cvzv2avlbCefn4MW9L+JxRw7ve5yb+SSBlLcTeeyQT+4um5RdmxIxs7xDV/ldDU59tn33rxPZ5Sf3/jqSzLh8oONmrvz+Kdm9023nsysObS/el1yWtb3hVHp13q7P++Oe74x8nbH95+m8qktXPu7PvRW6baed9z57cJ47vmj3CfbZv1vybvzIOPE180TdpbucJ2/6SqrGm5rVteV9daV9tUVd5Z9lxe8/Xzmxi4LCeboGohAUciAGTaBiSWQEhoLCBePwQVhceCAlLiIiLiIiOT4hMTYuOXH7rtT0tN37UndkBFOjPdwCFs+3XLzAetEC2wULbefOswbNsAD9YfnHbLsZczaCZtvPmO0we57T7PmOc+ZumjffafGSLQsXuS5dtmXVms1+EHxdfYvZbNbpNf8F3AD9708lAOjN5imzeRIApgBA+7tFDTD/huskYB4HTGMAMAmYNdOTQ4BxWq/TtHNYd2/fCQ8LiQ6jRdAooVQSlYgj49AEFAoLh2NgCAIKg0ei/7+IRaP90Uh/BAGNx8CxCCgShyYRsIEoOAERgAsKDIf4whw3bbaytHVz8wgKCg4LCwsJCQ6hUUKo5JiwiNjw6CAshQgnhBBo0UFRcbToSAIlAoVOQiH24lEnKIQrYZS/IylPYkivEymvkoKfxAXeiyDcDiOA1lqR1lgSV68nrbEmr7GhrramLF8fuNSStNyKutQqaKFF4JyVxD+W40BLMaClWNBS1Nw1yMVWmJX25FWOwSs20ZZtiljqmLDYMQ1kmQ6yOgKyuTLT8fUC97IlvqwlENFCsGIWpBsEloH8OkBgNgjKAPnTQVAGCMIC+XJBfmIQRD4T2jk7QDIbxp8FY88MYM2AcmfBxKAAAQjGm41hLwgoXen+j+PmvHDkoVzq7vPU8HME9CkCMgeH2oMm7kAQMlDkPXDcngD8XjjxAJqSiaLsggUmQ0mBzhCyK5S4GYpx8Ah2g6YTgg4FhmUHBl+IibscF3Nre8KjfSnPD21/lpP4+khy/okdlbeO1t7Ja7h1qvqvY79OHio4nFFwKK3wYFp51p6qkwd4n+5plc1mk2zKqJiYUk2MDxk0OrMWMBgAjR6YMBq0gN4ITJmBKTNg+t2R+Z8AHZgyGsd1ujGjYcpomP59iv39mGw0jhuMkzqTWWcGdIBOB0wwB4gVAAAgAElEQVTpgWkDYNCagEktoPt9iAA0OmBUBwwbgLHf10eTWaedHjdpxwHtuH5kwDDYOyGXSZsa2yvKZU0tfbwOWStDzmrnNTOELB6XJWPxJpp405WsQbZSw5B0CxVqflunlNHLr5fSy1nVZbXlZdVVpTUNZeW82sKu1uIhVlPHzx8X9+zKDAtm//o+LuaNijsGBBw1n9XVTu/mMvpE7QMSvlrIVQu5AzJBn4Q7KOcPyDp6hOwePqdPxFMLuaoOtpLPFjAaZTzWmLpbOzag14wApikA0Br0mv8LPBsB7X8LK6CbNmqMgN4IaLW6CdP/9CgAYAK0ADAN9Et7ZK3M7tZWrZhPf//q+fFDH8/lfvwz6/NfBytfnJI3PhqT5o8qXo8rnk8KHrILDvGKciTFp9gfT/I/X2S8OPn1XELV/R3v/wxJRlvDN1ngfANDyFkbN8XgKef9UScXLg1GIvOQsJww8mlHC7z3RlTe3uxzB7Z9uJd1ZLvHx7spzZ8vlD+7eD/7ULwPNA0NO0jCnA6Pupac/vfOnLs7Dt9I2PdX5PZLkQlXomMvhdP+Cgu6GRt1Oyb6enjkraiEO1FJj5LT7ybsvBqbcjl+x+no5P3B0XtoMXH44LzMHAGTY5ieMhinJvXDU+YRAzBhNI6bDeMGw5jBMKI3juiNw1r9oHaqT93FHZQwxvhNk4yKqYrPk9+e9jw8zz62uyiKUB5FbIgKbIsM5IbhuYFIFty72XczK8CHAfelo2HNeHQpGvHO1+fBFtebLq5H16476+TwgBDwIyOu5fLB9scn+a/PCz5c4r49K/50uuvHkd7yjP6GmCE6cYQDGed5A2IEIIIBQj+9yF0rdpoW22vF1nrJehPf0si1BER2gGijucMWEGwApJsMoq1TYsyoIG5EdErT9W6qt2VMJRzqkQ2pu8YHOsf6ZCMqyZBC0C/l9kmZ/fLmIQWjV8jq5jL59Kb21iaRkNet6ursVUl6VB1dXRyZjC2RSXp6h8anpvSmaa1xdGpqxDDdOzU2pJ3sGxkaGhke6OsX8YRyoVSl6JFJuxXdg83tklI6t5wr4Y8bKiXK93WMjw3MQga/XtzzrY7zrKDqdWF9LbdHOgg8+VgXELjbG7PNwoWSduRxcevYyYuFEdRLzssjfZZHUi2TYywTU1ZFnnbclbWA+sA2tQ71V6Fzdr5N+lO79Jw5lFyrhBe0G/+QLu932r19y64gx/jDMZf5Jf3SX4MfTxfmUk6fjform3oy0CaUvIJyDnHiEer88fVJOfYxYbM9d1nBvqWdKM4+WnhoT+nR9PLjO5suZLbfOCJ/cFZ+7xznYnZ19vbyzMSa7KSKg5ENx5O+7gl9kxr2Jj35+9EjJWcuPYjPSHNG5rpR3kQdLtp+jnfyKT3rxl+egZGg9bQZjnGroGnOgY9S8xQ/arXsjv7mut7Gsq6a782fHv+ZFhcC3kry8yEGIHEwIh5JCcRSSEgcGYUPRGLx/ggyAhNGpIQRKRQMPoQYGEkLjw2LTYpNydi1L2373jBanK8XHIOgwgPI1uu3zJq5evYcq0VLnGbPd5g9x+GPWRtnzHCYNct59myXeXM2L1nsvmql9+LFmxYttt3qCc87fX5MM6nRjk1ODwOA1miaNhqmALMBMP/WiY4Bhon/uiL0o8D0EKAdAqYHjZN9Bk0foBvSTvYZpoeNunHAON3c1JCetisA6u8PgUJ9fdABAWQsNphECiISyVg8AYXBIVBENJaIxhNQOAIKh0fgfw8OjvuNWAKaiIFjMUgCHkNGwvAQXwQBS0XC8N5eEBtre8dNrng8KSQkLCwkNDI0JIhMCg+ixUXEhJFC0P4YTAA2mBgcRY0II1JCUOhoJDwVi9iPQ5wKItyLC3kTH/wuhvwyivQknHAvFHOLhgRZ2AWvtaGusaastaGutaOs20Bda0dZvYGy3Jq4aB1m9grYH0sgfyyBzFoeMHcNfMFa9DIr0hobqoV90DqHwLUOxNUbCSscAldsClnpnLjIIXWO7f7ZtifnOdxesiV/tXfxSnDzfKh4pr8cBOGDIG0gaAsooAUUQAdBmSDfdpCvCOQnmwlRzIZK50IFcyGc+WDOXB/ePH8hCMYDodpBhI6Z6JYFXoWWm+/D3E+m4Q78FZV8LYJ8IRR9hIzejSTtRoccJoUdJQUfI4YcJ4UeJ4YfJYbn4CP3Y6ISfEm0LSiyM9Tf0gXv4L4dSdiBxO6Co9PhiGwi7mJM2P30hJfZqV/OZlTcPU5/c0lY8Df/y98d7+8yn95ouXWp8dK5lrPnWs+fb7hyruL2eXbJh7F+gdY4MDbdNzHRp5sc/q+awGwymQwGQG/+fY036YwmYGLKMKmZNpl1AKAFzBOAcRQwTgCmKcCo/U/6ppsA9OOAcQwApvVmkxYAtMD0pHFs0jimNev1JmBaD+iMgMEIGMwaAzBsAAYN5iGDadyg1wAGDaCbAAxTgGasu62V9esH49vX6jevfzy4//TMudeXrzV//TEh61Yw2pkVdU2VrFfvGDlnvudeKH//q/NrRXNFXU1DeVXj97KmgorGHyXNFb84rbUdjLaOFrqCXj/EaVY3N4yw2gru3j6enPDtwd1eZqtO2dnNog8IeTJmi6C5QcxoUXCYne0sZQdPLRL2iPl9MlGfTNQrEahFfLWI3yvgKXmsHj6H31InpDf0CNsHFKJRlVw32meaGjbrJoD/xUcNxikToDMBOiOg1Romf6cHjb+tKCatQTthnJ7Uj0xrVCPfHr/Iv3Kt8uE90ef89qf33mXueJ+ZUngirfTC7tLru6sfpzV92Msrz+1nnhUX7fxx2a/kJoL5Ko7xdFf784Pyjyd6vp/sLNj77wXEQerqcJ/VRE8f742IcEr2VtdYe7vQiPBTThtJjtYwtDcV74FOJgQeiiI9OBbx/mpY/mV0y6dUzr8n7u+POoAP3uaF2Y9GHw8m3Uja9ij90JOM3Ac7sq7H7b4UnngxPPpKZOTFkKCLQZSrYaHXwyKuh8bciUq6H7f9dnT8zZjo24nRf0YE7oJ5xHi7JiKgUQgEwRv8492/uolpo9E8qdPoAP2kYUKn1wBmvcmsndKNag2jRvPY5FiXWtzayygbpxfr67+P/ftIcfOo8Ey6NC9Vlp0wfjRtJCOpOz5ISkNLyFApwVuO81BgPXgQJx7MrQPpw0JBGmHQCgi4AoaowhKfuXpdtXU4abX6z63r7wd5fN5HLD0fXX07Qfhxv+JHxkBN2iQzUcunaiX+0zKXKekGQLIFEG01CTfrhc5aoZNW5KAXbzCKbQCpnYm7BhBYAmI7U/v6KeY6Pc/eIPaYluH6uBH9/KP6/n+Bcd5kv2KgWzHY09PfpRjoVAwqugYVisFO6VC3cKSXO6rmqWW8HolIKRFJBHwej9chEgs7uwXdKo5UTheJWwRitkQmUfV39Q919vQLO5VcZXd7j1I+MiwbHBSrehTq/q7e/s6e/t7BUaGiRzEwxlUNVnCEr8vramW9zIGpaqn6U1P7+zrm+zrmh2rm7fc/730ufVXSwu7R0RXa7YdvEOJytmKSXZFJV55VVTOmk6Nv+9ptc1sS6j2LFLsm8aDV9qubMi+u3fYNefGy7c59C4JO2u88brdz76KIvNXbc1YnnvDdfyn4zDHc4deZzyVvBapP8ubrdbejrrxOe3w74mLMOmogCLx7EfED4hQ38vFj6213nBP2LfE75YCt23+2JutI4d5dpYd3157ex7ic23H3pPzRBdn9c+0Xsutzd9QeSmzMSW7Oia3JivyQQvyUFlmYk/H9SPaLXXsyvQKO+Qfm7zhcf+xG0/Eb9OPXy/fmndjsv2Ol2y6LoNjlIdne6XeSLr86cq/88Wd+eZWkvlJQU1j0/PauECzSdRPJF4r2hME9cCgfEsafiPRH4+B4IhyPASPx/qhgNImGJRLAMDIcHYjEY8BwLBQdRYvembQrKTZle2LqtqSdYbQ4Z0fvmX8snTlj1YKFdn/MXD9vruPs2U5zZrnMm7N1/ly3RXPdly/yXbvSZ8WyTRYWGxNTdjbRWw1m3bRp4veDsMms1UyOmLQawGQAjHrAoAWmxgzqzlEJe4jfomTXSlrK+I2/eI0lYmZtJ58BTA1xWmtvXb1wOCszbffO4OBgHI6AReMgPr5wMBQDQ+AQqN9rKxGNJ2OJRDSeiCL+/wfpj8AiMEQMiYAmYpAEHJqEghPAPnCoHxKLIuNxga4ubna2DmAwlEgkR0VExkSE08jkEGJgXGhUFC0KE4CBePujAtARtMgwanAwDhuJRSdjUSlwcCYeeTsh8l1S9NuooOfhlKeR1EfR1DsReJCVfchvyq61CVxrR7Gwp1hupFpuDFy3gbTMGrVwNXTOSr+Fq6FLrOArbNGr7AhrbGhr14db2IZabgiytCdaOODWOKBXbcRYugav2BSywDpylkXCTMs98zccX+F6dbnH60XgunkBnLlw9syANhC0GeRPB/kzQBAmyLcd5CcAgSWzwLK5EOk8iGiBH3++L3e+R/tCiBAEbweh2SCSEITnzfRtWun2bYPtWZJHZg4l+UJk8MUY0tEgXDIUlwqnHcLRcnGUY3jKCSLtDDnsdGD0SXLs8cDEfZioGE9ChBsWutZpy8I10DXrCfYOezCY42HBN1KTXuVmfjt7pPTqiZYnl8Tf/+mteScteSoteSorftb942Vn/hPxg9u8v660nj/f+Pflymc32bVFo8NdGv3E2NSodmIE0EwAE+PmiTH91LROb5wwmEenTRNTgGYa+G0r1OnNJpMBME6YpwYATR+gHQJG1eYhlV6t1PR0TvQoxtXyiQHF5FB3f59yfHJEb5gwmjRGQGsGDEYTMK01GvSAwWAwmjQG06jRNGIwDur1wybdMGCY1PXIpxWifja99cvH+ndvOn4W8n8VMb98fZJ38kBYRF5KKvtX2ZhI0cXgVHyrzTn80tnrwGa/89mnyt99ry2u+EmvKW4r+c4rrRBUlEsYJUpho1LI6+LwepnMITZrkM7oa239cPXqw1Mn31y7Jm6oV7FZnWy2lNnGaWhoraxkVNdym1qk7HaVUNon6+qRylQSqVomH+zqHu5SDioUQ3L5sEKuFgkV7LZODrNX0N7dweriMVUCjlLYrp8YAoxawKwHzLr/NlpAqzdNmf9n9TToNYBJa9ZpzFMTgFEPTE9rpNJ/8o6+zMspvXq29vKp1r/yCvYl1R5LZ146xL5+sOV6eu2N5PKbkdX/RDPz4wXvQ3+c2fT5mE3LA6z4XZL03W71twNDxZmt/8AbH8E+nvUof5gYBbHxtbbAevlbL7fdZO3q7+0P2eoSS4aFwpzOpgVVPj1e+jCd8WFXw4sQ/vd44Y/Uhifp56LQO72w6eCwg0jSCSr1amzS3W1pd1P23krafT0+9UZcyvnQ8IuhoadJxNME/BVa6J2o+H/iU1/vyniyLeVBUvjteMKlKN9jlA2Z2DWZZNusMPcdZC+Uq/XP/NeARmc2AuMT0zoAmDQZp/QmkxnQm00a/aROP2mYHhyRMuWVXzU1Xya+PRp5crHn0n7Z4VhFTmRXTkT33uD+7dT+WJIyFKkKgSmDIJ1kLylmiwTl2onzFCG3tvtv4QZ4C1ABAgyaA0c2+6MYgWE/Ubj7W+xzrWbsswP9iV3471Fv5kvaeGP6BGO7lhtnFAeb5EiDYquu01orW2uW2pjE9gaxg17kpBM560VOJrGDWbwBkNiZOKvMnLVAh62BYzfNdjR2eGuFKEUzklcXwm/IVvJfDSha+uRSpaxLpejt6+rvkfcqRapufmcXXyrn86T8VjGvWdbRLuXzVZ1dPT09AomUK5QIupSCnt42ifz/hitXCTp7OqQqpkhWy+PX8gV0RSdH2cPt7hGqB0R9g0xZJ1PWyVP2dfQOd/SPsXpHXpbUPS2u4wzr2EO6Sqn6Z7v8eVnL2xrWgx8197/V/PXqRxGzmzMA3PlQFbnvPDH5qKUXdTM2+fydX+dO/jie/i7Y4wDJMj5xbWLasri0GdR8xKWKmBcn7HbGLg6KWRFKBKGTFkWcdTiUtiQqdAVxf0D6yz0P1Z+lQIOOfq06f8fDssOfCnY+yraNSQD53tiQ9HTDjqKtBzU73le4H3i6MezcSvBTbxojI688Ne1Xemr10Qzm1eP8e39KHl1UPLksvfcn+8LBxqM7GrKTmnMSm3MSy/ZE/LudUrQvrvzo3p+5+56kxOdAwDeCw8qOn2u6cJNz85+qM5fzM7JyA7BpW/BJtjHJ9mmZ4CO7IZnRXvE7Sak3j16s+vy1OP/Fq9uXo3EI7w0bAlx9/F0C4FuJfi5Yfz88xA+NDsBj/PEwrwCkD4wUgKPAsHgfGN4vAO0TANnqDd7iE4gixYbFRtGiIkMiiBgCDkmA+iFtrVyWL7VetMAWBFozd9aGOTPt5850XDDHZeHszQtnb14yx33loq1rVmykBUcUfC80mI1j2lEtoDEA2rHpIROgMxm1gMkATE8PikSd9GZZfTXn57/0Ly8431+0F71l/njV+PV5zaenJfmPC14/vHkh79jBPdFhwSFUchCFSiKRqNRgPJ6ICkBjYVgcHEdAEogoIgFJwCPwWBiWgCT83/wfX0loEhqGQkDheBSBjAvEoohYFBGLIsP9sb8X2eCgcB9vqI21vbPTFlgAKioiOj46JiI4mEYgR1JDY0JjCGiil7uftweYFhweERYZEhgYSsDFEjCRUN9EGPhkGO1xYuL90NCrJOKVQMKNcMqd2GCQlQPNwj5o3Qbqug1Uy43B6zcFWzvSrB2D1tgSllkiFq2CLlgFXro2YKUNYrUdarUN0dIm3mJ9spV1nLVdpO3GsPUO5HUbMKttAuaucJu90mPGMm/QEj/QIhhoGX7mmpAZ69Nnb7431+f7InjVgoCGWRA6CMwCgbkgXy7Ipx3kywWBO2aCBXPAojm+4nlekrlewjlb2xeABX/A20EoFoggAuEkf4B5S73qVtvdc7TOpHpF78SQDtNIBwPx0Z6IFDA5E0U5iMBmIbHHceRzgSEXgyPPB8WdpsTvhYcm+5B2IcMojmDf5VbgVesC1q1JAnvcSk/+eCan5t4V+pM7vDcPlUXvRhsLx9uKhpnfu2rfCov+EXy6I355Q/LgiuLWZcmdy23PrjR+viduq5gY6ZmempwcnzCNTQATU8C0HpgGzCZgGgAGjYB0FFCMAoM6oHcI0OgAgxEYGx1Wdwp7xUy1oLWnvV5Jr+lqqZLVV4lqy3k1pe01JZy6Uk5DCbupuJPfOqySTfT1To8MGqbGjbpR3fSAwTBiMPz3vGzSTRl140btEKDp06kk7KIv1W+f1ee/LH/6sO3Th8GWpjEmQ1lTzf/568Pla6dSdn64eYdfUdPH4oqaxW9es3CUW45briekFpbUi1sYNSJGmZJRPshoGWxrUHOLezrKVFyGitMxyO4YbRfoJJ29dPaLC1eeX772+cETdnVdW2UNt4n+Pf9T4advPz8XFv5b+PPrz7LCsspfVRU/KzvYAkYLm9XK4XOEQo6wg8ERtnE7O0QSFkfGYik7OlT8DkkbQ9DSKGpt6miq75NLdWPDgFkPAHqjYfr3jz06w9Rvzb1RNwmYdIBZaxwbmu7rAUb7gAHZSFv5q7w9n06lVV/OKTu5u/hQ0o/d4cyTGR3nD/AuHmi/lMG+ltZ4KbH0DK3sPL4rP0r5Kaj9CVTxgTRQGN/7LXagMF7xicB+7tTyxI791pv/hVZwjXw9MyCVapdMtU+PcY0irLh8BPL+Dqnla0JXTUZ3VepAfWpPWZSkgCr+GlpyA31ru89hPHiPX1CqW0imf2g2OuREYNQZWszZ0Mg/IyL+io29nhB/mhp8ikQ5gsLmYQjXQ2P+SUx9lpL2enfq6z1RT3aj/96++UbKusdZVpUPoOJfCbLKffePw/J2+XexSgDtKGA0Tk7opo3AtBnQGIEJPTBhMBtNgFk3Na2UDTSU935+Nvnq9vDlLPXhhL5MWn9m4FBWoCoTy0/wlkdCusL8lWEBPVEIZQRMEOjDRm1ug7u2BbgIMN5yon8XHiZHwWT+EDkUKoQjGpHYSjzmC979H8Tq+9SFP47Yy7+SzPwUQBIHyEIBGRGQw0xyT71s47TEYkq0yiyzNEvXG6X2RomTUeJilLiYhY6A0B7osAbaLYF2GxPHwcD2NHLRI61YbpF/4XPviq8xDSWn60se15YV1VU0lRY3fPlc+u1z2Y+v1QUfKt88Kbh77dnli7evXbn59527n/Lfv3n1urDwZ1Mzo6G1rYnVzpV3Cnv7GSIFW6Hidqu5nb3czj5Bd5+ga4Db2VfTLqrtkNQLJAyFktXdy+0dEA6OslRqprKX0zvI6h1i9Y6w1OO/WJJH3yubFcOtvZrWXk2NfOgLXfKqinX/R91fr38eufP26ruyGul4ecfgrQ9Vh6+/JSQdtnAnemJSDh1++fxO893cb3thx+LWxu21Sjlomfwh5N4l79ws+52HnPYkrI5FgFDU+SEJFimhKyNibCN2eiTVXC7VlA+PFPV1PGYW5X5qO1921mn7sfmUf1bEFazf9XVFQtPmQ8DuT7+cd7y2Jtxb6/sLHc3Ylvk9PLJm366Wkwf5d89x75zpuH9e+OAC92Ye4/z+xuM7GnOTGnMSaw6mlGQkVGXtKDuQUpiZ8DMr5cve+Hc7o+v+PMZ/fLft4d9Vd24+PJR1esfOI9t3hvoHb0MeCnc7CLeK2boUj3AIRbkGQxzgcaSYnNS92am7cV5grw0uvg4+7na+EBfCFnu4pxva3RMBBeOgfmifLWCoOwQHRhH90ShPSMAWb8hmL8hWb6SPP41ACQ8KJWGJ6AA4xMuHjCVG0CLRCKKvN8rHE+PiBFs0z3b+bLu5M23mzdywcNamJXOd1y52t1nt4WTncfPavZHhCTMADE2MTJqnNMD0lGlqSqsBjAbAaFJ18L8+ePDyz7Pfb18pvHW+9fUdQcETRWm+vOy9qOQj4/vrH09v/XPpZHZqYggeHeDtScRiiHgCEolGYwh+vv7urp5uLh4em73AXlA0DEvEkAloEg6J/7/BowgENJ6AxhMxBCKGQMKS4RAEFoELxFNQcBwShsVjyFgUMQCCRCPwVEpogD9qk4Orw0YXby9ISHB4QkxsfGR0GDmYRqBE0aIoBKqvF9TdzQeLI0VGxdBoNCIWE0bER6DhoRCfFATySGDEAQR5hxdkm7tXBtT/CBELsnKgWW6kWm4MtnIIsnak2TiF2DiFWDsGrbMjrlqPXW6BWGmFWmeHX+9AXu9AttwQZGETs9Yqbo1VpJVNuPWGECs70ipLxOKV3gtWeixZ67PUErJwHWT2Kt+Zy31mrfSfsZYKss6c5XpjKTh/GbR4vl/9HF/GDJ92kDcX5MUB+XJBftwZYN5ssGC2j2iWl3S2pwS0mTXHrwME44AQbBBGBMLIQFDxfJ82C4+ClRbHnW1jsO6UbfjQXURaqDsq0Y+cS43KJVBzscQ8AvlSEO1qaOSFoIg8YkQOJnybF2GbHznYGZyKJP598ODz41lfr56suH9B8O/T/opvA2UF/aXfR+tKRxpLe2q/dtV9EpU+4/+4J/t+p/fr7f531/ofX+r555zy05XOXw9GOyqBkS7jxPDU6LhpXA9MAmN9QHc30C4HKnnA/aKpA7c5aRcbj96sufukpLK6TSiQ8ZhMdkOVnFnTw6rtbCyRVhdKKwtF5YUdpT/Yv74xir+2Fn9p+fWh6fvz9rJPgupSblWloKlJLeXrJ3sA84DR0GcyjJh0WpPWaNYazZops2YYmFAr6TVVrx5Vv3rE/v6R/vFtR+HXMSZjmtc+TG/VdHDVTc2tn7/wSsuYRcWi6jolt5PZOrwz/b2D03UM8VV1k4rVTpeyKjVi+gSTOclhjQoqBkRl/YK2QYFwlC8a5YlUrdwxierHs/y8vdn3Ltws/FDw83PR+5cf2K08mVjZ1zOm6h6ViHq5HHlLU0d1JaP4V8Onj8X57wr//VT86UPhy2f5b569//ahoPpnZXNFHa+lTUBv4zQ0cZuaJG1tAkYrn9E6qOw06zSAUfcbsf/V8hinjYbp3y1KhqF+dmXpp4d/v79+Xl37VfTvnecHw5+kkb/mRFaeSP65L6xyf0zDwUTeyQzphSzxnwd4Z3Y3Ho6tOkCrziWwr6PMNdvHS4JUXxGyDzDucw/pBx/6I0vOy2WyLxbif207Pm4WfSN2VybzvscqGtKV9D28iqgeRux4R2xvA7qvPmC4ESb74dZV6NddiOfnU4su4A6ibFO93fcHhGX6J2UGxB1ARB/ChGXhqFl4fA4Je5RKzAsJOkqgHEaTD/ljj6FJt6JiHm9LvJ8QcS8BdzfJ/Vr8qjeH13M/+E/QKSYhzSCO0PATJ/hZHZVZgK4BGOMAwCAATGoNkxr9lA4ARjXaiekpADAA02MTfHp/Uf74u7vdp9IGsuLGM4JGU9E98T6qRN+ubWB5vE9XtF93OKQrDKII8xcH+7cTfJlobzYWzMGA21F+PIRvB8xLBPPsRPooUT4yPLiVCCmlehaGO1Znbul+TgRYKYAiwSAg6MRwncTPIPU0ydzMMheTbKNBaq2XrAPkVoDM2ix3MMuczLLNZrELIHQE+BuBdhtA4AQIPPUMn8kW3FhLJOsz+dFpl1e38A1lZ2S8H+zWysqy2sIfdfcefjiUcyH36KVnT7821Agb66VvX5edPvP3gUOnDmSdSE/LTErcnpV95O+Hj99+/PKzupYllovUAyxpN79nQDIwLugd5nX1d3QPCLsH+crBGpawWdLd1qnm9g1zegfbutWc/mGWerBjZKJBrmT3j7H7JmrFvW3K8U81rK/1HQ2KsabuyTJ+/w92981P1XkP/00//yjj4pMDl18U0LublTruEFDEVD0rpO8//w80MNXBLSyYcuTrA3r57ZaHCQ8OOaUd27zvFubPnZbx26zidnbfl6gAACAASURBVNgkBy4Kwi0Kwi0Pd5uF81lMQKwhnY++0PlJMVU+/iX7w9s9z9k3mwr3vLnnd/i5095mr1MNtvu4ztlyyGnT9tdcdG6xE/X5GvciX2IJPvg9GtWWncE8ncW9mtd0MaflyrG2a8dbL+U0nclozEttPJbUdCS5ITetInNH49G9RemxH1OCfmbGF2bGleTuol89zbp/ver6tXv7D+0OikqPT3t491Vi9EGkW7zjYoLnOhrUJhyynhZgF+S5Gu61yg+y3hfrinRf5wrZBIE6we1XbXWx9d9g5bvB3s9+k88WN7iXB8Jtsx/EI4CEINJwVLQP3M/Fw8tpK8wTHIgmRIVEhFJDEFA4EhqAhSMjaeHh1PAAPzgaQYwKSwkPTbZY47R8yYaFcywXzly3dK6NxVInF1uw31YMwpfw5f3PiVHD0PCEAQB0ADCi0RgAAAAAwAAYRiY4FZVPz556cfJI7aNbrc9vdry/K/36UFLwmPPpYduHfxreP/p068Llw/si8CgsxAfpB8YiUT5evj4+fiRyEBpFQCOIYM8AVwc3l41bvbeCkVAsARVIxJBxSML/+Er8H1yJJCwxlBqG9Edh4NhAPAURgPEHI36HngIgSH8wAo8LRCJwHu6+Ls5ublt9yYSghOj4bfGJkdRQKpYUTg0PJtOgfnAPTz8IDBkeE08Lj0Cj0WHkwDgqlRYAo3qDYXZuSDsP7Ab3IGePbRBYFpkCsnQMtnIKWu8cst455H98pa3fFGLtEGLtEGKzKdTWMczeMXzDpjAb+1ALu+DfW+9aO8o6W8paG9Lq9YSV6zBLV8FWrEUuXYtYsga+eA188Rr4onWIxRbI+ZakubbxM23TZ9mfmO9yb6lXwTK/xnnezBnurJm+HSBvLsiHC/LrmA0Vz/GXzfCVgDwFIHcOyIsFgnBA8A4QWvoHUvYHRDjbu22B26+F9ncXrty1bhUN7EwLC4iOgoQFuSIyMCHZhJAjRMoJPOlScNDdmJgbETGnicGHUcHpUPIuf0qcB2wfgVL96AE9/zH733/a3t/oKn6lLH6vKv6q+vW9r7xkgt440lLdU1/QXf1W/PPvzsLr46V3dYXXtR8uGN6fMX/K0309p617Ns0rGRC0SLgcZquovKo7+0RJ+kl21NFO723sZbgCy9CipdiHzsHXoIRdjx6+Zbaw2I0NYnq9ilPX2VgirSqQVxaIi7/wiz6LygsV9WXyxnJuxXfG99f8gud9Nd86y4oY/35ifC9gVxV3MCq6Za08bg0AaACTWT9hAAyAbniK39qq5LTV5r/4fON88aNbvJ+fxeWFyvqqMQ5ziEXvp7cMMOkDTHovg65qbelubZU3NnJrm6tLWv6+1+DhdgsGe1zwUy6TK+UshkYo0HI6NUzRhKBxVFLby2/q4TH6O5g9bFY3R8SuZb248zw6KCYIH3b90t26qjaptK9HrVH2Tim6x7t7pvsGTcperVQx0amclnROMrm9dc2ShmZRVS33y7eqL98q6uvZXI6U3cZn09s5rRxWI51e28BsaObRGZyWJh6jVaWQAgY9AJiMRv2Udtpg0E1pxgCzAZjWGIcHtCr53bzcO7lZj3MzX2cnvt1HuxsLfZ6K+Z4VUno4svl0SlVWbFNWEit3pygvU37qoPz4XmFWKntvXHMG8VemE1CbYqgJHin3V//y4L5bp/q5sevHuqHKVSPVq/pK1kj+XSn5vLG31GekCT5GR44ykBMsxDjTd7jJaahx/Ujj2p7SxYKP8wTvrSdqI1jPwq/He2RhvPcGoFN9iXsRcXvhiXtgsZmY8GSfgF3wgNxg0kESIS88OgtL2wMmZULJJ4i0q5HBf4XBT5Ls/4q0erLPovWx12g9XseG6bhugMwd6PSeFvtPScKn5PuN6lvA5DfA2AiYWCZzhxmQmoF+vaHPZOwHTP3AIH+w6avk+QXxxQzJ/pCBDNJIMmwg0msg0mskDqqOhUpCvdpJTopIPwHVk43zkAajRIGYNrg/B4USE4k8NJwF921Hewnwnhy0IxdnL41xr4/cyDvsN/Y0GCiPB9qiAR7FKEbp5RC9wtOg2GqSbTbLXACpo1nkAAg2GIW2RvF6s9QG6HQCOrcAElejwBngOwECV6DdGeB6jtd5TjaT+6viml6FPz6K/Pl4/5iqvK+7ub9X1tszKO+a6Ooz8uWDxTWtLWxhh7RXpTb0DwK9fYC829ghH2ULe2obGFW1TVW1TY10FkcoF3WrxT39fJVa2DMo6h0Sq4clfSOSvjFR74hANcxXDnEVgy2Cbrq0l9s7zFYNtnX1MXsGmeohdv8Iu3+M0T3MUWtYPRMt0sGqduWbn62V3N72PjOjx3jvW8P1/MqbH6pTTz9IPn4nJvvq+We/WP3m5i4tvUvH7jFUslXviplpJ+7DCOkR5Kxnp7+03W/7vv9DWc63jI3bY1aGJW1IJC8P9p2JQltEgteF2sxH2y7BOK7CXc58Kv1XxbhJfxb74F3Ck+cxD/bZplx2P1QWdJtDvjUa9mQQdwOIfwlcZ05EXZbjUlshgXX+xBocqTyI3JKWyD9ziH0+h3XleOOF7Ja/crl3TnFvHm0+k1Z/PIl+elf94Z31h3fXHt5VcTC5JDOp5GBK3YlM+oWT3Du3Ks5evpWQGbmF4LrUY6s17vqlotyDzyAuYd7rCe6r0EjrEKxlGHo5hbwuBLMMD1sES/FLyo087L8BYbPI0Wq5q+WarTa2PjZ2vnYb/RydoE6Ofs6OPj4eCCQUC/OFuzm5bXXc6uHqBvPzpxACaUEhWDTOx8sXj8QG4wPDg0JxcJy3my8Shg2mRGBRZLg/fqur75pllnNAC+ytNqbG7bj+57Ub528+vPbi6tl/zp+++6OgSixRd/WMTekAnRGYnjQBBgDQGOSNLW/Pn/56+VTJ1bzKG8fp/5zjv7sp+fc+593d1rf3yp/cvHYonRbgE7DFBeXrTYCj8CgcAoYE+wV4+0B9ffxRcBIRHYSBkby2QDZv8vR1h6L8cVgEnoyjBOKpJCwZjyIQMQQqkRJEogbiyVRiUDCZhoAi/X0DCDgyGomD+sGJOAoShkUEYIiE4CBqhLOTu7OTO9gXhUGSEmOSEqLiQojUxIjYcGp4BC2SgA909/bzgcKCw6Mi4xIp1GAKkRSCJ1P8UWgPiIv1ZutlGzav2eRv4xrpAc6i0EBWTkHrnYOtXWjWLjRb51Bb51AbpzDrTeE2m8JtHCJsN0XaOUbZboq23hi53jZirQ11zUb8yg2IZdbwpRbwJWsRi1ehFixHLliCmLcQMXcxct4SxIIVqMWrscsscCvX41fYkpdtoC20i51nu3Oube78jbcWbc5f4lm51I85z5s1w4sL8moHefP+AAtmQoUzIAIQhP/fdgvhzwwQzYHLZsOkMyCCP3wYoK1l89w+L3O+u9I2x8Y62cMhKmATFW6HiPWj7kHTcki0YyTK+SDq7ZiI21FRFyi0Y5igDCh+uxcqwTMgGQz5ceMi4/1D1qe7vK93OoufyQpfKYu/DtRUjTQ2TTLa+uoq+usLe2vyu3/93VN4dbTo0tiXU+P5R4GPJ4D3OboXB/veX+j89ba9uvJ7QU3umTcQ6hUP2qc1iJ8LEYylJOlsLH0OungF8R0s+cWdx6W1pQ3cZia7tkbcUtPNqFLUFckqvqgbStQNZT11pZ1VP0XlhYLygo6KAmn517HaH+qf7yVf3st+FXY11PPraxvKSqrLS2prq8UShWbCbNYCk326Lm4nt5bBLC7j/vpR+uRO/bsnirpiVVNVb0vdCKdtkEXvb2tVM1t7GM1KelNPW0tPW4usuY5bU8WoaXjzrBoLv+/refP5S06nYrSrvWOsQzxQL5pok4/y6D3cqs72JiWvrZvTKmhqai5vvPXXg+iQFBSMcjjrz6ZGvkqt61Jr5T1aRa9OopqS9ei6+k1SlV6g0EhV+i61ubPPLO7WChQT4i4NXzYqlI+oBnT9w/q+gen+/sm+3vEuuVrQLuIwuBwGm97QxGhsFPK4g/0DWq1WZ9AbTEYAAACzaXpkENBNAfqpAWbrnez9t/buup+W9CM39fuBqBfx6HfbsQUZlOIDtKa8pPqcOOaRVG7uLmHOLsGBHcL0JF5KFDchuDUJWbLTfuAdDqCHAK3wqaatY/UOQzVW/ZXLppqWGVqXa+pWqAuXKL8s7/9lMVa7bqxhnZa+SdNsP1K3ZqRm6UTDwumWhZqmxaPVFqPVYOE73It9Ptko1wMI5AEUNQ1G3osOS4PHHCRsi/fCUBxcUhEBfybHnoqJ3QZBBdt7x7vCM6C4A3D/g4iN2ZjlF6OXfsyzVXxHTDYjgQ6YlrNpkr3aIF4LdNmZFK76TuSUPHSqK12nPq0fujE9+kCveWHSfQEM1YC+GQDYgJlpUv1UlFxpvpHcmEtg7PTqSNisit86keQzFgPpDfLuJPsoaVB+4BY2YVM7YbOIDBETkFI8ToohiJDYNl8ICwZpQ3m14l2bSBuqiWsaw9e1Z9gbX5GBoiCgORLgRQBiilmKMiigBqWPTrFFr3Axy1wAmRMg2gQIHQD+JjPfHpA4AFIHk9TRJHU1i7aY+FvMvK0A1wPgQgA21tgWIfpKfZTtfjrZ69mZdFlreaeY0devHByZkqs0ws4pab+hvavvV0ODUNWt6B9QDk119ekUvXp5r17ar5f2T6hHNOqBUVX/sKp/WDU02jsyrhqe6Boak/UNyfuHFQMj8sFx2cCYtH9crB4V9ozwOofoAmWbpLddOczs6qMrettUA8yewfb+cXbveLN8kN412iobquOrK1nKd8XMSm5fo3SyWT79sVb6uIj54Htb3oPCPZde0/ZcTDv3tICuqhVPNMk0rdKxVslog3i4oXPqJ0N1+fqn5OCsvPAzn7Pf973tfLPtcTYkm2oR5jrTf9N8mMMy7Ka1gY42tHXL0AGeO/7KyX93qvR2/OO74fffbXuX65MbNjfwiO2Oy9bbHq2Iq9q4p8F2p8DrkCbqZp1LVKMLhu6JZCLwLTh8NQnVmBgiytvbc+eM4OoJ3vUTvNtnBH+f5d482nR+T11ecv3xlOoD8VX7EisPJFdnb6/M2lF8cMevQ3tKc7KKD586h40IX+fjBdrkOtMduSH81dW61zer4zCpcQHxYS7h6KWYkBWhafZph1wOxS2PSbCMO0M8U3mrKoNyaP1cR4ulriuWOS5abG9j67Pe2svW2muDnZeLI9jPBw31Q7tt9vFy99vs4ua+1QsJR5GJgRgUFgyG/kYsFRMYRAhCQpCeW7xRAZhgShgRHxhKi4gIiwwNCg7E4XbExd+/ca3w4/tPL969f/L92rmnQfjE8ODUtN1Hnz750toiGhky6CaAbn73uLRHVl377Fj2yyN7Km8cb7h7XJR/Q/L5jvDDPcHnx6yPj95eOLY3NJDo6Yby8ED7gvEwNB5FwKDwCBga7Afz9oL4gzFYOJmMpWHhZF/3ADdnL4gXjIghk3EUCiEoEE8hYkhEDCEQTybjSHgUjoAmUghUpD8KBoYTcGQUAgv1gxOwgWgEHhGAIRFpoSExW1x9nTZ5eHvC0AhiUmxyYnQ8jUBJjIiNokVFh8WQSUFeflC/AAQlPDI0KpZIolKJQRGBYTQkGe2N2mTjtnLRetvlNv52mxMgyBMhkaD1LlRr1yBrF5qNa4i1S6i1S/h6p4j1ThE2jpG2TjG2jnG2jnHWDnGWG6LXWUeutqau2IBYauu3aL3fgrXg+asDFq5EL1yOXbCUsHQVdemq4GWrg5atDVpuEbh8feBKG8oqu8DVdkGr7EKW2kTOt0qcbblvru25pS7PV3uVLPZsnO/JnO3Bm+HJB/nwQGDOH/5MEIwF8msD+bXPgAjn+MvmBsjn+Itn+bX/4dMK8qyZ51e5xOf7Isf7iyyOrlqzw25NmPNqDGoTIQEaeoAYeZgcfIpKvhYVeis6/HII7QiauMcPk+qF2AlGx3h4vjt9VPjjtbjwqeLnw57yF52/3qoqfww21A81t463tvVWlvdXfBur/jBa+nCg4OLgp5OD+blj748CX08Bn45qnuT0fXysKK/Lf1ETl/7cNfBvC3y+BY0xA9UOgstnYXtmw9sW+ReEHmi5+VzMauvh1NNZVdXt1eXC+hJpwy9FbWF37Y9hetVQa7W6obyzqlhc/l1U8V1e+6u3vrT/17fx0qKRqhJ52a/2knJGVUtpEf35i/IHT0rZHRO9fYBcMtIl6hO0CBlFTfzyJnltVfPnl+wfn9SMun5mk7K1rretWcloVLPoPW0tSkZjJ6NByWpWsVtkLbXc6hJ6SdGPt5U7ot9vdTpz6kyBRDTa1SEa5gnHWZ0T7M7ethYZo1bWzuigt9b+LC78UHDjysO03blRkbvT0o+/fV8iU04qB0zSnmmhckqq1otU0yKVTqo2Crp1PMWUuMco7tZ3DwPyfqCjUyNS6RQDps5Bc/egSabSdPZqVAPTAyOGwWF9f/+kWj3e3zcmF8kkAqFEJFYqewaHRsYnNFqdwWQyAWbT1GD/uFwM9CqBTmnz838e7d2Vvz+t9FBGaUbK+wTqx6TAgtSgn3uCGw7HN+fEs3JS2g8ksndHM5NCmJEEdhiWF4Zix/pVp9qy/rQHGghAk8d4tQ3Ad5mmW+lZFkbmMqB9FdBqMVG+oq9g6UDh4rHKeZraRdq6ddM1ltO163T1aw3Nq4yta/StVtPNbrqmsJIL/ieIzhkQcDYm+BA2fC+WmEmkpiKC0jERQc4ekZ7eGSRCJoW8jxwUudWPttErxQuWBvZO9bLY7Qc6HQYqvWY92YQ1sWGAwA8QbTXxbYyCVWbpGkBuqZduMCg8p6T+41LCmJw21hk10h07PpCsG86cVuaZ+64DmqeA9hWguquuz+bnRwkekoUXINxMR06clTTaQR3p3RfsryIilESElOrZBLPqQLuoqDA5HCLzh3bD0UIfiBjuL8SDGUTXSrJVdbwV84jz4DMsUBcNcGmAkABI8YAcY5bB9XKIrhNsUPoZFJ4muTsg2QJINgNiZ0DgCPA3mvn2gMjJJHI2CV3Moi2A2AsQ+wEdUDMLpm/BiT6CGx7Cru60SyduuHZoW9OPIlGbgNnWzpN0CTpH+UqNZMgkHNA0iDuKWiq6Jjp7JlWq0UFF/6C0d1Q+ONk5Ma3SaPrHNQOjk/0jE+qhsZ6BEVX/UPfAcPfAcFf/UNfgsHJ4tHt4vHt4snNwXNo/KlaPipTDLImaLe3jdQ8zFWq6vIfdPcRWDTO7h1nKEYZimNs7xeyaqOvoL2V0vi6ivylmf2uU/2Ko86sk5x6XHLz6Yf/VTwnH/wnO+Cv8wPUHBW3NnQaOGmgQDDbwB6o7esulg78EvY384S+fmo9tu5QesOfzoXc3Qy9fibxxKOjM1vWUlStgK1aj5i8Cr12KcFxHiQ88/e5G8/XMzwm+h3fCT2QgTxLXRm7buP3kpvS7tjs/rE0qWh5VtipMishWx/75a0tgnUtABxQjxhPZWGQdDlpNgbelRijO7O+6ckx173zvoyvSe39yrufS/9pff3Zn3bHktmPbG/bHV+6Nq8raVpmbXpyztzjnUNmxk9cDo1PWe8at80lcj0jeQNrhGv4++3n5lW8fTjwsv5JfdebTOciBPStjslbsuORw7ILD0RgQ7VnEw+ZrTSfCToOtMYtA6/8ArV6xzHHdii3rV22xWrPFzsrdxRHs64329ka6unp5eUOcXba6e/hgcSQ8juztBXbb4gn18ccj8GQkCY8gQDyhbi7uCCgymBoaTKXh0ZgQKiUyhBpEwoRTcftS4w/v3b4jNgbtSw4lpCJ8Q+AQGhoWHhORcef6axGn9+3DzztCt+0LT7qTnfs098CLrB3l1w5LPtxQFT3u/P5I+vWJ/Ne7lvzHlzJ2hEB8yGBfIiQA9//ousvnqM83bPibIoVCoRC3jcvGN+vuvptkk40nEKxY8eJOgUKBAqVQoDgUtxCIu7vLuns2TiD+fV5w37955pl5Zs531x/wmeOcY84LQ6LiqAwyi0nj0ilsPJaEhGFRUAIGRqIRODxGLAXHiITAokLgJCyFTePymHw+S8Bj8nlMLo/J5TI4LCqTRqRzGXwakU7CkulUFhFPQSNxNAqTSmKS8DQ2KzZRlAGD4oMCoiPCMGQCOzNldUZyJo/OS45LThYmpiWm8jgxSBQOEgblxiZkrF6fmJgZz0+KZydw0GxcCDbYM9z+e0efH11J3qEbcdQzCSmgb/nVEyL8P74Gx3sEiTyCEt0DRZ5BKd5B6Z5Bae6+KU7eiU6eIgdw7Eof6k8+uOVgwnJP8k8ezJVuHAe3GAfXOGePJGcPkZOnyNEjzt4zxh7Mtwfz7L04Tl5cFx++k0/sSq+EpW6pi903/gA+usT372Uh75aGlS2Nal0U3Tkf3mmHagOhG0CYBhCyBYTqnIeSfI9SLcIoF6Il85DtdvAmO3TDd4hqUHgxKODlYt9b9r7nnTx2ujkmQ5w5gsiETcxVu7mJh3m8cwmCy4nCC8LYQxTWLyjKTiJ3M5aeGgm9uGGV9NN/huKn1uJHIzWvTRVvjdWF+spyVVm5rb5+oLp0qPTdXO27qaLb5ifHtXd/NT06YHtxfPTN2aEHJ8fePZK8Lbtx5gNbeMeH+tCDX+Qc3zmfKQYxdCCSAQTrXAwvjeYXPnzxWdYNNJe2NeUVdJYUq+or5dX50vJsTXWupaF4oKXSUF2kKP6kKs3T15ZamioMDSX6yvzB4iJzbp46N6/zU2FFTnVedtdf1xvTNzwWZtxbu/35id9zCgrFHY3yOxf+vbT3TFtOmbK8tK/wg7KqsL+9wdRap2+pM7TWq5tqDe1NhvYmXVu9trVO11ZvaK1V1Zf3VeQ2fnha/abk9/2lEQEHsrL+bm+3qnpl+s7OoS6VrVUqq6vvqqlsKK/68CrnyZ1XLx/n3Lr5/O6D7LzClrpmVbdsQGH8KtZ/Vlqm+/TjcsuUzDwpNnyRmqb6tF96NeMK84zSOGsYBlTWuS71WJ9+XGWbVfbPyMwTCstXpemL0vxZZfqsNo5qzZ+N1i/WgS9Dg59t/cNmk81gtBqtA5aB4f6h0aGhIWBmRtfT/eDc2Re/n6m/+0/+mZPXUhPvZqTk/rzhU1bm6+S4t+mC3DWCko1xddsSG7bG163jN63iNqUwm+LIbTx8Dx+riMPLUhFtG4Ka97gC+WSgHNqf4wQ0B8y2egMdHnOtK4FOJ6DFfarSefjTiqFPS79WLAYalgP1YKDeD6j1mar2mKnzmmsJnm6MGiojNd8iXs0M3YWL3E+LPcRK201L2MPh7osTrCMyMtDUuHDoOgp1K4edBIMKIBB+YADT0zUuwDEt7IcT8U655yOU2dixWtSXRsh4k8/XZvfJDtfZXldA4Qqo3AGF26TMfVLm91Ue+kUFndCixjSIYTVsRAMb1xNHxNwJWTpg2ARYdwH6HV/F6z+3ZUw3p82Uxo79R1YeD2jJdOyM8dQK4SYBRc3EdlMhTXiPPhpEz0fpmCgDDW1h4bUMZB8jrJXtWxnr0r49YPwFD+hYB/RmznSxADEckIQCsvBZRdSUGjahgU2oEVNq2JwaDiihgDwSkIcDslBAEgRI/AFxwJwEMisJnxVHzoqhgAQJ9BHmOqgT9WzZK8KdbY77Y5aloZYfzootePpM1q4pL+nML218U1j1oqChusekGgW6LYPlPc3Vklr1qNzwWWMcNWsHLKr+fvXgoGbUph0b0NsGjf1DJtuwZWDYOjjSPzTcPzRsGx4x9Pcb+wcNA0OGoRH9wKjGNqyyDsrMgzLDUIfS1Km0dqotzVJdo0zXpra2afpbVP2tmqEW9VCnaaJJPVbeYy1s0z8t7PznVfXzEvH9vK6XVZpX9cZHFepbhbLtl99v/uNV8oF/9l3LflYhz201FrUbWpSjNdL+/B5duXqgoFXzsbSv+FPvtaNPjqSc4/gkpqK2/JrxJ5OwBRq9yheSsGApct78KDdn5r7N99/923twzd1YxO6fub8TvdIgdgT+SsFWR9Hv9qK3Hpk5KwQ5y6k92LWyuG0VSE4Phq6nsRVUcgcR2UJD1tBgZSxkXSpbe2Tb0LXT4/evGG6c6b10qP3i3sbz22qOrq/dlVG6UVSwKbF099qS/Vvzfv0ld++ekiMnLnISNvlAjyJ4dxO3le69Un7oRtPZx5Wn7pafe5x7+N/cbbf/Ihx4SDj7kngtn/WwgP/ssOv2F6L7F7nnDnOO7eIf8P0hwnG+v/OigBV2YI+lEO+VYT7OkWH+GBiUBIORomD44NBo/6CwyGgUjc6mkBlREbDIkCg8ikDD0xlEJgVLhUUgwoLCMXAsnxubnJjCpjN4LLqQz47j04RsUlo8a5WIncBhxdBEbGKygJbBIIhWJW0PDyDAQ2jJvHWnd//xS+JmQQSR5O51Liul+PLR9nu/SZ7/YSp4qM59oC1+Ict78eLCyc1xPD4aJaRQeUQGE0+n4enfiGXSuBQSnYghE1AUeAQaBcUxKWwuPYaIIcMjkfBIJBlHoZMYbBqHQ+dy6Gwug8NjcvksHpPC5rNi2DQOlUCjkOg4DBGDwlPJDDqFTSbQWcyY5MQsDIoOCYKHBCPxWFayKD0jOZNNYcfz4pPiROmJqRwWH4nAIjHEuISU1Ix18XHpCYLUZG56PEXERfEiPSL9loIRrsHCMNxOEu/32AzQ/2E1ON49SOgemOAemOAWJHILErkExLsHJ4KDU92Dkp194u29Yh294h19hPbefAcfnpNPjLNvrIt3rLNXjAs4ztkzdrkj6ycn5gpXtr07ZyWYbe/DdvBlOflynby4Ll4CF+8YJ58YB++45eDkpW7rvnfZvRh84Qf/+8tCPy2Lrl6KaPoe2TgPWWeHqAPB6uzgrfORfQtR8oVI5QKkZB6iE4Rs/h7XBoJWgwKKQf55S8I/OUa/d4i46+R3EuyQSgnNyKKu6A+nIQAAIABJREFU385bfSAm/rf4mPOimPPxsb/xYvbgmEfYiVlR+JTQqM1kfP2Dvy2lbz5Xvx+vyTaUvtNW5CsrS+Xlxbam6vGGUqA2B2j4MPvhuuLKbunl3ZaH5wZf39C/vm/ILc67nb9v21sU/clK+LufKM1LOWIQsRNEFYOIfSBYCyjoozfq1aqsT1XvtJKirqb3eW25H1TVJabmKnVtgbLyo66uwFhfYmqoUFcUK0oLdNVlA211g+21+roCWdF7c3lp77uPHbllDYUdd27Vrt/2nhDzMhD3xBt1PxB3c/X2nNcftO2Nxpbi5trXeTVPX0mK87U1Zf3tDdbWRn1TramtydLRommu07bUGzqbTV3N+vYGXXO1trFcWVusqPjUl/us7X3+7TPlkX7bOJzjNbV6eZ9M0lovrq4VV9U3l1Tmv819dO/1nVuv37+ua6rX9Yltcu3wwBhgGQZ0tmnNwLTU+FlhnRIbxpX90wrLpMQwLjV+kenHpbrPasuUzjqjs83K9OM9mhGZ6avaNqOyzWiHZ7XDs2rbhNz8WaofluqHlcYRrfmz0Tpuso4YLYNGy6DeMqC1DmitA3pzv8lkmRn7XP3x47605GtbN9/9ZeN/W9bn7P7lzbqs91lr3qakvktO+JgmLF0TX7shvmY1py6NUSskNcaS2gSELh6ul4eW8pGqWIRKBOvNCJVuCwae0IBS5pf3IV/yg4BGKNAUNNfkBrS5AS1eM1UeY3kuw5/spypWAi0eUxVuo/kumpeLZU8XWfPA47VYw0dC1d/oc4keW1Aev6Cxx7lpRzgZexnCIzExh4SCTRR6GgKfhsSmIdGrsNhkeATb30kU5ZSFW3F1c1jeJZzkLWOgnDRUET7TApnr8J7r8Jhpd55sd5rsdJzucZmRuAMKH0AbMCn1mpL7zmoCZ/XB09qALwrvLwrwlDpoVoOYUeFm1JQZFWNawZqQMicktFkJA5AwgB4eUEI1/xXatdmzLcGzkwPpoENayP5drMBWklcT3qOL7tvF8GlluHcJPZuTnCynYMBLPlAmBFrjgF7upIwxpyUDqhBA6T+rCpjRhs7qo6f18Ck1bFIBBVRwQBkNKCIAeRgghwCy4DlJ4Kw4CJBEABLYTB90sit6qgM100GfaIoZrUgpOIs4EmO/hQreJaTePH3m8c2n795Xl9ZK3hRW/fv645WH2U/y6st79dViVY20Sz6oVA/JDcNqy7DFNNCvH7DqR6zaMZ12WGcdG+4fGrUOjgwMjg6PjI2MjQ6NDA8MDVpt/f22QevgkGVwxDg4rBsY0vQPKC0DEuNgh9rUoTK3q4z1fcraPmWzwtCkMHXohlo1Q3WK/gb1cJnYlttmyOs0va6WZ+699F9J36tazfMa3X+1hltFyvtVpnNvO4X7/xUduLnh7H/XP7a/rFZ8atXXSAeyayVVUmuN3NaqGitrNdx7XXfl34LrdyvWrPsj2DcG6ieCeyeIyHuxUWt9/IUr/Hg/erMT084f2PVfDGV/Eu3wgdU3oT9xMMuYlIVE0XzMKhDk+gpaob+w1I9RE8qoh9PbsQwJmqghEHtRsHZkmJgKb6dAqwkhVUx496o4y9GdEzfOD944p7pyvPfPA43ndlYcWv9hTVzuusSyXeubT+1tPHuw9NivBYf2lB49WHroYMm+Q5Ir//Re+rv1zJ/lB08W7zuWf+Ds231XLwgP7grN3OQQfzFk7/WwE1cDDp/33nsx/Ng18rkLjN8uiS5sJ26H2IVFLIYHzgt1A3n5LQjyWujvvSw4yh+LiaZ+IxbsB/GHhEcjsEQSnYijIqFoRASSAMMTUSQank5Ck2ERiLCgCGgknEnnpKdmxPL4NBKRQSbEcBhCNk3IpiTxaSkx/JSY5DhWysZVO47sOf3uacGJX/9YLdyyJnYzDybYHr/p9NrdR5PS350+1nr/kuTln5bCO4aSJ6rCZ9qK92UPb/yaGs9DRAsIRC6BziWzWSQug8RhkDgMMotJYTMpLCaFRScxsSgiCo4j4ikcpoDHiaGQ6Eg4Bo3E4bEkMpFCIVEpJCqVTGPSWTwOn03j8lkxXAaPRqQT8RQ8lkTEU+hU1jdiaVSuKD6TgGOHh2KCA5AYFD0+NikzZRWbwo5lx6bEitITU9k0DgqBpdE58fFpSUlZCbGZSYJVCfRUWiQb643DusKjlwQy3ZEZEex95JTz8ZtBnsFJHkGJ32KrW0CCW0CCa2CCW5DI2T/OPVgEDk12DxY5+sasAHPtvflOfnEO3vHOPkkuvomuPvFOYIGDO2elK2OlK22ZI2m5M/EnV/JKd+pKMNPeh+3gy3H05Tt6C5zAAkdPnpMX19mb5+QTaw9OWua+eoHTpoVuRxf7/b009OXSqOIfomsWQOvnRTWAwqu/gzbMh3cvQMrmIRV2SKkdstsO1bYA1WoXVQuCVIIg5Qsja35E1i5DVzrBXnh67sFBNogIm7cLNh1OyDiZkHAmPuaPhLjfY0T7Sdyj7JT0YFRaKCw1POL16SNjdYUz9UXDZdnSD88VZXm65mpDW/VoZ81EUz7QmAOUPRu7e1p6epvm8smxFw+G3r+SvCx8d6chbdVzb9gdF2yZA1OxiKoFURTz6Mrv2WoQrmMeonFpRA4Efnfb2mdVj8q6X2X3ffwgL81VV+arK/O0tfnGxmJjY6m+vkRfV2FsqLE019taGvub6wx1JYryD30Fb6VFuX2l1fVFbbf/qRamP/aIvu4Q/daTVAcm1y+BPA4jPzx7ubuzZVzfZdA1NFqaqsQFH40NNQPtzcbGOnVdla6pQdfapG6qVzbV6dsaTV3NxrY6XVOFrr5EU1ukq/qo+HSn8b/7N44+C/XKRKN25nyS93Zr2mrrmksqS9/mv330/t7tVw/uZxeVdMukk1od0D8IaM1fNJYvYvWAzDCiG5qWGkd79UMy09g3MiW6IYVpTGkcUxnGdJaveuuE2vi5R2HtVlrlxlGpcVRqHFUNTEjNY1LziNQ4KjGMKM2fdQOTpqEp0+CE1jikNQ1oLUM624jGOiQ3WNUGi9lsnRweqc/N3cxln0lNurMh615mcsHOzWW7f8lZu/ptenLeqqTCjLjqVbFNWTHVsYRqDqqNh+/mEiQ8gpyLk7HRUhZMwY6SciO7eaHKrKiBw3DgLnX0LsxwNwgoIwBtBKAxAGgGA80+QJ33eJHH4EfHL8X2QAN4IG+5+tX3XfdB4mdLh8qjh6rY1dcxl1f7/IJzXwcN2UlgHuemHeUkHeUmnODH7WMyt9G5SVD0aiw1DYkVRoQJIO6pKIcbe3A9H7Ks9ZnmKsqXVsxcJ/RrAxho9ZqqcwDanYBuV6DbdbbbbbrLfVoMnpP7Amq/aYXnjNJjTg2eU4Nn5e7TYjdADgZ0gXOGwClt4KQqZFoRPqOMmlZAp+QRE9KQGWUEoIABchLQxph8jpfu960WOVbQneoo4Ba6bwXOsYrmJF4d3LcxoOsXL+3pEKAgDmhMADoFQDcdUFABLWlSg5rWRgG6UEAbOKMOmFJDpjTh09qoaXXkjCIUUIYBijBAHgLIvvkaPCMOnhRDZnujZnqiJzojv7RFT7UTZztivtSmWfPWP9yOOJ0EP5rIObNpy+1L/1y98uDSzZdvy1tzqpveVzU+/FB59XHejReFL0sb6iQSzbDFMGQ0D5nNtgGDxWawWI3DZtNnremzzjpsM9uGLNZBa//A4ODg4KCtv99iNhsHB/oHBgYGhgb7h4YtQ0OGgSFd/6DKapP3D/cYB7oNti6tpVGibhCrmhWGZoWhUW5uVPTXKW3Nxq/lssHsFu3bFu2jit5tvz/42GZ9VqO58KbhUnbHn7mSa6Wak6/b1l/+sPVarujw7e1X3xy5/fHq64qPLZpPjYr3FT3lHYacGtmbKum7Jt2FN7UH/807fqswdeOfCNjalXaocDchPDAdHr3GF7aKlnTi5+130tIvhAWkUJGbEmn7Pb9D8P2ThK7cpO+Rm78Lvw9m1CBFHWhBH47dhSa2wxFdkVHi6GgxLLIPHirBhHbjIB24kFYqtI6G7FsttB7bPXT5pOnqqd4LByqObsrZkfF6deKnTVkVB7fVn9pXe3pf2fE9pcd2V5880Hr+VMvvZzouXKo8caro0ImXO/b+lZp1Mmb16eQDJ+OPZQWkpzsmbHNbewi89XTAvnNhBzetTN0XtPlB6o1DuN2ZvimMpZRoUATfiQ1fEAldHOEN8vL4zgvuiyVE08JDMQFBMA9vSGAoFI4iEog0KoFOw1BJMAI2Ak2A4UlYCg5JgEUgIkKjI0KjiThqcmLaqtRMLoPDotCEPF48m8WjkGLpZBGXncAVpIvSU+PTViWt2bZ299Gdp45vO/Pown+Pzz7aJdx8IGH9wwMnG+7e7Hn6d++zC+LXly01bxSlr9s+PLl5dDcfFU0IDeUQKGQEgUFgM0g8JpnPJPPpRDaDzOJQOTw6j4yjUMkMEoGKRROIeAqLwWUxuGQiDY8lkQhUGoVOpzIoJCqJQKZR6Fw271sNisvg0UkMAo5MxFNoFCadyqKRWWQCnYBj8rmJBBwnOooYHIBEwql8Tnx66io2jRPLjk2NS1yVmMahcvAoAgKOFfBFmek/r0remMjJ5GPjhdikDcyfD3B3bIClZoXFpwcJ1oQn7CauBYGD08HB6R6Bye4BSW6BSd8irFtQgnNgrHuIEBwucguJWenLXAYm/+RNdfDjOnqJXLySXLwSnDz4K11pK5zwK5wxK5xRju44B0+8gxfJ0Yvm4M229+bbewtWesc6+cY7eMfZg/mOnnxnL4GLd4yLd6yjV/wPrvELXVctcN813+vcwoAnC4IL5wc12AU1goLK54VVz4O22SH6QAgFCCkDofvmobvnRTfahVeCIBV2IdXfRTXPQ3TbYcTLUFXgwAtQ/y1s+OaN/G1HUn4+kZB0Mo7/uzD2DD/hCF14iJaUFU7MisInh0SeSU0aKM2frCwZKvwozXmtrSu19DVZeuvG+iqmmj8Cda+nn13S/rZNeWyn7e+/zP8+brxw58nxVyTaHR9i7jJU1Tx4KwjVt4iuW8ZVL6Z0g+D1oKDS78Oqfgr54B929cD2l9XPc1WF2eKcl/qyXHXpB3nxG2NDgbm5VFtbpKsv09dXm5sb+tuaLU0N+ppyZXmusjRbVvFB0VTWXFV79WoOM+66N+q+B6nCgdy3CNE7L7LVmdBuH/4cgvzr9Mnc1rJOc0vlUHuRvrbY0tRgaWowNNRr6mrl1dWS6iplQ628rlrTXGdorTc01xibKk1N5aaGUkvte13+nx0vLz3+/R4xal142KZLf1YXF/TmZ1d9+K/gzxP/XDnz+O2r+upamVz3pX8YkGvG9dYJuXZQZRqV64dUljHD0KTCNKywjirNI1rbuMI0LNZYlYYBjXlYaxzSm0cstnGjZVSu7peorWrLqNo6JjMPK6yj6qEvqsFxhXVMYhySGYaU5lGlcUSqsxlsn9WWYY11RGMblRlt3QqtXGMYsI0AM7PDcsWFzZv20ChXEmPvJMa+XZ1Su29b7qZV79eISn5OLFnFr0qhtybTahnRrVSYjIVTsfBqJlHFwMnpKBkNIaXDpHRYHxmhFGB740MVmyNk+6Iaf/WU/wX5mosEGiKBJh+gxRdo9v9a5t2f4zT4ceV4meNEtctA6U/WshXjTZCvrVTxe8qDX8N3Mzy2E6N3EqgHGDHH+Ym/8URnBaIzHOF+EncnNTYLxchCsdZgKHEhQZyAJafWQpRl63W1zCk5ebTTa07sPtfpPFq+BGjxBlp9JmpXAG2OQK8X0AOe7QHPSr1n5V6TMtdppcu00gVQugEKT0DsDXT5Ar0RgBr6WeM+rHMZ14Cn1T6AOhDQBAFaP0DjOa1x+yx3mlb6AnoMIGZNf8KpL0J6dwbWcMHFeOcyjqvuIA54ngIUpAB1CYA8ZbKHAuhogIk4p4NPK0O/9Pl/7fMFFJA5Rdi0PGRCFjwhC55QhEwrQ2aUgbNKP0DuDcjAgNQbkPrOigOm+yBf+8K+9IZPdIVPdkZ+bYN+bUVOtdFHqng9j5j5v1GuZqLPpwpOZGT9tvXglXP/3H2cfenhy+tvP3yorSto7sytk9x7X3/lUeHTvKb6Xo1Eb9VbhozGQb12WKOyaTUWg8VsHtYYRzTmAYtlYNA2MDQ4ODg8ODQ8NDA0aBsatA71mwcH+gcHbQNDg9bBIdPAgNZqU1ltYutgt6m/29TfrjXWiuU1vYoGqbZOrK7oUpX36kr69JWKwex27f3yrjtlXX99alp99Pp/VYqXzaYzL+t23io4/LzhRrX5Srl+573KXx9UsXb/tfnqqyP38k7c/3gnr/lpUeu7wvacsp6nxV23Clr/zGv5I6/11Ku67VdyLjxq2n3yNYq43dMrztmRFeAn8vIS7tr96PVLyd5fH0CjVyERq0P845wXQZHOZNKS6PUrsZd8GNlhvLIQcm0IQozFyYioOoh3V2R4T3iYLDpcgQjrg/r1wnwlGEgnLqQBG1bHQHekC5X7tipO72s+uv3T9oxn60X/rc14u2Xjp92/fNy1KXvHmg87s/J+XV+0d3PBnq1lhw+927XvWvqmbcR4ti+O5ktKwGSs4e/fFHcCuoxOWs6LWSFKtU/Ncs7IcBClOwpXu4su8k5muMXtCttwnnQkcSH7Z4/UeAeGwI0GXxTmb+cDdYVF+yF93UO9vEK9/MICQqKgcByZxOLTY2NpsRwUgxiBwUExOCQeCUVBI+GwKFREaDQiGsPnxMUJRAwyi06gc+lsHpnJI9OFDE4Ch8umkfgcOpdBjWNxBVTuprTNq/lZ+1fv/33zb+d/PvbsxF9lf9+t+Puy6v0Da9FDY8l9TcXrpuwH988d2pjAZSFgNDiKjqGQ0TQimk7CcWgkAYsiYFF4bAqHS2ZzaCwyjkSj0KlkGhaNw6CwFBKVSWfRqQwinkQl01gMNofFpVHoRDyJQqJyWFweU8Bl8HlMPpPC+hZhKSQqAUemkphkAh2FINMofDyWjYRTQ4LQMCiJQmanJGawqOwYVkyaMClTlMqhsUhYMhZFFHAT0pLWJwlWMdGx9Cje5rjtj4//92LXoztZf19JvLADsz0xIFUUnA7yDsn0gmR4BqV5BCZ/I9Y9WOQeLHINjAOHJXhHJLhDYlZ60350Jy4Dkxx8OU6eQmePBCePGHs39k8upGVO2JUu6JXu6JWuyJXuWHtPsqMX7X8tJwfvOEe/OEffWCefWBfvWBfwtzNSbCdPlqMPb5mHYIFzMshp63du5+aBH873yrfzKpnvVzQfUj4vsvk7eA8IJQGhJHYY8XxM1/zoWlBwCcivABRcOj+qZR5KAkKq5kPrwZDrwd7bCGHr1nF+OZq68bhQdILLPhcjOMuNP81N2k8RbkYy1kAJoqCI1DBo18NHE3mfvuZ+6C/M+dxe+VlS299RON6VD7S8Byqejl07Kt65QXH0pPLvd/knXx1OOs8jX/TBvl+Mrp2P65pPVoKIOjuybjFd/gO5ezGyZV5w6crwSveQV1DohRvnCupfvW99/m/v26fWykJzdb6+6mN/a6muobCvOFtZU6pvqtPW12mqa9WV5aryInVlnrbmk7Ihv6Ox8n1O9abdbwIxN+2jPqzAdi5AiUHRvfPRUlBYw8LAPMfgB0Ta9Uvnsturq/Ud5Z/72obaWywNjf0tbf2t7Yqq6r6yMnVTvay2SlVXpW2oNDaWWlsLhto/Dre+GGm48bXu6FDVqYY319eIVoWFxG7cevufW+W3bpUc3PNPYuyeU0efdnZO6MyATPdFaRgXq/uNtgmZblBjHdPYRpW2IZnF1q3VKfoHVdZBnW1MoR8Uqyxq/ZDB9FlnGNWZxqRKi0xr65EbO2V6hXFAN/hZYR2VmoaU/Z8VlnGxfrhH1d+nGVCaRzXWMZV5xDA4LjcOiQ2DEsNIp8rc0quSa0xfRydqPuV3fcorunzlUqLoJJl4PzE+Z8Oa15lJuVsystcKyzeJSlMZlbH4thhcIzGyh4KQ0zEqKk5FxcmpWBkFJaMg5HSkmolVUAk6Lr2HBeuIierKRBXEur8TLm4/5g5UkoGaSKAJArRCJqv8zB/tdR9+tBb+NNfm87UBPN4YONqA6XqN+nev9w6W0yqY9yYsfieFd4gtPM5POBOTcC4u4TxfdIIp2kaM2cvNXIVgJYbBhWEeG2hOH6/Thrsyv8ppgDbCXG830T0fkCybalwEdPgAjV6zTU5AlzvQDZ5sc/3a5jIj8ZpTeE/J3b5KHaYUzoDGA1B7AzI/oNsP6A0FFOETBs8vJpcpg8eM2h1QeAByN0DpPKt0mNKsnDY4TWrdJuXegDQKkNKAFgaQy+3cGfCBu6Rqg/vcGxHQuQnoTQXkghkt7YsGOW6IGtNAxtUBM1rInDIIkAcCmghAHgEoYHNK6KwqclYdNqOCTCv8ZuVegMQDkHgAYjDQ5z3bEzDZAxnvCfvcFfFtPzzRSvzSxBmpEnX/J7i7NWIL2v5YDPlXXuzhjK2Xj1z+4+w/N+69uvjg2c3sT/dycv/LL/tY1/upTvGqoCuvStIu7hcrbQqVTa20qWQ2ldiskhv0er3eKtdZZHqr0Wwb6B8atg0OmK0Wk8lkNhv7reYBi9nWbxnot9lsg9b+Ib1lQG3ul5v6O9SGZpWhWWWok2qK2noLWnpLOuRFrfKyHl1eq/pZZc+j0u7L72pPPS299KH5YnbT1gtP/i3qzu6yPahRXc7ruN9kft779Uxu36n33bvuV4SlHE777fGJ/yrPPCl/XNaX324ubNRnV0j/eFxw4sGnix8aTr+t++Wfgi1X83+5lH/8Tv35e03JP1+1+xG1ZCXR3omWlHr29O8ffj34MGvDpTXrzvt5UjwXh4XY+YhWRF2Dx+XiE2sx/BYYqS44rCksWEVDycnwbkRka2hgbyREDgsThwfIYMFKbEQHLKiHCKtChVSQotszYnt3r6vZkfXmZ9GDNfEvtqzL3fdr2bEDRYd3F+7bVrhvW8GerR+2bXqxfuM10eosCJ7jjoheHgWeH4oPEW3P+pNL3p3EOe5ihyV5pvE8VwmcUkWuqYnuKUL3RJYD/3jsb6uDV6e6xB+N3LbXZdVup+TNrvxfghKEziTYwqDIZRD/FUEuy729waG+/lF+gZFRERgmmZvET07mimLwbBqMiINi0DBMZHh0VDgcBcdFhsEiwxA0MidZmC7kJcawYtkUDg1DYRMYsXQuj8pIEsZwmBRRnEDI48UyeXE0AR/PWRezenviliOrd51au+PGnoMf/7wgyXna8+62tuxFS86Td/9e+SU1nhoVJiCR+BQWHkFgkvloOBWPZlKJfCYthkuP4dK4LDKLQaJx6GwGjUkhUQk4IhFPolHo34jFoLAEHJFBY7KZHCqZhsPgCTgyncqK4cTyWYJYdiybxiFiSHgsiYghwaJQFCKLTGDCoXgCjo3DMLFoZmgwBhpJwKCoCfFpDDKLz+CnxiRlxqdwKUwqjsqi8wTchITYTJFgNQUh8HeIDP4pihMUt5u8/4/4q/d+eXEu459NlCOriftB4JA0cEiaJyTVA5LkHpzoFiT61ij2i0j3hCSAQ0ReoQnOfjx7L5aDN9ve69tXAXx7d85Kd+YKN9oKN5qDB83eg7bSjbLSnergyXTyYn+7dezkE+Pow3MJFDj585x8Ylx94jx848G+Qg8fnpsXw96d5OrLWQmOsVsRC/ph9TyHI4s9ri/yeLzIN+f7wNIFYXULYG3foXvtML122M4FmJbvoiq+Cy2YF5w3P7hwYUT199Ft86HdP0RUekL+CfbfBQ9MFWGTD8Slnk2IPy/gXxXGX4oVneEID1K4OwjMdUhCYghsNYx6mpukvHRx4MaloZe3x8ueTTa/mWx9O9n4Fqh9Czy5PHhwh2zTjvptV/7Ies6lPQjB3gGT3i9EFc7DN9iRW0DUXhBaBsLrlvIGFxDkdpFNS8IrnYM/+gX+kxn/z6e7ZWW3nvS9emksLDKVlJqrivR1BZq6XGVDrrqxWN1cZW5tMTU2S4vKpYVFxvpyfV2BsvK1srW0tUuyaf8jCPZvH3S+E7z9e2jXAnQnCN2ygNBuB2/5PrJteViNQ+CjMOxfe0++aGjoUDZUG+tLzQ11lqYWc1OburZBUlHWU1LQUfCpr7TAUF/e35xvrX801HT5c+vh0brVsw3C4QreUPueipx9CSI6W7j2wJl3CVnXIYiNYfANew+/qqgZ7ZUCCt2szjau7R9WGkeUxjG5ZURus0kHLNIBk8RmlPWbVVab2jSk0AxIZQNyxahWO2UwABrjjMI81a7s71DZurX9bXJ9j9aqsI5JDGMy01elcVJhmJBpxyXqYYnGJjcNqKyDGtuozDwiMX7p1n9ulthyiltamyXt5Y3/Hjn59MDh7F8Pvt+6/emqNc+z1r3dtOXtxnU5WzPLd6yq2ZBYKWLUMNC12PBmdISEiukjo/qoOAmdIGHgpFSUhARTk+FqKlJKRfVS0QoBvZdDLoQGvQ51eRm9/CECpD4ZBBQzgRYKUB0MtIWNN/n05SzofA2yFDqMlAYAHQLVJ86FDW6Z6CWr8cHrCPgdrNhdLOERQeLZxNTfExJ/4/FPcvinBIk7KcI1aO4qGD0dBstEOt7aF21pXDXYwZpWUMa6/Q01dp877aZ6vpvtXvSlYRnQ5fO1dgXQ6gp0e811g6e7PKb7vKYlXpNSzwmZ+6TCbUrpOq1wnVW4zipc5xQegMp9RuMyrXGZUbvNqt0AlTugdAdU7oDKHdB4zig9phWes0ofQBEESEMBSSTQSxovIFWctM/ZN0/5DAK0sQEJA5DgATVmTh09p4mY04TPqsPmVGFzijBAHgbIIwAFdE4RNauMmFGFTaqCJ1WBU8qAGXnAVI/vbLc/0BsM9ITMdkEAcQQghU50hAG9+C9NlImmlLHqLcUXYzaiHbBLQZjlK4hugWuZibtzT63DAAAgAElEQVQzd+7dcvj8mRtX//7vyq2Xt17k3n6b9++Hwg81XR+qul7m1RdUdtW3qNs7NQqZRaPo1yutOqXBYjLr9EqVplehk6gMBoXBLNebZDqDXG9UmU06k9lgNPdbbP0Wm8lg1WvMBsOA0TqmNo30qaxtMlOz1FDVoylok2fX976q6X5R3feiWvK+UXf7U+fbBtPTKsPNAvmDavPtcv3TlsEj9wrvlfa9bdU9ru57XCvJkdjeS4fv1OvuNFiTf3uOWntx/Z+5v71o3fZn9p4r7x+UyArE46XyiU9N2ltvq45ff7PlzOPVp16vOV+45Vrd4Yedx+7Vnblbtvv3J/6YJJADPIz+M5y/2zs6hcLbsSb9ODGQTXeCpduHXgwlvYSS88MQtaHQtkhoW3hoQ0hgMzSsmwDvIEW3ocO7oyOl0dHyaJg0OlqMhIlx8HZ0eCc+ohUfXk+LrhNRi7N4bzbHv9q9Kv/ottJjvzacPVp1bH/Bju0Fu/a+Xr/zXuove+CxjB+jKCvxkT8gQ5fhfX5Ab08//+Lf5nVpV7dm3Q6yjwtfLmB5rua5pCf7/pwG2UpwTYb8yNqRfoUTvgb6HXqtR9Ix9/R7Udv+DEz9E5qZtgRGnh+IWBrivcg7yD0S7B4W5I8I8INCQzFUFCOGwktixsXTuFQEERWFhkeg4RFodDQeAyMgo7DIKCwGRuDSeHEcYRxHyKZwWAQGl8zmUTgMEo3H5HJYXC6bJ2DzYzmCGDY/hs6PofEyYpMyYxLXCEWZPN7OjPS/jx96fPns8xsX3/z7z86sLC4OR4yGM7BUHp1PJ3KpRD4Ry2HQ4nAYJhZFjWHH85h8KoHGY3LpVAaDxmTQmFQyjUQgkwhkGoXJYnCxaEJYSCQRT2HSOUw6h8XgYlFEMo7Co/NEApGIG89nCMgYCg5BomIZ0FAUDkGjEHjB/tE0kgABI+MwzKgIHCQIjsez+dxkFkXAIrAzYlPTY5JZeDoZQ2ZQOTxeIospEvBXBfqgVy7yc5wf6LkwKmgRheKzOhV38MwvT39dfVNI3AcCh6Z4hiR7QJK+EesenOgRJPIMTvQNT/MIEnkFJ3hDRC4+fAdPtpMX18GT7QjmOHiyV7ozV7gxVrgxVroz7T1YDp7sb0/f+sMuPvxvRxmdfLkuAWwnf5arr8DNN87LN9HLLwHsw/fwZnr60TwDWU5e7IUrmaAlCfNWbF7icnKJ+/WFns8W+BV8H1a1ILrJDtkOQrXbodvnoxvtokrtQvLtAnPmBectCqtcEtm0KKr9x/BS9+Cb/n57ovxSYpEJe3iiEwL+GTbrT37MtfiUCzGJh1m83RTGBjQhITg6zg+1KZxU8PP2ngN7Oo9v6/lj28CbP4CKe9MF94G3/xqO7u5ctyWbv/0U4QQdcccLlbMEWwqCl4EQ9fMJnQuo7fPo3SC0GASX2JEVIGSrXWjRspBsN/+7iKiLR7f+W/U0v/W/F7rcHEtJsbm81FhTqqsrUtXnK+rz5A1FqoZSVW2FurJSXlyiKC3WVpWrKgul5TldNTVX/i0iiG47hN53htaugEoXRcsX4brtcI0gTD0I1jQ/SrY0QvxDQPFPkPvY+Ns7j/1X+qm2Na+kr7RaXlGrrqrTVFWpqspVVWV9pQU9hdl9hc/VZXcsNb+Pte6Zak+baCQDLZiZFsRgK8nUu/btq00/b0lN//nU5gPvVm1/mb756blrDfXtgEwHSNQzavOY2jKo1I8q9J9l5hGZdUBss4oHjOJ+g9Rq+kasSjMsVwwplKMa3YTWNK00TvcZJ9s1Y53akW7DUKfG3K0xSU3DCuO4yjSlMMzItVNS9RepZkSmG1SYrSrroNY2ITV+UVinW2X9OWUt9c19OoXm/b+3T2em3N6w+s0vP79an/UsM+Pdxi25u37N3rb9/Zaskq2ryzLji7nkahK6CQfrxMElZHQfDSNm4HqZuC4aupcElxERWhJSR0W3IILb8dHteGxVRFRhQGgNAt7Fw3WKIjrWeE3ewAD5ZKASBbSjZtoiBmr9hhtD+0vDP1fTO5+RLq51SoXNT0eAN1Lx6/CUfbzEw4Lk3+KTziWl/p6Q+Bs/9ihHcJgbtwnPWYtmJoUjUqP9NlJ/rHpA728WfBVTJ3owk32R/XXLBxoWfO1aMNX1w1jdsulmt6+1K+daXIAuMNDpOd3lMdMDnhKDJyTgCYnHlAw8pfCcUrpOyV2mFM4zKudZtQug+jZugOobsZ6A0gtQegEq3zmF96zcC1D4AUr/ObnvnNwXkIdNdaCs5VH6wkBbFeRLaxQggQMq2JwMAigggDJoThk0qwieVYTMykNn5aGz8nBACp2VR84oQqcUkAllwFeF/4QsYFIaDMihM13hs+2RQHv0VEvYTFvYXFfEVFv0dAsN6Mg0fkr9bzdsE8yB5fAT9geniPluEUv8OOH0eFJ8Ci9jx6YDxw5fPHf+7q1HOXfeFz0urnqUW/Ekt/Jxdml2YYNYOWgwT1otXwdtkzqtVac1aTQqi1Vv7teOfB7QmAwqk0VhMMmNBrnRoDDqFDqNSqPWarVmo6XfMmg2DWg0FqnS1CnTt4q1BVVtH8pbXhQ1PMyruVtQd7+49VFFz39VsrzOgbcNppyWwScVupu50vsVxod1/S/aR35/XvegVPyuSfOqXvq6WVIk7y9UjbzsslwrliadfELffiPjt7fXi7RXc8RH7xTt+PPNn5+6X7X316i+lPdY31RIbr5r3XujIv7QqzV/lO693brvWsmu86/O3M47fSeXveHkwgD6D/6MBY4oN09yqAchfGHAxmDqJSjzYQTupQ/kvbNrgbNjY4BPb3RUNyK6OTqqLjqsk4Zow0W2h4V2BIaJwxEaNEmKxbbBI/twkVIiVIwPbyeEN3BxpcnMjxsTP+5f/+nQL+93b8zfu63s4P6qw8cLd5+4Kli/KZiLnhceOT8a7cTxsEN6LiGFe8Ud3fXw9ZOeXVseEBE7o8Bp9OANmJ/iycsSqMtFHI810Q4i35/4uzbdjafs9bWLEiwi7VjMvuwsehW98Rlq4/af8IIFoZgfQgIXB0D9sJEhxEA/pJ83NDwQiYESWQRmPDsulskjIAnIKCwiEoeMwmLhRByChI7GY6B4HIxIJzAEzJhYdhyHymURGBwSi0Ni0Ql0OoVNp7GZdA6byeMyOFwGh0tnsql0IZsTz+Em8XlcMklAoWTGx6XFClIEvM2ZmUIGi44hRQaEg529/MEhESFoMp5HxHOZdCGZyCFgaVwGn88SMMh0JoXx/0csh8WHRsJhUCQSjqEQGXECEZPGpRJoLAojgRubxBcl8kRMIoeIpJDRjOgwLBZGI+N54RA0kyrEoOh4LCsqAgOBIJBoOoMhpJK4DAI7VZCczBUxMDQqjsZjC2Ni0ii0eBw+zs8H47oSCnZAuv2IdlxIcl/CWTmf4mMf83P6tf/udIH+v75CkjyDEz2DE71DU9wC4sFB8V7BCc7evP/hau/BsvdgfSP2f746gjnfkus3XP83Tr5cZz+Okz/nG7Ge3gke3nFunmxnd8oyB/gSB8TC5UjQD3jQ9zzQkqzvHQ8s9bz6nduj77w/LICUzY9ssIO3ghAddsj2+ahWUHg5KLgQ5P/JLiBvYWjlosjGBZFtSyLKnYNvg/32Q3zSWNEJmxnC/UzOUSr9dw7/Qkzi7zGJR9kxu+msrURaWiRG4A1P8ITvj2Q07Dn25eZF68Xd8jMbFee2qs9uN547kp+cdZu+eXPUfrTHKXvX6wtDPoLQjSBoEwjasxSnmo9qBSEbvydKVrBUy2ktoMDHIK+/nMKvQ6IusKmnrp+8XfbwYceLu4bil+bqj8baAn19sbq+WFVXIq8tktcWKWsLVVX5yvJcbUWhprJMVVGlrGrsLW4oftuWuv6JL+7+csgHx+ju5TDNYoR6AbYbhKoDYRpAiNYFMPWP0doloc2LA97YR/4FIZz99fCHD296ehu1naUN0tKSLz3t452tkvwcfV2FojJbUnZbVXXaVL91uCnpazNlsilqui4Q6IkcbvMdkRJN0k1vn2/5+69rL9+IH7+y3XhguvZIUdE2160BGrpsPcoBuXZYpR1X6r7KDZ9lpjGpZVhqGZRaBqWmAZV5RG0aUeuHFBqbXNevtAwobQNSy2Cv7rNYP9WrH+nV9fcZzD1qbZ/WrLF81lqmlfopieqrWDUq1Q8rzINKq1llHdT1A0oD0KceauoUF5YVGXR9Q9qOtzeObaEGX0wlvtiW8GKj8GF67Kv1q95t2fZk9drsLT8XbV1fkCz6QCSWYFCNOFQnFtGNg/WQoL0MeA8T2U1F9JKQEiJGjkX3IaIrgjw7sJHtSHhZYHBNGFRMpamENFkSQro60HokfPYuCvhIBEqJs2Xo0UKYOQ8lfk/JuRK9L34RLxAUD1myFgnZQSIc5caejU28mJB6NSntUmLKOWHSyZjEg6yEXbS4LDglE45OiggURfxwcZOboVr4uYM2KyFMdaAACWG8MdBatmK2ww3ocB+vcZ2q8/ha6zDb7Ax0uM91us90us90e8z0ek71eU6LwdMSrxkZeEYGnpWCZ6XgOZkXIAcDCjdA4Qoo3ACFG6DwABQegBwMyMGA0ndO5jMn8wHk/oDMb0bsPSP2npMEApIIQIkG1KjpnuCxVs85qT+gC5lTeM8pwHMK8JzCe07hPS33mZb7Tsv8p2XB09LwGVnEtDxkShH0Ven7Re73VRo4IQ6dEyNmO9FADwXoowFt2JlW2Gx75HQLBmhJUb4QPN4SsCncjrMMxFyynP6jN3FpAHQBmOQaRfKFU8Pxiayk9Rlb9+8+e/mvx38/yb75Ou/0zcf33he/Kmp8kl3R2mdWm76aB2cGR+fMtvHBsa9qo1FnMSi0cmO/3mw1mK0ms9Vk7DcYrHq9RWswa4wmjV6nNBo0FrPearMYrRaZXtelUrXIlHXditJWWW5jz/v67ndNfR/aFLldurxuY36XuUwynNNifFQivp7T8ndux5N67fMm09W3zf98aHtc0v2mXpbXpalQ2kqVA+86jYcfFP586fW26/kZp55ey5O8aLZeedeUcezWlsuvL39sK1SMVOnHc/vMr9uNlz52rfn9rWjvo5Q9jzbse7Ju5+3Ne++e/jv/2N9FCZv/XOaK+c7Oe5mdl9d33giQx/4IxitmSgUrvhSKKvDyyndYWQV2aw8L6YiObIJGNkAjOjFQMQYmjojs8IX0BESqETgFDtOJiOhChIixEWoiTEZBdTBJNTHswvTEjxvXvNz68/t9vxYcPvJ6666rsek7ofRMX2KcBxm9HAdzYhJDVvu7xbq5cO2dmQlp5y5fq0QjtlCQ2w9uvH/jYM5G4tG1kbvWhu5Ih2yH/RQXah97/lD2oZ//hc7HxS2mHFopvOGW8j5qczZ62ykP3toVWNqSCP953oEOEWDXyEA/tL8fIjgIERmJw2GpPL6QFxuPI1HhMBwcisfACAQUhYCi4BAkDByHReBJaDKLzObReWwKm0FkMElMFoFBxVEpJDqFzKBRmAza/zlhyKbS2VQ6i0ji0+jJgpg4JiOOyUiNjUlgsYQMRiKHF0tjCJl8AgwX6BXk4x7k7hzg4RIYEYbBohk0Mo9G5jApbA6dy6axGGQ6k876Nt9qTRQS9dtyOIYvxKDwkeHRgf4QaASCz4kTcIUsKpuKJ/MYHCFXmCJM5dNjyWgaCcOAR+Ax0VQilgMNx3NYiSQCl0zkRUbiIBAEBsci0/gUEpdFFyTGJcewYilYKp3IFsVk8NnJZEIcDMry8sAsXQSJhAgErN1u9pyl31NW/sjyAycxKfsvni8FfZP1/7acRP9LsWBIkqu/0DNQCA6Kd/Li2nuw/pdf/9/zv/D6/5b1m7UuPnxnb46TL9vJl+3iw3f2Eji68xxcWCscSD+uRM//IQS0OBi0OBy0BAdawgUtSVtov2u5158LPe9/B34D8vsEgpTZRTZ+h2ibj+xagGwHhVaCAotBvvkg/8LvIJULIxsWRLUsDi9zgNxz9z3i77WaFJ6QRYrbQWYeIDHOcuLO8UV/CNNOxiTsY/N20tjr0NSEQGwcGMNbifgnZrP29Omx8wdNxzaZj2/W7FlbkZZ+lZiR4b8h1OWko8e9Rb6vQJASELINhJMtxxl/QshBQSV2YQWLoisXRuXOj7gH8j7xU9gJwaqnhw4X3b6c11fZIC97Zy57MVT31lj/XtuQo2ksVtWXq2orlTUVquoSdXWBviZHV/3BWJunriqRljcoahQ173ouni6H0R45wbJXRNU7IJU/IvTfI9TfYTpBiBoQrhGEbp8PV/4A1/4ULV0OrV8Bfe0EvR2AuZm64d29B+0tNfK+6sbO3E+ygsL+ujptRaGx7pWx4ZKxeYetJW6wEfmlMRRoD55p8Zpudf3abj/a4W1tJ5k6tuu738s65K0tX4sqJ28+7flYa2tRfC1pVLT1WaWqUZV2XK37ojR8VRjH5eYvMtOYzDSuMI6rjZ/Vxs8aw7BCb5WbLPIBk2RI19tvFOs/y/WTPcqBbqVJZrT2anTdCq3GOqazTin0X/qUI72qYal+UGUdVNusSsuA2jgnUX6urG1oaS+RSXJGTLm69pt9hSf++iXi2tqgq+lef6f4P1qHLTq0qvzIjvdb13/YuqHkl035Kalv8MRcGLoGiW5CRjfDQltQwR3EsB46tJeOkNKwYgKuNRxW6eVfE+zVhQlvj46sg4R0o/EqBkNCxXTQIbIkSFeqi3ybe/+5kPE7yOnn5IEH6KY/wm7v9F9HW0j1BsUGL16PDt2Igu0h0a4mZl4Rpt5MzryVknE5PvmsQHSMm7SblvgzlpccjkmHRq9C+KxCflf1AD/QxJiV4Ka7I2fakEAHcaws3PTRHWgLAVoDvlSCJ2u9JmvcZhrd59q8gHbwXAd4tstztgc80+s50+s52+cxJ/acE3vO9XoAfZ6A2BuQegIy1zm5y5zcdU7uOid3n5O7z8k852SegNx7TuYzJ/UFZH5zUt+pXvBkj+eM2BtQBEyLwbNS7zmZ11Sf67TEBVCBAZX7rMJ1Vu4+K3eflXtOy73+r7KBU5LgaWnotDxkSgGZUkCmFCGTsvApSfR0DxLoJgB9dKCLOddInmukzjZQxkponbfI/6S5r/MDpTqD1nq4rXILSnEOT3VDsJYHMx1DSE6BBM8QRjiWj2Vnxqz5ddvxC389Onj+xpZDv994mpNd2nrrae6L3NraTm1Nh6q8sbexU6HtHzUMDKstZoVOozXp9Aa10aQ1W/Qmq05nVGn0Mr1JabHpRkZt5n693qixDFts48OGkYFeg7ZJJmuQaqt6dMWdqrxORW636mO3KrtD+a5Znt2sKpcNvqiW3C9q//NN5YnHef+W9Tyskl98WvfbnaKrL2pe18hK+oxVCmthr/5JddfBW29PPy+/+rF93dlHR+4Xve/sf1an3H/7ffrxW1uvvPy7sO1dr+lNt+F1j+lRo+7si7r0g/dpaacZSafZotOR2E0I8rZth58/e9d7aPdlSijDGbTMC/R97BLf66S40rjMSjK7BUdsCg9r8PduDPBqCvarg/w/ZL1ldJTnG/U7eCAhPjOZycxk3F0y7m7xkASCO5QCpaU4LVZcC4VihQIt7hASIEKE2ExGMhN3w50QIs/5kL6c/znvWnvdH571fP+tva99XzexiEEt57FLaeS6WEGnSNZI53rwNA+F7hdwa6R8r4juFdEbZfwGtdyj15Va4x8mpl1Kzbyy8Ic/Zy7aacv4WWz6nqVLhfFSY9RJhDhumIoQrCEhUiIiLaOD1aAJIlncul1Hi6ZP2797w+2zu548/ael6Kjn6cGqkr3uc8tviyKTmJCE3Rtu71x1iR0gU4L4i8fr1o3V/h4ZfwyVugFinheh1AVxiKNwmGAqPJyKjOagYnh4ooBIFjA4MqXBpo9PlOmMAoFcJFApRBq1VK+W6hUijTRWLhHI5LEKtUSjk+uG373RK/R6qVYhVCjlGpVSN9zsHd4VbNbqLTqDVaON0xvS4+ITDMY4nT7VakkymFLN1jiNziBVJhhtdoPdpDbrlWYuS0LCcZDRZCKeJRVpjTq7XmXUKfXDt11Nhv80TFmdRj9ccTIZrHqtSSFTU0h0PIYsESps5oR4S4JapjKoNBadKTUuNc4Yr5Lo1FIjjy0V8jSiWB2PozQbU/XaBK02ns2WUSgCpdKsUJvkKqPOGGezJ2nUZqlIbVDFmZQJZlWqXZtpkE8W81IjQvgopJ7BnBwJtsIQyRBYHIe/kMGalTJpBwhOSoERk78JTkqJJiYPUxaKjUcQEpDExP8bscNe9htfv+XDULQVirYOfwGjzGCUMRJtiESbIDGWSIQlDGoMBmuDwqQTQvkRMHFIlDAEJg9FWibCUsdEZAZAvg9GbwvEnRyJvgCKuQzC3QbRCkdzHWMEnjECD4heAiLlg7A5INzDkZTCUcyno9jlAczcMMrfENzmGPRsEW1SujRxgdzws9K03ZayP2XaoSlzdkyassYWv1xnnitUp5EliViNGmLNwCSdT5hbu3R523ezPvy8uGfJvL9l9kWUmfSI5SPCfx9JehTAKRnJLwXJqscpGyKFjQHY/BGoSxDBnUj+9YnMY6K0iwt+zc8qG2jsABpq+vNvF3qyb3tun+h6fO5lyZX20msNZbeaSx83lxS1FFW0FZW1FxZ0FD7oLrzW/fRKT8W9puKHvvwqZ27Hqf2VNtsFKOvyBPaTIG51IL9pDK9ptKhulMwFkpaCxCUgYQWI7xvFrZvAqw8V1YSLSsOFD0MYNyNpx0WWg+u23rhzs7DiYYk/p6w9r6TuzuXugqPPipY+KzG/c7I/VaG/VCKAajRQj35bNKbfEQLU4HrLqe/KzG/d69odfzf5XQ5X2/mbJTmVrd7OT4Wu1qqaFzWNb1va37d2fGjp+tjc9bm5p6+pq6+5s7+ls7+ls6+9q6+580ND58vaZz21rzur37VVv+xo6Hpb3/LR6euqquls6Hztb3nmqu9o7H7b8vxjXcdrb9NzT8uz2q7XTS/eNb181fTsTVN7b3GpOyvrVK3/VE/Tjh7fD3UF6Z+8C7+453fmxJed4l1ZF3VketCRKbDzc8VXF9mvLkjPXjznXvqky3LVbY44jycu4fFKubQyIckhJbnVdJ+eX6OWVMWKnmA598FoD59ZxSUV4dAleEKjRNmm0TWqxM0mQXsyx22BOxMh/hmI5mWUV5tkLatjr2Wg57DGWHBjU+nwWUL2dA7vO7Fmiy1jT3zm4eSpf6ZN+yNlyi5byi/GhFW6xMWyuOlcQwpZOEcknB4btXVq1MuSpNelXKCG+dWBGyzj9Oby2y/iOi6j+wvpA09Jbx/CP+XH9D7B9BXh+stIQw4i4MIPunGDnpjBamS/BzbogwG+KMAXBVRDgWow4IcBtVFAXdRg/TfBB+vhg3WIwTrEYB1qoDZmsBYzVIcdqMH2epC9HuRXPxJoR3/xh/bVhAHNUYMN4K81kYP10KEG2P9BLHKwIWawHjPUgBtoxA00EL7W4frriQONjMFG/lCjaLBBPFAvGqwTAfUSoFrU7xB+yhd+fKjuexTf9Y+heEvsOvHoxfjRUyNHzAgPXhCFW4zgLELEzoPzMyHMFDDRHIHWQTBKGF6GoGnJ0jh5ws8/bp2/dN2SH7fs+v3vU5ey9524uuv45UvZZdlldcf+uXPm6oPiqtrut70dL990Pn/V3N7R3NrS0tbc0tbc1FLvq/E4PBVuf1V9S2378/amzqbajqb67va6Zx3O5obHrsrbJU8fVNTdfFp3ucj3T6H3QnH1uSLv6TzXiZzKm5VtWd5np3NcJ3KqtpzLWXLgn4M5zjPFLRuPPVyx49rOU7k3S5qf1L0sanh+t6r++N2CP+8Vnsv3HLlbunTfuWX7z9/zP7/r6/797tN5288k/7zvu4MXTxT4b/pf3q1/fdPbczrXt+nM42lrTktSf6FrVuB482Iok9X6n9YuO/r49P1Ds1emo9gK0PjJoyJ/Z8mK7ZPKlLoCKqUYj6kkor0MkptNK6NTntCoRQx6AR7nZrLahPL2WEk1jVmGx1ewyF4Zp8Eg8sg4XqnAq1KVqkxPDClZtsy/jFN+YmhnYKUpkcypSNEaccZMgnkKMcmGTaIH67ChFnR0alC4bVSEEcqYtuCXG7cL3z+41Xn017tpkmWZwiUr9ev/Wvh31vpHF3++I4TEM2Bxm9de2b7xighh443gZgZrFo6W7YqM2wWxrww3TA1VSEfT0SBMdAARHEQKDSJAwTQ0iheDYcfgWHSeXKwxCxU6kUgjl+jVCvOwodQoTWqZViFWKSVqhVglj5UrhAqtXK1XajUylSxWopApVQr1MGL1ao1BozXp9Ga9waDSGFSaBKPFrNIaZSqbRmtRapOMVoNUKefGmlV6u8Fu1liMaqtSZtSqrHQKH4em0Sl8ldxg0lqMGpNZZ7IYjMMy6w0m3be3dIxmncmkNSfakuLM8RKBlIyjcBk8s84SZ7ZbDEaTTm9Q6xOsiTZjnFKmV8qMHKY4lqvmsOQ8jlKnTdTrktTaBAZLRqXGKhQGiVQlkqsVBrPaFCdW6MRivUEZn6DJsIlTdexkk2jq1KS1KslsHD5hTKCYJljAki4dESAZF6ZTGH7ed7gINGxe/z+UJSQNUxaKjY/Gx39D7DA1/3fyOszXYawOk/V/w+RhhSH14ShDJNIUEW0OizKEQDShYHkoRAKJUYDRCihGD8HFh6FSA8AZAeA5E+CrQ0nHRmPOgJBnQahLIGL2SEbJWK5znMAzkl4BohSDcHkgfP4IauFoVuloTtk4dl4w9Z9I3PbomAUcclpCbPxssX6FwrTDnrY3ddqhKXN2pU3ZYE9YoTfNF6mm06UZdLsiZrIcnLxJMT9/zmpP5qzWmbM8GXP2slPMyEVw6HZQzGUQo3icsDREVRmicYZKn8YFazkAACAASURBVI7H3QtEXZyA/iOCfihGeCxtSd61JwM1z4HmZ8Cnz8CH5/3+wrK6vJudRVeeF17tenK1ufRmQ9m9hqf5zcVl7UWuzkJn95OinifZPcVXX1beeOHKbix7UvrIc+lv36L592IoR0M5jyfE+scLGsbw60bG1oySVI+SV4IUJSBZ0Qhp2Uixe6SwemxszQRhzQShO5BfERFbFc66P5G2K0a0KmPBoeOnHj285nz89z335XPPHu19mZ/xPI/eV4Ua8kd9qYL0uyFDPnCfIxioigIqYwAnpb+U/6JA98q5tNV1uMZ7/VHRtcr6iuY3nZ7mZrf/uaf6eWvnu9bO1y1d71t6PjX39DV3DzR3DrZ0DLZ19Ld3fm3t+FTf/rqm+7n/1XPvmy73i86Grje+2ucV7jZXzfO61g++5reehhf+9jf1Pe987S/czZ2elq7arpdNLz40vfjQ2P22qe1VTs7N0uID3U2/tjgSOitkLyvEvR7lJ6ei16Xq82g6HnEf7o08893Ys3NgFxdwz89R3Jgbdy3VeEEuvskXPRKIi3ixZQKOS85yyKlVSqpHw3GIeUVUdi6aW4Bm1Ytjy6noJzFIN5PVqdJ1qjWtSkm3Wf4iWdoaR29OItWnEGpSKa2zxPXTxfestHV81GQMZAaFuJgvXsCWb9BPOpS+aLt1yqHkmb8nZe6NT9tqSlirti+XW+bFGjLZ6jSabJFCnsEMvLFN0luV+NnB7Hdj+ytjgDL2uyxG7cnorkvEl3dwfQWU19lR7x8jPubi3ucSPheSBsooQ07SoBM74EYNeZH9bsigFwJUg4FqMOCJBLwRQDUE8EOBGuhAHXSo9tsJG6qFDdTBBnywr/7ooZqYoXrMQDXqsxv+xQXv88H76yIG6kOB5sjBhojP1cH9tWCgGTFU/x9ZB+uxQw24oQbCUD1poIE00ED6Wo/pr8cP1nOG6sVAvXKoVjVQIxv0iYd8oj4H91MR722O9PUNc9vphHvf8zfyJ86CgOZFBS+GRS+F4ZdBaT9GcX6CcVfAuMuimfNhpOkwfBoca4nEKEPRykiyHMlN0CRPSZmzeuVv2387duD3fw4cvbx1/9kDp67fyq3afeziwVNX8ku97c8/vvs4+O5dX3vHs67uFy0d3c0tbfUNTS63t6j0aVHp07Iqh6e2tq69rfHZM29bW7G3+kFp6a38wquPi++V1F4rqPvnkfevnKpT2c4TOc7j2c4TWY4bFR2XipuO3nYcvutY9vu1KZtP7rznPFnctmTXze+3Xtt3vuxWWVeWqzunuuO+s/70/fybpdU57pYzOWX7Lz9ceeDspRL/PV/nxad1uy7lZq47nPTTgfV/PTxX3HbP9+au99mlsuYTBbW/XCmNW3uWl7GNF7eezJtJw8YnclOOTV9+KinzmDH5d5H2IFVwEEkokKqbbPZKFr0YE12IBDtImGoes0rAecpmFdAZeURyMZHspDJreYJaHs/JppdyiKUCikcXWybjOnVKp8Weo467okw6IU/dxLIup9rWiqfuMX9/YdaOh6vP/apZvog/L406kxliQY430YlzxPI1XOVKbdrOfed9vjbg0NasTMUPenSKITphAW/xlR+uHMr4fZFohQaTruPP3bsvZ9+BbKtyPnEsxxqqmBIgWx1u+XGibmGYLiVMzhtDh4OwYSMxASNR48egwyYSY+AcDIILh5IxaCaDJeXyVaJYtVyi1ygtOrVNr7EbtDaDyqJV6DVynVKilsfKlSLlMGLVUqVEIJZJ5Eq56r/9DwqlVqnSqzUmnV4tlasksniDOU5vitdZkozWeJ0l3Z5oVmikXKFRrrcb7Ea1VSXRcVkSLkti0idwWSIijh7Lk9iM9nhLnFlvMGp1Jp3eqNUZtTqDRjv8aN3wu3UmrTnOHG812PQqA58lYNM4KqlaLVPFWax2s8msM9ksdqPOqpTp5RI9jRLLYckp5FguR6mQW5XqOJnCSmNI2GyZQq4VieVihUZlsams8VKdVamwmZQpdnGqCKnihMumapbuXPnP8vnHJqfvSM7YsXHPY23yFjg5YyLUFIWON8dvBH0bxP6/WTEx+f9G7HDdaRir35zrN7hC0dbh78Nj2v91uuEowzBiw6MNoVBtCEQTDlVGwhUhUeIwhCwSpQ5DGgOh1nHhCWMjMsaAF00k7BuLOwaKOQFC/Q1CXwURc8YwygK47jEsF4haASIUgYhPQLSSUezSUdynYzmPg2mXw/B7oMjFdHyamW3P5Km/lxi2WFN2J0zem5q5M3nSpvi4dRbrUpl6Pkcxi5+oJc2khSZbUFMOmH92z9vQseSXx0k/rKDOZEetjMAem8C6HSB6HCTOhiiykLIbUM7ZUPxhCGV/JHlDYMwCGH35mh0FzS+B5++BvgGg//NA/+ve1kqnO+tyV+n9nsKsF+V5LaUPGp4+aioubilydBR6egqrnhUUdRc8ePH0Vk/FnebKB5VPCi6cL1q07BpXeTyCdj5YWDle3jxGXAcSukdLPaMVjhGy4hGywlHKwlHyolGy0jFyx1iZe5TYNSq2aizXOZ5WPpGWG8y7MIG3ZwztByjnO3vKzh1rT13Zub315i+9+Sm9eSTAGQX4wJ+ckZ/cUZ8cYYAbCVTRe3OxwFMK4Ob1ldK++nQ9VSmt3u/81b/UNZ9oe57T0OH0+tqdrp6mzldNPc8be1439bxv6Pnc1NXX3DnY2j7Q3t7f3tHX2tZb3/KhpuO9/9kH74t33meva9qfOT1NDk9XTdPHmuZ+d0Ovu+mzp+VDdftrT1u3q6Xd09ZZ0/26/tnHhu6+pq4Pnmpvcf6Z9pptPb7J3Q76Bw96oBrbV4UGamifXLjP1fj+Okavk9t2i/pwC/RI+qhzc7EXZjDOxlHPyMjXxNxskShfICoVCh0KQYWcUaVme9T8Ijb9HhL7CM1xc1R+keApKaaSQmqVy55p9e1yeYtc1KYSdOi5zVpqi5nemcBtTxJ2pWueZVrqM+3ZqeatXOoyLHY1W7hNk7g3ftbBtMX7UxfuS5m3I37qJlPKen3cTyrTd2LNLK5iOkcxjauezuNmMAJyDmrelVkHvPyvTnRfGRwoZ3zMpjacgj27SvadDP6cS3yTA3uRDX2VjX6Zg3mbh+0tIfRX4Psr0QNOxJA7etAFGfKAAU/k/wgKVEMAP2SwBjL0f539XnC/DzLkhwO1qAEvotcV9aUq6qsX1usJGagJB5rgA37wh6rw/hoE0EoCGohDtcShWvJgLWV4vfCwBuqp/fXEgQbKYB0fqJEO+VT9HkWfS/rFKXz3lP26gPn6objrisqxU3ltJm8HHz0vOGglGrcMhv0xirQRxd2CFm2O5v8KY29GsH6Noa9BUVaiKUvQ5GlRuORIQnwkVRtBkcDoBpZ6dsLszSu3H9h+/MDeM3sPnNv025+bdhzfvPPEnv1n7twrunIpy+uoa63t6m591dr6qrq2o8rd5PU2uVz1JSWuvLyyR3mlla46X2Onu77jQUH5mUu3//z7yqlzN05fyDp6OufQqYf7TmbvPvlg5+mHu/7O3XPuyb4LRSfveA9eLN93sWL7hbJJa06ZVhxZdeHppmue9NXnFm+7eeRW7aWSzhNZjr8fO+84664UOu6VeYrrOrMr6x9U1O8+e+P3yzn3XS3Z1V0Xi+o2nLiXsfLotJ9P/3Ik9+97TbfLnl13PT/uaP/tadPcK2X23dfV8/eyxTP0jMT1+hmH5KZ9ZNofDE6OJc6dlpnFi62UyupVig61zEPHF6PA5XiEh0N3C3mVAn4Jj/eIQnlEIucRiSV0slfI9Sv5VTJmkYhUKGPmSNkFVuMDW+IBnnodVbWUapiKVC4iJf3MnblH/1Peqn8Hbvd4D5R4jriKD1b980v+r/P/3bE6e89vJZOnHNFZN32/6urp067ZpvUGVJI8TJeASjwy9WDLubqryy5utG1Zk7l/3+ab3oahx+WvV607TYDJVUh9Bto+KUASB2JZx8Wqg8XkAAZqAgMazAgNpASNwYePJ2LBHDKcHxNGRYWSSNEsGp7PpksEPJVEpJdLDRqlxaC1GbQ2rcqsVujVCr1WodOrDHqVTqvQKCUKmVAqk0gVMrlaqVIplGq5Qi1XaBUao8ZgUOm0cnWcyTbcMbZpTVqx2qI2KGOlXDpbKVJatJZ4c3KCJUXMk5MwNL3SrJUbY9kSIVds0VvjLXHDZDXp9MOUNWi0w1+MGoNBrR/e+29QG+MtCWqZhkPnykUKmVCqlCtMRr3ZaLFb4/Qas0yqlYp1ZCKPSo7FYbkCvk4oNsWKjByehkyTiMV6lVQjFSvkGoPGnqi0JckN8UpFnFpgFyKUWoQpDj9p0+R9B1dc+T79wOTE7ct/OP/9qotcxfeGhF+nzj5MIKUHBEhAKFr6t1Lxt0bxsL4hdrju9C0BHobr/wxc/0PssH/93yZUBMIYiTZFok1glDkMrg8GqydGKsIgigiYPAIhh6LVUIw+FKGbEKkfF24ZF54wMnzqBOymcbj9Y3FHR2BOgJBnQTFXR5FzJ3Ac4zmukXQHiFQKIhWC6CWj2CWjuMXjuLmB9OshuEORiKVkdIaWbk5lqhbFan41Je5NmrwvZfKu5JQdyYlb4+0/KdQL2eI5XKuNNZ2LmMwMS5nJWnRv2rbiudsPq1dkUr5HQtcG4Q5Hii5Fa29BZRfA3CMw+nYYaSOcujEc/300eyGWPw/HnrNs3YXGzoHPX4GPHz9/evkK+Ap87X7my7vbXZlX/ziru6y4rSyvpSSvtbC4vbCss7Cyu7C8J7+gIz+n52lOU3G2Iy/37q2iDdvus1R7x2F3RYiyR/LLQSI/iO8ECcrGyB3jVJUjZYWj5E9GSvJBwscgUe5oWdEYWdkIcRlIVDlOUBXKrAhlFo5lXQfRjoFoO0cxNoZTl2FxiSsmzyg+vuxL/tSBAh5QhgYcsM9OxICfOOTHfyhBAC4hUMEbKiEClbgvJRG9FchPXs5Lr+J5Y3Jb/by2lh1dnXdr/XUe77OGzpd1Pc/qul/V97yr7/5U3/WlqeNra/vX9o6+zvYvbS2fGprf17V+rO3q8/cM+Lo+e5t6Sp31Vf5nTV2DvuaBqvo+V/NXZ/NnZ+sbZ0uPs6Xb295T0/26vvtDY1dvS8erwvwbvoo/XtSuaHjC/VpHAOqh/Y4QoBo+5EV+qY7+XBP1yQfr8+EBn7i/UNt+UXp+ccCZGcHHrIF/ysMvyYl3JdwcoeCJWFgi4ZVKOW6dyKuT5tGplyNh2Wh6ndzkFwpLSdgqJr1VLmuWSprEwk6VpEsjemGWtKroLWp6t0XYY5O3GqXNBlVjnKl6clJOnPGUKPaAQHRUH3/ElnEobsaxyYsPpMzeas1Yr09YpbUuVxnmCZXTOdJpPNk8scqOgUzjjb2+lfOm2DTgFQ64cJ+KIYMlxM+PiPV/RXZfwT7ZCXr7gPz8PrL9ZuSzLFTPfeTLh6iPhdi+MnxfOfprBWqwCjlQBRtywwA3HHDDARcMcMEANxyoRgC+qCE/5D/VgL+pzxPa740Y8kcBtfCB6qjeqoheJ7jfCwUakf0+yIAPNlSD/FId/dWHAupIQ7XkwRryoJ86UEP/PxuGWUO17KFadn8do7+WNVQjGPKJh9zSrw5Jb5n4Y7Hs1WNZ9x1l+0VDxU7V8Tj0T+jAFWDw+mjyT5GEddHMX6PZv0IZ22Ds/TG8gyjObhh5H5qyA03YhiNvwNC+jyLMhVBmgOlJYRRjBEUcgpOCqavSlxxas2/Pun2nDl7YtfnossUbD+49vf+3P4/v/StZk7J95baLB89WZD91ldbkPa54fL/kaW6Vq7C67JHj8c2C+1ce5mWVPM4q/ufM9Q2rts2evHhOxqLFmUsXZ674fub65fO2rVy6d93qoxt/ObV52/nfdl/Zse/mnkP3N++6se/4k82HH5ln7VLP2rVgX9b8vQ/Mi/5YuO3WsQctp3JbNp7O2nkx53q5/56jJqui+mlte5GnydHw7Pzdwv1nbj72dOT6eq6XNZ/M8vyw63bi/COzV1zYc6riUl7nDc+b49Uvdri6VzxpmHW+IHnl78kJS1bbZl/NXHxLb7rMpP4Jh/4dgywQiQq53HazsVOrapPyahgEFxHlYxDrhNxqIb+Czyvh8bLI5Id02mMqOY+Mq+DRGnTCRqO4UskpVPHuyAXXDPoDEs0UCEEXSrTgFFacYRoxbSoiKQNiXSVYdG/FxVNTDz/69VHJYe+N30p//ynrwLrcFfP/oRNnkUkzUlJ2Lph2MBZincWbP4mY/qt1fe7m+3dWXFwv+3Fr3NYF2p/3b7zW0Dr0qOzVhi0XwgMZ9NDYRKxtPikjPkipChTTx7IiQeiQ0cSQCdSJEyhBY4gho/ExwUwKhI8OIkeNRSMm4jFgCgnHpVNFXLYilq+WiQxalVWntmmUJpXcoFObhru+Ro1JLVMpJQqlRCGTyJVyhUalVitVarlCJZMPI1YjU8mFUpPaZNPbEgxxCYY4i8qUYE6Qx8rFPKFWptVItVqF3qqPl/AVZCydgmMYNWaT1iITyvUqnVln0qnUVqPpW1D8/0pnMmmNdpPNarBY9NYpkzJtRjuPyVfLNAa1nklnqBRKs9FityZo1EapRCMVG0gEHg7LRcewBEKDQGhgcVQUmoRIEamUdoVQKY2VyVV6tSVebkwQqexCvpmHUyUy0rdN2r7R9Ov3opV29HQRJJkUbqdjMhjU6RLZkuTEzZs23Jw+aRckSPUfYocp++1eLJKciiClRBOTkcREBCEBhrV/6zQNl4eHa03D6B1maihMFx5t+P/Na8EoMxxni0QagsCqcaHSgBBxYLgsGCIPgcqgMVoIShOBVIcidCFwUzDcFgJPCoRPHYtYPhb961jM9jHoAyOQR0GocyMwt0YSHo1nVIyhO0fQKkHUUhC1CMR4MoLzZBw3N5BxeyL+aAhsGRo+SYY3xJOlc9jyNWrLDnvq/tSMw1Mm75mUvMVuWa/VrJJqvheZEqlGAyWVEGqVwDP+mHLg3oqLa407lNgfIIgNoZS9UO4eCHtLGPnHUOwiOH4hmrYYRpkDY0yHM5OR7EQsK0NjWdrQ/vnN+/7+voEv7z8Ovu0DPnx5Xuuqe/qws6qypbjoheNpT1nBi4qSl5VlnU8K2vIedz7Jby/Mby4qrnxQePdKydYdD9iqXUHkXVDF3RGcByBhBSi2CiQuHyUrHy0tHSUqHBFbMFJQAOLlgXg5IH4WSPBgpOjhKGnBaHlZoLgsnJkXyXocwL4DYl0Ccc6CuIdHU9YEIZPjDWlZf256kf1Tz3XdlzwhUMH9WEroq6L2V9G/Ohj9lZyvldQBB3rQCQOc4CFHZL8jutcZ88GHfVMb21kzqd69ua6qsN7fU9P8rKbzVcPzT40vvtR199Z2fG7s+NzS9bmr81NXx/uOtretLe8bmz/WNvf5Wwb9rQMO37NKX7ej9oWn+ZO79YujqbeisdfZ2lfV9uVp7Qtvx8f6Zx+9TT31HS9aul9V+xyPbx+qK9n0zD3tnVsM+NFALRSohgM+DOAhDPpwX2sRvbWwLz5kv5sKlEuAUv2nPEXtKfLF2aP+NIH+Vkf+I0bfkbJzJIJsPueJOLZAyM3nMm+h0XdjMC6hsl5lcLA5Dhbdw+e0KGQdGmWrQtwi53dqRe1qbquK2aJktGnZXQZRh0HaopbWKMU+k8SXqPGk2Ssykh5PSr6RknouadKJxEm7jbYd1oRf9NYVCt08oTyNyU9li+Yq1DNjWQukqH2zSLtnjunIUb4v5fU7qAMV6L7iGKCCXrgb1HMTd2MVqGD3mE95sbUXoI0Xwe03oD13o5/dh79+GP2pMOZrGbqvFDnoQPeVIfrKkYNODODCDZ+AnwjUoIaqoYNeyJAPDNRAgBoI4I8A/BFf3cH9njDADwZqoAMe8OfKkF5H+EB1VJ8nasAXPVQTM1CNGvRhgBrCUC15wE/66iX1V5MH/XSgng008IA6zmANa7CG2+8XDfklQ77YITdv0MkbqBT2lag+5lqf3053HLKfnEJbThy/GBywAYPYSST/hiJshlO2RTN2IVj7EazDMaw/0YyTGPopLPU4lvQnjnSEQNmLo22JYaxFsFfCeUujedMg9KQIojkYawwnWpBcO0lmo6vNDK2SKE2VJS6wzZoqT1Ii2NxAlBHBmiG1LUiYNtWaMds65YfU+b/NW31q7b6L2/489+vh63vPXN9/dtPsn+bpJyXT1fyAGOG4GFUwSTAOo4Vy1TC+Ca9IFyYtsi9cM2P98ozVK2ds+W7yL0tm7kiNXyuULlDZVyfNP5i29DjLumbJ7qzf7zX8drFi7V85h7Mrb3vasjxNNwocFXWd/tZXJa7GnMLqbQf+vv7YVeDteeDuOvuoZvu58gW/3DBPO5y6+OTWM6UXKl+frvlwoqV3U1nblmz3yt+OL02b/++MxYWTM8sM6jIZ9z4p5l9o+E1EVAEFXyMWvDRrnmvEzXyqi4iowEe7mCS/ROCViMpiYx8xGHfw+HtYVAENX8EiVnFJtXJOW5yuVCO7q1Yflijn4ZmsURAOjIOHC3BgsRYZZ0cm2qNspnDDLPqMpOikVHzmd6q1U8U/x3N/MAt+tMrXSFgLRax5etlyCWWqEGxShxsWS5fcWnetdNfjo8k71gmWHEjaEYdMWTd13/7f7syYulWvmI8OFjICeFPpGXOomfFQkzZKjx/DDAZhQsfTAkYTAgNI40fiIIE0fISAGMFDTiBDRsVEjo6BTMCGBaEjwrGIaBqJyOdxlFKxQSm3qBRmhdSgUZoMWovZaDMZrEa9Ra81DfePhrcvaVRanVJrUOuNGpNJa1ZJ1WqZRqvQGdRGs8Zi1dksWqtJbRLzJRw6Vy3T2k3xw/mzRqplklgEFFEhVJrUZq1Mq1Nqh1NijUJpMegtBv0wXC0Go9VospstcRar1WBJtCXYTbY4sz3JnqhX6eQihVlnoVHoYqFMrdTFWZPkMp1SbmLSJTg0JxpOJRKEDKaKSpPjCUIiScziasUig5glkXGlGrVZrDLJ9QkiqY2IFElxxk1pW0/M/nMxZb490J6BmGkCp3MDbaTxRkKoiRmdJKPMiBMvn2vb+vO0wyAkNQ1JTUPR0r/FxdHE5GHEwglJCELCN8SCUeYojO2bhR12rt9mrsMD2v91scPZcihMExKlnghRh0SpI+A6CEoPjTFAY3TROBMca4SijWCUMRxpCUdawxHxwcj0ANTCAPTK8ej142I2j4LvHBX9xxjMv+MI9ycwSsYxKkYxKkG0MhC1CETLB7Hyx3FzA1k5QcTTE+ErEfCMWKzRRBDPYMhWyg2/6Gw745MPZaTvz0jZlRi/yWRcq9D/INJNZ8mTWEY2REsJNScyFs+QblARl8ZA5kMwa0LJGyD0n+H07xCUGQjiFARpKpI6Dc5Ih7GT4EwzmmPHMidJNPMfFzZ8/Ax8/NAPfAUGPwwAH798ftnW7i9tripvqyx77Sp9XpbbXZLdUfKgrfBBV2l+V1lxfUGx40HZvX/Lf91wV6bfH4jZMpZyMljyCMTPA4lKQaIykLh4hLhglDB/tCBvNC9/DDcfxMgG0e+CGDdArOsjBbdGiu6BhFmjuPfA3DtBpH9HUy6P5d0aGXsFRD8Iwv0UgJuMwql+mj/n3pFl3otzXz/OfJ+nf5vLBdzCfie3z8nqraJ9riJ8ccH73BFDrnDAFQFUhAMVYQNVEz97o5+7hE3ls2rLTvsdpfVN7bXtr+q6PtZ2ffZ3fPK3fazv+NDS9bGj+21nx8v2tudtLa9aW943N/fWNfX7G75WeN6UeV9V1r2qannrbHtX2fKmvOWDs7XP2fK11P++uvlLU+en2qa21o7Gzh5/bfUtV/7WHucP770JH10MwAsDfGDADQdcGMBNHKom9Ncg+mqgfb6oAQ9myMEGKgS9ReTefEbTKWzxOtj19LA/RYFnBNFXYqn3JbHFas0TqTSbybgaHX0TiXQIhH653MHmOFksD59TJxU2y0XNithmBb9VzauTUBvk1BYlo1XJblVym+XcRhm/Xs5t1PGbrOLmJHXdJKMnw1I+xV40PTl31uRTZs0+tXwlmz2XQpvB4k3miFN4skyJaBI15Nii2Lu/if/4brTzb+LXSllfOeNzCaa/HPO1GNtxDVKwE+Q7jTmzEFT5O7rlX1bp/pCqI2H+k9Cmc4ie69j3OdRPuZSPuYQvTwhfn5IAJxVwUwed+C9lyN4KVH8VZsCNGPTCB73wQW/UgAfc7wnv94T1e8IGqyMGqyOGfJFDvsh+T3ivM/iLM2zQG9XvgQ36UUM1Mf1eZL8XOeTHDtYQBvx4oJEO1NOAOipQSwfqWUA9F6jnAnVCoEE7WK0acIqGnGLApQLKDG/vWVr+Tjgzi7FWFD01YsL0iWE/RiE3ITE7UYh9KPQ+BOUAgv47in4shn4KTTuHpV7Akf8hkC6SKBcp1PNUxl9kzlECfx9WsBst3IoRr0Zyv4fRZ0eSJofhk8OJcREkcyRZB6aowgiyEJwyFG+IIJrDCZYQjDUIaQ5BaSJjxMFRiqAoUwgqGUKeiRXMI4gzkewMBHMqmj0Tz5+N402DUuZAaavw0p/QwlkhuDlgctpEVGowOjUcnwahTkHy48FMO5irDmYkEc1mko0RKZMz0xItK6SK+SzV4hmrz+666Fx3Kn/F0dtHsqtuutvvVDXcKXaXeJq9dV3umo7iiobNO0+eu/7kae2rwsZ32TVv/8xq+H7Xfdu8P2STfktZdnTdqfxTZd1nq3qO5NVczPX+c+zC4Wlz76QmV9h1XrWwQcV38Wm5BOR9eERWdKSDQXhpUn5DbBkWVkHCVHEYXrHQp5BXxIryafRsbEweDlFKRFbRsXWxjCat0m0y3TfYbsxYvC9z8WRNuoBnJbHj6dxJXGw8LUTFjtCKoAYzIVUCMUiirBJkMg+RwkalC0izRKwFlBi6zQAAIABJREFU2OhEBNjEJKZR4WbSeKkRk7RQufQ7yeKVkiUX5x7PWnJhq/znVHjKr8k79664YI6dw0NYYsGaRKR9tXxZWnS8dJyIM0FIDOTHhAkQENH4APLoUbiAUbjICXRUKAcVwgYHECeOQk0cHRMyARM6ERsaggkNwYSHYaCRBBSCSiLwmHSxiK+RiXVqhVGvMRt1VqPeYtRZh2u9eq1hGLfDi/uHNYxYjVyrVxksWqtVZ7PqbGadVRQr5bD4apnWZozTKQ06pUGvMPDofGIMaTg91iu1erVm2LkaNFqLQW/W674h1mYyDyPWbrIl2RPjLXEJ1viU+GSzzqSWaWxGO48pEHDFaoXRqLMbtYmxfA0Rx4+OoiFgdBwmlkqWkylyIklKoys4fL1EaBLSJRK21KhN1OgShRIrmSiLCePKMZYZnNkLyHN+N+9ex/opMzR9HnpBGmKGHTZFC01hjVVhQTzWWFUKefZP5i2g/+7CUtMQlEnDvafhQewwYqPx8d8QO5wVf+Pr8ID2f+/FRiJNYXB9SNTwe+zGYRhHIg0RCH0EQh+JNIBRRkiMARpjgKD0SIINgbPDsFYo2gpGWiMRlkiENRSZFBQzcwJ6YSB6aQBixdioNWPgv42LOT6ecGU8/fE4ZskYdsUIVjmIVgyi5YMYeWNYuUHsgiDKxSDEOmjUFCbSqMaI0ynSpWLDWrV9mz1lX1r63ozUHYkJmyzW9SrTSolmLoOZyeDpMEJqmBQeZI4KzYCBp0Nhc+DEZWDykkjyfBhlKoachKUmwmhTIumZUcw0GDspimbGcJLQjMl0/uw9h+6+7wVevPoKDAGfPwz0ffoMDL161eOtry5pqip67sh778r74C946XrYXHqnoTTHk5/76PrjO/861vx4QyDcGQTbGEQ8Gci+A6JnjRaXgAT5o4S5Y4SPR/OzR3NzxnJyxrEfjmc/DGBlj2XeGcO4Eci/Eaa4C9Zlh2keRMhvR4kvoWRXwLGXRlNOgIgHx7F3hwjWhfPmQeiJUk3qnCnTDq2fV3phWXfOnLePjB+e8Poq2Z+dlA9u3DtP9DtPxAdPcL8nHHBDgIoooDwKqIQMOWPeO9g9FXFtjlWNVX+3NXkaW541tL2ua33na/0wjNjm7vdt3a9aO7va2jra27o72l61tb6rb3jn8X8sq/r41P2pvO6Ns/WVs6O7vL2zsvW5s+2Ds/Frpa+3tvFre9v71iZ/d0dRT+eNpuqdXY7vP1VP/lIt/+zCAF4w4AcDrmjAhQY8BMCLG/TBBmoiB2oiB6qjABcOqCIOlEUD5bi397HNJ7HF66KvTY7814w8LUSd55Fz1IpskeQGgfxvVNRdTIxbIqhViJ0slo/H94sENWJBnVTQpBI0qwWNKo5PTG5QMjt0/A4dv0XFbpAxm+XsVjWv0yTssoo74sVtSZLGZGHtJEnNFKVvhqFsivG6VbqFgVuERs6ns+cIFZPFuikSzjzRuPKjxurz6svrAnJ2T+ivUHwuZfeWkd4Xwr6W4l9kYW6vB5XuibmxPPzKd+Glv7ErtzMcv9Ec2ynu3dSGP1jd5wWvrwpf3+S+u8d894D87iH2XS7q81PkgAM94Eb1u5B9DuSQCw140IAbOeSG/Tey9UYCfijgjRx0hw+6wwdcEX2O0L7K8K8u8JAfDtSggFpUfzX8qxc26EcAtSigFjVUjxmsxfT7cP0+woCPMlTDGKphDfh4/R454DMALgNQagJKUr7cSy/doj4SR1xGhk8JBU8aA1kURvgFRduJxh8jYi5y6adw5NMY+hks7RyOfBFPukoi36AQb1JJNymUmzT6TTrnKo33D0VwhhR7mij+kyg+SIzdReBtQrN+jqZ+BybOCsNODsWkhWIzwaSUEExqMHoamLgIyfgumjovHDt9ImwmJHpaBHQBBLESQdiMY+1nSn/nKndThcsiUEvDEXvYkv0s0aYo/F8M2R2J+TSWfQJHP0FiHMGR/6RxTnCEx7nivyT6Y0LdKih5TmDMeppmgyDBGEiSjicmENQynNpmWTp7+ZF9fxevPnRn3vZzR7M9uS0fyro+Pij3P6msdXqaG5peOKva1mw8ePDP6xV1b7Jd7YXtvVedL7b9Wz5762VR+gZh4o+zVh87cbns/sPaW5cKsk9ef/TL9mvJSUU2dYNd3qLld2liWxQ8N4eUh4XdBgcV4qLbVcI3JmWnnFvLIboo6DIispyM8wq4LRpts0Lr5cc+JeILkNBSFMRNQDUwGTUiideU+CR1lnPb0cubj69eul1rXURTzkBx09CUpEiIEhNjoOItZLQRA1GQEAYkRBMRqgwL10SADRC4ZewE8cgx7AiwIjSQz46x0cM1cnRcHDktHZ+6VrLsz/jt+9Qbf2Z9vztht+dC86mVl02w+Ezc5D/s286m7kkHW3XBGt54cRSIFAoiwcJigycyxowlBIzBBwdSwcGMsCDqhHH4kaORI8bFjJ6ADgrCh0zEhQbjJwaiJwQgJwahIiMI0XAqAcehkgVsplgYq5DLdGqVwaizmw324Z37VoPdarCZdVajxqxXGf+zp3KdVqHXq4wmrWX4N4veKo6VczlChVRj0tv0KqNRYzapTRKehIah6CQau8FuVOuNaq1Vb7QaDVajwarXW/V6m8FgMxjiTJZ4szXRak+yxSVa7cn2+ERrfLI9cVJCSpzJZtYaE6yJCpFGxFUoRAaxQGvUptDJYnQ0CxpJiUFwsOhYAk5MIkgoVAWLrePyjAKuPpYmk7CUenWSUpHAYuuJWDkBLJYiTNoIYwY0Zb9688XkPzeSly6BTP0Zv2haWKoSJDSMUCWG2DPh6XPxcxZTF4H+uwv7fyzst0ZxNDEZhk+E4+Ki8fEwrH2Ypt/2N/23vOl/ClDDfA2GaoKhmjC4/lslCo6zQdHmCIQ+DK4OhanC4OqIaE1ktB6OscLQNgjKFomwRESbw+GmCIQxFGGbiJoUhJ4eHDMnCDF/fNSSgKhVAYjdAdiT40g3xjHyAvjlY/nOkZxSEP0JiJ43ipEfwC4eT7sZgNoSCplBhBnFCEk8QTpXoP9Zm/CLNXVb0qQtSYkb7XHrTLY1KttKuWERnzuNSU9liKRYVVioeWxoGiRmDoq0CEWeByfOgpCmR5EzcBQ7jhYPZU4OY2SC6ZOiWSlQqhXLSUfTZ+CoMzLn7Op6Abx8D/QNAm/ffv348eMQ8Ort+7qWJqe37HHTk6y2gruNT265H10qfXCx5OG9B7eyTx69t2j+KV7s5hDomgnR+yLZ1yawboOwF0fzs0dwro8TXB8vuDGeey2QezMk9m6Y8F4o73Y4/1YI50oI91+o9CrOfIee+piZlsdKe8BKuqaelWtf5LDML7ctLJq08kn62rvJP521L/ndMHWjPm5J5qQ5e1cvKLmwvPvhtJ4cxYcy/kcn+YMb89Yd9coV/LYqqLcqBHBBgQo4UIEAKlBAJaHfyf3k1ryrTn/h3/Cs8X5HY3Vba3NrW3dD2+v6jg8NXe+bet43db9sau9qamtt62jv6Hze1vaypu6Zw/2ipOL9U/fn8rp3jpbnlW3tFW0tjtZOV+trZ91bj/9ta9ObZ63NXfU5z5r+et68tat69huXvd+n6vOQv1RFAX4IUAcFvHDAgwI8GMCLHPKBh/yhQ/7QweqIQS8ccCOBSshACfT57fDm8xD/EXTlb+SC5ex/bbjfmVG31OKbAsE/aPxlBCqXRvGrhHVyvofDrBcLm2TiejG/Xs5v1YpadMJaOdMvpTdreJ0mcadJ3KbhNitZrSpmu47z3CLrscq6baLOOF6rjd5kpTTG0xpTuI2ZypIEySk+cXUMdBEaM4vESKfyp7DRp+aT2v41tl+WFO0Lu7MJ1HWX+uEJZ6iK/7WcMOigfspntP1Lvb0irGAD48JMyL9T4VenYK6kxlxIgJ5PjLgxFVb4E7Vut7j7pKL1JLvnH9ab28wPOeSPBbjPJTEfnsLeFIL7yrADlYRBJ37AgRlwooZcCMCLBLzRgC8a8EIGXBEDroh+Z2RfZfjnsrCPT0MAHwKojQHqkAM+2Ndq8IAfCtTBgTrkQC0SqMcBDRSglj5Uwxr0cfo9vL6q2D6H+m2e6sNDY+/95IbDxnNpMasoE+ZDg+dD0Qug1AXhtEXBhNURmIMY0gU65RqLcoVEv0pkXCHQrhHJN0mk2xTiPRr5Pp2SRaXcp9GzGNx7DMFtmuAmVXSNKrpME/1LF/5F458g8w4R2DvRzF8R1DVw8soo8k8w8ooo0s/R1I0Y1jY8ZxuWuQ1J24okroVCN0DAu5Co40T6FZbwkcJYaIx/pDafZ/L/orOyDeZLXP5pFK5EpnUpTLlk1kMSJY/DyOMyy1XyCo2yQCYuN+orLLZHSu1pIutfgeZh8syDsfqFUOIqpvIX6/RM/cxZ0zbu3H9j6YbjqUt27PonN9v3wtHT+8hZn1vqKa2saWp6XulsWLV299bdp4s9XXnuricNb++7u/9+5N16Oitp3kauNF0ln7xxyY6cP27m7fjr5twfbtoSHiglbrO4O0H+3CjqVnKbJOw6IdPBJuWgwI/RUJ+A9saueWmQdKn4TUJmFQVTjEFWUMkNIvEzlb5TpqzjcioIyAoMzEPG1LHZnlh5iTbhsinzN+scMVoCg4sZ6lmaaZuFqWtRoqks42Jt2hpVwnKBchYtdhKVOwlLT4CR4sB4exjWjmCkR1OTIXgzGKsfHcQJCxZDg6XRwRImVKtD2kzhhrRw6wrKvGXUhd8xl1Sdqi38o2ome8GP4uX3F/6d98OVv2YeXRi7kB8kjQbRoAGskPGMMWMJQRPpY8cRAidQwoJpEydSxk4ggAIwoPEo0PiYkWNjJgbiIsOpUDANEkmNDCdFhBEjIwjgcFwUBI9CUAg4Jp0q4POkcolWqzKbNDaL3mYzJNhN8TZjnEVvG6asXmX8z6SqjEbN8KuuFoPOLBErBXyJQqoxaC1Gjdmit1l1Vo1UwyYyjQptvNlu1upNGp1FZ7AY9HazyWYw2I1Gu9EYbzYnWGxJtrhke3xKXEKSLS7JFpdojU+JS0qNT06wxMWZbEnWZIMqTsrXcagyMobHpSqxSF40hAEH03EoARYlwKIEeKyITlVxeUYO18CgqTgUBZ+u5rH1JIIUixJT0RpqlIo6QSwap5iKmvwzeeEF6/6L+j3rwNNWhkz6KTh1NXjK0tCU+UHxP8Cm7uD/fNK6BxRFSIIRk4eLTjBichQhCYZPhOETo4nJUbgEGNYOx8UNI3Z4wjpsWL+h95uXDYZqJkKGA2HtcEQ8DODwaF0YXBsKU4VEKYefugOj9FEYy7BzjYCZw6NM4TBjOEwfAdeFIY1BCHtwTHI4ZnI4cmpw1Izx4IVjo9aMjt41EvPXaMrdsdzi8bGV4/jlI9mFIHoeiJY3klU2ip49BrMvMGo+CmplweQ6rDSTo18si/vRkLwuftLGpNT1Canr7KlrjJNWaBO/01on8YSJbLGaqYuOiQtGZcBIc6IJM2LwU1CEjChyJoySiaQkImhJkazJkZypYGoanJYGpSRiWJlo6lwkcbpQtbigvOd9P/C2D3j17uuH3s8fers+fG599arV9fSJ8/79ihvXi29eK7x7K/vOnfPnr69ef9ScsAESMycIuiwCvSMU/0cA9lgg7WwQ79+Jwn8gyotI3VWU7jpKe41kvstJfsxPfcxMuINRn0PITyEkf+K1f/GSrqpnZhnnZ5sW3jN+d8u65M6S7f4zWcAjF3CzBDid0370Qd32S85VR3OXbLo5e8mBhbOX7Fk/58k/89ryMl8UKT5UsD66yR88qHdO8NvKkF5H+FBVFFAOBcqRQBlhqIzytYLd5+L11Qg+1Ca8rdv7vP7Gi5bC5x3erq6Olu5XTT3v67s/NHS9qe94Vt/e2djZ3dL5rKG12+VvL3G0FpY9L3G/d9S9dTS9cDR3OVraXC2d3uZOt6+5sb7pWav3VXP2i5pDr/w/vK7NeOdTf3ExAS9hwAP76gkH6iFAA3TQBx70QoBqKFAdCVSHAr6JgH/ioC9koDoS8MCBSjhQif2UB+++FeU/G+U7TqraK7w9n7KLE3zVILgSyz+Hxd/AE0p4HL8i1htLq+bSWqTCdoWoUcJplHHbdKJmrdAnYfqlrHqFoFkrbNWLWrT8JjW7SUltUtK7DbIOg7TLLOmJi+2yMtrMpA4rpTuR3RLPr0+WFxlF53i07RTCKhLxRyb7FwW55qDt3UXt5zuytgv4R5tA5YdD3jxkDVUIBytprx9GDxQJhgosjh3MG/OQ51LD94pHHWCH7iaG/gIftTIctDICtJUAOqEKu5YaXbGG49/Faz/Bbz9LbTqHaLsS9SIH+amI8LmI2ldM7ysh9xbh+57ihhx4oAo76EAAbiTgRgCu6KEq+FBV9IAD9qk48nV+0KBneGcFGqiJ7vdBBmuigDokUI8eqEYBtRSgnj3o4311Cfuc0t5K+cen6k8l9t6Cyd0Xkh7+wNsjhSyHBS6JhCyFEZci6ctQjAXhMbPHhq0OhZ4kM2+w+Ffw5Cwa5wGVfZ9Mv0sk3yOT7lNID2iUHAbtIY35iMnNZcfmcYR5bHEuS/SILXrEFT/gim6x+Fdo7PNk5l8k9nEc41AMdW80eVc0aXNEzOZQ5F4E8RSVd4EjPs/kn6XSL9Ap50i4qyTiPSqjgMFziJUelaFUrrpFpWfx+A8lonOo6OuYmBqVsl4k9fP4Xi6rQSFo1oif2bTNeqlbxKxTi1tNmlaz7gmLcQkVU6wzONMy/pUqzim116cv+EmXsTB+wS8/7P5+8ba02eu3Hb1xt7ylpOFVkaclv8xTWlFdV9f2tNz762+Htuw58aDY72h8+8TTXuRofFJaff1q9s6NexYkzk7nGFbJk+8v3FAx78c8U2K+XFoi4Xg1vA6r+IVJ3KXgNEnYTXJetYjzGI/IQkHKmYRuo/S5Sf7GLH+uldTxaOV4VCke66XTuyWy1xrNM42sVkivYmJcPLJXLKxQ6q9JLWcT5q1L/E4Vm8qQZM7deG7upivSzK3c9PVzdl1ZceTenM1np686kr58nyZjdWzcMmHij5JJaxWZmxK+/33SD39Y526TJa/ACdMDozShMF1gqCgsSEAMk3ECZeoJ6jR4qjnEpg+LX2Hdsmnm0VXJv21J37PJuH6zcf3JBScOLz45V7eCBlGHjKMHBTEnhrLGB9PHBRAnBFJCghnBIYzxIZQREwmgQCxoPBo0AjF6NHrCBGJYGA0CYcNgnGgYCx7FgELIUAgRHkVEwEkxSOowaHlsqUKkU0l0OoXFpLFZ9fE2Q4LFmGAxJhh1Vr3GrFUbhqXTGHUao1ZtkEpUIpFKLtPp1BazzmozxtkNdovKJGTyrBpjkjnOpjWYNDqzVmvSaf8fqt6yu8p7+/7ebSkaotvd3d3dLY4Vp4a0p9DSUlpKDy0UKtAipbgVd4ckJIS4b5fseHYM14RAyL4fpKf37z/GHNeT6wV8xlrfOedyWi1jI+z/EGvPcTpzXZm5rswcp9tttY9BN9uRmWV3Zzsys+05BrlLzrUSYDxEGg04mQBPp0NT6CgID48UYxBCNFyAR4tYNK1IYONzTXSqik3XsZl6PFYKhwhRUCkRrqFD9YxktXiyxpZs/Rj13lrC+ye0P56Rrt0wOWcP4oPt0AV/wBb8Blu4Eb5gI+7jLYzlADAhC0rK+TcdCyFmQwlZUELWGGKhOOe/iB3zNGUgLf8XsWNW4RSoYXKGegpQkwI1pCPM/5yGxdiBKGsKVJcGN2QgDSC0CYQxAFFGENoCQtuASAcQ6cqAOTJgjgyYLQNuBiJMQJQ5GWVNwTpBuGwgKi8FMm1yxtx3M5YBQN8BENsA+GNvswrGC6sniurH86vGse8AmGUAVj2AfWccadckxHIoJJsK1SjQqmyGca7QuVSf93X27HWzFv44+4P/Tl+02rXgU8vsmdp8DVMjI4r4RAUCawYTc6HU2UBsHgaXgyPkYsizENTZENpMMGMGiD0Nxp0Jpk5D0KbBaTkoxgwM7X0kZR6ePeOXXVfuDibuvRh9ODT6fHjk/tPe5y/vDg29iDSGL+w6eXLzoUObD/215fCa77bNnLdWqPsUSn0fz1uHZP4CZ2yjKI9TtadY9nPaRSWKedctS0uc/ylzfFLpXFox82vPJ791LP+j7eNNnuz/XHUsOWtZdMb+4fn8z67P/6Z48bo7izcUL/vt9ry1lxavK9x6rPNWY6K+PVEafXHF03+q7u6ewq6dF+NbDnm//n7viuX/+fO3D8suvN9+K/NhlXLIy33tJ75sQgzWg181wEe96Dce1KgX+9qDH24gvmwgj/iIoyHkyxD7RfiDx9FNT9oPPY4X3O0LxAd62vufxPpeRHqfhXseh+P3m3vuReN3/a29Nf720tpYWV1Xjf++J/bE0/qwqeW+p+Wuv7UvFGsPBT3drRX3Oy48iG15GFryOOB6HpK+DlITHmTCD034wa8DoNEWxEgMPhgEDgeAoyHQP4gNpiaC6aMh0EgIMRrAJuoIiXr6cDl24Do4egrYfIro2c0+9gFoNR1wWE87wmfuxxKu0ui1YmFIKQyKaDEhs1suiKuEbXJuq4LboRW2qAUBCTuqFEXVsjadvNOo6DLKOo2idi2rRcnsMSrjelXcLO+zS3ps3HYjtcNE67Xzuq38e/nG3lmuYI612KI5pZGctGpuztc/3Z375qQ5UWgaviSs/2VK6YZxA5dZQ+WCJ6W4x8WY/vP4x+dlT467/T/Iry5A/MICnFQRjgqof1FRG6FJqyYDVkwArAECNhEnbiADfpe9c3JmetUacvOfvPZD3Paj9LYTxAc3mM9KWIN32M9LqYPllNc11JE68nANZqQBM9qESXhxCS8m4cW9aUQPVsEe3k4frIOP+DGJCDERwb4Jo0cjqEQzLhElJsKURJSXCMtG/KpRvy0RzBn1TBusnNF9Ntf3p/vUIs439KRl6ZNXIwjfE0SrMbwvsJwvcIzPkfgvQLB1UOReAv0KU3qboyzjSsvYwtsMTiGNXkClFdDpRUzmLSaniMEtZglLuZJynqSSJ6rkCaoEgkqhsEwkuMXjXmexLjNYl5n8S0zBWYbgBI1/gsY/gKXtQ5COEZlXBNJihbZUqSlVyEukogIO8xaVfodMryVzQnxFSKatF8mLObw6naZAxD2GgpRyGa16dVQgaBUIPAxSTMrpUAl7jbJWBdvHxrfJ2b16cY9O0q2XFuHh1SJ218zcKqu+0KwpmDbt+IJlG6cv+3rGJ0tmfDZ/7pc/bP67qK7D1/2sNtRVUt1UU+8PN7dX1Hq27zny667DZ25UVjV11TW2t/pbwrcrr27bfnDFyv0Ll+3PmXfCPqsqb0Ekd0aL3d5u1YTUPJ+a22VX9hulAwZJr0HeaVT4ZIICAvIqGlLNobTpxQM21VO3/olD06cRtwpZES4ryuF0i8QP9doHTn27WexTMupUnHqDqszhOmGfsS1/yYr3vpo1//u8T//YeML7ze7KvJWHZ284s+FS8NujFR/9cvrzHRd/Ola24o9zH2w4umj9iU+3XlnxZ8G3B8u/O1j2+fbLn/9+bvGGY4bZP6bTcsfDdGlwXdIEDuwdngJsMyOylRkuXoaNhciUcuZmGVd8Nu+XefrPzPisHPbc5XnrpumW4cHqyZOZSen8qWDBuCnUCVOoUybTUqcyU1PYKanMiSk0QBIRMBH31rv4t9/CAgDod97BTJlCAYE4GJSIgJPgsSI8ToDHcLFoJhpJx6DoOAyTgGNyaBI+UyrhqVQSg1FttxlcTluO25Fnt7gtRodRb9FrTTrNP34orcaoVOmVSqNaZdLrbA6zy2XNdBudLqNNI1Zkmm25dpfTYLYZDHaj0Wo0OCxmu9FoNxr/L2Wz7M4suzPb4XKYLGOUdVkcmTZXrivbbc6WcU0ckpYAE5KRkqlvY4GTKOCpdCxEiIUIURABCiLAocRMqkbItfA4RipNjcFJqXQDGCJITWGDUgRp77JQkyVCqFWebtZO0jreUi6aYN7HXtGYvaNKse4UdMF59NKj0A93Z8z7C/7+IdaX59QbASB8JoSYPVY6ASXlQIjZEHzmGGIh+Mx/O4eBKGsqzJgCNYw9so7Fdf6J4kD0U8G6KUBNMkT/7zL5/+yQLWCMFYqzgjFmIFqfjtCnI4wZCBsYnQlCZoEQmUC4Ewy3g+EWCNIIRBnTMOYMvA2EcwCRjhSgY2Jq9rjUhYCMLwCQTQDkHgDhLIBZMo5fOZ5fNYFT/hazEsD0AHi179CPTEB/A4LNwIF1ApjaRNTlcZ0L1Hn/cc35Mn/+l3kLlzvnfKDKzxXn8dm5WKIdjVKh0XIkSoHEm6HkXCA2B4V24zFuIj4XTZqZRl+UypgPY2Si6E4YOQtBzUPSs6GkbCRtPpI2F0p25C1a3djS1/vs9aOhxIPnI/cePXz89Mnzp4nu6PPzu0q++2hblm6ZmDsXQ8qHU+YyNf81zPx7+idlMz6pVmafm76s6tOfoovXN67ZE/tqp2/NvuY1e1u/2hH7clt00/G+o+Wvz9a/OlI2sP1SaPMZ38YjvvUHPD8f8m85Ht5+OrD9nHfvzeiOS74f91R883vhrrO+yuiQ/+5IWev90tjTS/UPzpY9PXf78cHzno3bD/64Ze3eXcsaLrzfW+B6WS8d9VESjciROtjrOsLrJupIgPgqgh6MQJ8G0gf9oNEQKBFOeeNHDgfUz0Ozn7Z8/ahz992eW/HeSFvf/WjvYDA+HOgZDvW8DPa88HY+qYkO3G7qKqyO3qkP1QXb/bHH/uZBb3jYFx4Khu9HI63NwZLeluN3m3+4F1rwNGQeDvFHAsREEJVogCS8iIQXOeLHvI5RB6OEJ0HkYBj5JohIBGAJHyzhQyR82FE/cSRAGfWyElWcRBnrSSGq52pGy6X0jhuE2n3YTbmAz2iAfSbcYTH9EInOiFoRAAAgAElEQVR0k82rk4gianG7it8l5/Qr+b0KXoeU1SJltil5MZUwohDGVPI2rabToI+bDb1WTbfpn3Vxn17ZrVV06+VdZlmrURhUs8JaTptJ0m5SdNv1vZnW3lxHe6653iKstPKa3hP2fKN6sk15/0/awwPUyO+QivWTWg7hnhXznxQTh8up4b2pkT/R9w8YXh2f7l9Dv5g1pTSbVuYQ3LYIr2s4J/jU/TT8ASblqJizlYJai5z0ORTwLQWwWTfl8HuI4tWCwHZ5ww5063Hs3auMe9fJ964THt8iPCvFP7uDeVGBGq7BjNRjR+qxI/X4kXr8y2rskzvwB6XQwXpsIkhLRKiJEDkRIo6GyKMhWqJZnAgrXnm0Q3XW4dq8oar34pcym3bbz36mW8WHzpoC+BSSuhZL/Dwd9Vkq8lssYwWK+CWR/C2Z8i0asy4D/gcIe5YgqOQZG8X6BoGimiO8w+CW0Nm3GOxiFr+ELbrFEN1mS8t5smqBrFYoqhfyGkWcRgm3XsavkvLLRbxSAa+UL7wjllVI1ZUKfRFPep0juM7k3WTzivj820JBlVLWaNA2aNQVAmEFnVtL4wWYsg65uUvvDKiM1xns23LFCTLxGB5drZJGTboWtSomk7RrVX12U9yijZtVLUpugE/qVPH6dIIWIa1fL66hoj1iZme22efUBac7GuZOL/3os6MLPvvWNvsT54I5mR8uWfr9+eu1/o7HDeHOGyUVlTWN0daOqvqmY+ev/Hn01IEzV2/dCQVrYy2Fdyo3bzk59729Ou1BheacxlTlzK43W1qt+n6npscqi2q5Hq2ozaHrNcsHLMpeq6bDrPYqxUU0/HUiqpJHb9aKeyyKBw71A4vivlHx0KAc0Cq65ZIusbBXp+hxaaJuWY2FU2ziFjo0V/Jzf9DaFqrcM2cuX/jNrpV7SnaV3dtfcv+3c7GNl1q23epefbB86W8XVu26ceRO56Hb7X/djPx23vdXUcfWG63bbrZuvRb57YJn983I/pK2z7beMH38uyj/G5ZpMRhrhILVXIyTh7B/PGPTZ5/snf/Jrjkr9+R+8vv3268ePNWwffuNFR9tcWo/Tk3ipYNlWLbjXSAPMJEwPoU5MYk2dTItZSIlYzItI4mROpU+aTL53fHECePJ744jvv0W7i0AZtw47JQpJCCQDYfzsWghAScmEcVkkohM5BNwHDyWjcMwyRgOBcdhkARculjCU2lkJoPWZjG6xhBr0Jm1aoNGo9NodFqtXqvVq9VmrdauUZv1OpvT4nZZM516u8toM8m1ORZHjs3pMv4ztjosZpfN+u8U67ZaxxCbaXNk2hw5TrfNYHKarZk2h81gcVudua5spzFTSNWSYRIF2+nWzWNgtaDJdEQqFweVYCFiNFSIgYnwSDGNpGTTdUyamkiSswQOR84nbH5WerogY6pgCoCeBmDiJ0p5SRpjukUPEH6QZNuKX1ihXfdw5sEq2ufnUudUMVdHTNtq9ZtPM1b9AVsEAOLcY4MsjJwLI+ZACVkQfCYEnwkn5YzFcv5FbArUkAzR/8+1ZAWizGlwQzJEmwRSJ4HUyRDt/zO/Iu0glGMMxhCsDYS2pCOMKVBNGtwAxtjh+CwoNhuCyQKh3EC4898pNgNpAOJNIIIZgrWkI4xJ6cbxKfZxqbPezlgKAH0LgPwCQO4DkM6+w7o1kV8+kVv2DqcSwKx7S1A9nnl8Ivb7NNgCONhGhRhkOJONm5UrmzZLP+s9w8x8TZ5D5FSRDQyUDo7LBBFyYHgbAmdAoFUIjB6IcwGxWXCkE410YNGZSML0McTCqS4U2YKgZCOo+Sh6HhDngpNnoemzwUQbVz3jUomn6+HI/ReJngev7j560X/v+UDfSG9nItaUWPvFGTbjfQhyGoy0gCD5UpX3V96nN+Z9XfnnhTdf/hpe/Udw59mB7afbT9y+v/dKx+6r8T8vxX85Ftt4JHKw8O7tlkR9X+JO27PSlkeFoXtXGwbOV/aeL4tfqIhfqmy/VNl2sarlck3H6dutBy97T9wMlvoHvPFnTT1P6zqe1bS9LvW/vln74kpV/9HrDb8fOfn7zp8Kjq4OXV74oNr8ysNONCJHqkAjVbjX9dQhL/V5EP8oDHoYmPIsMHkkPDURnJLwpb/2EweD8meR3KetXzzq/Ote/Fpvj7ezJx7rfhiNv4zERwJdI/Vtg3dCD2829FypjRR5vDXRqKf1obd52Bd4HQwMNof62kJ13eGj92I/3g3NvOeTv4xwElFyIohJBFGJRlDCC094USN+wkiEOhQhD4Zwo834NwF4IjDGV3TCR3zjpw0HWG+8/EQlN1HGGyyh9NzAhC4ioldpxbvxq5yAlXLA0RnMU3b+cRHjllRQJ5fEtMo+o2pAJx1QC7tVvFYZq1nOblbyYmpJi0YeU8raNZoeg67fbOgzK+NGcaee06nh9uplHSpxh0bUaZK1GsURraDFKIk7df1uc5dJ3a5XDLh0D/KMLRZeowrfaML58kmxxfSS/LciX0E7NxI9a4FNP0EHr8iHbvLbD8DCf0AqvpzqXUX0L6eG/0OOfEwNTueEcmTBbKXPpa7USQvE/Ct8/hWx7G8q/RCDcZBH387EfAV9e/4kwH+QgE3aKSeXgks24oIHBNFjgsgxRttpRvwyfeAa5WEB+XkpZbic/LIcP1yBe1VDfFmFf16B6SsAP6vEj/poiSA9EaQkgpQ3AfprL+tpFeveLUHHBWH0mCJ80FT9m+bwIuy38skfopI+RaM+g6P+kw7/GoRbj2H+hGN+B8f/QKRuoNLWE4jfQxA/g1BHsOwbDOUdtjqkNPul6kaBpJrDL2Nx7rB4ZWzhHY6onCerESjrJaommcInl/nlwpCSH1ILglqZXytrVItrpIIKgaBSKKqXK7wafa1MWS4Ql3L4ZTx+jUTSoFB4taqwQRfWGRr40moau5bM8tL5MbGqWa6vEypusYWFAslhFPoshVyrUQaNuk6LKSKXRNXydqM2rJQEpTyvgO7lkttV/C61sEctahExC6EpTTxyu1UVMMra861NWZaaGbMqPvz0QPbcHe8t/jJn/qLseccPnfUGWr2B6JWr18vvlHXGYv7aultXrp45cuzk3iPhwtr4tbL6n369OmtmWW5mmVl/ic28QqeexaAKKNiIhtdlEsbUrKiWG9BJIgblgFU7YFJ265RtOmVULavhM0rohEo+OaDmthjF7QZxq4rXrRE9tGgemXU9SkmXjN+tE7c5FF63vMQuPWdXHMt27p27YI7cKudbbHO/nvn9ge9O1+8o6TlT8+R4+cNj9c/2ld/75bx/w8ma9X+Xna+/ez345HR178GStjMN90/U3TvZeO904/3DFZ3Ha+In6/oOV/ZvOONZtbf4u73FH3y7lymfgyc7XZmr5n6w5URBx6nq+yeaHm6/Fd1ypXFvQeDsnfaTl/zbdxfrHJ8mI5UToGJAKnM8kJcE4k9JYkydSE0eR059lwKcxEifwkyeRJswnvTWW4S33yVPnECZPIE84W3shLdQk95BJU1AA9PIcAgdjxNQaFIGXU6nyagUGYUowqM5eDSLgGGTcBwGRcTnyKUirUpusJldJr1NpzFqVHqNSq9V63QavU5j1KjNBp1Tq7bpNVaXNdNlddsMFqfBbFXpcqy2bKvNZTSNXenJslizHFaX1eS2mbMc1mynLcfpzHY4cu2uMceTVW92mu1ui9uudWSZcqc7Zjq107hkGyJDmWlc9un7mzINi1EpAjJQzgCrGCAFE6xkQRQsiIKLUvExKjZaRkKIP1u+5fDxqpUrd4l40ziULBbWgU9TQwBMKIAqnaT6mPzecljuj+lZ52lLQ9r1o/NPPnH+9dD2Z5vi51LS5wfS5v06MQ8AxrnBOPfY5ArHZ435mP5ZBePH5IRibCCkOQ2qTwFr0+G6DIQ+Ha5Lg2mTwYokoCwJqJgKUoJQRjDKAsU4YFgnDOuGot0QlAuEcgKR9lSkORlunAozJMONaSgLCOuC4DMz0E4Q1g0lZCMIOTBcJgTjgmAdYLw9HacHEoypKO0kkGpihjYJ6pwMnf5Oxtx3YZ8BoN8CYJsA6J1vU05P4tyYKrw9VVw5gVc2iXtzCuPwZPyGqfDF6eBpKJiTjLLzyW4+2cmj2JlkK5lkwREtWKINRXKC8XY4OQtJckPQ1gy4EYS2wYg5KMoMOD4Xjs2BYNxgbDaQmA8k54GJDjDeDiFmQwi5SPJ0LP09DG02nJiPoGTjmVmLv9jacTfRfjfROTDS8+h1S/xRsPVuIPYi1Jm4XDJsyvtNZF1nnbtTkffr/G8ufbGl8pMNRfuu371QOXT4evx4QfzCnf7zd7ovlvWdvnPvSFHP3sut+6+2Xap+UNeRCA4kfH0jvvhLX8+gt2uwsf1ZbexRdfReVaS/OjpQH3tYFbpX7r9b6ukpqm67WR2rCvdFB4YD3YO+ruHGluHK4PPihvsXb7ceOFv15/6T+3ZtLr6wtr123mO//LUXkfCkJ+oQryvxI438YT//eYj8JAh7Fkp9HZmaCEwd9aW9DsKHQqTnYd6ziOFp89ynbWuedx182nv7YU9LV8e9SMsLb8urisjLG74HZ+u6T9aFLwWbbrc313U+aog+8/metwYf9IZC94IX7vm+exye+SIqHW6mvI5i34Rwb/y0UR9l1Acb9YNGfbARH/KNHzMaQCeC6EQQ/saTkQiCExH4mwD8lR/9KkR+GWEN+5hvKkmJKsaDa+SOi6zWm7rgFdvRjcw5SsCHCkDZT9m3l1vPO1llVmmDVtZmNHdp9HGNok3Bj8h5ISU/pBGHNOKIRhbTKrq0ih6tckCrGNBJ+7WCXh27U8fo0NI7dbwek6TXJu82S1p1/BYtr8Mo6rHJ+52auFkeN8vvutQ9dmlMyw6pac0GdptTUK1E3JYllZmT/XNQng+RvhXowX2GV0eMz/epg1/jPcuwvgWkhixsNI8WsBJbbZxWs6DdJo27NV0ObdggCyglfrX8Fo12hUg8T6GcZdFPCjibkKD3AYBFSYBZMMDHXMCGHNjfn/NublKVb9c07lVE/pa0HefGT9PvXSA/vo5/VoR7fhv9rAzxrBz5sBj5ohL/poGU8JATQUoiyhj1M1/Ush9XSLuvKlqPm7zbzCcW0b+kvvVRBuALZPJnENjnEPwqKGENjLQOTtqAIP2KpvyBofxJoO8i0v9EEbeB0TtBmAMQwnkSv0ZmCGtNzVptWKXxSmQ1XH4li1vF5tXyhPUCcaNI6pXKvTKpTyb0yXhBFT+kEYYMioBR6dNIa8X8GhGvSSEL6jRhgy6iN9SJxBVMdg2X3yiSeCSyoFLdbjB3as0tMrWfK2hiMTw8VlAqCCnlQY22gMIq5ogOpsKKWIKAwdxsNvpU4madLKIWR9TiiEIYkvFrWVQPj9Vt1LYqpN06dYtcUk0mlJMwUaWow6xuN6u7s6xRtyM8fVrltPzjNvux+Qu/NJvXvb8wUlMe8dYVXD575+r5Xm/9c29D64WzBet+uP3Nd8HvfmxZ+XV40ftNLpfXoAvr1WG1zCPh1PAppQxUCQ1ezcX7ZIyoihdTS9pV8phY2C4S9SqVd3XqLoXIyybVMrH1AkLULAzbRAGT0KfhBJS8VrW0W6PqUcl7VPwWOatJwSlSCi5aTQcz87fOX3b098MLPvov1biQmrtS//n2/55r2nEjcuhGuNDz6FzT4wNlPTtvRH89Xb3p79KDBf6iwP2S8KNC/72rTb0XG7rON3adrm8/Uhk9XBH9uyp2Pfr078rOXYWhA8XNv56u+n5/QeaSjZsOl374/aGv/rxa0Dp8Kfhk/52WnTd9e256j5fFDl4P7TxdP3fFNiQnawJIOhkomZQimJTESZnKB6UIUiYwQcncye+Q0pPYSRNpU5I5707lvT2FOWECLeldcvJbqGQANOMtGGQiAp6Gh2TgU9LQU1MxYCSTStcw2SYqTU0hyakkKYUoIeEFBByHTOQxaEIOWywWKRRSjUZpMGktZp3VpDXrFXqtTKeVm7Vys05hMWlsY0UWLovDabZmWazZNkuO1ZJjteRaLDlmc7bJlGkyZDkN2S5jjsuS67Bm2yxZFmu22Z5jc2faXGaN2WVwZxrzMnUzjLxMOdFqES9cOOt3l3N9fs5PRuUnJumH1AwdcYJIA7O6sdm5uDwn2J6LyuQBWCwAXTJVRHiHLiK558/8YfHcTQbpoo9mbfjjv+cWZn6rwGQSAVwegOuepFmNn7UuLfMwbkHU/PPo6juJpZd95BXVaYsKJ793IW3B/gl5ACDGCcK6oFg3DJc5Zm4aEwzrhGGdMKwdhrWP0SgdoksFqVKhmjSYOh2uSYWqksHyqSDZVJB8KkgORBrGKAtG2UBIOxBuz4A50qHWJKA+CWJMgVsy0A4wzg0lZI3Zqf4VBJ8JxDjTUfYMtAOEs2VgDakoTRJMORmsngo1pSHcqfD8SZAZUxAfj4d+CgCtAkB/AGC2j6f+PYV7KVl0DSQvAkrOp3P3p9F/yiCugOIWYvDTCcQcKimLRsmkkN14khtBzIQQs4CkLCApC0x0IIguBDETjHamIe0grBtOzEeSp8OJ06H4XCA2C4hzg/BuMMEFJrhAeDeEkAvG5kJweXBiPoKQA8dnIUlZWFoWXTjj9LXQg8FErC/haXke7Xkd6399tbxz477634+1f/jt1SU/3Fy1teLjdZd/PNB4oKDn5yP1+6+1FPqel0df3mq8f7vpfoX/8a36gRv1Dy5UDZwoaj1aEL1S3V3XMhjsGQnGh2L9wy0Dwy39L6O9g6H4k0DXo0DXo2DX00j3C3/bY0/sQX14oLyps6S2pdIfD3Q+DXUPhroHfW2D9ZGndzwPrpfHj10O7j1Wuv2vQ6eP/1pbvKSn0TnkY4w0gt/Uwt5U40cbBCNe0WCA/jSAfu5PfxVKT/iBo970V0HQyzB0MIwaDFNehGWDzbmDbV+8aN/+tPNaf7unvaXbF71f2jRwqarrdFX7qbq2G7HOsq6+uo5njdFHIX9/RyByN3jjUWDLY//cF2HFcDN2JAYcjUJGI5jRIGs0yHrtR74OQEb8sBE/LOGHJ/yIRBD+j0KIRBj1JogeDuBeBojPfKQX9cShMkyiXnC/QNR6SRe8NOPyTtfqhUQDHbAiB1e2c0nj74tLlrmvu2WXJJw6nS6g0bUbtS0acVApDKiEXqXIoxAGleIWjbRTLYurJH1qSb9W1KcTdOu5bXpmi47Rrud1mYQ9Vkm3WdSu57XpuN1mUZ9d1u+Q91glfXbZXZcybhHH1KxmFbPTKGrTioIyZlBNa3YwOmawvbnYqnxI/GtRYt+MkR1Z0U9YBZbU8AxWyEHvcPK7rcIuPb9Dy+02CHpt8rhZ3qLmx+TcVoW4nk4tI5GLyNQbNMYNkfwIg7UmJXVFRtrstCR38jjzFIA1HZBPAKzQpuxcRLn+naT6F3nTZn5kB6vrIGfgLO/Bdd79W7x7Rey+a4zey+QHN6kvK9gjNdzhKu5IvTwRcCf8cxJ1S3tPLbjyqeJHEXg5dPKXwLRvIahVGbjVINIaCGkdjLIBQfoVRd6GpuzC0g7g6UcJjL/RlENw3GEY4QiceI7EKRMrQ1pdTKeJ6XQhpbJRKK7h8Gq5/AaBqFEo9ojFPqnYLxf55cKAQhBSiSI6acSkCls0Qb2iUSFskIl8annEoGk26WIGfZNEXM3m1vEETSKJRywNylStakObTBvly3xsVh2TXMejeKQsv1oS0muL6KxCmuBIGrKEKW5SaQNatVcpCqoFYY0wqhFFlaKIQtjAZfiEvLjZ1KxUdGi1YamokkKspBBiMmGXTtatl993GDp0irjT0uJ2FumUxdNy99nNu9+bVr/nz7tlxVWH9xZu3Vy1dbP3l001K1demzajOCu72pVZodNUKeQ+tTqmUkYlwla5oMcob9EK6kXEEhq8mAqr5ZIjCn6XRt6tlkdFwqhA0CmR9KkVvXJxM4/u55D8IlpEyw8Y+E1abo2cWStmeiScgFjgF7Jb5ByPmF4m41yQS49YM3fOWrz1y9+On66a8/Ue+rQ1qOxVuPzV+euOfLX7xpbjpYcLArtuBA+Vd/1dEd9xxbP5ZPnhIn+Rb6As+rA0dO9aQ/vFupZrvo7L/q5Tdc2HKoKHK0MF0QelHS+uBe6fbYjvLgoeqepcc6jwj2ue9acqPv/r0smGvpLOV+ebencXNO28Vne2rvt0bd9vZ+p+3F/y8bf7KJKZbydxpqQI04CS5CRe0kTWxHEUYKpgygR6agpv4kT6W+PJgHFEwHjy+AnklHF48NsoxNtQwkQEJQWFS0PioTgcmoJG00EQclo6GQykI+F8ClFGIUrIBDEBz8diWBgMA4djEQgsGpXLZgnEAqVGrjOqrSatxai0GBRmg8KqU1h0CotBZbHobQ6z3W21Z9psbrMx02LKtphzrJY8q3Wa1TrNas2zWdx2nduhz3aa85z2PLsj1+LIMzlzjY7plmyXwjJNl5OvyrexM8UQLWmcgJZsIsBnajVr583964P5f65deXzlom1G6kziW3xVkmEactpSxkdr1asW4WfZJqqNk2T8d3hgAJ2Dclp4CxXYXCN15m//OXTmt+JVuRukqXo2gCMDsH7kLb7i2FioWhMw/lzF+GLA+scT2/bCybOK0xb8PSFvK8AOAGKcQIwTjHZCMK6xl9cxKxMUY4NibDCsHYqxgVEWIMKUAdWngdVjiM1AaNPhmjSYKgWiGBMIpQehjCCkGYiwZMCt6TBLOtSaDrWmw61ApB2CccHxWQhCNhyfBcNlQrFuFCkXScyB4TJBKEc63JoOt2YgxtqPzSkw1RSgIgWqAyHtYKQ7HZaVDM5Lgc2dAHn/HdBSAPiLtxHfj8f/Non2VxJ7L1h6LEOwO5W1KZX2NYiyGEmZhyVPI5AzCSQ3iejEE11ogguKdQNx7nRCJpCUDSG6YaRMCMGVgXYAMS4YMQdJno4kT0eQpsEIeWBsNgjrBmFdYLwTjHeCcW4ILgeMygYiXSCUE4p1wwlOONmJZrgZ0vfmLt1c6Xke7ErUhkbOF3au3nCOq1nimLNlxU9F63bWbz0Z23O5e/OxwO5Lbdcbh86U3z1wLXI78KL1caKhZbgu+iwUH60JP6mKPS8NPbleF79YFrtZ01HX/CgcH4r0DLb0v2wdGGrvH2rvH2rtHWruHYz1DcX6hlr6X0Z7XoS7nwU6HteF+8qa2iu8nfWR/lD383B8KNg53BR7URl4VFw/cOFW64lLDbsPXjhyaPuN819EKuY98hifN9CHqvEjNfjRJsaonz0SoAz5MENe6CsfNOFHjvpgI0Ho6xB4OAQdCiKeBwnPwqJnzc7HsQ8ft22833Gsp600FGq8U+m9WOS7WNJys+ZeWfhVXexNU/NLX7A/6vfHQ4X3QjseBJc+DuhfREivmkEjLVNHm9MTzfBElJwI0974cG/8qBEfYsQPGQlC34Qgo2H4aAg5GsKM+HFvvOREgJEIsRJ+6oiH9KqRlPDyBgrpnmPs1pvv1Z5Z9vV8iYqWysekrpyV+fPHszdMs260K35T8fdrpbfzskster9NE9JLfWqhVyXwynleCScs5bcpJW0KcYdK2qmWdOhl7QZJzCAOG4UhA6/FIOgyieMWabdZ0mkUdRiEcYu036Eci/f02RV9dkWHQRhVsmJqTpdJ3KLgtSr5cZukL1sazxfUW5C3NFMDc0j3Vmn6vlTX5RP2YAEeO6XVJeiySe661J06XruG06kT9Jgk3QZJi5Ibk3La1WIvh1nLZJTRmdcplFtSRaFWv4dGW4/GLweTPgCSZqUhc1LTHamTncB3pyHHvU8a/7MJvdWGPJSPu7SUVf6jqmmn3XfY7T/qCh2xdJyydp4ytB2V953VDN3KHCrOv3cxK7TL2rjZffZD6RoucClo4ioobB2c9G0abg2QsBZM/AFG2QinbEaSt6Epu3H0A3j633j6KQrrNJFxEks5iaWeRJEvEFmlfGlArWkxqDvMxha91i+TNQgEjUKhRywe+/qk4oBCHFSKw2pxVCttNsibTepmizZsVPk0Uo9KHNDJo0Zts0nXajL65LI6Hq+ez28SSZpEEp9YFpGpolJ1RCT38jn1HGoNj9wgZnjV4oBBe4vNvUxgHofgbnNlVSJpg0ziVYp8Cm5ELYypRc0qcVQpauKzAhJ+j9kQkYnbNEq/kFdNJjYwqC1yUZtK1K4U3TWr4grxPYN2wGKqE4kbTLZym7vQnVv+/se+r9cUf7y0aMGHN/JnleXNqnJm3+DLzpJo1QbzHaWiTqVsNhratJqwiB8RsTu14rhVEVJxyljoAiKokomPqYS9BnWXVuGVcOoFDI+A2SwVtMokMbEwIuBFRYJ2lbxFIw8pxE1SXr2IWSdh1UlYNSJGtYB5i8+4LBMe0ekPzlq4f+X6HZsO7T9Z8/73JzQfb2fP2YTP/sb6xa6v9t/65XzNj8dKvtp7c9O5uq1X/Vsu1m+7WHeg0H+ptqus5XF586Nrns6LdS3XA/HC2N3Lge7jdbHDlaHLvt6q3leFzY/ON/X+Veg9UR/ffsOz6WzFsdr46v3X9haHKwcS10IPjpZH991sOt/YffBO618Fob+u+jcfr5j7+VYIxQoYR5mcyk9OF70znvLOeEpyhuCdidRJKZwpabzxKex3kunvJlEnjcelvAVHjYMJQSQnXTpTrs+VqlQ0BhOFp2KIVCyDgKBjIXQclIUE0lAwOhbJwmPZRDyXQuJTqUI6XUgmc+k0HoclFQuUCqlBqzKbNA6z1mnSOHRqm0Zp0aqMZp3FYbZnOpzZLqfTYnRZTVlWc47Vkme3TbPbp9nt05z2HJcty2XNclizrY5sszPX6MjXOKYpbXNUzlkiy2y+1Y6SG0ByF9qpTzczxqngEyxo6AwiZua07J/27aoruNS54sPtVKCJPFHJfldlSHN+xF78nUtkraEAACAASURBVGbVZ8wPPsLPyIbYaBPEqLf44jTTe5wPphPnrNJ/W7ix9MLaa9NocxVJ2hxk1vey5fvVa7Yi557DLz0DnFfL/3Z4walS1lfnsEu2Jk//4R0XIAPtyECPNT/Y/5/YK8b2ryBoKxBhAsIM6ZB/+ApC6YFIXQZCkwZTpUKVqVAlBGMEow1gtAmENIOQVjDKAUY6wSgHgpD9f8n6r8Dof0KxqVBzCsQ0htgMpAWMsqSAtVOBahDMDEU6QBBrOsieBnYng/OSIDOnwBZORiyehF4+EbtqEv67ifi1Uxnrp9LWTKEsn0r6II04G0rOR5EzsVQXjuTAEV0YohuBd0OxmUBsFoiQAyHlQEnZUEIWCOvKQDvAuEwEOQ9FmYEgTUOQpsFJuVBCNgSfCcY7QTgbBGsDY+xwfC4EnQNEOkAoBwzvQJKcSJoTRXeBiTYif+bv+6oOnIm+v+KIQLuSLFiicv7w8eozm/bUHb4eP1Vy92rti8s1jy9UPihrHikLvzxV0nbLez96N+FtH/a0PI/EXzW2PvV1DTd1DlVFHxQ3dd9u6mqM3Y/2vGjrG2yNP2/vHezoG+roG2rr+Z/6XsbiLyLxp5H480j8qbf1XnWgq9zTVunrCnY9DcdfhLuHfW2DtZGnZd77N6vil4ojx89XHj126vSxDRXXPu+onvuowfqkmvu4DPumkZzwkxNB8hsf7lUT+rUHk/ARE37saBAxGoa+CYFeh8BDIdiLMO55lPu0Wf84NvtB29cDrTtaAsdqyi8WFRTeKfXX1N9r8I42BUYDgYcRf7g9cKMvsvN+6LMHfvuzMGsoCnkdSx5tmTIaS03EIIlmXCJCTPhwCR/mjR85EoC/DkJHQrDXEeTrMGYkTH7to454mQk/P+HlJxqYiRraSB23p4DVV2Zrvjmj+NCcn1c4Z1oUbo3ZrnKbxDYVVaLB0dxkShYcuoRB3pPtPm43lJoUdWphg0roUfL9Ml5Awm2WCjrUsphS3KKRxvTyqFEVMamCJqXPKPdrxa0Gyb+I7TKJO42ibrOkxyrrNkvG1GkUtWi4USWrWcXu1IlaZPwOlXDApup3yONukVePL5UCg9n0Wge2MYtSacYdgAPKJOieTHW3Rd5nUXTrhJ0aboeW320QdWiFURmrWcLuUInDAp5PwK3hcK4SCAV8fqXNclEm/4vG/RkrWYOSrYDzP4bTZ4NxOWmgnNS06elTcya8NWMyYF7qWx8hJyxjpHwiAi5RgZeo037Kxx9ZJihZb/btyIv/PSd+6L3ir8W/21N+UExZzZ78GWbyJ+CpX0Jh/0VQ10MZPwApP0GpmxDUzQjqHyjqDhRlD4Z2EEf/G08/SaCfp7LPk1nnibTzRMYZHPUikXmbJ/IpFS0Gdbfd1GkxRTUqn1TqEYv9MlmjUNgkEnklooBcGlJJIxpZs04RM6oiBlXYqAoZlH6tzKuW+LWysF4dNWrbzKagStkoFDYKhR6x1COW+sSygFTRqjbElNqIXOIRs2v5lBoRrVEh8Bk0xXzBSTThNJpyWyAr5QqqxLyAVuxTcMMqQUwtiipF/yK2y6D1CbgRmbiBTa+jkYMCdptKFJPzY1JOl1o0oBYPqCV39ZoAl9fAE4W0Nq/JXWfJOc2SnuMri3W2m2J1vc4a1Ftr2MKLUMRFEvkGm10hEvnksqhC3qqQtimErUp+h14S0/DrheTbVEQdm9Sukw6YdV1ahVfGruCR7jCwVWyyV8ANCIURgSQmkvUodV1KbatcEZaJvXJBo4JXp+JVqvkVOtU1rfa4ybjTmXV45bc3/7505lzVnnNNy369OuO7s5blh0QLNrtXH/rxon/7nebPD9xYsef6yr2FX+y69t2hW1svNvx1zXPsdrik+VFpy5Obgb4LdW3n61uuhXpuRPvPNXUcLPXdDPVXdg0VhO4VxR4fvB08WBY9Utmy40bjybr4+hPFu4p85fHhy76+q4H+M9Wtp2vbdxcFD5S17rji+fVU+fr9RflLfoIzbOPSeClw6dtTGe+msieDBIDxRMBEAmAqHTCJ+G4abcJUQspkLDYFr8bzPtDYf5r7/l+fLd/9xefLczItbLoYi5eSaAq6UEYRCQkCPknMp0i4VAmHJuHQJEyqmEET06kiHk/B4cjYbCmbLeVzVRKRVq206TR2vcauU1u0KrNObTLrLA6LNdPhzHG7Mu2WLIc1y2HNddhyHbY8pz3fYc9z2rMdDrfV6jDZnHp7pt6Zr3PNVrkWSp3vc80rBO418pkLkTorgO2cqHAlGfVJVglsJjLJMQkgtZu++fmXwpr64Z27q3icuRSECzNRjQVI2AD5bMx7yyjz/yv+9L/qz7NwueJkvXqSbhln6VrZqs8ZS7dlbylZf3vrot0GiDOXMH0OduYnsOnfpuWvfzfzBOKj88glFbJ1npxdeymfbIYvWJ82CwDE2jMw/3+D/79ViGCUZUwgpBmINKTDdekQTRpYnQpVpcM1GQhNOlydClUmg+VjAqH0Y4Psvy+yCHwWkpA9tn/+92bAv7vosYaKf8uN/1cFZU2FmFIy9GkgIwRugcJsGUAjEGSCwh0gqAMIywKipmVg3kvHLkjBLUrGfZiE/SiZtDiZ8lEafWE6dWYGORtMcsKpDjTDhSY70KRMNCkbQciB4nOh+FwoMQ9GmTbmmgbi3OkYJ5iQhaDmo6jT4KRcBCEHQchBELLHQkoQrA2CtoJRFgwpH03MQxKyEXg3kuREURwwsg1EsCajjOMy1CzVpxLzGjz/U7bqe5Hh50/XFO8/137udn+xZ7Co8WlF+HV9e6I8PNTY9aauZbDUf++2p6+h5Um0dzjcNehrfeRrf+zrfO6PDza2P6oM9Vb5u32xuy3dz9r7nnf2vegeGIrffRm/+6qr71Vn73Bn73Bn/6to15No96Pm7qexnifBzgcN0Z4Kb+udxhZv28NQ9/NIz2Cg83lT7ElN8EFpQ19BZcfFouYT5+8cPnzw/LGfGgpW9dV9fL/G0ldMHKrDJ3zYRIiY8BNGG/FvGsmjPkYiQBsNoBMhaCIMHg2BXoczhsPAl83woWby85j0ccx5P7oo7v8mWrPZV34oXFPU6muONj2NeZ+1BVq6QkV9kR33IsvvB233vfSXMcxILH00lpKITU00pyaiwNEoLBFGJfzohB+d8KFGAsjXAdSrEPpVBPcyQngTZYyEWKMBfsIrGq0Vvy7jDxfzn5eo4rezqs/n3jg098SOT3788pPvV/6w5edTa745suHHM/Nmrp2d88k3y9b+unLtnm/X7fv6m0022wWd/I6MVy3jeeWCsFwQkQmalYKYThLWSgJGWcCi8ts0QYshYDT4tNqARtFhVnaZZd0mWbdJ1mWUdhmlnQZJp0HSY5L1mGRdenG7RtCm5o99W1W8qJjTLhf2GeRxvaTPIotp2bUiTNTGq1LgGww0n4V7W4C5SYL0uPRxk6ZTLek1yrp1wi69MG4Ut2t4ESk9KmF2qoRtMlFMJg6IBYUE/A06tcakK9FrzwikR9n6HQTV91DOZxmkRem4OUDMAihhMYoyPxWxMBW5MB01Jx2WnQq0pKVpQSlaUJIhfZwLNG65EHN4vvnassy9mbzVtKSlEMAS4Dv/ASd/jUatJzJ+wrF/hNA3Qdhb0bztaPYODGM3lrEXS9+Pox3GUk/gaaeJ9LMk2mUq6zKZeYlMu0RinMdTr5AYpVyBRyFpMajiDlOP09Jm0oaUcr9M4pdJGoX8JpHAIxb6ZZKQShrVKmJ6VbNeFdYrg3pFQCf3a2U+lcSvlka0iphB3W4xhtQKj1jYKOT7xBK/RBqQyoIyZUxrjOkMYbXMK+XWCWk1Ilq9UuDRq0tEokMw1Dk8o1ggLeHyK4SckF4a0gjDKkFUIxl7i23gMvxiXptGUcugeDnMOhrZx2a2KcSdaklMygkLGWERvVPDb1Wwew3ymFRQR6GGRIpmlTmqsV3DMgoovDqptohEbxJJWpTKZrGonEg8A0ecx+KLaQyPWBxTytqUsnalqF0paFMJ2vTioIJTxcLVc8htWsmAWdetlwdV3CohsYiOKqSi77AodQJ+QCRrFqviclO3VNcuVkVEUo9YWCPjlSvZRVrxSYVyr9a0SW/+RG389qPPTpy8cbLQ//vZpi93li/dUjrzu0vaj3dplmz/8njN1tru5cdLvj9b+8OZ2q/2F67cffWnk+U7rjYevh25EbhbEntc0vLwsqfrWFnwVE3sWrj/XFPHroK6q754ScvDm6H+O50vjlc2H74TvhF5cNHbe6Ak9OuZ0n23fLfbn13x95W0PLzh7z3f2HXW07v3dmRXYWDn9cZfT5X//PetJWt3c43zpmDkgBQGIJkKALLGwwXJeDmIpk/BSd5NJaakkyhoTqbC8s177x9Y+dXVH9bd+uXHsm2bzq37auP8GXNkAi0OI0Ni1ViqmsjRsWRqplzFkitYcjlXIeWqpHy1WKCWSYxisV4g0HD5aj5PIxLppBKTXG5WKy0atVmntRr0VrPRZrNY3XZHltPhtlsyHdYspy3HZc91uXKczhznWDLHZjc47HqXU5eZqcuapsqaL81awnd9ybB/R7T+xsjbgM36Is3y4SR9DkBqeUurSsnig/LJ6S6nYZU76/vjF9sLql9M/2CrVLecQZ5NTLGjAELjVPuMdPfCNOf0yfo8qDsbmjkLnL0UM2+b9sejOX/+PX3Pne9vn119NQs/W5FssqU7Z6RmfY15//NxWVuBi/anzd+VPq8if99x3fod9BVbcEsAIJwDiLX/e4dujHmpMGMG3JgOM6TDDGlQfQpEPRWknJouT0qTTcmQJgFlSUBpElA6OV08KU00OV08JUOSClWlwdQZCD0IZYRibHCcC0nIRhGzxgoX/62wGDs9mwY3TQXrxnqMx+osxv5mIC2TUtVT03TpQCMIYgFDTBCQEQ4zYdB2JMqBxDjhaBcYnQlEZ2dgckH46SDie+nkmSDaexDmTAg9J4NkS8cbgEQTjGqDkRxwchaCnIcgTYMTp8MIeXBiPpySByZmg/+HWBA+E07JQ1LyYcQcGC4Ljs+CE9wwvAOCtoLRJhDKCEWZCJQ8AiUPS8lFEd0wvA2Es6SgjJOgOkCyPAnthjMW0FWruPofLbMOTP/oyp9H+8/fultUd786/LIy+LyuecjT8aq+5YWva7ih5Umo52VdZKAuMtD9KNH54I2/5UGo62lT2xNv1/OmtidV4b4qf7e3+V6s62lb/Gln34ue/qHegZe9Ay97+oc7+4Y6e4c7+oZa+5619j1p7XvW2vcs2vPE13a3JthZ1hSrb+7zdzyO9LwIdT/3tj2pj96v9PUX1/devRM/cz148OiNQwf33jj7W/DOd10VczpviR5XkkebcIkgMeEjJhqIbxrpIx7OqJ/9xo9JBGCJIHw0CHsTBL4Opr8OZwxHIMMx3LMo81FI+SCQO+Bb1tv03wHPznuBK31+X1/QPxApuN+8+1H084cR96MA55EXNtICTcQyEs0ZiWh6IgocjYDGrsckgvCEH5Hwo9/4MW8CxFdB0qsQ+WWY/DpMeRNljYaFo175SJ3+dYVt8JZz4Po03/Ul+3/L37t5ccXN0xW3qq9d9twsjJ883374ROSvA3WnzvkLCqNnTt0+8NepbRv/+v3j5cdN5iKpsFQsqJcKg3JxRCYIKYUhjdCjFzaapY12lceu8VsNYb0xqjY2KzTdZk2X+R+4jqlDL27TCnvN8l6zvEsvHuNrt0HSpRe3ynkBHr1Vyu/VyOIqSb9B1aES17NJfhnHp+AGtMKgQRzUSa5hwO1GTa/F2K1R9RsVvXpxj0E8htiwhDaG2LhG1qGStmkUFUxKAY1cq1VVmXXFas0Nsf4sW7OPJv6dzF+HZy+HkT5MxyxIQc+filmQSpiXRpmeQnAkYw3JWC2QYISSFJPSVeOTnMlpi1CoT9DwxcCU5eC0/+Kx36Ow67HUn/Gsn7HsX1GsrRjunzjBHjzvEIn7N4l7nMQ5QWKdIjLOkBgXyawrFNY1CqOAwbpJZdyg0G9SWddI9OtkRhmP71GIYnp53GHodVm6bIaYXhVSSQNyaZNI8C9iw2pZs045htiIQTXG14BOHtDIAhpZVKdsM+vaLcaIVuURCxsEPI9IEJBJgjJ5QC4PKlRBlTKgEDeJ2fVCWr2I3qQUevXqEpFoHxBxlsi8yRaVcPnlAnZQLYrqxGGVKKqRhOWCoJTXwGUEJPw2jaKKSqyjkWuphIiI262VdaiEY4htZOO9UnKTlNRpknboZTUUUoAjCPFlMbm+gsqpoHLCCk0ZhRqSCCMibpuE5+XQawT8a0TSLQq1Wa3pMRuiEn6Qz2pXijq14i6jrFnNr+MQ6ljEmJzfY1D3GJWtGqFXSi9nYwup6EIGoYzP8UhkzQptj9rcLTG0CpRhgbxBKL4j4ReqeBdNir9duYfmLd732VdrP/j0u282HL1Sdqa646+C1pU7y/+zreKjX0pmfX9RtWTbR3uLttR1r75Su/pM1ZbCyK9X/asOFK3ed/OPy43HKtsvNPbejDwoa39eGL5/qip6vDJy2Rc/29i+t7DhbHW0KNxfFO4vCA8cLvEeLvHeij68Gby772bjH2fv7CuoL4zcLY7evxUZKAr3F0XvXQr2n2zsPFwR3VPo+fNq7c7LdZtPlH735wXz3FVM4+wMhmE8RoRXZEtyPjLN/cIwY6nK/p7WkJPvmrV26Rcnf/rl9rbfa7b/2rh9o2/XRu+ujYU/fb15Xt77Ur6TiDehcRokXoOjKfEMBZGtovG1HJlepNFLDVq5WSYyyKUmhdyqUtrVKodCZVfIrXK5WS4fC8VaTEabxWS3Wewum91tt9nNJqfVlOV05LhdeVmZ2ZlZWe7MbGdWpikr05jnNOQ5NLm2/4+qt4yO6uze/3naUkKIj0/GIpNkMi5nzrhPMnHDpZQKdaUtpS1tgQrQUqC0QHF3Cy4h7slk3N3ijlvm/yJ9nv/3t9a1zoszs/bbz7nufe9rgyXFNM38DMXbqZIN6UWngLeugx/uS527A1G1I235F3NK5s6Qyl7OY8UU0pOKF+avZVCXv/fFkSNXg6+tOrJi1fGFy3eWqdcx4VWcl+SaV+TzXpYvfEU2LyGvcKbkTWTVp4Tl20TfX3/zZPVbp868c+bQuye/1vwkg5QWIOYWxpUsTJz7Rty8D2aW7YCt3Il65yD/x2sL9/1J+XIdYsUMWFoRLK3of+vWU1LzpoP7k5GKJIQ8ESFJgIvnQASzk3mzE7gx8cCsOFZMPDsmgTUrnjkrnh6TwJiTzI6HAPEQMBHGT0GI4alKFE6TSijEEErQadP+tRCZVvh/53zi4VIIRo0gFCAIBdNTQMi0QhguPwGhiEkUx6UokmGqFKgKBlehU/PxOA0ep8FiVFh8HgavSSVoEDgNHF+IJJQiM8qRxApUTgUqpwyZUwjNVCeny5LTFMlpamhGMTyzAkWch85aOI3Y1IxKNLEKllEOJVZB0ytSCGXQtFIksRJNrERmlCMJpci0YgSucPpIHIqSw1OVaJwKQ8jDZRRgMosQ+LxktDIepYyBK1+CyGPQxTmiz6iyb9SLdi779PLKb2u3HIrc6YnWdI51Wsf17odm/2Nr8LE19NDZ99TV/8QcmPQMPtW7B7vtvcGhp5HRF47ghKf/qd7/yBh+rvM9bLUMthgjPY4hR/CeO3TPE5n0994PDTwKDTwK9j/09z/w9z3y9z8IDD3wDUx6+ia8/ZPe/klneFTv6W03+1uNXr170BaZtIXvm/zjOvdIl32oxTx0p2ukuiFyotpw5OTtc6eO113eZrjzqaeuInyX+aQjO2rMnkbss+6cJzr6EyP1uSktasFFrelRc8aUKf2FCf/cjHlmQb5woR85UA9saQ8cjId2xT1b5T3rignbNyOWv4dtu8ccP004PpiwFU9Y2PfMaY+sqKgDE7WjozZs1IaN2lKjdtSUDR61waK25KgVFjVho8bMKSN5ykB9YSS/sOQ8NqU/s2U/tdAeaHn3u8omW14PXX67/eA7Bza/d/PiAUNns8cZcNiGO7XD7foH9d33b3WMXKoPVtcHrjYFbzWHL91y/r337q4f/jlZtuSORFED8Fs4oA7kGrgsHY/eKaS2yxitalZ7AbenUGzLk3vkirBAGeJJQiqJV8XzKUG/ihfMEwTUfL8C9Eg5ASUvnCeMqAQ+CccnYoflvJAM9AiYJka2T8jqlwtDAqBPIgzwed3ZRAOd6hAKXDJJN4uhA1l1WWlmPhBWqSJKWUTBD8u4ESW3VwV6JYz/IpbdpxT4hUBEKTGDrCZajlbG78mXd+XJ6wD2VQrlVFbWwcysvzKIG/EZ32EzvsJkvY/MehuZswyeU5FCzE9IU8RlyBIzFZBszitQTQphcWrWcjj+HVjqlyjcj6lpG9BpW/C5v6Vmb4JnbIan/YXPOZTDPEZmHM2inM9lVZPYV3JZ13KZ10n0W7m0OxRGLZVRS6E2MpgNdEY9jd5AZ90hUW7nkJuYTKOY61TygkWy3rK8SKnap5Hb5QKzCDTwOXoe28DnmIRcm1TkVEhdSplTIbUpRCYZ3yThTfPVLOW7lJJAgSqgUTpkQj3I6mJRe9h0I8g280ETHzSAfAMIGrisHk6ulp2tA3MNIsAol9Sy2HuSkafTSZeyaXUMVhOdquMy7BKOXcJ1yARWIdfEY/cwKXYhN6gUd5KJ7Vlp3blEjwAIywVuPsPFozu5lPZcXDMb1wxmWNUcZ56gKTezm0nvoDJ0HF5dFulmeoZJLOpi07wqkZ6TY+XmmoDcLjajOhVzGYnWcVhBpWwasV4hJyABAjKuk8/UMXMMjBy3kB1WiCMKcVjI9fAZenZuAzXtDjWjjpXTJWTbJaKIQh0QyF1csYUr7OAJ7wr515WiM2WFO5es2P7R6oMb/9y2ccfGbXsPXm051ujcddv500nD57uaP9xW//nejtJvj7y3t+a3Fs8XF5o/PXJ3w8XuP27bfr3U/e3Ru7+cbdl1x3Kg3nGyzXvF2HfDOnRJFzrb6T3f7T/T4TreaL5lCjd5hlt8ozXWvtNN5hMNxlvmSI2t/9Cd7j3XWvdebzvTYq1zDN6xhGvtfXXOoSvG8G3X6Nlu35EGy4kWx19X2n8/VXv0rrnWPnapM7D52J03v9/x3a5zG4/f+PN8/c7zd/86XP3L5p2//Lj58Pa/7h7Y1773b8O+P9yHt3oP/ebav1H754/Xv/9k91uLvilQrWCzK7Jz5tGYFTRWCY1dTOfkM7hKOk9M5YFkEKAKQKaUD6iE/HyJqFAiLpKKiySSQj5fKRarFfJ8lVKTpyooVBeU5BeUFRQVqvJK8vMrSkrnlldUVVSWl1eWlJQVF5SXKKqKpPMUvHI+JY9DEAkQYBmEvzJR8EuK0lmx6fHr+5tJHxxJnrsXvnD9nLIvkucuSqgSv6LhxOR/WrWlUPSZpnDte6tPsfO/yQQ+yKv47Ydvb278/NL70u/fynp7ObTsXWj5l5nLK18WV/xH8jq08h3s0q9Zn/2q/nlD/q+7lh86/NHF97hfa2ALpHFlyoTKUthi+QzpqrgFv2Pf+zb1jUPqzX8xvv4GuvRfxE4Ps05TNhmtTEIp/q9/nQMRxCSB04idGcuYGcuYOYc+cw791ThaTAIjLoWTCAPjUrgJUF4KQgxDy5BYNRpfkEooTCUUwjB5KamqJJQiASGbTnqCYvPgeA0qvQhDLEWlF00nLEKxeUkoxawk/hyIPBGhTkKoEyEyKEKBwWtwhHxUqgKGEKMxCnxaPiGzEJuuQePzEfg8ODYfQyxNzSxCEjXIbA0yWwMj5iWl5yUQ8hIJxSkZFQjifBRxwfRl4NT0UnR6OSy9DEqsgmVUphDKIIQSeEY5KrMCmVmKTCuG4zXQVHUiXJYIFSXBxHC0LBWvSobxYKlCGFaegJDEQCWzoPJXIfn/SdHEExYWLt+96KNTK7+5tn63YcM/xmvd0bu6qNb12Oy7p7ePWAP3XOEH1uCkf+Cxs/e+t/++KzKhc0S6LAF7cNQ38MDX/yg4FjVHoqbeqM4/1WKeaDIMax0TtuBDZ+SRp/eBb+BBaOhxePhJaORRcPjhtPyD97z9E+7eMXfvmG/gnrd/0hIc0jpDjT1OrSNiDU/Ye+9ZQuNG31iPa6jDPtJgvn+9ffj83cCpK7oTp2+eObG/9uJPjrrPnddVE81gVM+MGnJeaImPu7If9jAeGWjPbdlRe0bURoraqFEzfcpIfmHMeGHBRR3I5/aUp46U5y70M1fWYzv9kZX/0FY0blo2Zl4xYZ03YVGOm6j3TIQnVkzUhYvasFErPmpJj1rSo1ZC1IqP2lOjdnjUlhi1QaImbNRAjOqpUR0tqqdGTbnPjZnPbOR7BmZvqzjYsNB5+5PafR/v/O7tu5cvWS0eizno9k0Ojkb1tnv1XX1drgd1hoEGy2iNfuhKa/hW19iVlpG9p62n9tSeWPbpFU35FYHyNkfYyuZ3sTjtbGoLkNssojTLqe35LL2G51RLgjLJIF/aD4pDcpFbwXXJAY8SDOYJgnkCnxL0SDluCTukFvSqhV4x2yNgBqXcoJTrETDNnJyAlDOoFAZ47AgfDACAjphjprGCUlVYXdBGprRSKFo2s5tJd4lFXqkwKOUGJZywAgiruNOItfMoASmnTynw8Bm9SpFbyusGaAY535gvM+bLtDKwiUu9Qcm+RMo6lZO9LzNra3rO+gzyR6is15FZc6GZRUnp6oQMdXxWfmKuJokkjsHIYxAVidiV6Kw1eNI6bPYvSOJviMytqOw/kcR/8JRjOazjObQjmcQTJOJlBu06mXGHzKmhsmuprDoqo57GbGGw2tjsFjqjkwN0sDkdbKCdDTRQaHdzKM0MhlnKc6n4gUJpX7m6v0ITKla6VGKLBDSJAKMAMAoAi5jnkEtcStm0rHKhUcoziLgmCW9abNGC/gAAIABJREFUToU4WKgOFqiccpGOy+xgkLsYFD3ANIJsA5dl5PEMIGgEGAZ2roGdYwLJZiFgkorvMjm7kuAn8aQzaaQaBruOSu1gkK0iznTT1yICzXyOjkN3SfgRjbKHTmrNTtOSs3wiICTjO7hUF4/u5tHbSNhGOr4ZJBqkDJMUqMtO72YxmsnUVgbzdlbWeQxKywe6uHRfvqiTlmZiZjp4NIuA25CdfRuH76SQ3WKBTyywAwwzM9fFY7p4dBuXZuFQHDxGQMYLK8RhqTDMBUIgYAMY7QxiDRVfy0jv4lOsUk5AIXELeGaA38UX1UtkV1XKs6UFh5Yu2fLhqu8+/WbLr9v/+HP/1v2nTtzpvtgVONPdf7RtaM2B9jc2Xf3iQHvVuuPv7L654bph5Z7Lq080rjpUt/Gq4Z+W4KbLPV8fuv3j8fpN59u2XGzfe8d4pjNQrY+c6/Ifa7IdabCcbDbXWXvvmoNNjr5aS+hKp/1kbfflDluTs//YnY6Ttd0HrjX9c6n2jtF/1xxsdvbfMgVb/BPXjMFb1t5a18j5TveB27q9N7r/vtRyqTPQ7Lt/w9i3/UL9qSbrqSbz2Vbb1S5Xnc578mLNgf3HL5841XrmZMfhXebD23rP7e47sc1/YKNj90/abd9f+/aTHUvnfa2WfyTmr+AwXwPYr3G5y/jCxULZXKG8GJSpOFJGJoueyaERufQcHpMqAtkKES9fKiwQ8lUSsVou06jkmnyFplClKcsrqtCUlKoLywpK5pZWzq+YV1kxv6S0sqCwLE9VJuUWCWmF1HRZGpSVNpvMiqXPTZGshhf8FqtsIr/vBb+zMb6y8tZfz/zo11eKf0a89hHitcWIxcKXFW+Lvp4v+GJ+0Ya1318vX/QnBLswAVrOZX32VuX2zwo3bZ677SvmR++h5x6v+P0H2rsF/+FLZwCSGYK8uPxP+KvXlWxZk7ex+sfGs2trK7LfZccWsxMqBOglkqSKqlcLv8C8/lXaW79x11TP3bNfsn4GBF8ASytCphWi0oumvSYEo05CKZJRshS0fFrJKFkiQpIIFcSn8KZd7Kx45iuxtJdicl+JpcyKp85JZibCwGkvmwQTTlMWiVUjMCoYVgXDqqbPXaEY5fRsz/SyndSMQhhWlYiQQFIVkFTFHIhgZgIYAxXFIWWJSHkiUpqCliPwKjRejcapoEgJDCVFYZWYtAJMWgEaX4BJKyJkVuAzyvEZ5ThiGTarBJVdjMgugmaVphDL4/ElifjyFHwVlFAJn55HSi9ApRchiZUI4nwEcS6COBdJrPw3k5lYBsHkQ9CqZLgMgpTBUYqEZEESVIDP0KSmS7GZspfmUF6J56Rgi2am5L2cUpSIX7L8s4srv7n25eaGbScdO85YD9/ydQSira6HevekxTvm8E+6wvc8kUlXZMIVGnWERoKDD+zBYa0t1G0NWn2j3r6HlsBEi3moyfKk3RM19Ua1vuj11n69b0rvfdLjHNe7RmyhCe/gw8Doo+DYo8DoQ9/wpHtgzD804R+aCAxPBoYnfQOTnr5xV2TMERrptAa77WGTb8jZO+nsnbQExvTeoR7vaJ1p+K5x7GbX0MVaz8nqztOnr105vb/x/Hp99YpwTdGjTmHUxIqaqU91uZPd1NEu0nN77pQzd8pOf2piPDdwoiZu1Mx4ZsiYsuKeWyHPHQlTrqTn9pTHVthjM+aJnfTIxpkwsR872M9ctIcm/EMjesqKidpxUSs+asZHzWlRE2HKTJgy415YcC+sqKgLEbVBXhjQUX1GVE+J6unRHnJUS4ramWMducNaaaR7Ydu1N2+eWr1t3cfH9+33eUdd/ocO732n/6En8tgSmNC5Bgy+wTZ70Bgeb3MO3eoKNRrvdTqi1Y3jR/e13Njwz5mFbx2XlV7kq28yBI10oJMDNNNJHULqHTquRUSyaLgWMcMv5k4qFANCQUApcKv4TgXokHOdMq5LDroVPJ+CH1AJg2pRQCnwykCfhOuXgh4Rxw5SLTyST0qPyIGwGAgJgDCP56CzujNyPAKpnS9uIpG6Oey7xPQuFtWvlrtEXK+Q1afk9+cJgwquU0xzimk+KTMgZflFrH6VMCTjOwQcu5RvV0uMSrFOITQqhW08VgOdfodEuZJBOZfJ2JfB2oAmfZnGeCOVXJySJo/FquIzS5LJZXHkwphM4YyUcihuRSrxA3TGWlzWJlzWNnTWrtSsAzjyQSzpACbnKCHnVFbORXJ2NS3rCiWrhkxronFaGJxmOrOVwexmAzoA0AFAN4ulZbO7OexOJruFzmihM1oZrHYW0yjk+DTiwSrNYJVmoDJ/oDI/VKx0KgU2GWiV8sxirkUC2qQCh1zkVEidCqlZyrfI/pVNxncqRZ48qb9A4VVLXQqRXcwzgiwdh64HGFY+xy7mG7mgCeBY2Awrm2JmZBvpWSYu0ywR13PA3cnIo/jcU+nkm1TOXTKtjUp1SoVGAWAWgVaJUMuht9FIbrkoXKAyAox2UoaJQ/OIOC4BaxqHFhapK5fQmJnaw8wxcek+uURLp3XSmE25lC4uryaXfAaNuppB0IEsm4Dt4tF9IM1Oz7Gwma05pLt4QnNmphlgucV8B8jS0bKsbIqZmWuk55jZZBef45MJ/HJhQCwcEsl7QZGdw9Kzc7u52V28LD0/y8zP9kpYTjHXIBQ0iMQXFeqjJaU758/fsHTZFx998dEX36367ueftuzcc+LyuZqui82OU83u3bfsP53tfvOP6jf+qF666cw7Oy79dq1n1f7ry387teSXE6uPNG65Zd10Wb/thnnrddOq3Vc+3Hbmm33Xtle3H6q3XDH2XdKFDtzWnWoyNzn6mp19He7BNmd/jc5zpdV8p8fd6Rnq8g7XmwKtjr4LDbrjN1vrraFmW+SOwXvH6K+xhhpcg3WO/huGYHWn9/Dtns1Hbxy4oa21DTW5x4/XG67p/Nd03hprpNYSajKHu+29u/cdP3PshKH2duvxfZYzeyLV+4LHtvoPbPTt22T7++fmX9ZcWv3hrjcWf1+s/lImWCUTfSIVvi+RviWWvSZWLZJq5suKaamkNEgmIhZDRJPRKWk5BDolk82iCKi5AJ3K4zBFfLZYxpWrBMpiWWG5uqQir7Qqv6Ikr1SjKM5Xl+fnVwjFBTSqmJjKhceQEHE0bDwT+3IOPw5YgS78KjFv+xyNX/nLlVllV2Mq24if2ZRbb7C//z31zVXI1xYlVCxIqfp78Z73xd+uzN/w1493F5b+BksqR8PmpSZVEpPL1emv/1C26cSHx3ZXbd4k+mKr6ruPc1YUxqmZMzi0GVxxcvH6RX9/VrDx19cOXd1q3L+2lotZkg2ppOGWUqDltJfERYlFa4EvduZv9P7eXfP+qf8Hsaj0oukkJig2bzpi4n8pE0lIaRJMOE3Z+BTenGRgVjzzlVjKy7PJr8ZRYhJoc5LZcSmc6ePiZLgoBSGGoRXw1H+ZCsUop0uloOX/TtDi1Oj0AihGmYiQTL+PTeHPTABi4aLZCFEcUpKIkUKwchheicCrkIT8FLQ8CSlNQSnh2PxUfDGKUIzJqEjPmpeWMZeQOTeNOBefU4XJqURnV8CyKiHEqkR8ZSK+MgVfBcFXwAilCEIBKi0PlaZBZFbAM6vgmVXTfEUSK1DEstTMEhyxLC2nEoFRzUniQREyXFohllCAwivjIIxYKD0RIUxCKWLhmhmzZQm4xWUrDq/72/jd9s4dp11Hb4eO13pumwa6ex9oQ+OWwJjDP+4MjrnDE+7wmCcy7o6MuiOj9sCg2d2nc0T0jn6zZ7THMXSn1X78Ss8/52y/7u/ZsLtty6GuXacNbbYnOu+LHvfDLtuI3jNii4x7hx/4xx76Ru95R8a9I+P/F7H+wXvTiHWGR7vtYa0jYvAM2MPjzt5JW2jM6B/S+YabHYON9rEaw/C11vDZm/bT59svnLp64+SexjPfmK6u6GsseaCTPTPznxpZ97WMsS7KIwv5mZMadXCfW8EXZkHUwo9aOVPm3ClL2gsr4oUtKepMemFLempOfmqCPremPrXjHlkwz+2EKVfaExP6iQERtWKiVmzUgo2aMVELLmrCTZlxU2bCC3P6CzPhsQH6zIyImvFRIzHanRntyIp2kqNa9lgDbaRNEWybf+d01cGdy69c3nmu+ny73uMOP/GEp1yhp+7wo8DgE1dkzOLvtYf6zMGIc2DcHBzrsA/1uB/pPNHargfXrzvPbzux/50v/y5afEw595qoqIYlracCTbmUbpBZT0trYKW3g1mdrEwLSA6LOT4hy6sSuFR8p5Jnl3OtUo5VwraIWVYRyynjemSgRwa6JcA0Yr1iwC6gW4Ukj4walDH9IlaAx/aDHDuN3kXMdoICC8hrIpE6WfQ7GbhONsWXJ/PI+D4Ru1fF78sXBpSgS8pwSRluKcMlofvErF6lwC8FrXyWXcq3KUQ6maBLAnaIAL1c3Mbi3M2h3SUBlzLYe7DUP7PBz3HU5am5JZB0VQKuKCmrKpmyMC638tV01X9SFsBx72Ozv0zN/AWX/Sch5x9s9iEM6Ugq6Rgm9ySefCYj90JWzmVyzk169l0GqYFKbaezOpmcDgark8HoYTP1AFvHYU2rh8XuYjLbaIwmKq2Zxmhl0HtAhkvF7y1TDVTmD80tGJ5X2F+R5y+QOZUCu5xnkYAWCWiV8O0yoV0mtsuERjH3f7JIQIdC6MmTBgqVAY3Cq5Y6JHwTj63j0HUA1cJj24Vci4Bn5XLtHJaTTbXTcyy0HDPANIklNUzu5lmJe1KzTmez73LF9UywkULrZrH0Ar5RJDSJRe1segs11ykX9ZZo7GJeJzXLCjI9Uq5HxHHwGHaAZmKQuknprbhUYy7JymAExBIthdlGpteRyG0AtwXknsGknsUg29l0u5Dr4bH8bKqdTLTQ6Z3ZOXV4fH0aTssgO4WgQ8AxMshGeq6JQbKwyHaAZuez3VKeXykKqWS9YoUfFFk5LD2bogdJZiHJIcl1Sch+JcepFLRKhdVy2YmKufveenv9G28un79o0Vvvv/X1D5/9+Otn3//y0++7Tl2ubTAEmp1j++9af7uifeOPs5U/7Mv7fOuC7/f+frFz6+Web480LPvlxOubTq8+VP/j6Y7frhp313n/rnF8tff6mv031h68+dOxO0cbHDesQxc6vBc7nI32SIerT+sb0voGWm2BeoOr0eTpcIa13n6df9AYGrndbT17t63e6O1w9dWZvHUmb4M52Ozsa3L03TWGbumD55utuy41/3bs5tG7PY3ukduGQIO9v84abnb2t7oH64yBVmvkZkPnvv2Hm25eb7t0ynjhkPXk3/6Tf/kO/x44sMW9d5N26/q7G1af+PStrYvK1hfI1qrEqySCT6TSzzXFnxRWLuCrBemMXFhWWkIaIiY1HZaNiMXgUzIJEGI2hpKJo2RnMOkkEKSIRAyJnK3IB1VFQo2Gpy4SF5coKvOkZTyuipwrIKQzsakMbAoL+goJNouMiWVkzGKIE0TL4QWrEwv3Iha6FRsvx82/HLfwXOLSM6iVRzM+Psb9YSP1848wy9/FLDu0ZN8vhZt3vXP8xg7TUsWGDMhcQnIlIakic04xZgbAna1YV7ju8qozht+bbq468730qyVpC9kvCTJmMJhz8lZIv31Tve7judsPbW6vPuip0vyETCqCxBeQCIuEmQsXsd7Zt3j3/tKtHd/e6tlQOwOCz4cSNHC8ZrozCsdrYDg1DKeedpz/RawkCSlOhouSYEIIQpwCFyVCeLEJ7Fdjqa/EkF+ZTZoZmzsrjhKbSI9P5iSkAPHJ3EQID4IQw9Cy/9X51wojJNOUReDzUGkaSKoiAS6e/mlWIndmAjAHKYyB82ORwiScHEJQJuPkUKwKlV4Ew+UnoVQJcFUKWoPAliAJFej0KlzmfHz6AkLGwnTiQnz2fGzO/NSceajs+TDifGjaPAhhXgq+KgVXDsEVwfEaJEGNSFMj0svg6ZXw9EpkRgUqswKdVY4hlmOzyrCZpZmUKkxmUSJCAk9VY9KKoChlbCKQjABnJdEhGOUcuPKlROVLyYXZ4Jfrdhj2XRr646j9dP1gdXv/DW2wp3e8O9xrCPfbw+Ou4KQrNO4OT3hCY57QmCc86gmPukKjVu9Qj62309qrtQ932Ubqu8OX6vw7zzp/+qfn819uvbPm9KqfLl6sjXQ6nhqDz9ttw222vm73gK1/3Dv20DN2zz067h+b9A+NBYfGg0OTwaFJ/+A9b/+ku3fSFZkweQb0zl6dq88SGHH2jTt6xyzBIaN/oMs32OYZarQN1mj7rjWGL123nz/fdul09a0zfzdf+tZ8Z0WkvXLCoHlkkt7X8ca66JM68iMr/bkDjDoEU3Z+1AZG7ayonTxlS39hw0zZkFE76rkZ/cSAfqLHPTelTVlxT43IKSsuaic8NaKf6lFRCzpqQ0Vt8KgNErXCohbYlCV1ykyYMmW+MGVHLaSogxx1UqIOctSYHdWSop2spx2y4cbiQO3r7ZfeP7Rj5cGDv3ZZtF2egG3ooXPwiXfwqaf3gW/gXmjkka9/zBkY8EaGPOFhb9+4OzzhCN6z+x8Y3Q+6LONt2sjt6y1H/tizadnHm5Xz9vFLTtMUV7PBZgqviwV0suitrJwWdmYHmGOQ0R15XHce6FDzHWqhXSWwKfkWOWgWc4xCloHHMPKZFiHbymdZeEw7n+0Wg24x6BAyHBKKT0EPKlh+EcPPZ/p4LBud1pWdZeVy9QC7gZTVyiTfTEN3sEgelcin4AckQETJ680TBFU8t5LtUrAcMpZVTPfKgKCK75FyzQKWXS6wKISdQqCJx+6QirRKebdY2sQWXctmH8WQ/0TlbkxnfIAiLkVmlEMJxSmEudDMpdCc5fGZi2Ziyl+GvIVIW40nr8flbE8n78ugHCNQz6bRTqJzz+Fo1RnMq1msG9mM22R6HZ3ezGK1MVnT8zY9bGYPm2nkME0Ay8hhWnmAiccxgoAOALpYnA4Gq43JbmMytFy6Q8YLF8sHKvJG5hWOLywZmVfYV6by5Ys8aoFTzrdLQYdM4JAJnHKRXSY0SUCTBDSKuXohxyQCrFKeWyn258uDBXJfnsQp45kFLBOXbuJSbQK2SwI6RXw7n+sBWF4WzcUgWekkM8AyiqX1oOTXGMgubO6RHOAclXchm3Ynl94JgB0cbo9A0CMQNNGpDZQci0zQW1oQ0Cj0XJpLAvoUQpeIa+EyLGyagZ7bQyK2pGL0GdlWMtPHk2oprMZs6q3s3AaA26lQHMWg9iUn1JBz7GK+Xwj62XQXLdeYk9OZRWzAY2twqW2UbIeE75YKTByalpxlpOfaWDQHl2kFmXYhx60UBguUfpXaKZGbeFw9l2YCyTYB2cEnWfm5DimgV0tqNXkX5s698PXX1bv3/vX3rg/W/lD14WeVH3y6/POvv/j+13Ubt23ffeRyTbvOP94aerCn1rzk5/3qzzZL31mX9+6Gb3dd3X3NtOeu56t99cs2nFyx8fTne+9sONf5+zXT1uumjRe7N13oWH+s7qudF/8413xJF76qC1/T+VsdfT2+AUNwuMfX1+0MdTmCXc5Ah93X6fC7Bifcg/e6HMEbLT13uq1ab3+bPdhk9jaZvW2OSLuzv9nW22jrv6UPnq43/rzvwsaD1TWmSKdvvMU10Ozs6/QM9QTGWh39LbaIwTd49sqtmzeuGZpr2s4d1p3Z4zyx23lwq+fAFveezbrt6xt/XXNx9bt73pi3pUqzPl+6Wib+Oi9/dUnFSlmRIp2ZORtDjM/Ax6WjYwiE5BzkbAJ6DgEViydAssnpADkdoGVwmOkAkAkKc0RKqkLDyCtga8S5EkYaNwNNhyVlxc9Jg0BJ6XhBBlKQCRVi4tiIGbkZL9HlibI3UaVrYBUnKR90STfsn1V6eE7Vnrj5v8fO/TlxyW+ZHx0r2LqW/Mk3pA+PLfznN/VP5z6+6DzRu2HJHsJ/5OgZ8tzkSkXmG/TZeRkzqKXw4s+AD6+sPmva1bVryfa1im++z1+3IHsFfZZCkrZEyXqvQvPDl5+f/vPP9gULt2Fx80k5KxZXbSpTflmYu3RTwS/Hqv72/qGdapuaAcHnQ/D5/1ucDsGoIRgl5P/hqywRIUpEiKYRmwIXJUEFCSlgbAJ71hzaK7NJL8fkvByTM03Z2fGM2ARmXBKQkAKmwEVQlBSe+m+dJKQ0AS5OREiSUTJIqgKBz0Pg85JRsgS4OAkpjYMKX00AZiUDiSjRLCg3FsGHEBSwdHUSRpGMVSMzi1HEsmRMQSIiLwVdAMeVIXCVUFwFHFuRipuHwc/HpM/HEufjsualZs1FEeehiAsQGQvg6fOhhLkQbDkMWwTD5U8jFp5WCk8rQ6SXIzPKUcQyDLEUm1WGzSpDpxdgicXo9AIkIR+JzU+ESmIT+QkwaSJCMjMB+E8cfzZMnUpezs3/4e2vLx+7MXH4+tDeS74LzQO3dYMNtoihd0gfDhmDQWd41BWcdIfuucMTntCEJzTmDo66QqOeyKTFO9Jl7W8z93VaR7udDzodD1ssT651Pjl5d+z3Q8Z3vzn1yY9nz9z2djoem4MvtO6JVlO4xeQ3BYZ9ow984488Y/d8o/cCw+P/Rex9/+B938A9b/99T989e3DU4OrTOiIm35Czb9zVP2ELD5tDg4bgQLevt83e32QYqusYvl0XuXrDXn259frl6pvVfzdcW2OsfSfcuWRCX/agRzHZCQy3UyZ7GE8s4HM7f8oOvLCzpuzUKQcp6siasqVHrelRa/pzU8bjHsLj7oxn+vQpM+6JHv7ChIlaCc8Mqc8M6KgVHbUjonZo1J4ctSVPWaH/ItaYPWWgRk2sFwbGcz3pmS7ruZ70VMsaaxaEbhW4b77VfPKTi/u+P3nwr/rmFs/wPcPghGFwwjl0zzt0z9M/6usfC4/c9/eNeQKDgci4NzjiC435e+/7Ig+cgQm7b8zkHuoyh8z+0ZY289E/Dv6+fNXukjeOyedf4BTUgnl3aGAbT9TGB5v49FYJo03BbFHQupRsgxI0KXkWtcCuFtpUAoscNEo4RiGrB6TpuLQeDqWHmWvgUG0CtlMIOIQsl4TuU9DDCnZIyg6J2H4+28qkdpGyzCCrm01tzCU203Ou4WCdTJJLzvcrBWE5L6LkBVU8vwp0qzlOFduh5DjkbK+KF8gXu+R8qxi0K8UmhbiNx6lh0Zslwgu5OZfItCsM4GQu6ygN3EnhrYKnvQXFLoHh58Ow86G4ZYj0NxGZbyThF78KX/wqbBUy+6cM2h8Z1P1E2qksxvlM2hUi8yKOeoXAuJnFvkPi1pKBeirQTGe3MVlagGPkcc180AiyTQDLygNsfO7/niYe18DlaNlAF4sz7XR1XKZdCgYL5P3l6mnEjs4vGKhQhYokfo3Yoxa4FAKXQuBWit1KsUsldqsldqXIIuMbxVyjkGORgE650KsWBzQyr1rskvNtYrZNwLQLWR4ZGFCJpxHr5jC9LJqbmWujU0wARyeW3RXI1vxnzvpE3B+puXvSaQcJ5ItZtAYWr5bKaOVy20Cwnkaro5ENYr6/KD9UlOeUC70qkVshsAs5ZpBhBugGFqWHQmrB4DsIRD2J4eAKu+ncGmLu9WxyLZvboVQcQiN2zJ51JZNgEQv8ElGAB4S5gI5I7CISG/DYW6nIFkqWUy70KiVmkNWdS9RRss10spVNM3FoRh7DKuU61RK3Js+mlBvFfAOfYxKwzAKWgcfo4jEbBNw7avXFqrnnP/z0+q599bUN1a0de2/Xfbv7wJvfbXj9szVfrft17U+bv/3xl+17jl5u0rb4Rlt6H+241bNw7S7mvE/ope9XfrDpjbV71+y68/PJ7q/31C1bd3z5Lye/2H/35ws9W29aN1frd9y07LxlWXe09sdDt/651nWq0XFLH2x39hpDQ7bIqMHbq3UGjZ6Q0RPS2t1tRrt3YMw7MOboHW02OK41dWtdYX1goNXsaTG52x2hLs9Au2ug3Tvc6Bi42uXZfbFh7V8nzjebO/2jjZZQmyPS5Rno8Q9r/WPNtkiHM9zjCtysrbUatLdOHdZVnzCe+Md25C/PwW2OPZu6t3xXu+Gzi1+9ue+tqr+XlG8syf+hIH9tcdl7knwFjpIzC4N/GYOPycTEZKJezcTEkVLnZCFj0pGvEvCJJDKWSyHwmOl8IE0AEgQ8HJ+XCoJoLh3GIMzKhL2EQ8QQoXNy4mYR58zJhqUwqWlqMLuUhJAjZ5DTZlClsZIlKQUfQ0ovSdfWyjf8Pqf0t9llm5IWrEtc8HnsvJUxlZ/j33w/ddmBkq2G9U3HF/1z8b2Tjv2unW8dBhNLsl6RZ72qFqMWSJPLRK/KShM1JbMV7+esuL76wuaCDd8KVx9668iO5fsrc1cS56iJqeV05ltzl2zdc8J+4JRrwbLtNPrbIOvdSs13VdwPD71x2L1FN/iP+9GJ/hmwtAIoQQPD5UMw6pRURTJaPq3/+ddEhCgBLkyACxOhgkSoIBHCT0jhxSUBcxI5sQnM2Qm0WXGUWXG5r84hzYz9F7RxSewkKJgCF6YgRTC0DJIqg6TKpkslIkTT4RUIvAqGVUwXT0KKZydzZ8az5kB4iQhhbAo3Di6AE1TINE1KqgKCUaMzSlGZFcmYgnhkXjKmEE6ogBMqINjSFFQJFFUOQ1cgsGVIQhkqrQydPh3QWInOnIdMnwcnVMFxZTBsMRxfiCDkIwj5CEIRAl+CJJROrzdITS/GZJRgMotwWSXo9AIIWpWEkCcjVbHJ4thkMQxTOCtZMQdRMDNZTRN+Wv76Xys+P/HnCce5hvGjN0PnGvuutkVa7ePdnhG9t889MGYL9juCE87QfXfkoaf3gSd83x2ecAbHHP5xk3PY4BjWOsY67ZNt1nv1hrHrHYPVTQNXWif+OWdb/3fdVxsv/XNa22yaNPiemv2PraGHHebexh631hHxDDwSPZ3+AAAgAElEQVQIjj/xjTz0DE4Ghien+Rocuh8cfBAYuO8ffOjrf+SO3Dd7hnWOiNk76Ogdc/VPOHpHbeFBW1+fKdindQx0GkbaukYbW4du1/uv3TVfvdtaff3ilcs7666tt9StGuh440FP2WOtYqSZO9HBfWzgvbDxpmysKTt1yk6OOnOjjtyoLSdqy41aKS9MpMfarEfdxKf6zBfGtMc9yGcGbNSS9tSAfWpMjdqwUzZk1A6fskOiNtgLK+KFBfvCnDllJE0ZaC90nOc67qNu+mQndayTPdSh9NdX6a+8eenvd0/+teHsgePVF+patT6db1TXO+qeuO8eGg0MjXj7B/39Q5Hh+8HeCU9gJBi57w89DEYeRwZfBPsfu8Nj/oFJT+9Qh9Xd7R20Bieb6g0nth498uXmo298fSBv6T5Ac15QcFtRXKvMq5FJ7iqEt2TANSmzRs7qkAM6OWhUCSxqkUUtsigERimoF3J6+Cwdj9nNpnbQSN1MionHdohAhwhwCmheET0kZUckQFgM+HgMCyO3i5Rp4TE7maRmalYLjXgdC9OyyU4xNyAVRBT8kBL0KgC3EnCqAEce16XheQoF/kJRqEjmVUudCrEzT2FUSpsA9k0m7QI15xyTcorF2EejbiGRNmTnfJWW+S4C+1oy4jUI+jUIegUU8zaSsBKVtiIFuSQm5e3ZyHVo8g4ia28W/WQO/RKJcT2LfieXeTubeTubeSebXUfhNtPANgbYwQDaaAwdwDYJAIuAa+JxLCDHLuQ6haBTCBo5TAOb0cNmalmMLia7g8Fqp7Om/28Vg748SW+JemRe4cSi0vGFRSPz8iMl0kCByJvHdyl5LiXPoxJ5VCK3WuIvULjzZU6lyCbjWySgVcpzKQS+PEmoQB7USAIqoUcGuiSAW8bxq3ihPLFNBFr5HDub6mKR3cxcK5NqAIFumbxWUbjqpYSPZ0LXQNL+ygEPUcDTucBVKucmldUKCtt4ogYGu4HJ6ORzzTKRU/1vu9cu5Zt4bDPIsvDYRoDRw6DWZabfSUtrIVN1XF4nwL9OzLmcRbrFZDfLJMfTsH/Fx57Bo7t5HKdU6BPyeyViB51uoVKa0nDXUdBaIt4s5rrVEpsI7KGTe3JzekjZRhpFz6b0ANRuHk0r5phUIoNC0CPlayU8rUTQKRE3SaQ3ZYrTMvXR0nmH3/rw6I+/njpw4vztxit6601H8FqX/WD13V/+2v/Ful8//Orrj1av+Wbjb5v3Hjl+p73JO9be9/x4i3fZd/9gBQuR7Apq4ftAxVertt/YfEb/4R9XFnx7cOn6E6sPNu5uCHx3tHHj+c59da4/r+rWH7nz69Fbf11oudBiazT7zaFBz+CkLTxo8ffaA71WX1jncHWa7I5gnys8EB57YPCGrzR2tFrc9r7RTpunzerqcAa6fb2d3oEO33Cza+i63lfd5f7pwMWD11ubnf0N5mC7s7fT2dfp7Gt3DdQZ/Xe0NtvASFOPXm/U3b16vu3SKd3pQ7bje3zHd7n2/dax+eu7P35QvXr5sQ8W7FmxcPuSRT9VzvtEUVBKZFPj8ISXMIRZREwMGTmLDHk5B/oKCRvPhM7MSpqBR8zKhM1Mx8bnUJAcXppESJByESAllpzxn3RSLAU7Iw0yA5/yH2LSKzmxL2XPnpkTP5tCREmpWBUrNR9A5omgeZLZYs3LgqUxyhP5607I125ALVgLm/tZQsXbMaVvJSx4G7Z0cWJl6at5fyjWt6y5UbvqgnOHNnzS/3PZrypUBSc+j/KKjBuTJ3hJWhiT9wFu6Uepi96Alm8Sf/tB2muvoxd+zvzsyIdnjn138/X8H6mZi/jij1Z+evhy/Vh99/P3PjsikX/x7srdf/9yd/vn509+cqnzp/YzCw/9wl4zA5lZjMj4XwtWlZKq+Be0KFkySpaEFE9TMB4mSIDwEyD8hBRefDIYn8ydPhNOgLDjkulzkmiz4nJnxv5rZ2MTmIkQbhKUnwTlQ1HSFLT0v4GLkul842nEQlJl8TDBNGJjkoCZ8axkuCgZJkyE8JPhIiRWmUrQwDB5MEweMq0YSShNStXEI9Up2CJEejkivRxGKIXgilNQJSnoohR0AQST/9/FecWo9BJMeiU6vWp6nw8cVwLHFcPxGjg+b3rRHgJXiMBpEDjNtJlG4POmO8TxUMmsBF4cRBoHkc5KEL0SJ54xWwXBLcXlrlzx6ck1m2s/+PHivmr3heaBs43BWtN4TU9vt2fC6BvXWvu8kQd235jdf88RuO8I3HeG7ruC952BCYd/3OafMDpH9K6JHvfDLuejBsNkdVPf8VveQ1dcu87qv9929dddtw5XG7XuJwbfk277uD30yNv7RO8YbNX6OowBe2A8NPwsNPzM03cvNPwgNHwvNPxgGrHBwUeBwSeBwSe+/kdW36jB1TeNWGffuKN31N474BkackYGrK4xg/leT8/99q7R2vbQjVbX1Tbr+drWs1evXL64r/XqT966TyY7FrzoKZ5slU+2iR92C56ZuNOIjTooUSc16qBHbfSojRm1MV+YSE90GY91+GdG3AsT9pEW/lSPfmHBPTWmPjNhojb8CxsmasNOWTFTVtwLC+6FOfOFKXvKSJ4yMKJ6XtQkfW6UjHUKg80ye21Z+5U3bp746tCfP589dOHKhe4LF4w1jcEmXcQYGvGOjPuHRkJDI76+gVD/cP/IvXD/PV9wItj31Bd+7Ak+jgxOhQafu0KjwZF7geHRDqu7Tue1hh6anMO3rraf23vh7Ob9Rz5Zv3veO3sLFx1QlB2TFJySKM6IhGeF4AUp97qMWy9kdYhY3VJAr+DpFTydlKsVc7QClkEE6ARsLZfeyST3sGlmPscu5jnFXBuH6uHS/HxmWMgJCdhekG5h5GopmRYhu52e3UIjttCIt/AIC5flFoABCb9XKQgquF4F4FICNhXHlge4iwTBcnmgRB4uz/MXqT0albtIY5DL6tisa3TacWLWJYFgF5W6iUY+Oq9qz/yqj8iURVDUsuTUN5Ox7yXj308hfIRIfx+d8RocvXhO8qdzUv/A0Q6SgJO5rMtk5g0y7Q6Z3EChNdFYDRRGA4XVRGN1sAEtB+xmcToZDB2X+f8jlseeRqxDwDVz2SaApQfYOjanh8PVsridTG47ndXNYhh4bKdcGC5SDs8tmFxccm9J6cSiot5SWbBwGrFcl5LnVvE9KpFbLfLmy1x5UpdKbJcLbDK+QyH0qsXBAnlfibK3WNFbIAuqRV4F1yMHvAquR8m3ikETj23jUJ1sspOZa2XTevhAu0JZk1+2JhmzMga+YiZ0bWrOZgLlbzz5HJV7gwG28qWtfGkjG2gCOM0cdguH2c3juPJkDoXQLOYa+WwTj20BOSaApWUz6yk5V9LxNeScNgDo4QuvZ2Zfzci6QaY0CwTXKbnHUPDTaHgznWwT8bwifkQs6pdIgjyelpR9C4O4QUC1sykOhdCjklhBtp5G1pKyDXSKEaBpudR2gNwGUnqkzB4Ju1sMtAh5tXzBNYH0jDT/oLri4MKV+97/6uCPW4/sPHb4ePWx643X9C5teNISnGzVeS/WtPxz4tzaLVve/Xr1u99889WmLVsOnt5zsf6Wrrc7HD3XFnnvl1Os8s/RvMWxWUX8ed+9/v2xD3+//M6mC4u/P7Ly90ubqs3fHW1ec6juz2umPTW2Py60bTxW8+vhm7vO1V1p7mmzumzhQXffkDsy6O7tt/tDervT4HBbvQFnMNI7dt/dN1TToavXWmy9Q3pfsMvp6XT7u3297b6+dv9wk2fwliVU6xjcfbVxx/nbNWZ/iyPc6e7tdEXa7MF6o7fW6LlrsLfYvYZAoNNkNBu6Gy6d7jh10HRsj+voTtuejW2bPr/7w8qra5ac+HjBnreXbV/+xlf5JRXZbD40i5FCyUmkY16lEBL5qXEgfBYL9iqThFZi4tjJ/8mCvJSVNAMPfzmDEJNLSmAyk7nsZC4rjs2IZXISeYwkflYsGzEjd84MYswM0pxX6YkxTNhsOmImmY1WLeStfJP/QRVubllC3lJI0a/cj7/JXv4+rHRV+rKVyPnlMzVVc+Yuhb+2GLG4IrFkLfDFtrx1x5fuGDrhfnRn9Lf5m4WJCvYcKT8hrwBeoXlVVTJD+mFS1VeQ+avhS/bJNvyQ8+HSxHLNrPz3uV/8vvLolq8uvLvsz3lVPy9YtuW7X6/VtD46dMbx1if7P/z44M7NDevfObaA9unbtM/exq5cFDd3Bjy9EJ5e+L8uLBSrgmCUKamKacROQzEJKU6ACxMg/PgU3rSLTUgBEyHcJCiYCOXEpzBiE6kx8eRpys6MzZkVR5mdQJuTyIpLAqavPkFRUhhaBkVJpwVDy1A4FRQlTYDwk+EiCFIyO4ETE8+GoaRJKXwoRAxDyFCpKjRWg8JpUDgNAqeZDqZIQqkgqQUwQgk8rRSeXozIKIHiS1KwhUkYVTJanoKRQTGy6etRqfhiJK4UiStHYMtg2FIYtjgFp4Fi82AYDQyjgaPzp7M1/vclMTuZGwcVxkJEc6DiRKQyCZmHJJRlM1cSGZ8D8k3583au3dK+9bDpl30tF1t762wT13WRRttwq22o2z5qdE4YLOMW66TV+cDsvmdwjxscw3rHoME5ZHQNmz2jFs+4xX/f6H2odT1stdy/1jZ07IZvzyXHPxetvx2o3XGs9k5XxBqeGn0aNXom2vUhT+SxJ/zQ5h3vNoTbun16S7838ig8NOXvexQaejiN2NDwg9DQw9DQ49Dg0/DQs8DgE0dwwuwdtPqH7ZFRR++YPTJi7x3wDg56I0MezyOX7bnZ+ESrn2jRh2sNvutG/8UO55k7urMXbtw6s0t3ac1A7cLHrUWP24vvN6vutQifaHlTZk7UwoxaGVE7K+oAozYgagWiNkbUmvXUiH5qTn5uTX5uTnnYE//YkPLCinhqRD41p07ZCM+sGVPW7BeWnBfm3Ocm8gsj+YWRPGUkTxlozzrpjzuAsVZBuFHla15kavjk1vlvD+z6+eSxi1cuG2vuDly7GWnuHG3piphc/WZXINw/ERkcD/QOB/tG+ocfhPvvecPjgf7H/r6nFs+kt/dZcCRqD0+6+ie8I5MGb6/OOuD0P/T2PuuxDtxtMt2t6aytbry5/9yej9duqVi2XV1xKK/8qDT/hEh2RiQ+C7BvAtQ6gNwsYHSKOd1SrlbC1YqBbhGnm8/q4bN1IEsLMPQgyyICrWKeTQC4OUwfmxkAmCGQHeZx/CDLAVAsnFyriNVCTW+lElupxLp0rEfI9/H5IYmod9rFqkFPPs+WB5jVHEehIFCp8Fcoe6sKQuUFgZICd3GRTi6rYTGu0VgX6Ly92YxtTPDi2yuHr16LGgx3Nv/xRhZjOSzrg+TcVYmkL5JyP4eTP0CTlyIzFicgv07E/UOgn6XyLlFZt+j0Wjq5nprVwiC1MsmtTHIri9bOpndz6Dou0wiyjCDLyGdbxaBdzLMIACuf4xCBTjHPIQKdIr5DyLMIeBa+wMQXGkGhlsPvYgFaNlsPsuxSfrBAPlSlmVhUPLm4ZHJx8WCVordMEigQetSgWwW6VaBHLXCrRW61xKESO5Wi/yHWoxL586W9xYreYkVfkTSsEQXUfK+C65FynDKuXc6ziDg2Ls0BUOwcshmgdwnAZoXqqrp4NSJ92Szo3BmJ67KAbTTh7zjygSzGJSrQCErqAUENg93IBurotNvk7AYGWStg64WAWQRaxTwzH9AD7B42s5vDbGBRzqWhb+RkNjGZZqG4Jo14C5dZk5bdyeR2s7k38WnnUlKaiJluAc8v5AdAcEAs7JMInVxOWy7xdgamjpJpEAH+AoVHJrRymEYaxcph2gRsHY/ezqN2CCg6fq5eQOkSsur43Et88XFp4d6SJTsWf7Rnze97fz949MjVExcaztxov9Fs6bL3e/se+/wPzJYBrcXfYnacqLn9w+6/Pv9t4/c7dn6/9Z+tB6qPXOo6dtVypXO4NRj987pdsXIjlv86JLcKzX1NuvSnyi/2FH60o2rNgS/31n13tPmDP6t/OFK/7bJ2e3Xn9vMtG4/c2nSg+lD1nera5qYes9butvgCzmDY4Q2YHA6jzWlwuOz+oKdvwDsw0u301HUbjYFe1+CILhDq8gY7feEWb6TFP9QcHKl199W6Bs532n8/caW6w9JsDzVb/e2OULczVKtz3NXbavS26109hkivzuVwu53td651nDumO7bXfHC78e/1bb9+XPfDm1e/nn/k/Yqty+avyisqz2IASWnU+ExyEj0zgYOKYeETJah4MWw2HxUvFjOWMtKK8Ul8TBwbE0NFv5KDmpGJnUHMepnMnMMRJYtkMEXuDBo3ScpD5pOTZRkp0gyEGpkknTUjN/FlcsqMLBpEUk5Z/Bbvg6/kq39QrlnD/fC9zMXzk/OrktTLcfMXpi4oiC8piK9SxZSyZwjmIv8/tv76r+17///H2driEkhIcNeQEHcXHFqqW1eZb2fu6/Scne606+q61VvqBtTQ4hCCBOLuIYK7JsDz8wM7O6/v+/K9XO7/w/Vxvz9usuPc1pOH+D//nvtj95F6/U3JgR37ixI3caMLebDijbDSknXc7V6Mr/02/eC96WDgzubC89fI+/8RvrPAvwC9jpm0jrmF9tU7W3/f9+G1c8daLp7v1llWZWbgg5/uEHmfI1PfIKa8lRBcjIZs3pHywZ64d/8nd4LG5///LLL/Ne3878YLof6N2KBQ0hplg8E4/xCUTyDcNyjLLxjhG5TlHZC5zjdtnW+GTyDCPxgTAiaHQulrWP2/lI2M44MjmEFh5FAoExzBXjPdRkTzQ0HkcAg9MoIdEcWLjMlZM9dCYwti0zbDEorWIh7B8QXg+LzwxIKIlGJYSml40sawuNyQaM5f+3EMNzIuNyKmICKmKCKmCBpTDI0phsQUgmPywqL5kBheeBQXEskBRbBCYMzAcHoAhOEPpgdBORtADO9QFiimOCyuNDxxO6fk3/880nbgjOLXk4pfToqOXpGeuycvq9XViEdqJM5WzXCL0tlnmhbKh8SqSZV+sadvVKVflKinelWj3dJBodgulFh75DaxxiUxjIr1U2LdvEi71CGbq2x1nH8kPXK16/DllhNXq563SFwzwJQbWAAAo2NarLbrrRM6y6TOMilVDQl6jMJ+q9Y8Zx8GBoZXBkYWB0bm/zuLa8ZZ++iSdXhJZ59UWUbV1jGNfVLjGNc4xnWOEZ1jyDAwZjQvGvQercYtV8/2aoYEGmezdrBG5qpoNd97LHx0596Lu0clT7+0N7yzIHx7umXTRDNntpO+JCF75Di3AresIgBaOqCmAmoqoCasqtI98miPErSiBi0rwHOi4AVJ6LISuiSHLiqjlzVJbnWqR53lVqI8ctyyFL8sxa9IsasS7IqEtCjmjQhyTY2FA8L3Jo2nJgcq+rsf3b5TduVGVcVzVVv3XJfYo9ACrQKbSGyTyi1255zDNW8dmLQ6Jp3DM9bBSYNj1Dw07ZjwyA0jetfC4Cygd81pHVOW8SXj0EKPxNkrHVFZF9T2hW6VSyi39krNnW3S1sctN/9z9tpX/6n8+uCjd/fd3fnB7c1vXGUW3MKQK3G4GjK2iYnr5BJ6eSQxlyLh0AR4VA8RKyJh+kloKRWnpBPlVIKciDGSiWYizkRAW0hYGwVvpuKNVIyOjlHSMB3wBCEytRuR2pYcP8BiDNBoDgbVziVY+ThLPs1UyNTkUuR8ojqfainNsW3Kd2zbZN9aat5cotpU0MFjPsUT7uKI10jsP1j5hnOXAIMFsNuB+fklle7Qzrf3RmZ9Eo7cB0L+CEJ8B0F8EQF/E5byRkjEL6C4G8nZz7NJddm4ZlR2BypLkJ3eg8nsxmb24rP6iKg+IqqfgJSSUGvyIg2DrOPQDBy6lklR00kaBlnPpGgYZCObpmFQVDSKgkpVUOlSEkWEI3ajsVISSUYmalhUWwFveHPB+I6CiVcKxl/JndyZP7KN59jIsBTSzHkUYx7FlEsz5tJ0ufS/EatikVUsspZN1nOptnzmQAHLWcB2FDBsOXQzj2RaE2zzKWomUUtGa4koNTFbTkT1UwidbJZgy/ZfEjN3h0S+l4Ss+/KX3v3HLpdsPYohX8nCVeJolWhSBRJbiyNXZWOfpsNfoLKbspFCIk7Ooqk4DBmV0IvL7sUiegiodnx2eXz085TkVhRazmDVJ6ZVx6TUxqV1IrFyMr05Nf1BcEh7YryFQXYwySYCVo/B2Ol0O5etoBBaslIb4Ul9VKy5kGfKYaloRAURp6GS1EyKhEbqpRL6mUQhLr2TjGhlkJ9yOTfzN1989b0Ln+7/89/nz5y4c/H2i1vPe+/WiZ+0KQSyAZVxwmCeNhmmHU63dWhWbBpokEkquzrKap6fun3n3M1H+09cP3Gp6sI94YXHkofdI0+1i4/ksx/8dh9X/Ll/Un5IanF41hYoYjO++Mu3frr2zennr//zysfHH/yrrOHwfcHZp6KTD9qPlFWfuf3k8sOn96oaa9u7hRKlTGdUGEwyva5HLhMpFUqzSWYwGgYH9c7BDrFcajANTE2rnE6xydpjHBDq7ULzSJd9ssM60aAdatQM/X7z6d0mUaPEVC/SdKoGJKahhj51Tbe8sl30vEvcqTXLLANiuULS1dlb/UT0oExcdlb052+CI/ta9n/0/Ns9V9/b/s/N24ozCBkbItN8E1KCMsPXp4Wsy4wIoYJ8SUE+pCAfUmQoN4/5ERO3FxFflAbjRvpgotYhY1+CJ72EyFqPxvpgSX4kgj85az0OD2IjQex4H1IGNJeO2oOD74wOYUA3oOJ8MJn+RPg6bH5E4fFXjz7++sHZ7Yd3x27ZCivaErkxH1xA8+OzQRsLYvbQQ0opAUU88KZvWD9+Qfri+NYjPac6Gw7VvQrfuSXjtVez33gNvvfV6G3bXmb/Y13OIchrh3y3/L5h872Mb86mfPxt1J53E17fGPNKrBcpLbQgM7qUBH/jjR1H3tlzqrzSUlHnYm7+0T8iJw66KRmyCRrEj/bnbIS/vz39XS9wfAEkoRCW8D/fTkRiISyhABL9l6h4LaA4BMYMBtMCQymBIWT/YLxfEM43EOMbiPELQgeEYANDMQEgtF/wX+fi9X7p63zT1vulr/fL9A3EBIeRwyNZsGgOOIK5trNCoznhsdywKFZYFGft+zMgjB4IZoEjuEEhhPBwCiySBY1iQ6N5EfEFsISisNjCyJTN4QkloTEFobF5sISi6JSSqOTiyKSi8KRNkITSsNgiUHQ+OCofEp0Hi8mNjMmDwLjQSH54BA8WkxudUAiJ4YVGsqFxvMBwfFg0NRhG9gslhESwQmPz/KC8dSEcrwA2KH5HGvELcv5/UknfxKI+e+WjBxceua49tpc3jx291nO71nL3helx+4BQP98oHWpVjXSohgXKUYFipFM2LJSP9CgmRKqJXtWoQDzY2uPq6HcJ5QPdKlO/wSy3DksMs2or0KsGajvHrldIj11pOn615eTVOkGvemxybn5pdX5pdRkAJuc8Kr1VY3YZ7eMm54zSNCYU21p6zb3KcZ0TGBgDLIMey9DiWgOPeWjOPDRnGZ63jszZRhctw/MG57R2YEJlHleaxlTmcZV5XGef1NqmtJYZtXFGoZuWaCZE6iGh2tWlHWuXD9cJbeU1kpv3Xty4XfHwwZ2mirPO5n/Otr430bJjqJE7JiQvqehuHXVGjvPoWIA+BzDkAlrmshLrlqV65NErymi3JMYtjluSxCxKoxaV0Uvq2CVtkluXPq/McKsx073ZbjkV0PKXJfSlXvKEkKNt3qwVfDogPjw7UAksKQHAOTNpVaikD5/XXX/U8KRB0ymZ6RbPSFXzGs2sUGjWaGZNlqUBh9vinLcOzwyMT1pGh9XOAevkmNbl0toHTYNT1pEF8+CC2blkHVqVmBZ7NNMyw5zJ6TENLBhN0xrtiEzi6BfZ2prUj2423blQ9fRq/b3jD89+e/ryR4eulHx4mbLxLov9mEuo5SM7C3CdbHw3k9JLo/WQKd0UTDcRISIjZDS0hkUxchkmBsFMx9lYRAefOsAlG5g4HR2jZ+FE6BQROqUbkSzMTBAjMwwUvINNd+VQzfwMLQ+uy6VbigsNRflyLkPCIEoZFDU7b6Bkh3XzZkkRv3szpyqPeo1GOcfLu/fFt0NtAsA+CEzNADPTwNzM6tBga9mtN5H4dyPTfoBl/QLO+FdY6i9RGZ9DEz4JhpyAxpanIeuRuEY4uhOJFmWj+pDIfhRCTsRICGgxHvW3CVVHIxmZVD2bbuAwDByGkcs08ZhGPtOcwzDlMHRssoZFUTPJKiZFyaDKaWQJmdRHwPfhcFISSUmjaNk0ayFndEf+5GtFEzvzJ3flje/MGX2FN7id59rMtRQzLQVMYwHDVMg25DP1fJqGQ9ZwyFouxcCjGfl0Wz7bXsi1F3ItuXQDi6yl4/RMkplLMXIIegZWT8Zp8FgJDiHCwmWEbBmL3L+x6CQie3Nw+Om3PlxVDwBDk7MadePZ01c3v3IOzzqRib+QTb6SRbiWir6Vir6XlPU4A9FKIMq4HAmL2kPFiNlYCRPVgkxuzspsRWTXpGZUp8Lb8dQmDOVhXNp1cHQdAitmcgQYzJNISHNStJqUZaahLHScFIHuR+JkOJKSRusj4wVYuJCEkPPI2ly6Npep5rGUHJacyZYxeP00Xg+N04BFV1PJ9/i5FzdtO/X2p6d/Pn7y1J0jF5/8WS4oq5OWt+ueCg2N/ZZ+/ajGPmtwzBvtC0b7vME5qR8c1w4NKuzWHp26VSqp6ui++azl3L26I2W1+69WH3vUdVfkemHx1BkXTpR3M0o/hcazQSD8hpdSQoOwERH03I2f7fr48If/ufbx4Vtfnir/tazx5H3hqfvtVx63lj1pufW0+faTxvLq5gZBj0ilUZotEoOuV6fs0SrEJp8jWZoAACAASURBVK3GbtHaLTK9TiSTDY6PO8YmTM4hid7aITO2Kwc69aPdlulO80yNxHmhsmPf0bK6XnNjv6VBZOjRDbfJB2p6tHfqusqet1cJlRLTkExv6xB097Q0d1c/rj5/svnPE0/+9d2zH7569Mk/fuYXUCEZpDg6PAybEIJJjaLDQgn+/mhoFDsYTAuFskFgZhZyB4f5AR71anJMbhKMGxFAifUn4yPyqVD+xpQtfCif7EvG+hCyfEgJ63Apway4QHp0AB2ZsPH1Lb/k4N+M98XDA0gIbwLWm7QxsuRD9Ns/0r/4lfvd99TP3s7YWxpZmh9ZSgcXIQNz4EF5KGhpsj+vAPn+Hsq+3dgvj7x2qeuc+ubnTxlBRZSAAj5k4w+8nw6wv3/dm/2WF/5wSMn1uL1nwrY8I+/7DbztU9+8jyN27IrbSQIXJIXmJEZthEEK+Kx98NQ9+fn//POiGE3/GBSRFwXKSQ3NzYDmo2OLWKlb8hCv/A+xa5Rd4yssoWDtEzQ8lv8/vw2EHhRGDQJRgkCUQBAxEEQMCiUGhRKDwwghYKJfcLZvEHKDf8Y637SXfVLW+aau90vb4J+xwTcrIAgXGk4Lj2RBIllhMEYYjAGOYK4hNjSSHRrBDQ5nBYTRgyBscAQ3MBgfFk6GRDAgkazwWH5EYiEsaRM4oSQidQskcWNoXFFYbCEk4a/XQGRSCTS5NDxpEyS+JCy2CBJdAIkuiIjOj4jOhUbyoZFcaCQ3PJIFjmCCwmnBUBoogu4PxoZEkIKgJN8w4noQ2SuI8jKIExC9CUn/hrXpyJZ3brzx9bMt793O233l2yOi+82LD1vGqrrH774wPRE4H7cPNErG2xWTLdKRhn5ns9TVLh8VKEeFyokO+XBL/2BTn/1Fp6GmVVffbhP0j4j1IxLjQK9e360xi/VzUh3Q2rfwqNZy/k776ev1D+tUPcqhkfE5AFgBAGBpaWkVAKbnF0xWp9pkNzvHja4ptWWiW+FsEdnaxS6RblZlW9Y7l42ORZNzyeRaNLnmTYOzpsFZo2vKNDj7f/g6oTBMKI2TKtOUyjSlsEwqLJNK65TCPCU3TcqMUxLjpEgz3ikbru+0VNQrbj3uufqg4+K99rt3KroeHrPV/jQi+HJY8JpTwB4WEadVpHkNeUnDWtbwVzV5gJq7rCAty5HL8uQVRcKyNMEjSXRLktySFI8sw63IdKvgbhV8SZnp0aKm+uGzEvycmDnUShts5pgaStWCL4bMN4DZHmDRBMy5gPkJj2dmYXneNjbU1Ct9UNP1qFZW02js7R/TaSalYpew12l2AK4JQGOdlluGbJMzjpkZ7aDDNDasGxzUOwctQ5MDQ3MDQ0t2p8c2uCq3L3brxsW6cYN11jYwZx+Ys1nm1NrxfsV4p2TkaaP+6v3uqzcEV6+2/Hnq2eX/3Hn41R+XN//jcn7+dR7mASeljpfezED1sKg9FHo3idpFwgpJiB5yZh8NIaUTlEySmUsxsfFmDtHKIxs5BC0Do2VgDCyiKDtVlJ3ag0gWwVNl6CwjlTDAptm4eCMvXZ+DMORx9AXF6rw8MYspIuN7iPiObFIritJOo71gEe6zMq/nYGvee1tzpWxMrgDcbmBpCVhcBOZmgMV5wLM4IpX8UFK6NyLhO1jGr5DUA2HJB2Ap34fHfhMcdik2sQaB6sCRuzBEMY6kJJDUWKKagFPhsQoCRk7ErGl/1FSCgUrS08lGFl3PZq6BVs+lG3gMA49m4NF0HIqWTVaxyEomSUEnyWlECZnQT8T1oNH9eLyMTFQzKeZ81tDWnImdheOv5k3tzp/clTO6M2doB9e5lWfbxDIXsYwFDEsx11TINuTQtVzKGmV1HIqeSzXnMNbGxKebuTQjm2JkU4xskomNNzGxZirZQCbJKDgJCaWjoPQckrK06DIRf3LbDs3zemAeAOY9AOCedBrd/WLJ6T8v79j7bwz1p4SsQ/HIP1Mw15Kz7yVllSdldpIo+uJ8KYfShEpswyVLufh2JOJFSmZdCrw6FfEkDfkMgbufjDjpH3onPrWDQu9l0F+kJzckR0uw6WYG2sLEyXG4XgS6C57VhUAKsjJbslI7MJkiOk7KpYpYZAGV0EYkdBAoHQRaB5beiKdXEml3OHmXSl85+cbHh7///cQf9/+oFFxslF9uUj/ostRKXc2ygU6VU2YZ0zinNPZJ0/CiZWjRMjxjHZ20jY9ax4ZMw06tyyWz2iXWocft0j/Km89Wdhy4VffvstrzL6QN5rkbTYrSvd+HQ/CBXonQl9NTQISYQHSwf1YyPI+26cNNH+zf892ZTw7d/uXPmhM3Wk7eqL3xpKNeqGkR6aqbup81CF50dLf0iDrkkm6dQmozqJ1mjd2iMOrESrlIIjaYjFaHc2Bw1DAwIjM4u9X2Fqn1Rb+51zLXJB+s7NB+c/ja+QdNQs1oi9jWpR0RqJy1vboHjf03qjofNok7lA6JaahbohF0dHe3Nj+9euXB0cO3f/7nH2//4xt6zrZ4DCkEQ4vJwUVwUoPJSWB6DIQGhdAio7l+gYRgMC0MxqKx3i0s/gqJ2IZFv5oSW5AYkYeM3chM2caKK9ma+cqOjB07s17Liy1hxpUgw3Mw8ZtSoHnhfpTIIFoe6Z1iyntpgRR0KIMIYlFDGJwQNj+AmR/I3gIt/Jry2fe8fe/iP+JElODB+fSUV3GJ2yMD2BnRpTtyfirGflaM+OTsJ4/v/tT6Pv1XctAWSsgmgi9vV9LuL+Bv7Yvaejzu1csR28745VyLfqUr/8Cfka9+v4H/aUDRjsACSmBORmhefHhhfFQpm/xFVvJuGu7T3w82MnO+h0TkJ0Fzs6MLCMkllPQSOnIjB7vZC5JQCEkoXBMBrZ2L1xC71jPzN2JBESxQOCMEQgeB6aEQRmg4LQxKD4PSQsOpIAgJBCH5BCK8A7LW+6W/7JP6sk/qOt+0Df7p3gGZL23I2OCHCAQRwqC08EhmeCQzLIIOglKh0RxIJAscwQRHsEHhjGAwLQRCD4Ox/IPxQWFkUDgjNIILic2HJm6MSN4MTdoCS/4rWDgsvjgsvnitSR6aVLzWnQ5NKoYk5K/1AsGieLBoDjSKDYYxwiNZYBg9IJTgH0YMhlL9w0hBUIY/mL4+iPxyENUnjB0SXZSKfY+75eA7Xz349rfmX//oP3nbcPCS7KdTXRcrnbX9QH3fYkP/bLN04UXfVE3PSJfe0yQea5aMNvUPNvW7msVDzeLBlv6h5j5Xk8jV0GtrFdmaus1NQmdH33CP2iU2OuU2l8o+oRsEFBagQTB+/UHf5XstFS9E/brJySVgFQAAYMXtdi8sLLg9Kwue5aHRKbXJbnFNrHleZaZxgczR2G1t7nN1KyeUlnmVdU5tm9U65rSOOfXAlMo2qbSOKSzjcvOY1Dgi1o/064bFulGJfkJqmJTox6SG8b9afczTMvO01DgjMUx3K8daxM7qDlNFg+p+jezmE9Gl+51Xrj0vv3JV8PCsuumQqfNzs7DE2k0YlWAWNYRlJXVFzgLkfEDOBRQ0QIFeVaStKOM8ygi3PGapP93dh1/uZa6IOCt9tOV+rFuS4lElT4hjxsXpTiHZ0MCzt79lE34377oDLAoBwAysjAJzEytz08ueeQ/gXgQA5+yc1DjUKjK9aFU3tyl7u1VSqbG1V92pGpAPTOqGF/Sj89rhWd3IjHFkVuucMDgnTc4pk31ywDXjGlocHlqyu+aNI/P95iGJzq4xD1ls4y7n7IBzQWeeVhpnRZrpVvHokwbdtVsdf/xZfeL3h4f3nbv4+aH/FG07xKecz82+y095xk6sJaYJKYQeAqUHR+7CYzuJyE4yvIuK6GagRXScnkc2sNcqS/FaGlZNQWuoGAOD1JeVtjaS7CwNEWdkUk0smp6B17Ph5ly8Nb/QkFeizsmXcTkiBkFIxvbQGE/hiKc45GM2trKUKv73J+66KmB0HFhYApY9y5OTwNzcysyUZ2oCWF5ccQw8+PmXN6KSvo/I/C0i83B4+qHwlF8iEn8Oi7iWmFKPwnYSqD04spxEU5MoWjxZRyZqiHg1Ga+i4FU0ooZG1NJJBipJRyMZWXQj6+9FlmHk0Ux8uolPN/Lpei5VwyKpmWQVg6ykk2RUgoRM6EGj+3A4CRGvpBONuQzXZt7YK/lriJ3anT++K2/kVb5rG9++mWMpZhsLGPYSrq2Ibcqj6/kULYeoYRO0LIKWRTBzKSYOeW0sXIqZQzayiDo6RkdH62koC5lkpJAVNIKUjNZQUVoOsa+Af4/PVV64BIxMAvPA/PA4ALgBYB5YmQVGHa6ezqbTp05u2vojHHMgMetMPPxeGrY8EdGKJsnYHCmD1kXIFuIRQjyiC4upS05pykQ2ZKHvx6U+gWOeIghng2GnA8GP07N7mJxOIqExI6UHBTexSXYexcIlKUnZIniqMDWpIzWpIy21Kzu7j0IRc9gdVHItFvUMlVWFQtSgEbXZWRVozA1m7vniV8+9/skf+347dbzsZFnVmafCC43y87V9dztU1b2Gpn59p8IsMTqUtkGlbdBgnzC5Ji1Dk7bRcdvoiG1syDo2Yhsf17qGB6aX1K7ZLv2wUDdS3Wu52yirEBoruszf/H4DjioB+cFjfJGx6+AJ3lnxAdkg7wz/ALgfBBsUR4Vm5iHZe19577cffrv7+7nyw+ful91vqGmSvGgVN7aL61u7HzyrrWptre/uFCikfQa1zGSQG/RyrVaqVmsMepvTNTQ+5ZqYNrjG+nQD9b3KipZ+gcb1QmJtUw/+dOrGFwf/7LVMtSntbUp7h9pR06N51Ca5XtV5sbLlcaeiWz/UoxnoUxhkUtXzhxVHf/jl8MffflH0WkEMOgeMpvtgCiE5G2NK2JAcdCAdGcZCQPkJofTUmLzkuLykxILSTfve/+Akg/VufuHnaakl6Ymb6Og3NpLff5X2wWf53/x7x6+Xvrz6w/Z/bye9S0zYhE3dmhKdDwPRIUEkYtb2nUVfI2BcXASPEpXLjy/KjSkk+ZGQXlnYl9DMYOYO+K73OV/uYXzKy9qFii1JDs+NDeWlRBSWcvfxst8rQH94/POKQx/eo8ftjfViwoPyMAH8AujG7cG5HwXmno3f/TDhzfLo3bfA24ylp8uT3j0RvPkn/007vVg8Hx4xJD89OA+fsGsH9+cS2jcF1G/OHG7dtedkVHRBSnQuPrWYgdrCxm1m4IrZxI3/a9qBxOavJfKvUXatJvb/IjYUygyFMiEwNgTGDo9kQSKYYBgdBKEEheIDQrAb/BAb/OEb/OHr/dLXRE/eARneAZkvef/1LxsIwoVBKZAIxhpi13ZZcAQTEsWERDHDIuihMFoojOYbRPANoQSE0YOgHFB0fnjCxrWkCGjKdmjK9vDkLeDE0v9StgSaVAxLLoIlF0CTc2GJObB4/hq5IRFMSAQjBEwODaeCoFRfED4ATAqGUr1DiD4hjPXBrA0h7NDYTUjKR3nbDr3zxZ2fj7UeONd95pbmSqX17ouxm7WuS09NFe2Tdf1LzRJPs3SpReau652qF012at3N4sn63qEXPa7GPldz/0hT/2BDj6tOaKvtHKgTWqtb1c09ll7FjFg3368f79MPSkxDctucxAi09i08eKa7cKvtWbPYODwzsQTMrwDLK8DC/Ozi4qLH43F7VtyrwMTMvFJnMjvHzYNTluF5vWuhXzvW1GN5ITS39jl61RP92gmpYVJumpSbJqXGsX7dsEgz2KNydisd3Qpnl9zRJXf1KId6VaMi9Vi/dqxPN9KvH+3TjYi0oz3q4S7FcId8sLnfUd9le95meNykLX+hul+jKKsUXbnTfvdW872y+xV3j7VUfy9vf9PYU+jqpU/1kZZlbEDCBcR8QMoH5ExAiQeU6cvKhCVVzIIsfqEP6e6hrnYXAN1Fq13clW7SXFfqnChpuDvJ3o3WNvM1rW/P6C8tD9cDgAIADMCSA5gfAxbmgeVVt2d+Yn5iemVhAQAWAGBsDjAPjPf1ywWtLR2Cli6ZtFEk7pBr1M4x89ii2j6rsE7rBz0q65zR4Tba53WWSZN10jk4NzKy4ByZsk/MqOwOhdmqMTv05kHzwLjZMaMyTSkt8+1iV2ufq7nb/vi5+M7Nlqvnnp7df/7HXe99wCR/y844VZR5syi5ghf/mJjYTEF3EEgdOHI7DttORLZTEAI6QsBAdTPQEjpWTkMrqGg5BaUgoZVEtJaE1VOIfVkZfVmZkmyEgoDV0SkGDkvLpCsoeC0Dbcuh2ws2GXM3qXLyFXnsfj5JyMK00LCPkCkPqfA7vOzKt3JXWx4CI05gahqYn/PMzyxNjAPLHmDFvTo/AywvAOPDhqfPP4bjvo/OPBqbfTIScQSW8ltM2qHI+NspGQ1ojJBA7sOTVCSahkzVEoh6CklPIWpoRA2N+P8g1sxmmNh/XYnNOQxLLtOax7LmsWxrvtX/UlbNpCjpJDmN/N8OdrySTjTk0B2bOCPbc8deyZ3clTe9p2Bid/7Iq7mD23McW7jWEpaxgDFQzLEVsc35DGMOVccladgEDROvYeItPOpflGWTjCyigUnQ0XFaGlpLQ60h1kyjqmhEGQWjpmSr2QTJpgLRJx8ACjmw4Aam3J7JWQBwT7vH5oEZNzADALMro3ZXR0vvuXMP33j3BJZ6IhFeloqqw1EFVJYATxLicD14nACNEOIwL9LTm5DoRgy+PCXrURryMZJwKwl+xBd0PiyyGonvpDLas9FdaJSeTbfnsEYK6E4eXk9BSLNTO9OTBelp3SiUhESVc/hCMr0WjX2cjajAZD3Aw+8S4Jcp+D837zr25pd/fH/s6rl7l+40nLjX9Oud+n/dqjl4u+ZsxYvbNe1Pmjobu0RdcqXEYJCZTAq9VW9x2lwj9tHxgdERo8updzmMQ0OD80uWsTnHtMc0utSvH1FYpxXW6Vqh4e2vjqahir28osHr0uEgUoJXZpxXGiKMFBuECfbLfHlDipd3qpdfui8Yl5heRGLsef29/R989tvxM/fvV7Tdf9RY8aSlsbWvsUN0u+LZ/WdVT5ua2sVihcmss9kVBlO/QtHTL5ZrtfoBh2Vw2Dw4pnOMiE0OgcpU0y1/3iVv0wycuV/99o+/NagGmjSOOqmxUWF42i0tb5dcq+44cvv5hWdtNf2GNuVAr9beIzdUVTXv+/iHtza99Vbunp3EbR9x3v2O/+WvRT+d3nviyK4jn/K/fpP92W7253mY1zexPs6hvstnvP/+O0fv3BEdP1l97ETVBx+d3rH1l3+8ceLbd0//58M/T358/tynF58crTnwzon87F1JIDokgOi3HunviwYF4KLDaXzq66j4XGwMDx/NY6cUlyB35CQV40Oo2X74tJezE72y0GBWMf6NLZxPmJg9qLSt2KxX9m7/Dw31Og2+9+Ndp376oCwX91FMADcDtjHCm4oNL8qLLuV6kbZ5YfYHFNyPfV2I/qoH9+34K5fvhe38w7f0j4g3vw975dWgYqIXLWsdCxlcsJP67XbK15spX1043PrmnhPQcE5aAh+fVcgklLLJpUxKCYex0QuaVPx3084aYv+yvvwfxK4FUITBWGEwFjTqL76uZTwFhOB9AtAb/BAb/BDeAVm+QUi/4Oy/dU9rrF3nm7bON80nEBEUig+DUsAwehiUFgImr+21sGhmRCwDFkOHRJJAULJfMNE7iOITTA0Ac0Ki8sBxxZCE0vDEv1IP/0Js3MY1xIYnFoUn5cCSuLAkLiyBEx7LWaM1CEoNhdECw4gBIGJQGNkvlOgXSvQDk3xAlHUhnIjknUjyp7zSA29/fvvnw81HL/SfvaU+d1t1/anlVo2tonWosn3wQetArWisvn+qUwMIFEBd11Rd10SrdK5VOtMmm3nWYatsMlYLbI2ikYbewer2gcpGXXm9rqJBXdeha+21d8lnROqFPu1Mv3FablvSOAGlBXjePPak3trUZTUPTS8CwCIAzCwuAwDgXloAgBUAWPGsLLtXgam5RYXWqLMO6e1jluF588iSwjzVLnY0dltbRPa2fmeHZLBLMSzSjIs04z3qYaHCJZANtIktrf3m1n5ra7+1rd/eLnYIpEOdssEe9XC3ZqRbM9KlHu5UDrdJnc39jkbRwIvugdoua5XA/KTFWN6gvV+rvlOluPFUceuZ4cz1lhN/Xrx+82BT9T5J63vm9u1DgkJ338ZVUQHQlwuIeYCcDiiwgCJzWZG6KIfPS5BzIvxSDx3o5gHdfKCL5ekkT7ejRttx5iaKqqGoo3J3b8OB2aE+YHUMWLYDq4OAZxZYXAIWAcADrAKAB/BMr8zNAe7p5ZV5D7AKANMTg32d1Y/unm1oetwqbOwUdQnFMonKprfNmRyA1rKiMS8b7YBhYEVtnFGbxs2uaefYjHNyyjY+bBi0G5wOvcOlMbu01lHdwLTcNKmyLXZInPUC/fN6SWV5e/nthuun7h344ud9e3d+mIf5rjDt6JaUixtjbuRF3SRFVRDT6kiEBhK5kYRvJGOayIhmamY7LauTgewgwntIyH4qWkbBKCh4DYWgpxANZJIUiZAgs6UYjJpC1rIYGjZLRqdJyAQdg2zj82z5pVpesYTLEfHJnfzsRlZaOS7mPiWxeivx5hb8jXdzV2V1wNzY6ugwsOJe9iysLs0Dqx5geWF5aRZYWQBmJgC15mBOyfex8GNx2WejESdhaceiU0/FJFXCkW04Qi+FLqPQ9XS2nsYwkClmBs1Ep+gYZA0Nr6BiVRS8hkY00sgGBsXIpBlZdBOHbuExbTlMex7bkc+yF7Jt+UxLLt3AperYZC2TomaSlXSSgkqWEIn9eLyYgFPQCFouxVJId5Zyhrfxxl7lT+3On9hduIZY1za+bSPbkE+1FrKsBUxzHt3Epxq4ZB2buLbxmzlkC5di5VEtLJKBhtNTsQYazsTAGZhYMwvnYNAHWEw9m6Zg4LUMjIpL7NmY6zxyEBgeBOYWgIVVYAVYBhZngKlZYHEMmJpZmf5ro52bmOntll668OCtd0+R6UeT0u4gsS0UVg+FLUSTGtMzm7KRtUh4NQJRjcZUZKGvx6dcS8gsR5PPQeMPeYMuhcfVoUntWFInhiClMYws+jCXNJVHHC0g65ioLkxaKyK1C42UEMkGNl9OZgvx9AYStZxOvsol/VFIPbK96MB73+z/9viJE3evP+q43ay53Kw8/rTrwL0Xv995fub+8+uVzx88r37W8KKxs71D3Nsl7RdJ5DK5Wmu0mB0Oo8OlHbDrXS7z2PjgzIJpaMI8OGV0TCp0g8Ie7R/n72575cNQGCYgMAvsC49aD096OTNzPTLbD4sDU2N9ssJ94AHeaT6+6QEBSBAICw4lQsCEl7zio6NJW7Z8fPDg1T/Pl1+5+vjeg7pHjxueVLXcq6wpu1dx88Hjiuq6RkFXl0Tep9T0iGVihVquN6pMFp3NrrM7VNYBsdFS0933rFNU0yu719r14YHjV14IXmjt1TJjvVzzrEdSKZSWNQiP3qs+9qD+Vqv0WZ+hXetqFpuqmyUff7I/I56OjGOx4Zs34Xbvob6zi/j6p0XffFry3UbULnriRlLCxpRQJjq+OD0qNy02Pzt98z+/L/vhu2tv7P11y5bvSMQ3mOR3cklvbaW/t4P0ZnHm1rfZH9JjchEwNtgb4/dylpdX6roNWQEBqHUvJyVE01IiafAoZlo4JTOcTIjnURJzkOGU5ABUYgAm1hcF80FEBGIz43I51Ld3bP7+rT0HS3I/L8n9/MM3j3/zyeXNBT/Ak3fAwDn+3uRQP2o6mE8Oy6F6YXd6UX4FbboE2loB223OOeJ5/U5z8scPIHsvhu3+2a/0HyGbNwcWsQIKMr2or2E+KYW/+xrt68uHGndt3R8Xw0Nk5uIxuTRyEZNWzGYX83glXtCkYmhS8X+bdvL+nr/62GP5a3KnNcSGQpmQCCYYxgBBqEGhawFP6A1+2et9kb6BKP9gTAAI/V/pE2JN+uQTmLnBP32db+p6v3S/4OygUHwImAyCUAJC8CFgMhhGhUbTIuOYUfEMaDQZBCUGgKk+wVTvEKo/mAmKyAVF54fFFobFF4UnbYIkbgQnlITFF4Pj1qYIEpsLieNA4hmQWDo4hgGJoofCaCGQvyy8QWFUn0C8TzA5IIy+LpCwPogYGlOAYX5ZsvvMP7559NX+uoNnuk7fUF56aCh7arlVZS1vdpW3Oqu6h6t7h591DTQpRlsV030GoF22Ui0Yr+ua6FQuv+gdaxCNP6jXVzQaKpuM5Q36ezWqm48lt58qyusNVW22Pu2MWDcv0a2K9YDUAkgtQI9utU26XFE39fvp7qom19AssAgAS4BnenHes7IMACvLnqU1xC4sLS4ue+aW3BbHoEJv1VoGTc4py9CizjYnUo90iB0tIntDl6VFZO+QDHYpRruVY12KYYHU1S52NPda/zsDLSJ7a5+jrd/ZLnZ1yAcFCpdQNSRUDXUqh9tlrhaxs7HP3iByNIicdV2O5+2WikbD/XrNvTr17TrDtXrH8QfS3y4/OX35yu3bx15U/Fta++1Ay8cTgjfnhdtXeoqAfj4gpQNyLCBHrCiyF+SEGQl5ppe80ENb7uUu9/AWO3mzbTkjTQWWF5vlVa93VH786MrXVeUXnTbrygqwvDwJrEwBHg+wBABLwKoHWAFW3YB7DpifWZkbX5idW1oEgEXAPdzdfOv3f75x+uCnN88frK241dXSKO2RqeU2o37GYgW0Bo/esqq1LMtNsxLjmMo+Zhydsk1PGUddhkG7aXjY4BpRW0e0timdY0FhnunVjIjUQx09uqdPmh/cqLx/4dbhr37ew2F/tpX5cWHqv7YnH38t4cLOmGtbok6SQn5L9isjZNwno5/R8TUMbC0VUU9Ja6GkddAy2yiZ3Qy0hE1SsMgaFsXAohoYVAOVrMLh5TicgkhS0mgyJl1EI3eSiZ1EgoJO8cHtRQAAIABJREFU07K5Gl6BmM1tZ2CbGOl1zJjnbFhdQeLjkuSGf9DLP2Tf+rrUY2wFliYA98KSe27RPbeyvLiyND83O7EwP7XingOmxoGhkbsfffl9fNaxuOxzUYg/ItJORiRdiE19hkALCIQ+MlVOpRuYLBONbqSQLUyaiUXTMykqOl5Jw6koeC2VaKJTLEyagUE1sKhGNs3MpVn5jIFchj2P6chnWfMY5hza/xBLJyloRBkFv9bwKsJlS0gYFYuozyFZi+jOUtbwNt7krryJ3YWjO/OGduQO7ci1l3LNBTRzHt2cRzfn0P5GrI6B19JxOjrOxCYNcKk2DsXEIBjpeDOTOMAl6xkYExNrp9PsTKaORVUw8Co6Ws4ntuazhs8eA4adwOQk4AY8S+6p+YlFYHFqdXYWWFgE3IvAwpxnCliZBVZmgYUJt7xfdO502fZXzhIoZWjicwKzDk2tSIY/y8Y8xWIeIrMfZmPvofDn4lJORiTdySaXpWN/D4Id8gu7HZ9RjyK2oIgCLFlKINpp+JkC+sxW3kAJXcrF9NCzJQyckkG25xSYeEVyXkl73qZ7xSVntm06/N5rB/Z9/cnnv37688UfTlccuS+43Ky/3z/4SOJ8KDJeqxfcrm16WF37qOr54+rnj+ueP22sed5YW11fV1NbX9fY1NTe2dTV09IrFio1MquzW2VQmge7xFql1j43C7Q2ibaV7IEEJoYGwqEhGHgUMyOYkLYuCx9MIoSQUYH4jEBsjG9W0MspG7zi/V5OCfNHxYRS4sOpUWBCqH8WOBiBRuRtK/3gs09+PXTw0tUr5ddvPLlzr+r+w5q796tu3n1871HVs/q25k5RV59cJFX2KTVSrUFpNKvNVpnB2KtWt0tltT2i8jbB4+7+H/689kvZgyq1tVptqVNqaySKyh757VbRH9WCo+VN55533hGomzRDjTJHi9j5+/GH4WF4H6+0SD9y1HocAkxL8Ufhozi0pIL0YHK8NzrRnwx7CRXjR4rwwUcHU0PWo9jkN2n4PREQSkwUJySYHOCLA3tjEgMJmUHEBK9MbBgt9iV4mFcGxA8DCsAFBWF8/JGBIdnr1ieBguAh3qmxoOyoQGTo+iTwhrQI/6wI/yxoQFbguqQoEDYWSgL5IwJ9s5ISebn8D958/T/bt373xWdnDx2s+PnHm/l5XwUFU728EMGhzEgoLyaEke5DxnlhdvqwfgJv/s2v4Ix3YQfuW0PeEQHy2xeZX16B7P0lYMtn4G3vx+7eHrmd4s35gvPje7Sv9u89e+U/1Vvzv8rMKMSic0nEXBo1n8ksZPMK+XkbvWDJJbDktVbX4v+6Y/Mgsbl/y53+ThgOhTJB4QwQhBocRg4IIfgGYn0C0D4BaN9AjF8QNjiMEBSKDwTh1qTFvkFIn0CEd0DmhsC09YHJ6/1T1vulefvB/QJR/oHYgCCcXwAmKIQAgpDCYKTwaFpkAgMWRw2LIIdGMgPC6L4hlEAwIzSS/VfaVCwPkpAfFpcbEs0DxfDBMTmQ2FxwTF5YFCc0ihYaRQFFUkMiKMFQaiCE4h9G8Q+leQdRgiDc9QGU9YG0QAjPy5e4LpieRXr/k58f/3Ss9dB50Yky+cUH+mtPzLdrByrbhp92DNeJxmp7R5rl4w2Soapua4tyWKCdFig8lU1DNZ0T1YLRdtlSlcB1p1pz/bH0dpXq+mPppQe9F+51Xy3vf1RvfNE9KlQsdMvn+zXLvSqgqcd9v8Z5/Kr4i/21ez65zyo+TWD+69Jd6YQbmFlemnWPL7hnAMDj9swvuefc7sXFxfn5xTn36srSyuro1KzCYNZZXSbXpHlozuhcUFqme1XDrX0DDV2Wxl5Hm2S4UzHepZoUqsYEipEO+XCL2PnX9A+29A+2iodaxUOtElerxNEucwlUw0LNqFA93qka61CMtclGmsVDTeKhF6LBauHA41bzo0b9wxeGO42GS02G01Xyo3cFx6/WXrj0+GHZ/ZZHZbLqU8b6H1wt704Lty315S9L6MtS/KoMsyonzktpk320sW7SeBdpspsxIeQPtmy01L2mfvqRqOInQfmp+vvXrv1x4d6dJ1rz2OQCsAp4llcW3IsrnkVg1QOsrgBLHvfU4tTMyuwcML8MrKysLgGrM8CCrafx0r8+yt3/JvfAm3l/fPXG49O/td272/WsXtoi0ctcWuW4QjMlM86ITVM9xhGhcbDPOaIan9QPj+mdwwbnpMY+rTDPaAaWtI4VmXFGKLHKVLY+kaylqq761o07hw8efHvPp3nEz/iJX+fDju5KOPtWbNkH8Q8+zThWCP4kxeuHrKDDuPjrLFQ5D/eMiayhprVQkjvoaZ0ctCiPLC+gK/NoGh5dz6UbmDQdjayn0TRUioJOk9CpQgqpEYeuwSLrcahOEq6LQuhiUAUcQhMXXsOLqS2A1G8JF7yZWvtGYtNXlMpvOfd+3bkyLAIWhpeBxVnPzIx7GgDcAOD2LC+sAksrq4vA4gwwNdV7+vyPyahjcdkXYhBXouDnoIll8enVWdkdWJyISJZTaAY600Ch6klEM4NqYtEMLLKGSdQwiToG0cAgmRnUNfSa2XQLh2Hl0q18hi2HPpDLsOfT7fl0Wy7VxKcaeRQ9h6JlkVQ0ooJCEBNwvRhUDwYhJqIVDLyWRzAXUJ2lrKGt3MnXCib3FI29lj/yav7ozgLXNr61iGHKpa3x1cijrAU5aWlYDRWjp2LNTOIAl+rg0x1cmo1FtjJJFhZBQ83W01BWCtlKo2kYZDkdp6KjZXxi++bcqRvngelRwL0IrABut3t+Zc4DLAKAZ9W9sLK8uAwszi3PzgNzHmB+yTMOrM4A08OL4t6uo0f/yCs4lJ59CUl+QGTdxJKvo3BXUYQraOI5OPZkKup4MvJkEuoKknIqNuNAAPQEKPJBMrwum9CEIggxOCONMpTPHtmaa9vKNWxjGrezLJvZxiKmvbjAVLJFVvpa7ZbXz2ze8+2rb3zy+Tdf/X52575Tr++/8c6RRx+eefbPu4LLHaYqzWiLcaRWpKwX9tW3ddQ2NTyvr66sffag+umDqie379+7fqPs0vWbF2/cPn/z/pkb98/ff3KjquFJW09Dt+xZfYdMYfEsANUVjSXszZhkKjKJC/XPTgER4CASwg+DCyJmbUDAvRGpPlkx69Ng3hkwPwTEGx76Ulq0HwYewY7yR0UFosJ8MiNCspNjaBEQFDQsCwlnbSl5+9MPfj517OrtG8/u3H52/Ubl1Rvl129V3q2offSssbq+vUXQK5IqFVqDVKvvVao6pfIXPX2VbZ33mgWHbpd/+0fZU7ntucpWo9DVKDT3hdKyVtGNdsWJp4LfHzReaZI+EhqqRQOt4uHqBgOFtBcaRI0D8RKCmUlBxAT/7KxwGj6amx3OwkbySLHFSDA33pcIewmVDGIgY/KJmdtSo/hh/hhoCDkkkOS/Hh22LhvslZa0DhnrlZL4EjzSKy3YKyncDxWwISskBOe1LmmDX5qPb4qfd6KfV2yYb3KId7L/SzF+6+L9NiQE+CSFhcD9/VPWr0/YsCERFIqKgBEjYKTYGHpqWs7eN3/5/fijf+2/zc35R2x8LiSCGQplgqGs2KgcmD8xxY+IW4crWE99J4D3TWDeUejWSvyXl6NePR2w8WbsW5cS3v4T/sm3sa/tgmwsDS/hhxb8WPjvbwr+eWnf3e/eOEqAb0lOYKGQXDyeTaXymcxcNq8wJ7/kL8SupQmuldmthSmCo/iQ6Jy1Krq/ERsCoQeFkgJCCD4BmA1+KG9/lF8Qdi30PzScHAImBoJwfkFob3+kd0CWd0CWTyB8fUDq+sDkDQGp6/3SNvimb/DN9PZD+Pih/AIwgcH4QBAhMAwfFkGFxrOh8cywaHp4LDcYyvAPIwVDaeBIRmgkIyyKCY5mhcdywqKYITA6KIIBjmZDYjiQSE4IjB4Co4XAaEHhlEAIJQBM9Q9l+IGYviCOlzc1CFK4PoDzcgA3CFri5cPwgxTzNx88cK7r4PmuI1f6LlcYKlpHK9tGHzW7nnYO1YnGmmXTjZLxDs1Mo3T4icDYKHN1aKaqO4fP35VUC8YrmxyNopknrY5TZe3n7/WcvN528nrbudvCsifypy2OZvFMt3pVpAX6NEBb/+r1R84P9j3H8veHpb7vF/2uX9SHvrCPo9I+v1lpngOAKffcMjANAAvzc1PLK4urgHtlxbO0tOBeXloFVpZWlifm5rQmq8kxYhuasQzOWFwLJteiXD/eIR5o7LY2iZzt0hGhcqJbPdWtnupSTQqVE+3Skf8/IxtqETvbpM4O5ZBQM9qlmRCqxwXK8Xb5aJN4qLF/8IVosLbb8Vww8KTN8qjZfLdZf61N9ecL+amH/ceu9/5xuf9WmejZnbaG+w97np1Rv/jB3vnehGjbdH/unJjpkTJWlNzpPuZID8MhoNs6uLb2jcaW3fLaD7of/9B053DNrau1D6uqyjsuXXp251GHzuGZ8gDzy2738sLyCrC6Aqx4AM8y4AY8y4DbDSwtrM57VtyLCzPA4hiwOmjqf3Dq26Kz7zBP7CT9Upj9QyH+7Ievvbhwsv/pE+HzWo1IJZPoJSqbxDDYrbO3qcwCg11iHzGNzOrskxrLjMI8JzMsqK3LauuyRDVqc07rtQZR64vWiuvlp3468Ebu13nwg9tQh7YnHHsFdv6d6PNvh9/9Kr7+N+LVDxO/Yby8K87rC6T/CVbajTxsOT/7GTu1gRXfzk/pKsb3ldJlm5mSIqo8h6LiUdRsioJGMPCYKg5NyqZ1M0kNJHQlKu1BdkoFNuM5NrUKl1pHz2jMy2ooSaorhbXuhnZ/GNX2QXjnd2nSE7z6QwWPju0FpiSepWE3sLQEuCfdU+6VeffK/NzC9JJnfmF5DnDPAjPTtoqnP8Hxx5Mwl+NRN+ORF6GJ95MyG5CoTjxeTCQrKVQTk2miUw1kooVJMTLJBhZZxybrORQjm2JiUSxMmoVJs3NZNh7DxmMM5NBtOfSBPNrauIpYjgLG2rnYnMMwcKlaJkVFI0pI2L8Rq2QSdDyytYgxuIU3uIU3+VrB1N7i8V0FY68Vju8qGtqRO1DCNOVS/i9idQy8hopRkVEmBsHCItl5tME81lAuy8GlmekELTl77S/WRqU4GAwDi6pmErUcvLKA2rIlZ/L2RWB2FPAsAKtrvwnu2YVxYNkDzC0CS24A8CytLs4DC/PA4szKtGd1ZmV+FFicBhwD/VeuHt+47Uc06TCJdRRL+0866iiGehhN+TkZeSibegzD/BaadBJBPpdF+i08/l8+oAtRic+Q+Do0qQVP6qfTNXy2voSnK+XZXiscfLvU/vpGzbZ86ZZi4bZXql596/yOdz4teWPzpndKP/jXngNXt/37+p4j5bsPP9rx6623Tzz6vaLrUa+lSTnQIdML+uWCnr6OLmGzQFDd0vy4oaGivv7Wg3uXyspOX7xy7PzV/ScvfPPbmS8PnNl3+PzJGxUX7j590d4/vwh4FoDLp24wkex0GCYFSgrySo7zQyf5ouK80tPWZaV4ZWR4Z6X5ImJeTo3xhicGoSPWwUO9kjNCaUX4vfzs7bi4nBCvFNDLqfAEbkw43s8rFhqUAfKOjw9DYNOYOfTNr215/8tP/3X49wsXLz8su1VVdrfm7oO6R48bqura6psFtY3tT6rrm7v6ajp6qjr7rj9vPPeo/sc/b1f2W55ILc/EuiqZrqy553JD790u/emnwn+XVf9Z3Xv9haSiTfe0UdshHCzgfwwLoIBfIsT7UFK9sUhfDC6Yggum4gJpVEgOOSwn1QtHCs9LXI9HhHE2kt4jp2+N8MODfbEbvNICNmD816EiffFgr5QMHyx8AzptHTJ5fTYczMiIZAesg4eCsC+vS/L1SwWHZgb6JoYHpof6JAW8HBvkkxgGyvD3T9rgk+AXlBYQkuETkLLBL8UnIM3PP83PLzU4GA4Jx4RHExLSeanw/OgEdkQ0Mz4pJz4xDwZjRIUzQOuyUwIIJBCDG8jYHMR8M5T/U9KOs7h/fB3E3+fP3w/Z/JkP/5uo7R/E7Xg/6/WiyMLSpK3fF/30Zf63F767uZH8elIELSWRnpZKQCGpJAKbRuNxOAV5+SVeaxlJ/w9iIbG5kOicNWvs/6Mo9gvC+QXhfAOxfkE4/2BcUCgRBKGEQWkgCCU4jBQQgvcNRHn7Izf4Ibz9kf8fZW8V1ebedv3eaIi7ENyCW4B4IAT3lrq31N29XfV21d2dCqVQCqXFabEixd0luDvx5N4HrGe9z/vt/R3sMeZBRsa4j39j/q95zUsXbgtB2eggLbVhllp6Vjp61toQGx0da21tG21dBwjUGYp0g6E94HgOmuJFMPIlmwbgDQQEfS8chYcls3FkJp7CIlJZJAM2kTr/g0s28KQYehENvPBkPobInU8jQzEcCIqji+JDUEIoJgCKC4HjF2oiguHERbroBZrwUF3sQj38ki2HE5/GNd+Nqbj9oexJQu3HLFFS8XBa2Vha2VhG5Xhy8UBu3XRB41xiQefX/I6sqpGM8pEXCXWPY6vfp3Qk5Q+9T2m79abg72c/b7zKe/Sp7FVi3aeMruTfI/k1itI2sKQRzC5VPn7Xvm53As39JNRgK0DYCGC3AMQDUKOzcOo5A9tz0V97J5XgjFKiBmdl4ilQIVUqJArlP5IrJXKlTKpUSFSqvuGx9r7B1u7hrqHp3lFZx4C4sWuqum2yqHYkp2LwZ1l/buVQUf1EafNMSeNUYd14Uf3EvArrxv9H9aMFtcMFtYP5dYMF9UO/60cLG8aKGieLm6by68Zza0Z/VY1mlg2mlQx8/93zNa/7S157TG5NdHbVi8T6xzGtT6N7oj/2x8S0xn0sSEmIy/1+t+rX8c7iHcOVa8crFk3+CRkr9hHleHTmcToKQtry11Wm78uOO5kUfT3u7euETynfEopS0xo+fy1/97koPqWysGZwFgTn1AqpSixXqBRKUKEEFUq1TC2VqSUStVgGytQgCKqUoGoWnOsaa055eCjgeZTHixVOdyKsz/qa3FvDvb3J9+XxdZ9vn/gRfb8gNaG0MK/kT1lJRV1hZVNxTUdV82Bjx2Rbt7SpU1bROFveMFfXKm1omatr6KsqrWwqzStJfvHh4sar6zyuLbe+t8rq0SqTRysJz9dj3u8gxR/UTzlnkXPT9ctpm+ur0FEuwDYXjZNs0uNgh69LGamLnNNCzNMCjFL9LX+GOBVFMMoWsCqDmRV+bpXebtVC90pvjzKBWz7XOdXDJs7Z4r2TabSrWbSbSSzTJNHL5KsvNTGEnLma+nuHQekhcvVflNpL+pV/m1bdZ2Xf9s2J3gNOVyqUwxJQPAuKZ0GxVCWWq8RypUSqkkjUYqVyFpyeAKtr7/oE3TB3em7s8N7I/jXZ7Iedax6dXuLhVsNiNfI4rTx2J58j8uL1ePM6vNgtfPdmL2a7D1fkyxcJed0Cfo+3p8iLIxLyuv0855+I+4M9B0MFIxHCnmBeTzCvO5AnCuB2+HJavZmNnox6HqOa5Vbp4Vbu7lzJcKliu9R7unUEcgYWCgcjfcaWBU6uCZlaGzq5JmRidfDQUt++CEGHP7vdh9kicG/2cusQMnoCuD1+nA6Bh0jA6PZm9vqwe33YPQJmF9+9je3SzHJq4bl0ern18rg9XG6bF6fNh9vmy6wKYP5eESr++g6cGgBBuVKplisVClCuBMWgXAFKFaBMAcoVoFKhUsuUapkSlMoVc6BaopwZBxXSlFcv9i5cuCs4ZI+3/2Gm8Lpv5EV+yEl34XG64JiL5zEn/mEr+hFTxyt2Hg+dOdeMLC5jyTEOzpl8wRdHh2wBL4vPyOWzygO925ZEtK1eVLk0PH1B8Odli15u2Hhz277rp2+FhG+PiLqw5vjbNRc+L7sSt+J6/Lo7iRtufdl2O/5KTM7X4o7CxoG6jsHalq6ahubKusayusaSuqb8qqac8trvP399y8j6/CPzc1ru9Zdx2/+6vfnUjQVbj647fP7S43d/GrolclA6B547dpNlIzTHOdMoXCLU0RhBN9CxN9V1tEHQjQGaNdTZDuVuCXN2InGIgIWJrpOBpp01wiPYeflfG2/tjDzFMg8h6tiZElj2Zj5GOHeMpgUFYk3WtjTQo5mh7KgIGk7P1Iji5Orsu2DBtnUbjp05+/Dxk/gPMSlpGUU/UvMfP//4+mPiyw+J9159vvky/uqLL7vOPbr3OS+lsi82vyauqP5NdvmjHyWPU0pvfM679Db9ZszPmMzaRx+yvqc3ZGc0b15xxhLHcyH502FeQUjvhXDvSLjPbpt1CxB+/hBBKDbEG+bjiw/xxAeF2K52Iwc66AdQoO46gCUGQodru6B06IZQph2aZ6/j7mcQtIGzdZnbukWsjSZIJhbiANexhmhboOA0BMQYD7fAQkyxEFOMnikKaoqAmcNg5hCEuS7CXBdhqYuwhMAtoXBLGMwSAbVEQC1hMEtthIUm0kIHQYOh7HF4OpXENtH3Mqd6G2HZ1mRPuoGfh743C8/zIvIjTQI32EVG4LiRaM4KOHclnLsMzluI9AzAeQqIAjaBv56/+eK6v8+svrjaawvHJtDKjGdi6mFnzXKyY7k581keAj7HT+AV8P/tYv99KP733s58ohhD5P9nI5b5nxpF1vxsFYVjIrEMBMZDD+E6j1gI3AmKcoKg7HQQtH8QC6VpQ2g6OtaaOjRNbTtNXQdtqJsukg3FChCkABQ1FEMNIRoGkg19SQbeJKoXiconGXApBhyKAcfAmK9vyCVT2UQqh0Dh4khcNJ6NQLOQWE8ExksP5QlBeusifXVQQXqYCD3sYjhxpTZqCZS4BoJfBcGvgZHWY4y3nrxecv9T/YPPlU++Vr9OaYr52ZFYNJBRMfGrdvZnzUx29XR21VRSQd+nzLYfRSOZ5VNx2T2PPlXde1fxLL7udVLz/Q/l114U3P9Q/iqp+d33zoTckbRS8c8q9e9GMKVYfuZOge/i28YOB6GU7QByI4Dfo210QsvwrKb+VR3DO3qGtyn2114m9I/9i9i5aVAuVypk/xuxEqlKJlUqRqamegZH2nuHRYOTfWPS7mFJW89MY+d0aeNYfs3Qr4q+nIrBwrrx0uaZspbZ0uaZef1pmv7H2jaOz6uwfvh33VBe7UBuTX9ezVBB3Uhhw0Rx01R+7VhuzejPypGs8qH0P4MpRX3fC/qSC7oSc+vjs+rff2t+Edv+ImbgTdxI9Je+6Liaj/EZX5PeZ2fcLss911x0sPvPjr7iqP6iVZ25C5uyF5enRuUlHkh+fyHm1cP30V8+xOZ9Tq759KPxa1ZHbGpdzI/KxKy64tqhORCcU8uk6lm5UqFQqhVKtUIll6klMnBOCkrkoEKlBkGFElTMgXM9M51Zr09HfNzBiFlv82SJ8fUwwovNDg83OTzazX52LPjB0YiLu8NO7Yh8dPl4VkJceV5hVWFlbXlzY11fdU1/feN4W5eiuV1eUTVUVtLSWFHbXJrzK+bm8xMRN6Psn2y2jN1LS9hnEb9TP24PMeEA7sdxcsYZ/YLr5hVPnXPv2L0/SD4oBHYxgP3ukKt+xu+XOiesdEhaapYcafQtzCw9wubnAsfcCMecALtfQtovvtUvvnUWxzKDbfmdY/WVZf6JZf6eY/6Wa/6Gb/yGT4oPpX5brp+xiVx02KTynFH9FWrLHXLDbWzdPUrdc3r+I5/iuIPgbLVSMSAFZ2bB2X8RK1VJJGrJHChWKGdB8RTY2vZm6aqrFk4vzRzeG9p8pFpkOboV0OmlDHoNi9HMZbVzWZ18lsiL0+XN7fBmNXt5NHkx23y4Il9+lze3W8DvFXh2eLE7hdwef35/kGAgxGswVDAUJhiM8P5H4cL+UEFvsKAzgNfmw23x5tbzmFVMeindsZTuUOpuX8lybhR4dARy+hcIR5b4j64IGl0RMLYycHxV0Mhy/6FFQlEQryeI3+XPaRMy2r09On2YXUJmh8Cj25vZI2T9N2LbOa4tHKcWT9d2L7deHrebw2njs1uFnDZfZmUAM391mDj5AzgzCIJypQqUKxVKUK5Uzf0vxCoUoFKhVslUahkIKlRqmUopnZscu3npwu4NGy4cPrzE03czL3ifYMER/6Wng1f9FbL6iPfCw9zg874Lz7B9jzsw/rJxPWtpe5xAuaBv8MbFOZ7HiXZziON5pPgIMv18Un18k3wDYsIiXi5fc3vLrtO7j+46cHb3uaeeK45G7H208XzSlr9TNt79sf7+ty0Pk7ffS9x//+vd+KK08u7KttGmrpHWzsE2UV97d39Lz3CjaKS6c7iire9PfWN+RVVWSXVOVfub5IL9V16sOvS3YOVOwbLN117FNvROSFRgf59k67qjrhbeNBLHnMQjIVxJECe8lg1Z05aqbUcBaEY6tiY6dgxjYaDTIjsM00jDzlLP1R7BsIG6bfQ/EBVwwNd5OY3ENyfxLCk8CyKbRmTra9ma6tqbQ+xMIdamejZGSBuinrmeFlUDMNDVNSeTXR3shMGBa/86dff9h9SY2LSLV54cP3N718FL+4/fOvTX4037rl289+XH78608u6UMtGn3MbnPyqefCt/kFBy80PujTeZ77+VRcfmf/ta9vF55rqQfWyTgHDH1QtMF++yWHXcasMJWtRt/snD1ps3UVes0V8ajguPNFwaYrxkHWcf12SBOYJL0nXD6roSEUwK2tMM72uk42Gp7RFhs/yvRediTyfsCzrGIPlhARpOywELc0BBbDAwGkyTitQyIEDMcHpm/2/EQuCW84LCLRFQSwTMHAk1h8MttOCmANJUC24OgdNQcDsc3JEEc9KHOxujPIwRdFM43QrLcCCz6FQOncpxozDdiR4MLJ0Ld+VDXTgQFwbUxRnpYotxcTHgeNkFhdEXBTqGelr7MmyEzo4+9g4COxrT2Zbp5shl0QU8hi+f4/d/IvZ/xrGfREcAAAAgAElEQVT/FxeLwv3DVCyRgyVy0HjWv3CdP78DRf4zo4Wh3JBYdyjKYT7xpA2l6UBp2npWWrpWmjo0QNsW0HYAIB5aSIEePgRGitQjLYESF2KoYXhqIJ7qT9D3Ieh7EaieBAqXoM+mGPGJVA6OxMYQ2CgcC45hQVEsCJwDRXhBEd66cB8duJ82IlgHFaGLWaaDXQWjbIQQoiCEjRD8Zl3iFm38JoLlgRsvuz9kDL1Na3n+re5xQtXTxJo3qc2ffom+5A9+Lx7LrBAnF05G/+iMyehLL5Ul5kzdi669E111/VXJrbdld99X3omuev6lNSFnPKVUnl0JZlSA2dVgcqH64uMaQeQdAm0LRH8DgN4CoPcAhOPaRhe1Ta8DpncBg6cA9aWu8QuSw71Hn/tGFOC0SqICZxQSMShTzSNW/h/X8i9iZ2SyofGproEx0eBk/5ikf1TaPShu65mr7ZgubRzLr+zLLe8rrBkua5qsbp+r6RBXt89Vt89Vtc1Wts5UtEyXN0+UN0+UNY0XNw4XNQwV1PbnVffmVfcX1A4W1o8WNY7n1YzkVo/kVI7+LB/O/DOUVjKQWtyfWtiX/kuUmin68r3j/de26MTO6O/d0T86XyfXvUoseJ+U+iU5Ji31aUHWrYqfF2p+Hq/PPlqdeqI46UxGzOW4V7dePnnx5Hn8y9j8j6m1cfntH382xBU0fcmrTcyt/ZFXX1w1MCMDJSqZVD0tV0oUKrlSKVeoJTJwRgbOyEGZHFQoFaBKrALlYlDcL+vL+/z38rjDHp93WDxfR3q4Gp1w3PbzcbtPJxxiz3h8PMM7vcJkDRe5K9j63u6Vny6cyH78qDr5R+ufKlFjl6i5v6Gys/pPS315U8Ofspqc7+mvzr49E3F/K+3NbuOUE+a/zprknDHIPUvJOk/IuojP/Zv8+xqp4q5h22u7phd2BVfNHq3RPiUE9rkBZ4XY5yusP2y0/bjBMHY15csi4+RFFqmRlikR5ilBpt99DX94G6Z4G6f5mH/3sfgqNPvsbfbB2+wV3/Axh3KPjX4shMetImTtoxadMai7adb8wKTtMaX7BanzBbL9Nantg2v528D6tL9Aca1aMShRTc2Bs3PgrPy/EDsLSqQqMSidBocH0w8f/dva5ZWl8zsDqzhjWj6dWeTmVu5Br2UxmjjMdi6rk8fs8mR3CdmdQnaLgNEk8Gj1YXX58DoFnG5PXo8Xv8OL3enH7w0WDIT5DIYLhxYIhxf6DC30GVsSMLYkYHSx/3Ck30CEb3eIoCPAs83Ps83Hs57HrGS4lrk5lrrbVzCdGrzcO4O4Awt9hhf7DS8LGF4WMLoiYGJ18OSakMmVQUMLfYcj/QbDhfOUbRMyOn2YHUJGty+725f9D2KFLJGA0enp3uZJb/Jybfdy6+FyRGx2G5/d7svr8GdXhXDy14RL0mLBuSH1fxCrBuUq1Rwol/3HwspApWzexcpBmRyUT85NqUA1qAbv37q3ff3mR9fvXj58Zkv42jWCxfsWbjy9dt+59fuPLtmyP3D5/a2Hnm05cHPhihtBC24KA07YOe6h6J82N7tLd3ri4fyM6fqczXrC83rsG/4ocsODzUdvHL564tTdbX89XPnXk9WX3nltvrb6TMy+G5n772TtfpKx7XHy7kff9z5IOvHk++OvJdnlvVXtY01dI209I539o91DE11D0x2Ds60DktaBuYbegfLWttLm7pre6bTyrquvv286fdd//f6dF27n1LVPqEApCIq6xSsW7XW1CrLS9zYi8igYJlrbAatjj9O1w2lbU6GOBhAHayzTBs1wIfG9rcI4Bn4Ck2BvoxCaDt2DJOSZhboZB5lhOESoK1bHnqLnbI1jW0HpNnquNC17Cw2aFcSWhrQ30LNEAAZIXWskxBaLcCBgXcxNeHzOkqCgDV6CJSzWAiMTBhpt6+AYtHjJwQ1R57Zvv/7oefrb+OKXX4pexBU/eP/7xouf159nX3rw49ilD7cfJf999cNfhx/sWHFSaBvugeMFmUSEkILXkBZsoyzZgI/YYbx6FWFBOCIoCBnkhw7hIwO4hJC1vINC65U2BD9TvLcBmo+BuCM13Cxw/nzzJev4+y6vuX0k8PiT7S83cXbZQVlEwIak40yEOuMg1gSYFQlmboC2IsHM8VBzLNTsX8RC4ZZ6CCs4kgZDWEHh5lCoGRxqhoSaomFmKIS5LtJUG20BQVrAEFYoqDVG14agbUPQsjaEuVAg9gQdGglqTcU6GRCdSTh7LNKSiLGmIq3NYNYWetaWUBtLpJ0pzsGI6EgzYzpb8RnWnmxrL769D8/N38Pd19HZ09WO527PYzp5cek+nh7+Ak7g/yB2Pu40j1iSSSCe6oun+s7XFM/X+aIJPBSejcaz50/oYIkcDIGNxrPm+YrEMub5CkXSYSi3+ZOxKBwTinSBIBx0YDbziNWB0rR0rTR0aRoQe0DHGdDj6mBDYJQVevobtIkbtfBroYRIGD5YDxcAxQr1MJ5QDA+G5SKwbCSOhcAy4RgOFMODYjz1UAJdhEAbKtCFCrSh3jpQfx1YsBYiQhu1RBuzWhu7Xhu/SZe8XQu/TZuwU4e8WwO/1cDx3NO4mdfJ/a9/tL1JaX+fIfqcM/A5ZyA6TfTkS9OjTw1vvnW/SOh6/KktOnnoQ8r4nTetR//O+et2/vkHhXei61596/2aM5tVBebUgd9LwIxy8F3q7N7zBc6+V2CGmzRJ6zSJGwD0Zg3iMS3KJW2D64DBTcDwDmD6XMMiTssyScciluD87HZM34ACnAalMnBKJZODUlCllCtVUoVaolBLFCqpQiWVqeUytVyqVo7PzvYOjYkGx/tGZwfGpX0jkq7BudYBSU3nZHH9YF5Fb0FV/5+G8aq22bouaV2XtLZTUtspqemYrW6fqWqfrGybqGgdLW8Z+9M8Og/awvrhwvrhooaxooax37Vj+bWjeTWjvypGssuGMv8MpRcPpBcOZv4cyswa/J4uiktrjU1vjf3Z/uFn29vMhrfp1e9+lHxIyo79+vVrYnRK4qPsxJs/E26mf3yS8v79l+jP715/efHqx/OY3OiU6tj8tqTy7tjChq8lDcklDd9/1//Iqfld2jM1C0pVErlqWq6UKFVSpUqiVM0pwCkZOCUDpTKVUiEHlRIVKJOA4n7VUGHSvdVJZxhfDpq83YZ+tRX267pN3l37wkf0kufs3AfMN/tNzi9CXl5i8DDK49F6zyfrA94eWPvt/rnK9Pj+2rKBhsrBxqrBhrLqzI9JD/e9OCp8e9gp+bRVyR3bmgdWFTf1S69iy28TCu/gft/DlT4gVt0nNT4i9USb9n+wanlqlnWa9HCZ5jEucMYX9miV2Zutlq82k6LX4z6v0k9abvxtmfG3JYZJkYbJEUbfF5ikRJplLrX7sYiWEGERE2ry2p963wt7jQm/5AE8C4N8300suWxQ+9C4/aVZ51tD0Wt8/3tMfwyiN44kSnBtiAvrL7oDiuvVikGxcnJWPSNWz8iUc3LFnEwhFqvE06B4Vj2nlk+Bs5P1Dx9dd3Z/TnN6a2CZYGZb5MH64+5WyXCtY7g1sT3auYwuPqPLi9npzfofxHozO7w5HV5sEZ/b7cnr8uGJAvh9Id4DYd5DC4RDC31GFvmNLQkYXxo4vjRwbEnA8GK//gVCUbDXfENTmw+/yYtTy3GvZLiUutuXMxybvBm9YcKhRX6jSwPHVgaPrQyeWB08sz58dkPE9LqwyZUhk8tDRhb59wZ7dvlzOv3YIj92pw+z1587rz5fTp8vp9eH3e3N7BIymrxc2wRuPVxOD5vT4cXtCvDqCfGsX+CVvy5C/jMBlAwrQJlKDSoUCrVKqlbMgjIpKJOCCimolChVUplaKgalc6BUAiqnFdI5hUINgh/fx0aGLNq/ef/NM7cObTm6MmTtjtW7D208fHLbySMbDmxfuO7ekYsxl+9+uXQr8dyVjweO3Fu26qzA+wjd7aCtzS0+7zbf67pPwNWwZX+v2XNt/5UrF16du5Vw4HbSllvf1t/6tvpqYtDBp9tvpxx5lH34cdaR19l7n6ccfJZ6/Fn6xddZr5Irssp6SpuG6kVjLb1jHQPjnYMTHQOT7QMzokF594i8tX+4rrunVjTc0D9X1DwWnVp2/E70yv1notNzB1XqaRCcU4FVNQMC/ko78yArwwADgqcRyQuh44SBuWD0HOEalhSEC0Hbhqpr70jgWsPd3PA8Dkl4eMGp00svuaP4VtqullB3MwTTEO5BhLpidRwpes5WKJYLmuegQ3fScnGHurvC6TSIrZmejQXGBa1Ng2lZ6QJmepqW+kSGs0OIq2uYlZW3ubmnEZVJwjqbUJhWxl50m2B3m9C9264dP/F098H7ew8/3b7/0Yqoq6s339i27+HW3XcXLjzoxVlJo3BpGHdbmJsV4EDXZfP1PL01uYHaXnyAwQIY7oC7E0C3BzycdLzMAAZDP2KN/6kAj60chzVu1ktcrBcLmFs4jlEL+IeWc/cvo287GHDqaMDJC5FX/fTDLTXdKYAjUdMZp+uA1rZE65gS9IwN0FYkhCUBYYmBm6NgZki4BRJuAYdbwRBWSLQNAmUNh1vBYOYImCkKZoaGm6ORFlCUORRjAcfQkEgrNJyGg9qQ9GzJerYUiK0+zJ4Ct8XDrOBQMwjUGIIyg2It9TAWcIwlAU0zRNua4h3N9F2MjOmG5nRTC3dnJ08BMziIFx7Mj/Djh3I4/i50T4azF8tZwKX78N39BMxAb1bQP0s7FLNQsmnIv3wlmQTOu1i8gfB/u1gOlsidR+w8X9F4FhrPnr8NMB8zhqHc0Xg2lsj9z2KPux7CFQJz1NGz1oHSdKCWmhBLDV2app4DoOMGwAQQ4lKY4TY96j5N8gEN4h4N/DpN7FIAFQHAgwC4HwD31kIKtVHe2gi+DtJTB+2rhw2E4sIg2HAtRJgmLEgL4qsF8dXSC9SEhWgiFmmilmtg12ngNgHojTrk3QBhpxZ5jzZlrzZlr5nHjfsfZz6mz37OGo/NHPuUMTqvtz8Gn37p+vtF9cXHlecfVl170XL7rej8g4YDF4r3X/h98lbJtZeN0T8mv+arvxWACXngq6SZi0/bNh3NcvS+pkmMAnAbAdw2ABoFwLfqGZ4B0GcA8i3A8DFg8gwwfw1YxwE2aRrWGVrWSTj668vvOvsU4BQokYIToFytloDzTu6/JVNLZWq5AlRPS6WDY5M9g6N9Q9NDY9L+MUn38Fz3iLy5b66yZbSopvd3VW9x7VB503h123Rtx2xd51xd51xd50xtx2RNx3h1+1hV22h123hV+z+qbJsobxkrbRwrbhwtbhwvqp/4XTuWXz2aUzGUXTqY9Wcgu2g4K2cs69do6q/ebzntSfmtScUtXwpbYvOaYnNbYzIb3iWXR3/Jfxf74+PnL59j38fHxH16/TPmzZ+P70veffwdHf/7Y2rJl/zqpNKmlKr2hOL6H6XNaSXNKfkNyZlVuYVto5NKuVKmUM4qlBKVUqpSSpTqGQU4KQOnpKBEqlQoFKBaBoJyMSjpVY/k/3i8Kv0qM+Uvk7hDmI/7IUX3rUqf0mqjHVpi3ZpjGGmXqE+igGdR8ORjDuknmDFb7R6utrqxwenhQb+461G/3p4sirv88+3x+OvLXx9jJp13ybpsWXrbpOGJUfsrg/bXlMYXhLpnuJpXhJpXhOa3lM63lO43hNFYw8kvxv0fjZueWSQeQF8LBc4H6NxeQnweZfBmG/7jNuzn9cQvayhf1lDiV5O/rKQkrjL4ttokeZ1Z0mqLz8uN3y8yeBtJfRpKuuOHuiqA/+2t8WEdLOcMufGpccd7477Ppv3xhoNxxLEE/GgCfCSZ0veN3pq8eLbhDShpUSvH5hRTYvWMRDWjkM8p5HNyhVislE6C4hlwTiabAmUz49+TH3kKn1g5RBtaJFnaFTPYZe5uFR4utR70fxErErA6vRmdPsxmL7dGL/cWAaPDm9PJZ3XxON2ePJEvvyuQLwry7Anx7A317F/gPbRIOLrUb3x5wPjygLFlgf+s34Twm/3YTd6sJi92kxe7gc+sYroWuVgXOtNqea6iYK+BhT6jSwPHV4VMrgmbXhc2uyFiZn3o5JqQ6dVhEytCBiN9e0I8u4P5PSGeogBum5AxH1ruDeT1BfD6Ani9/tweP063P7vVx6PLl9nvye/j8rq8+f+NWHXeN1A2KlNLQBBUKZRqhRhUzIEyCSiXgEqJUjUnU0vmQMk0KJkCpTOgcg4EZ5SKabEsIe77phVbD24+cmLX6cO7Tq9esnnbhv07Nh04tOfUkT0nN63YeubgmceX7sY+eJn46HXcjXvvz115fuj41XUbT4dGXvRfeGtx1N1tx64eunL8xO1dZ59vvxa381763icFu5/8PvSsaNvN9JVnPxx99evoq8yDL1OOvf915HXmX9F5l2MKb38ufpNW96NElFPdU9k13NA32jY0IRqdFA1PiQZmegfEfUNz7QND7SOj7cMzDT0zZa3jyQVNV57Fbj/9d0Z59SQITqjAWRWYX9hiTfOjmQV7OK6m4DwNyQIExAUFdUXoOeoAFjg9RyRgoa9tzzDwdUQwHfXceTjhhWV/39nw0Jca6ghlmkPoxlC6AcKNAHXFQ5z19egWMHc6iucBY/ERXF+8QIDnuUKdzLWsDLVphggXfaQrWsdGFzBD6NqQ8e5kEgOHdTUgs8wM+GZkthHahaRjbYV2s0I6L+SvX7PwsL9gE4+5zslhsQHV39wiwj/g4Lq1l1mMNXS7CCrM1UTXxQXj5QzlecCEfGSAHy44mBIWRF3Axfgz0L52UE9jLZYxhK+vx8ND2PpoH2fr5VfPfXvzrPjM8ZgLJ+P9uPuErtvC3XZs8DxyO+rZ+4OfD/icsNdgWGi4m+oyDGAMMyLXnMwkI22IUBMS0pyIoeHRNCyShkJYImFWSJgVAmGDQNig0fYolA0SaY1AWCKQ5iiEORppjkSZI1AWSLQlEm2JRFoh4RYomBUOYUNC2uH1aBSUrQHWgYS1QSHM9eDGEJSpHsESSqAhiXZEkr0RxdnMkG5hxjC1ZhrbMczsPRxdeXymnz8nMJAXHOQZ6iMMFgpDOQxf3n+J6+HzP9UT/+7F/kPZ/9qLnacsjuyFJfH+7U38VzgSD0fioXAsBIYBR3sgsUwciYcn89F4NhzFhKOYUIQHBOqsC7X7F7EAxBLQtQd03QF4gC55DdzooI7+MYD0F0A5pUnarUncBGDXAeiVAHoxgF6giYnQwYZpIYO1MaEQ3AI90jIoaTUEv0YLvUoDtkQbGqIFDdCABgPQUA34IgC1AkCvB3BbANx2beo+gLhHQ38/gN8FEPfgbc+sPVhw523/q4ThmNSZDz+m3iaNvU0ae/1t7GXiyOPYgQsP60/eqL7woOXs3eYD58sPXaw+d7ft5que29G9N16LDl7+E77hg0fQHQvmWazlfkBvJYDfrk3ZD+D3axKOQahntcl/AfCT2oaPdMxe61q917L5rGWfADimAHa5gPVPHYc0rMe7s29auxTgJCieU4+BSvD/jlipHFTMyaSj09N9w+O9QxMDI7P9Y5KeEXHvuLx9SNLQPVnRMvxvkVN502hV61R122RN+1Rtx2Rd12Rt51hNx2hNx2hNx3hd51R913R990xt10xV+2R588SfhtGypsmSpomi+omCmtG8qpFf5YPZpYNZJUM/C0eyi0ayivrSikXppZ3pFZ0ppR2Jhe2J+aK4n50fU1reJda+Syh7//V3TGJuTELxx8/NHz6L3sU1v02o/phSmZhbn/qnOaO8LbOi80dhS3pxZ2p+a8rP2h9ZlXnFTSPjEoVCplSIlQqZSilXKSUq1YxSPSkDp2TqfxCrUoCgUgJKu8Hx/IyXq7Kv039eMEg9jU05jWh4bdP43rot1rb7q/PAd/fyx/pxh4DYfUDxdbOWF8yq266/ztvGHjZ/vtPk8kr8kTD4qSWEuzusPp50TDxnXfrQvvkVTfTOWPSO0PUe1/2JJPqs3/aJ1PaJ1PaB0BOrPxhPHf5MGP9KmEgmDCWQBr5YF982frcVfWMB5OZC+PM1uE878N/2k+M34+M3kj5vIHxah4tZg/u0lhi7Qf9zFPXDOv23q0gvlxNfLCM9isTfCoZfC4TfCdP9shNZeoPa9d6kN15/KMlw7LvRZDJ1LpU0/QM5nWEw+MOjK22FuicBlHaolZOzihmJakamnFHJ51TyOblcOo/YaXBOIp0EZdNgeemnJUseWdl/MLf5YeNUzGCWubtWuDnVeLg0sugdXHeRJ7Pbm9klZHb5sloE7v+6WJEXp9uT1+PN6/TjdwbwOgM4HYGcziBOdyh/YKFgeLHP+PKAsZWBYyuDR1cEDS7274nw7gj2bA3gtvl5dvh5tfnw63mMErptgaNlOcOxxYfVE+Y1tMhvdEXQ+KqQ+dDTfNPT5MqQ0aWB/QuE3aHzFPcSBXBbvT26/Tk9AdzeQF5fEL8/kN8fyO/15/YEcLqCWL2B3GGh96Cnl0jo2eXv2RXIrQrj5q6PAAtTQPmYRDkHgiCoVIEyMaicBVVitVqsUouVoFgOimWgWAJKxaBUDMomFRIZCMpVYHz896i1u86fvH7uxLWd24+sW7dz69aD23YcOXLs4olTf2/bdmjfvhOXLty6e/3hgxuPn9168u7+y1c3Hz48d+3Bqat39l68ceD6xRP3j51/uevax813Ejc/ztr6PP/Aq/LDr8oufKjdeydzx61vF+OKj33I2vvy+6HorCOvs89/LLzxpeLOl/JnydUffzbE59dn13YUtnbV9Pa3j4z3jE71Dk719U11d4+2dPd2DA/3jImbeierOyZ+lbU//PDt0qOXzUNDcyA4qVRKQTC3sMnUXGBqFOjmuIZKEBqShFgUG430QCHcMAhXfSzLAOFmS+A7YjlmgK0blLnaad3lpX8f8z/pSwh0grGsYB6WaJYxmoHWdkBo2JJ0nI21XBgogTfWxx8pEMK4Pmi+D8nLHeVmBJihACN9uAMF6YzWs8PAHDAIZzjMAQF3pJn72Zj6OZv5Msz9+Bb+vrRAFonJpHAcSDxTNJsCZ+B03WGarlSCL5+zfeWyiy52S4XMKLpZmB3e250UzCFEeBEX+xAXLTReFmmybLX9xgDDSC4l3AUfRMMFmOL8TMjBLg5rvb32rVh5Lelbd+znpq3bHm3f+sjf80Ck97FLuz7EXc2NO5t2ZfltATbQXotlA+HRUAIjJMfWxNfRwo+KddDHWBkR7Yh4GxzeBo22RiKt4HArONwKgbBBIm0xGAcMxgGDscNgbNBoaxTGComxQKEt8FhrAs4GT7DF4W1QGGskmobB2BFwdjiUNR5lRcLaUIn2hvpOFH17HJEGw1pAcJYwnDUOb0MlOZoa0S2tmFbOXCs3ngPb24XpxWZ4+7J8Qz1DFviGBweEBwSG+QnDfAXhfl5hAn6gJyeQx/b9PwsU/y14+u+92PnqCSzJE0PkYolcHImLI3HnS5qwRA6GwEHj2XC0BwrHwhK5eDIfR/TE4HkoLAeBZsFRXCiCCYG66EId/kGsnjkAsQQg9oAuA0AG61G3wIyOa1HOAeSrWtRrGvontSgHtSj7tci7tUibtYgbNPGrNHDLNdBLNTHLtHGrdIjrdYlbtAnbNbDbNJDrtOELdeBBmrAQABoOwBYDyJUAJgrAbgZIuzSpBwDiXoByAMDtAEh7ANIuI/oluvD2grUx+88UX3nYdudV362X3adu1uw8lRu65h0r6C5deNPd964974YD/7aH/xMP/0cWHmdM6ScMnY4gTLcDyBUAerUOebs2ZQ/K/CSA2w8g9gK441rECwD+gibpKtzkiY7xSw2jaMD0A0D7DNh9BRzTAOcibbdSbecsHOvDiZf1HQpwApybVg+DalD1f0fs/ER2SiIZHJvqHZroH54ZHJX0jYp7RsSiEUnH4GyTaLK6ZaSsbqC0tr+sbqCycbSqaaS2dby+Y6Khc7yha3Re9R0T8zcA5s8AVLeNVzSPlTaNlDaOlTZOlNRPFNWO/a4eKagazqkY+lkxmFM1lFMzmFMz+Kt6IKdmMK9mJLtsKLWwL+33QHJub0KWKC69Kza9/XNGx6fMttis9o8ZrR/SW96lNX5Ir0v41ZxR3JNbNppTPJpbMp6Z05+V05eS2ZqWVZ+dX1tS1TQ6OaNQzD+EK8D5R+H/IFYOSqVKhVIFqpUgqJwBZZ3gTEHu+7W/b7n+uWyQfw6bfxHT/9ll6KvraAp9MsOtL8m67ZNx+VNs+VNsZ6zFQJJj5yfrprcWDS/tqp84ppw1fBCldWudVvxJ4/x7Dn8eWnW+p41/tZSkmk+nUEcSCf1JxO5kg95vBkOJ+oNxhNEEg8lkw7Ek/Mh39EgasvcHuj/VojXWIf+m46cdRi9W4N6vxnzbhk3fg/22E/91OyF2M+ZjFPr9Bkz0BvTbKNzbKPy7zZQ3UeQ3Ufqv1+s/Wkm4HgG9Hg5/uBSScZzY9MRo6KvpaLLBVLqxONNMkmkkz9KXZeGlOWbD6aze7PXgaCYoESmV07OKWYlyTq6YUcvm1LI5hVwq+Rex8ilQMgl2tv3cs+shzSHe3iXdybWEySpzdy2nO1a7OzcwXTu47j0Cdo+QJfJhdftz2oSMZm9Guw9b5Mvv8eb1CwUDfgJRgFdXkKcohC8K4YtCeKJwz96FXgOLhfOppYnVoRNrw8ZWhQ4tC+xb5N8T4dMfEdgX6t8d5NPmw6/muP1xsytnONbx6Z1B3L4I78ElfsPL5j8MHlvpP7TUd2R54PCygKFFvn0Rgp4wz54wT1EQt82X0e7L6PRniQI5PcG8viBebyC325/d6c/qCGD0BHDmEdvj7dnl79kZwKkM5eSsCwdL0kD5mFgxC6pBUKkGJXOgek4GzorBWRk4KwdnVeAsqJoFlWJQKQVVcoVMDoKgEgRjv8uOpfoAABc4SURBVKXzgyOXb9l77NKtvQdP7d9/fM/+E4eOnTtz+dbpy7f3HT+/59j5C9cfXb//6vrdl7fuvXryLObhw7e3bjy9c/fdrbuJZ258PXA5bvu1L3seZRx+V3Qyrvbsl4aLcQ2XPtXc/tp06EHGkWcZdzJqT3z6tfN50t6XqftfZJ2NKb7+tfp6fPmtuJLHyaXPU0piCyqT/lRk19SWtbW2dPf29g0N9I709w61dXc193aJhidae8YbuyaKqjq/pOak5f+eVEjnQOmkYm5Gofr6LZ+izzQ3CeW6b3W2XWFrEWFpFkoi8vF4toG+pzHFk0YVWCAYzhiejYaLE+B6zP/kq+2v97L2e+iwnaEsGyTDXt+bRhUQEG5EGN0YyTbRdnWH8XzRPiFonwAozw/JCyB7exG59ggnqo6lIdIOrW0OAYwwMAci1h2NcsGi3aE6dlSMB9c+YrkgarP/tt2B269tOHdj05Uo3x1RQQcjeTs4NsvtjRZYUcKMSUFGRH8qztvOONwY5UXVZdNgvk7wEBZ+uS9u2SJUxFJEyB7bbcsMVgSRFwsNFvPNV9BNlq5bej0k6KSTywZbl7VXbmfHfOu88bjg9bua+7cKou+XfX1cfWtPzC7fvwINFrPgvnxSmKUuzwotoCLZ9haBLrbBBJQNHm5qRHEgkuwwRFs01gaBsoYjbBAIGyTCHomwx2IdcTgnHMERR7DH4u1QeGsE1hKJsSBibahEByMDV6qhK4HqgtV3wlAccRQnPNEBi7PGo2n6BDszQ7qVqbuFMd3I0AlDtMXi7QhoGhltbUiwNzVxNXdgWbnxnLg+HjxfX8/AcGHoUv+FiwMWhAWGBwWGhYctCQ9dFha8JCQ4MiggMjAgAvhPdWIg3jBgvtJhnrL/zmLnX4lRJD6awEPhuUgcC01k40g8HIWHJ/PRBA4Sy4Si3KFINxSeTaIKSAbeOKLn/Nk7JIYNR7GhCKYezEUXajf/Vqw172IhdgCECaAXwKh7YUYXtCjXAf07OqYPAfIFDcpfWgantQ2O61APapJ2AbhNAGYtgFoJoFYC6DUAdqMmYYcWYQ+A36uJ266DXqaNXADAIgDoQgC2BECsBNAbAOxmALcdIOwGcLs0qYcA8n49s5MAYQ+A2Q6gNkNIO/Hmhy3olzx8H3OCnlmz/kab7kEY7dbARekQtmrhtwHwKD3KXpTxEUBvnRZhC4BaD2A2AtitAG67tv4hXYNjAP4QgDmiRTkHMbyqSboK4K9pUu7pGD3VNnmjZ5ugZf1Vxy4F4pKlRf8JOOcATsWAW5kW/SeaHXPsWWOnHJwCpbOqURAE5VLV/xuxCpVUppbKFFKZSjknk49MzvQNj/cNTw6MzPaNikXDM/PHYtsHZuo7xiqbhuYpW14/WNk4XNMyVt8x0dg10Sgam1d9x1h9x0Rt50RNx3h123hV60RF81hZ0/ifhtE/DeMl9RPFdeOFNaO/q0fyqoZzqwcLGgfzmwd+Nw0VNAwXNowV1k3kVIxkFvb/LBlKLxz8nteXmNObkNObkDeQkDsUnzfwMaf1Y05jTE5DXG5TWklPfvV4YcV0fvF4QdF01q/h9Mzu5JTG9OyGgj9NlQ1to1OzCoVCqZCp5TJQIQcVUpVqTqmeUYBTSlAqU0sVSlClUIKqOVDRDUoLi+M3Vj5mVF83LLyAKbyEHvriOv6DPpXpPpdDn8t36f9uUv0aVvlSt/MLZSjVfCSdNpXtMJxoI/pgUffMqPShQd4tyq8bpMqnJt3xNtJsV3GG5Vy6wVymwexPo8mfJsNZpkNpRnMZxlPfyNM/DOcyjCfTSRMZuPFf2IFMTG+q4Uimmyiel3/FOn47Lj4K+W0zNHkrNGUvPnE3Ln476tNWZMxm1IfNyHebUW83I99twUdvxn3YRnm/Xf/VeuLdpbD7SxAv18GK/6b2f7KYzbSY+2kkyzNTFVqp8yxUecbKPH1lIW30p3t/zipw6ico7lEoxTMyyX8jVq4QS5TSWZV0Vi2WKedAyQQ4Olh45vQDO6dvrh4/3d1L2ewyN6dKumM13aGe4dLOZfQI2L0+3G5fdm8gr8OX1SZkdfhyevz5vX5eA36CwSCfniCvnjCv/nDv/gXC/gXefZHC/kXeA4uFw8v8RlYGjK8JnVwXPrk2YnRN2MiK4MGlQUORQX3hfqJAQZsfr8GLVclyLWc4V7KcOwJ4PWFe/ZG+g0v8Rpb7j68KGlvpP7zMZ3iZ37wVnqdsX5hXdzCvK4DdInBv92V0+7N7A7l9QbyeAI7Ij9Xpw2jxduv0YfYJeL1eXJEPRxTAFwXxqkO8fq2LAP9kgvKJOfnMP4iVzoGgWALOzoGzElCsBGfV6llQNQsqxKBcKp+cAFWgTCIfnZrLLasJX7c1dOPOs/efnbl868Llm8dOXTp98dbFW09OXL539MLtQ+dvXrj9/MmHhCcfEm4/j3n0Jv7+i7grd16fufXuyM0vxx5lnXxVcPxN0aG3xUffl55LqL+Z2v4go/NuctPjtNajT9L/epfzJK/1ZGzu1scJ+19lHnr968Ln0lvfaq7Hl16L/X3/6+/H3/Kjs4tjfuUnFvzOLi+rbG7p6h0YGRofG5voHx5q6enq6B9q6Rlt7BwtqmxJzytp7eufkM6IQakCVE3Llc/eJOJIblze1p27XgQFHOFytjAZUQZG/jgsV58iIKJYJgQvCwzfSItO02Z464fd3/rixqp7i0xXBBsstNJwNtZysESzrIg8KophhGWbYnlEwMESoLP0eAuIIcsNF4QT/Hl6DLqOizPc1YXMtCW5k/WsqXAHtlWwp+0CGoFH0HEgwl30AFOylo07lR/sEL6SufzBzptP9tzbE3L45Prr+1ZcWRl4bH3kpS2r7ywJPefL389n7HCyXoVHCMhIoTkm1FDTx0IzyEM3fCFswUpYxCX+mePMo7td929027ucuU9gv5HnvNndeTPDc2/Aogsfv4tqRWBGqTg1bzI2tv3QlrcL2Acj3fYcCv07wHi5F2UhAx9moeflqB/uYhoRJtgZ4bfNypBNxtkYGzgRKfZYkh0GZ4tE28CRtHkLi0LZYbGOeLwjgeBEIDniiXZYvA0SZ4XEWOCQlhS8nbEh3djUQ9/Eg2hExxu44A1cSAbORLIDEW9DwtsYkh1pxm5ONC7d0duKxjEx9TAk2JMQlgSEBZlgTTF2MKTRrRxZdIa3n1dImE94qCA4RBAYHhSxOHLZgrDFC8OXLQxfsjB8ycIFSyMXLgPIxoH/HNUx9CcY+OGpvjh9H5y+zz+I1ffB6ftgKUIsRYghe2MoXggCF0PhE6lCHNULQ+TD8RwUnosmexKpQqKRL8nA55/LsgQuCs9F4jgILBOGcoMiHCEwez09Bx09e22IjYYuDdC1BiDuEOJqtPFpXfJ1HepjPfPnGgb3AINbAPWqhv4lLep5beppHepRTdJuALcFQG8AMOsA7HoN/GZt0i5d8n5d8kEd0h5N3HoAswpALgcQKwDkSgC1GkBvAJBRGvjtGrgdGsQ9GqT9AOkQQD4MkI8CpCOaxEOaxENa+INa+ANa+ANahH3axP3axP2a+N2a+N3a+H1ahH2a+L2a+L2a2D0amN0AajeAP6BFPqal/5cG5SxAuaihf0VL/6oG6aoG6bom6bYm+YGmwTNNk7dalrEa1gmaTj80nDK1HfN1nIq1XEoAtzLAowpglmkzC3D8hL0360Vz4IwalKimFCqpUimfB+p8lvif1R2FWKYQKxSy+c0WsVw1Ni3uG57sGZ4enJD0jc72jc72jYq7h+fml2XLm4aLawfKm0bLGkfKGkcqW8br2yebRNONXVP1HWONXRMNnePziK1sGytrHv3TMFrUMFZYPzq/R/u7dux39VBhzfCfhvHSlonytonS1pH/1BqPFjeOFtaPFtSMzp8Syizty/wzkFE6kP5nMLW4/0dh7/finuSizpTijszynrzagcL60d/VI3nlQ7+Kh9LzelKz21Oym3+Xispqe8rru4YmxTKVWjEfdFKIlQrJf9Jec3JwWgFKlGqVSqEElTJQ2gtK/lSl7Kp86lF7z7j4KrHumclYGmvyJ3s820X2hyH57TSRZd6TRBB9xY2kmUh+O8n+MCS/6bJch9lM2uh3s/6vxl3xBp3xBgPfLSZ/2qv+uKlLnFXFDsoiW1kBbS7fcibXfPaXmfiXsfSn8Vy28Uym4VQmdSKTPJ5BGskgjqQbjmfQJlJd+mIdq28bZx1D/tgN+bEbmnYAl3aQkHaQ8GMfNmkXMn4H7MtOZMJudOJeYvxObMIuUvwu4pcd+i9Xwx5GaiXtw4neWk0km8z9NBDnkRXFRopiE+Vvc7CEpiq0Uv6xny11Hf6zEBxNBiW9apVMrFRKlGKZcn4QOydRiqUqmUIhUypkCpUUVEvBsYGRpK8vPdhJzq5/BPxSjke5u3OVm1ONm3M9w6WV7d7BY3byWZ2ejF5/fo8fr8eP0+3P6Q3kdQfyegN5ogBub7Bnb6jnQLigP1zQHy7oixAMLBT2L/IZXxUyuip4fE3oVNTCqaiFI2tDB5YH9C3171vo0x/p2x0iaAvkNftxK9j0Irp9KcO5hs9oC/Tsj/QfXOw/tNR/eJnfyHLf4WU+wyv8+5cIh5f5jS4N6F/g3R/uPRgu7A3kdQrZ87nigSB+XwC3y8dd5OsxEMTvFLI7heweIavXn9MTzOkJ5vQGeNaH+v7ZFQVW5IGqKaliGlTKQLlUqRCr1GI5KJaDYiUoVanFKtUcqJwDlRJQKVEppQqFQqkC5+Tg74rGw+evL9t84Pilu89ff7526+nxMzf/uvLk2sPYy3djNu45f+X+uwevPn1ITHkXn/z+y/d3X1Ifv0u69Tz+r9vvdpx/se1y9P57SRdiSm58b7yZ1norve1uVseTX13viwbeFfae/5B7L7Xu0a/Wy98qj77LOfEu93xs4bWvZTeTSh+nVn0qaEku70itaMtrEBU0thfWt/yubShtaGrs7O4eGBkYnegZGmrp6W7tHWruGa3vHPpd2fS7onZcLJWBKrFSqgDVchA8eOIGnsokm/gvWXN94fKLNLtlAcFHLSwjzUzCXR3XsVw3MZ2jzMghJD0+VY+31u/Utd3vVjD3Rths8NQPs4R4mOm5mEPoJrouVB0XExTLCMMl6roa6rhZaXm4abK30bdH2a4VIr3pukwbLWcHhIct2t0IYm+u67TWftVxr/1LzRfxiEJHsidOw4qsYU0GLPCAiaWeE4PE9TEN9DIO4piGMWmLbEzC7WjLOawdbMZOD4+dkUtunDqbevRciiDgNIu5T+B+YI3w0sHgO+f9b1wPvhW96cOj5U+PM48eZB3b5Hl8AXPf3pUPzx1LOnYx7dSdvJdfOqpEYFz2YNS+lytW37U0WGyFDGJTl24TnNnMP+VtvMqVGMmlbeDbblofdG7/ylubIk85mXpTiQ6mxm5GxnQyxRGLs55/EEYjrDFIGxzaDo+xJ2AdyARnEsmJTHEkkuwJRFsc3hqHsiJgrKkUJzNzphWNa2rONDCi6xu4UPSdqAYuhlQXCsmBhLM1oDjaWHHcXPzorj50V29nO09LEzdDsqM+yZ5CsieR7Y2MXSzM6c72HC7Tz18QGuIXERG6aHHksmWRy5dFLl+xeOW/+v+JWLI3ksjDULzm3S2SyIPjOfP/EAx95nugUCQ+HM9BELhIIg9BYCOwTCjaFYqwh8Bs9fScIBBHbV0HDR0bAEIDIG56hPUoo/O6xHs6+i/0zF8ChvcA6l2AeluDck1D/5I29awW9ZgmcT+A2wagNwLoDQAmSgO/9b8Qu0+TsAXArwfQawDUagC1GkCvATBRACZKE7ddA7dDE79bg3RQg3gIIB8FyCcB8kkNwgkNwgkN/HEN/HEN/FEN/FFNwhFNwhFN3AFN3AEt/EEt/EFN3H5N3H5N7D4N7H4t/GFt8mldg4vahn9rUW8AlBuA/h0N6l1tyn1tyn0tymMt6jNN43ea5rGaNkmA/Q/ANQNw/anl9EfbqULHtUrTvRpg1QDscg12AYafuO96k2gGnFOCMuXM/5q8/m/EyhVihUKmUMgUSrVYrhifEvcNj88jdmh8dmh8dmBcOr8s29o7V902XtY4UtY0Xto4VtY4VtkyXt8+3dQ109g11dA5+b8RO1HWPFrcOF7UMPa7fvx3/Xhh3fh/IXa0onW8qn2ysm2svGWsrHm0rHm0tGmkqGGksH54vsUir2ZkXrnVw78qh7LLBzL+9KaXdGf8Ef2q6i2sHyxpGimsH86vGfpV2pde0JWS05qS01xU2VtW31/e2PP/NHXnP00ecBjAl01EpwgWetm70NIKPd/a0pZioYUWQRHcFHQVBJ0anXMYUHBDo26M4LUYMKKbE8cwmwceRKBy1QErWDLnDeJKV0CKB6Bt375H3/3QjfnL91/45EmePN/nUyDo9/v8IIy8hZG3COyDYTiQ4yFsGsbeoGhgkwLCvGMBYv/8XvGwimU9Srj/A/uVWT1tUU12AohNAVlF0x2s59fxo1fDX5lZsFWK2JSgFcB6RWgX19PBnjTTXjZRJ5qpUx0cyCrE+gG/TYraRMgdIfQ7H+yOBn+L9N5m+Swsn4Xh7WS62+lv2unTbbSpVsrkrUXTrYw3bWy3mT/ZyHfURvUfIVrKwlv3hHeUkjr3UixfLmovId4qjjAXhZt3E1pLSO2ltJYiUlMRtbGQ3PgF9cLG0Nr1Ie1fUUfq2VPNVNBCAnvwaB8ducP0WyOxvsVINw/uE7y1LR6/swx7eeUdYkFvoE6MuD2oB0S9mA/GfLDX58EwCHO/et3W/LNW1wTIexPVPQqRTSb8j1jp/8Rq4kaTNSP6eIdeOUPscKrablQ50zQj6QljK7Qzyr5L7AtT+lR+5mRB5sT69NEcw8jqZOeqpNFVOnt6wlOj6kmyul8l7pHG9snFAWJHMg3vEjuerXPlpDhXJ7nWJLvWJI9lJI2uSHQt1zsNCYEHdjPE/pUE2HWysVSNPVFtT1Tb9Ypho/zvNLkzTek0JDxIT+ndtgnr7/6XWBjEIC+MeCDMg/pB1A/6UdCPgijqRlE3ingR1AtBoBeGID/mRrDeu4Nl35zI31Z6qPL0hYs3q2vq9pefOnDk3LFTNypPXt1WdPT46Utn6681NLddbjRfvnnr8s2Oc5eaq+uayk9dKT5W9+mBmrx9pwurrlc03K1qtZ9os3/XMnCybai2x1HbNXygvrOq5dGZruHjzU/2X7RWXrt7wvzgTPvgj5bBX6zPzA/Hu4de9g5N9A2N2Z6N2AYc1kcDtsdPH9gdz567hideOMZcAw7noHP8idN1zz5++4/HXf33Xnt9XhR2+0AQQT0QtnN3BZm9VKDM3X2ooepcX8H2k6VlvxpSiwFJASDKF0abuIyPyTgjbq6WHKo3ZRwq33khS7HDGJ0XT1nJCpYxg0VRwQA7SEKfJWEuiKMuVIcGi4mzAcYHMsH7ik2SLXn8PN0CvWyOOiZIJp6nWDxPRpsVw58t3hr9yddxO/MomcYIfTwthTFPzJkPsOeKCe9xKUEx7NlC3lyAGwyw5yhoYfEhHypCFiSQqRl4fFrYwlQSPTsrt3pLyZXErG+1hjKdpiQ76eBWfcUO5b7SpQdr8s+f31z/k+nsjeLGaxVd58s7G6rv1dXc/3xvg35d5bK1R/YebtlcWifSbtfq9jDJWVHzl3GC9GsluwrTDmcCu8Sk1UnCz7SxWzOWFKYINqqjsqjzxTSihMdVM2hSMjE2AsfDhXEXhkaHhnBmiMXjBES8gEwUkYkCEiGWEMHHh/NwYdwIHI9CFnEilfxoDSdSyaTL6FQpjSIJXBIhNgLHIxMFnEilWKhTx6XGq4xKuUEsSOBxVFEsOZu+hEGRkgkxFFJMJBMQxqrkskRNvD5Zn748bWX2qpy1H2Wb1qzLzTFtWJdbYNrwDw7y2QJBsuI7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476" y="1011507"/>
            <a:ext cx="3456384" cy="1152128"/>
          </a:xfrm>
          <a:prstGeom prst="rect">
            <a:avLst/>
          </a:prstGeom>
        </p:spPr>
      </p:pic>
      <p:pic>
        <p:nvPicPr>
          <p:cNvPr id="1030" name="Picture 6" descr="Light and Fun Team Building Activiti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721" y="5030612"/>
            <a:ext cx="2792668" cy="1742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58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Organisation des journées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943948"/>
              </p:ext>
            </p:extLst>
          </p:nvPr>
        </p:nvGraphicFramePr>
        <p:xfrm>
          <a:off x="1187624" y="1115616"/>
          <a:ext cx="6120682" cy="5008605"/>
        </p:xfrm>
        <a:graphic>
          <a:graphicData uri="http://schemas.openxmlformats.org/drawingml/2006/table">
            <a:tbl>
              <a:tblPr/>
              <a:tblGrid>
                <a:gridCol w="872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56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3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5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03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756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1er jour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2eme jour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1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3eme jour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9h</a:t>
                      </a:r>
                    </a:p>
                  </a:txBody>
                  <a:tcPr marL="5851" marR="5851" marT="58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10h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10H30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CAFE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CAFE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198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11h30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1983"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12h30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18918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14h30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DEJEUNER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DEJEUNER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DEJEUNER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96543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1983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15h30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16h30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17h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CAFE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CAFE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7030A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7030A0"/>
                          </a:solidFill>
                          <a:effectLst/>
                          <a:latin typeface="Calibri" charset="0"/>
                        </a:rPr>
                        <a:t>18h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DINNER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DINNER</a:t>
                      </a:r>
                    </a:p>
                  </a:txBody>
                  <a:tcPr marL="5851" marR="5851" marT="5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21983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08924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k-SK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21983">
                <a:tc>
                  <a:txBody>
                    <a:bodyPr/>
                    <a:lstStyle/>
                    <a:p>
                      <a:pPr algn="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851" marR="5851" marT="5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979712" y="6309320"/>
            <a:ext cx="6390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Entre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12 et 16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sessions de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1h (voire +2 à l’heure de l’apéritif)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034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Organisation des journées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745732762"/>
              </p:ext>
            </p:extLst>
          </p:nvPr>
        </p:nvGraphicFramePr>
        <p:xfrm>
          <a:off x="1187624" y="1484784"/>
          <a:ext cx="648690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3314953" y="876984"/>
            <a:ext cx="2150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Séances plénières (</a:t>
            </a:r>
            <a:r>
              <a:rPr lang="fr-FR" smtClean="0"/>
              <a:t>partie sérieuse)</a:t>
            </a: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314953" y="609684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Travail d’équipe (partie ludique)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61950" y="3429870"/>
            <a:ext cx="181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Vie du laboratoire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6588224" y="3429869"/>
            <a:ext cx="181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Vie hors laboratoire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36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25" y="-7576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Catégories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7"/>
          <p:cNvSpPr>
            <a:spLocks noGrp="1"/>
          </p:cNvSpPr>
          <p:nvPr>
            <p:ph sz="quarter" idx="4"/>
          </p:nvPr>
        </p:nvSpPr>
        <p:spPr>
          <a:xfrm>
            <a:off x="0" y="1569456"/>
            <a:ext cx="9055546" cy="572666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 </a:t>
            </a: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4"/>
          </p:nvPr>
        </p:nvSpPr>
        <p:spPr>
          <a:xfrm>
            <a:off x="25573" y="1207726"/>
            <a:ext cx="9144000" cy="5434250"/>
          </a:xfrm>
        </p:spPr>
        <p:txBody>
          <a:bodyPr>
            <a:noAutofit/>
          </a:bodyPr>
          <a:lstStyle/>
          <a:p>
            <a:pPr marL="363538" lvl="0" indent="-361950"/>
            <a:r>
              <a:rPr lang="fr-FR" sz="2000" b="1" dirty="0">
                <a:solidFill>
                  <a:srgbClr val="002060"/>
                </a:solidFill>
              </a:rPr>
              <a:t>Catégorie </a:t>
            </a:r>
            <a:r>
              <a:rPr lang="fr-FR" sz="2000" b="1" dirty="0" smtClean="0">
                <a:solidFill>
                  <a:srgbClr val="002060"/>
                </a:solidFill>
              </a:rPr>
              <a:t>A</a:t>
            </a:r>
            <a:r>
              <a:rPr lang="fr-FR" sz="2000" b="1" dirty="0">
                <a:solidFill>
                  <a:srgbClr val="002060"/>
                </a:solidFill>
              </a:rPr>
              <a:t> : </a:t>
            </a:r>
            <a:r>
              <a:rPr lang="fr-FR" sz="2000" b="1" dirty="0" smtClean="0">
                <a:solidFill>
                  <a:srgbClr val="002060"/>
                </a:solidFill>
              </a:rPr>
              <a:t>Retour sur les prospectives </a:t>
            </a:r>
            <a:r>
              <a:rPr lang="fr-FR" sz="2000" b="1" dirty="0">
                <a:solidFill>
                  <a:srgbClr val="002060"/>
                </a:solidFill>
              </a:rPr>
              <a:t>internes (4 </a:t>
            </a:r>
            <a:r>
              <a:rPr lang="fr-FR" sz="2000" b="1" dirty="0" smtClean="0">
                <a:solidFill>
                  <a:srgbClr val="002060"/>
                </a:solidFill>
              </a:rPr>
              <a:t>sessions)</a:t>
            </a:r>
            <a:endParaRPr lang="fr-FR" sz="2000" b="1" dirty="0">
              <a:solidFill>
                <a:srgbClr val="002060"/>
              </a:solidFill>
            </a:endParaRPr>
          </a:p>
          <a:p>
            <a:pPr marL="401638" lvl="1" indent="0">
              <a:buNone/>
            </a:pPr>
            <a:r>
              <a:rPr lang="fr-FR" sz="1800" b="1" dirty="0" smtClean="0">
                <a:solidFill>
                  <a:srgbClr val="002060"/>
                </a:solidFill>
              </a:rPr>
              <a:t>Prospectives scientifiques et techniques</a:t>
            </a:r>
            <a:endParaRPr lang="fr-FR" sz="1400" b="1" dirty="0">
              <a:solidFill>
                <a:srgbClr val="002060"/>
              </a:solidFill>
            </a:endParaRPr>
          </a:p>
          <a:p>
            <a:pPr marL="763588" lvl="1" indent="-361950">
              <a:buFont typeface="Arial" charset="0"/>
              <a:buChar char="•"/>
            </a:pPr>
            <a:r>
              <a:rPr lang="fr-FR" sz="1800" dirty="0" smtClean="0">
                <a:solidFill>
                  <a:srgbClr val="002060"/>
                </a:solidFill>
              </a:rPr>
              <a:t>Thématique </a:t>
            </a:r>
            <a:r>
              <a:rPr lang="fr-FR" sz="1800" dirty="0">
                <a:solidFill>
                  <a:srgbClr val="002060"/>
                </a:solidFill>
              </a:rPr>
              <a:t>« Futurs Collisionneurs » animé par Steve,</a:t>
            </a:r>
          </a:p>
          <a:p>
            <a:pPr marL="763588" lvl="1" indent="-361950">
              <a:buFont typeface="Arial" charset="0"/>
              <a:buChar char="•"/>
            </a:pPr>
            <a:r>
              <a:rPr lang="fr-FR" sz="1800" dirty="0" smtClean="0">
                <a:solidFill>
                  <a:srgbClr val="002060"/>
                </a:solidFill>
              </a:rPr>
              <a:t>Thématique «</a:t>
            </a:r>
            <a:r>
              <a:rPr lang="fr-FR" sz="1800" dirty="0">
                <a:solidFill>
                  <a:srgbClr val="002060"/>
                </a:solidFill>
              </a:rPr>
              <a:t> Neutrinos » animé par Juergen, </a:t>
            </a:r>
          </a:p>
          <a:p>
            <a:pPr marL="763588" lvl="1" indent="-361950">
              <a:buFont typeface="Arial" charset="0"/>
              <a:buChar char="•"/>
            </a:pPr>
            <a:r>
              <a:rPr lang="fr-FR" sz="1800" dirty="0" smtClean="0">
                <a:solidFill>
                  <a:srgbClr val="002060"/>
                </a:solidFill>
              </a:rPr>
              <a:t>Thématique «</a:t>
            </a:r>
            <a:r>
              <a:rPr lang="fr-FR" sz="1800" dirty="0">
                <a:solidFill>
                  <a:srgbClr val="002060"/>
                </a:solidFill>
              </a:rPr>
              <a:t> Ondes gravitationnelles (GW) » animé par Anne. </a:t>
            </a:r>
          </a:p>
          <a:p>
            <a:pPr marL="714375" lvl="0" indent="0">
              <a:buNone/>
            </a:pPr>
            <a:r>
              <a:rPr lang="fr-FR" dirty="0">
                <a:solidFill>
                  <a:srgbClr val="002060"/>
                </a:solidFill>
              </a:rPr>
              <a:t>	</a:t>
            </a:r>
            <a:endParaRPr lang="fr-FR" dirty="0" smtClean="0">
              <a:solidFill>
                <a:srgbClr val="002060"/>
              </a:solidFill>
            </a:endParaRPr>
          </a:p>
          <a:p>
            <a:pPr marL="714375" indent="0">
              <a:buNone/>
            </a:pPr>
            <a:r>
              <a:rPr lang="fr-FR" sz="2000" dirty="0" smtClean="0">
                <a:solidFill>
                  <a:schemeClr val="accent2"/>
                </a:solidFill>
              </a:rPr>
              <a:t>Discussions en cours </a:t>
            </a:r>
            <a:r>
              <a:rPr lang="mr-IN" sz="2000" dirty="0" smtClean="0">
                <a:solidFill>
                  <a:schemeClr val="accent2"/>
                </a:solidFill>
              </a:rPr>
              <a:t>…</a:t>
            </a:r>
            <a:endParaRPr lang="fr-FR" sz="2000" dirty="0" smtClean="0">
              <a:solidFill>
                <a:schemeClr val="accent2"/>
              </a:solidFill>
            </a:endParaRPr>
          </a:p>
          <a:p>
            <a:pPr marL="714375" indent="0">
              <a:buNone/>
            </a:pPr>
            <a:r>
              <a:rPr lang="fr-FR" sz="2000" dirty="0" smtClean="0">
                <a:solidFill>
                  <a:schemeClr val="accent2"/>
                </a:solidFill>
              </a:rPr>
              <a:t>Format</a:t>
            </a:r>
            <a:r>
              <a:rPr lang="fr-FR" sz="2000" dirty="0">
                <a:solidFill>
                  <a:schemeClr val="accent2"/>
                </a:solidFill>
              </a:rPr>
              <a:t> : 20’ présentation + 40’ </a:t>
            </a:r>
            <a:r>
              <a:rPr lang="fr-FR" sz="2000" dirty="0" smtClean="0">
                <a:solidFill>
                  <a:schemeClr val="accent2"/>
                </a:solidFill>
              </a:rPr>
              <a:t>échanges</a:t>
            </a:r>
            <a:endParaRPr lang="fr-FR" sz="2000" dirty="0">
              <a:solidFill>
                <a:schemeClr val="accent2"/>
              </a:solidFill>
            </a:endParaRPr>
          </a:p>
          <a:p>
            <a:pPr marL="714375" lvl="0" indent="0">
              <a:buNone/>
            </a:pPr>
            <a:endParaRPr lang="fr-FR" sz="2000" dirty="0">
              <a:solidFill>
                <a:schemeClr val="accent2"/>
              </a:solidFill>
            </a:endParaRPr>
          </a:p>
          <a:p>
            <a:pPr marL="714375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70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25" y="-7576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Catégories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7"/>
          <p:cNvSpPr>
            <a:spLocks noGrp="1"/>
          </p:cNvSpPr>
          <p:nvPr>
            <p:ph sz="quarter" idx="4"/>
          </p:nvPr>
        </p:nvSpPr>
        <p:spPr>
          <a:xfrm>
            <a:off x="0" y="1569456"/>
            <a:ext cx="9055546" cy="572666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 </a:t>
            </a: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4"/>
          </p:nvPr>
        </p:nvSpPr>
        <p:spPr>
          <a:xfrm>
            <a:off x="25573" y="1207726"/>
            <a:ext cx="8578875" cy="5434250"/>
          </a:xfrm>
        </p:spPr>
        <p:txBody>
          <a:bodyPr>
            <a:noAutofit/>
          </a:bodyPr>
          <a:lstStyle/>
          <a:p>
            <a:pPr marL="363538" lvl="0" indent="-361950"/>
            <a:r>
              <a:rPr lang="fr-FR" sz="2000" b="1" dirty="0">
                <a:solidFill>
                  <a:srgbClr val="002060"/>
                </a:solidFill>
              </a:rPr>
              <a:t>Catégorie </a:t>
            </a:r>
            <a:r>
              <a:rPr lang="fr-FR" sz="2000" b="1" dirty="0" smtClean="0">
                <a:solidFill>
                  <a:srgbClr val="002060"/>
                </a:solidFill>
              </a:rPr>
              <a:t>B</a:t>
            </a:r>
            <a:r>
              <a:rPr lang="fr-FR" sz="2000" b="1" dirty="0">
                <a:solidFill>
                  <a:srgbClr val="002060"/>
                </a:solidFill>
              </a:rPr>
              <a:t> : Interventions extérieures </a:t>
            </a:r>
            <a:r>
              <a:rPr lang="fr-FR" sz="2000" b="1" dirty="0" smtClean="0">
                <a:solidFill>
                  <a:srgbClr val="002060"/>
                </a:solidFill>
              </a:rPr>
              <a:t>(2-3 sessions)</a:t>
            </a:r>
            <a:endParaRPr lang="fr-FR" sz="2000" b="1" dirty="0">
              <a:solidFill>
                <a:srgbClr val="002060"/>
              </a:solidFill>
            </a:endParaRPr>
          </a:p>
          <a:p>
            <a:pPr marL="687388" lvl="1">
              <a:buFont typeface="Arial" charset="0"/>
              <a:buChar char="•"/>
            </a:pPr>
            <a:r>
              <a:rPr lang="fr-FR" sz="1800" dirty="0" smtClean="0">
                <a:solidFill>
                  <a:srgbClr val="002060"/>
                </a:solidFill>
              </a:rPr>
              <a:t>1 </a:t>
            </a:r>
            <a:r>
              <a:rPr lang="fr-FR" sz="1800" b="1" dirty="0">
                <a:solidFill>
                  <a:srgbClr val="002060"/>
                </a:solidFill>
              </a:rPr>
              <a:t>talk grand public </a:t>
            </a:r>
            <a:r>
              <a:rPr lang="fr-FR" sz="1800" dirty="0">
                <a:solidFill>
                  <a:srgbClr val="002060"/>
                </a:solidFill>
              </a:rPr>
              <a:t>d’un autre domaine que celui des deux infinis </a:t>
            </a:r>
            <a:r>
              <a:rPr lang="fr-FR" sz="1800" dirty="0" smtClean="0">
                <a:solidFill>
                  <a:srgbClr val="002060"/>
                </a:solidFill>
              </a:rPr>
              <a:t>: </a:t>
            </a:r>
            <a:r>
              <a:rPr lang="fr-FR" sz="1800" dirty="0">
                <a:solidFill>
                  <a:srgbClr val="002060"/>
                </a:solidFill>
              </a:rPr>
              <a:t>historien, juriste, chercheur en </a:t>
            </a:r>
            <a:r>
              <a:rPr lang="fr-FR" sz="1800" dirty="0" smtClean="0">
                <a:solidFill>
                  <a:srgbClr val="002060"/>
                </a:solidFill>
              </a:rPr>
              <a:t>neuroscience ?</a:t>
            </a:r>
          </a:p>
          <a:p>
            <a:pPr marL="687388" lvl="1">
              <a:buFont typeface="Arial" charset="0"/>
              <a:buChar char="•"/>
            </a:pPr>
            <a:endParaRPr lang="fr-FR" sz="1800" dirty="0">
              <a:solidFill>
                <a:srgbClr val="002060"/>
              </a:solidFill>
            </a:endParaRPr>
          </a:p>
          <a:p>
            <a:pPr marL="687388" lvl="1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1 talk "Politique et perspectives IN2P3" </a:t>
            </a:r>
          </a:p>
          <a:p>
            <a:pPr marL="687388" lvl="1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1 talk "Politique et perspectives d’AMU" </a:t>
            </a:r>
          </a:p>
          <a:p>
            <a:pPr marL="687388" lvl="1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1 talk "Politique et perspectives CERN" </a:t>
            </a:r>
          </a:p>
          <a:p>
            <a:pPr marL="687388" lvl="1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1 talk sur les aspects interdisciplinaires à AMU</a:t>
            </a:r>
          </a:p>
          <a:p>
            <a:pPr marL="687388" lvl="1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1 talk sur les relations internationales au CNRS</a:t>
            </a:r>
          </a:p>
          <a:p>
            <a:pPr marL="687388" lvl="1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1 talk sur "les évolutions de métiers à l'IN2P3/CNRS,..."</a:t>
            </a:r>
          </a:p>
          <a:p>
            <a:pPr marL="687388" lvl="1">
              <a:buFont typeface="Arial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1 talk sur « R&amp;D, R&amp;T techniques CNES » </a:t>
            </a:r>
          </a:p>
          <a:p>
            <a:pPr marL="714375" lvl="0" indent="0">
              <a:buNone/>
            </a:pPr>
            <a:r>
              <a:rPr lang="fr-FR" dirty="0">
                <a:solidFill>
                  <a:srgbClr val="002060"/>
                </a:solidFill>
              </a:rPr>
              <a:t>	</a:t>
            </a:r>
            <a:endParaRPr lang="fr-FR" dirty="0" smtClean="0">
              <a:solidFill>
                <a:srgbClr val="002060"/>
              </a:solidFill>
            </a:endParaRPr>
          </a:p>
          <a:p>
            <a:pPr marL="714375" lvl="0" indent="0">
              <a:buNone/>
            </a:pPr>
            <a:r>
              <a:rPr lang="fr-FR" sz="2000" dirty="0" smtClean="0">
                <a:solidFill>
                  <a:schemeClr val="accent2"/>
                </a:solidFill>
              </a:rPr>
              <a:t>Format</a:t>
            </a:r>
            <a:r>
              <a:rPr lang="fr-FR" sz="2000" dirty="0">
                <a:solidFill>
                  <a:schemeClr val="accent2"/>
                </a:solidFill>
              </a:rPr>
              <a:t> : 40’ présentation + 20’ discussions</a:t>
            </a:r>
          </a:p>
          <a:p>
            <a:pPr marL="714375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6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25" y="-7576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Catégories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7"/>
          <p:cNvSpPr>
            <a:spLocks noGrp="1"/>
          </p:cNvSpPr>
          <p:nvPr>
            <p:ph sz="quarter" idx="4"/>
          </p:nvPr>
        </p:nvSpPr>
        <p:spPr>
          <a:xfrm>
            <a:off x="0" y="1569456"/>
            <a:ext cx="9055546" cy="572666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 </a:t>
            </a: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4"/>
          </p:nvPr>
        </p:nvSpPr>
        <p:spPr>
          <a:xfrm>
            <a:off x="25573" y="1207726"/>
            <a:ext cx="9144000" cy="5434250"/>
          </a:xfrm>
        </p:spPr>
        <p:txBody>
          <a:bodyPr>
            <a:noAutofit/>
          </a:bodyPr>
          <a:lstStyle/>
          <a:p>
            <a:pPr marL="363538" lvl="0" indent="-361950"/>
            <a:r>
              <a:rPr lang="fr-FR" sz="2000" b="1" dirty="0">
                <a:solidFill>
                  <a:srgbClr val="002060"/>
                </a:solidFill>
              </a:rPr>
              <a:t>Catégorie C : Ateliers </a:t>
            </a:r>
            <a:r>
              <a:rPr lang="fr-FR" sz="2000" b="1" dirty="0" smtClean="0">
                <a:solidFill>
                  <a:srgbClr val="002060"/>
                </a:solidFill>
              </a:rPr>
              <a:t>(5 sessions)</a:t>
            </a:r>
          </a:p>
          <a:p>
            <a:pPr marL="763588" lvl="1" indent="-361950">
              <a:buFont typeface="+mj-lt"/>
              <a:buAutoNum type="alphaLcParenR"/>
            </a:pP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 Speed </a:t>
            </a:r>
            <a:r>
              <a:rPr lang="fr-FR" sz="1800" b="1" dirty="0" err="1" smtClean="0">
                <a:solidFill>
                  <a:schemeClr val="accent5">
                    <a:lumMod val="75000"/>
                  </a:schemeClr>
                </a:solidFill>
              </a:rPr>
              <a:t>dating</a:t>
            </a: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 (1 session)</a:t>
            </a:r>
            <a:r>
              <a:rPr lang="fr-FR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1087438" lvl="2" indent="-285750"/>
            <a:r>
              <a:rPr lang="fr-FR" dirty="0" smtClean="0"/>
              <a:t>Echanges réciproques entre deux personnes sur leur métier, format à préciser</a:t>
            </a:r>
          </a:p>
          <a:p>
            <a:pPr marL="1087438" lvl="2" indent="-285750"/>
            <a:endParaRPr lang="fr-FR" dirty="0" smtClean="0"/>
          </a:p>
          <a:p>
            <a:pPr marL="744538" lvl="1" indent="-342900">
              <a:buFont typeface="+mj-lt"/>
              <a:buAutoNum type="alphaLcParenR"/>
            </a:pP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« Mon métier en 180 secondes </a:t>
            </a:r>
            <a:r>
              <a:rPr lang="fr-FR" sz="1800" b="1" dirty="0">
                <a:solidFill>
                  <a:schemeClr val="accent5">
                    <a:lumMod val="75000"/>
                  </a:schemeClr>
                </a:solidFill>
              </a:rPr>
              <a:t>/ Ma thèse en 180 secondes </a:t>
            </a: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» (1 session)</a:t>
            </a:r>
          </a:p>
          <a:p>
            <a:pPr marL="1144588" lvl="2" indent="-342900"/>
            <a:r>
              <a:rPr lang="fr-FR" dirty="0" smtClean="0"/>
              <a:t>Présentation de son travail en 3 minutes en termes simples. </a:t>
            </a:r>
            <a:endParaRPr lang="fr-FR" dirty="0"/>
          </a:p>
          <a:p>
            <a:pPr marL="744538" lvl="1" indent="-342900">
              <a:buFont typeface="+mj-lt"/>
              <a:buAutoNum type="alphaLcParenR"/>
            </a:pPr>
            <a:endParaRPr lang="fr-FR" sz="1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4538" lvl="1" indent="-342900">
              <a:buFont typeface="+mj-lt"/>
              <a:buAutoNum type="alphaLcParenR"/>
            </a:pP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Atelier </a:t>
            </a:r>
            <a:r>
              <a:rPr lang="fr-FR" sz="1800" b="1" dirty="0">
                <a:solidFill>
                  <a:schemeClr val="accent5">
                    <a:lumMod val="75000"/>
                  </a:schemeClr>
                </a:solidFill>
              </a:rPr>
              <a:t>poster « </a:t>
            </a: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Pyramide/Iceberg </a:t>
            </a:r>
            <a:r>
              <a:rPr lang="fr-FR" sz="1800" b="1" dirty="0">
                <a:solidFill>
                  <a:schemeClr val="accent5">
                    <a:lumMod val="75000"/>
                  </a:schemeClr>
                </a:solidFill>
              </a:rPr>
              <a:t>des métiers » </a:t>
            </a: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(pendant </a:t>
            </a:r>
            <a:r>
              <a:rPr lang="fr-FR" sz="1800" b="1" dirty="0">
                <a:solidFill>
                  <a:schemeClr val="accent5">
                    <a:lumMod val="75000"/>
                  </a:schemeClr>
                </a:solidFill>
              </a:rPr>
              <a:t>pauses café)</a:t>
            </a:r>
          </a:p>
          <a:p>
            <a:pPr marL="1163638" lvl="2" indent="-361950"/>
            <a:r>
              <a:rPr lang="fr-FR" dirty="0"/>
              <a:t>1 poster par groupe de personnes ayant même métier / fonction, à élaborer avant les Journées du laboratoire. </a:t>
            </a:r>
            <a:endParaRPr lang="fr-FR" dirty="0" smtClean="0"/>
          </a:p>
          <a:p>
            <a:pPr marL="1163638" lvl="2" indent="-361950"/>
            <a:r>
              <a:rPr lang="fr-FR" b="1" dirty="0"/>
              <a:t>Iceberg</a:t>
            </a:r>
            <a:r>
              <a:rPr lang="fr-FR" dirty="0"/>
              <a:t>: Ce que les gens voient / Ce que les gens </a:t>
            </a:r>
            <a:r>
              <a:rPr lang="fr-FR" dirty="0" smtClean="0"/>
              <a:t>ignorent</a:t>
            </a:r>
          </a:p>
          <a:p>
            <a:pPr marL="1163638" lvl="2" indent="-361950"/>
            <a:endParaRPr lang="fr-FR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63588" lvl="1" indent="-361950">
              <a:buFont typeface="+mj-lt"/>
              <a:buAutoNum type="alphaLcParenR"/>
            </a:pP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Conférence-débat sur le «</a:t>
            </a:r>
            <a:r>
              <a:rPr lang="fr-FR" sz="1800" b="1" dirty="0">
                <a:solidFill>
                  <a:schemeClr val="accent5">
                    <a:lumMod val="75000"/>
                  </a:schemeClr>
                </a:solidFill>
              </a:rPr>
              <a:t> Machine </a:t>
            </a:r>
            <a:r>
              <a:rPr lang="fr-FR" sz="1800" b="1" dirty="0" err="1">
                <a:solidFill>
                  <a:schemeClr val="accent5">
                    <a:lumMod val="75000"/>
                  </a:schemeClr>
                </a:solidFill>
              </a:rPr>
              <a:t>learning</a:t>
            </a:r>
            <a:r>
              <a:rPr lang="fr-FR" sz="1800" b="1" dirty="0">
                <a:solidFill>
                  <a:schemeClr val="accent5">
                    <a:lumMod val="75000"/>
                  </a:schemeClr>
                </a:solidFill>
              </a:rPr>
              <a:t> – </a:t>
            </a: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intelligence artificielle</a:t>
            </a:r>
            <a:r>
              <a:rPr lang="fr-FR" sz="1800" b="1" dirty="0">
                <a:solidFill>
                  <a:schemeClr val="accent5">
                    <a:lumMod val="75000"/>
                  </a:schemeClr>
                </a:solidFill>
              </a:rPr>
              <a:t> » (</a:t>
            </a: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</a:rPr>
              <a:t>1 session)</a:t>
            </a:r>
          </a:p>
          <a:p>
            <a:pPr marL="763588" lvl="1" indent="-361950">
              <a:buFont typeface="+mj-lt"/>
              <a:buAutoNum type="alphaLcParenR"/>
            </a:pPr>
            <a:endParaRPr lang="fr-FR" sz="1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63588" lvl="1" indent="-361950">
              <a:buFont typeface="+mj-lt"/>
              <a:buAutoNum type="alphaLcParenR" startAt="5"/>
            </a:pPr>
            <a:r>
              <a:rPr lang="fr-FR" sz="1800" b="1" dirty="0">
                <a:solidFill>
                  <a:srgbClr val="4BACC6">
                    <a:lumMod val="75000"/>
                  </a:srgbClr>
                </a:solidFill>
              </a:rPr>
              <a:t>Groupes de Travail en sessions parallèles (2 sessions</a:t>
            </a:r>
            <a:r>
              <a:rPr lang="fr-FR" sz="1800" b="1" dirty="0" smtClean="0">
                <a:solidFill>
                  <a:srgbClr val="4BACC6">
                    <a:lumMod val="75000"/>
                  </a:srgbClr>
                </a:solidFill>
              </a:rPr>
              <a:t>)</a:t>
            </a:r>
            <a:endParaRPr lang="fr-FR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714375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27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25" y="-7576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Catégories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7"/>
          <p:cNvSpPr>
            <a:spLocks noGrp="1"/>
          </p:cNvSpPr>
          <p:nvPr>
            <p:ph sz="quarter" idx="4"/>
          </p:nvPr>
        </p:nvSpPr>
        <p:spPr>
          <a:xfrm>
            <a:off x="0" y="1569456"/>
            <a:ext cx="9055546" cy="572666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 </a:t>
            </a: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4"/>
          </p:nvPr>
        </p:nvSpPr>
        <p:spPr>
          <a:xfrm>
            <a:off x="25573" y="1207726"/>
            <a:ext cx="9144000" cy="5434250"/>
          </a:xfrm>
        </p:spPr>
        <p:txBody>
          <a:bodyPr>
            <a:noAutofit/>
          </a:bodyPr>
          <a:lstStyle/>
          <a:p>
            <a:pPr marL="363538" lvl="0" indent="-361950"/>
            <a:r>
              <a:rPr lang="fr-FR" sz="2000" b="1" dirty="0">
                <a:solidFill>
                  <a:srgbClr val="002060"/>
                </a:solidFill>
              </a:rPr>
              <a:t>Catégorie C : Ateliers </a:t>
            </a:r>
            <a:r>
              <a:rPr lang="fr-FR" sz="2000" b="1" dirty="0" smtClean="0">
                <a:solidFill>
                  <a:srgbClr val="002060"/>
                </a:solidFill>
              </a:rPr>
              <a:t>- </a:t>
            </a:r>
            <a:r>
              <a:rPr lang="fr-FR" sz="2000" b="1" dirty="0">
                <a:solidFill>
                  <a:srgbClr val="002060"/>
                </a:solidFill>
              </a:rPr>
              <a:t>Groupes de Travail en sessions </a:t>
            </a:r>
            <a:r>
              <a:rPr lang="fr-FR" sz="2000" b="1" dirty="0" smtClean="0">
                <a:solidFill>
                  <a:srgbClr val="002060"/>
                </a:solidFill>
              </a:rPr>
              <a:t>parallèles</a:t>
            </a:r>
          </a:p>
          <a:p>
            <a:pPr marL="363538" lvl="0" indent="-361950"/>
            <a:endParaRPr lang="fr-FR" sz="2000" b="1" dirty="0">
              <a:solidFill>
                <a:srgbClr val="002060"/>
              </a:solidFill>
            </a:endParaRPr>
          </a:p>
          <a:p>
            <a:pPr marL="401638" lvl="1" indent="0">
              <a:buNone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Objectifs:</a:t>
            </a:r>
            <a:r>
              <a:rPr lang="fr-FR" dirty="0" smtClean="0">
                <a:solidFill>
                  <a:srgbClr val="002060"/>
                </a:solidFill>
              </a:rPr>
              <a:t>  </a:t>
            </a:r>
          </a:p>
          <a:p>
            <a:pPr marL="1087438" lvl="2"/>
            <a:r>
              <a:rPr lang="fr-FR" dirty="0" smtClean="0">
                <a:solidFill>
                  <a:srgbClr val="002060"/>
                </a:solidFill>
              </a:rPr>
              <a:t>Poser la problématique</a:t>
            </a:r>
          </a:p>
          <a:p>
            <a:pPr marL="1087438" lvl="2"/>
            <a:r>
              <a:rPr lang="fr-FR" dirty="0" smtClean="0">
                <a:solidFill>
                  <a:srgbClr val="002060"/>
                </a:solidFill>
              </a:rPr>
              <a:t>Proposer des pistes de réflexions</a:t>
            </a:r>
          </a:p>
          <a:p>
            <a:pPr marL="1087438" lvl="2"/>
            <a:r>
              <a:rPr lang="fr-FR" dirty="0" smtClean="0">
                <a:solidFill>
                  <a:srgbClr val="002060"/>
                </a:solidFill>
              </a:rPr>
              <a:t>Elaborer un plan d’actions</a:t>
            </a:r>
          </a:p>
          <a:p>
            <a:pPr marL="1087438" lvl="2"/>
            <a:endParaRPr lang="fr-FR" dirty="0" smtClean="0">
              <a:solidFill>
                <a:srgbClr val="002060"/>
              </a:solidFill>
            </a:endParaRPr>
          </a:p>
          <a:p>
            <a:pPr marL="1163638" lvl="2" indent="-361950"/>
            <a:endParaRPr lang="fr-FR" dirty="0">
              <a:solidFill>
                <a:srgbClr val="002060"/>
              </a:solidFill>
            </a:endParaRPr>
          </a:p>
          <a:p>
            <a:pPr marL="714375" indent="0">
              <a:buNone/>
            </a:pPr>
            <a:endParaRPr lang="fr-FR" sz="2800" b="1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8732" y="3517963"/>
            <a:ext cx="8647724" cy="139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lvl="1" indent="0">
              <a:buNone/>
            </a:pP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Format :</a:t>
            </a:r>
            <a:r>
              <a:rPr lang="fr-FR" sz="2000" dirty="0"/>
              <a:t> </a:t>
            </a:r>
          </a:p>
          <a:p>
            <a:pPr marL="1087438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1 </a:t>
            </a:r>
            <a:r>
              <a:rPr lang="fr-FR" dirty="0" smtClean="0">
                <a:solidFill>
                  <a:srgbClr val="002060"/>
                </a:solidFill>
              </a:rPr>
              <a:t>session</a:t>
            </a:r>
            <a:r>
              <a:rPr lang="fr-FR" dirty="0">
                <a:solidFill>
                  <a:srgbClr val="002060"/>
                </a:solidFill>
              </a:rPr>
              <a:t> = 1h en sessions parallèles (6 GT) avec 1 animateur pré-identifié; </a:t>
            </a:r>
          </a:p>
          <a:p>
            <a:pPr marL="1087438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1 </a:t>
            </a:r>
            <a:r>
              <a:rPr lang="fr-FR" dirty="0" smtClean="0">
                <a:solidFill>
                  <a:srgbClr val="002060"/>
                </a:solidFill>
              </a:rPr>
              <a:t>session = </a:t>
            </a:r>
            <a:r>
              <a:rPr lang="fr-FR" dirty="0">
                <a:solidFill>
                  <a:srgbClr val="002060"/>
                </a:solidFill>
              </a:rPr>
              <a:t>5’ restitution </a:t>
            </a:r>
            <a:r>
              <a:rPr lang="fr-FR" dirty="0" smtClean="0">
                <a:solidFill>
                  <a:srgbClr val="002060"/>
                </a:solidFill>
              </a:rPr>
              <a:t>+ 5</a:t>
            </a:r>
            <a:r>
              <a:rPr lang="fr-FR" dirty="0">
                <a:solidFill>
                  <a:srgbClr val="002060"/>
                </a:solidFill>
              </a:rPr>
              <a:t>’ discussion pour chaque GT</a:t>
            </a:r>
          </a:p>
          <a:p>
            <a:pPr marL="1087438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6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525" y="-7576"/>
            <a:ext cx="9144000" cy="1143000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Catégories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mage 17" descr="Coin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5" descr="cppm RVB.a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-163513"/>
            <a:ext cx="963612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7"/>
          <p:cNvSpPr>
            <a:spLocks noGrp="1"/>
          </p:cNvSpPr>
          <p:nvPr>
            <p:ph sz="quarter" idx="4"/>
          </p:nvPr>
        </p:nvSpPr>
        <p:spPr>
          <a:xfrm>
            <a:off x="0" y="1569456"/>
            <a:ext cx="9055546" cy="572666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 </a:t>
            </a:r>
          </a:p>
          <a:p>
            <a:pPr marL="914400" lvl="2" indent="0">
              <a:buNone/>
            </a:pPr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4"/>
          </p:nvPr>
        </p:nvSpPr>
        <p:spPr>
          <a:xfrm>
            <a:off x="-44228" y="1207726"/>
            <a:ext cx="9296747" cy="5434250"/>
          </a:xfrm>
        </p:spPr>
        <p:txBody>
          <a:bodyPr>
            <a:noAutofit/>
          </a:bodyPr>
          <a:lstStyle/>
          <a:p>
            <a:pPr marL="363538" lvl="0" indent="-361950"/>
            <a:r>
              <a:rPr lang="fr-FR" sz="2000" b="1" dirty="0">
                <a:solidFill>
                  <a:srgbClr val="002060"/>
                </a:solidFill>
              </a:rPr>
              <a:t>Catégorie C : Ateliers </a:t>
            </a:r>
            <a:r>
              <a:rPr lang="fr-FR" sz="2000" b="1" dirty="0" smtClean="0">
                <a:solidFill>
                  <a:srgbClr val="002060"/>
                </a:solidFill>
              </a:rPr>
              <a:t>- </a:t>
            </a:r>
            <a:r>
              <a:rPr lang="fr-FR" sz="2000" b="1" dirty="0">
                <a:solidFill>
                  <a:srgbClr val="002060"/>
                </a:solidFill>
              </a:rPr>
              <a:t>Groupes de Travail en sessions </a:t>
            </a:r>
            <a:r>
              <a:rPr lang="fr-FR" sz="2000" b="1" dirty="0" smtClean="0">
                <a:solidFill>
                  <a:srgbClr val="002060"/>
                </a:solidFill>
              </a:rPr>
              <a:t>parallèles</a:t>
            </a:r>
          </a:p>
          <a:p>
            <a:pPr marL="1087438" lvl="2"/>
            <a:endParaRPr lang="fr-FR" sz="1600" dirty="0" smtClean="0">
              <a:solidFill>
                <a:srgbClr val="002060"/>
              </a:solidFill>
            </a:endParaRPr>
          </a:p>
          <a:p>
            <a:pPr marL="401638" lvl="1" indent="0">
              <a:buNone/>
            </a:pPr>
            <a:r>
              <a:rPr lang="fr-FR" sz="1800" b="1" dirty="0" smtClean="0">
                <a:solidFill>
                  <a:schemeClr val="accent6">
                    <a:lumMod val="75000"/>
                  </a:schemeClr>
                </a:solidFill>
              </a:rPr>
              <a:t>Thèmes :</a:t>
            </a:r>
            <a:endParaRPr lang="fr-FR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401638" lvl="1" indent="0">
              <a:buNone/>
            </a:pPr>
            <a:endParaRPr lang="fr-FR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Coaching</a:t>
            </a:r>
            <a:r>
              <a:rPr lang="fr-FR" sz="1600" dirty="0" smtClean="0">
                <a:solidFill>
                  <a:srgbClr val="002060"/>
                </a:solidFill>
              </a:rPr>
              <a:t>: Quels avantages peut-on tirer du coaching au CPPM?</a:t>
            </a:r>
          </a:p>
          <a:p>
            <a:pPr marL="1163638" lvl="2" indent="-361950"/>
            <a:endParaRPr lang="fr-FR" sz="1600" dirty="0" smtClean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Risques psychosociaux</a:t>
            </a:r>
            <a:r>
              <a:rPr lang="fr-FR" sz="1600" dirty="0" smtClean="0">
                <a:solidFill>
                  <a:srgbClr val="002060"/>
                </a:solidFill>
              </a:rPr>
              <a:t>: Comment détecter un collaborateur en détresse ou Y a t’il des risques psycho-sociaux au CPPM?</a:t>
            </a:r>
          </a:p>
          <a:p>
            <a:pPr marL="1163638" lvl="2" indent="-361950"/>
            <a:endParaRPr lang="fr-FR" sz="1600" dirty="0" smtClean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Recrutement</a:t>
            </a:r>
            <a:r>
              <a:rPr lang="fr-FR" sz="1600" dirty="0" smtClean="0">
                <a:solidFill>
                  <a:srgbClr val="002060"/>
                </a:solidFill>
              </a:rPr>
              <a:t>: Comment améliorer l’attractivité et le recrutement au CPPM?</a:t>
            </a:r>
          </a:p>
          <a:p>
            <a:pPr marL="1163638" lvl="2" indent="-361950"/>
            <a:endParaRPr lang="fr-FR" sz="1600" dirty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Télétravail</a:t>
            </a:r>
            <a:r>
              <a:rPr lang="fr-FR" sz="1600" dirty="0" smtClean="0">
                <a:solidFill>
                  <a:srgbClr val="002060"/>
                </a:solidFill>
              </a:rPr>
              <a:t>: Comment mettre en place le télétravail au CPPM?</a:t>
            </a:r>
          </a:p>
          <a:p>
            <a:pPr marL="1163638" lvl="2" indent="-361950"/>
            <a:endParaRPr lang="fr-FR" sz="1600" dirty="0" smtClean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 smtClean="0">
                <a:solidFill>
                  <a:srgbClr val="002060"/>
                </a:solidFill>
              </a:rPr>
              <a:t>Qualité </a:t>
            </a:r>
            <a:r>
              <a:rPr lang="fr-FR" sz="1600" b="1" dirty="0">
                <a:solidFill>
                  <a:srgbClr val="002060"/>
                </a:solidFill>
              </a:rPr>
              <a:t>de Vie au Travail </a:t>
            </a:r>
            <a:r>
              <a:rPr lang="fr-FR" sz="1600" dirty="0">
                <a:solidFill>
                  <a:srgbClr val="002060"/>
                </a:solidFill>
              </a:rPr>
              <a:t>(QVT</a:t>
            </a:r>
            <a:r>
              <a:rPr lang="fr-FR" sz="1600" dirty="0" smtClean="0">
                <a:solidFill>
                  <a:srgbClr val="002060"/>
                </a:solidFill>
              </a:rPr>
              <a:t>): Comment améliorer la qualité de vie au travail?</a:t>
            </a:r>
          </a:p>
          <a:p>
            <a:pPr marL="1163638" lvl="2" indent="-361950"/>
            <a:endParaRPr lang="fr-FR" sz="1600" dirty="0">
              <a:solidFill>
                <a:srgbClr val="002060"/>
              </a:solidFill>
            </a:endParaRPr>
          </a:p>
          <a:p>
            <a:pPr marL="1163638" lvl="2" indent="-361950"/>
            <a:r>
              <a:rPr lang="fr-FR" sz="1600" b="1" dirty="0">
                <a:solidFill>
                  <a:srgbClr val="002060"/>
                </a:solidFill>
              </a:rPr>
              <a:t>Nouveaux outils de communication </a:t>
            </a:r>
            <a:r>
              <a:rPr lang="fr-FR" sz="1600" dirty="0">
                <a:solidFill>
                  <a:srgbClr val="002060"/>
                </a:solidFill>
              </a:rPr>
              <a:t>: Comment déployer les nouveaux outils de com au </a:t>
            </a:r>
            <a:r>
              <a:rPr lang="fr-FR" sz="1600" dirty="0" smtClean="0">
                <a:solidFill>
                  <a:srgbClr val="002060"/>
                </a:solidFill>
              </a:rPr>
              <a:t>CPPM ?</a:t>
            </a:r>
            <a:endParaRPr lang="fr-FR" sz="1600" dirty="0">
              <a:solidFill>
                <a:srgbClr val="002060"/>
              </a:solidFill>
            </a:endParaRPr>
          </a:p>
          <a:p>
            <a:pPr marL="1163638" lvl="2" indent="-361950"/>
            <a:endParaRPr lang="fr-FR" sz="1600" dirty="0">
              <a:solidFill>
                <a:srgbClr val="002060"/>
              </a:solidFill>
            </a:endParaRPr>
          </a:p>
          <a:p>
            <a:pPr marL="1163638" lvl="2" indent="-361950"/>
            <a:endParaRPr lang="fr-FR" sz="1600" dirty="0">
              <a:solidFill>
                <a:srgbClr val="002060"/>
              </a:solidFill>
            </a:endParaRPr>
          </a:p>
          <a:p>
            <a:pPr marL="714375" indent="0">
              <a:buNone/>
            </a:pPr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6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9462</TotalTime>
  <Words>353</Words>
  <Application>Microsoft Macintosh PowerPoint</Application>
  <PresentationFormat>Présentation à l'écran (4:3)</PresentationFormat>
  <Paragraphs>302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Cabin Bold</vt:lpstr>
      <vt:lpstr>Calibri</vt:lpstr>
      <vt:lpstr>Mangal</vt:lpstr>
      <vt:lpstr>Times New Roman</vt:lpstr>
      <vt:lpstr>Wingdings</vt:lpstr>
      <vt:lpstr>Arial</vt:lpstr>
      <vt:lpstr>Thème Office</vt:lpstr>
      <vt:lpstr>Journées du laboratoire 2018</vt:lpstr>
      <vt:lpstr>Modalités</vt:lpstr>
      <vt:lpstr>Organisation des journées</vt:lpstr>
      <vt:lpstr>Organisation des journées</vt:lpstr>
      <vt:lpstr>Catégories</vt:lpstr>
      <vt:lpstr>Catégories</vt:lpstr>
      <vt:lpstr>Catégories</vt:lpstr>
      <vt:lpstr>Catégories</vt:lpstr>
      <vt:lpstr>Catégories</vt:lpstr>
      <vt:lpstr>Catégories</vt:lpstr>
      <vt:lpstr>Catégories</vt:lpstr>
      <vt:lpstr>Organisation des journées</vt:lpstr>
      <vt:lpstr>Les journées du laboratoire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communication du CPPM 2016</dc:title>
  <dc:creator>Magali</dc:creator>
  <cp:lastModifiedBy>Utilisateur de Microsoft Office</cp:lastModifiedBy>
  <cp:revision>524</cp:revision>
  <cp:lastPrinted>2018-02-13T08:02:41Z</cp:lastPrinted>
  <dcterms:created xsi:type="dcterms:W3CDTF">2016-03-08T17:12:23Z</dcterms:created>
  <dcterms:modified xsi:type="dcterms:W3CDTF">2018-04-05T12:06:20Z</dcterms:modified>
</cp:coreProperties>
</file>