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57" r:id="rId4"/>
    <p:sldId id="276" r:id="rId5"/>
    <p:sldId id="275" r:id="rId6"/>
    <p:sldId id="266" r:id="rId7"/>
    <p:sldId id="270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2EE"/>
    <a:srgbClr val="F6F3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149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-99392"/>
            <a:ext cx="10005935" cy="712879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14E9-4BD2-3F42-BC93-DD1C23E0AAAA}" type="datetimeFigureOut">
              <a:rPr lang="fr-FR" smtClean="0"/>
              <a:t>19/06/2018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9CDDB-EAAC-8749-9C44-D5DEB93695AE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5988" y="694825"/>
            <a:ext cx="4464496" cy="102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50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14E9-4BD2-3F42-BC93-DD1C23E0AAAA}" type="datetimeFigureOut">
              <a:rPr lang="fr-FR" smtClean="0"/>
              <a:t>19/06/2018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9CDDB-EAAC-8749-9C44-D5DEB93695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99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14E9-4BD2-3F42-BC93-DD1C23E0AAAA}" type="datetimeFigureOut">
              <a:rPr lang="fr-FR" smtClean="0"/>
              <a:t>19/06/2018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9CDDB-EAAC-8749-9C44-D5DEB93695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079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14E9-4BD2-3F42-BC93-DD1C23E0AAAA}" type="datetimeFigureOut">
              <a:rPr lang="fr-FR" smtClean="0"/>
              <a:t>19/06/2018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9CDDB-EAAC-8749-9C44-D5DEB93695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648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14E9-4BD2-3F42-BC93-DD1C23E0AAAA}" type="datetimeFigureOut">
              <a:rPr lang="fr-FR" smtClean="0"/>
              <a:t>19/06/2018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9CDDB-EAAC-8749-9C44-D5DEB93695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1116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14E9-4BD2-3F42-BC93-DD1C23E0AAAA}" type="datetimeFigureOut">
              <a:rPr lang="fr-FR" smtClean="0"/>
              <a:t>19/06/2018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9CDDB-EAAC-8749-9C44-D5DEB93695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639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14E9-4BD2-3F42-BC93-DD1C23E0AAAA}" type="datetimeFigureOut">
              <a:rPr lang="fr-FR" smtClean="0"/>
              <a:t>19/06/2018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9CDDB-EAAC-8749-9C44-D5DEB93695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555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14E9-4BD2-3F42-BC93-DD1C23E0AAAA}" type="datetimeFigureOut">
              <a:rPr lang="fr-FR" smtClean="0"/>
              <a:t>19/06/2018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9CDDB-EAAC-8749-9C44-D5DEB93695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8610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14E9-4BD2-3F42-BC93-DD1C23E0AAAA}" type="datetimeFigureOut">
              <a:rPr lang="fr-FR" smtClean="0"/>
              <a:t>19/06/2018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9CDDB-EAAC-8749-9C44-D5DEB93695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062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14E9-4BD2-3F42-BC93-DD1C23E0AAAA}" type="datetimeFigureOut">
              <a:rPr lang="fr-FR" smtClean="0"/>
              <a:t>19/06/2018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9CDDB-EAAC-8749-9C44-D5DEB93695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5627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14E9-4BD2-3F42-BC93-DD1C23E0AAAA}" type="datetimeFigureOut">
              <a:rPr lang="fr-FR" smtClean="0"/>
              <a:t>19/06/2018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9CDDB-EAAC-8749-9C44-D5DEB93695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273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714E9-4BD2-3F42-BC93-DD1C23E0AAAA}" type="datetimeFigureOut">
              <a:rPr lang="fr-FR" smtClean="0"/>
              <a:t>19/06/2018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9CDDB-EAAC-8749-9C44-D5DEB93695AE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 descr="Logo_Renater.gi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162" y="6126163"/>
            <a:ext cx="1995936" cy="82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685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accent1">
              <a:lumMod val="7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3">
              <a:lumMod val="50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6">
              <a:lumMod val="7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4">
              <a:lumMod val="75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5">
              <a:lumMod val="7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4542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CC-IN2P3, LAL, </a:t>
            </a:r>
            <a:r>
              <a:rPr lang="en-US" sz="3200" dirty="0" err="1" smtClean="0"/>
              <a:t>IRFU</a:t>
            </a:r>
            <a:r>
              <a:rPr lang="en-US" sz="3200" dirty="0" smtClean="0"/>
              <a:t> et </a:t>
            </a:r>
            <a:r>
              <a:rPr lang="en-US" sz="3200" dirty="0" err="1" smtClean="0"/>
              <a:t>LLR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err="1"/>
              <a:t>é</a:t>
            </a:r>
            <a:r>
              <a:rPr lang="en-US" sz="3200" dirty="0" err="1" smtClean="0"/>
              <a:t>volution</a:t>
            </a:r>
            <a:r>
              <a:rPr lang="en-US" sz="3200" dirty="0" smtClean="0"/>
              <a:t> à horizon 2021</a:t>
            </a:r>
            <a:br>
              <a:rPr lang="en-US" sz="3200" dirty="0" smtClean="0"/>
            </a:br>
            <a:r>
              <a:rPr lang="en-US" sz="2200" i="1" dirty="0" smtClean="0"/>
              <a:t>- introduction des interfaces 100 GE </a:t>
            </a:r>
            <a:r>
              <a:rPr lang="en-US" sz="2200" i="1" dirty="0" smtClean="0"/>
              <a:t>-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(</a:t>
            </a:r>
            <a:r>
              <a:rPr lang="en-US" sz="3200" dirty="0" err="1" smtClean="0"/>
              <a:t>partie</a:t>
            </a:r>
            <a:r>
              <a:rPr lang="en-US" sz="3200" dirty="0" smtClean="0"/>
              <a:t> </a:t>
            </a:r>
            <a:r>
              <a:rPr lang="en-US" sz="3200" dirty="0" err="1" smtClean="0"/>
              <a:t>réseau</a:t>
            </a:r>
            <a:r>
              <a:rPr lang="en-US" sz="3200" dirty="0" smtClean="0"/>
              <a:t> de transport </a:t>
            </a:r>
            <a:r>
              <a:rPr lang="en-US" sz="3200" dirty="0" err="1" smtClean="0"/>
              <a:t>optique</a:t>
            </a:r>
            <a:r>
              <a:rPr lang="en-US" sz="3200" dirty="0" smtClean="0"/>
              <a:t>)</a:t>
            </a:r>
            <a:endParaRPr lang="fr-FR" sz="3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5000625"/>
            <a:ext cx="6400800" cy="1752600"/>
          </a:xfrm>
        </p:spPr>
        <p:txBody>
          <a:bodyPr>
            <a:normAutofit/>
          </a:bodyPr>
          <a:lstStyle/>
          <a:p>
            <a:r>
              <a:rPr lang="fr-FR" sz="2400" dirty="0" smtClean="0"/>
              <a:t>Juin 2018</a:t>
            </a:r>
          </a:p>
          <a:p>
            <a:r>
              <a:rPr lang="fr-FR" sz="2400" dirty="0" smtClean="0"/>
              <a:t>Présentation Journées </a:t>
            </a:r>
            <a:r>
              <a:rPr lang="fr-FR" sz="2400" dirty="0" err="1" smtClean="0"/>
              <a:t>LCG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84573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/>
              <a:t>A</a:t>
            </a:r>
            <a:r>
              <a:rPr lang="fr-FR" dirty="0" smtClean="0"/>
              <a:t>genda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000" dirty="0" smtClean="0"/>
              <a:t>Expression de besoins CC-IN2P3</a:t>
            </a:r>
          </a:p>
          <a:p>
            <a:endParaRPr lang="fr-FR" sz="2000" dirty="0"/>
          </a:p>
          <a:p>
            <a:r>
              <a:rPr lang="fr-FR" sz="2000" dirty="0" smtClean="0"/>
              <a:t>Design technique</a:t>
            </a:r>
          </a:p>
          <a:p>
            <a:pPr lvl="1"/>
            <a:r>
              <a:rPr lang="fr-FR" sz="1800" dirty="0" smtClean="0"/>
              <a:t>Vue d’hélicoptère</a:t>
            </a:r>
          </a:p>
          <a:p>
            <a:pPr lvl="1"/>
            <a:r>
              <a:rPr lang="fr-FR" sz="1800" dirty="0" smtClean="0"/>
              <a:t>Introduction des nouvelles cartes 100 GE</a:t>
            </a:r>
          </a:p>
          <a:p>
            <a:endParaRPr lang="fr-FR" sz="2000" dirty="0" smtClean="0"/>
          </a:p>
          <a:p>
            <a:pPr marL="0" indent="0">
              <a:buNone/>
            </a:pPr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273511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r-FR" sz="2800" dirty="0" smtClean="0"/>
              <a:t>Expression de </a:t>
            </a:r>
            <a:r>
              <a:rPr lang="fr-FR" sz="2800" dirty="0" smtClean="0"/>
              <a:t>besoin</a:t>
            </a:r>
            <a:endParaRPr lang="fr-FR" sz="31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Besoins CC IN2P3 :</a:t>
            </a:r>
          </a:p>
          <a:p>
            <a:pPr lvl="1"/>
            <a:r>
              <a:rPr lang="fr-FR" dirty="0" smtClean="0"/>
              <a:t>Besoins </a:t>
            </a:r>
            <a:r>
              <a:rPr lang="fr-FR" dirty="0" smtClean="0"/>
              <a:t>IP, </a:t>
            </a:r>
            <a:r>
              <a:rPr lang="fr-FR" dirty="0" err="1" smtClean="0"/>
              <a:t>LHCONE</a:t>
            </a:r>
            <a:r>
              <a:rPr lang="fr-FR" dirty="0" smtClean="0"/>
              <a:t>, </a:t>
            </a:r>
            <a:r>
              <a:rPr lang="fr-FR" dirty="0" err="1" smtClean="0"/>
              <a:t>LHCOPN</a:t>
            </a:r>
            <a:r>
              <a:rPr lang="fr-FR" dirty="0" smtClean="0"/>
              <a:t> et LSST:</a:t>
            </a:r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r>
              <a:rPr lang="fr-FR" dirty="0" smtClean="0"/>
              <a:t>Point </a:t>
            </a:r>
            <a:r>
              <a:rPr lang="fr-FR" dirty="0" smtClean="0"/>
              <a:t>à point 100 GE IDRIS-CC </a:t>
            </a:r>
            <a:r>
              <a:rPr lang="fr-FR" dirty="0" smtClean="0"/>
              <a:t>IN2P3</a:t>
            </a:r>
          </a:p>
          <a:p>
            <a:r>
              <a:rPr lang="fr-FR" dirty="0" smtClean="0"/>
              <a:t>Besoins </a:t>
            </a:r>
            <a:r>
              <a:rPr lang="fr-FR" dirty="0" err="1" smtClean="0"/>
              <a:t>LAL</a:t>
            </a:r>
            <a:r>
              <a:rPr lang="fr-FR" dirty="0" smtClean="0"/>
              <a:t>, </a:t>
            </a:r>
            <a:r>
              <a:rPr lang="fr-FR" dirty="0" err="1" smtClean="0"/>
              <a:t>IRFU</a:t>
            </a:r>
            <a:r>
              <a:rPr lang="fr-FR" dirty="0" smtClean="0"/>
              <a:t> et </a:t>
            </a:r>
            <a:r>
              <a:rPr lang="fr-FR" dirty="0" err="1" smtClean="0"/>
              <a:t>LLR</a:t>
            </a:r>
            <a:r>
              <a:rPr lang="fr-FR" dirty="0" smtClean="0"/>
              <a:t> :</a:t>
            </a:r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505" y="2705196"/>
            <a:ext cx="7232073" cy="1060469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8505" y="4783073"/>
            <a:ext cx="4413641" cy="168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71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à coins arrondis 62"/>
          <p:cNvSpPr/>
          <p:nvPr/>
        </p:nvSpPr>
        <p:spPr>
          <a:xfrm>
            <a:off x="2667414" y="407324"/>
            <a:ext cx="2122915" cy="1741133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Ellipse 60"/>
          <p:cNvSpPr/>
          <p:nvPr/>
        </p:nvSpPr>
        <p:spPr>
          <a:xfrm>
            <a:off x="2700946" y="5989265"/>
            <a:ext cx="790178" cy="277248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</a:rPr>
              <a:t>NR Grenoble</a:t>
            </a:r>
            <a:endParaRPr lang="en-US" sz="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3728872" y="3769003"/>
            <a:ext cx="1268638" cy="212457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</a:t>
            </a:r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r-FR" sz="2800" dirty="0" smtClean="0"/>
              <a:t>Design technique</a:t>
            </a:r>
            <a:br>
              <a:rPr lang="fr-FR" sz="2800" dirty="0" smtClean="0"/>
            </a:br>
            <a:r>
              <a:rPr lang="fr-FR" sz="2200" dirty="0" smtClean="0">
                <a:solidFill>
                  <a:schemeClr val="bg1">
                    <a:lumMod val="65000"/>
                  </a:schemeClr>
                </a:solidFill>
              </a:rPr>
              <a:t>Vue d’hélicoptère</a:t>
            </a:r>
            <a:endParaRPr lang="fr-FR" sz="31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97510" y="1600200"/>
            <a:ext cx="3689290" cy="4525963"/>
          </a:xfrm>
        </p:spPr>
        <p:txBody>
          <a:bodyPr>
            <a:normAutofit/>
          </a:bodyPr>
          <a:lstStyle/>
          <a:p>
            <a:r>
              <a:rPr lang="fr-FR" sz="1800" dirty="0" smtClean="0"/>
              <a:t>Flux </a:t>
            </a:r>
            <a:r>
              <a:rPr lang="fr-FR" sz="1800" dirty="0" err="1" smtClean="0"/>
              <a:t>LHCONE</a:t>
            </a:r>
            <a:endParaRPr lang="fr-FR" sz="1800" dirty="0" smtClean="0"/>
          </a:p>
          <a:p>
            <a:pPr lvl="1"/>
            <a:r>
              <a:rPr lang="fr-FR" sz="1600" dirty="0" smtClean="0"/>
              <a:t>CC </a:t>
            </a:r>
            <a:r>
              <a:rPr lang="fr-FR" sz="1600" dirty="0" smtClean="0"/>
              <a:t>IN2P3, </a:t>
            </a:r>
            <a:r>
              <a:rPr lang="fr-FR" sz="1600" dirty="0" err="1" smtClean="0"/>
              <a:t>IRFU</a:t>
            </a:r>
            <a:r>
              <a:rPr lang="fr-FR" sz="1600" dirty="0" smtClean="0"/>
              <a:t>, </a:t>
            </a:r>
            <a:r>
              <a:rPr lang="fr-FR" sz="1600" dirty="0" err="1" smtClean="0"/>
              <a:t>LAL</a:t>
            </a:r>
            <a:r>
              <a:rPr lang="fr-FR" sz="1600" dirty="0" smtClean="0"/>
              <a:t>, </a:t>
            </a:r>
            <a:r>
              <a:rPr lang="fr-FR" sz="1600" dirty="0" err="1" smtClean="0"/>
              <a:t>LLR</a:t>
            </a:r>
            <a:endParaRPr lang="fr-FR" sz="1600" dirty="0" smtClean="0"/>
          </a:p>
          <a:p>
            <a:pPr lvl="2"/>
            <a:r>
              <a:rPr lang="fr-FR" sz="1400" dirty="0" smtClean="0"/>
              <a:t>Nominal</a:t>
            </a:r>
          </a:p>
          <a:p>
            <a:pPr lvl="2"/>
            <a:r>
              <a:rPr lang="fr-FR" sz="1400" dirty="0" smtClean="0"/>
              <a:t>Secours</a:t>
            </a:r>
          </a:p>
          <a:p>
            <a:pPr lvl="1"/>
            <a:r>
              <a:rPr lang="fr-FR" sz="1600" dirty="0" smtClean="0"/>
              <a:t>National</a:t>
            </a:r>
          </a:p>
          <a:p>
            <a:endParaRPr lang="fr-FR" sz="1800" dirty="0" smtClean="0"/>
          </a:p>
          <a:p>
            <a:endParaRPr lang="fr-FR" sz="1800" dirty="0" smtClean="0"/>
          </a:p>
          <a:p>
            <a:r>
              <a:rPr lang="fr-FR" sz="1800" dirty="0" smtClean="0"/>
              <a:t>Flux </a:t>
            </a:r>
            <a:r>
              <a:rPr lang="fr-FR" sz="1800" dirty="0" err="1" smtClean="0"/>
              <a:t>LHCOPN</a:t>
            </a:r>
            <a:endParaRPr lang="fr-FR" sz="1800" dirty="0" smtClean="0"/>
          </a:p>
          <a:p>
            <a:endParaRPr lang="fr-FR" sz="1800" dirty="0" smtClean="0"/>
          </a:p>
          <a:p>
            <a:r>
              <a:rPr lang="fr-FR" sz="1800" dirty="0" smtClean="0"/>
              <a:t>Flux LSST</a:t>
            </a:r>
          </a:p>
          <a:p>
            <a:endParaRPr lang="fr-FR" sz="1800" dirty="0" smtClean="0"/>
          </a:p>
          <a:p>
            <a:r>
              <a:rPr lang="fr-FR" sz="1800" dirty="0" smtClean="0"/>
              <a:t>IDRIS-CC-IN2P3</a:t>
            </a:r>
            <a:endParaRPr lang="en-US" sz="1800" dirty="0"/>
          </a:p>
        </p:txBody>
      </p:sp>
      <p:sp>
        <p:nvSpPr>
          <p:cNvPr id="5" name="Arc 4"/>
          <p:cNvSpPr/>
          <p:nvPr/>
        </p:nvSpPr>
        <p:spPr>
          <a:xfrm rot="7525223">
            <a:off x="2479302" y="4379713"/>
            <a:ext cx="1969766" cy="1751181"/>
          </a:xfrm>
          <a:prstGeom prst="arc">
            <a:avLst>
              <a:gd name="adj1" fmla="val 16200000"/>
              <a:gd name="adj2" fmla="val 5530442"/>
            </a:avLst>
          </a:prstGeom>
          <a:ln>
            <a:solidFill>
              <a:srgbClr val="FF0000"/>
            </a:solidFill>
            <a:prstDash val="dash"/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ZoneTexte 5"/>
          <p:cNvSpPr txBox="1"/>
          <p:nvPr/>
        </p:nvSpPr>
        <p:spPr>
          <a:xfrm>
            <a:off x="1845123" y="5523008"/>
            <a:ext cx="1327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 smtClean="0">
                <a:solidFill>
                  <a:srgbClr val="FF0000"/>
                </a:solidFill>
              </a:rPr>
              <a:t>LHCONE</a:t>
            </a:r>
            <a:r>
              <a:rPr lang="fr-FR" sz="900" dirty="0" smtClean="0">
                <a:solidFill>
                  <a:srgbClr val="FF0000"/>
                </a:solidFill>
              </a:rPr>
              <a:t> National Lyon 1</a:t>
            </a:r>
          </a:p>
          <a:p>
            <a:r>
              <a:rPr lang="fr-FR" sz="900" dirty="0" smtClean="0">
                <a:solidFill>
                  <a:srgbClr val="FF0000"/>
                </a:solidFill>
              </a:rPr>
              <a:t>secours</a:t>
            </a:r>
            <a:endParaRPr lang="en-US" sz="900" dirty="0">
              <a:solidFill>
                <a:srgbClr val="FF0000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8080" y="1281700"/>
            <a:ext cx="654638" cy="86414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8080" y="4055140"/>
            <a:ext cx="654638" cy="86414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300" y="4355445"/>
            <a:ext cx="847560" cy="873865"/>
          </a:xfrm>
          <a:prstGeom prst="rect">
            <a:avLst/>
          </a:prstGeom>
        </p:spPr>
      </p:pic>
      <p:cxnSp>
        <p:nvCxnSpPr>
          <p:cNvPr id="12" name="Connecteur droit avec flèche 11"/>
          <p:cNvCxnSpPr/>
          <p:nvPr/>
        </p:nvCxnSpPr>
        <p:spPr>
          <a:xfrm flipV="1">
            <a:off x="3392137" y="1136328"/>
            <a:ext cx="303853" cy="2372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Nuage 12"/>
          <p:cNvSpPr/>
          <p:nvPr/>
        </p:nvSpPr>
        <p:spPr>
          <a:xfrm>
            <a:off x="3631683" y="508433"/>
            <a:ext cx="1050813" cy="821102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GÉANT</a:t>
            </a:r>
            <a:endParaRPr lang="en-US" sz="1400" dirty="0"/>
          </a:p>
        </p:txBody>
      </p:sp>
      <p:sp>
        <p:nvSpPr>
          <p:cNvPr id="14" name="Nuage 13"/>
          <p:cNvSpPr/>
          <p:nvPr/>
        </p:nvSpPr>
        <p:spPr>
          <a:xfrm>
            <a:off x="3776845" y="4686993"/>
            <a:ext cx="1050813" cy="821102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GÉANT</a:t>
            </a:r>
            <a:endParaRPr lang="en-US" sz="1400" dirty="0"/>
          </a:p>
        </p:txBody>
      </p:sp>
      <p:cxnSp>
        <p:nvCxnSpPr>
          <p:cNvPr id="15" name="Connecteur droit avec flèche 14"/>
          <p:cNvCxnSpPr>
            <a:stCxn id="9" idx="3"/>
            <a:endCxn id="14" idx="2"/>
          </p:cNvCxnSpPr>
          <p:nvPr/>
        </p:nvCxnSpPr>
        <p:spPr>
          <a:xfrm>
            <a:off x="3402718" y="4487213"/>
            <a:ext cx="377386" cy="61033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Imag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0237" y="4055140"/>
            <a:ext cx="464027" cy="286322"/>
          </a:xfrm>
          <a:prstGeom prst="rect">
            <a:avLst/>
          </a:prstGeom>
        </p:spPr>
      </p:pic>
      <p:cxnSp>
        <p:nvCxnSpPr>
          <p:cNvPr id="21" name="Connecteur droit 20"/>
          <p:cNvCxnSpPr/>
          <p:nvPr/>
        </p:nvCxnSpPr>
        <p:spPr>
          <a:xfrm flipV="1">
            <a:off x="1279453" y="4502454"/>
            <a:ext cx="1435306" cy="1673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stCxn id="10" idx="0"/>
            <a:endCxn id="7" idx="1"/>
          </p:cNvCxnSpPr>
          <p:nvPr/>
        </p:nvCxnSpPr>
        <p:spPr>
          <a:xfrm flipV="1">
            <a:off x="936080" y="1713773"/>
            <a:ext cx="1812000" cy="26416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3896727" y="1895192"/>
            <a:ext cx="7649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NR Paris 1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2696956" y="3816401"/>
            <a:ext cx="7601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NR Lyon 1</a:t>
            </a:r>
            <a:endParaRPr lang="en-US" sz="1100" dirty="0"/>
          </a:p>
        </p:txBody>
      </p:sp>
      <p:sp>
        <p:nvSpPr>
          <p:cNvPr id="27" name="Ellipse 26"/>
          <p:cNvSpPr/>
          <p:nvPr/>
        </p:nvSpPr>
        <p:spPr>
          <a:xfrm>
            <a:off x="1909813" y="2289961"/>
            <a:ext cx="723019" cy="277248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</a:rPr>
              <a:t>NR Paris 2</a:t>
            </a:r>
            <a:endParaRPr lang="en-US" sz="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1186794" y="3437611"/>
            <a:ext cx="723019" cy="277248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</a:rPr>
              <a:t>NR Lyon 2</a:t>
            </a:r>
            <a:endParaRPr lang="en-US" sz="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302250" y="5648653"/>
            <a:ext cx="6238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Genève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821509" y="4279405"/>
            <a:ext cx="9941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Routeur CERN</a:t>
            </a:r>
            <a:endParaRPr lang="en-US" sz="1100" dirty="0"/>
          </a:p>
        </p:txBody>
      </p:sp>
      <p:cxnSp>
        <p:nvCxnSpPr>
          <p:cNvPr id="37" name="Connecteur droit avec flèche 36"/>
          <p:cNvCxnSpPr>
            <a:endCxn id="19" idx="1"/>
          </p:cNvCxnSpPr>
          <p:nvPr/>
        </p:nvCxnSpPr>
        <p:spPr>
          <a:xfrm flipV="1">
            <a:off x="3361313" y="4198301"/>
            <a:ext cx="708924" cy="143161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1" name="Image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0444" y="846138"/>
            <a:ext cx="573511" cy="389775"/>
          </a:xfrm>
          <a:prstGeom prst="rect">
            <a:avLst/>
          </a:prstGeom>
        </p:spPr>
      </p:pic>
      <p:sp>
        <p:nvSpPr>
          <p:cNvPr id="42" name="ZoneTexte 41"/>
          <p:cNvSpPr txBox="1"/>
          <p:nvPr/>
        </p:nvSpPr>
        <p:spPr>
          <a:xfrm>
            <a:off x="264678" y="1156028"/>
            <a:ext cx="3850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 err="1" smtClean="0"/>
              <a:t>LAL</a:t>
            </a:r>
            <a:endParaRPr lang="en-US" sz="1050" dirty="0"/>
          </a:p>
        </p:txBody>
      </p:sp>
      <p:pic>
        <p:nvPicPr>
          <p:cNvPr id="43" name="Image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146" y="1420667"/>
            <a:ext cx="573511" cy="389775"/>
          </a:xfrm>
          <a:prstGeom prst="rect">
            <a:avLst/>
          </a:prstGeom>
        </p:spPr>
      </p:pic>
      <p:sp>
        <p:nvSpPr>
          <p:cNvPr id="44" name="ZoneTexte 43"/>
          <p:cNvSpPr txBox="1"/>
          <p:nvPr/>
        </p:nvSpPr>
        <p:spPr>
          <a:xfrm>
            <a:off x="249380" y="1730557"/>
            <a:ext cx="4411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 err="1" smtClean="0"/>
              <a:t>IRFU</a:t>
            </a:r>
            <a:endParaRPr lang="en-US" sz="1050" dirty="0"/>
          </a:p>
        </p:txBody>
      </p:sp>
      <p:pic>
        <p:nvPicPr>
          <p:cNvPr id="45" name="Image 4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0444" y="1971330"/>
            <a:ext cx="573511" cy="389775"/>
          </a:xfrm>
          <a:prstGeom prst="rect">
            <a:avLst/>
          </a:prstGeom>
        </p:spPr>
      </p:pic>
      <p:sp>
        <p:nvSpPr>
          <p:cNvPr id="46" name="ZoneTexte 45"/>
          <p:cNvSpPr txBox="1"/>
          <p:nvPr/>
        </p:nvSpPr>
        <p:spPr>
          <a:xfrm>
            <a:off x="264678" y="2281220"/>
            <a:ext cx="3706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 err="1" smtClean="0"/>
              <a:t>LLR</a:t>
            </a:r>
            <a:endParaRPr lang="en-US" sz="1050" dirty="0"/>
          </a:p>
        </p:txBody>
      </p:sp>
      <p:sp>
        <p:nvSpPr>
          <p:cNvPr id="47" name="Ellipse 46"/>
          <p:cNvSpPr/>
          <p:nvPr/>
        </p:nvSpPr>
        <p:spPr>
          <a:xfrm>
            <a:off x="897707" y="1555612"/>
            <a:ext cx="723019" cy="277248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</a:rPr>
              <a:t>NR Orsay</a:t>
            </a:r>
            <a:endParaRPr lang="en-US" sz="7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9" name="Connecteur droit 48"/>
          <p:cNvCxnSpPr>
            <a:stCxn id="47" idx="6"/>
          </p:cNvCxnSpPr>
          <p:nvPr/>
        </p:nvCxnSpPr>
        <p:spPr>
          <a:xfrm flipV="1">
            <a:off x="1620726" y="1616749"/>
            <a:ext cx="1222652" cy="774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Forme libre 55"/>
          <p:cNvSpPr/>
          <p:nvPr/>
        </p:nvSpPr>
        <p:spPr>
          <a:xfrm>
            <a:off x="1469025" y="1770611"/>
            <a:ext cx="1274175" cy="2535382"/>
          </a:xfrm>
          <a:custGeom>
            <a:avLst/>
            <a:gdLst>
              <a:gd name="connsiteX0" fmla="*/ 60517 w 1274175"/>
              <a:gd name="connsiteY0" fmla="*/ 0 h 2535382"/>
              <a:gd name="connsiteX1" fmla="*/ 600844 w 1274175"/>
              <a:gd name="connsiteY1" fmla="*/ 540327 h 2535382"/>
              <a:gd name="connsiteX2" fmla="*/ 10640 w 1274175"/>
              <a:gd name="connsiteY2" fmla="*/ 1612669 h 2535382"/>
              <a:gd name="connsiteX3" fmla="*/ 301586 w 1274175"/>
              <a:gd name="connsiteY3" fmla="*/ 2011680 h 2535382"/>
              <a:gd name="connsiteX4" fmla="*/ 1274175 w 1274175"/>
              <a:gd name="connsiteY4" fmla="*/ 2535382 h 2535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4175" h="2535382">
                <a:moveTo>
                  <a:pt x="60517" y="0"/>
                </a:moveTo>
                <a:cubicBezTo>
                  <a:pt x="334837" y="135774"/>
                  <a:pt x="609157" y="271549"/>
                  <a:pt x="600844" y="540327"/>
                </a:cubicBezTo>
                <a:cubicBezTo>
                  <a:pt x="592531" y="809105"/>
                  <a:pt x="60516" y="1367444"/>
                  <a:pt x="10640" y="1612669"/>
                </a:cubicBezTo>
                <a:cubicBezTo>
                  <a:pt x="-39236" y="1857895"/>
                  <a:pt x="90997" y="1857895"/>
                  <a:pt x="301586" y="2011680"/>
                </a:cubicBezTo>
                <a:cubicBezTo>
                  <a:pt x="512175" y="2165465"/>
                  <a:pt x="893175" y="2350423"/>
                  <a:pt x="1274175" y="2535382"/>
                </a:cubicBezTo>
              </a:path>
            </a:pathLst>
          </a:cu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ZoneTexte 56"/>
          <p:cNvSpPr txBox="1"/>
          <p:nvPr/>
        </p:nvSpPr>
        <p:spPr>
          <a:xfrm>
            <a:off x="1940582" y="1429312"/>
            <a:ext cx="6078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nominal</a:t>
            </a:r>
            <a:endParaRPr lang="en-US" sz="1000" dirty="0"/>
          </a:p>
        </p:txBody>
      </p:sp>
      <p:sp>
        <p:nvSpPr>
          <p:cNvPr id="58" name="ZoneTexte 57"/>
          <p:cNvSpPr txBox="1"/>
          <p:nvPr/>
        </p:nvSpPr>
        <p:spPr>
          <a:xfrm rot="18120170">
            <a:off x="749504" y="3870775"/>
            <a:ext cx="5822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secours</a:t>
            </a:r>
            <a:endParaRPr lang="en-US" sz="1000" dirty="0"/>
          </a:p>
        </p:txBody>
      </p:sp>
      <p:sp>
        <p:nvSpPr>
          <p:cNvPr id="59" name="ZoneTexte 58"/>
          <p:cNvSpPr txBox="1"/>
          <p:nvPr/>
        </p:nvSpPr>
        <p:spPr>
          <a:xfrm rot="718147">
            <a:off x="1660096" y="2071058"/>
            <a:ext cx="5822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secours</a:t>
            </a:r>
            <a:endParaRPr lang="en-US" sz="1000" dirty="0"/>
          </a:p>
        </p:txBody>
      </p:sp>
      <p:sp>
        <p:nvSpPr>
          <p:cNvPr id="60" name="ZoneTexte 59"/>
          <p:cNvSpPr txBox="1"/>
          <p:nvPr/>
        </p:nvSpPr>
        <p:spPr>
          <a:xfrm rot="21168338">
            <a:off x="1403099" y="4391531"/>
            <a:ext cx="6078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nominal</a:t>
            </a:r>
            <a:endParaRPr lang="en-US" sz="1000" dirty="0"/>
          </a:p>
        </p:txBody>
      </p:sp>
      <p:sp>
        <p:nvSpPr>
          <p:cNvPr id="62" name="ZoneTexte 61"/>
          <p:cNvSpPr txBox="1"/>
          <p:nvPr/>
        </p:nvSpPr>
        <p:spPr>
          <a:xfrm rot="21168338">
            <a:off x="3352878" y="4022398"/>
            <a:ext cx="6222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/>
              <a:t>LHCOPN</a:t>
            </a:r>
            <a:endParaRPr lang="en-US" sz="1000" dirty="0"/>
          </a:p>
        </p:txBody>
      </p:sp>
      <p:cxnSp>
        <p:nvCxnSpPr>
          <p:cNvPr id="64" name="Connecteur droit 63"/>
          <p:cNvCxnSpPr>
            <a:stCxn id="41" idx="3"/>
            <a:endCxn id="47" idx="0"/>
          </p:cNvCxnSpPr>
          <p:nvPr/>
        </p:nvCxnSpPr>
        <p:spPr>
          <a:xfrm>
            <a:off x="743955" y="1041026"/>
            <a:ext cx="515262" cy="5145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>
            <a:stCxn id="43" idx="3"/>
            <a:endCxn id="47" idx="2"/>
          </p:cNvCxnSpPr>
          <p:nvPr/>
        </p:nvCxnSpPr>
        <p:spPr>
          <a:xfrm>
            <a:off x="728657" y="1615555"/>
            <a:ext cx="169050" cy="786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>
            <a:stCxn id="45" idx="3"/>
          </p:cNvCxnSpPr>
          <p:nvPr/>
        </p:nvCxnSpPr>
        <p:spPr>
          <a:xfrm flipV="1">
            <a:off x="743955" y="1830087"/>
            <a:ext cx="280789" cy="3361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ZoneTexte 73"/>
          <p:cNvSpPr txBox="1"/>
          <p:nvPr/>
        </p:nvSpPr>
        <p:spPr>
          <a:xfrm rot="3257364">
            <a:off x="3073820" y="4932340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 smtClean="0">
                <a:solidFill>
                  <a:srgbClr val="FF0000"/>
                </a:solidFill>
              </a:rPr>
              <a:t>LHCONE</a:t>
            </a:r>
            <a:r>
              <a:rPr lang="fr-FR" sz="900" dirty="0" smtClean="0">
                <a:solidFill>
                  <a:srgbClr val="FF0000"/>
                </a:solidFill>
              </a:rPr>
              <a:t> National </a:t>
            </a:r>
          </a:p>
          <a:p>
            <a:r>
              <a:rPr lang="fr-FR" sz="900" dirty="0" smtClean="0">
                <a:solidFill>
                  <a:srgbClr val="FF0000"/>
                </a:solidFill>
              </a:rPr>
              <a:t>Lyon 1 </a:t>
            </a:r>
            <a:r>
              <a:rPr lang="fr-FR" sz="900" dirty="0" smtClean="0">
                <a:solidFill>
                  <a:srgbClr val="FF0000"/>
                </a:solidFill>
              </a:rPr>
              <a:t>nominal</a:t>
            </a:r>
            <a:endParaRPr lang="en-US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81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r-FR" sz="2800" dirty="0" smtClean="0"/>
              <a:t>Design technique</a:t>
            </a:r>
            <a:br>
              <a:rPr lang="fr-FR" sz="2800" dirty="0" smtClean="0"/>
            </a:br>
            <a:r>
              <a:rPr lang="fr-FR" sz="2200" dirty="0" smtClean="0">
                <a:solidFill>
                  <a:schemeClr val="bg1">
                    <a:lumMod val="65000"/>
                  </a:schemeClr>
                </a:solidFill>
              </a:rPr>
              <a:t>Introduction du 100 GE</a:t>
            </a:r>
            <a:endParaRPr lang="fr-FR" sz="31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0" y="1600200"/>
            <a:ext cx="4114800" cy="4525963"/>
          </a:xfrm>
        </p:spPr>
        <p:txBody>
          <a:bodyPr>
            <a:normAutofit/>
          </a:bodyPr>
          <a:lstStyle/>
          <a:p>
            <a:r>
              <a:rPr lang="fr-FR" sz="1800" dirty="0" smtClean="0"/>
              <a:t>Densification des ports sur NR Paris 1, Lyon </a:t>
            </a:r>
            <a:r>
              <a:rPr lang="fr-FR" sz="1800" dirty="0" smtClean="0"/>
              <a:t>1, Orsay</a:t>
            </a:r>
            <a:endParaRPr lang="fr-FR" sz="1800" dirty="0" smtClean="0"/>
          </a:p>
          <a:p>
            <a:endParaRPr lang="fr-FR" sz="1800" dirty="0" smtClean="0"/>
          </a:p>
          <a:p>
            <a:r>
              <a:rPr lang="fr-FR" sz="1800" dirty="0" smtClean="0"/>
              <a:t>Si nécessaire, ajout d’une 2</a:t>
            </a:r>
            <a:r>
              <a:rPr lang="fr-FR" sz="1800" baseline="30000" dirty="0" smtClean="0"/>
              <a:t>nde</a:t>
            </a:r>
            <a:r>
              <a:rPr lang="fr-FR" sz="1800" dirty="0" smtClean="0"/>
              <a:t> carte pour augmenter la redondance,</a:t>
            </a:r>
            <a:endParaRPr lang="en-US" sz="1800" dirty="0"/>
          </a:p>
          <a:p>
            <a:endParaRPr lang="fr-FR" sz="1800" dirty="0" smtClean="0"/>
          </a:p>
          <a:p>
            <a:r>
              <a:rPr lang="fr-FR" sz="1800" dirty="0" smtClean="0"/>
              <a:t>Modules optiques CFP2</a:t>
            </a:r>
          </a:p>
          <a:p>
            <a:pPr lvl="1"/>
            <a:r>
              <a:rPr lang="fr-FR" sz="1600" dirty="0" smtClean="0"/>
              <a:t>SR10 : CC IN2P3,</a:t>
            </a:r>
          </a:p>
          <a:p>
            <a:pPr lvl="1"/>
            <a:r>
              <a:rPr lang="fr-FR" sz="1600" dirty="0" smtClean="0"/>
              <a:t>LR4 : </a:t>
            </a:r>
            <a:r>
              <a:rPr lang="fr-FR" sz="1600" dirty="0" err="1" smtClean="0"/>
              <a:t>LAL</a:t>
            </a:r>
            <a:r>
              <a:rPr lang="fr-FR" sz="1600" dirty="0" smtClean="0"/>
              <a:t>, </a:t>
            </a:r>
            <a:r>
              <a:rPr lang="fr-FR" sz="1600" dirty="0" err="1" smtClean="0"/>
              <a:t>IRFU</a:t>
            </a:r>
            <a:r>
              <a:rPr lang="fr-FR" sz="1600" dirty="0" smtClean="0"/>
              <a:t>, </a:t>
            </a:r>
            <a:r>
              <a:rPr lang="fr-FR" sz="1600" dirty="0" err="1" smtClean="0"/>
              <a:t>LLR</a:t>
            </a:r>
            <a:r>
              <a:rPr lang="fr-FR" sz="1600" dirty="0" smtClean="0"/>
              <a:t>,</a:t>
            </a:r>
            <a:endParaRPr lang="fr-FR" sz="1600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24" y="83127"/>
            <a:ext cx="3774889" cy="665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89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Questions </a:t>
            </a:r>
            <a:r>
              <a:rPr lang="fr-FR" sz="2800" dirty="0" smtClean="0"/>
              <a:t>?</a:t>
            </a:r>
            <a:endParaRPr lang="en-US" sz="280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Merci pour votre </a:t>
            </a:r>
            <a:r>
              <a:rPr lang="fr-FR" sz="3600" dirty="0" smtClean="0"/>
              <a:t>attention.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6235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80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Annexes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0846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167</Words>
  <Application>Microsoft Office PowerPoint</Application>
  <PresentationFormat>Affichage à l'écran (4:3)</PresentationFormat>
  <Paragraphs>63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Arial</vt:lpstr>
      <vt:lpstr>Calibri</vt:lpstr>
      <vt:lpstr>Thème Office</vt:lpstr>
      <vt:lpstr>CC-IN2P3, LAL, IRFU et LLR évolution à horizon 2021 - introduction des interfaces 100 GE - (partie réseau de transport optique)</vt:lpstr>
      <vt:lpstr>Agenda</vt:lpstr>
      <vt:lpstr>Expression de besoin</vt:lpstr>
      <vt:lpstr>Design technique Vue d’hélicoptère</vt:lpstr>
      <vt:lpstr>Design technique Introduction du 100 GE</vt:lpstr>
      <vt:lpstr>Questions ?</vt:lpstr>
      <vt:lpstr>Présentation PowerPoint</vt:lpstr>
    </vt:vector>
  </TitlesOfParts>
  <Company>renater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renater renater</dc:creator>
  <cp:lastModifiedBy>KBO</cp:lastModifiedBy>
  <cp:revision>63</cp:revision>
  <dcterms:created xsi:type="dcterms:W3CDTF">2016-11-07T14:49:24Z</dcterms:created>
  <dcterms:modified xsi:type="dcterms:W3CDTF">2018-06-19T14:19:36Z</dcterms:modified>
</cp:coreProperties>
</file>