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0" r:id="rId3"/>
    <p:sldId id="267" r:id="rId4"/>
    <p:sldId id="268" r:id="rId5"/>
    <p:sldId id="269" r:id="rId6"/>
    <p:sldId id="265" r:id="rId7"/>
    <p:sldId id="275" r:id="rId8"/>
    <p:sldId id="276" r:id="rId9"/>
    <p:sldId id="279" r:id="rId10"/>
    <p:sldId id="277" r:id="rId11"/>
    <p:sldId id="303" r:id="rId12"/>
    <p:sldId id="302" r:id="rId13"/>
    <p:sldId id="278" r:id="rId14"/>
    <p:sldId id="308" r:id="rId15"/>
    <p:sldId id="258" r:id="rId16"/>
    <p:sldId id="259" r:id="rId17"/>
    <p:sldId id="305" r:id="rId18"/>
    <p:sldId id="307" r:id="rId19"/>
    <p:sldId id="261" r:id="rId20"/>
    <p:sldId id="306" r:id="rId21"/>
    <p:sldId id="304" r:id="rId22"/>
    <p:sldId id="286" r:id="rId23"/>
    <p:sldId id="262" r:id="rId24"/>
    <p:sldId id="266" r:id="rId25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0"/>
    <p:restoredTop sz="94750"/>
  </p:normalViewPr>
  <p:slideViewPr>
    <p:cSldViewPr snapToGrid="0" snapToObjects="1">
      <p:cViewPr varScale="1">
        <p:scale>
          <a:sx n="142" d="100"/>
          <a:sy n="142" d="100"/>
        </p:scale>
        <p:origin x="1392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946006D-8C38-174F-947A-39817982F299}" type="datetimeFigureOut">
              <a:rPr lang="en-US"/>
              <a:pPr>
                <a:defRPr/>
              </a:pPr>
              <a:t>6/20/18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37EF0D2-D1A4-D140-B76C-F8D62A89C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526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1FFE0C2-CA37-F443-8F48-A4848E2577FD}" type="datetimeFigureOut">
              <a:rPr lang="en-US"/>
              <a:pPr>
                <a:defRPr/>
              </a:pPr>
              <a:t>6/20/18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06035B-2C2A-764B-A25E-2358B7BCA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11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06035B-2C2A-764B-A25E-2358B7BCA59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2549131"/>
            <a:ext cx="7848600" cy="119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28702"/>
            <a:ext cx="7848600" cy="1445419"/>
          </a:xfrm>
        </p:spPr>
        <p:txBody>
          <a:bodyPr anchor="b">
            <a:noAutofit/>
          </a:bodyPr>
          <a:lstStyle>
            <a:lvl1pPr>
              <a:defRPr sz="4050" cap="none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14" descr="lhcb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073" y="3938637"/>
            <a:ext cx="1192483" cy="79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LogoBadg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67" y="3943350"/>
            <a:ext cx="790675" cy="78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12700" y="4836160"/>
            <a:ext cx="9118599" cy="295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41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3862"/>
            <a:ext cx="2142680" cy="94869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438152"/>
            <a:ext cx="5904390" cy="4125342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09701"/>
            <a:ext cx="2139696" cy="31821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77270-0EC3-634D-9373-252F29F964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Stefan Roiser -- LCG/France Meeting</a:t>
            </a:r>
          </a:p>
        </p:txBody>
      </p:sp>
    </p:spTree>
    <p:extLst>
      <p:ext uri="{BB962C8B-B14F-4D97-AF65-F5344CB8AC3E}">
        <p14:creationId xmlns:p14="http://schemas.microsoft.com/office/powerpoint/2010/main" val="63308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3E660-2525-FB42-9624-FFC6E17D9E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Stefan Roiser -- LCG/France Meeting</a:t>
            </a:r>
          </a:p>
        </p:txBody>
      </p:sp>
    </p:spTree>
    <p:extLst>
      <p:ext uri="{BB962C8B-B14F-4D97-AF65-F5344CB8AC3E}">
        <p14:creationId xmlns:p14="http://schemas.microsoft.com/office/powerpoint/2010/main" val="2211944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285"/>
            <a:ext cx="2057400" cy="440055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285"/>
            <a:ext cx="6019800" cy="4400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58BEA-7EDB-D747-8EB8-49059184BE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Stefan Roiser -- LCG/France Meeting</a:t>
            </a:r>
          </a:p>
        </p:txBody>
      </p:sp>
    </p:spTree>
    <p:extLst>
      <p:ext uri="{BB962C8B-B14F-4D97-AF65-F5344CB8AC3E}">
        <p14:creationId xmlns:p14="http://schemas.microsoft.com/office/powerpoint/2010/main" val="3409107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51074" y="2942667"/>
            <a:ext cx="7848600" cy="119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1074" y="1422238"/>
            <a:ext cx="7848600" cy="1445419"/>
          </a:xfrm>
        </p:spPr>
        <p:txBody>
          <a:bodyPr anchor="b">
            <a:noAutofit/>
          </a:bodyPr>
          <a:lstStyle>
            <a:lvl1pPr>
              <a:defRPr sz="3200" cap="none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2700" y="4836160"/>
            <a:ext cx="9118599" cy="295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1B4DA-79E5-724E-813F-A0DEAD6B03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Stefan Roiser -- LCG/France Meeting</a:t>
            </a:r>
          </a:p>
        </p:txBody>
      </p:sp>
    </p:spTree>
    <p:extLst>
      <p:ext uri="{BB962C8B-B14F-4D97-AF65-F5344CB8AC3E}">
        <p14:creationId xmlns:p14="http://schemas.microsoft.com/office/powerpoint/2010/main" val="2204002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8015"/>
            <a:ext cx="4038600" cy="35387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8015"/>
            <a:ext cx="4038600" cy="35387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F51BB-96C6-CB40-8B0C-A181C240DC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Stefan Roiser -- LCG/France Meeting</a:t>
            </a:r>
          </a:p>
        </p:txBody>
      </p:sp>
    </p:spTree>
    <p:extLst>
      <p:ext uri="{BB962C8B-B14F-4D97-AF65-F5344CB8AC3E}">
        <p14:creationId xmlns:p14="http://schemas.microsoft.com/office/powerpoint/2010/main" val="1535111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8015"/>
            <a:ext cx="2621666" cy="35387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F51BB-96C6-CB40-8B0C-A181C240DC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Stefan Roiser -- LCG/France Meeting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065134" y="1128015"/>
            <a:ext cx="2621666" cy="35387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3261167" y="1128015"/>
            <a:ext cx="2621666" cy="35387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807099" y="2875361"/>
            <a:ext cx="3531394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8552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0051"/>
            <a:ext cx="3931920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098552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18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1670051"/>
            <a:ext cx="3931920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 June '18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84961-081B-ED47-9B90-848945FD5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 dirty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Stefan Roiser -- LCG/France Meeting</a:t>
            </a:r>
          </a:p>
        </p:txBody>
      </p:sp>
    </p:spTree>
    <p:extLst>
      <p:ext uri="{BB962C8B-B14F-4D97-AF65-F5344CB8AC3E}">
        <p14:creationId xmlns:p14="http://schemas.microsoft.com/office/powerpoint/2010/main" val="2041995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F44EB-C870-834B-91A9-177A4F7485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Stefan Roiser -- LCG/France Meeting</a:t>
            </a:r>
          </a:p>
        </p:txBody>
      </p:sp>
    </p:spTree>
    <p:extLst>
      <p:ext uri="{BB962C8B-B14F-4D97-AF65-F5344CB8AC3E}">
        <p14:creationId xmlns:p14="http://schemas.microsoft.com/office/powerpoint/2010/main" val="2787861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EFCFA-3383-5044-A686-776A89393F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Stefan Roiser -- LCG/France Meeting</a:t>
            </a:r>
          </a:p>
        </p:txBody>
      </p:sp>
    </p:spTree>
    <p:extLst>
      <p:ext uri="{BB962C8B-B14F-4D97-AF65-F5344CB8AC3E}">
        <p14:creationId xmlns:p14="http://schemas.microsoft.com/office/powerpoint/2010/main" val="196944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683816" y="2505342"/>
            <a:ext cx="4183856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4145"/>
            <a:ext cx="2139696" cy="946404"/>
          </a:xfrm>
        </p:spPr>
        <p:txBody>
          <a:bodyPr anchor="b">
            <a:no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414145"/>
            <a:ext cx="5715000" cy="41833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18001"/>
            <a:ext cx="2139696" cy="318271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 June '18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02301-4A6B-EB41-AD6D-C105FF463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 dirty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Stefan Roiser -- LCG/France Meeting</a:t>
            </a:r>
          </a:p>
        </p:txBody>
      </p:sp>
    </p:spTree>
    <p:extLst>
      <p:ext uri="{BB962C8B-B14F-4D97-AF65-F5344CB8AC3E}">
        <p14:creationId xmlns:p14="http://schemas.microsoft.com/office/powerpoint/2010/main" val="3597027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5497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0718"/>
            <a:ext cx="8229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30818"/>
            <a:ext cx="8229600" cy="3657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82754"/>
            <a:ext cx="1388962" cy="2464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6304" y="4882754"/>
            <a:ext cx="1510496" cy="2464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D506FA8-FF17-E14F-A39C-B10D6DD65B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303362" y="4869657"/>
            <a:ext cx="4415742" cy="259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Stefan Roiser -- LCG/France Meeting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7" r:id="rId2"/>
    <p:sldLayoutId id="2147483976" r:id="rId3"/>
    <p:sldLayoutId id="2147483977" r:id="rId4"/>
    <p:sldLayoutId id="2147483988" r:id="rId5"/>
    <p:sldLayoutId id="2147483985" r:id="rId6"/>
    <p:sldLayoutId id="2147483978" r:id="rId7"/>
    <p:sldLayoutId id="2147483979" r:id="rId8"/>
    <p:sldLayoutId id="2147483986" r:id="rId9"/>
    <p:sldLayoutId id="2147483980" r:id="rId10"/>
    <p:sldLayoutId id="2147483981" r:id="rId11"/>
    <p:sldLayoutId id="2147483982" r:id="rId1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kern="1200" spc="-75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36919" indent="-1369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42892" indent="-1369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47674" indent="-1369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753647" indent="-1369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890566" indent="-1023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2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028675" indent="-137156" algn="l" defTabSz="68578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165831" indent="-137156" algn="l" defTabSz="68578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302988" indent="-137156" algn="l" defTabSz="68578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440144" indent="-137156" algn="l" defTabSz="68578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hyperlink" Target="https://cds.cern.ch/record/2310827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tiff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LHCb Software and Computing for Run 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Stefan Roiser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LCG/France Meeting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20 June 2018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718"/>
            <a:ext cx="8229600" cy="742950"/>
          </a:xfrm>
        </p:spPr>
        <p:txBody>
          <a:bodyPr/>
          <a:lstStyle/>
          <a:p>
            <a:r>
              <a:rPr lang="en-US" dirty="0"/>
              <a:t>Software for the Trigger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2861" y="877767"/>
            <a:ext cx="2209126" cy="423526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LHCb software is not leveraging current hardware capabilities such as multi-core architectures</a:t>
            </a:r>
          </a:p>
          <a:p>
            <a:r>
              <a:rPr lang="en-US" dirty="0"/>
              <a:t>Resulting in:</a:t>
            </a:r>
          </a:p>
          <a:p>
            <a:pPr lvl="1"/>
            <a:r>
              <a:rPr lang="en-US" dirty="0"/>
              <a:t>Cache misses</a:t>
            </a:r>
          </a:p>
          <a:p>
            <a:pPr lvl="1"/>
            <a:r>
              <a:rPr lang="en-US" dirty="0"/>
              <a:t>Under-usage of SIMD instructions</a:t>
            </a:r>
          </a:p>
          <a:p>
            <a:r>
              <a:rPr lang="en-US" dirty="0"/>
              <a:t>Divergence in Run 3 of the estimated resources to computing needs is currently a factor 6</a:t>
            </a:r>
          </a:p>
          <a:p>
            <a:r>
              <a:rPr lang="en-US" dirty="0"/>
              <a:t>True not only for the trigger but all data processing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82754"/>
            <a:ext cx="1388962" cy="246459"/>
          </a:xfrm>
        </p:spPr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03362" y="4869657"/>
            <a:ext cx="4415742" cy="259556"/>
          </a:xfrm>
        </p:spPr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6304" y="4882754"/>
            <a:ext cx="1510496" cy="246459"/>
          </a:xfrm>
        </p:spPr>
        <p:txBody>
          <a:bodyPr/>
          <a:lstStyle/>
          <a:p>
            <a:pPr>
              <a:defRPr/>
            </a:pPr>
            <a:fld id="{9371B4DA-79E5-724E-813F-A0DEAD6B032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9851" y="915868"/>
            <a:ext cx="6694132" cy="42352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3803257" y="2905041"/>
            <a:ext cx="1034290" cy="8121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30316" y="3767618"/>
            <a:ext cx="2237214" cy="60247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rmAutofit lnSpcReduction="10000"/>
          </a:bodyPr>
          <a:lstStyle/>
          <a:p>
            <a:r>
              <a:rPr lang="en-US" sz="1800" dirty="0">
                <a:latin typeface="+mn-lt"/>
              </a:rPr>
              <a:t>Trigger Decisions/s actual</a:t>
            </a:r>
          </a:p>
          <a:p>
            <a:r>
              <a:rPr lang="en-US" dirty="0">
                <a:latin typeface="+mn-lt"/>
              </a:rPr>
              <a:t>Online farm hardware</a:t>
            </a:r>
            <a:endParaRPr lang="en-GB" sz="18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58430" y="1892405"/>
            <a:ext cx="2061617" cy="60247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rmAutofit fontScale="92500" lnSpcReduction="10000"/>
          </a:bodyPr>
          <a:lstStyle/>
          <a:p>
            <a:r>
              <a:rPr lang="en-US" sz="1800" dirty="0">
                <a:latin typeface="+mn-lt"/>
              </a:rPr>
              <a:t>Fit of average CPU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FLOPS</a:t>
            </a:r>
            <a:r>
              <a:rPr lang="en-US" dirty="0">
                <a:latin typeface="+mn-lt"/>
              </a:rPr>
              <a:t> since ~1970</a:t>
            </a:r>
            <a:r>
              <a:rPr lang="en-US" sz="1800" dirty="0">
                <a:latin typeface="+mn-lt"/>
              </a:rPr>
              <a:t> </a:t>
            </a:r>
            <a:endParaRPr lang="en-GB" sz="1800" dirty="0"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000095" y="1597827"/>
            <a:ext cx="57427" cy="3276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13109" y="1270659"/>
            <a:ext cx="1981533" cy="517573"/>
          </a:xfrm>
          <a:prstGeom prst="rect">
            <a:avLst/>
          </a:prstGeom>
          <a:noFill/>
        </p:spPr>
        <p:txBody>
          <a:bodyPr wrap="none" rtlCol="0">
            <a:normAutofit fontScale="92500" lnSpcReduction="20000"/>
          </a:bodyPr>
          <a:lstStyle/>
          <a:p>
            <a:r>
              <a:rPr lang="en-US" sz="1800" dirty="0">
                <a:latin typeface="+mn-lt"/>
              </a:rPr>
              <a:t>FLOPS of actual </a:t>
            </a:r>
          </a:p>
          <a:p>
            <a:r>
              <a:rPr lang="en-US" dirty="0">
                <a:latin typeface="+mn-lt"/>
              </a:rPr>
              <a:t>Online  farm hardware</a:t>
            </a:r>
            <a:endParaRPr lang="en-GB" sz="1800" dirty="0">
              <a:latin typeface="+mn-lt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029233" y="1788232"/>
            <a:ext cx="1440160" cy="2811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05097" y="1133272"/>
            <a:ext cx="5184576" cy="237626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86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59297-A234-5E49-B182-0E256BBC6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86DFA-C7D7-B34C-9BDE-C84C970F0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Major improvements already achieved in software performance</a:t>
            </a:r>
          </a:p>
          <a:p>
            <a:pPr lvl="1"/>
            <a:r>
              <a:rPr lang="en-US" dirty="0"/>
              <a:t>Partial reconstruction tracking</a:t>
            </a:r>
            <a:br>
              <a:rPr lang="en-US" dirty="0"/>
            </a:br>
            <a:r>
              <a:rPr lang="en-US" dirty="0"/>
              <a:t>sequence in HLT1 improved</a:t>
            </a:r>
            <a:br>
              <a:rPr lang="en-US" dirty="0"/>
            </a:br>
            <a:r>
              <a:rPr lang="en-US" dirty="0"/>
              <a:t>by a factor 2 comparted to</a:t>
            </a:r>
            <a:br>
              <a:rPr lang="en-US" dirty="0"/>
            </a:br>
            <a:r>
              <a:rPr lang="en-US" dirty="0"/>
              <a:t>1 year ago </a:t>
            </a:r>
          </a:p>
          <a:p>
            <a:r>
              <a:rPr lang="en-US" dirty="0"/>
              <a:t>Improvement gains by switch</a:t>
            </a:r>
            <a:br>
              <a:rPr lang="en-US" dirty="0"/>
            </a:br>
            <a:r>
              <a:rPr lang="en-US" dirty="0"/>
              <a:t>to multi-threaded application,</a:t>
            </a:r>
            <a:br>
              <a:rPr lang="en-US" dirty="0"/>
            </a:br>
            <a:r>
              <a:rPr lang="en-US" dirty="0"/>
              <a:t>code vectorization and </a:t>
            </a:r>
            <a:br>
              <a:rPr lang="en-US" dirty="0"/>
            </a:br>
            <a:r>
              <a:rPr lang="en-US" dirty="0"/>
              <a:t>algorithmic improvements</a:t>
            </a:r>
          </a:p>
          <a:p>
            <a:r>
              <a:rPr lang="en-US" dirty="0"/>
              <a:t>Work ongoing for further</a:t>
            </a:r>
            <a:br>
              <a:rPr lang="en-US" dirty="0"/>
            </a:br>
            <a:r>
              <a:rPr lang="en-US" dirty="0"/>
              <a:t>improvements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97FE64-8A82-B54D-A931-9833D3A59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13" y="1641347"/>
            <a:ext cx="4673087" cy="304707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A1964-378A-7848-8357-CFDBB948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9E988-F8BA-BB45-A7CD-2C6D0C5118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F0516-3F1E-0147-892B-05A7F4DD1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71B4DA-79E5-724E-813F-A0DEAD6B032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561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30718"/>
            <a:ext cx="2244810" cy="4258904"/>
          </a:xfrm>
        </p:spPr>
        <p:txBody>
          <a:bodyPr/>
          <a:lstStyle/>
          <a:p>
            <a:r>
              <a:rPr lang="en-US" dirty="0"/>
              <a:t>Work spent for different LHCb processing types in one  year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7EFCFA-3383-5044-A686-776A89393F6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010" y="0"/>
            <a:ext cx="6378146" cy="4783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20064" y="121648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6D8013"/>
                </a:solidFill>
              </a:rPr>
              <a:t>Simulation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5281948" y="1401147"/>
            <a:ext cx="352733" cy="0"/>
          </a:xfrm>
          <a:prstGeom prst="straightConnector1">
            <a:avLst/>
          </a:prstGeom>
          <a:ln w="28575">
            <a:solidFill>
              <a:srgbClr val="6D80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09558" y="2696643"/>
            <a:ext cx="1582613" cy="369332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E11CB"/>
                </a:solidFill>
              </a:rPr>
              <a:t>User Analysis</a:t>
            </a: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8200864" y="3065975"/>
            <a:ext cx="1" cy="380035"/>
          </a:xfrm>
          <a:prstGeom prst="straightConnector1">
            <a:avLst/>
          </a:prstGeom>
          <a:ln w="28575">
            <a:solidFill>
              <a:srgbClr val="EE11C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90984" y="2634861"/>
            <a:ext cx="1877437" cy="369332"/>
          </a:xfrm>
          <a:prstGeom prst="rect">
            <a:avLst/>
          </a:prstGeom>
          <a:solidFill>
            <a:schemeClr val="bg1">
              <a:alpha val="34000"/>
            </a:schemeClr>
          </a:solidFill>
          <a:effectLst>
            <a:outerShdw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6689A"/>
                </a:solidFill>
              </a:rPr>
              <a:t>Data</a:t>
            </a:r>
            <a:r>
              <a:rPr lang="en-US" dirty="0"/>
              <a:t> </a:t>
            </a:r>
            <a:r>
              <a:rPr lang="en-US" dirty="0">
                <a:solidFill>
                  <a:srgbClr val="435170"/>
                </a:solidFill>
              </a:rPr>
              <a:t>Processing</a:t>
            </a:r>
          </a:p>
        </p:txBody>
      </p:sp>
      <p:cxnSp>
        <p:nvCxnSpPr>
          <p:cNvPr id="23" name="Straight Arrow Connector 22"/>
          <p:cNvCxnSpPr>
            <a:stCxn id="22" idx="2"/>
          </p:cNvCxnSpPr>
          <p:nvPr/>
        </p:nvCxnSpPr>
        <p:spPr>
          <a:xfrm flipH="1">
            <a:off x="5395784" y="3004193"/>
            <a:ext cx="633919" cy="441817"/>
          </a:xfrm>
          <a:prstGeom prst="straightConnector1">
            <a:avLst/>
          </a:prstGeom>
          <a:ln w="28575">
            <a:solidFill>
              <a:srgbClr val="A668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029703" y="3004193"/>
            <a:ext cx="772678" cy="301372"/>
          </a:xfrm>
          <a:prstGeom prst="straightConnector1">
            <a:avLst/>
          </a:prstGeom>
          <a:ln w="28575">
            <a:solidFill>
              <a:srgbClr val="4351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22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75" y="126738"/>
            <a:ext cx="5066404" cy="3799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718"/>
            <a:ext cx="8229600" cy="742950"/>
          </a:xfrm>
        </p:spPr>
        <p:txBody>
          <a:bodyPr/>
          <a:lstStyle/>
          <a:p>
            <a:r>
              <a:rPr lang="en-US" dirty="0"/>
              <a:t>Simulation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8082"/>
            <a:ext cx="8229600" cy="34503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Offline (grid) processing </a:t>
            </a:r>
            <a:br>
              <a:rPr lang="en-US" dirty="0"/>
            </a:br>
            <a:r>
              <a:rPr lang="en-US" dirty="0"/>
              <a:t>will be largely dominated </a:t>
            </a:r>
            <a:br>
              <a:rPr lang="en-US" dirty="0"/>
            </a:br>
            <a:r>
              <a:rPr lang="en-US" dirty="0"/>
              <a:t>by simulation in Run 3</a:t>
            </a:r>
          </a:p>
          <a:p>
            <a:pPr lvl="1"/>
            <a:r>
              <a:rPr lang="en-US" dirty="0"/>
              <a:t>With the increase of signal </a:t>
            </a:r>
            <a:br>
              <a:rPr lang="en-US" dirty="0"/>
            </a:br>
            <a:r>
              <a:rPr lang="en-US" dirty="0"/>
              <a:t>events the number of </a:t>
            </a:r>
            <a:br>
              <a:rPr lang="en-US" dirty="0"/>
            </a:br>
            <a:r>
              <a:rPr lang="en-US" dirty="0"/>
              <a:t>requested simulated events </a:t>
            </a:r>
            <a:br>
              <a:rPr lang="en-US" dirty="0"/>
            </a:br>
            <a:r>
              <a:rPr lang="en-US" dirty="0"/>
              <a:t>will grow</a:t>
            </a:r>
          </a:p>
          <a:p>
            <a:r>
              <a:rPr lang="en-US" dirty="0"/>
              <a:t>WLCG computing pledges </a:t>
            </a:r>
            <a:br>
              <a:rPr lang="en-US" dirty="0"/>
            </a:br>
            <a:r>
              <a:rPr lang="en-US" dirty="0"/>
              <a:t>will not fit to cover this </a:t>
            </a:r>
            <a:br>
              <a:rPr lang="en-US" dirty="0"/>
            </a:br>
            <a:r>
              <a:rPr lang="en-US" dirty="0"/>
              <a:t>increased needs </a:t>
            </a:r>
          </a:p>
          <a:p>
            <a:pPr lvl="1"/>
            <a:r>
              <a:rPr lang="en-US" dirty="0"/>
              <a:t>Tackle CPU needs by moving to fast simulation workflows</a:t>
            </a:r>
          </a:p>
          <a:p>
            <a:pPr lvl="2"/>
            <a:r>
              <a:rPr lang="en-US" dirty="0"/>
              <a:t>Already in production (</a:t>
            </a:r>
            <a:r>
              <a:rPr lang="en-US" dirty="0" err="1"/>
              <a:t>ReDecay</a:t>
            </a:r>
            <a:r>
              <a:rPr lang="en-US" dirty="0"/>
              <a:t>, </a:t>
            </a:r>
            <a:r>
              <a:rPr lang="en-US" dirty="0" err="1"/>
              <a:t>RICHless</a:t>
            </a:r>
            <a:r>
              <a:rPr lang="en-US" dirty="0"/>
              <a:t>, </a:t>
            </a:r>
            <a:r>
              <a:rPr lang="en-US" dirty="0" err="1"/>
              <a:t>TrackerOnly</a:t>
            </a:r>
            <a:r>
              <a:rPr lang="en-US" dirty="0"/>
              <a:t>), more to come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82754"/>
            <a:ext cx="1388962" cy="246459"/>
          </a:xfrm>
        </p:spPr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03362" y="4869657"/>
            <a:ext cx="4415742" cy="259556"/>
          </a:xfrm>
        </p:spPr>
        <p:txBody>
          <a:bodyPr/>
          <a:lstStyle/>
          <a:p>
            <a:pPr algn="ctr">
              <a:defRPr/>
            </a:pPr>
            <a:r>
              <a:rPr lang="en-US"/>
              <a:t>Stefan Roiser -- LCG/France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6304" y="4882754"/>
            <a:ext cx="1510496" cy="246459"/>
          </a:xfrm>
        </p:spPr>
        <p:txBody>
          <a:bodyPr/>
          <a:lstStyle/>
          <a:p>
            <a:pPr>
              <a:defRPr/>
            </a:pPr>
            <a:fld id="{9371B4DA-79E5-724E-813F-A0DEAD6B032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362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3E48F-A986-1F45-A079-4280D1232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4F1F1-7A68-9748-AF37-3FF2CCB55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LHCb currently uses disk at T0/T1s and 13 T2 sites</a:t>
            </a:r>
          </a:p>
          <a:p>
            <a:pPr lvl="1"/>
            <a:r>
              <a:rPr lang="en-US"/>
              <a:t>Currently no </a:t>
            </a:r>
            <a:r>
              <a:rPr lang="en-US" dirty="0"/>
              <a:t>plan to increase the number of storage sites</a:t>
            </a:r>
          </a:p>
          <a:p>
            <a:endParaRPr lang="en-US" dirty="0"/>
          </a:p>
          <a:p>
            <a:r>
              <a:rPr lang="en-US" dirty="0"/>
              <a:t>Evolution of the LHCbDIRAC framework to sustain Run 3 load</a:t>
            </a:r>
          </a:p>
          <a:p>
            <a:pPr lvl="1"/>
            <a:r>
              <a:rPr lang="en-US" dirty="0"/>
              <a:t>Modular architecture allows upgrade of individual components one by one</a:t>
            </a:r>
          </a:p>
          <a:p>
            <a:pPr lvl="2"/>
            <a:r>
              <a:rPr lang="en-US" dirty="0"/>
              <a:t>Move to </a:t>
            </a:r>
            <a:r>
              <a:rPr lang="en-US" dirty="0" err="1"/>
              <a:t>nosql</a:t>
            </a:r>
            <a:r>
              <a:rPr lang="en-US" dirty="0"/>
              <a:t> stores for database backends</a:t>
            </a:r>
          </a:p>
          <a:p>
            <a:pPr lvl="2"/>
            <a:r>
              <a:rPr lang="en-US" dirty="0"/>
              <a:t>Integrate new storage technologies</a:t>
            </a:r>
          </a:p>
          <a:p>
            <a:pPr lvl="2"/>
            <a:r>
              <a:rPr lang="en-US" dirty="0"/>
              <a:t>Scale up workload management system</a:t>
            </a:r>
          </a:p>
          <a:p>
            <a:pPr lvl="1"/>
            <a:endParaRPr lang="en-US" dirty="0"/>
          </a:p>
          <a:p>
            <a:r>
              <a:rPr lang="en-US" dirty="0"/>
              <a:t>Move to “working group productions” for user analysis jobs</a:t>
            </a:r>
          </a:p>
          <a:p>
            <a:pPr lvl="1"/>
            <a:r>
              <a:rPr lang="en-US" dirty="0"/>
              <a:t>Plan to continue submitting jobs to storage site</a:t>
            </a:r>
          </a:p>
          <a:p>
            <a:pPr lvl="1"/>
            <a:r>
              <a:rPr lang="en-US" dirty="0"/>
              <a:t>Centralized execution of payloads to optimize CPU and I/O</a:t>
            </a:r>
          </a:p>
          <a:p>
            <a:pPr lvl="1"/>
            <a:r>
              <a:rPr lang="en-US" dirty="0"/>
              <a:t>Possible aggregation of individual payloads into “trains”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3E386-2986-D640-A70A-79CB53E9C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7F302-1AE1-B54B-B275-7D82614EC61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1F1ED-B4B1-054C-AEA8-4066ACF99E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71B4DA-79E5-724E-813F-A0DEAD6B032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12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63E91-D223-784F-A43E-485E8A356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Run 3 Software &amp; Computing </a:t>
            </a:r>
            <a:br>
              <a:rPr lang="en-US" dirty="0"/>
            </a:br>
            <a:r>
              <a:rPr lang="en-US" dirty="0"/>
              <a:t>TDR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54A06-2EFA-AA43-B329-564161569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30818"/>
            <a:ext cx="4744387" cy="36576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Submitted to LHCC in May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Final version of document uploaded to CDS</a:t>
            </a:r>
          </a:p>
          <a:p>
            <a:pPr marL="491723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https://cds.cern.ch/record/2310827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Describes engineering choices taken for application software engineering and distributed computing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Asking for approval by LHCC in Q3/2018 together with the computing model document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1022A7-5C6B-D649-9999-E1ABEF96D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05" y="170758"/>
            <a:ext cx="3316875" cy="4693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D1D97E9-F600-504A-925F-22E3646F2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6FC7CA4-93CD-2040-BF6E-1BE0484689C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631C258-677C-A34A-9F6B-0F860C8C3D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71B4DA-79E5-724E-813F-A0DEAD6B032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548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71DE4-BABD-6545-87FA-3D88870CD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3 Computing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CFD80-0DF2-9F46-B9FA-0EA998E10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First numbers for distributed computing resource requests available</a:t>
            </a:r>
          </a:p>
          <a:p>
            <a:r>
              <a:rPr lang="en-US" dirty="0"/>
              <a:t>10 GB/s output trigger bandwidth allows full exploitation of the upgrade physics program</a:t>
            </a:r>
          </a:p>
          <a:p>
            <a:r>
              <a:rPr lang="en-US" dirty="0"/>
              <a:t>Resource optimizations taken into account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Reduction of Run 1 &amp; Run 2 data </a:t>
            </a:r>
            <a:r>
              <a:rPr lang="en-US" dirty="0"/>
              <a:t>and monte carlo to 1 disk replica at most</a:t>
            </a:r>
          </a:p>
          <a:p>
            <a:pPr lvl="1"/>
            <a:r>
              <a:rPr lang="en-US" dirty="0"/>
              <a:t>All Turbo data reduces needs to almost </a:t>
            </a:r>
            <a:r>
              <a:rPr lang="en-US" dirty="0">
                <a:solidFill>
                  <a:schemeClr val="tx2"/>
                </a:solidFill>
              </a:rPr>
              <a:t>no offline data processing 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Monte carlo microDST </a:t>
            </a:r>
            <a:r>
              <a:rPr lang="en-US" dirty="0"/>
              <a:t>used for vast majority of data</a:t>
            </a:r>
          </a:p>
          <a:p>
            <a:pPr lvl="1"/>
            <a:r>
              <a:rPr lang="en-US" dirty="0"/>
              <a:t>Exploiting full potential of </a:t>
            </a:r>
            <a:r>
              <a:rPr lang="en-US" dirty="0">
                <a:solidFill>
                  <a:schemeClr val="tx2"/>
                </a:solidFill>
              </a:rPr>
              <a:t>fast monte carlo </a:t>
            </a:r>
            <a:r>
              <a:rPr lang="en-US" dirty="0"/>
              <a:t>with several production types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A6-D604-7646-9A13-4816EA4C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14D5B-0076-8342-B2F8-CBC1712E65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4F31E-E92D-914E-AFC6-73185F410B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71B4DA-79E5-724E-813F-A0DEAD6B032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03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E7A2C-D44C-BA4F-8245-48F477F49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3 Computing Model – First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424CE-32F0-4544-B7E4-90EB44F4C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4264"/>
            <a:ext cx="8229600" cy="49292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Baseline scenario numbers with 10GB/s HLT output rate, ~ 5 Mio s LHC collisions / year, ~ 2 disk replicas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and 3</a:t>
            </a:r>
            <a:r>
              <a:rPr lang="en-US" baseline="30000" dirty="0"/>
              <a:t>rd</a:t>
            </a:r>
            <a:r>
              <a:rPr lang="en-US" dirty="0"/>
              <a:t> columns are factor of “constant budget” (FCB) and average yearly growth (AYG)</a:t>
            </a:r>
          </a:p>
          <a:p>
            <a:endParaRPr lang="en-US" dirty="0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C0CE32CE-C2CA-F542-880A-589CAB00090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7200" y="910595"/>
          <a:ext cx="8021319" cy="1303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4731">
                  <a:extLst>
                    <a:ext uri="{9D8B030D-6E8A-4147-A177-3AD203B41FA5}">
                      <a16:colId xmlns:a16="http://schemas.microsoft.com/office/drawing/2014/main" val="972595829"/>
                    </a:ext>
                  </a:extLst>
                </a:gridCol>
                <a:gridCol w="673768">
                  <a:extLst>
                    <a:ext uri="{9D8B030D-6E8A-4147-A177-3AD203B41FA5}">
                      <a16:colId xmlns:a16="http://schemas.microsoft.com/office/drawing/2014/main" val="1663518150"/>
                    </a:ext>
                  </a:extLst>
                </a:gridCol>
                <a:gridCol w="569495">
                  <a:extLst>
                    <a:ext uri="{9D8B030D-6E8A-4147-A177-3AD203B41FA5}">
                      <a16:colId xmlns:a16="http://schemas.microsoft.com/office/drawing/2014/main" val="2202163164"/>
                    </a:ext>
                  </a:extLst>
                </a:gridCol>
                <a:gridCol w="521368">
                  <a:extLst>
                    <a:ext uri="{9D8B030D-6E8A-4147-A177-3AD203B41FA5}">
                      <a16:colId xmlns:a16="http://schemas.microsoft.com/office/drawing/2014/main" val="1132196362"/>
                    </a:ext>
                  </a:extLst>
                </a:gridCol>
                <a:gridCol w="489284">
                  <a:extLst>
                    <a:ext uri="{9D8B030D-6E8A-4147-A177-3AD203B41FA5}">
                      <a16:colId xmlns:a16="http://schemas.microsoft.com/office/drawing/2014/main" val="2374090419"/>
                    </a:ext>
                  </a:extLst>
                </a:gridCol>
                <a:gridCol w="537411">
                  <a:extLst>
                    <a:ext uri="{9D8B030D-6E8A-4147-A177-3AD203B41FA5}">
                      <a16:colId xmlns:a16="http://schemas.microsoft.com/office/drawing/2014/main" val="662839785"/>
                    </a:ext>
                  </a:extLst>
                </a:gridCol>
                <a:gridCol w="537410">
                  <a:extLst>
                    <a:ext uri="{9D8B030D-6E8A-4147-A177-3AD203B41FA5}">
                      <a16:colId xmlns:a16="http://schemas.microsoft.com/office/drawing/2014/main" val="4076652083"/>
                    </a:ext>
                  </a:extLst>
                </a:gridCol>
                <a:gridCol w="481264">
                  <a:extLst>
                    <a:ext uri="{9D8B030D-6E8A-4147-A177-3AD203B41FA5}">
                      <a16:colId xmlns:a16="http://schemas.microsoft.com/office/drawing/2014/main" val="3326309144"/>
                    </a:ext>
                  </a:extLst>
                </a:gridCol>
                <a:gridCol w="499123">
                  <a:extLst>
                    <a:ext uri="{9D8B030D-6E8A-4147-A177-3AD203B41FA5}">
                      <a16:colId xmlns:a16="http://schemas.microsoft.com/office/drawing/2014/main" val="2983479357"/>
                    </a:ext>
                  </a:extLst>
                </a:gridCol>
                <a:gridCol w="487465">
                  <a:extLst>
                    <a:ext uri="{9D8B030D-6E8A-4147-A177-3AD203B41FA5}">
                      <a16:colId xmlns:a16="http://schemas.microsoft.com/office/drawing/2014/main" val="2201192256"/>
                    </a:ext>
                  </a:extLst>
                </a:gridCol>
              </a:tblGrid>
              <a:tr h="2850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CPU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Tape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498291"/>
                  </a:ext>
                </a:extLst>
              </a:tr>
              <a:tr h="264836"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kHS06</a:t>
                      </a:r>
                    </a:p>
                  </a:txBody>
                  <a:tcPr anchor="ctr"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FCB</a:t>
                      </a:r>
                    </a:p>
                  </a:txBody>
                  <a:tcPr anchor="ctr"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AYG</a:t>
                      </a:r>
                    </a:p>
                  </a:txBody>
                  <a:tcPr anchor="ctr"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PB</a:t>
                      </a:r>
                    </a:p>
                  </a:txBody>
                  <a:tcPr anchor="ctr"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FCB</a:t>
                      </a:r>
                    </a:p>
                  </a:txBody>
                  <a:tcPr anchor="ctr"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AYG</a:t>
                      </a:r>
                    </a:p>
                  </a:txBody>
                  <a:tcPr anchor="ctr"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PB</a:t>
                      </a:r>
                    </a:p>
                  </a:txBody>
                  <a:tcPr anchor="ctr"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FCB</a:t>
                      </a:r>
                    </a:p>
                  </a:txBody>
                  <a:tcPr anchor="ctr"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AYG</a:t>
                      </a:r>
                    </a:p>
                  </a:txBody>
                  <a:tcPr anchor="ctr">
                    <a:solidFill>
                      <a:srgbClr val="7A7A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912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Baseline scenario by end of Run3 </a:t>
                      </a:r>
                      <a:r>
                        <a:rPr lang="en-US" sz="1100" dirty="0"/>
                        <a:t>(2023)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2.931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2278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Baseline scenario by end of LS3 </a:t>
                      </a:r>
                      <a:r>
                        <a:rPr lang="en-US" sz="1100" dirty="0"/>
                        <a:t>(2025)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3.823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0586133"/>
                  </a:ext>
                </a:extLst>
              </a:tr>
            </a:tbl>
          </a:graphicData>
        </a:graphic>
      </p:graphicFrame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B6779EDA-B52E-F442-90A0-7AA0FE12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6D1A89D-5E4B-FE45-93D2-B2610971A9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25DFADF-BB8E-5B43-8847-963E7DCFA3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71B4DA-79E5-724E-813F-A0DEAD6B032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5B1ADF-C77D-1947-872E-F92F0262E6D4}"/>
              </a:ext>
            </a:extLst>
          </p:cNvPr>
          <p:cNvSpPr txBox="1">
            <a:spLocks/>
          </p:cNvSpPr>
          <p:nvPr/>
        </p:nvSpPr>
        <p:spPr bwMode="auto">
          <a:xfrm>
            <a:off x="457200" y="2827157"/>
            <a:ext cx="8229600" cy="18612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36919" indent="-13691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42892" indent="-13691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47674" indent="-13691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53647" indent="-13691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890566" indent="-1023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028675" indent="-137156" algn="l" defTabSz="68578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5831" indent="-137156" algn="l" defTabSz="68578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02988" indent="-137156" algn="l" defTabSz="68578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144" indent="-137156" algn="l" defTabSz="68578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addition working on different additional resource optimizations</a:t>
            </a:r>
          </a:p>
          <a:p>
            <a:pPr lvl="1"/>
            <a:r>
              <a:rPr lang="en-US" dirty="0"/>
              <a:t>Further optimizations possible especially for CPU and Disk</a:t>
            </a:r>
          </a:p>
          <a:p>
            <a:r>
              <a:rPr lang="en-US" dirty="0"/>
              <a:t>Aim to approach stakeholders during summer for further discussions</a:t>
            </a:r>
          </a:p>
          <a:p>
            <a:r>
              <a:rPr lang="en-US" dirty="0"/>
              <a:t>Use September LHCC week for final discussion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499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B6784-0CD9-C94E-A032-016388F1D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FC1DD-E1AF-3B4A-B889-480C0DFFC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30818"/>
            <a:ext cx="8229600" cy="3657600"/>
          </a:xfrm>
        </p:spPr>
        <p:txBody>
          <a:bodyPr/>
          <a:lstStyle/>
          <a:p>
            <a:r>
              <a:rPr lang="en-US" dirty="0"/>
              <a:t>Ambitious software engineering program towards Run 3 </a:t>
            </a:r>
          </a:p>
          <a:p>
            <a:pPr lvl="1"/>
            <a:r>
              <a:rPr lang="en-US" dirty="0"/>
              <a:t>Major software improvements needed for trigger and simulation</a:t>
            </a:r>
          </a:p>
          <a:p>
            <a:pPr lvl="1"/>
            <a:r>
              <a:rPr lang="en-US" dirty="0"/>
              <a:t>Technical Design report describing engineering work has been released</a:t>
            </a:r>
          </a:p>
          <a:p>
            <a:endParaRPr lang="en-US" dirty="0"/>
          </a:p>
          <a:p>
            <a:r>
              <a:rPr lang="en-US" dirty="0"/>
              <a:t>Computing model including Run 3 resource needs is being worked on</a:t>
            </a:r>
          </a:p>
          <a:p>
            <a:pPr lvl="1"/>
            <a:r>
              <a:rPr lang="en-US" dirty="0"/>
              <a:t>Distributed computing storage will be driven by the HLT output rate</a:t>
            </a:r>
          </a:p>
          <a:p>
            <a:pPr lvl="1"/>
            <a:r>
              <a:rPr lang="en-US" dirty="0"/>
              <a:t>Vast majority of computing power will be needed for monte carlo simulation</a:t>
            </a:r>
          </a:p>
          <a:p>
            <a:pPr lvl="1"/>
            <a:r>
              <a:rPr lang="en-US" dirty="0"/>
              <a:t>First numbers available, working on further optimization scenarios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8B6D8-3BF7-4B42-ADB4-CB65A6184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E2730-48D7-4645-9E5E-7A84E1C0DBA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40620-38EA-CC45-991C-C604A6F530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71B4DA-79E5-724E-813F-A0DEAD6B032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050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1178F-F263-1749-AB6D-CFE56A5FD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Backup</a:t>
            </a:r>
            <a:br>
              <a:rPr lang="en-US" dirty="0"/>
            </a:b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2432FE5-BDC4-6649-BAEF-8C0B46FF2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30818"/>
            <a:ext cx="4691282" cy="365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E48614-31D0-0749-B25F-323A8ADD7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E0E36-5CAC-4E47-B0C8-6E793FCE537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75D45-6243-8B4F-B001-81961AC99D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71B4DA-79E5-724E-813F-A0DEAD6B032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262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718"/>
            <a:ext cx="8229600" cy="742950"/>
          </a:xfrm>
        </p:spPr>
        <p:txBody>
          <a:bodyPr>
            <a:normAutofit/>
          </a:bodyPr>
          <a:lstStyle/>
          <a:p>
            <a:r>
              <a:rPr lang="en-US" dirty="0"/>
              <a:t>Data Processing Model Sketch </a:t>
            </a:r>
            <a:r>
              <a:rPr lang="en-US" sz="1600" dirty="0"/>
              <a:t>(Classic Full Stream Workflow)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82754"/>
            <a:ext cx="1388962" cy="246459"/>
          </a:xfrm>
        </p:spPr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03362" y="4869657"/>
            <a:ext cx="4415742" cy="259556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Stefan Roiser -- LCG/France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6304" y="4882754"/>
            <a:ext cx="1510496" cy="246459"/>
          </a:xfrm>
        </p:spPr>
        <p:txBody>
          <a:bodyPr/>
          <a:lstStyle/>
          <a:p>
            <a:pPr>
              <a:defRPr/>
            </a:pPr>
            <a:fld id="{9371B4DA-79E5-724E-813F-A0DEAD6B032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2" descr="ttp://www.dailygalaxy.com/.a/6a00d8341bf7f753ef01bb08f99302970d-800w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88720"/>
            <a:ext cx="1520426" cy="10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2058298" y="1222407"/>
            <a:ext cx="883022" cy="958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/>
              <a:t>40 MHz</a:t>
            </a:r>
          </a:p>
        </p:txBody>
      </p:sp>
      <p:pic>
        <p:nvPicPr>
          <p:cNvPr id="4100" name="Picture 4" descr="mage result for lhcb t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769" y="1188720"/>
            <a:ext cx="1539432" cy="10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ight Arrow 16"/>
          <p:cNvSpPr/>
          <p:nvPr/>
        </p:nvSpPr>
        <p:spPr>
          <a:xfrm>
            <a:off x="4633085" y="1222407"/>
            <a:ext cx="883022" cy="958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/>
              <a:t>1 MHz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6240" y="2161668"/>
            <a:ext cx="1564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LHC bunch crossing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74165" y="2161668"/>
            <a:ext cx="1582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L0 Hardware Trigger</a:t>
            </a:r>
          </a:p>
        </p:txBody>
      </p:sp>
      <p:pic>
        <p:nvPicPr>
          <p:cNvPr id="4104" name="Picture 8" descr="mage result for cern computer cent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991" y="1151738"/>
            <a:ext cx="1541092" cy="10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516107" y="2130967"/>
            <a:ext cx="1852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High Level Trigger (HLT)</a:t>
            </a:r>
            <a:endParaRPr lang="en-US" sz="12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57200" y="2765512"/>
            <a:ext cx="66768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rved Left Arrow 22"/>
          <p:cNvSpPr/>
          <p:nvPr/>
        </p:nvSpPr>
        <p:spPr>
          <a:xfrm>
            <a:off x="7210966" y="1451349"/>
            <a:ext cx="1369154" cy="2518671"/>
          </a:xfrm>
          <a:prstGeom prst="curvedLeftArrow">
            <a:avLst>
              <a:gd name="adj1" fmla="val 35227"/>
              <a:gd name="adj2" fmla="val 66269"/>
              <a:gd name="adj3" fmla="val 28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1060" y="2480595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“Online”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360813" y="2752611"/>
            <a:ext cx="81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“Offline”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 rot="1557618">
            <a:off x="7603234" y="176024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10 kHz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592992" y="3136588"/>
            <a:ext cx="1541091" cy="68103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Reconstruction</a:t>
            </a:r>
          </a:p>
        </p:txBody>
      </p:sp>
      <p:sp>
        <p:nvSpPr>
          <p:cNvPr id="31" name="Right Arrow 30"/>
          <p:cNvSpPr/>
          <p:nvPr/>
        </p:nvSpPr>
        <p:spPr>
          <a:xfrm flipH="1">
            <a:off x="4633085" y="3034670"/>
            <a:ext cx="883022" cy="958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/>
              <a:t>100 %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015109" y="3161588"/>
            <a:ext cx="1541091" cy="68103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Stripping</a:t>
            </a:r>
            <a:endParaRPr lang="en-US" sz="1400" dirty="0"/>
          </a:p>
        </p:txBody>
      </p:sp>
      <p:sp>
        <p:nvSpPr>
          <p:cNvPr id="33" name="Right Arrow 32"/>
          <p:cNvSpPr/>
          <p:nvPr/>
        </p:nvSpPr>
        <p:spPr>
          <a:xfrm flipH="1">
            <a:off x="2058298" y="3001612"/>
            <a:ext cx="883022" cy="958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/>
              <a:t>40 %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64038" y="3822026"/>
            <a:ext cx="17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Slimming, streaming </a:t>
            </a:r>
          </a:p>
          <a:p>
            <a:r>
              <a:rPr lang="en-US" sz="1200" dirty="0"/>
              <a:t>and selecting of events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9589" y="3822026"/>
            <a:ext cx="1907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Generate physics objects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6801281" y="4336268"/>
            <a:ext cx="2366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Online kHz: event rate</a:t>
            </a:r>
          </a:p>
          <a:p>
            <a:r>
              <a:rPr lang="en-US" sz="1200" dirty="0"/>
              <a:t>Offline %: data volume retention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56" y="3067847"/>
            <a:ext cx="1581736" cy="102812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96240" y="3874603"/>
            <a:ext cx="185820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Physicist starts selecting</a:t>
            </a:r>
            <a:br>
              <a:rPr lang="en-US" sz="1200" dirty="0"/>
            </a:br>
            <a:r>
              <a:rPr lang="en-US" sz="1200"/>
              <a:t>and analyzing the data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2271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3949C-D0A0-D44E-99C1-4C239BA89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LHCb Fraction of WLCG Resources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047BD5-30B4-BD47-9728-FFD5CDA03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0263"/>
            <a:ext cx="2652904" cy="1587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3F7540-F7F6-2648-B51A-B6A7CD323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104" y="1369838"/>
            <a:ext cx="2653614" cy="1587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BB84BA-C8E8-E144-8506-1086CFB25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444" y="1371894"/>
            <a:ext cx="2650178" cy="158570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5A609E-3210-D845-85E7-4DA9B2188229}"/>
              </a:ext>
            </a:extLst>
          </p:cNvPr>
          <p:cNvSpPr txBox="1">
            <a:spLocks/>
          </p:cNvSpPr>
          <p:nvPr/>
        </p:nvSpPr>
        <p:spPr bwMode="auto">
          <a:xfrm>
            <a:off x="457201" y="3017569"/>
            <a:ext cx="7959421" cy="4308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136919" indent="-13691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42892" indent="-13691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47674" indent="-13691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53647" indent="-13691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890566" indent="-1023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028675" indent="-137156" algn="l" defTabSz="68578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5831" indent="-137156" algn="l" defTabSz="68578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02988" indent="-137156" algn="l" defTabSz="68578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144" indent="-137156" algn="l" defTabSz="68578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Fraction of LHCb resources on WLCG move from 10 % in 2018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peak of 28 % for Disk in 2021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~ 16 to 22 % by end of LS 3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DDDF0A-EBD9-BA4C-9888-605C717E6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40B145-D274-AE44-9B40-1D77C544DD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A8406-6484-BD4A-90BF-22D28DD946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71B4DA-79E5-724E-813F-A0DEAD6B032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231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ttp://www.dailygalaxy.com/.a/6a00d8341bf7f753ef01bb08f99302970d-800w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36" y="0"/>
            <a:ext cx="7598834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06FA8-FF17-E14F-A39C-B10D6DD65BC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1806" y="115330"/>
            <a:ext cx="28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Particle Collision @ LHCb</a:t>
            </a:r>
          </a:p>
        </p:txBody>
      </p:sp>
    </p:spTree>
    <p:extLst>
      <p:ext uri="{BB962C8B-B14F-4D97-AF65-F5344CB8AC3E}">
        <p14:creationId xmlns:p14="http://schemas.microsoft.com/office/powerpoint/2010/main" val="1656254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ge result for lhcb det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4287"/>
            <a:ext cx="7106216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06FA8-FF17-E14F-A39C-B10D6DD65BC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440" y="190078"/>
            <a:ext cx="8229600" cy="7429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LHCb Detector</a:t>
            </a:r>
          </a:p>
        </p:txBody>
      </p:sp>
      <p:pic>
        <p:nvPicPr>
          <p:cNvPr id="10" name="Picture 6" descr="mage result for lhcb det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880" y="2753573"/>
            <a:ext cx="3373120" cy="237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420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own Arrow 34"/>
          <p:cNvSpPr/>
          <p:nvPr/>
        </p:nvSpPr>
        <p:spPr>
          <a:xfrm>
            <a:off x="5118099" y="899581"/>
            <a:ext cx="2035175" cy="3577165"/>
          </a:xfrm>
          <a:prstGeom prst="downArrow">
            <a:avLst>
              <a:gd name="adj1" fmla="val 50000"/>
              <a:gd name="adj2" fmla="val 4168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olded Corner 33"/>
          <p:cNvSpPr/>
          <p:nvPr/>
        </p:nvSpPr>
        <p:spPr>
          <a:xfrm>
            <a:off x="5869517" y="2140707"/>
            <a:ext cx="77258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RDST</a:t>
            </a:r>
          </a:p>
        </p:txBody>
      </p:sp>
      <p:sp>
        <p:nvSpPr>
          <p:cNvPr id="33" name="Folded Corner 32"/>
          <p:cNvSpPr/>
          <p:nvPr/>
        </p:nvSpPr>
        <p:spPr>
          <a:xfrm>
            <a:off x="5755217" y="2026407"/>
            <a:ext cx="77258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RDST</a:t>
            </a:r>
          </a:p>
        </p:txBody>
      </p:sp>
      <p:sp>
        <p:nvSpPr>
          <p:cNvPr id="32" name="Folded Corner 31"/>
          <p:cNvSpPr/>
          <p:nvPr/>
        </p:nvSpPr>
        <p:spPr>
          <a:xfrm>
            <a:off x="5869517" y="1128181"/>
            <a:ext cx="77258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RAW</a:t>
            </a:r>
          </a:p>
        </p:txBody>
      </p:sp>
      <p:sp>
        <p:nvSpPr>
          <p:cNvPr id="31" name="Folded Corner 30"/>
          <p:cNvSpPr/>
          <p:nvPr/>
        </p:nvSpPr>
        <p:spPr>
          <a:xfrm>
            <a:off x="5755217" y="1013881"/>
            <a:ext cx="77258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RAW</a:t>
            </a:r>
          </a:p>
        </p:txBody>
      </p:sp>
      <p:sp>
        <p:nvSpPr>
          <p:cNvPr id="27" name="Folded Corner 26"/>
          <p:cNvSpPr/>
          <p:nvPr/>
        </p:nvSpPr>
        <p:spPr>
          <a:xfrm>
            <a:off x="5190067" y="3253540"/>
            <a:ext cx="77258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(M)DST</a:t>
            </a:r>
          </a:p>
        </p:txBody>
      </p:sp>
      <p:sp>
        <p:nvSpPr>
          <p:cNvPr id="28" name="Folded Corner 27"/>
          <p:cNvSpPr/>
          <p:nvPr/>
        </p:nvSpPr>
        <p:spPr>
          <a:xfrm>
            <a:off x="6795559" y="3255883"/>
            <a:ext cx="77258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(M)DST</a:t>
            </a:r>
          </a:p>
        </p:txBody>
      </p:sp>
      <p:sp>
        <p:nvSpPr>
          <p:cNvPr id="29" name="Folded Corner 28"/>
          <p:cNvSpPr/>
          <p:nvPr/>
        </p:nvSpPr>
        <p:spPr>
          <a:xfrm>
            <a:off x="5994400" y="3253540"/>
            <a:ext cx="77258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(M)DST</a:t>
            </a:r>
          </a:p>
        </p:txBody>
      </p:sp>
      <p:sp>
        <p:nvSpPr>
          <p:cNvPr id="24" name="Folded Corner 23"/>
          <p:cNvSpPr/>
          <p:nvPr/>
        </p:nvSpPr>
        <p:spPr>
          <a:xfrm>
            <a:off x="5075767" y="3139240"/>
            <a:ext cx="77258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(M)DST</a:t>
            </a:r>
          </a:p>
        </p:txBody>
      </p:sp>
      <p:sp>
        <p:nvSpPr>
          <p:cNvPr id="25" name="Folded Corner 24"/>
          <p:cNvSpPr/>
          <p:nvPr/>
        </p:nvSpPr>
        <p:spPr>
          <a:xfrm>
            <a:off x="6681259" y="3141583"/>
            <a:ext cx="77258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(M)DST</a:t>
            </a:r>
          </a:p>
        </p:txBody>
      </p:sp>
      <p:sp>
        <p:nvSpPr>
          <p:cNvPr id="26" name="Folded Corner 25"/>
          <p:cNvSpPr/>
          <p:nvPr/>
        </p:nvSpPr>
        <p:spPr>
          <a:xfrm>
            <a:off x="5880100" y="3139240"/>
            <a:ext cx="77258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(M)DST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230718"/>
            <a:ext cx="6172200" cy="742950"/>
          </a:xfrm>
        </p:spPr>
        <p:txBody>
          <a:bodyPr/>
          <a:lstStyle/>
          <a:p>
            <a:r>
              <a:rPr lang="en-US" dirty="0"/>
              <a:t>Run 1 </a:t>
            </a:r>
            <a:r>
              <a:rPr lang="en-US" sz="2100" dirty="0"/>
              <a:t>(2010-2012)</a:t>
            </a:r>
          </a:p>
        </p:txBody>
      </p:sp>
      <p:pic>
        <p:nvPicPr>
          <p:cNvPr id="6" name="Picture 5" descr="LHCb_Trigger_RunIDefer_May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818" y="973669"/>
            <a:ext cx="2314101" cy="352425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582083"/>
            <a:ext cx="0" cy="4106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3991553" y="1960674"/>
            <a:ext cx="1160895" cy="888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Online </a:t>
            </a:r>
          </a:p>
          <a:p>
            <a:endParaRPr lang="en-US" sz="375" dirty="0"/>
          </a:p>
          <a:p>
            <a:r>
              <a:rPr lang="en-US" sz="2400" dirty="0"/>
              <a:t>Offline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98458" y="1513413"/>
            <a:ext cx="1303864" cy="3386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Reconstruction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31669" y="2516714"/>
            <a:ext cx="1011767" cy="3386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Stripping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1669" y="3723439"/>
            <a:ext cx="1010432" cy="3386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Merging</a:t>
            </a:r>
          </a:p>
        </p:txBody>
      </p:sp>
      <p:sp>
        <p:nvSpPr>
          <p:cNvPr id="14" name="Folded Corner 13"/>
          <p:cNvSpPr/>
          <p:nvPr/>
        </p:nvSpPr>
        <p:spPr>
          <a:xfrm>
            <a:off x="5640917" y="899581"/>
            <a:ext cx="77258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RAW</a:t>
            </a:r>
          </a:p>
        </p:txBody>
      </p:sp>
      <p:sp>
        <p:nvSpPr>
          <p:cNvPr id="15" name="Folded Corner 14"/>
          <p:cNvSpPr/>
          <p:nvPr/>
        </p:nvSpPr>
        <p:spPr>
          <a:xfrm>
            <a:off x="4961467" y="3024940"/>
            <a:ext cx="77258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(M)DST</a:t>
            </a:r>
          </a:p>
        </p:txBody>
      </p:sp>
      <p:sp>
        <p:nvSpPr>
          <p:cNvPr id="17" name="Folded Corner 16"/>
          <p:cNvSpPr/>
          <p:nvPr/>
        </p:nvSpPr>
        <p:spPr>
          <a:xfrm>
            <a:off x="5640917" y="1912107"/>
            <a:ext cx="77258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RDST</a:t>
            </a:r>
          </a:p>
        </p:txBody>
      </p:sp>
      <p:sp>
        <p:nvSpPr>
          <p:cNvPr id="18" name="TextBox 17"/>
          <p:cNvSpPr txBox="1"/>
          <p:nvPr/>
        </p:nvSpPr>
        <p:spPr>
          <a:xfrm rot="1130579">
            <a:off x="6507284" y="2493044"/>
            <a:ext cx="1486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60 % data </a:t>
            </a:r>
          </a:p>
          <a:p>
            <a:pPr algn="r"/>
            <a:r>
              <a:rPr lang="en-US" dirty="0"/>
              <a:t>retention</a:t>
            </a:r>
          </a:p>
        </p:txBody>
      </p:sp>
      <p:sp>
        <p:nvSpPr>
          <p:cNvPr id="19" name="Folded Corner 18"/>
          <p:cNvSpPr/>
          <p:nvPr/>
        </p:nvSpPr>
        <p:spPr>
          <a:xfrm>
            <a:off x="6566959" y="3027283"/>
            <a:ext cx="77258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(M)DST</a:t>
            </a:r>
          </a:p>
        </p:txBody>
      </p:sp>
      <p:sp>
        <p:nvSpPr>
          <p:cNvPr id="20" name="Folded Corner 19"/>
          <p:cNvSpPr/>
          <p:nvPr/>
        </p:nvSpPr>
        <p:spPr>
          <a:xfrm>
            <a:off x="5765800" y="3024940"/>
            <a:ext cx="77258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(M)DST</a:t>
            </a:r>
          </a:p>
        </p:txBody>
      </p:sp>
      <p:sp>
        <p:nvSpPr>
          <p:cNvPr id="21" name="Folded Corner 20"/>
          <p:cNvSpPr/>
          <p:nvPr/>
        </p:nvSpPr>
        <p:spPr>
          <a:xfrm>
            <a:off x="4987925" y="4197571"/>
            <a:ext cx="77258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(M)DST</a:t>
            </a:r>
          </a:p>
        </p:txBody>
      </p:sp>
      <p:sp>
        <p:nvSpPr>
          <p:cNvPr id="22" name="Folded Corner 21"/>
          <p:cNvSpPr/>
          <p:nvPr/>
        </p:nvSpPr>
        <p:spPr>
          <a:xfrm>
            <a:off x="6593416" y="4199914"/>
            <a:ext cx="77258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(M)DST</a:t>
            </a:r>
          </a:p>
        </p:txBody>
      </p:sp>
      <p:sp>
        <p:nvSpPr>
          <p:cNvPr id="23" name="Folded Corner 22"/>
          <p:cNvSpPr/>
          <p:nvPr/>
        </p:nvSpPr>
        <p:spPr>
          <a:xfrm>
            <a:off x="5792258" y="4197571"/>
            <a:ext cx="77258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(M)DST</a:t>
            </a:r>
          </a:p>
        </p:txBody>
      </p:sp>
      <p:pic>
        <p:nvPicPr>
          <p:cNvPr id="30" name="Picture 29" descr="LHCb_Trigger_RunIDefer_May2015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052" y="654049"/>
            <a:ext cx="2385490" cy="24695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626350" y="325353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…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453841" y="419757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…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381422" y="4550082"/>
            <a:ext cx="20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“Classic Workflow”</a:t>
            </a:r>
          </a:p>
        </p:txBody>
      </p: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42" name="Footer Placeholder 4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71B4DA-79E5-724E-813F-A0DEAD6B032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67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As of 2012 used disk buffer in front of HLT </a:t>
            </a:r>
          </a:p>
          <a:p>
            <a:pPr lvl="1"/>
            <a:r>
              <a:rPr lang="en-US" dirty="0"/>
              <a:t>Buffer “overflow” during LHC fill to process during inter-fill gaps</a:t>
            </a:r>
          </a:p>
          <a:p>
            <a:r>
              <a:rPr lang="en-US" dirty="0"/>
              <a:t>“Classical” offline processing workflow for “Full” Stream</a:t>
            </a:r>
          </a:p>
          <a:p>
            <a:pPr lvl="1"/>
            <a:r>
              <a:rPr lang="en-US" dirty="0"/>
              <a:t>Reconstruction -&gt; Stripping -&gt; Merging</a:t>
            </a:r>
          </a:p>
          <a:p>
            <a:pPr marL="205978" lvl="1" indent="0">
              <a:buNone/>
            </a:pPr>
            <a:r>
              <a:rPr lang="en-US" dirty="0">
                <a:sym typeface="Wingdings"/>
              </a:rPr>
              <a:t></a:t>
            </a:r>
            <a:r>
              <a:rPr lang="en-US" dirty="0"/>
              <a:t> ready for physics analysis</a:t>
            </a:r>
          </a:p>
          <a:p>
            <a:r>
              <a:rPr lang="en-US" dirty="0"/>
              <a:t>Stripping used for </a:t>
            </a:r>
          </a:p>
          <a:p>
            <a:pPr lvl="1"/>
            <a:r>
              <a:rPr lang="en-US" dirty="0"/>
              <a:t>Reduction of file format to DST or M(</a:t>
            </a:r>
            <a:r>
              <a:rPr lang="en-US" dirty="0" err="1"/>
              <a:t>icro</a:t>
            </a:r>
            <a:r>
              <a:rPr lang="en-US" dirty="0"/>
              <a:t>)DST </a:t>
            </a:r>
          </a:p>
          <a:p>
            <a:pPr lvl="1"/>
            <a:r>
              <a:rPr lang="en-US" dirty="0"/>
              <a:t>Event selection, usually ~ 60 % data retention</a:t>
            </a:r>
          </a:p>
          <a:p>
            <a:pPr lvl="1"/>
            <a:r>
              <a:rPr lang="en-US" dirty="0"/>
              <a:t>Split into different streams used by physics working groups</a:t>
            </a:r>
          </a:p>
          <a:p>
            <a:r>
              <a:rPr lang="en-US" dirty="0"/>
              <a:t>At minimum 2 processing passes needed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pass processing right after data collection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pass processing with improved detector calibration &amp; alignment</a:t>
            </a:r>
          </a:p>
          <a:p>
            <a:pPr lvl="2"/>
            <a:r>
              <a:rPr lang="en-US" dirty="0"/>
              <a:t>Usually started in September until Dec/Jan -&gt; additional load on resources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71B4DA-79E5-724E-813F-A0DEAD6B032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543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230718"/>
            <a:ext cx="6172200" cy="742950"/>
          </a:xfrm>
        </p:spPr>
        <p:txBody>
          <a:bodyPr/>
          <a:lstStyle/>
          <a:p>
            <a:r>
              <a:rPr lang="en-US" dirty="0"/>
              <a:t>Run 2 </a:t>
            </a:r>
            <a:r>
              <a:rPr lang="en-US" sz="2100" dirty="0"/>
              <a:t>(2015-2018)</a:t>
            </a:r>
          </a:p>
        </p:txBody>
      </p:sp>
      <p:pic>
        <p:nvPicPr>
          <p:cNvPr id="4" name="Picture 3" descr="LHCb_Trigger_RunII_May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818" y="899583"/>
            <a:ext cx="2314101" cy="352425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582083"/>
            <a:ext cx="0" cy="4106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3991553" y="1960674"/>
            <a:ext cx="1160895" cy="888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Online </a:t>
            </a:r>
          </a:p>
          <a:p>
            <a:endParaRPr lang="en-US" sz="375" dirty="0"/>
          </a:p>
          <a:p>
            <a:r>
              <a:rPr lang="en-US" sz="2400" dirty="0"/>
              <a:t>Offline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4773085" y="899581"/>
            <a:ext cx="1418166" cy="3577165"/>
          </a:xfrm>
          <a:prstGeom prst="downArrow">
            <a:avLst>
              <a:gd name="adj1" fmla="val 50000"/>
              <a:gd name="adj2" fmla="val 4168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LHCb_Trigger_RunII_May2015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53" y="668326"/>
            <a:ext cx="2314101" cy="22968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94301" y="1375830"/>
            <a:ext cx="563033" cy="3386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Reco</a:t>
            </a:r>
            <a:endParaRPr lang="en-US" sz="1200" dirty="0"/>
          </a:p>
        </p:txBody>
      </p:sp>
      <p:sp>
        <p:nvSpPr>
          <p:cNvPr id="15" name="Folded Corner 14"/>
          <p:cNvSpPr/>
          <p:nvPr/>
        </p:nvSpPr>
        <p:spPr>
          <a:xfrm>
            <a:off x="5130801" y="984249"/>
            <a:ext cx="70273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RAW</a:t>
            </a:r>
          </a:p>
        </p:txBody>
      </p:sp>
      <p:sp>
        <p:nvSpPr>
          <p:cNvPr id="17" name="Folded Corner 16"/>
          <p:cNvSpPr/>
          <p:nvPr/>
        </p:nvSpPr>
        <p:spPr>
          <a:xfrm>
            <a:off x="5130801" y="1785109"/>
            <a:ext cx="70273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RDST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94301" y="2176693"/>
            <a:ext cx="563033" cy="3386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Strpg</a:t>
            </a:r>
            <a:endParaRPr lang="en-US" sz="1200" dirty="0"/>
          </a:p>
        </p:txBody>
      </p:sp>
      <p:sp>
        <p:nvSpPr>
          <p:cNvPr id="19" name="Folded Corner 18"/>
          <p:cNvSpPr/>
          <p:nvPr/>
        </p:nvSpPr>
        <p:spPr>
          <a:xfrm>
            <a:off x="5130801" y="2600026"/>
            <a:ext cx="70273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(M)DST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194301" y="3000303"/>
            <a:ext cx="563033" cy="3386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Merg</a:t>
            </a:r>
            <a:endParaRPr lang="en-US" sz="1200" dirty="0"/>
          </a:p>
        </p:txBody>
      </p:sp>
      <p:sp>
        <p:nvSpPr>
          <p:cNvPr id="21" name="Folded Corner 20"/>
          <p:cNvSpPr/>
          <p:nvPr/>
        </p:nvSpPr>
        <p:spPr>
          <a:xfrm>
            <a:off x="5130801" y="3455159"/>
            <a:ext cx="70273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(M)DST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67301" y="3926417"/>
            <a:ext cx="795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10 kHz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11703" y="4507585"/>
            <a:ext cx="1665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“Classic Workflow”</a:t>
            </a:r>
          </a:p>
        </p:txBody>
      </p:sp>
      <p:sp>
        <p:nvSpPr>
          <p:cNvPr id="24" name="Down Arrow 23"/>
          <p:cNvSpPr/>
          <p:nvPr/>
        </p:nvSpPr>
        <p:spPr>
          <a:xfrm>
            <a:off x="6191251" y="898008"/>
            <a:ext cx="1418166" cy="3577165"/>
          </a:xfrm>
          <a:prstGeom prst="downArrow">
            <a:avLst>
              <a:gd name="adj1" fmla="val 50000"/>
              <a:gd name="adj2" fmla="val 4168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12467" y="1375830"/>
            <a:ext cx="563033" cy="3386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Tesla</a:t>
            </a:r>
          </a:p>
        </p:txBody>
      </p:sp>
      <p:sp>
        <p:nvSpPr>
          <p:cNvPr id="26" name="Folded Corner 25"/>
          <p:cNvSpPr/>
          <p:nvPr/>
        </p:nvSpPr>
        <p:spPr>
          <a:xfrm>
            <a:off x="6548967" y="982676"/>
            <a:ext cx="70273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RAW</a:t>
            </a:r>
          </a:p>
        </p:txBody>
      </p:sp>
      <p:sp>
        <p:nvSpPr>
          <p:cNvPr id="27" name="Folded Corner 26"/>
          <p:cNvSpPr/>
          <p:nvPr/>
        </p:nvSpPr>
        <p:spPr>
          <a:xfrm>
            <a:off x="6547494" y="1785109"/>
            <a:ext cx="70273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MDST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85468" y="3924844"/>
            <a:ext cx="838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2.5 kHz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25118" y="4506012"/>
            <a:ext cx="1546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“Turbo Workflow”</a:t>
            </a:r>
          </a:p>
        </p:txBody>
      </p:sp>
      <p:sp>
        <p:nvSpPr>
          <p:cNvPr id="38" name="Date Placeholder 3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71B4DA-79E5-724E-813F-A0DEAD6B032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718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0818"/>
            <a:ext cx="8229600" cy="383751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Split Online High Level Trigger (HLT) into two parts</a:t>
            </a:r>
          </a:p>
          <a:p>
            <a:pPr lvl="1"/>
            <a:r>
              <a:rPr lang="en-US" dirty="0"/>
              <a:t>Disk buffer between HLT1 and HLT2 </a:t>
            </a:r>
          </a:p>
          <a:p>
            <a:pPr lvl="1"/>
            <a:r>
              <a:rPr lang="en-US" dirty="0"/>
              <a:t>Final detector calibration &amp; alignment done from HLT1 output</a:t>
            </a:r>
          </a:p>
          <a:p>
            <a:pPr marL="205978" lvl="1" indent="0">
              <a:buNone/>
            </a:pPr>
            <a:r>
              <a:rPr lang="en-US" dirty="0">
                <a:sym typeface="Wingdings"/>
              </a:rPr>
              <a:t>    no second pass processing needed offline </a:t>
            </a:r>
          </a:p>
          <a:p>
            <a:pPr marL="205978" lvl="1" indent="0">
              <a:buNone/>
            </a:pPr>
            <a:r>
              <a:rPr lang="en-US" dirty="0">
                <a:sym typeface="Wingdings"/>
              </a:rPr>
              <a:t>    higher stripping retention with better detector conditions applied</a:t>
            </a:r>
          </a:p>
          <a:p>
            <a:pPr lvl="1"/>
            <a:r>
              <a:rPr lang="en-US" dirty="0">
                <a:sym typeface="Wingdings"/>
              </a:rPr>
              <a:t>HLT 2 reconstruction becomes identical to offline reconstruction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New concept of “Turbo” stream (in addition to “Full”)</a:t>
            </a:r>
          </a:p>
          <a:p>
            <a:pPr lvl="1"/>
            <a:r>
              <a:rPr lang="en-US" dirty="0">
                <a:sym typeface="Wingdings"/>
              </a:rPr>
              <a:t>Contains final reconstructed physics objects in m(</a:t>
            </a:r>
            <a:r>
              <a:rPr lang="en-US" dirty="0" err="1">
                <a:sym typeface="Wingdings"/>
              </a:rPr>
              <a:t>icro</a:t>
            </a:r>
            <a:r>
              <a:rPr lang="en-US" dirty="0">
                <a:sym typeface="Wingdings"/>
              </a:rPr>
              <a:t>)DST format ready for physics analysis without any further processing</a:t>
            </a:r>
          </a:p>
          <a:p>
            <a:pPr lvl="2"/>
            <a:r>
              <a:rPr lang="en-US" dirty="0">
                <a:sym typeface="Wingdings"/>
              </a:rPr>
              <a:t>Little reformatting needed offline from “LHCb” format to ROOT format</a:t>
            </a:r>
          </a:p>
          <a:p>
            <a:pPr marL="410765" lvl="2" indent="0">
              <a:buNone/>
            </a:pPr>
            <a:r>
              <a:rPr lang="en-US" dirty="0">
                <a:sym typeface="Wingdings"/>
              </a:rPr>
              <a:t> 100 % retention, everything selected is signal, available in O(Hours)</a:t>
            </a:r>
          </a:p>
          <a:p>
            <a:pPr lvl="1"/>
            <a:r>
              <a:rPr lang="en-US" dirty="0">
                <a:sym typeface="Wingdings"/>
              </a:rPr>
              <a:t>RAW information not to be kept on offline storage</a:t>
            </a:r>
          </a:p>
          <a:p>
            <a:pPr marL="205978" lvl="1" indent="0">
              <a:buNone/>
            </a:pPr>
            <a:r>
              <a:rPr lang="en-US" dirty="0">
                <a:sym typeface="Wingdings"/>
              </a:rPr>
              <a:t>     One off chance to process data correctly in HLT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71B4DA-79E5-724E-813F-A0DEAD6B032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206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CD624D-C61B-7C4A-8214-BC92EBA6F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81" y="1097688"/>
            <a:ext cx="2297439" cy="3281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230718"/>
            <a:ext cx="6172200" cy="742950"/>
          </a:xfrm>
        </p:spPr>
        <p:txBody>
          <a:bodyPr/>
          <a:lstStyle/>
          <a:p>
            <a:r>
              <a:rPr lang="en-US" dirty="0"/>
              <a:t>Run 3 </a:t>
            </a:r>
            <a:r>
              <a:rPr lang="en-US" sz="2100" dirty="0"/>
              <a:t>(2021-2023)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0" y="582083"/>
            <a:ext cx="0" cy="4106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3991553" y="1960674"/>
            <a:ext cx="1160895" cy="888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Online </a:t>
            </a:r>
          </a:p>
          <a:p>
            <a:endParaRPr lang="en-US" sz="375" dirty="0"/>
          </a:p>
          <a:p>
            <a:r>
              <a:rPr lang="en-US" sz="2400" dirty="0"/>
              <a:t>Offline</a:t>
            </a:r>
          </a:p>
        </p:txBody>
      </p:sp>
      <p:sp>
        <p:nvSpPr>
          <p:cNvPr id="10" name="Down Arrow 9"/>
          <p:cNvSpPr/>
          <p:nvPr/>
        </p:nvSpPr>
        <p:spPr>
          <a:xfrm>
            <a:off x="5118099" y="899581"/>
            <a:ext cx="2035175" cy="3577165"/>
          </a:xfrm>
          <a:prstGeom prst="downArrow">
            <a:avLst>
              <a:gd name="adj1" fmla="val 50000"/>
              <a:gd name="adj2" fmla="val 4168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631197" y="1389202"/>
            <a:ext cx="1001184" cy="3386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Tesla</a:t>
            </a:r>
          </a:p>
        </p:txBody>
      </p:sp>
      <p:sp>
        <p:nvSpPr>
          <p:cNvPr id="24" name="Folded Corner 23"/>
          <p:cNvSpPr/>
          <p:nvPr/>
        </p:nvSpPr>
        <p:spPr>
          <a:xfrm>
            <a:off x="5765800" y="973669"/>
            <a:ext cx="77258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RAW</a:t>
            </a:r>
          </a:p>
        </p:txBody>
      </p:sp>
      <p:sp>
        <p:nvSpPr>
          <p:cNvPr id="27" name="TextBox 26"/>
          <p:cNvSpPr txBox="1"/>
          <p:nvPr/>
        </p:nvSpPr>
        <p:spPr>
          <a:xfrm rot="1130579">
            <a:off x="6717884" y="1257905"/>
            <a:ext cx="950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100 % </a:t>
            </a:r>
          </a:p>
          <a:p>
            <a:pPr algn="r"/>
            <a:r>
              <a:rPr lang="en-US" sz="1400" dirty="0"/>
              <a:t>Retention</a:t>
            </a:r>
          </a:p>
        </p:txBody>
      </p:sp>
      <p:sp>
        <p:nvSpPr>
          <p:cNvPr id="29" name="Folded Corner 28"/>
          <p:cNvSpPr/>
          <p:nvPr/>
        </p:nvSpPr>
        <p:spPr>
          <a:xfrm>
            <a:off x="5765800" y="1863731"/>
            <a:ext cx="772583" cy="317501"/>
          </a:xfrm>
          <a:prstGeom prst="foldedCorner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MDST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18439" y="4515731"/>
            <a:ext cx="19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“Turbo Workflow”</a:t>
            </a:r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71B4DA-79E5-724E-813F-A0DEAD6B032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29AFB7-AB64-F848-90BC-400237A5F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453" y="599130"/>
            <a:ext cx="2318920" cy="19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17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0818"/>
            <a:ext cx="8229600" cy="3657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Removal L0 hardware trigger, 30 MHz events to be triggered in software</a:t>
            </a:r>
          </a:p>
          <a:p>
            <a:pPr marL="205978" lvl="1" indent="0">
              <a:buNone/>
            </a:pPr>
            <a:r>
              <a:rPr lang="en-US" dirty="0">
                <a:sym typeface="Wingdings"/>
              </a:rPr>
              <a:t> Strain on CPU efficiency of the trigger software (Gaudi Online)</a:t>
            </a:r>
          </a:p>
          <a:p>
            <a:endParaRPr lang="en-US" dirty="0"/>
          </a:p>
          <a:p>
            <a:r>
              <a:rPr lang="en-US" dirty="0"/>
              <a:t>Trigger only signal events, event selection becomes classification</a:t>
            </a:r>
          </a:p>
          <a:p>
            <a:pPr marL="205978" lvl="1" indent="0">
              <a:buNone/>
            </a:pPr>
            <a:r>
              <a:rPr lang="en-US" dirty="0">
                <a:sym typeface="Wingdings"/>
              </a:rPr>
              <a:t> 100 % retention -&gt; offline storage costs driven by HLT output rate</a:t>
            </a:r>
          </a:p>
          <a:p>
            <a:pPr marL="491728" lvl="1" indent="-285750">
              <a:buFont typeface="Wingdings" pitchFamily="2" charset="2"/>
              <a:buChar char="à"/>
            </a:pPr>
            <a:r>
              <a:rPr lang="en-US" dirty="0">
                <a:sym typeface="Wingdings"/>
              </a:rPr>
              <a:t>Stripping becomes streaming of events</a:t>
            </a:r>
          </a:p>
          <a:p>
            <a:pPr marL="5" indent="0">
              <a:buNone/>
            </a:pPr>
            <a:endParaRPr lang="en-US" dirty="0"/>
          </a:p>
          <a:p>
            <a:r>
              <a:rPr lang="en-US" dirty="0"/>
              <a:t>HLT output rate increase to O(GB/s), aim for vast majority to be “Turbo”</a:t>
            </a:r>
          </a:p>
          <a:p>
            <a:pPr marL="205978" lvl="1" indent="0">
              <a:buNone/>
            </a:pPr>
            <a:r>
              <a:rPr lang="en-US" dirty="0">
                <a:sym typeface="Wingdings"/>
              </a:rPr>
              <a:t> Smaller event sizes  more events recorded</a:t>
            </a:r>
          </a:p>
          <a:p>
            <a:pPr marL="205978" lvl="1" indent="0">
              <a:buNone/>
            </a:pPr>
            <a:r>
              <a:rPr lang="en-US" dirty="0">
                <a:sym typeface="Wingdings"/>
              </a:rPr>
              <a:t> Event formats will be in a range between MDST and DST</a:t>
            </a:r>
          </a:p>
          <a:p>
            <a:pPr lvl="2"/>
            <a:r>
              <a:rPr lang="en-US" dirty="0">
                <a:sym typeface="Wingdings"/>
              </a:rPr>
              <a:t>If needed, decide which parts of the reconstruction information will be persistent</a:t>
            </a:r>
          </a:p>
          <a:p>
            <a:pPr marL="205978" lvl="1" indent="0">
              <a:buNone/>
            </a:pPr>
            <a:r>
              <a:rPr lang="en-US" dirty="0">
                <a:sym typeface="Wingdings"/>
              </a:rPr>
              <a:t> More events per file  sparse reading </a:t>
            </a:r>
            <a:endParaRPr lang="en-US" dirty="0"/>
          </a:p>
          <a:p>
            <a:pPr lvl="2"/>
            <a:r>
              <a:rPr lang="en-US" dirty="0">
                <a:sym typeface="Wingdings"/>
              </a:rPr>
              <a:t>Efficient model for user analysis needed</a:t>
            </a:r>
          </a:p>
          <a:p>
            <a:pPr marL="205978" lvl="1" indent="0">
              <a:buNone/>
            </a:pPr>
            <a:r>
              <a:rPr lang="en-US" dirty="0">
                <a:sym typeface="Wingdings"/>
              </a:rPr>
              <a:t> Very little data processing to be done offline </a:t>
            </a:r>
            <a:r>
              <a:rPr lang="en-US" dirty="0">
                <a:solidFill>
                  <a:srgbClr val="008000"/>
                </a:solidFill>
                <a:sym typeface="Wingdings"/>
              </a:rPr>
              <a:t></a:t>
            </a:r>
            <a:endParaRPr lang="en-US" dirty="0">
              <a:solidFill>
                <a:srgbClr val="008000"/>
              </a:solidFill>
            </a:endParaRPr>
          </a:p>
          <a:p>
            <a:pPr marL="205978" lvl="1" indent="0">
              <a:buNone/>
            </a:pPr>
            <a:r>
              <a:rPr lang="en-US" dirty="0">
                <a:sym typeface="Wingdings"/>
              </a:rPr>
              <a:t> Signal proportional to MC needed  Work for simulation explodes </a:t>
            </a:r>
            <a:r>
              <a:rPr lang="en-US" dirty="0">
                <a:solidFill>
                  <a:schemeClr val="tx2"/>
                </a:solidFill>
                <a:sym typeface="Wingdings"/>
              </a:rPr>
              <a:t> </a:t>
            </a:r>
            <a:endParaRPr lang="en-US" dirty="0">
              <a:solidFill>
                <a:schemeClr val="tx2"/>
              </a:solidFill>
            </a:endParaRPr>
          </a:p>
          <a:p>
            <a:pPr lvl="1"/>
            <a:endParaRPr lang="en-US" dirty="0"/>
          </a:p>
          <a:p>
            <a:pPr marL="205978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ym typeface="Wingding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3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71B4DA-79E5-724E-813F-A0DEAD6B032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06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Game Has Changed</a:t>
            </a:r>
            <a:endParaRPr lang="en-GB" sz="7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DC1D16-B8D6-0648-83C2-A52B7C2770D5}" type="slidenum">
              <a:rPr lang="es-ES" smtClean="0"/>
              <a:pPr/>
              <a:t>7</a:t>
            </a:fld>
            <a:endParaRPr lang="es-ES"/>
          </a:p>
        </p:txBody>
      </p:sp>
      <p:pic>
        <p:nvPicPr>
          <p:cNvPr id="7" name="Content Placeholder 6" descr="Screen Shot 2015-03-20 at 14.48.07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1829" b="-11829"/>
          <a:stretch>
            <a:fillRect/>
          </a:stretch>
        </p:blipFill>
        <p:spPr>
          <a:xfrm>
            <a:off x="1425388" y="915459"/>
            <a:ext cx="6293224" cy="3657600"/>
          </a:xfrm>
        </p:spPr>
      </p:pic>
      <p:sp>
        <p:nvSpPr>
          <p:cNvPr id="8" name="TextBox 7"/>
          <p:cNvSpPr txBox="1"/>
          <p:nvPr/>
        </p:nvSpPr>
        <p:spPr>
          <a:xfrm>
            <a:off x="6754887" y="4210050"/>
            <a:ext cx="96372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50" dirty="0">
                <a:latin typeface="Comic Sans MS"/>
              </a:rPr>
              <a:t>(© </a:t>
            </a:r>
            <a:r>
              <a:rPr lang="en-GB" sz="750" dirty="0" err="1">
                <a:latin typeface="Comic Sans MS"/>
              </a:rPr>
              <a:t>Vava</a:t>
            </a:r>
            <a:r>
              <a:rPr lang="en-GB" sz="750" dirty="0">
                <a:latin typeface="Comic Sans MS"/>
              </a:rPr>
              <a:t> </a:t>
            </a:r>
            <a:r>
              <a:rPr lang="en-GB" sz="750" dirty="0" err="1">
                <a:latin typeface="Comic Sans MS"/>
              </a:rPr>
              <a:t>Gligorov</a:t>
            </a:r>
            <a:r>
              <a:rPr lang="en-GB" sz="750" dirty="0">
                <a:latin typeface="Comic Sans MS"/>
              </a:rPr>
              <a:t>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</a:p>
        </p:txBody>
      </p:sp>
    </p:spTree>
    <p:extLst>
      <p:ext uri="{BB962C8B-B14F-4D97-AF65-F5344CB8AC3E}">
        <p14:creationId xmlns:p14="http://schemas.microsoft.com/office/powerpoint/2010/main" val="3794019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97139"/>
            <a:ext cx="6172200" cy="742950"/>
          </a:xfrm>
        </p:spPr>
        <p:txBody>
          <a:bodyPr/>
          <a:lstStyle/>
          <a:p>
            <a:r>
              <a:rPr lang="en-US" dirty="0"/>
              <a:t>Overall Roadmap towards Run 3</a:t>
            </a:r>
          </a:p>
        </p:txBody>
      </p:sp>
      <p:sp>
        <p:nvSpPr>
          <p:cNvPr id="6" name="TextBox 5"/>
          <p:cNvSpPr txBox="1"/>
          <p:nvPr/>
        </p:nvSpPr>
        <p:spPr>
          <a:xfrm rot="1982138">
            <a:off x="1898834" y="2237025"/>
            <a:ext cx="2725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Q1/16: Upgrade Roadmap Document</a:t>
            </a:r>
          </a:p>
        </p:txBody>
      </p:sp>
      <p:sp>
        <p:nvSpPr>
          <p:cNvPr id="7" name="TextBox 6"/>
          <p:cNvSpPr txBox="1"/>
          <p:nvPr/>
        </p:nvSpPr>
        <p:spPr>
          <a:xfrm rot="1982138">
            <a:off x="1532613" y="2130295"/>
            <a:ext cx="2366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Q4/15: Upgrade Kickoff Meeting</a:t>
            </a:r>
          </a:p>
        </p:txBody>
      </p:sp>
      <p:sp>
        <p:nvSpPr>
          <p:cNvPr id="9" name="TextBox 8"/>
          <p:cNvSpPr txBox="1"/>
          <p:nvPr/>
        </p:nvSpPr>
        <p:spPr>
          <a:xfrm rot="1982138">
            <a:off x="2562065" y="2328593"/>
            <a:ext cx="3039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Q1/17: Demonstrate Technology Changes</a:t>
            </a:r>
          </a:p>
        </p:txBody>
      </p:sp>
      <p:sp>
        <p:nvSpPr>
          <p:cNvPr id="10" name="TextBox 9"/>
          <p:cNvSpPr txBox="1"/>
          <p:nvPr/>
        </p:nvSpPr>
        <p:spPr>
          <a:xfrm rot="1982138">
            <a:off x="3157536" y="2196322"/>
            <a:ext cx="258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Q4/17: Software &amp; Computing TDR</a:t>
            </a:r>
          </a:p>
        </p:txBody>
      </p:sp>
      <p:sp>
        <p:nvSpPr>
          <p:cNvPr id="11" name="TextBox 10"/>
          <p:cNvSpPr txBox="1"/>
          <p:nvPr/>
        </p:nvSpPr>
        <p:spPr>
          <a:xfrm rot="1982138">
            <a:off x="3709301" y="2238924"/>
            <a:ext cx="274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Q3/18: Definition of Computing Model</a:t>
            </a: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0777940"/>
              </p:ext>
            </p:extLst>
          </p:nvPr>
        </p:nvGraphicFramePr>
        <p:xfrm>
          <a:off x="1095825" y="1325296"/>
          <a:ext cx="5486398" cy="293370"/>
        </p:xfrm>
        <a:graphic>
          <a:graphicData uri="http://schemas.openxmlformats.org/drawingml/2006/table">
            <a:tbl>
              <a:tblPr/>
              <a:tblGrid>
                <a:gridCol w="391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59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78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4668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… LS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Run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LS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Run 3 ...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" name="Picture 14" descr="targ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113" y="817889"/>
            <a:ext cx="1480406" cy="14804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25944" y="134556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.........</a:t>
            </a:r>
            <a:endParaRPr lang="en-US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516106"/>
              </p:ext>
            </p:extLst>
          </p:nvPr>
        </p:nvGraphicFramePr>
        <p:xfrm>
          <a:off x="7242300" y="1325296"/>
          <a:ext cx="428625" cy="293370"/>
        </p:xfrm>
        <a:graphic>
          <a:graphicData uri="http://schemas.openxmlformats.org/drawingml/2006/table">
            <a:tbl>
              <a:tblPr/>
              <a:tblGrid>
                <a:gridCol w="85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685">
                <a:tc gridSpan="2">
                  <a:txBody>
                    <a:bodyPr/>
                    <a:lstStyle/>
                    <a:p>
                      <a:pPr algn="l" fontAlgn="b"/>
                      <a:r>
                        <a:rPr lang="is-I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Run 4 …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735106" y="3411583"/>
            <a:ext cx="7637929" cy="153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>
            <a:lvl1pPr marL="182563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73025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0488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187450" indent="-1365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Very tight schedule to prepare software and computing for Run 3</a:t>
            </a:r>
            <a:endParaRPr lang="en-US" sz="1500" dirty="0"/>
          </a:p>
          <a:p>
            <a:r>
              <a:rPr lang="en-US" sz="1800" dirty="0"/>
              <a:t>Big difference in respect to preparing software for Run 1 </a:t>
            </a:r>
          </a:p>
          <a:p>
            <a:pPr marL="205978" lvl="1" indent="0">
              <a:buNone/>
            </a:pPr>
            <a:r>
              <a:rPr lang="en-US" sz="1500" dirty="0">
                <a:sym typeface="Wingdings"/>
              </a:rPr>
              <a:t></a:t>
            </a:r>
            <a:r>
              <a:rPr lang="en-US" sz="1500" dirty="0"/>
              <a:t> Operating a detector while developing new software </a:t>
            </a:r>
          </a:p>
          <a:p>
            <a:r>
              <a:rPr lang="en-US" sz="1800" dirty="0"/>
              <a:t>Also in LS2 likely not to change, physics program continues </a:t>
            </a:r>
            <a:r>
              <a:rPr lang="is-IS" sz="1800" dirty="0"/>
              <a:t>…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7176326" y="1610711"/>
            <a:ext cx="593432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(HL-LHC)</a:t>
            </a:r>
          </a:p>
        </p:txBody>
      </p:sp>
      <p:sp>
        <p:nvSpPr>
          <p:cNvPr id="21" name="5-Point Star 20"/>
          <p:cNvSpPr/>
          <p:nvPr/>
        </p:nvSpPr>
        <p:spPr>
          <a:xfrm>
            <a:off x="3699698" y="1417300"/>
            <a:ext cx="219307" cy="219307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71B4DA-79E5-724E-813F-A0DEAD6B032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82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718"/>
            <a:ext cx="8229600" cy="742950"/>
          </a:xfrm>
        </p:spPr>
        <p:txBody>
          <a:bodyPr/>
          <a:lstStyle/>
          <a:p>
            <a:r>
              <a:rPr lang="en-US" dirty="0"/>
              <a:t>Software and Computing Areas for the Upgrade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7260" y="1030818"/>
            <a:ext cx="3359539" cy="3657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“Revolutionary” non-backwards compatible developments </a:t>
            </a:r>
          </a:p>
          <a:p>
            <a:pPr lvl="1"/>
            <a:r>
              <a:rPr lang="en-US" dirty="0"/>
              <a:t>Framework software, data/event model, detector description, conditions data, 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“Evolutionary” changes which can be integrated already during Run 2</a:t>
            </a:r>
          </a:p>
          <a:p>
            <a:pPr lvl="1"/>
            <a:r>
              <a:rPr lang="en-US" dirty="0"/>
              <a:t>Fast simulations models, scalability of distributed offline computing, physics analysis workflows, </a:t>
            </a:r>
            <a:r>
              <a:rPr lang="mr-IN" dirty="0"/>
              <a:t>…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82754"/>
            <a:ext cx="1388962" cy="246459"/>
          </a:xfrm>
        </p:spPr>
        <p:txBody>
          <a:bodyPr/>
          <a:lstStyle/>
          <a:p>
            <a:pPr>
              <a:defRPr/>
            </a:pPr>
            <a:r>
              <a:rPr lang="en-US"/>
              <a:t>20 June '18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03362" y="4869657"/>
            <a:ext cx="4415742" cy="259556"/>
          </a:xfrm>
        </p:spPr>
        <p:txBody>
          <a:bodyPr/>
          <a:lstStyle/>
          <a:p>
            <a:pPr>
              <a:defRPr/>
            </a:pPr>
            <a:r>
              <a:rPr lang="en-US"/>
              <a:t>Stefan Roiser -- LCG/France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68408" y="4168427"/>
            <a:ext cx="1510496" cy="246459"/>
          </a:xfrm>
        </p:spPr>
        <p:txBody>
          <a:bodyPr/>
          <a:lstStyle/>
          <a:p>
            <a:pPr>
              <a:defRPr/>
            </a:pPr>
            <a:fld id="{9371B4DA-79E5-724E-813F-A0DEAD6B032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114580"/>
            <a:ext cx="5178903" cy="2028920"/>
          </a:xfrm>
          <a:prstGeom prst="rect">
            <a:avLst/>
          </a:prstGeom>
        </p:spPr>
      </p:pic>
      <p:pic>
        <p:nvPicPr>
          <p:cNvPr id="8" name="Picture 7" descr="upgr-revolution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9551"/>
            <a:ext cx="5178903" cy="21650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0548836">
            <a:off x="70286" y="1384220"/>
            <a:ext cx="2131447" cy="523220"/>
          </a:xfrm>
          <a:prstGeom prst="rect">
            <a:avLst/>
          </a:prstGeom>
          <a:solidFill>
            <a:schemeClr val="tx2"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“Revolution”</a:t>
            </a:r>
          </a:p>
        </p:txBody>
      </p:sp>
      <p:sp>
        <p:nvSpPr>
          <p:cNvPr id="11" name="TextBox 10"/>
          <p:cNvSpPr txBox="1"/>
          <p:nvPr/>
        </p:nvSpPr>
        <p:spPr>
          <a:xfrm rot="20886319">
            <a:off x="2178872" y="1350145"/>
            <a:ext cx="2979072" cy="400110"/>
          </a:xfrm>
          <a:prstGeom prst="rect">
            <a:avLst/>
          </a:prstGeom>
          <a:solidFill>
            <a:srgbClr val="FFFFFF">
              <a:alpha val="8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D1282E"/>
                </a:solidFill>
              </a:rPr>
              <a:t>Taskforce established</a:t>
            </a:r>
          </a:p>
        </p:txBody>
      </p:sp>
      <p:pic>
        <p:nvPicPr>
          <p:cNvPr id="12" name="Picture 11" descr="upgr-revolution (dragged) 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0" y="4357031"/>
            <a:ext cx="4589083" cy="7984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0886319">
            <a:off x="2092102" y="3380331"/>
            <a:ext cx="3106409" cy="707886"/>
          </a:xfrm>
          <a:prstGeom prst="rect">
            <a:avLst/>
          </a:prstGeom>
          <a:solidFill>
            <a:srgbClr val="FFFFFF">
              <a:alpha val="8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Adiabatic integration into</a:t>
            </a:r>
          </a:p>
          <a:p>
            <a:r>
              <a:rPr lang="en-US" sz="2000" dirty="0"/>
              <a:t>current environment</a:t>
            </a:r>
          </a:p>
        </p:txBody>
      </p:sp>
    </p:spTree>
    <p:extLst>
      <p:ext uri="{BB962C8B-B14F-4D97-AF65-F5344CB8AC3E}">
        <p14:creationId xmlns:p14="http://schemas.microsoft.com/office/powerpoint/2010/main" val="15331045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efanLHCb2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fanLHCbWide2" id="{A0BFD456-0EE5-E04C-B96C-93F37098AB1D}" vid="{2C5BF47F-7245-894B-9A1C-91B74B758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StefanLHCb2</Template>
  <TotalTime>475</TotalTime>
  <Words>1604</Words>
  <Application>Microsoft Macintosh PowerPoint</Application>
  <PresentationFormat>On-screen Show (16:9)</PresentationFormat>
  <Paragraphs>342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ＭＳ Ｐゴシック</vt:lpstr>
      <vt:lpstr>Arial</vt:lpstr>
      <vt:lpstr>Calibri</vt:lpstr>
      <vt:lpstr>Comic Sans MS</vt:lpstr>
      <vt:lpstr>Mangal</vt:lpstr>
      <vt:lpstr>Wingdings</vt:lpstr>
      <vt:lpstr>StefanLHCb2</vt:lpstr>
      <vt:lpstr>LHCb Software and Computing for Run 3</vt:lpstr>
      <vt:lpstr>Data Processing Model Sketch (Classic Full Stream Workflow)</vt:lpstr>
      <vt:lpstr>Run 2 (2015-2018)</vt:lpstr>
      <vt:lpstr>Run 2</vt:lpstr>
      <vt:lpstr>Run 3 (2021-2023)</vt:lpstr>
      <vt:lpstr>Run 3</vt:lpstr>
      <vt:lpstr>The Game Has Changed</vt:lpstr>
      <vt:lpstr>Overall Roadmap towards Run 3</vt:lpstr>
      <vt:lpstr>Software and Computing Areas for the Upgrade</vt:lpstr>
      <vt:lpstr>Software for the Trigger</vt:lpstr>
      <vt:lpstr>Status of Software</vt:lpstr>
      <vt:lpstr>Work spent for different LHCb processing types in one  year</vt:lpstr>
      <vt:lpstr>Simulation</vt:lpstr>
      <vt:lpstr>Distributed Computing</vt:lpstr>
      <vt:lpstr>Run 3 Software &amp; Computing  TDR </vt:lpstr>
      <vt:lpstr>Run 3 Computing Model </vt:lpstr>
      <vt:lpstr>Run 3 Computing Model – First Numbers</vt:lpstr>
      <vt:lpstr>Summary</vt:lpstr>
      <vt:lpstr>Backup </vt:lpstr>
      <vt:lpstr>LHCb Fraction of WLCG Resources </vt:lpstr>
      <vt:lpstr>PowerPoint Presentation</vt:lpstr>
      <vt:lpstr>LHCb Detector</vt:lpstr>
      <vt:lpstr>Run 1 (2010-2012)</vt:lpstr>
      <vt:lpstr>Run 1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LHCb Software and Computing for Run 3</dc:title>
  <dc:creator>Stefan Roiser</dc:creator>
  <cp:lastModifiedBy>Stefan Roiser</cp:lastModifiedBy>
  <cp:revision>18</cp:revision>
  <dcterms:created xsi:type="dcterms:W3CDTF">2018-06-14T13:11:04Z</dcterms:created>
  <dcterms:modified xsi:type="dcterms:W3CDTF">2018-06-20T10:38:34Z</dcterms:modified>
</cp:coreProperties>
</file>