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9" r:id="rId6"/>
    <p:sldId id="258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18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B5A4-B9B5-43F2-83A7-93BB97A027DC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88F-B415-4907-91DF-4D2BE6C5E9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8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B5A4-B9B5-43F2-83A7-93BB97A027DC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88F-B415-4907-91DF-4D2BE6C5E9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0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B5A4-B9B5-43F2-83A7-93BB97A027DC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88F-B415-4907-91DF-4D2BE6C5E9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0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B5A4-B9B5-43F2-83A7-93BB97A027DC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88F-B415-4907-91DF-4D2BE6C5E9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26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B5A4-B9B5-43F2-83A7-93BB97A027DC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88F-B415-4907-91DF-4D2BE6C5E9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B5A4-B9B5-43F2-83A7-93BB97A027DC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88F-B415-4907-91DF-4D2BE6C5E9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7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B5A4-B9B5-43F2-83A7-93BB97A027DC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88F-B415-4907-91DF-4D2BE6C5E9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5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B5A4-B9B5-43F2-83A7-93BB97A027DC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88F-B415-4907-91DF-4D2BE6C5E9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9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B5A4-B9B5-43F2-83A7-93BB97A027DC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88F-B415-4907-91DF-4D2BE6C5E9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06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B5A4-B9B5-43F2-83A7-93BB97A027DC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88F-B415-4907-91DF-4D2BE6C5E9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6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B5A4-B9B5-43F2-83A7-93BB97A027DC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88F-B415-4907-91DF-4D2BE6C5E9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DB5A4-B9B5-43F2-83A7-93BB97A027DC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8A88F-B415-4907-91DF-4D2BE6C5E9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9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4801" y="0"/>
            <a:ext cx="11887199" cy="68941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The </a:t>
            </a:r>
            <a:r>
              <a:rPr lang="it-IT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CHEAP-Hunter</a:t>
            </a:r>
            <a:r>
              <a:rPr lang="it-IT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it-IT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project</a:t>
            </a:r>
            <a:endParaRPr lang="it-IT" sz="54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it-IT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it-IT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C</a:t>
            </a:r>
            <a:r>
              <a:rPr lang="it-IT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ompact </a:t>
            </a:r>
            <a:r>
              <a:rPr lang="it-IT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H</a:t>
            </a:r>
            <a:r>
              <a:rPr lang="it-IT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igh-</a:t>
            </a:r>
            <a:r>
              <a:rPr lang="it-IT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E</a:t>
            </a:r>
            <a:r>
              <a:rPr lang="it-IT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nergy </a:t>
            </a:r>
            <a:r>
              <a:rPr lang="it-IT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A</a:t>
            </a:r>
            <a:r>
              <a:rPr lang="it-IT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mbitious</a:t>
            </a:r>
            <a:r>
              <a:rPr lang="it-IT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P</a:t>
            </a:r>
            <a:r>
              <a:rPr lang="it-IT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ion-bump</a:t>
            </a:r>
            <a:r>
              <a:rPr lang="it-IT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Hunter </a:t>
            </a:r>
            <a:r>
              <a:rPr lang="it-IT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pPr algn="ctr"/>
            <a:r>
              <a:rPr lang="it-IT" sz="4000" b="1" u="sng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All</a:t>
            </a:r>
            <a:r>
              <a:rPr lang="it-IT" sz="40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it-IT" sz="4000" b="1" u="sng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together</a:t>
            </a:r>
            <a:r>
              <a:rPr lang="it-IT" sz="40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: a </a:t>
            </a:r>
            <a:r>
              <a:rPr lang="it-IT" sz="4000" b="1" u="sng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very</a:t>
            </a:r>
            <a:r>
              <a:rPr lang="it-IT" sz="40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4000" b="1" u="sng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interesting</a:t>
            </a:r>
            <a:r>
              <a:rPr lang="it-IT" sz="40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and </a:t>
            </a:r>
            <a:r>
              <a:rPr lang="it-IT" sz="4000" b="1" u="sng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productive</a:t>
            </a:r>
            <a:r>
              <a:rPr lang="it-IT" sz="40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4000" b="1" u="sng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Scientific</a:t>
            </a:r>
            <a:r>
              <a:rPr lang="it-IT" sz="40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4000" b="1" u="sng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Discussion</a:t>
            </a:r>
            <a:r>
              <a:rPr lang="it-IT" sz="40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!</a:t>
            </a:r>
            <a:endParaRPr lang="it-IT" sz="4400" b="1" u="sng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it-IT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Francesco, Francesco </a:t>
            </a:r>
            <a:r>
              <a:rPr lang="it-IT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it-IT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</a:t>
            </a:r>
            <a:r>
              <a:rPr lang="it-IT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ardware]</a:t>
            </a:r>
          </a:p>
          <a:p>
            <a:pPr algn="ctr"/>
            <a:r>
              <a:rPr lang="it-IT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Gaia </a:t>
            </a:r>
            <a:r>
              <a:rPr lang="it-IT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[Target </a:t>
            </a:r>
            <a:r>
              <a:rPr lang="it-IT" sz="40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Search</a:t>
            </a:r>
            <a:r>
              <a:rPr lang="it-IT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</a:p>
          <a:p>
            <a:pPr algn="ctr"/>
            <a:r>
              <a:rPr lang="it-IT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Luca</a:t>
            </a:r>
            <a:r>
              <a:rPr lang="it-IT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[Performances],</a:t>
            </a:r>
          </a:p>
          <a:p>
            <a:pPr algn="ctr"/>
            <a:r>
              <a:rPr lang="it-IT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Marco</a:t>
            </a:r>
            <a:r>
              <a:rPr lang="it-IT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it-IT" sz="40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Logistic</a:t>
            </a:r>
            <a:r>
              <a:rPr lang="it-IT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it-IT" sz="40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Engineering</a:t>
            </a:r>
            <a:r>
              <a:rPr lang="it-IT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],</a:t>
            </a:r>
          </a:p>
          <a:p>
            <a:pPr algn="ctr"/>
            <a:r>
              <a:rPr lang="it-IT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Martina</a:t>
            </a:r>
            <a:r>
              <a:rPr lang="it-IT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[Software, Science </a:t>
            </a:r>
            <a:r>
              <a:rPr lang="it-IT" sz="40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Topic</a:t>
            </a:r>
            <a:r>
              <a:rPr lang="it-IT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5708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4"/>
          <p:cNvSpPr/>
          <p:nvPr/>
        </p:nvSpPr>
        <p:spPr>
          <a:xfrm>
            <a:off x="4142004" y="0"/>
            <a:ext cx="328968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  <a:ea typeface="Chalkboard" charset="0"/>
                <a:cs typeface="Chalkboard" charset="0"/>
              </a:rPr>
              <a:t>Science </a:t>
            </a:r>
            <a:r>
              <a:rPr lang="it-IT" sz="36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  <a:ea typeface="Chalkboard" charset="0"/>
                <a:cs typeface="Chalkboard" charset="0"/>
              </a:rPr>
              <a:t>Topic</a:t>
            </a:r>
            <a:endParaRPr lang="it-IT" sz="360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  <a:ea typeface="Chalkboard" charset="0"/>
              <a:cs typeface="Chalkboard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79" y="3601643"/>
            <a:ext cx="2975791" cy="2075615"/>
          </a:xfrm>
          <a:prstGeom prst="rect">
            <a:avLst/>
          </a:prstGeom>
        </p:spPr>
      </p:pic>
      <p:grpSp>
        <p:nvGrpSpPr>
          <p:cNvPr id="19" name="Gruppo 18"/>
          <p:cNvGrpSpPr/>
          <p:nvPr/>
        </p:nvGrpSpPr>
        <p:grpSpPr>
          <a:xfrm>
            <a:off x="6455390" y="3601643"/>
            <a:ext cx="3233573" cy="2074337"/>
            <a:chOff x="6405523" y="2970698"/>
            <a:chExt cx="3924886" cy="2737608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523" y="2970698"/>
              <a:ext cx="3924886" cy="2737608"/>
            </a:xfrm>
            <a:prstGeom prst="rect">
              <a:avLst/>
            </a:prstGeom>
          </p:spPr>
        </p:pic>
        <p:sp>
          <p:nvSpPr>
            <p:cNvPr id="8" name="Connettore 1 10"/>
            <p:cNvSpPr/>
            <p:nvPr/>
          </p:nvSpPr>
          <p:spPr>
            <a:xfrm flipH="1">
              <a:off x="8215857" y="3071568"/>
              <a:ext cx="4292" cy="232341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</a:ln>
          </p:spPr>
          <p:txBody>
            <a:bodyPr lIns="81639" tIns="40820" rIns="81639" bIns="40820" anchor="ctr" anchorCtr="1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>
                <a:solidFill>
                  <a:srgbClr val="FF0000"/>
                </a:solidFill>
                <a:latin typeface="Arial" pitchFamily="18"/>
                <a:ea typeface="Droid Sans Fallback" pitchFamily="2"/>
                <a:cs typeface="Lohit Hindi" pitchFamily="2"/>
              </a:endParaRPr>
            </a:p>
          </p:txBody>
        </p:sp>
        <p:sp>
          <p:nvSpPr>
            <p:cNvPr id="11" name="TextBox 7"/>
            <p:cNvSpPr txBox="1"/>
            <p:nvPr/>
          </p:nvSpPr>
          <p:spPr>
            <a:xfrm>
              <a:off x="7649370" y="4300647"/>
              <a:ext cx="1232367" cy="446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67,5 MeV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"/>
          <p:cNvSpPr txBox="1"/>
          <p:nvPr/>
        </p:nvSpPr>
        <p:spPr>
          <a:xfrm>
            <a:off x="112137" y="523460"/>
            <a:ext cx="11971006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Segoe Print" panose="02000600000000000000" pitchFamily="2" charset="0"/>
                <a:cs typeface="Lucida Sans"/>
              </a:rPr>
              <a:t>PION BUMP DETECTION </a:t>
            </a:r>
            <a:r>
              <a:rPr lang="en-US" sz="2000" dirty="0" smtClean="0">
                <a:solidFill>
                  <a:srgbClr val="FFFF00"/>
                </a:solidFill>
                <a:latin typeface="Segoe Print" panose="02000600000000000000" pitchFamily="2" charset="0"/>
                <a:cs typeface="Lucida Sans"/>
              </a:rPr>
              <a:t>(Kelner</a:t>
            </a:r>
            <a:r>
              <a:rPr lang="en-US" sz="2000" dirty="0" smtClean="0">
                <a:solidFill>
                  <a:srgbClr val="FFFF00"/>
                </a:solidFill>
                <a:latin typeface="Segoe Print" panose="02000600000000000000" pitchFamily="2" charset="0"/>
                <a:cs typeface="Lucida Sans"/>
              </a:rPr>
              <a:t>06, </a:t>
            </a:r>
            <a:r>
              <a:rPr lang="en-US" sz="2000" dirty="0" smtClean="0">
                <a:solidFill>
                  <a:srgbClr val="FFFF00"/>
                </a:solidFill>
                <a:latin typeface="Segoe Print" panose="02000600000000000000" pitchFamily="2" charset="0"/>
                <a:cs typeface="Lucida Sans"/>
              </a:rPr>
              <a:t>Giuliani11, Ackermann13, Cardillo14 )</a:t>
            </a:r>
            <a:endParaRPr lang="en-US" sz="2000" dirty="0">
              <a:solidFill>
                <a:srgbClr val="FFFF00"/>
              </a:solidFill>
              <a:latin typeface="Segoe Print" panose="02000600000000000000" pitchFamily="2" charset="0"/>
              <a:cs typeface="Lucida Sans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5504143" y="3788857"/>
            <a:ext cx="593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W44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5594516" y="4554778"/>
            <a:ext cx="613775" cy="228103"/>
          </a:xfrm>
          <a:prstGeom prst="rightArrow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0" y="5881814"/>
            <a:ext cx="12192000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Segoe Print" panose="02000600000000000000" pitchFamily="2" charset="0"/>
                <a:cs typeface="Lucida Sans"/>
              </a:rPr>
              <a:t>Importance of no detection: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Segoe Print" panose="02000600000000000000" pitchFamily="2" charset="0"/>
                <a:cs typeface="Lucida Sans"/>
              </a:rPr>
              <a:t>Confirmation of the theoretical model predicting low-energy CR exclusion from clouds </a:t>
            </a:r>
            <a:r>
              <a:rPr lang="en-US" sz="2000" dirty="0" smtClean="0">
                <a:solidFill>
                  <a:srgbClr val="FFFF00"/>
                </a:solidFill>
                <a:latin typeface="Segoe Print" panose="02000600000000000000" pitchFamily="2" charset="0"/>
                <a:cs typeface="Lucida Sans"/>
              </a:rPr>
              <a:t>(Gabici16)</a:t>
            </a:r>
            <a:endParaRPr lang="en-US" sz="2000" dirty="0">
              <a:solidFill>
                <a:srgbClr val="FFFF00"/>
              </a:solidFill>
              <a:latin typeface="Segoe Print" panose="02000600000000000000" pitchFamily="2" charset="0"/>
              <a:cs typeface="Lucida Sans"/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4305422" y="930436"/>
            <a:ext cx="4103833" cy="2585747"/>
            <a:chOff x="122440" y="4315158"/>
            <a:chExt cx="4502641" cy="2528936"/>
          </a:xfrm>
        </p:grpSpPr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40" y="4315158"/>
              <a:ext cx="4502641" cy="2528936"/>
            </a:xfrm>
            <a:prstGeom prst="rect">
              <a:avLst/>
            </a:prstGeom>
          </p:spPr>
        </p:pic>
        <p:sp>
          <p:nvSpPr>
            <p:cNvPr id="22" name="Connettore 1 10"/>
            <p:cNvSpPr/>
            <p:nvPr/>
          </p:nvSpPr>
          <p:spPr>
            <a:xfrm flipH="1">
              <a:off x="1533219" y="4449664"/>
              <a:ext cx="8431" cy="208846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</a:ln>
          </p:spPr>
          <p:txBody>
            <a:bodyPr lIns="81639" tIns="40820" rIns="81639" bIns="40820" anchor="ctr" anchorCtr="1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>
                <a:latin typeface="Arial" pitchFamily="18"/>
                <a:ea typeface="Droid Sans Fallback" pitchFamily="2"/>
                <a:cs typeface="Lohit Hindi" pitchFamily="2"/>
              </a:endParaRP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1" y="930435"/>
            <a:ext cx="4305422" cy="2585748"/>
            <a:chOff x="118740" y="1704207"/>
            <a:chExt cx="4506341" cy="2713624"/>
          </a:xfrm>
        </p:grpSpPr>
        <p:pic>
          <p:nvPicPr>
            <p:cNvPr id="24" name="Immagin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0" y="1704207"/>
              <a:ext cx="4506341" cy="2713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3"/>
            <p:cNvSpPr txBox="1">
              <a:spLocks noChangeArrowheads="1"/>
            </p:cNvSpPr>
            <p:nvPr/>
          </p:nvSpPr>
          <p:spPr bwMode="auto">
            <a:xfrm>
              <a:off x="447744" y="3687201"/>
              <a:ext cx="3358307" cy="549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400" b="1" dirty="0" err="1" smtClean="0">
                  <a:solidFill>
                    <a:srgbClr val="FF0000"/>
                  </a:solidFill>
                  <a:latin typeface="MV Boli" charset="0"/>
                  <a:cs typeface="MV Boli" charset="0"/>
                </a:rPr>
                <a:t>Giuliani,Cardillo</a:t>
              </a:r>
              <a:r>
                <a:rPr lang="it-IT" sz="1400" b="1" dirty="0" smtClean="0">
                  <a:solidFill>
                    <a:srgbClr val="FF0000"/>
                  </a:solidFill>
                  <a:latin typeface="MV Boli" charset="0"/>
                  <a:cs typeface="MV Boli" charset="0"/>
                </a:rPr>
                <a:t> et al. 2011</a:t>
              </a:r>
            </a:p>
            <a:p>
              <a:pPr eaLnBrk="1" hangingPunct="1"/>
              <a:r>
                <a:rPr lang="it-IT" sz="1400" b="1" dirty="0" smtClean="0">
                  <a:solidFill>
                    <a:srgbClr val="FF0000"/>
                  </a:solidFill>
                  <a:latin typeface="MV Boli" charset="0"/>
                  <a:cs typeface="MV Boli" charset="0"/>
                </a:rPr>
                <a:t>Cardillo et al. 2014</a:t>
              </a:r>
              <a:endParaRPr lang="it-IT" sz="1400" b="1" dirty="0">
                <a:solidFill>
                  <a:srgbClr val="FF0000"/>
                </a:solidFill>
                <a:latin typeface="MV Boli" charset="0"/>
                <a:cs typeface="MV Boli" charset="0"/>
              </a:endParaRPr>
            </a:p>
          </p:txBody>
        </p:sp>
        <p:sp>
          <p:nvSpPr>
            <p:cNvPr id="26" name="Connettore 1 10"/>
            <p:cNvSpPr/>
            <p:nvPr/>
          </p:nvSpPr>
          <p:spPr>
            <a:xfrm flipH="1">
              <a:off x="1591917" y="1815479"/>
              <a:ext cx="11433" cy="236602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</a:ln>
          </p:spPr>
          <p:txBody>
            <a:bodyPr lIns="81639" tIns="40820" rIns="81639" bIns="40820" anchor="ctr" anchorCtr="1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>
                <a:latin typeface="Arial" pitchFamily="18"/>
                <a:ea typeface="Droid Sans Fallback" pitchFamily="2"/>
                <a:cs typeface="Lohit Hindi" pitchFamily="2"/>
              </a:endParaRPr>
            </a:p>
          </p:txBody>
        </p:sp>
        <p:sp>
          <p:nvSpPr>
            <p:cNvPr id="27" name="TextBox 16"/>
            <p:cNvSpPr txBox="1"/>
            <p:nvPr/>
          </p:nvSpPr>
          <p:spPr>
            <a:xfrm>
              <a:off x="3724690" y="2224619"/>
              <a:ext cx="6563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W44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8409255" y="930437"/>
            <a:ext cx="3782745" cy="2585747"/>
            <a:chOff x="4576209" y="1697843"/>
            <a:chExt cx="4185253" cy="2585747"/>
          </a:xfrm>
        </p:grpSpPr>
        <p:pic>
          <p:nvPicPr>
            <p:cNvPr id="29" name="Immagin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209" y="1697843"/>
              <a:ext cx="4185253" cy="2585747"/>
            </a:xfrm>
            <a:prstGeom prst="rect">
              <a:avLst/>
            </a:prstGeom>
          </p:spPr>
        </p:pic>
        <p:sp>
          <p:nvSpPr>
            <p:cNvPr id="30" name="Connettore 1 10"/>
            <p:cNvSpPr/>
            <p:nvPr/>
          </p:nvSpPr>
          <p:spPr>
            <a:xfrm flipH="1">
              <a:off x="5603061" y="1831551"/>
              <a:ext cx="11433" cy="212724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</a:ln>
          </p:spPr>
          <p:txBody>
            <a:bodyPr lIns="81639" tIns="40820" rIns="81639" bIns="40820" anchor="ctr" anchorCtr="1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>
                <a:latin typeface="Arial" pitchFamily="18"/>
                <a:ea typeface="Droid Sans Fallback" pitchFamily="2"/>
                <a:cs typeface="Lohit Hindi" pitchFamily="2"/>
              </a:endParaRPr>
            </a:p>
          </p:txBody>
        </p:sp>
        <p:sp>
          <p:nvSpPr>
            <p:cNvPr id="31" name="TextBox 3"/>
            <p:cNvSpPr txBox="1">
              <a:spLocks noChangeArrowheads="1"/>
            </p:cNvSpPr>
            <p:nvPr/>
          </p:nvSpPr>
          <p:spPr bwMode="auto">
            <a:xfrm>
              <a:off x="6816713" y="3706705"/>
              <a:ext cx="172223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200" b="1" dirty="0" err="1" smtClean="0">
                  <a:solidFill>
                    <a:schemeClr val="accent2"/>
                  </a:solidFill>
                  <a:latin typeface="MV Boli" charset="0"/>
                  <a:cs typeface="MV Boli" charset="0"/>
                </a:rPr>
                <a:t>Jogler</a:t>
              </a:r>
              <a:r>
                <a:rPr lang="it-IT" sz="1200" b="1" dirty="0" smtClean="0">
                  <a:solidFill>
                    <a:schemeClr val="accent2"/>
                  </a:solidFill>
                  <a:latin typeface="MV Boli" charset="0"/>
                  <a:cs typeface="MV Boli" charset="0"/>
                </a:rPr>
                <a:t> et al. 2016</a:t>
              </a:r>
              <a:endParaRPr lang="it-IT" sz="1200" b="1" dirty="0">
                <a:solidFill>
                  <a:schemeClr val="accent2"/>
                </a:solidFill>
                <a:latin typeface="MV Boli" charset="0"/>
                <a:cs typeface="MV Boli" charset="0"/>
              </a:endParaRPr>
            </a:p>
          </p:txBody>
        </p:sp>
        <p:sp>
          <p:nvSpPr>
            <p:cNvPr id="32" name="TextBox 16"/>
            <p:cNvSpPr txBox="1"/>
            <p:nvPr/>
          </p:nvSpPr>
          <p:spPr>
            <a:xfrm>
              <a:off x="7759379" y="2215361"/>
              <a:ext cx="7795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W51c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5598929" y="1100830"/>
            <a:ext cx="20554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b="1" dirty="0" err="1" smtClean="0">
                <a:solidFill>
                  <a:schemeClr val="accent2"/>
                </a:solidFill>
                <a:latin typeface="MV Boli" charset="0"/>
                <a:cs typeface="MV Boli" charset="0"/>
              </a:rPr>
              <a:t>Ackermann</a:t>
            </a:r>
            <a:r>
              <a:rPr lang="it-IT" sz="1200" b="1" dirty="0" smtClean="0">
                <a:solidFill>
                  <a:schemeClr val="accent2"/>
                </a:solidFill>
                <a:latin typeface="MV Boli" charset="0"/>
                <a:cs typeface="MV Boli" charset="0"/>
              </a:rPr>
              <a:t> et al. (2013)</a:t>
            </a:r>
            <a:endParaRPr lang="it-IT" sz="1200" b="1" dirty="0">
              <a:solidFill>
                <a:schemeClr val="accent2"/>
              </a:solidFill>
              <a:latin typeface="MV Boli" charset="0"/>
              <a:cs typeface="MV Bol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3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4"/>
          <p:cNvSpPr/>
          <p:nvPr/>
        </p:nvSpPr>
        <p:spPr>
          <a:xfrm>
            <a:off x="68239" y="0"/>
            <a:ext cx="5258170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  <a:ea typeface="Chalkboard" charset="0"/>
                <a:cs typeface="Chalkboard" charset="0"/>
              </a:rPr>
              <a:t>Instrument</a:t>
            </a:r>
            <a:r>
              <a:rPr lang="it-IT" sz="28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  <a:ea typeface="Chalkboard" charset="0"/>
                <a:cs typeface="Chalkboard" charset="0"/>
              </a:rPr>
              <a:t> – </a:t>
            </a:r>
            <a:r>
              <a:rPr lang="it-IT" sz="28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  <a:ea typeface="Chalkboard" charset="0"/>
                <a:cs typeface="Chalkboard" charset="0"/>
              </a:rPr>
              <a:t>Requirements</a:t>
            </a:r>
            <a:endParaRPr lang="it-IT" sz="280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  <a:ea typeface="Chalkboard" charset="0"/>
              <a:cs typeface="Chalkboard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8239" y="1400383"/>
            <a:ext cx="720601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7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Only-Silicon </a:t>
            </a:r>
            <a:r>
              <a:rPr lang="en-US" sz="1700" dirty="0" err="1" smtClean="0">
                <a:solidFill>
                  <a:srgbClr val="FFFF00"/>
                </a:solidFill>
                <a:latin typeface="Segoe Print" panose="02000600000000000000" pitchFamily="2" charset="0"/>
              </a:rPr>
              <a:t>microstrip</a:t>
            </a:r>
            <a:r>
              <a:rPr lang="en-US" sz="17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 double-layer tracker for direction end energy reconstruction: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7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Compton effect (E~&lt;10 MeV) and pair production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7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Imaging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7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low-energy photons and avoid the background due to Compton Scattering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7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Radiation Length: 0,5 X</a:t>
            </a:r>
            <a:r>
              <a:rPr lang="en-US" sz="1700" baseline="-250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0</a:t>
            </a:r>
            <a:endParaRPr lang="en-US" sz="1700" baseline="-25000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069" y="4733941"/>
            <a:ext cx="2856931" cy="214269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55" y="4733940"/>
            <a:ext cx="2805047" cy="2142699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8239" y="3370639"/>
            <a:ext cx="6673755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7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Calorimeter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7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Caesium</a:t>
            </a:r>
            <a:r>
              <a:rPr lang="en-US" sz="17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Iodide (</a:t>
            </a:r>
            <a:r>
              <a:rPr lang="en-US" sz="17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CsI</a:t>
            </a:r>
            <a:r>
              <a:rPr lang="en-US" sz="17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) pixels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7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Radiation Length: 1,3 X</a:t>
            </a:r>
            <a:r>
              <a:rPr lang="en-US" sz="1700" baseline="-250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0</a:t>
            </a:r>
            <a:endParaRPr lang="en-US" sz="1700" baseline="-25000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700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7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Anti-Coincidence System and time of flight: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7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Particle r</a:t>
            </a:r>
            <a:r>
              <a:rPr lang="en-US" sz="17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ejection efficiency &gt;95 %</a:t>
            </a:r>
          </a:p>
          <a:p>
            <a:endParaRPr lang="en-US" sz="1700" dirty="0" smtClean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7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Sensitivity: </a:t>
            </a:r>
            <a:r>
              <a:rPr lang="en-US" sz="17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7,85 x 10</a:t>
            </a:r>
            <a:r>
              <a:rPr lang="en-US" sz="1700" baseline="300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-8 </a:t>
            </a:r>
            <a:r>
              <a:rPr lang="en-US" sz="17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ph</a:t>
            </a:r>
            <a:r>
              <a:rPr lang="en-US" sz="17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/cm</a:t>
            </a:r>
            <a:r>
              <a:rPr lang="en-US" sz="1700" baseline="300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2</a:t>
            </a:r>
            <a:r>
              <a:rPr lang="en-US" sz="17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/s [30-100 MeV, 1yr]</a:t>
            </a:r>
          </a:p>
          <a:p>
            <a:endParaRPr lang="en-US" sz="1700" dirty="0" smtClean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7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Effective Area: </a:t>
            </a:r>
            <a:r>
              <a:rPr lang="en-US" sz="17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400 cm</a:t>
            </a:r>
            <a:r>
              <a:rPr lang="en-US" sz="1700" baseline="300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2</a:t>
            </a:r>
            <a:r>
              <a:rPr lang="en-US" sz="17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[constant] (Geometric Area*Efficiency(trigger, reconstruction, interaction) )</a:t>
            </a:r>
          </a:p>
          <a:p>
            <a:endParaRPr lang="en-US" sz="1700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7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Angular Resolution and </a:t>
            </a:r>
            <a:r>
              <a:rPr lang="en-US" sz="17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FoV</a:t>
            </a:r>
            <a:r>
              <a:rPr lang="en-US" sz="17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to be estimated</a:t>
            </a:r>
            <a:endParaRPr lang="en-US" sz="1700" dirty="0" smtClean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100" y="0"/>
            <a:ext cx="2819794" cy="241968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47" y="2253001"/>
            <a:ext cx="4134900" cy="248094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8239" y="52322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7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Energy range: </a:t>
            </a:r>
            <a:r>
              <a:rPr lang="en-US" sz="17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1 MeV – 1 GeV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7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we want focus our mission on the "pion-bump" feature research</a:t>
            </a:r>
            <a:endParaRPr lang="en-US" sz="1700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87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4"/>
          <p:cNvSpPr/>
          <p:nvPr/>
        </p:nvSpPr>
        <p:spPr>
          <a:xfrm>
            <a:off x="189416" y="0"/>
            <a:ext cx="383630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  <a:ea typeface="Chalkboard" charset="0"/>
                <a:cs typeface="Chalkboard" charset="0"/>
              </a:rPr>
              <a:t>Target </a:t>
            </a:r>
            <a:r>
              <a:rPr lang="it-IT" sz="36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  <a:ea typeface="Chalkboard" charset="0"/>
                <a:cs typeface="Chalkboard" charset="0"/>
              </a:rPr>
              <a:t>Sources</a:t>
            </a:r>
            <a:r>
              <a:rPr lang="it-IT" sz="36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  <a:ea typeface="Chalkboard" charset="0"/>
                <a:cs typeface="Chalkboard" charset="0"/>
              </a:rPr>
              <a:t> </a:t>
            </a:r>
            <a:endParaRPr lang="it-IT" sz="360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  <a:ea typeface="Chalkboard" charset="0"/>
              <a:cs typeface="Chalkboard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5" y="591464"/>
            <a:ext cx="5146745" cy="325720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170" y="93344"/>
            <a:ext cx="2992721" cy="195381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127" y="828599"/>
            <a:ext cx="3208007" cy="260248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73" y="2093597"/>
            <a:ext cx="2763300" cy="2439566"/>
          </a:xfrm>
          <a:prstGeom prst="rect">
            <a:avLst/>
          </a:prstGeom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279824"/>
              </p:ext>
            </p:extLst>
          </p:nvPr>
        </p:nvGraphicFramePr>
        <p:xfrm>
          <a:off x="2651665" y="4019062"/>
          <a:ext cx="6660108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054">
                  <a:extLst>
                    <a:ext uri="{9D8B030D-6E8A-4147-A177-3AD203B41FA5}">
                      <a16:colId xmlns:a16="http://schemas.microsoft.com/office/drawing/2014/main" val="428576088"/>
                    </a:ext>
                  </a:extLst>
                </a:gridCol>
                <a:gridCol w="3330054">
                  <a:extLst>
                    <a:ext uri="{9D8B030D-6E8A-4147-A177-3AD203B41FA5}">
                      <a16:colId xmlns:a16="http://schemas.microsoft.com/office/drawing/2014/main" val="3688281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C000"/>
                          </a:solidFill>
                        </a:rPr>
                        <a:t>Sources</a:t>
                      </a:r>
                      <a:endParaRPr lang="en-US" sz="20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C000"/>
                          </a:solidFill>
                        </a:rPr>
                        <a:t>Fluxes (30-100 MeV)[</a:t>
                      </a:r>
                      <a:r>
                        <a:rPr lang="en-US" sz="1800" dirty="0" err="1" smtClean="0">
                          <a:solidFill>
                            <a:srgbClr val="FFC000"/>
                          </a:solidFill>
                        </a:rPr>
                        <a:t>ph</a:t>
                      </a:r>
                      <a:r>
                        <a:rPr lang="en-US" sz="1800" dirty="0" smtClean="0">
                          <a:solidFill>
                            <a:srgbClr val="FFC000"/>
                          </a:solidFill>
                        </a:rPr>
                        <a:t>/cm2/s]</a:t>
                      </a:r>
                      <a:endParaRPr lang="en-US" sz="18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422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W44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≈ 1e-6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98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IC443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≈ 5e-7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742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W51c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≈ 4e-7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563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RX J0852.0-4622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≈ 2,8e-7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378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RX J1713,7-3946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≈ 2.2e-7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248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Cas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A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≈ 5e-8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964397"/>
                  </a:ext>
                </a:extLst>
              </a:tr>
            </a:tbl>
          </a:graphicData>
        </a:graphic>
      </p:graphicFrame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5633309" y="2940434"/>
            <a:ext cx="19957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b="1" dirty="0" smtClean="0">
                <a:solidFill>
                  <a:srgbClr val="FFFF00"/>
                </a:solidFill>
                <a:latin typeface="MV Boli" charset="0"/>
                <a:cs typeface="MV Boli" charset="0"/>
              </a:rPr>
              <a:t>Cardillo </a:t>
            </a:r>
            <a:r>
              <a:rPr lang="it-IT" sz="1400" b="1" dirty="0" smtClean="0">
                <a:solidFill>
                  <a:srgbClr val="FFFF00"/>
                </a:solidFill>
                <a:latin typeface="MV Boli" charset="0"/>
                <a:cs typeface="MV Boli" charset="0"/>
              </a:rPr>
              <a:t>et al. 2014</a:t>
            </a:r>
            <a:endParaRPr lang="it-IT" sz="1400" b="1" dirty="0">
              <a:solidFill>
                <a:srgbClr val="FFFF00"/>
              </a:solidFill>
              <a:latin typeface="MV Boli" charset="0"/>
              <a:cs typeface="MV Boli" charset="0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9702617" y="1657239"/>
            <a:ext cx="19957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b="1" dirty="0" err="1" smtClean="0">
                <a:solidFill>
                  <a:srgbClr val="FFFF00"/>
                </a:solidFill>
                <a:latin typeface="MV Boli" charset="0"/>
                <a:cs typeface="MV Boli" charset="0"/>
              </a:rPr>
              <a:t>Tavani</a:t>
            </a:r>
            <a:r>
              <a:rPr lang="it-IT" sz="1400" b="1" dirty="0" smtClean="0">
                <a:solidFill>
                  <a:srgbClr val="FFFF00"/>
                </a:solidFill>
                <a:latin typeface="MV Boli" charset="0"/>
                <a:cs typeface="MV Boli" charset="0"/>
              </a:rPr>
              <a:t> et al. 2010</a:t>
            </a:r>
            <a:endParaRPr lang="it-IT" sz="1400" b="1" dirty="0">
              <a:solidFill>
                <a:srgbClr val="FFFF00"/>
              </a:solidFill>
              <a:latin typeface="MV Boli" charset="0"/>
              <a:cs typeface="MV Boli" charset="0"/>
            </a:endParaRPr>
          </a:p>
        </p:txBody>
      </p:sp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10423694" y="4019062"/>
            <a:ext cx="17605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b="1" dirty="0" err="1" smtClean="0">
                <a:solidFill>
                  <a:srgbClr val="FFFF00"/>
                </a:solidFill>
                <a:latin typeface="MV Boli" charset="0"/>
                <a:cs typeface="MV Boli" charset="0"/>
              </a:rPr>
              <a:t>Abdo</a:t>
            </a:r>
            <a:r>
              <a:rPr lang="it-IT" sz="1400" b="1" dirty="0" smtClean="0">
                <a:solidFill>
                  <a:srgbClr val="FFFF00"/>
                </a:solidFill>
                <a:latin typeface="MV Boli" charset="0"/>
                <a:cs typeface="MV Boli" charset="0"/>
              </a:rPr>
              <a:t> et al 2009</a:t>
            </a:r>
            <a:endParaRPr lang="it-IT" sz="1400" b="1" dirty="0">
              <a:solidFill>
                <a:srgbClr val="FFFF00"/>
              </a:solidFill>
              <a:latin typeface="MV Boli" charset="0"/>
              <a:cs typeface="MV Boli" charset="0"/>
            </a:endParaRPr>
          </a:p>
        </p:txBody>
      </p:sp>
      <p:sp>
        <p:nvSpPr>
          <p:cNvPr id="32" name="TextBox 16"/>
          <p:cNvSpPr txBox="1"/>
          <p:nvPr/>
        </p:nvSpPr>
        <p:spPr>
          <a:xfrm>
            <a:off x="6810591" y="520822"/>
            <a:ext cx="627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W44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6"/>
          <p:cNvSpPr txBox="1"/>
          <p:nvPr/>
        </p:nvSpPr>
        <p:spPr>
          <a:xfrm>
            <a:off x="10151991" y="46671"/>
            <a:ext cx="627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IC443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6"/>
          <p:cNvSpPr txBox="1"/>
          <p:nvPr/>
        </p:nvSpPr>
        <p:spPr>
          <a:xfrm>
            <a:off x="11189048" y="2063018"/>
            <a:ext cx="627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W51c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68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4"/>
          <p:cNvSpPr/>
          <p:nvPr/>
        </p:nvSpPr>
        <p:spPr>
          <a:xfrm>
            <a:off x="3129616" y="0"/>
            <a:ext cx="591540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  <a:ea typeface="Chalkboard" charset="0"/>
                <a:cs typeface="Chalkboard" charset="0"/>
              </a:rPr>
              <a:t>Instrument</a:t>
            </a:r>
            <a:r>
              <a:rPr lang="it-IT" sz="32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  <a:ea typeface="Chalkboard" charset="0"/>
                <a:cs typeface="Chalkboard" charset="0"/>
              </a:rPr>
              <a:t> - </a:t>
            </a:r>
            <a:r>
              <a:rPr lang="it-IT" sz="32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  <a:ea typeface="Chalkboard" charset="0"/>
                <a:cs typeface="Chalkboard" charset="0"/>
              </a:rPr>
              <a:t>Requirements</a:t>
            </a:r>
            <a:endParaRPr lang="it-IT" sz="320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  <a:ea typeface="Chalkboard" charset="0"/>
              <a:cs typeface="Chalkboard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6420" y="423082"/>
            <a:ext cx="607462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Physical parameter: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35 kg detector </a:t>
            </a:r>
            <a:endParaRPr lang="en-US" sz="1600" dirty="0">
              <a:solidFill>
                <a:schemeClr val="bg1"/>
              </a:solidFill>
              <a:latin typeface="Segoe Print" panose="02000600000000000000" pitchFamily="2" charset="0"/>
              <a:sym typeface="Wingdings" panose="05000000000000000000" pitchFamily="2" charset="2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24,5 cm x 24,5 cm x 28,2 cm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1mm between two Si slices of a single layer and 3mm between two layers</a:t>
            </a:r>
            <a:endParaRPr lang="en-US" sz="1600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Launcher: </a:t>
            </a:r>
            <a:r>
              <a:rPr lang="en-US" sz="1600" dirty="0" err="1" smtClean="0">
                <a:solidFill>
                  <a:srgbClr val="FFFF00"/>
                </a:solidFill>
                <a:latin typeface="Segoe Print" panose="02000600000000000000" pitchFamily="2" charset="0"/>
              </a:rPr>
              <a:t>Kourou</a:t>
            </a:r>
            <a:r>
              <a:rPr lang="en-US" sz="16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 – Vega [shared]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cheap, small mission, at the Equator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250 kg: total weight [J. </a:t>
            </a:r>
            <a:r>
              <a:rPr lang="en-US" sz="1600" dirty="0" err="1" smtClean="0">
                <a:solidFill>
                  <a:schemeClr val="bg1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Wijker</a:t>
            </a:r>
            <a:r>
              <a:rPr lang="en-US" sz="1600" dirty="0" smtClean="0">
                <a:solidFill>
                  <a:schemeClr val="bg1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 2008], including margins</a:t>
            </a:r>
            <a:endParaRPr lang="en-US" sz="1600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Orbit: LEO (</a:t>
            </a:r>
            <a:r>
              <a:rPr lang="en-US" sz="1600" dirty="0" err="1" smtClean="0">
                <a:solidFill>
                  <a:srgbClr val="FFFF00"/>
                </a:solidFill>
                <a:latin typeface="Segoe Print" panose="02000600000000000000" pitchFamily="2" charset="0"/>
              </a:rPr>
              <a:t>i</a:t>
            </a:r>
            <a:r>
              <a:rPr lang="en-US" sz="16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 &lt; 10°)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between radiation belt and the densest atmosphere layer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one revolution every 95 minutes</a:t>
            </a:r>
            <a:endParaRPr lang="en-US" sz="1600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Ground segment: </a:t>
            </a:r>
            <a:r>
              <a:rPr lang="en-US" sz="1600" dirty="0" err="1" smtClean="0">
                <a:solidFill>
                  <a:srgbClr val="FFFF00"/>
                </a:solidFill>
                <a:latin typeface="Segoe Print" panose="02000600000000000000" pitchFamily="2" charset="0"/>
              </a:rPr>
              <a:t>Kourou</a:t>
            </a:r>
            <a:endParaRPr lang="en-US" sz="1600" dirty="0" smtClean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telemetry (up/down link, S band) </a:t>
            </a:r>
            <a:r>
              <a:rPr lang="en-US" sz="1600" dirty="0" smtClean="0">
                <a:solidFill>
                  <a:schemeClr val="bg1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 10 minutes every 95 minutes (LEO)</a:t>
            </a:r>
            <a:endParaRPr lang="en-US" sz="1600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data (down link, X band)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Power: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triple junction in solar panel (1,6m</a:t>
            </a:r>
            <a:r>
              <a:rPr lang="en-US" sz="1600" baseline="300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2 </a:t>
            </a:r>
            <a:r>
              <a:rPr lang="en-US" sz="1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total, (400 +/- 10%) Watt)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battery capacity (Li Ion) = 500 W/h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493" y="101288"/>
            <a:ext cx="2075834" cy="3113752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 rot="5400000">
            <a:off x="9105207" y="5829746"/>
            <a:ext cx="287726" cy="226587"/>
          </a:xfrm>
          <a:prstGeom prst="rightArrow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814095"/>
              </p:ext>
            </p:extLst>
          </p:nvPr>
        </p:nvGraphicFramePr>
        <p:xfrm>
          <a:off x="6676468" y="3015032"/>
          <a:ext cx="514672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3361">
                  <a:extLst>
                    <a:ext uri="{9D8B030D-6E8A-4147-A177-3AD203B41FA5}">
                      <a16:colId xmlns:a16="http://schemas.microsoft.com/office/drawing/2014/main" val="4021168933"/>
                    </a:ext>
                  </a:extLst>
                </a:gridCol>
                <a:gridCol w="2573361">
                  <a:extLst>
                    <a:ext uri="{9D8B030D-6E8A-4147-A177-3AD203B41FA5}">
                      <a16:colId xmlns:a16="http://schemas.microsoft.com/office/drawing/2014/main" val="4205312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Segoe Print" panose="02000600000000000000" pitchFamily="2" charset="0"/>
                        </a:rPr>
                        <a:t>Issues</a:t>
                      </a:r>
                      <a:endParaRPr lang="en-US" sz="1200" dirty="0">
                        <a:solidFill>
                          <a:srgbClr val="FFFF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00"/>
                          </a:solidFill>
                          <a:latin typeface="Segoe Print" panose="02000600000000000000" pitchFamily="2" charset="0"/>
                        </a:rPr>
                        <a:t>Budget [beginning</a:t>
                      </a:r>
                      <a:r>
                        <a:rPr lang="en-US" sz="1400" baseline="0" dirty="0" smtClean="0">
                          <a:solidFill>
                            <a:srgbClr val="FFFF00"/>
                          </a:solidFill>
                          <a:latin typeface="Segoe Print" panose="02000600000000000000" pitchFamily="2" charset="0"/>
                        </a:rPr>
                        <a:t> + 1yr]</a:t>
                      </a:r>
                      <a:endParaRPr lang="en-US" sz="1400" dirty="0">
                        <a:solidFill>
                          <a:srgbClr val="FFFF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239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Industrial Cost</a:t>
                      </a:r>
                      <a:endParaRPr lang="en-US" sz="1400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 5 millions</a:t>
                      </a:r>
                      <a:endParaRPr lang="en-US" sz="1400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77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Launch</a:t>
                      </a:r>
                      <a:endParaRPr lang="en-US" sz="1400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&lt; 10 millions</a:t>
                      </a:r>
                      <a:endParaRPr lang="en-US" sz="1400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650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Support, ground Segment, Team</a:t>
                      </a:r>
                      <a:endParaRPr lang="en-US" sz="1400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&lt; 2 millions/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yr</a:t>
                      </a:r>
                      <a:endParaRPr lang="en-US" sz="1400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76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Payload</a:t>
                      </a:r>
                      <a:endParaRPr lang="en-US" sz="1400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&lt; 3 millions</a:t>
                      </a:r>
                      <a:endParaRPr lang="en-US" sz="1400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374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Contingency</a:t>
                      </a:r>
                      <a:endParaRPr lang="en-US" sz="1400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&lt; 3 millions/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yr</a:t>
                      </a:r>
                      <a:endParaRPr lang="en-US" sz="1400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03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00"/>
                          </a:solidFill>
                          <a:latin typeface="Segoe Print" panose="02000600000000000000" pitchFamily="2" charset="0"/>
                        </a:rPr>
                        <a:t>       23</a:t>
                      </a:r>
                      <a:r>
                        <a:rPr lang="en-US" sz="1400" baseline="0" dirty="0" smtClean="0">
                          <a:solidFill>
                            <a:srgbClr val="FFFF00"/>
                          </a:solidFill>
                          <a:latin typeface="Segoe Print" panose="02000600000000000000" pitchFamily="2" charset="0"/>
                        </a:rPr>
                        <a:t> millions</a:t>
                      </a:r>
                      <a:endParaRPr lang="en-US" sz="1400" dirty="0">
                        <a:solidFill>
                          <a:srgbClr val="FFFF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489470"/>
                  </a:ext>
                </a:extLst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6724462" y="6287785"/>
            <a:ext cx="5275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ESA call for small Missions (&lt; 50 million €)</a:t>
            </a:r>
            <a:endParaRPr lang="en-US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9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4"/>
          <p:cNvSpPr/>
          <p:nvPr/>
        </p:nvSpPr>
        <p:spPr>
          <a:xfrm>
            <a:off x="3604113" y="0"/>
            <a:ext cx="496642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  <a:ea typeface="Chalkboard" charset="0"/>
                <a:cs typeface="Chalkboard" charset="0"/>
              </a:rPr>
              <a:t>Instrument</a:t>
            </a:r>
            <a:r>
              <a:rPr lang="it-IT" sz="32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  <a:ea typeface="Chalkboard" charset="0"/>
                <a:cs typeface="Chalkboard" charset="0"/>
              </a:rPr>
              <a:t> - Software</a:t>
            </a:r>
            <a:endParaRPr lang="it-IT" sz="320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  <a:ea typeface="Chalkboard" charset="0"/>
              <a:cs typeface="Chalkboard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6637" y="751116"/>
            <a:ext cx="630416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Instrument Response Function in fits format: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PSF (r68% or Gaussian)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Effective Area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Dispersion Energy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Background </a:t>
            </a:r>
            <a:r>
              <a:rPr lang="en-US" sz="2000" dirty="0" smtClean="0">
                <a:solidFill>
                  <a:schemeClr val="bg1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 MeV diffuse emission model (</a:t>
            </a:r>
            <a:r>
              <a:rPr lang="en-US" sz="2000" dirty="0" err="1" smtClean="0">
                <a:solidFill>
                  <a:schemeClr val="bg1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Ajello</a:t>
            </a:r>
            <a:r>
              <a:rPr lang="en-US" sz="2000" dirty="0" smtClean="0">
                <a:solidFill>
                  <a:schemeClr val="bg1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 2016)</a:t>
            </a:r>
            <a:endParaRPr lang="en-US" sz="2000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err="1" smtClean="0">
                <a:solidFill>
                  <a:srgbClr val="FFFF00"/>
                </a:solidFill>
                <a:latin typeface="Segoe Print" panose="02000600000000000000" pitchFamily="2" charset="0"/>
              </a:rPr>
              <a:t>Kalman</a:t>
            </a:r>
            <a:r>
              <a:rPr lang="en-US" sz="20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-Filter </a:t>
            </a:r>
            <a:r>
              <a:rPr lang="en-US" sz="2000" dirty="0" err="1" smtClean="0">
                <a:solidFill>
                  <a:srgbClr val="FFFF00"/>
                </a:solidFill>
                <a:latin typeface="Segoe Print" panose="02000600000000000000" pitchFamily="2" charset="0"/>
              </a:rPr>
              <a:t>recoursive</a:t>
            </a:r>
            <a:r>
              <a:rPr lang="en-US" sz="20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 algorithm (Giuliani 2006)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fundamental for the albedo photon rejection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Maximum Likelihood analysis </a:t>
            </a:r>
            <a:r>
              <a:rPr lang="en-US" sz="20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(Mattox 1996)</a:t>
            </a:r>
            <a:endParaRPr lang="en-US" sz="2000" dirty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optimized for extended sources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Flux, coordinates and spectral index (several spectral assumptions: power law w HE cut-off, log-parabola…)</a:t>
            </a:r>
            <a:endParaRPr lang="en-US" sz="2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778399"/>
            <a:ext cx="5791200" cy="3079601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7369790" y="751116"/>
            <a:ext cx="4470031" cy="2831665"/>
            <a:chOff x="7369790" y="751116"/>
            <a:chExt cx="4470031" cy="2831665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9790" y="751116"/>
              <a:ext cx="4470031" cy="2831665"/>
            </a:xfrm>
            <a:prstGeom prst="rect">
              <a:avLst/>
            </a:prstGeom>
          </p:spPr>
        </p:pic>
        <p:sp>
          <p:nvSpPr>
            <p:cNvPr id="8" name="Connettore 1 10"/>
            <p:cNvSpPr/>
            <p:nvPr/>
          </p:nvSpPr>
          <p:spPr>
            <a:xfrm>
              <a:off x="9075761" y="887105"/>
              <a:ext cx="1776" cy="240710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</a:ln>
          </p:spPr>
          <p:txBody>
            <a:bodyPr lIns="81639" tIns="40820" rIns="81639" bIns="40820" anchor="ctr" anchorCtr="1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>
                <a:latin typeface="Arial" pitchFamily="18"/>
                <a:ea typeface="Droid Sans Fallback" pitchFamily="2"/>
                <a:cs typeface="Lohit Hindi" pitchFamily="2"/>
              </a:endParaRPr>
            </a:p>
          </p:txBody>
        </p:sp>
        <p:sp>
          <p:nvSpPr>
            <p:cNvPr id="9" name="Connettore 1 10"/>
            <p:cNvSpPr/>
            <p:nvPr/>
          </p:nvSpPr>
          <p:spPr>
            <a:xfrm>
              <a:off x="10374127" y="873457"/>
              <a:ext cx="1776" cy="240710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</a:ln>
          </p:spPr>
          <p:txBody>
            <a:bodyPr lIns="81639" tIns="40820" rIns="81639" bIns="40820" anchor="ctr" anchorCtr="1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>
                <a:latin typeface="Arial" pitchFamily="18"/>
                <a:ea typeface="Droid Sans Fallback" pitchFamily="2"/>
                <a:cs typeface="Lohit Hindi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972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4"/>
          <p:cNvSpPr/>
          <p:nvPr/>
        </p:nvSpPr>
        <p:spPr>
          <a:xfrm>
            <a:off x="2671267" y="0"/>
            <a:ext cx="623119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  <a:ea typeface="Chalkboard" charset="0"/>
                <a:cs typeface="Chalkboard" charset="0"/>
              </a:rPr>
              <a:t>Comments</a:t>
            </a:r>
            <a:r>
              <a:rPr lang="it-IT" sz="36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  <a:ea typeface="Chalkboard" charset="0"/>
                <a:cs typeface="Chalkboard" charset="0"/>
              </a:rPr>
              <a:t> and </a:t>
            </a:r>
            <a:r>
              <a:rPr lang="it-IT" sz="36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  <a:ea typeface="Chalkboard" charset="0"/>
                <a:cs typeface="Chalkboard" charset="0"/>
              </a:rPr>
              <a:t>Summary</a:t>
            </a:r>
            <a:endParaRPr lang="it-IT" sz="360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  <a:ea typeface="Chalkboard" charset="0"/>
              <a:cs typeface="Chalkboard" charset="0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61893">
            <a:off x="7656530" y="4268531"/>
            <a:ext cx="2491861" cy="1868896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4644">
            <a:off x="8749600" y="4782373"/>
            <a:ext cx="772629" cy="681120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6048">
            <a:off x="9981363" y="4583153"/>
            <a:ext cx="1184223" cy="947378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0" y="559833"/>
            <a:ext cx="12191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sz="24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Every estimation is very raw due to the limited time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FFFF00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	 possible performance and target selection improvement</a:t>
            </a:r>
          </a:p>
          <a:p>
            <a:pPr lvl="1">
              <a:defRPr/>
            </a:pPr>
            <a:endParaRPr lang="en-US" sz="2400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bg1"/>
                </a:solidFill>
                <a:latin typeface="Segoe Print" panose="02000600000000000000" pitchFamily="2" charset="0"/>
              </a:rPr>
              <a:t>A "hot" scientific </a:t>
            </a:r>
            <a:r>
              <a:rPr lang="en-US" sz="24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topic</a:t>
            </a:r>
          </a:p>
          <a:p>
            <a:pPr lvl="1">
              <a:defRPr/>
            </a:pPr>
            <a:r>
              <a:rPr lang="en-US" sz="2400" dirty="0">
                <a:solidFill>
                  <a:schemeClr val="bg1"/>
                </a:solidFill>
                <a:latin typeface="Segoe Print" panose="02000600000000000000" pitchFamily="2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 a detection of "pion bump" can finally confirm the CR origin from 	SNRs</a:t>
            </a:r>
            <a:endParaRPr lang="en-US" sz="2400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en-US" sz="2400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sz="24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A very cheap payload for a brief "life time" (with possible time extension) </a:t>
            </a:r>
          </a:p>
          <a:p>
            <a:pPr>
              <a:defRPr/>
            </a:pPr>
            <a:endParaRPr lang="en-US" sz="2400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sz="24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Possibility of analysis of other kind of gamma-ray sources</a:t>
            </a:r>
            <a:endParaRPr lang="en-US" sz="24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Rectangle 5"/>
          <p:cNvSpPr/>
          <p:nvPr/>
        </p:nvSpPr>
        <p:spPr>
          <a:xfrm rot="20879205">
            <a:off x="2094714" y="4433227"/>
            <a:ext cx="3413502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glow" dir="tl">
                <a:rot lat="0" lon="0" rev="5400000"/>
              </a:lightRig>
            </a:scene3d>
            <a:sp3d extrusionH="57150" contourW="12700">
              <a:bevelT w="25400" h="25400" prst="softRound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457200"/>
            <a:r>
              <a:rPr lang="it-IT" sz="5400" dirty="0" err="1">
                <a:ln w="11430"/>
                <a:solidFill>
                  <a:srgbClr val="FFFF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Thank</a:t>
            </a:r>
            <a:r>
              <a:rPr lang="it-IT" sz="5400" dirty="0">
                <a:ln w="11430"/>
                <a:solidFill>
                  <a:srgbClr val="FFFF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it-IT" sz="5400" dirty="0" err="1">
                <a:ln w="11430"/>
                <a:solidFill>
                  <a:srgbClr val="FFFF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you</a:t>
            </a:r>
            <a:r>
              <a:rPr lang="it-IT" sz="5400" dirty="0">
                <a:ln w="11430"/>
                <a:solidFill>
                  <a:srgbClr val="FFFF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 defTabSz="457200"/>
            <a:r>
              <a:rPr lang="it-IT" sz="5400" dirty="0" err="1">
                <a:ln w="11430"/>
                <a:solidFill>
                  <a:srgbClr val="FFFF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very</a:t>
            </a:r>
            <a:r>
              <a:rPr lang="it-IT" sz="5400" dirty="0">
                <a:ln w="11430"/>
                <a:solidFill>
                  <a:srgbClr val="FFFF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it-IT" sz="5400" dirty="0" err="1">
                <a:ln w="11430"/>
                <a:solidFill>
                  <a:srgbClr val="FFFF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much</a:t>
            </a:r>
            <a:r>
              <a:rPr lang="it-IT" sz="5400" dirty="0">
                <a:ln w="11430"/>
                <a:solidFill>
                  <a:srgbClr val="FFFF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2523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546</Words>
  <Application>Microsoft Office PowerPoint</Application>
  <PresentationFormat>Widescreen</PresentationFormat>
  <Paragraphs>121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Chalkboard</vt:lpstr>
      <vt:lpstr>Droid Sans Fallback</vt:lpstr>
      <vt:lpstr>Lohit Hindi</vt:lpstr>
      <vt:lpstr>Lucida Sans</vt:lpstr>
      <vt:lpstr>MV Boli</vt:lpstr>
      <vt:lpstr>Segoe Print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Martina</dc:creator>
  <cp:lastModifiedBy>Martina</cp:lastModifiedBy>
  <cp:revision>102</cp:revision>
  <dcterms:created xsi:type="dcterms:W3CDTF">2019-06-03T09:43:33Z</dcterms:created>
  <dcterms:modified xsi:type="dcterms:W3CDTF">2019-06-04T16:33:52Z</dcterms:modified>
</cp:coreProperties>
</file>