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3" r:id="rId6"/>
    <p:sldId id="278" r:id="rId7"/>
    <p:sldId id="281" r:id="rId8"/>
    <p:sldId id="275" r:id="rId9"/>
    <p:sldId id="276" r:id="rId10"/>
    <p:sldId id="279" r:id="rId11"/>
    <p:sldId id="280" r:id="rId12"/>
    <p:sldId id="277" r:id="rId13"/>
    <p:sldId id="265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444" autoAdjust="0"/>
  </p:normalViewPr>
  <p:slideViewPr>
    <p:cSldViewPr snapToGrid="0">
      <p:cViewPr varScale="1">
        <p:scale>
          <a:sx n="67" d="100"/>
          <a:sy n="67" d="100"/>
        </p:scale>
        <p:origin x="7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D2196-627F-41A9-A1F4-13281BB22235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8C13E-7E52-482F-B3D3-760B28071D0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1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5B98-FD18-47A4-B52B-146C7BA19005}" type="datetime1">
              <a:rPr lang="fr-FR" smtClean="0"/>
              <a:t>03/06/2019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3309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827C-E9EA-4B4F-93B6-08A9E71F7330}" type="datetime1">
              <a:rPr lang="fr-FR" smtClean="0"/>
              <a:t>03/06/2019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545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4CB4-7474-4D07-BC28-1AAD12805A22}" type="datetime1">
              <a:rPr lang="fr-FR" smtClean="0"/>
              <a:t>03/06/2019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9729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48F04-F85A-41AE-AAC3-B986B2C6C876}" type="datetime1">
              <a:rPr lang="fr-FR" smtClean="0"/>
              <a:t>03/06/2019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368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E030-3AB4-483C-8ECA-3E019B5912E5}" type="datetime1">
              <a:rPr lang="fr-FR" smtClean="0"/>
              <a:t>03/06/2019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34933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95A2-0A38-4044-8BD2-44DAD27EB988}" type="datetime1">
              <a:rPr lang="fr-FR" smtClean="0"/>
              <a:t>03/06/2019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92803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F6274-8644-40E4-B300-2A6854E359CF}" type="datetime1">
              <a:rPr lang="fr-FR" smtClean="0"/>
              <a:t>03/06/2019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8641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3D80-8231-416D-A166-306F347DF289}" type="datetime1">
              <a:rPr lang="fr-FR" smtClean="0"/>
              <a:t>03/06/2019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56768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88FF-D010-42F2-A37F-57E29627CC56}" type="datetime1">
              <a:rPr lang="fr-FR" smtClean="0"/>
              <a:t>03/06/2019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8297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B253-6838-420B-9942-B4FDB0BAFFB9}" type="datetime1">
              <a:rPr lang="fr-FR" smtClean="0"/>
              <a:t>03/06/2019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2491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8D5B-A878-460A-96EA-1F05ABCC4FE4}" type="datetime1">
              <a:rPr lang="fr-FR" smtClean="0"/>
              <a:t>03/06/2019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920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15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8A2E9-759B-4319-AE42-E5E0EC468B9E}" type="datetime1">
              <a:rPr lang="fr-FR" smtClean="0"/>
              <a:t>03/06/2019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6A2A43D-0165-4889-8741-BA85611B45F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11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10917" b="10390"/>
          <a:stretch/>
        </p:blipFill>
        <p:spPr>
          <a:xfrm>
            <a:off x="-100013" y="-1"/>
            <a:ext cx="12292013" cy="69521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62852" y="749538"/>
            <a:ext cx="10457329" cy="1799772"/>
          </a:xfrm>
          <a:prstGeom prst="roundRect">
            <a:avLst>
              <a:gd name="adj" fmla="val 10686"/>
            </a:avLst>
          </a:prstGeom>
          <a:solidFill>
            <a:schemeClr val="accent2">
              <a:alpha val="55000"/>
            </a:schemeClr>
          </a:solidFill>
        </p:spPr>
        <p:txBody>
          <a:bodyPr anchor="ctr">
            <a:normAutofit/>
          </a:bodyPr>
          <a:lstStyle/>
          <a:p>
            <a:pPr>
              <a:tabLst>
                <a:tab pos="2684463" algn="l"/>
              </a:tabLst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Imaging 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the hard X-ray sky with the ECLAIRs telescope onboard the SVOM 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mission</a:t>
            </a:r>
            <a:endParaRPr lang="fr-FR" sz="3200" b="1" dirty="0">
              <a:solidFill>
                <a:schemeClr val="tx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918" y="5849474"/>
            <a:ext cx="11887199" cy="10085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 Rounded MT Bold" panose="020F07040305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315" y="6063568"/>
            <a:ext cx="801628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57" y="6063568"/>
            <a:ext cx="540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53" y="6063568"/>
            <a:ext cx="542409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8" y="6063568"/>
            <a:ext cx="902093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20" y="6063568"/>
            <a:ext cx="1604679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00" y="6063568"/>
            <a:ext cx="661395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09" y="6063568"/>
            <a:ext cx="1523333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9821992" y="0"/>
            <a:ext cx="2370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i="1" dirty="0">
                <a:solidFill>
                  <a:schemeClr val="bg2">
                    <a:lumMod val="90000"/>
                  </a:schemeClr>
                </a:solidFill>
                <a:cs typeface="Arial" panose="020B0604020202020204" pitchFamily="34" charset="0"/>
              </a:rPr>
              <a:t>@</a:t>
            </a:r>
            <a:r>
              <a:rPr lang="fr-FR" sz="2400" b="1" i="1" dirty="0" err="1">
                <a:solidFill>
                  <a:schemeClr val="bg2">
                    <a:lumMod val="90000"/>
                  </a:schemeClr>
                </a:solidFill>
                <a:cs typeface="Arial" panose="020B0604020202020204" pitchFamily="34" charset="0"/>
              </a:rPr>
              <a:t>SVOM_mission</a:t>
            </a:r>
            <a:endParaRPr lang="en-GB" sz="2400" b="1" i="1" dirty="0">
              <a:solidFill>
                <a:schemeClr val="bg2">
                  <a:lumMod val="9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2470201" y="4976260"/>
            <a:ext cx="7242629" cy="510778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Nicolas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Dagoneau (CEA/AIM) 2</a:t>
            </a:r>
            <a:r>
              <a:rPr lang="en-US" sz="2400" baseline="30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year PhD student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7" y="2421119"/>
            <a:ext cx="3027521" cy="29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2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 b="35661"/>
          <a:stretch/>
        </p:blipFill>
        <p:spPr>
          <a:xfrm>
            <a:off x="3083379" y="2224314"/>
            <a:ext cx="6025242" cy="3570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889" y="1219235"/>
            <a:ext cx="3411628" cy="596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buSzPct val="100000"/>
            </a:pPr>
            <a:r>
              <a:rPr lang="en-US" sz="2000" b="1" dirty="0">
                <a:solidFill>
                  <a:schemeClr val="tx1"/>
                </a:solidFill>
              </a:rPr>
              <a:t>M</a:t>
            </a:r>
            <a:r>
              <a:rPr lang="en-US" sz="2000" b="1" dirty="0" smtClean="0">
                <a:solidFill>
                  <a:schemeClr val="tx1"/>
                </a:solidFill>
              </a:rPr>
              <a:t>ethods : 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10643" y="1032625"/>
                <a:ext cx="8556169" cy="11887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>
                  <a:buSzPct val="100000"/>
                </a:pPr>
                <a:r>
                  <a:rPr lang="en-US" sz="2000" b="1" dirty="0" smtClean="0">
                    <a:solidFill>
                      <a:schemeClr val="tx1"/>
                    </a:solidFill>
                  </a:rPr>
                  <a:t>Images of 20 s with a GRB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in the totally coded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Fov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(random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fluence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in 5-10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ph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/cm², canonical Band spectrum,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=−1, 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), no Earth, no source, only CXB, no energy redistribution by the mask.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43" y="1032625"/>
                <a:ext cx="8556169" cy="1188762"/>
              </a:xfrm>
              <a:prstGeom prst="rect">
                <a:avLst/>
              </a:prstGeom>
              <a:blipFill>
                <a:blip r:embed="rId3"/>
                <a:stretch>
                  <a:fillRect l="-784" t="-2564" r="-7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9633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2400" dirty="0"/>
              <a:t>: no </a:t>
            </a:r>
            <a:r>
              <a:rPr lang="en-US" sz="2400" dirty="0" smtClean="0"/>
              <a:t>cleaning     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dirty="0"/>
              <a:t>: </a:t>
            </a:r>
            <a:r>
              <a:rPr lang="en-US" sz="2400" dirty="0" smtClean="0"/>
              <a:t>fit      </a:t>
            </a:r>
            <a:r>
              <a:rPr lang="en-US" sz="2400" b="1" dirty="0" smtClean="0">
                <a:solidFill>
                  <a:srgbClr val="009999"/>
                </a:solidFill>
              </a:rPr>
              <a:t>C</a:t>
            </a:r>
            <a:r>
              <a:rPr lang="en-US" sz="2400" dirty="0"/>
              <a:t>: wavelets </a:t>
            </a:r>
            <a:r>
              <a:rPr lang="en-US" sz="2400" dirty="0" smtClean="0"/>
              <a:t>on </a:t>
            </a:r>
            <a:r>
              <a:rPr lang="en-US" sz="2400" dirty="0"/>
              <a:t>the </a:t>
            </a:r>
            <a:r>
              <a:rPr lang="en-US" sz="2400" dirty="0" smtClean="0"/>
              <a:t>detector       </a:t>
            </a:r>
            <a:r>
              <a:rPr lang="en-US" sz="2400" b="1" dirty="0" smtClean="0">
                <a:solidFill>
                  <a:schemeClr val="accent4"/>
                </a:solidFill>
              </a:rPr>
              <a:t>D</a:t>
            </a:r>
            <a:r>
              <a:rPr lang="en-US" sz="2400" dirty="0"/>
              <a:t>: wavelets in the </a:t>
            </a:r>
            <a:r>
              <a:rPr lang="en-US" sz="2400" dirty="0" smtClean="0"/>
              <a:t>sky</a:t>
            </a:r>
          </a:p>
        </p:txBody>
      </p:sp>
      <p:sp>
        <p:nvSpPr>
          <p:cNvPr id="9" name="Rectangle 8"/>
          <p:cNvSpPr/>
          <p:nvPr/>
        </p:nvSpPr>
        <p:spPr>
          <a:xfrm>
            <a:off x="492714" y="2263953"/>
            <a:ext cx="259066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err="1" smtClean="0">
                <a:solidFill>
                  <a:schemeClr val="tx1"/>
                </a:solidFill>
              </a:rPr>
              <a:t>Stdev</a:t>
            </a:r>
            <a:r>
              <a:rPr lang="en-US" sz="1600" i="1" dirty="0" smtClean="0">
                <a:solidFill>
                  <a:schemeClr val="tx1"/>
                </a:solidFill>
              </a:rPr>
              <a:t> of sky SNR pixel (=1 for a clean sky)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35886" y="2625441"/>
            <a:ext cx="1873115" cy="400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</a:rPr>
              <a:t>SNR of the GRB</a:t>
            </a:r>
          </a:p>
        </p:txBody>
      </p:sp>
      <p:cxnSp>
        <p:nvCxnSpPr>
          <p:cNvPr id="11" name="Connecteur droit avec flèche 10"/>
          <p:cNvCxnSpPr>
            <a:stCxn id="9" idx="2"/>
          </p:cNvCxnSpPr>
          <p:nvPr/>
        </p:nvCxnSpPr>
        <p:spPr>
          <a:xfrm>
            <a:off x="1788047" y="2830011"/>
            <a:ext cx="1722597" cy="54578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10" idx="2"/>
          </p:cNvCxnSpPr>
          <p:nvPr/>
        </p:nvCxnSpPr>
        <p:spPr>
          <a:xfrm flipH="1">
            <a:off x="8606971" y="3026415"/>
            <a:ext cx="1865473" cy="34938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24223" y="4251484"/>
            <a:ext cx="2590665" cy="1101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</a:rPr>
              <a:t>GRB SNR  normalized by  the </a:t>
            </a:r>
            <a:r>
              <a:rPr lang="en-US" sz="1600" i="1" dirty="0" err="1" smtClean="0">
                <a:solidFill>
                  <a:schemeClr val="tx1"/>
                </a:solidFill>
              </a:rPr>
              <a:t>stdev</a:t>
            </a:r>
            <a:r>
              <a:rPr lang="en-US" sz="1600" i="1" dirty="0" smtClean="0">
                <a:solidFill>
                  <a:schemeClr val="tx1"/>
                </a:solidFill>
              </a:rPr>
              <a:t> of the  sky SNR distribution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640217" y="5147437"/>
            <a:ext cx="1870427" cy="205723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7347856" y="4251484"/>
            <a:ext cx="685800" cy="1680882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58906" y="4610184"/>
            <a:ext cx="2263254" cy="96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</a:rPr>
              <a:t>Execution time increases if additional sources fitted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 background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58906" y="230686"/>
            <a:ext cx="3533094" cy="472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SzPct val="100000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Preliminary result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83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889" y="1219235"/>
            <a:ext cx="3411628" cy="596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buSzPct val="100000"/>
            </a:pPr>
            <a:r>
              <a:rPr lang="en-US" sz="2000" b="1" dirty="0">
                <a:solidFill>
                  <a:schemeClr val="tx1"/>
                </a:solidFill>
              </a:rPr>
              <a:t>M</a:t>
            </a:r>
            <a:r>
              <a:rPr lang="en-US" sz="2000" b="1" dirty="0" smtClean="0">
                <a:solidFill>
                  <a:schemeClr val="tx1"/>
                </a:solidFill>
              </a:rPr>
              <a:t>ethods : 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510644" y="1032625"/>
                <a:ext cx="8556169" cy="11887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>
                  <a:buSzPct val="100000"/>
                </a:pPr>
                <a:r>
                  <a:rPr lang="en-US" sz="2000" b="1" dirty="0" smtClean="0">
                    <a:solidFill>
                      <a:schemeClr val="tx1"/>
                    </a:solidFill>
                  </a:rPr>
                  <a:t>Images of 20 s with a GRB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in the totally coded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Fov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(random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fluence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in 5-10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ph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/cm², canonical Band spectrum,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=−1, 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), no Earth, </a:t>
                </a:r>
                <a:r>
                  <a:rPr lang="en-US" sz="2000" b="1" dirty="0" smtClean="0">
                    <a:solidFill>
                      <a:schemeClr val="tx1"/>
                    </a:solidFill>
                  </a:rPr>
                  <a:t>sources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(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Cyg</a:t>
                </a:r>
                <a:r>
                  <a:rPr lang="en-US" sz="2000" dirty="0">
                    <a:solidFill>
                      <a:schemeClr val="tx1"/>
                    </a:solidFill>
                  </a:rPr>
                  <a:t> X-1, X-2, X-3, Her X-1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), only CXB, no energy redistribution by the mask.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44" y="1032625"/>
                <a:ext cx="8556169" cy="1188762"/>
              </a:xfrm>
              <a:prstGeom prst="rect">
                <a:avLst/>
              </a:prstGeom>
              <a:blipFill>
                <a:blip r:embed="rId2"/>
                <a:stretch>
                  <a:fillRect l="-784" t="-2564" r="-7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0" y="639633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2400" dirty="0"/>
              <a:t>: no </a:t>
            </a:r>
            <a:r>
              <a:rPr lang="en-US" sz="2400" dirty="0" smtClean="0"/>
              <a:t>cleaning     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dirty="0"/>
              <a:t>: </a:t>
            </a:r>
            <a:r>
              <a:rPr lang="en-US" sz="2400" dirty="0" smtClean="0"/>
              <a:t>fit      </a:t>
            </a:r>
            <a:r>
              <a:rPr lang="en-US" sz="2400" b="1" dirty="0" smtClean="0">
                <a:solidFill>
                  <a:srgbClr val="009999"/>
                </a:solidFill>
              </a:rPr>
              <a:t>C</a:t>
            </a:r>
            <a:r>
              <a:rPr lang="en-US" sz="2400" dirty="0"/>
              <a:t>: wavelets </a:t>
            </a:r>
            <a:r>
              <a:rPr lang="en-US" sz="2400" dirty="0" smtClean="0"/>
              <a:t>on </a:t>
            </a:r>
            <a:r>
              <a:rPr lang="en-US" sz="2400" dirty="0"/>
              <a:t>the </a:t>
            </a:r>
            <a:r>
              <a:rPr lang="en-US" sz="2400" dirty="0" smtClean="0"/>
              <a:t>detector       </a:t>
            </a:r>
            <a:r>
              <a:rPr lang="en-US" sz="2400" b="1" dirty="0" smtClean="0">
                <a:solidFill>
                  <a:schemeClr val="accent4"/>
                </a:solidFill>
              </a:rPr>
              <a:t>D</a:t>
            </a:r>
            <a:r>
              <a:rPr lang="en-US" sz="2400" dirty="0"/>
              <a:t>: wavelets in the </a:t>
            </a:r>
            <a:r>
              <a:rPr lang="en-US" sz="2400" dirty="0" smtClean="0"/>
              <a:t>sky</a:t>
            </a:r>
          </a:p>
        </p:txBody>
      </p:sp>
      <p:sp>
        <p:nvSpPr>
          <p:cNvPr id="8" name="Rectangle 7"/>
          <p:cNvSpPr/>
          <p:nvPr/>
        </p:nvSpPr>
        <p:spPr>
          <a:xfrm>
            <a:off x="492714" y="2263953"/>
            <a:ext cx="259066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err="1" smtClean="0">
                <a:solidFill>
                  <a:schemeClr val="tx1"/>
                </a:solidFill>
              </a:rPr>
              <a:t>Stdev</a:t>
            </a:r>
            <a:r>
              <a:rPr lang="en-US" sz="1600" i="1" dirty="0" smtClean="0">
                <a:solidFill>
                  <a:schemeClr val="tx1"/>
                </a:solidFill>
              </a:rPr>
              <a:t> of sky SNR pixel (=1 for a clean sky) </a:t>
            </a:r>
          </a:p>
        </p:txBody>
      </p:sp>
      <p:sp>
        <p:nvSpPr>
          <p:cNvPr id="9" name="Rectangle 8"/>
          <p:cNvSpPr/>
          <p:nvPr/>
        </p:nvSpPr>
        <p:spPr>
          <a:xfrm>
            <a:off x="9535886" y="2625441"/>
            <a:ext cx="1873115" cy="400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</a:rPr>
              <a:t>SNR of the GRB</a:t>
            </a:r>
          </a:p>
        </p:txBody>
      </p:sp>
      <p:cxnSp>
        <p:nvCxnSpPr>
          <p:cNvPr id="10" name="Connecteur droit avec flèche 9"/>
          <p:cNvCxnSpPr>
            <a:stCxn id="8" idx="2"/>
          </p:cNvCxnSpPr>
          <p:nvPr/>
        </p:nvCxnSpPr>
        <p:spPr>
          <a:xfrm>
            <a:off x="1788047" y="2830011"/>
            <a:ext cx="1722597" cy="54578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9" idx="2"/>
          </p:cNvCxnSpPr>
          <p:nvPr/>
        </p:nvCxnSpPr>
        <p:spPr>
          <a:xfrm flipH="1">
            <a:off x="8606971" y="3026415"/>
            <a:ext cx="1865473" cy="34938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4223" y="4251484"/>
            <a:ext cx="2590665" cy="1101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</a:rPr>
              <a:t>GRB SNR  normalized by  the </a:t>
            </a:r>
            <a:r>
              <a:rPr lang="en-US" sz="1600" i="1" dirty="0" err="1" smtClean="0">
                <a:solidFill>
                  <a:schemeClr val="tx1"/>
                </a:solidFill>
              </a:rPr>
              <a:t>stdev</a:t>
            </a:r>
            <a:r>
              <a:rPr lang="en-US" sz="1600" i="1" dirty="0" smtClean="0">
                <a:solidFill>
                  <a:schemeClr val="tx1"/>
                </a:solidFill>
              </a:rPr>
              <a:t> of the  sky SNR distribution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7"/>
          <a:stretch/>
        </p:blipFill>
        <p:spPr>
          <a:xfrm>
            <a:off x="3082800" y="1922302"/>
            <a:ext cx="6026400" cy="3871574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1640217" y="5147437"/>
            <a:ext cx="1870427" cy="205723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7347856" y="4251484"/>
            <a:ext cx="685800" cy="1680882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58906" y="4610184"/>
            <a:ext cx="2263254" cy="96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</a:rPr>
              <a:t>Execution time increases if additional sources fitted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 background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58906" y="230686"/>
            <a:ext cx="3533094" cy="472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SzPct val="100000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Preliminary result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4948518" y="4459283"/>
            <a:ext cx="13447" cy="38338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3935921" y="4842665"/>
            <a:ext cx="1012597" cy="95121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0" y="5793876"/>
            <a:ext cx="4083130" cy="655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</a:rPr>
              <a:t>Currently tuning wavelets parameters (number of scales to remove, size of the filter)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406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63071" y="161368"/>
            <a:ext cx="1182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ECLAIRs: opening a discovery space for Ultra-long </a:t>
            </a:r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GRBs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12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16113" y="1082569"/>
            <a:ext cx="8227787" cy="295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buSzPct val="100000"/>
            </a:pPr>
            <a:r>
              <a:rPr lang="en-US" sz="2000" dirty="0" smtClean="0">
                <a:solidFill>
                  <a:schemeClr val="tx1"/>
                </a:solidFill>
              </a:rPr>
              <a:t>ECLAIRs allows long pointing durations (up to 1 day) which may help  to monitor transient events on long timescales.</a:t>
            </a:r>
          </a:p>
          <a:p>
            <a:pPr algn="just">
              <a:lnSpc>
                <a:spcPct val="150000"/>
              </a:lnSpc>
              <a:buSzPct val="100000"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buSzPct val="100000"/>
            </a:pP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Classical long GRB  are detected on smallest scales of the image trigger, no detection from 160 s up to 20 min for Goldstein sample at z = z0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arXiv:1810.12052).</a:t>
            </a:r>
          </a:p>
          <a:p>
            <a:pPr algn="just">
              <a:lnSpc>
                <a:spcPct val="150000"/>
              </a:lnSpc>
              <a:buSzPct val="100000"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buSzPct val="100000"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buSzPct val="100000"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130" y="1211584"/>
            <a:ext cx="3318842" cy="22039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7380" t="27879" r="11541" b="25062"/>
          <a:stretch/>
        </p:blipFill>
        <p:spPr>
          <a:xfrm>
            <a:off x="2500312" y="4033401"/>
            <a:ext cx="5843588" cy="2531232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V="1">
            <a:off x="2600325" y="4482218"/>
            <a:ext cx="900113" cy="7919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2600325" y="4482218"/>
            <a:ext cx="3571875" cy="7919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05293" y="4033401"/>
            <a:ext cx="38490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SzPct val="100000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Difficult to really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define duration of such GRBs and simulate their detectability (only few events, all different … ) </a:t>
            </a:r>
            <a:endParaRPr lang="en-US" dirty="0">
              <a:solidFill>
                <a:schemeClr val="accent2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113" y="4482218"/>
            <a:ext cx="2484212" cy="96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SzPct val="100000"/>
            </a:pPr>
            <a:r>
              <a:rPr lang="en-US" sz="1600" i="1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Simulation of Swift GRBs through ECLAIRs image trigger prototype. Most GRB are detected in 20s image.</a:t>
            </a:r>
          </a:p>
        </p:txBody>
      </p:sp>
    </p:spTree>
    <p:extLst>
      <p:ext uri="{BB962C8B-B14F-4D97-AF65-F5344CB8AC3E}">
        <p14:creationId xmlns:p14="http://schemas.microsoft.com/office/powerpoint/2010/main" val="581727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485" y="1662845"/>
            <a:ext cx="10955389" cy="4009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lnSpc>
                <a:spcPct val="25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SVOM/ECLAIRs can image the X-ray sky thanks to coded mask and deconvolution</a:t>
            </a:r>
          </a:p>
          <a:p>
            <a:pPr marL="342900" indent="-342900" algn="just">
              <a:lnSpc>
                <a:spcPct val="25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Image processing (fit of the background model or wavelets + fit of known sources)</a:t>
            </a:r>
          </a:p>
          <a:p>
            <a:pPr marL="800100" lvl="1" indent="-342900" algn="just">
              <a:lnSpc>
                <a:spcPct val="25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Methods are being implemented on the UGTS </a:t>
            </a:r>
          </a:p>
          <a:p>
            <a:pPr marL="800100" lvl="1" indent="-342900" algn="just">
              <a:lnSpc>
                <a:spcPct val="25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Performances will be tested with a more detailed background model (albedo, reflection… )</a:t>
            </a:r>
          </a:p>
          <a:p>
            <a:pPr marL="342900" indent="-342900" algn="just">
              <a:lnSpc>
                <a:spcPct val="25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ECLAIRs may be useful to detect long transient (such as ultra long GRBs)</a:t>
            </a:r>
          </a:p>
          <a:p>
            <a:pPr marL="800100" lvl="1" indent="-342900" algn="just">
              <a:lnSpc>
                <a:spcPct val="25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800100" lvl="1" indent="-342900" algn="just">
              <a:lnSpc>
                <a:spcPct val="250000"/>
              </a:lnSpc>
              <a:buClr>
                <a:schemeClr val="accent2"/>
              </a:buClr>
              <a:buSzPct val="11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25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804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10917" b="10390"/>
          <a:stretch/>
        </p:blipFill>
        <p:spPr>
          <a:xfrm>
            <a:off x="0" y="-1"/>
            <a:ext cx="12192000" cy="69521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1836" y="820270"/>
            <a:ext cx="7028328" cy="1188649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txBody>
          <a:bodyPr anchor="ctr">
            <a:normAutofit/>
          </a:bodyPr>
          <a:lstStyle/>
          <a:p>
            <a:r>
              <a:rPr lang="fr-FR" sz="4000" b="1" dirty="0" err="1" smtClean="0">
                <a:solidFill>
                  <a:srgbClr val="002060"/>
                </a:solidFill>
                <a:latin typeface="+mn-lt"/>
              </a:rPr>
              <a:t>Thank</a:t>
            </a:r>
            <a:r>
              <a:rPr lang="fr-FR" sz="4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+mn-lt"/>
              </a:rPr>
              <a:t>you</a:t>
            </a:r>
            <a:r>
              <a:rPr lang="fr-FR" sz="4000" b="1" dirty="0" smtClean="0">
                <a:solidFill>
                  <a:srgbClr val="002060"/>
                </a:solidFill>
                <a:latin typeface="+mn-lt"/>
              </a:rPr>
              <a:t> for </a:t>
            </a:r>
            <a:r>
              <a:rPr lang="fr-FR" sz="4000" b="1" dirty="0" err="1" smtClean="0">
                <a:solidFill>
                  <a:srgbClr val="002060"/>
                </a:solidFill>
                <a:latin typeface="+mn-lt"/>
              </a:rPr>
              <a:t>your</a:t>
            </a:r>
            <a:r>
              <a:rPr lang="fr-FR" sz="4000" b="1" dirty="0" smtClean="0">
                <a:solidFill>
                  <a:srgbClr val="002060"/>
                </a:solidFill>
                <a:latin typeface="+mn-lt"/>
              </a:rPr>
              <a:t> attention!</a:t>
            </a:r>
            <a:endParaRPr lang="fr-FR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42007" t="18198" r="28435" b="13420"/>
          <a:stretch/>
        </p:blipFill>
        <p:spPr>
          <a:xfrm>
            <a:off x="550171" y="3792732"/>
            <a:ext cx="1695487" cy="220531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22151" y="6181663"/>
            <a:ext cx="2151529" cy="47330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white </a:t>
            </a:r>
            <a:r>
              <a:rPr lang="fr-FR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-157" t="12684" r="1561" b="4596"/>
          <a:stretch/>
        </p:blipFill>
        <p:spPr>
          <a:xfrm>
            <a:off x="2795829" y="3792732"/>
            <a:ext cx="4675274" cy="220531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057701" y="6181662"/>
            <a:ext cx="2151529" cy="47330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svom.fr/en</a:t>
            </a:r>
            <a:endParaRPr lang="fr-F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688552" y="4419215"/>
            <a:ext cx="2854322" cy="95235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Twitter @</a:t>
            </a:r>
            <a:r>
              <a:rPr lang="fr-FR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SVOM_mision</a:t>
            </a:r>
            <a:endParaRPr lang="fr-F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9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95" y="1074811"/>
            <a:ext cx="4159363" cy="301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Gamma ray bursts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9" y="1992558"/>
            <a:ext cx="2798861" cy="35374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74719" y="3018821"/>
            <a:ext cx="2168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ea typeface="Tahoma" panose="020B0604030504040204" pitchFamily="34" charset="0"/>
                <a:cs typeface="Arial" panose="020B0604020202020204" pitchFamily="34" charset="0"/>
              </a:rPr>
              <a:t>CGRO/BATSE GRB</a:t>
            </a:r>
            <a:endParaRPr lang="en-GB" sz="1400" dirty="0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183440" y="2362641"/>
                <a:ext cx="3567063" cy="443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𝟓𝟎</m:t>
                        </m:r>
                      </m:sup>
                    </m:sSup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− </m:t>
                    </m:r>
                    <m:sSup>
                      <m:sSup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a:rPr lang="fr-FR" sz="2000" b="1">
                        <a:latin typeface="Cambria Math" panose="02040503050406030204" pitchFamily="18" charset="0"/>
                      </a:rPr>
                      <m:t>𝐞𝐫𝐠</m:t>
                    </m:r>
                  </m:oMath>
                </a14:m>
                <a:r>
                  <a:rPr lang="fr-FR" sz="2000" b="1" dirty="0">
                    <a:cs typeface="Arial" panose="020B0604020202020204" pitchFamily="34" charset="0"/>
                  </a:rPr>
                  <a:t> </a:t>
                </a:r>
                <a:r>
                  <a:rPr lang="fr-FR" sz="2000" dirty="0">
                    <a:cs typeface="Arial" panose="020B0604020202020204" pitchFamily="34" charset="0"/>
                  </a:rPr>
                  <a:t>(iso)</a:t>
                </a: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440" y="2362641"/>
                <a:ext cx="3567063" cy="443648"/>
              </a:xfrm>
              <a:prstGeom prst="rect">
                <a:avLst/>
              </a:prstGeom>
              <a:blipFill>
                <a:blip r:embed="rId4"/>
                <a:stretch>
                  <a:fillRect t="-277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3963090" y="6240985"/>
            <a:ext cx="761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NASA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36653" y="3091869"/>
            <a:ext cx="653842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accent2"/>
              </a:buClr>
            </a:pPr>
            <a:r>
              <a:rPr lang="en-GB" u="sng" dirty="0">
                <a:ea typeface="Tahoma" panose="020B0604030504040204" pitchFamily="34" charset="0"/>
                <a:cs typeface="Arial" panose="020B0604020202020204" pitchFamily="34" charset="0"/>
              </a:rPr>
              <a:t>Emission of matter jets</a:t>
            </a: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</a:rPr>
              <a:t>: the </a:t>
            </a:r>
            <a:r>
              <a:rPr lang="en-GB" b="1" dirty="0">
                <a:ea typeface="Tahoma" panose="020B0604030504040204" pitchFamily="34" charset="0"/>
                <a:cs typeface="Arial" panose="020B0604020202020204" pitchFamily="34" charset="0"/>
              </a:rPr>
              <a:t>Fireball model</a:t>
            </a:r>
          </a:p>
          <a:p>
            <a:pPr marL="285750" indent="-285750" algn="just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</a:rPr>
              <a:t>Internal </a:t>
            </a:r>
            <a:r>
              <a:rPr lang="en-GB" dirty="0" smtClean="0">
                <a:ea typeface="Tahoma" panose="020B0604030504040204" pitchFamily="34" charset="0"/>
                <a:cs typeface="Arial" panose="020B0604020202020204" pitchFamily="34" charset="0"/>
              </a:rPr>
              <a:t>shocks</a:t>
            </a: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GB" b="1" dirty="0">
                <a:ea typeface="Tahoma" panose="020B0604030504040204" pitchFamily="34" charset="0"/>
                <a:cs typeface="Arial" panose="020B0604020202020204" pitchFamily="34" charset="0"/>
              </a:rPr>
              <a:t>prompt emission</a:t>
            </a: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</a:rPr>
              <a:t> (gamma)</a:t>
            </a:r>
          </a:p>
          <a:p>
            <a:pPr marL="285750" indent="-285750" algn="just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</a:rPr>
              <a:t>External </a:t>
            </a:r>
            <a:r>
              <a:rPr lang="en-GB" dirty="0" smtClean="0">
                <a:ea typeface="Tahoma" panose="020B0604030504040204" pitchFamily="34" charset="0"/>
                <a:cs typeface="Arial" panose="020B0604020202020204" pitchFamily="34" charset="0"/>
              </a:rPr>
              <a:t>shocks </a:t>
            </a: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</a:rPr>
              <a:t>with interstellar medium: </a:t>
            </a:r>
            <a:r>
              <a:rPr lang="en-GB" b="1" dirty="0">
                <a:ea typeface="Tahoma" panose="020B0604030504040204" pitchFamily="34" charset="0"/>
                <a:cs typeface="Arial" panose="020B0604020202020204" pitchFamily="34" charset="0"/>
              </a:rPr>
              <a:t>afterglow </a:t>
            </a: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</a:rPr>
              <a:t>(X </a:t>
            </a:r>
            <a:r>
              <a:rPr lang="en-GB" dirty="0">
                <a:ea typeface="Tahom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radio)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85" y="4558210"/>
            <a:ext cx="3745757" cy="21051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36653" y="1250355"/>
            <a:ext cx="4395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 ray burst: fast and variable flash of gamma </a:t>
            </a:r>
            <a:r>
              <a:rPr lang="en-US" dirty="0" err="1" smtClean="0"/>
              <a:t>photod</a:t>
            </a:r>
            <a:r>
              <a:rPr lang="en-US" dirty="0" smtClean="0"/>
              <a:t>, random in the sky. Most energetic EM phenomena. 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203223" y="6345534"/>
            <a:ext cx="247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Frédéric Daigne talk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93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 SVOM mission</a:t>
            </a:r>
          </a:p>
        </p:txBody>
      </p:sp>
      <p:pic>
        <p:nvPicPr>
          <p:cNvPr id="3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15" y="2748945"/>
            <a:ext cx="6815136" cy="34786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5582" y="6425793"/>
            <a:ext cx="6477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cs typeface="Arial" panose="020B0604020202020204" pitchFamily="34" charset="0"/>
              </a:rPr>
              <a:t>White paper: Wei,Cordier+2016 arXiv:1610:06892</a:t>
            </a:r>
            <a:endParaRPr lang="en-US" b="1" i="1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39658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Spaced based multi-band astronomical Variable Object </a:t>
            </a:r>
            <a:r>
              <a:rPr lang="en-US" b="1" dirty="0" smtClean="0">
                <a:cs typeface="Arial" panose="020B0604020202020204" pitchFamily="34" charset="0"/>
              </a:rPr>
              <a:t>Monitor </a:t>
            </a:r>
            <a:r>
              <a:rPr lang="en-US" i="1" dirty="0" smtClean="0">
                <a:cs typeface="Arial" panose="020B0604020202020204" pitchFamily="34" charset="0"/>
              </a:rPr>
              <a:t>(Phase C)</a:t>
            </a:r>
            <a:endParaRPr lang="en-US" i="1" dirty="0"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cs typeface="Arial" panose="020B0604020202020204" pitchFamily="34" charset="0"/>
              </a:rPr>
              <a:t>French (CNES) – Chinese (CNSA/CAS) collaboration</a:t>
            </a:r>
          </a:p>
          <a:p>
            <a:pPr algn="ctr"/>
            <a:r>
              <a:rPr lang="en-US" dirty="0">
                <a:cs typeface="Arial" panose="020B0604020202020204" pitchFamily="34" charset="0"/>
              </a:rPr>
              <a:t>Launch in December </a:t>
            </a:r>
            <a:r>
              <a:rPr lang="en-US" dirty="0" smtClean="0">
                <a:cs typeface="Arial" panose="020B0604020202020204" pitchFamily="34" charset="0"/>
              </a:rPr>
              <a:t>2021 in China (</a:t>
            </a:r>
            <a:r>
              <a:rPr lang="en-US" dirty="0" err="1" smtClean="0">
                <a:cs typeface="Arial" panose="020B0604020202020204" pitchFamily="34" charset="0"/>
              </a:rPr>
              <a:t>Xichang</a:t>
            </a:r>
            <a:r>
              <a:rPr lang="en-US" dirty="0" smtClean="0">
                <a:cs typeface="Arial" panose="020B0604020202020204" pitchFamily="34" charset="0"/>
              </a:rPr>
              <a:t>, Long March rocket)</a:t>
            </a:r>
            <a:endParaRPr lang="en-US" dirty="0">
              <a:cs typeface="Arial" panose="020B0604020202020204" pitchFamily="34" charset="0"/>
            </a:endParaRPr>
          </a:p>
          <a:p>
            <a:pPr algn="ctr"/>
            <a:endParaRPr lang="en-US" b="1" dirty="0"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multi wave-length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mission with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space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based and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ground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based instruments </a:t>
            </a:r>
          </a:p>
        </p:txBody>
      </p:sp>
      <p:sp>
        <p:nvSpPr>
          <p:cNvPr id="7" name="Carré corné 6"/>
          <p:cNvSpPr/>
          <p:nvPr/>
        </p:nvSpPr>
        <p:spPr>
          <a:xfrm>
            <a:off x="455938" y="2713608"/>
            <a:ext cx="3887461" cy="991731"/>
          </a:xfrm>
          <a:prstGeom prst="foldedCorner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cs typeface="Arial" panose="020B0604020202020204" pitchFamily="34" charset="0"/>
              </a:rPr>
              <a:t>Goal</a:t>
            </a:r>
            <a:r>
              <a:rPr lang="en-US" sz="1600" i="1" dirty="0">
                <a:cs typeface="Arial" panose="020B0604020202020204" pitchFamily="34" charset="0"/>
              </a:rPr>
              <a:t>: build a homogeneous sample of GRBs with a good time and spectral coverage and redshift measurement.</a:t>
            </a:r>
            <a:endParaRPr lang="en-GB" sz="1600" i="1" dirty="0"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204011" y="2709838"/>
            <a:ext cx="1667435" cy="444689"/>
          </a:xfrm>
          <a:prstGeom prst="roundRect">
            <a:avLst>
              <a:gd name="adj" fmla="val 10614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5204011" y="4303058"/>
            <a:ext cx="1183342" cy="457200"/>
          </a:xfrm>
          <a:prstGeom prst="roundRect">
            <a:avLst>
              <a:gd name="adj" fmla="val 10614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8592670" y="2709838"/>
            <a:ext cx="2030506" cy="444689"/>
          </a:xfrm>
          <a:prstGeom prst="roundRect">
            <a:avLst>
              <a:gd name="adj" fmla="val 18338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204011" y="3702953"/>
            <a:ext cx="941295" cy="444689"/>
          </a:xfrm>
          <a:prstGeom prst="roundRect">
            <a:avLst>
              <a:gd name="adj" fmla="val 18338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5204011" y="5464100"/>
            <a:ext cx="1815353" cy="444689"/>
          </a:xfrm>
          <a:prstGeom prst="roundRect">
            <a:avLst>
              <a:gd name="adj" fmla="val 18338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8476129" y="5464100"/>
            <a:ext cx="1434353" cy="444689"/>
          </a:xfrm>
          <a:prstGeom prst="roundRect">
            <a:avLst>
              <a:gd name="adj" fmla="val 18338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059216" y="5461928"/>
            <a:ext cx="1416914" cy="444689"/>
          </a:xfrm>
          <a:prstGeom prst="roundRect">
            <a:avLst>
              <a:gd name="adj" fmla="val 10614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t="17691" r="16201" b="16749"/>
          <a:stretch/>
        </p:blipFill>
        <p:spPr>
          <a:xfrm>
            <a:off x="455938" y="4056710"/>
            <a:ext cx="3818965" cy="281043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9708777" y="468545"/>
            <a:ext cx="234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Henri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Triou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talk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01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Connecteur droit 118"/>
          <p:cNvCxnSpPr/>
          <p:nvPr/>
        </p:nvCxnSpPr>
        <p:spPr>
          <a:xfrm>
            <a:off x="4455625" y="2268048"/>
            <a:ext cx="15595" cy="372914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3" name="Image 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1083" y="1362555"/>
            <a:ext cx="1474402" cy="98293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201522" y="3285852"/>
            <a:ext cx="8677275" cy="1630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Line"/>
          <p:cNvSpPr/>
          <p:nvPr/>
        </p:nvSpPr>
        <p:spPr>
          <a:xfrm>
            <a:off x="1423706" y="5290036"/>
            <a:ext cx="958180" cy="1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sp>
        <p:nvSpPr>
          <p:cNvPr id="68" name="Line"/>
          <p:cNvSpPr/>
          <p:nvPr/>
        </p:nvSpPr>
        <p:spPr>
          <a:xfrm>
            <a:off x="1130833" y="4412291"/>
            <a:ext cx="1044603" cy="1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sp>
        <p:nvSpPr>
          <p:cNvPr id="71" name="Line"/>
          <p:cNvSpPr/>
          <p:nvPr/>
        </p:nvSpPr>
        <p:spPr>
          <a:xfrm flipV="1">
            <a:off x="1132644" y="4646925"/>
            <a:ext cx="1" cy="496616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grpSp>
        <p:nvGrpSpPr>
          <p:cNvPr id="133" name="Groupe 132"/>
          <p:cNvGrpSpPr/>
          <p:nvPr/>
        </p:nvGrpSpPr>
        <p:grpSpPr>
          <a:xfrm>
            <a:off x="706407" y="1713075"/>
            <a:ext cx="829894" cy="1005482"/>
            <a:chOff x="755713" y="1336559"/>
            <a:chExt cx="829894" cy="1005482"/>
          </a:xfrm>
        </p:grpSpPr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0340000">
              <a:off x="755713" y="1502676"/>
              <a:ext cx="545995" cy="8393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3" name="Image" descr="Image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 rot="19500000">
              <a:off x="1047761" y="1336559"/>
              <a:ext cx="537846" cy="40745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77" name="FSC"/>
          <p:cNvSpPr/>
          <p:nvPr/>
        </p:nvSpPr>
        <p:spPr>
          <a:xfrm>
            <a:off x="851168" y="4195257"/>
            <a:ext cx="562946" cy="431907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FSC</a:t>
            </a:r>
          </a:p>
        </p:txBody>
      </p:sp>
      <p:sp>
        <p:nvSpPr>
          <p:cNvPr id="78" name="CSC"/>
          <p:cNvSpPr/>
          <p:nvPr/>
        </p:nvSpPr>
        <p:spPr>
          <a:xfrm>
            <a:off x="851168" y="5117019"/>
            <a:ext cx="562946" cy="431907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CSC</a:t>
            </a:r>
          </a:p>
        </p:txBody>
      </p:sp>
      <p:sp>
        <p:nvSpPr>
          <p:cNvPr id="79" name="T0=trigger GRB"/>
          <p:cNvSpPr txBox="1"/>
          <p:nvPr/>
        </p:nvSpPr>
        <p:spPr>
          <a:xfrm>
            <a:off x="1594088" y="1473618"/>
            <a:ext cx="14813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T</a:t>
            </a:r>
            <a:r>
              <a:rPr baseline="-25000" dirty="0">
                <a:solidFill>
                  <a:schemeClr val="tx1"/>
                </a:solidFill>
                <a:cs typeface="Arial" panose="020B0604020202020204" pitchFamily="34" charset="0"/>
              </a:rPr>
              <a:t>0</a:t>
            </a:r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=trigger GRB</a:t>
            </a:r>
          </a:p>
        </p:txBody>
      </p:sp>
      <p:sp>
        <p:nvSpPr>
          <p:cNvPr id="80" name="T0+30s"/>
          <p:cNvSpPr txBox="1"/>
          <p:nvPr/>
        </p:nvSpPr>
        <p:spPr>
          <a:xfrm>
            <a:off x="1138702" y="3797654"/>
            <a:ext cx="73257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T</a:t>
            </a:r>
            <a:r>
              <a:rPr baseline="-25000" dirty="0">
                <a:solidFill>
                  <a:schemeClr val="tx1"/>
                </a:solidFill>
                <a:cs typeface="Arial" panose="020B0604020202020204" pitchFamily="34" charset="0"/>
              </a:rPr>
              <a:t>0</a:t>
            </a:r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+30s</a:t>
            </a:r>
          </a:p>
        </p:txBody>
      </p:sp>
      <p:sp>
        <p:nvSpPr>
          <p:cNvPr id="88" name="Inside Svom"/>
          <p:cNvSpPr txBox="1"/>
          <p:nvPr/>
        </p:nvSpPr>
        <p:spPr>
          <a:xfrm rot="16200000">
            <a:off x="3579361" y="4499404"/>
            <a:ext cx="154361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Inside </a:t>
            </a:r>
            <a:r>
              <a:rPr lang="fr-FR" sz="1600" dirty="0">
                <a:solidFill>
                  <a:schemeClr val="tx1"/>
                </a:solidFill>
                <a:cs typeface="Arial" panose="020B0604020202020204" pitchFamily="34" charset="0"/>
              </a:rPr>
              <a:t>SVOM</a:t>
            </a:r>
            <a:endParaRPr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9" name="Outside Svom"/>
          <p:cNvSpPr txBox="1"/>
          <p:nvPr/>
        </p:nvSpPr>
        <p:spPr>
          <a:xfrm rot="16200000">
            <a:off x="3779932" y="4421175"/>
            <a:ext cx="1700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Outside </a:t>
            </a:r>
            <a:r>
              <a:rPr lang="fr-FR" sz="1600" dirty="0">
                <a:solidFill>
                  <a:schemeClr val="tx1"/>
                </a:solidFill>
                <a:cs typeface="Arial" panose="020B0604020202020204" pitchFamily="34" charset="0"/>
              </a:rPr>
              <a:t>SVOM</a:t>
            </a:r>
            <a:endParaRPr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0" name="From Space"/>
          <p:cNvSpPr txBox="1"/>
          <p:nvPr/>
        </p:nvSpPr>
        <p:spPr>
          <a:xfrm>
            <a:off x="7651481" y="2975139"/>
            <a:ext cx="105945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From </a:t>
            </a:r>
            <a:r>
              <a:rPr lang="fr-FR" sz="1600" dirty="0">
                <a:solidFill>
                  <a:schemeClr val="tx1"/>
                </a:solidFill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pace</a:t>
            </a:r>
          </a:p>
        </p:txBody>
      </p:sp>
      <p:sp>
        <p:nvSpPr>
          <p:cNvPr id="91" name="From Ground"/>
          <p:cNvSpPr txBox="1"/>
          <p:nvPr/>
        </p:nvSpPr>
        <p:spPr>
          <a:xfrm>
            <a:off x="7651481" y="3288151"/>
            <a:ext cx="118115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From </a:t>
            </a:r>
            <a:r>
              <a:rPr lang="fr-FR" sz="1600" dirty="0">
                <a:solidFill>
                  <a:schemeClr val="tx1"/>
                </a:solidFill>
                <a:cs typeface="Arial" panose="020B0604020202020204" pitchFamily="34" charset="0"/>
              </a:rPr>
              <a:t>g</a:t>
            </a:r>
            <a:r>
              <a:rPr sz="1600" dirty="0">
                <a:solidFill>
                  <a:schemeClr val="tx1"/>
                </a:solidFill>
                <a:cs typeface="Arial" panose="020B0604020202020204" pitchFamily="34" charset="0"/>
              </a:rPr>
              <a:t>round</a:t>
            </a:r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">
            <a:off x="6475913" y="2183530"/>
            <a:ext cx="570443" cy="529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99525" y="2351271"/>
            <a:ext cx="1002349" cy="1002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47918" y="4503546"/>
            <a:ext cx="692680" cy="73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20169" y="4430853"/>
            <a:ext cx="692680" cy="741575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nection Line"/>
          <p:cNvSpPr/>
          <p:nvPr/>
        </p:nvSpPr>
        <p:spPr>
          <a:xfrm>
            <a:off x="1371999" y="5548922"/>
            <a:ext cx="2681314" cy="866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3" extrusionOk="0">
                <a:moveTo>
                  <a:pt x="21600" y="20015"/>
                </a:moveTo>
                <a:cubicBezTo>
                  <a:pt x="13354" y="21600"/>
                  <a:pt x="6154" y="14928"/>
                  <a:pt x="0" y="0"/>
                </a:cubicBezTo>
              </a:path>
            </a:pathLst>
          </a:custGeom>
          <a:ln w="76200">
            <a:solidFill>
              <a:schemeClr val="accent2"/>
            </a:solidFill>
            <a:miter lim="400000"/>
            <a:headEnd type="triangle"/>
          </a:ln>
        </p:spPr>
        <p:txBody>
          <a:bodyPr/>
          <a:lstStyle/>
          <a:p>
            <a:endParaRPr>
              <a:cs typeface="Arial" panose="020B0604020202020204" pitchFamily="34" charset="0"/>
            </a:endParaRPr>
          </a:p>
        </p:txBody>
      </p:sp>
      <p:sp>
        <p:nvSpPr>
          <p:cNvPr id="101" name="Connection Line"/>
          <p:cNvSpPr/>
          <p:nvPr/>
        </p:nvSpPr>
        <p:spPr>
          <a:xfrm>
            <a:off x="2676103" y="5114686"/>
            <a:ext cx="1331721" cy="830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62" extrusionOk="0">
                <a:moveTo>
                  <a:pt x="21600" y="20559"/>
                </a:moveTo>
                <a:cubicBezTo>
                  <a:pt x="10723" y="21600"/>
                  <a:pt x="3523" y="14747"/>
                  <a:pt x="0" y="0"/>
                </a:cubicBezTo>
              </a:path>
            </a:pathLst>
          </a:custGeom>
          <a:ln w="25400">
            <a:solidFill>
              <a:schemeClr val="accent2"/>
            </a:solidFill>
            <a:miter lim="400000"/>
            <a:headEnd type="triangle"/>
          </a:ln>
        </p:spPr>
        <p:txBody>
          <a:bodyPr/>
          <a:lstStyle/>
          <a:p>
            <a:endParaRPr>
              <a:cs typeface="Arial" panose="020B0604020202020204" pitchFamily="34" charset="0"/>
            </a:endParaRPr>
          </a:p>
        </p:txBody>
      </p:sp>
      <p:sp>
        <p:nvSpPr>
          <p:cNvPr id="103" name="Connection Line"/>
          <p:cNvSpPr/>
          <p:nvPr/>
        </p:nvSpPr>
        <p:spPr>
          <a:xfrm>
            <a:off x="5132041" y="5369654"/>
            <a:ext cx="641879" cy="721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968" h="21600" extrusionOk="0">
                <a:moveTo>
                  <a:pt x="0" y="21600"/>
                </a:moveTo>
                <a:cubicBezTo>
                  <a:pt x="17811" y="21182"/>
                  <a:pt x="21600" y="13982"/>
                  <a:pt x="11366" y="0"/>
                </a:cubicBezTo>
              </a:path>
            </a:pathLst>
          </a:custGeom>
          <a:ln w="25400">
            <a:solidFill>
              <a:schemeClr val="bg2">
                <a:lumMod val="25000"/>
              </a:schemeClr>
            </a:solidFill>
            <a:miter lim="400000"/>
            <a:headEnd type="triangle"/>
          </a:ln>
        </p:spPr>
        <p:txBody>
          <a:bodyPr/>
          <a:lstStyle/>
          <a:p>
            <a:endParaRPr>
              <a:cs typeface="Arial" panose="020B0604020202020204" pitchFamily="34" charset="0"/>
            </a:endParaRPr>
          </a:p>
        </p:txBody>
      </p:sp>
      <p:sp>
        <p:nvSpPr>
          <p:cNvPr id="104" name="Telescope"/>
          <p:cNvSpPr/>
          <p:nvPr/>
        </p:nvSpPr>
        <p:spPr>
          <a:xfrm flipH="1">
            <a:off x="5200767" y="4430013"/>
            <a:ext cx="736521" cy="880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6" y="0"/>
                </a:moveTo>
                <a:lnTo>
                  <a:pt x="16276" y="1451"/>
                </a:lnTo>
                <a:lnTo>
                  <a:pt x="18550" y="4798"/>
                </a:lnTo>
                <a:lnTo>
                  <a:pt x="21600" y="3348"/>
                </a:lnTo>
                <a:lnTo>
                  <a:pt x="19326" y="0"/>
                </a:lnTo>
                <a:close/>
                <a:moveTo>
                  <a:pt x="15925" y="2086"/>
                </a:moveTo>
                <a:lnTo>
                  <a:pt x="2336" y="8535"/>
                </a:lnTo>
                <a:lnTo>
                  <a:pt x="2887" y="9345"/>
                </a:lnTo>
                <a:lnTo>
                  <a:pt x="1596" y="9345"/>
                </a:lnTo>
                <a:lnTo>
                  <a:pt x="1001" y="8453"/>
                </a:lnTo>
                <a:lnTo>
                  <a:pt x="0" y="8929"/>
                </a:lnTo>
                <a:lnTo>
                  <a:pt x="978" y="10383"/>
                </a:lnTo>
                <a:lnTo>
                  <a:pt x="3593" y="10383"/>
                </a:lnTo>
                <a:lnTo>
                  <a:pt x="4111" y="11144"/>
                </a:lnTo>
                <a:lnTo>
                  <a:pt x="9812" y="8436"/>
                </a:lnTo>
                <a:lnTo>
                  <a:pt x="9812" y="10059"/>
                </a:lnTo>
                <a:lnTo>
                  <a:pt x="13335" y="10059"/>
                </a:lnTo>
                <a:lnTo>
                  <a:pt x="13335" y="6762"/>
                </a:lnTo>
                <a:lnTo>
                  <a:pt x="17700" y="4696"/>
                </a:lnTo>
                <a:lnTo>
                  <a:pt x="15925" y="2086"/>
                </a:lnTo>
                <a:close/>
                <a:moveTo>
                  <a:pt x="7753" y="10636"/>
                </a:moveTo>
                <a:lnTo>
                  <a:pt x="7753" y="11932"/>
                </a:lnTo>
                <a:lnTo>
                  <a:pt x="8695" y="11932"/>
                </a:lnTo>
                <a:lnTo>
                  <a:pt x="3938" y="21600"/>
                </a:lnTo>
                <a:lnTo>
                  <a:pt x="4852" y="21600"/>
                </a:lnTo>
                <a:lnTo>
                  <a:pt x="10589" y="11932"/>
                </a:lnTo>
                <a:lnTo>
                  <a:pt x="10591" y="11932"/>
                </a:lnTo>
                <a:lnTo>
                  <a:pt x="10997" y="21600"/>
                </a:lnTo>
                <a:lnTo>
                  <a:pt x="11911" y="21600"/>
                </a:lnTo>
                <a:lnTo>
                  <a:pt x="12483" y="11983"/>
                </a:lnTo>
                <a:lnTo>
                  <a:pt x="18189" y="21600"/>
                </a:lnTo>
                <a:lnTo>
                  <a:pt x="19105" y="21600"/>
                </a:lnTo>
                <a:lnTo>
                  <a:pt x="14348" y="11932"/>
                </a:lnTo>
                <a:lnTo>
                  <a:pt x="15183" y="11932"/>
                </a:lnTo>
                <a:lnTo>
                  <a:pt x="15183" y="10636"/>
                </a:lnTo>
                <a:lnTo>
                  <a:pt x="7753" y="1063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grpSp>
        <p:nvGrpSpPr>
          <p:cNvPr id="134" name="Groupe 133"/>
          <p:cNvGrpSpPr/>
          <p:nvPr/>
        </p:nvGrpSpPr>
        <p:grpSpPr>
          <a:xfrm>
            <a:off x="2256131" y="4511940"/>
            <a:ext cx="872262" cy="880495"/>
            <a:chOff x="2305437" y="4135421"/>
            <a:chExt cx="872262" cy="880495"/>
          </a:xfrm>
        </p:grpSpPr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83833" y="4428356"/>
              <a:ext cx="293866" cy="19817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5" name="Telescope"/>
            <p:cNvSpPr/>
            <p:nvPr/>
          </p:nvSpPr>
          <p:spPr>
            <a:xfrm>
              <a:off x="2305437" y="4135421"/>
              <a:ext cx="736521" cy="88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6" y="0"/>
                  </a:moveTo>
                  <a:lnTo>
                    <a:pt x="16276" y="1451"/>
                  </a:lnTo>
                  <a:lnTo>
                    <a:pt x="18550" y="4798"/>
                  </a:lnTo>
                  <a:lnTo>
                    <a:pt x="21600" y="3348"/>
                  </a:lnTo>
                  <a:lnTo>
                    <a:pt x="19326" y="0"/>
                  </a:lnTo>
                  <a:close/>
                  <a:moveTo>
                    <a:pt x="15925" y="2086"/>
                  </a:moveTo>
                  <a:lnTo>
                    <a:pt x="2336" y="8535"/>
                  </a:lnTo>
                  <a:lnTo>
                    <a:pt x="2887" y="9345"/>
                  </a:lnTo>
                  <a:lnTo>
                    <a:pt x="1596" y="9345"/>
                  </a:lnTo>
                  <a:lnTo>
                    <a:pt x="1001" y="8453"/>
                  </a:lnTo>
                  <a:lnTo>
                    <a:pt x="0" y="8929"/>
                  </a:lnTo>
                  <a:lnTo>
                    <a:pt x="978" y="10383"/>
                  </a:lnTo>
                  <a:lnTo>
                    <a:pt x="3593" y="10383"/>
                  </a:lnTo>
                  <a:lnTo>
                    <a:pt x="4111" y="11144"/>
                  </a:lnTo>
                  <a:lnTo>
                    <a:pt x="9812" y="8436"/>
                  </a:lnTo>
                  <a:lnTo>
                    <a:pt x="9812" y="10059"/>
                  </a:lnTo>
                  <a:lnTo>
                    <a:pt x="13335" y="10059"/>
                  </a:lnTo>
                  <a:lnTo>
                    <a:pt x="13335" y="6762"/>
                  </a:lnTo>
                  <a:lnTo>
                    <a:pt x="17700" y="4696"/>
                  </a:lnTo>
                  <a:lnTo>
                    <a:pt x="15925" y="2086"/>
                  </a:lnTo>
                  <a:close/>
                  <a:moveTo>
                    <a:pt x="7753" y="10636"/>
                  </a:moveTo>
                  <a:lnTo>
                    <a:pt x="7753" y="11932"/>
                  </a:lnTo>
                  <a:lnTo>
                    <a:pt x="8695" y="11932"/>
                  </a:lnTo>
                  <a:lnTo>
                    <a:pt x="3938" y="21600"/>
                  </a:lnTo>
                  <a:lnTo>
                    <a:pt x="4852" y="21600"/>
                  </a:lnTo>
                  <a:lnTo>
                    <a:pt x="10589" y="11932"/>
                  </a:lnTo>
                  <a:lnTo>
                    <a:pt x="10591" y="11932"/>
                  </a:lnTo>
                  <a:lnTo>
                    <a:pt x="10997" y="21600"/>
                  </a:lnTo>
                  <a:lnTo>
                    <a:pt x="11911" y="21600"/>
                  </a:lnTo>
                  <a:lnTo>
                    <a:pt x="12483" y="11983"/>
                  </a:lnTo>
                  <a:lnTo>
                    <a:pt x="18189" y="21600"/>
                  </a:lnTo>
                  <a:lnTo>
                    <a:pt x="19105" y="21600"/>
                  </a:lnTo>
                  <a:lnTo>
                    <a:pt x="14348" y="11932"/>
                  </a:lnTo>
                  <a:lnTo>
                    <a:pt x="15183" y="11932"/>
                  </a:lnTo>
                  <a:lnTo>
                    <a:pt x="15183" y="10636"/>
                  </a:lnTo>
                  <a:lnTo>
                    <a:pt x="7753" y="1063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solidFill>
                <a:schemeClr val="accent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>
                <a:cs typeface="Arial" panose="020B0604020202020204" pitchFamily="34" charset="0"/>
              </a:endParaRPr>
            </a:p>
          </p:txBody>
        </p:sp>
      </p:grpSp>
      <p:grpSp>
        <p:nvGrpSpPr>
          <p:cNvPr id="135" name="Groupe 134"/>
          <p:cNvGrpSpPr/>
          <p:nvPr/>
        </p:nvGrpSpPr>
        <p:grpSpPr>
          <a:xfrm>
            <a:off x="2009207" y="3672279"/>
            <a:ext cx="825079" cy="880495"/>
            <a:chOff x="2058510" y="3295760"/>
            <a:chExt cx="825079" cy="880495"/>
          </a:xfrm>
        </p:grpSpPr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615853" y="3559895"/>
              <a:ext cx="267736" cy="1798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6" name="Telescope"/>
            <p:cNvSpPr/>
            <p:nvPr/>
          </p:nvSpPr>
          <p:spPr>
            <a:xfrm>
              <a:off x="2058510" y="3295760"/>
              <a:ext cx="736521" cy="88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6" y="0"/>
                  </a:moveTo>
                  <a:lnTo>
                    <a:pt x="16276" y="1451"/>
                  </a:lnTo>
                  <a:lnTo>
                    <a:pt x="18550" y="4798"/>
                  </a:lnTo>
                  <a:lnTo>
                    <a:pt x="21600" y="3348"/>
                  </a:lnTo>
                  <a:lnTo>
                    <a:pt x="19326" y="0"/>
                  </a:lnTo>
                  <a:close/>
                  <a:moveTo>
                    <a:pt x="15925" y="2086"/>
                  </a:moveTo>
                  <a:lnTo>
                    <a:pt x="2336" y="8535"/>
                  </a:lnTo>
                  <a:lnTo>
                    <a:pt x="2887" y="9345"/>
                  </a:lnTo>
                  <a:lnTo>
                    <a:pt x="1596" y="9345"/>
                  </a:lnTo>
                  <a:lnTo>
                    <a:pt x="1001" y="8453"/>
                  </a:lnTo>
                  <a:lnTo>
                    <a:pt x="0" y="8929"/>
                  </a:lnTo>
                  <a:lnTo>
                    <a:pt x="978" y="10383"/>
                  </a:lnTo>
                  <a:lnTo>
                    <a:pt x="3593" y="10383"/>
                  </a:lnTo>
                  <a:lnTo>
                    <a:pt x="4111" y="11144"/>
                  </a:lnTo>
                  <a:lnTo>
                    <a:pt x="9812" y="8436"/>
                  </a:lnTo>
                  <a:lnTo>
                    <a:pt x="9812" y="10059"/>
                  </a:lnTo>
                  <a:lnTo>
                    <a:pt x="13335" y="10059"/>
                  </a:lnTo>
                  <a:lnTo>
                    <a:pt x="13335" y="6762"/>
                  </a:lnTo>
                  <a:lnTo>
                    <a:pt x="17700" y="4696"/>
                  </a:lnTo>
                  <a:lnTo>
                    <a:pt x="15925" y="2086"/>
                  </a:lnTo>
                  <a:close/>
                  <a:moveTo>
                    <a:pt x="7753" y="10636"/>
                  </a:moveTo>
                  <a:lnTo>
                    <a:pt x="7753" y="11932"/>
                  </a:lnTo>
                  <a:lnTo>
                    <a:pt x="8695" y="11932"/>
                  </a:lnTo>
                  <a:lnTo>
                    <a:pt x="3938" y="21600"/>
                  </a:lnTo>
                  <a:lnTo>
                    <a:pt x="4852" y="21600"/>
                  </a:lnTo>
                  <a:lnTo>
                    <a:pt x="10589" y="11932"/>
                  </a:lnTo>
                  <a:lnTo>
                    <a:pt x="10591" y="11932"/>
                  </a:lnTo>
                  <a:lnTo>
                    <a:pt x="10997" y="21600"/>
                  </a:lnTo>
                  <a:lnTo>
                    <a:pt x="11911" y="21600"/>
                  </a:lnTo>
                  <a:lnTo>
                    <a:pt x="12483" y="11983"/>
                  </a:lnTo>
                  <a:lnTo>
                    <a:pt x="18189" y="21600"/>
                  </a:lnTo>
                  <a:lnTo>
                    <a:pt x="19105" y="21600"/>
                  </a:lnTo>
                  <a:lnTo>
                    <a:pt x="14348" y="11932"/>
                  </a:lnTo>
                  <a:lnTo>
                    <a:pt x="15183" y="11932"/>
                  </a:lnTo>
                  <a:lnTo>
                    <a:pt x="15183" y="10636"/>
                  </a:lnTo>
                  <a:lnTo>
                    <a:pt x="7753" y="1063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solidFill>
                <a:schemeClr val="accent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 sz="2800">
                <a:cs typeface="Arial" panose="020B0604020202020204" pitchFamily="34" charset="0"/>
              </a:endParaRPr>
            </a:p>
          </p:txBody>
        </p:sp>
      </p:grpSp>
      <p:sp>
        <p:nvSpPr>
          <p:cNvPr id="107" name="T0+5min"/>
          <p:cNvSpPr txBox="1"/>
          <p:nvPr/>
        </p:nvSpPr>
        <p:spPr>
          <a:xfrm>
            <a:off x="3124749" y="5418908"/>
            <a:ext cx="8848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T</a:t>
            </a:r>
            <a:r>
              <a:rPr baseline="-25000" dirty="0">
                <a:solidFill>
                  <a:schemeClr val="tx1"/>
                </a:solidFill>
                <a:cs typeface="Arial" panose="020B0604020202020204" pitchFamily="34" charset="0"/>
              </a:rPr>
              <a:t>0</a:t>
            </a:r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+5min</a:t>
            </a:r>
          </a:p>
        </p:txBody>
      </p:sp>
      <p:sp>
        <p:nvSpPr>
          <p:cNvPr id="108" name="Line"/>
          <p:cNvSpPr/>
          <p:nvPr/>
        </p:nvSpPr>
        <p:spPr>
          <a:xfrm flipH="1" flipV="1">
            <a:off x="6265677" y="3101105"/>
            <a:ext cx="1447437" cy="1020676"/>
          </a:xfrm>
          <a:prstGeom prst="line">
            <a:avLst/>
          </a:prstGeom>
          <a:ln w="25400">
            <a:solidFill>
              <a:schemeClr val="accent3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sp>
        <p:nvSpPr>
          <p:cNvPr id="109" name="Line"/>
          <p:cNvSpPr/>
          <p:nvPr/>
        </p:nvSpPr>
        <p:spPr>
          <a:xfrm flipH="1" flipV="1">
            <a:off x="6944616" y="2818762"/>
            <a:ext cx="849986" cy="1384510"/>
          </a:xfrm>
          <a:prstGeom prst="line">
            <a:avLst/>
          </a:prstGeom>
          <a:ln w="25400">
            <a:solidFill>
              <a:schemeClr val="accent3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sp>
        <p:nvSpPr>
          <p:cNvPr id="114" name="T0+hours/days"/>
          <p:cNvSpPr txBox="1"/>
          <p:nvPr/>
        </p:nvSpPr>
        <p:spPr>
          <a:xfrm>
            <a:off x="7039053" y="5342388"/>
            <a:ext cx="14499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T</a:t>
            </a:r>
            <a:r>
              <a:rPr baseline="-25000" dirty="0">
                <a:solidFill>
                  <a:schemeClr val="tx1"/>
                </a:solidFill>
                <a:cs typeface="Arial" panose="020B0604020202020204" pitchFamily="34" charset="0"/>
              </a:rPr>
              <a:t>0</a:t>
            </a:r>
            <a:r>
              <a:rPr dirty="0">
                <a:solidFill>
                  <a:schemeClr val="tx1"/>
                </a:solidFill>
                <a:cs typeface="Arial" panose="020B0604020202020204" pitchFamily="34" charset="0"/>
              </a:rPr>
              <a:t>+hours/days</a:t>
            </a:r>
          </a:p>
        </p:txBody>
      </p:sp>
      <p:sp>
        <p:nvSpPr>
          <p:cNvPr id="117" name="Connection Line"/>
          <p:cNvSpPr/>
          <p:nvPr/>
        </p:nvSpPr>
        <p:spPr>
          <a:xfrm>
            <a:off x="1298561" y="4627217"/>
            <a:ext cx="2731060" cy="1588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2750" y="18955"/>
                  <a:pt x="5550" y="11755"/>
                  <a:pt x="0" y="0"/>
                </a:cubicBezTo>
              </a:path>
            </a:pathLst>
          </a:custGeom>
          <a:ln w="76200">
            <a:solidFill>
              <a:schemeClr val="accent2"/>
            </a:solidFill>
            <a:miter lim="400000"/>
            <a:headEnd type="triangle"/>
          </a:ln>
        </p:spPr>
        <p:txBody>
          <a:bodyPr/>
          <a:lstStyle/>
          <a:p>
            <a:endParaRPr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9535" y="5836132"/>
            <a:ext cx="1000752" cy="75934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cs typeface="Arial" panose="020B0604020202020204" pitchFamily="34" charset="0"/>
              </a:rPr>
              <a:t>Alert Broadcast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7713111" y="3965302"/>
            <a:ext cx="1000752" cy="759343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cs typeface="Arial" panose="020B0604020202020204" pitchFamily="34" charset="0"/>
              </a:rPr>
              <a:t>Other space missions</a:t>
            </a:r>
          </a:p>
        </p:txBody>
      </p:sp>
      <p:sp>
        <p:nvSpPr>
          <p:cNvPr id="124" name="Triangle isocèle 123"/>
          <p:cNvSpPr/>
          <p:nvPr/>
        </p:nvSpPr>
        <p:spPr>
          <a:xfrm rot="12956611">
            <a:off x="3142421" y="2060254"/>
            <a:ext cx="326396" cy="177830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25" name="Triangle isocèle 124"/>
          <p:cNvSpPr/>
          <p:nvPr/>
        </p:nvSpPr>
        <p:spPr>
          <a:xfrm rot="12956611">
            <a:off x="3369769" y="2922332"/>
            <a:ext cx="326396" cy="177830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grpSp>
        <p:nvGrpSpPr>
          <p:cNvPr id="132" name="Groupe 131"/>
          <p:cNvGrpSpPr/>
          <p:nvPr/>
        </p:nvGrpSpPr>
        <p:grpSpPr>
          <a:xfrm>
            <a:off x="1076973" y="2249625"/>
            <a:ext cx="1517376" cy="939099"/>
            <a:chOff x="1126279" y="1873106"/>
            <a:chExt cx="1517376" cy="939099"/>
          </a:xfrm>
        </p:grpSpPr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0000">
              <a:off x="1126279" y="1972840"/>
              <a:ext cx="545995" cy="8393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1" name="Auto Slew"/>
            <p:cNvSpPr txBox="1"/>
            <p:nvPr/>
          </p:nvSpPr>
          <p:spPr>
            <a:xfrm>
              <a:off x="1525327" y="2383093"/>
              <a:ext cx="1118328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  <a:cs typeface="Arial" panose="020B0604020202020204" pitchFamily="34" charset="0"/>
                </a:rPr>
                <a:t>Auto </a:t>
              </a:r>
              <a:r>
                <a:rPr lang="fr-FR" dirty="0" err="1">
                  <a:solidFill>
                    <a:schemeClr val="tx1"/>
                  </a:solidFill>
                  <a:cs typeface="Arial" panose="020B0604020202020204" pitchFamily="34" charset="0"/>
                </a:rPr>
                <a:t>slew</a:t>
              </a:r>
              <a:endParaRPr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12" name="Image" descr="Image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 rot="20400000">
              <a:off x="1541321" y="1873106"/>
              <a:ext cx="537846" cy="4074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6" name="Triangle isocèle 125"/>
            <p:cNvSpPr/>
            <p:nvPr/>
          </p:nvSpPr>
          <p:spPr>
            <a:xfrm rot="14639281">
              <a:off x="1978293" y="1517393"/>
              <a:ext cx="225158" cy="936604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cs typeface="Arial" panose="020B0604020202020204" pitchFamily="34" charset="0"/>
              </a:endParaRPr>
            </a:p>
          </p:txBody>
        </p:sp>
      </p:grpSp>
      <p:sp>
        <p:nvSpPr>
          <p:cNvPr id="127" name="Triangle isocèle 126"/>
          <p:cNvSpPr/>
          <p:nvPr/>
        </p:nvSpPr>
        <p:spPr>
          <a:xfrm rot="8823530">
            <a:off x="5634064" y="2885037"/>
            <a:ext cx="267101" cy="166981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28" name="Triangle isocèle 127"/>
          <p:cNvSpPr/>
          <p:nvPr/>
        </p:nvSpPr>
        <p:spPr>
          <a:xfrm rot="9860017">
            <a:off x="4841485" y="2675977"/>
            <a:ext cx="298230" cy="173570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29" name="Triangle isocèle 128"/>
          <p:cNvSpPr/>
          <p:nvPr/>
        </p:nvSpPr>
        <p:spPr>
          <a:xfrm rot="8005062">
            <a:off x="6510004" y="2983003"/>
            <a:ext cx="224558" cy="1669816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30" name="Triangle isocèle 129"/>
          <p:cNvSpPr/>
          <p:nvPr/>
        </p:nvSpPr>
        <p:spPr>
          <a:xfrm rot="7605602">
            <a:off x="5423320" y="1936334"/>
            <a:ext cx="192962" cy="936604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31" name="Triangle isocèle 130"/>
          <p:cNvSpPr/>
          <p:nvPr/>
        </p:nvSpPr>
        <p:spPr>
          <a:xfrm rot="7120587">
            <a:off x="5948917" y="1646149"/>
            <a:ext cx="232158" cy="936604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38" name="Ellipse 137"/>
          <p:cNvSpPr/>
          <p:nvPr/>
        </p:nvSpPr>
        <p:spPr>
          <a:xfrm>
            <a:off x="625945" y="3361884"/>
            <a:ext cx="1000752" cy="411226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cs typeface="Arial" panose="020B0604020202020204" pitchFamily="34" charset="0"/>
              </a:rPr>
              <a:t>VHF</a:t>
            </a:r>
          </a:p>
        </p:txBody>
      </p:sp>
      <p:sp>
        <p:nvSpPr>
          <p:cNvPr id="116" name="Line"/>
          <p:cNvSpPr/>
          <p:nvPr/>
        </p:nvSpPr>
        <p:spPr>
          <a:xfrm flipH="1">
            <a:off x="1457983" y="2876995"/>
            <a:ext cx="1" cy="701461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sp>
        <p:nvSpPr>
          <p:cNvPr id="70" name="Line"/>
          <p:cNvSpPr/>
          <p:nvPr/>
        </p:nvSpPr>
        <p:spPr>
          <a:xfrm flipV="1">
            <a:off x="1132644" y="3688403"/>
            <a:ext cx="1" cy="496616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sp>
        <p:nvSpPr>
          <p:cNvPr id="115" name="Line"/>
          <p:cNvSpPr/>
          <p:nvPr/>
        </p:nvSpPr>
        <p:spPr>
          <a:xfrm flipH="1">
            <a:off x="861968" y="2747575"/>
            <a:ext cx="1" cy="701461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 sz="2800">
              <a:cs typeface="Arial" panose="020B0604020202020204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 SVOM mission</a:t>
            </a:r>
          </a:p>
        </p:txBody>
      </p:sp>
      <p:pic>
        <p:nvPicPr>
          <p:cNvPr id="2" name="SVOM ground_space synergy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934" end="38496.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48519" y="161656"/>
            <a:ext cx="4715278" cy="2652344"/>
          </a:xfrm>
          <a:prstGeom prst="rect">
            <a:avLst/>
          </a:prstGeom>
        </p:spPr>
      </p:pic>
      <p:sp>
        <p:nvSpPr>
          <p:cNvPr id="58" name="Rectangle à coins arrondis 57"/>
          <p:cNvSpPr/>
          <p:nvPr/>
        </p:nvSpPr>
        <p:spPr>
          <a:xfrm>
            <a:off x="7794602" y="5791043"/>
            <a:ext cx="4089981" cy="919401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cs typeface="Arial" panose="020B0604020202020204" pitchFamily="34" charset="0"/>
              </a:rPr>
              <a:t>Constrains:</a:t>
            </a:r>
          </a:p>
          <a:p>
            <a:pPr marL="285750" indent="-285750">
              <a:buFontTx/>
              <a:buChar char="-"/>
            </a:pPr>
            <a:r>
              <a:rPr lang="en-US" sz="1600" i="1" dirty="0" smtClean="0">
                <a:cs typeface="Arial" panose="020B0604020202020204" pitchFamily="34" charset="0"/>
              </a:rPr>
              <a:t>Earth in the field of view 66% of the time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cs typeface="Arial" panose="020B0604020202020204" pitchFamily="34" charset="0"/>
              </a:rPr>
              <a:t>S</a:t>
            </a:r>
            <a:r>
              <a:rPr lang="en-US" sz="1600" i="1" dirty="0" smtClean="0">
                <a:cs typeface="Arial" panose="020B0604020202020204" pitchFamily="34" charset="0"/>
              </a:rPr>
              <a:t>outh Atlantic Anomaly crossing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14"/>
          <a:srcRect l="10899" t="29779" r="32465" b="24449"/>
          <a:stretch/>
        </p:blipFill>
        <p:spPr>
          <a:xfrm>
            <a:off x="8804842" y="4236247"/>
            <a:ext cx="3258955" cy="1480802"/>
          </a:xfrm>
          <a:prstGeom prst="rect">
            <a:avLst/>
          </a:prstGeom>
        </p:spPr>
      </p:pic>
      <p:sp>
        <p:nvSpPr>
          <p:cNvPr id="62" name="ZoneTexte 61"/>
          <p:cNvSpPr txBox="1"/>
          <p:nvPr/>
        </p:nvSpPr>
        <p:spPr>
          <a:xfrm>
            <a:off x="5084011" y="667487"/>
            <a:ext cx="234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Henri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Triou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talk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365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7" grpId="0" animBg="1"/>
      <p:bldP spid="68" grpId="0" animBg="1"/>
      <p:bldP spid="71" grpId="0" animBg="1"/>
      <p:bldP spid="79" grpId="0" animBg="1"/>
      <p:bldP spid="80" grpId="0" animBg="1"/>
      <p:bldP spid="100" grpId="0" animBg="1"/>
      <p:bldP spid="101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4" grpId="0" animBg="1"/>
      <p:bldP spid="117" grpId="0" animBg="1"/>
      <p:bldP spid="3" grpId="0" animBg="1"/>
      <p:bldP spid="121" grpId="0" animBg="1"/>
      <p:bldP spid="124" grpId="0" animBg="1"/>
      <p:bldP spid="125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16" grpId="0" animBg="1"/>
      <p:bldP spid="70" grpId="0" animBg="1"/>
      <p:bldP spid="1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1" descr="Pic0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1" b="23363"/>
          <a:stretch>
            <a:fillRect/>
          </a:stretch>
        </p:blipFill>
        <p:spPr bwMode="auto">
          <a:xfrm>
            <a:off x="3986919" y="1655720"/>
            <a:ext cx="3197394" cy="242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71" y="4248248"/>
            <a:ext cx="2874490" cy="24257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02" y="1655720"/>
            <a:ext cx="3234384" cy="24257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50" y="4248248"/>
            <a:ext cx="3413487" cy="24257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How to detect and localize?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836" y="1010590"/>
            <a:ext cx="120811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cs typeface="Arial" panose="020B0604020202020204" pitchFamily="34" charset="0"/>
              </a:rPr>
              <a:t>X-ray imaging: </a:t>
            </a:r>
            <a:r>
              <a:rPr lang="en-US" sz="2000" dirty="0">
                <a:cs typeface="Arial" panose="020B0604020202020204" pitchFamily="34" charset="0"/>
              </a:rPr>
              <a:t>use coded-mask </a:t>
            </a:r>
            <a:r>
              <a:rPr lang="en-US" sz="2000" dirty="0" smtClean="0">
                <a:cs typeface="Arial" panose="020B0604020202020204" pitchFamily="34" charset="0"/>
              </a:rPr>
              <a:t>telescope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dirty="0" err="1">
                <a:cs typeface="Arial" panose="020B0604020202020204" pitchFamily="34" charset="0"/>
              </a:rPr>
              <a:t>Granat</a:t>
            </a:r>
            <a:r>
              <a:rPr lang="en-US" sz="2000" dirty="0">
                <a:cs typeface="Arial" panose="020B0604020202020204" pitchFamily="34" charset="0"/>
              </a:rPr>
              <a:t>/SIGMA, </a:t>
            </a:r>
            <a:r>
              <a:rPr lang="en-US" sz="2000" dirty="0" err="1">
                <a:cs typeface="Arial" panose="020B0604020202020204" pitchFamily="34" charset="0"/>
              </a:rPr>
              <a:t>Beppo</a:t>
            </a:r>
            <a:r>
              <a:rPr lang="en-US" sz="2000" dirty="0">
                <a:cs typeface="Arial" panose="020B0604020202020204" pitchFamily="34" charset="0"/>
              </a:rPr>
              <a:t>-SAX/WFC, INTEGRAL, </a:t>
            </a:r>
            <a:r>
              <a:rPr lang="en-US" sz="2000" dirty="0" smtClean="0">
                <a:cs typeface="Arial" panose="020B0604020202020204" pitchFamily="34" charset="0"/>
              </a:rPr>
              <a:t>Swift/BAT, </a:t>
            </a:r>
            <a:r>
              <a:rPr lang="en-US" sz="2000" dirty="0" err="1" smtClean="0">
                <a:cs typeface="Arial" panose="020B0604020202020204" pitchFamily="34" charset="0"/>
              </a:rPr>
              <a:t>Astrosat</a:t>
            </a:r>
            <a:r>
              <a:rPr lang="en-US" sz="2000" dirty="0" smtClean="0">
                <a:cs typeface="Arial" panose="020B0604020202020204" pitchFamily="34" charset="0"/>
              </a:rPr>
              <a:t>/CZTI)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708777" y="468545"/>
            <a:ext cx="234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Diego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Götz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talk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44" y="1767479"/>
            <a:ext cx="2954094" cy="29540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4" y="4899025"/>
            <a:ext cx="1782423" cy="177501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883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3" b="11103"/>
          <a:stretch/>
        </p:blipFill>
        <p:spPr>
          <a:xfrm>
            <a:off x="186029" y="1314228"/>
            <a:ext cx="3031673" cy="3663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7702" y="1564588"/>
            <a:ext cx="5858754" cy="2992878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How to detect and localize?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836" y="1010590"/>
            <a:ext cx="120811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cs typeface="Arial" panose="020B0604020202020204" pitchFamily="34" charset="0"/>
              </a:rPr>
              <a:t>X-ray imaging: </a:t>
            </a:r>
            <a:r>
              <a:rPr lang="en-US" sz="2000" dirty="0">
                <a:cs typeface="Arial" panose="020B0604020202020204" pitchFamily="34" charset="0"/>
              </a:rPr>
              <a:t>use coded-mask </a:t>
            </a:r>
            <a:r>
              <a:rPr lang="en-US" sz="2000" dirty="0" smtClean="0">
                <a:cs typeface="Arial" panose="020B0604020202020204" pitchFamily="34" charset="0"/>
              </a:rPr>
              <a:t>telescope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dirty="0" err="1">
                <a:cs typeface="Arial" panose="020B0604020202020204" pitchFamily="34" charset="0"/>
              </a:rPr>
              <a:t>Granat</a:t>
            </a:r>
            <a:r>
              <a:rPr lang="en-US" sz="2000" dirty="0">
                <a:cs typeface="Arial" panose="020B0604020202020204" pitchFamily="34" charset="0"/>
              </a:rPr>
              <a:t>/SIGMA, </a:t>
            </a:r>
            <a:r>
              <a:rPr lang="en-US" sz="2000" dirty="0" err="1">
                <a:cs typeface="Arial" panose="020B0604020202020204" pitchFamily="34" charset="0"/>
              </a:rPr>
              <a:t>Beppo</a:t>
            </a:r>
            <a:r>
              <a:rPr lang="en-US" sz="2000" dirty="0">
                <a:cs typeface="Arial" panose="020B0604020202020204" pitchFamily="34" charset="0"/>
              </a:rPr>
              <a:t>-SAX/WFC, INTEGRAL, Swift/BAT, </a:t>
            </a:r>
            <a:r>
              <a:rPr lang="en-US" sz="2000" dirty="0" err="1">
                <a:cs typeface="Arial" panose="020B0604020202020204" pitchFamily="34" charset="0"/>
              </a:rPr>
              <a:t>Astrosat</a:t>
            </a:r>
            <a:r>
              <a:rPr lang="en-US" sz="2000" dirty="0">
                <a:cs typeface="Arial" panose="020B0604020202020204" pitchFamily="34" charset="0"/>
              </a:rPr>
              <a:t>/CZTI)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455" y="2150872"/>
            <a:ext cx="2270405" cy="20857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7702" y="1627519"/>
            <a:ext cx="5853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Titanium-Tantalum-Titanium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mask</a:t>
            </a:r>
            <a:endParaRPr lang="fr-FR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49" y="2150872"/>
            <a:ext cx="2780994" cy="20857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1750" y="4977566"/>
            <a:ext cx="4555293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ECLAIRs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telescope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(4-150 </a:t>
            </a:r>
            <a:r>
              <a:rPr lang="fr-FR" sz="16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keV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600" dirty="0" err="1" smtClean="0">
                <a:cs typeface="Arial" panose="020B0604020202020204" pitchFamily="34" charset="0"/>
              </a:rPr>
              <a:t>Localization</a:t>
            </a:r>
            <a:r>
              <a:rPr lang="fr-FR" sz="1600" dirty="0" smtClean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error</a:t>
            </a:r>
            <a:r>
              <a:rPr lang="fr-FR" sz="1600" dirty="0">
                <a:cs typeface="Arial" panose="020B0604020202020204" pitchFamily="34" charset="0"/>
              </a:rPr>
              <a:t> &lt; </a:t>
            </a:r>
            <a:r>
              <a:rPr lang="fr-FR" sz="1600" dirty="0" smtClean="0">
                <a:cs typeface="Arial" panose="020B0604020202020204" pitchFamily="34" charset="0"/>
              </a:rPr>
              <a:t>10arcmin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cs typeface="Arial" panose="020B0604020202020204" pitchFamily="34" charset="0"/>
              </a:rPr>
              <a:t>Field of </a:t>
            </a:r>
            <a:r>
              <a:rPr lang="fr-FR" sz="1600" dirty="0" err="1" smtClean="0">
                <a:cs typeface="Arial" panose="020B0604020202020204" pitchFamily="34" charset="0"/>
              </a:rPr>
              <a:t>view</a:t>
            </a:r>
            <a:r>
              <a:rPr lang="fr-FR" sz="1600" dirty="0" smtClean="0">
                <a:cs typeface="Arial" panose="020B0604020202020204" pitchFamily="34" charset="0"/>
              </a:rPr>
              <a:t>: 2sr (~90*90 deg2)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cs typeface="Arial" panose="020B0604020202020204" pitchFamily="34" charset="0"/>
              </a:rPr>
              <a:t>80 x 80 pixels, 1024 cm²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UGTS</a:t>
            </a:r>
            <a:r>
              <a:rPr lang="en-US" sz="1600" dirty="0"/>
              <a:t>: Unit for detector </a:t>
            </a:r>
            <a:r>
              <a:rPr lang="en-US" sz="1600" dirty="0" err="1"/>
              <a:t>manaGement</a:t>
            </a:r>
            <a:r>
              <a:rPr lang="en-US" sz="1600" dirty="0"/>
              <a:t>, Triggering and Scientific processing with 2 </a:t>
            </a:r>
            <a:r>
              <a:rPr lang="en-US" sz="1600" dirty="0" smtClean="0"/>
              <a:t>triggers (</a:t>
            </a:r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Count rate and image </a:t>
            </a:r>
            <a:r>
              <a:rPr lang="fr-FR" sz="1600" b="1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triggers</a:t>
            </a:r>
            <a:r>
              <a:rPr lang="fr-FR" sz="16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46" y="3248107"/>
            <a:ext cx="2683164" cy="13093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68248" y="5111464"/>
            <a:ext cx="270630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From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detector image to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sky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image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deconvolution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knowing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mask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pattern (inverse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problem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96" y="1684671"/>
            <a:ext cx="3036933" cy="1311797"/>
          </a:xfrm>
          <a:prstGeom prst="rect">
            <a:avLst/>
          </a:prstGeom>
        </p:spPr>
      </p:pic>
      <p:pic>
        <p:nvPicPr>
          <p:cNvPr id="14" name="Picture 4" descr="http://espace-collaboratif/sites/DCT-Proj/P_GP/SVOM/FPL/Deliveries/French2Chinese/Livraison%20FPL%20EQM%20-%20Nov%202018/2018-11-29%20Photos%20DRB%20EQM/IMG_10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54" y="5055661"/>
            <a:ext cx="2260610" cy="15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60" y="1767479"/>
            <a:ext cx="2228423" cy="182417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940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élogramme 2"/>
          <p:cNvSpPr/>
          <p:nvPr/>
        </p:nvSpPr>
        <p:spPr>
          <a:xfrm>
            <a:off x="2356994" y="1011700"/>
            <a:ext cx="1215092" cy="1317191"/>
          </a:xfrm>
          <a:prstGeom prst="parallelogram">
            <a:avLst>
              <a:gd name="adj" fmla="val 6953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8"/>
          <a:stretch/>
        </p:blipFill>
        <p:spPr>
          <a:xfrm>
            <a:off x="1642888" y="657757"/>
            <a:ext cx="2032509" cy="17540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31955" t="21829" r="22521" b="7671"/>
          <a:stretch/>
        </p:blipFill>
        <p:spPr>
          <a:xfrm>
            <a:off x="156684" y="2411805"/>
            <a:ext cx="2912616" cy="25360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9418" t="34565" r="38181" b="21686"/>
          <a:stretch/>
        </p:blipFill>
        <p:spPr>
          <a:xfrm>
            <a:off x="4629138" y="1886889"/>
            <a:ext cx="1790077" cy="19655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62368" t="34761" r="15121" b="20904"/>
          <a:stretch/>
        </p:blipFill>
        <p:spPr>
          <a:xfrm>
            <a:off x="8106100" y="1887423"/>
            <a:ext cx="1774596" cy="19650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99263" y="2560715"/>
            <a:ext cx="9149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 </a:t>
            </a:r>
            <a:r>
              <a:rPr lang="en-US" sz="3200" b="1" dirty="0" smtClean="0"/>
              <a:t>(Mean</a:t>
            </a:r>
            <a:r>
              <a:rPr lang="en-US" sz="3200" b="1" dirty="0"/>
              <a:t>(               </a:t>
            </a:r>
            <a:r>
              <a:rPr lang="en-US" sz="3200" b="1" dirty="0" smtClean="0"/>
              <a:t>     ) </a:t>
            </a:r>
            <a:r>
              <a:rPr lang="en-US" sz="3200" b="1" dirty="0" smtClean="0"/>
              <a:t>– Mean</a:t>
            </a:r>
            <a:r>
              <a:rPr lang="en-US" sz="3200" b="1" dirty="0" smtClean="0"/>
              <a:t>(                )   )) / </a:t>
            </a:r>
            <a:r>
              <a:rPr lang="en-US" sz="3200" b="1" dirty="0" err="1" smtClean="0"/>
              <a:t>sqrt</a:t>
            </a:r>
            <a:r>
              <a:rPr lang="en-US" sz="3200" b="1" dirty="0" smtClean="0"/>
              <a:t>(</a:t>
            </a:r>
            <a:r>
              <a:rPr lang="en-US" sz="3200" b="1" dirty="0" err="1" smtClean="0"/>
              <a:t>Var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5479" t="34565" r="61132" b="20904"/>
          <a:stretch/>
        </p:blipFill>
        <p:spPr>
          <a:xfrm>
            <a:off x="-10444" y="-7154"/>
            <a:ext cx="1522488" cy="1629705"/>
          </a:xfrm>
          <a:prstGeom prst="rect">
            <a:avLst/>
          </a:prstGeom>
        </p:spPr>
      </p:pic>
      <p:cxnSp>
        <p:nvCxnSpPr>
          <p:cNvPr id="11" name="Connecteur droit avec flèche 10"/>
          <p:cNvCxnSpPr>
            <a:endCxn id="7" idx="1"/>
          </p:cNvCxnSpPr>
          <p:nvPr/>
        </p:nvCxnSpPr>
        <p:spPr>
          <a:xfrm flipV="1">
            <a:off x="1243013" y="2853103"/>
            <a:ext cx="1756250" cy="1124771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43304" t="34295" r="34186" b="22345"/>
          <a:stretch/>
        </p:blipFill>
        <p:spPr>
          <a:xfrm>
            <a:off x="4671784" y="4032891"/>
            <a:ext cx="1790077" cy="19385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65769" t="34548" r="11721" b="22092"/>
          <a:stretch/>
        </p:blipFill>
        <p:spPr>
          <a:xfrm>
            <a:off x="8069057" y="4064294"/>
            <a:ext cx="1732082" cy="187571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999262" y="4732971"/>
            <a:ext cx="920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 </a:t>
            </a:r>
            <a:r>
              <a:rPr lang="en-US" sz="3200" b="1" dirty="0" smtClean="0"/>
              <a:t>(Mean</a:t>
            </a:r>
            <a:r>
              <a:rPr lang="en-US" sz="3200" b="1" dirty="0"/>
              <a:t>(                    </a:t>
            </a:r>
            <a:r>
              <a:rPr lang="en-US" sz="3200" b="1" dirty="0" smtClean="0"/>
              <a:t>) – Mean(                    </a:t>
            </a:r>
            <a:r>
              <a:rPr lang="en-US" sz="3200" b="1" dirty="0" smtClean="0"/>
              <a:t>)) / </a:t>
            </a:r>
            <a:r>
              <a:rPr lang="en-US" sz="3200" b="1" dirty="0" err="1" smtClean="0"/>
              <a:t>sqrt</a:t>
            </a:r>
            <a:r>
              <a:rPr lang="en-US" sz="3200" b="1" dirty="0" smtClean="0"/>
              <a:t>(</a:t>
            </a:r>
            <a:r>
              <a:rPr lang="en-US" sz="3200" b="1" dirty="0" err="1" smtClean="0"/>
              <a:t>Var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cxnSp>
        <p:nvCxnSpPr>
          <p:cNvPr id="16" name="Connecteur droit avec flèche 15"/>
          <p:cNvCxnSpPr>
            <a:endCxn id="14" idx="1"/>
          </p:cNvCxnSpPr>
          <p:nvPr/>
        </p:nvCxnSpPr>
        <p:spPr>
          <a:xfrm>
            <a:off x="1971675" y="4287795"/>
            <a:ext cx="1027587" cy="73756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20270" t="33621" r="56933" b="22092"/>
          <a:stretch/>
        </p:blipFill>
        <p:spPr>
          <a:xfrm>
            <a:off x="42720" y="5167744"/>
            <a:ext cx="1543142" cy="168537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Deconvolution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4992" y="1682560"/>
            <a:ext cx="182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At the source position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999262" y="6072843"/>
            <a:ext cx="189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At other positions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807459" y="1147518"/>
            <a:ext cx="378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Under mask holes</a:t>
            </a:r>
          </a:p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(photons seen from position)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301158" y="1147518"/>
            <a:ext cx="3747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Under mask opaque pixels</a:t>
            </a:r>
          </a:p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(photons from other positions)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29137" y="1886889"/>
            <a:ext cx="1841719" cy="41179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106100" y="1886889"/>
            <a:ext cx="1774596" cy="4117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329161" y="4798412"/>
            <a:ext cx="217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SNR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sky image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0" name="Espace réservé du numéro de diapositive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7</a:t>
            </a:fld>
            <a:endParaRPr lang="fr-FR"/>
          </a:p>
        </p:txBody>
      </p:sp>
      <p:sp>
        <p:nvSpPr>
          <p:cNvPr id="34" name="Parallélogramme 33"/>
          <p:cNvSpPr/>
          <p:nvPr/>
        </p:nvSpPr>
        <p:spPr>
          <a:xfrm flipH="1">
            <a:off x="1881649" y="5633328"/>
            <a:ext cx="1014411" cy="1037587"/>
          </a:xfrm>
          <a:prstGeom prst="parallelogram">
            <a:avLst>
              <a:gd name="adj" fmla="val 614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8"/>
          <a:stretch/>
        </p:blipFill>
        <p:spPr>
          <a:xfrm>
            <a:off x="1609774" y="5007807"/>
            <a:ext cx="2032509" cy="175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6096000" y="1378322"/>
            <a:ext cx="0" cy="48274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97655" y="1084732"/>
            <a:ext cx="499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Cosmic X-ray Background (Moretti et al. 2009)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7385223" y="1084732"/>
            <a:ext cx="348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X-ray sources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t="8545" r="8578" b="1791"/>
          <a:stretch/>
        </p:blipFill>
        <p:spPr>
          <a:xfrm>
            <a:off x="337211" y="1506420"/>
            <a:ext cx="2663650" cy="21299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23" t="30596" r="24015" b="18001"/>
          <a:stretch/>
        </p:blipFill>
        <p:spPr>
          <a:xfrm>
            <a:off x="2972599" y="4555101"/>
            <a:ext cx="2923309" cy="20879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3" t="30539" r="64344" b="18001"/>
          <a:stretch/>
        </p:blipFill>
        <p:spPr>
          <a:xfrm>
            <a:off x="3200952" y="1563782"/>
            <a:ext cx="2494865" cy="20752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8763" y="3636357"/>
            <a:ext cx="55972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Detector image (1000s)         Sky SNR image </a:t>
            </a:r>
            <a:r>
              <a:rPr lang="en-US" sz="1600" dirty="0"/>
              <a:t>(64 x 20s </a:t>
            </a:r>
            <a:r>
              <a:rPr lang="en-US" sz="1600" dirty="0" smtClean="0"/>
              <a:t>stacked)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0" y="4047270"/>
            <a:ext cx="609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CXB: 8.74 </a:t>
            </a:r>
            <a:r>
              <a:rPr lang="en-US" sz="1600" b="1" dirty="0" err="1"/>
              <a:t>ph</a:t>
            </a:r>
            <a:r>
              <a:rPr lang="en-US" sz="1600" b="1" dirty="0"/>
              <a:t>/cm²/s/</a:t>
            </a:r>
            <a:r>
              <a:rPr lang="en-US" sz="1600" b="1" dirty="0" err="1"/>
              <a:t>sr</a:t>
            </a:r>
            <a:r>
              <a:rPr lang="en-US" sz="1600" dirty="0"/>
              <a:t> </a:t>
            </a:r>
            <a:r>
              <a:rPr lang="en-US" sz="1600" dirty="0" smtClean="0"/>
              <a:t> + internal noise: 0.003 </a:t>
            </a:r>
            <a:r>
              <a:rPr lang="en-US" sz="1600" dirty="0" err="1" smtClean="0"/>
              <a:t>cnt</a:t>
            </a:r>
            <a:r>
              <a:rPr lang="en-US" sz="1600" dirty="0" smtClean="0"/>
              <a:t>/cm²/s/</a:t>
            </a:r>
            <a:r>
              <a:rPr lang="en-US" sz="1600" dirty="0" err="1" smtClean="0"/>
              <a:t>keV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619" y="5060481"/>
                <a:ext cx="256309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 smtClean="0"/>
                  <a:t>Sky SNR pixels distribution. Expected </a:t>
                </a:r>
                <a:r>
                  <a:rPr lang="en-GB" sz="1600" dirty="0"/>
                  <a:t>SNR distribution  for a clean sky is </a:t>
                </a:r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6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19" y="5060481"/>
                <a:ext cx="2563092" cy="1077218"/>
              </a:xfrm>
              <a:prstGeom prst="rect">
                <a:avLst/>
              </a:prstGeom>
              <a:blipFill>
                <a:blip r:embed="rId4"/>
                <a:stretch>
                  <a:fillRect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e 13"/>
          <p:cNvGrpSpPr/>
          <p:nvPr/>
        </p:nvGrpSpPr>
        <p:grpSpPr>
          <a:xfrm>
            <a:off x="6096000" y="1324163"/>
            <a:ext cx="6249379" cy="2486824"/>
            <a:chOff x="-8555549" y="31646834"/>
            <a:chExt cx="10579725" cy="421000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75319" y="31732220"/>
              <a:ext cx="5499495" cy="4124621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5549" y="31646834"/>
              <a:ext cx="5499493" cy="4124622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6095999" y="3670738"/>
            <a:ext cx="57357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        Detector image (100 </a:t>
            </a:r>
            <a:r>
              <a:rPr lang="en-US" sz="1600" dirty="0" err="1" smtClean="0"/>
              <a:t>ph</a:t>
            </a:r>
            <a:r>
              <a:rPr lang="en-US" sz="1600" dirty="0" smtClean="0"/>
              <a:t>/cm²)                             Sky SNR image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6496183" y="4152627"/>
            <a:ext cx="5442571" cy="804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Bright sources lead to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coding noise </a:t>
            </a:r>
            <a:r>
              <a:rPr lang="en-US" dirty="0" smtClean="0">
                <a:solidFill>
                  <a:schemeClr val="tx1"/>
                </a:solidFill>
              </a:rPr>
              <a:t>(ghosts) in sky images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cannot just mask source peaks in the sky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68" y="4957575"/>
            <a:ext cx="2640290" cy="1474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136497" y="5060481"/>
                <a:ext cx="2919867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∼100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sources will be seen by ECLAIRs in 20 min, in 4-120 </a:t>
                </a:r>
                <a:r>
                  <a:rPr lang="en-US" sz="1600" dirty="0" err="1" smtClean="0"/>
                  <a:t>keV</a:t>
                </a:r>
                <a:endParaRPr lang="en-US" sz="1600" dirty="0"/>
              </a:p>
              <a:p>
                <a:pPr algn="ctr"/>
                <a:endParaRPr lang="en-US" sz="1600" dirty="0" smtClean="0"/>
              </a:p>
              <a:p>
                <a:pPr algn="ctr"/>
                <a:r>
                  <a:rPr lang="en-US" sz="1600" i="1" dirty="0" smtClean="0"/>
                  <a:t>Catalog of source being built…</a:t>
                </a:r>
                <a:endParaRPr lang="en-US" sz="1600" i="1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497" y="5060481"/>
                <a:ext cx="2919867" cy="1077218"/>
              </a:xfrm>
              <a:prstGeom prst="rect">
                <a:avLst/>
              </a:prstGeom>
              <a:blipFill>
                <a:blip r:embed="rId8"/>
                <a:stretch>
                  <a:fillRect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Background: 2 components and 2 effects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6905" y="6443024"/>
            <a:ext cx="246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Sujay Mate talk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982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7474" y="1105633"/>
                <a:ext cx="9312326" cy="53518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>
                  <a:lnSpc>
                    <a:spcPct val="150000"/>
                  </a:lnSpc>
                  <a:buSzPct val="100000"/>
                </a:pPr>
                <a:r>
                  <a:rPr lang="en-US" sz="2000" b="1" dirty="0" smtClean="0">
                    <a:solidFill>
                      <a:schemeClr val="tx1"/>
                    </a:solidFill>
                  </a:rPr>
                  <a:t>2 methods : </a:t>
                </a:r>
              </a:p>
              <a:p>
                <a:pPr algn="just">
                  <a:lnSpc>
                    <a:spcPct val="150000"/>
                  </a:lnSpc>
                  <a:buSzPct val="100000"/>
                </a:pPr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marL="342900" indent="-342900" algn="just">
                  <a:lnSpc>
                    <a:spcPct val="150000"/>
                  </a:lnSpc>
                  <a:buSzPct val="100000"/>
                  <a:buFont typeface="Arial" panose="020B0604020202020204" pitchFamily="34" charset="0"/>
                  <a:buChar char="─"/>
                </a:pPr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Fit CXB model + source contributions simultaneously</a:t>
                </a:r>
              </a:p>
              <a:p>
                <a:pPr marL="800100" lvl="1" indent="-342900" algn="just">
                  <a:lnSpc>
                    <a:spcPct val="150000"/>
                  </a:lnSpc>
                  <a:buSzPct val="100000"/>
                  <a:buFont typeface="Arial" panose="020B0604020202020204" pitchFamily="34" charset="0"/>
                  <a:buChar char="─"/>
                </a:pPr>
                <a:r>
                  <a:rPr lang="en-US" sz="2000" dirty="0">
                    <a:solidFill>
                      <a:schemeClr val="tx1"/>
                    </a:solidFill>
                  </a:rPr>
                  <a:t>CXB model: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𝑎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𝑏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𝑦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𝑐𝑥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𝑒𝑥𝑦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𝑓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800100" lvl="1" indent="-342900" algn="just">
                  <a:lnSpc>
                    <a:spcPct val="150000"/>
                  </a:lnSpc>
                  <a:buSzPct val="100000"/>
                  <a:buFont typeface="Arial" panose="020B0604020202020204" pitchFamily="34" charset="0"/>
                  <a:buChar char="─"/>
                </a:pPr>
                <a:r>
                  <a:rPr lang="en-US" sz="2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Source contributions: known from source positions in </a:t>
                </a:r>
                <a:r>
                  <a:rPr lang="en-US" sz="200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Fov</a:t>
                </a:r>
                <a:endParaRPr lang="en-US" sz="200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lvl="1" algn="just">
                  <a:lnSpc>
                    <a:spcPct val="150000"/>
                  </a:lnSpc>
                  <a:buSzPct val="100000"/>
                </a:pPr>
                <a:r>
                  <a:rPr lang="en-US" sz="2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endParaRPr lang="en-US" sz="20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─"/>
                </a:pPr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Remove CXB with wavelets then fit source contributions</a:t>
                </a:r>
              </a:p>
              <a:p>
                <a:pPr marL="800100" lvl="1" indent="-342900" algn="just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─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Wavelets: “à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trou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algorithms” (Stark et al. 2007) remove large scales in detector images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1600" dirty="0" err="1" smtClean="0">
                    <a:solidFill>
                      <a:schemeClr val="tx1"/>
                    </a:solidFill>
                  </a:rPr>
                  <a:t>Krivonos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et al. 2010 used wavelets on Integral/IBIS sky images, not relevant here because background is not flat)</a:t>
                </a:r>
              </a:p>
              <a:p>
                <a:pPr marL="800100" lvl="1" indent="-342900" algn="just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─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Source contributions are fitted after background subtraction</a:t>
                </a:r>
              </a:p>
              <a:p>
                <a:pPr marL="800100" lvl="1" indent="-342900" algn="just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─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Faster, does not need assumption on background shape</a:t>
                </a:r>
              </a:p>
              <a:p>
                <a:pPr marL="800100" lvl="1" indent="-342900" algn="just">
                  <a:lnSpc>
                    <a:spcPct val="150000"/>
                  </a:lnSpc>
                  <a:buSzPct val="110000"/>
                  <a:buFont typeface="Arial" panose="020B0604020202020204" pitchFamily="34" charset="0"/>
                  <a:buChar char="─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algn="just">
                  <a:lnSpc>
                    <a:spcPct val="150000"/>
                  </a:lnSpc>
                  <a:buSzPct val="100000"/>
                </a:pPr>
                <a:endParaRPr lang="en-US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74" y="1105633"/>
                <a:ext cx="9312326" cy="5351878"/>
              </a:xfrm>
              <a:prstGeom prst="rect">
                <a:avLst/>
              </a:prstGeom>
              <a:blipFill>
                <a:blip r:embed="rId2"/>
                <a:stretch>
                  <a:fillRect l="-785" r="-589" b="-38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/>
          <a:stretch/>
        </p:blipFill>
        <p:spPr>
          <a:xfrm>
            <a:off x="9152966" y="676769"/>
            <a:ext cx="2922919" cy="2401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36851" y="3105090"/>
            <a:ext cx="3155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Example of a fitted model (in counts) with an Earth-modulated CXB + 5 source illumination functions.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47" y="697811"/>
            <a:ext cx="2495754" cy="1870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06545" y="1323559"/>
            <a:ext cx="3155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Earth in </a:t>
            </a:r>
            <a:r>
              <a:rPr lang="en-US" sz="1600" dirty="0" err="1" smtClean="0"/>
              <a:t>Fov</a:t>
            </a:r>
            <a:r>
              <a:rPr lang="en-US" sz="1600" dirty="0" smtClean="0"/>
              <a:t> (66% of time) changes the CXB counts shape  in the detector.</a:t>
            </a:r>
            <a:endParaRPr lang="en-US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524000" y="1613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 background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2A43D-0165-4889-8741-BA85611B45F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579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2118</TotalTime>
  <Words>971</Words>
  <Application>Microsoft Office PowerPoint</Application>
  <PresentationFormat>Grand écran</PresentationFormat>
  <Paragraphs>136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6" baseType="lpstr">
      <vt:lpstr>Arial</vt:lpstr>
      <vt:lpstr>Arial Rounded MT Bold</vt:lpstr>
      <vt:lpstr>Bahnschrift</vt:lpstr>
      <vt:lpstr>Bahnschrift Light</vt:lpstr>
      <vt:lpstr>Calibri</vt:lpstr>
      <vt:lpstr>Calibri Light</vt:lpstr>
      <vt:lpstr>Cambria Math</vt:lpstr>
      <vt:lpstr>DIN Condensed</vt:lpstr>
      <vt:lpstr>MV Boli</vt:lpstr>
      <vt:lpstr>Tahoma</vt:lpstr>
      <vt:lpstr>Wingdings</vt:lpstr>
      <vt:lpstr>Thème Office</vt:lpstr>
      <vt:lpstr>Imaging the hard X-ray sky with the ECLAIRs telescope onboard the SVOM mission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attention!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Detection of GRBs onboard SVOM</dc:title>
  <dc:creator>DAGONEAU Nicolas</dc:creator>
  <cp:lastModifiedBy>DAGONEAU Nicolas</cp:lastModifiedBy>
  <cp:revision>141</cp:revision>
  <dcterms:created xsi:type="dcterms:W3CDTF">2019-02-19T08:38:58Z</dcterms:created>
  <dcterms:modified xsi:type="dcterms:W3CDTF">2019-06-03T12:26:16Z</dcterms:modified>
</cp:coreProperties>
</file>