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Default Extension="gif" ContentType="image/gif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277" r:id="rId3"/>
    <p:sldId id="344" r:id="rId4"/>
    <p:sldId id="346" r:id="rId5"/>
    <p:sldId id="347" r:id="rId6"/>
    <p:sldId id="348" r:id="rId7"/>
    <p:sldId id="355" r:id="rId8"/>
    <p:sldId id="281" r:id="rId9"/>
    <p:sldId id="275" r:id="rId10"/>
    <p:sldId id="294" r:id="rId11"/>
    <p:sldId id="300" r:id="rId12"/>
    <p:sldId id="301" r:id="rId13"/>
    <p:sldId id="360" r:id="rId14"/>
    <p:sldId id="366" r:id="rId15"/>
    <p:sldId id="282" r:id="rId16"/>
    <p:sldId id="359" r:id="rId17"/>
    <p:sldId id="305" r:id="rId18"/>
    <p:sldId id="304" r:id="rId19"/>
    <p:sldId id="315" r:id="rId20"/>
    <p:sldId id="367" r:id="rId21"/>
    <p:sldId id="320" r:id="rId22"/>
    <p:sldId id="283" r:id="rId23"/>
    <p:sldId id="291" r:id="rId24"/>
    <p:sldId id="292" r:id="rId25"/>
    <p:sldId id="317" r:id="rId26"/>
    <p:sldId id="321" r:id="rId27"/>
    <p:sldId id="293" r:id="rId28"/>
    <p:sldId id="328" r:id="rId29"/>
    <p:sldId id="306" r:id="rId30"/>
    <p:sldId id="307" r:id="rId31"/>
    <p:sldId id="365" r:id="rId32"/>
    <p:sldId id="295" r:id="rId33"/>
    <p:sldId id="318" r:id="rId34"/>
    <p:sldId id="296" r:id="rId35"/>
    <p:sldId id="369" r:id="rId36"/>
    <p:sldId id="286" r:id="rId37"/>
    <p:sldId id="374" r:id="rId38"/>
    <p:sldId id="373" r:id="rId39"/>
    <p:sldId id="371" r:id="rId40"/>
    <p:sldId id="319" r:id="rId41"/>
    <p:sldId id="287" r:id="rId42"/>
    <p:sldId id="280" r:id="rId43"/>
    <p:sldId id="333" r:id="rId44"/>
    <p:sldId id="334" r:id="rId45"/>
    <p:sldId id="339" r:id="rId46"/>
    <p:sldId id="329" r:id="rId47"/>
    <p:sldId id="330" r:id="rId48"/>
    <p:sldId id="335" r:id="rId49"/>
    <p:sldId id="336" r:id="rId50"/>
    <p:sldId id="338" r:id="rId51"/>
    <p:sldId id="322" r:id="rId52"/>
    <p:sldId id="331" r:id="rId53"/>
    <p:sldId id="325" r:id="rId54"/>
    <p:sldId id="341" r:id="rId55"/>
    <p:sldId id="326" r:id="rId56"/>
    <p:sldId id="342" r:id="rId57"/>
    <p:sldId id="308" r:id="rId58"/>
    <p:sldId id="332" r:id="rId59"/>
    <p:sldId id="350" r:id="rId60"/>
    <p:sldId id="351" r:id="rId61"/>
    <p:sldId id="352" r:id="rId62"/>
    <p:sldId id="353" r:id="rId63"/>
    <p:sldId id="354" r:id="rId64"/>
    <p:sldId id="356" r:id="rId65"/>
    <p:sldId id="357" r:id="rId66"/>
    <p:sldId id="358" r:id="rId67"/>
    <p:sldId id="363" r:id="rId68"/>
    <p:sldId id="309" r:id="rId69"/>
  </p:sldIdLst>
  <p:sldSz cx="9144000" cy="6858000" type="screen4x3"/>
  <p:notesSz cx="6858000" cy="955516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96"/>
    <a:srgbClr val="EAEAEA"/>
    <a:srgbClr val="FFD9D9"/>
    <a:srgbClr val="FFCCCC"/>
    <a:srgbClr val="00FFFF"/>
    <a:srgbClr val="FFFFFF"/>
    <a:srgbClr val="C00000"/>
    <a:srgbClr val="3366FF"/>
    <a:srgbClr val="FFDCDC"/>
    <a:srgbClr val="FFD7D7"/>
  </p:clrMru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499" autoAdjust="0"/>
    <p:restoredTop sz="95261" autoAdjust="0"/>
  </p:normalViewPr>
  <p:slideViewPr>
    <p:cSldViewPr snapToGrid="0" snapToObjects="1">
      <p:cViewPr>
        <p:scale>
          <a:sx n="100" d="100"/>
          <a:sy n="100" d="100"/>
        </p:scale>
        <p:origin x="-444" y="-108"/>
      </p:cViewPr>
      <p:guideLst>
        <p:guide orient="horz" pos="2112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1614"/>
    </p:cViewPr>
  </p:sorterViewPr>
  <p:notesViewPr>
    <p:cSldViewPr snapToGrid="0" snapToObjects="1">
      <p:cViewPr varScale="1">
        <p:scale>
          <a:sx n="80" d="100"/>
          <a:sy n="80" d="100"/>
        </p:scale>
        <p:origin x="-2022" y="-96"/>
      </p:cViewPr>
      <p:guideLst>
        <p:guide orient="horz" pos="3010"/>
        <p:guide pos="2160"/>
      </p:guideLst>
    </p:cSldViewPr>
  </p:notesViewPr>
  <p:gridSpacing cx="110605888" cy="11060588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4" Type="http://schemas.openxmlformats.org/officeDocument/2006/relationships/image" Target="../media/image8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3" Type="http://schemas.openxmlformats.org/officeDocument/2006/relationships/image" Target="../media/image153.wmf"/><Relationship Id="rId7" Type="http://schemas.openxmlformats.org/officeDocument/2006/relationships/image" Target="../media/image157.wmf"/><Relationship Id="rId2" Type="http://schemas.openxmlformats.org/officeDocument/2006/relationships/image" Target="../media/image152.wmf"/><Relationship Id="rId1" Type="http://schemas.openxmlformats.org/officeDocument/2006/relationships/image" Target="../media/image151.wmf"/><Relationship Id="rId6" Type="http://schemas.openxmlformats.org/officeDocument/2006/relationships/image" Target="../media/image156.wmf"/><Relationship Id="rId5" Type="http://schemas.openxmlformats.org/officeDocument/2006/relationships/image" Target="../media/image155.wmf"/><Relationship Id="rId4" Type="http://schemas.openxmlformats.org/officeDocument/2006/relationships/image" Target="../media/image154.wmf"/><Relationship Id="rId9" Type="http://schemas.openxmlformats.org/officeDocument/2006/relationships/image" Target="../media/image15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71800" cy="47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2"/>
            <a:ext cx="2971800" cy="47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75747"/>
            <a:ext cx="2971800" cy="47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075747"/>
            <a:ext cx="2971800" cy="47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304FD6F-5093-464E-8C1C-D3FD704BB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71800" cy="47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2"/>
            <a:ext cx="2971800" cy="47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9813" y="717550"/>
            <a:ext cx="4778375" cy="3582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538705"/>
            <a:ext cx="5486400" cy="429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75747"/>
            <a:ext cx="2971800" cy="47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075747"/>
            <a:ext cx="2971800" cy="47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C8544F2-A8C8-42ED-8627-257F3E3CB40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Faire</a:t>
            </a:r>
            <a:r>
              <a:rPr lang="fr-FR" baseline="0" dirty="0" smtClean="0"/>
              <a:t> la zone &lt; 1 fb-1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Définir</a:t>
            </a:r>
            <a:r>
              <a:rPr lang="fr-CH" baseline="0" dirty="0" smtClean="0"/>
              <a:t> oral </a:t>
            </a:r>
            <a:r>
              <a:rPr lang="fr-CH" baseline="0" dirty="0" err="1" smtClean="0"/>
              <a:t>pdf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50000"/>
              </a:spcBef>
            </a:pPr>
            <a:r>
              <a:rPr lang="fr-FR" smtClean="0">
                <a:latin typeface="Garamond" pitchFamily="18" charset="0"/>
              </a:rPr>
              <a:t>Cette decouverte suit celle du W faite dans le canal W </a:t>
            </a:r>
            <a:r>
              <a:rPr lang="fr-FR" smtClean="0">
                <a:latin typeface="Garamond" pitchFamily="18" charset="0"/>
                <a:sym typeface="Wingdings" pitchFamily="2" charset="2"/>
              </a:rPr>
              <a:t> e nu</a:t>
            </a:r>
            <a:endParaRPr lang="fr-FR" smtClean="0">
              <a:latin typeface="Garamond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8EF347-E463-495E-B6B3-CF427EBD49F8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50000"/>
              </a:spcBef>
            </a:pPr>
            <a:r>
              <a:rPr lang="fr-CH" dirty="0" smtClean="0">
                <a:latin typeface="Garamond" pitchFamily="18" charset="0"/>
              </a:rPr>
              <a:t>ATTENTION</a:t>
            </a:r>
            <a:r>
              <a:rPr lang="fr-CH" baseline="0" dirty="0" smtClean="0">
                <a:latin typeface="Garamond" pitchFamily="18" charset="0"/>
              </a:rPr>
              <a:t> 2 Z’ et un seul de 1 </a:t>
            </a:r>
            <a:r>
              <a:rPr lang="fr-CH" baseline="0" dirty="0" err="1" smtClean="0">
                <a:latin typeface="Garamond" pitchFamily="18" charset="0"/>
              </a:rPr>
              <a:t>TeV</a:t>
            </a:r>
            <a:endParaRPr lang="fr-CH" dirty="0" smtClean="0">
              <a:latin typeface="Garamond" pitchFamily="18" charset="0"/>
            </a:endParaRPr>
          </a:p>
          <a:p>
            <a:pPr>
              <a:spcBef>
                <a:spcPct val="50000"/>
              </a:spcBef>
            </a:pPr>
            <a:r>
              <a:rPr lang="fr-CH" dirty="0" smtClean="0">
                <a:latin typeface="Garamond" pitchFamily="18" charset="0"/>
              </a:rPr>
              <a:t>On en a </a:t>
            </a:r>
            <a:r>
              <a:rPr lang="fr-CH" dirty="0" err="1" smtClean="0">
                <a:latin typeface="Garamond" pitchFamily="18" charset="0"/>
              </a:rPr>
              <a:t>etudier</a:t>
            </a:r>
            <a:r>
              <a:rPr lang="fr-CH" dirty="0" smtClean="0">
                <a:latin typeface="Garamond" pitchFamily="18" charset="0"/>
              </a:rPr>
              <a:t> certain autre modèle mais je ne les présente pas ici</a:t>
            </a:r>
          </a:p>
          <a:p>
            <a:r>
              <a:rPr lang="fr-CH" dirty="0" smtClean="0">
                <a:latin typeface="Arial" charset="0"/>
              </a:rPr>
              <a:t>Donner l’exemple de LR SO(10) avec un nouveau SU(2)</a:t>
            </a:r>
          </a:p>
          <a:p>
            <a:r>
              <a:rPr lang="fr-CH" dirty="0" smtClean="0">
                <a:latin typeface="Garamond" pitchFamily="18" charset="0"/>
              </a:rPr>
              <a:t>Il existe un grand nombre d autre </a:t>
            </a:r>
            <a:r>
              <a:rPr lang="fr-CH" dirty="0" err="1" smtClean="0">
                <a:latin typeface="Garamond" pitchFamily="18" charset="0"/>
              </a:rPr>
              <a:t>modele</a:t>
            </a:r>
            <a:r>
              <a:rPr lang="fr-CH" dirty="0" smtClean="0">
                <a:latin typeface="Garamond" pitchFamily="18" charset="0"/>
              </a:rPr>
              <a:t> du type basé sur d autre groupe d autre </a:t>
            </a:r>
            <a:r>
              <a:rPr lang="fr-CH" dirty="0" err="1" smtClean="0">
                <a:latin typeface="Garamond" pitchFamily="18" charset="0"/>
              </a:rPr>
              <a:t>schema</a:t>
            </a:r>
            <a:r>
              <a:rPr lang="fr-CH" dirty="0" smtClean="0">
                <a:latin typeface="Garamond" pitchFamily="18" charset="0"/>
              </a:rPr>
              <a:t> de brisure et on peut coupler ces théories avec la </a:t>
            </a:r>
            <a:r>
              <a:rPr lang="fr-CH" dirty="0" err="1" smtClean="0">
                <a:latin typeface="Garamond" pitchFamily="18" charset="0"/>
              </a:rPr>
              <a:t>susy</a:t>
            </a:r>
            <a:endParaRPr lang="fr-CH" dirty="0" smtClean="0">
              <a:latin typeface="Garamond" pitchFamily="18" charset="0"/>
            </a:endParaRPr>
          </a:p>
          <a:p>
            <a:endParaRPr lang="fr-FR" dirty="0" smtClean="0">
              <a:latin typeface="Garamond" pitchFamily="18" charset="0"/>
            </a:endParaRPr>
          </a:p>
          <a:p>
            <a:endParaRPr lang="fr-FR" dirty="0" smtClean="0">
              <a:latin typeface="Arial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482B11-EC50-480C-9FA0-3AFD5705EF58}" type="slidenum">
              <a:rPr lang="fr-FR" smtClean="0">
                <a:latin typeface="Arial" charset="0"/>
              </a:rPr>
              <a:pPr>
                <a:defRPr/>
              </a:pPr>
              <a:t>61</a:t>
            </a:fld>
            <a:endParaRPr 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95%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95 CL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63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L’id des </a:t>
            </a:r>
            <a:r>
              <a:rPr lang="fr-FR" dirty="0" err="1" smtClean="0"/>
              <a:t>electrons</a:t>
            </a:r>
            <a:r>
              <a:rPr lang="fr-FR" dirty="0" smtClean="0"/>
              <a:t> se fait avec la</a:t>
            </a:r>
            <a:r>
              <a:rPr lang="fr-FR" baseline="0" dirty="0" smtClean="0"/>
              <a:t> gerbe dans le calo EM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64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Bouchon &lt;  </a:t>
            </a:r>
            <a:r>
              <a:rPr lang="fr-FR" dirty="0" err="1" smtClean="0"/>
              <a:t>eta</a:t>
            </a:r>
            <a:r>
              <a:rPr lang="fr-FR" baseline="0" dirty="0" smtClean="0"/>
              <a:t>   &lt;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65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50000"/>
              </a:spcBef>
            </a:pPr>
            <a:r>
              <a:rPr lang="fr-FR" smtClean="0">
                <a:latin typeface="Garamond" pitchFamily="18" charset="0"/>
              </a:rPr>
              <a:t>Cette decouverte suit celle du W faite dans le canal W </a:t>
            </a:r>
            <a:r>
              <a:rPr lang="fr-FR" smtClean="0">
                <a:latin typeface="Garamond" pitchFamily="18" charset="0"/>
                <a:sym typeface="Wingdings" pitchFamily="2" charset="2"/>
              </a:rPr>
              <a:t> e nu</a:t>
            </a:r>
            <a:endParaRPr lang="fr-FR" smtClean="0">
              <a:latin typeface="Garamond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8EF347-E463-495E-B6B3-CF427EBD49F8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>
              <a:latin typeface="Arial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482B11-EC50-480C-9FA0-3AFD5705EF58}" type="slidenum">
              <a:rPr lang="fr-FR" smtClean="0">
                <a:latin typeface="Arial" charset="0"/>
              </a:rPr>
              <a:pPr>
                <a:defRPr/>
              </a:pPr>
              <a:t>5</a:t>
            </a:fld>
            <a:endParaRPr 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95%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Définir</a:t>
            </a:r>
            <a:r>
              <a:rPr lang="fr-CH" baseline="0" dirty="0" smtClean="0"/>
              <a:t> oral </a:t>
            </a:r>
            <a:r>
              <a:rPr lang="fr-CH" baseline="0" dirty="0" err="1" smtClean="0"/>
              <a:t>pdf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Définir</a:t>
            </a:r>
            <a:r>
              <a:rPr lang="fr-CH" baseline="0" dirty="0" smtClean="0"/>
              <a:t> oral </a:t>
            </a:r>
            <a:r>
              <a:rPr lang="fr-CH" baseline="0" dirty="0" err="1" smtClean="0"/>
              <a:t>pdf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AVEC BENJ !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AVEC BENJ !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544F2-A8C8-42ED-8627-257F3E3CB402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0" descr="C:\Users\olympio\Documents\THESE\Soutenance_These\Fleche.em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2250" y="338138"/>
            <a:ext cx="892175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-2" y="261938"/>
          <a:ext cx="8371644" cy="335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5274"/>
                <a:gridCol w="1395274"/>
                <a:gridCol w="1395274"/>
                <a:gridCol w="1395274"/>
                <a:gridCol w="1395274"/>
                <a:gridCol w="1395274"/>
              </a:tblGrid>
              <a:tr h="296959">
                <a:tc>
                  <a:txBody>
                    <a:bodyPr/>
                    <a:lstStyle/>
                    <a:p>
                      <a:pPr algn="ctr"/>
                      <a:r>
                        <a:rPr lang="fr-CH" sz="1600" b="1" kern="1200" dirty="0" smtClean="0">
                          <a:solidFill>
                            <a:srgbClr val="000096"/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b="1" kern="1200" dirty="0" smtClean="0">
                          <a:solidFill>
                            <a:srgbClr val="C00000"/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UA</a:t>
                      </a:r>
                      <a:endParaRPr lang="en-US" sz="1600" b="1" kern="1200" dirty="0" smtClean="0">
                        <a:solidFill>
                          <a:srgbClr val="C00000"/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b="1" kern="1200" dirty="0" smtClean="0">
                          <a:solidFill>
                            <a:srgbClr val="000096"/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Au-delà</a:t>
                      </a:r>
                      <a:r>
                        <a:rPr lang="fr-CH" sz="1600" b="1" kern="1200" baseline="0" dirty="0" smtClean="0">
                          <a:solidFill>
                            <a:srgbClr val="000096"/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 MS</a:t>
                      </a:r>
                      <a:endParaRPr lang="en-US" sz="1600" b="1" kern="1200" dirty="0" smtClean="0">
                        <a:solidFill>
                          <a:srgbClr val="000096"/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b="1" kern="1200" dirty="0" smtClean="0">
                          <a:solidFill>
                            <a:srgbClr val="C00000"/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LEP</a:t>
                      </a:r>
                      <a:endParaRPr lang="en-US" sz="1600" b="1" kern="1200" dirty="0" smtClean="0">
                        <a:solidFill>
                          <a:srgbClr val="C00000"/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b="1" kern="1200" dirty="0" err="1" smtClean="0">
                          <a:solidFill>
                            <a:srgbClr val="C00000"/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TeVatron</a:t>
                      </a:r>
                      <a:endParaRPr lang="en-US" sz="1600" b="1" kern="1200" dirty="0" smtClean="0">
                        <a:solidFill>
                          <a:srgbClr val="C00000"/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b="1" kern="1200" dirty="0" smtClean="0">
                          <a:solidFill>
                            <a:srgbClr val="C00000"/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LHC</a:t>
                      </a:r>
                      <a:endParaRPr lang="en-US" sz="1600" b="1" kern="1200" dirty="0" smtClean="0">
                        <a:solidFill>
                          <a:srgbClr val="C00000"/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 txBox="1">
            <a:spLocks noChangeArrowheads="1"/>
          </p:cNvSpPr>
          <p:nvPr userDrawn="1"/>
        </p:nvSpPr>
        <p:spPr bwMode="auto">
          <a:xfrm>
            <a:off x="0" y="261938"/>
            <a:ext cx="9144000" cy="47148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0000">
                <a:srgbClr val="000096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endParaRPr lang="en-US" sz="2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0" y="290513"/>
            <a:ext cx="9144000" cy="261937"/>
          </a:xfrm>
          <a:prstGeom prst="rect">
            <a:avLst/>
          </a:prstGeom>
        </p:spPr>
        <p:txBody>
          <a:bodyPr/>
          <a:lstStyle>
            <a:lvl1pPr eaLnBrk="0" hangingPunct="0">
              <a:buNone/>
              <a:defRPr 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defRPr>
            </a:lvl1pPr>
            <a:lvl2pPr>
              <a:buNone/>
              <a:defRPr/>
            </a:lvl2pPr>
            <a:lvl5pPr marL="176213" indent="1588">
              <a:buNone/>
              <a:defRPr 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 txBox="1">
            <a:spLocks noChangeArrowheads="1"/>
          </p:cNvSpPr>
          <p:nvPr userDrawn="1"/>
        </p:nvSpPr>
        <p:spPr bwMode="auto">
          <a:xfrm>
            <a:off x="0" y="261938"/>
            <a:ext cx="9144000" cy="47148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0000">
                <a:srgbClr val="000096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endParaRPr lang="en-US" sz="2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0" y="376238"/>
            <a:ext cx="9144000" cy="261937"/>
          </a:xfrm>
          <a:prstGeom prst="rect">
            <a:avLst/>
          </a:prstGeom>
        </p:spPr>
        <p:txBody>
          <a:bodyPr/>
          <a:lstStyle>
            <a:lvl1pPr eaLnBrk="0" hangingPunct="0">
              <a:buNone/>
              <a:defRPr lang="en-US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defRPr>
            </a:lvl1pPr>
            <a:lvl2pPr>
              <a:buNone/>
              <a:defRPr/>
            </a:lvl2pPr>
            <a:lvl5pPr marL="176213" indent="1588">
              <a:buNone/>
              <a:defRPr 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 txBox="1">
            <a:spLocks noChangeArrowheads="1"/>
          </p:cNvSpPr>
          <p:nvPr userDrawn="1"/>
        </p:nvSpPr>
        <p:spPr bwMode="auto">
          <a:xfrm>
            <a:off x="0" y="261938"/>
            <a:ext cx="9144000" cy="47148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0000">
                <a:srgbClr val="000096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endParaRPr lang="en-US" sz="2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3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-28575" y="233363"/>
            <a:ext cx="9144000" cy="261937"/>
          </a:xfrm>
          <a:prstGeom prst="rect">
            <a:avLst/>
          </a:prstGeom>
        </p:spPr>
        <p:txBody>
          <a:bodyPr/>
          <a:lstStyle>
            <a:lvl1pPr eaLnBrk="0" hangingPunct="0">
              <a:buNone/>
              <a:defRPr lang="en-US" sz="12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defRPr>
            </a:lvl1pPr>
            <a:lvl2pPr>
              <a:buNone/>
              <a:defRPr/>
            </a:lvl2pPr>
            <a:lvl5pPr marL="176213" indent="1588">
              <a:buNone/>
              <a:defRPr 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85750" y="414338"/>
            <a:ext cx="9144000" cy="261937"/>
          </a:xfrm>
          <a:prstGeom prst="rect">
            <a:avLst/>
          </a:prstGeom>
        </p:spPr>
        <p:txBody>
          <a:bodyPr/>
          <a:lstStyle>
            <a:lvl1pPr eaLnBrk="0" hangingPunct="0">
              <a:buNone/>
              <a:defRPr lang="en-US" sz="16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defRPr>
            </a:lvl1pPr>
            <a:lvl2pPr>
              <a:buNone/>
              <a:defRPr/>
            </a:lvl2pPr>
            <a:lvl5pPr marL="176213" indent="1588">
              <a:buNone/>
              <a:defRPr 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8834438" y="6581001"/>
            <a:ext cx="3095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fld id="{19673479-5E0B-4976-BCE6-839F2EF591A5}" type="slidenum">
              <a:rPr lang="fr-FR" sz="1800" b="1" kern="1200" smtClean="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rPr>
              <a:pPr algn="ctr">
                <a:defRPr/>
              </a:pPr>
              <a:t>‹#›</a:t>
            </a:fld>
            <a:endParaRPr lang="fr-FR" sz="1800" b="1" dirty="0">
              <a:solidFill>
                <a:schemeClr val="tx1"/>
              </a:solidFill>
              <a:latin typeface="Garamond" pitchFamily="18" charset="0"/>
              <a:cs typeface="+mn-cs"/>
            </a:endParaRPr>
          </a:p>
        </p:txBody>
      </p:sp>
      <p:sp>
        <p:nvSpPr>
          <p:cNvPr id="9" name="Rectangle 152"/>
          <p:cNvSpPr>
            <a:spLocks noChangeArrowheads="1"/>
          </p:cNvSpPr>
          <p:nvPr/>
        </p:nvSpPr>
        <p:spPr bwMode="auto">
          <a:xfrm>
            <a:off x="0" y="0"/>
            <a:ext cx="9144000" cy="3159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charset="0"/>
              <a:cs typeface="+mn-cs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0" y="-42863"/>
          <a:ext cx="9144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dirty="0" smtClean="0">
                          <a:solidFill>
                            <a:schemeClr val="bg1"/>
                          </a:solidFill>
                          <a:latin typeface="Garamond" pitchFamily="18" charset="0"/>
                        </a:rPr>
                        <a:t>I - Du Z aux Z’</a:t>
                      </a:r>
                      <a:endParaRPr lang="en-US" sz="1300" dirty="0" smtClean="0">
                        <a:solidFill>
                          <a:schemeClr val="bg1"/>
                        </a:solidFill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dirty="0" smtClean="0">
                          <a:solidFill>
                            <a:schemeClr val="bg1"/>
                          </a:solidFill>
                          <a:latin typeface="Garamond" pitchFamily="18" charset="0"/>
                        </a:rPr>
                        <a:t>II – Études </a:t>
                      </a:r>
                      <a:r>
                        <a:rPr lang="fr-FR" sz="1300" baseline="0" dirty="0" smtClean="0">
                          <a:solidFill>
                            <a:schemeClr val="bg1"/>
                          </a:solidFill>
                          <a:latin typeface="Garamond" pitchFamily="18" charset="0"/>
                        </a:rPr>
                        <a:t>Z’</a:t>
                      </a:r>
                      <a:r>
                        <a:rPr lang="fr-FR" sz="1300" dirty="0" smtClean="0">
                          <a:solidFill>
                            <a:schemeClr val="bg1"/>
                          </a:solidFill>
                          <a:latin typeface="Garamond" pitchFamily="18" charset="0"/>
                        </a:rPr>
                        <a:t> avec ATLAS</a:t>
                      </a:r>
                      <a:endParaRPr lang="en-US" sz="1300" dirty="0" smtClean="0">
                        <a:solidFill>
                          <a:schemeClr val="bg1"/>
                        </a:solidFill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>
                          <a:solidFill>
                            <a:schemeClr val="bg1"/>
                          </a:solidFill>
                          <a:latin typeface="Garamond" pitchFamily="18" charset="0"/>
                        </a:rPr>
                        <a:t>III – Recherche dans les données</a:t>
                      </a:r>
                      <a:endParaRPr lang="en-US" sz="1300" dirty="0">
                        <a:solidFill>
                          <a:schemeClr val="bg1"/>
                        </a:solidFill>
                        <a:latin typeface="Garamond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8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aramond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85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oleObject" Target="../embeddings/oleObject1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wmf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7" Type="http://schemas.openxmlformats.org/officeDocument/2006/relationships/image" Target="../media/image13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wmf"/><Relationship Id="rId5" Type="http://schemas.openxmlformats.org/officeDocument/2006/relationships/image" Target="../media/image129.png"/><Relationship Id="rId4" Type="http://schemas.openxmlformats.org/officeDocument/2006/relationships/image" Target="../media/image13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2.wmf"/><Relationship Id="rId4" Type="http://schemas.openxmlformats.org/officeDocument/2006/relationships/image" Target="../media/image20.png"/><Relationship Id="rId9" Type="http://schemas.openxmlformats.org/officeDocument/2006/relationships/oleObject" Target="../embeddings/oleObject5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7.bin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20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gi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8.bin"/><Relationship Id="rId5" Type="http://schemas.openxmlformats.org/officeDocument/2006/relationships/oleObject" Target="../embeddings/oleObject27.bin"/><Relationship Id="rId4" Type="http://schemas.openxmlformats.org/officeDocument/2006/relationships/oleObject" Target="../embeddings/oleObject2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oleObject" Target="../embeddings/oleObject9.bin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12" Type="http://schemas.openxmlformats.org/officeDocument/2006/relationships/oleObject" Target="../embeddings/oleObject8.bin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24.png"/><Relationship Id="rId10" Type="http://schemas.openxmlformats.org/officeDocument/2006/relationships/oleObject" Target="../embeddings/oleObject6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tags" Target="../tags/tag2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23.png"/><Relationship Id="rId2" Type="http://schemas.openxmlformats.org/officeDocument/2006/relationships/tags" Target="../tags/tag2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png"/><Relationship Id="rId11" Type="http://schemas.openxmlformats.org/officeDocument/2006/relationships/image" Target="../media/image22.wmf"/><Relationship Id="rId5" Type="http://schemas.openxmlformats.org/officeDocument/2006/relationships/image" Target="../media/image20.png"/><Relationship Id="rId10" Type="http://schemas.openxmlformats.org/officeDocument/2006/relationships/oleObject" Target="../embeddings/oleObject33.bin"/><Relationship Id="rId4" Type="http://schemas.openxmlformats.org/officeDocument/2006/relationships/notesSlide" Target="../notesSlides/notesSlide20.xml"/><Relationship Id="rId9" Type="http://schemas.openxmlformats.org/officeDocument/2006/relationships/oleObject" Target="../embeddings/oleObject32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oleObject" Target="../embeddings/oleObject37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oleObject" Target="../embeddings/oleObject36.bin"/><Relationship Id="rId2" Type="http://schemas.openxmlformats.org/officeDocument/2006/relationships/tags" Target="../tags/tag2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35.bin"/><Relationship Id="rId5" Type="http://schemas.openxmlformats.org/officeDocument/2006/relationships/image" Target="../media/image24.png"/><Relationship Id="rId10" Type="http://schemas.openxmlformats.org/officeDocument/2006/relationships/oleObject" Target="../embeddings/oleObject34.bin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5" Type="http://schemas.openxmlformats.org/officeDocument/2006/relationships/image" Target="../media/image78.png"/><Relationship Id="rId4" Type="http://schemas.openxmlformats.org/officeDocument/2006/relationships/image" Target="../media/image1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61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-6350" y="3534936"/>
            <a:ext cx="91503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333399"/>
                </a:solidFill>
                <a:latin typeface="Garamond" pitchFamily="18" charset="0"/>
              </a:rPr>
              <a:t>Julien </a:t>
            </a:r>
            <a:r>
              <a:rPr lang="en-US" dirty="0" smtClean="0">
                <a:solidFill>
                  <a:srgbClr val="333399"/>
                </a:solidFill>
                <a:latin typeface="Garamond" pitchFamily="18" charset="0"/>
              </a:rPr>
              <a:t>MOREL</a:t>
            </a:r>
          </a:p>
        </p:txBody>
      </p:sp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0" y="6515040"/>
            <a:ext cx="915035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C0000"/>
                </a:solidFill>
                <a:latin typeface="Garamond" pitchFamily="18" charset="0"/>
              </a:rPr>
              <a:t>24 avril 2009</a:t>
            </a:r>
            <a:endParaRPr lang="fr-FR" sz="2000" b="1" dirty="0">
              <a:solidFill>
                <a:srgbClr val="CC0000"/>
              </a:solidFill>
              <a:latin typeface="Garamond" pitchFamily="18" charset="0"/>
            </a:endParaRPr>
          </a:p>
        </p:txBody>
      </p:sp>
      <p:sp>
        <p:nvSpPr>
          <p:cNvPr id="11268" name="AutoShape 48"/>
          <p:cNvSpPr>
            <a:spLocks noChangeArrowheads="1"/>
          </p:cNvSpPr>
          <p:nvPr/>
        </p:nvSpPr>
        <p:spPr bwMode="auto">
          <a:xfrm>
            <a:off x="503238" y="862293"/>
            <a:ext cx="8137525" cy="1922463"/>
          </a:xfrm>
          <a:prstGeom prst="roundRect">
            <a:avLst>
              <a:gd name="adj" fmla="val 16667"/>
            </a:avLst>
          </a:prstGeom>
          <a:solidFill>
            <a:srgbClr val="000096"/>
          </a:solidFill>
          <a:ln w="5715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33500" y="836893"/>
            <a:ext cx="6477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0" tIns="360000" rIns="360000" bIns="360000" anchor="ctr"/>
          <a:lstStyle/>
          <a:p>
            <a:pPr algn="ctr">
              <a:defRPr/>
            </a:pPr>
            <a:r>
              <a:rPr lang="fr-FR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Recherche d'une nouvelle </a:t>
            </a:r>
            <a:r>
              <a:rPr lang="fr-FR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résonance de spin 1 dans le canal </a:t>
            </a:r>
            <a:r>
              <a:rPr lang="fr-FR" sz="32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diélectron</a:t>
            </a:r>
            <a:r>
              <a:rPr lang="fr-FR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 avec </a:t>
            </a:r>
            <a:r>
              <a:rPr lang="fr-FR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le détecteur ATLAS </a:t>
            </a:r>
            <a:endParaRPr lang="fr-FR" sz="32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0" y="0"/>
            <a:ext cx="9144000" cy="2857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 l="42919"/>
          <a:stretch>
            <a:fillRect/>
          </a:stretch>
        </p:blipFill>
        <p:spPr bwMode="auto">
          <a:xfrm>
            <a:off x="7193900" y="4758613"/>
            <a:ext cx="932275" cy="9182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http://www.slac.stanford.edu/exp/atlas/ATLAS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6672" y="4761666"/>
            <a:ext cx="734073" cy="943809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grpSp>
        <p:nvGrpSpPr>
          <p:cNvPr id="17" name="Group 16"/>
          <p:cNvGrpSpPr/>
          <p:nvPr/>
        </p:nvGrpSpPr>
        <p:grpSpPr>
          <a:xfrm>
            <a:off x="1114425" y="5676900"/>
            <a:ext cx="7534274" cy="585023"/>
            <a:chOff x="1114425" y="5676900"/>
            <a:chExt cx="7534274" cy="740420"/>
          </a:xfrm>
        </p:grpSpPr>
        <p:pic>
          <p:nvPicPr>
            <p:cNvPr id="11" name="Picture 3" descr="http://www.slac.stanford.edu/exp/atlas/ATLAS_LOG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V="1">
              <a:off x="1126672" y="5695950"/>
              <a:ext cx="734073" cy="47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2" name="Rectangle 11"/>
            <p:cNvSpPr/>
            <p:nvPr/>
          </p:nvSpPr>
          <p:spPr bwMode="auto">
            <a:xfrm>
              <a:off x="1114425" y="5676900"/>
              <a:ext cx="742950" cy="504825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42919"/>
            <a:stretch>
              <a:fillRect/>
            </a:stretch>
          </p:blipFill>
          <p:spPr bwMode="auto">
            <a:xfrm flipV="1">
              <a:off x="7193900" y="5689340"/>
              <a:ext cx="932275" cy="492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Rectangle 15"/>
            <p:cNvSpPr/>
            <p:nvPr/>
          </p:nvSpPr>
          <p:spPr bwMode="auto">
            <a:xfrm>
              <a:off x="6315074" y="5683895"/>
              <a:ext cx="2333625" cy="733425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13975" y="4803039"/>
            <a:ext cx="2333625" cy="1481105"/>
            <a:chOff x="3337775" y="4777639"/>
            <a:chExt cx="2333625" cy="1481105"/>
          </a:xfrm>
        </p:grpSpPr>
        <p:pic>
          <p:nvPicPr>
            <p:cNvPr id="14" name="Picture 11" descr="C:\Documents and Settings\koletsou\Bureau\Logo_LAPP_RVB_30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48169" y="4777639"/>
              <a:ext cx="1521414" cy="90160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1" descr="C:\Documents and Settings\koletsou\Bureau\Logo_LAPP_RVB_300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V="1">
              <a:off x="3749737" y="5715755"/>
              <a:ext cx="1521414" cy="481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/>
            <p:cNvSpPr/>
            <p:nvPr/>
          </p:nvSpPr>
          <p:spPr bwMode="auto">
            <a:xfrm>
              <a:off x="3337775" y="5679248"/>
              <a:ext cx="2333625" cy="579496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olympio\Documents\THESE\These\Soutenance_These\PD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096" y="849854"/>
            <a:ext cx="3829718" cy="3682308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Le processus pp </a:t>
            </a:r>
            <a:r>
              <a:rPr lang="fr-FR" dirty="0" smtClean="0">
                <a:sym typeface="Symbol"/>
              </a:rPr>
              <a:t></a:t>
            </a:r>
            <a:r>
              <a:rPr lang="fr-FR" dirty="0" smtClean="0"/>
              <a:t> Z’ </a:t>
            </a:r>
            <a:r>
              <a:rPr lang="fr-FR" dirty="0" smtClean="0">
                <a:sym typeface="Symbol"/>
              </a:rPr>
              <a:t></a:t>
            </a:r>
            <a:r>
              <a:rPr lang="fr-FR" dirty="0" smtClean="0"/>
              <a:t> l</a:t>
            </a:r>
            <a:r>
              <a:rPr lang="fr-FR" baseline="30000" dirty="0" smtClean="0"/>
              <a:t>+</a:t>
            </a:r>
            <a:r>
              <a:rPr lang="fr-FR" dirty="0" smtClean="0"/>
              <a:t>l</a:t>
            </a:r>
            <a:r>
              <a:rPr lang="fr-FR" baseline="30000" dirty="0" smtClean="0"/>
              <a:t>-</a:t>
            </a:r>
            <a:r>
              <a:rPr lang="fr-FR" dirty="0" smtClean="0"/>
              <a:t> +X à 14 </a:t>
            </a:r>
            <a:r>
              <a:rPr lang="fr-FR" dirty="0" err="1" smtClean="0"/>
              <a:t>TeV</a:t>
            </a:r>
            <a:endParaRPr lang="fr-FR" dirty="0" smtClean="0"/>
          </a:p>
          <a:p>
            <a:pPr>
              <a:defRPr/>
            </a:pPr>
            <a:endParaRPr dirty="0"/>
          </a:p>
        </p:txBody>
      </p:sp>
      <p:grpSp>
        <p:nvGrpSpPr>
          <p:cNvPr id="127" name="Group 126"/>
          <p:cNvGrpSpPr/>
          <p:nvPr/>
        </p:nvGrpSpPr>
        <p:grpSpPr>
          <a:xfrm>
            <a:off x="3945949" y="989550"/>
            <a:ext cx="5198050" cy="2638471"/>
            <a:chOff x="3945949" y="1474742"/>
            <a:chExt cx="5198050" cy="2638471"/>
          </a:xfrm>
        </p:grpSpPr>
        <p:grpSp>
          <p:nvGrpSpPr>
            <p:cNvPr id="16" name="Group 58"/>
            <p:cNvGrpSpPr>
              <a:grpSpLocks/>
            </p:cNvGrpSpPr>
            <p:nvPr/>
          </p:nvGrpSpPr>
          <p:grpSpPr bwMode="auto">
            <a:xfrm>
              <a:off x="3945949" y="1782967"/>
              <a:ext cx="251112" cy="614448"/>
              <a:chOff x="2809875" y="1393802"/>
              <a:chExt cx="476250" cy="1260737"/>
            </a:xfrm>
          </p:grpSpPr>
          <p:sp>
            <p:nvSpPr>
              <p:cNvPr id="17" name="Right Arrow 55"/>
              <p:cNvSpPr>
                <a:spLocks noChangeArrowheads="1"/>
              </p:cNvSpPr>
              <p:nvPr/>
            </p:nvSpPr>
            <p:spPr bwMode="auto">
              <a:xfrm>
                <a:off x="2823397" y="1393802"/>
                <a:ext cx="462728" cy="1260737"/>
              </a:xfrm>
              <a:prstGeom prst="rightArrow">
                <a:avLst>
                  <a:gd name="adj1" fmla="val 50907"/>
                  <a:gd name="adj2" fmla="val 68727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Rectangle 56"/>
              <p:cNvSpPr>
                <a:spLocks noChangeArrowheads="1"/>
              </p:cNvSpPr>
              <p:nvPr/>
            </p:nvSpPr>
            <p:spPr bwMode="auto">
              <a:xfrm>
                <a:off x="2809875" y="1738202"/>
                <a:ext cx="54769" cy="61912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9" name="Group 58"/>
            <p:cNvGrpSpPr>
              <a:grpSpLocks/>
            </p:cNvGrpSpPr>
            <p:nvPr/>
          </p:nvGrpSpPr>
          <p:grpSpPr bwMode="auto">
            <a:xfrm>
              <a:off x="3945949" y="3250350"/>
              <a:ext cx="251112" cy="614448"/>
              <a:chOff x="2809875" y="1393802"/>
              <a:chExt cx="476250" cy="1260737"/>
            </a:xfrm>
          </p:grpSpPr>
          <p:sp>
            <p:nvSpPr>
              <p:cNvPr id="20" name="Right Arrow 55"/>
              <p:cNvSpPr>
                <a:spLocks noChangeArrowheads="1"/>
              </p:cNvSpPr>
              <p:nvPr/>
            </p:nvSpPr>
            <p:spPr bwMode="auto">
              <a:xfrm>
                <a:off x="2823397" y="1393802"/>
                <a:ext cx="462728" cy="1260737"/>
              </a:xfrm>
              <a:prstGeom prst="rightArrow">
                <a:avLst>
                  <a:gd name="adj1" fmla="val 50907"/>
                  <a:gd name="adj2" fmla="val 68727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Rectangle 56"/>
              <p:cNvSpPr>
                <a:spLocks noChangeArrowheads="1"/>
              </p:cNvSpPr>
              <p:nvPr/>
            </p:nvSpPr>
            <p:spPr bwMode="auto">
              <a:xfrm>
                <a:off x="2809875" y="1716882"/>
                <a:ext cx="54769" cy="61912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120" name="Picture 35" descr="C:\Users\olympio\Documents\THESE\These\Soutenance_These\FG_Zp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14824" y="1474742"/>
              <a:ext cx="4829175" cy="26384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roup 30"/>
          <p:cNvGrpSpPr/>
          <p:nvPr/>
        </p:nvGrpSpPr>
        <p:grpSpPr>
          <a:xfrm>
            <a:off x="708310" y="6044738"/>
            <a:ext cx="7203661" cy="707886"/>
            <a:chOff x="708310" y="6044738"/>
            <a:chExt cx="7203661" cy="707886"/>
          </a:xfrm>
        </p:grpSpPr>
        <p:sp>
          <p:nvSpPr>
            <p:cNvPr id="116" name="TextBox 115"/>
            <p:cNvSpPr txBox="1"/>
            <p:nvPr/>
          </p:nvSpPr>
          <p:spPr bwMode="auto">
            <a:xfrm>
              <a:off x="2612861" y="6146854"/>
              <a:ext cx="14069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2000" dirty="0" smtClean="0">
                  <a:solidFill>
                    <a:srgbClr val="000096"/>
                  </a:solidFill>
                  <a:latin typeface="Garamond" pitchFamily="18" charset="0"/>
                </a:rPr>
                <a:t>Pic du Z’</a:t>
              </a:r>
              <a:endParaRPr lang="fr-FR" sz="2000" dirty="0" err="1" smtClean="0">
                <a:solidFill>
                  <a:srgbClr val="000096"/>
                </a:solidFill>
                <a:latin typeface="Garamond" pitchFamily="18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 bwMode="auto">
            <a:xfrm>
              <a:off x="708310" y="6044738"/>
              <a:ext cx="1406939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2000" dirty="0" smtClean="0">
                  <a:solidFill>
                    <a:srgbClr val="000096"/>
                  </a:solidFill>
                  <a:latin typeface="Garamond" pitchFamily="18" charset="0"/>
                </a:rPr>
                <a:t>Processus </a:t>
              </a:r>
              <a:r>
                <a:rPr lang="fr-CH" sz="2000" dirty="0" err="1" smtClean="0">
                  <a:solidFill>
                    <a:srgbClr val="000096"/>
                  </a:solidFill>
                  <a:latin typeface="Garamond" pitchFamily="18" charset="0"/>
                </a:rPr>
                <a:t>Drell</a:t>
              </a:r>
              <a:r>
                <a:rPr lang="fr-CH" sz="2000" dirty="0" smtClean="0">
                  <a:solidFill>
                    <a:srgbClr val="000096"/>
                  </a:solidFill>
                  <a:latin typeface="Garamond" pitchFamily="18" charset="0"/>
                </a:rPr>
                <a:t>-Yan</a:t>
              </a:r>
              <a:endParaRPr lang="fr-FR" sz="2000" dirty="0" err="1" smtClean="0">
                <a:solidFill>
                  <a:srgbClr val="000096"/>
                </a:solidFill>
                <a:latin typeface="Garamond" pitchFamily="18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 bwMode="auto">
            <a:xfrm>
              <a:off x="4615072" y="6146854"/>
              <a:ext cx="329689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2000" dirty="0" smtClean="0">
                  <a:solidFill>
                    <a:srgbClr val="000096"/>
                  </a:solidFill>
                  <a:latin typeface="Garamond" pitchFamily="18" charset="0"/>
                </a:rPr>
                <a:t>Interférence </a:t>
              </a:r>
              <a:r>
                <a:rPr lang="fr-CH" sz="2000" dirty="0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/Z’ et Z/Z’</a:t>
              </a:r>
              <a:endParaRPr lang="fr-FR" sz="2000" dirty="0" err="1" smtClean="0">
                <a:solidFill>
                  <a:srgbClr val="000096"/>
                </a:solidFill>
                <a:latin typeface="Garamond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01645" y="4524949"/>
            <a:ext cx="7420424" cy="1531134"/>
            <a:chOff x="501645" y="4524949"/>
            <a:chExt cx="7420424" cy="1531134"/>
          </a:xfrm>
        </p:grpSpPr>
        <p:grpSp>
          <p:nvGrpSpPr>
            <p:cNvPr id="106" name="Group 316"/>
            <p:cNvGrpSpPr>
              <a:grpSpLocks/>
            </p:cNvGrpSpPr>
            <p:nvPr/>
          </p:nvGrpSpPr>
          <p:grpSpPr bwMode="auto">
            <a:xfrm>
              <a:off x="501645" y="4524949"/>
              <a:ext cx="6967131" cy="329964"/>
              <a:chOff x="534402" y="1379005"/>
              <a:chExt cx="7796324" cy="369134"/>
            </a:xfrm>
          </p:grpSpPr>
          <p:sp>
            <p:nvSpPr>
              <p:cNvPr id="108" name="TextBox 306"/>
              <p:cNvSpPr txBox="1">
                <a:spLocks noChangeArrowheads="1"/>
              </p:cNvSpPr>
              <p:nvPr/>
            </p:nvSpPr>
            <p:spPr bwMode="auto">
              <a:xfrm>
                <a:off x="5260559" y="1379005"/>
                <a:ext cx="2782403" cy="369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Processus </a:t>
                </a:r>
                <a:r>
                  <a:rPr lang="fr-FR" sz="1800" dirty="0" err="1" smtClean="0">
                    <a:solidFill>
                      <a:srgbClr val="000096"/>
                    </a:solidFill>
                    <a:latin typeface="Lucida Calligraphy" pitchFamily="66" charset="0"/>
                  </a:rPr>
                  <a:t>partonique</a:t>
                </a:r>
                <a:endParaRPr lang="en-US" sz="18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cxnSp>
            <p:nvCxnSpPr>
              <p:cNvPr id="109" name="Straight Connector 308"/>
              <p:cNvCxnSpPr>
                <a:cxnSpLocks noChangeShapeType="1"/>
                <a:endCxn id="112" idx="2"/>
              </p:cNvCxnSpPr>
              <p:nvPr/>
            </p:nvCxnSpPr>
            <p:spPr bwMode="auto">
              <a:xfrm rot="10800000">
                <a:off x="609936" y="1688430"/>
                <a:ext cx="7720790" cy="2109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12" name="Oval 312"/>
              <p:cNvSpPr>
                <a:spLocks noChangeArrowheads="1"/>
              </p:cNvSpPr>
              <p:nvPr/>
            </p:nvSpPr>
            <p:spPr bwMode="auto">
              <a:xfrm flipH="1">
                <a:off x="534402" y="1650661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60987" y="4969676"/>
              <a:ext cx="7161082" cy="1086407"/>
              <a:chOff x="760987" y="4969676"/>
              <a:chExt cx="7161082" cy="1086407"/>
            </a:xfrm>
          </p:grpSpPr>
          <p:pic>
            <p:nvPicPr>
              <p:cNvPr id="21540" name="Picture 36" descr="C:\Users\olympio\Documents\THESE\These\Soutenance_These\graph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60987" y="4969676"/>
                <a:ext cx="7161082" cy="1086407"/>
              </a:xfrm>
              <a:prstGeom prst="rect">
                <a:avLst/>
              </a:prstGeom>
              <a:noFill/>
            </p:spPr>
          </p:pic>
          <p:sp>
            <p:nvSpPr>
              <p:cNvPr id="28" name="Rectangle 27"/>
              <p:cNvSpPr/>
              <p:nvPr/>
            </p:nvSpPr>
            <p:spPr bwMode="auto">
              <a:xfrm>
                <a:off x="6481763" y="5481638"/>
                <a:ext cx="185737" cy="1905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421606" y="3352801"/>
            <a:ext cx="1416890" cy="641872"/>
            <a:chOff x="1421606" y="3352801"/>
            <a:chExt cx="1416890" cy="641872"/>
          </a:xfrm>
        </p:grpSpPr>
        <p:sp>
          <p:nvSpPr>
            <p:cNvPr id="128" name="TextBox 127"/>
            <p:cNvSpPr txBox="1"/>
            <p:nvPr/>
          </p:nvSpPr>
          <p:spPr bwMode="auto">
            <a:xfrm>
              <a:off x="1495425" y="3410321"/>
              <a:ext cx="134307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400" dirty="0" smtClean="0">
                  <a:latin typeface="Adobe Garamond Pro" pitchFamily="18" charset="0"/>
                </a:rPr>
                <a:t>Contributions dominantes</a:t>
              </a:r>
              <a:endParaRPr lang="fr-FR" sz="1400" dirty="0" err="1" smtClean="0">
                <a:latin typeface="Adobe Garamond Pro" pitchFamily="18" charset="0"/>
              </a:endParaRPr>
            </a:p>
          </p:txBody>
        </p:sp>
        <p:sp>
          <p:nvSpPr>
            <p:cNvPr id="34" name="Right Brace 33"/>
            <p:cNvSpPr/>
            <p:nvPr/>
          </p:nvSpPr>
          <p:spPr bwMode="auto">
            <a:xfrm>
              <a:off x="1421606" y="3352801"/>
              <a:ext cx="134555" cy="641872"/>
            </a:xfrm>
            <a:prstGeom prst="rightBrace">
              <a:avLst>
                <a:gd name="adj1" fmla="val 75763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5" name="Rectangle 84"/>
          <p:cNvSpPr/>
          <p:nvPr/>
        </p:nvSpPr>
        <p:spPr bwMode="auto">
          <a:xfrm>
            <a:off x="6238875" y="1562100"/>
            <a:ext cx="2905125" cy="11906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0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1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4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7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0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2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7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9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0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1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Le spectre de masse invariante</a:t>
            </a:r>
          </a:p>
        </p:txBody>
      </p:sp>
      <p:pic>
        <p:nvPicPr>
          <p:cNvPr id="20481" name="Picture 1" descr="C:\Users\olympio\Documents\THESE\These\Soutenance_These\FG_Zp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98209"/>
            <a:ext cx="898526" cy="2089692"/>
          </a:xfrm>
          <a:prstGeom prst="rect">
            <a:avLst/>
          </a:prstGeom>
          <a:noFill/>
        </p:spPr>
      </p:pic>
      <p:pic>
        <p:nvPicPr>
          <p:cNvPr id="20498" name="Picture 18" descr="C:\Users\olympio\Documents\THESE\These\Soutenance_These\Mll_L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4039" y="1656080"/>
            <a:ext cx="6043580" cy="5191760"/>
          </a:xfrm>
          <a:prstGeom prst="rect">
            <a:avLst/>
          </a:prstGeom>
          <a:noFill/>
        </p:spPr>
      </p:pic>
      <p:grpSp>
        <p:nvGrpSpPr>
          <p:cNvPr id="192" name="Group 191"/>
          <p:cNvGrpSpPr/>
          <p:nvPr/>
        </p:nvGrpSpPr>
        <p:grpSpPr>
          <a:xfrm>
            <a:off x="-297856" y="979144"/>
            <a:ext cx="8556031" cy="4785750"/>
            <a:chOff x="-297856" y="979144"/>
            <a:chExt cx="8556031" cy="4785750"/>
          </a:xfrm>
        </p:grpSpPr>
        <p:sp>
          <p:nvSpPr>
            <p:cNvPr id="97" name="TextBox 96"/>
            <p:cNvSpPr txBox="1"/>
            <p:nvPr/>
          </p:nvSpPr>
          <p:spPr bwMode="auto">
            <a:xfrm>
              <a:off x="152401" y="5059045"/>
              <a:ext cx="238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800" dirty="0" smtClean="0">
                  <a:solidFill>
                    <a:srgbClr val="000096"/>
                  </a:solidFill>
                  <a:latin typeface="Garamond" pitchFamily="18" charset="0"/>
                </a:rPr>
                <a:t>Corrections</a:t>
              </a:r>
              <a:r>
                <a:rPr lang="fr-CH" sz="1800" dirty="0" smtClean="0">
                  <a:solidFill>
                    <a:srgbClr val="000096"/>
                  </a:solidFill>
                  <a:latin typeface="Adobe Garamond Pro" pitchFamily="18" charset="0"/>
                </a:rPr>
                <a:t> d’ordres supérieurs</a:t>
              </a:r>
              <a:endParaRPr lang="fr-FR" sz="1800" dirty="0" err="1" smtClean="0">
                <a:solidFill>
                  <a:srgbClr val="000096"/>
                </a:solidFill>
                <a:latin typeface="Adobe Garamond Pro" pitchFamily="18" charset="0"/>
              </a:endParaRPr>
            </a:p>
          </p:txBody>
        </p:sp>
        <p:sp>
          <p:nvSpPr>
            <p:cNvPr id="110" name="Rounded Rectangle 109"/>
            <p:cNvSpPr/>
            <p:nvPr/>
          </p:nvSpPr>
          <p:spPr bwMode="auto">
            <a:xfrm>
              <a:off x="254908" y="4979670"/>
              <a:ext cx="2166982" cy="785224"/>
            </a:xfrm>
            <a:prstGeom prst="roundRect">
              <a:avLst>
                <a:gd name="adj" fmla="val 9473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cxnSp>
          <p:nvCxnSpPr>
            <p:cNvPr id="111" name="Straight Connector 110"/>
            <p:cNvCxnSpPr>
              <a:stCxn id="115" idx="2"/>
            </p:cNvCxnSpPr>
            <p:nvPr/>
          </p:nvCxnSpPr>
          <p:spPr bwMode="auto">
            <a:xfrm rot="5400000">
              <a:off x="765137" y="3533508"/>
              <a:ext cx="3311830" cy="3404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14" name="Arc 113"/>
            <p:cNvSpPr/>
            <p:nvPr/>
          </p:nvSpPr>
          <p:spPr bwMode="auto">
            <a:xfrm>
              <a:off x="2162404" y="3456000"/>
              <a:ext cx="260350" cy="260350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5" name="Arc 114"/>
            <p:cNvSpPr/>
            <p:nvPr/>
          </p:nvSpPr>
          <p:spPr bwMode="auto">
            <a:xfrm>
              <a:off x="2162404" y="1749120"/>
              <a:ext cx="260350" cy="260350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73" name="Group 172"/>
            <p:cNvGrpSpPr/>
            <p:nvPr/>
          </p:nvGrpSpPr>
          <p:grpSpPr>
            <a:xfrm>
              <a:off x="-297856" y="979144"/>
              <a:ext cx="8556031" cy="2567036"/>
              <a:chOff x="-297856" y="979144"/>
              <a:chExt cx="8556031" cy="2567036"/>
            </a:xfrm>
          </p:grpSpPr>
          <p:grpSp>
            <p:nvGrpSpPr>
              <p:cNvPr id="174" name="Group 51"/>
              <p:cNvGrpSpPr/>
              <p:nvPr/>
            </p:nvGrpSpPr>
            <p:grpSpPr>
              <a:xfrm>
                <a:off x="-297856" y="1117144"/>
                <a:ext cx="1639311" cy="2429036"/>
                <a:chOff x="-297856" y="1117144"/>
                <a:chExt cx="1639311" cy="2429036"/>
              </a:xfrm>
            </p:grpSpPr>
            <p:grpSp>
              <p:nvGrpSpPr>
                <p:cNvPr id="185" name="Group 47"/>
                <p:cNvGrpSpPr/>
                <p:nvPr/>
              </p:nvGrpSpPr>
              <p:grpSpPr>
                <a:xfrm rot="20422940">
                  <a:off x="-183557" y="1117144"/>
                  <a:ext cx="1525012" cy="1124111"/>
                  <a:chOff x="2878138" y="2328863"/>
                  <a:chExt cx="1620838" cy="809625"/>
                </a:xfrm>
              </p:grpSpPr>
              <p:sp>
                <p:nvSpPr>
                  <p:cNvPr id="189" name="Freeform 16"/>
                  <p:cNvSpPr>
                    <a:spLocks/>
                  </p:cNvSpPr>
                  <p:nvPr/>
                </p:nvSpPr>
                <p:spPr bwMode="auto">
                  <a:xfrm>
                    <a:off x="2878138" y="2328863"/>
                    <a:ext cx="1620838" cy="809625"/>
                  </a:xfrm>
                  <a:custGeom>
                    <a:avLst/>
                    <a:gdLst/>
                    <a:ahLst/>
                    <a:cxnLst>
                      <a:cxn ang="0">
                        <a:pos x="395" y="216"/>
                      </a:cxn>
                      <a:cxn ang="0">
                        <a:pos x="0" y="108"/>
                      </a:cxn>
                      <a:cxn ang="0">
                        <a:pos x="395" y="0"/>
                      </a:cxn>
                      <a:cxn ang="0">
                        <a:pos x="432" y="108"/>
                      </a:cxn>
                      <a:cxn ang="0">
                        <a:pos x="395" y="216"/>
                      </a:cxn>
                    </a:cxnLst>
                    <a:rect l="0" t="0" r="r" b="b"/>
                    <a:pathLst>
                      <a:path w="432" h="216">
                        <a:moveTo>
                          <a:pt x="395" y="216"/>
                        </a:moveTo>
                        <a:cubicBezTo>
                          <a:pt x="0" y="108"/>
                          <a:pt x="0" y="108"/>
                          <a:pt x="0" y="108"/>
                        </a:cubicBezTo>
                        <a:cubicBezTo>
                          <a:pt x="395" y="0"/>
                          <a:pt x="395" y="0"/>
                          <a:pt x="395" y="0"/>
                        </a:cubicBezTo>
                        <a:cubicBezTo>
                          <a:pt x="415" y="0"/>
                          <a:pt x="432" y="58"/>
                          <a:pt x="432" y="108"/>
                        </a:cubicBezTo>
                        <a:cubicBezTo>
                          <a:pt x="432" y="158"/>
                          <a:pt x="415" y="216"/>
                          <a:pt x="395" y="216"/>
                        </a:cubicBezTo>
                        <a:close/>
                      </a:path>
                    </a:pathLst>
                  </a:custGeom>
                  <a:solidFill>
                    <a:srgbClr val="000096">
                      <a:alpha val="5098"/>
                    </a:srgbClr>
                  </a:solidFill>
                  <a:ln w="19050" cap="flat">
                    <a:solidFill>
                      <a:srgbClr val="00009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0" name="Freeform 17"/>
                  <p:cNvSpPr>
                    <a:spLocks/>
                  </p:cNvSpPr>
                  <p:nvPr/>
                </p:nvSpPr>
                <p:spPr bwMode="auto">
                  <a:xfrm>
                    <a:off x="4229100" y="2328863"/>
                    <a:ext cx="134938" cy="809625"/>
                  </a:xfrm>
                  <a:custGeom>
                    <a:avLst/>
                    <a:gdLst/>
                    <a:ahLst/>
                    <a:cxnLst>
                      <a:cxn ang="0">
                        <a:pos x="36" y="216"/>
                      </a:cxn>
                      <a:cxn ang="0">
                        <a:pos x="0" y="108"/>
                      </a:cxn>
                      <a:cxn ang="0">
                        <a:pos x="36" y="0"/>
                      </a:cxn>
                    </a:cxnLst>
                    <a:rect l="0" t="0" r="r" b="b"/>
                    <a:pathLst>
                      <a:path w="36" h="216">
                        <a:moveTo>
                          <a:pt x="36" y="216"/>
                        </a:moveTo>
                        <a:cubicBezTo>
                          <a:pt x="16" y="216"/>
                          <a:pt x="0" y="158"/>
                          <a:pt x="0" y="108"/>
                        </a:cubicBezTo>
                        <a:cubicBezTo>
                          <a:pt x="0" y="58"/>
                          <a:pt x="16" y="0"/>
                          <a:pt x="36" y="0"/>
                        </a:cubicBezTo>
                      </a:path>
                    </a:pathLst>
                  </a:custGeom>
                  <a:noFill/>
                  <a:ln w="19050" cap="flat">
                    <a:solidFill>
                      <a:srgbClr val="00009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86" name="Group 48"/>
                <p:cNvGrpSpPr/>
                <p:nvPr/>
              </p:nvGrpSpPr>
              <p:grpSpPr>
                <a:xfrm rot="1705514" flipV="1">
                  <a:off x="-297856" y="2422069"/>
                  <a:ext cx="1525012" cy="1124111"/>
                  <a:chOff x="2878138" y="2328863"/>
                  <a:chExt cx="1620838" cy="809625"/>
                </a:xfrm>
              </p:grpSpPr>
              <p:sp>
                <p:nvSpPr>
                  <p:cNvPr id="187" name="Freeform 16"/>
                  <p:cNvSpPr>
                    <a:spLocks/>
                  </p:cNvSpPr>
                  <p:nvPr/>
                </p:nvSpPr>
                <p:spPr bwMode="auto">
                  <a:xfrm>
                    <a:off x="2878138" y="2328863"/>
                    <a:ext cx="1620838" cy="809625"/>
                  </a:xfrm>
                  <a:custGeom>
                    <a:avLst/>
                    <a:gdLst/>
                    <a:ahLst/>
                    <a:cxnLst>
                      <a:cxn ang="0">
                        <a:pos x="395" y="216"/>
                      </a:cxn>
                      <a:cxn ang="0">
                        <a:pos x="0" y="108"/>
                      </a:cxn>
                      <a:cxn ang="0">
                        <a:pos x="395" y="0"/>
                      </a:cxn>
                      <a:cxn ang="0">
                        <a:pos x="432" y="108"/>
                      </a:cxn>
                      <a:cxn ang="0">
                        <a:pos x="395" y="216"/>
                      </a:cxn>
                    </a:cxnLst>
                    <a:rect l="0" t="0" r="r" b="b"/>
                    <a:pathLst>
                      <a:path w="432" h="216">
                        <a:moveTo>
                          <a:pt x="395" y="216"/>
                        </a:moveTo>
                        <a:cubicBezTo>
                          <a:pt x="0" y="108"/>
                          <a:pt x="0" y="108"/>
                          <a:pt x="0" y="108"/>
                        </a:cubicBezTo>
                        <a:cubicBezTo>
                          <a:pt x="395" y="0"/>
                          <a:pt x="395" y="0"/>
                          <a:pt x="395" y="0"/>
                        </a:cubicBezTo>
                        <a:cubicBezTo>
                          <a:pt x="415" y="0"/>
                          <a:pt x="432" y="58"/>
                          <a:pt x="432" y="108"/>
                        </a:cubicBezTo>
                        <a:cubicBezTo>
                          <a:pt x="432" y="158"/>
                          <a:pt x="415" y="216"/>
                          <a:pt x="395" y="216"/>
                        </a:cubicBezTo>
                        <a:close/>
                      </a:path>
                    </a:pathLst>
                  </a:custGeom>
                  <a:solidFill>
                    <a:srgbClr val="000096">
                      <a:alpha val="5098"/>
                    </a:srgbClr>
                  </a:solidFill>
                  <a:ln w="19050" cap="flat">
                    <a:solidFill>
                      <a:srgbClr val="00009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88" name="Freeform 17"/>
                  <p:cNvSpPr>
                    <a:spLocks/>
                  </p:cNvSpPr>
                  <p:nvPr/>
                </p:nvSpPr>
                <p:spPr bwMode="auto">
                  <a:xfrm>
                    <a:off x="4229100" y="2328863"/>
                    <a:ext cx="134938" cy="809625"/>
                  </a:xfrm>
                  <a:custGeom>
                    <a:avLst/>
                    <a:gdLst/>
                    <a:ahLst/>
                    <a:cxnLst>
                      <a:cxn ang="0">
                        <a:pos x="36" y="216"/>
                      </a:cxn>
                      <a:cxn ang="0">
                        <a:pos x="0" y="108"/>
                      </a:cxn>
                      <a:cxn ang="0">
                        <a:pos x="36" y="0"/>
                      </a:cxn>
                    </a:cxnLst>
                    <a:rect l="0" t="0" r="r" b="b"/>
                    <a:pathLst>
                      <a:path w="36" h="216">
                        <a:moveTo>
                          <a:pt x="36" y="216"/>
                        </a:moveTo>
                        <a:cubicBezTo>
                          <a:pt x="16" y="216"/>
                          <a:pt x="0" y="158"/>
                          <a:pt x="0" y="108"/>
                        </a:cubicBezTo>
                        <a:cubicBezTo>
                          <a:pt x="0" y="58"/>
                          <a:pt x="16" y="0"/>
                          <a:pt x="36" y="0"/>
                        </a:cubicBezTo>
                      </a:path>
                    </a:pathLst>
                  </a:custGeom>
                  <a:noFill/>
                  <a:ln w="19050" cap="flat">
                    <a:solidFill>
                      <a:srgbClr val="00009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175" name="TextBox 306"/>
              <p:cNvSpPr txBox="1">
                <a:spLocks noChangeArrowheads="1"/>
              </p:cNvSpPr>
              <p:nvPr/>
            </p:nvSpPr>
            <p:spPr bwMode="auto">
              <a:xfrm>
                <a:off x="3764929" y="979144"/>
                <a:ext cx="442941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>
                  <a:spcBef>
                    <a:spcPts val="600"/>
                  </a:spcBef>
                </a:pPr>
                <a:r>
                  <a:rPr lang="fr-FR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Masse invariante des deux leptons</a:t>
                </a:r>
                <a:endParaRPr lang="en-US" sz="1800" dirty="0" smtClean="0">
                  <a:solidFill>
                    <a:srgbClr val="000096"/>
                  </a:solidFill>
                  <a:latin typeface="Lucida Calligraphy" pitchFamily="66" charset="0"/>
                </a:endParaRPr>
              </a:p>
              <a:p>
                <a:pPr algn="r">
                  <a:spcBef>
                    <a:spcPts val="600"/>
                  </a:spcBef>
                </a:pPr>
                <a:r>
                  <a:rPr lang="en-US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de </a:t>
                </a:r>
                <a:r>
                  <a:rPr lang="fr-FR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l’état</a:t>
                </a:r>
                <a:r>
                  <a:rPr lang="en-US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 final</a:t>
                </a:r>
                <a:endParaRPr lang="fr-FR" sz="1800" dirty="0" smtClean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cxnSp>
            <p:nvCxnSpPr>
              <p:cNvPr id="176" name="Straight Connector 308"/>
              <p:cNvCxnSpPr>
                <a:cxnSpLocks noChangeShapeType="1"/>
              </p:cNvCxnSpPr>
              <p:nvPr/>
            </p:nvCxnSpPr>
            <p:spPr bwMode="auto">
              <a:xfrm rot="10800000" flipV="1">
                <a:off x="2552929" y="1333500"/>
                <a:ext cx="5705246" cy="287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78" name="Oval 312"/>
              <p:cNvSpPr>
                <a:spLocks noChangeArrowheads="1"/>
              </p:cNvSpPr>
              <p:nvPr/>
            </p:nvSpPr>
            <p:spPr bwMode="auto">
              <a:xfrm flipH="1">
                <a:off x="930501" y="1708476"/>
                <a:ext cx="75554" cy="7557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81" name="Straight Connector 180"/>
              <p:cNvCxnSpPr>
                <a:stCxn id="178" idx="2"/>
              </p:cNvCxnSpPr>
              <p:nvPr/>
            </p:nvCxnSpPr>
            <p:spPr bwMode="auto">
              <a:xfrm>
                <a:off x="1006055" y="1746264"/>
                <a:ext cx="1286524" cy="6031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82" name="Oval 312"/>
              <p:cNvSpPr>
                <a:spLocks noChangeArrowheads="1"/>
              </p:cNvSpPr>
              <p:nvPr/>
            </p:nvSpPr>
            <p:spPr bwMode="auto">
              <a:xfrm flipH="1">
                <a:off x="879066" y="3413451"/>
                <a:ext cx="75554" cy="7557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84" name="Straight Connector 183"/>
              <p:cNvCxnSpPr>
                <a:stCxn id="182" idx="2"/>
              </p:cNvCxnSpPr>
              <p:nvPr/>
            </p:nvCxnSpPr>
            <p:spPr bwMode="auto">
              <a:xfrm>
                <a:off x="954620" y="3451239"/>
                <a:ext cx="1337959" cy="6031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91" name="Oval 312"/>
              <p:cNvSpPr>
                <a:spLocks noChangeArrowheads="1"/>
              </p:cNvSpPr>
              <p:nvPr/>
            </p:nvSpPr>
            <p:spPr bwMode="auto">
              <a:xfrm flipH="1">
                <a:off x="2511651" y="1298901"/>
                <a:ext cx="75554" cy="7557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93" name="Group 192"/>
          <p:cNvGrpSpPr/>
          <p:nvPr/>
        </p:nvGrpSpPr>
        <p:grpSpPr>
          <a:xfrm>
            <a:off x="-297856" y="979144"/>
            <a:ext cx="8556031" cy="2567036"/>
            <a:chOff x="-297856" y="979144"/>
            <a:chExt cx="8556031" cy="2567036"/>
          </a:xfrm>
        </p:grpSpPr>
        <p:grpSp>
          <p:nvGrpSpPr>
            <p:cNvPr id="194" name="Group 51"/>
            <p:cNvGrpSpPr/>
            <p:nvPr/>
          </p:nvGrpSpPr>
          <p:grpSpPr>
            <a:xfrm>
              <a:off x="-297856" y="1117144"/>
              <a:ext cx="1639311" cy="2429036"/>
              <a:chOff x="-297856" y="1117144"/>
              <a:chExt cx="1639311" cy="2429036"/>
            </a:xfrm>
          </p:grpSpPr>
          <p:grpSp>
            <p:nvGrpSpPr>
              <p:cNvPr id="205" name="Group 47"/>
              <p:cNvGrpSpPr/>
              <p:nvPr/>
            </p:nvGrpSpPr>
            <p:grpSpPr>
              <a:xfrm rot="20422940">
                <a:off x="-183557" y="1117144"/>
                <a:ext cx="1525012" cy="1124111"/>
                <a:chOff x="2878138" y="2328863"/>
                <a:chExt cx="1620838" cy="809625"/>
              </a:xfrm>
            </p:grpSpPr>
            <p:sp>
              <p:nvSpPr>
                <p:cNvPr id="209" name="Freeform 16"/>
                <p:cNvSpPr>
                  <a:spLocks/>
                </p:cNvSpPr>
                <p:nvPr/>
              </p:nvSpPr>
              <p:spPr bwMode="auto">
                <a:xfrm>
                  <a:off x="2878138" y="2328863"/>
                  <a:ext cx="1620838" cy="809625"/>
                </a:xfrm>
                <a:custGeom>
                  <a:avLst/>
                  <a:gdLst/>
                  <a:ahLst/>
                  <a:cxnLst>
                    <a:cxn ang="0">
                      <a:pos x="395" y="216"/>
                    </a:cxn>
                    <a:cxn ang="0">
                      <a:pos x="0" y="108"/>
                    </a:cxn>
                    <a:cxn ang="0">
                      <a:pos x="395" y="0"/>
                    </a:cxn>
                    <a:cxn ang="0">
                      <a:pos x="432" y="108"/>
                    </a:cxn>
                    <a:cxn ang="0">
                      <a:pos x="395" y="216"/>
                    </a:cxn>
                  </a:cxnLst>
                  <a:rect l="0" t="0" r="r" b="b"/>
                  <a:pathLst>
                    <a:path w="432" h="216">
                      <a:moveTo>
                        <a:pt x="395" y="216"/>
                      </a:moveTo>
                      <a:cubicBezTo>
                        <a:pt x="0" y="108"/>
                        <a:pt x="0" y="108"/>
                        <a:pt x="0" y="108"/>
                      </a:cubicBezTo>
                      <a:cubicBezTo>
                        <a:pt x="395" y="0"/>
                        <a:pt x="395" y="0"/>
                        <a:pt x="395" y="0"/>
                      </a:cubicBezTo>
                      <a:cubicBezTo>
                        <a:pt x="415" y="0"/>
                        <a:pt x="432" y="58"/>
                        <a:pt x="432" y="108"/>
                      </a:cubicBezTo>
                      <a:cubicBezTo>
                        <a:pt x="432" y="158"/>
                        <a:pt x="415" y="216"/>
                        <a:pt x="395" y="216"/>
                      </a:cubicBezTo>
                      <a:close/>
                    </a:path>
                  </a:pathLst>
                </a:custGeom>
                <a:solidFill>
                  <a:srgbClr val="000096">
                    <a:alpha val="5098"/>
                  </a:srgbClr>
                </a:solidFill>
                <a:ln w="19050" cap="flat">
                  <a:solidFill>
                    <a:srgbClr val="00009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0" name="Freeform 17"/>
                <p:cNvSpPr>
                  <a:spLocks/>
                </p:cNvSpPr>
                <p:nvPr/>
              </p:nvSpPr>
              <p:spPr bwMode="auto">
                <a:xfrm>
                  <a:off x="4229100" y="2328863"/>
                  <a:ext cx="134938" cy="809625"/>
                </a:xfrm>
                <a:custGeom>
                  <a:avLst/>
                  <a:gdLst/>
                  <a:ahLst/>
                  <a:cxnLst>
                    <a:cxn ang="0">
                      <a:pos x="36" y="216"/>
                    </a:cxn>
                    <a:cxn ang="0">
                      <a:pos x="0" y="108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36" h="216">
                      <a:moveTo>
                        <a:pt x="36" y="216"/>
                      </a:moveTo>
                      <a:cubicBezTo>
                        <a:pt x="16" y="216"/>
                        <a:pt x="0" y="158"/>
                        <a:pt x="0" y="108"/>
                      </a:cubicBezTo>
                      <a:cubicBezTo>
                        <a:pt x="0" y="58"/>
                        <a:pt x="16" y="0"/>
                        <a:pt x="36" y="0"/>
                      </a:cubicBezTo>
                    </a:path>
                  </a:pathLst>
                </a:custGeom>
                <a:noFill/>
                <a:ln w="19050" cap="flat">
                  <a:solidFill>
                    <a:srgbClr val="00009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206" name="Group 48"/>
              <p:cNvGrpSpPr/>
              <p:nvPr/>
            </p:nvGrpSpPr>
            <p:grpSpPr>
              <a:xfrm rot="1705514" flipV="1">
                <a:off x="-297856" y="2422069"/>
                <a:ext cx="1525012" cy="1124111"/>
                <a:chOff x="2878138" y="2328863"/>
                <a:chExt cx="1620838" cy="809625"/>
              </a:xfrm>
            </p:grpSpPr>
            <p:sp>
              <p:nvSpPr>
                <p:cNvPr id="207" name="Freeform 16"/>
                <p:cNvSpPr>
                  <a:spLocks/>
                </p:cNvSpPr>
                <p:nvPr/>
              </p:nvSpPr>
              <p:spPr bwMode="auto">
                <a:xfrm>
                  <a:off x="2878138" y="2328863"/>
                  <a:ext cx="1620838" cy="809625"/>
                </a:xfrm>
                <a:custGeom>
                  <a:avLst/>
                  <a:gdLst/>
                  <a:ahLst/>
                  <a:cxnLst>
                    <a:cxn ang="0">
                      <a:pos x="395" y="216"/>
                    </a:cxn>
                    <a:cxn ang="0">
                      <a:pos x="0" y="108"/>
                    </a:cxn>
                    <a:cxn ang="0">
                      <a:pos x="395" y="0"/>
                    </a:cxn>
                    <a:cxn ang="0">
                      <a:pos x="432" y="108"/>
                    </a:cxn>
                    <a:cxn ang="0">
                      <a:pos x="395" y="216"/>
                    </a:cxn>
                  </a:cxnLst>
                  <a:rect l="0" t="0" r="r" b="b"/>
                  <a:pathLst>
                    <a:path w="432" h="216">
                      <a:moveTo>
                        <a:pt x="395" y="216"/>
                      </a:moveTo>
                      <a:cubicBezTo>
                        <a:pt x="0" y="108"/>
                        <a:pt x="0" y="108"/>
                        <a:pt x="0" y="108"/>
                      </a:cubicBezTo>
                      <a:cubicBezTo>
                        <a:pt x="395" y="0"/>
                        <a:pt x="395" y="0"/>
                        <a:pt x="395" y="0"/>
                      </a:cubicBezTo>
                      <a:cubicBezTo>
                        <a:pt x="415" y="0"/>
                        <a:pt x="432" y="58"/>
                        <a:pt x="432" y="108"/>
                      </a:cubicBezTo>
                      <a:cubicBezTo>
                        <a:pt x="432" y="158"/>
                        <a:pt x="415" y="216"/>
                        <a:pt x="395" y="216"/>
                      </a:cubicBezTo>
                      <a:close/>
                    </a:path>
                  </a:pathLst>
                </a:custGeom>
                <a:solidFill>
                  <a:srgbClr val="000096">
                    <a:alpha val="5098"/>
                  </a:srgbClr>
                </a:solidFill>
                <a:ln w="19050" cap="flat">
                  <a:solidFill>
                    <a:srgbClr val="00009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8" name="Freeform 17"/>
                <p:cNvSpPr>
                  <a:spLocks/>
                </p:cNvSpPr>
                <p:nvPr/>
              </p:nvSpPr>
              <p:spPr bwMode="auto">
                <a:xfrm>
                  <a:off x="4229100" y="2328863"/>
                  <a:ext cx="134938" cy="809625"/>
                </a:xfrm>
                <a:custGeom>
                  <a:avLst/>
                  <a:gdLst/>
                  <a:ahLst/>
                  <a:cxnLst>
                    <a:cxn ang="0">
                      <a:pos x="36" y="216"/>
                    </a:cxn>
                    <a:cxn ang="0">
                      <a:pos x="0" y="108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36" h="216">
                      <a:moveTo>
                        <a:pt x="36" y="216"/>
                      </a:moveTo>
                      <a:cubicBezTo>
                        <a:pt x="16" y="216"/>
                        <a:pt x="0" y="158"/>
                        <a:pt x="0" y="108"/>
                      </a:cubicBezTo>
                      <a:cubicBezTo>
                        <a:pt x="0" y="58"/>
                        <a:pt x="16" y="0"/>
                        <a:pt x="36" y="0"/>
                      </a:cubicBezTo>
                    </a:path>
                  </a:pathLst>
                </a:custGeom>
                <a:noFill/>
                <a:ln w="19050" cap="flat">
                  <a:solidFill>
                    <a:srgbClr val="00009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195" name="TextBox 306"/>
            <p:cNvSpPr txBox="1">
              <a:spLocks noChangeArrowheads="1"/>
            </p:cNvSpPr>
            <p:nvPr/>
          </p:nvSpPr>
          <p:spPr bwMode="auto">
            <a:xfrm>
              <a:off x="3764929" y="979144"/>
              <a:ext cx="4429418" cy="7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ts val="6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Masse invariante des deux leptons</a:t>
              </a:r>
              <a:endParaRPr lang="en-US" sz="1800" dirty="0" smtClean="0">
                <a:solidFill>
                  <a:srgbClr val="000096"/>
                </a:solidFill>
                <a:latin typeface="Lucida Calligraphy" pitchFamily="66" charset="0"/>
              </a:endParaRPr>
            </a:p>
            <a:p>
              <a:pPr algn="r">
                <a:spcBef>
                  <a:spcPts val="600"/>
                </a:spcBef>
              </a:pPr>
              <a:r>
                <a:rPr lang="en-US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de </a:t>
              </a: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l’état</a:t>
              </a:r>
              <a:r>
                <a:rPr lang="en-US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 final</a:t>
              </a:r>
              <a:endParaRPr lang="fr-FR" sz="1800" dirty="0" smtClean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196" name="Straight Connector 308"/>
            <p:cNvCxnSpPr>
              <a:cxnSpLocks noChangeShapeType="1"/>
              <a:endCxn id="197" idx="2"/>
            </p:cNvCxnSpPr>
            <p:nvPr/>
          </p:nvCxnSpPr>
          <p:spPr bwMode="auto">
            <a:xfrm rot="10800000" flipV="1">
              <a:off x="2552929" y="1333500"/>
              <a:ext cx="5705246" cy="287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97" name="Arc 196"/>
            <p:cNvSpPr/>
            <p:nvPr/>
          </p:nvSpPr>
          <p:spPr bwMode="auto">
            <a:xfrm rot="16200000">
              <a:off x="2422754" y="1336370"/>
              <a:ext cx="260350" cy="260350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8" name="Oval 312"/>
            <p:cNvSpPr>
              <a:spLocks noChangeArrowheads="1"/>
            </p:cNvSpPr>
            <p:nvPr/>
          </p:nvSpPr>
          <p:spPr bwMode="auto">
            <a:xfrm flipH="1">
              <a:off x="930501" y="1708476"/>
              <a:ext cx="75554" cy="7557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Arc 198"/>
            <p:cNvSpPr/>
            <p:nvPr/>
          </p:nvSpPr>
          <p:spPr bwMode="auto">
            <a:xfrm rot="5400000">
              <a:off x="2162404" y="1491945"/>
              <a:ext cx="260350" cy="260350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cxnSp>
          <p:nvCxnSpPr>
            <p:cNvPr id="200" name="Straight Connector 199"/>
            <p:cNvCxnSpPr>
              <a:stCxn id="197" idx="0"/>
              <a:endCxn id="203" idx="0"/>
            </p:cNvCxnSpPr>
            <p:nvPr/>
          </p:nvCxnSpPr>
          <p:spPr bwMode="auto">
            <a:xfrm rot="5400000">
              <a:off x="1492479" y="2396820"/>
              <a:ext cx="1860550" cy="15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1" name="Straight Connector 200"/>
            <p:cNvCxnSpPr>
              <a:stCxn id="198" idx="2"/>
              <a:endCxn id="199" idx="2"/>
            </p:cNvCxnSpPr>
            <p:nvPr/>
          </p:nvCxnSpPr>
          <p:spPr bwMode="auto">
            <a:xfrm>
              <a:off x="1006055" y="1746264"/>
              <a:ext cx="1286524" cy="6031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02" name="Oval 312"/>
            <p:cNvSpPr>
              <a:spLocks noChangeArrowheads="1"/>
            </p:cNvSpPr>
            <p:nvPr/>
          </p:nvSpPr>
          <p:spPr bwMode="auto">
            <a:xfrm flipH="1">
              <a:off x="879066" y="3413451"/>
              <a:ext cx="75554" cy="7557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Arc 202"/>
            <p:cNvSpPr/>
            <p:nvPr/>
          </p:nvSpPr>
          <p:spPr bwMode="auto">
            <a:xfrm rot="5400000">
              <a:off x="2162404" y="3196920"/>
              <a:ext cx="260350" cy="260350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cxnSp>
          <p:nvCxnSpPr>
            <p:cNvPr id="204" name="Straight Connector 203"/>
            <p:cNvCxnSpPr>
              <a:stCxn id="202" idx="2"/>
              <a:endCxn id="203" idx="2"/>
            </p:cNvCxnSpPr>
            <p:nvPr/>
          </p:nvCxnSpPr>
          <p:spPr bwMode="auto">
            <a:xfrm>
              <a:off x="954620" y="3451239"/>
              <a:ext cx="1337959" cy="6031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25" name="Group 124"/>
          <p:cNvGrpSpPr/>
          <p:nvPr/>
        </p:nvGrpSpPr>
        <p:grpSpPr>
          <a:xfrm>
            <a:off x="3333750" y="4692208"/>
            <a:ext cx="5186138" cy="1441566"/>
            <a:chOff x="3333750" y="4692208"/>
            <a:chExt cx="5186138" cy="1441566"/>
          </a:xfrm>
        </p:grpSpPr>
        <p:sp>
          <p:nvSpPr>
            <p:cNvPr id="54" name="Oval 53"/>
            <p:cNvSpPr/>
            <p:nvPr/>
          </p:nvSpPr>
          <p:spPr bwMode="auto">
            <a:xfrm rot="18393890">
              <a:off x="4663109" y="4061774"/>
              <a:ext cx="232031" cy="1492899"/>
            </a:xfrm>
            <a:prstGeom prst="ellipse">
              <a:avLst/>
            </a:prstGeom>
            <a:solidFill>
              <a:srgbClr val="C0000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 rot="17434395">
              <a:off x="7038721" y="4652607"/>
              <a:ext cx="384958" cy="2577376"/>
            </a:xfrm>
            <a:prstGeom prst="ellipse">
              <a:avLst/>
            </a:prstGeom>
            <a:solidFill>
              <a:srgbClr val="C0000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3333750" y="5470952"/>
              <a:ext cx="25717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sz="1800" dirty="0" smtClean="0">
                  <a:latin typeface="Adobe Garamond Pro" pitchFamily="18" charset="0"/>
                </a:rPr>
                <a:t>Zone d’interférence </a:t>
              </a:r>
            </a:p>
            <a:p>
              <a:pPr algn="ctr"/>
              <a:r>
                <a:rPr lang="fr-CH" sz="1800" dirty="0" smtClean="0">
                  <a:latin typeface="Adobe Garamond Pro" pitchFamily="18" charset="0"/>
                  <a:sym typeface="Symbol"/>
                </a:rPr>
                <a:t> / Z / Z’</a:t>
              </a:r>
              <a:r>
                <a:rPr lang="fr-CH" sz="1800" dirty="0" smtClean="0">
                  <a:latin typeface="Adobe Garamond Pro" pitchFamily="18" charset="0"/>
                </a:rPr>
                <a:t> </a:t>
              </a:r>
              <a:endParaRPr lang="fr-FR" sz="1800" dirty="0" smtClean="0">
                <a:latin typeface="Adobe Garamond Pro" pitchFamily="18" charset="0"/>
              </a:endParaRPr>
            </a:p>
          </p:txBody>
        </p:sp>
        <p:cxnSp>
          <p:nvCxnSpPr>
            <p:cNvPr id="117" name="Straight Arrow Connector 116"/>
            <p:cNvCxnSpPr>
              <a:stCxn id="107" idx="0"/>
              <a:endCxn id="54" idx="2"/>
            </p:cNvCxnSpPr>
            <p:nvPr/>
          </p:nvCxnSpPr>
          <p:spPr bwMode="auto">
            <a:xfrm rot="5400000" flipH="1" flipV="1">
              <a:off x="4380045" y="5140986"/>
              <a:ext cx="569546" cy="9038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119" name="Rectangle 118"/>
            <p:cNvSpPr/>
            <p:nvPr/>
          </p:nvSpPr>
          <p:spPr>
            <a:xfrm>
              <a:off x="6448425" y="4728002"/>
              <a:ext cx="1981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sz="1800" dirty="0" smtClean="0">
                  <a:latin typeface="Adobe Garamond Pro" pitchFamily="18" charset="0"/>
                </a:rPr>
                <a:t>Contribution du Z’</a:t>
              </a:r>
              <a:endParaRPr lang="fr-FR" sz="1800" dirty="0" smtClean="0">
                <a:latin typeface="Adobe Garamond Pro" pitchFamily="18" charset="0"/>
              </a:endParaRPr>
            </a:p>
          </p:txBody>
        </p:sp>
        <p:cxnSp>
          <p:nvCxnSpPr>
            <p:cNvPr id="121" name="Straight Arrow Connector 120"/>
            <p:cNvCxnSpPr>
              <a:stCxn id="119" idx="2"/>
              <a:endCxn id="55" idx="6"/>
            </p:cNvCxnSpPr>
            <p:nvPr/>
          </p:nvCxnSpPr>
          <p:spPr bwMode="auto">
            <a:xfrm rot="5400000">
              <a:off x="7037053" y="5359120"/>
              <a:ext cx="663758" cy="14018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91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4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5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0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1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2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4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5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6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7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8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9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0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1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2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7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ounded Rectangle 99"/>
          <p:cNvSpPr/>
          <p:nvPr/>
        </p:nvSpPr>
        <p:spPr bwMode="auto">
          <a:xfrm>
            <a:off x="6981714" y="3978022"/>
            <a:ext cx="1427549" cy="426720"/>
          </a:xfrm>
          <a:prstGeom prst="roundRect">
            <a:avLst/>
          </a:prstGeom>
          <a:solidFill>
            <a:srgbClr val="0000FF">
              <a:alpha val="4706"/>
            </a:srgb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 u="sng" dirty="0">
              <a:latin typeface="Garamond" pitchFamily="18" charset="0"/>
              <a:cs typeface="+mn-cs"/>
            </a:endParaRPr>
          </a:p>
        </p:txBody>
      </p:sp>
      <p:pic>
        <p:nvPicPr>
          <p:cNvPr id="19462" name="Picture 6" descr="C:\Users\olympio\Documents\THESE\These\Soutenance_These\FG_Z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799" y="1363811"/>
            <a:ext cx="2749766" cy="1224159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Les corrections QCD d’ordre supérieur</a:t>
            </a:r>
          </a:p>
        </p:txBody>
      </p:sp>
      <p:pic>
        <p:nvPicPr>
          <p:cNvPr id="19461" name="Picture 5" descr="C:\Users\olympio\Documents\THESE\These\Soutenance_These\FG_Z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8410" y="1357590"/>
            <a:ext cx="1376077" cy="1212642"/>
          </a:xfrm>
          <a:prstGeom prst="rect">
            <a:avLst/>
          </a:prstGeom>
          <a:noFill/>
        </p:spPr>
      </p:pic>
      <p:cxnSp>
        <p:nvCxnSpPr>
          <p:cNvPr id="58" name="Straight Connector 10"/>
          <p:cNvCxnSpPr>
            <a:cxnSpLocks noChangeShapeType="1"/>
            <a:stCxn id="74" idx="0"/>
            <a:endCxn id="60" idx="2"/>
          </p:cNvCxnSpPr>
          <p:nvPr/>
        </p:nvCxnSpPr>
        <p:spPr bwMode="auto">
          <a:xfrm rot="10800000">
            <a:off x="3948909" y="1030565"/>
            <a:ext cx="2101849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9" name="Straight Connector 11"/>
          <p:cNvCxnSpPr>
            <a:cxnSpLocks noChangeShapeType="1"/>
            <a:stCxn id="61" idx="2"/>
            <a:endCxn id="66" idx="2"/>
          </p:cNvCxnSpPr>
          <p:nvPr/>
        </p:nvCxnSpPr>
        <p:spPr bwMode="auto">
          <a:xfrm rot="5400000">
            <a:off x="3127376" y="1852097"/>
            <a:ext cx="1382712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0" name="Arc 59"/>
          <p:cNvSpPr/>
          <p:nvPr/>
        </p:nvSpPr>
        <p:spPr bwMode="auto">
          <a:xfrm rot="16200000">
            <a:off x="3817938" y="1030565"/>
            <a:ext cx="261938" cy="261937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61" name="Arc 60"/>
          <p:cNvSpPr/>
          <p:nvPr/>
        </p:nvSpPr>
        <p:spPr bwMode="auto">
          <a:xfrm>
            <a:off x="3557588" y="1030565"/>
            <a:ext cx="261937" cy="261938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cxnSp>
        <p:nvCxnSpPr>
          <p:cNvPr id="62" name="Straight Connector 14"/>
          <p:cNvCxnSpPr>
            <a:cxnSpLocks noChangeShapeType="1"/>
            <a:stCxn id="61" idx="0"/>
          </p:cNvCxnSpPr>
          <p:nvPr/>
        </p:nvCxnSpPr>
        <p:spPr bwMode="auto">
          <a:xfrm rot="10800000">
            <a:off x="1" y="1030565"/>
            <a:ext cx="3688557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3" name="TextBox 15"/>
          <p:cNvSpPr txBox="1">
            <a:spLocks noChangeArrowheads="1"/>
          </p:cNvSpPr>
          <p:nvPr/>
        </p:nvSpPr>
        <p:spPr bwMode="auto">
          <a:xfrm>
            <a:off x="3822700" y="755928"/>
            <a:ext cx="1752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000096"/>
                </a:solidFill>
                <a:latin typeface="Lucida Calligraphy" pitchFamily="66" charset="0"/>
              </a:rPr>
              <a:t>Corrections </a:t>
            </a:r>
          </a:p>
          <a:p>
            <a:r>
              <a:rPr lang="fr-FR" sz="1600" dirty="0" smtClean="0">
                <a:solidFill>
                  <a:srgbClr val="000096"/>
                </a:solidFill>
                <a:latin typeface="Lucida Calligraphy" pitchFamily="66" charset="0"/>
              </a:rPr>
              <a:t>au vertex</a:t>
            </a:r>
          </a:p>
        </p:txBody>
      </p:sp>
      <p:sp>
        <p:nvSpPr>
          <p:cNvPr id="65" name="Arc 64"/>
          <p:cNvSpPr/>
          <p:nvPr/>
        </p:nvSpPr>
        <p:spPr bwMode="auto">
          <a:xfrm rot="5400000">
            <a:off x="3557588" y="2413278"/>
            <a:ext cx="261937" cy="261937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66" name="Arc 65"/>
          <p:cNvSpPr/>
          <p:nvPr/>
        </p:nvSpPr>
        <p:spPr bwMode="auto">
          <a:xfrm rot="10800000">
            <a:off x="3817938" y="2413278"/>
            <a:ext cx="261937" cy="261937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cxnSp>
        <p:nvCxnSpPr>
          <p:cNvPr id="72" name="Straight Connector 11"/>
          <p:cNvCxnSpPr>
            <a:cxnSpLocks noChangeShapeType="1"/>
            <a:stCxn id="74" idx="2"/>
            <a:endCxn id="76" idx="2"/>
          </p:cNvCxnSpPr>
          <p:nvPr/>
        </p:nvCxnSpPr>
        <p:spPr bwMode="auto">
          <a:xfrm rot="5400000">
            <a:off x="5489576" y="1852097"/>
            <a:ext cx="1382712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73" name="Arc 72"/>
          <p:cNvSpPr/>
          <p:nvPr/>
        </p:nvSpPr>
        <p:spPr bwMode="auto">
          <a:xfrm rot="16200000">
            <a:off x="6180138" y="1030565"/>
            <a:ext cx="261938" cy="261937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74" name="Arc 73"/>
          <p:cNvSpPr/>
          <p:nvPr/>
        </p:nvSpPr>
        <p:spPr bwMode="auto">
          <a:xfrm>
            <a:off x="5919788" y="1030565"/>
            <a:ext cx="261937" cy="261938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75" name="Arc 74"/>
          <p:cNvSpPr/>
          <p:nvPr/>
        </p:nvSpPr>
        <p:spPr bwMode="auto">
          <a:xfrm rot="5400000">
            <a:off x="5919788" y="2413278"/>
            <a:ext cx="261937" cy="261937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76" name="Arc 75"/>
          <p:cNvSpPr/>
          <p:nvPr/>
        </p:nvSpPr>
        <p:spPr bwMode="auto">
          <a:xfrm rot="10800000">
            <a:off x="6180138" y="2413278"/>
            <a:ext cx="261937" cy="261937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85" name="TextBox 25"/>
          <p:cNvSpPr txBox="1">
            <a:spLocks noChangeArrowheads="1"/>
          </p:cNvSpPr>
          <p:nvPr/>
        </p:nvSpPr>
        <p:spPr bwMode="auto">
          <a:xfrm>
            <a:off x="0" y="768628"/>
            <a:ext cx="3822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000096"/>
                </a:solidFill>
                <a:latin typeface="Lucida Calligraphy" pitchFamily="66" charset="0"/>
              </a:rPr>
              <a:t>Emission de </a:t>
            </a:r>
          </a:p>
          <a:p>
            <a:r>
              <a:rPr lang="fr-FR" sz="1600" dirty="0" smtClean="0">
                <a:solidFill>
                  <a:srgbClr val="000096"/>
                </a:solidFill>
                <a:latin typeface="Lucida Calligraphy" pitchFamily="66" charset="0"/>
              </a:rPr>
              <a:t>particules réelles</a:t>
            </a:r>
          </a:p>
        </p:txBody>
      </p:sp>
      <p:cxnSp>
        <p:nvCxnSpPr>
          <p:cNvPr id="90" name="Straight Connector 10"/>
          <p:cNvCxnSpPr>
            <a:cxnSpLocks noChangeShapeType="1"/>
          </p:cNvCxnSpPr>
          <p:nvPr/>
        </p:nvCxnSpPr>
        <p:spPr bwMode="auto">
          <a:xfrm rot="10800000">
            <a:off x="6305958" y="1030566"/>
            <a:ext cx="2838043" cy="158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1" name="Straight Connector 36"/>
          <p:cNvCxnSpPr>
            <a:cxnSpLocks noChangeShapeType="1"/>
          </p:cNvCxnSpPr>
          <p:nvPr/>
        </p:nvCxnSpPr>
        <p:spPr bwMode="auto">
          <a:xfrm>
            <a:off x="6305953" y="2675215"/>
            <a:ext cx="283804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95" name="TextBox 94"/>
          <p:cNvSpPr txBox="1"/>
          <p:nvPr/>
        </p:nvSpPr>
        <p:spPr bwMode="auto">
          <a:xfrm>
            <a:off x="6291439" y="1062430"/>
            <a:ext cx="260148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800" dirty="0" smtClean="0">
                <a:solidFill>
                  <a:srgbClr val="000096"/>
                </a:solidFill>
                <a:latin typeface="Garamond" pitchFamily="18" charset="0"/>
              </a:rPr>
              <a:t>Calculs théoriques :</a:t>
            </a:r>
          </a:p>
          <a:p>
            <a:pPr>
              <a:spcBef>
                <a:spcPts val="0"/>
              </a:spcBef>
            </a:pPr>
            <a:r>
              <a:rPr lang="fr-CH" sz="1800" dirty="0" smtClean="0">
                <a:latin typeface="Garamond" pitchFamily="18" charset="0"/>
              </a:rPr>
              <a:t>Ordre fixe + </a:t>
            </a:r>
            <a:r>
              <a:rPr lang="fr-CH" sz="1800" dirty="0" err="1" smtClean="0">
                <a:latin typeface="Garamond" pitchFamily="18" charset="0"/>
              </a:rPr>
              <a:t>resommation</a:t>
            </a:r>
            <a:endParaRPr lang="fr-FR" sz="1800" dirty="0" smtClean="0">
              <a:latin typeface="Garamond" pitchFamily="18" charset="0"/>
            </a:endParaRPr>
          </a:p>
          <a:p>
            <a:pPr>
              <a:spcBef>
                <a:spcPts val="1200"/>
              </a:spcBef>
            </a:pPr>
            <a:r>
              <a:rPr lang="fr-CH" sz="1800" dirty="0" smtClean="0">
                <a:solidFill>
                  <a:srgbClr val="000096"/>
                </a:solidFill>
                <a:latin typeface="Garamond" pitchFamily="18" charset="0"/>
              </a:rPr>
              <a:t>Approche MC </a:t>
            </a:r>
            <a:r>
              <a:rPr lang="fr-FR" sz="1800" dirty="0" smtClean="0">
                <a:solidFill>
                  <a:srgbClr val="000096"/>
                </a:solidFill>
                <a:latin typeface="Garamond" pitchFamily="18" charset="0"/>
              </a:rPr>
              <a:t>:</a:t>
            </a:r>
            <a:endParaRPr lang="fr-CH" sz="1800" dirty="0" smtClean="0">
              <a:solidFill>
                <a:srgbClr val="000096"/>
              </a:solidFill>
              <a:latin typeface="Garamond" pitchFamily="18" charset="0"/>
            </a:endParaRPr>
          </a:p>
          <a:p>
            <a:pPr>
              <a:spcBef>
                <a:spcPts val="0"/>
              </a:spcBef>
            </a:pPr>
            <a:r>
              <a:rPr lang="fr-CH" sz="1800" dirty="0" smtClean="0">
                <a:latin typeface="Garamond" pitchFamily="18" charset="0"/>
              </a:rPr>
              <a:t>Ordre fixe  </a:t>
            </a:r>
            <a:r>
              <a:rPr lang="fr-FR" sz="1800" dirty="0" smtClean="0">
                <a:latin typeface="Garamond" pitchFamily="18" charset="0"/>
              </a:rPr>
              <a:t>(</a:t>
            </a:r>
            <a:r>
              <a:rPr lang="fr-CH" sz="1800" dirty="0" smtClean="0">
                <a:solidFill>
                  <a:srgbClr val="000096"/>
                </a:solidFill>
                <a:latin typeface="Garamond" pitchFamily="18" charset="0"/>
              </a:rPr>
              <a:t>MC@NLO)  </a:t>
            </a:r>
          </a:p>
          <a:p>
            <a:pPr>
              <a:spcBef>
                <a:spcPts val="0"/>
              </a:spcBef>
            </a:pPr>
            <a:r>
              <a:rPr lang="fr-CH" sz="1800" dirty="0" smtClean="0">
                <a:latin typeface="Garamond" pitchFamily="18" charset="0"/>
              </a:rPr>
              <a:t>+ Parton </a:t>
            </a:r>
            <a:r>
              <a:rPr lang="fr-CH" sz="1800" dirty="0" err="1" smtClean="0">
                <a:latin typeface="Garamond" pitchFamily="18" charset="0"/>
              </a:rPr>
              <a:t>shower</a:t>
            </a:r>
            <a:r>
              <a:rPr lang="fr-CH" sz="1800" dirty="0" smtClean="0">
                <a:latin typeface="Garamond" pitchFamily="18" charset="0"/>
              </a:rPr>
              <a:t> </a:t>
            </a:r>
            <a:r>
              <a:rPr lang="fr-FR" sz="1800" dirty="0" smtClean="0">
                <a:latin typeface="Garamond" pitchFamily="18" charset="0"/>
              </a:rPr>
              <a:t>(</a:t>
            </a:r>
            <a:r>
              <a:rPr lang="fr-CH" sz="1800" dirty="0" err="1" smtClean="0">
                <a:solidFill>
                  <a:srgbClr val="000096"/>
                </a:solidFill>
                <a:latin typeface="Garamond" pitchFamily="18" charset="0"/>
              </a:rPr>
              <a:t>Herwig</a:t>
            </a:r>
            <a:r>
              <a:rPr lang="fr-CH" sz="1800" dirty="0" smtClean="0">
                <a:solidFill>
                  <a:srgbClr val="000096"/>
                </a:solidFill>
                <a:latin typeface="Garamond" pitchFamily="18" charset="0"/>
              </a:rPr>
              <a:t>) </a:t>
            </a:r>
            <a:endParaRPr lang="fr-FR" sz="1800" dirty="0" smtClean="0">
              <a:latin typeface="Garamond" pitchFamily="18" charset="0"/>
            </a:endParaRPr>
          </a:p>
        </p:txBody>
      </p:sp>
      <p:cxnSp>
        <p:nvCxnSpPr>
          <p:cNvPr id="64" name="Straight Connector 33"/>
          <p:cNvCxnSpPr>
            <a:cxnSpLocks noChangeShapeType="1"/>
          </p:cNvCxnSpPr>
          <p:nvPr/>
        </p:nvCxnSpPr>
        <p:spPr bwMode="auto">
          <a:xfrm>
            <a:off x="0" y="2672040"/>
            <a:ext cx="3688556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" name="Straight Connector 36"/>
          <p:cNvCxnSpPr>
            <a:cxnSpLocks noChangeShapeType="1"/>
            <a:stCxn id="66" idx="0"/>
            <a:endCxn id="75" idx="2"/>
          </p:cNvCxnSpPr>
          <p:nvPr/>
        </p:nvCxnSpPr>
        <p:spPr bwMode="auto">
          <a:xfrm>
            <a:off x="3948906" y="2675215"/>
            <a:ext cx="21018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86"/>
          <p:cNvGrpSpPr/>
          <p:nvPr/>
        </p:nvGrpSpPr>
        <p:grpSpPr>
          <a:xfrm>
            <a:off x="136525" y="2692208"/>
            <a:ext cx="4167961" cy="3921317"/>
            <a:chOff x="136525" y="2692208"/>
            <a:chExt cx="4167961" cy="3921317"/>
          </a:xfrm>
        </p:grpSpPr>
        <p:grpSp>
          <p:nvGrpSpPr>
            <p:cNvPr id="40" name="Group 316"/>
            <p:cNvGrpSpPr>
              <a:grpSpLocks/>
            </p:cNvGrpSpPr>
            <p:nvPr/>
          </p:nvGrpSpPr>
          <p:grpSpPr bwMode="auto">
            <a:xfrm>
              <a:off x="136525" y="2692208"/>
              <a:ext cx="4167961" cy="3874409"/>
              <a:chOff x="248728" y="1398922"/>
              <a:chExt cx="4055830" cy="3746628"/>
            </a:xfrm>
          </p:grpSpPr>
          <p:sp>
            <p:nvSpPr>
              <p:cNvPr id="41" name="TextBox 306"/>
              <p:cNvSpPr txBox="1">
                <a:spLocks noChangeArrowheads="1"/>
              </p:cNvSpPr>
              <p:nvPr/>
            </p:nvSpPr>
            <p:spPr bwMode="auto">
              <a:xfrm>
                <a:off x="2655181" y="1398922"/>
                <a:ext cx="1649377" cy="369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CH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Facteurs K </a:t>
                </a:r>
              </a:p>
            </p:txBody>
          </p:sp>
          <p:cxnSp>
            <p:nvCxnSpPr>
              <p:cNvPr id="42" name="Straight Connector 308"/>
              <p:cNvCxnSpPr>
                <a:cxnSpLocks noChangeShapeType="1"/>
                <a:endCxn id="44" idx="2"/>
              </p:cNvCxnSpPr>
              <p:nvPr/>
            </p:nvCxnSpPr>
            <p:spPr bwMode="auto">
              <a:xfrm rot="10800000" flipV="1">
                <a:off x="424896" y="1687715"/>
                <a:ext cx="3815574" cy="445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3" name="Straight Connector 309"/>
              <p:cNvCxnSpPr>
                <a:cxnSpLocks noChangeShapeType="1"/>
                <a:stCxn id="44" idx="0"/>
                <a:endCxn id="45" idx="0"/>
              </p:cNvCxnSpPr>
              <p:nvPr/>
            </p:nvCxnSpPr>
            <p:spPr bwMode="auto">
              <a:xfrm rot="5400000">
                <a:off x="-1333244" y="3442017"/>
                <a:ext cx="3247738" cy="826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44" name="Arc 43"/>
              <p:cNvSpPr/>
              <p:nvPr/>
            </p:nvSpPr>
            <p:spPr bwMode="auto">
              <a:xfrm rot="16200000">
                <a:off x="294790" y="1692137"/>
                <a:ext cx="260211" cy="260282"/>
              </a:xfrm>
              <a:prstGeom prst="arc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" name="Oval 312"/>
              <p:cNvSpPr>
                <a:spLocks noChangeArrowheads="1"/>
              </p:cNvSpPr>
              <p:nvPr/>
            </p:nvSpPr>
            <p:spPr bwMode="auto">
              <a:xfrm flipH="1">
                <a:off x="248728" y="5070016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08" name="Picture 8" descr="C:\Users\olympio\Documents\THESE\These\Soutenance_These\PDF_michael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1368" y="3092536"/>
              <a:ext cx="3968743" cy="35209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TextBox 110"/>
          <p:cNvSpPr txBox="1"/>
          <p:nvPr/>
        </p:nvSpPr>
        <p:spPr bwMode="auto">
          <a:xfrm>
            <a:off x="2624009" y="4141887"/>
            <a:ext cx="1034575" cy="34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 smtClean="0">
                <a:latin typeface="Garamond" pitchFamily="18" charset="0"/>
                <a:sym typeface="Symbol"/>
              </a:rPr>
              <a:t>PDF 5%</a:t>
            </a:r>
            <a:endParaRPr lang="fr-FR" sz="1600" dirty="0" smtClean="0">
              <a:latin typeface="Garamond" pitchFamily="18" charset="0"/>
            </a:endParaRPr>
          </a:p>
        </p:txBody>
      </p:sp>
      <p:sp>
        <p:nvSpPr>
          <p:cNvPr id="119" name="Rounded Rectangle 118"/>
          <p:cNvSpPr/>
          <p:nvPr/>
        </p:nvSpPr>
        <p:spPr bwMode="auto">
          <a:xfrm>
            <a:off x="2602194" y="4132723"/>
            <a:ext cx="1031534" cy="324291"/>
          </a:xfrm>
          <a:prstGeom prst="roundRect">
            <a:avLst/>
          </a:prstGeom>
          <a:solidFill>
            <a:schemeClr val="tx1">
              <a:alpha val="5098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 u="sng" dirty="0">
              <a:cs typeface="+mn-cs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5066851" y="6043400"/>
            <a:ext cx="3582297" cy="728876"/>
            <a:chOff x="1613646" y="6043400"/>
            <a:chExt cx="3582297" cy="728876"/>
          </a:xfrm>
        </p:grpSpPr>
        <p:grpSp>
          <p:nvGrpSpPr>
            <p:cNvPr id="69" name="Group 440"/>
            <p:cNvGrpSpPr>
              <a:grpSpLocks/>
            </p:cNvGrpSpPr>
            <p:nvPr/>
          </p:nvGrpSpPr>
          <p:grpSpPr bwMode="auto">
            <a:xfrm>
              <a:off x="1613646" y="6043400"/>
              <a:ext cx="3582297" cy="728876"/>
              <a:chOff x="442071" y="5088544"/>
              <a:chExt cx="3582297" cy="728344"/>
            </a:xfrm>
          </p:grpSpPr>
          <p:sp>
            <p:nvSpPr>
              <p:cNvPr id="71" name="Rounded Rectangle 438"/>
              <p:cNvSpPr>
                <a:spLocks noChangeArrowheads="1"/>
              </p:cNvSpPr>
              <p:nvPr/>
            </p:nvSpPr>
            <p:spPr bwMode="auto">
              <a:xfrm>
                <a:off x="442071" y="5294314"/>
                <a:ext cx="3582297" cy="522574"/>
              </a:xfrm>
              <a:prstGeom prst="roundRect">
                <a:avLst>
                  <a:gd name="adj" fmla="val 10810"/>
                </a:avLst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7" name="Group 439"/>
              <p:cNvGrpSpPr>
                <a:grpSpLocks/>
              </p:cNvGrpSpPr>
              <p:nvPr/>
            </p:nvGrpSpPr>
            <p:grpSpPr bwMode="auto">
              <a:xfrm>
                <a:off x="661986" y="5088544"/>
                <a:ext cx="3111318" cy="369062"/>
                <a:chOff x="1978024" y="4656744"/>
                <a:chExt cx="3111318" cy="369062"/>
              </a:xfrm>
            </p:grpSpPr>
            <p:sp>
              <p:nvSpPr>
                <p:cNvPr id="78" name="TextBox 403"/>
                <p:cNvSpPr txBox="1">
                  <a:spLocks noChangeArrowheads="1"/>
                </p:cNvSpPr>
                <p:nvPr/>
              </p:nvSpPr>
              <p:spPr bwMode="auto">
                <a:xfrm>
                  <a:off x="2018931" y="4656744"/>
                  <a:ext cx="3020379" cy="3690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1800" dirty="0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Incertitudes théoriques</a:t>
                  </a:r>
                  <a:endParaRPr lang="en-US" sz="1800" dirty="0">
                    <a:solidFill>
                      <a:srgbClr val="000096"/>
                    </a:solidFill>
                    <a:latin typeface="Lucida Calligraphy" pitchFamily="66" charset="0"/>
                  </a:endParaRPr>
                </a:p>
              </p:txBody>
            </p:sp>
            <p:sp>
              <p:nvSpPr>
                <p:cNvPr id="79" name="Oval 428"/>
                <p:cNvSpPr>
                  <a:spLocks noChangeArrowheads="1"/>
                </p:cNvSpPr>
                <p:nvPr/>
              </p:nvSpPr>
              <p:spPr bwMode="auto">
                <a:xfrm flipH="1">
                  <a:off x="1978024" y="4824408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Oval 433"/>
                <p:cNvSpPr>
                  <a:spLocks noChangeArrowheads="1"/>
                </p:cNvSpPr>
                <p:nvPr/>
              </p:nvSpPr>
              <p:spPr bwMode="auto">
                <a:xfrm>
                  <a:off x="5013808" y="4824410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0" name="TextBox 69"/>
            <p:cNvSpPr txBox="1"/>
            <p:nvPr/>
          </p:nvSpPr>
          <p:spPr bwMode="auto">
            <a:xfrm>
              <a:off x="1940075" y="6334125"/>
              <a:ext cx="31447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800" b="1" dirty="0" smtClean="0">
                  <a:solidFill>
                    <a:srgbClr val="C00000"/>
                  </a:solidFill>
                  <a:latin typeface="Garamond" pitchFamily="18" charset="0"/>
                </a:rPr>
                <a:t>NLO + </a:t>
              </a:r>
              <a:r>
                <a:rPr lang="fr-CH" sz="1800" b="1" dirty="0" err="1" smtClean="0">
                  <a:solidFill>
                    <a:srgbClr val="C00000"/>
                  </a:solidFill>
                  <a:latin typeface="Garamond" pitchFamily="18" charset="0"/>
                </a:rPr>
                <a:t>Resommation</a:t>
              </a:r>
              <a:r>
                <a:rPr lang="fr-CH" sz="1800" b="1" dirty="0" smtClean="0">
                  <a:solidFill>
                    <a:srgbClr val="C00000"/>
                  </a:solidFill>
                  <a:latin typeface="Garamond" pitchFamily="18" charset="0"/>
                </a:rPr>
                <a:t>  </a:t>
              </a:r>
              <a:r>
                <a:rPr lang="fr-CH" sz="1800" b="1" dirty="0" smtClean="0">
                  <a:solidFill>
                    <a:srgbClr val="C00000"/>
                  </a:solidFill>
                  <a:latin typeface="Garamond" pitchFamily="18" charset="0"/>
                  <a:sym typeface="Symbol"/>
                </a:rPr>
                <a:t> 10%</a:t>
              </a:r>
              <a:endParaRPr lang="fr-FR" sz="1800" b="1" dirty="0" err="1" smtClean="0">
                <a:solidFill>
                  <a:srgbClr val="C00000"/>
                </a:solidFill>
                <a:latin typeface="Garamond" pitchFamily="18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895850" y="2692209"/>
            <a:ext cx="3609975" cy="3406771"/>
            <a:chOff x="4895850" y="2692209"/>
            <a:chExt cx="3609975" cy="3406771"/>
          </a:xfrm>
        </p:grpSpPr>
        <p:pic>
          <p:nvPicPr>
            <p:cNvPr id="94" name="Picture 1" descr="C:\Users\olympio\Documents\THESE\These\Soutenance_These\ThErr_michael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051425" y="3111499"/>
              <a:ext cx="3454400" cy="29874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" name="Group 316"/>
            <p:cNvGrpSpPr>
              <a:grpSpLocks/>
            </p:cNvGrpSpPr>
            <p:nvPr/>
          </p:nvGrpSpPr>
          <p:grpSpPr bwMode="auto">
            <a:xfrm>
              <a:off x="4895850" y="2692209"/>
              <a:ext cx="3534631" cy="3300134"/>
              <a:chOff x="248728" y="1398922"/>
              <a:chExt cx="3533701" cy="3298366"/>
            </a:xfrm>
          </p:grpSpPr>
          <p:sp>
            <p:nvSpPr>
              <p:cNvPr id="32" name="TextBox 306"/>
              <p:cNvSpPr txBox="1">
                <a:spLocks noChangeArrowheads="1"/>
              </p:cNvSpPr>
              <p:nvPr/>
            </p:nvSpPr>
            <p:spPr bwMode="auto">
              <a:xfrm>
                <a:off x="1254604" y="1398922"/>
                <a:ext cx="2505155" cy="369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CH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Variation d’échelle</a:t>
                </a:r>
              </a:p>
            </p:txBody>
          </p:sp>
          <p:cxnSp>
            <p:nvCxnSpPr>
              <p:cNvPr id="33" name="Straight Connector 308"/>
              <p:cNvCxnSpPr>
                <a:cxnSpLocks noChangeShapeType="1"/>
                <a:endCxn id="35" idx="2"/>
              </p:cNvCxnSpPr>
              <p:nvPr/>
            </p:nvCxnSpPr>
            <p:spPr bwMode="auto">
              <a:xfrm rot="10800000" flipV="1">
                <a:off x="424896" y="1691174"/>
                <a:ext cx="3357533" cy="99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4" name="Straight Connector 309"/>
              <p:cNvCxnSpPr>
                <a:cxnSpLocks noChangeShapeType="1"/>
                <a:stCxn id="35" idx="0"/>
                <a:endCxn id="36" idx="0"/>
              </p:cNvCxnSpPr>
              <p:nvPr/>
            </p:nvCxnSpPr>
            <p:spPr bwMode="auto">
              <a:xfrm rot="5400000">
                <a:off x="-1109112" y="3217887"/>
                <a:ext cx="2799474" cy="8259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35" name="Arc 34"/>
              <p:cNvSpPr/>
              <p:nvPr/>
            </p:nvSpPr>
            <p:spPr bwMode="auto">
              <a:xfrm rot="16200000">
                <a:off x="294790" y="1692137"/>
                <a:ext cx="260211" cy="260282"/>
              </a:xfrm>
              <a:prstGeom prst="arc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" name="Oval 312"/>
              <p:cNvSpPr>
                <a:spLocks noChangeArrowheads="1"/>
              </p:cNvSpPr>
              <p:nvPr/>
            </p:nvSpPr>
            <p:spPr bwMode="auto">
              <a:xfrm flipH="1">
                <a:off x="248728" y="4621754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9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0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1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2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98" name="Table 97"/>
          <p:cNvGraphicFramePr>
            <a:graphicFrameLocks noGrp="1"/>
          </p:cNvGraphicFramePr>
          <p:nvPr/>
        </p:nvGraphicFramePr>
        <p:xfrm>
          <a:off x="7019815" y="3978022"/>
          <a:ext cx="1579468" cy="4267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2870"/>
                <a:gridCol w="566598"/>
              </a:tblGrid>
              <a:tr h="0">
                <a:tc row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dirty="0" err="1" smtClean="0">
                          <a:solidFill>
                            <a:srgbClr val="0000FF"/>
                          </a:solidFill>
                          <a:latin typeface="Garamond" pitchFamily="18" charset="0"/>
                          <a:sym typeface="Symbol"/>
                        </a:rPr>
                        <a:t>Resommation</a:t>
                      </a:r>
                      <a:endParaRPr lang="fr-FR" sz="1400" dirty="0" smtClean="0">
                        <a:solidFill>
                          <a:srgbClr val="0000FF"/>
                        </a:solidFill>
                        <a:latin typeface="Garamond" pitchFamily="18" charset="0"/>
                      </a:endParaRPr>
                    </a:p>
                  </a:txBody>
                  <a:tcPr marL="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kern="1200" dirty="0" smtClean="0">
                          <a:solidFill>
                            <a:srgbClr val="0000FF"/>
                          </a:solidFill>
                          <a:latin typeface="Garamond" pitchFamily="18" charset="0"/>
                          <a:ea typeface="+mn-ea"/>
                          <a:cs typeface="+mn-cs"/>
                          <a:sym typeface="Symbol"/>
                        </a:rPr>
                        <a:t>+6%</a:t>
                      </a:r>
                      <a:endParaRPr lang="fr-FR" sz="1400" kern="1200" dirty="0" smtClean="0">
                        <a:solidFill>
                          <a:srgbClr val="0000FF"/>
                        </a:solidFill>
                        <a:latin typeface="Garamond" pitchFamily="18" charset="0"/>
                        <a:ea typeface="+mn-ea"/>
                        <a:cs typeface="+mn-cs"/>
                        <a:sym typeface="Symbol"/>
                      </a:endParaRPr>
                    </a:p>
                  </a:txBody>
                  <a:tcPr marL="0" marR="36000" marT="0" marB="0"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400" kern="1200" dirty="0" smtClean="0">
                          <a:solidFill>
                            <a:srgbClr val="0000FF"/>
                          </a:solidFill>
                          <a:latin typeface="Garamond" pitchFamily="18" charset="0"/>
                          <a:ea typeface="+mn-ea"/>
                          <a:cs typeface="+mn-cs"/>
                          <a:sym typeface="Symbol"/>
                        </a:rPr>
                        <a:t>-3%</a:t>
                      </a:r>
                      <a:endParaRPr lang="fr-FR" sz="1400" kern="1200" dirty="0" smtClean="0">
                        <a:solidFill>
                          <a:srgbClr val="0000FF"/>
                        </a:solidFill>
                        <a:latin typeface="Garamond" pitchFamily="18" charset="0"/>
                        <a:ea typeface="+mn-ea"/>
                        <a:cs typeface="+mn-cs"/>
                        <a:sym typeface="Symbol"/>
                      </a:endParaRPr>
                    </a:p>
                  </a:txBody>
                  <a:tcPr marL="0" marR="36000" marT="0" marB="0"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11" grpId="0"/>
      <p:bldP spid="1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dirty="0" smtClean="0"/>
              <a:t>« Morphologie » des différents Z’</a:t>
            </a:r>
            <a:endParaRPr lang="fr-FR" dirty="0" smtClean="0"/>
          </a:p>
        </p:txBody>
      </p:sp>
      <p:grpSp>
        <p:nvGrpSpPr>
          <p:cNvPr id="102" name="Group 316"/>
          <p:cNvGrpSpPr>
            <a:grpSpLocks/>
          </p:cNvGrpSpPr>
          <p:nvPr/>
        </p:nvGrpSpPr>
        <p:grpSpPr bwMode="auto">
          <a:xfrm>
            <a:off x="136527" y="818269"/>
            <a:ext cx="4109026" cy="5931813"/>
            <a:chOff x="248728" y="1398922"/>
            <a:chExt cx="3998482" cy="5736171"/>
          </a:xfrm>
        </p:grpSpPr>
        <p:sp>
          <p:nvSpPr>
            <p:cNvPr id="104" name="TextBox 306"/>
            <p:cNvSpPr txBox="1">
              <a:spLocks noChangeArrowheads="1"/>
            </p:cNvSpPr>
            <p:nvPr/>
          </p:nvSpPr>
          <p:spPr bwMode="auto">
            <a:xfrm>
              <a:off x="3013035" y="1398922"/>
              <a:ext cx="1234175" cy="357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Z’ X-Dim</a:t>
              </a:r>
            </a:p>
          </p:txBody>
        </p:sp>
        <p:cxnSp>
          <p:nvCxnSpPr>
            <p:cNvPr id="106" name="Straight Connector 308"/>
            <p:cNvCxnSpPr>
              <a:cxnSpLocks noChangeShapeType="1"/>
              <a:endCxn id="109" idx="2"/>
            </p:cNvCxnSpPr>
            <p:nvPr/>
          </p:nvCxnSpPr>
          <p:spPr bwMode="auto">
            <a:xfrm rot="10800000" flipV="1">
              <a:off x="424896" y="1687715"/>
              <a:ext cx="3815574" cy="445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7" name="Straight Connector 309"/>
            <p:cNvCxnSpPr>
              <a:cxnSpLocks noChangeShapeType="1"/>
              <a:stCxn id="109" idx="0"/>
              <a:endCxn id="110" idx="0"/>
            </p:cNvCxnSpPr>
            <p:nvPr/>
          </p:nvCxnSpPr>
          <p:spPr bwMode="auto">
            <a:xfrm rot="5400000">
              <a:off x="-2328016" y="4436789"/>
              <a:ext cx="5237281" cy="826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9" name="Arc 108"/>
            <p:cNvSpPr/>
            <p:nvPr/>
          </p:nvSpPr>
          <p:spPr bwMode="auto">
            <a:xfrm rot="16200000">
              <a:off x="294790" y="1692137"/>
              <a:ext cx="260211" cy="260282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0" name="Oval 312"/>
            <p:cNvSpPr>
              <a:spLocks noChangeArrowheads="1"/>
            </p:cNvSpPr>
            <p:nvPr/>
          </p:nvSpPr>
          <p:spPr bwMode="auto">
            <a:xfrm flipH="1">
              <a:off x="248728" y="7059559"/>
              <a:ext cx="75534" cy="7553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3" name="Group 316"/>
          <p:cNvGrpSpPr>
            <a:grpSpLocks/>
          </p:cNvGrpSpPr>
          <p:nvPr/>
        </p:nvGrpSpPr>
        <p:grpSpPr bwMode="auto">
          <a:xfrm>
            <a:off x="4728405" y="818269"/>
            <a:ext cx="4102100" cy="5931813"/>
            <a:chOff x="248728" y="1398922"/>
            <a:chExt cx="3991742" cy="5736171"/>
          </a:xfrm>
        </p:grpSpPr>
        <p:sp>
          <p:nvSpPr>
            <p:cNvPr id="114" name="TextBox 306"/>
            <p:cNvSpPr txBox="1">
              <a:spLocks noChangeArrowheads="1"/>
            </p:cNvSpPr>
            <p:nvPr/>
          </p:nvSpPr>
          <p:spPr bwMode="auto">
            <a:xfrm>
              <a:off x="3216138" y="1398922"/>
              <a:ext cx="1011113" cy="357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Z’ GUT</a:t>
              </a:r>
            </a:p>
          </p:txBody>
        </p:sp>
        <p:cxnSp>
          <p:nvCxnSpPr>
            <p:cNvPr id="115" name="Straight Connector 308"/>
            <p:cNvCxnSpPr>
              <a:cxnSpLocks noChangeShapeType="1"/>
              <a:endCxn id="117" idx="2"/>
            </p:cNvCxnSpPr>
            <p:nvPr/>
          </p:nvCxnSpPr>
          <p:spPr bwMode="auto">
            <a:xfrm rot="10800000" flipV="1">
              <a:off x="424896" y="1687715"/>
              <a:ext cx="3815574" cy="445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16" name="Straight Connector 309"/>
            <p:cNvCxnSpPr>
              <a:cxnSpLocks noChangeShapeType="1"/>
              <a:stCxn id="117" idx="0"/>
              <a:endCxn id="118" idx="0"/>
            </p:cNvCxnSpPr>
            <p:nvPr/>
          </p:nvCxnSpPr>
          <p:spPr bwMode="auto">
            <a:xfrm rot="5400000">
              <a:off x="-2328016" y="4436789"/>
              <a:ext cx="5237281" cy="826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17" name="Arc 116"/>
            <p:cNvSpPr/>
            <p:nvPr/>
          </p:nvSpPr>
          <p:spPr bwMode="auto">
            <a:xfrm rot="16200000">
              <a:off x="294790" y="1692137"/>
              <a:ext cx="260211" cy="260282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8" name="Oval 312"/>
            <p:cNvSpPr>
              <a:spLocks noChangeArrowheads="1"/>
            </p:cNvSpPr>
            <p:nvPr/>
          </p:nvSpPr>
          <p:spPr bwMode="auto">
            <a:xfrm flipH="1">
              <a:off x="248728" y="7059559"/>
              <a:ext cx="75534" cy="7553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0" name="TextBox 119"/>
          <p:cNvSpPr txBox="1"/>
          <p:nvPr/>
        </p:nvSpPr>
        <p:spPr bwMode="auto">
          <a:xfrm>
            <a:off x="367748" y="1212576"/>
            <a:ext cx="3958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800" dirty="0" smtClean="0">
                <a:latin typeface="Garamond" pitchFamily="18" charset="0"/>
              </a:rPr>
              <a:t>Modèle de type RS avec matière dans </a:t>
            </a:r>
            <a:r>
              <a:rPr lang="fr-CH" sz="1800" dirty="0" err="1" smtClean="0">
                <a:latin typeface="Garamond" pitchFamily="18" charset="0"/>
              </a:rPr>
              <a:t>bulk</a:t>
            </a:r>
            <a:endParaRPr lang="fr-FR" sz="1800" dirty="0" smtClean="0">
              <a:latin typeface="Garamond" pitchFamily="18" charset="0"/>
            </a:endParaRPr>
          </a:p>
        </p:txBody>
      </p:sp>
      <p:sp>
        <p:nvSpPr>
          <p:cNvPr id="121" name="TextBox 120"/>
          <p:cNvSpPr txBox="1"/>
          <p:nvPr/>
        </p:nvSpPr>
        <p:spPr bwMode="auto">
          <a:xfrm>
            <a:off x="4929809" y="1212576"/>
            <a:ext cx="4083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800" dirty="0" smtClean="0">
                <a:latin typeface="Garamond" pitchFamily="18" charset="0"/>
              </a:rPr>
              <a:t>Groupe de grande unification E</a:t>
            </a:r>
            <a:r>
              <a:rPr lang="fr-CH" sz="1800" baseline="-25000" dirty="0" smtClean="0">
                <a:latin typeface="Garamond" pitchFamily="18" charset="0"/>
              </a:rPr>
              <a:t>6</a:t>
            </a:r>
            <a:r>
              <a:rPr lang="fr-CH" sz="1800" dirty="0" smtClean="0">
                <a:latin typeface="Garamond" pitchFamily="18" charset="0"/>
              </a:rPr>
              <a:t> ou SO(10)</a:t>
            </a:r>
            <a:endParaRPr lang="fr-FR" sz="1800" dirty="0" smtClean="0">
              <a:latin typeface="Garamond" pitchFamily="18" charset="0"/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546652" y="1689655"/>
            <a:ext cx="3526675" cy="4536728"/>
            <a:chOff x="546652" y="1908313"/>
            <a:chExt cx="3526675" cy="4536728"/>
          </a:xfrm>
        </p:grpSpPr>
        <p:pic>
          <p:nvPicPr>
            <p:cNvPr id="282627" name="Picture 3" descr="Z:\Users\olympio\Documents\02.Travail\Presentations\Seminaire\Mll_xs_gre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6652" y="1908313"/>
              <a:ext cx="3526675" cy="4536728"/>
            </a:xfrm>
            <a:prstGeom prst="rect">
              <a:avLst/>
            </a:prstGeom>
            <a:noFill/>
          </p:spPr>
        </p:pic>
        <p:sp>
          <p:nvSpPr>
            <p:cNvPr id="122" name="TextBox 121"/>
            <p:cNvSpPr txBox="1"/>
            <p:nvPr/>
          </p:nvSpPr>
          <p:spPr bwMode="auto">
            <a:xfrm>
              <a:off x="3190461" y="2156791"/>
              <a:ext cx="6383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800" b="1" dirty="0" smtClean="0">
                  <a:latin typeface="Garamond" pitchFamily="18" charset="0"/>
                </a:rPr>
                <a:t>SSM</a:t>
              </a:r>
              <a:endParaRPr lang="fr-FR" sz="1800" b="1" dirty="0" smtClean="0">
                <a:latin typeface="Garamond" pitchFamily="18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 bwMode="auto">
            <a:xfrm>
              <a:off x="1202635" y="5695121"/>
              <a:ext cx="6383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800" b="1" dirty="0" smtClean="0">
                  <a:latin typeface="Garamond" pitchFamily="18" charset="0"/>
                </a:rPr>
                <a:t>SSM</a:t>
              </a:r>
              <a:endParaRPr lang="fr-FR" sz="1800" b="1" dirty="0" smtClean="0">
                <a:latin typeface="Garamond" pitchFamily="18" charset="0"/>
              </a:endParaRPr>
            </a:p>
          </p:txBody>
        </p:sp>
        <p:cxnSp>
          <p:nvCxnSpPr>
            <p:cNvPr id="125" name="Straight Arrow Connector 124"/>
            <p:cNvCxnSpPr>
              <a:stCxn id="122" idx="1"/>
            </p:cNvCxnSpPr>
            <p:nvPr/>
          </p:nvCxnSpPr>
          <p:spPr bwMode="auto">
            <a:xfrm rot="10800000" flipV="1">
              <a:off x="2166731" y="2341456"/>
              <a:ext cx="1023731" cy="42162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128" name="Straight Arrow Connector 127"/>
            <p:cNvCxnSpPr>
              <a:stCxn id="123" idx="3"/>
            </p:cNvCxnSpPr>
            <p:nvPr/>
          </p:nvCxnSpPr>
          <p:spPr bwMode="auto">
            <a:xfrm flipV="1">
              <a:off x="1840951" y="5675243"/>
              <a:ext cx="514623" cy="20454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grpSp>
        <p:nvGrpSpPr>
          <p:cNvPr id="172" name="Group 171"/>
          <p:cNvGrpSpPr/>
          <p:nvPr/>
        </p:nvGrpSpPr>
        <p:grpSpPr>
          <a:xfrm>
            <a:off x="4943855" y="1652337"/>
            <a:ext cx="3683309" cy="4550233"/>
            <a:chOff x="4943855" y="1870995"/>
            <a:chExt cx="3683309" cy="4550233"/>
          </a:xfrm>
        </p:grpSpPr>
        <p:pic>
          <p:nvPicPr>
            <p:cNvPr id="96" name="Picture 95" descr="MultiZp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3855" y="1870995"/>
              <a:ext cx="3683309" cy="4550233"/>
            </a:xfrm>
            <a:prstGeom prst="rect">
              <a:avLst/>
            </a:prstGeom>
          </p:spPr>
        </p:pic>
        <p:sp>
          <p:nvSpPr>
            <p:cNvPr id="133" name="TextBox 132"/>
            <p:cNvSpPr txBox="1"/>
            <p:nvPr/>
          </p:nvSpPr>
          <p:spPr bwMode="auto">
            <a:xfrm>
              <a:off x="6639338" y="4313582"/>
              <a:ext cx="6383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800" b="1" dirty="0" smtClean="0">
                  <a:latin typeface="Garamond" pitchFamily="18" charset="0"/>
                </a:rPr>
                <a:t>SSM</a:t>
              </a:r>
              <a:endParaRPr lang="fr-FR" sz="1800" b="1" dirty="0" smtClean="0">
                <a:latin typeface="Garamond" pitchFamily="18" charset="0"/>
              </a:endParaRPr>
            </a:p>
          </p:txBody>
        </p:sp>
        <p:cxnSp>
          <p:nvCxnSpPr>
            <p:cNvPr id="134" name="Straight Arrow Connector 133"/>
            <p:cNvCxnSpPr>
              <a:stCxn id="133" idx="1"/>
            </p:cNvCxnSpPr>
            <p:nvPr/>
          </p:nvCxnSpPr>
          <p:spPr bwMode="auto">
            <a:xfrm rot="10800000" flipV="1">
              <a:off x="6261652" y="4498248"/>
              <a:ext cx="377686" cy="32223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137" name="TextBox 136"/>
            <p:cNvSpPr txBox="1"/>
            <p:nvPr/>
          </p:nvSpPr>
          <p:spPr bwMode="auto">
            <a:xfrm>
              <a:off x="7832034" y="2922103"/>
              <a:ext cx="6383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800" b="1" dirty="0" smtClean="0">
                  <a:latin typeface="Garamond" pitchFamily="18" charset="0"/>
                </a:rPr>
                <a:t>SSM</a:t>
              </a:r>
              <a:endParaRPr lang="fr-FR" sz="1800" b="1" dirty="0" smtClean="0">
                <a:latin typeface="Garamond" pitchFamily="18" charset="0"/>
              </a:endParaRPr>
            </a:p>
          </p:txBody>
        </p:sp>
        <p:cxnSp>
          <p:nvCxnSpPr>
            <p:cNvPr id="169" name="Straight Arrow Connector 168"/>
            <p:cNvCxnSpPr>
              <a:stCxn id="137" idx="1"/>
            </p:cNvCxnSpPr>
            <p:nvPr/>
          </p:nvCxnSpPr>
          <p:spPr bwMode="auto">
            <a:xfrm rot="10800000" flipV="1">
              <a:off x="7404652" y="3106769"/>
              <a:ext cx="427382" cy="10357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173" name="TextBox 172"/>
          <p:cNvSpPr txBox="1"/>
          <p:nvPr/>
        </p:nvSpPr>
        <p:spPr bwMode="auto">
          <a:xfrm>
            <a:off x="6480314" y="6142384"/>
            <a:ext cx="1263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2000" b="1" dirty="0" smtClean="0">
                <a:solidFill>
                  <a:srgbClr val="FF0000"/>
                </a:solidFill>
                <a:latin typeface="Garamond" pitchFamily="18" charset="0"/>
              </a:rPr>
              <a:t>Z’</a:t>
            </a:r>
            <a:r>
              <a:rPr lang="fr-CH" sz="2000" b="1" baseline="-25000" dirty="0" smtClean="0">
                <a:solidFill>
                  <a:srgbClr val="FF0000"/>
                </a:solidFill>
                <a:latin typeface="Garamond" pitchFamily="18" charset="0"/>
              </a:rPr>
              <a:t>GUT</a:t>
            </a:r>
            <a:r>
              <a:rPr lang="fr-CH" sz="20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fr-CH" sz="2000" b="1" dirty="0" smtClean="0">
                <a:solidFill>
                  <a:srgbClr val="FF0000"/>
                </a:solidFill>
                <a:latin typeface="Garamond" pitchFamily="18" charset="0"/>
                <a:cs typeface="Times New Roman"/>
              </a:rPr>
              <a:t>~ </a:t>
            </a:r>
            <a:r>
              <a:rPr lang="fr-CH" sz="2000" b="1" dirty="0" smtClean="0">
                <a:solidFill>
                  <a:srgbClr val="FF0000"/>
                </a:solidFill>
                <a:latin typeface="Garamond" pitchFamily="18" charset="0"/>
              </a:rPr>
              <a:t>Z</a:t>
            </a:r>
            <a:endParaRPr lang="fr-FR" sz="20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74" name="TextBox 173"/>
          <p:cNvSpPr txBox="1"/>
          <p:nvPr/>
        </p:nvSpPr>
        <p:spPr bwMode="auto">
          <a:xfrm>
            <a:off x="1908314" y="6142384"/>
            <a:ext cx="1563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2000" b="1" dirty="0" err="1" smtClean="0">
                <a:solidFill>
                  <a:srgbClr val="FF0000"/>
                </a:solidFill>
                <a:latin typeface="Garamond" pitchFamily="18" charset="0"/>
              </a:rPr>
              <a:t>Z’</a:t>
            </a:r>
            <a:r>
              <a:rPr lang="fr-CH" sz="2000" b="1" baseline="-25000" dirty="0" err="1" smtClean="0">
                <a:solidFill>
                  <a:srgbClr val="FF0000"/>
                </a:solidFill>
                <a:latin typeface="Garamond" pitchFamily="18" charset="0"/>
              </a:rPr>
              <a:t>X-Dim</a:t>
            </a:r>
            <a:r>
              <a:rPr lang="fr-CH" sz="20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fr-CH" sz="2000" b="1" dirty="0" smtClean="0">
                <a:solidFill>
                  <a:srgbClr val="FF0000"/>
                </a:solidFill>
                <a:latin typeface="Garamond" pitchFamily="18" charset="0"/>
                <a:cs typeface="Times New Roman"/>
              </a:rPr>
              <a:t>&gt;&gt; </a:t>
            </a:r>
            <a:r>
              <a:rPr lang="fr-CH" sz="2000" b="1" dirty="0" smtClean="0">
                <a:solidFill>
                  <a:srgbClr val="FF0000"/>
                </a:solidFill>
                <a:latin typeface="Garamond" pitchFamily="18" charset="0"/>
              </a:rPr>
              <a:t>Z</a:t>
            </a:r>
            <a:endParaRPr lang="fr-FR" sz="20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75" name="TextBox 174"/>
          <p:cNvSpPr txBox="1"/>
          <p:nvPr/>
        </p:nvSpPr>
        <p:spPr bwMode="auto">
          <a:xfrm>
            <a:off x="516836" y="6448912"/>
            <a:ext cx="40530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800" dirty="0" smtClean="0">
                <a:latin typeface="Garamond" pitchFamily="18" charset="0"/>
                <a:cs typeface="Times New Roman"/>
              </a:rPr>
              <a:t>(</a:t>
            </a:r>
            <a:r>
              <a:rPr lang="el-GR" sz="1800" dirty="0" smtClean="0">
                <a:latin typeface="Garamond" pitchFamily="18" charset="0"/>
                <a:cs typeface="Times New Roman"/>
              </a:rPr>
              <a:t>γ</a:t>
            </a:r>
            <a:r>
              <a:rPr lang="fr-CH" sz="1800" dirty="0" smtClean="0">
                <a:latin typeface="Garamond" pitchFamily="18" charset="0"/>
                <a:cs typeface="Times New Roman"/>
              </a:rPr>
              <a:t>* et Z* sont souvent dégénérés en masse)</a:t>
            </a:r>
            <a:endParaRPr lang="fr-FR" sz="1800" dirty="0" smtClean="0">
              <a:latin typeface="Garamond" pitchFamily="18" charset="0"/>
            </a:endParaRPr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0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4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5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7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8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0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1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4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5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90525" y="779907"/>
            <a:ext cx="8078823" cy="5358520"/>
            <a:chOff x="390983" y="2282164"/>
            <a:chExt cx="8078368" cy="5357550"/>
          </a:xfrm>
        </p:grpSpPr>
        <p:sp>
          <p:nvSpPr>
            <p:cNvPr id="29" name="TextBox 306"/>
            <p:cNvSpPr txBox="1">
              <a:spLocks noChangeArrowheads="1"/>
            </p:cNvSpPr>
            <p:nvPr/>
          </p:nvSpPr>
          <p:spPr bwMode="auto">
            <a:xfrm>
              <a:off x="4256576" y="2282164"/>
              <a:ext cx="4212775" cy="40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2000" dirty="0" smtClean="0">
                  <a:solidFill>
                    <a:srgbClr val="000096"/>
                  </a:solidFill>
                  <a:latin typeface="Lucida Calligraphy" pitchFamily="66" charset="0"/>
                </a:rPr>
                <a:t>II – Les études Z’ avec ATLAS</a:t>
              </a:r>
              <a:endParaRPr lang="en-US" sz="20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31" name="Straight Connector 309"/>
            <p:cNvCxnSpPr>
              <a:cxnSpLocks noChangeShapeType="1"/>
              <a:stCxn id="35" idx="0"/>
              <a:endCxn id="36" idx="0"/>
            </p:cNvCxnSpPr>
            <p:nvPr/>
          </p:nvCxnSpPr>
          <p:spPr bwMode="auto">
            <a:xfrm rot="16200000" flipH="1">
              <a:off x="-1984307" y="5151081"/>
              <a:ext cx="4824860" cy="125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5" name="Arc 34"/>
            <p:cNvSpPr/>
            <p:nvPr/>
          </p:nvSpPr>
          <p:spPr bwMode="auto">
            <a:xfrm rot="16200000">
              <a:off x="427510" y="2609113"/>
              <a:ext cx="260303" cy="260335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" name="Oval 312"/>
            <p:cNvSpPr>
              <a:spLocks noChangeArrowheads="1"/>
            </p:cNvSpPr>
            <p:nvPr/>
          </p:nvSpPr>
          <p:spPr bwMode="auto">
            <a:xfrm flipH="1">
              <a:off x="390983" y="7564140"/>
              <a:ext cx="75539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7" name="Straight Connector 308"/>
            <p:cNvCxnSpPr>
              <a:cxnSpLocks noChangeShapeType="1"/>
            </p:cNvCxnSpPr>
            <p:nvPr/>
          </p:nvCxnSpPr>
          <p:spPr bwMode="auto">
            <a:xfrm rot="10800000" flipV="1">
              <a:off x="554530" y="2608182"/>
              <a:ext cx="7914740" cy="1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8" name="TextBox 397"/>
          <p:cNvSpPr txBox="1">
            <a:spLocks noChangeArrowheads="1"/>
          </p:cNvSpPr>
          <p:nvPr/>
        </p:nvSpPr>
        <p:spPr bwMode="auto">
          <a:xfrm>
            <a:off x="450850" y="1602045"/>
            <a:ext cx="36840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solidFill>
                  <a:srgbClr val="000096"/>
                </a:solidFill>
                <a:latin typeface="Lucida Calligraphy" pitchFamily="66" charset="0"/>
              </a:rPr>
              <a:t>La </a:t>
            </a: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production des </a:t>
            </a:r>
            <a:r>
              <a:rPr lang="fr-FR" sz="1800" dirty="0">
                <a:solidFill>
                  <a:srgbClr val="000096"/>
                </a:solidFill>
                <a:latin typeface="Lucida Calligraphy" pitchFamily="66" charset="0"/>
              </a:rPr>
              <a:t>Z</a:t>
            </a: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’ au LHC</a:t>
            </a:r>
            <a:endParaRPr lang="fr-FR" sz="18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cxnSp>
        <p:nvCxnSpPr>
          <p:cNvPr id="39" name="Straight Connector 398"/>
          <p:cNvCxnSpPr>
            <a:cxnSpLocks noChangeShapeType="1"/>
          </p:cNvCxnSpPr>
          <p:nvPr/>
        </p:nvCxnSpPr>
        <p:spPr bwMode="auto">
          <a:xfrm rot="10800000" flipV="1">
            <a:off x="554041" y="1907900"/>
            <a:ext cx="3501124" cy="371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3" name="TextBox 399"/>
          <p:cNvSpPr txBox="1">
            <a:spLocks noChangeArrowheads="1"/>
          </p:cNvSpPr>
          <p:nvPr/>
        </p:nvSpPr>
        <p:spPr bwMode="auto">
          <a:xfrm>
            <a:off x="568325" y="2006858"/>
            <a:ext cx="7977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82563">
              <a:buSzPct val="70000"/>
              <a:buFont typeface="Arial" charset="0"/>
              <a:buChar char="•"/>
            </a:pPr>
            <a:r>
              <a:rPr lang="fr-CH" sz="1800" dirty="0" smtClean="0">
                <a:latin typeface="Garamond" pitchFamily="18" charset="0"/>
              </a:rPr>
              <a:t>Le processus </a:t>
            </a:r>
            <a:r>
              <a:rPr lang="fr-CH" sz="1800" dirty="0">
                <a:latin typeface="Garamond" pitchFamily="18" charset="0"/>
              </a:rPr>
              <a:t>pp </a:t>
            </a:r>
            <a:r>
              <a:rPr lang="fr-CH" sz="1800" dirty="0">
                <a:latin typeface="Garamond" pitchFamily="18" charset="0"/>
                <a:sym typeface="Symbol" pitchFamily="18" charset="2"/>
              </a:rPr>
              <a:t> Z’</a:t>
            </a:r>
            <a:r>
              <a:rPr lang="fr-CH" sz="1800" dirty="0">
                <a:latin typeface="Garamond" pitchFamily="18" charset="0"/>
              </a:rPr>
              <a:t> </a:t>
            </a:r>
            <a:r>
              <a:rPr lang="fr-CH" sz="1800" dirty="0">
                <a:latin typeface="Garamond" pitchFamily="18" charset="0"/>
                <a:sym typeface="Symbol" pitchFamily="18" charset="2"/>
              </a:rPr>
              <a:t> l</a:t>
            </a:r>
            <a:r>
              <a:rPr lang="fr-CH" sz="1800" baseline="30000" dirty="0">
                <a:latin typeface="Garamond" pitchFamily="18" charset="0"/>
                <a:sym typeface="Symbol" pitchFamily="18" charset="2"/>
              </a:rPr>
              <a:t>+</a:t>
            </a:r>
            <a:r>
              <a:rPr lang="fr-CH" sz="1800" dirty="0">
                <a:latin typeface="Garamond" pitchFamily="18" charset="0"/>
                <a:sym typeface="Symbol" pitchFamily="18" charset="2"/>
              </a:rPr>
              <a:t>l</a:t>
            </a:r>
            <a:r>
              <a:rPr lang="fr-CH" sz="1800" baseline="30000" dirty="0">
                <a:latin typeface="Garamond" pitchFamily="18" charset="0"/>
                <a:sym typeface="Symbol" pitchFamily="18" charset="2"/>
              </a:rPr>
              <a:t>-</a:t>
            </a:r>
            <a:r>
              <a:rPr lang="fr-CH" sz="1800" dirty="0">
                <a:latin typeface="Garamond" pitchFamily="18" charset="0"/>
                <a:sym typeface="Symbol" pitchFamily="18" charset="2"/>
              </a:rPr>
              <a:t> +X à 14 </a:t>
            </a:r>
            <a:r>
              <a:rPr lang="fr-CH" sz="1800" dirty="0" err="1">
                <a:latin typeface="Garamond" pitchFamily="18" charset="0"/>
                <a:sym typeface="Symbol" pitchFamily="18" charset="2"/>
              </a:rPr>
              <a:t>TeV</a:t>
            </a:r>
            <a:endParaRPr lang="fr-CH" sz="1800" dirty="0">
              <a:latin typeface="Garamond" pitchFamily="18" charset="0"/>
              <a:sym typeface="Symbol" pitchFamily="18" charset="2"/>
            </a:endParaRP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  <a:sym typeface="Symbol" pitchFamily="18" charset="2"/>
              </a:rPr>
              <a:t>Le spectre de masse invariante</a:t>
            </a:r>
          </a:p>
          <a:p>
            <a:pPr indent="182563">
              <a:buSzPct val="70000"/>
              <a:buFont typeface="Arial" charset="0"/>
              <a:buChar char="•"/>
            </a:pPr>
            <a:endParaRPr lang="fr-CH" sz="1800" dirty="0">
              <a:latin typeface="Garamond" pitchFamily="18" charset="0"/>
            </a:endParaRPr>
          </a:p>
        </p:txBody>
      </p:sp>
      <p:sp>
        <p:nvSpPr>
          <p:cNvPr id="44" name="Arc 43"/>
          <p:cNvSpPr/>
          <p:nvPr/>
        </p:nvSpPr>
        <p:spPr bwMode="auto">
          <a:xfrm rot="16200000">
            <a:off x="427038" y="1910020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66" name="TextBox 397"/>
          <p:cNvSpPr txBox="1">
            <a:spLocks noChangeArrowheads="1"/>
          </p:cNvSpPr>
          <p:nvPr/>
        </p:nvSpPr>
        <p:spPr bwMode="auto">
          <a:xfrm>
            <a:off x="450850" y="4114514"/>
            <a:ext cx="3815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Potentiel </a:t>
            </a:r>
            <a:r>
              <a:rPr lang="fr-FR" sz="1800" dirty="0">
                <a:solidFill>
                  <a:srgbClr val="000096"/>
                </a:solidFill>
                <a:latin typeface="Lucida Calligraphy" pitchFamily="66" charset="0"/>
              </a:rPr>
              <a:t>de découverte des Z’</a:t>
            </a:r>
          </a:p>
        </p:txBody>
      </p:sp>
      <p:cxnSp>
        <p:nvCxnSpPr>
          <p:cNvPr id="67" name="Straight Connector 398"/>
          <p:cNvCxnSpPr>
            <a:cxnSpLocks noChangeShapeType="1"/>
          </p:cNvCxnSpPr>
          <p:nvPr/>
        </p:nvCxnSpPr>
        <p:spPr bwMode="auto">
          <a:xfrm rot="10800000" flipV="1">
            <a:off x="554040" y="4419314"/>
            <a:ext cx="3624260" cy="47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8" name="TextBox 399"/>
          <p:cNvSpPr txBox="1">
            <a:spLocks noChangeArrowheads="1"/>
          </p:cNvSpPr>
          <p:nvPr/>
        </p:nvSpPr>
        <p:spPr bwMode="auto">
          <a:xfrm>
            <a:off x="549275" y="4520569"/>
            <a:ext cx="8099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Paramétrisation du spectre </a:t>
            </a:r>
            <a:r>
              <a:rPr lang="fr-CH" sz="1800" dirty="0" smtClean="0">
                <a:latin typeface="Garamond" pitchFamily="18" charset="0"/>
              </a:rPr>
              <a:t>de masse invariante des Z’</a:t>
            </a:r>
            <a:endParaRPr lang="fr-CH" sz="1800" dirty="0">
              <a:latin typeface="Garamond" pitchFamily="18" charset="0"/>
            </a:endParaRP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Analyse statistique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Potentiel de découverte des Z’ « usuels »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Étude indépendante du modèle théorique</a:t>
            </a:r>
          </a:p>
          <a:p>
            <a:pPr indent="182563">
              <a:buSzPct val="70000"/>
              <a:buFont typeface="Arial" charset="0"/>
              <a:buChar char="•"/>
            </a:pPr>
            <a:endParaRPr lang="fr-CH" sz="1800" dirty="0">
              <a:latin typeface="Garamond" pitchFamily="18" charset="0"/>
            </a:endParaRPr>
          </a:p>
        </p:txBody>
      </p:sp>
      <p:sp>
        <p:nvSpPr>
          <p:cNvPr id="69" name="Arc 68"/>
          <p:cNvSpPr/>
          <p:nvPr/>
        </p:nvSpPr>
        <p:spPr bwMode="auto">
          <a:xfrm rot="16200000">
            <a:off x="427038" y="4422489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7080" y="32061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2563">
              <a:buSzPct val="70000"/>
              <a:buFont typeface="Arial" charset="0"/>
              <a:buChar char="•"/>
            </a:pPr>
            <a:r>
              <a:rPr lang="fr-CH" sz="1800" dirty="0" smtClean="0">
                <a:latin typeface="Garamond" pitchFamily="18" charset="0"/>
                <a:sym typeface="Symbol" pitchFamily="18" charset="2"/>
              </a:rPr>
              <a:t>La reconstruction avec le détecteur ATLAS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 smtClean="0">
                <a:latin typeface="Garamond" pitchFamily="18" charset="0"/>
                <a:sym typeface="Symbol" pitchFamily="18" charset="2"/>
              </a:rPr>
              <a:t>Les bruits de fond</a:t>
            </a:r>
          </a:p>
        </p:txBody>
      </p:sp>
      <p:sp>
        <p:nvSpPr>
          <p:cNvPr id="21" name="TextBox 397"/>
          <p:cNvSpPr txBox="1">
            <a:spLocks noChangeArrowheads="1"/>
          </p:cNvSpPr>
          <p:nvPr/>
        </p:nvSpPr>
        <p:spPr bwMode="auto">
          <a:xfrm>
            <a:off x="450850" y="2874249"/>
            <a:ext cx="4525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solidFill>
                  <a:srgbClr val="000096"/>
                </a:solidFill>
                <a:latin typeface="Lucida Calligraphy" pitchFamily="66" charset="0"/>
              </a:rPr>
              <a:t>La </a:t>
            </a: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reconstruction avec le détecteur</a:t>
            </a:r>
            <a:endParaRPr lang="fr-FR" sz="18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cxnSp>
        <p:nvCxnSpPr>
          <p:cNvPr id="22" name="Straight Connector 398"/>
          <p:cNvCxnSpPr>
            <a:cxnSpLocks noChangeShapeType="1"/>
          </p:cNvCxnSpPr>
          <p:nvPr/>
        </p:nvCxnSpPr>
        <p:spPr bwMode="auto">
          <a:xfrm rot="10800000" flipV="1">
            <a:off x="554042" y="3180104"/>
            <a:ext cx="4355889" cy="371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Arc 22"/>
          <p:cNvSpPr/>
          <p:nvPr/>
        </p:nvSpPr>
        <p:spPr bwMode="auto">
          <a:xfrm rot="16200000">
            <a:off x="427038" y="3182224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6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6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7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9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2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3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9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3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4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" name="Rectangle 77"/>
          <p:cNvSpPr>
            <a:spLocks noChangeArrowheads="1"/>
          </p:cNvSpPr>
          <p:nvPr/>
        </p:nvSpPr>
        <p:spPr bwMode="auto">
          <a:xfrm>
            <a:off x="441325" y="1525656"/>
            <a:ext cx="7948613" cy="1191040"/>
          </a:xfrm>
          <a:prstGeom prst="rect">
            <a:avLst/>
          </a:prstGeom>
          <a:solidFill>
            <a:srgbClr val="FFFFFF">
              <a:alpha val="89804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441325" y="3983106"/>
            <a:ext cx="7948613" cy="1827144"/>
          </a:xfrm>
          <a:prstGeom prst="rect">
            <a:avLst/>
          </a:prstGeom>
          <a:solidFill>
            <a:srgbClr val="FFFFFF">
              <a:alpha val="89804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76238"/>
            <a:ext cx="9144000" cy="261937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Vue d’ensemble du détecteur ATLAS</a:t>
            </a:r>
            <a:endParaRPr lang="fr-FR" dirty="0"/>
          </a:p>
        </p:txBody>
      </p:sp>
      <p:pic>
        <p:nvPicPr>
          <p:cNvPr id="77" name="Picture 5" descr="C:\Users\olympio\Documents\THESE\These\Soutenance_These\atlas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262" y="825499"/>
            <a:ext cx="7208334" cy="3965575"/>
          </a:xfrm>
          <a:prstGeom prst="rect">
            <a:avLst/>
          </a:prstGeom>
          <a:noFill/>
        </p:spPr>
      </p:pic>
      <p:grpSp>
        <p:nvGrpSpPr>
          <p:cNvPr id="84" name="Group 83"/>
          <p:cNvGrpSpPr/>
          <p:nvPr/>
        </p:nvGrpSpPr>
        <p:grpSpPr>
          <a:xfrm>
            <a:off x="161925" y="2589213"/>
            <a:ext cx="4959351" cy="4112041"/>
            <a:chOff x="161925" y="2589213"/>
            <a:chExt cx="4959351" cy="4112041"/>
          </a:xfrm>
        </p:grpSpPr>
        <p:sp>
          <p:nvSpPr>
            <p:cNvPr id="85" name="Freeform 15"/>
            <p:cNvSpPr>
              <a:spLocks/>
            </p:cNvSpPr>
            <p:nvPr/>
          </p:nvSpPr>
          <p:spPr bwMode="auto">
            <a:xfrm>
              <a:off x="4335463" y="2589213"/>
              <a:ext cx="785813" cy="327025"/>
            </a:xfrm>
            <a:custGeom>
              <a:avLst/>
              <a:gdLst/>
              <a:ahLst/>
              <a:cxnLst>
                <a:cxn ang="0">
                  <a:pos x="18" y="24"/>
                </a:cxn>
                <a:cxn ang="0">
                  <a:pos x="8" y="18"/>
                </a:cxn>
                <a:cxn ang="0">
                  <a:pos x="5" y="25"/>
                </a:cxn>
                <a:cxn ang="0">
                  <a:pos x="2" y="34"/>
                </a:cxn>
                <a:cxn ang="0">
                  <a:pos x="1" y="53"/>
                </a:cxn>
                <a:cxn ang="0">
                  <a:pos x="3" y="71"/>
                </a:cxn>
                <a:cxn ang="0">
                  <a:pos x="10" y="84"/>
                </a:cxn>
                <a:cxn ang="0">
                  <a:pos x="16" y="91"/>
                </a:cxn>
                <a:cxn ang="0">
                  <a:pos x="28" y="87"/>
                </a:cxn>
                <a:cxn ang="0">
                  <a:pos x="212" y="59"/>
                </a:cxn>
                <a:cxn ang="0">
                  <a:pos x="222" y="55"/>
                </a:cxn>
                <a:cxn ang="0">
                  <a:pos x="207" y="29"/>
                </a:cxn>
                <a:cxn ang="0">
                  <a:pos x="214" y="11"/>
                </a:cxn>
                <a:cxn ang="0">
                  <a:pos x="212" y="0"/>
                </a:cxn>
                <a:cxn ang="0">
                  <a:pos x="18" y="24"/>
                </a:cxn>
              </a:cxnLst>
              <a:rect l="0" t="0" r="r" b="b"/>
              <a:pathLst>
                <a:path w="222" h="92">
                  <a:moveTo>
                    <a:pt x="18" y="24"/>
                  </a:moveTo>
                  <a:cubicBezTo>
                    <a:pt x="16" y="22"/>
                    <a:pt x="8" y="18"/>
                    <a:pt x="8" y="18"/>
                  </a:cubicBezTo>
                  <a:cubicBezTo>
                    <a:pt x="8" y="18"/>
                    <a:pt x="7" y="20"/>
                    <a:pt x="5" y="25"/>
                  </a:cubicBezTo>
                  <a:cubicBezTo>
                    <a:pt x="3" y="29"/>
                    <a:pt x="4" y="24"/>
                    <a:pt x="2" y="34"/>
                  </a:cubicBezTo>
                  <a:cubicBezTo>
                    <a:pt x="1" y="44"/>
                    <a:pt x="0" y="47"/>
                    <a:pt x="1" y="53"/>
                  </a:cubicBezTo>
                  <a:cubicBezTo>
                    <a:pt x="1" y="60"/>
                    <a:pt x="0" y="66"/>
                    <a:pt x="3" y="71"/>
                  </a:cubicBezTo>
                  <a:cubicBezTo>
                    <a:pt x="5" y="77"/>
                    <a:pt x="8" y="80"/>
                    <a:pt x="10" y="84"/>
                  </a:cubicBezTo>
                  <a:cubicBezTo>
                    <a:pt x="12" y="88"/>
                    <a:pt x="14" y="92"/>
                    <a:pt x="16" y="91"/>
                  </a:cubicBezTo>
                  <a:cubicBezTo>
                    <a:pt x="18" y="90"/>
                    <a:pt x="23" y="89"/>
                    <a:pt x="28" y="87"/>
                  </a:cubicBezTo>
                  <a:cubicBezTo>
                    <a:pt x="32" y="85"/>
                    <a:pt x="212" y="59"/>
                    <a:pt x="212" y="59"/>
                  </a:cubicBezTo>
                  <a:cubicBezTo>
                    <a:pt x="222" y="55"/>
                    <a:pt x="222" y="55"/>
                    <a:pt x="222" y="55"/>
                  </a:cubicBezTo>
                  <a:cubicBezTo>
                    <a:pt x="207" y="29"/>
                    <a:pt x="207" y="29"/>
                    <a:pt x="207" y="29"/>
                  </a:cubicBezTo>
                  <a:cubicBezTo>
                    <a:pt x="214" y="11"/>
                    <a:pt x="214" y="11"/>
                    <a:pt x="214" y="11"/>
                  </a:cubicBezTo>
                  <a:cubicBezTo>
                    <a:pt x="212" y="0"/>
                    <a:pt x="212" y="0"/>
                    <a:pt x="212" y="0"/>
                  </a:cubicBezTo>
                  <a:lnTo>
                    <a:pt x="18" y="24"/>
                  </a:lnTo>
                  <a:close/>
                </a:path>
              </a:pathLst>
            </a:custGeom>
            <a:noFill/>
            <a:ln w="38100" cap="flat">
              <a:solidFill>
                <a:srgbClr val="FFFF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Rounded Rectangle 85"/>
            <p:cNvSpPr/>
            <p:nvPr/>
          </p:nvSpPr>
          <p:spPr bwMode="auto">
            <a:xfrm>
              <a:off x="161925" y="5025277"/>
              <a:ext cx="2092810" cy="1670798"/>
            </a:xfrm>
            <a:prstGeom prst="roundRect">
              <a:avLst/>
            </a:prstGeom>
            <a:solidFill>
              <a:srgbClr val="FFFF00">
                <a:alpha val="10196"/>
              </a:srgbClr>
            </a:solidFill>
            <a:ln w="28575" cap="flat" cmpd="sng" algn="ctr">
              <a:solidFill>
                <a:srgbClr val="FFFF6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 dirty="0"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 bwMode="auto">
            <a:xfrm>
              <a:off x="180974" y="5038725"/>
              <a:ext cx="20859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1600" b="1" dirty="0" smtClean="0">
                  <a:latin typeface="Garamond" pitchFamily="18" charset="0"/>
                </a:rPr>
                <a:t>Détecteur interne</a:t>
              </a:r>
            </a:p>
          </p:txBody>
        </p:sp>
        <p:sp>
          <p:nvSpPr>
            <p:cNvPr id="88" name="TextBox 87"/>
            <p:cNvSpPr txBox="1"/>
            <p:nvPr/>
          </p:nvSpPr>
          <p:spPr bwMode="auto">
            <a:xfrm>
              <a:off x="171450" y="5581650"/>
              <a:ext cx="20955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1600" dirty="0" smtClean="0">
                  <a:latin typeface="Garamond" pitchFamily="18" charset="0"/>
                </a:rPr>
                <a:t>Trajectoires des particules chargées</a:t>
              </a:r>
              <a:endParaRPr lang="fr-FR" sz="1600" dirty="0" err="1" smtClean="0">
                <a:latin typeface="Garamond" pitchFamily="18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 bwMode="auto">
            <a:xfrm>
              <a:off x="180974" y="6362700"/>
              <a:ext cx="20859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1600" dirty="0" smtClean="0">
                  <a:solidFill>
                    <a:srgbClr val="000096"/>
                  </a:solidFill>
                  <a:latin typeface="Garamond" pitchFamily="18" charset="0"/>
                </a:rPr>
                <a:t>Solénoïde 2 Tesla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390775" y="2426494"/>
            <a:ext cx="3093244" cy="4269581"/>
            <a:chOff x="2390775" y="2426494"/>
            <a:chExt cx="3093244" cy="4269581"/>
          </a:xfrm>
        </p:grpSpPr>
        <p:sp>
          <p:nvSpPr>
            <p:cNvPr id="91" name="Freeform 10"/>
            <p:cNvSpPr>
              <a:spLocks/>
            </p:cNvSpPr>
            <p:nvPr/>
          </p:nvSpPr>
          <p:spPr bwMode="auto">
            <a:xfrm>
              <a:off x="4135121" y="2426494"/>
              <a:ext cx="1348898" cy="609601"/>
            </a:xfrm>
            <a:custGeom>
              <a:avLst/>
              <a:gdLst/>
              <a:ahLst/>
              <a:cxnLst>
                <a:cxn ang="0">
                  <a:pos x="4" y="41"/>
                </a:cxn>
                <a:cxn ang="0">
                  <a:pos x="262" y="11"/>
                </a:cxn>
                <a:cxn ang="0">
                  <a:pos x="360" y="0"/>
                </a:cxn>
                <a:cxn ang="0">
                  <a:pos x="345" y="53"/>
                </a:cxn>
                <a:cxn ang="0">
                  <a:pos x="349" y="71"/>
                </a:cxn>
                <a:cxn ang="0">
                  <a:pos x="374" y="107"/>
                </a:cxn>
                <a:cxn ang="0">
                  <a:pos x="372" y="118"/>
                </a:cxn>
                <a:cxn ang="0">
                  <a:pos x="299" y="129"/>
                </a:cxn>
                <a:cxn ang="0">
                  <a:pos x="101" y="158"/>
                </a:cxn>
                <a:cxn ang="0">
                  <a:pos x="98" y="167"/>
                </a:cxn>
                <a:cxn ang="0">
                  <a:pos x="87" y="167"/>
                </a:cxn>
                <a:cxn ang="0">
                  <a:pos x="81" y="162"/>
                </a:cxn>
                <a:cxn ang="0">
                  <a:pos x="17" y="169"/>
                </a:cxn>
                <a:cxn ang="0">
                  <a:pos x="15" y="111"/>
                </a:cxn>
                <a:cxn ang="0">
                  <a:pos x="12" y="108"/>
                </a:cxn>
                <a:cxn ang="0">
                  <a:pos x="0" y="54"/>
                </a:cxn>
                <a:cxn ang="0">
                  <a:pos x="4" y="41"/>
                </a:cxn>
              </a:cxnLst>
              <a:rect l="0" t="0" r="r" b="b"/>
              <a:pathLst>
                <a:path w="374" h="169">
                  <a:moveTo>
                    <a:pt x="4" y="41"/>
                  </a:moveTo>
                  <a:cubicBezTo>
                    <a:pt x="262" y="11"/>
                    <a:pt x="262" y="11"/>
                    <a:pt x="262" y="11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45" y="53"/>
                    <a:pt x="345" y="53"/>
                    <a:pt x="345" y="53"/>
                  </a:cubicBezTo>
                  <a:cubicBezTo>
                    <a:pt x="345" y="53"/>
                    <a:pt x="350" y="67"/>
                    <a:pt x="349" y="71"/>
                  </a:cubicBezTo>
                  <a:cubicBezTo>
                    <a:pt x="349" y="74"/>
                    <a:pt x="374" y="104"/>
                    <a:pt x="374" y="107"/>
                  </a:cubicBezTo>
                  <a:cubicBezTo>
                    <a:pt x="374" y="109"/>
                    <a:pt x="372" y="118"/>
                    <a:pt x="372" y="118"/>
                  </a:cubicBezTo>
                  <a:cubicBezTo>
                    <a:pt x="299" y="129"/>
                    <a:pt x="299" y="129"/>
                    <a:pt x="299" y="129"/>
                  </a:cubicBezTo>
                  <a:cubicBezTo>
                    <a:pt x="101" y="158"/>
                    <a:pt x="101" y="158"/>
                    <a:pt x="101" y="158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87" y="167"/>
                    <a:pt x="87" y="167"/>
                    <a:pt x="87" y="167"/>
                  </a:cubicBezTo>
                  <a:cubicBezTo>
                    <a:pt x="81" y="162"/>
                    <a:pt x="81" y="162"/>
                    <a:pt x="81" y="162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2" y="108"/>
                    <a:pt x="12" y="108"/>
                    <a:pt x="12" y="10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6" y="49"/>
                    <a:pt x="4" y="41"/>
                  </a:cubicBezTo>
                  <a:close/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2" name="Rounded Rectangle 91"/>
            <p:cNvSpPr/>
            <p:nvPr/>
          </p:nvSpPr>
          <p:spPr bwMode="auto">
            <a:xfrm>
              <a:off x="2394199" y="5025277"/>
              <a:ext cx="2092810" cy="1670798"/>
            </a:xfrm>
            <a:prstGeom prst="roundRect">
              <a:avLst/>
            </a:prstGeom>
            <a:solidFill>
              <a:srgbClr val="000096">
                <a:alpha val="10196"/>
              </a:srgbClr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3" name="TextBox 92"/>
            <p:cNvSpPr txBox="1"/>
            <p:nvPr/>
          </p:nvSpPr>
          <p:spPr bwMode="auto">
            <a:xfrm>
              <a:off x="2413000" y="5038725"/>
              <a:ext cx="208597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600" b="1" dirty="0" smtClean="0">
                  <a:latin typeface="Garamond" pitchFamily="18" charset="0"/>
                </a:rPr>
                <a:t>Calorimètre argon liquide</a:t>
              </a:r>
              <a:endParaRPr lang="fr-FR" sz="1600" b="1" dirty="0" err="1" smtClean="0">
                <a:latin typeface="Garamond" pitchFamily="18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 bwMode="auto">
            <a:xfrm>
              <a:off x="2390775" y="5589816"/>
              <a:ext cx="20955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1600" dirty="0" smtClean="0">
                  <a:latin typeface="Garamond" pitchFamily="18" charset="0"/>
                </a:rPr>
                <a:t>Énergie des particules électromagnétiques</a:t>
              </a:r>
              <a:r>
                <a:rPr lang="fr-FR" sz="1600" dirty="0" smtClean="0">
                  <a:latin typeface="Garamond" pitchFamily="18" charset="0"/>
                </a:rPr>
                <a:t> et hadroniques</a:t>
              </a:r>
              <a:endParaRPr lang="fr-CH" sz="1600" dirty="0" smtClean="0">
                <a:latin typeface="Garamond" pitchFamily="18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095433" y="2209800"/>
            <a:ext cx="2622867" cy="4486275"/>
            <a:chOff x="4095433" y="2209800"/>
            <a:chExt cx="2622867" cy="4486275"/>
          </a:xfrm>
        </p:grpSpPr>
        <p:sp>
          <p:nvSpPr>
            <p:cNvPr id="96" name="Freeform 20"/>
            <p:cNvSpPr>
              <a:spLocks/>
            </p:cNvSpPr>
            <p:nvPr/>
          </p:nvSpPr>
          <p:spPr bwMode="auto">
            <a:xfrm>
              <a:off x="4095433" y="2209800"/>
              <a:ext cx="1627187" cy="1187450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56" y="58"/>
                </a:cxn>
                <a:cxn ang="0">
                  <a:pos x="57" y="50"/>
                </a:cxn>
                <a:cxn ang="0">
                  <a:pos x="50" y="36"/>
                </a:cxn>
                <a:cxn ang="0">
                  <a:pos x="69" y="30"/>
                </a:cxn>
                <a:cxn ang="0">
                  <a:pos x="84" y="56"/>
                </a:cxn>
                <a:cxn ang="0">
                  <a:pos x="145" y="50"/>
                </a:cxn>
                <a:cxn ang="0">
                  <a:pos x="147" y="42"/>
                </a:cxn>
                <a:cxn ang="0">
                  <a:pos x="139" y="26"/>
                </a:cxn>
                <a:cxn ang="0">
                  <a:pos x="225" y="14"/>
                </a:cxn>
                <a:cxn ang="0">
                  <a:pos x="243" y="38"/>
                </a:cxn>
                <a:cxn ang="0">
                  <a:pos x="299" y="32"/>
                </a:cxn>
                <a:cxn ang="0">
                  <a:pos x="303" y="24"/>
                </a:cxn>
                <a:cxn ang="0">
                  <a:pos x="292" y="9"/>
                </a:cxn>
                <a:cxn ang="0">
                  <a:pos x="365" y="0"/>
                </a:cxn>
                <a:cxn ang="0">
                  <a:pos x="382" y="21"/>
                </a:cxn>
                <a:cxn ang="0">
                  <a:pos x="415" y="16"/>
                </a:cxn>
                <a:cxn ang="0">
                  <a:pos x="434" y="53"/>
                </a:cxn>
                <a:cxn ang="0">
                  <a:pos x="450" y="106"/>
                </a:cxn>
                <a:cxn ang="0">
                  <a:pos x="450" y="190"/>
                </a:cxn>
                <a:cxn ang="0">
                  <a:pos x="426" y="257"/>
                </a:cxn>
                <a:cxn ang="0">
                  <a:pos x="399" y="270"/>
                </a:cxn>
                <a:cxn ang="0">
                  <a:pos x="208" y="298"/>
                </a:cxn>
                <a:cxn ang="0">
                  <a:pos x="12" y="331"/>
                </a:cxn>
                <a:cxn ang="0">
                  <a:pos x="10" y="325"/>
                </a:cxn>
                <a:cxn ang="0">
                  <a:pos x="25" y="311"/>
                </a:cxn>
                <a:cxn ang="0">
                  <a:pos x="27" y="175"/>
                </a:cxn>
                <a:cxn ang="0">
                  <a:pos x="12" y="118"/>
                </a:cxn>
                <a:cxn ang="0">
                  <a:pos x="16" y="105"/>
                </a:cxn>
                <a:cxn ang="0">
                  <a:pos x="0" y="65"/>
                </a:cxn>
              </a:cxnLst>
              <a:rect l="0" t="0" r="r" b="b"/>
              <a:pathLst>
                <a:path w="454" h="331">
                  <a:moveTo>
                    <a:pt x="0" y="65"/>
                  </a:moveTo>
                  <a:cubicBezTo>
                    <a:pt x="56" y="58"/>
                    <a:pt x="56" y="58"/>
                    <a:pt x="56" y="58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43" y="38"/>
                    <a:pt x="243" y="38"/>
                    <a:pt x="243" y="38"/>
                  </a:cubicBezTo>
                  <a:cubicBezTo>
                    <a:pt x="299" y="32"/>
                    <a:pt x="299" y="32"/>
                    <a:pt x="299" y="32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292" y="9"/>
                    <a:pt x="292" y="9"/>
                    <a:pt x="292" y="9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82" y="21"/>
                    <a:pt x="382" y="21"/>
                    <a:pt x="382" y="21"/>
                  </a:cubicBezTo>
                  <a:cubicBezTo>
                    <a:pt x="415" y="16"/>
                    <a:pt x="415" y="16"/>
                    <a:pt x="415" y="16"/>
                  </a:cubicBezTo>
                  <a:cubicBezTo>
                    <a:pt x="415" y="16"/>
                    <a:pt x="429" y="38"/>
                    <a:pt x="434" y="53"/>
                  </a:cubicBezTo>
                  <a:cubicBezTo>
                    <a:pt x="439" y="68"/>
                    <a:pt x="448" y="82"/>
                    <a:pt x="450" y="106"/>
                  </a:cubicBezTo>
                  <a:cubicBezTo>
                    <a:pt x="452" y="130"/>
                    <a:pt x="454" y="176"/>
                    <a:pt x="450" y="190"/>
                  </a:cubicBezTo>
                  <a:cubicBezTo>
                    <a:pt x="446" y="204"/>
                    <a:pt x="434" y="250"/>
                    <a:pt x="426" y="257"/>
                  </a:cubicBezTo>
                  <a:cubicBezTo>
                    <a:pt x="418" y="264"/>
                    <a:pt x="403" y="270"/>
                    <a:pt x="399" y="270"/>
                  </a:cubicBezTo>
                  <a:cubicBezTo>
                    <a:pt x="395" y="270"/>
                    <a:pt x="208" y="298"/>
                    <a:pt x="208" y="298"/>
                  </a:cubicBezTo>
                  <a:cubicBezTo>
                    <a:pt x="12" y="331"/>
                    <a:pt x="12" y="331"/>
                    <a:pt x="12" y="331"/>
                  </a:cubicBezTo>
                  <a:cubicBezTo>
                    <a:pt x="10" y="325"/>
                    <a:pt x="10" y="325"/>
                    <a:pt x="10" y="325"/>
                  </a:cubicBezTo>
                  <a:cubicBezTo>
                    <a:pt x="25" y="311"/>
                    <a:pt x="25" y="311"/>
                    <a:pt x="25" y="311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12" y="118"/>
                    <a:pt x="12" y="118"/>
                    <a:pt x="12" y="118"/>
                  </a:cubicBezTo>
                  <a:cubicBezTo>
                    <a:pt x="12" y="118"/>
                    <a:pt x="16" y="110"/>
                    <a:pt x="16" y="105"/>
                  </a:cubicBezTo>
                  <a:cubicBezTo>
                    <a:pt x="15" y="103"/>
                    <a:pt x="0" y="65"/>
                    <a:pt x="0" y="65"/>
                  </a:cubicBezTo>
                  <a:close/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" name="Rounded Rectangle 96"/>
            <p:cNvSpPr/>
            <p:nvPr/>
          </p:nvSpPr>
          <p:spPr bwMode="auto">
            <a:xfrm>
              <a:off x="4617919" y="5025277"/>
              <a:ext cx="2092810" cy="1670798"/>
            </a:xfrm>
            <a:prstGeom prst="roundRect">
              <a:avLst/>
            </a:prstGeom>
            <a:solidFill>
              <a:srgbClr val="C00000">
                <a:alpha val="10196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8" name="TextBox 97"/>
            <p:cNvSpPr txBox="1"/>
            <p:nvPr/>
          </p:nvSpPr>
          <p:spPr bwMode="auto">
            <a:xfrm>
              <a:off x="4632325" y="5038725"/>
              <a:ext cx="208597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600" b="1" dirty="0" smtClean="0">
                  <a:latin typeface="Garamond" pitchFamily="18" charset="0"/>
                </a:rPr>
                <a:t>Calorimètre à tuiles </a:t>
              </a:r>
              <a:r>
                <a:rPr lang="fr-FR" sz="1600" b="1" dirty="0" smtClean="0">
                  <a:latin typeface="Garamond" pitchFamily="18" charset="0"/>
                </a:rPr>
                <a:t>scintillantes</a:t>
              </a:r>
              <a:endParaRPr lang="fr-CH" sz="1600" b="1" dirty="0" smtClean="0">
                <a:latin typeface="Garamond" pitchFamily="18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 bwMode="auto">
            <a:xfrm>
              <a:off x="4619625" y="5676900"/>
              <a:ext cx="20955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1600" dirty="0" smtClean="0">
                  <a:latin typeface="Garamond" pitchFamily="18" charset="0"/>
                </a:rPr>
                <a:t>Énergie des jets hadroniques</a:t>
              </a:r>
              <a:endParaRPr lang="fr-FR" sz="1600" dirty="0" err="1" smtClean="0">
                <a:latin typeface="Garamond" pitchFamily="18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838950" y="5025277"/>
            <a:ext cx="2095500" cy="1675977"/>
            <a:chOff x="6838950" y="5025277"/>
            <a:chExt cx="2095500" cy="1675977"/>
          </a:xfrm>
        </p:grpSpPr>
        <p:sp>
          <p:nvSpPr>
            <p:cNvPr id="101" name="Rounded Rectangle 100"/>
            <p:cNvSpPr/>
            <p:nvPr/>
          </p:nvSpPr>
          <p:spPr bwMode="auto">
            <a:xfrm>
              <a:off x="6841640" y="5025277"/>
              <a:ext cx="2092810" cy="1670798"/>
            </a:xfrm>
            <a:prstGeom prst="roundRect">
              <a:avLst/>
            </a:prstGeom>
            <a:solidFill>
              <a:srgbClr val="000000">
                <a:alpha val="10196"/>
              </a:srgb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2" name="TextBox 101"/>
            <p:cNvSpPr txBox="1"/>
            <p:nvPr/>
          </p:nvSpPr>
          <p:spPr bwMode="auto">
            <a:xfrm>
              <a:off x="6842125" y="5038725"/>
              <a:ext cx="20859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600" b="1" dirty="0" smtClean="0">
                  <a:latin typeface="Garamond" pitchFamily="18" charset="0"/>
                </a:rPr>
                <a:t>Chambres à muons</a:t>
              </a:r>
              <a:endParaRPr lang="fr-FR" sz="1600" b="1" dirty="0" err="1" smtClean="0">
                <a:latin typeface="Garamond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 bwMode="auto">
            <a:xfrm>
              <a:off x="6838950" y="5676900"/>
              <a:ext cx="20955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1600" dirty="0" smtClean="0">
                  <a:latin typeface="Garamond" pitchFamily="18" charset="0"/>
                </a:rPr>
                <a:t>Impulsion des muons</a:t>
              </a:r>
              <a:endParaRPr lang="fr-FR" sz="1600" dirty="0" err="1" smtClean="0">
                <a:latin typeface="Garamond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 bwMode="auto">
            <a:xfrm>
              <a:off x="6848474" y="6362700"/>
              <a:ext cx="20859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1600" dirty="0" err="1" smtClean="0">
                  <a:solidFill>
                    <a:srgbClr val="000096"/>
                  </a:solidFill>
                  <a:latin typeface="Garamond" pitchFamily="18" charset="0"/>
                </a:rPr>
                <a:t>Toroïde</a:t>
              </a:r>
              <a:r>
                <a:rPr lang="fr-CH" sz="1600" dirty="0" smtClean="0">
                  <a:solidFill>
                    <a:srgbClr val="000096"/>
                  </a:solidFill>
                  <a:latin typeface="Garamond" pitchFamily="18" charset="0"/>
                </a:rPr>
                <a:t> 4 Tesla</a:t>
              </a:r>
            </a:p>
          </p:txBody>
        </p:sp>
      </p:grpSp>
      <p:cxnSp>
        <p:nvCxnSpPr>
          <p:cNvPr id="105" name="Straight Arrow Connector 104"/>
          <p:cNvCxnSpPr/>
          <p:nvPr/>
        </p:nvCxnSpPr>
        <p:spPr bwMode="auto">
          <a:xfrm flipV="1">
            <a:off x="1366837" y="2867028"/>
            <a:ext cx="2947991" cy="209549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oval" w="med" len="med"/>
            <a:tailEnd type="stealth" w="lg" len="lg"/>
          </a:ln>
          <a:effectLst/>
        </p:spPr>
      </p:cxnSp>
      <p:cxnSp>
        <p:nvCxnSpPr>
          <p:cNvPr id="106" name="Straight Arrow Connector 105"/>
          <p:cNvCxnSpPr/>
          <p:nvPr/>
        </p:nvCxnSpPr>
        <p:spPr bwMode="auto">
          <a:xfrm rot="5400000" flipH="1" flipV="1">
            <a:off x="3064668" y="3388519"/>
            <a:ext cx="1990726" cy="115728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oval" w="med" len="med"/>
            <a:tailEnd type="stealth" w="lg" len="lg"/>
          </a:ln>
          <a:effectLst/>
        </p:spPr>
      </p:cxnSp>
      <p:cxnSp>
        <p:nvCxnSpPr>
          <p:cNvPr id="141" name="Straight Arrow Connector 140"/>
          <p:cNvCxnSpPr/>
          <p:nvPr/>
        </p:nvCxnSpPr>
        <p:spPr bwMode="auto">
          <a:xfrm rot="16200000" flipV="1">
            <a:off x="4488656" y="3740944"/>
            <a:ext cx="1666876" cy="77628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oval" w="med" len="med"/>
            <a:tailEnd type="stealth" w="lg" len="lg"/>
          </a:ln>
          <a:effectLst/>
        </p:spPr>
      </p:cxnSp>
      <p:cxnSp>
        <p:nvCxnSpPr>
          <p:cNvPr id="142" name="Straight Arrow Connector 141"/>
          <p:cNvCxnSpPr/>
          <p:nvPr/>
        </p:nvCxnSpPr>
        <p:spPr bwMode="auto">
          <a:xfrm rot="10800000">
            <a:off x="5734050" y="3638551"/>
            <a:ext cx="2224088" cy="132397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oval" w="med" len="med"/>
            <a:tailEnd type="stealth" w="lg" len="lg"/>
          </a:ln>
          <a:effectLst/>
        </p:spPr>
      </p:cxn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0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1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7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9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0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1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2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7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8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9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0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1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2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4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5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6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7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76238"/>
            <a:ext cx="9144000" cy="261937"/>
          </a:xfrm>
        </p:spPr>
        <p:txBody>
          <a:bodyPr/>
          <a:lstStyle/>
          <a:p>
            <a:pPr>
              <a:defRPr/>
            </a:pPr>
            <a:r>
              <a:rPr lang="fr-CH" dirty="0" smtClean="0"/>
              <a:t>Signatures étudiées par la collaboration </a:t>
            </a:r>
            <a:r>
              <a:rPr lang="fr-CH" dirty="0" smtClean="0"/>
              <a:t>ATLAS</a:t>
            </a:r>
            <a:endParaRPr lang="fr-FR" dirty="0"/>
          </a:p>
        </p:txBody>
      </p:sp>
      <p:grpSp>
        <p:nvGrpSpPr>
          <p:cNvPr id="108" name="Group 107"/>
          <p:cNvGrpSpPr/>
          <p:nvPr/>
        </p:nvGrpSpPr>
        <p:grpSpPr>
          <a:xfrm>
            <a:off x="1731354" y="5883962"/>
            <a:ext cx="5315490" cy="884582"/>
            <a:chOff x="1731354" y="5883962"/>
            <a:chExt cx="5315490" cy="884582"/>
          </a:xfrm>
        </p:grpSpPr>
        <p:sp>
          <p:nvSpPr>
            <p:cNvPr id="152" name="TextBox 151"/>
            <p:cNvSpPr txBox="1"/>
            <p:nvPr/>
          </p:nvSpPr>
          <p:spPr bwMode="auto">
            <a:xfrm>
              <a:off x="2098813" y="6243016"/>
              <a:ext cx="471571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fr-CH" b="1" dirty="0" smtClean="0">
                  <a:solidFill>
                    <a:srgbClr val="FF0000"/>
                  </a:solidFill>
                  <a:latin typeface="Garamond" pitchFamily="18" charset="0"/>
                  <a:cs typeface="Times New Roman"/>
                </a:rPr>
                <a:t>Le canal électronique est privilégié</a:t>
              </a:r>
              <a:endParaRPr lang="fr-FR" b="1" dirty="0" smtClean="0">
                <a:solidFill>
                  <a:srgbClr val="FF0000"/>
                </a:solidFill>
                <a:latin typeface="Garamond" pitchFamily="18" charset="0"/>
              </a:endParaRPr>
            </a:p>
          </p:txBody>
        </p:sp>
        <p:grpSp>
          <p:nvGrpSpPr>
            <p:cNvPr id="153" name="Group 440"/>
            <p:cNvGrpSpPr>
              <a:grpSpLocks/>
            </p:cNvGrpSpPr>
            <p:nvPr/>
          </p:nvGrpSpPr>
          <p:grpSpPr bwMode="auto">
            <a:xfrm>
              <a:off x="1731354" y="5883962"/>
              <a:ext cx="5315490" cy="884582"/>
              <a:chOff x="683705" y="5098262"/>
              <a:chExt cx="5431548" cy="785324"/>
            </a:xfrm>
          </p:grpSpPr>
          <p:sp>
            <p:nvSpPr>
              <p:cNvPr id="154" name="Rounded Rectangle 438"/>
              <p:cNvSpPr>
                <a:spLocks noChangeArrowheads="1"/>
              </p:cNvSpPr>
              <p:nvPr/>
            </p:nvSpPr>
            <p:spPr bwMode="auto">
              <a:xfrm>
                <a:off x="683705" y="5294311"/>
                <a:ext cx="5431548" cy="589275"/>
              </a:xfrm>
              <a:prstGeom prst="roundRect">
                <a:avLst>
                  <a:gd name="adj" fmla="val 20923"/>
                </a:avLst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55" name="Group 439"/>
              <p:cNvGrpSpPr>
                <a:grpSpLocks/>
              </p:cNvGrpSpPr>
              <p:nvPr/>
            </p:nvGrpSpPr>
            <p:grpSpPr bwMode="auto">
              <a:xfrm>
                <a:off x="1408388" y="5098262"/>
                <a:ext cx="3989167" cy="355214"/>
                <a:chOff x="2724426" y="4666462"/>
                <a:chExt cx="3989167" cy="355214"/>
              </a:xfrm>
            </p:grpSpPr>
            <p:sp>
              <p:nvSpPr>
                <p:cNvPr id="156" name="TextBox 403"/>
                <p:cNvSpPr txBox="1">
                  <a:spLocks noChangeArrowheads="1"/>
                </p:cNvSpPr>
                <p:nvPr/>
              </p:nvSpPr>
              <p:spPr bwMode="auto">
                <a:xfrm>
                  <a:off x="2790949" y="4666462"/>
                  <a:ext cx="3844720" cy="35521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pt-BR" sz="2000" dirty="0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M</a:t>
                  </a:r>
                  <a:r>
                    <a:rPr lang="pt-BR" sz="2000" baseline="-25000" dirty="0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Z’ </a:t>
                  </a:r>
                  <a:r>
                    <a:rPr lang="pt-BR" sz="2000" dirty="0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&gt; 1 TeV → E &gt; 500 GeV</a:t>
                  </a:r>
                </a:p>
              </p:txBody>
            </p:sp>
            <p:sp>
              <p:nvSpPr>
                <p:cNvPr id="157" name="Oval 428"/>
                <p:cNvSpPr>
                  <a:spLocks noChangeArrowheads="1"/>
                </p:cNvSpPr>
                <p:nvPr/>
              </p:nvSpPr>
              <p:spPr bwMode="auto">
                <a:xfrm flipH="1">
                  <a:off x="2724426" y="4824407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Oval 433"/>
                <p:cNvSpPr>
                  <a:spLocks noChangeArrowheads="1"/>
                </p:cNvSpPr>
                <p:nvPr/>
              </p:nvSpPr>
              <p:spPr bwMode="auto">
                <a:xfrm>
                  <a:off x="6638059" y="4824409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91" name="Rectangle 90"/>
          <p:cNvSpPr/>
          <p:nvPr/>
        </p:nvSpPr>
        <p:spPr>
          <a:xfrm>
            <a:off x="430451" y="1200403"/>
            <a:ext cx="107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800" dirty="0" smtClean="0">
                <a:latin typeface="Garamond" pitchFamily="18" charset="0"/>
              </a:rPr>
              <a:t>Z’ </a:t>
            </a:r>
            <a:r>
              <a:rPr lang="fr-CH" sz="1800" dirty="0" smtClean="0">
                <a:latin typeface="Garamond" pitchFamily="18" charset="0"/>
                <a:cs typeface="Times New Roman"/>
                <a:sym typeface="Wingdings" pitchFamily="2" charset="2"/>
              </a:rPr>
              <a:t>→ e</a:t>
            </a:r>
            <a:r>
              <a:rPr lang="fr-CH" sz="1800" baseline="30000" dirty="0" smtClean="0">
                <a:latin typeface="Garamond" pitchFamily="18" charset="0"/>
                <a:cs typeface="Times New Roman"/>
                <a:sym typeface="Wingdings" pitchFamily="2" charset="2"/>
              </a:rPr>
              <a:t>+</a:t>
            </a:r>
            <a:r>
              <a:rPr lang="fr-CH" sz="1800" dirty="0" smtClean="0">
                <a:latin typeface="Garamond" pitchFamily="18" charset="0"/>
                <a:cs typeface="Times New Roman"/>
                <a:sym typeface="Wingdings" pitchFamily="2" charset="2"/>
              </a:rPr>
              <a:t>e</a:t>
            </a:r>
            <a:r>
              <a:rPr lang="fr-CH" sz="1800" baseline="30000" dirty="0" smtClean="0">
                <a:latin typeface="Garamond" pitchFamily="18" charset="0"/>
                <a:cs typeface="Times New Roman"/>
                <a:sym typeface="Wingdings" pitchFamily="2" charset="2"/>
              </a:rPr>
              <a:t>-</a:t>
            </a:r>
            <a:endParaRPr lang="fr-FR" sz="1800" baseline="30000" dirty="0">
              <a:latin typeface="Garamond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832281" y="1200403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800" dirty="0" smtClean="0">
                <a:latin typeface="Garamond" pitchFamily="18" charset="0"/>
              </a:rPr>
              <a:t>Z’ </a:t>
            </a:r>
            <a:r>
              <a:rPr lang="fr-CH" sz="1800" dirty="0" smtClean="0">
                <a:latin typeface="Garamond" pitchFamily="18" charset="0"/>
                <a:cs typeface="Times New Roman"/>
                <a:sym typeface="Wingdings" pitchFamily="2" charset="2"/>
              </a:rPr>
              <a:t>→ µ</a:t>
            </a:r>
            <a:r>
              <a:rPr lang="fr-CH" sz="1800" baseline="30000" dirty="0" smtClean="0">
                <a:latin typeface="Garamond" pitchFamily="18" charset="0"/>
                <a:cs typeface="Times New Roman"/>
                <a:sym typeface="Wingdings" pitchFamily="2" charset="2"/>
              </a:rPr>
              <a:t>+</a:t>
            </a:r>
            <a:r>
              <a:rPr lang="fr-CH" sz="1800" dirty="0" smtClean="0">
                <a:latin typeface="Garamond" pitchFamily="18" charset="0"/>
                <a:cs typeface="Times New Roman"/>
                <a:sym typeface="Wingdings" pitchFamily="2" charset="2"/>
              </a:rPr>
              <a:t>µ</a:t>
            </a:r>
            <a:r>
              <a:rPr lang="fr-CH" sz="1800" baseline="30000" dirty="0" smtClean="0">
                <a:latin typeface="Garamond" pitchFamily="18" charset="0"/>
                <a:cs typeface="Times New Roman"/>
                <a:sym typeface="Wingdings" pitchFamily="2" charset="2"/>
              </a:rPr>
              <a:t>-</a:t>
            </a:r>
            <a:endParaRPr lang="fr-FR" sz="1800" baseline="30000" dirty="0">
              <a:latin typeface="Garamond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349436" y="1200403"/>
            <a:ext cx="2190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800" dirty="0" smtClean="0">
                <a:latin typeface="Garamond" pitchFamily="18" charset="0"/>
              </a:rPr>
              <a:t>Z’ </a:t>
            </a:r>
            <a:r>
              <a:rPr lang="fr-CH" sz="1800" dirty="0" smtClean="0">
                <a:latin typeface="Garamond" pitchFamily="18" charset="0"/>
                <a:cs typeface="Times New Roman"/>
                <a:sym typeface="Wingdings" pitchFamily="2" charset="2"/>
              </a:rPr>
              <a:t>→ </a:t>
            </a:r>
            <a:r>
              <a:rPr lang="el-GR" sz="1800" dirty="0" smtClean="0">
                <a:latin typeface="Garamond" pitchFamily="18" charset="0"/>
                <a:cs typeface="Times New Roman"/>
                <a:sym typeface="Wingdings" pitchFamily="2" charset="2"/>
              </a:rPr>
              <a:t>τ</a:t>
            </a:r>
            <a:r>
              <a:rPr lang="fr-CH" sz="1800" baseline="30000" dirty="0" smtClean="0">
                <a:latin typeface="Garamond" pitchFamily="18" charset="0"/>
                <a:cs typeface="Times New Roman"/>
                <a:sym typeface="Wingdings" pitchFamily="2" charset="2"/>
              </a:rPr>
              <a:t>+</a:t>
            </a:r>
            <a:r>
              <a:rPr lang="el-GR" sz="1800" dirty="0" smtClean="0">
                <a:latin typeface="Garamond" pitchFamily="18" charset="0"/>
                <a:cs typeface="Times New Roman"/>
                <a:sym typeface="Wingdings" pitchFamily="2" charset="2"/>
              </a:rPr>
              <a:t>τ</a:t>
            </a:r>
            <a:r>
              <a:rPr lang="fr-CH" sz="1800" dirty="0" smtClean="0">
                <a:latin typeface="Garamond" pitchFamily="18" charset="0"/>
                <a:cs typeface="Times New Roman"/>
                <a:sym typeface="Wingdings" pitchFamily="2" charset="2"/>
              </a:rPr>
              <a:t> </a:t>
            </a:r>
            <a:r>
              <a:rPr lang="fr-CH" sz="1800" baseline="30000" dirty="0" smtClean="0">
                <a:latin typeface="Garamond" pitchFamily="18" charset="0"/>
                <a:cs typeface="Times New Roman"/>
                <a:sym typeface="Wingdings" pitchFamily="2" charset="2"/>
              </a:rPr>
              <a:t>-</a:t>
            </a:r>
            <a:r>
              <a:rPr lang="fr-CH" sz="1800" dirty="0" smtClean="0">
                <a:latin typeface="Garamond" pitchFamily="18" charset="0"/>
                <a:cs typeface="Times New Roman"/>
                <a:sym typeface="Wingdings" pitchFamily="2" charset="2"/>
              </a:rPr>
              <a:t> → </a:t>
            </a:r>
            <a:r>
              <a:rPr lang="el-GR" sz="1800" b="1" dirty="0" smtClean="0">
                <a:solidFill>
                  <a:srgbClr val="FF0000"/>
                </a:solidFill>
                <a:latin typeface="Garamond" pitchFamily="18" charset="0"/>
                <a:cs typeface="Times New Roman"/>
                <a:sym typeface="Wingdings" pitchFamily="2" charset="2"/>
              </a:rPr>
              <a:t>νν</a:t>
            </a:r>
            <a:r>
              <a:rPr lang="fr-CH" sz="1800" dirty="0" smtClean="0">
                <a:latin typeface="Garamond" pitchFamily="18" charset="0"/>
                <a:cs typeface="Times New Roman"/>
                <a:sym typeface="Wingdings" pitchFamily="2" charset="2"/>
              </a:rPr>
              <a:t>W</a:t>
            </a:r>
            <a:r>
              <a:rPr lang="fr-CH" sz="1800" baseline="30000" dirty="0" smtClean="0">
                <a:latin typeface="Garamond" pitchFamily="18" charset="0"/>
                <a:cs typeface="Times New Roman"/>
                <a:sym typeface="Wingdings" pitchFamily="2" charset="2"/>
              </a:rPr>
              <a:t>+</a:t>
            </a:r>
            <a:r>
              <a:rPr lang="fr-CH" sz="1800" dirty="0" smtClean="0">
                <a:latin typeface="Garamond" pitchFamily="18" charset="0"/>
                <a:cs typeface="Times New Roman"/>
                <a:sym typeface="Wingdings" pitchFamily="2" charset="2"/>
              </a:rPr>
              <a:t>W</a:t>
            </a:r>
            <a:r>
              <a:rPr lang="fr-CH" sz="1800" baseline="30000" dirty="0" smtClean="0">
                <a:latin typeface="Garamond" pitchFamily="18" charset="0"/>
                <a:cs typeface="Times New Roman"/>
                <a:sym typeface="Wingdings" pitchFamily="2" charset="2"/>
              </a:rPr>
              <a:t>-</a:t>
            </a:r>
            <a:endParaRPr lang="fr-FR" sz="1800" baseline="30000" dirty="0">
              <a:latin typeface="Garamond" pitchFamily="18" charset="0"/>
            </a:endParaRPr>
          </a:p>
        </p:txBody>
      </p:sp>
      <p:grpSp>
        <p:nvGrpSpPr>
          <p:cNvPr id="94" name="Group 440"/>
          <p:cNvGrpSpPr>
            <a:grpSpLocks/>
          </p:cNvGrpSpPr>
          <p:nvPr/>
        </p:nvGrpSpPr>
        <p:grpSpPr bwMode="auto">
          <a:xfrm>
            <a:off x="162560" y="854761"/>
            <a:ext cx="5699759" cy="884583"/>
            <a:chOff x="669936" y="5098261"/>
            <a:chExt cx="5824206" cy="785325"/>
          </a:xfrm>
        </p:grpSpPr>
        <p:sp>
          <p:nvSpPr>
            <p:cNvPr id="96" name="Rounded Rectangle 438"/>
            <p:cNvSpPr>
              <a:spLocks noChangeArrowheads="1"/>
            </p:cNvSpPr>
            <p:nvPr/>
          </p:nvSpPr>
          <p:spPr bwMode="auto">
            <a:xfrm>
              <a:off x="669936" y="5294311"/>
              <a:ext cx="5824206" cy="589275"/>
            </a:xfrm>
            <a:prstGeom prst="roundRect">
              <a:avLst>
                <a:gd name="adj" fmla="val 20923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7" name="Group 439"/>
            <p:cNvGrpSpPr>
              <a:grpSpLocks/>
            </p:cNvGrpSpPr>
            <p:nvPr/>
          </p:nvGrpSpPr>
          <p:grpSpPr bwMode="auto">
            <a:xfrm>
              <a:off x="1784160" y="5098261"/>
              <a:ext cx="3156374" cy="327890"/>
              <a:chOff x="3100198" y="4666462"/>
              <a:chExt cx="3156374" cy="327890"/>
            </a:xfrm>
          </p:grpSpPr>
          <p:sp>
            <p:nvSpPr>
              <p:cNvPr id="98" name="TextBox 403"/>
              <p:cNvSpPr txBox="1">
                <a:spLocks noChangeArrowheads="1"/>
              </p:cNvSpPr>
              <p:nvPr/>
            </p:nvSpPr>
            <p:spPr bwMode="auto">
              <a:xfrm>
                <a:off x="3176878" y="4666462"/>
                <a:ext cx="3010977" cy="32789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Signatures leptoniques</a:t>
                </a:r>
              </a:p>
            </p:txBody>
          </p:sp>
          <p:sp>
            <p:nvSpPr>
              <p:cNvPr id="99" name="Oval 428"/>
              <p:cNvSpPr>
                <a:spLocks noChangeArrowheads="1"/>
              </p:cNvSpPr>
              <p:nvPr/>
            </p:nvSpPr>
            <p:spPr bwMode="auto">
              <a:xfrm flipH="1">
                <a:off x="3100198" y="4824407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Oval 433"/>
              <p:cNvSpPr>
                <a:spLocks noChangeArrowheads="1"/>
              </p:cNvSpPr>
              <p:nvPr/>
            </p:nvSpPr>
            <p:spPr bwMode="auto">
              <a:xfrm>
                <a:off x="6181038" y="4824409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7" name="Group 106"/>
          <p:cNvGrpSpPr/>
          <p:nvPr/>
        </p:nvGrpSpPr>
        <p:grpSpPr>
          <a:xfrm>
            <a:off x="165100" y="1805414"/>
            <a:ext cx="8751910" cy="4014113"/>
            <a:chOff x="165100" y="1805414"/>
            <a:chExt cx="8751910" cy="4014113"/>
          </a:xfrm>
        </p:grpSpPr>
        <p:grpSp>
          <p:nvGrpSpPr>
            <p:cNvPr id="80" name="Group 316"/>
            <p:cNvGrpSpPr>
              <a:grpSpLocks/>
            </p:cNvGrpSpPr>
            <p:nvPr/>
          </p:nvGrpSpPr>
          <p:grpSpPr bwMode="auto">
            <a:xfrm>
              <a:off x="165100" y="1805414"/>
              <a:ext cx="4102100" cy="4014113"/>
              <a:chOff x="248728" y="1398922"/>
              <a:chExt cx="3991742" cy="3881721"/>
            </a:xfrm>
          </p:grpSpPr>
          <p:sp>
            <p:nvSpPr>
              <p:cNvPr id="81" name="TextBox 306"/>
              <p:cNvSpPr txBox="1">
                <a:spLocks noChangeArrowheads="1"/>
              </p:cNvSpPr>
              <p:nvPr/>
            </p:nvSpPr>
            <p:spPr bwMode="auto">
              <a:xfrm>
                <a:off x="2946946" y="1398922"/>
                <a:ext cx="1287211" cy="357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CH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Électrons</a:t>
                </a:r>
              </a:p>
            </p:txBody>
          </p:sp>
          <p:cxnSp>
            <p:nvCxnSpPr>
              <p:cNvPr id="82" name="Straight Connector 308"/>
              <p:cNvCxnSpPr>
                <a:cxnSpLocks noChangeShapeType="1"/>
                <a:endCxn id="84" idx="2"/>
              </p:cNvCxnSpPr>
              <p:nvPr/>
            </p:nvCxnSpPr>
            <p:spPr bwMode="auto">
              <a:xfrm rot="10800000" flipV="1">
                <a:off x="424896" y="1687715"/>
                <a:ext cx="3815574" cy="445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3" name="Straight Connector 309"/>
              <p:cNvCxnSpPr>
                <a:cxnSpLocks noChangeShapeType="1"/>
                <a:stCxn id="84" idx="0"/>
                <a:endCxn id="90" idx="0"/>
              </p:cNvCxnSpPr>
              <p:nvPr/>
            </p:nvCxnSpPr>
            <p:spPr bwMode="auto">
              <a:xfrm rot="5400000">
                <a:off x="-1400791" y="3509564"/>
                <a:ext cx="3382831" cy="826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84" name="Arc 83"/>
              <p:cNvSpPr/>
              <p:nvPr/>
            </p:nvSpPr>
            <p:spPr bwMode="auto">
              <a:xfrm rot="16200000">
                <a:off x="294790" y="1692137"/>
                <a:ext cx="260211" cy="260282"/>
              </a:xfrm>
              <a:prstGeom prst="arc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0" name="Oval 312"/>
              <p:cNvSpPr>
                <a:spLocks noChangeArrowheads="1"/>
              </p:cNvSpPr>
              <p:nvPr/>
            </p:nvSpPr>
            <p:spPr bwMode="auto">
              <a:xfrm flipH="1">
                <a:off x="248728" y="5205109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4" name="TextBox 143"/>
            <p:cNvSpPr txBox="1"/>
            <p:nvPr/>
          </p:nvSpPr>
          <p:spPr bwMode="auto">
            <a:xfrm>
              <a:off x="4787900" y="4840353"/>
              <a:ext cx="406123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Garamond" pitchFamily="18" charset="0"/>
                </a:rPr>
                <a:t>La résolution augmente avec l</a:t>
              </a:r>
              <a:r>
                <a:rPr lang="fr-CH" sz="1800" dirty="0" smtClean="0">
                  <a:solidFill>
                    <a:srgbClr val="000096"/>
                  </a:solidFill>
                  <a:latin typeface="Garamond" pitchFamily="18" charset="0"/>
                </a:rPr>
                <a:t>’impulsion.</a:t>
              </a:r>
              <a:endParaRPr lang="fr-CH" sz="1800" b="1" dirty="0" smtClean="0">
                <a:solidFill>
                  <a:srgbClr val="FF0000"/>
                </a:solidFill>
                <a:latin typeface="Garamond" pitchFamily="18" charset="0"/>
              </a:endParaRPr>
            </a:p>
            <a:p>
              <a:pPr algn="ctr">
                <a:spcBef>
                  <a:spcPts val="0"/>
                </a:spcBef>
              </a:pPr>
              <a:r>
                <a:rPr lang="fr-FR" sz="1800" b="1" dirty="0" smtClean="0">
                  <a:solidFill>
                    <a:srgbClr val="FF0000"/>
                  </a:solidFill>
                  <a:latin typeface="Garamond" pitchFamily="18" charset="0"/>
                  <a:cs typeface="Times New Roman"/>
                </a:rPr>
                <a:t>~ 12% pour </a:t>
              </a:r>
              <a:r>
                <a:rPr lang="fr-FR" sz="1800" b="1" dirty="0" err="1" smtClean="0">
                  <a:solidFill>
                    <a:srgbClr val="FF0000"/>
                  </a:solidFill>
                  <a:latin typeface="Garamond" pitchFamily="18" charset="0"/>
                  <a:cs typeface="Times New Roman"/>
                </a:rPr>
                <a:t>p</a:t>
              </a:r>
              <a:r>
                <a:rPr lang="fr-FR" sz="1800" b="1" baseline="-25000" dirty="0" err="1" smtClean="0">
                  <a:solidFill>
                    <a:srgbClr val="FF0000"/>
                  </a:solidFill>
                  <a:latin typeface="Garamond" pitchFamily="18" charset="0"/>
                  <a:cs typeface="Times New Roman"/>
                </a:rPr>
                <a:t>T</a:t>
              </a:r>
              <a:r>
                <a:rPr lang="fr-FR" sz="1800" b="1" dirty="0" smtClean="0">
                  <a:solidFill>
                    <a:srgbClr val="FF0000"/>
                  </a:solidFill>
                  <a:latin typeface="Garamond" pitchFamily="18" charset="0"/>
                  <a:cs typeface="Times New Roman"/>
                </a:rPr>
                <a:t>=1 </a:t>
              </a:r>
              <a:r>
                <a:rPr lang="fr-FR" sz="1800" b="1" dirty="0" err="1" smtClean="0">
                  <a:solidFill>
                    <a:srgbClr val="FF0000"/>
                  </a:solidFill>
                  <a:latin typeface="Garamond" pitchFamily="18" charset="0"/>
                  <a:cs typeface="Times New Roman"/>
                </a:rPr>
                <a:t>TeV</a:t>
              </a:r>
              <a:r>
                <a:rPr lang="fr-FR" sz="1800" b="1" dirty="0" smtClean="0">
                  <a:solidFill>
                    <a:srgbClr val="FF0000"/>
                  </a:solidFill>
                  <a:latin typeface="Garamond" pitchFamily="18" charset="0"/>
                  <a:cs typeface="Times New Roman"/>
                </a:rPr>
                <a:t> </a:t>
              </a:r>
              <a:r>
                <a:rPr lang="fr-FR" sz="1800" dirty="0" smtClean="0">
                  <a:solidFill>
                    <a:srgbClr val="FF0000"/>
                  </a:solidFill>
                  <a:latin typeface="Garamond" pitchFamily="18" charset="0"/>
                  <a:cs typeface="Times New Roman"/>
                </a:rPr>
                <a:t>(TDR)</a:t>
              </a:r>
              <a:endParaRPr lang="fr-FR" sz="1800" dirty="0" smtClean="0">
                <a:solidFill>
                  <a:srgbClr val="FF0000"/>
                </a:solidFill>
                <a:latin typeface="Garamond" pitchFamily="18" charset="0"/>
              </a:endParaRPr>
            </a:p>
          </p:txBody>
        </p:sp>
        <p:grpSp>
          <p:nvGrpSpPr>
            <p:cNvPr id="150" name="Group 149"/>
            <p:cNvGrpSpPr/>
            <p:nvPr/>
          </p:nvGrpSpPr>
          <p:grpSpPr>
            <a:xfrm>
              <a:off x="4717576" y="2261191"/>
              <a:ext cx="4199434" cy="2599038"/>
              <a:chOff x="4717576" y="1923265"/>
              <a:chExt cx="4199434" cy="2599038"/>
            </a:xfrm>
          </p:grpSpPr>
          <p:pic>
            <p:nvPicPr>
              <p:cNvPr id="270347" name="Picture 11" descr="Z:\Users\olympio\Documents\02.Travail\Presentations\Seminaire\Muon_Perf.png"/>
              <p:cNvPicPr>
                <a:picLocks noChangeAspect="1" noChangeArrowheads="1"/>
              </p:cNvPicPr>
              <p:nvPr/>
            </p:nvPicPr>
            <p:blipFill>
              <a:blip r:embed="rId3"/>
              <a:srcRect l="14375" t="37895" r="29063" b="14105"/>
              <a:stretch>
                <a:fillRect/>
              </a:stretch>
            </p:blipFill>
            <p:spPr bwMode="auto">
              <a:xfrm>
                <a:off x="4717576" y="2134355"/>
                <a:ext cx="4199434" cy="2387948"/>
              </a:xfrm>
              <a:prstGeom prst="rect">
                <a:avLst/>
              </a:prstGeom>
              <a:noFill/>
            </p:spPr>
          </p:pic>
          <p:pic>
            <p:nvPicPr>
              <p:cNvPr id="270348" name="Picture 1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425732" y="1923265"/>
                <a:ext cx="1502612" cy="2494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49" name="Group 148"/>
            <p:cNvGrpSpPr/>
            <p:nvPr/>
          </p:nvGrpSpPr>
          <p:grpSpPr>
            <a:xfrm>
              <a:off x="436750" y="2261191"/>
              <a:ext cx="3850900" cy="2439904"/>
              <a:chOff x="436750" y="1923265"/>
              <a:chExt cx="3850900" cy="2439904"/>
            </a:xfrm>
          </p:grpSpPr>
          <p:pic>
            <p:nvPicPr>
              <p:cNvPr id="270346" name="Picture 10" descr="Z:\Users\olympio\Documents\02.Travail\Presentations\Seminaire\Elect_Perf.png"/>
              <p:cNvPicPr>
                <a:picLocks noChangeAspect="1" noChangeArrowheads="1"/>
              </p:cNvPicPr>
              <p:nvPr/>
            </p:nvPicPr>
            <p:blipFill>
              <a:blip r:embed="rId5"/>
              <a:srcRect l="10625" t="32333" r="7813" b="14404"/>
              <a:stretch>
                <a:fillRect/>
              </a:stretch>
            </p:blipFill>
            <p:spPr bwMode="auto">
              <a:xfrm>
                <a:off x="436750" y="2169941"/>
                <a:ext cx="3850900" cy="2193228"/>
              </a:xfrm>
              <a:prstGeom prst="rect">
                <a:avLst/>
              </a:prstGeom>
              <a:noFill/>
            </p:spPr>
          </p:pic>
          <p:pic>
            <p:nvPicPr>
              <p:cNvPr id="270349" name="Picture 1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920199" y="1923265"/>
                <a:ext cx="1276350" cy="2494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51" name="TextBox 150"/>
            <p:cNvSpPr txBox="1"/>
            <p:nvPr/>
          </p:nvSpPr>
          <p:spPr bwMode="auto">
            <a:xfrm>
              <a:off x="404744" y="4701207"/>
              <a:ext cx="4061238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Garamond" pitchFamily="18" charset="0"/>
                </a:rPr>
                <a:t>La résolution tend vers un terme constant quand l’énergie augmente.</a:t>
              </a:r>
              <a:endParaRPr lang="fr-CH" sz="1800" b="1" dirty="0" smtClean="0">
                <a:solidFill>
                  <a:srgbClr val="FF0000"/>
                </a:solidFill>
                <a:latin typeface="Garamond" pitchFamily="18" charset="0"/>
              </a:endParaRPr>
            </a:p>
            <a:p>
              <a:pPr algn="ctr">
                <a:spcBef>
                  <a:spcPts val="0"/>
                </a:spcBef>
              </a:pPr>
              <a:r>
                <a:rPr lang="fr-FR" sz="1800" b="1" dirty="0" smtClean="0">
                  <a:solidFill>
                    <a:srgbClr val="FF0000"/>
                  </a:solidFill>
                  <a:latin typeface="Garamond" pitchFamily="18" charset="0"/>
                  <a:cs typeface="Times New Roman"/>
                </a:rPr>
                <a:t>~ 1% pour E=1 </a:t>
              </a:r>
              <a:r>
                <a:rPr lang="fr-FR" sz="1800" b="1" dirty="0" err="1" smtClean="0">
                  <a:solidFill>
                    <a:srgbClr val="FF0000"/>
                  </a:solidFill>
                  <a:latin typeface="Garamond" pitchFamily="18" charset="0"/>
                  <a:cs typeface="Times New Roman"/>
                </a:rPr>
                <a:t>TeV</a:t>
              </a:r>
              <a:endParaRPr lang="fr-FR" sz="1800" b="1" dirty="0" smtClean="0">
                <a:solidFill>
                  <a:srgbClr val="FF0000"/>
                </a:solidFill>
                <a:latin typeface="Garamond" pitchFamily="18" charset="0"/>
              </a:endParaRPr>
            </a:p>
          </p:txBody>
        </p:sp>
        <p:grpSp>
          <p:nvGrpSpPr>
            <p:cNvPr id="73" name="Group 316"/>
            <p:cNvGrpSpPr>
              <a:grpSpLocks/>
            </p:cNvGrpSpPr>
            <p:nvPr/>
          </p:nvGrpSpPr>
          <p:grpSpPr bwMode="auto">
            <a:xfrm>
              <a:off x="4627770" y="1805414"/>
              <a:ext cx="4102100" cy="4014113"/>
              <a:chOff x="248728" y="1398922"/>
              <a:chExt cx="3991742" cy="3881721"/>
            </a:xfrm>
          </p:grpSpPr>
          <p:sp>
            <p:nvSpPr>
              <p:cNvPr id="77" name="TextBox 306"/>
              <p:cNvSpPr txBox="1">
                <a:spLocks noChangeArrowheads="1"/>
              </p:cNvSpPr>
              <p:nvPr/>
            </p:nvSpPr>
            <p:spPr bwMode="auto">
              <a:xfrm>
                <a:off x="3237094" y="1398922"/>
                <a:ext cx="987714" cy="357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CH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Muons</a:t>
                </a:r>
              </a:p>
            </p:txBody>
          </p:sp>
          <p:cxnSp>
            <p:nvCxnSpPr>
              <p:cNvPr id="85" name="Straight Connector 308"/>
              <p:cNvCxnSpPr>
                <a:cxnSpLocks noChangeShapeType="1"/>
                <a:endCxn id="87" idx="2"/>
              </p:cNvCxnSpPr>
              <p:nvPr/>
            </p:nvCxnSpPr>
            <p:spPr bwMode="auto">
              <a:xfrm rot="10800000" flipV="1">
                <a:off x="424896" y="1687715"/>
                <a:ext cx="3815574" cy="445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6" name="Straight Connector 309"/>
              <p:cNvCxnSpPr>
                <a:cxnSpLocks noChangeShapeType="1"/>
                <a:stCxn id="87" idx="0"/>
                <a:endCxn id="88" idx="0"/>
              </p:cNvCxnSpPr>
              <p:nvPr/>
            </p:nvCxnSpPr>
            <p:spPr bwMode="auto">
              <a:xfrm rot="5400000">
                <a:off x="-1400791" y="3509564"/>
                <a:ext cx="3382831" cy="826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87" name="Arc 86"/>
              <p:cNvSpPr/>
              <p:nvPr/>
            </p:nvSpPr>
            <p:spPr bwMode="auto">
              <a:xfrm rot="16200000">
                <a:off x="294790" y="1692137"/>
                <a:ext cx="260211" cy="260282"/>
              </a:xfrm>
              <a:prstGeom prst="arc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8" name="Oval 312"/>
              <p:cNvSpPr>
                <a:spLocks noChangeArrowheads="1"/>
              </p:cNvSpPr>
              <p:nvPr/>
            </p:nvSpPr>
            <p:spPr bwMode="auto">
              <a:xfrm flipH="1">
                <a:off x="248728" y="5205109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5" name="TextBox 94"/>
            <p:cNvSpPr txBox="1"/>
            <p:nvPr/>
          </p:nvSpPr>
          <p:spPr bwMode="auto">
            <a:xfrm>
              <a:off x="6703279" y="4103205"/>
              <a:ext cx="19874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400" b="1" i="1" dirty="0" smtClean="0">
                  <a:latin typeface="Adobe Garamond Pro" pitchFamily="18" charset="0"/>
                </a:rPr>
                <a:t>CERN-OPEN-2008-020</a:t>
              </a:r>
              <a:endParaRPr lang="fr-FR" sz="1400" b="1" i="1" dirty="0" smtClean="0">
                <a:latin typeface="Adobe Garamond Pro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 bwMode="auto">
            <a:xfrm>
              <a:off x="2250548" y="4103205"/>
              <a:ext cx="19874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400" b="1" i="1" dirty="0" smtClean="0">
                  <a:latin typeface="Adobe Garamond Pro" pitchFamily="18" charset="0"/>
                </a:rPr>
                <a:t>CERN-OPEN-2008-020</a:t>
              </a:r>
              <a:endParaRPr lang="fr-FR" sz="1400" b="1" i="1" dirty="0" smtClean="0">
                <a:latin typeface="Adobe Garamond Pro" pitchFamily="18" charset="0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6820649" y="1200403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800" dirty="0" smtClean="0">
                <a:latin typeface="Garamond" pitchFamily="18" charset="0"/>
              </a:rPr>
              <a:t>Z’ </a:t>
            </a:r>
            <a:r>
              <a:rPr lang="fr-CH" sz="1800" dirty="0" smtClean="0">
                <a:latin typeface="Garamond" pitchFamily="18" charset="0"/>
                <a:cs typeface="Times New Roman"/>
                <a:sym typeface="Wingdings" pitchFamily="2" charset="2"/>
              </a:rPr>
              <a:t>→ Z </a:t>
            </a:r>
            <a:r>
              <a:rPr lang="el-GR" sz="1800" dirty="0" smtClean="0">
                <a:latin typeface="Garamond" pitchFamily="18" charset="0"/>
                <a:cs typeface="Times New Roman"/>
                <a:sym typeface="Wingdings" pitchFamily="2" charset="2"/>
              </a:rPr>
              <a:t>γ</a:t>
            </a:r>
            <a:endParaRPr lang="fr-FR" sz="1800" baseline="30000" dirty="0">
              <a:latin typeface="Garamond" pitchFamily="18" charset="0"/>
            </a:endParaRPr>
          </a:p>
        </p:txBody>
      </p:sp>
      <p:grpSp>
        <p:nvGrpSpPr>
          <p:cNvPr id="105" name="Group 440"/>
          <p:cNvGrpSpPr>
            <a:grpSpLocks/>
          </p:cNvGrpSpPr>
          <p:nvPr/>
        </p:nvGrpSpPr>
        <p:grpSpPr bwMode="auto">
          <a:xfrm>
            <a:off x="6295003" y="854761"/>
            <a:ext cx="2178464" cy="884583"/>
            <a:chOff x="1008702" y="5098261"/>
            <a:chExt cx="2226000" cy="785325"/>
          </a:xfrm>
        </p:grpSpPr>
        <p:sp>
          <p:nvSpPr>
            <p:cNvPr id="106" name="Rounded Rectangle 438"/>
            <p:cNvSpPr>
              <a:spLocks noChangeArrowheads="1"/>
            </p:cNvSpPr>
            <p:nvPr/>
          </p:nvSpPr>
          <p:spPr bwMode="auto">
            <a:xfrm>
              <a:off x="1008702" y="5294311"/>
              <a:ext cx="2226000" cy="589275"/>
            </a:xfrm>
            <a:prstGeom prst="roundRect">
              <a:avLst>
                <a:gd name="adj" fmla="val 20923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1" name="Group 439"/>
            <p:cNvGrpSpPr>
              <a:grpSpLocks/>
            </p:cNvGrpSpPr>
            <p:nvPr/>
          </p:nvGrpSpPr>
          <p:grpSpPr bwMode="auto">
            <a:xfrm>
              <a:off x="1451937" y="5098261"/>
              <a:ext cx="1339535" cy="327890"/>
              <a:chOff x="2767975" y="4666462"/>
              <a:chExt cx="1339535" cy="327890"/>
            </a:xfrm>
          </p:grpSpPr>
          <p:sp>
            <p:nvSpPr>
              <p:cNvPr id="142" name="TextBox 403"/>
              <p:cNvSpPr txBox="1">
                <a:spLocks noChangeArrowheads="1"/>
              </p:cNvSpPr>
              <p:nvPr/>
            </p:nvSpPr>
            <p:spPr bwMode="auto">
              <a:xfrm>
                <a:off x="2834271" y="4666462"/>
                <a:ext cx="1200968" cy="32789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Diboson</a:t>
                </a:r>
              </a:p>
            </p:txBody>
          </p:sp>
          <p:sp>
            <p:nvSpPr>
              <p:cNvPr id="143" name="Oval 428"/>
              <p:cNvSpPr>
                <a:spLocks noChangeArrowheads="1"/>
              </p:cNvSpPr>
              <p:nvPr/>
            </p:nvSpPr>
            <p:spPr bwMode="auto">
              <a:xfrm flipH="1">
                <a:off x="2767975" y="4824407"/>
                <a:ext cx="75533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Oval 433"/>
              <p:cNvSpPr>
                <a:spLocks noChangeArrowheads="1"/>
              </p:cNvSpPr>
              <p:nvPr/>
            </p:nvSpPr>
            <p:spPr bwMode="auto">
              <a:xfrm>
                <a:off x="4031977" y="4824409"/>
                <a:ext cx="75533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9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7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9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0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1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2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4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5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6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7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8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9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0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1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2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3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4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5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6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7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8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9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0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1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2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3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4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5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6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7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8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9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0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1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Reconstruction et identification des électrons</a:t>
            </a:r>
          </a:p>
        </p:txBody>
      </p:sp>
      <p:pic>
        <p:nvPicPr>
          <p:cNvPr id="46084" name="Picture 4" descr="C:\Users\olympio\Documents\THESE\These\Soutenance_These\EMC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1" y="982980"/>
            <a:ext cx="6523240" cy="3368675"/>
          </a:xfrm>
          <a:prstGeom prst="rect">
            <a:avLst/>
          </a:prstGeom>
          <a:noFill/>
        </p:spPr>
      </p:pic>
      <p:grpSp>
        <p:nvGrpSpPr>
          <p:cNvPr id="151" name="Group 150"/>
          <p:cNvGrpSpPr/>
          <p:nvPr/>
        </p:nvGrpSpPr>
        <p:grpSpPr>
          <a:xfrm>
            <a:off x="2902903" y="1480820"/>
            <a:ext cx="1084262" cy="680085"/>
            <a:chOff x="6345238" y="4027488"/>
            <a:chExt cx="1417638" cy="895350"/>
          </a:xfrm>
        </p:grpSpPr>
        <p:sp>
          <p:nvSpPr>
            <p:cNvPr id="46092" name="Freeform 12"/>
            <p:cNvSpPr>
              <a:spLocks/>
            </p:cNvSpPr>
            <p:nvPr/>
          </p:nvSpPr>
          <p:spPr bwMode="auto">
            <a:xfrm>
              <a:off x="6491288" y="4740275"/>
              <a:ext cx="473075" cy="182563"/>
            </a:xfrm>
            <a:custGeom>
              <a:avLst/>
              <a:gdLst/>
              <a:ahLst/>
              <a:cxnLst>
                <a:cxn ang="0">
                  <a:pos x="194" y="115"/>
                </a:cxn>
                <a:cxn ang="0">
                  <a:pos x="0" y="115"/>
                </a:cxn>
                <a:cxn ang="0">
                  <a:pos x="104" y="0"/>
                </a:cxn>
                <a:cxn ang="0">
                  <a:pos x="298" y="0"/>
                </a:cxn>
                <a:cxn ang="0">
                  <a:pos x="194" y="115"/>
                </a:cxn>
              </a:cxnLst>
              <a:rect l="0" t="0" r="r" b="b"/>
              <a:pathLst>
                <a:path w="298" h="115">
                  <a:moveTo>
                    <a:pt x="194" y="115"/>
                  </a:moveTo>
                  <a:lnTo>
                    <a:pt x="0" y="115"/>
                  </a:lnTo>
                  <a:lnTo>
                    <a:pt x="104" y="0"/>
                  </a:lnTo>
                  <a:lnTo>
                    <a:pt x="298" y="0"/>
                  </a:lnTo>
                  <a:lnTo>
                    <a:pt x="194" y="115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093" name="Freeform 13"/>
            <p:cNvSpPr>
              <a:spLocks/>
            </p:cNvSpPr>
            <p:nvPr/>
          </p:nvSpPr>
          <p:spPr bwMode="auto">
            <a:xfrm>
              <a:off x="6799263" y="4740275"/>
              <a:ext cx="476250" cy="182563"/>
            </a:xfrm>
            <a:custGeom>
              <a:avLst/>
              <a:gdLst/>
              <a:ahLst/>
              <a:cxnLst>
                <a:cxn ang="0">
                  <a:pos x="194" y="115"/>
                </a:cxn>
                <a:cxn ang="0">
                  <a:pos x="0" y="115"/>
                </a:cxn>
                <a:cxn ang="0">
                  <a:pos x="106" y="0"/>
                </a:cxn>
                <a:cxn ang="0">
                  <a:pos x="300" y="0"/>
                </a:cxn>
                <a:cxn ang="0">
                  <a:pos x="194" y="115"/>
                </a:cxn>
              </a:cxnLst>
              <a:rect l="0" t="0" r="r" b="b"/>
              <a:pathLst>
                <a:path w="300" h="115">
                  <a:moveTo>
                    <a:pt x="194" y="115"/>
                  </a:moveTo>
                  <a:lnTo>
                    <a:pt x="0" y="115"/>
                  </a:lnTo>
                  <a:lnTo>
                    <a:pt x="106" y="0"/>
                  </a:lnTo>
                  <a:lnTo>
                    <a:pt x="300" y="0"/>
                  </a:lnTo>
                  <a:lnTo>
                    <a:pt x="194" y="115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094" name="Freeform 14"/>
            <p:cNvSpPr>
              <a:spLocks/>
            </p:cNvSpPr>
            <p:nvPr/>
          </p:nvSpPr>
          <p:spPr bwMode="auto">
            <a:xfrm>
              <a:off x="6529388" y="4027488"/>
              <a:ext cx="468313" cy="179388"/>
            </a:xfrm>
            <a:custGeom>
              <a:avLst/>
              <a:gdLst/>
              <a:ahLst/>
              <a:cxnLst>
                <a:cxn ang="0">
                  <a:pos x="193" y="113"/>
                </a:cxn>
                <a:cxn ang="0">
                  <a:pos x="0" y="113"/>
                </a:cxn>
                <a:cxn ang="0">
                  <a:pos x="101" y="0"/>
                </a:cxn>
                <a:cxn ang="0">
                  <a:pos x="295" y="0"/>
                </a:cxn>
                <a:cxn ang="0">
                  <a:pos x="193" y="113"/>
                </a:cxn>
              </a:cxnLst>
              <a:rect l="0" t="0" r="r" b="b"/>
              <a:pathLst>
                <a:path w="295" h="113">
                  <a:moveTo>
                    <a:pt x="193" y="113"/>
                  </a:moveTo>
                  <a:lnTo>
                    <a:pt x="0" y="113"/>
                  </a:lnTo>
                  <a:lnTo>
                    <a:pt x="101" y="0"/>
                  </a:lnTo>
                  <a:lnTo>
                    <a:pt x="295" y="0"/>
                  </a:lnTo>
                  <a:lnTo>
                    <a:pt x="193" y="113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095" name="Freeform 15"/>
            <p:cNvSpPr>
              <a:spLocks/>
            </p:cNvSpPr>
            <p:nvPr/>
          </p:nvSpPr>
          <p:spPr bwMode="auto">
            <a:xfrm>
              <a:off x="6835776" y="4027488"/>
              <a:ext cx="473075" cy="179388"/>
            </a:xfrm>
            <a:custGeom>
              <a:avLst/>
              <a:gdLst/>
              <a:ahLst/>
              <a:cxnLst>
                <a:cxn ang="0">
                  <a:pos x="194" y="113"/>
                </a:cxn>
                <a:cxn ang="0">
                  <a:pos x="0" y="113"/>
                </a:cxn>
                <a:cxn ang="0">
                  <a:pos x="104" y="0"/>
                </a:cxn>
                <a:cxn ang="0">
                  <a:pos x="298" y="0"/>
                </a:cxn>
                <a:cxn ang="0">
                  <a:pos x="194" y="113"/>
                </a:cxn>
              </a:cxnLst>
              <a:rect l="0" t="0" r="r" b="b"/>
              <a:pathLst>
                <a:path w="298" h="113">
                  <a:moveTo>
                    <a:pt x="194" y="113"/>
                  </a:moveTo>
                  <a:lnTo>
                    <a:pt x="0" y="113"/>
                  </a:lnTo>
                  <a:lnTo>
                    <a:pt x="104" y="0"/>
                  </a:lnTo>
                  <a:lnTo>
                    <a:pt x="298" y="0"/>
                  </a:lnTo>
                  <a:lnTo>
                    <a:pt x="194" y="113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096" name="Freeform 16"/>
            <p:cNvSpPr>
              <a:spLocks/>
            </p:cNvSpPr>
            <p:nvPr/>
          </p:nvSpPr>
          <p:spPr bwMode="auto">
            <a:xfrm>
              <a:off x="7143751" y="4027488"/>
              <a:ext cx="473075" cy="179388"/>
            </a:xfrm>
            <a:custGeom>
              <a:avLst/>
              <a:gdLst/>
              <a:ahLst/>
              <a:cxnLst>
                <a:cxn ang="0">
                  <a:pos x="194" y="113"/>
                </a:cxn>
                <a:cxn ang="0">
                  <a:pos x="0" y="113"/>
                </a:cxn>
                <a:cxn ang="0">
                  <a:pos x="104" y="0"/>
                </a:cxn>
                <a:cxn ang="0">
                  <a:pos x="298" y="0"/>
                </a:cxn>
                <a:cxn ang="0">
                  <a:pos x="194" y="113"/>
                </a:cxn>
              </a:cxnLst>
              <a:rect l="0" t="0" r="r" b="b"/>
              <a:pathLst>
                <a:path w="298" h="113">
                  <a:moveTo>
                    <a:pt x="194" y="113"/>
                  </a:moveTo>
                  <a:lnTo>
                    <a:pt x="0" y="113"/>
                  </a:lnTo>
                  <a:lnTo>
                    <a:pt x="104" y="0"/>
                  </a:lnTo>
                  <a:lnTo>
                    <a:pt x="298" y="0"/>
                  </a:lnTo>
                  <a:lnTo>
                    <a:pt x="194" y="113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097" name="Freeform 17"/>
            <p:cNvSpPr>
              <a:spLocks/>
            </p:cNvSpPr>
            <p:nvPr/>
          </p:nvSpPr>
          <p:spPr bwMode="auto">
            <a:xfrm>
              <a:off x="6345238" y="4564063"/>
              <a:ext cx="468313" cy="179388"/>
            </a:xfrm>
            <a:custGeom>
              <a:avLst/>
              <a:gdLst/>
              <a:ahLst/>
              <a:cxnLst>
                <a:cxn ang="0">
                  <a:pos x="194" y="113"/>
                </a:cxn>
                <a:cxn ang="0">
                  <a:pos x="0" y="113"/>
                </a:cxn>
                <a:cxn ang="0">
                  <a:pos x="102" y="0"/>
                </a:cxn>
                <a:cxn ang="0">
                  <a:pos x="295" y="0"/>
                </a:cxn>
                <a:cxn ang="0">
                  <a:pos x="194" y="113"/>
                </a:cxn>
              </a:cxnLst>
              <a:rect l="0" t="0" r="r" b="b"/>
              <a:pathLst>
                <a:path w="295" h="113">
                  <a:moveTo>
                    <a:pt x="194" y="113"/>
                  </a:moveTo>
                  <a:lnTo>
                    <a:pt x="0" y="113"/>
                  </a:lnTo>
                  <a:lnTo>
                    <a:pt x="102" y="0"/>
                  </a:lnTo>
                  <a:lnTo>
                    <a:pt x="295" y="0"/>
                  </a:lnTo>
                  <a:lnTo>
                    <a:pt x="194" y="113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098" name="Freeform 18"/>
            <p:cNvSpPr>
              <a:spLocks/>
            </p:cNvSpPr>
            <p:nvPr/>
          </p:nvSpPr>
          <p:spPr bwMode="auto">
            <a:xfrm>
              <a:off x="6653213" y="4564063"/>
              <a:ext cx="471488" cy="179388"/>
            </a:xfrm>
            <a:custGeom>
              <a:avLst/>
              <a:gdLst/>
              <a:ahLst/>
              <a:cxnLst>
                <a:cxn ang="0">
                  <a:pos x="193" y="113"/>
                </a:cxn>
                <a:cxn ang="0">
                  <a:pos x="0" y="113"/>
                </a:cxn>
                <a:cxn ang="0">
                  <a:pos x="104" y="0"/>
                </a:cxn>
                <a:cxn ang="0">
                  <a:pos x="297" y="0"/>
                </a:cxn>
                <a:cxn ang="0">
                  <a:pos x="193" y="113"/>
                </a:cxn>
              </a:cxnLst>
              <a:rect l="0" t="0" r="r" b="b"/>
              <a:pathLst>
                <a:path w="297" h="113">
                  <a:moveTo>
                    <a:pt x="193" y="113"/>
                  </a:moveTo>
                  <a:lnTo>
                    <a:pt x="0" y="113"/>
                  </a:lnTo>
                  <a:lnTo>
                    <a:pt x="104" y="0"/>
                  </a:lnTo>
                  <a:lnTo>
                    <a:pt x="297" y="0"/>
                  </a:lnTo>
                  <a:lnTo>
                    <a:pt x="193" y="113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099" name="Freeform 19"/>
            <p:cNvSpPr>
              <a:spLocks/>
            </p:cNvSpPr>
            <p:nvPr/>
          </p:nvSpPr>
          <p:spPr bwMode="auto">
            <a:xfrm>
              <a:off x="6959601" y="4564063"/>
              <a:ext cx="473075" cy="179388"/>
            </a:xfrm>
            <a:custGeom>
              <a:avLst/>
              <a:gdLst/>
              <a:ahLst/>
              <a:cxnLst>
                <a:cxn ang="0">
                  <a:pos x="194" y="113"/>
                </a:cxn>
                <a:cxn ang="0">
                  <a:pos x="0" y="113"/>
                </a:cxn>
                <a:cxn ang="0">
                  <a:pos x="104" y="0"/>
                </a:cxn>
                <a:cxn ang="0">
                  <a:pos x="298" y="0"/>
                </a:cxn>
                <a:cxn ang="0">
                  <a:pos x="194" y="113"/>
                </a:cxn>
              </a:cxnLst>
              <a:rect l="0" t="0" r="r" b="b"/>
              <a:pathLst>
                <a:path w="298" h="113">
                  <a:moveTo>
                    <a:pt x="194" y="113"/>
                  </a:moveTo>
                  <a:lnTo>
                    <a:pt x="0" y="113"/>
                  </a:lnTo>
                  <a:lnTo>
                    <a:pt x="104" y="0"/>
                  </a:lnTo>
                  <a:lnTo>
                    <a:pt x="298" y="0"/>
                  </a:lnTo>
                  <a:lnTo>
                    <a:pt x="194" y="113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100" name="Freeform 20"/>
            <p:cNvSpPr>
              <a:spLocks/>
            </p:cNvSpPr>
            <p:nvPr/>
          </p:nvSpPr>
          <p:spPr bwMode="auto">
            <a:xfrm>
              <a:off x="6507163" y="4386263"/>
              <a:ext cx="471488" cy="177800"/>
            </a:xfrm>
            <a:custGeom>
              <a:avLst/>
              <a:gdLst/>
              <a:ahLst/>
              <a:cxnLst>
                <a:cxn ang="0">
                  <a:pos x="193" y="112"/>
                </a:cxn>
                <a:cxn ang="0">
                  <a:pos x="0" y="112"/>
                </a:cxn>
                <a:cxn ang="0">
                  <a:pos x="104" y="0"/>
                </a:cxn>
                <a:cxn ang="0">
                  <a:pos x="297" y="0"/>
                </a:cxn>
                <a:cxn ang="0">
                  <a:pos x="193" y="112"/>
                </a:cxn>
              </a:cxnLst>
              <a:rect l="0" t="0" r="r" b="b"/>
              <a:pathLst>
                <a:path w="297" h="112">
                  <a:moveTo>
                    <a:pt x="193" y="112"/>
                  </a:moveTo>
                  <a:lnTo>
                    <a:pt x="0" y="112"/>
                  </a:lnTo>
                  <a:lnTo>
                    <a:pt x="104" y="0"/>
                  </a:lnTo>
                  <a:lnTo>
                    <a:pt x="297" y="0"/>
                  </a:lnTo>
                  <a:lnTo>
                    <a:pt x="193" y="112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101" name="Freeform 21"/>
            <p:cNvSpPr>
              <a:spLocks/>
            </p:cNvSpPr>
            <p:nvPr/>
          </p:nvSpPr>
          <p:spPr bwMode="auto">
            <a:xfrm>
              <a:off x="6818313" y="4386263"/>
              <a:ext cx="471488" cy="177800"/>
            </a:xfrm>
            <a:custGeom>
              <a:avLst/>
              <a:gdLst/>
              <a:ahLst/>
              <a:cxnLst>
                <a:cxn ang="0">
                  <a:pos x="193" y="112"/>
                </a:cxn>
                <a:cxn ang="0">
                  <a:pos x="0" y="112"/>
                </a:cxn>
                <a:cxn ang="0">
                  <a:pos x="104" y="0"/>
                </a:cxn>
                <a:cxn ang="0">
                  <a:pos x="297" y="0"/>
                </a:cxn>
                <a:cxn ang="0">
                  <a:pos x="193" y="112"/>
                </a:cxn>
              </a:cxnLst>
              <a:rect l="0" t="0" r="r" b="b"/>
              <a:pathLst>
                <a:path w="297" h="112">
                  <a:moveTo>
                    <a:pt x="193" y="112"/>
                  </a:moveTo>
                  <a:lnTo>
                    <a:pt x="0" y="112"/>
                  </a:lnTo>
                  <a:lnTo>
                    <a:pt x="104" y="0"/>
                  </a:lnTo>
                  <a:lnTo>
                    <a:pt x="297" y="0"/>
                  </a:lnTo>
                  <a:lnTo>
                    <a:pt x="193" y="112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102" name="Freeform 22"/>
            <p:cNvSpPr>
              <a:spLocks/>
            </p:cNvSpPr>
            <p:nvPr/>
          </p:nvSpPr>
          <p:spPr bwMode="auto">
            <a:xfrm>
              <a:off x="7124701" y="4386263"/>
              <a:ext cx="473075" cy="177800"/>
            </a:xfrm>
            <a:custGeom>
              <a:avLst/>
              <a:gdLst/>
              <a:ahLst/>
              <a:cxnLst>
                <a:cxn ang="0">
                  <a:pos x="194" y="112"/>
                </a:cxn>
                <a:cxn ang="0">
                  <a:pos x="0" y="112"/>
                </a:cxn>
                <a:cxn ang="0">
                  <a:pos x="104" y="0"/>
                </a:cxn>
                <a:cxn ang="0">
                  <a:pos x="298" y="0"/>
                </a:cxn>
                <a:cxn ang="0">
                  <a:pos x="194" y="112"/>
                </a:cxn>
              </a:cxnLst>
              <a:rect l="0" t="0" r="r" b="b"/>
              <a:pathLst>
                <a:path w="298" h="112">
                  <a:moveTo>
                    <a:pt x="194" y="112"/>
                  </a:moveTo>
                  <a:lnTo>
                    <a:pt x="0" y="112"/>
                  </a:lnTo>
                  <a:lnTo>
                    <a:pt x="104" y="0"/>
                  </a:lnTo>
                  <a:lnTo>
                    <a:pt x="298" y="0"/>
                  </a:lnTo>
                  <a:lnTo>
                    <a:pt x="194" y="112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103" name="Freeform 23"/>
            <p:cNvSpPr>
              <a:spLocks/>
            </p:cNvSpPr>
            <p:nvPr/>
          </p:nvSpPr>
          <p:spPr bwMode="auto">
            <a:xfrm>
              <a:off x="6672263" y="4206875"/>
              <a:ext cx="471488" cy="179388"/>
            </a:xfrm>
            <a:custGeom>
              <a:avLst/>
              <a:gdLst/>
              <a:ahLst/>
              <a:cxnLst>
                <a:cxn ang="0">
                  <a:pos x="193" y="113"/>
                </a:cxn>
                <a:cxn ang="0">
                  <a:pos x="0" y="113"/>
                </a:cxn>
                <a:cxn ang="0">
                  <a:pos x="103" y="0"/>
                </a:cxn>
                <a:cxn ang="0">
                  <a:pos x="297" y="0"/>
                </a:cxn>
                <a:cxn ang="0">
                  <a:pos x="193" y="113"/>
                </a:cxn>
              </a:cxnLst>
              <a:rect l="0" t="0" r="r" b="b"/>
              <a:pathLst>
                <a:path w="297" h="113">
                  <a:moveTo>
                    <a:pt x="193" y="113"/>
                  </a:moveTo>
                  <a:lnTo>
                    <a:pt x="0" y="113"/>
                  </a:lnTo>
                  <a:lnTo>
                    <a:pt x="103" y="0"/>
                  </a:lnTo>
                  <a:lnTo>
                    <a:pt x="297" y="0"/>
                  </a:lnTo>
                  <a:lnTo>
                    <a:pt x="193" y="113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104" name="Freeform 24"/>
            <p:cNvSpPr>
              <a:spLocks/>
            </p:cNvSpPr>
            <p:nvPr/>
          </p:nvSpPr>
          <p:spPr bwMode="auto">
            <a:xfrm>
              <a:off x="6983413" y="4206875"/>
              <a:ext cx="468313" cy="179388"/>
            </a:xfrm>
            <a:custGeom>
              <a:avLst/>
              <a:gdLst/>
              <a:ahLst/>
              <a:cxnLst>
                <a:cxn ang="0">
                  <a:pos x="193" y="113"/>
                </a:cxn>
                <a:cxn ang="0">
                  <a:pos x="0" y="113"/>
                </a:cxn>
                <a:cxn ang="0">
                  <a:pos x="101" y="0"/>
                </a:cxn>
                <a:cxn ang="0">
                  <a:pos x="295" y="0"/>
                </a:cxn>
                <a:cxn ang="0">
                  <a:pos x="193" y="113"/>
                </a:cxn>
              </a:cxnLst>
              <a:rect l="0" t="0" r="r" b="b"/>
              <a:pathLst>
                <a:path w="295" h="113">
                  <a:moveTo>
                    <a:pt x="193" y="113"/>
                  </a:moveTo>
                  <a:lnTo>
                    <a:pt x="0" y="113"/>
                  </a:lnTo>
                  <a:lnTo>
                    <a:pt x="101" y="0"/>
                  </a:lnTo>
                  <a:lnTo>
                    <a:pt x="295" y="0"/>
                  </a:lnTo>
                  <a:lnTo>
                    <a:pt x="193" y="113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105" name="Freeform 25"/>
            <p:cNvSpPr>
              <a:spLocks/>
            </p:cNvSpPr>
            <p:nvPr/>
          </p:nvSpPr>
          <p:spPr bwMode="auto">
            <a:xfrm>
              <a:off x="7289801" y="4206875"/>
              <a:ext cx="473075" cy="179388"/>
            </a:xfrm>
            <a:custGeom>
              <a:avLst/>
              <a:gdLst/>
              <a:ahLst/>
              <a:cxnLst>
                <a:cxn ang="0">
                  <a:pos x="194" y="113"/>
                </a:cxn>
                <a:cxn ang="0">
                  <a:pos x="0" y="113"/>
                </a:cxn>
                <a:cxn ang="0">
                  <a:pos x="102" y="0"/>
                </a:cxn>
                <a:cxn ang="0">
                  <a:pos x="298" y="0"/>
                </a:cxn>
                <a:cxn ang="0">
                  <a:pos x="194" y="113"/>
                </a:cxn>
              </a:cxnLst>
              <a:rect l="0" t="0" r="r" b="b"/>
              <a:pathLst>
                <a:path w="298" h="113">
                  <a:moveTo>
                    <a:pt x="194" y="113"/>
                  </a:moveTo>
                  <a:lnTo>
                    <a:pt x="0" y="113"/>
                  </a:lnTo>
                  <a:lnTo>
                    <a:pt x="102" y="0"/>
                  </a:lnTo>
                  <a:lnTo>
                    <a:pt x="298" y="0"/>
                  </a:lnTo>
                  <a:lnTo>
                    <a:pt x="194" y="113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106" name="Freeform 26"/>
            <p:cNvSpPr>
              <a:spLocks/>
            </p:cNvSpPr>
            <p:nvPr/>
          </p:nvSpPr>
          <p:spPr bwMode="auto">
            <a:xfrm>
              <a:off x="6364288" y="4206875"/>
              <a:ext cx="471488" cy="179388"/>
            </a:xfrm>
            <a:custGeom>
              <a:avLst/>
              <a:gdLst/>
              <a:ahLst/>
              <a:cxnLst>
                <a:cxn ang="0">
                  <a:pos x="194" y="113"/>
                </a:cxn>
                <a:cxn ang="0">
                  <a:pos x="0" y="113"/>
                </a:cxn>
                <a:cxn ang="0">
                  <a:pos x="104" y="0"/>
                </a:cxn>
                <a:cxn ang="0">
                  <a:pos x="297" y="0"/>
                </a:cxn>
                <a:cxn ang="0">
                  <a:pos x="194" y="113"/>
                </a:cxn>
              </a:cxnLst>
              <a:rect l="0" t="0" r="r" b="b"/>
              <a:pathLst>
                <a:path w="297" h="113">
                  <a:moveTo>
                    <a:pt x="194" y="113"/>
                  </a:moveTo>
                  <a:lnTo>
                    <a:pt x="0" y="113"/>
                  </a:lnTo>
                  <a:lnTo>
                    <a:pt x="104" y="0"/>
                  </a:lnTo>
                  <a:lnTo>
                    <a:pt x="297" y="0"/>
                  </a:lnTo>
                  <a:lnTo>
                    <a:pt x="194" y="113"/>
                  </a:lnTo>
                  <a:close/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-144780" y="1512619"/>
            <a:ext cx="3869056" cy="3138121"/>
            <a:chOff x="-144780" y="1380539"/>
            <a:chExt cx="3869056" cy="3138121"/>
          </a:xfrm>
        </p:grpSpPr>
        <p:grpSp>
          <p:nvGrpSpPr>
            <p:cNvPr id="46113" name="Group 33"/>
            <p:cNvGrpSpPr>
              <a:grpSpLocks noChangeAspect="1"/>
            </p:cNvGrpSpPr>
            <p:nvPr/>
          </p:nvGrpSpPr>
          <p:grpSpPr bwMode="auto">
            <a:xfrm>
              <a:off x="-144780" y="2112645"/>
              <a:ext cx="3299460" cy="2406015"/>
              <a:chOff x="232" y="2179"/>
              <a:chExt cx="2693" cy="2056"/>
            </a:xfrm>
          </p:grpSpPr>
          <p:sp>
            <p:nvSpPr>
              <p:cNvPr id="46114" name="Line 34"/>
              <p:cNvSpPr>
                <a:spLocks noChangeShapeType="1"/>
              </p:cNvSpPr>
              <p:nvPr/>
            </p:nvSpPr>
            <p:spPr bwMode="auto">
              <a:xfrm flipH="1">
                <a:off x="232" y="3899"/>
                <a:ext cx="527" cy="336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15" name="Freeform 35"/>
              <p:cNvSpPr>
                <a:spLocks/>
              </p:cNvSpPr>
              <p:nvPr/>
            </p:nvSpPr>
            <p:spPr bwMode="auto">
              <a:xfrm>
                <a:off x="759" y="2179"/>
                <a:ext cx="2166" cy="1720"/>
              </a:xfrm>
              <a:custGeom>
                <a:avLst/>
                <a:gdLst/>
                <a:ahLst/>
                <a:cxnLst>
                  <a:cxn ang="0">
                    <a:pos x="0" y="728"/>
                  </a:cxn>
                  <a:cxn ang="0">
                    <a:pos x="917" y="0"/>
                  </a:cxn>
                </a:cxnLst>
                <a:rect l="0" t="0" r="r" b="b"/>
                <a:pathLst>
                  <a:path w="917" h="728">
                    <a:moveTo>
                      <a:pt x="0" y="728"/>
                    </a:moveTo>
                    <a:cubicBezTo>
                      <a:pt x="306" y="542"/>
                      <a:pt x="610" y="336"/>
                      <a:pt x="917" y="0"/>
                    </a:cubicBezTo>
                  </a:path>
                </a:pathLst>
              </a:cu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6118" name="Group 38"/>
            <p:cNvGrpSpPr>
              <a:grpSpLocks noChangeAspect="1"/>
            </p:cNvGrpSpPr>
            <p:nvPr/>
          </p:nvGrpSpPr>
          <p:grpSpPr bwMode="auto">
            <a:xfrm>
              <a:off x="3033714" y="1380539"/>
              <a:ext cx="690562" cy="730201"/>
              <a:chOff x="5559" y="863"/>
              <a:chExt cx="570" cy="560"/>
            </a:xfrm>
          </p:grpSpPr>
          <p:sp>
            <p:nvSpPr>
              <p:cNvPr id="46119" name="Line 39"/>
              <p:cNvSpPr>
                <a:spLocks noChangeShapeType="1"/>
              </p:cNvSpPr>
              <p:nvPr/>
            </p:nvSpPr>
            <p:spPr bwMode="auto">
              <a:xfrm flipH="1" flipV="1">
                <a:off x="5618" y="1177"/>
                <a:ext cx="31" cy="246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20" name="Line 40"/>
              <p:cNvSpPr>
                <a:spLocks noChangeShapeType="1"/>
              </p:cNvSpPr>
              <p:nvPr/>
            </p:nvSpPr>
            <p:spPr bwMode="auto">
              <a:xfrm flipV="1">
                <a:off x="5633" y="1083"/>
                <a:ext cx="127" cy="179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21" name="Line 41"/>
              <p:cNvSpPr>
                <a:spLocks noChangeShapeType="1"/>
              </p:cNvSpPr>
              <p:nvPr/>
            </p:nvSpPr>
            <p:spPr bwMode="auto">
              <a:xfrm flipH="1" flipV="1">
                <a:off x="5682" y="974"/>
                <a:ext cx="24" cy="185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22" name="Line 42"/>
              <p:cNvSpPr>
                <a:spLocks noChangeShapeType="1"/>
              </p:cNvSpPr>
              <p:nvPr/>
            </p:nvSpPr>
            <p:spPr bwMode="auto">
              <a:xfrm flipV="1">
                <a:off x="5689" y="951"/>
                <a:ext cx="199" cy="66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23" name="Line 43"/>
              <p:cNvSpPr>
                <a:spLocks noChangeShapeType="1"/>
              </p:cNvSpPr>
              <p:nvPr/>
            </p:nvSpPr>
            <p:spPr bwMode="auto">
              <a:xfrm flipV="1">
                <a:off x="5793" y="863"/>
                <a:ext cx="52" cy="118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24" name="Line 44"/>
              <p:cNvSpPr>
                <a:spLocks noChangeShapeType="1"/>
              </p:cNvSpPr>
              <p:nvPr/>
            </p:nvSpPr>
            <p:spPr bwMode="auto">
              <a:xfrm flipV="1">
                <a:off x="5647" y="1227"/>
                <a:ext cx="175" cy="156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25" name="Line 45"/>
              <p:cNvSpPr>
                <a:spLocks noChangeShapeType="1"/>
              </p:cNvSpPr>
              <p:nvPr/>
            </p:nvSpPr>
            <p:spPr bwMode="auto">
              <a:xfrm flipV="1">
                <a:off x="5748" y="1142"/>
                <a:ext cx="29" cy="151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26" name="Line 46"/>
              <p:cNvSpPr>
                <a:spLocks noChangeShapeType="1"/>
              </p:cNvSpPr>
              <p:nvPr/>
            </p:nvSpPr>
            <p:spPr bwMode="auto">
              <a:xfrm flipV="1">
                <a:off x="5774" y="993"/>
                <a:ext cx="227" cy="170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27" name="Line 47"/>
              <p:cNvSpPr>
                <a:spLocks noChangeShapeType="1"/>
              </p:cNvSpPr>
              <p:nvPr/>
            </p:nvSpPr>
            <p:spPr bwMode="auto">
              <a:xfrm flipV="1">
                <a:off x="5859" y="1012"/>
                <a:ext cx="19" cy="90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28" name="Line 48"/>
              <p:cNvSpPr>
                <a:spLocks noChangeShapeType="1"/>
              </p:cNvSpPr>
              <p:nvPr/>
            </p:nvSpPr>
            <p:spPr bwMode="auto">
              <a:xfrm flipV="1">
                <a:off x="5661" y="1310"/>
                <a:ext cx="283" cy="113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29" name="Line 49"/>
              <p:cNvSpPr>
                <a:spLocks noChangeShapeType="1"/>
              </p:cNvSpPr>
              <p:nvPr/>
            </p:nvSpPr>
            <p:spPr bwMode="auto">
              <a:xfrm flipV="1">
                <a:off x="5852" y="1099"/>
                <a:ext cx="123" cy="246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30" name="Line 50"/>
              <p:cNvSpPr>
                <a:spLocks noChangeShapeType="1"/>
              </p:cNvSpPr>
              <p:nvPr/>
            </p:nvSpPr>
            <p:spPr bwMode="auto">
              <a:xfrm flipV="1">
                <a:off x="5911" y="1187"/>
                <a:ext cx="218" cy="42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31" name="Line 51"/>
              <p:cNvSpPr>
                <a:spLocks noChangeShapeType="1"/>
              </p:cNvSpPr>
              <p:nvPr/>
            </p:nvSpPr>
            <p:spPr bwMode="auto">
              <a:xfrm flipV="1">
                <a:off x="6027" y="1076"/>
                <a:ext cx="99" cy="127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32" name="Line 52"/>
              <p:cNvSpPr>
                <a:spLocks noChangeShapeType="1"/>
              </p:cNvSpPr>
              <p:nvPr/>
            </p:nvSpPr>
            <p:spPr bwMode="auto">
              <a:xfrm flipV="1">
                <a:off x="6086" y="974"/>
                <a:ext cx="10" cy="151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33" name="Line 53"/>
              <p:cNvSpPr>
                <a:spLocks noChangeShapeType="1"/>
              </p:cNvSpPr>
              <p:nvPr/>
            </p:nvSpPr>
            <p:spPr bwMode="auto">
              <a:xfrm flipV="1">
                <a:off x="5944" y="870"/>
                <a:ext cx="5" cy="166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34" name="Line 54"/>
              <p:cNvSpPr>
                <a:spLocks noChangeShapeType="1"/>
              </p:cNvSpPr>
              <p:nvPr/>
            </p:nvSpPr>
            <p:spPr bwMode="auto">
              <a:xfrm flipV="1">
                <a:off x="5949" y="894"/>
                <a:ext cx="147" cy="57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35" name="Line 55"/>
              <p:cNvSpPr>
                <a:spLocks noChangeShapeType="1"/>
              </p:cNvSpPr>
              <p:nvPr/>
            </p:nvSpPr>
            <p:spPr bwMode="auto">
              <a:xfrm flipH="1" flipV="1">
                <a:off x="5559" y="1137"/>
                <a:ext cx="62" cy="69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36" name="Line 56"/>
              <p:cNvSpPr>
                <a:spLocks noChangeShapeType="1"/>
              </p:cNvSpPr>
              <p:nvPr/>
            </p:nvSpPr>
            <p:spPr bwMode="auto">
              <a:xfrm flipV="1">
                <a:off x="5578" y="1045"/>
                <a:ext cx="38" cy="114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37" name="Line 57"/>
              <p:cNvSpPr>
                <a:spLocks noChangeShapeType="1"/>
              </p:cNvSpPr>
              <p:nvPr/>
            </p:nvSpPr>
            <p:spPr bwMode="auto">
              <a:xfrm flipH="1" flipV="1">
                <a:off x="5581" y="979"/>
                <a:ext cx="23" cy="97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38" name="Line 58"/>
              <p:cNvSpPr>
                <a:spLocks noChangeShapeType="1"/>
              </p:cNvSpPr>
              <p:nvPr/>
            </p:nvSpPr>
            <p:spPr bwMode="auto">
              <a:xfrm flipV="1">
                <a:off x="5590" y="932"/>
                <a:ext cx="90" cy="82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39" name="Line 59"/>
              <p:cNvSpPr>
                <a:spLocks noChangeShapeType="1"/>
              </p:cNvSpPr>
              <p:nvPr/>
            </p:nvSpPr>
            <p:spPr bwMode="auto">
              <a:xfrm flipV="1">
                <a:off x="5656" y="875"/>
                <a:ext cx="19" cy="78"/>
              </a:xfrm>
              <a:prstGeom prst="line">
                <a:avLst/>
              </a:prstGeom>
              <a:noFill/>
              <a:ln w="1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46110" name="Freeform 30"/>
          <p:cNvSpPr>
            <a:spLocks/>
          </p:cNvSpPr>
          <p:nvPr/>
        </p:nvSpPr>
        <p:spPr bwMode="auto">
          <a:xfrm>
            <a:off x="366712" y="2780030"/>
            <a:ext cx="2243137" cy="1568450"/>
          </a:xfrm>
          <a:custGeom>
            <a:avLst/>
            <a:gdLst/>
            <a:ahLst/>
            <a:cxnLst>
              <a:cxn ang="0">
                <a:pos x="0" y="556"/>
              </a:cxn>
              <a:cxn ang="0">
                <a:pos x="749" y="0"/>
              </a:cxn>
            </a:cxnLst>
            <a:rect l="0" t="0" r="r" b="b"/>
            <a:pathLst>
              <a:path w="749" h="556">
                <a:moveTo>
                  <a:pt x="0" y="556"/>
                </a:moveTo>
                <a:cubicBezTo>
                  <a:pt x="303" y="362"/>
                  <a:pt x="407" y="312"/>
                  <a:pt x="749" y="0"/>
                </a:cubicBezTo>
              </a:path>
            </a:pathLst>
          </a:custGeom>
          <a:noFill/>
          <a:ln w="38100" cap="flat">
            <a:solidFill>
              <a:srgbClr val="FF0000"/>
            </a:solidFill>
            <a:prstDash val="lgDash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16" name="Group 115"/>
          <p:cNvGrpSpPr/>
          <p:nvPr/>
        </p:nvGrpSpPr>
        <p:grpSpPr>
          <a:xfrm>
            <a:off x="159628" y="4752846"/>
            <a:ext cx="8892280" cy="1780276"/>
            <a:chOff x="159628" y="4752846"/>
            <a:chExt cx="8892280" cy="1780276"/>
          </a:xfrm>
        </p:grpSpPr>
        <p:sp>
          <p:nvSpPr>
            <p:cNvPr id="149" name="TextBox 148"/>
            <p:cNvSpPr txBox="1"/>
            <p:nvPr/>
          </p:nvSpPr>
          <p:spPr bwMode="auto">
            <a:xfrm>
              <a:off x="4654550" y="5071054"/>
              <a:ext cx="4397358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indent="177800">
                <a:spcBef>
                  <a:spcPct val="50000"/>
                </a:spcBef>
                <a:buFont typeface="Arial" pitchFamily="34" charset="0"/>
                <a:buChar char="•"/>
              </a:pPr>
              <a:r>
                <a:rPr lang="fr-CH" sz="2000" dirty="0" smtClean="0">
                  <a:latin typeface="Garamond" pitchFamily="18" charset="0"/>
                </a:rPr>
                <a:t>Identification des électrons </a:t>
              </a:r>
            </a:p>
            <a:p>
              <a:pPr indent="177800">
                <a:spcBef>
                  <a:spcPct val="50000"/>
                </a:spcBef>
                <a:buFont typeface="Arial" pitchFamily="34" charset="0"/>
                <a:buChar char="•"/>
              </a:pPr>
              <a:r>
                <a:rPr lang="fr-CH" sz="2000" dirty="0" smtClean="0">
                  <a:latin typeface="Garamond" pitchFamily="18" charset="0"/>
                </a:rPr>
                <a:t>Mesure précise de l’énergie des électrons</a:t>
              </a:r>
            </a:p>
          </p:txBody>
        </p:sp>
        <p:grpSp>
          <p:nvGrpSpPr>
            <p:cNvPr id="150" name="Group 440"/>
            <p:cNvGrpSpPr>
              <a:grpSpLocks/>
            </p:cNvGrpSpPr>
            <p:nvPr/>
          </p:nvGrpSpPr>
          <p:grpSpPr bwMode="auto">
            <a:xfrm>
              <a:off x="4561510" y="4787771"/>
              <a:ext cx="4453281" cy="1712939"/>
              <a:chOff x="683704" y="5098262"/>
              <a:chExt cx="5341085" cy="1711688"/>
            </a:xfrm>
          </p:grpSpPr>
          <p:sp>
            <p:nvSpPr>
              <p:cNvPr id="152" name="Rounded Rectangle 438"/>
              <p:cNvSpPr>
                <a:spLocks noChangeArrowheads="1"/>
              </p:cNvSpPr>
              <p:nvPr/>
            </p:nvSpPr>
            <p:spPr bwMode="auto">
              <a:xfrm>
                <a:off x="683704" y="5294311"/>
                <a:ext cx="5341085" cy="1515639"/>
              </a:xfrm>
              <a:prstGeom prst="roundRect">
                <a:avLst>
                  <a:gd name="adj" fmla="val 10810"/>
                </a:avLst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53" name="Group 439"/>
              <p:cNvGrpSpPr>
                <a:grpSpLocks/>
              </p:cNvGrpSpPr>
              <p:nvPr/>
            </p:nvGrpSpPr>
            <p:grpSpPr bwMode="auto">
              <a:xfrm>
                <a:off x="988165" y="5098262"/>
                <a:ext cx="2477339" cy="338307"/>
                <a:chOff x="2304203" y="4666462"/>
                <a:chExt cx="2477339" cy="338307"/>
              </a:xfrm>
            </p:grpSpPr>
            <p:sp>
              <p:nvSpPr>
                <p:cNvPr id="154" name="TextBox 403"/>
                <p:cNvSpPr txBox="1">
                  <a:spLocks noChangeArrowheads="1"/>
                </p:cNvSpPr>
                <p:nvPr/>
              </p:nvSpPr>
              <p:spPr bwMode="auto">
                <a:xfrm>
                  <a:off x="2380882" y="4666462"/>
                  <a:ext cx="2328625" cy="33830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CH" sz="1600" dirty="0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Calorimètre EM</a:t>
                  </a:r>
                  <a:endParaRPr lang="en-US" sz="1600" baseline="30000" dirty="0">
                    <a:solidFill>
                      <a:srgbClr val="000096"/>
                    </a:solidFill>
                    <a:latin typeface="Lucida Calligraphy" pitchFamily="66" charset="0"/>
                  </a:endParaRPr>
                </a:p>
              </p:txBody>
            </p:sp>
            <p:sp>
              <p:nvSpPr>
                <p:cNvPr id="155" name="Oval 428"/>
                <p:cNvSpPr>
                  <a:spLocks noChangeArrowheads="1"/>
                </p:cNvSpPr>
                <p:nvPr/>
              </p:nvSpPr>
              <p:spPr bwMode="auto">
                <a:xfrm flipH="1">
                  <a:off x="2304203" y="4824407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Oval 433"/>
                <p:cNvSpPr>
                  <a:spLocks noChangeArrowheads="1"/>
                </p:cNvSpPr>
                <p:nvPr/>
              </p:nvSpPr>
              <p:spPr bwMode="auto">
                <a:xfrm>
                  <a:off x="4706008" y="4824409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157" name="Picture 2" descr="http://hausheer.osola.com/latex2png/XGJlZ2lue2VxdWF0aW9ufQ0KXG5vbnVtYmVyDQpcZnJhY3t7XHNpZ21hIChFKX19e0V9ID0gMC43XCUgXG9wbHVzIFxmcmFjezEwXCV9e3tcc3FydCBFIH19IFxvcGx1cyBcZnJhY3szMFwlfXtFfQ0KXGVuZHtlcXVhdGlvbn0-/300/1/result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95925" y="5935578"/>
              <a:ext cx="2511425" cy="494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TextBox 157"/>
            <p:cNvSpPr txBox="1"/>
            <p:nvPr/>
          </p:nvSpPr>
          <p:spPr bwMode="auto">
            <a:xfrm>
              <a:off x="320676" y="5132739"/>
              <a:ext cx="3908424" cy="1400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indent="177800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fr-CH" sz="2000" dirty="0" smtClean="0">
                  <a:latin typeface="Garamond" pitchFamily="18" charset="0"/>
                </a:rPr>
                <a:t>Mesure des traces des particules chargées</a:t>
              </a:r>
              <a:endParaRPr lang="fr-CH" sz="2000" b="1" dirty="0" smtClean="0">
                <a:solidFill>
                  <a:srgbClr val="C00000"/>
                </a:solidFill>
                <a:latin typeface="Garamond" pitchFamily="18" charset="0"/>
              </a:endParaRPr>
            </a:p>
            <a:p>
              <a:pPr indent="177800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fr-CH" sz="2000" dirty="0" smtClean="0">
                  <a:latin typeface="Garamond" pitchFamily="18" charset="0"/>
                </a:rPr>
                <a:t>Mesure précise des angles pour la reconstruction de la masse invariante</a:t>
              </a:r>
            </a:p>
          </p:txBody>
        </p:sp>
        <p:grpSp>
          <p:nvGrpSpPr>
            <p:cNvPr id="159" name="Group 440"/>
            <p:cNvGrpSpPr>
              <a:grpSpLocks/>
            </p:cNvGrpSpPr>
            <p:nvPr/>
          </p:nvGrpSpPr>
          <p:grpSpPr bwMode="auto">
            <a:xfrm>
              <a:off x="159628" y="4752846"/>
              <a:ext cx="4158372" cy="1746958"/>
              <a:chOff x="683705" y="5098261"/>
              <a:chExt cx="5431548" cy="1745682"/>
            </a:xfrm>
          </p:grpSpPr>
          <p:sp>
            <p:nvSpPr>
              <p:cNvPr id="160" name="Rounded Rectangle 438"/>
              <p:cNvSpPr>
                <a:spLocks noChangeArrowheads="1"/>
              </p:cNvSpPr>
              <p:nvPr/>
            </p:nvSpPr>
            <p:spPr bwMode="auto">
              <a:xfrm>
                <a:off x="683705" y="5294311"/>
                <a:ext cx="5431548" cy="1549632"/>
              </a:xfrm>
              <a:prstGeom prst="roundRect">
                <a:avLst>
                  <a:gd name="adj" fmla="val 10810"/>
                </a:avLst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1" name="Group 439"/>
              <p:cNvGrpSpPr>
                <a:grpSpLocks/>
              </p:cNvGrpSpPr>
              <p:nvPr/>
            </p:nvGrpSpPr>
            <p:grpSpPr bwMode="auto">
              <a:xfrm>
                <a:off x="1032615" y="5098261"/>
                <a:ext cx="2996615" cy="338307"/>
                <a:chOff x="2348653" y="4666461"/>
                <a:chExt cx="2996615" cy="338307"/>
              </a:xfrm>
            </p:grpSpPr>
            <p:sp>
              <p:nvSpPr>
                <p:cNvPr id="162" name="TextBox 403"/>
                <p:cNvSpPr txBox="1">
                  <a:spLocks noChangeArrowheads="1"/>
                </p:cNvSpPr>
                <p:nvPr/>
              </p:nvSpPr>
              <p:spPr bwMode="auto">
                <a:xfrm>
                  <a:off x="2412350" y="4666461"/>
                  <a:ext cx="2883578" cy="33830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fr-CH" sz="1600" dirty="0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Détecteur interne</a:t>
                  </a:r>
                  <a:endParaRPr lang="en-US" sz="1600" baseline="30000" dirty="0">
                    <a:solidFill>
                      <a:srgbClr val="000096"/>
                    </a:solidFill>
                    <a:latin typeface="Lucida Calligraphy" pitchFamily="66" charset="0"/>
                  </a:endParaRPr>
                </a:p>
              </p:txBody>
            </p:sp>
            <p:sp>
              <p:nvSpPr>
                <p:cNvPr id="163" name="Oval 428"/>
                <p:cNvSpPr>
                  <a:spLocks noChangeArrowheads="1"/>
                </p:cNvSpPr>
                <p:nvPr/>
              </p:nvSpPr>
              <p:spPr bwMode="auto">
                <a:xfrm flipH="1">
                  <a:off x="2348653" y="4824407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Oval 433"/>
                <p:cNvSpPr>
                  <a:spLocks noChangeArrowheads="1"/>
                </p:cNvSpPr>
                <p:nvPr/>
              </p:nvSpPr>
              <p:spPr bwMode="auto">
                <a:xfrm>
                  <a:off x="5269733" y="4824409"/>
                  <a:ext cx="75535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43" name="Rectangle 142"/>
          <p:cNvSpPr/>
          <p:nvPr/>
        </p:nvSpPr>
        <p:spPr>
          <a:xfrm>
            <a:off x="5582478" y="2896623"/>
            <a:ext cx="4572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CH" dirty="0" smtClean="0">
                <a:latin typeface="Garamond" pitchFamily="18" charset="0"/>
                <a:sym typeface="Symbol"/>
              </a:rPr>
              <a:t>+</a:t>
            </a:r>
          </a:p>
          <a:p>
            <a:pPr algn="ctr">
              <a:spcBef>
                <a:spcPts val="0"/>
              </a:spcBef>
            </a:pPr>
            <a:r>
              <a:rPr lang="fr-CH" sz="2000" dirty="0" smtClean="0">
                <a:latin typeface="Garamond" pitchFamily="18" charset="0"/>
                <a:sym typeface="Symbol"/>
              </a:rPr>
              <a:t>Critères de qualité</a:t>
            </a:r>
          </a:p>
          <a:p>
            <a:pPr algn="ctr">
              <a:spcBef>
                <a:spcPts val="0"/>
              </a:spcBef>
            </a:pPr>
            <a:r>
              <a:rPr lang="fr-CH" sz="1600" dirty="0" smtClean="0">
                <a:latin typeface="Garamond" pitchFamily="18" charset="0"/>
                <a:sym typeface="Symbol"/>
              </a:rPr>
              <a:t>(trace, gerbe EM, E/p, …)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CH" sz="2000" dirty="0" smtClean="0">
                <a:latin typeface="Garamond" pitchFamily="18" charset="0"/>
                <a:sym typeface="Symbol"/>
              </a:rPr>
              <a:t></a:t>
            </a:r>
          </a:p>
          <a:p>
            <a:pPr algn="ctr">
              <a:spcBef>
                <a:spcPts val="0"/>
              </a:spcBef>
            </a:pPr>
            <a:r>
              <a:rPr lang="fr-CH" sz="2000" b="1" dirty="0" smtClean="0">
                <a:solidFill>
                  <a:srgbClr val="FF0000"/>
                </a:solidFill>
                <a:latin typeface="Garamond" pitchFamily="18" charset="0"/>
              </a:rPr>
              <a:t>Objets électrons</a:t>
            </a:r>
            <a:endParaRPr lang="fr-FR" sz="20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  <p:grpSp>
        <p:nvGrpSpPr>
          <p:cNvPr id="117" name="Group 116"/>
          <p:cNvGrpSpPr/>
          <p:nvPr/>
        </p:nvGrpSpPr>
        <p:grpSpPr>
          <a:xfrm>
            <a:off x="6791326" y="904240"/>
            <a:ext cx="2171700" cy="2112347"/>
            <a:chOff x="6791326" y="904240"/>
            <a:chExt cx="2171700" cy="2112347"/>
          </a:xfrm>
        </p:grpSpPr>
        <p:grpSp>
          <p:nvGrpSpPr>
            <p:cNvPr id="175" name="Group 174"/>
            <p:cNvGrpSpPr/>
            <p:nvPr/>
          </p:nvGrpSpPr>
          <p:grpSpPr>
            <a:xfrm>
              <a:off x="7186900" y="904240"/>
              <a:ext cx="1397076" cy="656641"/>
              <a:chOff x="6345238" y="4206875"/>
              <a:chExt cx="1252538" cy="715963"/>
            </a:xfrm>
          </p:grpSpPr>
          <p:sp>
            <p:nvSpPr>
              <p:cNvPr id="176" name="Freeform 12"/>
              <p:cNvSpPr>
                <a:spLocks/>
              </p:cNvSpPr>
              <p:nvPr/>
            </p:nvSpPr>
            <p:spPr bwMode="auto">
              <a:xfrm>
                <a:off x="6491288" y="4740275"/>
                <a:ext cx="473075" cy="182563"/>
              </a:xfrm>
              <a:custGeom>
                <a:avLst/>
                <a:gdLst/>
                <a:ahLst/>
                <a:cxnLst>
                  <a:cxn ang="0">
                    <a:pos x="194" y="115"/>
                  </a:cxn>
                  <a:cxn ang="0">
                    <a:pos x="0" y="115"/>
                  </a:cxn>
                  <a:cxn ang="0">
                    <a:pos x="104" y="0"/>
                  </a:cxn>
                  <a:cxn ang="0">
                    <a:pos x="298" y="0"/>
                  </a:cxn>
                  <a:cxn ang="0">
                    <a:pos x="194" y="115"/>
                  </a:cxn>
                </a:cxnLst>
                <a:rect l="0" t="0" r="r" b="b"/>
                <a:pathLst>
                  <a:path w="298" h="115">
                    <a:moveTo>
                      <a:pt x="194" y="115"/>
                    </a:moveTo>
                    <a:lnTo>
                      <a:pt x="0" y="115"/>
                    </a:lnTo>
                    <a:lnTo>
                      <a:pt x="104" y="0"/>
                    </a:lnTo>
                    <a:lnTo>
                      <a:pt x="298" y="0"/>
                    </a:lnTo>
                    <a:lnTo>
                      <a:pt x="194" y="115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7" name="Freeform 13"/>
              <p:cNvSpPr>
                <a:spLocks/>
              </p:cNvSpPr>
              <p:nvPr/>
            </p:nvSpPr>
            <p:spPr bwMode="auto">
              <a:xfrm>
                <a:off x="6799263" y="4740275"/>
                <a:ext cx="476250" cy="182563"/>
              </a:xfrm>
              <a:custGeom>
                <a:avLst/>
                <a:gdLst/>
                <a:ahLst/>
                <a:cxnLst>
                  <a:cxn ang="0">
                    <a:pos x="194" y="115"/>
                  </a:cxn>
                  <a:cxn ang="0">
                    <a:pos x="0" y="115"/>
                  </a:cxn>
                  <a:cxn ang="0">
                    <a:pos x="106" y="0"/>
                  </a:cxn>
                  <a:cxn ang="0">
                    <a:pos x="300" y="0"/>
                  </a:cxn>
                  <a:cxn ang="0">
                    <a:pos x="194" y="115"/>
                  </a:cxn>
                </a:cxnLst>
                <a:rect l="0" t="0" r="r" b="b"/>
                <a:pathLst>
                  <a:path w="300" h="115">
                    <a:moveTo>
                      <a:pt x="194" y="115"/>
                    </a:moveTo>
                    <a:lnTo>
                      <a:pt x="0" y="115"/>
                    </a:lnTo>
                    <a:lnTo>
                      <a:pt x="106" y="0"/>
                    </a:lnTo>
                    <a:lnTo>
                      <a:pt x="300" y="0"/>
                    </a:lnTo>
                    <a:lnTo>
                      <a:pt x="194" y="115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1" name="Freeform 17"/>
              <p:cNvSpPr>
                <a:spLocks/>
              </p:cNvSpPr>
              <p:nvPr/>
            </p:nvSpPr>
            <p:spPr bwMode="auto">
              <a:xfrm>
                <a:off x="6345238" y="4564063"/>
                <a:ext cx="468313" cy="179388"/>
              </a:xfrm>
              <a:custGeom>
                <a:avLst/>
                <a:gdLst/>
                <a:ahLst/>
                <a:cxnLst>
                  <a:cxn ang="0">
                    <a:pos x="194" y="113"/>
                  </a:cxn>
                  <a:cxn ang="0">
                    <a:pos x="0" y="113"/>
                  </a:cxn>
                  <a:cxn ang="0">
                    <a:pos x="102" y="0"/>
                  </a:cxn>
                  <a:cxn ang="0">
                    <a:pos x="295" y="0"/>
                  </a:cxn>
                  <a:cxn ang="0">
                    <a:pos x="194" y="113"/>
                  </a:cxn>
                </a:cxnLst>
                <a:rect l="0" t="0" r="r" b="b"/>
                <a:pathLst>
                  <a:path w="295" h="113">
                    <a:moveTo>
                      <a:pt x="194" y="113"/>
                    </a:moveTo>
                    <a:lnTo>
                      <a:pt x="0" y="113"/>
                    </a:lnTo>
                    <a:lnTo>
                      <a:pt x="102" y="0"/>
                    </a:lnTo>
                    <a:lnTo>
                      <a:pt x="295" y="0"/>
                    </a:lnTo>
                    <a:lnTo>
                      <a:pt x="194" y="113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2" name="Freeform 18"/>
              <p:cNvSpPr>
                <a:spLocks/>
              </p:cNvSpPr>
              <p:nvPr/>
            </p:nvSpPr>
            <p:spPr bwMode="auto">
              <a:xfrm>
                <a:off x="6653213" y="4564063"/>
                <a:ext cx="471488" cy="179388"/>
              </a:xfrm>
              <a:custGeom>
                <a:avLst/>
                <a:gdLst/>
                <a:ahLst/>
                <a:cxnLst>
                  <a:cxn ang="0">
                    <a:pos x="193" y="113"/>
                  </a:cxn>
                  <a:cxn ang="0">
                    <a:pos x="0" y="113"/>
                  </a:cxn>
                  <a:cxn ang="0">
                    <a:pos x="104" y="0"/>
                  </a:cxn>
                  <a:cxn ang="0">
                    <a:pos x="297" y="0"/>
                  </a:cxn>
                  <a:cxn ang="0">
                    <a:pos x="193" y="113"/>
                  </a:cxn>
                </a:cxnLst>
                <a:rect l="0" t="0" r="r" b="b"/>
                <a:pathLst>
                  <a:path w="297" h="113">
                    <a:moveTo>
                      <a:pt x="193" y="113"/>
                    </a:moveTo>
                    <a:lnTo>
                      <a:pt x="0" y="113"/>
                    </a:lnTo>
                    <a:lnTo>
                      <a:pt x="104" y="0"/>
                    </a:lnTo>
                    <a:lnTo>
                      <a:pt x="297" y="0"/>
                    </a:lnTo>
                    <a:lnTo>
                      <a:pt x="193" y="113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3" name="Freeform 19"/>
              <p:cNvSpPr>
                <a:spLocks/>
              </p:cNvSpPr>
              <p:nvPr/>
            </p:nvSpPr>
            <p:spPr bwMode="auto">
              <a:xfrm>
                <a:off x="6959601" y="4564063"/>
                <a:ext cx="473075" cy="179388"/>
              </a:xfrm>
              <a:custGeom>
                <a:avLst/>
                <a:gdLst/>
                <a:ahLst/>
                <a:cxnLst>
                  <a:cxn ang="0">
                    <a:pos x="194" y="113"/>
                  </a:cxn>
                  <a:cxn ang="0">
                    <a:pos x="0" y="113"/>
                  </a:cxn>
                  <a:cxn ang="0">
                    <a:pos x="104" y="0"/>
                  </a:cxn>
                  <a:cxn ang="0">
                    <a:pos x="298" y="0"/>
                  </a:cxn>
                  <a:cxn ang="0">
                    <a:pos x="194" y="113"/>
                  </a:cxn>
                </a:cxnLst>
                <a:rect l="0" t="0" r="r" b="b"/>
                <a:pathLst>
                  <a:path w="298" h="113">
                    <a:moveTo>
                      <a:pt x="194" y="113"/>
                    </a:moveTo>
                    <a:lnTo>
                      <a:pt x="0" y="113"/>
                    </a:lnTo>
                    <a:lnTo>
                      <a:pt x="104" y="0"/>
                    </a:lnTo>
                    <a:lnTo>
                      <a:pt x="298" y="0"/>
                    </a:lnTo>
                    <a:lnTo>
                      <a:pt x="194" y="113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4" name="Freeform 20"/>
              <p:cNvSpPr>
                <a:spLocks/>
              </p:cNvSpPr>
              <p:nvPr/>
            </p:nvSpPr>
            <p:spPr bwMode="auto">
              <a:xfrm>
                <a:off x="6507163" y="4386263"/>
                <a:ext cx="471488" cy="177800"/>
              </a:xfrm>
              <a:custGeom>
                <a:avLst/>
                <a:gdLst/>
                <a:ahLst/>
                <a:cxnLst>
                  <a:cxn ang="0">
                    <a:pos x="193" y="112"/>
                  </a:cxn>
                  <a:cxn ang="0">
                    <a:pos x="0" y="112"/>
                  </a:cxn>
                  <a:cxn ang="0">
                    <a:pos x="104" y="0"/>
                  </a:cxn>
                  <a:cxn ang="0">
                    <a:pos x="297" y="0"/>
                  </a:cxn>
                  <a:cxn ang="0">
                    <a:pos x="193" y="112"/>
                  </a:cxn>
                </a:cxnLst>
                <a:rect l="0" t="0" r="r" b="b"/>
                <a:pathLst>
                  <a:path w="297" h="112">
                    <a:moveTo>
                      <a:pt x="193" y="112"/>
                    </a:moveTo>
                    <a:lnTo>
                      <a:pt x="0" y="112"/>
                    </a:lnTo>
                    <a:lnTo>
                      <a:pt x="104" y="0"/>
                    </a:lnTo>
                    <a:lnTo>
                      <a:pt x="297" y="0"/>
                    </a:lnTo>
                    <a:lnTo>
                      <a:pt x="193" y="112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5" name="Freeform 21"/>
              <p:cNvSpPr>
                <a:spLocks/>
              </p:cNvSpPr>
              <p:nvPr/>
            </p:nvSpPr>
            <p:spPr bwMode="auto">
              <a:xfrm>
                <a:off x="6818313" y="4386263"/>
                <a:ext cx="471488" cy="177800"/>
              </a:xfrm>
              <a:custGeom>
                <a:avLst/>
                <a:gdLst/>
                <a:ahLst/>
                <a:cxnLst>
                  <a:cxn ang="0">
                    <a:pos x="193" y="112"/>
                  </a:cxn>
                  <a:cxn ang="0">
                    <a:pos x="0" y="112"/>
                  </a:cxn>
                  <a:cxn ang="0">
                    <a:pos x="104" y="0"/>
                  </a:cxn>
                  <a:cxn ang="0">
                    <a:pos x="297" y="0"/>
                  </a:cxn>
                  <a:cxn ang="0">
                    <a:pos x="193" y="112"/>
                  </a:cxn>
                </a:cxnLst>
                <a:rect l="0" t="0" r="r" b="b"/>
                <a:pathLst>
                  <a:path w="297" h="112">
                    <a:moveTo>
                      <a:pt x="193" y="112"/>
                    </a:moveTo>
                    <a:lnTo>
                      <a:pt x="0" y="112"/>
                    </a:lnTo>
                    <a:lnTo>
                      <a:pt x="104" y="0"/>
                    </a:lnTo>
                    <a:lnTo>
                      <a:pt x="297" y="0"/>
                    </a:lnTo>
                    <a:lnTo>
                      <a:pt x="193" y="112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6" name="Freeform 22"/>
              <p:cNvSpPr>
                <a:spLocks/>
              </p:cNvSpPr>
              <p:nvPr/>
            </p:nvSpPr>
            <p:spPr bwMode="auto">
              <a:xfrm>
                <a:off x="7124701" y="4386263"/>
                <a:ext cx="473075" cy="177800"/>
              </a:xfrm>
              <a:custGeom>
                <a:avLst/>
                <a:gdLst/>
                <a:ahLst/>
                <a:cxnLst>
                  <a:cxn ang="0">
                    <a:pos x="194" y="112"/>
                  </a:cxn>
                  <a:cxn ang="0">
                    <a:pos x="0" y="112"/>
                  </a:cxn>
                  <a:cxn ang="0">
                    <a:pos x="104" y="0"/>
                  </a:cxn>
                  <a:cxn ang="0">
                    <a:pos x="298" y="0"/>
                  </a:cxn>
                  <a:cxn ang="0">
                    <a:pos x="194" y="112"/>
                  </a:cxn>
                </a:cxnLst>
                <a:rect l="0" t="0" r="r" b="b"/>
                <a:pathLst>
                  <a:path w="298" h="112">
                    <a:moveTo>
                      <a:pt x="194" y="112"/>
                    </a:moveTo>
                    <a:lnTo>
                      <a:pt x="0" y="112"/>
                    </a:lnTo>
                    <a:lnTo>
                      <a:pt x="104" y="0"/>
                    </a:lnTo>
                    <a:lnTo>
                      <a:pt x="298" y="0"/>
                    </a:lnTo>
                    <a:lnTo>
                      <a:pt x="194" y="112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7" name="Freeform 23"/>
              <p:cNvSpPr>
                <a:spLocks/>
              </p:cNvSpPr>
              <p:nvPr/>
            </p:nvSpPr>
            <p:spPr bwMode="auto">
              <a:xfrm>
                <a:off x="6672263" y="4206875"/>
                <a:ext cx="471488" cy="179388"/>
              </a:xfrm>
              <a:custGeom>
                <a:avLst/>
                <a:gdLst/>
                <a:ahLst/>
                <a:cxnLst>
                  <a:cxn ang="0">
                    <a:pos x="193" y="113"/>
                  </a:cxn>
                  <a:cxn ang="0">
                    <a:pos x="0" y="113"/>
                  </a:cxn>
                  <a:cxn ang="0">
                    <a:pos x="103" y="0"/>
                  </a:cxn>
                  <a:cxn ang="0">
                    <a:pos x="297" y="0"/>
                  </a:cxn>
                  <a:cxn ang="0">
                    <a:pos x="193" y="113"/>
                  </a:cxn>
                </a:cxnLst>
                <a:rect l="0" t="0" r="r" b="b"/>
                <a:pathLst>
                  <a:path w="297" h="113">
                    <a:moveTo>
                      <a:pt x="193" y="113"/>
                    </a:moveTo>
                    <a:lnTo>
                      <a:pt x="0" y="113"/>
                    </a:lnTo>
                    <a:lnTo>
                      <a:pt x="103" y="0"/>
                    </a:lnTo>
                    <a:lnTo>
                      <a:pt x="297" y="0"/>
                    </a:lnTo>
                    <a:lnTo>
                      <a:pt x="193" y="113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8" name="Freeform 24"/>
              <p:cNvSpPr>
                <a:spLocks/>
              </p:cNvSpPr>
              <p:nvPr/>
            </p:nvSpPr>
            <p:spPr bwMode="auto">
              <a:xfrm>
                <a:off x="6983413" y="4206875"/>
                <a:ext cx="468313" cy="179388"/>
              </a:xfrm>
              <a:custGeom>
                <a:avLst/>
                <a:gdLst/>
                <a:ahLst/>
                <a:cxnLst>
                  <a:cxn ang="0">
                    <a:pos x="193" y="113"/>
                  </a:cxn>
                  <a:cxn ang="0">
                    <a:pos x="0" y="113"/>
                  </a:cxn>
                  <a:cxn ang="0">
                    <a:pos x="101" y="0"/>
                  </a:cxn>
                  <a:cxn ang="0">
                    <a:pos x="295" y="0"/>
                  </a:cxn>
                  <a:cxn ang="0">
                    <a:pos x="193" y="113"/>
                  </a:cxn>
                </a:cxnLst>
                <a:rect l="0" t="0" r="r" b="b"/>
                <a:pathLst>
                  <a:path w="295" h="113">
                    <a:moveTo>
                      <a:pt x="193" y="113"/>
                    </a:moveTo>
                    <a:lnTo>
                      <a:pt x="0" y="113"/>
                    </a:lnTo>
                    <a:lnTo>
                      <a:pt x="101" y="0"/>
                    </a:lnTo>
                    <a:lnTo>
                      <a:pt x="295" y="0"/>
                    </a:lnTo>
                    <a:lnTo>
                      <a:pt x="193" y="113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91" name="Freeform 30"/>
            <p:cNvSpPr>
              <a:spLocks/>
            </p:cNvSpPr>
            <p:nvPr/>
          </p:nvSpPr>
          <p:spPr bwMode="auto">
            <a:xfrm>
              <a:off x="7294701" y="1799425"/>
              <a:ext cx="1223134" cy="445188"/>
            </a:xfrm>
            <a:custGeom>
              <a:avLst/>
              <a:gdLst/>
              <a:ahLst/>
              <a:cxnLst>
                <a:cxn ang="0">
                  <a:pos x="0" y="556"/>
                </a:cxn>
                <a:cxn ang="0">
                  <a:pos x="749" y="0"/>
                </a:cxn>
              </a:cxnLst>
              <a:rect l="0" t="0" r="r" b="b"/>
              <a:pathLst>
                <a:path w="749" h="556">
                  <a:moveTo>
                    <a:pt x="0" y="556"/>
                  </a:moveTo>
                  <a:cubicBezTo>
                    <a:pt x="303" y="362"/>
                    <a:pt x="407" y="312"/>
                    <a:pt x="749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lg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2" name="TextBox 141"/>
            <p:cNvSpPr txBox="1"/>
            <p:nvPr/>
          </p:nvSpPr>
          <p:spPr bwMode="auto">
            <a:xfrm>
              <a:off x="6791326" y="1077595"/>
              <a:ext cx="217170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2000" dirty="0" smtClean="0">
                  <a:latin typeface="Garamond" pitchFamily="18" charset="0"/>
                </a:rPr>
                <a:t>Amas de cellules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CH" sz="2000" dirty="0" smtClean="0">
                  <a:latin typeface="Garamond" pitchFamily="18" charset="0"/>
                </a:rPr>
                <a:t>+</a:t>
              </a:r>
            </a:p>
            <a:p>
              <a:pPr algn="ctr">
                <a:spcBef>
                  <a:spcPts val="0"/>
                </a:spcBef>
              </a:pPr>
              <a:r>
                <a:rPr lang="fr-CH" sz="2000" dirty="0" smtClean="0">
                  <a:latin typeface="Garamond" pitchFamily="18" charset="0"/>
                </a:rPr>
                <a:t>Trace associée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CH" sz="2000" dirty="0" smtClean="0">
                  <a:latin typeface="Garamond" pitchFamily="18" charset="0"/>
                  <a:sym typeface="Symbol"/>
                </a:rPr>
                <a:t></a:t>
              </a:r>
            </a:p>
            <a:p>
              <a:pPr algn="ctr">
                <a:spcBef>
                  <a:spcPts val="0"/>
                </a:spcBef>
              </a:pPr>
              <a:r>
                <a:rPr lang="fr-CH" sz="2000" dirty="0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Candidats électrons</a:t>
              </a:r>
            </a:p>
          </p:txBody>
        </p:sp>
      </p:grp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7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5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6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7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8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9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0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1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2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2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5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6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7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8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9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0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1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2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3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4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5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6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7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9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0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1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2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3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4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5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6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7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8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117"/>
          <p:cNvSpPr/>
          <p:nvPr/>
        </p:nvSpPr>
        <p:spPr bwMode="auto">
          <a:xfrm flipV="1">
            <a:off x="-4763" y="4494529"/>
            <a:ext cx="104775" cy="1047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10" grpId="0" animBg="1"/>
      <p:bldP spid="1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Sélection des Z’</a:t>
            </a:r>
            <a:r>
              <a:rPr lang="fr-FR" dirty="0" smtClean="0">
                <a:latin typeface="Times New Roman"/>
                <a:cs typeface="Times New Roman"/>
              </a:rPr>
              <a:t>→e</a:t>
            </a:r>
            <a:r>
              <a:rPr lang="fr-FR" baseline="30000" dirty="0" smtClean="0">
                <a:latin typeface="Times New Roman"/>
                <a:cs typeface="Times New Roman"/>
              </a:rPr>
              <a:t>+</a:t>
            </a:r>
            <a:r>
              <a:rPr lang="fr-FR" dirty="0" smtClean="0">
                <a:latin typeface="Times New Roman"/>
                <a:cs typeface="Times New Roman"/>
              </a:rPr>
              <a:t>e</a:t>
            </a:r>
            <a:r>
              <a:rPr lang="fr-FR" baseline="30000" dirty="0" smtClean="0">
                <a:latin typeface="Times New Roman"/>
                <a:cs typeface="Times New Roman"/>
              </a:rPr>
              <a:t>-</a:t>
            </a:r>
            <a:r>
              <a:rPr lang="fr-FR" dirty="0" smtClean="0">
                <a:latin typeface="Times New Roman"/>
                <a:cs typeface="Times New Roman"/>
              </a:rPr>
              <a:t> </a:t>
            </a:r>
            <a:endParaRPr lang="fr-FR" dirty="0" smtClean="0"/>
          </a:p>
        </p:txBody>
      </p:sp>
      <p:grpSp>
        <p:nvGrpSpPr>
          <p:cNvPr id="21" name="Group 20"/>
          <p:cNvGrpSpPr/>
          <p:nvPr/>
        </p:nvGrpSpPr>
        <p:grpSpPr>
          <a:xfrm>
            <a:off x="0" y="954089"/>
            <a:ext cx="4668839" cy="5903912"/>
            <a:chOff x="0" y="954089"/>
            <a:chExt cx="4668839" cy="5903912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270124" y="5772150"/>
              <a:ext cx="4244726" cy="882650"/>
            </a:xfrm>
            <a:prstGeom prst="roundRect">
              <a:avLst/>
            </a:prstGeom>
            <a:solidFill>
              <a:srgbClr val="000096">
                <a:alpha val="10196"/>
              </a:srgbClr>
            </a:solidFill>
            <a:ln w="2857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cxnSp>
          <p:nvCxnSpPr>
            <p:cNvPr id="10" name="Straight Connector 6"/>
            <p:cNvCxnSpPr>
              <a:cxnSpLocks noChangeShapeType="1"/>
              <a:stCxn id="12" idx="2"/>
            </p:cNvCxnSpPr>
            <p:nvPr/>
          </p:nvCxnSpPr>
          <p:spPr bwMode="auto">
            <a:xfrm rot="5400000">
              <a:off x="1936354" y="4125517"/>
              <a:ext cx="5463381" cy="15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" name="Arc 11"/>
            <p:cNvSpPr/>
            <p:nvPr/>
          </p:nvSpPr>
          <p:spPr bwMode="auto">
            <a:xfrm>
              <a:off x="4406900" y="1263652"/>
              <a:ext cx="261938" cy="261938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cxnSp>
          <p:nvCxnSpPr>
            <p:cNvPr id="13" name="Straight Connector 22"/>
            <p:cNvCxnSpPr>
              <a:cxnSpLocks noChangeShapeType="1"/>
              <a:stCxn id="12" idx="0"/>
            </p:cNvCxnSpPr>
            <p:nvPr/>
          </p:nvCxnSpPr>
          <p:spPr bwMode="auto">
            <a:xfrm rot="10800000" flipV="1">
              <a:off x="1" y="1263651"/>
              <a:ext cx="4537869" cy="3173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4" name="TextBox 25"/>
            <p:cNvSpPr txBox="1">
              <a:spLocks noChangeArrowheads="1"/>
            </p:cNvSpPr>
            <p:nvPr/>
          </p:nvSpPr>
          <p:spPr bwMode="auto">
            <a:xfrm>
              <a:off x="0" y="954089"/>
              <a:ext cx="43268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dirty="0" smtClean="0">
                  <a:solidFill>
                    <a:srgbClr val="000096"/>
                  </a:solidFill>
                  <a:latin typeface="Lucida Calligraphy" pitchFamily="66" charset="0"/>
                </a:rPr>
                <a:t>Efficacité de sélection d’un Z’</a:t>
              </a:r>
              <a:r>
                <a:rPr lang="el-GR" sz="1600" baseline="-25000" dirty="0" smtClean="0">
                  <a:solidFill>
                    <a:srgbClr val="000096"/>
                  </a:solidFill>
                  <a:latin typeface="Garamond"/>
                </a:rPr>
                <a:t>χ</a:t>
              </a:r>
              <a:r>
                <a:rPr lang="fr-FR" sz="1600" dirty="0" smtClean="0">
                  <a:solidFill>
                    <a:srgbClr val="000096"/>
                  </a:solidFill>
                  <a:latin typeface="Lucida Calligraphy" pitchFamily="66" charset="0"/>
                </a:rPr>
                <a:t>de 1 </a:t>
              </a:r>
              <a:r>
                <a:rPr lang="fr-FR" sz="1600" dirty="0" err="1" smtClean="0">
                  <a:solidFill>
                    <a:srgbClr val="000096"/>
                  </a:solidFill>
                  <a:latin typeface="Lucida Calligraphy" pitchFamily="66" charset="0"/>
                </a:rPr>
                <a:t>TeV</a:t>
              </a:r>
              <a:endParaRPr lang="fr-FR" sz="16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 bwMode="auto">
            <a:xfrm>
              <a:off x="304800" y="5835650"/>
              <a:ext cx="4203700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1800" dirty="0" smtClean="0">
                  <a:solidFill>
                    <a:srgbClr val="000096"/>
                  </a:solidFill>
                  <a:latin typeface="Garamond" pitchFamily="18" charset="0"/>
                </a:rPr>
                <a:t>Efficacité totale = Géométrique </a:t>
              </a:r>
              <a:r>
                <a:rPr lang="fr-CH" sz="1800" dirty="0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</a:t>
              </a:r>
              <a:r>
                <a:rPr lang="fr-CH" sz="1800" dirty="0" smtClean="0">
                  <a:solidFill>
                    <a:srgbClr val="000096"/>
                  </a:solidFill>
                  <a:latin typeface="Garamond" pitchFamily="18" charset="0"/>
                </a:rPr>
                <a:t> Sélection </a:t>
              </a:r>
            </a:p>
            <a:p>
              <a:pPr algn="ctr">
                <a:spcBef>
                  <a:spcPct val="50000"/>
                </a:spcBef>
              </a:pPr>
              <a:r>
                <a:rPr lang="fr-CH" sz="1800" dirty="0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 45% à 1 </a:t>
              </a:r>
              <a:r>
                <a:rPr lang="fr-CH" sz="1800" dirty="0" err="1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TeV</a:t>
              </a:r>
              <a:endParaRPr lang="fr-FR" sz="1800" dirty="0" err="1" smtClean="0">
                <a:solidFill>
                  <a:srgbClr val="000096"/>
                </a:solidFill>
                <a:latin typeface="Garamond" pitchFamily="18" charset="0"/>
              </a:endParaRPr>
            </a:p>
          </p:txBody>
        </p:sp>
      </p:grpSp>
      <p:sp>
        <p:nvSpPr>
          <p:cNvPr id="83" name="TextBox 82"/>
          <p:cNvSpPr txBox="1"/>
          <p:nvPr/>
        </p:nvSpPr>
        <p:spPr bwMode="auto">
          <a:xfrm>
            <a:off x="208644" y="1292225"/>
            <a:ext cx="20949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FR" sz="1800" dirty="0" smtClean="0">
                <a:latin typeface="Garamond" pitchFamily="18" charset="0"/>
              </a:rPr>
              <a:t>Critères de sélection :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4571914" y="954089"/>
            <a:ext cx="4591137" cy="5599859"/>
            <a:chOff x="4571914" y="954089"/>
            <a:chExt cx="4591137" cy="5599859"/>
          </a:xfrm>
        </p:grpSpPr>
        <p:grpSp>
          <p:nvGrpSpPr>
            <p:cNvPr id="22" name="Group 21"/>
            <p:cNvGrpSpPr/>
            <p:nvPr/>
          </p:nvGrpSpPr>
          <p:grpSpPr>
            <a:xfrm>
              <a:off x="4571914" y="954089"/>
              <a:ext cx="4591137" cy="5599859"/>
              <a:chOff x="4571914" y="954089"/>
              <a:chExt cx="4591137" cy="5599859"/>
            </a:xfrm>
          </p:grpSpPr>
          <p:sp>
            <p:nvSpPr>
              <p:cNvPr id="20" name="TextBox 25"/>
              <p:cNvSpPr txBox="1">
                <a:spLocks noChangeArrowheads="1"/>
              </p:cNvSpPr>
              <p:nvPr/>
            </p:nvSpPr>
            <p:spPr bwMode="auto">
              <a:xfrm>
                <a:off x="4571914" y="954089"/>
                <a:ext cx="457208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fr-CH" sz="16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Reconstruction de la masse invariante</a:t>
                </a:r>
                <a:endParaRPr lang="fr-FR" sz="16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cxnSp>
            <p:nvCxnSpPr>
              <p:cNvPr id="9" name="Straight Connector 5"/>
              <p:cNvCxnSpPr>
                <a:cxnSpLocks noChangeShapeType="1"/>
              </p:cNvCxnSpPr>
              <p:nvPr/>
            </p:nvCxnSpPr>
            <p:spPr bwMode="auto">
              <a:xfrm rot="10800000">
                <a:off x="4760120" y="1263653"/>
                <a:ext cx="4402931" cy="3173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1" name="Arc 10"/>
              <p:cNvSpPr/>
              <p:nvPr/>
            </p:nvSpPr>
            <p:spPr bwMode="auto">
              <a:xfrm rot="16200000">
                <a:off x="4667250" y="1263652"/>
                <a:ext cx="261938" cy="261938"/>
              </a:xfrm>
              <a:prstGeom prst="arc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 bwMode="auto">
              <a:xfrm>
                <a:off x="4842124" y="5772150"/>
                <a:ext cx="4092326" cy="781798"/>
              </a:xfrm>
              <a:prstGeom prst="roundRect">
                <a:avLst/>
              </a:prstGeom>
              <a:solidFill>
                <a:srgbClr val="000096">
                  <a:alpha val="10196"/>
                </a:srgbClr>
              </a:solidFill>
              <a:ln w="28575" cap="flat" cmpd="sng" algn="ctr">
                <a:solidFill>
                  <a:srgbClr val="000096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 bwMode="auto">
              <a:xfrm>
                <a:off x="5276849" y="5848350"/>
                <a:ext cx="320992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CH" sz="1800" dirty="0" smtClean="0">
                    <a:solidFill>
                      <a:srgbClr val="000096"/>
                    </a:solidFill>
                    <a:latin typeface="Garamond" pitchFamily="18" charset="0"/>
                  </a:rPr>
                  <a:t>Résolution sur la masse</a:t>
                </a:r>
                <a:r>
                  <a:rPr lang="fr-CH" sz="1800" dirty="0" smtClean="0">
                    <a:solidFill>
                      <a:srgbClr val="000096"/>
                    </a:solidFill>
                    <a:latin typeface="Garamond" pitchFamily="18" charset="0"/>
                    <a:sym typeface="Symbol"/>
                  </a:rPr>
                  <a:t>  1%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fr-CH" sz="1800" dirty="0" smtClean="0">
                    <a:solidFill>
                      <a:srgbClr val="000096"/>
                    </a:solidFill>
                    <a:latin typeface="Garamond" pitchFamily="18" charset="0"/>
                    <a:sym typeface="Symbol"/>
                  </a:rPr>
                  <a:t>Très bonne linéarité</a:t>
                </a:r>
                <a:r>
                  <a:rPr lang="fr-CH" sz="1800" dirty="0" smtClean="0">
                    <a:solidFill>
                      <a:srgbClr val="000096"/>
                    </a:solidFill>
                    <a:latin typeface="Garamond" pitchFamily="18" charset="0"/>
                  </a:rPr>
                  <a:t> </a:t>
                </a:r>
                <a:endParaRPr lang="fr-FR" sz="1800" dirty="0" err="1" smtClean="0">
                  <a:solidFill>
                    <a:srgbClr val="000096"/>
                  </a:solidFill>
                  <a:latin typeface="Garamond" pitchFamily="18" charset="0"/>
                </a:endParaRPr>
              </a:p>
            </p:txBody>
          </p:sp>
          <p:pic>
            <p:nvPicPr>
              <p:cNvPr id="19" name="Picture 1" descr="C:\Users\olympio\Documents\THESE\These\Soutenance_These\ResoGUT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48418"/>
              <a:stretch>
                <a:fillRect/>
              </a:stretch>
            </p:blipFill>
            <p:spPr bwMode="auto">
              <a:xfrm>
                <a:off x="4704359" y="3524250"/>
                <a:ext cx="4341215" cy="2200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5" name="Picture 3" descr="C:\Users\olympio\Documents\THESE\These\Soutenance_These\ResoGUT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3001" y="1390650"/>
              <a:ext cx="4057650" cy="2209800"/>
            </a:xfrm>
            <a:prstGeom prst="rect">
              <a:avLst/>
            </a:prstGeom>
            <a:noFill/>
          </p:spPr>
        </p:pic>
      </p:grpSp>
      <p:grpSp>
        <p:nvGrpSpPr>
          <p:cNvPr id="123" name="Group 122"/>
          <p:cNvGrpSpPr/>
          <p:nvPr/>
        </p:nvGrpSpPr>
        <p:grpSpPr>
          <a:xfrm>
            <a:off x="333831" y="1638300"/>
            <a:ext cx="3947885" cy="4027260"/>
            <a:chOff x="333831" y="1638300"/>
            <a:chExt cx="3947885" cy="4027260"/>
          </a:xfrm>
        </p:grpSpPr>
        <p:pic>
          <p:nvPicPr>
            <p:cNvPr id="45057" name="Picture 1" descr="C:\Users\olympio\Documents\THESE\These\Soutenance_These\Plot_EffCSC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3831" y="1649986"/>
              <a:ext cx="3947885" cy="4015574"/>
            </a:xfrm>
            <a:prstGeom prst="rect">
              <a:avLst/>
            </a:prstGeom>
            <a:noFill/>
          </p:spPr>
        </p:pic>
        <p:sp>
          <p:nvSpPr>
            <p:cNvPr id="121" name="Rectangle 120"/>
            <p:cNvSpPr/>
            <p:nvPr/>
          </p:nvSpPr>
          <p:spPr bwMode="auto">
            <a:xfrm>
              <a:off x="3067050" y="1638300"/>
              <a:ext cx="771525" cy="1714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22" name="Picture 1" descr="C:\Users\olympio\Documents\THESE\These\Soutenance_These\Plot_EffCSC.png"/>
            <p:cNvPicPr>
              <a:picLocks noChangeAspect="1" noChangeArrowheads="1"/>
            </p:cNvPicPr>
            <p:nvPr/>
          </p:nvPicPr>
          <p:blipFill>
            <a:blip r:embed="rId4" cstate="print"/>
            <a:srcRect l="68991" t="420" r="11466" b="96021"/>
            <a:stretch>
              <a:fillRect/>
            </a:stretch>
          </p:blipFill>
          <p:spPr bwMode="auto">
            <a:xfrm>
              <a:off x="2762251" y="1885244"/>
              <a:ext cx="723900" cy="134056"/>
            </a:xfrm>
            <a:prstGeom prst="rect">
              <a:avLst/>
            </a:prstGeom>
            <a:noFill/>
          </p:spPr>
        </p:pic>
      </p:grpSp>
      <p:sp>
        <p:nvSpPr>
          <p:cNvPr id="63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4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0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1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4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0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olympio\Documents\THESE\These\Soutenance_These\fig3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863" y="1588506"/>
            <a:ext cx="4384137" cy="3488319"/>
          </a:xfrm>
          <a:prstGeom prst="rect">
            <a:avLst/>
          </a:prstGeom>
          <a:noFill/>
        </p:spPr>
      </p:pic>
      <p:sp>
        <p:nvSpPr>
          <p:cNvPr id="30" name="Rounded Rectangle 29"/>
          <p:cNvSpPr/>
          <p:nvPr/>
        </p:nvSpPr>
        <p:spPr bwMode="auto">
          <a:xfrm>
            <a:off x="136774" y="5474211"/>
            <a:ext cx="4244726" cy="781798"/>
          </a:xfrm>
          <a:prstGeom prst="roundRect">
            <a:avLst/>
          </a:prstGeom>
          <a:solidFill>
            <a:srgbClr val="C00000">
              <a:alpha val="10196"/>
            </a:srgbClr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Rejet du bruit de fond </a:t>
            </a:r>
          </a:p>
        </p:txBody>
      </p:sp>
      <p:cxnSp>
        <p:nvCxnSpPr>
          <p:cNvPr id="10" name="Straight Connector 6"/>
          <p:cNvCxnSpPr>
            <a:cxnSpLocks noChangeShapeType="1"/>
            <a:stCxn id="12" idx="2"/>
          </p:cNvCxnSpPr>
          <p:nvPr/>
        </p:nvCxnSpPr>
        <p:spPr bwMode="auto">
          <a:xfrm rot="5400000">
            <a:off x="1850628" y="4125516"/>
            <a:ext cx="5463381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" name="Arc 11"/>
          <p:cNvSpPr/>
          <p:nvPr/>
        </p:nvSpPr>
        <p:spPr bwMode="auto">
          <a:xfrm>
            <a:off x="4321174" y="1263651"/>
            <a:ext cx="261938" cy="261938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cxnSp>
        <p:nvCxnSpPr>
          <p:cNvPr id="13" name="Straight Connector 22"/>
          <p:cNvCxnSpPr>
            <a:cxnSpLocks noChangeShapeType="1"/>
            <a:stCxn id="12" idx="0"/>
          </p:cNvCxnSpPr>
          <p:nvPr/>
        </p:nvCxnSpPr>
        <p:spPr bwMode="auto">
          <a:xfrm rot="10800000" flipV="1">
            <a:off x="1" y="1263651"/>
            <a:ext cx="4452143" cy="3174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1" name="TextBox 30"/>
          <p:cNvSpPr txBox="1"/>
          <p:nvPr/>
        </p:nvSpPr>
        <p:spPr bwMode="auto">
          <a:xfrm>
            <a:off x="111124" y="5550411"/>
            <a:ext cx="4321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sz="1800" dirty="0" smtClean="0">
                <a:solidFill>
                  <a:srgbClr val="C00000"/>
                </a:solidFill>
                <a:latin typeface="Garamond" pitchFamily="18" charset="0"/>
              </a:rPr>
              <a:t>La mauvaise identification des photons et des jets induit de grandes sources de bruit de fond</a:t>
            </a:r>
            <a:endParaRPr lang="fr-FR" sz="1800" dirty="0" err="1" smtClean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0" y="954089"/>
            <a:ext cx="33762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600" dirty="0" smtClean="0">
                <a:solidFill>
                  <a:srgbClr val="000096"/>
                </a:solidFill>
                <a:latin typeface="Lucida Calligraphy" pitchFamily="66" charset="0"/>
              </a:rPr>
              <a:t>Bruit de fond avant sélection</a:t>
            </a:r>
            <a:endParaRPr lang="fr-FR" sz="16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4571914" y="954089"/>
            <a:ext cx="45720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CH" sz="1600" dirty="0" smtClean="0">
                <a:solidFill>
                  <a:srgbClr val="000096"/>
                </a:solidFill>
                <a:latin typeface="Lucida Calligraphy" pitchFamily="66" charset="0"/>
              </a:rPr>
              <a:t>Après sélection</a:t>
            </a:r>
            <a:endParaRPr lang="fr-FR" sz="16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cxnSp>
        <p:nvCxnSpPr>
          <p:cNvPr id="9" name="Straight Connector 5"/>
          <p:cNvCxnSpPr>
            <a:cxnSpLocks noChangeShapeType="1"/>
            <a:endCxn id="11" idx="2"/>
          </p:cNvCxnSpPr>
          <p:nvPr/>
        </p:nvCxnSpPr>
        <p:spPr bwMode="auto">
          <a:xfrm rot="10800000">
            <a:off x="4712494" y="1263651"/>
            <a:ext cx="4450559" cy="3176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1" name="Arc 10"/>
          <p:cNvSpPr/>
          <p:nvPr/>
        </p:nvSpPr>
        <p:spPr bwMode="auto">
          <a:xfrm rot="16200000">
            <a:off x="4581524" y="1263651"/>
            <a:ext cx="261938" cy="261938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4872866" y="5159886"/>
            <a:ext cx="4092326" cy="1415028"/>
          </a:xfrm>
          <a:prstGeom prst="roundRect">
            <a:avLst/>
          </a:prstGeom>
          <a:solidFill>
            <a:srgbClr val="000096">
              <a:alpha val="10196"/>
            </a:srgbClr>
          </a:solidFill>
          <a:ln w="28575" cap="flat" cmpd="sng" algn="ctr">
            <a:solidFill>
              <a:srgbClr val="00009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4912553" y="5236086"/>
            <a:ext cx="4050471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sz="1800" dirty="0" smtClean="0">
                <a:solidFill>
                  <a:srgbClr val="000096"/>
                </a:solidFill>
                <a:latin typeface="Garamond" pitchFamily="18" charset="0"/>
              </a:rPr>
              <a:t>Le </a:t>
            </a:r>
            <a:r>
              <a:rPr lang="fr-CH" sz="1800" dirty="0" err="1" smtClean="0">
                <a:solidFill>
                  <a:srgbClr val="000096"/>
                </a:solidFill>
                <a:latin typeface="Garamond" pitchFamily="18" charset="0"/>
              </a:rPr>
              <a:t>Drell</a:t>
            </a:r>
            <a:r>
              <a:rPr lang="fr-CH" sz="1800" dirty="0" smtClean="0">
                <a:solidFill>
                  <a:srgbClr val="000096"/>
                </a:solidFill>
                <a:latin typeface="Garamond" pitchFamily="18" charset="0"/>
              </a:rPr>
              <a:t>-Yan est la principale source de bruit de fond …</a:t>
            </a:r>
          </a:p>
          <a:p>
            <a:pPr algn="ctr">
              <a:spcBef>
                <a:spcPct val="50000"/>
              </a:spcBef>
            </a:pPr>
            <a:r>
              <a:rPr lang="fr-CH" sz="1800" b="1" dirty="0" smtClean="0">
                <a:solidFill>
                  <a:srgbClr val="FF0000"/>
                </a:solidFill>
                <a:latin typeface="Garamond" pitchFamily="18" charset="0"/>
              </a:rPr>
              <a:t>Nécessite une étude des facteurs de rejets dans les premières données !</a:t>
            </a:r>
          </a:p>
        </p:txBody>
      </p:sp>
      <p:pic>
        <p:nvPicPr>
          <p:cNvPr id="12291" name="Picture 3" descr="c:\Users\olympio\Documents\THESE\These\Soutenance_These\fig3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5" y="1514475"/>
            <a:ext cx="4400550" cy="3555558"/>
          </a:xfrm>
          <a:prstGeom prst="rect">
            <a:avLst/>
          </a:prstGeom>
          <a:noFill/>
        </p:spPr>
      </p:pic>
      <p:sp>
        <p:nvSpPr>
          <p:cNvPr id="121" name="Rectangle 120"/>
          <p:cNvSpPr/>
          <p:nvPr/>
        </p:nvSpPr>
        <p:spPr bwMode="auto">
          <a:xfrm>
            <a:off x="7048500" y="1609725"/>
            <a:ext cx="1914525" cy="13525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2" name="Rounded Rectangle 121"/>
          <p:cNvSpPr/>
          <p:nvPr/>
        </p:nvSpPr>
        <p:spPr bwMode="auto">
          <a:xfrm>
            <a:off x="7233285" y="1666875"/>
            <a:ext cx="1653539" cy="1381125"/>
          </a:xfrm>
          <a:prstGeom prst="roundRect">
            <a:avLst>
              <a:gd name="adj" fmla="val 10575"/>
            </a:avLst>
          </a:prstGeom>
          <a:solidFill>
            <a:srgbClr val="C00000">
              <a:alpha val="5098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pic>
        <p:nvPicPr>
          <p:cNvPr id="123" name="Picture 10" descr="http://hausheer.osola.com/latex2png/JFJfe2Vee1xwbX0tXGdhbW1hfSBcc2ltIDEwJA--/300/1/resul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7445" y="2505075"/>
            <a:ext cx="1133580" cy="226716"/>
          </a:xfrm>
          <a:prstGeom prst="rect">
            <a:avLst/>
          </a:prstGeom>
          <a:noFill/>
        </p:spPr>
      </p:pic>
      <p:pic>
        <p:nvPicPr>
          <p:cNvPr id="124" name="Picture 2" descr="http://hausheer.osola.com/latex2png/JCQNClJfe2VeXHBtLWpldH0gXHNpbSA0MDAwDQokJA0K/300/1/resul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68844" y="2764155"/>
            <a:ext cx="1431630" cy="219075"/>
          </a:xfrm>
          <a:prstGeom prst="rect">
            <a:avLst/>
          </a:prstGeom>
          <a:noFill/>
        </p:spPr>
      </p:pic>
      <p:sp>
        <p:nvSpPr>
          <p:cNvPr id="125" name="TextBox 824"/>
          <p:cNvSpPr txBox="1">
            <a:spLocks noChangeArrowheads="1"/>
          </p:cNvSpPr>
          <p:nvPr/>
        </p:nvSpPr>
        <p:spPr bwMode="auto">
          <a:xfrm>
            <a:off x="7515225" y="1704975"/>
            <a:ext cx="11544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C00000"/>
                </a:solidFill>
                <a:latin typeface="Garamond" pitchFamily="18" charset="0"/>
              </a:rPr>
              <a:t>|</a:t>
            </a:r>
            <a:r>
              <a:rPr lang="el-GR" sz="1600" b="1" dirty="0">
                <a:solidFill>
                  <a:srgbClr val="C00000"/>
                </a:solidFill>
                <a:latin typeface="Garamond" pitchFamily="18" charset="0"/>
              </a:rPr>
              <a:t>η</a:t>
            </a:r>
            <a:r>
              <a:rPr lang="en-US" sz="1600" b="1" dirty="0">
                <a:solidFill>
                  <a:srgbClr val="C00000"/>
                </a:solidFill>
                <a:latin typeface="Garamond" pitchFamily="18" charset="0"/>
              </a:rPr>
              <a:t>|&lt;2.5</a:t>
            </a:r>
          </a:p>
          <a:p>
            <a:pPr algn="ctr">
              <a:spcBef>
                <a:spcPct val="50000"/>
              </a:spcBef>
            </a:pPr>
            <a:r>
              <a:rPr lang="en-US" sz="1600" b="1" dirty="0" err="1">
                <a:solidFill>
                  <a:srgbClr val="C00000"/>
                </a:solidFill>
                <a:latin typeface="Garamond" pitchFamily="18" charset="0"/>
              </a:rPr>
              <a:t>p</a:t>
            </a:r>
            <a:r>
              <a:rPr lang="en-US" sz="1600" b="1" baseline="-25000" dirty="0" err="1">
                <a:solidFill>
                  <a:srgbClr val="C00000"/>
                </a:solidFill>
                <a:latin typeface="Garamond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Garamond" pitchFamily="18" charset="0"/>
              </a:rPr>
              <a:t>&gt;65 </a:t>
            </a:r>
            <a:r>
              <a:rPr lang="en-US" sz="1600" b="1" dirty="0" err="1" smtClean="0">
                <a:solidFill>
                  <a:srgbClr val="C00000"/>
                </a:solidFill>
                <a:latin typeface="Garamond" pitchFamily="18" charset="0"/>
              </a:rPr>
              <a:t>GeV</a:t>
            </a:r>
            <a:endParaRPr lang="en-US" sz="16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61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3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4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0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1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4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5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dirty="0" smtClean="0"/>
              <a:t>Plan de l’exposé</a:t>
            </a:r>
            <a:endParaRPr dirty="0"/>
          </a:p>
        </p:txBody>
      </p:sp>
      <p:grpSp>
        <p:nvGrpSpPr>
          <p:cNvPr id="12291" name="Group 30"/>
          <p:cNvGrpSpPr>
            <a:grpSpLocks/>
          </p:cNvGrpSpPr>
          <p:nvPr/>
        </p:nvGrpSpPr>
        <p:grpSpPr bwMode="auto">
          <a:xfrm>
            <a:off x="390525" y="884238"/>
            <a:ext cx="8078790" cy="1589087"/>
            <a:chOff x="390956" y="870914"/>
            <a:chExt cx="8078347" cy="1589504"/>
          </a:xfrm>
        </p:grpSpPr>
        <p:sp>
          <p:nvSpPr>
            <p:cNvPr id="12331" name="TextBox 306"/>
            <p:cNvSpPr txBox="1">
              <a:spLocks noChangeArrowheads="1"/>
            </p:cNvSpPr>
            <p:nvPr/>
          </p:nvSpPr>
          <p:spPr bwMode="auto">
            <a:xfrm>
              <a:off x="3453461" y="870914"/>
              <a:ext cx="5015842" cy="461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dirty="0" smtClean="0">
                  <a:solidFill>
                    <a:srgbClr val="000096"/>
                  </a:solidFill>
                  <a:latin typeface="Lucida Calligraphy" pitchFamily="66" charset="0"/>
                </a:rPr>
                <a:t>I - Préliminaires </a:t>
              </a:r>
              <a:r>
                <a:rPr lang="fr-FR" dirty="0">
                  <a:solidFill>
                    <a:srgbClr val="000096"/>
                  </a:solidFill>
                  <a:latin typeface="Lucida Calligraphy" pitchFamily="66" charset="0"/>
                </a:rPr>
                <a:t>: du Z aux Z’</a:t>
              </a:r>
              <a:endParaRPr lang="en-US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12332" name="Straight Connector 309"/>
            <p:cNvCxnSpPr>
              <a:cxnSpLocks noChangeShapeType="1"/>
              <a:stCxn id="9" idx="0"/>
              <a:endCxn id="12334" idx="0"/>
            </p:cNvCxnSpPr>
            <p:nvPr/>
          </p:nvCxnSpPr>
          <p:spPr bwMode="auto">
            <a:xfrm rot="16200000" flipH="1">
              <a:off x="-81217" y="1874901"/>
              <a:ext cx="1018628" cy="1256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9" name="Arc 8"/>
            <p:cNvSpPr/>
            <p:nvPr/>
          </p:nvSpPr>
          <p:spPr bwMode="auto">
            <a:xfrm rot="16200000">
              <a:off x="427426" y="1236176"/>
              <a:ext cx="260418" cy="260336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334" name="Oval 312"/>
            <p:cNvSpPr>
              <a:spLocks noChangeArrowheads="1"/>
            </p:cNvSpPr>
            <p:nvPr/>
          </p:nvSpPr>
          <p:spPr bwMode="auto">
            <a:xfrm flipH="1">
              <a:off x="390956" y="2384843"/>
              <a:ext cx="75539" cy="755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5" name="TextBox 317"/>
            <p:cNvSpPr txBox="1">
              <a:spLocks noChangeArrowheads="1"/>
            </p:cNvSpPr>
            <p:nvPr/>
          </p:nvSpPr>
          <p:spPr bwMode="auto">
            <a:xfrm>
              <a:off x="518287" y="1428735"/>
              <a:ext cx="7066171" cy="988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indent="182563">
                <a:buSzPct val="70000"/>
                <a:buFont typeface="Arial" charset="0"/>
                <a:buChar char="•"/>
              </a:pPr>
              <a:r>
                <a:rPr lang="fr-CH" sz="2000" dirty="0">
                  <a:latin typeface="Garamond" pitchFamily="18" charset="0"/>
                </a:rPr>
                <a:t>Théorie et découverte du boson Z</a:t>
              </a:r>
            </a:p>
            <a:p>
              <a:pPr indent="182563">
                <a:buSzPct val="70000"/>
                <a:buFont typeface="Arial" charset="0"/>
                <a:buChar char="•"/>
              </a:pPr>
              <a:r>
                <a:rPr lang="fr-CH" sz="2000" dirty="0">
                  <a:latin typeface="Garamond" pitchFamily="18" charset="0"/>
                </a:rPr>
                <a:t>Motivations </a:t>
              </a:r>
              <a:r>
                <a:rPr lang="fr-CH" sz="2000" dirty="0" smtClean="0">
                  <a:latin typeface="Garamond" pitchFamily="18" charset="0"/>
                </a:rPr>
                <a:t>théoriques </a:t>
              </a:r>
              <a:r>
                <a:rPr lang="fr-CH" sz="2000" dirty="0">
                  <a:latin typeface="Garamond" pitchFamily="18" charset="0"/>
                </a:rPr>
                <a:t>pour de nouvelles résonances</a:t>
              </a:r>
            </a:p>
            <a:p>
              <a:pPr indent="182563">
                <a:buSzPct val="70000"/>
                <a:buFont typeface="Arial" charset="0"/>
                <a:buChar char="•"/>
              </a:pPr>
              <a:r>
                <a:rPr lang="fr-CH" sz="2000" dirty="0">
                  <a:latin typeface="Garamond" pitchFamily="18" charset="0"/>
                </a:rPr>
                <a:t>Contraintes actuelles</a:t>
              </a:r>
            </a:p>
          </p:txBody>
        </p:sp>
        <p:cxnSp>
          <p:nvCxnSpPr>
            <p:cNvPr id="12336" name="Straight Connector 308"/>
            <p:cNvCxnSpPr>
              <a:cxnSpLocks noChangeShapeType="1"/>
            </p:cNvCxnSpPr>
            <p:nvPr/>
          </p:nvCxnSpPr>
          <p:spPr bwMode="auto">
            <a:xfrm rot="10800000" flipV="1">
              <a:off x="554500" y="1235032"/>
              <a:ext cx="7914740" cy="1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2292" name="Group 31"/>
          <p:cNvGrpSpPr>
            <a:grpSpLocks/>
          </p:cNvGrpSpPr>
          <p:nvPr/>
        </p:nvGrpSpPr>
        <p:grpSpPr bwMode="auto">
          <a:xfrm>
            <a:off x="390525" y="2716213"/>
            <a:ext cx="8078827" cy="1641681"/>
            <a:chOff x="390983" y="2506664"/>
            <a:chExt cx="8078372" cy="1641682"/>
          </a:xfrm>
        </p:grpSpPr>
        <p:sp>
          <p:nvSpPr>
            <p:cNvPr id="12325" name="TextBox 306"/>
            <p:cNvSpPr txBox="1">
              <a:spLocks noChangeArrowheads="1"/>
            </p:cNvSpPr>
            <p:nvPr/>
          </p:nvSpPr>
          <p:spPr bwMode="auto">
            <a:xfrm>
              <a:off x="3344523" y="2506664"/>
              <a:ext cx="51248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dirty="0" smtClean="0">
                  <a:solidFill>
                    <a:srgbClr val="000096"/>
                  </a:solidFill>
                  <a:latin typeface="Lucida Calligraphy" pitchFamily="66" charset="0"/>
                </a:rPr>
                <a:t>II – Les études Z’ avec ATLAS</a:t>
              </a:r>
              <a:endParaRPr lang="en-US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12326" name="Straight Connector 309"/>
            <p:cNvCxnSpPr>
              <a:cxnSpLocks noChangeShapeType="1"/>
              <a:stCxn id="17" idx="0"/>
              <a:endCxn id="12328" idx="0"/>
            </p:cNvCxnSpPr>
            <p:nvPr/>
          </p:nvCxnSpPr>
          <p:spPr bwMode="auto">
            <a:xfrm rot="16200000" flipH="1">
              <a:off x="-107280" y="3536739"/>
              <a:ext cx="1070808" cy="125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7" name="Arc 16"/>
            <p:cNvSpPr/>
            <p:nvPr/>
          </p:nvSpPr>
          <p:spPr bwMode="auto">
            <a:xfrm rot="16200000">
              <a:off x="427487" y="2871797"/>
              <a:ext cx="260350" cy="260335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328" name="Oval 312"/>
            <p:cNvSpPr>
              <a:spLocks noChangeArrowheads="1"/>
            </p:cNvSpPr>
            <p:nvPr/>
          </p:nvSpPr>
          <p:spPr bwMode="auto">
            <a:xfrm flipH="1">
              <a:off x="390983" y="4072772"/>
              <a:ext cx="75539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9" name="TextBox 317"/>
            <p:cNvSpPr txBox="1">
              <a:spLocks noChangeArrowheads="1"/>
            </p:cNvSpPr>
            <p:nvPr/>
          </p:nvSpPr>
          <p:spPr bwMode="auto">
            <a:xfrm>
              <a:off x="518315" y="3078754"/>
              <a:ext cx="7066170" cy="988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indent="182563">
                <a:buSzPct val="70000"/>
                <a:buFont typeface="Arial" charset="0"/>
                <a:buChar char="•"/>
              </a:pPr>
              <a:r>
                <a:rPr lang="fr-CH" sz="2000" dirty="0" smtClean="0">
                  <a:latin typeface="Garamond" pitchFamily="18" charset="0"/>
                </a:rPr>
                <a:t>La phénoménologie des </a:t>
              </a:r>
              <a:r>
                <a:rPr lang="fr-CH" sz="2000" dirty="0">
                  <a:latin typeface="Garamond" pitchFamily="18" charset="0"/>
                  <a:sym typeface="Symbol" pitchFamily="18" charset="2"/>
                </a:rPr>
                <a:t>Z’ au </a:t>
              </a:r>
              <a:r>
                <a:rPr lang="fr-CH" sz="2000" dirty="0" smtClean="0">
                  <a:latin typeface="Garamond" pitchFamily="18" charset="0"/>
                  <a:sym typeface="Symbol" pitchFamily="18" charset="2"/>
                </a:rPr>
                <a:t>LHC</a:t>
              </a:r>
            </a:p>
            <a:p>
              <a:pPr indent="182563">
                <a:buSzPct val="70000"/>
                <a:buFont typeface="Arial" charset="0"/>
                <a:buChar char="•"/>
              </a:pPr>
              <a:r>
                <a:rPr lang="fr-CH" sz="2000" dirty="0" smtClean="0">
                  <a:latin typeface="Garamond" pitchFamily="18" charset="0"/>
                  <a:sym typeface="Symbol" pitchFamily="18" charset="2"/>
                </a:rPr>
                <a:t>La reconstruction avec le détecteur</a:t>
              </a:r>
              <a:endParaRPr lang="fr-CH" sz="2000" dirty="0">
                <a:latin typeface="Garamond" pitchFamily="18" charset="0"/>
              </a:endParaRPr>
            </a:p>
            <a:p>
              <a:pPr indent="182563">
                <a:buSzPct val="70000"/>
                <a:buFont typeface="Arial" charset="0"/>
                <a:buChar char="•"/>
              </a:pPr>
              <a:r>
                <a:rPr lang="fr-CH" sz="2000" dirty="0" smtClean="0">
                  <a:latin typeface="Garamond" pitchFamily="18" charset="0"/>
                </a:rPr>
                <a:t>Étude du potentiel de découverte du détecteur ATLAS</a:t>
              </a:r>
            </a:p>
          </p:txBody>
        </p:sp>
        <p:cxnSp>
          <p:nvCxnSpPr>
            <p:cNvPr id="12330" name="Straight Connector 308"/>
            <p:cNvCxnSpPr>
              <a:cxnSpLocks noChangeShapeType="1"/>
            </p:cNvCxnSpPr>
            <p:nvPr/>
          </p:nvCxnSpPr>
          <p:spPr bwMode="auto">
            <a:xfrm rot="10800000" flipV="1">
              <a:off x="554530" y="2870782"/>
              <a:ext cx="7914740" cy="1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2293" name="Group 32"/>
          <p:cNvGrpSpPr>
            <a:grpSpLocks/>
          </p:cNvGrpSpPr>
          <p:nvPr/>
        </p:nvGrpSpPr>
        <p:grpSpPr bwMode="auto">
          <a:xfrm>
            <a:off x="390525" y="4699000"/>
            <a:ext cx="8245475" cy="1568450"/>
            <a:chOff x="390911" y="3897315"/>
            <a:chExt cx="8245089" cy="1567811"/>
          </a:xfrm>
        </p:grpSpPr>
        <p:sp>
          <p:nvSpPr>
            <p:cNvPr id="12319" name="TextBox 306"/>
            <p:cNvSpPr txBox="1">
              <a:spLocks noChangeArrowheads="1"/>
            </p:cNvSpPr>
            <p:nvPr/>
          </p:nvSpPr>
          <p:spPr bwMode="auto">
            <a:xfrm>
              <a:off x="1826464" y="3897315"/>
              <a:ext cx="6642853" cy="461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dirty="0" smtClean="0">
                  <a:solidFill>
                    <a:srgbClr val="000096"/>
                  </a:solidFill>
                  <a:latin typeface="Lucida Calligraphy" pitchFamily="66" charset="0"/>
                </a:rPr>
                <a:t>III – Recherche d’un Z’ dans les données</a:t>
              </a:r>
              <a:endParaRPr lang="en-US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12320" name="Straight Connector 308"/>
            <p:cNvCxnSpPr>
              <a:cxnSpLocks noChangeShapeType="1"/>
            </p:cNvCxnSpPr>
            <p:nvPr/>
          </p:nvCxnSpPr>
          <p:spPr bwMode="auto">
            <a:xfrm rot="10800000" flipV="1">
              <a:off x="554449" y="4261433"/>
              <a:ext cx="7914740" cy="1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321" name="Straight Connector 309"/>
            <p:cNvCxnSpPr>
              <a:cxnSpLocks noChangeShapeType="1"/>
              <a:stCxn id="25" idx="0"/>
              <a:endCxn id="12323" idx="0"/>
            </p:cNvCxnSpPr>
            <p:nvPr/>
          </p:nvCxnSpPr>
          <p:spPr bwMode="auto">
            <a:xfrm rot="16200000" flipH="1">
              <a:off x="15173" y="4804663"/>
              <a:ext cx="825757" cy="125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" name="Arc 24"/>
            <p:cNvSpPr/>
            <p:nvPr/>
          </p:nvSpPr>
          <p:spPr bwMode="auto">
            <a:xfrm rot="16200000">
              <a:off x="427469" y="4262244"/>
              <a:ext cx="260244" cy="260338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323" name="Oval 312"/>
            <p:cNvSpPr>
              <a:spLocks noChangeArrowheads="1"/>
            </p:cNvSpPr>
            <p:nvPr/>
          </p:nvSpPr>
          <p:spPr bwMode="auto">
            <a:xfrm flipH="1">
              <a:off x="390911" y="5218170"/>
              <a:ext cx="75539" cy="755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TextBox 317"/>
            <p:cNvSpPr txBox="1">
              <a:spLocks noChangeArrowheads="1"/>
            </p:cNvSpPr>
            <p:nvPr/>
          </p:nvSpPr>
          <p:spPr bwMode="auto">
            <a:xfrm>
              <a:off x="518242" y="4476703"/>
              <a:ext cx="8117758" cy="988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indent="182563">
                <a:buSzPct val="70000"/>
                <a:buFont typeface="Arial" charset="0"/>
                <a:buChar char="•"/>
              </a:pPr>
              <a:r>
                <a:rPr lang="fr-CH" sz="2000" dirty="0" smtClean="0">
                  <a:latin typeface="Garamond" pitchFamily="18" charset="0"/>
                </a:rPr>
                <a:t>Mise en place d’une méthode de recherche dans les données</a:t>
              </a:r>
            </a:p>
            <a:p>
              <a:pPr indent="182563">
                <a:buSzPct val="70000"/>
                <a:buFont typeface="Arial" charset="0"/>
                <a:buChar char="•"/>
              </a:pPr>
              <a:r>
                <a:rPr lang="fr-CH" sz="2000" dirty="0" smtClean="0">
                  <a:latin typeface="Garamond" pitchFamily="18" charset="0"/>
                </a:rPr>
                <a:t>Discrimination du modèle théorique sous-jacent</a:t>
              </a:r>
              <a:endParaRPr lang="fr-CH" sz="2000" dirty="0">
                <a:latin typeface="Garamond" pitchFamily="18" charset="0"/>
              </a:endParaRPr>
            </a:p>
          </p:txBody>
        </p:sp>
      </p:grpSp>
      <p:sp>
        <p:nvSpPr>
          <p:cNvPr id="12294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95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96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97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99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0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0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1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4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5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0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90525" y="779907"/>
            <a:ext cx="8078823" cy="5358520"/>
            <a:chOff x="390983" y="2282164"/>
            <a:chExt cx="8078368" cy="5357550"/>
          </a:xfrm>
        </p:grpSpPr>
        <p:sp>
          <p:nvSpPr>
            <p:cNvPr id="29" name="TextBox 306"/>
            <p:cNvSpPr txBox="1">
              <a:spLocks noChangeArrowheads="1"/>
            </p:cNvSpPr>
            <p:nvPr/>
          </p:nvSpPr>
          <p:spPr bwMode="auto">
            <a:xfrm>
              <a:off x="4256576" y="2282164"/>
              <a:ext cx="4212775" cy="40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2000" dirty="0" smtClean="0">
                  <a:solidFill>
                    <a:srgbClr val="000096"/>
                  </a:solidFill>
                  <a:latin typeface="Lucida Calligraphy" pitchFamily="66" charset="0"/>
                </a:rPr>
                <a:t>II – Les études Z’ avec ATLAS</a:t>
              </a:r>
              <a:endParaRPr lang="en-US" sz="20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31" name="Straight Connector 309"/>
            <p:cNvCxnSpPr>
              <a:cxnSpLocks noChangeShapeType="1"/>
              <a:stCxn id="35" idx="0"/>
              <a:endCxn id="36" idx="0"/>
            </p:cNvCxnSpPr>
            <p:nvPr/>
          </p:nvCxnSpPr>
          <p:spPr bwMode="auto">
            <a:xfrm rot="16200000" flipH="1">
              <a:off x="-1984307" y="5151081"/>
              <a:ext cx="4824860" cy="125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5" name="Arc 34"/>
            <p:cNvSpPr/>
            <p:nvPr/>
          </p:nvSpPr>
          <p:spPr bwMode="auto">
            <a:xfrm rot="16200000">
              <a:off x="427510" y="2609113"/>
              <a:ext cx="260303" cy="260335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" name="Oval 312"/>
            <p:cNvSpPr>
              <a:spLocks noChangeArrowheads="1"/>
            </p:cNvSpPr>
            <p:nvPr/>
          </p:nvSpPr>
          <p:spPr bwMode="auto">
            <a:xfrm flipH="1">
              <a:off x="390983" y="7564140"/>
              <a:ext cx="75539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7" name="Straight Connector 308"/>
            <p:cNvCxnSpPr>
              <a:cxnSpLocks noChangeShapeType="1"/>
            </p:cNvCxnSpPr>
            <p:nvPr/>
          </p:nvCxnSpPr>
          <p:spPr bwMode="auto">
            <a:xfrm rot="10800000" flipV="1">
              <a:off x="554530" y="2608182"/>
              <a:ext cx="7914740" cy="1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8" name="TextBox 397"/>
          <p:cNvSpPr txBox="1">
            <a:spLocks noChangeArrowheads="1"/>
          </p:cNvSpPr>
          <p:nvPr/>
        </p:nvSpPr>
        <p:spPr bwMode="auto">
          <a:xfrm>
            <a:off x="450850" y="1602045"/>
            <a:ext cx="36840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solidFill>
                  <a:srgbClr val="000096"/>
                </a:solidFill>
                <a:latin typeface="Lucida Calligraphy" pitchFamily="66" charset="0"/>
              </a:rPr>
              <a:t>La </a:t>
            </a: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production des </a:t>
            </a:r>
            <a:r>
              <a:rPr lang="fr-FR" sz="1800" dirty="0">
                <a:solidFill>
                  <a:srgbClr val="000096"/>
                </a:solidFill>
                <a:latin typeface="Lucida Calligraphy" pitchFamily="66" charset="0"/>
              </a:rPr>
              <a:t>Z</a:t>
            </a: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’ au LHC</a:t>
            </a:r>
            <a:endParaRPr lang="fr-FR" sz="18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cxnSp>
        <p:nvCxnSpPr>
          <p:cNvPr id="39" name="Straight Connector 398"/>
          <p:cNvCxnSpPr>
            <a:cxnSpLocks noChangeShapeType="1"/>
          </p:cNvCxnSpPr>
          <p:nvPr/>
        </p:nvCxnSpPr>
        <p:spPr bwMode="auto">
          <a:xfrm rot="10800000" flipV="1">
            <a:off x="554041" y="1907900"/>
            <a:ext cx="3501124" cy="371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3" name="TextBox 399"/>
          <p:cNvSpPr txBox="1">
            <a:spLocks noChangeArrowheads="1"/>
          </p:cNvSpPr>
          <p:nvPr/>
        </p:nvSpPr>
        <p:spPr bwMode="auto">
          <a:xfrm>
            <a:off x="568325" y="2006858"/>
            <a:ext cx="7977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82563">
              <a:buSzPct val="70000"/>
              <a:buFont typeface="Arial" charset="0"/>
              <a:buChar char="•"/>
            </a:pPr>
            <a:r>
              <a:rPr lang="fr-CH" sz="1800" dirty="0" smtClean="0">
                <a:latin typeface="Garamond" pitchFamily="18" charset="0"/>
              </a:rPr>
              <a:t>Le processus </a:t>
            </a:r>
            <a:r>
              <a:rPr lang="fr-CH" sz="1800" dirty="0">
                <a:latin typeface="Garamond" pitchFamily="18" charset="0"/>
              </a:rPr>
              <a:t>pp </a:t>
            </a:r>
            <a:r>
              <a:rPr lang="fr-CH" sz="1800" dirty="0">
                <a:latin typeface="Garamond" pitchFamily="18" charset="0"/>
                <a:sym typeface="Symbol" pitchFamily="18" charset="2"/>
              </a:rPr>
              <a:t> Z’</a:t>
            </a:r>
            <a:r>
              <a:rPr lang="fr-CH" sz="1800" dirty="0">
                <a:latin typeface="Garamond" pitchFamily="18" charset="0"/>
              </a:rPr>
              <a:t> </a:t>
            </a:r>
            <a:r>
              <a:rPr lang="fr-CH" sz="1800" dirty="0">
                <a:latin typeface="Garamond" pitchFamily="18" charset="0"/>
                <a:sym typeface="Symbol" pitchFamily="18" charset="2"/>
              </a:rPr>
              <a:t> l</a:t>
            </a:r>
            <a:r>
              <a:rPr lang="fr-CH" sz="1800" baseline="30000" dirty="0">
                <a:latin typeface="Garamond" pitchFamily="18" charset="0"/>
                <a:sym typeface="Symbol" pitchFamily="18" charset="2"/>
              </a:rPr>
              <a:t>+</a:t>
            </a:r>
            <a:r>
              <a:rPr lang="fr-CH" sz="1800" dirty="0">
                <a:latin typeface="Garamond" pitchFamily="18" charset="0"/>
                <a:sym typeface="Symbol" pitchFamily="18" charset="2"/>
              </a:rPr>
              <a:t>l</a:t>
            </a:r>
            <a:r>
              <a:rPr lang="fr-CH" sz="1800" baseline="30000" dirty="0">
                <a:latin typeface="Garamond" pitchFamily="18" charset="0"/>
                <a:sym typeface="Symbol" pitchFamily="18" charset="2"/>
              </a:rPr>
              <a:t>-</a:t>
            </a:r>
            <a:r>
              <a:rPr lang="fr-CH" sz="1800" dirty="0">
                <a:latin typeface="Garamond" pitchFamily="18" charset="0"/>
                <a:sym typeface="Symbol" pitchFamily="18" charset="2"/>
              </a:rPr>
              <a:t> +X à 14 </a:t>
            </a:r>
            <a:r>
              <a:rPr lang="fr-CH" sz="1800" dirty="0" err="1">
                <a:latin typeface="Garamond" pitchFamily="18" charset="0"/>
                <a:sym typeface="Symbol" pitchFamily="18" charset="2"/>
              </a:rPr>
              <a:t>TeV</a:t>
            </a:r>
            <a:endParaRPr lang="fr-CH" sz="1800" dirty="0">
              <a:latin typeface="Garamond" pitchFamily="18" charset="0"/>
              <a:sym typeface="Symbol" pitchFamily="18" charset="2"/>
            </a:endParaRP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  <a:sym typeface="Symbol" pitchFamily="18" charset="2"/>
              </a:rPr>
              <a:t>Le spectre de masse invariante</a:t>
            </a:r>
          </a:p>
          <a:p>
            <a:pPr indent="182563">
              <a:buSzPct val="70000"/>
              <a:buFont typeface="Arial" charset="0"/>
              <a:buChar char="•"/>
            </a:pPr>
            <a:endParaRPr lang="fr-CH" sz="1800" dirty="0">
              <a:latin typeface="Garamond" pitchFamily="18" charset="0"/>
            </a:endParaRPr>
          </a:p>
        </p:txBody>
      </p:sp>
      <p:sp>
        <p:nvSpPr>
          <p:cNvPr id="44" name="Arc 43"/>
          <p:cNvSpPr/>
          <p:nvPr/>
        </p:nvSpPr>
        <p:spPr bwMode="auto">
          <a:xfrm rot="16200000">
            <a:off x="427038" y="1910020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66" name="TextBox 397"/>
          <p:cNvSpPr txBox="1">
            <a:spLocks noChangeArrowheads="1"/>
          </p:cNvSpPr>
          <p:nvPr/>
        </p:nvSpPr>
        <p:spPr bwMode="auto">
          <a:xfrm>
            <a:off x="450850" y="4114514"/>
            <a:ext cx="3815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Potentiel </a:t>
            </a:r>
            <a:r>
              <a:rPr lang="fr-FR" sz="1800" dirty="0">
                <a:solidFill>
                  <a:srgbClr val="000096"/>
                </a:solidFill>
                <a:latin typeface="Lucida Calligraphy" pitchFamily="66" charset="0"/>
              </a:rPr>
              <a:t>de découverte des Z’</a:t>
            </a:r>
          </a:p>
        </p:txBody>
      </p:sp>
      <p:cxnSp>
        <p:nvCxnSpPr>
          <p:cNvPr id="67" name="Straight Connector 398"/>
          <p:cNvCxnSpPr>
            <a:cxnSpLocks noChangeShapeType="1"/>
          </p:cNvCxnSpPr>
          <p:nvPr/>
        </p:nvCxnSpPr>
        <p:spPr bwMode="auto">
          <a:xfrm rot="10800000" flipV="1">
            <a:off x="554040" y="4419314"/>
            <a:ext cx="3624260" cy="47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8" name="TextBox 399"/>
          <p:cNvSpPr txBox="1">
            <a:spLocks noChangeArrowheads="1"/>
          </p:cNvSpPr>
          <p:nvPr/>
        </p:nvSpPr>
        <p:spPr bwMode="auto">
          <a:xfrm>
            <a:off x="549275" y="4520569"/>
            <a:ext cx="8099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Paramétrisation du spectre </a:t>
            </a:r>
            <a:r>
              <a:rPr lang="fr-CH" sz="1800" dirty="0" smtClean="0">
                <a:latin typeface="Garamond" pitchFamily="18" charset="0"/>
              </a:rPr>
              <a:t>de masse invariante des Z’</a:t>
            </a:r>
            <a:endParaRPr lang="fr-CH" sz="1800" dirty="0">
              <a:latin typeface="Garamond" pitchFamily="18" charset="0"/>
            </a:endParaRP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Analyse statistique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Potentiel de découverte des Z’ « usuels »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Étude indépendante du modèle théorique</a:t>
            </a:r>
          </a:p>
          <a:p>
            <a:pPr indent="182563">
              <a:buSzPct val="70000"/>
              <a:buFont typeface="Arial" charset="0"/>
              <a:buChar char="•"/>
            </a:pPr>
            <a:endParaRPr lang="fr-CH" sz="1800" dirty="0">
              <a:latin typeface="Garamond" pitchFamily="18" charset="0"/>
            </a:endParaRPr>
          </a:p>
        </p:txBody>
      </p:sp>
      <p:sp>
        <p:nvSpPr>
          <p:cNvPr id="69" name="Arc 68"/>
          <p:cNvSpPr/>
          <p:nvPr/>
        </p:nvSpPr>
        <p:spPr bwMode="auto">
          <a:xfrm rot="16200000">
            <a:off x="427038" y="4422489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7080" y="32061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2563">
              <a:buSzPct val="70000"/>
              <a:buFont typeface="Arial" charset="0"/>
              <a:buChar char="•"/>
            </a:pPr>
            <a:r>
              <a:rPr lang="fr-CH" sz="1800" dirty="0" smtClean="0">
                <a:latin typeface="Garamond" pitchFamily="18" charset="0"/>
                <a:sym typeface="Symbol" pitchFamily="18" charset="2"/>
              </a:rPr>
              <a:t>La reconstruction avec le détecteur ATLAS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 smtClean="0">
                <a:latin typeface="Garamond" pitchFamily="18" charset="0"/>
                <a:sym typeface="Symbol" pitchFamily="18" charset="2"/>
              </a:rPr>
              <a:t>Les bruits de fond</a:t>
            </a:r>
          </a:p>
        </p:txBody>
      </p:sp>
      <p:sp>
        <p:nvSpPr>
          <p:cNvPr id="21" name="TextBox 397"/>
          <p:cNvSpPr txBox="1">
            <a:spLocks noChangeArrowheads="1"/>
          </p:cNvSpPr>
          <p:nvPr/>
        </p:nvSpPr>
        <p:spPr bwMode="auto">
          <a:xfrm>
            <a:off x="450850" y="2874249"/>
            <a:ext cx="4525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solidFill>
                  <a:srgbClr val="000096"/>
                </a:solidFill>
                <a:latin typeface="Lucida Calligraphy" pitchFamily="66" charset="0"/>
              </a:rPr>
              <a:t>La </a:t>
            </a: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reconstruction avec le détecteur</a:t>
            </a:r>
            <a:endParaRPr lang="fr-FR" sz="18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cxnSp>
        <p:nvCxnSpPr>
          <p:cNvPr id="22" name="Straight Connector 398"/>
          <p:cNvCxnSpPr>
            <a:cxnSpLocks noChangeShapeType="1"/>
          </p:cNvCxnSpPr>
          <p:nvPr/>
        </p:nvCxnSpPr>
        <p:spPr bwMode="auto">
          <a:xfrm rot="10800000" flipV="1">
            <a:off x="554042" y="3180104"/>
            <a:ext cx="4355889" cy="371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Arc 22"/>
          <p:cNvSpPr/>
          <p:nvPr/>
        </p:nvSpPr>
        <p:spPr bwMode="auto">
          <a:xfrm rot="16200000">
            <a:off x="427038" y="3182224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6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6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7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9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2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3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9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3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4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441325" y="1525655"/>
            <a:ext cx="7948613" cy="2560569"/>
          </a:xfrm>
          <a:prstGeom prst="rect">
            <a:avLst/>
          </a:prstGeom>
          <a:solidFill>
            <a:srgbClr val="FFFFFF">
              <a:alpha val="89804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5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Principe de l’analyse </a:t>
            </a:r>
          </a:p>
          <a:p>
            <a:pPr>
              <a:defRPr/>
            </a:pPr>
            <a:endParaRPr dirty="0"/>
          </a:p>
        </p:txBody>
      </p:sp>
      <p:pic>
        <p:nvPicPr>
          <p:cNvPr id="102" name="Picture 12" descr="http://hausheer.osola.com/latex2png/XGJlZ2lue2VxbmFycmF5fQ0KXG5vbnVtYmVyDQpcZnJhY3tkIFxzaWdtYX17ZG1fe2xsfX0gJiA9ICYgXHN1bVxsaW1pdHNfe3EsXGJhciBxfSBcaW50XGxpbWl0c18wXjEgXGludFxsaW1pdHNfMF4xIGZfcSAoeF8xLG1fe2xsfV4yKWZfe1xiYXIgcX0gXG5vbnVtYmVyDQooeF8yLG1fe2xsfV4yKSBcZGVsdGEgKHhfMSB4XzIgLSBcZnJhY3ttX3tsbH1eMn17U30gKSBcbGVmdC4gIFxub251bWJlcg0KXGZyYWN7ZCBcaGF0IFxzaWdtYX17ZG1fe2xsfX0gXHJpZ2h0fF9xIGR4XzEgZHhfMiANClx0aW1lc35LKG1fe2xsfSl+DQpcb3RpbWVzIFx0ZXh0cm17fkTpdGVjdGV1cn59DQpcXA0KXG5vbnVtYmVyDQpcZW5ke2VxbmFycmF5fQ--/300/1/resul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1" y="3018552"/>
            <a:ext cx="7959318" cy="6737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roup 122"/>
          <p:cNvGrpSpPr/>
          <p:nvPr/>
        </p:nvGrpSpPr>
        <p:grpSpPr>
          <a:xfrm>
            <a:off x="3402152" y="1628775"/>
            <a:ext cx="3954776" cy="2081440"/>
            <a:chOff x="3305176" y="1405148"/>
            <a:chExt cx="4289424" cy="2257570"/>
          </a:xfrm>
        </p:grpSpPr>
        <p:sp>
          <p:nvSpPr>
            <p:cNvPr id="95" name="Rounded Rectangle 94"/>
            <p:cNvSpPr/>
            <p:nvPr/>
          </p:nvSpPr>
          <p:spPr bwMode="auto">
            <a:xfrm>
              <a:off x="3305176" y="1405148"/>
              <a:ext cx="3324224" cy="723665"/>
            </a:xfrm>
            <a:prstGeom prst="roundRect">
              <a:avLst>
                <a:gd name="adj" fmla="val 14910"/>
              </a:avLst>
            </a:prstGeom>
            <a:solidFill>
              <a:srgbClr val="000096">
                <a:alpha val="10196"/>
              </a:srgbClr>
            </a:solidFill>
            <a:ln w="19050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7" name="Rounded Rectangle 96"/>
            <p:cNvSpPr/>
            <p:nvPr/>
          </p:nvSpPr>
          <p:spPr bwMode="auto">
            <a:xfrm>
              <a:off x="5273676" y="2886076"/>
              <a:ext cx="657224" cy="776642"/>
            </a:xfrm>
            <a:prstGeom prst="roundRect">
              <a:avLst>
                <a:gd name="adj" fmla="val 14910"/>
              </a:avLst>
            </a:prstGeom>
            <a:solidFill>
              <a:srgbClr val="000096">
                <a:alpha val="10196"/>
              </a:srgbClr>
            </a:solidFill>
            <a:ln w="19050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8" name="Rounded Rectangle 97"/>
            <p:cNvSpPr/>
            <p:nvPr/>
          </p:nvSpPr>
          <p:spPr bwMode="auto">
            <a:xfrm>
              <a:off x="6807200" y="2886076"/>
              <a:ext cx="787400" cy="776642"/>
            </a:xfrm>
            <a:prstGeom prst="roundRect">
              <a:avLst>
                <a:gd name="adj" fmla="val 14910"/>
              </a:avLst>
            </a:prstGeom>
            <a:solidFill>
              <a:srgbClr val="000096">
                <a:alpha val="10196"/>
              </a:srgbClr>
            </a:solidFill>
            <a:ln w="19050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6475813" y="1230797"/>
            <a:ext cx="2087162" cy="2479418"/>
            <a:chOff x="6638926" y="973493"/>
            <a:chExt cx="2263775" cy="2689225"/>
          </a:xfrm>
        </p:grpSpPr>
        <p:sp>
          <p:nvSpPr>
            <p:cNvPr id="96" name="Rounded Rectangle 95"/>
            <p:cNvSpPr/>
            <p:nvPr/>
          </p:nvSpPr>
          <p:spPr bwMode="auto">
            <a:xfrm>
              <a:off x="6638926" y="973493"/>
              <a:ext cx="1819274" cy="1731607"/>
            </a:xfrm>
            <a:prstGeom prst="roundRect">
              <a:avLst>
                <a:gd name="adj" fmla="val 14910"/>
              </a:avLst>
            </a:prstGeom>
            <a:solidFill>
              <a:srgbClr val="006400">
                <a:alpha val="10196"/>
              </a:srgbClr>
            </a:solidFill>
            <a:ln w="19050" cap="flat" cmpd="sng" algn="ctr">
              <a:solidFill>
                <a:srgbClr val="0064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9" name="Rounded Rectangle 98"/>
            <p:cNvSpPr/>
            <p:nvPr/>
          </p:nvSpPr>
          <p:spPr bwMode="auto">
            <a:xfrm>
              <a:off x="7902575" y="2886076"/>
              <a:ext cx="1000126" cy="776642"/>
            </a:xfrm>
            <a:prstGeom prst="roundRect">
              <a:avLst>
                <a:gd name="adj" fmla="val 14910"/>
              </a:avLst>
            </a:prstGeom>
            <a:solidFill>
              <a:srgbClr val="006400">
                <a:alpha val="10196"/>
              </a:srgbClr>
            </a:solidFill>
            <a:ln w="19050" cap="flat" cmpd="sng" algn="ctr">
              <a:solidFill>
                <a:srgbClr val="0064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004697" y="1230797"/>
            <a:ext cx="2979986" cy="2479418"/>
            <a:chOff x="704851" y="973493"/>
            <a:chExt cx="3232149" cy="2689225"/>
          </a:xfrm>
        </p:grpSpPr>
        <p:sp>
          <p:nvSpPr>
            <p:cNvPr id="92" name="Rounded Rectangle 91"/>
            <p:cNvSpPr/>
            <p:nvPr/>
          </p:nvSpPr>
          <p:spPr bwMode="auto">
            <a:xfrm>
              <a:off x="704851" y="973493"/>
              <a:ext cx="2590799" cy="1731607"/>
            </a:xfrm>
            <a:prstGeom prst="roundRect">
              <a:avLst>
                <a:gd name="adj" fmla="val 14910"/>
              </a:avLst>
            </a:prstGeom>
            <a:solidFill>
              <a:srgbClr val="C00000">
                <a:alpha val="10196"/>
              </a:srgbClr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0" name="Rounded Rectangle 99"/>
            <p:cNvSpPr/>
            <p:nvPr/>
          </p:nvSpPr>
          <p:spPr bwMode="auto">
            <a:xfrm>
              <a:off x="1114425" y="2886076"/>
              <a:ext cx="2822575" cy="776642"/>
            </a:xfrm>
            <a:prstGeom prst="roundRect">
              <a:avLst>
                <a:gd name="adj" fmla="val 14910"/>
              </a:avLst>
            </a:prstGeom>
            <a:solidFill>
              <a:srgbClr val="C00000">
                <a:alpha val="10196"/>
              </a:srgbClr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219075" y="3788554"/>
            <a:ext cx="9134475" cy="2942446"/>
            <a:chOff x="219075" y="3788554"/>
            <a:chExt cx="9134475" cy="2942446"/>
          </a:xfrm>
        </p:grpSpPr>
        <p:sp>
          <p:nvSpPr>
            <p:cNvPr id="118" name="Rectangle 117"/>
            <p:cNvSpPr/>
            <p:nvPr/>
          </p:nvSpPr>
          <p:spPr>
            <a:xfrm>
              <a:off x="4216352" y="5827068"/>
              <a:ext cx="49752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Garamond" pitchFamily="18" charset="0"/>
                </a:rPr>
                <a:t>Paramétrisation plus rapide + analyse statistique FFT</a:t>
              </a:r>
            </a:p>
            <a:p>
              <a:pPr>
                <a:spcBef>
                  <a:spcPts val="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 quelques secondes</a:t>
              </a:r>
              <a:endParaRPr lang="fr-FR" sz="1800" dirty="0" smtClean="0">
                <a:solidFill>
                  <a:srgbClr val="000096"/>
                </a:solidFill>
                <a:latin typeface="Garamond" pitchFamily="18" charset="0"/>
              </a:endParaRPr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219075" y="3788554"/>
              <a:ext cx="9134475" cy="2942446"/>
              <a:chOff x="219075" y="3788554"/>
              <a:chExt cx="9134475" cy="2942446"/>
            </a:xfrm>
          </p:grpSpPr>
          <p:pic>
            <p:nvPicPr>
              <p:cNvPr id="60429" name="Picture 13" descr="C:\Users\olympio\Documents\THESE\These\Soutenance_These\mllReco_avecEff_avecKF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07137" y="4213648"/>
                <a:ext cx="3763213" cy="2517352"/>
              </a:xfrm>
              <a:prstGeom prst="rect">
                <a:avLst/>
              </a:prstGeom>
              <a:noFill/>
            </p:spPr>
          </p:pic>
          <p:grpSp>
            <p:nvGrpSpPr>
              <p:cNvPr id="105" name="Group 73"/>
              <p:cNvGrpSpPr/>
              <p:nvPr/>
            </p:nvGrpSpPr>
            <p:grpSpPr>
              <a:xfrm>
                <a:off x="219075" y="3788554"/>
                <a:ext cx="8798897" cy="2889686"/>
                <a:chOff x="209550" y="865934"/>
                <a:chExt cx="8798897" cy="2889686"/>
              </a:xfrm>
            </p:grpSpPr>
            <p:sp>
              <p:nvSpPr>
                <p:cNvPr id="109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3124201" y="865934"/>
                  <a:ext cx="588424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fr-FR" sz="1800" dirty="0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Analyse basée sur des simulations</a:t>
                  </a:r>
                  <a:endParaRPr lang="fr-FR" sz="1800" dirty="0">
                    <a:solidFill>
                      <a:srgbClr val="000096"/>
                    </a:solidFill>
                    <a:latin typeface="Lucida Calligraphy" pitchFamily="66" charset="0"/>
                  </a:endParaRPr>
                </a:p>
              </p:txBody>
            </p:sp>
            <p:cxnSp>
              <p:nvCxnSpPr>
                <p:cNvPr id="110" name="Straight Connector 308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385766" y="1153708"/>
                  <a:ext cx="8608945" cy="328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1" name="Straight Connector 309"/>
                <p:cNvCxnSpPr>
                  <a:cxnSpLocks noChangeShapeType="1"/>
                  <a:stCxn id="112" idx="0"/>
                  <a:endCxn id="113" idx="0"/>
                </p:cNvCxnSpPr>
                <p:nvPr/>
              </p:nvCxnSpPr>
              <p:spPr bwMode="auto">
                <a:xfrm rot="5400000">
                  <a:off x="-946623" y="2477833"/>
                  <a:ext cx="2396163" cy="8262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12" name="Arc 111"/>
                <p:cNvSpPr/>
                <p:nvPr/>
              </p:nvSpPr>
              <p:spPr bwMode="auto">
                <a:xfrm rot="16200000">
                  <a:off x="255589" y="1153707"/>
                  <a:ext cx="260350" cy="260351"/>
                </a:xfrm>
                <a:prstGeom prst="arc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13" name="Oval 312"/>
                <p:cNvSpPr>
                  <a:spLocks noChangeArrowheads="1"/>
                </p:cNvSpPr>
                <p:nvPr/>
              </p:nvSpPr>
              <p:spPr bwMode="auto">
                <a:xfrm flipH="1">
                  <a:off x="209550" y="3680046"/>
                  <a:ext cx="75554" cy="7557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5" name="TextBox 114"/>
              <p:cNvSpPr txBox="1"/>
              <p:nvPr/>
            </p:nvSpPr>
            <p:spPr bwMode="auto">
              <a:xfrm>
                <a:off x="4105276" y="4276725"/>
                <a:ext cx="524827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000" dirty="0" smtClean="0">
                    <a:latin typeface="Garamond" pitchFamily="18" charset="0"/>
                  </a:rPr>
                  <a:t>Test de nombreuses hypothèses :</a:t>
                </a: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4198277" y="4750743"/>
                <a:ext cx="473617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fr-FR" sz="1800" dirty="0" smtClean="0">
                    <a:solidFill>
                      <a:srgbClr val="C00000"/>
                    </a:solidFill>
                    <a:latin typeface="Garamond" pitchFamily="18" charset="0"/>
                  </a:rPr>
                  <a:t>Simulation complète + analyse statistique par tirage de pseudo-expériences</a:t>
                </a:r>
              </a:p>
              <a:p>
                <a:pPr>
                  <a:spcBef>
                    <a:spcPts val="0"/>
                  </a:spcBef>
                </a:pPr>
                <a:r>
                  <a:rPr lang="fr-FR" sz="1800" dirty="0" smtClean="0">
                    <a:solidFill>
                      <a:srgbClr val="C00000"/>
                    </a:solidFill>
                    <a:latin typeface="Garamond" pitchFamily="18" charset="0"/>
                    <a:sym typeface="Symbol"/>
                  </a:rPr>
                  <a:t></a:t>
                </a:r>
                <a:r>
                  <a:rPr lang="fr-FR" sz="1800" dirty="0" smtClean="0">
                    <a:solidFill>
                      <a:srgbClr val="C00000"/>
                    </a:solidFill>
                    <a:latin typeface="Garamond" pitchFamily="18" charset="0"/>
                  </a:rPr>
                  <a:t> </a:t>
                </a:r>
                <a:r>
                  <a:rPr lang="fr-FR" sz="1800" dirty="0" smtClean="0">
                    <a:solidFill>
                      <a:srgbClr val="C00000"/>
                    </a:solidFill>
                    <a:latin typeface="Garamond" pitchFamily="18" charset="0"/>
                    <a:sym typeface="Symbol"/>
                  </a:rPr>
                  <a:t>plusieurs jours de calcul</a:t>
                </a:r>
                <a:endParaRPr lang="fr-FR" sz="1800" dirty="0" smtClean="0">
                  <a:solidFill>
                    <a:srgbClr val="C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 bwMode="auto">
              <a:xfrm>
                <a:off x="790575" y="4248150"/>
                <a:ext cx="1457325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800" dirty="0" smtClean="0">
                    <a:latin typeface="Garamond" pitchFamily="18" charset="0"/>
                  </a:rPr>
                  <a:t>Au niveau reconstruit</a:t>
                </a:r>
              </a:p>
            </p:txBody>
          </p:sp>
        </p:grpSp>
      </p:grpSp>
      <p:grpSp>
        <p:nvGrpSpPr>
          <p:cNvPr id="127" name="Group 73"/>
          <p:cNvGrpSpPr/>
          <p:nvPr/>
        </p:nvGrpSpPr>
        <p:grpSpPr>
          <a:xfrm>
            <a:off x="219075" y="750079"/>
            <a:ext cx="8798897" cy="2889686"/>
            <a:chOff x="209550" y="865934"/>
            <a:chExt cx="8798897" cy="2889686"/>
          </a:xfrm>
        </p:grpSpPr>
        <p:sp>
          <p:nvSpPr>
            <p:cNvPr id="131" name="TextBox 6"/>
            <p:cNvSpPr txBox="1">
              <a:spLocks noChangeArrowheads="1"/>
            </p:cNvSpPr>
            <p:nvPr/>
          </p:nvSpPr>
          <p:spPr bwMode="auto">
            <a:xfrm>
              <a:off x="3124201" y="865934"/>
              <a:ext cx="58842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Processus étudié : pp </a:t>
              </a: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  <a:sym typeface="Symbol"/>
                </a:rPr>
                <a:t> /Z/Z’</a:t>
              </a: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 </a:t>
              </a: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  <a:sym typeface="Symbol"/>
                </a:rPr>
                <a:t> e</a:t>
              </a:r>
              <a:r>
                <a:rPr lang="fr-FR" sz="1800" baseline="30000" dirty="0" smtClean="0">
                  <a:solidFill>
                    <a:srgbClr val="000096"/>
                  </a:solidFill>
                  <a:latin typeface="Lucida Calligraphy" pitchFamily="66" charset="0"/>
                  <a:sym typeface="Symbol"/>
                </a:rPr>
                <a:t>+</a:t>
              </a: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  <a:sym typeface="Symbol"/>
                </a:rPr>
                <a:t>e</a:t>
              </a:r>
              <a:r>
                <a:rPr lang="fr-FR" sz="1800" baseline="30000" dirty="0" smtClean="0">
                  <a:solidFill>
                    <a:srgbClr val="000096"/>
                  </a:solidFill>
                  <a:latin typeface="Lucida Calligraphy" pitchFamily="66" charset="0"/>
                  <a:sym typeface="Symbol"/>
                </a:rPr>
                <a:t>-</a:t>
              </a:r>
              <a:endParaRPr lang="fr-FR" sz="1800" baseline="300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132" name="Straight Connector 308"/>
            <p:cNvCxnSpPr>
              <a:cxnSpLocks noChangeShapeType="1"/>
            </p:cNvCxnSpPr>
            <p:nvPr/>
          </p:nvCxnSpPr>
          <p:spPr bwMode="auto">
            <a:xfrm rot="10800000">
              <a:off x="385766" y="1153708"/>
              <a:ext cx="8608945" cy="32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3" name="Straight Connector 309"/>
            <p:cNvCxnSpPr>
              <a:cxnSpLocks noChangeShapeType="1"/>
              <a:stCxn id="134" idx="0"/>
              <a:endCxn id="135" idx="0"/>
            </p:cNvCxnSpPr>
            <p:nvPr/>
          </p:nvCxnSpPr>
          <p:spPr bwMode="auto">
            <a:xfrm rot="5400000">
              <a:off x="-946623" y="2477833"/>
              <a:ext cx="2396163" cy="8262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34" name="Arc 133"/>
            <p:cNvSpPr/>
            <p:nvPr/>
          </p:nvSpPr>
          <p:spPr bwMode="auto">
            <a:xfrm rot="16200000">
              <a:off x="255589" y="1153707"/>
              <a:ext cx="260350" cy="260351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5" name="Oval 312"/>
            <p:cNvSpPr>
              <a:spLocks noChangeArrowheads="1"/>
            </p:cNvSpPr>
            <p:nvPr/>
          </p:nvSpPr>
          <p:spPr bwMode="auto">
            <a:xfrm flipH="1">
              <a:off x="209550" y="3680046"/>
              <a:ext cx="75554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9" name="Picture 14" descr="C:\Users\olympio\Documents\THESE\These\Soutenance_These\FG_Zp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8712" y="1296988"/>
            <a:ext cx="6624637" cy="145573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7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9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0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1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2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7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8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9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0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1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2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4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5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6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7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8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9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0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1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2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3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6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7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8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9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0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1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2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13" descr="http://hausheer.osola.com/latex2png/XGJlZ2lue2VxbmFycmF5fQ0KXG5vbnVtYmVyDQpcZnJhY3tkIFxzaWdtYX17ZG1fe2xsfX0gJiA9ICYgXHN1bVxsaW1pdHNfe3EsXGJhciBxfSBcaW50XGxpbWl0c18wXjEgXGludFxsaW1pdHNfMF4xIGZfcSAoeF8xLG1fe2xsfV4yKWZfe1xiYXIgcX0gKHhfMixtX3tsbH1eMikgXGRlbHRhICh4XzEgeF8yIC0gXGZyYWN7bV97bGx9XjJ9e1N9ICkgXGxlZnQuICBcZnJhY3tkIFxoYXQgXHNpZ21hfXtkbV97bGx9fSBccmlnaHR8X3EgZHhfMSBkeF8yIFxcDQpcbm9udW1iZXINCiYgPSAmIGdfe1x0ZXh0cm17UERGfX0obV97bGx9KSBcdGltZXMgXHN1bVxsaW1pdHNfcSB7UF97cVxiYXIgcX0gfSAgXHRpbWVzIFxsZWZ0LiB7XGZyYWN7e2Rcc2lnbWEgfX17e2RtX3tsbH0gfX19IFxyaWdodHxfcSANClxlbmR7ZXFuYXJyYXl9/300/1/resul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" y="1336992"/>
            <a:ext cx="5357495" cy="11640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4" name="Text Placeholder 5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Paramétrisation du spectre de masse invariante des Z’</a:t>
            </a:r>
          </a:p>
          <a:p>
            <a:pPr>
              <a:defRPr/>
            </a:pPr>
            <a:endParaRPr dirty="0"/>
          </a:p>
        </p:txBody>
      </p:sp>
      <p:grpSp>
        <p:nvGrpSpPr>
          <p:cNvPr id="3077" name="Group 316"/>
          <p:cNvGrpSpPr>
            <a:grpSpLocks/>
          </p:cNvGrpSpPr>
          <p:nvPr/>
        </p:nvGrpSpPr>
        <p:grpSpPr bwMode="auto">
          <a:xfrm>
            <a:off x="61913" y="900113"/>
            <a:ext cx="5979443" cy="3121025"/>
            <a:chOff x="534402" y="1356830"/>
            <a:chExt cx="5979555" cy="3120283"/>
          </a:xfrm>
        </p:grpSpPr>
        <p:sp>
          <p:nvSpPr>
            <p:cNvPr id="3122" name="TextBox 8"/>
            <p:cNvSpPr txBox="1">
              <a:spLocks noChangeArrowheads="1"/>
            </p:cNvSpPr>
            <p:nvPr/>
          </p:nvSpPr>
          <p:spPr bwMode="auto">
            <a:xfrm>
              <a:off x="3552834" y="1356830"/>
              <a:ext cx="2961123" cy="369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Factorisation des PDF</a:t>
              </a:r>
              <a:endParaRPr lang="en-US" sz="18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3123" name="Straight Connector 9"/>
            <p:cNvCxnSpPr>
              <a:cxnSpLocks noChangeShapeType="1"/>
            </p:cNvCxnSpPr>
            <p:nvPr/>
          </p:nvCxnSpPr>
          <p:spPr bwMode="auto">
            <a:xfrm rot="10800000" flipV="1">
              <a:off x="707462" y="1691179"/>
              <a:ext cx="5801482" cy="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24" name="Straight Connector 10"/>
            <p:cNvCxnSpPr>
              <a:cxnSpLocks noChangeShapeType="1"/>
              <a:stCxn id="8" idx="0"/>
              <a:endCxn id="3126" idx="0"/>
            </p:cNvCxnSpPr>
            <p:nvPr/>
          </p:nvCxnSpPr>
          <p:spPr bwMode="auto">
            <a:xfrm rot="5400000">
              <a:off x="-713556" y="3107583"/>
              <a:ext cx="2579723" cy="8271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8" name="Arc 7"/>
            <p:cNvSpPr/>
            <p:nvPr/>
          </p:nvSpPr>
          <p:spPr bwMode="auto">
            <a:xfrm rot="16200000">
              <a:off x="580473" y="1691679"/>
              <a:ext cx="260288" cy="260355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26" name="Oval 12"/>
            <p:cNvSpPr>
              <a:spLocks noChangeArrowheads="1"/>
            </p:cNvSpPr>
            <p:nvPr/>
          </p:nvSpPr>
          <p:spPr bwMode="auto">
            <a:xfrm flipH="1">
              <a:off x="534402" y="4401579"/>
              <a:ext cx="75534" cy="7553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9" name="Picture 8690" descr="C:\Users\olympio\Documents\THESE\Année 2008\Talk Lepton+X - 08_10_08\GenePythia.png"/>
          <p:cNvPicPr preferRelativeResize="0"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64469" y="1191590"/>
            <a:ext cx="3079531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http://hausheer.osola.com/latex2png/XGJlZ2lue2VxbmFycmF5fQ0KXG5vbnVtYmVyDQomID0gJiBHX3tQREZ9IChtX3tsbH0pIFx0aW1lcyBcbGVmdFsge1xmcmFjezF9e3ttX3tsbH0gfX19IFxyaWdodC5cXA0KXG5vbnVtYmVyDQomICsgJiB7e1xtYXRoY2FsIEF9X3tQZWFrfSAobV97bGx9IClcZnJhY3t7XEdhbW1hIF97Wid9XjIgfX17e01fe1onfV4yIH19XGZyYWN7e21fe2xsfV4zIH19e3sobV97bGx9XjIgIC0gTV97Wid9XjIgKV4yICArIE1fe1onfV4yIFxHYW1tYSBfe1onfV4yIH19fVxcDQpcbm9udW1iZXINCiYgKyAmIFxsZWZ0LiB7e1xtYXRoY2FsIEF9X3tJbnRlcmZ9IChtX3tsbH0gKVxmcmFje3tcR2FtbWEgX3taJ31eMiB9fXt7TV97Wid9XjIgfX1cZnJhY3t7bV97bGx9IChtX3tsbH1eMiAgLSBNX3taJ31eMiApfX17eyhtX3tsbH1eMiAgLSBNX3taJ31eMiApXjIgICsgTV97Wid9XjIgXEdhbW1hIF97Wid9XjIgfX0gXHJpZ2h0XX0NClxlbmR7ZXFuYXJyYXl9DQo-/300/1/result.png"/>
          <p:cNvPicPr>
            <a:picLocks noChangeAspect="1" noChangeArrowheads="1"/>
          </p:cNvPicPr>
          <p:nvPr/>
        </p:nvPicPr>
        <p:blipFill>
          <a:blip r:embed="rId6"/>
          <a:srcRect b="27571"/>
          <a:stretch>
            <a:fillRect/>
          </a:stretch>
        </p:blipFill>
        <p:spPr bwMode="auto">
          <a:xfrm>
            <a:off x="603642" y="2593559"/>
            <a:ext cx="3529872" cy="1390616"/>
          </a:xfrm>
          <a:prstGeom prst="rect">
            <a:avLst/>
          </a:prstGeom>
          <a:noFill/>
        </p:spPr>
      </p:pic>
      <p:grpSp>
        <p:nvGrpSpPr>
          <p:cNvPr id="85" name="Group 84"/>
          <p:cNvGrpSpPr/>
          <p:nvPr/>
        </p:nvGrpSpPr>
        <p:grpSpPr>
          <a:xfrm>
            <a:off x="64532" y="1278294"/>
            <a:ext cx="5999937" cy="3629608"/>
            <a:chOff x="64532" y="1278294"/>
            <a:chExt cx="5999937" cy="3629608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990600" y="1278294"/>
              <a:ext cx="3460101" cy="699796"/>
            </a:xfrm>
            <a:prstGeom prst="roundRect">
              <a:avLst>
                <a:gd name="adj" fmla="val 10575"/>
              </a:avLst>
            </a:prstGeom>
            <a:solidFill>
              <a:srgbClr val="006400">
                <a:alpha val="10196"/>
              </a:srgbClr>
            </a:solidFill>
            <a:ln w="12700" cap="flat" cmpd="sng" algn="ctr">
              <a:solidFill>
                <a:srgbClr val="0064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989044" y="2080727"/>
              <a:ext cx="914401" cy="326571"/>
            </a:xfrm>
            <a:prstGeom prst="roundRect">
              <a:avLst>
                <a:gd name="adj" fmla="val 10575"/>
              </a:avLst>
            </a:prstGeom>
            <a:solidFill>
              <a:srgbClr val="006400">
                <a:alpha val="10196"/>
              </a:srgbClr>
            </a:solidFill>
            <a:ln w="12700" cap="flat" cmpd="sng" algn="ctr">
              <a:solidFill>
                <a:srgbClr val="0064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2" name="Rounded Rectangle 61"/>
            <p:cNvSpPr/>
            <p:nvPr/>
          </p:nvSpPr>
          <p:spPr bwMode="auto">
            <a:xfrm>
              <a:off x="989044" y="2621902"/>
              <a:ext cx="914401" cy="326571"/>
            </a:xfrm>
            <a:prstGeom prst="roundRect">
              <a:avLst>
                <a:gd name="adj" fmla="val 10575"/>
              </a:avLst>
            </a:prstGeom>
            <a:solidFill>
              <a:srgbClr val="006400">
                <a:alpha val="10196"/>
              </a:srgbClr>
            </a:solidFill>
            <a:ln w="12700" cap="flat" cmpd="sng" algn="ctr">
              <a:solidFill>
                <a:srgbClr val="0064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cxnSp>
          <p:nvCxnSpPr>
            <p:cNvPr id="75" name="Elbow Connector 74"/>
            <p:cNvCxnSpPr>
              <a:stCxn id="3079" idx="1"/>
            </p:cNvCxnSpPr>
            <p:nvPr/>
          </p:nvCxnSpPr>
          <p:spPr bwMode="auto">
            <a:xfrm rot="10800000" flipV="1">
              <a:off x="5844209" y="2550490"/>
              <a:ext cx="220260" cy="2091084"/>
            </a:xfrm>
            <a:prstGeom prst="bentConnector2">
              <a:avLst/>
            </a:prstGeom>
            <a:noFill/>
            <a:ln w="19050" cap="flat" cmpd="sng" algn="ctr">
              <a:solidFill>
                <a:srgbClr val="006400"/>
              </a:solidFill>
              <a:prstDash val="solid"/>
              <a:round/>
              <a:headEnd type="stealth" w="lg" len="lg"/>
              <a:tailEnd type="oval" w="med" len="med"/>
            </a:ln>
            <a:effectLst/>
          </p:spPr>
        </p:cxnSp>
        <p:pic>
          <p:nvPicPr>
            <p:cNvPr id="12" name="Picture 21" descr="http://hausheer.osola.com/latex2png/XGRlZmluZWNvbG9ye3ZlcnR9e3JnYn17MCwwLjM5LDB9DQpcZGVmaW5lY29sb3J7YmxldX17cmdifXswLDAsNTl9DQpcZGVmaW5lY29sb3J7cm91Z2V9e3JnYn17MC43MiwwLDB9DQpcY29sb3J7dmVydH0gDQoNClxiZWdpbntlcXVhdGlvbn0NClxub251bWJlcg0KR197XHRleHRybXtQREZ9fShtX3tsbH0pIFxwcm9wdG8gZ197XHRleHRybXtQREZ9fShtX3tsbH0pID0gDQpcc3VtXGxpbWl0c197cSxcYmFyIHF9IFxpbnRcbGltaXRzXzBeMSBcaW50XGxpbWl0c18wXjEgZl9xICh4XzEsbV97bGx9XjIpZl97XGJhciBxfSAoeF8yLG1fe2xsfV4yKSBcZGVsdGEgKHhfMSB4XzIgLSBcZnJhY3ttX3tsbH1eMn17U30gKSBkeF8xIGR4XzINClxlbmR7ZXF1YXRpb259DQo-/300/1/result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532" y="4319738"/>
              <a:ext cx="5669571" cy="588164"/>
            </a:xfrm>
            <a:prstGeom prst="rect">
              <a:avLst/>
            </a:prstGeom>
            <a:noFill/>
          </p:spPr>
        </p:pic>
      </p:grpSp>
      <p:grpSp>
        <p:nvGrpSpPr>
          <p:cNvPr id="86" name="Group 85"/>
          <p:cNvGrpSpPr/>
          <p:nvPr/>
        </p:nvGrpSpPr>
        <p:grpSpPr>
          <a:xfrm>
            <a:off x="390593" y="2080727"/>
            <a:ext cx="5730807" cy="3745267"/>
            <a:chOff x="390593" y="2080727"/>
            <a:chExt cx="5730807" cy="3745267"/>
          </a:xfrm>
        </p:grpSpPr>
        <p:sp>
          <p:nvSpPr>
            <p:cNvPr id="64" name="Rounded Rectangle 63"/>
            <p:cNvSpPr/>
            <p:nvPr/>
          </p:nvSpPr>
          <p:spPr bwMode="auto">
            <a:xfrm>
              <a:off x="2305594" y="2080727"/>
              <a:ext cx="317241" cy="326571"/>
            </a:xfrm>
            <a:prstGeom prst="roundRect">
              <a:avLst>
                <a:gd name="adj" fmla="val 19399"/>
              </a:avLst>
            </a:prstGeom>
            <a:solidFill>
              <a:srgbClr val="C00000">
                <a:alpha val="10196"/>
              </a:srgbClr>
            </a:solidFill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pic>
          <p:nvPicPr>
            <p:cNvPr id="13" name="Picture 23" descr="http://hausheer.osola.com/latex2png/XGRlZmluZWNvbG9ye3ZlcnR9e3JnYn17MCwwLjM5LDB9DQpcZGVmaW5lY29sb3J7YmxldX17cmdifXswLDAsNTl9DQpcZGVmaW5lY29sb3J7cm91Z2V9e3JnYn17MC43MiwwLDB9DQpcY29sb3J7cm91Z2V9IA0KDQpcYmVnaW57ZXF1YXRpb259DQpcbm9udW1iZXINClBfe3FcYmFyIHF9KG1fe2xsfSkgPSBcZnJhY3tcaW50XGxpbWl0c18wXjEgXGludFxsaW1pdHNfMF4xIGZfcSAoeF8xLG1fe2xsfV4yKWZfe1xiYXIgcX0gKHhfMixtX3tsbH1eMikgXGRlbHRhICh4XzEgeF8yIC0gXGZyYWN7bV97bGx9XjJ9e1N9ICkgZHhfMSBkeF8yfXtnX3tcdGV4dHJte1BERn19KG1fe2xsfSl9DQpcZW5ke2VxdWF0aW9ufQ--/300/1/result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0593" y="5081492"/>
              <a:ext cx="4853212" cy="744502"/>
            </a:xfrm>
            <a:prstGeom prst="rect">
              <a:avLst/>
            </a:prstGeom>
            <a:noFill/>
          </p:spPr>
        </p:pic>
        <p:cxnSp>
          <p:nvCxnSpPr>
            <p:cNvPr id="80" name="Elbow Connector 74"/>
            <p:cNvCxnSpPr/>
            <p:nvPr/>
          </p:nvCxnSpPr>
          <p:spPr bwMode="auto">
            <a:xfrm rot="10800000" flipV="1">
              <a:off x="5327784" y="5215183"/>
              <a:ext cx="793616" cy="252556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stealth" w="lg" len="lg"/>
              <a:tailEnd type="oval" w="med" len="med"/>
            </a:ln>
            <a:effectLst/>
          </p:spPr>
        </p:cxnSp>
      </p:grpSp>
      <p:grpSp>
        <p:nvGrpSpPr>
          <p:cNvPr id="146" name="Group 145"/>
          <p:cNvGrpSpPr/>
          <p:nvPr/>
        </p:nvGrpSpPr>
        <p:grpSpPr>
          <a:xfrm>
            <a:off x="666750" y="5154969"/>
            <a:ext cx="4695825" cy="1579206"/>
            <a:chOff x="666750" y="5154969"/>
            <a:chExt cx="4695825" cy="1579206"/>
          </a:xfrm>
        </p:grpSpPr>
        <p:sp>
          <p:nvSpPr>
            <p:cNvPr id="149" name="Rounded Rectangle 148"/>
            <p:cNvSpPr/>
            <p:nvPr/>
          </p:nvSpPr>
          <p:spPr bwMode="auto">
            <a:xfrm>
              <a:off x="666750" y="5154969"/>
              <a:ext cx="4695825" cy="1579206"/>
            </a:xfrm>
            <a:prstGeom prst="roundRect">
              <a:avLst>
                <a:gd name="adj" fmla="val 14910"/>
              </a:avLst>
            </a:prstGeom>
            <a:solidFill>
              <a:srgbClr val="C00000">
                <a:alpha val="10196"/>
              </a:srgbClr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47" name="TextBox 146"/>
            <p:cNvSpPr txBox="1"/>
            <p:nvPr/>
          </p:nvSpPr>
          <p:spPr bwMode="auto">
            <a:xfrm>
              <a:off x="1019175" y="5158770"/>
              <a:ext cx="3867150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600" b="1" dirty="0" smtClean="0">
                  <a:latin typeface="Garamond" pitchFamily="18" charset="0"/>
                </a:rPr>
                <a:t>4 paramètres phénoménologiques</a:t>
              </a:r>
            </a:p>
            <a:p>
              <a:pPr algn="ctr">
                <a:spcBef>
                  <a:spcPts val="0"/>
                </a:spcBef>
              </a:pPr>
              <a:r>
                <a:rPr lang="fr-CH" sz="1800" dirty="0" smtClean="0">
                  <a:latin typeface="Garamond" pitchFamily="18" charset="0"/>
                </a:rPr>
                <a:t>M</a:t>
              </a:r>
              <a:r>
                <a:rPr lang="fr-CH" sz="1800" baseline="-25000" dirty="0" smtClean="0">
                  <a:latin typeface="Garamond" pitchFamily="18" charset="0"/>
                </a:rPr>
                <a:t>Z’</a:t>
              </a:r>
              <a:r>
                <a:rPr lang="fr-CH" sz="1800" dirty="0" smtClean="0">
                  <a:latin typeface="Garamond" pitchFamily="18" charset="0"/>
                </a:rPr>
                <a:t>, </a:t>
              </a:r>
              <a:r>
                <a:rPr lang="fr-CH" sz="1800" dirty="0" smtClean="0">
                  <a:latin typeface="Garamond" pitchFamily="18" charset="0"/>
                  <a:sym typeface="Symbol"/>
                </a:rPr>
                <a:t></a:t>
              </a:r>
              <a:r>
                <a:rPr lang="fr-CH" sz="1800" baseline="-25000" dirty="0" smtClean="0">
                  <a:latin typeface="Garamond" pitchFamily="18" charset="0"/>
                  <a:sym typeface="Symbol"/>
                </a:rPr>
                <a:t>Z’</a:t>
              </a:r>
              <a:r>
                <a:rPr lang="fr-CH" sz="1800" dirty="0" smtClean="0">
                  <a:latin typeface="Garamond" pitchFamily="18" charset="0"/>
                  <a:sym typeface="Symbol"/>
                </a:rPr>
                <a:t>, </a:t>
              </a:r>
              <a:r>
                <a:rPr lang="fr-CH" sz="1800" dirty="0" err="1" smtClean="0">
                  <a:latin typeface="Lucida Calligraphy" pitchFamily="66" charset="0"/>
                </a:rPr>
                <a:t>A</a:t>
              </a:r>
              <a:r>
                <a:rPr lang="fr-CH" sz="1800" i="1" baseline="-25000" dirty="0" err="1" smtClean="0">
                  <a:latin typeface="Garamond" pitchFamily="18" charset="0"/>
                </a:rPr>
                <a:t>Peak</a:t>
              </a:r>
              <a:r>
                <a:rPr lang="fr-CH" sz="1800" dirty="0" smtClean="0">
                  <a:latin typeface="Garamond" pitchFamily="18" charset="0"/>
                </a:rPr>
                <a:t>  et </a:t>
              </a:r>
              <a:r>
                <a:rPr lang="fr-CH" sz="1800" dirty="0" err="1" smtClean="0">
                  <a:latin typeface="Lucida Calligraphy" pitchFamily="66" charset="0"/>
                </a:rPr>
                <a:t>A</a:t>
              </a:r>
              <a:r>
                <a:rPr lang="fr-CH" sz="1800" i="1" baseline="-25000" dirty="0" err="1" smtClean="0">
                  <a:latin typeface="Garamond" pitchFamily="18" charset="0"/>
                </a:rPr>
                <a:t>Interf</a:t>
              </a:r>
              <a:endParaRPr lang="fr-CH" sz="1800" i="1" baseline="-25000" dirty="0" smtClean="0">
                <a:latin typeface="Garamond" pitchFamily="18" charset="0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838200" y="5827693"/>
              <a:ext cx="445770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600" b="1" dirty="0" smtClean="0">
                  <a:latin typeface="Garamond" pitchFamily="18" charset="0"/>
                </a:rPr>
                <a:t>Théoriquement</a:t>
              </a:r>
              <a:endParaRPr lang="fr-CH" sz="1800" b="1" dirty="0" smtClean="0">
                <a:latin typeface="Garamond" pitchFamily="18" charset="0"/>
              </a:endParaRPr>
            </a:p>
            <a:p>
              <a:pPr algn="ctr">
                <a:spcBef>
                  <a:spcPts val="0"/>
                </a:spcBef>
              </a:pPr>
              <a:r>
                <a:rPr lang="fr-CH" sz="1800" dirty="0" smtClean="0">
                  <a:latin typeface="Garamond" pitchFamily="18" charset="0"/>
                  <a:sym typeface="Symbol"/>
                </a:rPr>
                <a:t></a:t>
              </a:r>
              <a:r>
                <a:rPr lang="fr-CH" sz="1800" baseline="-25000" dirty="0" smtClean="0">
                  <a:latin typeface="Garamond" pitchFamily="18" charset="0"/>
                  <a:sym typeface="Symbol"/>
                </a:rPr>
                <a:t>Z’, </a:t>
              </a:r>
              <a:r>
                <a:rPr lang="fr-CH" sz="1800" dirty="0" err="1" smtClean="0">
                  <a:latin typeface="Lucida Calligraphy" pitchFamily="66" charset="0"/>
                </a:rPr>
                <a:t>A</a:t>
              </a:r>
              <a:r>
                <a:rPr lang="fr-CH" sz="1800" i="1" baseline="-25000" dirty="0" err="1" smtClean="0">
                  <a:latin typeface="Garamond" pitchFamily="18" charset="0"/>
                </a:rPr>
                <a:t>Peak</a:t>
              </a:r>
              <a:r>
                <a:rPr lang="fr-CH" sz="1800" dirty="0" smtClean="0">
                  <a:latin typeface="Garamond" pitchFamily="18" charset="0"/>
                </a:rPr>
                <a:t>  et </a:t>
              </a:r>
              <a:r>
                <a:rPr lang="fr-CH" sz="1800" dirty="0" err="1" smtClean="0">
                  <a:latin typeface="Lucida Calligraphy" pitchFamily="66" charset="0"/>
                </a:rPr>
                <a:t>A</a:t>
              </a:r>
              <a:r>
                <a:rPr lang="fr-CH" sz="1800" i="1" baseline="-25000" dirty="0" err="1" smtClean="0">
                  <a:latin typeface="Garamond" pitchFamily="18" charset="0"/>
                </a:rPr>
                <a:t>interf</a:t>
              </a:r>
              <a:r>
                <a:rPr lang="fr-CH" sz="1800" i="1" dirty="0" smtClean="0">
                  <a:latin typeface="Garamond" pitchFamily="18" charset="0"/>
                </a:rPr>
                <a:t>  </a:t>
              </a:r>
              <a:r>
                <a:rPr lang="fr-CH" sz="1800" dirty="0" smtClean="0">
                  <a:latin typeface="Garamond" pitchFamily="18" charset="0"/>
                </a:rPr>
                <a:t>sont calculables à partir de M</a:t>
              </a:r>
              <a:r>
                <a:rPr lang="fr-CH" sz="1800" baseline="-25000" dirty="0" smtClean="0">
                  <a:latin typeface="Garamond" pitchFamily="18" charset="0"/>
                </a:rPr>
                <a:t>Z’</a:t>
              </a:r>
              <a:r>
                <a:rPr lang="fr-CH" sz="1800" dirty="0" smtClean="0">
                  <a:latin typeface="Garamond" pitchFamily="18" charset="0"/>
                </a:rPr>
                <a:t>,</a:t>
              </a:r>
              <a:r>
                <a:rPr lang="fr-CH" sz="1800" dirty="0" smtClean="0">
                  <a:latin typeface="Garamond" pitchFamily="18" charset="0"/>
                  <a:sym typeface="Symbol"/>
                </a:rPr>
                <a:t> des couplages du Z’ et de </a:t>
              </a:r>
              <a:r>
                <a:rPr lang="fr-CH" sz="1800" dirty="0" err="1" smtClean="0">
                  <a:latin typeface="Garamond" pitchFamily="18" charset="0"/>
                  <a:sym typeface="Symbol"/>
                </a:rPr>
                <a:t>P</a:t>
              </a:r>
              <a:r>
                <a:rPr lang="fr-CH" sz="1800" baseline="-25000" dirty="0" err="1" smtClean="0">
                  <a:latin typeface="Garamond" pitchFamily="18" charset="0"/>
                  <a:sym typeface="Symbol"/>
                </a:rPr>
                <a:t>qq</a:t>
              </a:r>
              <a:endParaRPr lang="fr-FR" sz="1800" baseline="-25000" dirty="0" err="1" smtClean="0">
                <a:latin typeface="Garamond" pitchFamily="18" charset="0"/>
              </a:endParaRP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682625" y="1278294"/>
            <a:ext cx="5008562" cy="3842644"/>
            <a:chOff x="682625" y="1278294"/>
            <a:chExt cx="5008562" cy="3842644"/>
          </a:xfrm>
        </p:grpSpPr>
        <p:sp>
          <p:nvSpPr>
            <p:cNvPr id="177" name="Rounded Rectangle 176"/>
            <p:cNvSpPr/>
            <p:nvPr/>
          </p:nvSpPr>
          <p:spPr bwMode="auto">
            <a:xfrm>
              <a:off x="4460032" y="1278294"/>
              <a:ext cx="578499" cy="699796"/>
            </a:xfrm>
            <a:prstGeom prst="roundRect">
              <a:avLst>
                <a:gd name="adj" fmla="val 14910"/>
              </a:avLst>
            </a:prstGeom>
            <a:solidFill>
              <a:srgbClr val="000096">
                <a:alpha val="10196"/>
              </a:srgbClr>
            </a:solidFill>
            <a:ln w="12700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78" name="Rounded Rectangle 177"/>
            <p:cNvSpPr/>
            <p:nvPr/>
          </p:nvSpPr>
          <p:spPr bwMode="auto">
            <a:xfrm>
              <a:off x="2774107" y="2002194"/>
              <a:ext cx="578499" cy="540981"/>
            </a:xfrm>
            <a:prstGeom prst="roundRect">
              <a:avLst>
                <a:gd name="adj" fmla="val 14910"/>
              </a:avLst>
            </a:prstGeom>
            <a:solidFill>
              <a:srgbClr val="000096">
                <a:alpha val="10196"/>
              </a:srgbClr>
            </a:solidFill>
            <a:ln w="12700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79" name="Freeform 33"/>
            <p:cNvSpPr>
              <a:spLocks/>
            </p:cNvSpPr>
            <p:nvPr/>
          </p:nvSpPr>
          <p:spPr bwMode="auto">
            <a:xfrm>
              <a:off x="682625" y="2576513"/>
              <a:ext cx="5008562" cy="1443037"/>
            </a:xfrm>
            <a:custGeom>
              <a:avLst/>
              <a:gdLst/>
              <a:ahLst/>
              <a:cxnLst>
                <a:cxn ang="0">
                  <a:pos x="611" y="147"/>
                </a:cxn>
                <a:cxn ang="0">
                  <a:pos x="568" y="198"/>
                </a:cxn>
                <a:cxn ang="0">
                  <a:pos x="44" y="199"/>
                </a:cxn>
                <a:cxn ang="0">
                  <a:pos x="0" y="241"/>
                </a:cxn>
                <a:cxn ang="0">
                  <a:pos x="0" y="577"/>
                </a:cxn>
                <a:cxn ang="0">
                  <a:pos x="48" y="623"/>
                </a:cxn>
                <a:cxn ang="0">
                  <a:pos x="2048" y="623"/>
                </a:cxn>
                <a:cxn ang="0">
                  <a:pos x="2096" y="577"/>
                </a:cxn>
                <a:cxn ang="0">
                  <a:pos x="2096" y="46"/>
                </a:cxn>
                <a:cxn ang="0">
                  <a:pos x="2048" y="0"/>
                </a:cxn>
                <a:cxn ang="0">
                  <a:pos x="659" y="0"/>
                </a:cxn>
                <a:cxn ang="0">
                  <a:pos x="611" y="46"/>
                </a:cxn>
                <a:cxn ang="0">
                  <a:pos x="611" y="147"/>
                </a:cxn>
              </a:cxnLst>
              <a:rect l="0" t="0" r="r" b="b"/>
              <a:pathLst>
                <a:path w="2096" h="623">
                  <a:moveTo>
                    <a:pt x="611" y="147"/>
                  </a:moveTo>
                  <a:cubicBezTo>
                    <a:pt x="611" y="172"/>
                    <a:pt x="590" y="198"/>
                    <a:pt x="568" y="198"/>
                  </a:cubicBezTo>
                  <a:cubicBezTo>
                    <a:pt x="554" y="198"/>
                    <a:pt x="176" y="199"/>
                    <a:pt x="44" y="199"/>
                  </a:cubicBezTo>
                  <a:cubicBezTo>
                    <a:pt x="17" y="199"/>
                    <a:pt x="0" y="217"/>
                    <a:pt x="0" y="241"/>
                  </a:cubicBezTo>
                  <a:cubicBezTo>
                    <a:pt x="0" y="256"/>
                    <a:pt x="0" y="577"/>
                    <a:pt x="0" y="577"/>
                  </a:cubicBezTo>
                  <a:cubicBezTo>
                    <a:pt x="0" y="603"/>
                    <a:pt x="21" y="623"/>
                    <a:pt x="48" y="623"/>
                  </a:cubicBezTo>
                  <a:cubicBezTo>
                    <a:pt x="2048" y="623"/>
                    <a:pt x="2048" y="623"/>
                    <a:pt x="2048" y="623"/>
                  </a:cubicBezTo>
                  <a:cubicBezTo>
                    <a:pt x="2075" y="623"/>
                    <a:pt x="2096" y="603"/>
                    <a:pt x="2096" y="577"/>
                  </a:cubicBezTo>
                  <a:cubicBezTo>
                    <a:pt x="2096" y="46"/>
                    <a:pt x="2096" y="46"/>
                    <a:pt x="2096" y="46"/>
                  </a:cubicBezTo>
                  <a:cubicBezTo>
                    <a:pt x="2096" y="20"/>
                    <a:pt x="2075" y="0"/>
                    <a:pt x="2048" y="0"/>
                  </a:cubicBezTo>
                  <a:cubicBezTo>
                    <a:pt x="659" y="0"/>
                    <a:pt x="659" y="0"/>
                    <a:pt x="659" y="0"/>
                  </a:cubicBezTo>
                  <a:cubicBezTo>
                    <a:pt x="633" y="0"/>
                    <a:pt x="611" y="20"/>
                    <a:pt x="611" y="46"/>
                  </a:cubicBezTo>
                  <a:cubicBezTo>
                    <a:pt x="611" y="46"/>
                    <a:pt x="611" y="117"/>
                    <a:pt x="611" y="147"/>
                  </a:cubicBezTo>
                  <a:close/>
                </a:path>
              </a:pathLst>
            </a:custGeom>
            <a:solidFill>
              <a:srgbClr val="000096">
                <a:alpha val="10196"/>
              </a:srgbClr>
            </a:solidFill>
            <a:ln w="12700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 dirty="0">
                <a:cs typeface="+mn-cs"/>
              </a:endParaRPr>
            </a:p>
          </p:txBody>
        </p:sp>
        <p:grpSp>
          <p:nvGrpSpPr>
            <p:cNvPr id="180" name="Group 96"/>
            <p:cNvGrpSpPr/>
            <p:nvPr/>
          </p:nvGrpSpPr>
          <p:grpSpPr>
            <a:xfrm>
              <a:off x="5092696" y="2660650"/>
              <a:ext cx="306498" cy="369332"/>
              <a:chOff x="6572246" y="1247775"/>
              <a:chExt cx="306494" cy="369332"/>
            </a:xfrm>
          </p:grpSpPr>
          <p:sp>
            <p:nvSpPr>
              <p:cNvPr id="200" name="Oval 199"/>
              <p:cNvSpPr/>
              <p:nvPr/>
            </p:nvSpPr>
            <p:spPr bwMode="auto">
              <a:xfrm>
                <a:off x="6600825" y="1302543"/>
                <a:ext cx="230983" cy="230981"/>
              </a:xfrm>
              <a:prstGeom prst="ellipse">
                <a:avLst/>
              </a:prstGeom>
              <a:solidFill>
                <a:srgbClr val="99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1" name="TextBox 200"/>
              <p:cNvSpPr txBox="1"/>
              <p:nvPr/>
            </p:nvSpPr>
            <p:spPr bwMode="auto">
              <a:xfrm>
                <a:off x="6572246" y="1247775"/>
                <a:ext cx="3064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800" b="1" dirty="0" smtClean="0">
                    <a:latin typeface="Adobe Garamond Pro" pitchFamily="18" charset="0"/>
                  </a:rPr>
                  <a:t>1</a:t>
                </a:r>
              </a:p>
            </p:txBody>
          </p:sp>
        </p:grpSp>
        <p:grpSp>
          <p:nvGrpSpPr>
            <p:cNvPr id="181" name="Group 99"/>
            <p:cNvGrpSpPr/>
            <p:nvPr/>
          </p:nvGrpSpPr>
          <p:grpSpPr>
            <a:xfrm>
              <a:off x="5092706" y="3117850"/>
              <a:ext cx="306494" cy="369332"/>
              <a:chOff x="6572256" y="1247775"/>
              <a:chExt cx="306490" cy="369332"/>
            </a:xfrm>
          </p:grpSpPr>
          <p:sp>
            <p:nvSpPr>
              <p:cNvPr id="198" name="Oval 197"/>
              <p:cNvSpPr/>
              <p:nvPr/>
            </p:nvSpPr>
            <p:spPr bwMode="auto">
              <a:xfrm>
                <a:off x="6600825" y="1302543"/>
                <a:ext cx="230983" cy="230981"/>
              </a:xfrm>
              <a:prstGeom prst="ellipse">
                <a:avLst/>
              </a:prstGeom>
              <a:solidFill>
                <a:srgbClr val="99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99" name="TextBox 198"/>
              <p:cNvSpPr txBox="1"/>
              <p:nvPr/>
            </p:nvSpPr>
            <p:spPr bwMode="auto">
              <a:xfrm>
                <a:off x="6572256" y="1247775"/>
                <a:ext cx="306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800" b="1" dirty="0" smtClean="0">
                    <a:latin typeface="Adobe Garamond Pro" pitchFamily="18" charset="0"/>
                  </a:rPr>
                  <a:t>2</a:t>
                </a:r>
              </a:p>
            </p:txBody>
          </p:sp>
        </p:grpSp>
        <p:grpSp>
          <p:nvGrpSpPr>
            <p:cNvPr id="182" name="Group 102"/>
            <p:cNvGrpSpPr/>
            <p:nvPr/>
          </p:nvGrpSpPr>
          <p:grpSpPr>
            <a:xfrm>
              <a:off x="5092706" y="3603625"/>
              <a:ext cx="306494" cy="369332"/>
              <a:chOff x="6572256" y="1247775"/>
              <a:chExt cx="306490" cy="369332"/>
            </a:xfrm>
          </p:grpSpPr>
          <p:sp>
            <p:nvSpPr>
              <p:cNvPr id="196" name="Oval 195"/>
              <p:cNvSpPr/>
              <p:nvPr/>
            </p:nvSpPr>
            <p:spPr bwMode="auto">
              <a:xfrm>
                <a:off x="6600825" y="1302543"/>
                <a:ext cx="230983" cy="230981"/>
              </a:xfrm>
              <a:prstGeom prst="ellipse">
                <a:avLst/>
              </a:prstGeom>
              <a:solidFill>
                <a:srgbClr val="99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97" name="TextBox 196"/>
              <p:cNvSpPr txBox="1"/>
              <p:nvPr/>
            </p:nvSpPr>
            <p:spPr bwMode="auto">
              <a:xfrm>
                <a:off x="6572256" y="1247775"/>
                <a:ext cx="306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800" b="1" dirty="0" smtClean="0">
                    <a:latin typeface="Adobe Garamond Pro" pitchFamily="18" charset="0"/>
                  </a:rPr>
                  <a:t>3</a:t>
                </a:r>
              </a:p>
            </p:txBody>
          </p:sp>
        </p:grpSp>
        <p:cxnSp>
          <p:nvCxnSpPr>
            <p:cNvPr id="183" name="Straight Arrow Connector 182"/>
            <p:cNvCxnSpPr/>
            <p:nvPr/>
          </p:nvCxnSpPr>
          <p:spPr bwMode="auto">
            <a:xfrm>
              <a:off x="2533650" y="2828925"/>
              <a:ext cx="2368550" cy="1984"/>
            </a:xfrm>
            <a:prstGeom prst="straightConnector1">
              <a:avLst/>
            </a:prstGeom>
            <a:noFill/>
            <a:ln w="12700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184" name="Straight Arrow Connector 183"/>
            <p:cNvCxnSpPr/>
            <p:nvPr/>
          </p:nvCxnSpPr>
          <p:spPr bwMode="auto">
            <a:xfrm flipV="1">
              <a:off x="4002881" y="3288109"/>
              <a:ext cx="899319" cy="397"/>
            </a:xfrm>
            <a:prstGeom prst="straightConnector1">
              <a:avLst/>
            </a:prstGeom>
            <a:noFill/>
            <a:ln w="12700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185" name="Straight Arrow Connector 184"/>
            <p:cNvCxnSpPr/>
            <p:nvPr/>
          </p:nvCxnSpPr>
          <p:spPr bwMode="auto">
            <a:xfrm flipV="1">
              <a:off x="4124325" y="3773884"/>
              <a:ext cx="777875" cy="397"/>
            </a:xfrm>
            <a:prstGeom prst="straightConnector1">
              <a:avLst/>
            </a:prstGeom>
            <a:noFill/>
            <a:ln w="12700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grpSp>
          <p:nvGrpSpPr>
            <p:cNvPr id="186" name="Group 96"/>
            <p:cNvGrpSpPr/>
            <p:nvPr/>
          </p:nvGrpSpPr>
          <p:grpSpPr>
            <a:xfrm>
              <a:off x="958846" y="4117975"/>
              <a:ext cx="306498" cy="369332"/>
              <a:chOff x="6572246" y="1247775"/>
              <a:chExt cx="306494" cy="369332"/>
            </a:xfrm>
          </p:grpSpPr>
          <p:sp>
            <p:nvSpPr>
              <p:cNvPr id="194" name="Oval 193"/>
              <p:cNvSpPr/>
              <p:nvPr/>
            </p:nvSpPr>
            <p:spPr bwMode="auto">
              <a:xfrm>
                <a:off x="6600825" y="1302543"/>
                <a:ext cx="230983" cy="230981"/>
              </a:xfrm>
              <a:prstGeom prst="ellipse">
                <a:avLst/>
              </a:prstGeom>
              <a:solidFill>
                <a:srgbClr val="99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 bwMode="auto">
              <a:xfrm>
                <a:off x="6572246" y="1247775"/>
                <a:ext cx="3064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800" b="1" dirty="0" smtClean="0">
                    <a:latin typeface="Adobe Garamond Pro" pitchFamily="18" charset="0"/>
                  </a:rPr>
                  <a:t>1</a:t>
                </a:r>
              </a:p>
            </p:txBody>
          </p:sp>
        </p:grpSp>
        <p:grpSp>
          <p:nvGrpSpPr>
            <p:cNvPr id="187" name="Group 99"/>
            <p:cNvGrpSpPr/>
            <p:nvPr/>
          </p:nvGrpSpPr>
          <p:grpSpPr>
            <a:xfrm>
              <a:off x="958856" y="4422775"/>
              <a:ext cx="306494" cy="369332"/>
              <a:chOff x="6572256" y="1247775"/>
              <a:chExt cx="306490" cy="369332"/>
            </a:xfrm>
          </p:grpSpPr>
          <p:sp>
            <p:nvSpPr>
              <p:cNvPr id="192" name="Oval 191"/>
              <p:cNvSpPr/>
              <p:nvPr/>
            </p:nvSpPr>
            <p:spPr bwMode="auto">
              <a:xfrm>
                <a:off x="6600825" y="1302543"/>
                <a:ext cx="230983" cy="230981"/>
              </a:xfrm>
              <a:prstGeom prst="ellipse">
                <a:avLst/>
              </a:prstGeom>
              <a:solidFill>
                <a:srgbClr val="99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 bwMode="auto">
              <a:xfrm>
                <a:off x="6572256" y="1247775"/>
                <a:ext cx="306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800" b="1" dirty="0" smtClean="0">
                    <a:latin typeface="Adobe Garamond Pro" pitchFamily="18" charset="0"/>
                  </a:rPr>
                  <a:t>2</a:t>
                </a:r>
              </a:p>
            </p:txBody>
          </p:sp>
        </p:grpSp>
        <p:grpSp>
          <p:nvGrpSpPr>
            <p:cNvPr id="188" name="Group 102"/>
            <p:cNvGrpSpPr/>
            <p:nvPr/>
          </p:nvGrpSpPr>
          <p:grpSpPr>
            <a:xfrm>
              <a:off x="958856" y="4727575"/>
              <a:ext cx="306494" cy="369332"/>
              <a:chOff x="6572256" y="1247775"/>
              <a:chExt cx="306490" cy="369332"/>
            </a:xfrm>
          </p:grpSpPr>
          <p:sp>
            <p:nvSpPr>
              <p:cNvPr id="190" name="Oval 189"/>
              <p:cNvSpPr/>
              <p:nvPr/>
            </p:nvSpPr>
            <p:spPr bwMode="auto">
              <a:xfrm>
                <a:off x="6600825" y="1302543"/>
                <a:ext cx="230983" cy="230981"/>
              </a:xfrm>
              <a:prstGeom prst="ellipse">
                <a:avLst/>
              </a:prstGeom>
              <a:solidFill>
                <a:srgbClr val="99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91" name="TextBox 190"/>
              <p:cNvSpPr txBox="1"/>
              <p:nvPr/>
            </p:nvSpPr>
            <p:spPr bwMode="auto">
              <a:xfrm>
                <a:off x="6572256" y="1247775"/>
                <a:ext cx="306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800" b="1" dirty="0" smtClean="0">
                    <a:latin typeface="Adobe Garamond Pro" pitchFamily="18" charset="0"/>
                  </a:rPr>
                  <a:t>3</a:t>
                </a:r>
              </a:p>
            </p:txBody>
          </p:sp>
        </p:grpSp>
        <p:sp>
          <p:nvSpPr>
            <p:cNvPr id="189" name="TextBox 188"/>
            <p:cNvSpPr txBox="1"/>
            <p:nvPr/>
          </p:nvSpPr>
          <p:spPr bwMode="auto">
            <a:xfrm>
              <a:off x="1295400" y="4105275"/>
              <a:ext cx="4307589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CH" sz="2000" dirty="0" smtClean="0">
                  <a:solidFill>
                    <a:srgbClr val="000096"/>
                  </a:solidFill>
                  <a:latin typeface="Garamond" pitchFamily="18" charset="0"/>
                </a:rPr>
                <a:t>Contribution du DY sans le pic du Z</a:t>
              </a:r>
            </a:p>
            <a:p>
              <a:pPr>
                <a:spcBef>
                  <a:spcPts val="0"/>
                </a:spcBef>
              </a:pPr>
              <a:r>
                <a:rPr lang="fr-CH" sz="2000" dirty="0" smtClean="0">
                  <a:solidFill>
                    <a:srgbClr val="000096"/>
                  </a:solidFill>
                  <a:latin typeface="Garamond" pitchFamily="18" charset="0"/>
                </a:rPr>
                <a:t>Contribution de la résonance du Z’</a:t>
              </a:r>
            </a:p>
            <a:p>
              <a:pPr>
                <a:spcBef>
                  <a:spcPts val="0"/>
                </a:spcBef>
              </a:pPr>
              <a:r>
                <a:rPr lang="fr-CH" sz="2000" dirty="0" smtClean="0">
                  <a:solidFill>
                    <a:srgbClr val="000096"/>
                  </a:solidFill>
                  <a:latin typeface="Garamond" pitchFamily="18" charset="0"/>
                </a:rPr>
                <a:t>Interférence entre le Z’ et les bosons </a:t>
              </a:r>
              <a:r>
                <a:rPr lang="fr-CH" sz="2000" dirty="0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/Z</a:t>
              </a:r>
              <a:endParaRPr lang="fr-FR" sz="2000" dirty="0" err="1" smtClean="0">
                <a:solidFill>
                  <a:srgbClr val="000096"/>
                </a:solidFill>
                <a:latin typeface="Garamond" pitchFamily="18" charset="0"/>
              </a:endParaRPr>
            </a:p>
          </p:txBody>
        </p:sp>
      </p:grpSp>
      <p:pic>
        <p:nvPicPr>
          <p:cNvPr id="229377" name="Picture 1" descr="Z:\Users\olympio\Documents\02.Travail\Presentations\Seminaire\plotUD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62870" y="3985591"/>
            <a:ext cx="2981740" cy="2635871"/>
          </a:xfrm>
          <a:prstGeom prst="rect">
            <a:avLst/>
          </a:prstGeom>
          <a:noFill/>
        </p:spPr>
      </p:pic>
      <p:sp>
        <p:nvSpPr>
          <p:cNvPr id="95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0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2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0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1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2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7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8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9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0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1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2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4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5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6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7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8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9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0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1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2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3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9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193924" y="2310652"/>
            <a:ext cx="1758701" cy="978648"/>
          </a:xfrm>
          <a:prstGeom prst="roundRect">
            <a:avLst/>
          </a:prstGeom>
          <a:solidFill>
            <a:schemeClr val="tx1">
              <a:alpha val="5098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5126" name="TextBox 22"/>
          <p:cNvSpPr txBox="1">
            <a:spLocks noChangeArrowheads="1"/>
          </p:cNvSpPr>
          <p:nvPr/>
        </p:nvSpPr>
        <p:spPr bwMode="auto">
          <a:xfrm>
            <a:off x="200025" y="2306638"/>
            <a:ext cx="173329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2000" dirty="0" smtClean="0">
                <a:latin typeface="Garamond" pitchFamily="18" charset="0"/>
              </a:rPr>
              <a:t>Paramétrisation</a:t>
            </a:r>
          </a:p>
          <a:p>
            <a:pPr algn="ctr">
              <a:spcBef>
                <a:spcPts val="0"/>
              </a:spcBef>
            </a:pPr>
            <a:r>
              <a:rPr lang="fr-CH" sz="2000" dirty="0" smtClean="0">
                <a:latin typeface="Garamond" pitchFamily="18" charset="0"/>
              </a:rPr>
              <a:t>+</a:t>
            </a:r>
          </a:p>
          <a:p>
            <a:pPr algn="ctr">
              <a:spcBef>
                <a:spcPts val="0"/>
              </a:spcBef>
            </a:pPr>
            <a:r>
              <a:rPr lang="fr-CH" sz="2000" dirty="0" smtClean="0">
                <a:latin typeface="Garamond" pitchFamily="18" charset="0"/>
              </a:rPr>
              <a:t>Facteurs K </a:t>
            </a:r>
            <a:endParaRPr lang="en-US" sz="2000" dirty="0">
              <a:latin typeface="Garamond" pitchFamily="18" charset="0"/>
            </a:endParaRPr>
          </a:p>
        </p:txBody>
      </p:sp>
      <p:pic>
        <p:nvPicPr>
          <p:cNvPr id="5125" name="Picture 5" descr="C:\Users\olympio\Documents\THESE\Année 2008\Talk Lepton+X - 08_10_08\Plot_AccCS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9463" y="3714750"/>
            <a:ext cx="2681287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27" name="Curved Connector 24"/>
          <p:cNvCxnSpPr>
            <a:cxnSpLocks noChangeShapeType="1"/>
            <a:stCxn id="5132" idx="4"/>
            <a:endCxn id="30" idx="3"/>
          </p:cNvCxnSpPr>
          <p:nvPr/>
        </p:nvCxnSpPr>
        <p:spPr bwMode="auto">
          <a:xfrm rot="5400000">
            <a:off x="2030600" y="2182626"/>
            <a:ext cx="539376" cy="695325"/>
          </a:xfrm>
          <a:prstGeom prst="curvedConnector2">
            <a:avLst/>
          </a:prstGeom>
          <a:noFill/>
          <a:ln w="19050" algn="ctr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5128" name="Curved Connector 27"/>
          <p:cNvCxnSpPr>
            <a:cxnSpLocks noChangeShapeType="1"/>
            <a:stCxn id="5133" idx="4"/>
          </p:cNvCxnSpPr>
          <p:nvPr/>
        </p:nvCxnSpPr>
        <p:spPr bwMode="auto">
          <a:xfrm rot="5400000">
            <a:off x="2123281" y="1804194"/>
            <a:ext cx="1497013" cy="2409825"/>
          </a:xfrm>
          <a:prstGeom prst="curvedConnector3">
            <a:avLst>
              <a:gd name="adj1" fmla="val 50000"/>
            </a:avLst>
          </a:prstGeom>
          <a:noFill/>
          <a:ln w="19050" algn="ctr">
            <a:solidFill>
              <a:srgbClr val="0000FF"/>
            </a:solidFill>
            <a:round/>
            <a:headEnd/>
            <a:tailEnd type="stealth" w="lg" len="lg"/>
          </a:ln>
        </p:spPr>
      </p:cxnSp>
      <p:cxnSp>
        <p:nvCxnSpPr>
          <p:cNvPr id="5129" name="Curved Connector 29"/>
          <p:cNvCxnSpPr>
            <a:cxnSpLocks noChangeShapeType="1"/>
            <a:stCxn id="5135" idx="4"/>
          </p:cNvCxnSpPr>
          <p:nvPr/>
        </p:nvCxnSpPr>
        <p:spPr bwMode="auto">
          <a:xfrm rot="5400000">
            <a:off x="4802982" y="2402681"/>
            <a:ext cx="1454150" cy="1169987"/>
          </a:xfrm>
          <a:prstGeom prst="curvedConnector3">
            <a:avLst>
              <a:gd name="adj1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 type="stealth" w="lg" len="lg"/>
          </a:ln>
        </p:spPr>
      </p:cxnSp>
      <p:cxnSp>
        <p:nvCxnSpPr>
          <p:cNvPr id="5130" name="Shape 31"/>
          <p:cNvCxnSpPr>
            <a:cxnSpLocks noChangeShapeType="1"/>
            <a:stCxn id="5134" idx="4"/>
          </p:cNvCxnSpPr>
          <p:nvPr/>
        </p:nvCxnSpPr>
        <p:spPr bwMode="auto">
          <a:xfrm rot="16200000" flipH="1">
            <a:off x="6823075" y="2768600"/>
            <a:ext cx="1435100" cy="400050"/>
          </a:xfrm>
          <a:prstGeom prst="curvedConnector3">
            <a:avLst>
              <a:gd name="adj1" fmla="val 50000"/>
            </a:avLst>
          </a:prstGeom>
          <a:noFill/>
          <a:ln w="19050" algn="ctr">
            <a:solidFill>
              <a:srgbClr val="00FF00"/>
            </a:solidFill>
            <a:round/>
            <a:headEnd/>
            <a:tailEnd type="stealth" w="lg" len="lg"/>
          </a:ln>
        </p:spPr>
      </p:cxnSp>
      <p:grpSp>
        <p:nvGrpSpPr>
          <p:cNvPr id="5131" name="Group 50"/>
          <p:cNvGrpSpPr>
            <a:grpSpLocks/>
          </p:cNvGrpSpPr>
          <p:nvPr/>
        </p:nvGrpSpPr>
        <p:grpSpPr bwMode="auto">
          <a:xfrm>
            <a:off x="687388" y="895350"/>
            <a:ext cx="7200900" cy="1327150"/>
            <a:chOff x="355600" y="5088544"/>
            <a:chExt cx="7200900" cy="1327799"/>
          </a:xfrm>
        </p:grpSpPr>
        <p:sp>
          <p:nvSpPr>
            <p:cNvPr id="5140" name="Rounded Rectangle 51"/>
            <p:cNvSpPr>
              <a:spLocks noChangeArrowheads="1"/>
            </p:cNvSpPr>
            <p:nvPr/>
          </p:nvSpPr>
          <p:spPr bwMode="auto">
            <a:xfrm>
              <a:off x="355600" y="5294313"/>
              <a:ext cx="7200900" cy="1122030"/>
            </a:xfrm>
            <a:prstGeom prst="roundRect">
              <a:avLst>
                <a:gd name="adj" fmla="val 10810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41" name="Group 439"/>
            <p:cNvGrpSpPr>
              <a:grpSpLocks/>
            </p:cNvGrpSpPr>
            <p:nvPr/>
          </p:nvGrpSpPr>
          <p:grpSpPr bwMode="auto">
            <a:xfrm>
              <a:off x="1252536" y="5088544"/>
              <a:ext cx="4353956" cy="400306"/>
              <a:chOff x="2568574" y="4656744"/>
              <a:chExt cx="4353956" cy="400306"/>
            </a:xfrm>
          </p:grpSpPr>
          <p:sp>
            <p:nvSpPr>
              <p:cNvPr id="5142" name="TextBox 53"/>
              <p:cNvSpPr txBox="1">
                <a:spLocks noChangeArrowheads="1"/>
              </p:cNvSpPr>
              <p:nvPr/>
            </p:nvSpPr>
            <p:spPr bwMode="auto">
              <a:xfrm>
                <a:off x="2633067" y="4656744"/>
                <a:ext cx="4264309" cy="40030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0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Spectre au niveau reconstruit</a:t>
                </a:r>
                <a:endParaRPr lang="fr-FR" sz="20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sp>
            <p:nvSpPr>
              <p:cNvPr id="5143" name="Oval 54"/>
              <p:cNvSpPr>
                <a:spLocks noChangeArrowheads="1"/>
              </p:cNvSpPr>
              <p:nvPr/>
            </p:nvSpPr>
            <p:spPr bwMode="auto">
              <a:xfrm flipH="1">
                <a:off x="2568574" y="4824408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4" name="Oval 55"/>
              <p:cNvSpPr>
                <a:spLocks noChangeArrowheads="1"/>
              </p:cNvSpPr>
              <p:nvPr/>
            </p:nvSpPr>
            <p:spPr bwMode="auto">
              <a:xfrm>
                <a:off x="6846996" y="4824746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132" name="Oval 40"/>
          <p:cNvSpPr>
            <a:spLocks noChangeArrowheads="1"/>
          </p:cNvSpPr>
          <p:nvPr/>
        </p:nvSpPr>
        <p:spPr bwMode="auto">
          <a:xfrm flipH="1">
            <a:off x="2609850" y="2184400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3" name="Oval 41"/>
          <p:cNvSpPr>
            <a:spLocks noChangeArrowheads="1"/>
          </p:cNvSpPr>
          <p:nvPr/>
        </p:nvSpPr>
        <p:spPr bwMode="auto">
          <a:xfrm flipH="1">
            <a:off x="4038600" y="2184400"/>
            <a:ext cx="76200" cy="76200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Oval 43"/>
          <p:cNvSpPr>
            <a:spLocks noChangeArrowheads="1"/>
          </p:cNvSpPr>
          <p:nvPr/>
        </p:nvSpPr>
        <p:spPr bwMode="auto">
          <a:xfrm flipH="1">
            <a:off x="7302500" y="2174875"/>
            <a:ext cx="76200" cy="76200"/>
          </a:xfrm>
          <a:prstGeom prst="ellipse">
            <a:avLst/>
          </a:prstGeom>
          <a:solidFill>
            <a:srgbClr val="00FF00"/>
          </a:solidFill>
          <a:ln w="9525" algn="ctr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5" name="Oval 42"/>
          <p:cNvSpPr>
            <a:spLocks noChangeArrowheads="1"/>
          </p:cNvSpPr>
          <p:nvPr/>
        </p:nvSpPr>
        <p:spPr bwMode="auto">
          <a:xfrm flipH="1">
            <a:off x="6076950" y="2184400"/>
            <a:ext cx="76200" cy="7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6" name="TextBox 63"/>
          <p:cNvSpPr txBox="1">
            <a:spLocks noChangeArrowheads="1"/>
          </p:cNvSpPr>
          <p:nvPr/>
        </p:nvSpPr>
        <p:spPr bwMode="auto">
          <a:xfrm>
            <a:off x="342900" y="3757613"/>
            <a:ext cx="12868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 dirty="0" smtClean="0">
                <a:latin typeface="Garamond" pitchFamily="18" charset="0"/>
              </a:rPr>
              <a:t>ATLAS full </a:t>
            </a:r>
            <a:r>
              <a:rPr lang="fr-CH" sz="1400" dirty="0" err="1" smtClean="0">
                <a:latin typeface="Garamond" pitchFamily="18" charset="0"/>
              </a:rPr>
              <a:t>sim</a:t>
            </a:r>
            <a:endParaRPr lang="en-US" sz="1400" dirty="0">
              <a:latin typeface="Garamond" pitchFamily="18" charset="0"/>
            </a:endParaRPr>
          </a:p>
        </p:txBody>
      </p:sp>
      <p:sp>
        <p:nvSpPr>
          <p:cNvPr id="5137" name="TextBox 65"/>
          <p:cNvSpPr txBox="1">
            <a:spLocks noChangeArrowheads="1"/>
          </p:cNvSpPr>
          <p:nvPr/>
        </p:nvSpPr>
        <p:spPr bwMode="auto">
          <a:xfrm>
            <a:off x="6910388" y="3757613"/>
            <a:ext cx="12868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 dirty="0" smtClean="0">
                <a:latin typeface="Garamond" pitchFamily="18" charset="0"/>
              </a:rPr>
              <a:t>ATLAS full </a:t>
            </a:r>
            <a:r>
              <a:rPr lang="fr-CH" sz="1400" dirty="0" err="1" smtClean="0">
                <a:latin typeface="Garamond" pitchFamily="18" charset="0"/>
              </a:rPr>
              <a:t>sim</a:t>
            </a:r>
            <a:endParaRPr lang="en-US" sz="1400" dirty="0">
              <a:latin typeface="Garamond" pitchFamily="18" charset="0"/>
            </a:endParaRP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Paramétrisation du spectre de masse invariante au niveau reconstruit</a:t>
            </a:r>
          </a:p>
        </p:txBody>
      </p:sp>
      <p:pic>
        <p:nvPicPr>
          <p:cNvPr id="27" name="Picture 3" descr="C:\Users\olympio\Documents\THESE\These\Soutenance_These\ResoGUT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" y="3771899"/>
            <a:ext cx="2990849" cy="2609851"/>
          </a:xfrm>
          <a:prstGeom prst="rect">
            <a:avLst/>
          </a:prstGeom>
          <a:noFill/>
        </p:spPr>
      </p:pic>
      <p:pic>
        <p:nvPicPr>
          <p:cNvPr id="29" name="Picture 4" descr="C:\Users\olympio\Documents\THESE\These\Soutenance_These\Plot_EffCS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6196" y="3705225"/>
            <a:ext cx="2612054" cy="2533650"/>
          </a:xfrm>
          <a:prstGeom prst="rect">
            <a:avLst/>
          </a:prstGeom>
          <a:noFill/>
        </p:spPr>
      </p:pic>
      <p:pic>
        <p:nvPicPr>
          <p:cNvPr id="5124" name="Picture 4" descr="http://hausheer.osola.com/latex2png/XFsNClxmcmFje3tkXHNpZ21hIF97e1xybXtSZWNvfX19IH19e3tkbV97bGx9IH19ID0gDQpcZnJhY3t7ZFxzaWdtYSB9fXt7ZG1fe2xsfSB9fSANClxvdGltZXMgDQpcY29sb3J7Ymx1ZX0gDQp7XHJteyBS6XNvbHV0aW9uIH19IA0KXGNvbG9ye2JsYWNrfSANClx0aW1lcyANClxjb2xvcntyZWR9IA0Ke1xybXsgQWNjZXB0YW5jZSB9fSANClxjb2xvcntibGFja30gDQpcdGltZXMNClxjb2xvcntncmVlbn0gDQpcdmFyZXBzaWxvbiANClxdDQo-/300/1/resul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4651" y="1304926"/>
            <a:ext cx="6489524" cy="727074"/>
          </a:xfrm>
          <a:prstGeom prst="rect">
            <a:avLst/>
          </a:prstGeom>
          <a:noFill/>
        </p:spPr>
      </p:pic>
      <p:sp>
        <p:nvSpPr>
          <p:cNvPr id="117" name="Rectangle 116"/>
          <p:cNvSpPr/>
          <p:nvPr/>
        </p:nvSpPr>
        <p:spPr bwMode="auto">
          <a:xfrm>
            <a:off x="419100" y="3800475"/>
            <a:ext cx="1143000" cy="2190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6953250" y="3800475"/>
            <a:ext cx="1143000" cy="2190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0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1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0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0" name="Picture 10" descr="C:\Users\olympio\Documents\THESE\Année 2008\Talk Lepton+X - 08_10_08\mllReco_avecEff_avecKF.png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95700" y="1689100"/>
            <a:ext cx="5324475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 bwMode="auto">
          <a:xfrm>
            <a:off x="193924" y="5942852"/>
            <a:ext cx="3206501" cy="534148"/>
          </a:xfrm>
          <a:prstGeom prst="roundRect">
            <a:avLst/>
          </a:prstGeom>
          <a:solidFill>
            <a:srgbClr val="000096">
              <a:alpha val="5098"/>
            </a:srgbClr>
          </a:solidFill>
          <a:ln w="28575" cap="flat" cmpd="sng" algn="ctr">
            <a:solidFill>
              <a:srgbClr val="00009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Paramétrisation du spectre de masse invariante des Z’</a:t>
            </a:r>
          </a:p>
        </p:txBody>
      </p:sp>
      <p:cxnSp>
        <p:nvCxnSpPr>
          <p:cNvPr id="29701" name="Straight Connector 10"/>
          <p:cNvCxnSpPr>
            <a:cxnSpLocks noChangeShapeType="1"/>
            <a:endCxn id="13" idx="2"/>
          </p:cNvCxnSpPr>
          <p:nvPr/>
        </p:nvCxnSpPr>
        <p:spPr bwMode="auto">
          <a:xfrm rot="10800000" flipV="1">
            <a:off x="3775075" y="1466850"/>
            <a:ext cx="53689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9702" name="Straight Connector 11"/>
          <p:cNvCxnSpPr>
            <a:cxnSpLocks noChangeShapeType="1"/>
            <a:stCxn id="14" idx="2"/>
          </p:cNvCxnSpPr>
          <p:nvPr/>
        </p:nvCxnSpPr>
        <p:spPr bwMode="auto">
          <a:xfrm rot="16200000" flipH="1">
            <a:off x="1016189" y="4226529"/>
            <a:ext cx="5260183" cy="2761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3" name="Arc 12"/>
          <p:cNvSpPr/>
          <p:nvPr/>
        </p:nvSpPr>
        <p:spPr bwMode="auto">
          <a:xfrm rot="16200000">
            <a:off x="3643313" y="1466850"/>
            <a:ext cx="261938" cy="261937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4" name="Arc 13"/>
          <p:cNvSpPr/>
          <p:nvPr/>
        </p:nvSpPr>
        <p:spPr bwMode="auto">
          <a:xfrm>
            <a:off x="3382963" y="1466850"/>
            <a:ext cx="261937" cy="261938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cxnSp>
        <p:nvCxnSpPr>
          <p:cNvPr id="29705" name="Straight Connector 14"/>
          <p:cNvCxnSpPr>
            <a:cxnSpLocks noChangeShapeType="1"/>
            <a:stCxn id="14" idx="0"/>
          </p:cNvCxnSpPr>
          <p:nvPr/>
        </p:nvCxnSpPr>
        <p:spPr bwMode="auto">
          <a:xfrm rot="10800000" flipV="1">
            <a:off x="0" y="1466850"/>
            <a:ext cx="35147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9706" name="TextBox 15"/>
          <p:cNvSpPr txBox="1">
            <a:spLocks noChangeArrowheads="1"/>
          </p:cNvSpPr>
          <p:nvPr/>
        </p:nvSpPr>
        <p:spPr bwMode="auto">
          <a:xfrm>
            <a:off x="0" y="939800"/>
            <a:ext cx="3695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 smtClean="0">
                <a:solidFill>
                  <a:srgbClr val="000096"/>
                </a:solidFill>
                <a:latin typeface="Lucida Calligraphy" pitchFamily="66" charset="0"/>
              </a:rPr>
              <a:t>Au niveau généré</a:t>
            </a:r>
          </a:p>
          <a:p>
            <a:r>
              <a:rPr lang="fr-FR" sz="1600" dirty="0" smtClean="0">
                <a:solidFill>
                  <a:srgbClr val="000096"/>
                </a:solidFill>
                <a:latin typeface="Lucida Calligraphy" pitchFamily="66" charset="0"/>
              </a:rPr>
              <a:t>Comparaison avec NLO - NLL</a:t>
            </a:r>
            <a:endParaRPr lang="fr-FR" sz="16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grpSp>
        <p:nvGrpSpPr>
          <p:cNvPr id="29707" name="Group 41"/>
          <p:cNvGrpSpPr>
            <a:grpSpLocks/>
          </p:cNvGrpSpPr>
          <p:nvPr/>
        </p:nvGrpSpPr>
        <p:grpSpPr bwMode="auto">
          <a:xfrm>
            <a:off x="171450" y="1741488"/>
            <a:ext cx="3343275" cy="2262187"/>
            <a:chOff x="301877" y="2457321"/>
            <a:chExt cx="3212059" cy="2682431"/>
          </a:xfrm>
        </p:grpSpPr>
        <p:pic>
          <p:nvPicPr>
            <p:cNvPr id="29714" name="Picture 9" descr="C:\Users\olympio\Documents\THESE\Année 2008\Talk Lepton+X - 08_10_08\CheckNLO.png"/>
            <p:cNvPicPr>
              <a:picLocks noChangeAspect="1" noChangeArrowheads="1"/>
            </p:cNvPicPr>
            <p:nvPr/>
          </p:nvPicPr>
          <p:blipFill>
            <a:blip r:embed="rId4"/>
            <a:srcRect r="50000"/>
            <a:stretch>
              <a:fillRect/>
            </a:stretch>
          </p:blipFill>
          <p:spPr bwMode="auto">
            <a:xfrm>
              <a:off x="301877" y="2457321"/>
              <a:ext cx="3081338" cy="2682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5" name="Rectangle 40"/>
            <p:cNvSpPr>
              <a:spLocks noChangeArrowheads="1"/>
            </p:cNvSpPr>
            <p:nvPr/>
          </p:nvSpPr>
          <p:spPr bwMode="auto">
            <a:xfrm>
              <a:off x="3267075" y="2457322"/>
              <a:ext cx="246861" cy="80975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708" name="Group 43"/>
          <p:cNvGrpSpPr>
            <a:grpSpLocks/>
          </p:cNvGrpSpPr>
          <p:nvPr/>
        </p:nvGrpSpPr>
        <p:grpSpPr bwMode="auto">
          <a:xfrm>
            <a:off x="0" y="4117975"/>
            <a:ext cx="3322638" cy="1666875"/>
            <a:chOff x="4942775" y="2090734"/>
            <a:chExt cx="3258527" cy="2682431"/>
          </a:xfrm>
        </p:grpSpPr>
        <p:pic>
          <p:nvPicPr>
            <p:cNvPr id="29712" name="Picture 9" descr="C:\Users\olympio\Documents\THESE\Année 2008\Talk Lepton+X - 08_10_08\CheckNLO.png"/>
            <p:cNvPicPr>
              <a:picLocks noChangeAspect="1" noChangeArrowheads="1"/>
            </p:cNvPicPr>
            <p:nvPr/>
          </p:nvPicPr>
          <p:blipFill>
            <a:blip r:embed="rId5"/>
            <a:srcRect l="47879"/>
            <a:stretch>
              <a:fillRect/>
            </a:stretch>
          </p:blipFill>
          <p:spPr bwMode="auto">
            <a:xfrm>
              <a:off x="4989244" y="2090734"/>
              <a:ext cx="3212058" cy="2682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3" name="Rectangle 42"/>
            <p:cNvSpPr>
              <a:spLocks noChangeArrowheads="1"/>
            </p:cNvSpPr>
            <p:nvPr/>
          </p:nvSpPr>
          <p:spPr bwMode="auto">
            <a:xfrm>
              <a:off x="4942775" y="3719320"/>
              <a:ext cx="169898" cy="80975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11" name="TextBox 47"/>
          <p:cNvSpPr txBox="1">
            <a:spLocks noChangeArrowheads="1"/>
          </p:cNvSpPr>
          <p:nvPr/>
        </p:nvSpPr>
        <p:spPr bwMode="auto">
          <a:xfrm>
            <a:off x="-28575" y="5981700"/>
            <a:ext cx="3597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 smtClean="0">
                <a:solidFill>
                  <a:srgbClr val="000096"/>
                </a:solidFill>
                <a:latin typeface="Garamond" pitchFamily="18" charset="0"/>
              </a:rPr>
              <a:t>Accord meilleur que 4%</a:t>
            </a:r>
            <a:endParaRPr lang="fr-FR" dirty="0">
              <a:solidFill>
                <a:srgbClr val="000096"/>
              </a:solidFill>
              <a:latin typeface="Garamond" pitchFamily="18" charset="0"/>
            </a:endParaRP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4581525" y="939800"/>
            <a:ext cx="4562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600" dirty="0" smtClean="0">
                <a:solidFill>
                  <a:srgbClr val="000096"/>
                </a:solidFill>
                <a:latin typeface="Lucida Calligraphy" pitchFamily="66" charset="0"/>
              </a:rPr>
              <a:t>Au niveau reconstruit</a:t>
            </a:r>
          </a:p>
          <a:p>
            <a:pPr algn="r"/>
            <a:r>
              <a:rPr lang="fr-FR" sz="1600" dirty="0" smtClean="0">
                <a:solidFill>
                  <a:srgbClr val="000096"/>
                </a:solidFill>
                <a:latin typeface="Lucida Calligraphy" pitchFamily="66" charset="0"/>
              </a:rPr>
              <a:t>Comparaison avec simulation complète</a:t>
            </a:r>
            <a:endParaRPr lang="fr-FR" sz="16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4133850" y="5942852"/>
            <a:ext cx="4565900" cy="534148"/>
          </a:xfrm>
          <a:prstGeom prst="roundRect">
            <a:avLst/>
          </a:prstGeom>
          <a:solidFill>
            <a:srgbClr val="000096">
              <a:alpha val="5098"/>
            </a:srgbClr>
          </a:solidFill>
          <a:ln w="28575" cap="flat" cmpd="sng" algn="ctr">
            <a:solidFill>
              <a:srgbClr val="00009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5" name="TextBox 47"/>
          <p:cNvSpPr txBox="1">
            <a:spLocks noChangeArrowheads="1"/>
          </p:cNvSpPr>
          <p:nvPr/>
        </p:nvSpPr>
        <p:spPr bwMode="auto">
          <a:xfrm>
            <a:off x="3924300" y="5991225"/>
            <a:ext cx="49879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 smtClean="0">
                <a:solidFill>
                  <a:srgbClr val="000096"/>
                </a:solidFill>
                <a:latin typeface="Garamond" pitchFamily="18" charset="0"/>
              </a:rPr>
              <a:t>Accord </a:t>
            </a:r>
            <a:r>
              <a:rPr lang="en-GB" sz="2000" dirty="0" smtClean="0">
                <a:solidFill>
                  <a:srgbClr val="000096"/>
                </a:solidFill>
                <a:latin typeface="Garamond" pitchFamily="18" charset="0"/>
              </a:rPr>
              <a:t>~ </a:t>
            </a:r>
            <a:r>
              <a:rPr lang="fr-FR" sz="2000" dirty="0" smtClean="0">
                <a:solidFill>
                  <a:srgbClr val="000096"/>
                </a:solidFill>
                <a:latin typeface="Garamond" pitchFamily="18" charset="0"/>
              </a:rPr>
              <a:t>Incertitudes théoriques.</a:t>
            </a:r>
          </a:p>
        </p:txBody>
      </p:sp>
      <p:sp>
        <p:nvSpPr>
          <p:cNvPr id="63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4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79" name="Object 1"/>
          <p:cNvGraphicFramePr>
            <a:graphicFrameLocks noChangeAspect="1"/>
          </p:cNvGraphicFramePr>
          <p:nvPr/>
        </p:nvGraphicFramePr>
        <p:xfrm>
          <a:off x="5295140" y="1731963"/>
          <a:ext cx="915159" cy="253428"/>
        </p:xfrm>
        <a:graphic>
          <a:graphicData uri="http://schemas.openxmlformats.org/presentationml/2006/ole">
            <p:oleObj spid="_x0000_s231426" name="Equation" r:id="rId6" imgW="825480" imgH="228600" progId="Equation.DSMT4">
              <p:embed/>
            </p:oleObj>
          </a:graphicData>
        </a:graphic>
      </p:graphicFrame>
      <p:graphicFrame>
        <p:nvGraphicFramePr>
          <p:cNvPr id="80" name="Object 1"/>
          <p:cNvGraphicFramePr>
            <a:graphicFrameLocks noChangeAspect="1"/>
          </p:cNvGraphicFramePr>
          <p:nvPr/>
        </p:nvGraphicFramePr>
        <p:xfrm>
          <a:off x="8042171" y="1731963"/>
          <a:ext cx="901079" cy="253428"/>
        </p:xfrm>
        <a:graphic>
          <a:graphicData uri="http://schemas.openxmlformats.org/presentationml/2006/ole">
            <p:oleObj spid="_x0000_s231427" name="Equation" r:id="rId7" imgW="812520" imgH="228600" progId="Equation.DSMT4">
              <p:embed/>
            </p:oleObj>
          </a:graphicData>
        </a:graphic>
      </p:graphicFrame>
      <p:graphicFrame>
        <p:nvGraphicFramePr>
          <p:cNvPr id="81" name="Object 1"/>
          <p:cNvGraphicFramePr>
            <a:graphicFrameLocks noChangeAspect="1"/>
          </p:cNvGraphicFramePr>
          <p:nvPr/>
        </p:nvGraphicFramePr>
        <p:xfrm>
          <a:off x="5304665" y="3870325"/>
          <a:ext cx="915159" cy="253428"/>
        </p:xfrm>
        <a:graphic>
          <a:graphicData uri="http://schemas.openxmlformats.org/presentationml/2006/ole">
            <p:oleObj spid="_x0000_s231428" name="Equation" r:id="rId8" imgW="825480" imgH="228600" progId="Equation.DSMT4">
              <p:embed/>
            </p:oleObj>
          </a:graphicData>
        </a:graphic>
      </p:graphicFrame>
      <p:graphicFrame>
        <p:nvGraphicFramePr>
          <p:cNvPr id="82" name="Object 1"/>
          <p:cNvGraphicFramePr>
            <a:graphicFrameLocks noChangeAspect="1"/>
          </p:cNvGraphicFramePr>
          <p:nvPr/>
        </p:nvGraphicFramePr>
        <p:xfrm>
          <a:off x="8043310" y="3870325"/>
          <a:ext cx="929239" cy="253428"/>
        </p:xfrm>
        <a:graphic>
          <a:graphicData uri="http://schemas.openxmlformats.org/presentationml/2006/ole">
            <p:oleObj spid="_x0000_s231429" name="Equation" r:id="rId9" imgW="83808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Analyse statistique</a:t>
            </a:r>
          </a:p>
        </p:txBody>
      </p:sp>
      <p:grpSp>
        <p:nvGrpSpPr>
          <p:cNvPr id="125" name="Group 124"/>
          <p:cNvGrpSpPr/>
          <p:nvPr/>
        </p:nvGrpSpPr>
        <p:grpSpPr>
          <a:xfrm>
            <a:off x="2009775" y="5391150"/>
            <a:ext cx="5133976" cy="1351955"/>
            <a:chOff x="2060575" y="5248275"/>
            <a:chExt cx="5133976" cy="1351955"/>
          </a:xfrm>
        </p:grpSpPr>
        <p:grpSp>
          <p:nvGrpSpPr>
            <p:cNvPr id="123" name="Group 122"/>
            <p:cNvGrpSpPr/>
            <p:nvPr/>
          </p:nvGrpSpPr>
          <p:grpSpPr>
            <a:xfrm>
              <a:off x="2060575" y="5248275"/>
              <a:ext cx="2422526" cy="1333500"/>
              <a:chOff x="2060575" y="5248275"/>
              <a:chExt cx="2422526" cy="1333500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2060575" y="5581650"/>
                <a:ext cx="2422526" cy="1000125"/>
                <a:chOff x="1079500" y="5534025"/>
                <a:chExt cx="2422526" cy="1000125"/>
              </a:xfrm>
            </p:grpSpPr>
            <p:sp>
              <p:nvSpPr>
                <p:cNvPr id="72" name="Rounded Rectangle 71"/>
                <p:cNvSpPr/>
                <p:nvPr/>
              </p:nvSpPr>
              <p:spPr bwMode="auto">
                <a:xfrm>
                  <a:off x="1088960" y="5534025"/>
                  <a:ext cx="2413066" cy="1000125"/>
                </a:xfrm>
                <a:prstGeom prst="roundRect">
                  <a:avLst>
                    <a:gd name="adj" fmla="val 10527"/>
                  </a:avLst>
                </a:prstGeom>
                <a:solidFill>
                  <a:srgbClr val="000096">
                    <a:alpha val="5098"/>
                  </a:srgbClr>
                </a:solidFill>
                <a:ln w="28575" cap="flat" cmpd="sng" algn="ctr">
                  <a:solidFill>
                    <a:srgbClr val="00009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 bwMode="auto">
                <a:xfrm>
                  <a:off x="1079500" y="5772150"/>
                  <a:ext cx="2419350" cy="646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fr-CH" sz="1800" dirty="0" smtClean="0">
                      <a:solidFill>
                        <a:srgbClr val="000096"/>
                      </a:solidFill>
                      <a:latin typeface="Garamond" pitchFamily="18" charset="0"/>
                    </a:rPr>
                    <a:t>Estimation du potentiel de découverte</a:t>
                  </a:r>
                  <a:endParaRPr lang="fr-FR" sz="1800" dirty="0" err="1" smtClean="0">
                    <a:solidFill>
                      <a:srgbClr val="000096"/>
                    </a:solidFill>
                    <a:latin typeface="Garamond" pitchFamily="18" charset="0"/>
                  </a:endParaRPr>
                </a:p>
              </p:txBody>
            </p:sp>
          </p:grpSp>
          <p:sp>
            <p:nvSpPr>
              <p:cNvPr id="86" name="Down Arrow 85"/>
              <p:cNvSpPr/>
              <p:nvPr/>
            </p:nvSpPr>
            <p:spPr bwMode="auto">
              <a:xfrm>
                <a:off x="2768600" y="5248275"/>
                <a:ext cx="1019175" cy="314325"/>
              </a:xfrm>
              <a:prstGeom prst="downArrow">
                <a:avLst>
                  <a:gd name="adj1" fmla="val 63084"/>
                  <a:gd name="adj2" fmla="val 50000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fr-FR" smtClean="0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4781485" y="5248275"/>
              <a:ext cx="2413066" cy="1351955"/>
              <a:chOff x="4781485" y="5248275"/>
              <a:chExt cx="2413066" cy="1351955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4781485" y="5581650"/>
                <a:ext cx="2413066" cy="1018580"/>
                <a:chOff x="4962460" y="5534025"/>
                <a:chExt cx="2413066" cy="1018580"/>
              </a:xfrm>
            </p:grpSpPr>
            <p:sp>
              <p:nvSpPr>
                <p:cNvPr id="71" name="Rounded Rectangle 70"/>
                <p:cNvSpPr/>
                <p:nvPr/>
              </p:nvSpPr>
              <p:spPr bwMode="auto">
                <a:xfrm>
                  <a:off x="4962460" y="5534025"/>
                  <a:ext cx="2413066" cy="1000125"/>
                </a:xfrm>
                <a:prstGeom prst="roundRect">
                  <a:avLst>
                    <a:gd name="adj" fmla="val 10527"/>
                  </a:avLst>
                </a:prstGeom>
                <a:solidFill>
                  <a:srgbClr val="000096">
                    <a:alpha val="5098"/>
                  </a:srgbClr>
                </a:solidFill>
                <a:ln w="28575" cap="flat" cmpd="sng" algn="ctr">
                  <a:solidFill>
                    <a:srgbClr val="00009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 bwMode="auto">
                <a:xfrm>
                  <a:off x="4968876" y="5629275"/>
                  <a:ext cx="2381250" cy="923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fr-CH" sz="1800" dirty="0" smtClean="0">
                      <a:solidFill>
                        <a:srgbClr val="000096"/>
                      </a:solidFill>
                      <a:latin typeface="Garamond" pitchFamily="18" charset="0"/>
                    </a:rPr>
                    <a:t>Mise en place d’une méthode de recherche dans les données</a:t>
                  </a:r>
                  <a:endParaRPr lang="fr-FR" sz="1800" dirty="0" err="1" smtClean="0">
                    <a:solidFill>
                      <a:srgbClr val="000096"/>
                    </a:solidFill>
                    <a:latin typeface="Garamond" pitchFamily="18" charset="0"/>
                  </a:endParaRPr>
                </a:p>
              </p:txBody>
            </p:sp>
          </p:grpSp>
          <p:sp>
            <p:nvSpPr>
              <p:cNvPr id="115" name="Down Arrow 114"/>
              <p:cNvSpPr/>
              <p:nvPr/>
            </p:nvSpPr>
            <p:spPr bwMode="auto">
              <a:xfrm>
                <a:off x="5470525" y="5248275"/>
                <a:ext cx="1019175" cy="314325"/>
              </a:xfrm>
              <a:prstGeom prst="downArrow">
                <a:avLst>
                  <a:gd name="adj1" fmla="val 63084"/>
                  <a:gd name="adj2" fmla="val 50000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  <a:defRPr/>
                </a:pPr>
                <a:endParaRPr lang="fr-FR" smtClean="0"/>
              </a:p>
            </p:txBody>
          </p:sp>
        </p:grpSp>
      </p:grpSp>
      <p:grpSp>
        <p:nvGrpSpPr>
          <p:cNvPr id="172" name="Group 171"/>
          <p:cNvGrpSpPr/>
          <p:nvPr/>
        </p:nvGrpSpPr>
        <p:grpSpPr>
          <a:xfrm>
            <a:off x="700074" y="1323975"/>
            <a:ext cx="7491426" cy="3097213"/>
            <a:chOff x="919149" y="2581275"/>
            <a:chExt cx="7091376" cy="1963738"/>
          </a:xfrm>
        </p:grpSpPr>
        <p:grpSp>
          <p:nvGrpSpPr>
            <p:cNvPr id="78" name="Group 77"/>
            <p:cNvGrpSpPr/>
            <p:nvPr/>
          </p:nvGrpSpPr>
          <p:grpSpPr>
            <a:xfrm>
              <a:off x="4710099" y="2581275"/>
              <a:ext cx="3300426" cy="1963738"/>
              <a:chOff x="4805349" y="2419350"/>
              <a:chExt cx="3300426" cy="1963738"/>
            </a:xfrm>
          </p:grpSpPr>
          <p:pic>
            <p:nvPicPr>
              <p:cNvPr id="56325" name="Picture 5" descr="C:\Users\olympio\Documents\THESE\These\Soutenance_These\plot2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05349" y="2419350"/>
                <a:ext cx="3300426" cy="1963738"/>
              </a:xfrm>
              <a:prstGeom prst="rect">
                <a:avLst/>
              </a:prstGeom>
              <a:noFill/>
            </p:spPr>
          </p:pic>
          <p:sp>
            <p:nvSpPr>
              <p:cNvPr id="74" name="TextBox 73"/>
              <p:cNvSpPr txBox="1"/>
              <p:nvPr/>
            </p:nvSpPr>
            <p:spPr bwMode="auto">
              <a:xfrm>
                <a:off x="6582010" y="2448345"/>
                <a:ext cx="1403752" cy="12879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fr-CH" sz="1800" dirty="0" smtClean="0">
                    <a:solidFill>
                      <a:srgbClr val="0000FF"/>
                    </a:solidFill>
                    <a:latin typeface="Garamond" pitchFamily="18" charset="0"/>
                  </a:rPr>
                  <a:t>Hypothèse 1</a:t>
                </a:r>
              </a:p>
              <a:p>
                <a:pPr algn="ctr">
                  <a:spcBef>
                    <a:spcPts val="0"/>
                  </a:spcBef>
                </a:pPr>
                <a:endParaRPr lang="fr-CH" sz="1800" dirty="0" smtClean="0">
                  <a:solidFill>
                    <a:srgbClr val="0000FF"/>
                  </a:solidFill>
                  <a:latin typeface="Garamond" pitchFamily="18" charset="0"/>
                </a:endParaRPr>
              </a:p>
              <a:p>
                <a:pPr algn="ctr">
                  <a:spcBef>
                    <a:spcPts val="0"/>
                  </a:spcBef>
                </a:pPr>
                <a:r>
                  <a:rPr lang="fr-CH" sz="1800" b="1" dirty="0" smtClean="0">
                    <a:solidFill>
                      <a:srgbClr val="0000FF"/>
                    </a:solidFill>
                    <a:latin typeface="Garamond" pitchFamily="18" charset="0"/>
                    <a:sym typeface="Symbol"/>
                  </a:rPr>
                  <a:t> / Z / </a:t>
                </a:r>
                <a:r>
                  <a:rPr lang="fr-CH" sz="1800" b="1" dirty="0" smtClean="0">
                    <a:solidFill>
                      <a:srgbClr val="0000FF"/>
                    </a:solidFill>
                    <a:latin typeface="Garamond" pitchFamily="18" charset="0"/>
                  </a:rPr>
                  <a:t>Z’</a:t>
                </a:r>
                <a:endParaRPr lang="fr-FR" sz="1800" b="1" dirty="0" smtClean="0">
                  <a:solidFill>
                    <a:srgbClr val="0000FF"/>
                  </a:solidFill>
                  <a:latin typeface="Garamond" pitchFamily="18" charset="0"/>
                </a:endParaRPr>
              </a:p>
              <a:p>
                <a:pPr algn="ctr">
                  <a:spcBef>
                    <a:spcPts val="0"/>
                  </a:spcBef>
                </a:pPr>
                <a:endParaRPr lang="fr-CH" sz="1800" dirty="0" smtClean="0">
                  <a:solidFill>
                    <a:srgbClr val="0000FF"/>
                  </a:solidFill>
                  <a:latin typeface="Garamond" pitchFamily="18" charset="0"/>
                </a:endParaRPr>
              </a:p>
              <a:p>
                <a:pPr algn="ctr">
                  <a:spcBef>
                    <a:spcPts val="0"/>
                  </a:spcBef>
                </a:pPr>
                <a:r>
                  <a:rPr lang="fr-CH" sz="1800" dirty="0" smtClean="0">
                    <a:solidFill>
                      <a:srgbClr val="0000FF"/>
                    </a:solidFill>
                    <a:latin typeface="Garamond" pitchFamily="18" charset="0"/>
                  </a:rPr>
                  <a:t>Signal + Bruit de fond</a:t>
                </a:r>
              </a:p>
              <a:p>
                <a:pPr algn="ctr">
                  <a:spcBef>
                    <a:spcPts val="0"/>
                  </a:spcBef>
                </a:pPr>
                <a:endParaRPr lang="fr-CH" sz="1800" dirty="0" smtClean="0">
                  <a:solidFill>
                    <a:srgbClr val="0000FF"/>
                  </a:solidFill>
                  <a:latin typeface="Garamond" pitchFamily="18" charset="0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919149" y="2581275"/>
              <a:ext cx="3300426" cy="1963738"/>
              <a:chOff x="1014399" y="2419350"/>
              <a:chExt cx="3300426" cy="1963738"/>
            </a:xfrm>
          </p:grpSpPr>
          <p:pic>
            <p:nvPicPr>
              <p:cNvPr id="56326" name="Picture 6" descr="C:\Users\olympio\Documents\THESE\These\Soutenance_These\plot1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14399" y="2419350"/>
                <a:ext cx="3300426" cy="1963738"/>
              </a:xfrm>
              <a:prstGeom prst="rect">
                <a:avLst/>
              </a:prstGeom>
              <a:noFill/>
            </p:spPr>
          </p:pic>
          <p:sp>
            <p:nvSpPr>
              <p:cNvPr id="73" name="TextBox 72"/>
              <p:cNvSpPr txBox="1"/>
              <p:nvPr/>
            </p:nvSpPr>
            <p:spPr bwMode="auto">
              <a:xfrm>
                <a:off x="2508169" y="2436266"/>
                <a:ext cx="1755936" cy="936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fr-CH" sz="1800" dirty="0" smtClean="0">
                    <a:solidFill>
                      <a:srgbClr val="FF0000"/>
                    </a:solidFill>
                    <a:latin typeface="Garamond" pitchFamily="18" charset="0"/>
                  </a:rPr>
                  <a:t>Hypothèse 0</a:t>
                </a:r>
              </a:p>
              <a:p>
                <a:pPr algn="ctr">
                  <a:spcBef>
                    <a:spcPts val="0"/>
                  </a:spcBef>
                </a:pPr>
                <a:endParaRPr lang="fr-CH" sz="1800" dirty="0" smtClean="0">
                  <a:solidFill>
                    <a:srgbClr val="FF0000"/>
                  </a:solidFill>
                  <a:latin typeface="Garamond" pitchFamily="18" charset="0"/>
                </a:endParaRPr>
              </a:p>
              <a:p>
                <a:pPr algn="ctr">
                  <a:spcBef>
                    <a:spcPts val="0"/>
                  </a:spcBef>
                </a:pPr>
                <a:r>
                  <a:rPr lang="fr-CH" sz="1800" b="1" dirty="0" smtClean="0">
                    <a:solidFill>
                      <a:srgbClr val="FF0000"/>
                    </a:solidFill>
                    <a:latin typeface="Garamond" pitchFamily="18" charset="0"/>
                  </a:rPr>
                  <a:t>Modèle Standard</a:t>
                </a:r>
              </a:p>
              <a:p>
                <a:pPr algn="ctr">
                  <a:spcBef>
                    <a:spcPts val="0"/>
                  </a:spcBef>
                </a:pPr>
                <a:endParaRPr lang="fr-CH" sz="1800" dirty="0" smtClean="0">
                  <a:solidFill>
                    <a:srgbClr val="FF0000"/>
                  </a:solidFill>
                  <a:latin typeface="Garamond" pitchFamily="18" charset="0"/>
                </a:endParaRPr>
              </a:p>
              <a:p>
                <a:pPr algn="ctr">
                  <a:spcBef>
                    <a:spcPts val="0"/>
                  </a:spcBef>
                </a:pPr>
                <a:r>
                  <a:rPr lang="fr-CH" sz="1800" dirty="0" smtClean="0">
                    <a:solidFill>
                      <a:srgbClr val="FF0000"/>
                    </a:solidFill>
                    <a:latin typeface="Garamond" pitchFamily="18" charset="0"/>
                  </a:rPr>
                  <a:t>Bruit de fond seul</a:t>
                </a:r>
                <a:endParaRPr lang="fr-FR" sz="1800" dirty="0" err="1" smtClean="0">
                  <a:solidFill>
                    <a:srgbClr val="FF0000"/>
                  </a:solidFill>
                  <a:latin typeface="Garamond" pitchFamily="18" charset="0"/>
                </a:endParaRPr>
              </a:p>
            </p:txBody>
          </p:sp>
        </p:grpSp>
      </p:grpSp>
      <p:grpSp>
        <p:nvGrpSpPr>
          <p:cNvPr id="140" name="Group 139"/>
          <p:cNvGrpSpPr/>
          <p:nvPr/>
        </p:nvGrpSpPr>
        <p:grpSpPr>
          <a:xfrm>
            <a:off x="854009" y="4469130"/>
            <a:ext cx="7213666" cy="912495"/>
            <a:chOff x="854009" y="4373880"/>
            <a:chExt cx="7213666" cy="912495"/>
          </a:xfrm>
        </p:grpSpPr>
        <p:grpSp>
          <p:nvGrpSpPr>
            <p:cNvPr id="81" name="Group 80"/>
            <p:cNvGrpSpPr/>
            <p:nvPr/>
          </p:nvGrpSpPr>
          <p:grpSpPr>
            <a:xfrm>
              <a:off x="854009" y="4711958"/>
              <a:ext cx="7213666" cy="574417"/>
              <a:chOff x="939734" y="4778633"/>
              <a:chExt cx="7213666" cy="574417"/>
            </a:xfrm>
          </p:grpSpPr>
          <p:sp>
            <p:nvSpPr>
              <p:cNvPr id="70" name="Rounded Rectangle 69"/>
              <p:cNvSpPr/>
              <p:nvPr/>
            </p:nvSpPr>
            <p:spPr bwMode="auto">
              <a:xfrm>
                <a:off x="939734" y="4778633"/>
                <a:ext cx="7204141" cy="574417"/>
              </a:xfrm>
              <a:prstGeom prst="roundRect">
                <a:avLst/>
              </a:prstGeom>
              <a:solidFill>
                <a:srgbClr val="C00000">
                  <a:alpha val="10196"/>
                </a:srgbClr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 bwMode="auto">
              <a:xfrm>
                <a:off x="942976" y="4867275"/>
                <a:ext cx="721042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CH" sz="2000" dirty="0" smtClean="0">
                    <a:solidFill>
                      <a:srgbClr val="C00000"/>
                    </a:solidFill>
                    <a:latin typeface="Adobe Garamond Pro" pitchFamily="18" charset="0"/>
                  </a:rPr>
                  <a:t>Méthode </a:t>
                </a:r>
                <a:r>
                  <a:rPr lang="fr-CH" sz="2000" dirty="0" smtClean="0">
                    <a:solidFill>
                      <a:srgbClr val="C00000"/>
                    </a:solidFill>
                    <a:latin typeface="Garamond" pitchFamily="18" charset="0"/>
                  </a:rPr>
                  <a:t>statistique</a:t>
                </a:r>
                <a:r>
                  <a:rPr lang="fr-CH" sz="2000" dirty="0" smtClean="0">
                    <a:solidFill>
                      <a:srgbClr val="C00000"/>
                    </a:solidFill>
                    <a:latin typeface="Adobe Garamond Pro" pitchFamily="18" charset="0"/>
                  </a:rPr>
                  <a:t> de comparaison de spectres</a:t>
                </a:r>
                <a:endParaRPr lang="fr-FR" sz="2000" dirty="0" err="1" smtClean="0">
                  <a:solidFill>
                    <a:srgbClr val="C00000"/>
                  </a:solidFill>
                  <a:latin typeface="Adobe Garamond Pro" pitchFamily="18" charset="0"/>
                </a:endParaRPr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>
              <a:off x="2295525" y="4373880"/>
              <a:ext cx="4516756" cy="257175"/>
              <a:chOff x="2295525" y="4373880"/>
              <a:chExt cx="4516756" cy="257175"/>
            </a:xfrm>
          </p:grpSpPr>
          <p:sp>
            <p:nvSpPr>
              <p:cNvPr id="135" name="Down Arrow 134"/>
              <p:cNvSpPr/>
              <p:nvPr/>
            </p:nvSpPr>
            <p:spPr bwMode="auto">
              <a:xfrm>
                <a:off x="6113145" y="4373880"/>
                <a:ext cx="699136" cy="257175"/>
              </a:xfrm>
              <a:prstGeom prst="downArrow">
                <a:avLst>
                  <a:gd name="adj1" fmla="val 40654"/>
                  <a:gd name="adj2" fmla="val 52963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fr-FR" smtClean="0"/>
              </a:p>
            </p:txBody>
          </p:sp>
          <p:sp>
            <p:nvSpPr>
              <p:cNvPr id="136" name="Down Arrow 135"/>
              <p:cNvSpPr/>
              <p:nvPr/>
            </p:nvSpPr>
            <p:spPr bwMode="auto">
              <a:xfrm>
                <a:off x="2295525" y="4373880"/>
                <a:ext cx="699136" cy="257175"/>
              </a:xfrm>
              <a:prstGeom prst="downArrow">
                <a:avLst>
                  <a:gd name="adj1" fmla="val 40654"/>
                  <a:gd name="adj2" fmla="val 52963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fr-FR" smtClean="0"/>
              </a:p>
            </p:txBody>
          </p:sp>
        </p:grpSp>
      </p:grpSp>
      <p:sp>
        <p:nvSpPr>
          <p:cNvPr id="167" name="TextBox 166"/>
          <p:cNvSpPr txBox="1"/>
          <p:nvPr/>
        </p:nvSpPr>
        <p:spPr bwMode="auto">
          <a:xfrm>
            <a:off x="0" y="80010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2000" dirty="0" smtClean="0">
                <a:solidFill>
                  <a:srgbClr val="C00000"/>
                </a:solidFill>
                <a:latin typeface="Lucida Calligraphy" pitchFamily="66" charset="0"/>
              </a:rPr>
              <a:t>Comment découvrir / rechercher un Z’ ?</a:t>
            </a:r>
            <a:endParaRPr lang="fr-FR" sz="2000" dirty="0" smtClean="0">
              <a:solidFill>
                <a:srgbClr val="C00000"/>
              </a:solidFill>
              <a:latin typeface="Lucida Calligraphy" pitchFamily="66" charset="0"/>
            </a:endParaRPr>
          </a:p>
        </p:txBody>
      </p:sp>
      <p:grpSp>
        <p:nvGrpSpPr>
          <p:cNvPr id="181" name="Group 180"/>
          <p:cNvGrpSpPr/>
          <p:nvPr/>
        </p:nvGrpSpPr>
        <p:grpSpPr>
          <a:xfrm>
            <a:off x="1057350" y="2981325"/>
            <a:ext cx="6038775" cy="950356"/>
            <a:chOff x="1057350" y="2981325"/>
            <a:chExt cx="6038775" cy="950356"/>
          </a:xfrm>
        </p:grpSpPr>
        <p:sp>
          <p:nvSpPr>
            <p:cNvPr id="59" name="TextBox 403"/>
            <p:cNvSpPr txBox="1">
              <a:spLocks noChangeArrowheads="1"/>
            </p:cNvSpPr>
            <p:nvPr/>
          </p:nvSpPr>
          <p:spPr bwMode="auto">
            <a:xfrm>
              <a:off x="1057350" y="3562349"/>
              <a:ext cx="1971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800" dirty="0" smtClean="0">
                  <a:latin typeface="Garamond" pitchFamily="18" charset="0"/>
                </a:rPr>
                <a:t>Paramétrisation</a:t>
              </a:r>
              <a:endParaRPr lang="en-US" sz="1800" dirty="0">
                <a:latin typeface="Garamond" pitchFamily="18" charset="0"/>
              </a:endParaRPr>
            </a:p>
          </p:txBody>
        </p:sp>
        <p:cxnSp>
          <p:nvCxnSpPr>
            <p:cNvPr id="174" name="Straight Arrow Connector 173"/>
            <p:cNvCxnSpPr/>
            <p:nvPr/>
          </p:nvCxnSpPr>
          <p:spPr bwMode="auto">
            <a:xfrm rot="5400000" flipH="1" flipV="1">
              <a:off x="1695452" y="3114675"/>
              <a:ext cx="619126" cy="35242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176" name="TextBox 403"/>
            <p:cNvSpPr txBox="1">
              <a:spLocks noChangeArrowheads="1"/>
            </p:cNvSpPr>
            <p:nvPr/>
          </p:nvSpPr>
          <p:spPr bwMode="auto">
            <a:xfrm>
              <a:off x="5124525" y="3562349"/>
              <a:ext cx="1971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800" dirty="0" smtClean="0">
                  <a:latin typeface="Garamond" pitchFamily="18" charset="0"/>
                </a:rPr>
                <a:t>Paramétrisation </a:t>
              </a:r>
              <a:endParaRPr lang="en-US" sz="1800" dirty="0">
                <a:latin typeface="Garamond" pitchFamily="18" charset="0"/>
              </a:endParaRPr>
            </a:p>
          </p:txBody>
        </p:sp>
        <p:cxnSp>
          <p:nvCxnSpPr>
            <p:cNvPr id="177" name="Straight Arrow Connector 176"/>
            <p:cNvCxnSpPr/>
            <p:nvPr/>
          </p:nvCxnSpPr>
          <p:spPr bwMode="auto">
            <a:xfrm flipV="1">
              <a:off x="5895977" y="2981325"/>
              <a:ext cx="771523" cy="61912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79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0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4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5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7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8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0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1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4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5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0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41" name="Picture 25" descr="C:\Users\olympio\Documents\THESE\These\Soutenance_These\sigMllcourb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7256" y="4699000"/>
            <a:ext cx="2874820" cy="1702752"/>
          </a:xfrm>
          <a:prstGeom prst="rect">
            <a:avLst/>
          </a:prstGeom>
          <a:noFill/>
        </p:spPr>
      </p:pic>
      <p:sp>
        <p:nvSpPr>
          <p:cNvPr id="47" name="Text Placeholder 4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Analyse statistique</a:t>
            </a:r>
          </a:p>
        </p:txBody>
      </p:sp>
      <p:grpSp>
        <p:nvGrpSpPr>
          <p:cNvPr id="3" name="Group 368"/>
          <p:cNvGrpSpPr>
            <a:grpSpLocks/>
          </p:cNvGrpSpPr>
          <p:nvPr/>
        </p:nvGrpSpPr>
        <p:grpSpPr bwMode="auto">
          <a:xfrm>
            <a:off x="279788" y="776191"/>
            <a:ext cx="5637255" cy="369332"/>
            <a:chOff x="609936" y="1412230"/>
            <a:chExt cx="5632466" cy="369148"/>
          </a:xfrm>
        </p:grpSpPr>
        <p:sp>
          <p:nvSpPr>
            <p:cNvPr id="40" name="TextBox 369"/>
            <p:cNvSpPr txBox="1">
              <a:spLocks noChangeArrowheads="1"/>
            </p:cNvSpPr>
            <p:nvPr/>
          </p:nvSpPr>
          <p:spPr bwMode="auto">
            <a:xfrm>
              <a:off x="2005741" y="1412230"/>
              <a:ext cx="4236661" cy="369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Différentes méthodes statistiques</a:t>
              </a:r>
              <a:endParaRPr lang="en-US" sz="18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41" name="Straight Connector 370"/>
            <p:cNvCxnSpPr>
              <a:cxnSpLocks noChangeShapeType="1"/>
              <a:endCxn id="42" idx="2"/>
            </p:cNvCxnSpPr>
            <p:nvPr/>
          </p:nvCxnSpPr>
          <p:spPr bwMode="auto">
            <a:xfrm rot="10800000" flipV="1">
              <a:off x="685470" y="1690259"/>
              <a:ext cx="5527531" cy="926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2" name="Oval 371"/>
            <p:cNvSpPr>
              <a:spLocks noChangeArrowheads="1"/>
            </p:cNvSpPr>
            <p:nvPr/>
          </p:nvSpPr>
          <p:spPr bwMode="auto">
            <a:xfrm flipH="1">
              <a:off x="609936" y="1653418"/>
              <a:ext cx="75534" cy="7553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9"/>
          <p:cNvGrpSpPr/>
          <p:nvPr/>
        </p:nvGrpSpPr>
        <p:grpSpPr>
          <a:xfrm>
            <a:off x="6111354" y="4552949"/>
            <a:ext cx="2869136" cy="1843089"/>
            <a:chOff x="6111354" y="4552949"/>
            <a:chExt cx="2869136" cy="1843089"/>
          </a:xfrm>
        </p:grpSpPr>
        <p:sp>
          <p:nvSpPr>
            <p:cNvPr id="68" name="Rectangle 67"/>
            <p:cNvSpPr/>
            <p:nvPr/>
          </p:nvSpPr>
          <p:spPr bwMode="auto">
            <a:xfrm>
              <a:off x="7821615" y="4552949"/>
              <a:ext cx="1158875" cy="1838326"/>
            </a:xfrm>
            <a:prstGeom prst="rect">
              <a:avLst/>
            </a:prstGeom>
            <a:solidFill>
              <a:srgbClr val="DDDDDD">
                <a:alpha val="9490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6111354" y="4553144"/>
              <a:ext cx="1375296" cy="1842894"/>
            </a:xfrm>
            <a:prstGeom prst="rect">
              <a:avLst/>
            </a:prstGeom>
            <a:solidFill>
              <a:srgbClr val="DDDDDD">
                <a:alpha val="9490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5" name="Group 105"/>
          <p:cNvGrpSpPr/>
          <p:nvPr/>
        </p:nvGrpSpPr>
        <p:grpSpPr>
          <a:xfrm>
            <a:off x="294123" y="5010150"/>
            <a:ext cx="5272883" cy="394364"/>
            <a:chOff x="294123" y="4800600"/>
            <a:chExt cx="5272883" cy="394364"/>
          </a:xfrm>
        </p:grpSpPr>
        <p:pic>
          <p:nvPicPr>
            <p:cNvPr id="60428" name="Picture 12" descr="http://hausheer.osola.com/latex2png/DQpcWw0Ke1xybSBlbnRyZSB9fiBNX3taJ30gXHBtIDRcR2FtbWFfe1onfQ0KXF0NCg--/300/1/result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6136" y="4829819"/>
              <a:ext cx="1449289" cy="162061"/>
            </a:xfrm>
            <a:prstGeom prst="rect">
              <a:avLst/>
            </a:prstGeom>
            <a:noFill/>
          </p:spPr>
        </p:pic>
        <p:pic>
          <p:nvPicPr>
            <p:cNvPr id="60432" name="Picture 16" descr="http://hausheer.osola.com/latex2png/XFsNClNfMSAgPSBcZnJhY3tTfXtcc3FydCBCIH0NClxdDQo-/300/1/result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4123" y="4800600"/>
              <a:ext cx="699288" cy="394364"/>
            </a:xfrm>
            <a:prstGeom prst="rect">
              <a:avLst/>
            </a:prstGeom>
            <a:noFill/>
          </p:spPr>
        </p:pic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5432069" y="4837825"/>
              <a:ext cx="134937" cy="138112"/>
            </a:xfrm>
            <a:prstGeom prst="ellipse">
              <a:avLst/>
            </a:prstGeom>
            <a:noFill/>
            <a:ln w="19050" algn="ctr">
              <a:solidFill>
                <a:srgbClr val="CC00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79" name="Straight Arrow Connector 78"/>
            <p:cNvCxnSpPr/>
            <p:nvPr/>
          </p:nvCxnSpPr>
          <p:spPr bwMode="auto">
            <a:xfrm rot="10800000">
              <a:off x="1314450" y="4924425"/>
              <a:ext cx="2457450" cy="158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oval"/>
            </a:ln>
            <a:effectLst/>
          </p:spPr>
        </p:cxnSp>
      </p:grpSp>
      <p:grpSp>
        <p:nvGrpSpPr>
          <p:cNvPr id="6" name="Group 106"/>
          <p:cNvGrpSpPr/>
          <p:nvPr/>
        </p:nvGrpSpPr>
        <p:grpSpPr>
          <a:xfrm>
            <a:off x="200025" y="5488946"/>
            <a:ext cx="5395239" cy="510638"/>
            <a:chOff x="200025" y="5412746"/>
            <a:chExt cx="5395239" cy="510638"/>
          </a:xfrm>
        </p:grpSpPr>
        <p:pic>
          <p:nvPicPr>
            <p:cNvPr id="53" name="Picture 12" descr="http://hausheer.osola.com/latex2png/DQpcWw0Ke1xybSBlbnRyZSB9fiBNX3taJ30gXHBtIDRcR2FtbWFfe1onfQ0KXF0NCg--/300/1/result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6136" y="5420719"/>
              <a:ext cx="1449289" cy="162061"/>
            </a:xfrm>
            <a:prstGeom prst="rect">
              <a:avLst/>
            </a:prstGeom>
            <a:noFill/>
          </p:spPr>
        </p:pic>
        <p:pic>
          <p:nvPicPr>
            <p:cNvPr id="60436" name="Picture 20" descr="http://hausheer.osola.com/latex2png/XFsNClNfMiAgPSBcc3FydCB7MlxsZWZ0KCB7KFMgKyBCKVxsbiBcbGVmdCggezEgKyBcZnJhY3tTfXtCfX0gXHJpZ2h0KSAtIFN9IFxyaWdodCl9IA0KXF0NCg0K/300/1/result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00025" y="5412746"/>
              <a:ext cx="2718042" cy="510638"/>
            </a:xfrm>
            <a:prstGeom prst="rect">
              <a:avLst/>
            </a:prstGeom>
            <a:noFill/>
          </p:spPr>
        </p:pic>
        <p:grpSp>
          <p:nvGrpSpPr>
            <p:cNvPr id="7" name="Group 52"/>
            <p:cNvGrpSpPr>
              <a:grpSpLocks/>
            </p:cNvGrpSpPr>
            <p:nvPr/>
          </p:nvGrpSpPr>
          <p:grpSpPr bwMode="auto">
            <a:xfrm>
              <a:off x="5415876" y="5428336"/>
              <a:ext cx="179388" cy="179387"/>
              <a:chOff x="3849463" y="3957190"/>
              <a:chExt cx="189361" cy="189361"/>
            </a:xfrm>
          </p:grpSpPr>
          <p:cxnSp>
            <p:nvCxnSpPr>
              <p:cNvPr id="64" name="Straight Connector 50"/>
              <p:cNvCxnSpPr>
                <a:cxnSpLocks noChangeShapeType="1"/>
              </p:cNvCxnSpPr>
              <p:nvPr/>
            </p:nvCxnSpPr>
            <p:spPr bwMode="auto">
              <a:xfrm rot="16200000" flipH="1">
                <a:off x="3849462" y="3962177"/>
                <a:ext cx="189361" cy="179388"/>
              </a:xfrm>
              <a:prstGeom prst="line">
                <a:avLst/>
              </a:prstGeom>
              <a:noFill/>
              <a:ln w="19050" algn="ctr">
                <a:solidFill>
                  <a:srgbClr val="C00000"/>
                </a:solidFill>
                <a:round/>
                <a:headEnd/>
                <a:tailEnd/>
              </a:ln>
            </p:spPr>
          </p:cxnSp>
          <p:cxnSp>
            <p:nvCxnSpPr>
              <p:cNvPr id="65" name="Straight Connector 51"/>
              <p:cNvCxnSpPr>
                <a:cxnSpLocks noChangeShapeType="1"/>
              </p:cNvCxnSpPr>
              <p:nvPr/>
            </p:nvCxnSpPr>
            <p:spPr bwMode="auto">
              <a:xfrm rot="10800000" flipH="1">
                <a:off x="3849463" y="3962177"/>
                <a:ext cx="189361" cy="179388"/>
              </a:xfrm>
              <a:prstGeom prst="line">
                <a:avLst/>
              </a:prstGeom>
              <a:noFill/>
              <a:ln w="19050" algn="ctr">
                <a:solidFill>
                  <a:srgbClr val="C00000"/>
                </a:solidFill>
                <a:round/>
                <a:headEnd/>
                <a:tailEnd/>
              </a:ln>
            </p:spPr>
          </p:cxnSp>
        </p:grpSp>
        <p:cxnSp>
          <p:nvCxnSpPr>
            <p:cNvPr id="80" name="Straight Arrow Connector 79"/>
            <p:cNvCxnSpPr/>
            <p:nvPr/>
          </p:nvCxnSpPr>
          <p:spPr bwMode="auto">
            <a:xfrm rot="10800000">
              <a:off x="2997200" y="5516880"/>
              <a:ext cx="774702" cy="158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oval"/>
            </a:ln>
            <a:effectLst/>
          </p:spPr>
        </p:cxnSp>
      </p:grpSp>
      <p:grpSp>
        <p:nvGrpSpPr>
          <p:cNvPr id="8" name="Group 108"/>
          <p:cNvGrpSpPr/>
          <p:nvPr/>
        </p:nvGrpSpPr>
        <p:grpSpPr>
          <a:xfrm>
            <a:off x="2997201" y="5740789"/>
            <a:ext cx="2618824" cy="177800"/>
            <a:chOff x="2997201" y="5664589"/>
            <a:chExt cx="2618824" cy="177800"/>
          </a:xfrm>
        </p:grpSpPr>
        <p:pic>
          <p:nvPicPr>
            <p:cNvPr id="60430" name="Picture 14" descr="http://hausheer.osola.com/latex2png/ZW50cmUgNTAwfkdlViBldCA2flRlVg--/300/1/result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95649" y="5688537"/>
              <a:ext cx="2009775" cy="143226"/>
            </a:xfrm>
            <a:prstGeom prst="rect">
              <a:avLst/>
            </a:prstGeom>
            <a:noFill/>
          </p:spPr>
        </p:pic>
        <p:sp>
          <p:nvSpPr>
            <p:cNvPr id="60" name="Isosceles Triangle 37"/>
            <p:cNvSpPr>
              <a:spLocks noChangeArrowheads="1"/>
            </p:cNvSpPr>
            <p:nvPr/>
          </p:nvSpPr>
          <p:spPr bwMode="auto">
            <a:xfrm>
              <a:off x="5408062" y="5664589"/>
              <a:ext cx="207963" cy="177800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29F20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84" name="Straight Arrow Connector 83"/>
            <p:cNvCxnSpPr/>
            <p:nvPr/>
          </p:nvCxnSpPr>
          <p:spPr bwMode="auto">
            <a:xfrm rot="10800000" flipV="1">
              <a:off x="2997201" y="5775324"/>
              <a:ext cx="244475" cy="3175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oval"/>
            </a:ln>
            <a:effectLst/>
          </p:spPr>
        </p:cxnSp>
      </p:grpSp>
      <p:grpSp>
        <p:nvGrpSpPr>
          <p:cNvPr id="9" name="Group 107"/>
          <p:cNvGrpSpPr/>
          <p:nvPr/>
        </p:nvGrpSpPr>
        <p:grpSpPr>
          <a:xfrm>
            <a:off x="200025" y="6428846"/>
            <a:ext cx="5363806" cy="190913"/>
            <a:chOff x="200025" y="6171671"/>
            <a:chExt cx="5363806" cy="190913"/>
          </a:xfrm>
        </p:grpSpPr>
        <p:pic>
          <p:nvPicPr>
            <p:cNvPr id="60438" name="Picture 22" descr="http://hausheer.osola.com/latex2png/XFsNClMgICA9IHtccm17IG3pdGhvZGV9fX4gQ0xfcw0KXF0NCg--/300/1/result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00025" y="6171671"/>
              <a:ext cx="1682093" cy="190913"/>
            </a:xfrm>
            <a:prstGeom prst="rect">
              <a:avLst/>
            </a:prstGeom>
            <a:noFill/>
          </p:spPr>
        </p:pic>
        <p:pic>
          <p:nvPicPr>
            <p:cNvPr id="58" name="Picture 14" descr="http://hausheer.osola.com/latex2png/ZW50cmUgNTAwfkdlViBldCA2flRlVg--/300/1/result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95649" y="6202887"/>
              <a:ext cx="2009775" cy="143226"/>
            </a:xfrm>
            <a:prstGeom prst="rect">
              <a:avLst/>
            </a:prstGeom>
            <a:noFill/>
          </p:spPr>
        </p:pic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5430481" y="6186260"/>
              <a:ext cx="133350" cy="138113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Straight Arrow Connector 90"/>
            <p:cNvCxnSpPr/>
            <p:nvPr/>
          </p:nvCxnSpPr>
          <p:spPr bwMode="auto">
            <a:xfrm rot="10800000">
              <a:off x="2043114" y="6291263"/>
              <a:ext cx="1215607" cy="1646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oval"/>
            </a:ln>
            <a:effectLst/>
          </p:spPr>
        </p:cxnSp>
      </p:grpSp>
      <p:grpSp>
        <p:nvGrpSpPr>
          <p:cNvPr id="10" name="Group 111"/>
          <p:cNvGrpSpPr/>
          <p:nvPr/>
        </p:nvGrpSpPr>
        <p:grpSpPr>
          <a:xfrm>
            <a:off x="5999583" y="1016285"/>
            <a:ext cx="3011067" cy="3154499"/>
            <a:chOff x="5999583" y="1016285"/>
            <a:chExt cx="3011067" cy="3154499"/>
          </a:xfrm>
        </p:grpSpPr>
        <p:sp>
          <p:nvSpPr>
            <p:cNvPr id="96" name="Rounded Rectangle 95"/>
            <p:cNvSpPr/>
            <p:nvPr/>
          </p:nvSpPr>
          <p:spPr bwMode="auto">
            <a:xfrm>
              <a:off x="5999583" y="1016285"/>
              <a:ext cx="2973549" cy="3154499"/>
            </a:xfrm>
            <a:prstGeom prst="roundRect">
              <a:avLst>
                <a:gd name="adj" fmla="val 10787"/>
              </a:avLst>
            </a:prstGeom>
            <a:solidFill>
              <a:srgbClr val="000096">
                <a:alpha val="5098"/>
              </a:srgbClr>
            </a:solidFill>
            <a:ln w="2857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5" name="TextBox 94"/>
            <p:cNvSpPr txBox="1"/>
            <p:nvPr/>
          </p:nvSpPr>
          <p:spPr bwMode="auto">
            <a:xfrm>
              <a:off x="6072673" y="1112675"/>
              <a:ext cx="2937977" cy="3000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1800" b="1" dirty="0" smtClean="0">
                  <a:latin typeface="Garamond" pitchFamily="18" charset="0"/>
                </a:rPr>
                <a:t>Efficace sur tout le spectre</a:t>
              </a:r>
            </a:p>
            <a:p>
              <a:pPr algn="ctr">
                <a:spcBef>
                  <a:spcPct val="50000"/>
                </a:spcBef>
              </a:pPr>
              <a:r>
                <a:rPr lang="fr-CH" sz="1800" dirty="0" smtClean="0">
                  <a:latin typeface="Garamond" pitchFamily="18" charset="0"/>
                  <a:sym typeface="Symbol"/>
                </a:rPr>
                <a:t></a:t>
              </a:r>
            </a:p>
            <a:p>
              <a:pPr algn="ctr">
                <a:spcBef>
                  <a:spcPct val="50000"/>
                </a:spcBef>
              </a:pPr>
              <a:r>
                <a:rPr lang="fr-CH" sz="1800" dirty="0" smtClean="0">
                  <a:solidFill>
                    <a:srgbClr val="C00000"/>
                  </a:solidFill>
                  <a:latin typeface="Garamond" pitchFamily="18" charset="0"/>
                </a:rPr>
                <a:t>Pas d’ajustement de fenêtre</a:t>
              </a:r>
            </a:p>
            <a:p>
              <a:pPr algn="ctr">
                <a:spcBef>
                  <a:spcPct val="50000"/>
                </a:spcBef>
              </a:pPr>
              <a:r>
                <a:rPr lang="fr-CH" sz="1800" dirty="0" smtClean="0">
                  <a:solidFill>
                    <a:srgbClr val="C00000"/>
                  </a:solidFill>
                  <a:latin typeface="Garamond" pitchFamily="18" charset="0"/>
                  <a:sym typeface="Symbol"/>
                </a:rPr>
                <a:t></a:t>
              </a:r>
              <a:r>
                <a:rPr lang="fr-CH" sz="1800" dirty="0" smtClean="0">
                  <a:solidFill>
                    <a:srgbClr val="C00000"/>
                  </a:solidFill>
                  <a:latin typeface="Garamond" pitchFamily="18" charset="0"/>
                </a:rPr>
                <a:t> </a:t>
              </a:r>
            </a:p>
            <a:p>
              <a:pPr algn="ctr">
                <a:spcBef>
                  <a:spcPct val="50000"/>
                </a:spcBef>
              </a:pPr>
              <a:r>
                <a:rPr lang="fr-CH" sz="1800" dirty="0" smtClean="0">
                  <a:solidFill>
                    <a:srgbClr val="000096"/>
                  </a:solidFill>
                  <a:latin typeface="Garamond" pitchFamily="18" charset="0"/>
                </a:rPr>
                <a:t>On conserve toute l’information </a:t>
              </a:r>
            </a:p>
            <a:p>
              <a:pPr algn="ctr">
                <a:spcBef>
                  <a:spcPct val="50000"/>
                </a:spcBef>
              </a:pPr>
              <a:r>
                <a:rPr lang="fr-CH" sz="1800" dirty="0" smtClean="0">
                  <a:solidFill>
                    <a:srgbClr val="000096"/>
                  </a:solidFill>
                  <a:latin typeface="Garamond" pitchFamily="18" charset="0"/>
                </a:rPr>
                <a:t>Intéressant pour effectuer une recherche</a:t>
              </a:r>
              <a:endParaRPr lang="fr-FR" sz="1800" dirty="0" err="1" smtClean="0">
                <a:solidFill>
                  <a:srgbClr val="000096"/>
                </a:solidFill>
                <a:latin typeface="Garamond" pitchFamily="18" charset="0"/>
              </a:endParaRPr>
            </a:p>
          </p:txBody>
        </p:sp>
      </p:grpSp>
      <p:pic>
        <p:nvPicPr>
          <p:cNvPr id="101" name="Picture 5" descr="C:\Users\olympio\Documents\THESE\These\Soutenance_These\Plot_sigma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5760" y="1184987"/>
            <a:ext cx="5377962" cy="3461657"/>
          </a:xfrm>
          <a:prstGeom prst="rect">
            <a:avLst/>
          </a:prstGeom>
          <a:noFill/>
        </p:spPr>
      </p:pic>
      <p:pic>
        <p:nvPicPr>
          <p:cNvPr id="102" name="Picture 6" descr="C:\Users\olympio\Documents\THESE\These\Soutenance_These\Plot_sigma2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8364" y="1264794"/>
            <a:ext cx="1415899" cy="2540621"/>
          </a:xfrm>
          <a:prstGeom prst="rect">
            <a:avLst/>
          </a:prstGeom>
          <a:noFill/>
        </p:spPr>
      </p:pic>
      <p:pic>
        <p:nvPicPr>
          <p:cNvPr id="103" name="Picture 7" descr="C:\Users\olympio\Documents\THESE\These\Soutenance_These\Plot_sigma3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6354" y="2675732"/>
            <a:ext cx="4711507" cy="1528707"/>
          </a:xfrm>
          <a:prstGeom prst="rect">
            <a:avLst/>
          </a:prstGeom>
          <a:noFill/>
        </p:spPr>
      </p:pic>
      <p:pic>
        <p:nvPicPr>
          <p:cNvPr id="104" name="Picture 8" descr="C:\Users\olympio\Documents\THESE\These\Soutenance_These\Plot_sigma4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4456" y="4226895"/>
            <a:ext cx="4709482" cy="133007"/>
          </a:xfrm>
          <a:prstGeom prst="rect">
            <a:avLst/>
          </a:prstGeom>
          <a:noFill/>
        </p:spPr>
      </p:pic>
      <p:pic>
        <p:nvPicPr>
          <p:cNvPr id="105" name="Picture 9" descr="C:\Users\olympio\Documents\THESE\These\Soutenance_These\Plot_sigma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48176" y="2612541"/>
            <a:ext cx="4323608" cy="1708495"/>
          </a:xfrm>
          <a:prstGeom prst="rect">
            <a:avLst/>
          </a:prstGeom>
          <a:noFill/>
        </p:spPr>
      </p:pic>
      <p:pic>
        <p:nvPicPr>
          <p:cNvPr id="111" name="Picture 24" descr="C:\Users\olympio\Documents\THESE\These\Soutenance_These\sigMll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67972" y="4499889"/>
            <a:ext cx="3328217" cy="2134184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 bwMode="auto">
          <a:xfrm>
            <a:off x="1494971" y="2108926"/>
            <a:ext cx="13353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FR" sz="1800" dirty="0" smtClean="0">
                <a:solidFill>
                  <a:srgbClr val="C00000"/>
                </a:solidFill>
                <a:latin typeface="Adobe Garamond Pro" pitchFamily="18" charset="0"/>
              </a:rPr>
              <a:t>5</a:t>
            </a:r>
            <a:r>
              <a:rPr lang="fr-FR" sz="1800" dirty="0" smtClean="0">
                <a:solidFill>
                  <a:srgbClr val="C00000"/>
                </a:solidFill>
                <a:latin typeface="Adobe Garamond Pro" pitchFamily="18" charset="0"/>
                <a:sym typeface="Symbol"/>
              </a:rPr>
              <a:t> avec 1 </a:t>
            </a:r>
            <a:r>
              <a:rPr lang="fr-CH" sz="1800" dirty="0" smtClean="0">
                <a:solidFill>
                  <a:srgbClr val="C00000"/>
                </a:solidFill>
                <a:latin typeface="Adobe Garamond Pro" pitchFamily="18" charset="0"/>
                <a:sym typeface="Symbol"/>
              </a:rPr>
              <a:t>événement </a:t>
            </a:r>
            <a:r>
              <a:rPr lang="fr-FR" sz="1800" dirty="0" smtClean="0">
                <a:solidFill>
                  <a:srgbClr val="C00000"/>
                </a:solidFill>
                <a:latin typeface="Adobe Garamond Pro" pitchFamily="18" charset="0"/>
                <a:sym typeface="Symbol"/>
              </a:rPr>
              <a:t>!</a:t>
            </a:r>
            <a:endParaRPr lang="fr-FR" sz="1800" dirty="0" err="1" smtClean="0">
              <a:solidFill>
                <a:srgbClr val="C00000"/>
              </a:solidFill>
              <a:latin typeface="Adobe Garamond Pro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 rot="10800000" flipV="1">
            <a:off x="1076326" y="2380339"/>
            <a:ext cx="549277" cy="410486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 w="lg" len="lg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856343" y="2641600"/>
            <a:ext cx="246743" cy="377371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 bwMode="auto">
          <a:xfrm>
            <a:off x="0" y="4610100"/>
            <a:ext cx="27295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FR" sz="1800" b="1" dirty="0" smtClean="0">
                <a:latin typeface="Garamond" pitchFamily="18" charset="0"/>
              </a:rPr>
              <a:t>Comptage d’événements :</a:t>
            </a:r>
          </a:p>
        </p:txBody>
      </p:sp>
      <p:sp>
        <p:nvSpPr>
          <p:cNvPr id="121" name="TextBox 120"/>
          <p:cNvSpPr txBox="1"/>
          <p:nvPr/>
        </p:nvSpPr>
        <p:spPr bwMode="auto">
          <a:xfrm>
            <a:off x="0" y="6067425"/>
            <a:ext cx="2865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FR" sz="1800" b="1" dirty="0" smtClean="0">
                <a:latin typeface="Garamond" pitchFamily="18" charset="0"/>
              </a:rPr>
              <a:t>Comparaison des spectres :</a:t>
            </a:r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7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8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0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4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0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7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8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9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0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1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2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4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5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6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7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8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9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36" descr="http://hausheer.osola.com/latex2png/DQpcZGVmaW5lY29sb3J7dmVydH17cmdifXswLDAuMzksMH0NClxkZWZpbmVjb2xvcntibGV1fXtyZ2J9ezAsMCw1OX0NClxkZWZpbmVjb2xvcntyb3VnZX17cmdifXswLjcyLDAsMH0NCiQNCg0KXGZyYWN7ZCBcc2lnbWF9e2RtfSBcdGltZXMgXG1hdGhjYWx7TH0gPSBcdGV4dHJte05iIGV2dC59IFx0aW1lcyBcdGV4dHJte0Rpc3QuIFByb2JhLn0NCg0KJA--/300/1/resul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8614" y="1647824"/>
            <a:ext cx="4416811" cy="392113"/>
          </a:xfrm>
          <a:prstGeom prst="rect">
            <a:avLst/>
          </a:prstGeom>
          <a:noFill/>
        </p:spPr>
      </p:pic>
      <p:sp>
        <p:nvSpPr>
          <p:cNvPr id="47" name="Text Placeholder 4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Analyse statistique</a:t>
            </a:r>
          </a:p>
        </p:txBody>
      </p:sp>
      <p:grpSp>
        <p:nvGrpSpPr>
          <p:cNvPr id="175" name="Group 72"/>
          <p:cNvGrpSpPr/>
          <p:nvPr/>
        </p:nvGrpSpPr>
        <p:grpSpPr>
          <a:xfrm>
            <a:off x="209550" y="865934"/>
            <a:ext cx="8798896" cy="3294499"/>
            <a:chOff x="209550" y="865934"/>
            <a:chExt cx="8798896" cy="3294499"/>
          </a:xfrm>
        </p:grpSpPr>
        <p:sp>
          <p:nvSpPr>
            <p:cNvPr id="176" name="TextBox 6"/>
            <p:cNvSpPr txBox="1">
              <a:spLocks noChangeArrowheads="1"/>
            </p:cNvSpPr>
            <p:nvPr/>
          </p:nvSpPr>
          <p:spPr bwMode="auto">
            <a:xfrm>
              <a:off x="4749281" y="865934"/>
              <a:ext cx="4259165" cy="371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Comparaison de deux spectres</a:t>
              </a:r>
              <a:endParaRPr lang="fr-FR" sz="18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177" name="Straight Connector 308"/>
            <p:cNvCxnSpPr>
              <a:cxnSpLocks noChangeShapeType="1"/>
              <a:endCxn id="179" idx="2"/>
            </p:cNvCxnSpPr>
            <p:nvPr/>
          </p:nvCxnSpPr>
          <p:spPr bwMode="auto">
            <a:xfrm rot="10800000">
              <a:off x="385766" y="1153708"/>
              <a:ext cx="8608945" cy="32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8" name="Straight Connector 309"/>
            <p:cNvCxnSpPr>
              <a:cxnSpLocks noChangeShapeType="1"/>
              <a:stCxn id="179" idx="0"/>
              <a:endCxn id="180" idx="0"/>
            </p:cNvCxnSpPr>
            <p:nvPr/>
          </p:nvCxnSpPr>
          <p:spPr bwMode="auto">
            <a:xfrm rot="5400000">
              <a:off x="-1149029" y="2680240"/>
              <a:ext cx="2800975" cy="8261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79" name="Arc 178"/>
            <p:cNvSpPr/>
            <p:nvPr/>
          </p:nvSpPr>
          <p:spPr bwMode="auto">
            <a:xfrm rot="16200000">
              <a:off x="255589" y="1153707"/>
              <a:ext cx="260350" cy="260351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0" name="Oval 312"/>
            <p:cNvSpPr>
              <a:spLocks noChangeArrowheads="1"/>
            </p:cNvSpPr>
            <p:nvPr/>
          </p:nvSpPr>
          <p:spPr bwMode="auto">
            <a:xfrm flipH="1">
              <a:off x="209550" y="4084859"/>
              <a:ext cx="75554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2" name="Picture 5" descr="C:\Users\olympio\Documents\THESE\These\Soutenance_These\LLHm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059" y="1278496"/>
            <a:ext cx="4312511" cy="2765353"/>
          </a:xfrm>
          <a:prstGeom prst="rect">
            <a:avLst/>
          </a:prstGeom>
          <a:noFill/>
        </p:spPr>
      </p:pic>
      <p:grpSp>
        <p:nvGrpSpPr>
          <p:cNvPr id="203" name="Group 63"/>
          <p:cNvGrpSpPr/>
          <p:nvPr/>
        </p:nvGrpSpPr>
        <p:grpSpPr>
          <a:xfrm>
            <a:off x="1062910" y="3016381"/>
            <a:ext cx="1900336" cy="606355"/>
            <a:chOff x="796210" y="3806891"/>
            <a:chExt cx="1900336" cy="606355"/>
          </a:xfrm>
        </p:grpSpPr>
        <p:grpSp>
          <p:nvGrpSpPr>
            <p:cNvPr id="204" name="Group 55"/>
            <p:cNvGrpSpPr/>
            <p:nvPr/>
          </p:nvGrpSpPr>
          <p:grpSpPr>
            <a:xfrm>
              <a:off x="796210" y="4089918"/>
              <a:ext cx="1900336" cy="323328"/>
              <a:chOff x="3912635" y="1356049"/>
              <a:chExt cx="1900336" cy="323328"/>
            </a:xfrm>
          </p:grpSpPr>
          <p:sp>
            <p:nvSpPr>
              <p:cNvPr id="206" name="TextBox 205"/>
              <p:cNvSpPr txBox="1"/>
              <p:nvPr/>
            </p:nvSpPr>
            <p:spPr bwMode="auto">
              <a:xfrm>
                <a:off x="3918857" y="1371600"/>
                <a:ext cx="189058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CH" sz="1400" dirty="0" smtClean="0">
                    <a:solidFill>
                      <a:srgbClr val="000096"/>
                    </a:solidFill>
                    <a:latin typeface="Adobe Garamond Pro" pitchFamily="18" charset="0"/>
                  </a:rPr>
                  <a:t>Hypothèse bruit de fond</a:t>
                </a:r>
                <a:endParaRPr lang="fr-FR" sz="1400" dirty="0" err="1" smtClean="0">
                  <a:solidFill>
                    <a:srgbClr val="000096"/>
                  </a:solidFill>
                  <a:latin typeface="Adobe Garamond Pro" pitchFamily="18" charset="0"/>
                </a:endParaRPr>
              </a:p>
            </p:txBody>
          </p:sp>
          <p:sp>
            <p:nvSpPr>
              <p:cNvPr id="207" name="Rounded Rectangle 206"/>
              <p:cNvSpPr/>
              <p:nvPr/>
            </p:nvSpPr>
            <p:spPr bwMode="auto">
              <a:xfrm>
                <a:off x="3912635" y="1356049"/>
                <a:ext cx="1900336" cy="307910"/>
              </a:xfrm>
              <a:prstGeom prst="roundRect">
                <a:avLst>
                  <a:gd name="adj" fmla="val 26200"/>
                </a:avLst>
              </a:prstGeom>
              <a:solidFill>
                <a:srgbClr val="000096">
                  <a:alpha val="5098"/>
                </a:srgbClr>
              </a:solidFill>
              <a:ln w="19050" cap="flat" cmpd="sng" algn="ctr">
                <a:solidFill>
                  <a:srgbClr val="000096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cxnSp>
          <p:nvCxnSpPr>
            <p:cNvPr id="205" name="Straight Arrow Connector 204"/>
            <p:cNvCxnSpPr/>
            <p:nvPr/>
          </p:nvCxnSpPr>
          <p:spPr bwMode="auto">
            <a:xfrm rot="5400000" flipH="1" flipV="1">
              <a:off x="2230015" y="3853545"/>
              <a:ext cx="289251" cy="195943"/>
            </a:xfrm>
            <a:prstGeom prst="straightConnector1">
              <a:avLst/>
            </a:prstGeom>
            <a:noFill/>
            <a:ln w="19050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grpSp>
        <p:nvGrpSpPr>
          <p:cNvPr id="208" name="Group 62"/>
          <p:cNvGrpSpPr/>
          <p:nvPr/>
        </p:nvGrpSpPr>
        <p:grpSpPr>
          <a:xfrm>
            <a:off x="1386374" y="1700764"/>
            <a:ext cx="1452077" cy="747225"/>
            <a:chOff x="1119674" y="2491274"/>
            <a:chExt cx="1452077" cy="747225"/>
          </a:xfrm>
        </p:grpSpPr>
        <p:grpSp>
          <p:nvGrpSpPr>
            <p:cNvPr id="209" name="Group 54"/>
            <p:cNvGrpSpPr/>
            <p:nvPr/>
          </p:nvGrpSpPr>
          <p:grpSpPr>
            <a:xfrm>
              <a:off x="1119674" y="2491274"/>
              <a:ext cx="1368195" cy="326438"/>
              <a:chOff x="1716833" y="1166327"/>
              <a:chExt cx="1368195" cy="326438"/>
            </a:xfrm>
          </p:grpSpPr>
          <p:sp>
            <p:nvSpPr>
              <p:cNvPr id="212" name="Rounded Rectangle 211"/>
              <p:cNvSpPr/>
              <p:nvPr/>
            </p:nvSpPr>
            <p:spPr bwMode="auto">
              <a:xfrm>
                <a:off x="1735492" y="1166327"/>
                <a:ext cx="1343609" cy="307910"/>
              </a:xfrm>
              <a:prstGeom prst="roundRect">
                <a:avLst>
                  <a:gd name="adj" fmla="val 26200"/>
                </a:avLst>
              </a:prstGeom>
              <a:solidFill>
                <a:srgbClr val="C00000">
                  <a:alpha val="5098"/>
                </a:srgbClr>
              </a:solidFill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11" name="TextBox 210"/>
              <p:cNvSpPr txBox="1"/>
              <p:nvPr/>
            </p:nvSpPr>
            <p:spPr bwMode="auto">
              <a:xfrm>
                <a:off x="1716833" y="1184988"/>
                <a:ext cx="136819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CH" sz="1400" dirty="0" smtClean="0">
                    <a:solidFill>
                      <a:srgbClr val="C00000"/>
                    </a:solidFill>
                    <a:latin typeface="Adobe Garamond Pro" pitchFamily="18" charset="0"/>
                  </a:rPr>
                  <a:t>Hypothèse signal</a:t>
                </a:r>
                <a:endParaRPr lang="fr-FR" sz="1400" dirty="0" err="1" smtClean="0">
                  <a:solidFill>
                    <a:srgbClr val="C00000"/>
                  </a:solidFill>
                  <a:latin typeface="Adobe Garamond Pro" pitchFamily="18" charset="0"/>
                </a:endParaRPr>
              </a:p>
            </p:txBody>
          </p:sp>
        </p:grpSp>
        <p:cxnSp>
          <p:nvCxnSpPr>
            <p:cNvPr id="210" name="Straight Arrow Connector 209"/>
            <p:cNvCxnSpPr/>
            <p:nvPr/>
          </p:nvCxnSpPr>
          <p:spPr bwMode="auto">
            <a:xfrm rot="16200000" flipH="1">
              <a:off x="2198188" y="2864937"/>
              <a:ext cx="437757" cy="30936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grpSp>
        <p:nvGrpSpPr>
          <p:cNvPr id="245" name="Group 244"/>
          <p:cNvGrpSpPr/>
          <p:nvPr/>
        </p:nvGrpSpPr>
        <p:grpSpPr>
          <a:xfrm>
            <a:off x="209550" y="4140979"/>
            <a:ext cx="8798897" cy="2489636"/>
            <a:chOff x="209550" y="4140979"/>
            <a:chExt cx="8798897" cy="2489636"/>
          </a:xfrm>
        </p:grpSpPr>
        <p:grpSp>
          <p:nvGrpSpPr>
            <p:cNvPr id="184" name="Group 73"/>
            <p:cNvGrpSpPr/>
            <p:nvPr/>
          </p:nvGrpSpPr>
          <p:grpSpPr>
            <a:xfrm>
              <a:off x="209550" y="4140979"/>
              <a:ext cx="8798897" cy="2489636"/>
              <a:chOff x="209550" y="865934"/>
              <a:chExt cx="8798897" cy="2489636"/>
            </a:xfrm>
          </p:grpSpPr>
          <p:sp>
            <p:nvSpPr>
              <p:cNvPr id="188" name="TextBox 6"/>
              <p:cNvSpPr txBox="1">
                <a:spLocks noChangeArrowheads="1"/>
              </p:cNvSpPr>
              <p:nvPr/>
            </p:nvSpPr>
            <p:spPr bwMode="auto">
              <a:xfrm>
                <a:off x="3124201" y="865934"/>
                <a:ext cx="588424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fr-CH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Quantité discriminante : rapport des vraisemblances</a:t>
                </a:r>
                <a:endParaRPr lang="fr-FR" sz="18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cxnSp>
            <p:nvCxnSpPr>
              <p:cNvPr id="189" name="Straight Connector 308"/>
              <p:cNvCxnSpPr>
                <a:cxnSpLocks noChangeShapeType="1"/>
                <a:endCxn id="191" idx="2"/>
              </p:cNvCxnSpPr>
              <p:nvPr/>
            </p:nvCxnSpPr>
            <p:spPr bwMode="auto">
              <a:xfrm rot="10800000">
                <a:off x="385766" y="1153708"/>
                <a:ext cx="8608945" cy="32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0" name="Straight Connector 309"/>
              <p:cNvCxnSpPr>
                <a:cxnSpLocks noChangeShapeType="1"/>
                <a:stCxn id="191" idx="0"/>
                <a:endCxn id="192" idx="0"/>
              </p:cNvCxnSpPr>
              <p:nvPr/>
            </p:nvCxnSpPr>
            <p:spPr bwMode="auto">
              <a:xfrm rot="5400000">
                <a:off x="-746598" y="2277808"/>
                <a:ext cx="1996113" cy="8262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91" name="Arc 190"/>
              <p:cNvSpPr/>
              <p:nvPr/>
            </p:nvSpPr>
            <p:spPr bwMode="auto">
              <a:xfrm rot="16200000">
                <a:off x="255589" y="1153707"/>
                <a:ext cx="260350" cy="260351"/>
              </a:xfrm>
              <a:prstGeom prst="arc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2" name="Oval 312"/>
              <p:cNvSpPr>
                <a:spLocks noChangeArrowheads="1"/>
              </p:cNvSpPr>
              <p:nvPr/>
            </p:nvSpPr>
            <p:spPr bwMode="auto">
              <a:xfrm flipH="1">
                <a:off x="209550" y="3279996"/>
                <a:ext cx="75554" cy="7557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3800" name="Picture 8" descr="http://hausheer.osola.com/latex2png/JA0KRiA9IFxsbiBcbGVmdCggXGZyYWN7TF97cytifX17TF97Yn19IFxyaWdodCkgDQok/300/1/result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5921" y="5057775"/>
              <a:ext cx="1693824" cy="504826"/>
            </a:xfrm>
            <a:prstGeom prst="rect">
              <a:avLst/>
            </a:prstGeom>
            <a:noFill/>
          </p:spPr>
        </p:pic>
        <p:sp>
          <p:nvSpPr>
            <p:cNvPr id="214" name="TextBox 213"/>
            <p:cNvSpPr txBox="1"/>
            <p:nvPr/>
          </p:nvSpPr>
          <p:spPr bwMode="auto">
            <a:xfrm>
              <a:off x="6515100" y="4791075"/>
              <a:ext cx="24193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CH" sz="1800" dirty="0" smtClean="0">
                  <a:solidFill>
                    <a:srgbClr val="C00000"/>
                  </a:solidFill>
                  <a:latin typeface="Garamond" pitchFamily="18" charset="0"/>
                </a:rPr>
                <a:t>dans l’hypothèse signal</a:t>
              </a:r>
              <a:endParaRPr lang="fr-FR" sz="1800" dirty="0" smtClean="0">
                <a:solidFill>
                  <a:srgbClr val="C00000"/>
                </a:solidFill>
                <a:latin typeface="Garamond" pitchFamily="18" charset="0"/>
              </a:endParaRPr>
            </a:p>
          </p:txBody>
        </p:sp>
        <p:cxnSp>
          <p:nvCxnSpPr>
            <p:cNvPr id="219" name="Straight Arrow Connector 218"/>
            <p:cNvCxnSpPr>
              <a:stCxn id="33800" idx="3"/>
            </p:cNvCxnSpPr>
            <p:nvPr/>
          </p:nvCxnSpPr>
          <p:spPr bwMode="auto">
            <a:xfrm flipV="1">
              <a:off x="2029745" y="5057776"/>
              <a:ext cx="494375" cy="25241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221" name="Straight Arrow Connector 220"/>
            <p:cNvCxnSpPr>
              <a:stCxn id="33800" idx="3"/>
            </p:cNvCxnSpPr>
            <p:nvPr/>
          </p:nvCxnSpPr>
          <p:spPr bwMode="auto">
            <a:xfrm>
              <a:off x="2029745" y="5310188"/>
              <a:ext cx="473000" cy="25241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240" name="TextBox 239"/>
            <p:cNvSpPr txBox="1"/>
            <p:nvPr/>
          </p:nvSpPr>
          <p:spPr bwMode="auto">
            <a:xfrm>
              <a:off x="6524625" y="5448300"/>
              <a:ext cx="24193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CH" sz="1800" dirty="0" smtClean="0">
                  <a:solidFill>
                    <a:srgbClr val="000096"/>
                  </a:solidFill>
                  <a:latin typeface="Garamond" pitchFamily="18" charset="0"/>
                </a:rPr>
                <a:t>dans l’hypothèse bruit</a:t>
              </a:r>
              <a:endParaRPr lang="fr-FR" sz="1800" dirty="0" smtClean="0">
                <a:solidFill>
                  <a:srgbClr val="000096"/>
                </a:solidFill>
                <a:latin typeface="Garamond" pitchFamily="18" charset="0"/>
              </a:endParaRPr>
            </a:p>
          </p:txBody>
        </p:sp>
        <p:pic>
          <p:nvPicPr>
            <p:cNvPr id="33820" name="Picture 28" descr="http://hausheer.osola.com/latex2png/XGRlZmluZWNvbG9ye3ZlcnR9e3JnYn17MCwwLjM5LDB9DQpcZGVmaW5lY29sb3J7YmxldX17cmdifXswLDAsNTl9DQpcZGVmaW5lY29sb3J7cm91Z2V9e3JnYn17MC43MiwwLDB9DQpcY29sb3J7cm91Z2V9DQogJA0KDQogXHJob157cytifSAoRikgICAgICAgJj0mIFxzdW1cbGltaXRzX3tuID0gMH1eXGluZnR5ICB7DQpcdGV4dHJte1BvaXNzb259X3tzK2J9KG4pDQpcdGltZXMgXHJob19uXntzK2J9IChGKSANCiQ-/300/1/result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34002" y="4724400"/>
              <a:ext cx="3882024" cy="485936"/>
            </a:xfrm>
            <a:prstGeom prst="rect">
              <a:avLst/>
            </a:prstGeom>
            <a:noFill/>
          </p:spPr>
        </p:pic>
        <p:pic>
          <p:nvPicPr>
            <p:cNvPr id="33824" name="Picture 32" descr="http://hausheer.osola.com/latex2png/DQpcZGVmaW5lY29sb3J7dmVydH17cmdifXswLDAuMzksMH0NClxkZWZpbmVjb2xvcntibGV1fXtyZ2J9ezAsMCw1OX0NClxkZWZpbmVjb2xvcntyb3VnZX17cmdifXswLjcyLDAsMH0NCg0KXGNvbG9ye2JsZXV9DQoNCiQNCg0KIFxyaG9eYiAoRikgICAgICAgJj0mIFxzdW1cbGltaXRzX3tuID0gMH1eXGluZnR5ICB7DQpcdGV4dHJte1BvaXNzb259X3tifShuKQ0KXHRpbWVzIFxyaG9fbl5iIChGKSANCg0KDQok/300/1/result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638426" y="5372100"/>
              <a:ext cx="3237750" cy="485936"/>
            </a:xfrm>
            <a:prstGeom prst="rect">
              <a:avLst/>
            </a:prstGeom>
            <a:noFill/>
          </p:spPr>
        </p:pic>
      </p:grpSp>
      <p:grpSp>
        <p:nvGrpSpPr>
          <p:cNvPr id="246" name="Group 245"/>
          <p:cNvGrpSpPr/>
          <p:nvPr/>
        </p:nvGrpSpPr>
        <p:grpSpPr>
          <a:xfrm>
            <a:off x="1295399" y="6096000"/>
            <a:ext cx="7192807" cy="523220"/>
            <a:chOff x="1295399" y="6096000"/>
            <a:chExt cx="7192807" cy="523220"/>
          </a:xfrm>
        </p:grpSpPr>
        <p:sp>
          <p:nvSpPr>
            <p:cNvPr id="217" name="TextBox 216"/>
            <p:cNvSpPr txBox="1"/>
            <p:nvPr/>
          </p:nvSpPr>
          <p:spPr bwMode="auto">
            <a:xfrm>
              <a:off x="1304925" y="6096000"/>
              <a:ext cx="53893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FR" sz="2800" dirty="0" smtClean="0">
                  <a:latin typeface="Adobe Garamond Pro" pitchFamily="18" charset="0"/>
                  <a:sym typeface="Symbol"/>
                </a:rPr>
                <a:t></a:t>
              </a:r>
              <a:endParaRPr lang="fr-FR" sz="2800" dirty="0" smtClean="0">
                <a:latin typeface="Adobe Garamond Pro" pitchFamily="18" charset="0"/>
              </a:endParaRPr>
            </a:p>
          </p:txBody>
        </p:sp>
        <p:pic>
          <p:nvPicPr>
            <p:cNvPr id="33826" name="Picture 34" descr="http://hausheer.osola.com/latex2png/DQpcZGVmaW5lY29sb3J7dmVydH17cmdifXswLDAuMzksMH0NClxkZWZpbmVjb2xvcntibGV1fXtyZ2J9ezAsMCw1OX0NClxkZWZpbmVjb2xvcntyb3VnZX17cmdifXswLjcyLDAsMH0NCiQNClxjb2xvcntibGV1fQ0KIFxyaG9eYiAoRikgIA0KXGNvbG9ye2JsYWNrfQ0KXG5lDQpcY29sb3J7cm91Z2V9DQogXHJob157cytifSAoRikgIA0KDQoNCiQ-/300/1/result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78025" y="6209682"/>
              <a:ext cx="1860550" cy="299686"/>
            </a:xfrm>
            <a:prstGeom prst="rect">
              <a:avLst/>
            </a:prstGeom>
            <a:noFill/>
          </p:spPr>
        </p:pic>
        <p:sp>
          <p:nvSpPr>
            <p:cNvPr id="241" name="TextBox 240"/>
            <p:cNvSpPr txBox="1"/>
            <p:nvPr/>
          </p:nvSpPr>
          <p:spPr bwMode="auto">
            <a:xfrm>
              <a:off x="3914775" y="6181725"/>
              <a:ext cx="45734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800" dirty="0" smtClean="0">
                  <a:latin typeface="Garamond" pitchFamily="18" charset="0"/>
                </a:rPr>
                <a:t>va permettre une séparation des deux hypothèses</a:t>
              </a:r>
              <a:endParaRPr lang="fr-FR" sz="1800" dirty="0" smtClean="0">
                <a:latin typeface="Garamond" pitchFamily="18" charset="0"/>
              </a:endParaRPr>
            </a:p>
          </p:txBody>
        </p:sp>
        <p:sp>
          <p:nvSpPr>
            <p:cNvPr id="242" name="Rounded Rectangle 241"/>
            <p:cNvSpPr/>
            <p:nvPr/>
          </p:nvSpPr>
          <p:spPr bwMode="auto">
            <a:xfrm>
              <a:off x="1295399" y="6137857"/>
              <a:ext cx="7153275" cy="462968"/>
            </a:xfrm>
            <a:prstGeom prst="roundRect">
              <a:avLst>
                <a:gd name="adj" fmla="val 26200"/>
              </a:avLst>
            </a:prstGeom>
            <a:solidFill>
              <a:srgbClr val="C00000">
                <a:alpha val="5098"/>
              </a:srgbClr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4648200" y="1632532"/>
            <a:ext cx="4467224" cy="2272717"/>
            <a:chOff x="4648200" y="1632532"/>
            <a:chExt cx="4467224" cy="2272717"/>
          </a:xfrm>
        </p:grpSpPr>
        <p:pic>
          <p:nvPicPr>
            <p:cNvPr id="33830" name="Picture 38" descr="http://hausheer.osola.com/latex2png/DQpcZGVmaW5lY29sb3J7dmVydH17cmdifXswLDAuMzksMH0NClxkZWZpbmVjb2xvcntibGV1fXtyZ2J9ezAsMCw1OX0NClxkZWZpbmVjb2xvcntyb3VnZX17cmdifXswLjcyLDAsMH0NCiQNClxjb2xvcntyb3VnZX0NCkxfe3MgKyBifSAgJj0mIHtcdGV4dHJte1BvaXNzb259fV97cyArIGJ9IChuKSBcdGltZXMgXHByb2RcbGltaXRzX3tpID0gMX1ebiB7Zl97cyArIGJ9IH0gKG1fe2xsfV5pICkNCg0KJA--/300/1/result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470525" y="2713038"/>
              <a:ext cx="3286154" cy="441424"/>
            </a:xfrm>
            <a:prstGeom prst="rect">
              <a:avLst/>
            </a:prstGeom>
            <a:noFill/>
          </p:spPr>
        </p:pic>
        <p:pic>
          <p:nvPicPr>
            <p:cNvPr id="33832" name="Picture 40" descr="http://hausheer.osola.com/latex2png/DQpcZGVmaW5lY29sb3J7dmVydH17cmdifXswLDAuMzksMH0NClxkZWZpbmVjb2xvcntibGV1fXtyZ2J9ezAsMCw1OX0NClxkZWZpbmVjb2xvcntyb3VnZX17cmdifXswLjcyLDAsMH0NCiQNClxjb2xvcntibGV1fQ0KTF97Yn0gICY9JiB7XHRleHRybXtQb2lzc29ufX1fe2J9IChuKSBcdGltZXMgXHByb2RcbGltaXRzX3tpID0gMX1ebiB7Zl97Yn0gfSAobV97bGx9XmkgKQ0KDQok/300/1/result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670550" y="3427413"/>
              <a:ext cx="2682875" cy="441424"/>
            </a:xfrm>
            <a:prstGeom prst="rect">
              <a:avLst/>
            </a:prstGeom>
            <a:noFill/>
          </p:spPr>
        </p:pic>
        <p:grpSp>
          <p:nvGrpSpPr>
            <p:cNvPr id="244" name="Group 243"/>
            <p:cNvGrpSpPr/>
            <p:nvPr/>
          </p:nvGrpSpPr>
          <p:grpSpPr>
            <a:xfrm>
              <a:off x="4648200" y="1632532"/>
              <a:ext cx="4467224" cy="2272717"/>
              <a:chOff x="4648200" y="1632532"/>
              <a:chExt cx="4467224" cy="2272717"/>
            </a:xfrm>
          </p:grpSpPr>
          <p:sp>
            <p:nvSpPr>
              <p:cNvPr id="216" name="Left Brace 215"/>
              <p:cNvSpPr/>
              <p:nvPr/>
            </p:nvSpPr>
            <p:spPr bwMode="auto">
              <a:xfrm>
                <a:off x="5213350" y="2733675"/>
                <a:ext cx="292100" cy="1108076"/>
              </a:xfrm>
              <a:prstGeom prst="leftBrace">
                <a:avLst>
                  <a:gd name="adj1" fmla="val 65120"/>
                  <a:gd name="adj2" fmla="val 50612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9" name="Rounded Rectangle 228"/>
              <p:cNvSpPr/>
              <p:nvPr/>
            </p:nvSpPr>
            <p:spPr bwMode="auto">
              <a:xfrm>
                <a:off x="6038850" y="1632532"/>
                <a:ext cx="1085850" cy="405817"/>
              </a:xfrm>
              <a:prstGeom prst="roundRect">
                <a:avLst>
                  <a:gd name="adj" fmla="val 26200"/>
                </a:avLst>
              </a:prstGeom>
              <a:solidFill>
                <a:schemeClr val="tx1">
                  <a:alpha val="5098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30" name="Rounded Rectangle 229"/>
              <p:cNvSpPr/>
              <p:nvPr/>
            </p:nvSpPr>
            <p:spPr bwMode="auto">
              <a:xfrm>
                <a:off x="6105525" y="3438525"/>
                <a:ext cx="1133475" cy="352425"/>
              </a:xfrm>
              <a:prstGeom prst="roundRect">
                <a:avLst>
                  <a:gd name="adj" fmla="val 26200"/>
                </a:avLst>
              </a:prstGeom>
              <a:solidFill>
                <a:schemeClr val="tx1">
                  <a:alpha val="5098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31" name="Rounded Rectangle 230"/>
              <p:cNvSpPr/>
              <p:nvPr/>
            </p:nvSpPr>
            <p:spPr bwMode="auto">
              <a:xfrm>
                <a:off x="6096000" y="2724150"/>
                <a:ext cx="1314449" cy="352425"/>
              </a:xfrm>
              <a:prstGeom prst="roundRect">
                <a:avLst>
                  <a:gd name="adj" fmla="val 26200"/>
                </a:avLst>
              </a:prstGeom>
              <a:solidFill>
                <a:schemeClr val="tx1">
                  <a:alpha val="5098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32" name="Rounded Rectangle 231"/>
              <p:cNvSpPr/>
              <p:nvPr/>
            </p:nvSpPr>
            <p:spPr bwMode="auto">
              <a:xfrm>
                <a:off x="7429499" y="1632532"/>
                <a:ext cx="1685925" cy="405817"/>
              </a:xfrm>
              <a:prstGeom prst="roundRect">
                <a:avLst>
                  <a:gd name="adj" fmla="val 26200"/>
                </a:avLst>
              </a:prstGeom>
              <a:solidFill>
                <a:srgbClr val="FFFF00">
                  <a:alpha val="5098"/>
                </a:srgbClr>
              </a:solidFill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33" name="Rounded Rectangle 232"/>
              <p:cNvSpPr/>
              <p:nvPr/>
            </p:nvSpPr>
            <p:spPr bwMode="auto">
              <a:xfrm>
                <a:off x="7578011" y="2657475"/>
                <a:ext cx="1270714" cy="552450"/>
              </a:xfrm>
              <a:prstGeom prst="roundRect">
                <a:avLst>
                  <a:gd name="adj" fmla="val 26200"/>
                </a:avLst>
              </a:prstGeom>
              <a:solidFill>
                <a:srgbClr val="FFFF00">
                  <a:alpha val="5098"/>
                </a:srgbClr>
              </a:solidFill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34" name="Rounded Rectangle 233"/>
              <p:cNvSpPr/>
              <p:nvPr/>
            </p:nvSpPr>
            <p:spPr bwMode="auto">
              <a:xfrm>
                <a:off x="7377986" y="3381374"/>
                <a:ext cx="1032589" cy="523875"/>
              </a:xfrm>
              <a:prstGeom prst="roundRect">
                <a:avLst>
                  <a:gd name="adj" fmla="val 26200"/>
                </a:avLst>
              </a:prstGeom>
              <a:solidFill>
                <a:srgbClr val="FFFF00">
                  <a:alpha val="5098"/>
                </a:srgbClr>
              </a:solidFill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43" name="TextBox 242"/>
              <p:cNvSpPr txBox="1"/>
              <p:nvPr/>
            </p:nvSpPr>
            <p:spPr bwMode="auto">
              <a:xfrm>
                <a:off x="4648200" y="2305050"/>
                <a:ext cx="282930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fr-CH" sz="1800" dirty="0" smtClean="0">
                    <a:latin typeface="Garamond" pitchFamily="18" charset="0"/>
                  </a:rPr>
                  <a:t>Fonctions de vraisemblance :</a:t>
                </a:r>
                <a:endParaRPr lang="fr-FR" sz="1800" dirty="0" smtClean="0">
                  <a:latin typeface="Garamond" pitchFamily="18" charset="0"/>
                </a:endParaRPr>
              </a:p>
            </p:txBody>
          </p:sp>
        </p:grpSp>
      </p:grp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4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5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0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7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8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9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0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1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2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4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Analyse statistique</a:t>
            </a:r>
          </a:p>
        </p:txBody>
      </p:sp>
      <p:pic>
        <p:nvPicPr>
          <p:cNvPr id="6149" name="Picture 5" descr="C:\Users\olympio\Documents\THESE\These\Soutenance_These\LLHm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59" y="1278496"/>
            <a:ext cx="4312511" cy="2765353"/>
          </a:xfrm>
          <a:prstGeom prst="rect">
            <a:avLst/>
          </a:prstGeom>
          <a:noFill/>
        </p:spPr>
      </p:pic>
      <p:grpSp>
        <p:nvGrpSpPr>
          <p:cNvPr id="2" name="Group 63"/>
          <p:cNvGrpSpPr/>
          <p:nvPr/>
        </p:nvGrpSpPr>
        <p:grpSpPr>
          <a:xfrm>
            <a:off x="1062910" y="3016381"/>
            <a:ext cx="1900336" cy="606355"/>
            <a:chOff x="796210" y="3806891"/>
            <a:chExt cx="1900336" cy="606355"/>
          </a:xfrm>
        </p:grpSpPr>
        <p:grpSp>
          <p:nvGrpSpPr>
            <p:cNvPr id="3" name="Group 55"/>
            <p:cNvGrpSpPr/>
            <p:nvPr/>
          </p:nvGrpSpPr>
          <p:grpSpPr>
            <a:xfrm>
              <a:off x="796210" y="4089918"/>
              <a:ext cx="1900336" cy="323328"/>
              <a:chOff x="3912635" y="1356049"/>
              <a:chExt cx="1900336" cy="323328"/>
            </a:xfrm>
          </p:grpSpPr>
          <p:sp>
            <p:nvSpPr>
              <p:cNvPr id="50" name="TextBox 49"/>
              <p:cNvSpPr txBox="1"/>
              <p:nvPr/>
            </p:nvSpPr>
            <p:spPr bwMode="auto">
              <a:xfrm>
                <a:off x="3918857" y="1371600"/>
                <a:ext cx="189058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CH" sz="1400" dirty="0" smtClean="0">
                    <a:solidFill>
                      <a:srgbClr val="000096"/>
                    </a:solidFill>
                    <a:latin typeface="Adobe Garamond Pro" pitchFamily="18" charset="0"/>
                  </a:rPr>
                  <a:t>Hypothèse bruit de fond</a:t>
                </a:r>
                <a:endParaRPr lang="fr-FR" sz="1400" dirty="0" err="1" smtClean="0">
                  <a:solidFill>
                    <a:srgbClr val="000096"/>
                  </a:solidFill>
                  <a:latin typeface="Adobe Garamond Pro" pitchFamily="18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 bwMode="auto">
              <a:xfrm>
                <a:off x="3912635" y="1356049"/>
                <a:ext cx="1900336" cy="307910"/>
              </a:xfrm>
              <a:prstGeom prst="roundRect">
                <a:avLst>
                  <a:gd name="adj" fmla="val 26200"/>
                </a:avLst>
              </a:prstGeom>
              <a:solidFill>
                <a:srgbClr val="000096">
                  <a:alpha val="5098"/>
                </a:srgbClr>
              </a:solidFill>
              <a:ln w="19050" cap="flat" cmpd="sng" algn="ctr">
                <a:solidFill>
                  <a:srgbClr val="000096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cxnSp>
          <p:nvCxnSpPr>
            <p:cNvPr id="58" name="Straight Arrow Connector 57"/>
            <p:cNvCxnSpPr/>
            <p:nvPr/>
          </p:nvCxnSpPr>
          <p:spPr bwMode="auto">
            <a:xfrm rot="5400000" flipH="1" flipV="1">
              <a:off x="2230015" y="3853545"/>
              <a:ext cx="289251" cy="195943"/>
            </a:xfrm>
            <a:prstGeom prst="straightConnector1">
              <a:avLst/>
            </a:prstGeom>
            <a:noFill/>
            <a:ln w="19050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grpSp>
        <p:nvGrpSpPr>
          <p:cNvPr id="5" name="Group 62"/>
          <p:cNvGrpSpPr/>
          <p:nvPr/>
        </p:nvGrpSpPr>
        <p:grpSpPr>
          <a:xfrm>
            <a:off x="1386374" y="1700764"/>
            <a:ext cx="1452077" cy="747225"/>
            <a:chOff x="1119674" y="2491274"/>
            <a:chExt cx="1452077" cy="747225"/>
          </a:xfrm>
        </p:grpSpPr>
        <p:grpSp>
          <p:nvGrpSpPr>
            <p:cNvPr id="8" name="Group 54"/>
            <p:cNvGrpSpPr/>
            <p:nvPr/>
          </p:nvGrpSpPr>
          <p:grpSpPr>
            <a:xfrm>
              <a:off x="1119674" y="2491274"/>
              <a:ext cx="1368195" cy="326438"/>
              <a:chOff x="1716833" y="1166327"/>
              <a:chExt cx="1368195" cy="326438"/>
            </a:xfrm>
          </p:grpSpPr>
          <p:sp>
            <p:nvSpPr>
              <p:cNvPr id="49" name="TextBox 48"/>
              <p:cNvSpPr txBox="1"/>
              <p:nvPr/>
            </p:nvSpPr>
            <p:spPr bwMode="auto">
              <a:xfrm>
                <a:off x="1716833" y="1184988"/>
                <a:ext cx="136819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CH" sz="1400" dirty="0" smtClean="0">
                    <a:solidFill>
                      <a:srgbClr val="C00000"/>
                    </a:solidFill>
                    <a:latin typeface="Adobe Garamond Pro" pitchFamily="18" charset="0"/>
                  </a:rPr>
                  <a:t>Hypothèse signal</a:t>
                </a:r>
                <a:endParaRPr lang="fr-FR" sz="1400" dirty="0" err="1" smtClean="0">
                  <a:solidFill>
                    <a:srgbClr val="C00000"/>
                  </a:solidFill>
                  <a:latin typeface="Adobe Garamond Pro" pitchFamily="18" charset="0"/>
                </a:endParaRPr>
              </a:p>
            </p:txBody>
          </p:sp>
          <p:sp>
            <p:nvSpPr>
              <p:cNvPr id="51" name="Rounded Rectangle 50"/>
              <p:cNvSpPr/>
              <p:nvPr/>
            </p:nvSpPr>
            <p:spPr bwMode="auto">
              <a:xfrm>
                <a:off x="1735492" y="1166327"/>
                <a:ext cx="1343609" cy="307910"/>
              </a:xfrm>
              <a:prstGeom prst="roundRect">
                <a:avLst>
                  <a:gd name="adj" fmla="val 26200"/>
                </a:avLst>
              </a:prstGeom>
              <a:solidFill>
                <a:srgbClr val="C00000">
                  <a:alpha val="5098"/>
                </a:srgbClr>
              </a:solidFill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cxnSp>
          <p:nvCxnSpPr>
            <p:cNvPr id="61" name="Straight Arrow Connector 60"/>
            <p:cNvCxnSpPr/>
            <p:nvPr/>
          </p:nvCxnSpPr>
          <p:spPr bwMode="auto">
            <a:xfrm rot="16200000" flipH="1">
              <a:off x="2198188" y="2864937"/>
              <a:ext cx="437757" cy="30936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grpSp>
        <p:nvGrpSpPr>
          <p:cNvPr id="9" name="Group 72"/>
          <p:cNvGrpSpPr/>
          <p:nvPr/>
        </p:nvGrpSpPr>
        <p:grpSpPr>
          <a:xfrm>
            <a:off x="209550" y="865934"/>
            <a:ext cx="8798896" cy="3294499"/>
            <a:chOff x="209550" y="865934"/>
            <a:chExt cx="8798896" cy="3294499"/>
          </a:xfrm>
        </p:grpSpPr>
        <p:sp>
          <p:nvSpPr>
            <p:cNvPr id="65" name="TextBox 6"/>
            <p:cNvSpPr txBox="1">
              <a:spLocks noChangeArrowheads="1"/>
            </p:cNvSpPr>
            <p:nvPr/>
          </p:nvSpPr>
          <p:spPr bwMode="auto">
            <a:xfrm>
              <a:off x="4749281" y="865934"/>
              <a:ext cx="4259165" cy="371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Comparaison de deux spectres</a:t>
              </a:r>
              <a:endParaRPr lang="fr-FR" sz="18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68" name="Straight Connector 308"/>
            <p:cNvCxnSpPr>
              <a:cxnSpLocks noChangeShapeType="1"/>
              <a:endCxn id="70" idx="2"/>
            </p:cNvCxnSpPr>
            <p:nvPr/>
          </p:nvCxnSpPr>
          <p:spPr bwMode="auto">
            <a:xfrm rot="10800000">
              <a:off x="385766" y="1153708"/>
              <a:ext cx="8608945" cy="32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9" name="Straight Connector 309"/>
            <p:cNvCxnSpPr>
              <a:cxnSpLocks noChangeShapeType="1"/>
              <a:stCxn id="70" idx="0"/>
              <a:endCxn id="71" idx="0"/>
            </p:cNvCxnSpPr>
            <p:nvPr/>
          </p:nvCxnSpPr>
          <p:spPr bwMode="auto">
            <a:xfrm rot="5400000">
              <a:off x="-1149029" y="2680240"/>
              <a:ext cx="2800975" cy="8261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70" name="Arc 69"/>
            <p:cNvSpPr/>
            <p:nvPr/>
          </p:nvSpPr>
          <p:spPr bwMode="auto">
            <a:xfrm rot="16200000">
              <a:off x="255589" y="1153707"/>
              <a:ext cx="260350" cy="260351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" name="Oval 312"/>
            <p:cNvSpPr>
              <a:spLocks noChangeArrowheads="1"/>
            </p:cNvSpPr>
            <p:nvPr/>
          </p:nvSpPr>
          <p:spPr bwMode="auto">
            <a:xfrm flipH="1">
              <a:off x="209550" y="4084859"/>
              <a:ext cx="75554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" name="Picture 7" descr="C:\Users\olympio\Documents\THESE\These\Soutenance_These\LLH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19580" y="1339986"/>
            <a:ext cx="3983120" cy="2612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8" descr="C:\Users\olympio\Documents\THESE\These\Soutenance_These\LLHcls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638800" y="1343025"/>
            <a:ext cx="3127787" cy="2386013"/>
          </a:xfrm>
          <a:prstGeom prst="rect">
            <a:avLst/>
          </a:prstGeom>
          <a:noFill/>
        </p:spPr>
      </p:pic>
      <p:grpSp>
        <p:nvGrpSpPr>
          <p:cNvPr id="10" name="Group 103"/>
          <p:cNvGrpSpPr/>
          <p:nvPr/>
        </p:nvGrpSpPr>
        <p:grpSpPr>
          <a:xfrm>
            <a:off x="209550" y="4140979"/>
            <a:ext cx="8798897" cy="2489636"/>
            <a:chOff x="209550" y="4140979"/>
            <a:chExt cx="8798897" cy="2489636"/>
          </a:xfrm>
        </p:grpSpPr>
        <p:grpSp>
          <p:nvGrpSpPr>
            <p:cNvPr id="11" name="Group 73"/>
            <p:cNvGrpSpPr/>
            <p:nvPr/>
          </p:nvGrpSpPr>
          <p:grpSpPr>
            <a:xfrm>
              <a:off x="209550" y="4140979"/>
              <a:ext cx="8798897" cy="2489636"/>
              <a:chOff x="209550" y="865934"/>
              <a:chExt cx="8798897" cy="2489636"/>
            </a:xfrm>
          </p:grpSpPr>
          <p:sp>
            <p:nvSpPr>
              <p:cNvPr id="75" name="TextBox 6"/>
              <p:cNvSpPr txBox="1">
                <a:spLocks noChangeArrowheads="1"/>
              </p:cNvSpPr>
              <p:nvPr/>
            </p:nvSpPr>
            <p:spPr bwMode="auto">
              <a:xfrm>
                <a:off x="3124201" y="865934"/>
                <a:ext cx="58842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fr-FR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Choix de la significance statistique</a:t>
                </a:r>
                <a:endParaRPr lang="fr-FR" sz="18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cxnSp>
            <p:nvCxnSpPr>
              <p:cNvPr id="76" name="Straight Connector 308"/>
              <p:cNvCxnSpPr>
                <a:cxnSpLocks noChangeShapeType="1"/>
                <a:endCxn id="78" idx="2"/>
              </p:cNvCxnSpPr>
              <p:nvPr/>
            </p:nvCxnSpPr>
            <p:spPr bwMode="auto">
              <a:xfrm rot="10800000">
                <a:off x="385766" y="1153708"/>
                <a:ext cx="8608945" cy="32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7" name="Straight Connector 309"/>
              <p:cNvCxnSpPr>
                <a:cxnSpLocks noChangeShapeType="1"/>
                <a:stCxn id="78" idx="0"/>
                <a:endCxn id="79" idx="0"/>
              </p:cNvCxnSpPr>
              <p:nvPr/>
            </p:nvCxnSpPr>
            <p:spPr bwMode="auto">
              <a:xfrm rot="5400000">
                <a:off x="-746598" y="2277808"/>
                <a:ext cx="1996113" cy="8262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78" name="Arc 77"/>
              <p:cNvSpPr/>
              <p:nvPr/>
            </p:nvSpPr>
            <p:spPr bwMode="auto">
              <a:xfrm rot="16200000">
                <a:off x="255589" y="1153707"/>
                <a:ext cx="260350" cy="260351"/>
              </a:xfrm>
              <a:prstGeom prst="arc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9" name="Oval 312"/>
              <p:cNvSpPr>
                <a:spLocks noChangeArrowheads="1"/>
              </p:cNvSpPr>
              <p:nvPr/>
            </p:nvSpPr>
            <p:spPr bwMode="auto">
              <a:xfrm flipH="1">
                <a:off x="209550" y="3279996"/>
                <a:ext cx="75554" cy="7557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" name="TextBox 82"/>
            <p:cNvSpPr txBox="1"/>
            <p:nvPr/>
          </p:nvSpPr>
          <p:spPr bwMode="auto">
            <a:xfrm>
              <a:off x="437761" y="4534484"/>
              <a:ext cx="458086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2000" dirty="0" smtClean="0">
                  <a:solidFill>
                    <a:srgbClr val="000096"/>
                  </a:solidFill>
                  <a:latin typeface="Garamond" pitchFamily="18" charset="0"/>
                </a:rPr>
                <a:t>Significance  </a:t>
              </a:r>
              <a:r>
                <a:rPr lang="fr-CH" sz="2000" i="1" dirty="0" err="1" smtClean="0">
                  <a:solidFill>
                    <a:srgbClr val="000096"/>
                  </a:solidFill>
                  <a:latin typeface="Garamond" pitchFamily="18" charset="0"/>
                </a:rPr>
                <a:t>CL</a:t>
              </a:r>
              <a:r>
                <a:rPr lang="fr-CH" sz="1800" i="1" dirty="0" err="1" smtClean="0">
                  <a:solidFill>
                    <a:srgbClr val="000096"/>
                  </a:solidFill>
                  <a:latin typeface="Garamond" pitchFamily="18" charset="0"/>
                </a:rPr>
                <a:t>s</a:t>
              </a:r>
              <a:r>
                <a:rPr lang="fr-CH" sz="1800" i="1" dirty="0" smtClean="0">
                  <a:solidFill>
                    <a:srgbClr val="000096"/>
                  </a:solidFill>
                  <a:latin typeface="Garamond" pitchFamily="18" charset="0"/>
                </a:rPr>
                <a:t>  </a:t>
              </a:r>
              <a:r>
                <a:rPr lang="fr-CH" sz="2000" dirty="0" smtClean="0">
                  <a:solidFill>
                    <a:srgbClr val="000096"/>
                  </a:solidFill>
                  <a:latin typeface="Garamond" pitchFamily="18" charset="0"/>
                </a:rPr>
                <a:t>« </a:t>
              </a:r>
              <a:r>
                <a:rPr lang="fr-CH" sz="2000" dirty="0" err="1" smtClean="0">
                  <a:solidFill>
                    <a:srgbClr val="000096"/>
                  </a:solidFill>
                  <a:latin typeface="Garamond" pitchFamily="18" charset="0"/>
                </a:rPr>
                <a:t>fréquentiste</a:t>
              </a:r>
              <a:r>
                <a:rPr lang="fr-CH" sz="2000" dirty="0" smtClean="0">
                  <a:solidFill>
                    <a:srgbClr val="000096"/>
                  </a:solidFill>
                  <a:latin typeface="Garamond" pitchFamily="18" charset="0"/>
                </a:rPr>
                <a:t> modifiée » : </a:t>
              </a:r>
              <a:endParaRPr lang="fr-FR" sz="2000" dirty="0" err="1" smtClean="0">
                <a:solidFill>
                  <a:srgbClr val="000096"/>
                </a:solidFill>
                <a:latin typeface="Garamond" pitchFamily="18" charset="0"/>
              </a:endParaRPr>
            </a:p>
          </p:txBody>
        </p:sp>
        <p:pic>
          <p:nvPicPr>
            <p:cNvPr id="6" name="Picture 12" descr="http://hausheer.osola.com/latex2png/DQpcYmVnaW57ZXF1YXRpb259DQpcbm9udW1iZXINCkNMX3tzfSA9IFxmcmFje0NMX3tzICsgYn19e0NMX3tifX0NClxlbmR7ZXF1YXRpb259DQoNCg0KDQo-/300/1/result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79500" y="4966841"/>
              <a:ext cx="1587500" cy="576709"/>
            </a:xfrm>
            <a:prstGeom prst="rect">
              <a:avLst/>
            </a:prstGeom>
            <a:noFill/>
          </p:spPr>
        </p:pic>
        <p:pic>
          <p:nvPicPr>
            <p:cNvPr id="7" name="Picture 14" descr="http://hausheer.osola.com/latex2png/XGJlZ2lue2VxdWF0aW9ufQ0KXG5vbnVtYmVyDQpTX1xzaWdtYSAgPSBcc3FydHsyfSBcdGltZXMgXHRleHRybXtFcmZ9XnstMX1cbGVmdCgxLVxmcmFjezJ9e0NMX3N9XHJpZ2h0KQ0KXGVuZHtlcXVhdGlvbn0NCg--/300/1/result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46500" y="4960243"/>
              <a:ext cx="3286621" cy="632520"/>
            </a:xfrm>
            <a:prstGeom prst="rect">
              <a:avLst/>
            </a:prstGeom>
            <a:noFill/>
          </p:spPr>
        </p:pic>
      </p:grpSp>
      <p:grpSp>
        <p:nvGrpSpPr>
          <p:cNvPr id="12" name="Group 104"/>
          <p:cNvGrpSpPr/>
          <p:nvPr/>
        </p:nvGrpSpPr>
        <p:grpSpPr>
          <a:xfrm>
            <a:off x="435787" y="5852924"/>
            <a:ext cx="7265468" cy="646331"/>
            <a:chOff x="435787" y="5852924"/>
            <a:chExt cx="7265468" cy="646331"/>
          </a:xfrm>
        </p:grpSpPr>
        <p:sp>
          <p:nvSpPr>
            <p:cNvPr id="84" name="Rectangle 83"/>
            <p:cNvSpPr/>
            <p:nvPr/>
          </p:nvSpPr>
          <p:spPr>
            <a:xfrm>
              <a:off x="976605" y="5852924"/>
              <a:ext cx="67246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C00000"/>
                  </a:solidFill>
                  <a:latin typeface="Garamond" pitchFamily="18" charset="0"/>
                </a:rPr>
                <a:t>Utilisation de l’expérience médiane comme expérience la plus probable pour estimer le potentiel de découverte.</a:t>
              </a:r>
            </a:p>
          </p:txBody>
        </p:sp>
        <p:grpSp>
          <p:nvGrpSpPr>
            <p:cNvPr id="13" name="Group 31"/>
            <p:cNvGrpSpPr>
              <a:grpSpLocks noChangeAspect="1"/>
            </p:cNvGrpSpPr>
            <p:nvPr/>
          </p:nvGrpSpPr>
          <p:grpSpPr bwMode="auto">
            <a:xfrm>
              <a:off x="435787" y="5906277"/>
              <a:ext cx="493784" cy="443690"/>
              <a:chOff x="4571" y="3139"/>
              <a:chExt cx="690" cy="620"/>
            </a:xfrm>
          </p:grpSpPr>
          <p:sp>
            <p:nvSpPr>
              <p:cNvPr id="23" name="Freeform 32"/>
              <p:cNvSpPr>
                <a:spLocks/>
              </p:cNvSpPr>
              <p:nvPr/>
            </p:nvSpPr>
            <p:spPr bwMode="auto">
              <a:xfrm>
                <a:off x="4571" y="3139"/>
                <a:ext cx="690" cy="620"/>
              </a:xfrm>
              <a:custGeom>
                <a:avLst/>
                <a:gdLst/>
                <a:ahLst/>
                <a:cxnLst>
                  <a:cxn ang="0">
                    <a:pos x="180" y="0"/>
                  </a:cxn>
                  <a:cxn ang="0">
                    <a:pos x="36" y="288"/>
                  </a:cxn>
                  <a:cxn ang="0">
                    <a:pos x="324" y="288"/>
                  </a:cxn>
                  <a:cxn ang="0">
                    <a:pos x="180" y="0"/>
                  </a:cxn>
                </a:cxnLst>
                <a:rect l="0" t="0" r="r" b="b"/>
                <a:pathLst>
                  <a:path w="360" h="324">
                    <a:moveTo>
                      <a:pt x="180" y="0"/>
                    </a:moveTo>
                    <a:cubicBezTo>
                      <a:pt x="144" y="0"/>
                      <a:pt x="0" y="252"/>
                      <a:pt x="36" y="288"/>
                    </a:cubicBezTo>
                    <a:cubicBezTo>
                      <a:pt x="72" y="324"/>
                      <a:pt x="288" y="324"/>
                      <a:pt x="324" y="288"/>
                    </a:cubicBezTo>
                    <a:cubicBezTo>
                      <a:pt x="360" y="252"/>
                      <a:pt x="216" y="0"/>
                      <a:pt x="180" y="0"/>
                    </a:cubicBezTo>
                    <a:close/>
                  </a:path>
                </a:pathLst>
              </a:custGeom>
              <a:solidFill>
                <a:srgbClr val="C00000">
                  <a:alpha val="5098"/>
                </a:srgbClr>
              </a:solidFill>
              <a:ln w="28575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Freeform 33"/>
              <p:cNvSpPr>
                <a:spLocks noEditPoints="1"/>
              </p:cNvSpPr>
              <p:nvPr/>
            </p:nvSpPr>
            <p:spPr bwMode="auto">
              <a:xfrm>
                <a:off x="4891" y="3248"/>
                <a:ext cx="76" cy="444"/>
              </a:xfrm>
              <a:custGeom>
                <a:avLst/>
                <a:gdLst/>
                <a:ahLst/>
                <a:cxnLst>
                  <a:cxn ang="0">
                    <a:pos x="0" y="213"/>
                  </a:cxn>
                  <a:cxn ang="0">
                    <a:pos x="20" y="192"/>
                  </a:cxn>
                  <a:cxn ang="0">
                    <a:pos x="40" y="213"/>
                  </a:cxn>
                  <a:cxn ang="0">
                    <a:pos x="20" y="232"/>
                  </a:cxn>
                  <a:cxn ang="0">
                    <a:pos x="0" y="213"/>
                  </a:cxn>
                  <a:cxn ang="0">
                    <a:pos x="37" y="10"/>
                  </a:cxn>
                  <a:cxn ang="0">
                    <a:pos x="35" y="41"/>
                  </a:cxn>
                  <a:cxn ang="0">
                    <a:pos x="25" y="155"/>
                  </a:cxn>
                  <a:cxn ang="0">
                    <a:pos x="15" y="155"/>
                  </a:cxn>
                  <a:cxn ang="0">
                    <a:pos x="5" y="41"/>
                  </a:cxn>
                  <a:cxn ang="0">
                    <a:pos x="3" y="10"/>
                  </a:cxn>
                  <a:cxn ang="0">
                    <a:pos x="20" y="0"/>
                  </a:cxn>
                  <a:cxn ang="0">
                    <a:pos x="37" y="10"/>
                  </a:cxn>
                </a:cxnLst>
                <a:rect l="0" t="0" r="r" b="b"/>
                <a:pathLst>
                  <a:path w="40" h="232">
                    <a:moveTo>
                      <a:pt x="0" y="213"/>
                    </a:moveTo>
                    <a:cubicBezTo>
                      <a:pt x="0" y="201"/>
                      <a:pt x="9" y="192"/>
                      <a:pt x="20" y="192"/>
                    </a:cubicBezTo>
                    <a:cubicBezTo>
                      <a:pt x="32" y="192"/>
                      <a:pt x="40" y="201"/>
                      <a:pt x="40" y="213"/>
                    </a:cubicBezTo>
                    <a:cubicBezTo>
                      <a:pt x="40" y="224"/>
                      <a:pt x="32" y="232"/>
                      <a:pt x="20" y="232"/>
                    </a:cubicBezTo>
                    <a:cubicBezTo>
                      <a:pt x="10" y="232"/>
                      <a:pt x="0" y="225"/>
                      <a:pt x="0" y="213"/>
                    </a:cubicBezTo>
                    <a:close/>
                    <a:moveTo>
                      <a:pt x="37" y="10"/>
                    </a:moveTo>
                    <a:cubicBezTo>
                      <a:pt x="37" y="15"/>
                      <a:pt x="37" y="22"/>
                      <a:pt x="35" y="41"/>
                    </a:cubicBezTo>
                    <a:cubicBezTo>
                      <a:pt x="25" y="155"/>
                      <a:pt x="25" y="155"/>
                      <a:pt x="25" y="155"/>
                    </a:cubicBezTo>
                    <a:cubicBezTo>
                      <a:pt x="23" y="157"/>
                      <a:pt x="17" y="157"/>
                      <a:pt x="15" y="155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4" y="22"/>
                      <a:pt x="3" y="15"/>
                      <a:pt x="3" y="10"/>
                    </a:cubicBezTo>
                    <a:cubicBezTo>
                      <a:pt x="3" y="1"/>
                      <a:pt x="9" y="0"/>
                      <a:pt x="20" y="0"/>
                    </a:cubicBezTo>
                    <a:cubicBezTo>
                      <a:pt x="31" y="0"/>
                      <a:pt x="37" y="1"/>
                      <a:pt x="37" y="10"/>
                    </a:cubicBezTo>
                    <a:close/>
                  </a:path>
                </a:pathLst>
              </a:custGeom>
              <a:solidFill>
                <a:srgbClr val="C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85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7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8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0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1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4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5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0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0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1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2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7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Potentiel de découverte des Z’ « usuels »</a:t>
            </a:r>
          </a:p>
        </p:txBody>
      </p:sp>
      <p:pic>
        <p:nvPicPr>
          <p:cNvPr id="7" name="Picture 3" descr="C:\Users\olympio\Documents\THESE\These\Soutenance_These\Discovery_er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07" y="1461703"/>
            <a:ext cx="3974341" cy="328920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 bwMode="auto">
          <a:xfrm>
            <a:off x="1260739" y="4640509"/>
            <a:ext cx="21487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FR" sz="1800" dirty="0" smtClean="0">
                <a:solidFill>
                  <a:srgbClr val="FF0000"/>
                </a:solidFill>
                <a:latin typeface="Garamond" pitchFamily="18" charset="0"/>
                <a:sym typeface="Symbol"/>
              </a:rPr>
              <a:t>1 fb</a:t>
            </a:r>
            <a:r>
              <a:rPr lang="fr-FR" sz="1800" baseline="30000" dirty="0" smtClean="0">
                <a:solidFill>
                  <a:srgbClr val="FF0000"/>
                </a:solidFill>
                <a:latin typeface="Garamond" pitchFamily="18" charset="0"/>
                <a:sym typeface="Symbol"/>
              </a:rPr>
              <a:t>-1</a:t>
            </a:r>
            <a:r>
              <a:rPr lang="fr-FR" sz="1800" dirty="0" smtClean="0">
                <a:solidFill>
                  <a:srgbClr val="FF0000"/>
                </a:solidFill>
                <a:latin typeface="Garamond" pitchFamily="18" charset="0"/>
                <a:sym typeface="Symbol"/>
              </a:rPr>
              <a:t>   2- 2.5 </a:t>
            </a:r>
            <a:r>
              <a:rPr lang="fr-FR" sz="1800" dirty="0" err="1" smtClean="0">
                <a:solidFill>
                  <a:srgbClr val="FF0000"/>
                </a:solidFill>
                <a:latin typeface="Garamond" pitchFamily="18" charset="0"/>
                <a:sym typeface="Symbol"/>
              </a:rPr>
              <a:t>TeV</a:t>
            </a:r>
            <a:endParaRPr lang="fr-FR" sz="1800" dirty="0" smtClean="0">
              <a:solidFill>
                <a:srgbClr val="FF0000"/>
              </a:solidFill>
              <a:latin typeface="Garamond" pitchFamily="18" charset="0"/>
              <a:sym typeface="Symbol"/>
            </a:endParaRPr>
          </a:p>
          <a:p>
            <a:pPr algn="ctr">
              <a:spcBef>
                <a:spcPts val="0"/>
              </a:spcBef>
            </a:pPr>
            <a:r>
              <a:rPr lang="fr-CH" sz="1800" dirty="0" smtClean="0">
                <a:solidFill>
                  <a:srgbClr val="FF0000"/>
                </a:solidFill>
                <a:latin typeface="Garamond" pitchFamily="18" charset="0"/>
                <a:sym typeface="Symbol"/>
              </a:rPr>
              <a:t>10 </a:t>
            </a:r>
            <a:r>
              <a:rPr lang="fr-FR" sz="1800" dirty="0" smtClean="0">
                <a:solidFill>
                  <a:srgbClr val="FF0000"/>
                </a:solidFill>
                <a:latin typeface="Garamond" pitchFamily="18" charset="0"/>
                <a:sym typeface="Symbol"/>
              </a:rPr>
              <a:t>fb</a:t>
            </a:r>
            <a:r>
              <a:rPr lang="fr-FR" sz="1800" baseline="30000" dirty="0" smtClean="0">
                <a:solidFill>
                  <a:srgbClr val="FF0000"/>
                </a:solidFill>
                <a:latin typeface="Garamond" pitchFamily="18" charset="0"/>
                <a:sym typeface="Symbol"/>
              </a:rPr>
              <a:t>-1</a:t>
            </a:r>
            <a:r>
              <a:rPr lang="fr-FR" sz="1800" dirty="0" smtClean="0">
                <a:solidFill>
                  <a:srgbClr val="FF0000"/>
                </a:solidFill>
                <a:latin typeface="Garamond" pitchFamily="18" charset="0"/>
                <a:sym typeface="Symbol"/>
              </a:rPr>
              <a:t>  &gt; 3 </a:t>
            </a:r>
            <a:r>
              <a:rPr lang="fr-FR" sz="1800" dirty="0" err="1" smtClean="0">
                <a:solidFill>
                  <a:srgbClr val="FF0000"/>
                </a:solidFill>
                <a:latin typeface="Garamond" pitchFamily="18" charset="0"/>
                <a:sym typeface="Symbol"/>
              </a:rPr>
              <a:t>TeV</a:t>
            </a:r>
            <a:endParaRPr lang="fr-FR" sz="1800" dirty="0" smtClean="0">
              <a:solidFill>
                <a:srgbClr val="FF0000"/>
              </a:solidFill>
              <a:latin typeface="Garamond" pitchFamily="18" charset="0"/>
              <a:sym typeface="Symbol"/>
            </a:endParaRPr>
          </a:p>
        </p:txBody>
      </p:sp>
      <p:pic>
        <p:nvPicPr>
          <p:cNvPr id="220162" name="Picture 2" descr="Z:\Users\olympio\Documents\02.Travail\Presentations\Seminaire\DiscoZpMuo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9991" y="1405909"/>
            <a:ext cx="3965712" cy="3364875"/>
          </a:xfrm>
          <a:prstGeom prst="rect">
            <a:avLst/>
          </a:prstGeom>
          <a:noFill/>
        </p:spPr>
      </p:pic>
      <p:sp>
        <p:nvSpPr>
          <p:cNvPr id="71" name="Rectangle 70"/>
          <p:cNvSpPr/>
          <p:nvPr/>
        </p:nvSpPr>
        <p:spPr>
          <a:xfrm>
            <a:off x="560258" y="1160646"/>
            <a:ext cx="35446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2000" b="1" dirty="0" smtClean="0">
                <a:solidFill>
                  <a:srgbClr val="FF0000"/>
                </a:solidFill>
                <a:latin typeface="Garamond" pitchFamily="18" charset="0"/>
              </a:rPr>
              <a:t>Électrons</a:t>
            </a:r>
            <a:endParaRPr lang="fr-FR" sz="20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321102" y="1160646"/>
            <a:ext cx="35446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2000" b="1" dirty="0" smtClean="0">
                <a:solidFill>
                  <a:srgbClr val="FF0000"/>
                </a:solidFill>
                <a:latin typeface="Garamond" pitchFamily="18" charset="0"/>
              </a:rPr>
              <a:t>Muons</a:t>
            </a:r>
            <a:endParaRPr lang="fr-FR" sz="20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  <p:grpSp>
        <p:nvGrpSpPr>
          <p:cNvPr id="80" name="Group 10"/>
          <p:cNvGrpSpPr>
            <a:grpSpLocks/>
          </p:cNvGrpSpPr>
          <p:nvPr/>
        </p:nvGrpSpPr>
        <p:grpSpPr bwMode="auto">
          <a:xfrm>
            <a:off x="193795" y="777567"/>
            <a:ext cx="2943445" cy="400110"/>
            <a:chOff x="609936" y="1373863"/>
            <a:chExt cx="2943577" cy="400171"/>
          </a:xfrm>
        </p:grpSpPr>
        <p:sp>
          <p:nvSpPr>
            <p:cNvPr id="81" name="TextBox 11"/>
            <p:cNvSpPr txBox="1">
              <a:spLocks noChangeArrowheads="1"/>
            </p:cNvSpPr>
            <p:nvPr/>
          </p:nvSpPr>
          <p:spPr bwMode="auto">
            <a:xfrm>
              <a:off x="843995" y="1373863"/>
              <a:ext cx="2709518" cy="400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ts val="0"/>
                </a:spcBef>
              </a:pPr>
              <a:r>
                <a:rPr lang="fr-FR" sz="2000" dirty="0" smtClean="0">
                  <a:solidFill>
                    <a:srgbClr val="000096"/>
                  </a:solidFill>
                  <a:latin typeface="Lucida Calligraphy" pitchFamily="66" charset="0"/>
                </a:rPr>
                <a:t>Résultats à 14 </a:t>
              </a:r>
              <a:r>
                <a:rPr lang="fr-FR" sz="2000" dirty="0" err="1" smtClean="0">
                  <a:solidFill>
                    <a:srgbClr val="000096"/>
                  </a:solidFill>
                  <a:latin typeface="Lucida Calligraphy" pitchFamily="66" charset="0"/>
                </a:rPr>
                <a:t>TeV</a:t>
              </a:r>
              <a:endParaRPr lang="fr-FR" sz="2000" dirty="0" smtClean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82" name="Straight Connector 12"/>
            <p:cNvCxnSpPr>
              <a:cxnSpLocks noChangeShapeType="1"/>
              <a:endCxn id="122" idx="2"/>
            </p:cNvCxnSpPr>
            <p:nvPr/>
          </p:nvCxnSpPr>
          <p:spPr bwMode="auto">
            <a:xfrm rot="10800000">
              <a:off x="685469" y="1691186"/>
              <a:ext cx="2851690" cy="8404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2" name="Oval 13"/>
            <p:cNvSpPr>
              <a:spLocks noChangeArrowheads="1"/>
            </p:cNvSpPr>
            <p:nvPr/>
          </p:nvSpPr>
          <p:spPr bwMode="auto">
            <a:xfrm flipH="1">
              <a:off x="609936" y="1653418"/>
              <a:ext cx="75534" cy="7553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93795" y="5358401"/>
            <a:ext cx="8671910" cy="1738324"/>
            <a:chOff x="193795" y="5358401"/>
            <a:chExt cx="8671910" cy="1738324"/>
          </a:xfrm>
        </p:grpSpPr>
        <p:grpSp>
          <p:nvGrpSpPr>
            <p:cNvPr id="75" name="Group 10"/>
            <p:cNvGrpSpPr>
              <a:grpSpLocks/>
            </p:cNvGrpSpPr>
            <p:nvPr/>
          </p:nvGrpSpPr>
          <p:grpSpPr bwMode="auto">
            <a:xfrm>
              <a:off x="193795" y="5358401"/>
              <a:ext cx="5955535" cy="400110"/>
              <a:chOff x="609936" y="1373863"/>
              <a:chExt cx="5955800" cy="400171"/>
            </a:xfrm>
          </p:grpSpPr>
          <p:sp>
            <p:nvSpPr>
              <p:cNvPr id="76" name="TextBox 11"/>
              <p:cNvSpPr txBox="1">
                <a:spLocks noChangeArrowheads="1"/>
              </p:cNvSpPr>
              <p:nvPr/>
            </p:nvSpPr>
            <p:spPr bwMode="auto">
              <a:xfrm>
                <a:off x="819996" y="1373863"/>
                <a:ext cx="5745740" cy="400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fr-FR" sz="20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Résultats à 10 </a:t>
                </a:r>
                <a:r>
                  <a:rPr lang="fr-FR" sz="2000" dirty="0" err="1" smtClean="0">
                    <a:solidFill>
                      <a:srgbClr val="000096"/>
                    </a:solidFill>
                    <a:latin typeface="Lucida Calligraphy" pitchFamily="66" charset="0"/>
                  </a:rPr>
                  <a:t>TeV</a:t>
                </a:r>
                <a:r>
                  <a:rPr lang="fr-FR" sz="20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 </a:t>
                </a:r>
                <a:r>
                  <a:rPr lang="fr-FR" sz="14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(incluant le bruit de fond QCD)</a:t>
                </a:r>
                <a:endParaRPr lang="fr-FR" sz="2000" dirty="0" smtClean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cxnSp>
            <p:nvCxnSpPr>
              <p:cNvPr id="77" name="Straight Connector 12"/>
              <p:cNvCxnSpPr>
                <a:cxnSpLocks noChangeShapeType="1"/>
                <a:endCxn id="78" idx="2"/>
              </p:cNvCxnSpPr>
              <p:nvPr/>
            </p:nvCxnSpPr>
            <p:spPr bwMode="auto">
              <a:xfrm rot="10800000">
                <a:off x="685470" y="1691184"/>
                <a:ext cx="5765971" cy="1392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78" name="Oval 13"/>
              <p:cNvSpPr>
                <a:spLocks noChangeArrowheads="1"/>
              </p:cNvSpPr>
              <p:nvPr/>
            </p:nvSpPr>
            <p:spPr bwMode="auto">
              <a:xfrm flipH="1">
                <a:off x="609936" y="1653418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" name="Rectangle 122"/>
            <p:cNvSpPr/>
            <p:nvPr/>
          </p:nvSpPr>
          <p:spPr>
            <a:xfrm>
              <a:off x="560258" y="5773286"/>
              <a:ext cx="354460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2000" b="1" dirty="0" smtClean="0">
                  <a:solidFill>
                    <a:srgbClr val="C00000"/>
                  </a:solidFill>
                  <a:latin typeface="Garamond" pitchFamily="18" charset="0"/>
                </a:rPr>
                <a:t>Électrons</a:t>
              </a:r>
            </a:p>
            <a:p>
              <a:pPr algn="ctr">
                <a:spcBef>
                  <a:spcPts val="0"/>
                </a:spcBef>
              </a:pPr>
              <a:r>
                <a:rPr lang="fr-FR" sz="2000" dirty="0" smtClean="0">
                  <a:latin typeface="Garamond" pitchFamily="18" charset="0"/>
                </a:rPr>
                <a:t>M</a:t>
              </a:r>
              <a:r>
                <a:rPr lang="fr-FR" sz="2000" baseline="-25000" dirty="0" smtClean="0">
                  <a:latin typeface="Garamond" pitchFamily="18" charset="0"/>
                </a:rPr>
                <a:t>Z'   </a:t>
              </a:r>
              <a:r>
                <a:rPr lang="fr-FR" sz="2000" dirty="0" smtClean="0">
                  <a:latin typeface="Garamond" pitchFamily="18" charset="0"/>
                </a:rPr>
                <a:t>= 1 </a:t>
              </a:r>
              <a:r>
                <a:rPr lang="fr-FR" sz="2000" dirty="0" err="1" smtClean="0">
                  <a:latin typeface="Garamond" pitchFamily="18" charset="0"/>
                </a:rPr>
                <a:t>TeV</a:t>
              </a:r>
              <a:r>
                <a:rPr lang="fr-FR" sz="2000" dirty="0" smtClean="0">
                  <a:latin typeface="Garamond" pitchFamily="18" charset="0"/>
                </a:rPr>
                <a:t> </a:t>
              </a:r>
              <a:r>
                <a:rPr lang="fr-FR" sz="2000" dirty="0" smtClean="0">
                  <a:latin typeface="Garamond" pitchFamily="18" charset="0"/>
                  <a:cs typeface="Times New Roman"/>
                </a:rPr>
                <a:t>→</a:t>
              </a:r>
              <a:r>
                <a:rPr lang="fr-FR" sz="2000" dirty="0" smtClean="0">
                  <a:latin typeface="Garamond" pitchFamily="18" charset="0"/>
                </a:rPr>
                <a:t> </a:t>
              </a:r>
              <a:r>
                <a:rPr lang="fr-FR" sz="2000" dirty="0" smtClean="0">
                  <a:latin typeface="Lucida Calligraphy" pitchFamily="66" charset="0"/>
                </a:rPr>
                <a:t>L</a:t>
              </a:r>
              <a:r>
                <a:rPr lang="fr-FR" sz="2000" dirty="0" smtClean="0">
                  <a:latin typeface="Garamond" pitchFamily="18" charset="0"/>
                </a:rPr>
                <a:t>=0.03 fb</a:t>
              </a:r>
              <a:r>
                <a:rPr lang="fr-FR" sz="2000" baseline="30000" dirty="0" smtClean="0">
                  <a:latin typeface="Garamond" pitchFamily="18" charset="0"/>
                </a:rPr>
                <a:t>-1</a:t>
              </a:r>
              <a:r>
                <a:rPr lang="fr-FR" sz="2000" dirty="0" smtClean="0">
                  <a:latin typeface="Garamond" pitchFamily="18" charset="0"/>
                </a:rPr>
                <a:t> </a:t>
              </a:r>
            </a:p>
            <a:p>
              <a:pPr algn="ctr">
                <a:spcBef>
                  <a:spcPts val="0"/>
                </a:spcBef>
              </a:pPr>
              <a:r>
                <a:rPr lang="fr-FR" sz="2000" dirty="0" smtClean="0">
                  <a:latin typeface="Garamond" pitchFamily="18" charset="0"/>
                </a:rPr>
                <a:t>M</a:t>
              </a:r>
              <a:r>
                <a:rPr lang="fr-FR" sz="2000" baseline="-25000" dirty="0" smtClean="0">
                  <a:latin typeface="Garamond" pitchFamily="18" charset="0"/>
                </a:rPr>
                <a:t>Z' </a:t>
              </a:r>
              <a:r>
                <a:rPr lang="fr-FR" sz="2000" dirty="0" smtClean="0">
                  <a:latin typeface="Garamond" pitchFamily="18" charset="0"/>
                </a:rPr>
                <a:t> = 2 </a:t>
              </a:r>
              <a:r>
                <a:rPr lang="fr-FR" sz="2000" dirty="0" err="1" smtClean="0">
                  <a:latin typeface="Garamond" pitchFamily="18" charset="0"/>
                </a:rPr>
                <a:t>TeV</a:t>
              </a:r>
              <a:r>
                <a:rPr lang="fr-FR" sz="2000" dirty="0" smtClean="0">
                  <a:latin typeface="Garamond" pitchFamily="18" charset="0"/>
                </a:rPr>
                <a:t> </a:t>
              </a:r>
              <a:r>
                <a:rPr lang="fr-FR" sz="2000" dirty="0" smtClean="0">
                  <a:latin typeface="Garamond" pitchFamily="18" charset="0"/>
                  <a:cs typeface="Times New Roman"/>
                </a:rPr>
                <a:t>→</a:t>
              </a:r>
              <a:r>
                <a:rPr lang="fr-FR" sz="2000" dirty="0" smtClean="0">
                  <a:latin typeface="Garamond" pitchFamily="18" charset="0"/>
                </a:rPr>
                <a:t> </a:t>
              </a:r>
              <a:r>
                <a:rPr lang="fr-FR" sz="2000" dirty="0" smtClean="0">
                  <a:latin typeface="Lucida Calligraphy" pitchFamily="66" charset="0"/>
                </a:rPr>
                <a:t>L</a:t>
              </a:r>
              <a:r>
                <a:rPr lang="fr-FR" sz="2000" dirty="0" smtClean="0">
                  <a:latin typeface="Garamond" pitchFamily="18" charset="0"/>
                </a:rPr>
                <a:t>=1.0 fb</a:t>
              </a:r>
              <a:r>
                <a:rPr lang="fr-FR" sz="2000" baseline="30000" dirty="0" smtClean="0">
                  <a:latin typeface="Garamond" pitchFamily="18" charset="0"/>
                </a:rPr>
                <a:t>-1</a:t>
              </a:r>
              <a:r>
                <a:rPr lang="fr-FR" sz="2000" dirty="0" smtClean="0">
                  <a:latin typeface="Garamond" pitchFamily="18" charset="0"/>
                </a:rPr>
                <a:t> </a:t>
              </a:r>
            </a:p>
            <a:p>
              <a:pPr algn="ctr">
                <a:spcBef>
                  <a:spcPts val="0"/>
                </a:spcBef>
              </a:pPr>
              <a:endParaRPr lang="fr-FR" sz="2000" b="1" dirty="0" smtClean="0">
                <a:solidFill>
                  <a:srgbClr val="C00000"/>
                </a:solidFill>
                <a:latin typeface="Garamond" pitchFamily="18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321102" y="5885046"/>
              <a:ext cx="354460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2000" b="1" dirty="0" smtClean="0">
                  <a:solidFill>
                    <a:srgbClr val="C00000"/>
                  </a:solidFill>
                  <a:latin typeface="Garamond" pitchFamily="18" charset="0"/>
                </a:rPr>
                <a:t>Muons</a:t>
              </a:r>
            </a:p>
            <a:p>
              <a:pPr algn="ctr">
                <a:spcBef>
                  <a:spcPts val="0"/>
                </a:spcBef>
              </a:pPr>
              <a:r>
                <a:rPr lang="fr-FR" sz="2000" dirty="0" smtClean="0">
                  <a:latin typeface="Garamond" pitchFamily="18" charset="0"/>
                </a:rPr>
                <a:t>M</a:t>
              </a:r>
              <a:r>
                <a:rPr lang="fr-FR" sz="2000" baseline="-25000" dirty="0" smtClean="0">
                  <a:latin typeface="Garamond" pitchFamily="18" charset="0"/>
                </a:rPr>
                <a:t>Z'</a:t>
              </a:r>
              <a:r>
                <a:rPr lang="fr-FR" sz="2000" dirty="0" smtClean="0">
                  <a:latin typeface="Garamond" pitchFamily="18" charset="0"/>
                </a:rPr>
                <a:t>=1 </a:t>
              </a:r>
              <a:r>
                <a:rPr lang="fr-FR" sz="2000" dirty="0" err="1" smtClean="0">
                  <a:latin typeface="Garamond" pitchFamily="18" charset="0"/>
                </a:rPr>
                <a:t>TeV</a:t>
              </a:r>
              <a:r>
                <a:rPr lang="fr-FR" sz="2000" dirty="0" smtClean="0">
                  <a:latin typeface="Garamond" pitchFamily="18" charset="0"/>
                </a:rPr>
                <a:t>, </a:t>
              </a:r>
              <a:r>
                <a:rPr lang="fr-FR" sz="2000" dirty="0" smtClean="0">
                  <a:latin typeface="Lucida Calligraphy" pitchFamily="66" charset="0"/>
                </a:rPr>
                <a:t>L</a:t>
              </a:r>
              <a:r>
                <a:rPr lang="fr-FR" sz="2000" dirty="0" smtClean="0">
                  <a:latin typeface="Garamond" pitchFamily="18" charset="0"/>
                </a:rPr>
                <a:t> = 0.03 fb</a:t>
              </a:r>
              <a:r>
                <a:rPr lang="fr-FR" sz="2000" baseline="30000" dirty="0" smtClean="0">
                  <a:latin typeface="Garamond" pitchFamily="18" charset="0"/>
                </a:rPr>
                <a:t>-1</a:t>
              </a:r>
            </a:p>
            <a:p>
              <a:pPr algn="ctr">
                <a:spcBef>
                  <a:spcPts val="0"/>
                </a:spcBef>
              </a:pPr>
              <a:endParaRPr lang="fr-FR" sz="2000" b="1" dirty="0" smtClean="0">
                <a:solidFill>
                  <a:srgbClr val="C00000"/>
                </a:solidFill>
                <a:latin typeface="Garamond" pitchFamily="18" charset="0"/>
              </a:endParaRPr>
            </a:p>
          </p:txBody>
        </p:sp>
      </p:grpSp>
      <p:sp>
        <p:nvSpPr>
          <p:cNvPr id="126" name="TextBox 125"/>
          <p:cNvSpPr txBox="1"/>
          <p:nvPr/>
        </p:nvSpPr>
        <p:spPr bwMode="auto">
          <a:xfrm>
            <a:off x="6031522" y="4809474"/>
            <a:ext cx="22604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800" dirty="0" smtClean="0">
                <a:solidFill>
                  <a:srgbClr val="FF0000"/>
                </a:solidFill>
                <a:latin typeface="Garamond" pitchFamily="18" charset="0"/>
                <a:sym typeface="Symbol"/>
              </a:rPr>
              <a:t>Similaires aux électrons</a:t>
            </a:r>
            <a:endParaRPr lang="fr-FR" sz="1800" dirty="0" smtClean="0">
              <a:solidFill>
                <a:srgbClr val="FF0000"/>
              </a:solidFill>
              <a:latin typeface="Garamond" pitchFamily="18" charset="0"/>
              <a:sym typeface="Symbol"/>
            </a:endParaRPr>
          </a:p>
        </p:txBody>
      </p:sp>
      <p:sp>
        <p:nvSpPr>
          <p:cNvPr id="64" name="TextBox 63"/>
          <p:cNvSpPr txBox="1"/>
          <p:nvPr/>
        </p:nvSpPr>
        <p:spPr bwMode="auto">
          <a:xfrm>
            <a:off x="6840997" y="725557"/>
            <a:ext cx="23030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600" b="1" dirty="0" smtClean="0">
                <a:latin typeface="Garamond" pitchFamily="18" charset="0"/>
              </a:rPr>
              <a:t>CERN-OPEN-2008-020</a:t>
            </a:r>
            <a:endParaRPr lang="fr-FR" sz="1600" b="1" dirty="0" smtClean="0">
              <a:latin typeface="Garamond" pitchFamily="18" charset="0"/>
            </a:endParaRPr>
          </a:p>
        </p:txBody>
      </p:sp>
      <p:sp>
        <p:nvSpPr>
          <p:cNvPr id="65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0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2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7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9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0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1960 - Les bosons de jauge lourds dans le MS</a:t>
            </a:r>
          </a:p>
        </p:txBody>
      </p:sp>
      <p:graphicFrame>
        <p:nvGraphicFramePr>
          <p:cNvPr id="81" name="Object 5"/>
          <p:cNvGraphicFramePr>
            <a:graphicFrameLocks noChangeAspect="1"/>
          </p:cNvGraphicFramePr>
          <p:nvPr/>
        </p:nvGraphicFramePr>
        <p:xfrm>
          <a:off x="442913" y="1520378"/>
          <a:ext cx="246062" cy="276225"/>
        </p:xfrm>
        <a:graphic>
          <a:graphicData uri="http://schemas.openxmlformats.org/presentationml/2006/ole">
            <p:oleObj spid="_x0000_s192514" name="Equation" r:id="rId5" imgW="114120" imgH="126720" progId="Equation.DSMT4">
              <p:embed/>
            </p:oleObj>
          </a:graphicData>
        </a:graphic>
      </p:graphicFrame>
      <p:sp>
        <p:nvSpPr>
          <p:cNvPr id="82" name="TextBox 306"/>
          <p:cNvSpPr txBox="1">
            <a:spLocks noChangeArrowheads="1"/>
          </p:cNvSpPr>
          <p:nvPr/>
        </p:nvSpPr>
        <p:spPr bwMode="auto">
          <a:xfrm>
            <a:off x="2171427" y="1036191"/>
            <a:ext cx="423731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800" dirty="0">
                <a:solidFill>
                  <a:srgbClr val="000096"/>
                </a:solidFill>
                <a:latin typeface="Garamond" pitchFamily="18" charset="0"/>
              </a:rPr>
              <a:t>Structure de l’interaction faible</a:t>
            </a:r>
          </a:p>
          <a:p>
            <a:pPr algn="r"/>
            <a:r>
              <a:rPr lang="fr-CH" sz="1600" dirty="0">
                <a:solidFill>
                  <a:srgbClr val="000096"/>
                </a:solidFill>
                <a:latin typeface="Garamond" pitchFamily="18" charset="0"/>
              </a:rPr>
              <a:t>3 bosons de jauge notés W</a:t>
            </a:r>
            <a:r>
              <a:rPr lang="fr-CH" sz="1600" baseline="-25000" dirty="0">
                <a:solidFill>
                  <a:srgbClr val="000096"/>
                </a:solidFill>
                <a:latin typeface="Garamond" pitchFamily="18" charset="0"/>
              </a:rPr>
              <a:t>1</a:t>
            </a:r>
            <a:r>
              <a:rPr lang="fr-CH" sz="1600" dirty="0">
                <a:solidFill>
                  <a:srgbClr val="000096"/>
                </a:solidFill>
                <a:latin typeface="Garamond" pitchFamily="18" charset="0"/>
              </a:rPr>
              <a:t>,W</a:t>
            </a:r>
            <a:r>
              <a:rPr lang="fr-CH" sz="1600" baseline="-25000" dirty="0">
                <a:solidFill>
                  <a:srgbClr val="000096"/>
                </a:solidFill>
                <a:latin typeface="Garamond" pitchFamily="18" charset="0"/>
              </a:rPr>
              <a:t>2</a:t>
            </a:r>
            <a:r>
              <a:rPr lang="fr-CH" sz="1600" dirty="0">
                <a:solidFill>
                  <a:srgbClr val="000096"/>
                </a:solidFill>
                <a:latin typeface="Garamond" pitchFamily="18" charset="0"/>
              </a:rPr>
              <a:t> et W</a:t>
            </a:r>
            <a:r>
              <a:rPr lang="fr-CH" sz="1600" baseline="-25000" dirty="0">
                <a:solidFill>
                  <a:srgbClr val="000096"/>
                </a:solidFill>
                <a:latin typeface="Garamond" pitchFamily="18" charset="0"/>
              </a:rPr>
              <a:t>3</a:t>
            </a:r>
            <a:r>
              <a:rPr lang="fr-CH" sz="1600" dirty="0">
                <a:solidFill>
                  <a:srgbClr val="000096"/>
                </a:solidFill>
                <a:latin typeface="Garamond" pitchFamily="18" charset="0"/>
              </a:rPr>
              <a:t> – couplage g</a:t>
            </a:r>
            <a:endParaRPr lang="fr-FR" sz="1600" baseline="-25000" dirty="0">
              <a:solidFill>
                <a:srgbClr val="000096"/>
              </a:solidFill>
              <a:latin typeface="Garamond" pitchFamily="18" charset="0"/>
            </a:endParaRPr>
          </a:p>
        </p:txBody>
      </p:sp>
      <p:sp>
        <p:nvSpPr>
          <p:cNvPr id="83" name="Oval 312"/>
          <p:cNvSpPr>
            <a:spLocks noChangeArrowheads="1"/>
          </p:cNvSpPr>
          <p:nvPr/>
        </p:nvSpPr>
        <p:spPr bwMode="auto">
          <a:xfrm flipH="1">
            <a:off x="1157288" y="1310828"/>
            <a:ext cx="76200" cy="762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rgbClr val="00009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18" name="Straight Connector 308"/>
          <p:cNvCxnSpPr>
            <a:cxnSpLocks noChangeShapeType="1"/>
            <a:endCxn id="83" idx="2"/>
          </p:cNvCxnSpPr>
          <p:nvPr/>
        </p:nvCxnSpPr>
        <p:spPr bwMode="auto">
          <a:xfrm rot="10800000" flipV="1">
            <a:off x="1233488" y="1347340"/>
            <a:ext cx="5111750" cy="1587"/>
          </a:xfrm>
          <a:prstGeom prst="line">
            <a:avLst/>
          </a:prstGeom>
          <a:noFill/>
          <a:ln w="19050" algn="ctr">
            <a:solidFill>
              <a:srgbClr val="000096"/>
            </a:solidFill>
            <a:round/>
            <a:headEnd/>
            <a:tailEnd/>
          </a:ln>
        </p:spPr>
      </p:cxnSp>
      <p:grpSp>
        <p:nvGrpSpPr>
          <p:cNvPr id="119" name="Group 81"/>
          <p:cNvGrpSpPr/>
          <p:nvPr/>
        </p:nvGrpSpPr>
        <p:grpSpPr>
          <a:xfrm>
            <a:off x="6404196" y="1448941"/>
            <a:ext cx="2689003" cy="2103437"/>
            <a:chOff x="6404196" y="1782763"/>
            <a:chExt cx="2689003" cy="2103437"/>
          </a:xfrm>
        </p:grpSpPr>
        <p:pic>
          <p:nvPicPr>
            <p:cNvPr id="120" name="Picture 119" descr="C:\Users\olympio\Documents\THESE\These\Soutenance_These\PotHiggs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04196" y="1954213"/>
              <a:ext cx="2689003" cy="19319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TextBox 127"/>
            <p:cNvSpPr txBox="1">
              <a:spLocks noChangeArrowheads="1"/>
            </p:cNvSpPr>
            <p:nvPr/>
          </p:nvSpPr>
          <p:spPr bwMode="auto">
            <a:xfrm>
              <a:off x="6743700" y="1782763"/>
              <a:ext cx="2019720" cy="338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1600" b="1" dirty="0">
                  <a:solidFill>
                    <a:srgbClr val="C00000"/>
                  </a:solidFill>
                  <a:latin typeface="Garamond" pitchFamily="18" charset="0"/>
                </a:rPr>
                <a:t>Potentiel de Higgs</a:t>
              </a:r>
            </a:p>
          </p:txBody>
        </p:sp>
        <p:sp>
          <p:nvSpPr>
            <p:cNvPr id="122" name="TextBox 137"/>
            <p:cNvSpPr txBox="1">
              <a:spLocks noChangeArrowheads="1"/>
            </p:cNvSpPr>
            <p:nvPr/>
          </p:nvSpPr>
          <p:spPr bwMode="auto">
            <a:xfrm>
              <a:off x="6686550" y="2054702"/>
              <a:ext cx="2019720" cy="307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400" dirty="0">
                  <a:solidFill>
                    <a:srgbClr val="C00000"/>
                  </a:solidFill>
                  <a:latin typeface="Garamond" pitchFamily="18" charset="0"/>
                </a:rPr>
                <a:t>2 paramètres : </a:t>
              </a:r>
              <a:r>
                <a:rPr lang="fr-CH" sz="1400" dirty="0">
                  <a:solidFill>
                    <a:srgbClr val="C00000"/>
                  </a:solidFill>
                  <a:latin typeface="Garamond" pitchFamily="18" charset="0"/>
                  <a:sym typeface="Symbol" pitchFamily="18" charset="2"/>
                </a:rPr>
                <a:t> et </a:t>
              </a:r>
              <a:endParaRPr lang="fr-CH" sz="1400" dirty="0">
                <a:solidFill>
                  <a:srgbClr val="C00000"/>
                </a:solidFill>
                <a:latin typeface="Garamond" pitchFamily="18" charset="0"/>
              </a:endParaRPr>
            </a:p>
          </p:txBody>
        </p:sp>
      </p:grpSp>
      <p:grpSp>
        <p:nvGrpSpPr>
          <p:cNvPr id="123" name="Group 146"/>
          <p:cNvGrpSpPr>
            <a:grpSpLocks/>
          </p:cNvGrpSpPr>
          <p:nvPr/>
        </p:nvGrpSpPr>
        <p:grpSpPr bwMode="auto">
          <a:xfrm>
            <a:off x="68263" y="4401007"/>
            <a:ext cx="8024812" cy="2130425"/>
            <a:chOff x="68263" y="4346575"/>
            <a:chExt cx="8024487" cy="2130425"/>
          </a:xfrm>
        </p:grpSpPr>
        <p:grpSp>
          <p:nvGrpSpPr>
            <p:cNvPr id="124" name="Group 316"/>
            <p:cNvGrpSpPr>
              <a:grpSpLocks/>
            </p:cNvGrpSpPr>
            <p:nvPr/>
          </p:nvGrpSpPr>
          <p:grpSpPr bwMode="auto">
            <a:xfrm>
              <a:off x="68263" y="4346574"/>
              <a:ext cx="4524377" cy="2130423"/>
              <a:chOff x="534402" y="1403401"/>
              <a:chExt cx="4524555" cy="2129149"/>
            </a:xfrm>
          </p:grpSpPr>
          <p:sp>
            <p:nvSpPr>
              <p:cNvPr id="130" name="TextBox 306"/>
              <p:cNvSpPr txBox="1">
                <a:spLocks noChangeArrowheads="1"/>
              </p:cNvSpPr>
              <p:nvPr/>
            </p:nvSpPr>
            <p:spPr bwMode="auto">
              <a:xfrm>
                <a:off x="909554" y="1403401"/>
                <a:ext cx="4149402" cy="369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fr-FR" sz="1800" dirty="0">
                    <a:solidFill>
                      <a:srgbClr val="000096"/>
                    </a:solidFill>
                    <a:latin typeface="Lucida Calligraphy" pitchFamily="66" charset="0"/>
                  </a:rPr>
                  <a:t>Dans le vide du champ de Higgs</a:t>
                </a:r>
                <a:endParaRPr lang="en-US" sz="18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cxnSp>
            <p:nvCxnSpPr>
              <p:cNvPr id="131" name="Straight Connector 308"/>
              <p:cNvCxnSpPr>
                <a:cxnSpLocks noChangeShapeType="1"/>
              </p:cNvCxnSpPr>
              <p:nvPr/>
            </p:nvCxnSpPr>
            <p:spPr bwMode="auto">
              <a:xfrm rot="10800000" flipV="1">
                <a:off x="707456" y="1691171"/>
                <a:ext cx="4351501" cy="11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32" name="Straight Connector 309"/>
              <p:cNvCxnSpPr>
                <a:cxnSpLocks noChangeShapeType="1"/>
                <a:stCxn id="133" idx="0"/>
                <a:endCxn id="134" idx="0"/>
              </p:cNvCxnSpPr>
              <p:nvPr/>
            </p:nvCxnSpPr>
            <p:spPr bwMode="auto">
              <a:xfrm rot="5400000">
                <a:off x="-241070" y="2635519"/>
                <a:ext cx="1634737" cy="8259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33" name="Arc 132"/>
              <p:cNvSpPr/>
              <p:nvPr/>
            </p:nvSpPr>
            <p:spPr bwMode="auto">
              <a:xfrm rot="16200000">
                <a:off x="580517" y="1692075"/>
                <a:ext cx="260194" cy="260350"/>
              </a:xfrm>
              <a:prstGeom prst="arc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4" name="Oval 312"/>
              <p:cNvSpPr>
                <a:spLocks noChangeArrowheads="1"/>
              </p:cNvSpPr>
              <p:nvPr/>
            </p:nvSpPr>
            <p:spPr bwMode="auto">
              <a:xfrm flipH="1">
                <a:off x="534402" y="3457016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25" name="Straight Arrow Connector 163"/>
            <p:cNvCxnSpPr>
              <a:cxnSpLocks noChangeShapeType="1"/>
            </p:cNvCxnSpPr>
            <p:nvPr/>
          </p:nvCxnSpPr>
          <p:spPr bwMode="auto">
            <a:xfrm rot="10800000">
              <a:off x="2952636" y="5105400"/>
              <a:ext cx="2771661" cy="457200"/>
            </a:xfrm>
            <a:prstGeom prst="bent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 type="stealth" w="lg" len="lg"/>
              <a:tailEnd type="oval" w="med" len="med"/>
            </a:ln>
          </p:spPr>
        </p:cxnSp>
        <p:cxnSp>
          <p:nvCxnSpPr>
            <p:cNvPr id="126" name="Straight Arrow Connector 164"/>
            <p:cNvCxnSpPr>
              <a:cxnSpLocks noChangeShapeType="1"/>
            </p:cNvCxnSpPr>
            <p:nvPr/>
          </p:nvCxnSpPr>
          <p:spPr bwMode="auto">
            <a:xfrm rot="10800000" flipV="1">
              <a:off x="3514590" y="5562599"/>
              <a:ext cx="1647754" cy="561975"/>
            </a:xfrm>
            <a:prstGeom prst="bent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oval"/>
            </a:ln>
          </p:spPr>
        </p:cxnSp>
        <p:pic>
          <p:nvPicPr>
            <p:cNvPr id="127" name="Picture 89" descr="http://hausheer.osola.com/latex2png/XFsNCk1fe1deIFxwbSAgfSAgPSBcZnJhY3t7XHNxcnQgeyAtIFxtdSBeMiAvXGxhbWJkYSB9IH19ezJ9Zw0KXF0NCg--/300/1/result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31975" y="4886325"/>
              <a:ext cx="1662612" cy="451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" name="Picture 91" descr="http://hausheer.osola.com/latex2png/XFsNCk1fWiAgPSBcZnJhY3t7XHNxcnQgeyAtIFxtdSBeMiAvXGxhbWJkYSB9IH19ezJ9XHNxcnQge2deMiAgKyBnJ14yIH0gDQpcXQ0K/300/1/result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31974" y="5869202"/>
              <a:ext cx="2265903" cy="451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" name="Picture 93" descr="http://hausheer.osola.com/latex2png/XFsNClxyaG8gIFxlcXVpdiBcZnJhY3t7TV97V14gXHBtICB9XjIgfX17e01fWl4yIFxjb3MgXjIgXHRoZXRhIF9XIH19ID0gMQ0KXF0NCg0KDQo-/300/1/result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972570" y="5253038"/>
              <a:ext cx="2120180" cy="60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5" name="Picture 99" descr="http://hausheer.osola.com/latex2png/XGRlZmluZWNvbG9ye3ZlcnR9e3JnYn17MCwwLjM5LDB9DQpcZGVmaW5lY29sb3J7YmxldX17cmdifXswLDAsNTl9DQpcY29sb3J7YmxldX0NClxbDQpTVSgyKV9MIA0KXF0NCg--/300/1/result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3" y="1166366"/>
            <a:ext cx="10493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" name="TextBox 306"/>
          <p:cNvSpPr txBox="1">
            <a:spLocks noChangeArrowheads="1"/>
          </p:cNvSpPr>
          <p:nvPr/>
        </p:nvSpPr>
        <p:spPr bwMode="auto">
          <a:xfrm>
            <a:off x="1981200" y="1775966"/>
            <a:ext cx="442753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800" dirty="0">
                <a:solidFill>
                  <a:srgbClr val="006400"/>
                </a:solidFill>
                <a:latin typeface="Garamond" pitchFamily="18" charset="0"/>
              </a:rPr>
              <a:t>Structure de l’électrodynamique quantique</a:t>
            </a:r>
          </a:p>
          <a:p>
            <a:pPr algn="r"/>
            <a:r>
              <a:rPr lang="fr-CH" sz="1600" dirty="0">
                <a:solidFill>
                  <a:srgbClr val="006400"/>
                </a:solidFill>
                <a:latin typeface="Garamond" pitchFamily="18" charset="0"/>
              </a:rPr>
              <a:t>1 boson de jauge noté B – couplage g’</a:t>
            </a:r>
            <a:endParaRPr lang="fr-FR" sz="1600" baseline="-25000" dirty="0">
              <a:solidFill>
                <a:srgbClr val="006400"/>
              </a:solidFill>
              <a:latin typeface="Garamond" pitchFamily="18" charset="0"/>
            </a:endParaRPr>
          </a:p>
        </p:txBody>
      </p:sp>
      <p:sp>
        <p:nvSpPr>
          <p:cNvPr id="137" name="Oval 312"/>
          <p:cNvSpPr>
            <a:spLocks noChangeArrowheads="1"/>
          </p:cNvSpPr>
          <p:nvPr/>
        </p:nvSpPr>
        <p:spPr bwMode="auto">
          <a:xfrm flipH="1">
            <a:off x="1074738" y="2060128"/>
            <a:ext cx="76200" cy="74613"/>
          </a:xfrm>
          <a:prstGeom prst="ellipse">
            <a:avLst/>
          </a:prstGeom>
          <a:solidFill>
            <a:srgbClr val="006400"/>
          </a:solidFill>
          <a:ln w="9525" algn="ctr">
            <a:solidFill>
              <a:srgbClr val="0064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38" name="Straight Connector 308"/>
          <p:cNvCxnSpPr>
            <a:cxnSpLocks noChangeShapeType="1"/>
            <a:endCxn id="137" idx="2"/>
          </p:cNvCxnSpPr>
          <p:nvPr/>
        </p:nvCxnSpPr>
        <p:spPr bwMode="auto">
          <a:xfrm rot="10800000" flipV="1">
            <a:off x="1150939" y="2096641"/>
            <a:ext cx="5195889" cy="794"/>
          </a:xfrm>
          <a:prstGeom prst="line">
            <a:avLst/>
          </a:prstGeom>
          <a:noFill/>
          <a:ln w="19050" algn="ctr">
            <a:solidFill>
              <a:srgbClr val="006400"/>
            </a:solidFill>
            <a:round/>
            <a:headEnd/>
            <a:tailEnd/>
          </a:ln>
        </p:spPr>
      </p:cxnSp>
      <p:pic>
        <p:nvPicPr>
          <p:cNvPr id="139" name="Picture 97" descr="http://hausheer.osola.com/latex2png/XGRlZmluZWNvbG9ye3ZlcnR9e3JnYn17MCwwLjM5LDB9DQpcZGVmaW5lY29sb3J7YmxldX17cmdifXswLDAsNTl9DQpcY29sb3J7dmVydH0NClxbDQpVKDEpX1kgDQpcXQ0K/300/1/result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0975" y="1860103"/>
            <a:ext cx="860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0" name="Group 135"/>
          <p:cNvGrpSpPr>
            <a:grpSpLocks/>
          </p:cNvGrpSpPr>
          <p:nvPr/>
        </p:nvGrpSpPr>
        <p:grpSpPr bwMode="auto">
          <a:xfrm>
            <a:off x="80963" y="2323653"/>
            <a:ext cx="6329362" cy="1806537"/>
            <a:chOff x="80963" y="2524125"/>
            <a:chExt cx="6329362" cy="1806537"/>
          </a:xfrm>
        </p:grpSpPr>
        <p:sp>
          <p:nvSpPr>
            <p:cNvPr id="141" name="TextBox 306"/>
            <p:cNvSpPr txBox="1">
              <a:spLocks noChangeArrowheads="1"/>
            </p:cNvSpPr>
            <p:nvPr/>
          </p:nvSpPr>
          <p:spPr bwMode="auto">
            <a:xfrm>
              <a:off x="1833742" y="3468888"/>
              <a:ext cx="4576583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800" dirty="0">
                  <a:latin typeface="Garamond" pitchFamily="18" charset="0"/>
                </a:rPr>
                <a:t>Électrodynamique quantique non brisée</a:t>
              </a:r>
            </a:p>
            <a:p>
              <a:pPr algn="r"/>
              <a:r>
                <a:rPr lang="fr-CH" sz="1600" dirty="0" smtClean="0">
                  <a:latin typeface="Garamond" pitchFamily="18" charset="0"/>
                </a:rPr>
                <a:t>Photon sans masse – couplage e</a:t>
              </a:r>
              <a:endParaRPr lang="fr-FR" sz="1600" baseline="-25000" dirty="0" smtClean="0">
                <a:latin typeface="Garamond" pitchFamily="18" charset="0"/>
              </a:endParaRPr>
            </a:p>
            <a:p>
              <a:pPr algn="r"/>
              <a:r>
                <a:rPr lang="fr-CH" sz="1600" dirty="0" smtClean="0">
                  <a:latin typeface="Garamond" pitchFamily="18" charset="0"/>
                </a:rPr>
                <a:t>Bosons </a:t>
              </a:r>
              <a:r>
                <a:rPr lang="fr-CH" sz="1600" dirty="0">
                  <a:latin typeface="Garamond" pitchFamily="18" charset="0"/>
                </a:rPr>
                <a:t>W</a:t>
              </a:r>
              <a:r>
                <a:rPr lang="fr-CH" sz="1600" baseline="30000" dirty="0">
                  <a:latin typeface="Garamond" pitchFamily="18" charset="0"/>
                </a:rPr>
                <a:t>+</a:t>
              </a:r>
              <a:r>
                <a:rPr lang="fr-CH" sz="1600" dirty="0">
                  <a:latin typeface="Garamond" pitchFamily="18" charset="0"/>
                </a:rPr>
                <a:t>, W</a:t>
              </a:r>
              <a:r>
                <a:rPr lang="fr-CH" sz="1600" baseline="30000" dirty="0">
                  <a:latin typeface="Garamond" pitchFamily="18" charset="0"/>
                </a:rPr>
                <a:t>-</a:t>
              </a:r>
              <a:r>
                <a:rPr lang="fr-CH" sz="1600" dirty="0">
                  <a:latin typeface="Garamond" pitchFamily="18" charset="0"/>
                </a:rPr>
                <a:t> et Z massifs – couplage </a:t>
              </a:r>
              <a:r>
                <a:rPr lang="fr-CH" sz="1600" dirty="0" smtClean="0">
                  <a:latin typeface="Garamond" pitchFamily="18" charset="0"/>
                </a:rPr>
                <a:t>G</a:t>
              </a:r>
              <a:r>
                <a:rPr lang="fr-CH" sz="1600" baseline="-25000" dirty="0" smtClean="0">
                  <a:latin typeface="Garamond" pitchFamily="18" charset="0"/>
                </a:rPr>
                <a:t>F</a:t>
              </a:r>
              <a:endParaRPr lang="fr-CH" sz="1600" baseline="-25000" dirty="0">
                <a:latin typeface="Garamond" pitchFamily="18" charset="0"/>
              </a:endParaRPr>
            </a:p>
          </p:txBody>
        </p:sp>
        <p:cxnSp>
          <p:nvCxnSpPr>
            <p:cNvPr id="142" name="Straight Arrow Connector 54"/>
            <p:cNvCxnSpPr>
              <a:cxnSpLocks noChangeShapeType="1"/>
            </p:cNvCxnSpPr>
            <p:nvPr/>
          </p:nvCxnSpPr>
          <p:spPr bwMode="auto">
            <a:xfrm rot="5400000">
              <a:off x="69043" y="3013185"/>
              <a:ext cx="979710" cy="1590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stealth" w="lg" len="lg"/>
            </a:ln>
          </p:spPr>
        </p:cxnSp>
        <p:sp>
          <p:nvSpPr>
            <p:cNvPr id="143" name="TextBox 306"/>
            <p:cNvSpPr txBox="1">
              <a:spLocks noChangeArrowheads="1"/>
            </p:cNvSpPr>
            <p:nvPr/>
          </p:nvSpPr>
          <p:spPr bwMode="auto">
            <a:xfrm>
              <a:off x="1745063" y="2720463"/>
              <a:ext cx="4663674" cy="615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800" dirty="0">
                  <a:solidFill>
                    <a:srgbClr val="C00000"/>
                  </a:solidFill>
                  <a:latin typeface="Garamond" pitchFamily="18" charset="0"/>
                </a:rPr>
                <a:t>Brisure spontanée de symétrie</a:t>
              </a:r>
            </a:p>
            <a:p>
              <a:pPr algn="r"/>
              <a:r>
                <a:rPr lang="fr-CH" sz="1600" dirty="0">
                  <a:solidFill>
                    <a:srgbClr val="C00000"/>
                  </a:solidFill>
                  <a:latin typeface="Garamond" pitchFamily="18" charset="0"/>
                </a:rPr>
                <a:t>Couplages entre W, B et le champ de Higgs </a:t>
              </a:r>
              <a:r>
                <a:rPr lang="fr-CH" sz="1600" dirty="0">
                  <a:solidFill>
                    <a:srgbClr val="C00000"/>
                  </a:solidFill>
                  <a:latin typeface="Garamond" pitchFamily="18" charset="0"/>
                  <a:sym typeface="Symbol" pitchFamily="18" charset="2"/>
                </a:rPr>
                <a:t></a:t>
              </a:r>
              <a:endParaRPr lang="fr-FR" sz="1600" dirty="0">
                <a:solidFill>
                  <a:srgbClr val="C00000"/>
                </a:solidFill>
                <a:latin typeface="Garamond" pitchFamily="18" charset="0"/>
              </a:endParaRPr>
            </a:p>
          </p:txBody>
        </p:sp>
        <p:sp>
          <p:nvSpPr>
            <p:cNvPr id="144" name="Oval 312"/>
            <p:cNvSpPr>
              <a:spLocks noChangeArrowheads="1"/>
            </p:cNvSpPr>
            <p:nvPr/>
          </p:nvSpPr>
          <p:spPr bwMode="auto">
            <a:xfrm flipH="1">
              <a:off x="1220880" y="3750385"/>
              <a:ext cx="75551" cy="75558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Oval 312"/>
            <p:cNvSpPr>
              <a:spLocks noChangeArrowheads="1"/>
            </p:cNvSpPr>
            <p:nvPr/>
          </p:nvSpPr>
          <p:spPr bwMode="auto">
            <a:xfrm flipH="1">
              <a:off x="649380" y="3008514"/>
              <a:ext cx="75551" cy="75558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46" name="Straight Connector 308"/>
            <p:cNvCxnSpPr>
              <a:cxnSpLocks noChangeShapeType="1"/>
              <a:endCxn id="144" idx="2"/>
            </p:cNvCxnSpPr>
            <p:nvPr/>
          </p:nvCxnSpPr>
          <p:spPr bwMode="auto">
            <a:xfrm rot="10800000" flipV="1">
              <a:off x="1296432" y="3787532"/>
              <a:ext cx="5045625" cy="631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7" name="Straight Connector 308"/>
            <p:cNvCxnSpPr>
              <a:cxnSpLocks noChangeShapeType="1"/>
              <a:endCxn id="145" idx="2"/>
            </p:cNvCxnSpPr>
            <p:nvPr/>
          </p:nvCxnSpPr>
          <p:spPr bwMode="auto">
            <a:xfrm rot="10800000" flipV="1">
              <a:off x="724932" y="3046289"/>
              <a:ext cx="5617125" cy="4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/>
            </a:ln>
          </p:spPr>
        </p:cxnSp>
        <p:pic>
          <p:nvPicPr>
            <p:cNvPr id="148" name="Picture 95" descr="http://hausheer.osola.com/latex2png/XFsNClUoMSlfe0VNfSANClxdDQoNCg0K/300/1/result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0963" y="3544015"/>
              <a:ext cx="1136124" cy="339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3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6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7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9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2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3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9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3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4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7010801" y="3935421"/>
            <a:ext cx="1698279" cy="1996966"/>
          </a:xfrm>
          <a:prstGeom prst="roundRect">
            <a:avLst/>
          </a:prstGeom>
          <a:solidFill>
            <a:srgbClr val="000096">
              <a:alpha val="5098"/>
            </a:srgbClr>
          </a:solidFill>
          <a:ln w="28575" cap="flat" cmpd="sng" algn="ctr">
            <a:solidFill>
              <a:srgbClr val="00009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Étude indépendante du modèle théorique</a:t>
            </a:r>
          </a:p>
        </p:txBody>
      </p:sp>
      <p:sp>
        <p:nvSpPr>
          <p:cNvPr id="31749" name="TextBox 9"/>
          <p:cNvSpPr txBox="1">
            <a:spLocks noChangeArrowheads="1"/>
          </p:cNvSpPr>
          <p:nvPr/>
        </p:nvSpPr>
        <p:spPr bwMode="auto">
          <a:xfrm>
            <a:off x="6979271" y="4087599"/>
            <a:ext cx="17764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Garamond" pitchFamily="18" charset="0"/>
              </a:rPr>
              <a:t>Renseigne sur l’ordre de grandeur du potentiel de découverte de “</a:t>
            </a:r>
            <a:r>
              <a:rPr lang="fr-FR" sz="1800" b="1" dirty="0" smtClean="0">
                <a:solidFill>
                  <a:srgbClr val="000096"/>
                </a:solidFill>
                <a:latin typeface="Garamond" pitchFamily="18" charset="0"/>
              </a:rPr>
              <a:t>tous les Z’ </a:t>
            </a:r>
            <a:r>
              <a:rPr lang="fr-FR" sz="1800" dirty="0" smtClean="0">
                <a:solidFill>
                  <a:srgbClr val="000096"/>
                </a:solidFill>
                <a:latin typeface="Garamond" pitchFamily="18" charset="0"/>
              </a:rPr>
              <a:t>”</a:t>
            </a:r>
            <a:endParaRPr lang="fr-FR" sz="1800" dirty="0">
              <a:solidFill>
                <a:srgbClr val="000096"/>
              </a:solidFill>
              <a:latin typeface="Garamond" pitchFamily="18" charset="0"/>
            </a:endParaRPr>
          </a:p>
        </p:txBody>
      </p:sp>
      <p:grpSp>
        <p:nvGrpSpPr>
          <p:cNvPr id="31750" name="Group 10"/>
          <p:cNvGrpSpPr>
            <a:grpSpLocks/>
          </p:cNvGrpSpPr>
          <p:nvPr/>
        </p:nvGrpSpPr>
        <p:grpSpPr bwMode="auto">
          <a:xfrm>
            <a:off x="313063" y="790503"/>
            <a:ext cx="8532135" cy="369332"/>
            <a:chOff x="609936" y="1366354"/>
            <a:chExt cx="8532535" cy="369387"/>
          </a:xfrm>
        </p:grpSpPr>
        <p:sp>
          <p:nvSpPr>
            <p:cNvPr id="31751" name="TextBox 11"/>
            <p:cNvSpPr txBox="1">
              <a:spLocks noChangeArrowheads="1"/>
            </p:cNvSpPr>
            <p:nvPr/>
          </p:nvSpPr>
          <p:spPr bwMode="auto">
            <a:xfrm>
              <a:off x="2022881" y="1366354"/>
              <a:ext cx="7119590" cy="36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Luminosité intégrée nécessaire pour une découverte à 5</a:t>
              </a:r>
              <a:r>
                <a:rPr lang="fr-CH" sz="1800" dirty="0" smtClean="0">
                  <a:solidFill>
                    <a:srgbClr val="000096"/>
                  </a:solidFill>
                  <a:latin typeface="Lucida Calligraphy" pitchFamily="66" charset="0"/>
                  <a:sym typeface="Symbol"/>
                </a:rPr>
                <a:t></a:t>
              </a:r>
              <a:endParaRPr lang="en-GB" sz="18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31752" name="Straight Connector 12"/>
            <p:cNvCxnSpPr>
              <a:cxnSpLocks noChangeShapeType="1"/>
              <a:endCxn id="31753" idx="2"/>
            </p:cNvCxnSpPr>
            <p:nvPr/>
          </p:nvCxnSpPr>
          <p:spPr bwMode="auto">
            <a:xfrm rot="10800000">
              <a:off x="685470" y="1691185"/>
              <a:ext cx="8422426" cy="2866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1753" name="Oval 13"/>
            <p:cNvSpPr>
              <a:spLocks noChangeArrowheads="1"/>
            </p:cNvSpPr>
            <p:nvPr/>
          </p:nvSpPr>
          <p:spPr bwMode="auto">
            <a:xfrm flipH="1">
              <a:off x="609936" y="1653418"/>
              <a:ext cx="75534" cy="7553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 bwMode="auto">
          <a:xfrm>
            <a:off x="399395" y="1219200"/>
            <a:ext cx="59611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2000" dirty="0" smtClean="0">
                <a:latin typeface="Garamond" pitchFamily="18" charset="0"/>
              </a:rPr>
              <a:t>En fixant </a:t>
            </a:r>
            <a:r>
              <a:rPr lang="fr-CH" sz="2000" dirty="0" err="1" smtClean="0">
                <a:latin typeface="Lucida Calligraphy" pitchFamily="66" charset="0"/>
              </a:rPr>
              <a:t>A</a:t>
            </a:r>
            <a:r>
              <a:rPr lang="fr-CH" sz="2000" i="1" baseline="-25000" dirty="0" err="1" smtClean="0">
                <a:latin typeface="Garamond" pitchFamily="18" charset="0"/>
              </a:rPr>
              <a:t>Peak</a:t>
            </a:r>
            <a:r>
              <a:rPr lang="fr-CH" sz="2000" dirty="0" smtClean="0">
                <a:latin typeface="Garamond" pitchFamily="18" charset="0"/>
              </a:rPr>
              <a:t>  et </a:t>
            </a:r>
            <a:r>
              <a:rPr lang="fr-CH" sz="2000" dirty="0" err="1" smtClean="0">
                <a:latin typeface="Lucida Calligraphy" pitchFamily="66" charset="0"/>
              </a:rPr>
              <a:t>A</a:t>
            </a:r>
            <a:r>
              <a:rPr lang="fr-CH" sz="2000" i="1" baseline="-25000" dirty="0" err="1" smtClean="0">
                <a:latin typeface="Garamond" pitchFamily="18" charset="0"/>
              </a:rPr>
              <a:t>interf</a:t>
            </a:r>
            <a:r>
              <a:rPr lang="fr-CH" sz="2000" i="1" dirty="0" smtClean="0">
                <a:latin typeface="Garamond" pitchFamily="18" charset="0"/>
              </a:rPr>
              <a:t> </a:t>
            </a:r>
            <a:r>
              <a:rPr lang="fr-CH" sz="2000" dirty="0" smtClean="0">
                <a:latin typeface="Garamond" pitchFamily="18" charset="0"/>
                <a:sym typeface="Symbol"/>
              </a:rPr>
              <a:t> Balayage de l’espace </a:t>
            </a:r>
            <a:r>
              <a:rPr lang="fr-CH" sz="2000" dirty="0" smtClean="0">
                <a:latin typeface="Garamond" pitchFamily="18" charset="0"/>
              </a:rPr>
              <a:t>M</a:t>
            </a:r>
            <a:r>
              <a:rPr lang="fr-CH" sz="2000" baseline="-25000" dirty="0" smtClean="0">
                <a:latin typeface="Garamond" pitchFamily="18" charset="0"/>
              </a:rPr>
              <a:t>Z’</a:t>
            </a:r>
            <a:r>
              <a:rPr lang="fr-CH" sz="2000" dirty="0" smtClean="0">
                <a:latin typeface="Garamond" pitchFamily="18" charset="0"/>
              </a:rPr>
              <a:t>, </a:t>
            </a:r>
            <a:r>
              <a:rPr lang="fr-CH" sz="2000" dirty="0" smtClean="0">
                <a:latin typeface="Garamond" pitchFamily="18" charset="0"/>
                <a:sym typeface="Symbol"/>
              </a:rPr>
              <a:t></a:t>
            </a:r>
            <a:r>
              <a:rPr lang="fr-CH" sz="2000" baseline="-25000" dirty="0" smtClean="0">
                <a:latin typeface="Garamond" pitchFamily="18" charset="0"/>
                <a:sym typeface="Symbol"/>
              </a:rPr>
              <a:t>Z’</a:t>
            </a:r>
            <a:r>
              <a:rPr lang="fr-CH" sz="2000" dirty="0" smtClean="0">
                <a:latin typeface="Garamond" pitchFamily="18" charset="0"/>
                <a:sym typeface="Symbol"/>
              </a:rPr>
              <a:t> </a:t>
            </a:r>
            <a:endParaRPr lang="fr-FR" sz="2000" dirty="0" err="1" smtClean="0">
              <a:latin typeface="Garamond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65903" y="1621616"/>
            <a:ext cx="5510483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9388" defTabSz="2540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CH" sz="1400" b="1" dirty="0" err="1" smtClean="0">
                <a:solidFill>
                  <a:srgbClr val="000096"/>
                </a:solidFill>
                <a:latin typeface="Lucida Calligraphy" pitchFamily="66" charset="0"/>
              </a:rPr>
              <a:t>A</a:t>
            </a:r>
            <a:r>
              <a:rPr lang="fr-CH" sz="1400" b="1" i="1" baseline="-25000" dirty="0" err="1" smtClean="0">
                <a:solidFill>
                  <a:srgbClr val="000096"/>
                </a:solidFill>
                <a:latin typeface="Garamond" pitchFamily="18" charset="0"/>
              </a:rPr>
              <a:t>peak</a:t>
            </a:r>
            <a:r>
              <a:rPr lang="fr-CH" sz="1400" i="1" dirty="0" smtClean="0">
                <a:latin typeface="Garamond" pitchFamily="18" charset="0"/>
              </a:rPr>
              <a:t>  </a:t>
            </a:r>
            <a:r>
              <a:rPr lang="en-GB" sz="1600" dirty="0" err="1" smtClean="0">
                <a:latin typeface="Garamond" pitchFamily="18" charset="0"/>
                <a:sym typeface="Symbol"/>
              </a:rPr>
              <a:t>fixé</a:t>
            </a:r>
            <a:r>
              <a:rPr lang="en-GB" sz="1600" dirty="0" smtClean="0">
                <a:latin typeface="Garamond" pitchFamily="18" charset="0"/>
                <a:sym typeface="Symbol"/>
              </a:rPr>
              <a:t> à </a:t>
            </a:r>
            <a:r>
              <a:rPr lang="en-GB" sz="18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600    </a:t>
            </a:r>
            <a:r>
              <a:rPr lang="fr-CH" sz="1400" dirty="0" smtClean="0">
                <a:latin typeface="Garamond" pitchFamily="18" charset="0"/>
              </a:rPr>
              <a:t>(</a:t>
            </a:r>
            <a:r>
              <a:rPr lang="en-GB" sz="1600" dirty="0" smtClean="0">
                <a:latin typeface="Garamond" pitchFamily="18" charset="0"/>
                <a:sym typeface="Symbol"/>
              </a:rPr>
              <a:t>~ entre 100 et 600 pour les Z’ GUT </a:t>
            </a:r>
            <a:r>
              <a:rPr lang="en-GB" sz="1600" dirty="0" err="1" smtClean="0">
                <a:latin typeface="Garamond" pitchFamily="18" charset="0"/>
                <a:sym typeface="Symbol"/>
              </a:rPr>
              <a:t>usuels</a:t>
            </a:r>
            <a:r>
              <a:rPr lang="en-GB" sz="1600" dirty="0" smtClean="0">
                <a:latin typeface="Garamond" pitchFamily="18" charset="0"/>
                <a:sym typeface="Symbol"/>
              </a:rPr>
              <a:t>) </a:t>
            </a:r>
            <a:endParaRPr lang="en-GB" sz="1600" b="1" dirty="0" smtClean="0">
              <a:solidFill>
                <a:srgbClr val="000096"/>
              </a:solidFill>
              <a:latin typeface="Garamond" pitchFamily="18" charset="0"/>
              <a:sym typeface="Symbol"/>
            </a:endParaRPr>
          </a:p>
          <a:p>
            <a:pPr indent="17938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CH" sz="1400" b="1" dirty="0" err="1" smtClean="0">
                <a:solidFill>
                  <a:srgbClr val="000096"/>
                </a:solidFill>
                <a:latin typeface="Lucida Calligraphy" pitchFamily="66" charset="0"/>
              </a:rPr>
              <a:t>A</a:t>
            </a:r>
            <a:r>
              <a:rPr lang="fr-CH" sz="1400" b="1" i="1" baseline="-25000" dirty="0" err="1" smtClean="0">
                <a:solidFill>
                  <a:srgbClr val="000096"/>
                </a:solidFill>
                <a:latin typeface="Garamond" pitchFamily="18" charset="0"/>
              </a:rPr>
              <a:t>interf</a:t>
            </a:r>
            <a:r>
              <a:rPr lang="fr-CH" sz="1400" i="1" dirty="0" smtClean="0">
                <a:solidFill>
                  <a:srgbClr val="000096"/>
                </a:solidFill>
                <a:latin typeface="Garamond" pitchFamily="18" charset="0"/>
              </a:rPr>
              <a:t> </a:t>
            </a:r>
            <a:r>
              <a:rPr lang="en-GB" sz="1600" dirty="0" smtClean="0">
                <a:latin typeface="Garamond" pitchFamily="18" charset="0"/>
                <a:sym typeface="Symbol"/>
              </a:rPr>
              <a:t> </a:t>
            </a:r>
            <a:r>
              <a:rPr lang="en-GB" sz="1600" dirty="0" err="1" smtClean="0">
                <a:latin typeface="Garamond" pitchFamily="18" charset="0"/>
                <a:sym typeface="Symbol"/>
              </a:rPr>
              <a:t>fixé</a:t>
            </a:r>
            <a:r>
              <a:rPr lang="en-GB" sz="1600" dirty="0" smtClean="0">
                <a:latin typeface="Garamond" pitchFamily="18" charset="0"/>
                <a:sym typeface="Symbol"/>
              </a:rPr>
              <a:t> à</a:t>
            </a:r>
            <a:r>
              <a:rPr lang="en-GB" sz="1800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 </a:t>
            </a:r>
            <a:r>
              <a:rPr lang="en-GB" sz="18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0</a:t>
            </a:r>
            <a:endParaRPr lang="en-GB" sz="1600" b="1" dirty="0" smtClean="0">
              <a:solidFill>
                <a:srgbClr val="000096"/>
              </a:solidFill>
              <a:latin typeface="Garamond" pitchFamily="18" charset="0"/>
              <a:sym typeface="Symbol"/>
            </a:endParaRPr>
          </a:p>
          <a:p>
            <a:pPr indent="17938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3678238" algn="l"/>
              </a:tabLst>
            </a:pPr>
            <a:r>
              <a:rPr lang="en-GB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M</a:t>
            </a:r>
            <a:r>
              <a:rPr lang="en-GB" sz="1600" b="1" baseline="-25000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Z’</a:t>
            </a:r>
            <a:r>
              <a:rPr lang="en-GB" sz="1600" b="1" dirty="0" smtClean="0">
                <a:latin typeface="Garamond" pitchFamily="18" charset="0"/>
                <a:sym typeface="Symbol"/>
              </a:rPr>
              <a:t> </a:t>
            </a:r>
            <a:r>
              <a:rPr lang="en-GB" sz="1600" dirty="0" err="1" smtClean="0">
                <a:latin typeface="Garamond" pitchFamily="18" charset="0"/>
                <a:sym typeface="Symbol"/>
              </a:rPr>
              <a:t>balayée</a:t>
            </a:r>
            <a:r>
              <a:rPr lang="en-GB" sz="1600" dirty="0" smtClean="0">
                <a:latin typeface="Garamond" pitchFamily="18" charset="0"/>
                <a:sym typeface="Symbol"/>
              </a:rPr>
              <a:t> de </a:t>
            </a:r>
            <a:r>
              <a:rPr lang="en-GB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1 </a:t>
            </a:r>
            <a:r>
              <a:rPr lang="en-GB" sz="1600" b="1" dirty="0" err="1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TeV</a:t>
            </a:r>
            <a:r>
              <a:rPr lang="en-GB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 à 3.5 </a:t>
            </a:r>
            <a:r>
              <a:rPr lang="en-GB" sz="1600" b="1" dirty="0" err="1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TeV</a:t>
            </a:r>
            <a:r>
              <a:rPr lang="en-GB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 </a:t>
            </a:r>
            <a:r>
              <a:rPr lang="en-GB" sz="1600" dirty="0" smtClean="0">
                <a:latin typeface="Garamond" pitchFamily="18" charset="0"/>
                <a:sym typeface="Symbol"/>
              </a:rPr>
              <a:t>par pas de 100 </a:t>
            </a:r>
            <a:r>
              <a:rPr lang="en-GB" sz="1600" dirty="0" err="1" smtClean="0">
                <a:latin typeface="Garamond" pitchFamily="18" charset="0"/>
                <a:sym typeface="Symbol"/>
              </a:rPr>
              <a:t>GeV</a:t>
            </a:r>
            <a:endParaRPr lang="en-GB" sz="1600" dirty="0" smtClean="0">
              <a:latin typeface="Garamond" pitchFamily="18" charset="0"/>
              <a:sym typeface="Symbol"/>
            </a:endParaRPr>
          </a:p>
          <a:p>
            <a:pPr indent="17938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3678238" algn="l"/>
              </a:tabLst>
            </a:pPr>
            <a:r>
              <a:rPr lang="el-GR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Γ</a:t>
            </a:r>
            <a:r>
              <a:rPr lang="en-GB" sz="1600" b="1" baseline="-25000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Z’</a:t>
            </a:r>
            <a:r>
              <a:rPr lang="en-GB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 /M</a:t>
            </a:r>
            <a:r>
              <a:rPr lang="en-GB" sz="1600" b="1" baseline="-25000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Z’</a:t>
            </a:r>
            <a:r>
              <a:rPr lang="en-GB" sz="1600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 </a:t>
            </a:r>
            <a:r>
              <a:rPr lang="en-GB" sz="1600" dirty="0" err="1" smtClean="0">
                <a:latin typeface="Garamond" pitchFamily="18" charset="0"/>
                <a:sym typeface="Symbol"/>
              </a:rPr>
              <a:t>balayé</a:t>
            </a:r>
            <a:r>
              <a:rPr lang="en-GB" sz="1600" dirty="0" smtClean="0">
                <a:latin typeface="Garamond" pitchFamily="18" charset="0"/>
                <a:sym typeface="Symbol"/>
              </a:rPr>
              <a:t> de  </a:t>
            </a:r>
            <a:r>
              <a:rPr lang="en-GB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0.2% à 10% </a:t>
            </a:r>
            <a:r>
              <a:rPr lang="en-GB" sz="1600" dirty="0" smtClean="0">
                <a:latin typeface="Garamond" pitchFamily="18" charset="0"/>
                <a:sym typeface="Symbol"/>
              </a:rPr>
              <a:t>par pas de 0.2%</a:t>
            </a:r>
            <a:endParaRPr lang="fr-FR" sz="1800" dirty="0" smtClean="0">
              <a:latin typeface="Garamond" pitchFamily="18" charset="0"/>
              <a:sym typeface="Symbol"/>
            </a:endParaRPr>
          </a:p>
        </p:txBody>
      </p:sp>
      <p:pic>
        <p:nvPicPr>
          <p:cNvPr id="219137" name="Picture 1" descr="Z:\Users\olympio\Documents\02.Travail\Presentations\Seminaire\Dis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292" y="3295757"/>
            <a:ext cx="6151933" cy="3512548"/>
          </a:xfrm>
          <a:prstGeom prst="rect">
            <a:avLst/>
          </a:prstGeom>
          <a:noFill/>
        </p:spPr>
      </p:pic>
      <p:sp>
        <p:nvSpPr>
          <p:cNvPr id="52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3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9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3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4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90525" y="1046607"/>
            <a:ext cx="8078816" cy="4507620"/>
            <a:chOff x="390983" y="2282164"/>
            <a:chExt cx="8078361" cy="4506804"/>
          </a:xfrm>
        </p:grpSpPr>
        <p:sp>
          <p:nvSpPr>
            <p:cNvPr id="29" name="TextBox 306"/>
            <p:cNvSpPr txBox="1">
              <a:spLocks noChangeArrowheads="1"/>
            </p:cNvSpPr>
            <p:nvPr/>
          </p:nvSpPr>
          <p:spPr bwMode="auto">
            <a:xfrm>
              <a:off x="2913329" y="2282164"/>
              <a:ext cx="5556015" cy="40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2000" dirty="0" smtClean="0">
                  <a:solidFill>
                    <a:srgbClr val="000096"/>
                  </a:solidFill>
                  <a:latin typeface="Lucida Calligraphy" pitchFamily="66" charset="0"/>
                </a:rPr>
                <a:t>III – Recherche d’un Z’ dans les données</a:t>
              </a:r>
              <a:endParaRPr lang="en-US" sz="20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31" name="Straight Connector 309"/>
            <p:cNvCxnSpPr>
              <a:cxnSpLocks noChangeShapeType="1"/>
              <a:stCxn id="35" idx="0"/>
              <a:endCxn id="36" idx="0"/>
            </p:cNvCxnSpPr>
            <p:nvPr/>
          </p:nvCxnSpPr>
          <p:spPr bwMode="auto">
            <a:xfrm rot="16200000" flipH="1">
              <a:off x="-1558934" y="4725709"/>
              <a:ext cx="3974114" cy="125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5" name="Arc 34"/>
            <p:cNvSpPr/>
            <p:nvPr/>
          </p:nvSpPr>
          <p:spPr bwMode="auto">
            <a:xfrm rot="16200000">
              <a:off x="427510" y="2609113"/>
              <a:ext cx="260303" cy="260335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" name="Oval 312"/>
            <p:cNvSpPr>
              <a:spLocks noChangeArrowheads="1"/>
            </p:cNvSpPr>
            <p:nvPr/>
          </p:nvSpPr>
          <p:spPr bwMode="auto">
            <a:xfrm flipH="1">
              <a:off x="390983" y="6713394"/>
              <a:ext cx="75539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7" name="Straight Connector 308"/>
            <p:cNvCxnSpPr>
              <a:cxnSpLocks noChangeShapeType="1"/>
            </p:cNvCxnSpPr>
            <p:nvPr/>
          </p:nvCxnSpPr>
          <p:spPr bwMode="auto">
            <a:xfrm rot="10800000" flipV="1">
              <a:off x="554530" y="2608182"/>
              <a:ext cx="7914740" cy="1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1" name="TextBox 397"/>
          <p:cNvSpPr txBox="1">
            <a:spLocks noChangeArrowheads="1"/>
          </p:cNvSpPr>
          <p:nvPr/>
        </p:nvSpPr>
        <p:spPr bwMode="auto">
          <a:xfrm>
            <a:off x="450850" y="3657227"/>
            <a:ext cx="60388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Discrimination du modèle théorique sous-jacent</a:t>
            </a:r>
          </a:p>
        </p:txBody>
      </p:sp>
      <p:cxnSp>
        <p:nvCxnSpPr>
          <p:cNvPr id="22" name="Straight Connector 398"/>
          <p:cNvCxnSpPr>
            <a:cxnSpLocks noChangeShapeType="1"/>
          </p:cNvCxnSpPr>
          <p:nvPr/>
        </p:nvCxnSpPr>
        <p:spPr bwMode="auto">
          <a:xfrm rot="10800000" flipV="1">
            <a:off x="554043" y="3963082"/>
            <a:ext cx="5935640" cy="371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Arc 22"/>
          <p:cNvSpPr/>
          <p:nvPr/>
        </p:nvSpPr>
        <p:spPr bwMode="auto">
          <a:xfrm rot="16200000">
            <a:off x="427038" y="3965202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6" name="TextBox 397"/>
          <p:cNvSpPr txBox="1">
            <a:spLocks noChangeArrowheads="1"/>
          </p:cNvSpPr>
          <p:nvPr/>
        </p:nvSpPr>
        <p:spPr bwMode="auto">
          <a:xfrm>
            <a:off x="450850" y="1934333"/>
            <a:ext cx="64652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Recherche d’un Z’ dans des données expérimentales</a:t>
            </a:r>
            <a:endParaRPr lang="fr-FR" sz="18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cxnSp>
        <p:nvCxnSpPr>
          <p:cNvPr id="17" name="Straight Connector 398"/>
          <p:cNvCxnSpPr>
            <a:cxnSpLocks noChangeShapeType="1"/>
          </p:cNvCxnSpPr>
          <p:nvPr/>
        </p:nvCxnSpPr>
        <p:spPr bwMode="auto">
          <a:xfrm rot="10800000">
            <a:off x="554040" y="2243896"/>
            <a:ext cx="6342061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8" name="TextBox 399"/>
          <p:cNvSpPr txBox="1">
            <a:spLocks noChangeArrowheads="1"/>
          </p:cNvSpPr>
          <p:nvPr/>
        </p:nvSpPr>
        <p:spPr bwMode="auto">
          <a:xfrm>
            <a:off x="549275" y="2310570"/>
            <a:ext cx="7850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Utilisation de la </a:t>
            </a:r>
            <a:r>
              <a:rPr lang="fr-CH" sz="1800" dirty="0" err="1">
                <a:latin typeface="Garamond" pitchFamily="18" charset="0"/>
              </a:rPr>
              <a:t>paramétrisation</a:t>
            </a:r>
            <a:r>
              <a:rPr lang="fr-CH" sz="1800" dirty="0">
                <a:latin typeface="Garamond" pitchFamily="18" charset="0"/>
              </a:rPr>
              <a:t> comme outil de recherche d’un Z’ </a:t>
            </a:r>
            <a:endParaRPr lang="en-GB" sz="1800" dirty="0">
              <a:latin typeface="Garamond" pitchFamily="18" charset="0"/>
            </a:endParaRPr>
          </a:p>
          <a:p>
            <a:pPr indent="182563">
              <a:buSzPct val="70000"/>
              <a:buFont typeface="Arial" charset="0"/>
              <a:buChar char="•"/>
            </a:pPr>
            <a:r>
              <a:rPr lang="en-GB" sz="1800" dirty="0">
                <a:latin typeface="Garamond" pitchFamily="18" charset="0"/>
              </a:rPr>
              <a:t>Estimation de </a:t>
            </a:r>
            <a:r>
              <a:rPr lang="fr-FR" sz="1800" dirty="0">
                <a:latin typeface="Garamond" pitchFamily="18" charset="0"/>
              </a:rPr>
              <a:t>l’effet</a:t>
            </a:r>
            <a:r>
              <a:rPr lang="en-GB" sz="1800" dirty="0">
                <a:latin typeface="Garamond" pitchFamily="18" charset="0"/>
              </a:rPr>
              <a:t> “Look Elsewhere”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Recherche d’un Z</a:t>
            </a:r>
            <a:r>
              <a:rPr lang="fr-CH" sz="1800" dirty="0" smtClean="0">
                <a:latin typeface="Garamond" pitchFamily="18" charset="0"/>
              </a:rPr>
              <a:t>’ et estimation de sa masse </a:t>
            </a:r>
            <a:endParaRPr lang="fr-CH" sz="1800" dirty="0">
              <a:latin typeface="Garamond" pitchFamily="18" charset="0"/>
            </a:endParaRPr>
          </a:p>
        </p:txBody>
      </p:sp>
      <p:sp>
        <p:nvSpPr>
          <p:cNvPr id="19" name="Arc 18"/>
          <p:cNvSpPr/>
          <p:nvPr/>
        </p:nvSpPr>
        <p:spPr bwMode="auto">
          <a:xfrm rot="16200000">
            <a:off x="427038" y="2242308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6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7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9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2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3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9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3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4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477080" y="3989079"/>
            <a:ext cx="826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>
              <a:buSzPct val="70000"/>
              <a:buFont typeface="Arial" charset="0"/>
              <a:buChar char="•"/>
            </a:pPr>
            <a:r>
              <a:rPr lang="fr-CH" sz="1800" dirty="0" smtClean="0">
                <a:latin typeface="Garamond" pitchFamily="18" charset="0"/>
                <a:sym typeface="Symbol" pitchFamily="18" charset="2"/>
              </a:rPr>
              <a:t>Détermination du spin avec la distribution angulaire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 smtClean="0">
                <a:latin typeface="Garamond" pitchFamily="18" charset="0"/>
                <a:sym typeface="Symbol" pitchFamily="18" charset="2"/>
              </a:rPr>
              <a:t>Estimation de l’asymétrie avant-arrière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FR" sz="1800" dirty="0" smtClean="0">
                <a:latin typeface="Garamond" pitchFamily="18" charset="0"/>
                <a:sym typeface="Symbol" pitchFamily="18" charset="2"/>
              </a:rPr>
              <a:t>Ajustement des couplages </a:t>
            </a:r>
            <a:r>
              <a:rPr lang="fr-FR" sz="1800" i="1" dirty="0" smtClean="0">
                <a:latin typeface="Garamond" pitchFamily="18" charset="0"/>
                <a:sym typeface="Symbol" pitchFamily="18" charset="2"/>
              </a:rPr>
              <a:t>u</a:t>
            </a:r>
            <a:r>
              <a:rPr lang="fr-FR" sz="1800" dirty="0" smtClean="0">
                <a:latin typeface="Garamond" pitchFamily="18" charset="0"/>
                <a:sym typeface="Symbol" pitchFamily="18" charset="2"/>
              </a:rPr>
              <a:t> et </a:t>
            </a:r>
            <a:r>
              <a:rPr lang="fr-FR" sz="1800" i="1" dirty="0" smtClean="0">
                <a:latin typeface="Garamond" pitchFamily="18" charset="0"/>
                <a:sym typeface="Symbol" pitchFamily="18" charset="2"/>
              </a:rPr>
              <a:t>d</a:t>
            </a:r>
            <a:r>
              <a:rPr lang="fr-FR" sz="1800" dirty="0" smtClean="0">
                <a:latin typeface="Garamond" pitchFamily="18" charset="0"/>
                <a:sym typeface="Symbol" pitchFamily="18" charset="2"/>
              </a:rPr>
              <a:t> via la distribution en rapidité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5" descr="C:\Users\olympio\Documents\THESE\These\Soutenance_These\Pseudodat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059" y="1772643"/>
            <a:ext cx="3386401" cy="2734978"/>
          </a:xfrm>
          <a:prstGeom prst="rect">
            <a:avLst/>
          </a:prstGeom>
          <a:noFill/>
        </p:spPr>
      </p:pic>
      <p:pic>
        <p:nvPicPr>
          <p:cNvPr id="38" name="Picture 6" descr="C:\Users\olympio\Documents\THESE\These\Soutenance_These\Pseudodata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6887" y="1770552"/>
            <a:ext cx="3703538" cy="2741250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Utilisation de la paramétrisation comme outil de recherche d’un Z’ </a:t>
            </a:r>
          </a:p>
        </p:txBody>
      </p:sp>
      <p:grpSp>
        <p:nvGrpSpPr>
          <p:cNvPr id="21" name="Group 73"/>
          <p:cNvGrpSpPr/>
          <p:nvPr/>
        </p:nvGrpSpPr>
        <p:grpSpPr>
          <a:xfrm>
            <a:off x="209550" y="921529"/>
            <a:ext cx="8798897" cy="3843773"/>
            <a:chOff x="209550" y="865934"/>
            <a:chExt cx="8798897" cy="3843773"/>
          </a:xfrm>
        </p:grpSpPr>
        <p:sp>
          <p:nvSpPr>
            <p:cNvPr id="22" name="TextBox 6"/>
            <p:cNvSpPr txBox="1">
              <a:spLocks noChangeArrowheads="1"/>
            </p:cNvSpPr>
            <p:nvPr/>
          </p:nvSpPr>
          <p:spPr bwMode="auto">
            <a:xfrm>
              <a:off x="1685925" y="865934"/>
              <a:ext cx="73225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Comparaison des données à différentes hypothèses</a:t>
              </a:r>
              <a:endParaRPr lang="fr-FR" sz="18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23" name="Straight Connector 308"/>
            <p:cNvCxnSpPr>
              <a:cxnSpLocks noChangeShapeType="1"/>
              <a:endCxn id="25" idx="2"/>
            </p:cNvCxnSpPr>
            <p:nvPr/>
          </p:nvCxnSpPr>
          <p:spPr bwMode="auto">
            <a:xfrm rot="10800000">
              <a:off x="385766" y="1153708"/>
              <a:ext cx="8608945" cy="32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4" name="Straight Connector 309"/>
            <p:cNvCxnSpPr>
              <a:cxnSpLocks noChangeShapeType="1"/>
              <a:stCxn id="25" idx="0"/>
              <a:endCxn id="26" idx="0"/>
            </p:cNvCxnSpPr>
            <p:nvPr/>
          </p:nvCxnSpPr>
          <p:spPr bwMode="auto">
            <a:xfrm rot="5400000">
              <a:off x="-1423667" y="2954877"/>
              <a:ext cx="3350250" cy="8262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" name="Arc 24"/>
            <p:cNvSpPr/>
            <p:nvPr/>
          </p:nvSpPr>
          <p:spPr bwMode="auto">
            <a:xfrm rot="16200000">
              <a:off x="255589" y="1153707"/>
              <a:ext cx="260350" cy="260351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Oval 312"/>
            <p:cNvSpPr>
              <a:spLocks noChangeArrowheads="1"/>
            </p:cNvSpPr>
            <p:nvPr/>
          </p:nvSpPr>
          <p:spPr bwMode="auto">
            <a:xfrm flipH="1">
              <a:off x="209550" y="4634133"/>
              <a:ext cx="75554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09550" y="4912504"/>
            <a:ext cx="8798897" cy="1657786"/>
            <a:chOff x="209550" y="4912504"/>
            <a:chExt cx="8798897" cy="1657786"/>
          </a:xfrm>
        </p:grpSpPr>
        <p:grpSp>
          <p:nvGrpSpPr>
            <p:cNvPr id="11" name="Group 73"/>
            <p:cNvGrpSpPr/>
            <p:nvPr/>
          </p:nvGrpSpPr>
          <p:grpSpPr>
            <a:xfrm>
              <a:off x="209550" y="4912504"/>
              <a:ext cx="8798897" cy="1657786"/>
              <a:chOff x="209550" y="865934"/>
              <a:chExt cx="8798897" cy="1657786"/>
            </a:xfrm>
          </p:grpSpPr>
          <p:sp>
            <p:nvSpPr>
              <p:cNvPr id="15" name="TextBox 6"/>
              <p:cNvSpPr txBox="1">
                <a:spLocks noChangeArrowheads="1"/>
              </p:cNvSpPr>
              <p:nvPr/>
            </p:nvSpPr>
            <p:spPr bwMode="auto">
              <a:xfrm>
                <a:off x="3124201" y="865934"/>
                <a:ext cx="58842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fr-FR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Étude Monte-Carlo</a:t>
                </a:r>
                <a:endParaRPr lang="fr-FR" sz="18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cxnSp>
            <p:nvCxnSpPr>
              <p:cNvPr id="16" name="Straight Connector 308"/>
              <p:cNvCxnSpPr>
                <a:cxnSpLocks noChangeShapeType="1"/>
                <a:endCxn id="18" idx="2"/>
              </p:cNvCxnSpPr>
              <p:nvPr/>
            </p:nvCxnSpPr>
            <p:spPr bwMode="auto">
              <a:xfrm rot="10800000">
                <a:off x="385766" y="1153708"/>
                <a:ext cx="8608945" cy="32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7" name="Straight Connector 309"/>
              <p:cNvCxnSpPr>
                <a:cxnSpLocks noChangeShapeType="1"/>
                <a:stCxn id="18" idx="0"/>
                <a:endCxn id="19" idx="0"/>
              </p:cNvCxnSpPr>
              <p:nvPr/>
            </p:nvCxnSpPr>
            <p:spPr bwMode="auto">
              <a:xfrm rot="5400000">
                <a:off x="-330673" y="1861883"/>
                <a:ext cx="1164263" cy="8262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8" name="Arc 17"/>
              <p:cNvSpPr/>
              <p:nvPr/>
            </p:nvSpPr>
            <p:spPr bwMode="auto">
              <a:xfrm rot="16200000">
                <a:off x="255589" y="1153707"/>
                <a:ext cx="260350" cy="260351"/>
              </a:xfrm>
              <a:prstGeom prst="arc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" name="Oval 312"/>
              <p:cNvSpPr>
                <a:spLocks noChangeArrowheads="1"/>
              </p:cNvSpPr>
              <p:nvPr/>
            </p:nvSpPr>
            <p:spPr bwMode="auto">
              <a:xfrm flipH="1">
                <a:off x="209550" y="2448146"/>
                <a:ext cx="75554" cy="7557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 bwMode="auto">
            <a:xfrm>
              <a:off x="409575" y="5267325"/>
              <a:ext cx="692189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 smtClean="0">
                  <a:latin typeface="Garamond" pitchFamily="18" charset="0"/>
                </a:rPr>
                <a:t>Pour préparer l’arrivée des données, deux analyses sont nécessaires :</a:t>
              </a:r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819150" y="5695950"/>
              <a:ext cx="6253058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indent="180975">
                <a:spcBef>
                  <a:spcPct val="50000"/>
                </a:spcBef>
                <a:buFont typeface="Arial" pitchFamily="34" charset="0"/>
                <a:buChar char="•"/>
              </a:pPr>
              <a:r>
                <a:rPr lang="fr-FR" sz="1800" dirty="0" smtClean="0">
                  <a:latin typeface="Garamond" pitchFamily="18" charset="0"/>
                </a:rPr>
                <a:t>Pseudo-expériences de </a:t>
              </a:r>
              <a:r>
                <a:rPr lang="fr-FR" sz="1800" dirty="0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bruit de fond </a:t>
              </a:r>
              <a:r>
                <a:rPr lang="fr-FR" sz="1800" dirty="0" smtClean="0">
                  <a:latin typeface="Garamond" pitchFamily="18" charset="0"/>
                  <a:sym typeface="Symbol"/>
                </a:rPr>
                <a:t> </a:t>
              </a:r>
              <a:r>
                <a:rPr lang="fr-FR" sz="1800" dirty="0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Effet « Look </a:t>
              </a:r>
              <a:r>
                <a:rPr lang="fr-FR" sz="1800" dirty="0" err="1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Elsewhere</a:t>
              </a:r>
              <a:r>
                <a:rPr lang="fr-FR" sz="1800" dirty="0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 »</a:t>
              </a:r>
            </a:p>
            <a:p>
              <a:pPr indent="180975">
                <a:spcBef>
                  <a:spcPct val="50000"/>
                </a:spcBef>
                <a:buFont typeface="Arial" pitchFamily="34" charset="0"/>
                <a:buChar char="•"/>
              </a:pPr>
              <a:r>
                <a:rPr lang="fr-FR" sz="1800" dirty="0" smtClean="0">
                  <a:latin typeface="Garamond" pitchFamily="18" charset="0"/>
                </a:rPr>
                <a:t>Pseudo-expériences de </a:t>
              </a:r>
              <a:r>
                <a:rPr lang="fr-FR" sz="1800" dirty="0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signal</a:t>
              </a:r>
              <a:r>
                <a:rPr lang="fr-FR" sz="1800" dirty="0" smtClean="0">
                  <a:latin typeface="Garamond" pitchFamily="18" charset="0"/>
                </a:rPr>
                <a:t> </a:t>
              </a:r>
              <a:r>
                <a:rPr lang="fr-FR" sz="1800" dirty="0" smtClean="0">
                  <a:latin typeface="Garamond" pitchFamily="18" charset="0"/>
                  <a:sym typeface="Symbol"/>
                </a:rPr>
                <a:t> </a:t>
              </a:r>
              <a:r>
                <a:rPr lang="fr-FR" sz="1800" dirty="0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Performance de la méthode</a:t>
              </a:r>
            </a:p>
          </p:txBody>
        </p:sp>
      </p:grpSp>
      <p:pic>
        <p:nvPicPr>
          <p:cNvPr id="35" name="Picture 34" descr="C:\Users\olympio\Documents\THESE\These\Soutenance_These\Pseudodat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363" y="1293813"/>
            <a:ext cx="4411662" cy="3744912"/>
          </a:xfrm>
          <a:prstGeom prst="rect">
            <a:avLst/>
          </a:prstGeom>
          <a:noFill/>
        </p:spPr>
      </p:pic>
      <p:pic>
        <p:nvPicPr>
          <p:cNvPr id="36" name="Picture 4" descr="C:\Users\olympio\Documents\THESE\These\Soutenance_These\Pseudodata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6887" y="1770552"/>
            <a:ext cx="3495011" cy="2741250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 bwMode="auto">
          <a:xfrm>
            <a:off x="3286125" y="1562100"/>
            <a:ext cx="1362075" cy="2095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3286125" y="1762125"/>
            <a:ext cx="1362075" cy="190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3286125" y="1943100"/>
            <a:ext cx="1362075" cy="2095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1295400" y="1819275"/>
            <a:ext cx="1838325" cy="2095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4260079" y="1597968"/>
            <a:ext cx="4883921" cy="3031181"/>
            <a:chOff x="4260079" y="1597968"/>
            <a:chExt cx="4883921" cy="3031181"/>
          </a:xfrm>
        </p:grpSpPr>
        <p:sp>
          <p:nvSpPr>
            <p:cNvPr id="96" name="Rounded Rectangle 95"/>
            <p:cNvSpPr/>
            <p:nvPr/>
          </p:nvSpPr>
          <p:spPr bwMode="auto">
            <a:xfrm>
              <a:off x="5229225" y="3933824"/>
              <a:ext cx="3276600" cy="695325"/>
            </a:xfrm>
            <a:prstGeom prst="roundRect">
              <a:avLst>
                <a:gd name="adj" fmla="val 14910"/>
              </a:avLst>
            </a:prstGeom>
            <a:solidFill>
              <a:srgbClr val="C00000">
                <a:alpha val="10196"/>
              </a:srgbClr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4260079" y="1597968"/>
              <a:ext cx="4883921" cy="3001238"/>
              <a:chOff x="4260079" y="1597968"/>
              <a:chExt cx="4883921" cy="3001238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260079" y="1597968"/>
                <a:ext cx="4883921" cy="2169765"/>
                <a:chOff x="4260079" y="1750368"/>
                <a:chExt cx="4883921" cy="2169765"/>
              </a:xfrm>
            </p:grpSpPr>
            <p:sp>
              <p:nvSpPr>
                <p:cNvPr id="29" name="TextBox 28"/>
                <p:cNvSpPr txBox="1"/>
                <p:nvPr/>
              </p:nvSpPr>
              <p:spPr bwMode="auto">
                <a:xfrm>
                  <a:off x="4410075" y="2381250"/>
                  <a:ext cx="4571999" cy="15388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lvl="1" indent="180975" defTabSz="254000">
                    <a:spcBef>
                      <a:spcPts val="600"/>
                    </a:spcBef>
                    <a:spcAft>
                      <a:spcPts val="600"/>
                    </a:spcAft>
                    <a:buFont typeface="Arial" pitchFamily="34" charset="0"/>
                    <a:buChar char="•"/>
                    <a:tabLst>
                      <a:tab pos="3678238" algn="l"/>
                    </a:tabLst>
                  </a:pPr>
                  <a:r>
                    <a:rPr lang="fr-CH" sz="1400" dirty="0" err="1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A</a:t>
                  </a:r>
                  <a:r>
                    <a:rPr lang="fr-CH" sz="1400" i="1" baseline="-25000" dirty="0" err="1" smtClean="0">
                      <a:solidFill>
                        <a:srgbClr val="000096"/>
                      </a:solidFill>
                      <a:latin typeface="Garamond" pitchFamily="18" charset="0"/>
                    </a:rPr>
                    <a:t>peak</a:t>
                  </a:r>
                  <a:r>
                    <a:rPr lang="fr-CH" sz="1400" i="1" dirty="0" smtClean="0">
                      <a:latin typeface="Garamond" pitchFamily="18" charset="0"/>
                    </a:rPr>
                    <a:t> </a:t>
                  </a:r>
                  <a:r>
                    <a:rPr lang="en-GB" sz="1600" b="1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= </a:t>
                  </a:r>
                  <a:r>
                    <a:rPr lang="en-GB" sz="1600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300</a:t>
                  </a:r>
                </a:p>
                <a:p>
                  <a:pPr lvl="1" indent="180975" defTabSz="254000">
                    <a:spcBef>
                      <a:spcPts val="600"/>
                    </a:spcBef>
                    <a:spcAft>
                      <a:spcPts val="600"/>
                    </a:spcAft>
                    <a:buFont typeface="Arial" pitchFamily="34" charset="0"/>
                    <a:buChar char="•"/>
                    <a:tabLst>
                      <a:tab pos="3678238" algn="l"/>
                    </a:tabLst>
                  </a:pPr>
                  <a:r>
                    <a:rPr lang="fr-CH" sz="1400" dirty="0" err="1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A</a:t>
                  </a:r>
                  <a:r>
                    <a:rPr lang="fr-CH" sz="1400" i="1" baseline="-25000" dirty="0" err="1" smtClean="0">
                      <a:solidFill>
                        <a:srgbClr val="000096"/>
                      </a:solidFill>
                      <a:latin typeface="Garamond" pitchFamily="18" charset="0"/>
                    </a:rPr>
                    <a:t>interf</a:t>
                  </a:r>
                  <a:r>
                    <a:rPr lang="fr-CH" sz="1400" i="1" dirty="0" smtClean="0">
                      <a:solidFill>
                        <a:srgbClr val="000096"/>
                      </a:solidFill>
                      <a:latin typeface="Garamond" pitchFamily="18" charset="0"/>
                    </a:rPr>
                    <a:t> </a:t>
                  </a:r>
                  <a:r>
                    <a:rPr lang="en-GB" sz="1400" dirty="0" smtClean="0">
                      <a:latin typeface="Garamond" pitchFamily="18" charset="0"/>
                    </a:rPr>
                    <a:t> </a:t>
                  </a:r>
                  <a:r>
                    <a:rPr lang="en-GB" sz="1600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= 0  </a:t>
                  </a:r>
                </a:p>
                <a:p>
                  <a:pPr lvl="1" indent="179388">
                    <a:spcBef>
                      <a:spcPts val="600"/>
                    </a:spcBef>
                    <a:spcAft>
                      <a:spcPts val="600"/>
                    </a:spcAft>
                    <a:buFont typeface="Arial" pitchFamily="34" charset="0"/>
                    <a:buChar char="•"/>
                    <a:tabLst>
                      <a:tab pos="3678238" algn="l"/>
                    </a:tabLst>
                  </a:pPr>
                  <a:r>
                    <a:rPr lang="en-GB" sz="1600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M</a:t>
                  </a:r>
                  <a:r>
                    <a:rPr lang="en-GB" sz="1600" baseline="-25000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Z’</a:t>
                  </a:r>
                  <a:r>
                    <a:rPr lang="en-GB" sz="1600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 = 1 </a:t>
                  </a:r>
                  <a:r>
                    <a:rPr lang="en-GB" sz="1600" dirty="0" err="1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TeV</a:t>
                  </a:r>
                  <a:r>
                    <a:rPr lang="en-GB" sz="1600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 à 3.5 </a:t>
                  </a:r>
                  <a:r>
                    <a:rPr lang="en-GB" sz="1600" dirty="0" err="1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TeV</a:t>
                  </a:r>
                  <a:r>
                    <a:rPr lang="en-GB" sz="1600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 </a:t>
                  </a:r>
                  <a:r>
                    <a:rPr lang="en-GB" sz="1600" dirty="0" smtClean="0">
                      <a:latin typeface="Garamond" pitchFamily="18" charset="0"/>
                      <a:sym typeface="Symbol"/>
                    </a:rPr>
                    <a:t>par pas de </a:t>
                  </a:r>
                  <a:r>
                    <a:rPr lang="en-GB" sz="1600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10 </a:t>
                  </a:r>
                  <a:r>
                    <a:rPr lang="en-GB" sz="1600" dirty="0" err="1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GeV</a:t>
                  </a:r>
                  <a:endParaRPr lang="en-GB" sz="1600" dirty="0" smtClean="0">
                    <a:solidFill>
                      <a:srgbClr val="000096"/>
                    </a:solidFill>
                    <a:latin typeface="Garamond" pitchFamily="18" charset="0"/>
                    <a:sym typeface="Symbol"/>
                  </a:endParaRPr>
                </a:p>
                <a:p>
                  <a:pPr lvl="1" indent="179388">
                    <a:spcBef>
                      <a:spcPts val="600"/>
                    </a:spcBef>
                    <a:spcAft>
                      <a:spcPts val="600"/>
                    </a:spcAft>
                    <a:buFont typeface="Arial" pitchFamily="34" charset="0"/>
                    <a:buChar char="•"/>
                    <a:tabLst>
                      <a:tab pos="3678238" algn="l"/>
                    </a:tabLst>
                  </a:pPr>
                  <a:r>
                    <a:rPr lang="el-GR" sz="1600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Γ</a:t>
                  </a:r>
                  <a:r>
                    <a:rPr lang="en-GB" sz="1600" baseline="-25000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Z’</a:t>
                  </a:r>
                  <a:r>
                    <a:rPr lang="en-GB" sz="1600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 /M</a:t>
                  </a:r>
                  <a:r>
                    <a:rPr lang="en-GB" sz="1600" baseline="-25000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Z’</a:t>
                  </a:r>
                  <a:r>
                    <a:rPr lang="en-GB" sz="1600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 = 0.2% à 10% </a:t>
                  </a:r>
                  <a:r>
                    <a:rPr lang="en-GB" sz="1600" dirty="0" smtClean="0">
                      <a:latin typeface="Garamond" pitchFamily="18" charset="0"/>
                      <a:sym typeface="Symbol"/>
                    </a:rPr>
                    <a:t>par pas de </a:t>
                  </a:r>
                  <a:r>
                    <a:rPr lang="en-GB" sz="1600" dirty="0" smtClean="0">
                      <a:solidFill>
                        <a:srgbClr val="000096"/>
                      </a:solidFill>
                      <a:latin typeface="Garamond" pitchFamily="18" charset="0"/>
                      <a:sym typeface="Symbol"/>
                    </a:rPr>
                    <a:t>0.2%</a:t>
                  </a:r>
                  <a:endParaRPr lang="fr-FR" sz="1600" dirty="0" err="1" smtClean="0">
                    <a:solidFill>
                      <a:srgbClr val="000096"/>
                    </a:solidFill>
                    <a:latin typeface="Garamond" pitchFamily="18" charset="0"/>
                    <a:sym typeface="Symbol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4260079" y="1750368"/>
                  <a:ext cx="4883921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buFont typeface="Symbol"/>
                    <a:buChar char="~"/>
                  </a:pPr>
                  <a:r>
                    <a:rPr lang="fr-FR" sz="2000" dirty="0" smtClean="0">
                      <a:latin typeface="Garamond" pitchFamily="18" charset="0"/>
                      <a:sym typeface="Symbol"/>
                    </a:rPr>
                    <a:t>7500 hypothèses Z’ différentes </a:t>
                  </a:r>
                </a:p>
              </p:txBody>
            </p:sp>
          </p:grpSp>
          <p:sp>
            <p:nvSpPr>
              <p:cNvPr id="94" name="TextBox 93"/>
              <p:cNvSpPr txBox="1"/>
              <p:nvPr/>
            </p:nvSpPr>
            <p:spPr bwMode="auto">
              <a:xfrm>
                <a:off x="5095874" y="3952875"/>
                <a:ext cx="3567781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fr-FR" sz="1800" dirty="0" smtClean="0">
                    <a:solidFill>
                      <a:srgbClr val="C00000"/>
                    </a:solidFill>
                    <a:latin typeface="Garamond" pitchFamily="18" charset="0"/>
                  </a:rPr>
                  <a:t>On s’intéresse à l’hypothèse qui retourne la significance maximum</a:t>
                </a:r>
              </a:p>
            </p:txBody>
          </p:sp>
        </p:grpSp>
      </p:grp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0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1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4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5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7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8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0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1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0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2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7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9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2028723" y="1607493"/>
            <a:ext cx="1809852" cy="888057"/>
            <a:chOff x="2285898" y="1607493"/>
            <a:chExt cx="1809852" cy="888057"/>
          </a:xfrm>
        </p:grpSpPr>
        <p:sp>
          <p:nvSpPr>
            <p:cNvPr id="31" name="Rounded Rectangle 30"/>
            <p:cNvSpPr/>
            <p:nvPr/>
          </p:nvSpPr>
          <p:spPr bwMode="auto">
            <a:xfrm>
              <a:off x="2305050" y="1609725"/>
              <a:ext cx="1790700" cy="885825"/>
            </a:xfrm>
            <a:prstGeom prst="roundRect">
              <a:avLst>
                <a:gd name="adj" fmla="val 14910"/>
              </a:avLst>
            </a:prstGeom>
            <a:solidFill>
              <a:srgbClr val="C00000">
                <a:alpha val="5098"/>
              </a:srgbClr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 anchorCtr="0"/>
            <a:lstStyle/>
            <a:p>
              <a:pPr algn="ctr">
                <a:defRPr/>
              </a:pPr>
              <a:endParaRPr lang="fr-FR" dirty="0">
                <a:solidFill>
                  <a:srgbClr val="000096"/>
                </a:solidFill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302759" y="1607493"/>
              <a:ext cx="17167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CH" sz="1600" dirty="0" smtClean="0">
                  <a:solidFill>
                    <a:srgbClr val="C00000"/>
                  </a:solidFill>
                </a:rPr>
                <a:t>Hypothèse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285898" y="2140893"/>
              <a:ext cx="17050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CH" sz="1600" dirty="0" smtClean="0">
                  <a:solidFill>
                    <a:srgbClr val="C00000"/>
                  </a:solidFill>
                </a:rPr>
                <a:t>« Bruit de fond »</a:t>
              </a:r>
              <a:endParaRPr lang="fr-FR" sz="1600" dirty="0" smtClean="0">
                <a:solidFill>
                  <a:srgbClr val="C00000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Estimation de l’effet “Look </a:t>
            </a:r>
            <a:r>
              <a:rPr lang="fr-FR" dirty="0" err="1" smtClean="0"/>
              <a:t>Elsewhere</a:t>
            </a:r>
            <a:r>
              <a:rPr lang="fr-FR" dirty="0" smtClean="0"/>
              <a:t>”</a:t>
            </a:r>
          </a:p>
        </p:txBody>
      </p:sp>
      <p:grpSp>
        <p:nvGrpSpPr>
          <p:cNvPr id="24" name="Group 410"/>
          <p:cNvGrpSpPr>
            <a:grpSpLocks/>
          </p:cNvGrpSpPr>
          <p:nvPr/>
        </p:nvGrpSpPr>
        <p:grpSpPr bwMode="auto">
          <a:xfrm>
            <a:off x="0" y="814387"/>
            <a:ext cx="8920163" cy="369332"/>
            <a:chOff x="609936" y="1071077"/>
            <a:chExt cx="8919832" cy="369259"/>
          </a:xfrm>
        </p:grpSpPr>
        <p:sp>
          <p:nvSpPr>
            <p:cNvPr id="25" name="TextBox 411"/>
            <p:cNvSpPr txBox="1">
              <a:spLocks noChangeArrowheads="1"/>
            </p:cNvSpPr>
            <p:nvPr/>
          </p:nvSpPr>
          <p:spPr bwMode="auto">
            <a:xfrm>
              <a:off x="609936" y="1071077"/>
              <a:ext cx="8919832" cy="369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fr-CH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Effet </a:t>
              </a: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“ </a:t>
              </a:r>
              <a:r>
                <a:rPr lang="fr-CH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Look </a:t>
              </a:r>
              <a:r>
                <a:rPr lang="fr-CH" sz="1800" dirty="0" err="1" smtClean="0">
                  <a:solidFill>
                    <a:srgbClr val="000096"/>
                  </a:solidFill>
                  <a:latin typeface="Lucida Calligraphy" pitchFamily="66" charset="0"/>
                </a:rPr>
                <a:t>Elsewhere</a:t>
              </a: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”</a:t>
              </a:r>
              <a:endParaRPr lang="fr-FR" sz="1800" baseline="-25000" dirty="0">
                <a:solidFill>
                  <a:srgbClr val="000096"/>
                </a:solidFill>
                <a:latin typeface="Lucida Handwriting" pitchFamily="66" charset="0"/>
              </a:endParaRPr>
            </a:p>
          </p:txBody>
        </p:sp>
        <p:cxnSp>
          <p:nvCxnSpPr>
            <p:cNvPr id="26" name="Straight Connector 412"/>
            <p:cNvCxnSpPr>
              <a:cxnSpLocks noChangeShapeType="1"/>
              <a:endCxn id="27" idx="2"/>
            </p:cNvCxnSpPr>
            <p:nvPr/>
          </p:nvCxnSpPr>
          <p:spPr bwMode="auto">
            <a:xfrm rot="10800000">
              <a:off x="946486" y="1367399"/>
              <a:ext cx="8583282" cy="15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7" name="Oval 413"/>
            <p:cNvSpPr>
              <a:spLocks noChangeArrowheads="1"/>
            </p:cNvSpPr>
            <p:nvPr/>
          </p:nvSpPr>
          <p:spPr bwMode="auto">
            <a:xfrm flipH="1">
              <a:off x="870952" y="1329631"/>
              <a:ext cx="75534" cy="7553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19075" y="1609725"/>
            <a:ext cx="1278644" cy="885825"/>
            <a:chOff x="219075" y="1609725"/>
            <a:chExt cx="1278644" cy="885825"/>
          </a:xfrm>
        </p:grpSpPr>
        <p:sp>
          <p:nvSpPr>
            <p:cNvPr id="33" name="Rounded Rectangle 32"/>
            <p:cNvSpPr/>
            <p:nvPr/>
          </p:nvSpPr>
          <p:spPr bwMode="auto">
            <a:xfrm>
              <a:off x="219075" y="1609725"/>
              <a:ext cx="1257301" cy="885825"/>
            </a:xfrm>
            <a:prstGeom prst="roundRect">
              <a:avLst>
                <a:gd name="adj" fmla="val 14910"/>
              </a:avLst>
            </a:prstGeom>
            <a:solidFill>
              <a:srgbClr val="006400">
                <a:alpha val="5098"/>
              </a:srgbClr>
            </a:solidFill>
            <a:ln w="19050" cap="flat" cmpd="sng" algn="ctr">
              <a:solidFill>
                <a:srgbClr val="0064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 anchorCtr="0"/>
            <a:lstStyle/>
            <a:p>
              <a:pPr algn="ctr">
                <a:defRPr/>
              </a:pPr>
              <a:endParaRPr lang="fr-FR" dirty="0">
                <a:solidFill>
                  <a:srgbClr val="000096"/>
                </a:solidFill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35834" y="1797993"/>
              <a:ext cx="12618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CH" dirty="0" smtClean="0">
                  <a:solidFill>
                    <a:srgbClr val="006400"/>
                  </a:solidFill>
                </a:rPr>
                <a:t>Données</a:t>
              </a:r>
              <a:endParaRPr lang="fr-FR" dirty="0">
                <a:solidFill>
                  <a:srgbClr val="006400"/>
                </a:solidFill>
              </a:endParaRPr>
            </a:p>
          </p:txBody>
        </p:sp>
      </p:grpSp>
      <p:sp>
        <p:nvSpPr>
          <p:cNvPr id="92" name="Left-Right Arrow 91"/>
          <p:cNvSpPr/>
          <p:nvPr/>
        </p:nvSpPr>
        <p:spPr bwMode="auto">
          <a:xfrm>
            <a:off x="1524000" y="1962150"/>
            <a:ext cx="476250" cy="228600"/>
          </a:xfrm>
          <a:prstGeom prst="leftRightArrow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7029450" y="1352550"/>
            <a:ext cx="1990724" cy="1438275"/>
            <a:chOff x="7029450" y="1352550"/>
            <a:chExt cx="1990724" cy="1438275"/>
          </a:xfrm>
        </p:grpSpPr>
        <p:sp>
          <p:nvSpPr>
            <p:cNvPr id="87" name="Right Brace 86"/>
            <p:cNvSpPr/>
            <p:nvPr/>
          </p:nvSpPr>
          <p:spPr bwMode="auto">
            <a:xfrm>
              <a:off x="7029450" y="1352550"/>
              <a:ext cx="276225" cy="1438275"/>
            </a:xfrm>
            <a:prstGeom prst="rightBrace">
              <a:avLst>
                <a:gd name="adj1" fmla="val 47956"/>
                <a:gd name="adj2" fmla="val 5000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ounded Rectangle 89"/>
            <p:cNvSpPr/>
            <p:nvPr/>
          </p:nvSpPr>
          <p:spPr bwMode="auto">
            <a:xfrm>
              <a:off x="7467599" y="1847850"/>
              <a:ext cx="1552575" cy="409575"/>
            </a:xfrm>
            <a:prstGeom prst="roundRect">
              <a:avLst>
                <a:gd name="adj" fmla="val 14910"/>
              </a:avLst>
            </a:prstGeom>
            <a:solidFill>
              <a:srgbClr val="C00000">
                <a:alpha val="5098"/>
              </a:srgbClr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 anchorCtr="0"/>
            <a:lstStyle/>
            <a:p>
              <a:pPr algn="ctr">
                <a:defRPr/>
              </a:pPr>
              <a:endParaRPr lang="fr-FR" dirty="0">
                <a:solidFill>
                  <a:srgbClr val="000096"/>
                </a:solidFill>
                <a:cs typeface="+mn-cs"/>
              </a:endParaRPr>
            </a:p>
          </p:txBody>
        </p:sp>
        <p:pic>
          <p:nvPicPr>
            <p:cNvPr id="72" name="Picture 4" descr="http://hausheer.osola.com/latex2png/JCQNClBfezNcc2lnbWF9ID4gNiBcdGltZXMgMTBeey01fQ0KJCQ-/300/1/result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89826" y="1913225"/>
              <a:ext cx="1492249" cy="244187"/>
            </a:xfrm>
            <a:prstGeom prst="rect">
              <a:avLst/>
            </a:prstGeom>
            <a:noFill/>
          </p:spPr>
        </p:pic>
      </p:grpSp>
      <p:pic>
        <p:nvPicPr>
          <p:cNvPr id="73" name="Picture 2" descr="http://hausheer.osola.com/latex2png/JCQNClBfezNcc2lnbWF9IFxzaW0gNiBcdGltZXMgMTBeey01fQ0KJCQ-/300/1/resul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7701" y="1504950"/>
            <a:ext cx="1251476" cy="204787"/>
          </a:xfrm>
          <a:prstGeom prst="rect">
            <a:avLst/>
          </a:prstGeom>
          <a:noFill/>
        </p:spPr>
      </p:pic>
      <p:grpSp>
        <p:nvGrpSpPr>
          <p:cNvPr id="137" name="Group 136"/>
          <p:cNvGrpSpPr/>
          <p:nvPr/>
        </p:nvGrpSpPr>
        <p:grpSpPr>
          <a:xfrm>
            <a:off x="3686073" y="1466850"/>
            <a:ext cx="3293104" cy="1323975"/>
            <a:chOff x="3686073" y="1466850"/>
            <a:chExt cx="3293104" cy="1323975"/>
          </a:xfrm>
        </p:grpSpPr>
        <p:grpSp>
          <p:nvGrpSpPr>
            <p:cNvPr id="81" name="Group 80"/>
            <p:cNvGrpSpPr/>
            <p:nvPr/>
          </p:nvGrpSpPr>
          <p:grpSpPr>
            <a:xfrm>
              <a:off x="3686073" y="1466850"/>
              <a:ext cx="1743177" cy="1323975"/>
              <a:chOff x="3657498" y="1466850"/>
              <a:chExt cx="1743177" cy="1323975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3657498" y="1895475"/>
                <a:ext cx="1733652" cy="895350"/>
                <a:chOff x="4781448" y="1285875"/>
                <a:chExt cx="1733652" cy="895350"/>
              </a:xfrm>
            </p:grpSpPr>
            <p:sp>
              <p:nvSpPr>
                <p:cNvPr id="57" name="Rounded Rectangle 56"/>
                <p:cNvSpPr/>
                <p:nvPr/>
              </p:nvSpPr>
              <p:spPr bwMode="auto">
                <a:xfrm>
                  <a:off x="4800600" y="1285875"/>
                  <a:ext cx="1704975" cy="885825"/>
                </a:xfrm>
                <a:prstGeom prst="roundRect">
                  <a:avLst>
                    <a:gd name="adj" fmla="val 14910"/>
                  </a:avLst>
                </a:prstGeom>
                <a:solidFill>
                  <a:srgbClr val="FFFFFF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0" tIns="0" rIns="0" bIns="0" anchor="ctr" anchorCtr="0"/>
                <a:lstStyle/>
                <a:p>
                  <a:pPr algn="ctr">
                    <a:defRPr/>
                  </a:pPr>
                  <a:endParaRPr lang="fr-FR" dirty="0">
                    <a:solidFill>
                      <a:srgbClr val="000096"/>
                    </a:solidFill>
                    <a:cs typeface="+mn-cs"/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 bwMode="auto">
                <a:xfrm>
                  <a:off x="4800600" y="1295400"/>
                  <a:ext cx="1704975" cy="885825"/>
                </a:xfrm>
                <a:prstGeom prst="roundRect">
                  <a:avLst>
                    <a:gd name="adj" fmla="val 14910"/>
                  </a:avLst>
                </a:prstGeom>
                <a:solidFill>
                  <a:srgbClr val="000096">
                    <a:alpha val="5098"/>
                  </a:srgbClr>
                </a:solidFill>
                <a:ln w="19050" cap="flat" cmpd="sng" algn="ctr">
                  <a:solidFill>
                    <a:srgbClr val="00009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0" tIns="0" rIns="0" bIns="0" anchor="ctr" anchorCtr="0"/>
                <a:lstStyle/>
                <a:p>
                  <a:pPr algn="ctr">
                    <a:defRPr/>
                  </a:pPr>
                  <a:endParaRPr lang="fr-FR" dirty="0">
                    <a:solidFill>
                      <a:srgbClr val="000096"/>
                    </a:solidFill>
                    <a:cs typeface="+mn-cs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4798309" y="1293168"/>
                  <a:ext cx="1716791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fr-CH" sz="1600" dirty="0" smtClean="0">
                      <a:solidFill>
                        <a:srgbClr val="000096"/>
                      </a:solidFill>
                    </a:rPr>
                    <a:t>Hypothèse</a:t>
                  </a: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4781448" y="1826568"/>
                  <a:ext cx="1705077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fr-CH" sz="1600" dirty="0" smtClean="0">
                      <a:solidFill>
                        <a:srgbClr val="000096"/>
                      </a:solidFill>
                    </a:rPr>
                    <a:t>« Signal N »</a:t>
                  </a:r>
                  <a:endParaRPr lang="fr-FR" sz="1600" dirty="0" smtClean="0">
                    <a:solidFill>
                      <a:srgbClr val="000096"/>
                    </a:solidFill>
                  </a:endParaRPr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>
                <a:off x="3676650" y="1466850"/>
                <a:ext cx="1724025" cy="1009650"/>
                <a:chOff x="6153150" y="1181100"/>
                <a:chExt cx="1724025" cy="1009650"/>
              </a:xfrm>
            </p:grpSpPr>
            <p:sp>
              <p:nvSpPr>
                <p:cNvPr id="77" name="Rounded Rectangle 76"/>
                <p:cNvSpPr/>
                <p:nvPr/>
              </p:nvSpPr>
              <p:spPr bwMode="auto">
                <a:xfrm>
                  <a:off x="6162676" y="1304925"/>
                  <a:ext cx="1693068" cy="885825"/>
                </a:xfrm>
                <a:prstGeom prst="roundRect">
                  <a:avLst>
                    <a:gd name="adj" fmla="val 14910"/>
                  </a:avLst>
                </a:prstGeom>
                <a:solidFill>
                  <a:srgbClr val="000096">
                    <a:alpha val="5098"/>
                  </a:srgbClr>
                </a:solidFill>
                <a:ln w="19050" cap="flat" cmpd="sng" algn="ctr">
                  <a:solidFill>
                    <a:srgbClr val="00009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0" tIns="0" rIns="0" bIns="0" anchor="ctr" anchorCtr="0"/>
                <a:lstStyle/>
                <a:p>
                  <a:pPr algn="ctr">
                    <a:defRPr/>
                  </a:pPr>
                  <a:endParaRPr lang="fr-FR" dirty="0">
                    <a:solidFill>
                      <a:srgbClr val="000096"/>
                    </a:solidFill>
                    <a:cs typeface="+mn-cs"/>
                  </a:endParaRPr>
                </a:p>
              </p:txBody>
            </p:sp>
            <p:sp>
              <p:nvSpPr>
                <p:cNvPr id="78" name="Rounded Rectangle 77"/>
                <p:cNvSpPr/>
                <p:nvPr/>
              </p:nvSpPr>
              <p:spPr bwMode="auto">
                <a:xfrm>
                  <a:off x="6162676" y="1247775"/>
                  <a:ext cx="1693068" cy="885825"/>
                </a:xfrm>
                <a:prstGeom prst="roundRect">
                  <a:avLst>
                    <a:gd name="adj" fmla="val 14910"/>
                  </a:avLst>
                </a:prstGeom>
                <a:solidFill>
                  <a:srgbClr val="000096">
                    <a:alpha val="5098"/>
                  </a:srgbClr>
                </a:solidFill>
                <a:ln w="19050" cap="flat" cmpd="sng" algn="ctr">
                  <a:solidFill>
                    <a:srgbClr val="00009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0" tIns="0" rIns="0" bIns="0" anchor="ctr" anchorCtr="0"/>
                <a:lstStyle/>
                <a:p>
                  <a:pPr algn="ctr">
                    <a:defRPr/>
                  </a:pPr>
                  <a:endParaRPr lang="fr-FR" dirty="0">
                    <a:solidFill>
                      <a:srgbClr val="000096"/>
                    </a:solidFill>
                    <a:cs typeface="+mn-cs"/>
                  </a:endParaRPr>
                </a:p>
              </p:txBody>
            </p:sp>
            <p:grpSp>
              <p:nvGrpSpPr>
                <p:cNvPr id="79" name="Group 78"/>
                <p:cNvGrpSpPr/>
                <p:nvPr/>
              </p:nvGrpSpPr>
              <p:grpSpPr>
                <a:xfrm>
                  <a:off x="6153150" y="1181100"/>
                  <a:ext cx="1724025" cy="895350"/>
                  <a:chOff x="6153150" y="1181100"/>
                  <a:chExt cx="1724025" cy="895350"/>
                </a:xfrm>
              </p:grpSpPr>
              <p:sp>
                <p:nvSpPr>
                  <p:cNvPr id="52" name="Rounded Rectangle 51"/>
                  <p:cNvSpPr/>
                  <p:nvPr/>
                </p:nvSpPr>
                <p:spPr bwMode="auto">
                  <a:xfrm>
                    <a:off x="6162675" y="1181100"/>
                    <a:ext cx="1704975" cy="885825"/>
                  </a:xfrm>
                  <a:prstGeom prst="roundRect">
                    <a:avLst>
                      <a:gd name="adj" fmla="val 14910"/>
                    </a:avLst>
                  </a:prstGeom>
                  <a:solidFill>
                    <a:srgbClr val="FFFFFF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0" tIns="0" rIns="0" bIns="0" anchor="ctr" anchorCtr="0"/>
                  <a:lstStyle/>
                  <a:p>
                    <a:pPr algn="ctr">
                      <a:defRPr/>
                    </a:pPr>
                    <a:endParaRPr lang="fr-FR" dirty="0">
                      <a:solidFill>
                        <a:srgbClr val="000096"/>
                      </a:solidFill>
                      <a:cs typeface="+mn-cs"/>
                    </a:endParaRPr>
                  </a:p>
                </p:txBody>
              </p:sp>
              <p:sp>
                <p:nvSpPr>
                  <p:cNvPr id="53" name="Rounded Rectangle 52"/>
                  <p:cNvSpPr/>
                  <p:nvPr/>
                </p:nvSpPr>
                <p:spPr bwMode="auto">
                  <a:xfrm>
                    <a:off x="6153150" y="1190625"/>
                    <a:ext cx="1702594" cy="885825"/>
                  </a:xfrm>
                  <a:prstGeom prst="roundRect">
                    <a:avLst>
                      <a:gd name="adj" fmla="val 14910"/>
                    </a:avLst>
                  </a:prstGeom>
                  <a:solidFill>
                    <a:srgbClr val="000096">
                      <a:alpha val="5098"/>
                    </a:srgbClr>
                  </a:solidFill>
                  <a:ln w="19050" cap="flat" cmpd="sng" algn="ctr">
                    <a:solidFill>
                      <a:srgbClr val="00009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lIns="0" tIns="0" rIns="0" bIns="0" anchor="ctr" anchorCtr="0"/>
                  <a:lstStyle/>
                  <a:p>
                    <a:pPr algn="ctr">
                      <a:defRPr/>
                    </a:pPr>
                    <a:endParaRPr lang="fr-FR" dirty="0">
                      <a:solidFill>
                        <a:srgbClr val="000096"/>
                      </a:solidFill>
                      <a:cs typeface="+mn-cs"/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6160384" y="1188393"/>
                    <a:ext cx="1716791" cy="33855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CH" sz="1600" dirty="0" smtClean="0">
                        <a:solidFill>
                          <a:srgbClr val="000096"/>
                        </a:solidFill>
                      </a:rPr>
                      <a:t>Hypothèse</a:t>
                    </a:r>
                  </a:p>
                </p:txBody>
              </p:sp>
            </p:grpSp>
          </p:grpSp>
        </p:grpSp>
        <p:sp>
          <p:nvSpPr>
            <p:cNvPr id="84" name="TextBox 83"/>
            <p:cNvSpPr txBox="1"/>
            <p:nvPr/>
          </p:nvSpPr>
          <p:spPr bwMode="auto">
            <a:xfrm rot="5400000">
              <a:off x="6000750" y="2066925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800" dirty="0" smtClean="0">
                  <a:latin typeface="Adobe Garamond Pro" pitchFamily="18" charset="0"/>
                </a:rPr>
                <a:t>…</a:t>
              </a:r>
              <a:endParaRPr lang="fr-FR" sz="1800" dirty="0" err="1" smtClean="0">
                <a:latin typeface="Adobe Garamond Pro" pitchFamily="18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695598" y="2007543"/>
              <a:ext cx="17050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CH" sz="1600" dirty="0" smtClean="0">
                  <a:solidFill>
                    <a:srgbClr val="000096"/>
                  </a:solidFill>
                </a:rPr>
                <a:t>« Signal 2 »</a:t>
              </a:r>
              <a:endParaRPr lang="fr-FR" sz="1600" dirty="0" smtClean="0">
                <a:solidFill>
                  <a:srgbClr val="000096"/>
                </a:solidFill>
              </a:endParaRPr>
            </a:p>
          </p:txBody>
        </p:sp>
        <p:pic>
          <p:nvPicPr>
            <p:cNvPr id="74" name="Picture 2" descr="http://hausheer.osola.com/latex2png/JCQNClBfezNcc2lnbWF9IFxzaW0gNiBcdGltZXMgMTBeey01fQ0KJCQ-/300/1/result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27701" y="1847850"/>
              <a:ext cx="1251476" cy="204787"/>
            </a:xfrm>
            <a:prstGeom prst="rect">
              <a:avLst/>
            </a:prstGeom>
            <a:noFill/>
          </p:spPr>
        </p:pic>
        <p:pic>
          <p:nvPicPr>
            <p:cNvPr id="75" name="Picture 2" descr="http://hausheer.osola.com/latex2png/JCQNClBfezNcc2lnbWF9IFxzaW0gNiBcdGltZXMgMTBeey01fQ0KJCQ-/300/1/result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27701" y="2466975"/>
              <a:ext cx="1251476" cy="204787"/>
            </a:xfrm>
            <a:prstGeom prst="rect">
              <a:avLst/>
            </a:prstGeom>
            <a:noFill/>
          </p:spPr>
        </p:pic>
      </p:grpSp>
      <p:grpSp>
        <p:nvGrpSpPr>
          <p:cNvPr id="50" name="Group 49"/>
          <p:cNvGrpSpPr/>
          <p:nvPr/>
        </p:nvGrpSpPr>
        <p:grpSpPr>
          <a:xfrm>
            <a:off x="3686073" y="1171575"/>
            <a:ext cx="1733652" cy="895350"/>
            <a:chOff x="4781448" y="1285875"/>
            <a:chExt cx="1733652" cy="895350"/>
          </a:xfrm>
        </p:grpSpPr>
        <p:sp>
          <p:nvSpPr>
            <p:cNvPr id="49" name="Rounded Rectangle 48"/>
            <p:cNvSpPr/>
            <p:nvPr/>
          </p:nvSpPr>
          <p:spPr bwMode="auto">
            <a:xfrm>
              <a:off x="4800600" y="1285875"/>
              <a:ext cx="1704975" cy="885825"/>
            </a:xfrm>
            <a:prstGeom prst="roundRect">
              <a:avLst>
                <a:gd name="adj" fmla="val 14910"/>
              </a:avLst>
            </a:prstGeom>
            <a:solidFill>
              <a:srgbClr val="FFFF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 anchorCtr="0"/>
            <a:lstStyle/>
            <a:p>
              <a:pPr algn="ctr">
                <a:defRPr/>
              </a:pPr>
              <a:endParaRPr lang="fr-FR" dirty="0">
                <a:solidFill>
                  <a:srgbClr val="000096"/>
                </a:solidFill>
                <a:cs typeface="+mn-cs"/>
              </a:endParaRPr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4800600" y="1295400"/>
              <a:ext cx="1704975" cy="885825"/>
            </a:xfrm>
            <a:prstGeom prst="roundRect">
              <a:avLst>
                <a:gd name="adj" fmla="val 14910"/>
              </a:avLst>
            </a:prstGeom>
            <a:solidFill>
              <a:srgbClr val="000096">
                <a:alpha val="5098"/>
              </a:srgbClr>
            </a:solidFill>
            <a:ln w="19050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 anchorCtr="0"/>
            <a:lstStyle/>
            <a:p>
              <a:pPr algn="ctr">
                <a:defRPr/>
              </a:pPr>
              <a:endParaRPr lang="fr-FR" dirty="0">
                <a:solidFill>
                  <a:srgbClr val="000096"/>
                </a:solidFill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98309" y="1293168"/>
              <a:ext cx="17167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CH" sz="1600" dirty="0" smtClean="0">
                  <a:solidFill>
                    <a:srgbClr val="000096"/>
                  </a:solidFill>
                </a:rPr>
                <a:t>Hypothèse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781448" y="1826568"/>
              <a:ext cx="17050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CH" sz="1600" dirty="0" smtClean="0">
                  <a:solidFill>
                    <a:srgbClr val="000096"/>
                  </a:solidFill>
                </a:rPr>
                <a:t>« Signal 1 »</a:t>
              </a:r>
              <a:endParaRPr lang="fr-FR" sz="1600" dirty="0" smtClean="0">
                <a:solidFill>
                  <a:srgbClr val="000096"/>
                </a:solidFill>
              </a:endParaRPr>
            </a:p>
          </p:txBody>
        </p:sp>
      </p:grpSp>
      <p:sp>
        <p:nvSpPr>
          <p:cNvPr id="91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4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6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03" name="Group 102"/>
          <p:cNvGrpSpPr/>
          <p:nvPr/>
        </p:nvGrpSpPr>
        <p:grpSpPr>
          <a:xfrm>
            <a:off x="261026" y="2928938"/>
            <a:ext cx="8659137" cy="3569692"/>
            <a:chOff x="261026" y="2928938"/>
            <a:chExt cx="8659137" cy="3569692"/>
          </a:xfrm>
        </p:grpSpPr>
        <p:grpSp>
          <p:nvGrpSpPr>
            <p:cNvPr id="100" name="Group 99"/>
            <p:cNvGrpSpPr/>
            <p:nvPr/>
          </p:nvGrpSpPr>
          <p:grpSpPr>
            <a:xfrm>
              <a:off x="261026" y="2928938"/>
              <a:ext cx="8659137" cy="3544579"/>
              <a:chOff x="261026" y="2928938"/>
              <a:chExt cx="8659137" cy="3544579"/>
            </a:xfrm>
          </p:grpSpPr>
          <p:grpSp>
            <p:nvGrpSpPr>
              <p:cNvPr id="4" name="Group 410"/>
              <p:cNvGrpSpPr>
                <a:grpSpLocks/>
              </p:cNvGrpSpPr>
              <p:nvPr/>
            </p:nvGrpSpPr>
            <p:grpSpPr bwMode="auto">
              <a:xfrm>
                <a:off x="261026" y="2928938"/>
                <a:ext cx="8659137" cy="338554"/>
                <a:chOff x="870952" y="1109170"/>
                <a:chExt cx="8658816" cy="338487"/>
              </a:xfrm>
            </p:grpSpPr>
            <p:sp>
              <p:nvSpPr>
                <p:cNvPr id="34830" name="TextBox 411"/>
                <p:cNvSpPr txBox="1">
                  <a:spLocks noChangeArrowheads="1"/>
                </p:cNvSpPr>
                <p:nvPr/>
              </p:nvSpPr>
              <p:spPr bwMode="auto">
                <a:xfrm>
                  <a:off x="1524302" y="1109170"/>
                  <a:ext cx="8005466" cy="3384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fr-FR" sz="1600" dirty="0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Probabilités de trouver un signal dans du bruit de fond</a:t>
                  </a:r>
                  <a:endParaRPr lang="fr-FR" sz="1600" baseline="-25000" dirty="0">
                    <a:solidFill>
                      <a:srgbClr val="000096"/>
                    </a:solidFill>
                    <a:latin typeface="Lucida Handwriting" pitchFamily="66" charset="0"/>
                  </a:endParaRPr>
                </a:p>
              </p:txBody>
            </p:sp>
            <p:cxnSp>
              <p:nvCxnSpPr>
                <p:cNvPr id="34831" name="Straight Connector 412"/>
                <p:cNvCxnSpPr>
                  <a:cxnSpLocks noChangeShapeType="1"/>
                  <a:endCxn id="34832" idx="2"/>
                </p:cNvCxnSpPr>
                <p:nvPr/>
              </p:nvCxnSpPr>
              <p:spPr bwMode="auto">
                <a:xfrm rot="10800000">
                  <a:off x="946486" y="1367399"/>
                  <a:ext cx="8583282" cy="158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34832" name="Oval 413"/>
                <p:cNvSpPr>
                  <a:spLocks noChangeArrowheads="1"/>
                </p:cNvSpPr>
                <p:nvPr/>
              </p:nvSpPr>
              <p:spPr bwMode="auto">
                <a:xfrm flipH="1">
                  <a:off x="870952" y="1329631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215041" name="Picture 1" descr="Z:\Users\olympio\Documents\02.Travail\Presentations\Seminaire\LookElsewhere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695070" y="3527735"/>
                <a:ext cx="4000884" cy="2945782"/>
              </a:xfrm>
              <a:prstGeom prst="rect">
                <a:avLst/>
              </a:prstGeom>
              <a:noFill/>
            </p:spPr>
          </p:pic>
        </p:grpSp>
        <p:pic>
          <p:nvPicPr>
            <p:cNvPr id="102" name="Picture 2" descr="Z:\Users\olympio\Documents\02.Travail\Presentations\Seminaire\LookElsewhere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4422" y="3476625"/>
              <a:ext cx="4000884" cy="302200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396809" y="5645426"/>
            <a:ext cx="8326278" cy="955785"/>
          </a:xfrm>
          <a:prstGeom prst="roundRect">
            <a:avLst/>
          </a:prstGeom>
          <a:solidFill>
            <a:srgbClr val="000096">
              <a:alpha val="5098"/>
            </a:srgbClr>
          </a:solidFill>
          <a:ln w="28575" cap="flat" cmpd="sng" algn="ctr">
            <a:solidFill>
              <a:srgbClr val="00009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Recherche d’un Z’ </a:t>
            </a:r>
          </a:p>
        </p:txBody>
      </p:sp>
      <p:sp>
        <p:nvSpPr>
          <p:cNvPr id="35846" name="TextBox 14"/>
          <p:cNvSpPr txBox="1">
            <a:spLocks noChangeArrowheads="1"/>
          </p:cNvSpPr>
          <p:nvPr/>
        </p:nvSpPr>
        <p:spPr bwMode="auto">
          <a:xfrm>
            <a:off x="391355" y="1640301"/>
            <a:ext cx="37814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000" b="1" dirty="0" smtClean="0">
                <a:solidFill>
                  <a:srgbClr val="C00000"/>
                </a:solidFill>
                <a:latin typeface="Garamond" pitchFamily="18" charset="0"/>
              </a:rPr>
              <a:t>Z’</a:t>
            </a:r>
            <a:r>
              <a:rPr lang="el-GR" sz="2000" b="1" dirty="0" smtClean="0">
                <a:solidFill>
                  <a:srgbClr val="C00000"/>
                </a:solidFill>
                <a:latin typeface="Garamond" pitchFamily="18" charset="0"/>
              </a:rPr>
              <a:t>χ</a:t>
            </a:r>
            <a:r>
              <a:rPr lang="fr-CH" sz="2000" b="1" dirty="0" smtClean="0">
                <a:solidFill>
                  <a:srgbClr val="C00000"/>
                </a:solidFill>
                <a:latin typeface="Garamond" pitchFamily="18" charset="0"/>
              </a:rPr>
              <a:t> de 2.5 </a:t>
            </a:r>
            <a:r>
              <a:rPr lang="fr-CH" sz="2000" b="1" dirty="0" err="1" smtClean="0">
                <a:solidFill>
                  <a:srgbClr val="C00000"/>
                </a:solidFill>
                <a:latin typeface="Garamond" pitchFamily="18" charset="0"/>
              </a:rPr>
              <a:t>TeV</a:t>
            </a:r>
            <a:r>
              <a:rPr lang="fr-CH" sz="2000" b="1" dirty="0" smtClean="0">
                <a:solidFill>
                  <a:srgbClr val="C00000"/>
                </a:solidFill>
                <a:latin typeface="Garamond" pitchFamily="18" charset="0"/>
              </a:rPr>
              <a:t> et 1 fb-1</a:t>
            </a:r>
            <a:endParaRPr lang="en-GB" sz="2000" b="1" dirty="0" smtClean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35847" name="TextBox 15"/>
          <p:cNvSpPr txBox="1">
            <a:spLocks noChangeArrowheads="1"/>
          </p:cNvSpPr>
          <p:nvPr/>
        </p:nvSpPr>
        <p:spPr bwMode="auto">
          <a:xfrm>
            <a:off x="281214" y="5730473"/>
            <a:ext cx="854347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 smtClean="0">
                <a:solidFill>
                  <a:srgbClr val="000096"/>
                </a:solidFill>
                <a:latin typeface="Garamond" pitchFamily="18" charset="0"/>
              </a:rPr>
              <a:t>Cette méthode est utile pour estimer la présence d’un Z’ et pour estimer sa masse.</a:t>
            </a:r>
          </a:p>
          <a:p>
            <a:pPr algn="ctr">
              <a:spcBef>
                <a:spcPct val="50000"/>
              </a:spcBef>
            </a:pPr>
            <a:r>
              <a:rPr lang="fr-FR" sz="2000" dirty="0" smtClean="0">
                <a:solidFill>
                  <a:srgbClr val="000096"/>
                </a:solidFill>
                <a:latin typeface="Garamond" pitchFamily="18" charset="0"/>
              </a:rPr>
              <a:t>Elle pourra être appliquée sur les premières données.</a:t>
            </a:r>
            <a:endParaRPr lang="fr-FR" sz="2000" dirty="0">
              <a:solidFill>
                <a:srgbClr val="000096"/>
              </a:solidFill>
              <a:latin typeface="Garamond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827087"/>
            <a:ext cx="8920163" cy="584775"/>
            <a:chOff x="0" y="2903537"/>
            <a:chExt cx="8920163" cy="584775"/>
          </a:xfrm>
        </p:grpSpPr>
        <p:sp>
          <p:nvSpPr>
            <p:cNvPr id="11" name="TextBox 411"/>
            <p:cNvSpPr txBox="1">
              <a:spLocks noChangeArrowheads="1"/>
            </p:cNvSpPr>
            <p:nvPr/>
          </p:nvSpPr>
          <p:spPr bwMode="auto">
            <a:xfrm>
              <a:off x="0" y="2903537"/>
              <a:ext cx="892016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fr-FR" sz="1600" dirty="0" smtClean="0">
                  <a:solidFill>
                    <a:srgbClr val="000096"/>
                  </a:solidFill>
                  <a:latin typeface="Lucida Calligraphy" pitchFamily="66" charset="0"/>
                </a:rPr>
                <a:t>Distribution des </a:t>
              </a:r>
              <a:r>
                <a:rPr lang="fr-FR" sz="1600" dirty="0" err="1" smtClean="0">
                  <a:solidFill>
                    <a:srgbClr val="000096"/>
                  </a:solidFill>
                  <a:latin typeface="Lucida Calligraphy" pitchFamily="66" charset="0"/>
                </a:rPr>
                <a:t>S</a:t>
              </a:r>
              <a:r>
                <a:rPr lang="fr-FR" sz="1600" baseline="-25000" dirty="0" err="1" smtClean="0">
                  <a:solidFill>
                    <a:srgbClr val="000096"/>
                  </a:solidFill>
                  <a:latin typeface="Lucida Calligraphy" pitchFamily="66" charset="0"/>
                </a:rPr>
                <a:t>max</a:t>
              </a:r>
              <a:r>
                <a:rPr lang="fr-FR" sz="1600" dirty="0" smtClean="0">
                  <a:solidFill>
                    <a:srgbClr val="000096"/>
                  </a:solidFill>
                  <a:latin typeface="Lucida Calligraphy" pitchFamily="66" charset="0"/>
                </a:rPr>
                <a:t> obtenus en recherchant un Z’ </a:t>
              </a:r>
            </a:p>
            <a:p>
              <a:pPr algn="r"/>
              <a:r>
                <a:rPr lang="fr-FR" sz="1600" dirty="0" smtClean="0">
                  <a:solidFill>
                    <a:srgbClr val="000096"/>
                  </a:solidFill>
                  <a:latin typeface="Lucida Calligraphy" pitchFamily="66" charset="0"/>
                </a:rPr>
                <a:t>dans des pseudo-expériences “Signal Z’</a:t>
              </a:r>
              <a:r>
                <a:rPr lang="el-GR" sz="1600" dirty="0" smtClean="0">
                  <a:solidFill>
                    <a:srgbClr val="000096"/>
                  </a:solidFill>
                  <a:latin typeface="Lucida Calligraphy" pitchFamily="66" charset="0"/>
                </a:rPr>
                <a:t>χ</a:t>
              </a:r>
              <a:r>
                <a:rPr lang="fr-CH" sz="1600" dirty="0" smtClean="0">
                  <a:solidFill>
                    <a:srgbClr val="000096"/>
                  </a:solidFill>
                  <a:latin typeface="Lucida Calligraphy" pitchFamily="66" charset="0"/>
                </a:rPr>
                <a:t> à 2.5 </a:t>
              </a:r>
              <a:r>
                <a:rPr lang="fr-CH" sz="1600" dirty="0" err="1" smtClean="0">
                  <a:solidFill>
                    <a:srgbClr val="000096"/>
                  </a:solidFill>
                  <a:latin typeface="Lucida Calligraphy" pitchFamily="66" charset="0"/>
                </a:rPr>
                <a:t>TeV</a:t>
              </a:r>
              <a:r>
                <a:rPr lang="fr-FR" sz="1600" dirty="0" smtClean="0">
                  <a:solidFill>
                    <a:srgbClr val="000096"/>
                  </a:solidFill>
                  <a:latin typeface="Lucida Calligraphy" pitchFamily="66" charset="0"/>
                </a:rPr>
                <a:t>” </a:t>
              </a:r>
              <a:r>
                <a:rPr lang="fr-CH" sz="1600" dirty="0" smtClean="0">
                  <a:solidFill>
                    <a:srgbClr val="000096"/>
                  </a:solidFill>
                  <a:latin typeface="Lucida Calligraphy" pitchFamily="66" charset="0"/>
                </a:rPr>
                <a:t> </a:t>
              </a:r>
              <a:endParaRPr lang="fr-FR" sz="16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12" name="Straight Connector 412"/>
            <p:cNvCxnSpPr>
              <a:cxnSpLocks noChangeShapeType="1"/>
              <a:endCxn id="13" idx="2"/>
            </p:cNvCxnSpPr>
            <p:nvPr/>
          </p:nvCxnSpPr>
          <p:spPr bwMode="auto">
            <a:xfrm rot="10800000">
              <a:off x="336562" y="3187217"/>
              <a:ext cx="8583601" cy="15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3" name="Oval 413"/>
            <p:cNvSpPr>
              <a:spLocks noChangeArrowheads="1"/>
            </p:cNvSpPr>
            <p:nvPr/>
          </p:nvSpPr>
          <p:spPr bwMode="auto">
            <a:xfrm flipH="1">
              <a:off x="261026" y="3149441"/>
              <a:ext cx="75537" cy="75549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4018" name="Picture 2" descr="Z:\Users\olympio\Documents\02.Travail\Presentations\Seminaire\FindZ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485" y="1946844"/>
            <a:ext cx="4482795" cy="3132696"/>
          </a:xfrm>
          <a:prstGeom prst="rect">
            <a:avLst/>
          </a:prstGeom>
          <a:noFill/>
        </p:spPr>
      </p:pic>
      <p:sp>
        <p:nvSpPr>
          <p:cNvPr id="56" name="TextBox 14"/>
          <p:cNvSpPr txBox="1">
            <a:spLocks noChangeArrowheads="1"/>
          </p:cNvSpPr>
          <p:nvPr/>
        </p:nvSpPr>
        <p:spPr bwMode="auto">
          <a:xfrm>
            <a:off x="5072685" y="1640301"/>
            <a:ext cx="37814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000" b="1" dirty="0" smtClean="0">
                <a:solidFill>
                  <a:srgbClr val="C00000"/>
                </a:solidFill>
                <a:latin typeface="Garamond" pitchFamily="18" charset="0"/>
              </a:rPr>
              <a:t>Estimation de la masse du Z’</a:t>
            </a:r>
            <a:endParaRPr lang="en-GB" sz="2000" b="1" dirty="0" smtClean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53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9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3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4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69" name="Picture 1" descr="Z:\Users\olympio\Documents\02.Travail\Presentations\Seminaire\Plot_fi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40" y="2050552"/>
            <a:ext cx="4363541" cy="3080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90525" y="1046607"/>
            <a:ext cx="8078833" cy="4507620"/>
            <a:chOff x="390983" y="2282164"/>
            <a:chExt cx="8078378" cy="4506804"/>
          </a:xfrm>
        </p:grpSpPr>
        <p:sp>
          <p:nvSpPr>
            <p:cNvPr id="29" name="TextBox 306"/>
            <p:cNvSpPr txBox="1">
              <a:spLocks noChangeArrowheads="1"/>
            </p:cNvSpPr>
            <p:nvPr/>
          </p:nvSpPr>
          <p:spPr bwMode="auto">
            <a:xfrm>
              <a:off x="2913346" y="2282164"/>
              <a:ext cx="5556015" cy="40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2000" dirty="0" smtClean="0">
                  <a:solidFill>
                    <a:srgbClr val="000096"/>
                  </a:solidFill>
                  <a:latin typeface="Lucida Calligraphy" pitchFamily="66" charset="0"/>
                </a:rPr>
                <a:t>III – Recherche d’un Z’ dans les données</a:t>
              </a:r>
              <a:endParaRPr lang="en-US" sz="20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31" name="Straight Connector 309"/>
            <p:cNvCxnSpPr>
              <a:cxnSpLocks noChangeShapeType="1"/>
              <a:stCxn id="35" idx="0"/>
              <a:endCxn id="36" idx="0"/>
            </p:cNvCxnSpPr>
            <p:nvPr/>
          </p:nvCxnSpPr>
          <p:spPr bwMode="auto">
            <a:xfrm rot="16200000" flipH="1">
              <a:off x="-1558934" y="4725709"/>
              <a:ext cx="3974114" cy="125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5" name="Arc 34"/>
            <p:cNvSpPr/>
            <p:nvPr/>
          </p:nvSpPr>
          <p:spPr bwMode="auto">
            <a:xfrm rot="16200000">
              <a:off x="427510" y="2609113"/>
              <a:ext cx="260303" cy="260335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" name="Oval 312"/>
            <p:cNvSpPr>
              <a:spLocks noChangeArrowheads="1"/>
            </p:cNvSpPr>
            <p:nvPr/>
          </p:nvSpPr>
          <p:spPr bwMode="auto">
            <a:xfrm flipH="1">
              <a:off x="390983" y="6713394"/>
              <a:ext cx="75539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7" name="Straight Connector 308"/>
            <p:cNvCxnSpPr>
              <a:cxnSpLocks noChangeShapeType="1"/>
            </p:cNvCxnSpPr>
            <p:nvPr/>
          </p:nvCxnSpPr>
          <p:spPr bwMode="auto">
            <a:xfrm rot="10800000" flipV="1">
              <a:off x="554530" y="2608182"/>
              <a:ext cx="7914740" cy="1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0" name="Rectangle 19"/>
          <p:cNvSpPr/>
          <p:nvPr/>
        </p:nvSpPr>
        <p:spPr>
          <a:xfrm>
            <a:off x="477080" y="3989079"/>
            <a:ext cx="826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>
              <a:buSzPct val="70000"/>
              <a:buFont typeface="Arial" charset="0"/>
              <a:buChar char="•"/>
            </a:pPr>
            <a:r>
              <a:rPr lang="fr-CH" sz="1800" dirty="0" smtClean="0">
                <a:latin typeface="Garamond" pitchFamily="18" charset="0"/>
                <a:sym typeface="Symbol" pitchFamily="18" charset="2"/>
              </a:rPr>
              <a:t>Détermination du spin avec la distribution angulaire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 smtClean="0">
                <a:latin typeface="Garamond" pitchFamily="18" charset="0"/>
                <a:sym typeface="Symbol" pitchFamily="18" charset="2"/>
              </a:rPr>
              <a:t>Estimation de l’asymétrie avant-arrière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FR" sz="1800" dirty="0" smtClean="0">
                <a:latin typeface="Garamond" pitchFamily="18" charset="0"/>
                <a:sym typeface="Symbol" pitchFamily="18" charset="2"/>
              </a:rPr>
              <a:t>Ajustement des couplages </a:t>
            </a:r>
            <a:r>
              <a:rPr lang="fr-FR" sz="1800" i="1" dirty="0" smtClean="0">
                <a:latin typeface="Garamond" pitchFamily="18" charset="0"/>
                <a:sym typeface="Symbol" pitchFamily="18" charset="2"/>
              </a:rPr>
              <a:t>u</a:t>
            </a:r>
            <a:r>
              <a:rPr lang="fr-FR" sz="1800" dirty="0" smtClean="0">
                <a:latin typeface="Garamond" pitchFamily="18" charset="0"/>
                <a:sym typeface="Symbol" pitchFamily="18" charset="2"/>
              </a:rPr>
              <a:t> et </a:t>
            </a:r>
            <a:r>
              <a:rPr lang="fr-FR" sz="1800" i="1" dirty="0" smtClean="0">
                <a:latin typeface="Garamond" pitchFamily="18" charset="0"/>
                <a:sym typeface="Symbol" pitchFamily="18" charset="2"/>
              </a:rPr>
              <a:t>d</a:t>
            </a:r>
            <a:r>
              <a:rPr lang="fr-FR" sz="1800" dirty="0" smtClean="0">
                <a:latin typeface="Garamond" pitchFamily="18" charset="0"/>
                <a:sym typeface="Symbol" pitchFamily="18" charset="2"/>
              </a:rPr>
              <a:t> via la distribution en rapidité</a:t>
            </a:r>
          </a:p>
        </p:txBody>
      </p:sp>
      <p:sp>
        <p:nvSpPr>
          <p:cNvPr id="21" name="TextBox 397"/>
          <p:cNvSpPr txBox="1">
            <a:spLocks noChangeArrowheads="1"/>
          </p:cNvSpPr>
          <p:nvPr/>
        </p:nvSpPr>
        <p:spPr bwMode="auto">
          <a:xfrm>
            <a:off x="450850" y="3657227"/>
            <a:ext cx="60388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Discrimination du modèle théorique sous-jacent</a:t>
            </a:r>
          </a:p>
        </p:txBody>
      </p:sp>
      <p:cxnSp>
        <p:nvCxnSpPr>
          <p:cNvPr id="22" name="Straight Connector 398"/>
          <p:cNvCxnSpPr>
            <a:cxnSpLocks noChangeShapeType="1"/>
          </p:cNvCxnSpPr>
          <p:nvPr/>
        </p:nvCxnSpPr>
        <p:spPr bwMode="auto">
          <a:xfrm rot="10800000">
            <a:off x="554043" y="3966793"/>
            <a:ext cx="5780082" cy="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Arc 22"/>
          <p:cNvSpPr/>
          <p:nvPr/>
        </p:nvSpPr>
        <p:spPr bwMode="auto">
          <a:xfrm rot="16200000">
            <a:off x="427038" y="3965202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6" name="TextBox 397"/>
          <p:cNvSpPr txBox="1">
            <a:spLocks noChangeArrowheads="1"/>
          </p:cNvSpPr>
          <p:nvPr/>
        </p:nvSpPr>
        <p:spPr bwMode="auto">
          <a:xfrm>
            <a:off x="450850" y="1934333"/>
            <a:ext cx="64652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Recherche d’un Z’ dans des données expérimentales</a:t>
            </a:r>
            <a:endParaRPr lang="fr-FR" sz="18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cxnSp>
        <p:nvCxnSpPr>
          <p:cNvPr id="17" name="Straight Connector 398"/>
          <p:cNvCxnSpPr>
            <a:cxnSpLocks noChangeShapeType="1"/>
          </p:cNvCxnSpPr>
          <p:nvPr/>
        </p:nvCxnSpPr>
        <p:spPr bwMode="auto">
          <a:xfrm rot="10800000">
            <a:off x="554040" y="2243896"/>
            <a:ext cx="6342061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8" name="TextBox 399"/>
          <p:cNvSpPr txBox="1">
            <a:spLocks noChangeArrowheads="1"/>
          </p:cNvSpPr>
          <p:nvPr/>
        </p:nvSpPr>
        <p:spPr bwMode="auto">
          <a:xfrm>
            <a:off x="549275" y="2310570"/>
            <a:ext cx="7850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Utilisation de la </a:t>
            </a:r>
            <a:r>
              <a:rPr lang="fr-CH" sz="1800" dirty="0" err="1">
                <a:latin typeface="Garamond" pitchFamily="18" charset="0"/>
              </a:rPr>
              <a:t>paramétrisation</a:t>
            </a:r>
            <a:r>
              <a:rPr lang="fr-CH" sz="1800" dirty="0">
                <a:latin typeface="Garamond" pitchFamily="18" charset="0"/>
              </a:rPr>
              <a:t> comme outil de recherche d’un Z’ </a:t>
            </a:r>
            <a:endParaRPr lang="en-GB" sz="1800" dirty="0">
              <a:latin typeface="Garamond" pitchFamily="18" charset="0"/>
            </a:endParaRPr>
          </a:p>
          <a:p>
            <a:pPr indent="182563">
              <a:buSzPct val="70000"/>
              <a:buFont typeface="Arial" charset="0"/>
              <a:buChar char="•"/>
            </a:pPr>
            <a:r>
              <a:rPr lang="en-GB" sz="1800" dirty="0">
                <a:latin typeface="Garamond" pitchFamily="18" charset="0"/>
              </a:rPr>
              <a:t>Estimation de </a:t>
            </a:r>
            <a:r>
              <a:rPr lang="fr-FR" sz="1800" dirty="0">
                <a:latin typeface="Garamond" pitchFamily="18" charset="0"/>
              </a:rPr>
              <a:t>l’effet</a:t>
            </a:r>
            <a:r>
              <a:rPr lang="en-GB" sz="1800" dirty="0">
                <a:latin typeface="Garamond" pitchFamily="18" charset="0"/>
              </a:rPr>
              <a:t> “Look Elsewhere”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Recherche d’un Z</a:t>
            </a:r>
            <a:r>
              <a:rPr lang="fr-CH" sz="1800" dirty="0" smtClean="0">
                <a:latin typeface="Garamond" pitchFamily="18" charset="0"/>
              </a:rPr>
              <a:t>’ et estimation de sa masse </a:t>
            </a:r>
            <a:endParaRPr lang="fr-CH" sz="1800" dirty="0">
              <a:latin typeface="Garamond" pitchFamily="18" charset="0"/>
            </a:endParaRPr>
          </a:p>
        </p:txBody>
      </p:sp>
      <p:sp>
        <p:nvSpPr>
          <p:cNvPr id="19" name="Arc 18"/>
          <p:cNvSpPr/>
          <p:nvPr/>
        </p:nvSpPr>
        <p:spPr bwMode="auto">
          <a:xfrm rot="16200000">
            <a:off x="427038" y="2242308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5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3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6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7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9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2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3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9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3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4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441325" y="1525655"/>
            <a:ext cx="7948613" cy="1916045"/>
          </a:xfrm>
          <a:prstGeom prst="rect">
            <a:avLst/>
          </a:prstGeom>
          <a:solidFill>
            <a:srgbClr val="FFFFFF">
              <a:alpha val="89804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Détermination du spin avec le distribution angulaire</a:t>
            </a:r>
          </a:p>
        </p:txBody>
      </p:sp>
      <p:pic>
        <p:nvPicPr>
          <p:cNvPr id="211972" name="Picture 4" descr="Z:\Users\olympio\Documents\02.Travail\Presentations\Seminaire\DistributionAngulai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56" y="3001063"/>
            <a:ext cx="3508512" cy="2992395"/>
          </a:xfrm>
          <a:prstGeom prst="rect">
            <a:avLst/>
          </a:prstGeom>
          <a:noFill/>
        </p:spPr>
      </p:pic>
      <p:cxnSp>
        <p:nvCxnSpPr>
          <p:cNvPr id="74" name="Straight Connector 10"/>
          <p:cNvCxnSpPr>
            <a:cxnSpLocks noChangeShapeType="1"/>
            <a:endCxn id="76" idx="2"/>
          </p:cNvCxnSpPr>
          <p:nvPr/>
        </p:nvCxnSpPr>
        <p:spPr bwMode="auto">
          <a:xfrm rot="10800000" flipV="1">
            <a:off x="3775075" y="1238253"/>
            <a:ext cx="53689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Straight Connector 11"/>
          <p:cNvCxnSpPr>
            <a:cxnSpLocks noChangeShapeType="1"/>
            <a:stCxn id="77" idx="2"/>
          </p:cNvCxnSpPr>
          <p:nvPr/>
        </p:nvCxnSpPr>
        <p:spPr bwMode="auto">
          <a:xfrm rot="16200000" flipH="1">
            <a:off x="901891" y="4112230"/>
            <a:ext cx="5488778" cy="2761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76" name="Arc 75"/>
          <p:cNvSpPr/>
          <p:nvPr/>
        </p:nvSpPr>
        <p:spPr bwMode="auto">
          <a:xfrm rot="16200000">
            <a:off x="3643313" y="1238253"/>
            <a:ext cx="261938" cy="261937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77" name="Arc 76"/>
          <p:cNvSpPr/>
          <p:nvPr/>
        </p:nvSpPr>
        <p:spPr bwMode="auto">
          <a:xfrm>
            <a:off x="3382963" y="1238253"/>
            <a:ext cx="261937" cy="261938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cxnSp>
        <p:nvCxnSpPr>
          <p:cNvPr id="78" name="Straight Connector 14"/>
          <p:cNvCxnSpPr>
            <a:cxnSpLocks noChangeShapeType="1"/>
            <a:stCxn id="77" idx="0"/>
          </p:cNvCxnSpPr>
          <p:nvPr/>
        </p:nvCxnSpPr>
        <p:spPr bwMode="auto">
          <a:xfrm rot="10800000" flipV="1">
            <a:off x="0" y="1238253"/>
            <a:ext cx="35147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79" name="TextBox 15"/>
          <p:cNvSpPr txBox="1">
            <a:spLocks noChangeArrowheads="1"/>
          </p:cNvSpPr>
          <p:nvPr/>
        </p:nvSpPr>
        <p:spPr bwMode="auto">
          <a:xfrm>
            <a:off x="0" y="939800"/>
            <a:ext cx="3695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H" sz="1600" dirty="0" smtClean="0">
                <a:solidFill>
                  <a:srgbClr val="000096"/>
                </a:solidFill>
                <a:latin typeface="Lucida Calligraphy" pitchFamily="66" charset="0"/>
              </a:rPr>
              <a:t>Distribution angulaire</a:t>
            </a:r>
            <a:endParaRPr lang="fr-FR" sz="16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sp>
        <p:nvSpPr>
          <p:cNvPr id="80" name="TextBox 15"/>
          <p:cNvSpPr txBox="1">
            <a:spLocks noChangeArrowheads="1"/>
          </p:cNvSpPr>
          <p:nvPr/>
        </p:nvSpPr>
        <p:spPr bwMode="auto">
          <a:xfrm>
            <a:off x="4581525" y="939800"/>
            <a:ext cx="45624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600" dirty="0" smtClean="0">
                <a:solidFill>
                  <a:srgbClr val="000096"/>
                </a:solidFill>
                <a:latin typeface="Lucida Calligraphy" pitchFamily="66" charset="0"/>
              </a:rPr>
              <a:t>Reconstruction avec le détecteur</a:t>
            </a:r>
            <a:endParaRPr lang="fr-FR" sz="16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sp>
        <p:nvSpPr>
          <p:cNvPr id="83" name="TextBox 47"/>
          <p:cNvSpPr txBox="1">
            <a:spLocks noChangeArrowheads="1"/>
          </p:cNvSpPr>
          <p:nvPr/>
        </p:nvSpPr>
        <p:spPr bwMode="auto">
          <a:xfrm>
            <a:off x="0" y="5941944"/>
            <a:ext cx="36675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FF0000"/>
                </a:solidFill>
                <a:latin typeface="Garamond" pitchFamily="18" charset="0"/>
              </a:rPr>
              <a:t>Renseigne sur le spin de la résonance</a:t>
            </a:r>
            <a:endParaRPr lang="fr-FR" sz="20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3766931" y="2067339"/>
            <a:ext cx="5297992" cy="3836504"/>
            <a:chOff x="3766931" y="2349024"/>
            <a:chExt cx="5297992" cy="2938597"/>
          </a:xfrm>
        </p:grpSpPr>
        <p:pic>
          <p:nvPicPr>
            <p:cNvPr id="211973" name="Picture 5" descr="Z:\Users\olympio\Documents\02.Travail\Presentations\Seminaire\AsyNing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66931" y="2544421"/>
              <a:ext cx="5297992" cy="2743200"/>
            </a:xfrm>
            <a:prstGeom prst="rect">
              <a:avLst/>
            </a:prstGeom>
            <a:noFill/>
          </p:spPr>
        </p:pic>
        <p:sp>
          <p:nvSpPr>
            <p:cNvPr id="84" name="TextBox 83"/>
            <p:cNvSpPr txBox="1"/>
            <p:nvPr/>
          </p:nvSpPr>
          <p:spPr bwMode="auto">
            <a:xfrm>
              <a:off x="4114797" y="2349024"/>
              <a:ext cx="1928926" cy="317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2000" dirty="0" smtClean="0">
                  <a:latin typeface="Adobe Garamond Pro" pitchFamily="18" charset="0"/>
                </a:rPr>
                <a:t>Electrons  </a:t>
              </a:r>
              <a:r>
                <a:rPr lang="fr-CH" sz="1600" dirty="0" smtClean="0">
                  <a:latin typeface="Adobe Garamond Pro" pitchFamily="18" charset="0"/>
                </a:rPr>
                <a:t>(|</a:t>
              </a:r>
              <a:r>
                <a:rPr lang="el-GR" sz="1600" dirty="0" smtClean="0">
                  <a:latin typeface="Times New Roman"/>
                  <a:cs typeface="Times New Roman"/>
                </a:rPr>
                <a:t>η</a:t>
              </a:r>
              <a:r>
                <a:rPr lang="fr-CH" sz="1600" dirty="0" smtClean="0">
                  <a:latin typeface="Adobe Garamond Pro" pitchFamily="18" charset="0"/>
                </a:rPr>
                <a:t>|&lt;2.5)</a:t>
              </a:r>
              <a:endParaRPr lang="fr-FR" sz="1600" dirty="0" smtClean="0">
                <a:latin typeface="Adobe Garamond Pro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 bwMode="auto">
            <a:xfrm>
              <a:off x="6808303" y="2349024"/>
              <a:ext cx="2122697" cy="317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2000" dirty="0" smtClean="0">
                  <a:latin typeface="Adobe Garamond Pro" pitchFamily="18" charset="0"/>
                </a:rPr>
                <a:t>EM clusters </a:t>
              </a:r>
              <a:r>
                <a:rPr lang="fr-CH" sz="1600" dirty="0" smtClean="0">
                  <a:latin typeface="Adobe Garamond Pro" pitchFamily="18" charset="0"/>
                </a:rPr>
                <a:t>(|</a:t>
              </a:r>
              <a:r>
                <a:rPr lang="el-GR" sz="1600" dirty="0" smtClean="0">
                  <a:latin typeface="Times New Roman"/>
                  <a:cs typeface="Times New Roman"/>
                </a:rPr>
                <a:t>η</a:t>
              </a:r>
              <a:r>
                <a:rPr lang="fr-CH" sz="1600" dirty="0" smtClean="0">
                  <a:latin typeface="Adobe Garamond Pro" pitchFamily="18" charset="0"/>
                </a:rPr>
                <a:t>|&lt;3.2)</a:t>
              </a:r>
              <a:endParaRPr lang="fr-FR" sz="2000" dirty="0" smtClean="0">
                <a:latin typeface="Adobe Garamond Pro" pitchFamily="18" charset="0"/>
              </a:endParaRPr>
            </a:p>
          </p:txBody>
        </p:sp>
      </p:grpSp>
      <p:sp>
        <p:nvSpPr>
          <p:cNvPr id="121" name="TextBox 47"/>
          <p:cNvSpPr txBox="1">
            <a:spLocks noChangeArrowheads="1"/>
          </p:cNvSpPr>
          <p:nvPr/>
        </p:nvSpPr>
        <p:spPr bwMode="auto">
          <a:xfrm>
            <a:off x="4552121" y="5961824"/>
            <a:ext cx="39855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FF0000"/>
                </a:solidFill>
                <a:latin typeface="Garamond" pitchFamily="18" charset="0"/>
              </a:rPr>
              <a:t>Meilleure discrimination en considérant la zone à grand </a:t>
            </a:r>
            <a:r>
              <a:rPr lang="el-GR" sz="2000" b="1" dirty="0" smtClean="0">
                <a:solidFill>
                  <a:srgbClr val="FF0000"/>
                </a:solidFill>
                <a:latin typeface="Garamond" pitchFamily="18" charset="0"/>
                <a:cs typeface="Times New Roman"/>
              </a:rPr>
              <a:t>η</a:t>
            </a:r>
            <a:endParaRPr lang="fr-FR" sz="20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 bwMode="auto">
          <a:xfrm>
            <a:off x="4949687" y="1490869"/>
            <a:ext cx="27930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2000" b="1" dirty="0" smtClean="0">
                <a:solidFill>
                  <a:srgbClr val="000096"/>
                </a:solidFill>
                <a:latin typeface="Garamond" pitchFamily="18" charset="0"/>
              </a:rPr>
              <a:t>Z’</a:t>
            </a:r>
            <a:r>
              <a:rPr lang="el-GR" sz="2000" b="1" baseline="-25000" dirty="0" smtClean="0">
                <a:solidFill>
                  <a:srgbClr val="000096"/>
                </a:solidFill>
                <a:latin typeface="Garamond" pitchFamily="18" charset="0"/>
                <a:cs typeface="Times New Roman"/>
              </a:rPr>
              <a:t>χ</a:t>
            </a:r>
            <a:r>
              <a:rPr lang="fr-CH" sz="2000" b="1" dirty="0" smtClean="0">
                <a:solidFill>
                  <a:srgbClr val="000096"/>
                </a:solidFill>
                <a:latin typeface="Garamond" pitchFamily="18" charset="0"/>
              </a:rPr>
              <a:t> à 1 </a:t>
            </a:r>
            <a:r>
              <a:rPr lang="fr-CH" sz="2000" b="1" dirty="0" err="1" smtClean="0">
                <a:solidFill>
                  <a:srgbClr val="000096"/>
                </a:solidFill>
                <a:latin typeface="Garamond" pitchFamily="18" charset="0"/>
              </a:rPr>
              <a:t>TeV</a:t>
            </a:r>
            <a:r>
              <a:rPr lang="fr-CH" sz="2000" b="1" dirty="0" smtClean="0">
                <a:solidFill>
                  <a:srgbClr val="000096"/>
                </a:solidFill>
                <a:latin typeface="Garamond" pitchFamily="18" charset="0"/>
              </a:rPr>
              <a:t> avec ~20 fb</a:t>
            </a:r>
            <a:r>
              <a:rPr lang="fr-CH" sz="2000" b="1" baseline="30000" dirty="0" smtClean="0">
                <a:solidFill>
                  <a:srgbClr val="000096"/>
                </a:solidFill>
                <a:latin typeface="Garamond" pitchFamily="18" charset="0"/>
              </a:rPr>
              <a:t>-1</a:t>
            </a:r>
            <a:endParaRPr lang="fr-FR" sz="2000" b="1" baseline="30000" dirty="0" smtClean="0">
              <a:solidFill>
                <a:srgbClr val="000096"/>
              </a:solidFill>
              <a:latin typeface="Garamond" pitchFamily="18" charset="0"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407934" y="1928191"/>
            <a:ext cx="2931614" cy="1013791"/>
            <a:chOff x="2196978" y="1099767"/>
            <a:chExt cx="3427098" cy="1458380"/>
          </a:xfrm>
        </p:grpSpPr>
        <p:grpSp>
          <p:nvGrpSpPr>
            <p:cNvPr id="123" name="Group 7"/>
            <p:cNvGrpSpPr>
              <a:grpSpLocks/>
            </p:cNvGrpSpPr>
            <p:nvPr/>
          </p:nvGrpSpPr>
          <p:grpSpPr bwMode="auto">
            <a:xfrm>
              <a:off x="2400044" y="1099767"/>
              <a:ext cx="2925552" cy="1458380"/>
              <a:chOff x="4053" y="2597"/>
              <a:chExt cx="1568" cy="788"/>
            </a:xfrm>
          </p:grpSpPr>
          <p:pic>
            <p:nvPicPr>
              <p:cNvPr id="124" name="Picture 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053" y="2597"/>
                <a:ext cx="1568" cy="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5" name="Picture 9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928" y="2826"/>
                <a:ext cx="87" cy="12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0" name="Text Box 24"/>
            <p:cNvSpPr txBox="1">
              <a:spLocks noChangeArrowheads="1"/>
            </p:cNvSpPr>
            <p:nvPr/>
          </p:nvSpPr>
          <p:spPr bwMode="auto">
            <a:xfrm>
              <a:off x="2196978" y="1646621"/>
              <a:ext cx="29848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/>
                <a:t>P</a:t>
              </a:r>
            </a:p>
          </p:txBody>
        </p:sp>
        <p:sp>
          <p:nvSpPr>
            <p:cNvPr id="131" name="Text Box 25"/>
            <p:cNvSpPr txBox="1">
              <a:spLocks noChangeArrowheads="1"/>
            </p:cNvSpPr>
            <p:nvPr/>
          </p:nvSpPr>
          <p:spPr bwMode="auto">
            <a:xfrm>
              <a:off x="5325596" y="1674751"/>
              <a:ext cx="29848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P</a:t>
              </a:r>
            </a:p>
          </p:txBody>
        </p:sp>
        <p:sp>
          <p:nvSpPr>
            <p:cNvPr id="132" name="Text Box 67"/>
            <p:cNvSpPr txBox="1">
              <a:spLocks noChangeArrowheads="1"/>
            </p:cNvSpPr>
            <p:nvPr/>
          </p:nvSpPr>
          <p:spPr bwMode="auto">
            <a:xfrm>
              <a:off x="4110718" y="1535786"/>
              <a:ext cx="158233" cy="1863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baseline="30000"/>
                <a:t>*</a:t>
              </a:r>
            </a:p>
          </p:txBody>
        </p:sp>
      </p:grpSp>
      <p:sp>
        <p:nvSpPr>
          <p:cNvPr id="134" name="Text Box 66"/>
          <p:cNvSpPr txBox="1">
            <a:spLocks noChangeArrowheads="1"/>
          </p:cNvSpPr>
          <p:nvPr/>
        </p:nvSpPr>
        <p:spPr bwMode="auto">
          <a:xfrm>
            <a:off x="0" y="1337421"/>
            <a:ext cx="3657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i="1" dirty="0" smtClean="0">
                <a:solidFill>
                  <a:srgbClr val="000096"/>
                </a:solidFill>
                <a:latin typeface="Garamond" pitchFamily="18" charset="0"/>
              </a:rPr>
              <a:t>q </a:t>
            </a:r>
            <a:r>
              <a:rPr lang="fr-FR" sz="1600" i="1" baseline="30000" dirty="0" smtClean="0">
                <a:solidFill>
                  <a:srgbClr val="000096"/>
                </a:solidFill>
                <a:latin typeface="Garamond" pitchFamily="18" charset="0"/>
              </a:rPr>
              <a:t>*</a:t>
            </a:r>
            <a:r>
              <a:rPr lang="fr-FR" sz="1600" i="1" dirty="0" smtClean="0">
                <a:solidFill>
                  <a:srgbClr val="000096"/>
                </a:solidFill>
                <a:latin typeface="Garamond" pitchFamily="18" charset="0"/>
              </a:rPr>
              <a:t> </a:t>
            </a:r>
            <a:r>
              <a:rPr lang="fr-FR" sz="1600" dirty="0" smtClean="0">
                <a:solidFill>
                  <a:srgbClr val="000096"/>
                </a:solidFill>
                <a:latin typeface="Garamond" pitchFamily="18" charset="0"/>
              </a:rPr>
              <a:t>est l’angle entre le quark et le lepton dans le référentiel du Z’.</a:t>
            </a:r>
            <a:endParaRPr lang="fr-FR" sz="1600" dirty="0">
              <a:solidFill>
                <a:srgbClr val="000096"/>
              </a:solidFill>
              <a:latin typeface="Garamond" pitchFamily="18" charset="0"/>
            </a:endParaRPr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0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2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7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9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0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1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2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7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8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9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0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1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2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4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5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6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7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8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9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0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1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2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3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L’asymétrie avant-arrière</a:t>
            </a:r>
          </a:p>
        </p:txBody>
      </p:sp>
      <p:pic>
        <p:nvPicPr>
          <p:cNvPr id="270338" name="Picture 2" descr="Z:\Users\olympio\Documents\02.Travail\Presentations\Seminaire\AngleDi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298" y="894522"/>
            <a:ext cx="3219955" cy="2895025"/>
          </a:xfrm>
          <a:prstGeom prst="rect">
            <a:avLst/>
          </a:prstGeom>
          <a:noFill/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862" y="1353526"/>
            <a:ext cx="1538945" cy="85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 Box 11"/>
          <p:cNvSpPr txBox="1">
            <a:spLocks noChangeArrowheads="1"/>
          </p:cNvSpPr>
          <p:nvPr/>
        </p:nvSpPr>
        <p:spPr bwMode="auto">
          <a:xfrm>
            <a:off x="2014838" y="1550243"/>
            <a:ext cx="56137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avec</a:t>
            </a:r>
            <a:endParaRPr lang="en-US" sz="1600" dirty="0"/>
          </a:p>
        </p:txBody>
      </p:sp>
      <p:grpSp>
        <p:nvGrpSpPr>
          <p:cNvPr id="2" name="Group 63"/>
          <p:cNvGrpSpPr/>
          <p:nvPr/>
        </p:nvGrpSpPr>
        <p:grpSpPr>
          <a:xfrm>
            <a:off x="2819908" y="1198981"/>
            <a:ext cx="2189414" cy="1285801"/>
            <a:chOff x="4857429" y="5027960"/>
            <a:chExt cx="1561828" cy="917232"/>
          </a:xfrm>
        </p:grpSpPr>
        <p:pic>
          <p:nvPicPr>
            <p:cNvPr id="58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57429" y="5027960"/>
              <a:ext cx="1402120" cy="783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68"/>
            <p:cNvSpPr txBox="1">
              <a:spLocks noChangeArrowheads="1"/>
            </p:cNvSpPr>
            <p:nvPr/>
          </p:nvSpPr>
          <p:spPr bwMode="auto">
            <a:xfrm>
              <a:off x="5721627" y="5668193"/>
              <a:ext cx="261610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i="1" baseline="30000"/>
                <a:t>*</a:t>
              </a:r>
            </a:p>
          </p:txBody>
        </p:sp>
        <p:sp>
          <p:nvSpPr>
            <p:cNvPr id="61" name="Text Box 69"/>
            <p:cNvSpPr txBox="1">
              <a:spLocks noChangeArrowheads="1"/>
            </p:cNvSpPr>
            <p:nvPr/>
          </p:nvSpPr>
          <p:spPr bwMode="auto">
            <a:xfrm>
              <a:off x="5693497" y="5274368"/>
              <a:ext cx="261610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i="1" baseline="30000" dirty="0"/>
                <a:t>*</a:t>
              </a:r>
            </a:p>
          </p:txBody>
        </p:sp>
        <p:sp>
          <p:nvSpPr>
            <p:cNvPr id="62" name="Text Box 70"/>
            <p:cNvSpPr txBox="1">
              <a:spLocks noChangeArrowheads="1"/>
            </p:cNvSpPr>
            <p:nvPr/>
          </p:nvSpPr>
          <p:spPr bwMode="auto">
            <a:xfrm>
              <a:off x="6129517" y="5154815"/>
              <a:ext cx="261610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i="1" baseline="30000" dirty="0"/>
                <a:t>*</a:t>
              </a:r>
            </a:p>
          </p:txBody>
        </p:sp>
        <p:sp>
          <p:nvSpPr>
            <p:cNvPr id="63" name="Text Box 71"/>
            <p:cNvSpPr txBox="1">
              <a:spLocks noChangeArrowheads="1"/>
            </p:cNvSpPr>
            <p:nvPr/>
          </p:nvSpPr>
          <p:spPr bwMode="auto">
            <a:xfrm>
              <a:off x="6157647" y="5541606"/>
              <a:ext cx="261610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i="1" baseline="30000"/>
                <a:t>*</a:t>
              </a:r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745496" y="2424193"/>
            <a:ext cx="3431282" cy="1710485"/>
            <a:chOff x="4053" y="2597"/>
            <a:chExt cx="1568" cy="788"/>
          </a:xfrm>
        </p:grpSpPr>
        <p:pic>
          <p:nvPicPr>
            <p:cNvPr id="66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53" y="2597"/>
              <a:ext cx="1568" cy="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28" y="2826"/>
              <a:ext cx="87" cy="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68" name="Arc 16"/>
          <p:cNvSpPr>
            <a:spLocks/>
          </p:cNvSpPr>
          <p:nvPr/>
        </p:nvSpPr>
        <p:spPr bwMode="auto">
          <a:xfrm>
            <a:off x="2460107" y="2339648"/>
            <a:ext cx="1116610" cy="934117"/>
          </a:xfrm>
          <a:custGeom>
            <a:avLst/>
            <a:gdLst>
              <a:gd name="T0" fmla="*/ 0 w 21600"/>
              <a:gd name="T1" fmla="*/ 0 h 21600"/>
              <a:gd name="T2" fmla="*/ 1719262 w 21600"/>
              <a:gd name="T3" fmla="*/ 1438275 h 21600"/>
              <a:gd name="T4" fmla="*/ 0 w 21600"/>
              <a:gd name="T5" fmla="*/ 143827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0000FF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69" name="Arc 17"/>
          <p:cNvSpPr>
            <a:spLocks/>
          </p:cNvSpPr>
          <p:nvPr/>
        </p:nvSpPr>
        <p:spPr bwMode="auto">
          <a:xfrm rot="16200000">
            <a:off x="1434743" y="2248401"/>
            <a:ext cx="934117" cy="1116610"/>
          </a:xfrm>
          <a:custGeom>
            <a:avLst/>
            <a:gdLst>
              <a:gd name="T0" fmla="*/ 0 w 21600"/>
              <a:gd name="T1" fmla="*/ 0 h 21600"/>
              <a:gd name="T2" fmla="*/ 1438275 w 21600"/>
              <a:gd name="T3" fmla="*/ 1719263 h 21600"/>
              <a:gd name="T4" fmla="*/ 0 w 21600"/>
              <a:gd name="T5" fmla="*/ 1719263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70" name="Text Box 20"/>
          <p:cNvSpPr txBox="1">
            <a:spLocks noChangeArrowheads="1"/>
          </p:cNvSpPr>
          <p:nvPr/>
        </p:nvSpPr>
        <p:spPr bwMode="auto">
          <a:xfrm>
            <a:off x="2805682" y="2624214"/>
            <a:ext cx="61055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Avant</a:t>
            </a:r>
            <a:endParaRPr lang="en-US" sz="1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" name="Text Box 21"/>
          <p:cNvSpPr txBox="1">
            <a:spLocks noChangeArrowheads="1"/>
          </p:cNvSpPr>
          <p:nvPr/>
        </p:nvSpPr>
        <p:spPr bwMode="auto">
          <a:xfrm>
            <a:off x="1608157" y="2624214"/>
            <a:ext cx="70243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Arrière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2" name="Text Box 24"/>
          <p:cNvSpPr txBox="1">
            <a:spLocks noChangeArrowheads="1"/>
          </p:cNvSpPr>
          <p:nvPr/>
        </p:nvSpPr>
        <p:spPr bwMode="auto">
          <a:xfrm>
            <a:off x="507327" y="3065580"/>
            <a:ext cx="350077" cy="3970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P</a:t>
            </a:r>
          </a:p>
        </p:txBody>
      </p:sp>
      <p:sp>
        <p:nvSpPr>
          <p:cNvPr id="73" name="Text Box 25"/>
          <p:cNvSpPr txBox="1">
            <a:spLocks noChangeArrowheads="1"/>
          </p:cNvSpPr>
          <p:nvPr/>
        </p:nvSpPr>
        <p:spPr bwMode="auto">
          <a:xfrm>
            <a:off x="4176779" y="3098572"/>
            <a:ext cx="350077" cy="3970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</a:t>
            </a:r>
          </a:p>
        </p:txBody>
      </p:sp>
      <p:sp>
        <p:nvSpPr>
          <p:cNvPr id="74" name="Text Box 67"/>
          <p:cNvSpPr txBox="1">
            <a:spLocks noChangeArrowheads="1"/>
          </p:cNvSpPr>
          <p:nvPr/>
        </p:nvSpPr>
        <p:spPr bwMode="auto">
          <a:xfrm>
            <a:off x="2751889" y="2935585"/>
            <a:ext cx="185586" cy="2185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baseline="30000"/>
              <a:t>*</a:t>
            </a:r>
          </a:p>
        </p:txBody>
      </p:sp>
      <p:grpSp>
        <p:nvGrpSpPr>
          <p:cNvPr id="84" name="Group 10"/>
          <p:cNvGrpSpPr>
            <a:grpSpLocks/>
          </p:cNvGrpSpPr>
          <p:nvPr/>
        </p:nvGrpSpPr>
        <p:grpSpPr bwMode="auto">
          <a:xfrm>
            <a:off x="193795" y="777567"/>
            <a:ext cx="3811674" cy="400110"/>
            <a:chOff x="609936" y="1373863"/>
            <a:chExt cx="3811846" cy="400171"/>
          </a:xfrm>
        </p:grpSpPr>
        <p:sp>
          <p:nvSpPr>
            <p:cNvPr id="85" name="TextBox 11"/>
            <p:cNvSpPr txBox="1">
              <a:spLocks noChangeArrowheads="1"/>
            </p:cNvSpPr>
            <p:nvPr/>
          </p:nvSpPr>
          <p:spPr bwMode="auto">
            <a:xfrm>
              <a:off x="675025" y="1373863"/>
              <a:ext cx="3596018" cy="400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ts val="0"/>
                </a:spcBef>
              </a:pPr>
              <a:r>
                <a:rPr lang="fr-FR" sz="2000" dirty="0" smtClean="0">
                  <a:solidFill>
                    <a:srgbClr val="000096"/>
                  </a:solidFill>
                  <a:latin typeface="Lucida Calligraphy" pitchFamily="66" charset="0"/>
                </a:rPr>
                <a:t>Asymétrie avant-arrière</a:t>
              </a:r>
            </a:p>
          </p:txBody>
        </p:sp>
        <p:cxnSp>
          <p:nvCxnSpPr>
            <p:cNvPr id="86" name="Straight Connector 12"/>
            <p:cNvCxnSpPr>
              <a:cxnSpLocks noChangeShapeType="1"/>
              <a:endCxn id="121" idx="2"/>
            </p:cNvCxnSpPr>
            <p:nvPr/>
          </p:nvCxnSpPr>
          <p:spPr bwMode="auto">
            <a:xfrm rot="10800000">
              <a:off x="685470" y="1691185"/>
              <a:ext cx="3736312" cy="8404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1" name="Oval 13"/>
            <p:cNvSpPr>
              <a:spLocks noChangeArrowheads="1"/>
            </p:cNvSpPr>
            <p:nvPr/>
          </p:nvSpPr>
          <p:spPr bwMode="auto">
            <a:xfrm flipH="1">
              <a:off x="609936" y="1653418"/>
              <a:ext cx="75534" cy="7553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93795" y="3856383"/>
            <a:ext cx="8731544" cy="2773017"/>
            <a:chOff x="193795" y="3856383"/>
            <a:chExt cx="8731544" cy="2773017"/>
          </a:xfrm>
        </p:grpSpPr>
        <p:pic>
          <p:nvPicPr>
            <p:cNvPr id="46" name="Picture 2" descr="Z:\Users\olympio\Documents\02.Travail\Presentations\Seminaire\FigAsym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93222" y="3856383"/>
              <a:ext cx="3532117" cy="2773017"/>
            </a:xfrm>
            <a:prstGeom prst="rect">
              <a:avLst/>
            </a:prstGeom>
            <a:noFill/>
          </p:spPr>
        </p:pic>
        <p:sp>
          <p:nvSpPr>
            <p:cNvPr id="75" name="TextBox 74"/>
            <p:cNvSpPr txBox="1"/>
            <p:nvPr/>
          </p:nvSpPr>
          <p:spPr bwMode="auto">
            <a:xfrm>
              <a:off x="248479" y="4959627"/>
              <a:ext cx="5098774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indent="182563">
                <a:buSzPct val="70000"/>
                <a:buFont typeface="Arial" charset="0"/>
                <a:buChar char="•"/>
              </a:pPr>
              <a:r>
                <a:rPr lang="fr-CH" sz="1800" dirty="0" smtClean="0">
                  <a:latin typeface="Garamond" pitchFamily="18" charset="0"/>
                  <a:sym typeface="Symbol" pitchFamily="18" charset="2"/>
                </a:rPr>
                <a:t>L’asymétrie avant-arrière est directement liée aux couplages du Z’.</a:t>
              </a:r>
            </a:p>
            <a:p>
              <a:pPr indent="182563">
                <a:buSzPct val="70000"/>
                <a:buFont typeface="Arial" charset="0"/>
                <a:buChar char="•"/>
              </a:pPr>
              <a:r>
                <a:rPr lang="fr-CH" sz="1800" dirty="0" smtClean="0">
                  <a:latin typeface="Garamond" pitchFamily="18" charset="0"/>
                  <a:sym typeface="Symbol" pitchFamily="18" charset="2"/>
                </a:rPr>
                <a:t>Observable possédant un fort pouvoir discriminant.</a:t>
              </a:r>
            </a:p>
            <a:p>
              <a:pPr indent="182563">
                <a:buSzPct val="70000"/>
                <a:buFont typeface="Arial" charset="0"/>
                <a:buChar char="•"/>
              </a:pPr>
              <a:r>
                <a:rPr lang="fr-CH" sz="1800" dirty="0" smtClean="0">
                  <a:latin typeface="Garamond" pitchFamily="18" charset="0"/>
                  <a:sym typeface="Symbol" pitchFamily="18" charset="2"/>
                </a:rPr>
                <a:t>Intéressante sur tout le spectre en masse.</a:t>
              </a:r>
              <a:endParaRPr lang="fr-FR" sz="1800" dirty="0" smtClean="0">
                <a:latin typeface="Garamond" pitchFamily="18" charset="0"/>
                <a:sym typeface="Symbol" pitchFamily="18" charset="2"/>
              </a:endParaRPr>
            </a:p>
          </p:txBody>
        </p:sp>
        <p:grpSp>
          <p:nvGrpSpPr>
            <p:cNvPr id="123" name="Group 10"/>
            <p:cNvGrpSpPr>
              <a:grpSpLocks/>
            </p:cNvGrpSpPr>
            <p:nvPr/>
          </p:nvGrpSpPr>
          <p:grpSpPr bwMode="auto">
            <a:xfrm>
              <a:off x="193795" y="4345715"/>
              <a:ext cx="5177384" cy="400110"/>
              <a:chOff x="609936" y="1373863"/>
              <a:chExt cx="5177624" cy="400171"/>
            </a:xfrm>
          </p:grpSpPr>
          <p:sp>
            <p:nvSpPr>
              <p:cNvPr id="124" name="TextBox 11"/>
              <p:cNvSpPr txBox="1">
                <a:spLocks noChangeArrowheads="1"/>
              </p:cNvSpPr>
              <p:nvPr/>
            </p:nvSpPr>
            <p:spPr bwMode="auto">
              <a:xfrm>
                <a:off x="675026" y="1373863"/>
                <a:ext cx="5112534" cy="400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>
                  <a:spcBef>
                    <a:spcPts val="0"/>
                  </a:spcBef>
                </a:pPr>
                <a:r>
                  <a:rPr lang="fr-FR" sz="20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Dépendance en fonction de la masse</a:t>
                </a:r>
              </a:p>
            </p:txBody>
          </p:sp>
          <p:cxnSp>
            <p:nvCxnSpPr>
              <p:cNvPr id="125" name="Straight Connector 12"/>
              <p:cNvCxnSpPr>
                <a:cxnSpLocks noChangeShapeType="1"/>
                <a:endCxn id="126" idx="2"/>
              </p:cNvCxnSpPr>
              <p:nvPr/>
            </p:nvCxnSpPr>
            <p:spPr bwMode="auto">
              <a:xfrm rot="10800000">
                <a:off x="685471" y="1691184"/>
                <a:ext cx="5078161" cy="8405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26" name="Oval 13"/>
              <p:cNvSpPr>
                <a:spLocks noChangeArrowheads="1"/>
              </p:cNvSpPr>
              <p:nvPr/>
            </p:nvSpPr>
            <p:spPr bwMode="auto">
              <a:xfrm flipH="1">
                <a:off x="609936" y="1653418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8" name="TextBox 127"/>
          <p:cNvSpPr txBox="1"/>
          <p:nvPr/>
        </p:nvSpPr>
        <p:spPr bwMode="auto">
          <a:xfrm>
            <a:off x="5844209" y="3130825"/>
            <a:ext cx="2489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800" dirty="0" smtClean="0">
                <a:latin typeface="Garamond" pitchFamily="18" charset="0"/>
              </a:rPr>
              <a:t>Sur le pic du Z’ à 1.5 </a:t>
            </a:r>
            <a:r>
              <a:rPr lang="fr-CH" sz="1800" dirty="0" err="1" smtClean="0">
                <a:latin typeface="Garamond" pitchFamily="18" charset="0"/>
              </a:rPr>
              <a:t>TeV</a:t>
            </a:r>
            <a:endParaRPr lang="fr-FR" sz="1800" dirty="0" smtClean="0">
              <a:latin typeface="Garamond" pitchFamily="18" charset="0"/>
            </a:endParaRPr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0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2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7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9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0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1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2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7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8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9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0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1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2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4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5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6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7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Estimation de l ’asymétrie avant-arrière</a:t>
            </a:r>
          </a:p>
        </p:txBody>
      </p:sp>
      <p:grpSp>
        <p:nvGrpSpPr>
          <p:cNvPr id="57" name="Group 10"/>
          <p:cNvGrpSpPr>
            <a:grpSpLocks/>
          </p:cNvGrpSpPr>
          <p:nvPr/>
        </p:nvGrpSpPr>
        <p:grpSpPr bwMode="auto">
          <a:xfrm>
            <a:off x="193794" y="777567"/>
            <a:ext cx="5317049" cy="400110"/>
            <a:chOff x="609936" y="1373863"/>
            <a:chExt cx="5317288" cy="400171"/>
          </a:xfrm>
        </p:grpSpPr>
        <p:sp>
          <p:nvSpPr>
            <p:cNvPr id="58" name="TextBox 11"/>
            <p:cNvSpPr txBox="1">
              <a:spLocks noChangeArrowheads="1"/>
            </p:cNvSpPr>
            <p:nvPr/>
          </p:nvSpPr>
          <p:spPr bwMode="auto">
            <a:xfrm>
              <a:off x="805079" y="1373863"/>
              <a:ext cx="5122145" cy="400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FR" sz="2000" dirty="0" smtClean="0">
                  <a:solidFill>
                    <a:srgbClr val="000096"/>
                  </a:solidFill>
                  <a:latin typeface="Lucida Calligraphy" pitchFamily="66" charset="0"/>
                </a:rPr>
                <a:t>Reconstruction à partir des données</a:t>
              </a:r>
            </a:p>
          </p:txBody>
        </p:sp>
        <p:cxnSp>
          <p:nvCxnSpPr>
            <p:cNvPr id="59" name="Straight Connector 12"/>
            <p:cNvCxnSpPr>
              <a:cxnSpLocks noChangeShapeType="1"/>
              <a:endCxn id="60" idx="2"/>
            </p:cNvCxnSpPr>
            <p:nvPr/>
          </p:nvCxnSpPr>
          <p:spPr bwMode="auto">
            <a:xfrm rot="10800000">
              <a:off x="685471" y="1691184"/>
              <a:ext cx="5217309" cy="244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60" name="Oval 13"/>
            <p:cNvSpPr>
              <a:spLocks noChangeArrowheads="1"/>
            </p:cNvSpPr>
            <p:nvPr/>
          </p:nvSpPr>
          <p:spPr bwMode="auto">
            <a:xfrm flipH="1">
              <a:off x="609936" y="1653418"/>
              <a:ext cx="75534" cy="7553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" name="TextBox 66"/>
          <p:cNvSpPr txBox="1"/>
          <p:nvPr/>
        </p:nvSpPr>
        <p:spPr bwMode="auto">
          <a:xfrm>
            <a:off x="6622925" y="725557"/>
            <a:ext cx="2521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600" b="1" dirty="0" smtClean="0">
                <a:latin typeface="Garamond" pitchFamily="18" charset="0"/>
              </a:rPr>
              <a:t>ATL-PHYS-PUB-2005-010</a:t>
            </a:r>
            <a:endParaRPr lang="fr-FR" sz="1600" b="1" dirty="0" smtClean="0">
              <a:latin typeface="Garamond" pitchFamily="18" charset="0"/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337931" y="1212574"/>
            <a:ext cx="30944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2000" dirty="0" smtClean="0">
                <a:latin typeface="Garamond" pitchFamily="18" charset="0"/>
              </a:rPr>
              <a:t>Collision proton-proton</a:t>
            </a:r>
          </a:p>
          <a:p>
            <a:pPr algn="ctr">
              <a:spcBef>
                <a:spcPts val="0"/>
              </a:spcBef>
            </a:pPr>
            <a:r>
              <a:rPr lang="fr-CH" sz="1600" i="1" dirty="0" smtClean="0">
                <a:solidFill>
                  <a:srgbClr val="FF0000"/>
                </a:solidFill>
                <a:latin typeface="Garamond" pitchFamily="18" charset="0"/>
              </a:rPr>
              <a:t>(On ne connait pas la direction du quark) </a:t>
            </a:r>
            <a:endParaRPr lang="fr-FR" sz="1600" i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69" name="TextBox 68"/>
          <p:cNvSpPr txBox="1"/>
          <p:nvPr/>
        </p:nvSpPr>
        <p:spPr bwMode="auto">
          <a:xfrm>
            <a:off x="4621696" y="1212574"/>
            <a:ext cx="3761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2000" dirty="0" smtClean="0">
                <a:latin typeface="Garamond" pitchFamily="18" charset="0"/>
              </a:rPr>
              <a:t>Dilution de l’asymétrie avant-arrière</a:t>
            </a:r>
          </a:p>
          <a:p>
            <a:pPr algn="ctr">
              <a:spcBef>
                <a:spcPts val="0"/>
              </a:spcBef>
            </a:pPr>
            <a:r>
              <a:rPr lang="fr-CH" sz="1600" i="1" dirty="0" smtClean="0">
                <a:solidFill>
                  <a:srgbClr val="FF0000"/>
                </a:solidFill>
                <a:latin typeface="Garamond" pitchFamily="18" charset="0"/>
              </a:rPr>
              <a:t>(</a:t>
            </a:r>
            <a:r>
              <a:rPr lang="fr-CH" sz="1600" i="1" dirty="0" err="1" smtClean="0">
                <a:solidFill>
                  <a:srgbClr val="FF0000"/>
                </a:solidFill>
                <a:latin typeface="Garamond" pitchFamily="18" charset="0"/>
              </a:rPr>
              <a:t>Hyp</a:t>
            </a:r>
            <a:r>
              <a:rPr lang="fr-CH" sz="1600" i="1" dirty="0" smtClean="0">
                <a:solidFill>
                  <a:srgbClr val="FF0000"/>
                </a:solidFill>
                <a:latin typeface="Garamond" pitchFamily="18" charset="0"/>
              </a:rPr>
              <a:t> : direction du quark = direction du Z’) </a:t>
            </a:r>
            <a:endParaRPr lang="fr-FR" sz="1600" i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  <p:cxnSp>
        <p:nvCxnSpPr>
          <p:cNvPr id="73" name="Elbow Connector 72"/>
          <p:cNvCxnSpPr>
            <a:stCxn id="68" idx="3"/>
            <a:endCxn id="69" idx="1"/>
          </p:cNvCxnSpPr>
          <p:nvPr/>
        </p:nvCxnSpPr>
        <p:spPr bwMode="auto">
          <a:xfrm>
            <a:off x="3432368" y="1535740"/>
            <a:ext cx="1189328" cy="1588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76" name="TextBox 75"/>
          <p:cNvSpPr txBox="1"/>
          <p:nvPr/>
        </p:nvSpPr>
        <p:spPr bwMode="auto">
          <a:xfrm>
            <a:off x="974035" y="1898375"/>
            <a:ext cx="6909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800" dirty="0" smtClean="0">
                <a:solidFill>
                  <a:srgbClr val="000096"/>
                </a:solidFill>
                <a:latin typeface="Garamond" pitchFamily="18" charset="0"/>
              </a:rPr>
              <a:t>Estimation et correction de l’effet de la dilution basée sur une analyse MC.</a:t>
            </a:r>
            <a:endParaRPr lang="fr-FR" sz="1800" dirty="0" smtClean="0">
              <a:solidFill>
                <a:srgbClr val="000096"/>
              </a:solidFill>
              <a:latin typeface="Garamond" pitchFamily="18" charset="0"/>
            </a:endParaRPr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0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1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4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5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0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2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7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9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0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74" name="Group 73"/>
          <p:cNvGrpSpPr/>
          <p:nvPr/>
        </p:nvGrpSpPr>
        <p:grpSpPr>
          <a:xfrm>
            <a:off x="193794" y="2488646"/>
            <a:ext cx="8146930" cy="4321241"/>
            <a:chOff x="193794" y="2488646"/>
            <a:chExt cx="8146930" cy="4321241"/>
          </a:xfrm>
        </p:grpSpPr>
        <p:sp>
          <p:nvSpPr>
            <p:cNvPr id="77" name="TextBox 76"/>
            <p:cNvSpPr txBox="1"/>
            <p:nvPr/>
          </p:nvSpPr>
          <p:spPr bwMode="auto">
            <a:xfrm>
              <a:off x="1550504" y="6440555"/>
              <a:ext cx="63387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800" b="1" dirty="0" smtClean="0">
                  <a:solidFill>
                    <a:srgbClr val="FF0000"/>
                  </a:solidFill>
                  <a:latin typeface="Garamond" pitchFamily="18" charset="0"/>
                </a:rPr>
                <a:t>Bons résultats dans la région autour du pic </a:t>
              </a:r>
              <a:r>
                <a:rPr lang="fr-CH" sz="1800" dirty="0" smtClean="0">
                  <a:solidFill>
                    <a:srgbClr val="FF0000"/>
                  </a:solidFill>
                  <a:latin typeface="Garamond" pitchFamily="18" charset="0"/>
                </a:rPr>
                <a:t>(« large » statistique)</a:t>
              </a:r>
              <a:endParaRPr lang="fr-FR" sz="1800" dirty="0" smtClean="0">
                <a:solidFill>
                  <a:srgbClr val="FF0000"/>
                </a:solidFill>
                <a:latin typeface="Garamond" pitchFamily="18" charset="0"/>
              </a:endParaRPr>
            </a:p>
          </p:txBody>
        </p:sp>
        <p:pic>
          <p:nvPicPr>
            <p:cNvPr id="71" name="Picture 2" descr="Z:\Users\olympio\Documents\02.Travail\Presentations\Seminaire\FigAsym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736" y="2991459"/>
              <a:ext cx="3470982" cy="3339765"/>
            </a:xfrm>
            <a:prstGeom prst="rect">
              <a:avLst/>
            </a:prstGeom>
            <a:noFill/>
          </p:spPr>
        </p:pic>
        <p:pic>
          <p:nvPicPr>
            <p:cNvPr id="54" name="Picture 7" descr="Z:\Users\olympio\Documents\02.Travail\Presentations\Seminaire\AsyFab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61695" y="3115623"/>
              <a:ext cx="3679029" cy="3215601"/>
            </a:xfrm>
            <a:prstGeom prst="rect">
              <a:avLst/>
            </a:prstGeom>
            <a:noFill/>
          </p:spPr>
        </p:pic>
        <p:sp>
          <p:nvSpPr>
            <p:cNvPr id="55" name="TextBox 54"/>
            <p:cNvSpPr txBox="1"/>
            <p:nvPr/>
          </p:nvSpPr>
          <p:spPr bwMode="auto">
            <a:xfrm>
              <a:off x="936350" y="2915260"/>
              <a:ext cx="316064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2000" b="1" dirty="0" smtClean="0">
                  <a:solidFill>
                    <a:srgbClr val="FF0000"/>
                  </a:solidFill>
                  <a:latin typeface="Garamond" pitchFamily="18" charset="0"/>
                </a:rPr>
                <a:t>Prédictions théoriques</a:t>
              </a:r>
              <a:endParaRPr lang="fr-FR" sz="2000" b="1" dirty="0" smtClean="0">
                <a:solidFill>
                  <a:srgbClr val="FF0000"/>
                </a:solidFill>
                <a:latin typeface="Garamond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5049080" y="2915260"/>
              <a:ext cx="327991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2000" b="1" dirty="0" smtClean="0">
                  <a:solidFill>
                    <a:srgbClr val="FF0000"/>
                  </a:solidFill>
                  <a:latin typeface="Garamond" pitchFamily="18" charset="0"/>
                </a:rPr>
                <a:t>Asymétries reconstruites</a:t>
              </a:r>
              <a:endParaRPr lang="fr-FR" sz="2000" b="1" dirty="0" smtClean="0">
                <a:solidFill>
                  <a:srgbClr val="FF0000"/>
                </a:solidFill>
                <a:latin typeface="Garamond" pitchFamily="18" charset="0"/>
              </a:endParaRPr>
            </a:p>
          </p:txBody>
        </p:sp>
        <p:grpSp>
          <p:nvGrpSpPr>
            <p:cNvPr id="62" name="Group 10"/>
            <p:cNvGrpSpPr>
              <a:grpSpLocks/>
            </p:cNvGrpSpPr>
            <p:nvPr/>
          </p:nvGrpSpPr>
          <p:grpSpPr bwMode="auto">
            <a:xfrm>
              <a:off x="193794" y="2488646"/>
              <a:ext cx="5600781" cy="400110"/>
              <a:chOff x="609936" y="1373863"/>
              <a:chExt cx="5601032" cy="400171"/>
            </a:xfrm>
          </p:grpSpPr>
          <p:sp>
            <p:nvSpPr>
              <p:cNvPr id="63" name="TextBox 11"/>
              <p:cNvSpPr txBox="1">
                <a:spLocks noChangeArrowheads="1"/>
              </p:cNvSpPr>
              <p:nvPr/>
            </p:nvSpPr>
            <p:spPr bwMode="auto">
              <a:xfrm>
                <a:off x="805079" y="1373863"/>
                <a:ext cx="5405889" cy="400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fr-CH" sz="20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Test de la méthode sur des simulations</a:t>
                </a:r>
                <a:endParaRPr lang="fr-FR" sz="2000" dirty="0" smtClean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cxnSp>
            <p:nvCxnSpPr>
              <p:cNvPr id="64" name="Straight Connector 12"/>
              <p:cNvCxnSpPr>
                <a:cxnSpLocks noChangeShapeType="1"/>
                <a:endCxn id="65" idx="2"/>
              </p:cNvCxnSpPr>
              <p:nvPr/>
            </p:nvCxnSpPr>
            <p:spPr bwMode="auto">
              <a:xfrm rot="10800000">
                <a:off x="685471" y="1691184"/>
                <a:ext cx="5481481" cy="244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65" name="Oval 13"/>
              <p:cNvSpPr>
                <a:spLocks noChangeArrowheads="1"/>
              </p:cNvSpPr>
              <p:nvPr/>
            </p:nvSpPr>
            <p:spPr bwMode="auto">
              <a:xfrm flipH="1">
                <a:off x="609936" y="1653418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La distribution en rapidité du Z’</a:t>
            </a:r>
          </a:p>
        </p:txBody>
      </p:sp>
      <p:grpSp>
        <p:nvGrpSpPr>
          <p:cNvPr id="2" name="Group 32"/>
          <p:cNvGrpSpPr/>
          <p:nvPr/>
        </p:nvGrpSpPr>
        <p:grpSpPr>
          <a:xfrm>
            <a:off x="3924214" y="937421"/>
            <a:ext cx="4873950" cy="3758404"/>
            <a:chOff x="3924214" y="937421"/>
            <a:chExt cx="4873950" cy="3758404"/>
          </a:xfrm>
        </p:grpSpPr>
        <p:pic>
          <p:nvPicPr>
            <p:cNvPr id="37891" name="Picture 3" descr="C:\Users\olympio\Documents\THESE\These\Soutenance_These\Rapuds.pn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126742" y="937421"/>
              <a:ext cx="4403180" cy="3131487"/>
            </a:xfrm>
            <a:prstGeom prst="rect">
              <a:avLst/>
            </a:prstGeom>
            <a:noFill/>
          </p:spPr>
        </p:pic>
        <p:pic>
          <p:nvPicPr>
            <p:cNvPr id="37895" name="Picture 7" descr="http://hausheer.osola.com/latex2png/DQoNCg0KXGRlZmluZWNvbG9ye3ZlcnR9e3JnYn17MCwwLjM5LDB9DQpcZGVmaW5lY29sb3J7YmxldX17cmdifXswLDAsNTl9DQpcZGVmaW5lY29sb3J7cm91Z2V9e3JnYn17MC43MiwwLDB9DQpcYmVnaW57ZXF1YXRpb259DQpcbm9udW1iZXINClxsZWZ0LiB7XGZyYWN7e2Rcc2lnbWEgfX17e2RZfX19IFxyaWdodHxfe1onfSAgXHByb3B0byANClxjb2xvcntyZWR9DQpQX3t1XGJhciB1IFx0byBaJ30gWV91ICANCisgDQpcY29sb3J7Ymx1ZX0NClBfe2RcYmFyIGQgXHRvIFonfSBZX2QgIA0KKyANClxjb2xvcntibGFja30NClBfe3NcYmFyIHMgXHRvIFonfSBZX3MgDQpcZW5ke2VxdWF0aW9ufQ--/300/1/result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24214" y="4065941"/>
              <a:ext cx="4873950" cy="629884"/>
            </a:xfrm>
            <a:prstGeom prst="rect">
              <a:avLst/>
            </a:prstGeom>
            <a:noFill/>
          </p:spPr>
        </p:pic>
      </p:grpSp>
      <p:grpSp>
        <p:nvGrpSpPr>
          <p:cNvPr id="4" name="Group 33"/>
          <p:cNvGrpSpPr/>
          <p:nvPr/>
        </p:nvGrpSpPr>
        <p:grpSpPr>
          <a:xfrm>
            <a:off x="209550" y="4864879"/>
            <a:ext cx="8798897" cy="1881624"/>
            <a:chOff x="209550" y="4864879"/>
            <a:chExt cx="8798897" cy="1881624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942975" y="6267450"/>
              <a:ext cx="7381875" cy="443982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2857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pic>
          <p:nvPicPr>
            <p:cNvPr id="37902" name="Picture 14" descr="http://hausheer.osola.com/latex2png/DQpcYmVnaW57ZXF1YXRpb259DQpcbm9udW1iZXINCmYoWSkgID0gDQpcY29sb3J7cmVkfQ0KXGFscGhhIFx0aW1lcyBZX3UoWSkgDQorIA0KXGNvbG9ye2JsdWV9DQooMS1cYWxwaGEpIFx0aW1lcyBZX2QoWSkNClxjb2xvcntibGFja30NClxlbmR7ZXF1YXRpb259/300/1/result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58217" y="5838826"/>
              <a:ext cx="4461833" cy="285929"/>
            </a:xfrm>
            <a:prstGeom prst="rect">
              <a:avLst/>
            </a:prstGeom>
            <a:noFill/>
          </p:spPr>
        </p:pic>
        <p:pic>
          <p:nvPicPr>
            <p:cNvPr id="37904" name="Picture 16" descr="http://hausheer.osola.com/latex2png/UF97cVxiYXIgcSBcdG8gWid9IFxwcm9wdG8gUF97cVxiYXIgcX0gXHRpbWVzIFx0ZXh0cm17fkNvdXBsYWdlcyBhdXggfSBx/300/1/result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03626" y="5413375"/>
              <a:ext cx="3683000" cy="254000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 bwMode="auto">
            <a:xfrm>
              <a:off x="866775" y="6305550"/>
              <a:ext cx="7562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Garamond" pitchFamily="18" charset="0"/>
                </a:rPr>
                <a:t>Informations sur les couplages aux quarks u et d </a:t>
              </a:r>
              <a:r>
                <a:rPr lang="fr-FR" sz="1800" dirty="0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 Discrimination des modèles</a:t>
              </a:r>
              <a:r>
                <a:rPr lang="fr-FR" sz="1800" dirty="0" smtClean="0">
                  <a:solidFill>
                    <a:srgbClr val="000096"/>
                  </a:solidFill>
                  <a:latin typeface="Garamond" pitchFamily="18" charset="0"/>
                </a:rPr>
                <a:t> </a:t>
              </a:r>
            </a:p>
          </p:txBody>
        </p:sp>
        <p:grpSp>
          <p:nvGrpSpPr>
            <p:cNvPr id="5" name="Group 73"/>
            <p:cNvGrpSpPr/>
            <p:nvPr/>
          </p:nvGrpSpPr>
          <p:grpSpPr>
            <a:xfrm>
              <a:off x="209550" y="4864879"/>
              <a:ext cx="8798897" cy="1881624"/>
              <a:chOff x="209550" y="818309"/>
              <a:chExt cx="8798897" cy="1881624"/>
            </a:xfrm>
          </p:grpSpPr>
          <p:sp>
            <p:nvSpPr>
              <p:cNvPr id="20" name="TextBox 6"/>
              <p:cNvSpPr txBox="1">
                <a:spLocks noChangeArrowheads="1"/>
              </p:cNvSpPr>
              <p:nvPr/>
            </p:nvSpPr>
            <p:spPr bwMode="auto">
              <a:xfrm>
                <a:off x="3124201" y="818309"/>
                <a:ext cx="58842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fr-FR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Ajustement des quantités </a:t>
                </a:r>
                <a:r>
                  <a:rPr lang="fr-FR" sz="1800" dirty="0" err="1" smtClean="0">
                    <a:solidFill>
                      <a:srgbClr val="000096"/>
                    </a:solidFill>
                    <a:latin typeface="Lucida Calligraphy" pitchFamily="66" charset="0"/>
                  </a:rPr>
                  <a:t>P</a:t>
                </a:r>
                <a:r>
                  <a:rPr lang="fr-FR" sz="1800" baseline="-25000" dirty="0" err="1" smtClean="0">
                    <a:solidFill>
                      <a:srgbClr val="000096"/>
                    </a:solidFill>
                    <a:latin typeface="Lucida Calligraphy" pitchFamily="66" charset="0"/>
                  </a:rPr>
                  <a:t>qq</a:t>
                </a:r>
                <a:r>
                  <a:rPr lang="fr-FR" sz="1800" baseline="-25000" dirty="0" smtClean="0">
                    <a:solidFill>
                      <a:srgbClr val="000096"/>
                    </a:solidFill>
                    <a:latin typeface="Lucida Calligraphy" pitchFamily="66" charset="0"/>
                    <a:sym typeface="Symbol"/>
                  </a:rPr>
                  <a:t>Z’</a:t>
                </a:r>
                <a:endParaRPr lang="fr-FR" sz="1800" baseline="-250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cxnSp>
            <p:nvCxnSpPr>
              <p:cNvPr id="21" name="Straight Connector 308"/>
              <p:cNvCxnSpPr>
                <a:cxnSpLocks noChangeShapeType="1"/>
                <a:endCxn id="23" idx="2"/>
              </p:cNvCxnSpPr>
              <p:nvPr/>
            </p:nvCxnSpPr>
            <p:spPr bwMode="auto">
              <a:xfrm rot="10800000">
                <a:off x="385766" y="1153708"/>
                <a:ext cx="8608945" cy="32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" name="Straight Connector 309"/>
              <p:cNvCxnSpPr>
                <a:cxnSpLocks noChangeShapeType="1"/>
                <a:stCxn id="23" idx="0"/>
                <a:endCxn id="24" idx="0"/>
              </p:cNvCxnSpPr>
              <p:nvPr/>
            </p:nvCxnSpPr>
            <p:spPr bwMode="auto">
              <a:xfrm rot="5400000">
                <a:off x="-418780" y="1949990"/>
                <a:ext cx="1340476" cy="8262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3" name="Arc 22"/>
              <p:cNvSpPr/>
              <p:nvPr/>
            </p:nvSpPr>
            <p:spPr bwMode="auto">
              <a:xfrm rot="16200000">
                <a:off x="255589" y="1153707"/>
                <a:ext cx="260350" cy="260351"/>
              </a:xfrm>
              <a:prstGeom prst="arc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" name="Oval 312"/>
              <p:cNvSpPr>
                <a:spLocks noChangeArrowheads="1"/>
              </p:cNvSpPr>
              <p:nvPr/>
            </p:nvSpPr>
            <p:spPr bwMode="auto">
              <a:xfrm flipH="1">
                <a:off x="209550" y="2624359"/>
                <a:ext cx="75554" cy="7557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 bwMode="auto">
            <a:xfrm>
              <a:off x="981491" y="5334000"/>
              <a:ext cx="2473882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800" dirty="0" smtClean="0">
                  <a:latin typeface="Garamond" pitchFamily="18" charset="0"/>
                </a:rPr>
                <a:t>Variables à ajuster </a:t>
              </a:r>
              <a:r>
                <a:rPr lang="fr-FR" sz="1800" dirty="0" smtClean="0">
                  <a:latin typeface="Garamond" pitchFamily="18" charset="0"/>
                  <a:sym typeface="Symbol"/>
                </a:rPr>
                <a:t></a:t>
              </a:r>
              <a:endParaRPr lang="fr-FR" sz="1800" dirty="0" smtClean="0">
                <a:latin typeface="Garamond" pitchFamily="18" charset="0"/>
              </a:endParaRPr>
            </a:p>
            <a:p>
              <a:pPr algn="r">
                <a:spcBef>
                  <a:spcPct val="50000"/>
                </a:spcBef>
              </a:pPr>
              <a:r>
                <a:rPr lang="fr-FR" sz="1800" dirty="0" smtClean="0">
                  <a:latin typeface="Garamond" pitchFamily="18" charset="0"/>
                </a:rPr>
                <a:t>Fonction d’ajustement </a:t>
              </a:r>
              <a:r>
                <a:rPr lang="fr-FR" sz="1800" dirty="0" smtClean="0">
                  <a:latin typeface="Garamond" pitchFamily="18" charset="0"/>
                  <a:sym typeface="Symbol"/>
                </a:rPr>
                <a:t></a:t>
              </a:r>
              <a:endParaRPr lang="fr-FR" sz="1800" dirty="0" smtClean="0">
                <a:latin typeface="Garamond" pitchFamily="18" charset="0"/>
              </a:endParaRPr>
            </a:p>
          </p:txBody>
        </p:sp>
      </p:grpSp>
      <p:grpSp>
        <p:nvGrpSpPr>
          <p:cNvPr id="6" name="Group 31"/>
          <p:cNvGrpSpPr/>
          <p:nvPr/>
        </p:nvGrpSpPr>
        <p:grpSpPr>
          <a:xfrm>
            <a:off x="431800" y="1609725"/>
            <a:ext cx="3025775" cy="3465974"/>
            <a:chOff x="431800" y="927100"/>
            <a:chExt cx="3025775" cy="3881899"/>
          </a:xfrm>
        </p:grpSpPr>
        <p:pic>
          <p:nvPicPr>
            <p:cNvPr id="37890" name="Picture 2" descr="C:\Users\olympio\Documents\THESE\These\Soutenance_These\RapZp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1800" y="927100"/>
              <a:ext cx="3025775" cy="3881899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 bwMode="auto">
            <a:xfrm>
              <a:off x="676275" y="2021206"/>
              <a:ext cx="166687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FR" sz="1400" dirty="0" smtClean="0">
                  <a:latin typeface="Adobe Garamond Pro" pitchFamily="18" charset="0"/>
                </a:rPr>
                <a:t>M</a:t>
              </a:r>
              <a:r>
                <a:rPr lang="fr-FR" sz="1400" baseline="-25000" dirty="0" smtClean="0">
                  <a:latin typeface="Adobe Garamond Pro" pitchFamily="18" charset="0"/>
                </a:rPr>
                <a:t>Z’</a:t>
              </a:r>
              <a:r>
                <a:rPr lang="fr-FR" sz="1400" dirty="0" smtClean="0">
                  <a:latin typeface="Adobe Garamond Pro" pitchFamily="18" charset="0"/>
                </a:rPr>
                <a:t>=1.5 </a:t>
              </a:r>
              <a:r>
                <a:rPr lang="fr-FR" sz="1400" dirty="0" err="1" smtClean="0">
                  <a:latin typeface="Adobe Garamond Pro" pitchFamily="18" charset="0"/>
                </a:rPr>
                <a:t>TeV</a:t>
              </a:r>
              <a:r>
                <a:rPr lang="fr-FR" sz="1400" dirty="0" smtClean="0">
                  <a:latin typeface="Adobe Garamond Pro" pitchFamily="18" charset="0"/>
                </a:rPr>
                <a:t> </a:t>
              </a:r>
            </a:p>
            <a:p>
              <a:pPr>
                <a:spcBef>
                  <a:spcPts val="0"/>
                </a:spcBef>
              </a:pPr>
              <a:r>
                <a:rPr lang="fr-FR" sz="1400" dirty="0" smtClean="0">
                  <a:latin typeface="Lucida Calligraphy" pitchFamily="66" charset="0"/>
                  <a:sym typeface="Symbol"/>
                </a:rPr>
                <a:t>L</a:t>
              </a:r>
              <a:r>
                <a:rPr lang="fr-FR" sz="1400" dirty="0" smtClean="0">
                  <a:latin typeface="Adobe Garamond Pro" pitchFamily="18" charset="0"/>
                  <a:sym typeface="Symbol"/>
                </a:rPr>
                <a:t>130 fb</a:t>
              </a:r>
              <a:r>
                <a:rPr lang="fr-FR" sz="1400" baseline="30000" dirty="0" smtClean="0">
                  <a:latin typeface="Adobe Garamond Pro" pitchFamily="18" charset="0"/>
                  <a:sym typeface="Symbol"/>
                </a:rPr>
                <a:t>-1</a:t>
              </a:r>
            </a:p>
          </p:txBody>
        </p:sp>
        <p:sp>
          <p:nvSpPr>
            <p:cNvPr id="29" name="TextBox 28"/>
            <p:cNvSpPr txBox="1"/>
            <p:nvPr/>
          </p:nvSpPr>
          <p:spPr bwMode="auto">
            <a:xfrm>
              <a:off x="676275" y="4030981"/>
              <a:ext cx="166687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FR" sz="1400" dirty="0" smtClean="0">
                  <a:latin typeface="Adobe Garamond Pro" pitchFamily="18" charset="0"/>
                </a:rPr>
                <a:t>M</a:t>
              </a:r>
              <a:r>
                <a:rPr lang="fr-FR" sz="1400" baseline="-25000" dirty="0" smtClean="0">
                  <a:latin typeface="Adobe Garamond Pro" pitchFamily="18" charset="0"/>
                </a:rPr>
                <a:t>Z’</a:t>
              </a:r>
              <a:r>
                <a:rPr lang="fr-FR" sz="1400" dirty="0" smtClean="0">
                  <a:latin typeface="Adobe Garamond Pro" pitchFamily="18" charset="0"/>
                </a:rPr>
                <a:t>=1.5 </a:t>
              </a:r>
              <a:r>
                <a:rPr lang="fr-FR" sz="1400" dirty="0" err="1" smtClean="0">
                  <a:latin typeface="Adobe Garamond Pro" pitchFamily="18" charset="0"/>
                </a:rPr>
                <a:t>TeV</a:t>
              </a:r>
              <a:r>
                <a:rPr lang="fr-FR" sz="1400" dirty="0" smtClean="0">
                  <a:latin typeface="Adobe Garamond Pro" pitchFamily="18" charset="0"/>
                </a:rPr>
                <a:t> </a:t>
              </a:r>
            </a:p>
            <a:p>
              <a:pPr>
                <a:spcBef>
                  <a:spcPts val="0"/>
                </a:spcBef>
              </a:pPr>
              <a:r>
                <a:rPr lang="fr-FR" sz="1400" dirty="0" smtClean="0">
                  <a:latin typeface="Lucida Calligraphy" pitchFamily="66" charset="0"/>
                  <a:sym typeface="Symbol"/>
                </a:rPr>
                <a:t>L</a:t>
              </a:r>
              <a:r>
                <a:rPr lang="fr-FR" sz="1400" dirty="0" smtClean="0">
                  <a:latin typeface="Adobe Garamond Pro" pitchFamily="18" charset="0"/>
                  <a:sym typeface="Symbol"/>
                </a:rPr>
                <a:t>130 fb</a:t>
              </a:r>
              <a:r>
                <a:rPr lang="fr-FR" sz="1400" baseline="30000" dirty="0" smtClean="0">
                  <a:latin typeface="Adobe Garamond Pro" pitchFamily="18" charset="0"/>
                  <a:sym typeface="Symbol"/>
                </a:rPr>
                <a:t>-1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124075" y="1685925"/>
              <a:ext cx="942975" cy="1238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2124075" y="3552825"/>
              <a:ext cx="942975" cy="1238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24578" name="Picture 2" descr="http://hausheer.osola.com/latex2png/XGJlZ2lue2VxdWF0aW9ufQ0KXG5vbnVtYmVyDQpZX3taJ30gID0gXGZyYWN7MX17Mn0gXGxuIFxsZWZ0KCB7XGZyYWN7e0UgKyBwX1ogfX17e0UgLSBwX1ogfX19IFxyaWdodCkgPSBcZnJhY3sxfXsyfSBcbG4gXGxlZnQoIHtcZnJhY3t4XzF9e3hfMn19IFxyaWdodCkNClxlbmR7ZXF1YXRpb259DQo-/300/1/resul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4" y="897996"/>
            <a:ext cx="3563701" cy="568854"/>
          </a:xfrm>
          <a:prstGeom prst="rect">
            <a:avLst/>
          </a:prstGeom>
          <a:noFill/>
        </p:spPr>
      </p:pic>
      <p:sp>
        <p:nvSpPr>
          <p:cNvPr id="67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0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1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4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5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60" descr="C:\Users\olympio\Documents\THESE\These\Soutenance_These\UA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140" y="3337182"/>
            <a:ext cx="8585496" cy="293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40"/>
          <p:cNvGrpSpPr>
            <a:grpSpLocks/>
          </p:cNvGrpSpPr>
          <p:nvPr/>
        </p:nvGrpSpPr>
        <p:grpSpPr bwMode="auto">
          <a:xfrm>
            <a:off x="6038850" y="1206861"/>
            <a:ext cx="2886075" cy="1470025"/>
            <a:chOff x="1108839" y="5088544"/>
            <a:chExt cx="2886075" cy="1469415"/>
          </a:xfrm>
        </p:grpSpPr>
        <p:sp>
          <p:nvSpPr>
            <p:cNvPr id="2114" name="Rounded Rectangle 438"/>
            <p:cNvSpPr>
              <a:spLocks noChangeArrowheads="1"/>
            </p:cNvSpPr>
            <p:nvPr/>
          </p:nvSpPr>
          <p:spPr bwMode="auto">
            <a:xfrm>
              <a:off x="1108839" y="5294313"/>
              <a:ext cx="2886075" cy="1263646"/>
            </a:xfrm>
            <a:prstGeom prst="roundRect">
              <a:avLst>
                <a:gd name="adj" fmla="val 10810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439"/>
            <p:cNvGrpSpPr>
              <a:grpSpLocks/>
            </p:cNvGrpSpPr>
            <p:nvPr/>
          </p:nvGrpSpPr>
          <p:grpSpPr bwMode="auto">
            <a:xfrm>
              <a:off x="1760501" y="5088544"/>
              <a:ext cx="1586047" cy="369179"/>
              <a:chOff x="3076539" y="4656744"/>
              <a:chExt cx="1586047" cy="369179"/>
            </a:xfrm>
          </p:grpSpPr>
          <p:sp>
            <p:nvSpPr>
              <p:cNvPr id="2116" name="TextBox 403"/>
              <p:cNvSpPr txBox="1">
                <a:spLocks noChangeArrowheads="1"/>
              </p:cNvSpPr>
              <p:nvPr/>
            </p:nvSpPr>
            <p:spPr bwMode="auto">
              <a:xfrm>
                <a:off x="3114306" y="4656744"/>
                <a:ext cx="1516762" cy="36917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800" dirty="0">
                    <a:solidFill>
                      <a:srgbClr val="000096"/>
                    </a:solidFill>
                    <a:latin typeface="Lucida Calligraphy" pitchFamily="66" charset="0"/>
                  </a:rPr>
                  <a:t>Détecteurs</a:t>
                </a:r>
                <a:endParaRPr lang="en-US" sz="18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sp>
            <p:nvSpPr>
              <p:cNvPr id="2117" name="Oval 428"/>
              <p:cNvSpPr>
                <a:spLocks noChangeArrowheads="1"/>
              </p:cNvSpPr>
              <p:nvPr/>
            </p:nvSpPr>
            <p:spPr bwMode="auto">
              <a:xfrm flipH="1">
                <a:off x="3076539" y="4824409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8" name="Oval 433"/>
              <p:cNvSpPr>
                <a:spLocks noChangeArrowheads="1"/>
              </p:cNvSpPr>
              <p:nvPr/>
            </p:nvSpPr>
            <p:spPr bwMode="auto">
              <a:xfrm>
                <a:off x="4587052" y="4824412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100013" y="1206861"/>
            <a:ext cx="2647950" cy="1470025"/>
            <a:chOff x="109537" y="1145951"/>
            <a:chExt cx="2647185" cy="1470488"/>
          </a:xfrm>
        </p:grpSpPr>
        <p:grpSp>
          <p:nvGrpSpPr>
            <p:cNvPr id="7" name="Group 440"/>
            <p:cNvGrpSpPr>
              <a:grpSpLocks/>
            </p:cNvGrpSpPr>
            <p:nvPr/>
          </p:nvGrpSpPr>
          <p:grpSpPr bwMode="auto">
            <a:xfrm>
              <a:off x="109537" y="1145951"/>
              <a:ext cx="2647185" cy="1470488"/>
              <a:chOff x="1223904" y="5088544"/>
              <a:chExt cx="2647185" cy="1469415"/>
            </a:xfrm>
          </p:grpSpPr>
          <p:sp>
            <p:nvSpPr>
              <p:cNvPr id="2107" name="Rounded Rectangle 438"/>
              <p:cNvSpPr>
                <a:spLocks noChangeArrowheads="1"/>
              </p:cNvSpPr>
              <p:nvPr/>
            </p:nvSpPr>
            <p:spPr bwMode="auto">
              <a:xfrm>
                <a:off x="1223904" y="5294313"/>
                <a:ext cx="2647185" cy="1263646"/>
              </a:xfrm>
              <a:prstGeom prst="roundRect">
                <a:avLst>
                  <a:gd name="adj" fmla="val 10810"/>
                </a:avLst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" name="Group 439"/>
              <p:cNvGrpSpPr>
                <a:grpSpLocks/>
              </p:cNvGrpSpPr>
              <p:nvPr/>
            </p:nvGrpSpPr>
            <p:grpSpPr bwMode="auto">
              <a:xfrm>
                <a:off x="1620805" y="5088544"/>
                <a:ext cx="1874150" cy="369179"/>
                <a:chOff x="2936843" y="4656744"/>
                <a:chExt cx="1874150" cy="369179"/>
              </a:xfrm>
            </p:grpSpPr>
            <p:sp>
              <p:nvSpPr>
                <p:cNvPr id="2109" name="TextBox 403"/>
                <p:cNvSpPr txBox="1">
                  <a:spLocks noChangeArrowheads="1"/>
                </p:cNvSpPr>
                <p:nvPr/>
              </p:nvSpPr>
              <p:spPr bwMode="auto">
                <a:xfrm>
                  <a:off x="2977751" y="4656744"/>
                  <a:ext cx="1787152" cy="36917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1800" dirty="0">
                      <a:solidFill>
                        <a:srgbClr val="000096"/>
                      </a:solidFill>
                      <a:latin typeface="Lucida Calligraphy" pitchFamily="66" charset="0"/>
                    </a:rPr>
                    <a:t>Collisionneur</a:t>
                  </a:r>
                  <a:endParaRPr lang="en-US" sz="1800" dirty="0">
                    <a:solidFill>
                      <a:srgbClr val="000096"/>
                    </a:solidFill>
                    <a:latin typeface="Lucida Calligraphy" pitchFamily="66" charset="0"/>
                  </a:endParaRPr>
                </a:p>
              </p:txBody>
            </p:sp>
            <p:sp>
              <p:nvSpPr>
                <p:cNvPr id="2110" name="Oval 428"/>
                <p:cNvSpPr>
                  <a:spLocks noChangeArrowheads="1"/>
                </p:cNvSpPr>
                <p:nvPr/>
              </p:nvSpPr>
              <p:spPr bwMode="auto">
                <a:xfrm flipH="1">
                  <a:off x="2936843" y="4824408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1" name="Oval 433"/>
                <p:cNvSpPr>
                  <a:spLocks noChangeArrowheads="1"/>
                </p:cNvSpPr>
                <p:nvPr/>
              </p:nvSpPr>
              <p:spPr bwMode="auto">
                <a:xfrm>
                  <a:off x="4735459" y="4824411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2106" name="Picture 41" descr="http://hausheer.osola.com/latex2png/XGJlZ2lue2NlbnRlcn0NCiRTcCBcYmFyIHAgUyRcXA0KJFxzcXJ0e3N9ID0gNTQwJH5HZVZcXA0KJFxpbnQge1xtYXRoY2FsIEx9IGR0ID0gMTgkfm5iJF57LTF9JA0KXGVuZHtjZW50ZXJ9DQo-/300/1/result.png"/>
            <p:cNvPicPr>
              <a:picLocks noChangeAspect="1" noChangeArrowheads="1"/>
            </p:cNvPicPr>
            <p:nvPr/>
          </p:nvPicPr>
          <p:blipFill>
            <a:blip r:embed="rId5"/>
            <a:srcRect b="36886"/>
            <a:stretch>
              <a:fillRect/>
            </a:stretch>
          </p:blipFill>
          <p:spPr bwMode="auto">
            <a:xfrm>
              <a:off x="288227" y="1636038"/>
              <a:ext cx="2225677" cy="683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58"/>
          <p:cNvGrpSpPr>
            <a:grpSpLocks/>
          </p:cNvGrpSpPr>
          <p:nvPr/>
        </p:nvGrpSpPr>
        <p:grpSpPr bwMode="auto">
          <a:xfrm>
            <a:off x="2733675" y="1416411"/>
            <a:ext cx="476250" cy="1260475"/>
            <a:chOff x="2809875" y="1393802"/>
            <a:chExt cx="476250" cy="1260737"/>
          </a:xfrm>
        </p:grpSpPr>
        <p:sp>
          <p:nvSpPr>
            <p:cNvPr id="2103" name="Right Arrow 55"/>
            <p:cNvSpPr>
              <a:spLocks noChangeArrowheads="1"/>
            </p:cNvSpPr>
            <p:nvPr/>
          </p:nvSpPr>
          <p:spPr bwMode="auto">
            <a:xfrm>
              <a:off x="2823397" y="1393802"/>
              <a:ext cx="462728" cy="1260737"/>
            </a:xfrm>
            <a:prstGeom prst="rightArrow">
              <a:avLst>
                <a:gd name="adj1" fmla="val 50907"/>
                <a:gd name="adj2" fmla="val 6872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04" name="Rectangle 56"/>
            <p:cNvSpPr>
              <a:spLocks noChangeArrowheads="1"/>
            </p:cNvSpPr>
            <p:nvPr/>
          </p:nvSpPr>
          <p:spPr bwMode="auto">
            <a:xfrm>
              <a:off x="2809875" y="1716882"/>
              <a:ext cx="54769" cy="61912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3435350" y="1433874"/>
            <a:ext cx="1954213" cy="1255712"/>
            <a:chOff x="1372" y="1177"/>
            <a:chExt cx="2157" cy="1387"/>
          </a:xfrm>
        </p:grpSpPr>
        <p:sp>
          <p:nvSpPr>
            <p:cNvPr id="2087" name="Oval 6"/>
            <p:cNvSpPr>
              <a:spLocks noChangeArrowheads="1"/>
            </p:cNvSpPr>
            <p:nvPr/>
          </p:nvSpPr>
          <p:spPr bwMode="auto">
            <a:xfrm>
              <a:off x="1955" y="1842"/>
              <a:ext cx="58" cy="60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fr-FR"/>
            </a:p>
          </p:txBody>
        </p:sp>
        <p:sp>
          <p:nvSpPr>
            <p:cNvPr id="2088" name="Oval 7"/>
            <p:cNvSpPr>
              <a:spLocks noChangeArrowheads="1"/>
            </p:cNvSpPr>
            <p:nvPr/>
          </p:nvSpPr>
          <p:spPr bwMode="auto">
            <a:xfrm>
              <a:off x="2816" y="1831"/>
              <a:ext cx="58" cy="61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fr-FR"/>
            </a:p>
          </p:txBody>
        </p: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1372" y="1177"/>
              <a:ext cx="2157" cy="1387"/>
              <a:chOff x="1372" y="1177"/>
              <a:chExt cx="2157" cy="1387"/>
            </a:xfrm>
          </p:grpSpPr>
          <p:sp>
            <p:nvSpPr>
              <p:cNvPr id="2090" name="Freeform 9"/>
              <p:cNvSpPr>
                <a:spLocks/>
              </p:cNvSpPr>
              <p:nvPr/>
            </p:nvSpPr>
            <p:spPr bwMode="auto">
              <a:xfrm rot="-5400000">
                <a:off x="2343" y="1436"/>
                <a:ext cx="144" cy="861"/>
              </a:xfrm>
              <a:custGeom>
                <a:avLst/>
                <a:gdLst>
                  <a:gd name="T0" fmla="*/ 52 w 198"/>
                  <a:gd name="T1" fmla="*/ 0 h 1104"/>
                  <a:gd name="T2" fmla="*/ 7 w 198"/>
                  <a:gd name="T3" fmla="*/ 51 h 1104"/>
                  <a:gd name="T4" fmla="*/ 97 w 198"/>
                  <a:gd name="T5" fmla="*/ 103 h 1104"/>
                  <a:gd name="T6" fmla="*/ 7 w 198"/>
                  <a:gd name="T7" fmla="*/ 154 h 1104"/>
                  <a:gd name="T8" fmla="*/ 97 w 198"/>
                  <a:gd name="T9" fmla="*/ 206 h 1104"/>
                  <a:gd name="T10" fmla="*/ 7 w 198"/>
                  <a:gd name="T11" fmla="*/ 258 h 1104"/>
                  <a:gd name="T12" fmla="*/ 97 w 198"/>
                  <a:gd name="T13" fmla="*/ 310 h 1104"/>
                  <a:gd name="T14" fmla="*/ 7 w 198"/>
                  <a:gd name="T15" fmla="*/ 361 h 1104"/>
                  <a:gd name="T16" fmla="*/ 97 w 198"/>
                  <a:gd name="T17" fmla="*/ 413 h 1104"/>
                  <a:gd name="T18" fmla="*/ 7 w 198"/>
                  <a:gd name="T19" fmla="*/ 465 h 1104"/>
                  <a:gd name="T20" fmla="*/ 97 w 198"/>
                  <a:gd name="T21" fmla="*/ 516 h 1104"/>
                  <a:gd name="T22" fmla="*/ 7 w 198"/>
                  <a:gd name="T23" fmla="*/ 568 h 1104"/>
                  <a:gd name="T24" fmla="*/ 97 w 198"/>
                  <a:gd name="T25" fmla="*/ 620 h 1104"/>
                  <a:gd name="T26" fmla="*/ 52 w 198"/>
                  <a:gd name="T27" fmla="*/ 671 h 11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98"/>
                  <a:gd name="T43" fmla="*/ 0 h 1104"/>
                  <a:gd name="T44" fmla="*/ 198 w 198"/>
                  <a:gd name="T45" fmla="*/ 1104 h 11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98" h="1104">
                    <a:moveTo>
                      <a:pt x="99" y="0"/>
                    </a:moveTo>
                    <a:cubicBezTo>
                      <a:pt x="49" y="28"/>
                      <a:pt x="0" y="56"/>
                      <a:pt x="14" y="84"/>
                    </a:cubicBezTo>
                    <a:cubicBezTo>
                      <a:pt x="28" y="112"/>
                      <a:pt x="184" y="141"/>
                      <a:pt x="184" y="169"/>
                    </a:cubicBezTo>
                    <a:cubicBezTo>
                      <a:pt x="184" y="197"/>
                      <a:pt x="14" y="226"/>
                      <a:pt x="14" y="254"/>
                    </a:cubicBezTo>
                    <a:cubicBezTo>
                      <a:pt x="14" y="282"/>
                      <a:pt x="184" y="311"/>
                      <a:pt x="184" y="339"/>
                    </a:cubicBezTo>
                    <a:cubicBezTo>
                      <a:pt x="184" y="367"/>
                      <a:pt x="14" y="396"/>
                      <a:pt x="14" y="424"/>
                    </a:cubicBezTo>
                    <a:cubicBezTo>
                      <a:pt x="14" y="452"/>
                      <a:pt x="184" y="481"/>
                      <a:pt x="184" y="509"/>
                    </a:cubicBezTo>
                    <a:cubicBezTo>
                      <a:pt x="184" y="537"/>
                      <a:pt x="14" y="566"/>
                      <a:pt x="14" y="594"/>
                    </a:cubicBezTo>
                    <a:cubicBezTo>
                      <a:pt x="14" y="622"/>
                      <a:pt x="184" y="651"/>
                      <a:pt x="184" y="679"/>
                    </a:cubicBezTo>
                    <a:cubicBezTo>
                      <a:pt x="184" y="707"/>
                      <a:pt x="14" y="736"/>
                      <a:pt x="14" y="764"/>
                    </a:cubicBezTo>
                    <a:cubicBezTo>
                      <a:pt x="14" y="792"/>
                      <a:pt x="184" y="821"/>
                      <a:pt x="184" y="849"/>
                    </a:cubicBezTo>
                    <a:cubicBezTo>
                      <a:pt x="184" y="877"/>
                      <a:pt x="14" y="906"/>
                      <a:pt x="14" y="934"/>
                    </a:cubicBezTo>
                    <a:cubicBezTo>
                      <a:pt x="14" y="962"/>
                      <a:pt x="170" y="992"/>
                      <a:pt x="184" y="1020"/>
                    </a:cubicBezTo>
                    <a:cubicBezTo>
                      <a:pt x="198" y="1048"/>
                      <a:pt x="148" y="1076"/>
                      <a:pt x="99" y="110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aphicFrame>
            <p:nvGraphicFramePr>
              <p:cNvPr id="2050" name="Object 55"/>
              <p:cNvGraphicFramePr>
                <a:graphicFrameLocks noChangeAspect="1"/>
              </p:cNvGraphicFramePr>
              <p:nvPr/>
            </p:nvGraphicFramePr>
            <p:xfrm>
              <a:off x="1406" y="1199"/>
              <a:ext cx="150" cy="194"/>
            </p:xfrm>
            <a:graphic>
              <a:graphicData uri="http://schemas.openxmlformats.org/presentationml/2006/ole">
                <p:oleObj spid="_x0000_s187394" name="Equation" r:id="rId6" imgW="126720" imgH="164880" progId="Equation.DSMT4">
                  <p:embed/>
                </p:oleObj>
              </a:graphicData>
            </a:graphic>
          </p:graphicFrame>
          <p:grpSp>
            <p:nvGrpSpPr>
              <p:cNvPr id="12" name="Group 12"/>
              <p:cNvGrpSpPr>
                <a:grpSpLocks/>
              </p:cNvGrpSpPr>
              <p:nvPr/>
            </p:nvGrpSpPr>
            <p:grpSpPr bwMode="auto">
              <a:xfrm>
                <a:off x="1533" y="1401"/>
                <a:ext cx="451" cy="461"/>
                <a:chOff x="1941" y="2077"/>
                <a:chExt cx="621" cy="675"/>
              </a:xfrm>
            </p:grpSpPr>
            <p:sp>
              <p:nvSpPr>
                <p:cNvPr id="2101" name="Line 13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02" name="Line 14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3" name="Group 15"/>
              <p:cNvGrpSpPr>
                <a:grpSpLocks/>
              </p:cNvGrpSpPr>
              <p:nvPr/>
            </p:nvGrpSpPr>
            <p:grpSpPr bwMode="auto">
              <a:xfrm rot="10800000" flipV="1">
                <a:off x="1533" y="1872"/>
                <a:ext cx="451" cy="460"/>
                <a:chOff x="1941" y="2077"/>
                <a:chExt cx="621" cy="675"/>
              </a:xfrm>
            </p:grpSpPr>
            <p:sp>
              <p:nvSpPr>
                <p:cNvPr id="2099" name="Line 1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00" name="Line 17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4" name="Group 18"/>
              <p:cNvGrpSpPr>
                <a:grpSpLocks/>
              </p:cNvGrpSpPr>
              <p:nvPr/>
            </p:nvGrpSpPr>
            <p:grpSpPr bwMode="auto">
              <a:xfrm flipV="1">
                <a:off x="2845" y="1401"/>
                <a:ext cx="451" cy="461"/>
                <a:chOff x="1941" y="2077"/>
                <a:chExt cx="621" cy="675"/>
              </a:xfrm>
            </p:grpSpPr>
            <p:sp>
              <p:nvSpPr>
                <p:cNvPr id="2097" name="Line 1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98" name="Line 20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5" name="Group 21"/>
              <p:cNvGrpSpPr>
                <a:grpSpLocks/>
              </p:cNvGrpSpPr>
              <p:nvPr/>
            </p:nvGrpSpPr>
            <p:grpSpPr bwMode="auto">
              <a:xfrm rot="10800000">
                <a:off x="2845" y="1857"/>
                <a:ext cx="451" cy="460"/>
                <a:chOff x="1941" y="2077"/>
                <a:chExt cx="621" cy="675"/>
              </a:xfrm>
            </p:grpSpPr>
            <p:sp>
              <p:nvSpPr>
                <p:cNvPr id="2095" name="Line 2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96" name="Line 23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aphicFrame>
            <p:nvGraphicFramePr>
              <p:cNvPr id="2052" name="Object 57"/>
              <p:cNvGraphicFramePr>
                <a:graphicFrameLocks noChangeAspect="1"/>
              </p:cNvGraphicFramePr>
              <p:nvPr/>
            </p:nvGraphicFramePr>
            <p:xfrm>
              <a:off x="1372" y="2340"/>
              <a:ext cx="165" cy="224"/>
            </p:xfrm>
            <a:graphic>
              <a:graphicData uri="http://schemas.openxmlformats.org/presentationml/2006/ole">
                <p:oleObj spid="_x0000_s187395" name="Equation" r:id="rId7" imgW="139680" imgH="190440" progId="Equation.DSMT4">
                  <p:embed/>
                </p:oleObj>
              </a:graphicData>
            </a:graphic>
          </p:graphicFrame>
          <p:graphicFrame>
            <p:nvGraphicFramePr>
              <p:cNvPr id="2053" name="Object 58"/>
              <p:cNvGraphicFramePr>
                <a:graphicFrameLocks noChangeAspect="1"/>
              </p:cNvGraphicFramePr>
              <p:nvPr/>
            </p:nvGraphicFramePr>
            <p:xfrm>
              <a:off x="3333" y="1177"/>
              <a:ext cx="196" cy="239"/>
            </p:xfrm>
            <a:graphic>
              <a:graphicData uri="http://schemas.openxmlformats.org/presentationml/2006/ole">
                <p:oleObj spid="_x0000_s187396" name="Equation" r:id="rId8" imgW="164880" imgH="203040" progId="Equation.DSMT4">
                  <p:embed/>
                </p:oleObj>
              </a:graphicData>
            </a:graphic>
          </p:graphicFrame>
          <p:graphicFrame>
            <p:nvGraphicFramePr>
              <p:cNvPr id="2054" name="Object 59"/>
              <p:cNvGraphicFramePr>
                <a:graphicFrameLocks noChangeAspect="1"/>
              </p:cNvGraphicFramePr>
              <p:nvPr/>
            </p:nvGraphicFramePr>
            <p:xfrm>
              <a:off x="3333" y="2199"/>
              <a:ext cx="196" cy="239"/>
            </p:xfrm>
            <a:graphic>
              <a:graphicData uri="http://schemas.openxmlformats.org/presentationml/2006/ole">
                <p:oleObj spid="_x0000_s187397" name="Equation" r:id="rId9" imgW="164880" imgH="203040" progId="Equation.DSMT4">
                  <p:embed/>
                </p:oleObj>
              </a:graphicData>
            </a:graphic>
          </p:graphicFrame>
        </p:grpSp>
      </p:grpSp>
      <p:grpSp>
        <p:nvGrpSpPr>
          <p:cNvPr id="16" name="Group 440"/>
          <p:cNvGrpSpPr>
            <a:grpSpLocks/>
          </p:cNvGrpSpPr>
          <p:nvPr/>
        </p:nvGrpSpPr>
        <p:grpSpPr bwMode="auto">
          <a:xfrm>
            <a:off x="3348038" y="1206861"/>
            <a:ext cx="2122487" cy="1470025"/>
            <a:chOff x="1223905" y="5088544"/>
            <a:chExt cx="2122488" cy="1469415"/>
          </a:xfrm>
        </p:grpSpPr>
        <p:sp>
          <p:nvSpPr>
            <p:cNvPr id="2082" name="Rounded Rectangle 438"/>
            <p:cNvSpPr>
              <a:spLocks noChangeArrowheads="1"/>
            </p:cNvSpPr>
            <p:nvPr/>
          </p:nvSpPr>
          <p:spPr bwMode="auto">
            <a:xfrm>
              <a:off x="1223905" y="5294313"/>
              <a:ext cx="2122488" cy="1263646"/>
            </a:xfrm>
            <a:prstGeom prst="roundRect">
              <a:avLst>
                <a:gd name="adj" fmla="val 10810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439"/>
            <p:cNvGrpSpPr>
              <a:grpSpLocks/>
            </p:cNvGrpSpPr>
            <p:nvPr/>
          </p:nvGrpSpPr>
          <p:grpSpPr bwMode="auto">
            <a:xfrm>
              <a:off x="1525586" y="5088544"/>
              <a:ext cx="1423246" cy="369179"/>
              <a:chOff x="2841624" y="4656744"/>
              <a:chExt cx="1423246" cy="369179"/>
            </a:xfrm>
          </p:grpSpPr>
          <p:sp>
            <p:nvSpPr>
              <p:cNvPr id="2084" name="TextBox 403"/>
              <p:cNvSpPr txBox="1">
                <a:spLocks noChangeArrowheads="1"/>
              </p:cNvSpPr>
              <p:nvPr/>
            </p:nvSpPr>
            <p:spPr bwMode="auto">
              <a:xfrm>
                <a:off x="2882531" y="4656744"/>
                <a:ext cx="1350051" cy="36917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800" dirty="0">
                    <a:solidFill>
                      <a:srgbClr val="000096"/>
                    </a:solidFill>
                    <a:latin typeface="Lucida Calligraphy" pitchFamily="66" charset="0"/>
                  </a:rPr>
                  <a:t>Processus</a:t>
                </a:r>
                <a:endParaRPr lang="en-US" sz="18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sp>
            <p:nvSpPr>
              <p:cNvPr id="2085" name="Oval 428"/>
              <p:cNvSpPr>
                <a:spLocks noChangeArrowheads="1"/>
              </p:cNvSpPr>
              <p:nvPr/>
            </p:nvSpPr>
            <p:spPr bwMode="auto">
              <a:xfrm flipH="1">
                <a:off x="2841624" y="4824409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Oval 433"/>
              <p:cNvSpPr>
                <a:spLocks noChangeArrowheads="1"/>
              </p:cNvSpPr>
              <p:nvPr/>
            </p:nvSpPr>
            <p:spPr bwMode="auto">
              <a:xfrm>
                <a:off x="4189336" y="4824412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90"/>
          <p:cNvGrpSpPr>
            <a:grpSpLocks/>
          </p:cNvGrpSpPr>
          <p:nvPr/>
        </p:nvGrpSpPr>
        <p:grpSpPr bwMode="auto">
          <a:xfrm>
            <a:off x="5457825" y="1416411"/>
            <a:ext cx="476250" cy="1260475"/>
            <a:chOff x="2809875" y="1393802"/>
            <a:chExt cx="476250" cy="1260737"/>
          </a:xfrm>
        </p:grpSpPr>
        <p:sp>
          <p:nvSpPr>
            <p:cNvPr id="2080" name="Right Arrow 91"/>
            <p:cNvSpPr>
              <a:spLocks noChangeArrowheads="1"/>
            </p:cNvSpPr>
            <p:nvPr/>
          </p:nvSpPr>
          <p:spPr bwMode="auto">
            <a:xfrm>
              <a:off x="2823397" y="1393802"/>
              <a:ext cx="462728" cy="1260737"/>
            </a:xfrm>
            <a:prstGeom prst="rightArrow">
              <a:avLst>
                <a:gd name="adj1" fmla="val 50907"/>
                <a:gd name="adj2" fmla="val 6872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81" name="Rectangle 92"/>
            <p:cNvSpPr>
              <a:spLocks noChangeArrowheads="1"/>
            </p:cNvSpPr>
            <p:nvPr/>
          </p:nvSpPr>
          <p:spPr bwMode="auto">
            <a:xfrm>
              <a:off x="2809875" y="1716882"/>
              <a:ext cx="54769" cy="61912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" name="Group 93"/>
          <p:cNvGrpSpPr>
            <a:grpSpLocks/>
          </p:cNvGrpSpPr>
          <p:nvPr/>
        </p:nvGrpSpPr>
        <p:grpSpPr bwMode="auto">
          <a:xfrm rot="5400000">
            <a:off x="7203007" y="2433478"/>
            <a:ext cx="795884" cy="1260475"/>
            <a:chOff x="2809876" y="1393803"/>
            <a:chExt cx="338031" cy="1260737"/>
          </a:xfrm>
        </p:grpSpPr>
        <p:sp>
          <p:nvSpPr>
            <p:cNvPr id="2078" name="Right Arrow 94"/>
            <p:cNvSpPr>
              <a:spLocks noChangeArrowheads="1"/>
            </p:cNvSpPr>
            <p:nvPr/>
          </p:nvSpPr>
          <p:spPr bwMode="auto">
            <a:xfrm>
              <a:off x="2823397" y="1393803"/>
              <a:ext cx="324510" cy="1260737"/>
            </a:xfrm>
            <a:prstGeom prst="rightArrow">
              <a:avLst>
                <a:gd name="adj1" fmla="val 50907"/>
                <a:gd name="adj2" fmla="val 51274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79" name="Rectangle 95"/>
            <p:cNvSpPr>
              <a:spLocks noChangeArrowheads="1"/>
            </p:cNvSpPr>
            <p:nvPr/>
          </p:nvSpPr>
          <p:spPr bwMode="auto">
            <a:xfrm>
              <a:off x="2809876" y="1716882"/>
              <a:ext cx="52282" cy="61208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00813" y="2113901"/>
            <a:ext cx="317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 descr="http://hausheer.osola.com/latex2png/XGJlZ2lue2NlbnRlcn0NClVBLTF+flVBLTJcXA0KJFxpbnQge1xtYXRoY2FsIEx9ID0gMTgkfm5iJF57LTF9JA0KXGVuZHtjZW50ZXJ9DQo-/300/1/result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16676" y="1686234"/>
            <a:ext cx="2060574" cy="753674"/>
          </a:xfrm>
          <a:prstGeom prst="rect">
            <a:avLst/>
          </a:prstGeom>
          <a:noFill/>
        </p:spPr>
      </p:pic>
      <p:sp>
        <p:nvSpPr>
          <p:cNvPr id="104" name="Text Placeholder 10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1984 – L’observation du Z aux expériences UA</a:t>
            </a:r>
          </a:p>
        </p:txBody>
      </p:sp>
      <p:sp>
        <p:nvSpPr>
          <p:cNvPr id="96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0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7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8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9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0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1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2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4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5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6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7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8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9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olympio\Documents\THESE\These\Soutenance_These\Fig_Reco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627" y="1771272"/>
            <a:ext cx="7756073" cy="38457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Analyse sur des pseudo-expériences</a:t>
            </a:r>
          </a:p>
        </p:txBody>
      </p:sp>
      <p:grpSp>
        <p:nvGrpSpPr>
          <p:cNvPr id="8" name="Group 73"/>
          <p:cNvGrpSpPr/>
          <p:nvPr/>
        </p:nvGrpSpPr>
        <p:grpSpPr>
          <a:xfrm>
            <a:off x="209550" y="921529"/>
            <a:ext cx="8798897" cy="5755123"/>
            <a:chOff x="209550" y="865934"/>
            <a:chExt cx="8798897" cy="5755123"/>
          </a:xfrm>
        </p:grpSpPr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1685925" y="865934"/>
              <a:ext cx="73225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Étude Monte-Carlo avec 10000 pseudo-expériences</a:t>
              </a:r>
              <a:endParaRPr lang="fr-FR" sz="18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10" name="Straight Connector 308"/>
            <p:cNvCxnSpPr>
              <a:cxnSpLocks noChangeShapeType="1"/>
              <a:endCxn id="12" idx="2"/>
            </p:cNvCxnSpPr>
            <p:nvPr/>
          </p:nvCxnSpPr>
          <p:spPr bwMode="auto">
            <a:xfrm rot="10800000">
              <a:off x="385766" y="1153708"/>
              <a:ext cx="8608945" cy="32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1" name="Straight Connector 309"/>
            <p:cNvCxnSpPr>
              <a:cxnSpLocks noChangeShapeType="1"/>
              <a:stCxn id="12" idx="0"/>
              <a:endCxn id="13" idx="0"/>
            </p:cNvCxnSpPr>
            <p:nvPr/>
          </p:nvCxnSpPr>
          <p:spPr bwMode="auto">
            <a:xfrm rot="5400000">
              <a:off x="-2379342" y="3910552"/>
              <a:ext cx="5261600" cy="8262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" name="Arc 11"/>
            <p:cNvSpPr/>
            <p:nvPr/>
          </p:nvSpPr>
          <p:spPr bwMode="auto">
            <a:xfrm rot="16200000">
              <a:off x="255589" y="1153707"/>
              <a:ext cx="260350" cy="260351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Oval 312"/>
            <p:cNvSpPr>
              <a:spLocks noChangeArrowheads="1"/>
            </p:cNvSpPr>
            <p:nvPr/>
          </p:nvSpPr>
          <p:spPr bwMode="auto">
            <a:xfrm flipH="1">
              <a:off x="209550" y="6545483"/>
              <a:ext cx="75554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 bwMode="auto">
          <a:xfrm>
            <a:off x="4679950" y="13843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 smtClean="0">
                <a:latin typeface="Garamond" pitchFamily="18" charset="0"/>
              </a:rPr>
              <a:t>Modèle </a:t>
            </a:r>
            <a:r>
              <a:rPr lang="fr-CH" sz="1800" dirty="0" smtClean="0">
                <a:latin typeface="Garamond" pitchFamily="18" charset="0"/>
              </a:rPr>
              <a:t>SSM à 1.5 </a:t>
            </a:r>
            <a:r>
              <a:rPr lang="fr-CH" sz="1800" dirty="0" err="1" smtClean="0">
                <a:latin typeface="Garamond" pitchFamily="18" charset="0"/>
              </a:rPr>
              <a:t>TeV</a:t>
            </a:r>
            <a:r>
              <a:rPr lang="fr-CH" sz="1800" dirty="0" smtClean="0">
                <a:latin typeface="Garamond" pitchFamily="18" charset="0"/>
              </a:rPr>
              <a:t> avec 130 fb</a:t>
            </a:r>
            <a:r>
              <a:rPr lang="fr-CH" sz="1800" baseline="30000" dirty="0" smtClean="0">
                <a:latin typeface="Garamond" pitchFamily="18" charset="0"/>
              </a:rPr>
              <a:t>-1</a:t>
            </a:r>
            <a:endParaRPr lang="fr-FR" sz="1800" baseline="30000" dirty="0" err="1" smtClean="0">
              <a:latin typeface="Garamond" pitchFamily="18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628650" y="13843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 smtClean="0">
                <a:latin typeface="Garamond" pitchFamily="18" charset="0"/>
              </a:rPr>
              <a:t>Modèle </a:t>
            </a:r>
            <a:r>
              <a:rPr lang="el-GR" sz="1800" dirty="0" smtClean="0">
                <a:latin typeface="Garamond" pitchFamily="18" charset="0"/>
              </a:rPr>
              <a:t>χ</a:t>
            </a:r>
            <a:r>
              <a:rPr lang="fr-CH" sz="1800" dirty="0" smtClean="0">
                <a:latin typeface="Garamond" pitchFamily="18" charset="0"/>
              </a:rPr>
              <a:t> à 1.5 </a:t>
            </a:r>
            <a:r>
              <a:rPr lang="fr-CH" sz="1800" dirty="0" err="1" smtClean="0">
                <a:latin typeface="Garamond" pitchFamily="18" charset="0"/>
              </a:rPr>
              <a:t>TeV</a:t>
            </a:r>
            <a:r>
              <a:rPr lang="fr-CH" sz="1800" dirty="0" smtClean="0">
                <a:latin typeface="Garamond" pitchFamily="18" charset="0"/>
              </a:rPr>
              <a:t> avec 130 fb</a:t>
            </a:r>
            <a:r>
              <a:rPr lang="fr-CH" sz="1800" baseline="30000" dirty="0" smtClean="0">
                <a:latin typeface="Garamond" pitchFamily="18" charset="0"/>
              </a:rPr>
              <a:t>-1</a:t>
            </a:r>
            <a:endParaRPr lang="fr-FR" sz="1800" baseline="30000" dirty="0" err="1" smtClean="0">
              <a:latin typeface="Garamond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52500" y="6337300"/>
            <a:ext cx="7384910" cy="457200"/>
            <a:chOff x="952500" y="6350000"/>
            <a:chExt cx="7384910" cy="457200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952500" y="6350000"/>
              <a:ext cx="7340600" cy="45720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2857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57275" y="6394390"/>
              <a:ext cx="728013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000" dirty="0" smtClean="0">
                  <a:solidFill>
                    <a:srgbClr val="000096"/>
                  </a:solidFill>
                  <a:latin typeface="Garamond" pitchFamily="18" charset="0"/>
                  <a:sym typeface="Symbol"/>
                </a:rPr>
                <a:t>Analyse discriminante efficace sur une observable simple à reconstruire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85800" y="1993900"/>
            <a:ext cx="7734300" cy="4184650"/>
            <a:chOff x="685800" y="1993900"/>
            <a:chExt cx="7734300" cy="4184650"/>
          </a:xfrm>
        </p:grpSpPr>
        <p:sp>
          <p:nvSpPr>
            <p:cNvPr id="17" name="Rounded Rectangle 16"/>
            <p:cNvSpPr/>
            <p:nvPr/>
          </p:nvSpPr>
          <p:spPr bwMode="auto">
            <a:xfrm>
              <a:off x="2406648" y="5734050"/>
              <a:ext cx="4327528" cy="444500"/>
            </a:xfrm>
            <a:prstGeom prst="roundRect">
              <a:avLst/>
            </a:prstGeom>
            <a:solidFill>
              <a:srgbClr val="C00000">
                <a:alpha val="5098"/>
              </a:srgbClr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685800" y="5783818"/>
              <a:ext cx="77343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C00000"/>
                  </a:solidFill>
                  <a:latin typeface="Garamond" pitchFamily="18" charset="0"/>
                  <a:sym typeface="Symbol"/>
                </a:rPr>
                <a:t>Biais dû à la non considération des quarks s</a:t>
              </a:r>
              <a:endParaRPr lang="fr-FR" sz="1800" dirty="0" smtClean="0">
                <a:solidFill>
                  <a:srgbClr val="C00000"/>
                </a:solidFill>
                <a:latin typeface="Garamond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2070100" y="1993900"/>
              <a:ext cx="1343660" cy="25400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2070100" y="2788920"/>
              <a:ext cx="1524000" cy="17018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1643380" y="4020820"/>
              <a:ext cx="1343660" cy="25400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1643380" y="4815840"/>
              <a:ext cx="1524000" cy="17018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6931660" y="1993900"/>
              <a:ext cx="1343660" cy="25400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6863080" y="2788920"/>
              <a:ext cx="1442720" cy="17018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6931660" y="3990340"/>
              <a:ext cx="1343660" cy="25400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6863080" y="4785360"/>
              <a:ext cx="1442720" cy="17018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66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0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1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" descr="Z:\Users\olympio\Documents\02.Travail\Presentations\Seminaire\Dis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084" y="1071362"/>
            <a:ext cx="2576155" cy="1805188"/>
          </a:xfrm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dirty="0" smtClean="0"/>
              <a:t>Conclusion</a:t>
            </a:r>
            <a:endParaRPr dirty="0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1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2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3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4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5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6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7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8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39" name="Group 440"/>
          <p:cNvGrpSpPr>
            <a:grpSpLocks/>
          </p:cNvGrpSpPr>
          <p:nvPr/>
        </p:nvGrpSpPr>
        <p:grpSpPr bwMode="auto">
          <a:xfrm>
            <a:off x="6248401" y="820736"/>
            <a:ext cx="2571750" cy="2141539"/>
            <a:chOff x="-304799" y="5145652"/>
            <a:chExt cx="2571750" cy="2891906"/>
          </a:xfrm>
        </p:grpSpPr>
        <p:sp>
          <p:nvSpPr>
            <p:cNvPr id="144" name="Rounded Rectangle 438"/>
            <p:cNvSpPr>
              <a:spLocks noChangeArrowheads="1"/>
            </p:cNvSpPr>
            <p:nvPr/>
          </p:nvSpPr>
          <p:spPr bwMode="auto">
            <a:xfrm>
              <a:off x="-304799" y="5294317"/>
              <a:ext cx="2571750" cy="2743241"/>
            </a:xfrm>
            <a:prstGeom prst="roundRect">
              <a:avLst>
                <a:gd name="adj" fmla="val 6268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5" name="Group 439"/>
            <p:cNvGrpSpPr>
              <a:grpSpLocks/>
            </p:cNvGrpSpPr>
            <p:nvPr/>
          </p:nvGrpSpPr>
          <p:grpSpPr bwMode="auto">
            <a:xfrm>
              <a:off x="268286" y="5145652"/>
              <a:ext cx="1392772" cy="307553"/>
              <a:chOff x="1584324" y="4713852"/>
              <a:chExt cx="1392772" cy="307553"/>
            </a:xfrm>
          </p:grpSpPr>
          <p:sp>
            <p:nvSpPr>
              <p:cNvPr id="146" name="TextBox 403"/>
              <p:cNvSpPr txBox="1">
                <a:spLocks noChangeArrowheads="1"/>
              </p:cNvSpPr>
              <p:nvPr/>
            </p:nvSpPr>
            <p:spPr bwMode="auto">
              <a:xfrm>
                <a:off x="1637931" y="4713852"/>
                <a:ext cx="1324402" cy="307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CH" sz="14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Études de Z’</a:t>
                </a:r>
                <a:endParaRPr lang="en-US" sz="14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sp>
            <p:nvSpPr>
              <p:cNvPr id="147" name="Oval 428"/>
              <p:cNvSpPr>
                <a:spLocks noChangeArrowheads="1"/>
              </p:cNvSpPr>
              <p:nvPr/>
            </p:nvSpPr>
            <p:spPr bwMode="auto">
              <a:xfrm flipH="1">
                <a:off x="1584324" y="4824408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Oval 433"/>
              <p:cNvSpPr>
                <a:spLocks noChangeArrowheads="1"/>
              </p:cNvSpPr>
              <p:nvPr/>
            </p:nvSpPr>
            <p:spPr bwMode="auto">
              <a:xfrm>
                <a:off x="2901562" y="4824411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0" name="Group 440"/>
          <p:cNvGrpSpPr>
            <a:grpSpLocks/>
          </p:cNvGrpSpPr>
          <p:nvPr/>
        </p:nvGrpSpPr>
        <p:grpSpPr bwMode="auto">
          <a:xfrm>
            <a:off x="276224" y="801686"/>
            <a:ext cx="2872741" cy="2155636"/>
            <a:chOff x="-228601" y="5126616"/>
            <a:chExt cx="2872741" cy="2910942"/>
          </a:xfrm>
        </p:grpSpPr>
        <p:sp>
          <p:nvSpPr>
            <p:cNvPr id="155" name="Rounded Rectangle 438"/>
            <p:cNvSpPr>
              <a:spLocks noChangeArrowheads="1"/>
            </p:cNvSpPr>
            <p:nvPr/>
          </p:nvSpPr>
          <p:spPr bwMode="auto">
            <a:xfrm>
              <a:off x="-228601" y="5294317"/>
              <a:ext cx="2872741" cy="2743241"/>
            </a:xfrm>
            <a:prstGeom prst="roundRect">
              <a:avLst>
                <a:gd name="adj" fmla="val 6268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6" name="Group 439"/>
            <p:cNvGrpSpPr>
              <a:grpSpLocks/>
            </p:cNvGrpSpPr>
            <p:nvPr/>
          </p:nvGrpSpPr>
          <p:grpSpPr bwMode="auto">
            <a:xfrm>
              <a:off x="-71439" y="5126616"/>
              <a:ext cx="2518627" cy="307552"/>
              <a:chOff x="1244599" y="4694816"/>
              <a:chExt cx="2518627" cy="307552"/>
            </a:xfrm>
          </p:grpSpPr>
          <p:sp>
            <p:nvSpPr>
              <p:cNvPr id="157" name="TextBox 403"/>
              <p:cNvSpPr txBox="1">
                <a:spLocks noChangeArrowheads="1"/>
              </p:cNvSpPr>
              <p:nvPr/>
            </p:nvSpPr>
            <p:spPr bwMode="auto">
              <a:xfrm>
                <a:off x="1285506" y="4694816"/>
                <a:ext cx="2428870" cy="3075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4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Potentiel de découverte</a:t>
                </a:r>
                <a:endParaRPr lang="en-US" sz="14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sp>
            <p:nvSpPr>
              <p:cNvPr id="158" name="Oval 428"/>
              <p:cNvSpPr>
                <a:spLocks noChangeArrowheads="1"/>
              </p:cNvSpPr>
              <p:nvPr/>
            </p:nvSpPr>
            <p:spPr bwMode="auto">
              <a:xfrm flipH="1">
                <a:off x="1244599" y="4824408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Oval 433"/>
              <p:cNvSpPr>
                <a:spLocks noChangeArrowheads="1"/>
              </p:cNvSpPr>
              <p:nvPr/>
            </p:nvSpPr>
            <p:spPr bwMode="auto">
              <a:xfrm>
                <a:off x="3687692" y="4824412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1" name="Group 440"/>
          <p:cNvGrpSpPr>
            <a:grpSpLocks/>
          </p:cNvGrpSpPr>
          <p:nvPr/>
        </p:nvGrpSpPr>
        <p:grpSpPr bwMode="auto">
          <a:xfrm>
            <a:off x="3429001" y="801686"/>
            <a:ext cx="2571750" cy="2155636"/>
            <a:chOff x="-304799" y="5126616"/>
            <a:chExt cx="2571750" cy="2910942"/>
          </a:xfrm>
        </p:grpSpPr>
        <p:sp>
          <p:nvSpPr>
            <p:cNvPr id="166" name="Rounded Rectangle 438"/>
            <p:cNvSpPr>
              <a:spLocks noChangeArrowheads="1"/>
            </p:cNvSpPr>
            <p:nvPr/>
          </p:nvSpPr>
          <p:spPr bwMode="auto">
            <a:xfrm>
              <a:off x="-304799" y="5294317"/>
              <a:ext cx="2571750" cy="2743241"/>
            </a:xfrm>
            <a:prstGeom prst="roundRect">
              <a:avLst>
                <a:gd name="adj" fmla="val 6268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7" name="Group 439"/>
            <p:cNvGrpSpPr>
              <a:grpSpLocks/>
            </p:cNvGrpSpPr>
            <p:nvPr/>
          </p:nvGrpSpPr>
          <p:grpSpPr bwMode="auto">
            <a:xfrm>
              <a:off x="87311" y="5126616"/>
              <a:ext cx="1757897" cy="307553"/>
              <a:chOff x="1403349" y="4694816"/>
              <a:chExt cx="1757897" cy="307553"/>
            </a:xfrm>
          </p:grpSpPr>
          <p:sp>
            <p:nvSpPr>
              <p:cNvPr id="168" name="TextBox 403"/>
              <p:cNvSpPr txBox="1">
                <a:spLocks noChangeArrowheads="1"/>
              </p:cNvSpPr>
              <p:nvPr/>
            </p:nvSpPr>
            <p:spPr bwMode="auto">
              <a:xfrm>
                <a:off x="1441081" y="4694816"/>
                <a:ext cx="1670650" cy="307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4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Recherche de Z’</a:t>
                </a:r>
                <a:endParaRPr lang="en-US" sz="14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sp>
            <p:nvSpPr>
              <p:cNvPr id="169" name="Oval 428"/>
              <p:cNvSpPr>
                <a:spLocks noChangeArrowheads="1"/>
              </p:cNvSpPr>
              <p:nvPr/>
            </p:nvSpPr>
            <p:spPr bwMode="auto">
              <a:xfrm flipH="1">
                <a:off x="1403349" y="4824409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Oval 433"/>
              <p:cNvSpPr>
                <a:spLocks noChangeArrowheads="1"/>
              </p:cNvSpPr>
              <p:nvPr/>
            </p:nvSpPr>
            <p:spPr bwMode="auto">
              <a:xfrm>
                <a:off x="3085712" y="4824412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80" name="Picture 3" descr="Z:\Users\olympio\Documents\02.Travail\Presentations\Seminaire\Plot_fi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2025" y="1090412"/>
            <a:ext cx="2353626" cy="1805188"/>
          </a:xfrm>
          <a:prstGeom prst="rect">
            <a:avLst/>
          </a:prstGeom>
          <a:noFill/>
        </p:spPr>
      </p:pic>
      <p:pic>
        <p:nvPicPr>
          <p:cNvPr id="181" name="Picture 7" descr="Z:\Users\olympio\Documents\02.Travail\Presentations\Seminaire\AsyFa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7927" y="1090411"/>
            <a:ext cx="2219182" cy="1805189"/>
          </a:xfrm>
          <a:prstGeom prst="rect">
            <a:avLst/>
          </a:prstGeom>
          <a:noFill/>
        </p:spPr>
      </p:pic>
      <p:grpSp>
        <p:nvGrpSpPr>
          <p:cNvPr id="207" name="Group 206"/>
          <p:cNvGrpSpPr/>
          <p:nvPr/>
        </p:nvGrpSpPr>
        <p:grpSpPr>
          <a:xfrm>
            <a:off x="276225" y="3028950"/>
            <a:ext cx="8540750" cy="3714750"/>
            <a:chOff x="276225" y="3028950"/>
            <a:chExt cx="8540750" cy="3714750"/>
          </a:xfrm>
        </p:grpSpPr>
        <p:grpSp>
          <p:nvGrpSpPr>
            <p:cNvPr id="4" name="Group 440"/>
            <p:cNvGrpSpPr>
              <a:grpSpLocks/>
            </p:cNvGrpSpPr>
            <p:nvPr/>
          </p:nvGrpSpPr>
          <p:grpSpPr bwMode="auto">
            <a:xfrm>
              <a:off x="276225" y="3028950"/>
              <a:ext cx="8540750" cy="3714750"/>
              <a:chOff x="-304800" y="5088544"/>
              <a:chExt cx="8540750" cy="2949013"/>
            </a:xfrm>
          </p:grpSpPr>
          <p:sp>
            <p:nvSpPr>
              <p:cNvPr id="5" name="Rounded Rectangle 438"/>
              <p:cNvSpPr>
                <a:spLocks noChangeArrowheads="1"/>
              </p:cNvSpPr>
              <p:nvPr/>
            </p:nvSpPr>
            <p:spPr bwMode="auto">
              <a:xfrm>
                <a:off x="-304800" y="5294316"/>
                <a:ext cx="8540750" cy="2743241"/>
              </a:xfrm>
              <a:prstGeom prst="roundRect">
                <a:avLst>
                  <a:gd name="adj" fmla="val 6268"/>
                </a:avLst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439"/>
              <p:cNvGrpSpPr>
                <a:grpSpLocks/>
              </p:cNvGrpSpPr>
              <p:nvPr/>
            </p:nvGrpSpPr>
            <p:grpSpPr bwMode="auto">
              <a:xfrm>
                <a:off x="1252536" y="5088544"/>
                <a:ext cx="5240872" cy="399818"/>
                <a:chOff x="2568574" y="4656744"/>
                <a:chExt cx="5240872" cy="399818"/>
              </a:xfrm>
            </p:grpSpPr>
            <p:sp>
              <p:nvSpPr>
                <p:cNvPr id="7" name="TextBox 403"/>
                <p:cNvSpPr txBox="1">
                  <a:spLocks noChangeArrowheads="1"/>
                </p:cNvSpPr>
                <p:nvPr/>
              </p:nvSpPr>
              <p:spPr bwMode="auto">
                <a:xfrm>
                  <a:off x="2628531" y="4656744"/>
                  <a:ext cx="5139548" cy="39981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2000" dirty="0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Dès l ’arrivée des premières données</a:t>
                  </a:r>
                  <a:endParaRPr lang="en-US" sz="2000" dirty="0">
                    <a:solidFill>
                      <a:srgbClr val="000096"/>
                    </a:solidFill>
                    <a:latin typeface="Lucida Calligraphy" pitchFamily="66" charset="0"/>
                  </a:endParaRPr>
                </a:p>
              </p:txBody>
            </p:sp>
            <p:sp>
              <p:nvSpPr>
                <p:cNvPr id="8" name="Oval 428"/>
                <p:cNvSpPr>
                  <a:spLocks noChangeArrowheads="1"/>
                </p:cNvSpPr>
                <p:nvPr/>
              </p:nvSpPr>
              <p:spPr bwMode="auto">
                <a:xfrm flipH="1">
                  <a:off x="2568574" y="4824408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" name="Oval 433"/>
                <p:cNvSpPr>
                  <a:spLocks noChangeArrowheads="1"/>
                </p:cNvSpPr>
                <p:nvPr/>
              </p:nvSpPr>
              <p:spPr bwMode="auto">
                <a:xfrm>
                  <a:off x="7733912" y="4824411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86" name="TextBox 185"/>
            <p:cNvSpPr txBox="1"/>
            <p:nvPr/>
          </p:nvSpPr>
          <p:spPr bwMode="auto">
            <a:xfrm>
              <a:off x="513355" y="3363875"/>
              <a:ext cx="70743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indent="180975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fr-CH" sz="1800" b="1" dirty="0" smtClean="0">
                  <a:solidFill>
                    <a:srgbClr val="FF0000"/>
                  </a:solidFill>
                  <a:latin typeface="Garamond" pitchFamily="18" charset="0"/>
                </a:rPr>
                <a:t>Étude des bruits de fond </a:t>
              </a:r>
              <a:r>
                <a:rPr lang="fr-CH" sz="1800" dirty="0" smtClean="0">
                  <a:latin typeface="Garamond" pitchFamily="18" charset="0"/>
                  <a:cs typeface="Times New Roman"/>
                </a:rPr>
                <a:t>→ Facteurs de rejet (électrons-jets)</a:t>
              </a:r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513354" y="3626756"/>
            <a:ext cx="8289271" cy="3097894"/>
            <a:chOff x="513354" y="3626756"/>
            <a:chExt cx="8289271" cy="3097894"/>
          </a:xfrm>
        </p:grpSpPr>
        <p:pic>
          <p:nvPicPr>
            <p:cNvPr id="207875" name="Picture 3" descr="Z:\Users\olympio\Documents\02.Travail\Presentations\Seminaire\Reco_1_1000000evt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3354" y="4274212"/>
              <a:ext cx="3981809" cy="2450438"/>
            </a:xfrm>
            <a:prstGeom prst="rect">
              <a:avLst/>
            </a:prstGeom>
            <a:noFill/>
          </p:spPr>
        </p:pic>
        <p:sp>
          <p:nvSpPr>
            <p:cNvPr id="191" name="TextBox 190"/>
            <p:cNvSpPr txBox="1"/>
            <p:nvPr/>
          </p:nvSpPr>
          <p:spPr bwMode="auto">
            <a:xfrm>
              <a:off x="837724" y="4012935"/>
              <a:ext cx="255069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600" dirty="0" smtClean="0">
                  <a:latin typeface="Garamond" pitchFamily="18" charset="0"/>
                </a:rPr>
                <a:t>Ajustement de la résonance Z</a:t>
              </a:r>
              <a:endParaRPr lang="fr-FR" sz="1600" dirty="0" smtClean="0">
                <a:latin typeface="Garamond" pitchFamily="18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 bwMode="auto">
            <a:xfrm>
              <a:off x="4982044" y="4012935"/>
              <a:ext cx="228780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600" dirty="0" smtClean="0">
                  <a:latin typeface="Garamond" pitchFamily="18" charset="0"/>
                </a:rPr>
                <a:t>Électrons de haute énergie</a:t>
              </a:r>
              <a:endParaRPr lang="fr-FR" sz="1600" dirty="0" smtClean="0">
                <a:latin typeface="Garamond" pitchFamily="18" charset="0"/>
              </a:endParaRPr>
            </a:p>
          </p:txBody>
        </p:sp>
        <p:pic>
          <p:nvPicPr>
            <p:cNvPr id="207876" name="Picture 4" descr="Z:\Users\olympio\Documents\02.Travail\Presentations\Seminaire\BiPlot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01333" y="4207536"/>
              <a:ext cx="4196592" cy="2517113"/>
            </a:xfrm>
            <a:prstGeom prst="rect">
              <a:avLst/>
            </a:prstGeom>
            <a:noFill/>
          </p:spPr>
        </p:pic>
        <p:sp>
          <p:nvSpPr>
            <p:cNvPr id="193" name="Oval 192"/>
            <p:cNvSpPr/>
            <p:nvPr/>
          </p:nvSpPr>
          <p:spPr bwMode="auto">
            <a:xfrm rot="1566568">
              <a:off x="6503720" y="4135720"/>
              <a:ext cx="995467" cy="1886656"/>
            </a:xfrm>
            <a:prstGeom prst="ellipse">
              <a:avLst/>
            </a:prstGeom>
            <a:noFill/>
            <a:ln w="12700" cap="flat" cmpd="sng" algn="ctr">
              <a:solidFill>
                <a:srgbClr val="000096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4" name="TextBox 193"/>
            <p:cNvSpPr txBox="1"/>
            <p:nvPr/>
          </p:nvSpPr>
          <p:spPr bwMode="auto">
            <a:xfrm>
              <a:off x="7171601" y="3626756"/>
              <a:ext cx="163102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FR" sz="1600" b="1" dirty="0" smtClean="0">
                  <a:solidFill>
                    <a:srgbClr val="000096"/>
                  </a:solidFill>
                  <a:latin typeface="Garamond" pitchFamily="18" charset="0"/>
                </a:rPr>
                <a:t>~ 30% &gt;200 </a:t>
              </a:r>
              <a:r>
                <a:rPr lang="fr-FR" sz="1600" b="1" dirty="0" err="1" smtClean="0">
                  <a:solidFill>
                    <a:srgbClr val="000096"/>
                  </a:solidFill>
                  <a:latin typeface="Garamond" pitchFamily="18" charset="0"/>
                </a:rPr>
                <a:t>GeV</a:t>
              </a:r>
              <a:endParaRPr lang="fr-FR" sz="1600" b="1" dirty="0" smtClean="0">
                <a:solidFill>
                  <a:srgbClr val="000096"/>
                </a:solidFill>
                <a:latin typeface="Garamond" pitchFamily="18" charset="0"/>
              </a:endParaRPr>
            </a:p>
          </p:txBody>
        </p:sp>
        <p:cxnSp>
          <p:nvCxnSpPr>
            <p:cNvPr id="195" name="Straight Arrow Connector 194"/>
            <p:cNvCxnSpPr>
              <a:endCxn id="193" idx="0"/>
            </p:cNvCxnSpPr>
            <p:nvPr/>
          </p:nvCxnSpPr>
          <p:spPr bwMode="auto">
            <a:xfrm rot="5400000">
              <a:off x="7409342" y="3902985"/>
              <a:ext cx="336257" cy="321737"/>
            </a:xfrm>
            <a:prstGeom prst="straightConnector1">
              <a:avLst/>
            </a:prstGeom>
            <a:noFill/>
            <a:ln w="19050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201" name="Rectangle 200"/>
            <p:cNvSpPr/>
            <p:nvPr/>
          </p:nvSpPr>
          <p:spPr bwMode="auto">
            <a:xfrm>
              <a:off x="1956720" y="4351489"/>
              <a:ext cx="1270667" cy="468161"/>
            </a:xfrm>
            <a:prstGeom prst="rect">
              <a:avLst/>
            </a:prstGeom>
            <a:noFill/>
            <a:ln w="19050" cap="flat" cmpd="sng" algn="ctr">
              <a:solidFill>
                <a:srgbClr val="000096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2" name="Rectangle 201"/>
            <p:cNvSpPr/>
            <p:nvPr/>
          </p:nvSpPr>
          <p:spPr bwMode="auto">
            <a:xfrm>
              <a:off x="1956720" y="4895850"/>
              <a:ext cx="995519" cy="46816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21711" y="3735346"/>
              <a:ext cx="22862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18097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fr-FR" sz="1800" b="1" dirty="0" smtClean="0">
                  <a:solidFill>
                    <a:srgbClr val="FF0000"/>
                  </a:solidFill>
                  <a:latin typeface="Garamond" pitchFamily="18" charset="0"/>
                </a:rPr>
                <a:t>Étude du pic du Z :</a:t>
              </a:r>
              <a:endParaRPr lang="fr-CH" sz="1800" b="1" dirty="0" smtClean="0">
                <a:solidFill>
                  <a:srgbClr val="FF0000"/>
                </a:solidFill>
                <a:latin typeface="Garamond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0" y="2451100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sz="9600" b="1">
                <a:latin typeface="Garamond" pitchFamily="18" charset="0"/>
              </a:rPr>
              <a:t>FIN</a:t>
            </a:r>
            <a:endParaRPr lang="en-US" sz="9600" b="1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5110163" y="1401763"/>
            <a:ext cx="4033837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5600">
              <a:buFont typeface="Arial" pitchFamily="34" charset="0"/>
              <a:buChar char="•"/>
              <a:tabLst>
                <a:tab pos="355600" algn="l"/>
              </a:tabLst>
            </a:pPr>
            <a:r>
              <a:rPr lang="fr-FR" sz="2000" dirty="0" smtClean="0">
                <a:latin typeface="Adobe Garamond Pro" pitchFamily="18" charset="0"/>
              </a:rPr>
              <a:t>Champs de jauges dans le </a:t>
            </a:r>
            <a:r>
              <a:rPr lang="fr-FR" sz="2000" dirty="0" err="1" smtClean="0">
                <a:latin typeface="Adobe Garamond Pro" pitchFamily="18" charset="0"/>
              </a:rPr>
              <a:t>Bulk</a:t>
            </a:r>
            <a:endParaRPr lang="fr-FR" sz="2000" dirty="0" smtClean="0">
              <a:latin typeface="Adobe Garamond Pro" pitchFamily="18" charset="0"/>
            </a:endParaRPr>
          </a:p>
          <a:p>
            <a:pPr indent="355600">
              <a:buFont typeface="Arial" pitchFamily="34" charset="0"/>
              <a:buChar char="•"/>
              <a:tabLst>
                <a:tab pos="355600" algn="l"/>
              </a:tabLst>
            </a:pPr>
            <a:endParaRPr lang="fr-FR" sz="2000" dirty="0" smtClean="0">
              <a:latin typeface="Adobe Garamond Pro" pitchFamily="18" charset="0"/>
            </a:endParaRPr>
          </a:p>
          <a:p>
            <a:pPr indent="355600">
              <a:buFont typeface="Arial" pitchFamily="34" charset="0"/>
              <a:buChar char="•"/>
              <a:tabLst>
                <a:tab pos="355600" algn="l"/>
              </a:tabLst>
            </a:pPr>
            <a:r>
              <a:rPr lang="fr-FR" sz="2000" dirty="0" smtClean="0">
                <a:latin typeface="Adobe Garamond Pro" pitchFamily="18" charset="0"/>
              </a:rPr>
              <a:t>Higgs confiné sur la </a:t>
            </a:r>
            <a:r>
              <a:rPr lang="fr-FR" sz="2000" dirty="0" err="1" smtClean="0">
                <a:latin typeface="Adobe Garamond Pro" pitchFamily="18" charset="0"/>
              </a:rPr>
              <a:t>brane</a:t>
            </a:r>
            <a:r>
              <a:rPr lang="fr-FR" sz="2000" dirty="0" smtClean="0">
                <a:latin typeface="Adobe Garamond Pro" pitchFamily="18" charset="0"/>
              </a:rPr>
              <a:t> du </a:t>
            </a:r>
            <a:r>
              <a:rPr lang="fr-FR" sz="2000" dirty="0" err="1" smtClean="0">
                <a:latin typeface="Adobe Garamond Pro" pitchFamily="18" charset="0"/>
              </a:rPr>
              <a:t>TeV</a:t>
            </a:r>
            <a:endParaRPr lang="fr-FR" sz="2000" dirty="0" smtClean="0">
              <a:latin typeface="Adobe Garamond Pro" pitchFamily="18" charset="0"/>
            </a:endParaRPr>
          </a:p>
          <a:p>
            <a:pPr indent="355600">
              <a:buFont typeface="Arial" pitchFamily="34" charset="0"/>
              <a:buChar char="•"/>
              <a:tabLst>
                <a:tab pos="355600" algn="l"/>
              </a:tabLst>
            </a:pPr>
            <a:endParaRPr lang="fr-FR" sz="2000" dirty="0" smtClean="0">
              <a:latin typeface="Adobe Garamond Pro" pitchFamily="18" charset="0"/>
            </a:endParaRPr>
          </a:p>
          <a:p>
            <a:pPr indent="355600">
              <a:buFont typeface="Arial" pitchFamily="34" charset="0"/>
              <a:buChar char="•"/>
              <a:tabLst>
                <a:tab pos="355600" algn="l"/>
              </a:tabLst>
            </a:pPr>
            <a:r>
              <a:rPr lang="fr-FR" sz="2000" dirty="0" smtClean="0">
                <a:latin typeface="Adobe Garamond Pro" pitchFamily="18" charset="0"/>
              </a:rPr>
              <a:t>Fermions dans le </a:t>
            </a:r>
            <a:r>
              <a:rPr lang="fr-FR" sz="2000" dirty="0" err="1" smtClean="0">
                <a:latin typeface="Adobe Garamond Pro" pitchFamily="18" charset="0"/>
              </a:rPr>
              <a:t>Bulk</a:t>
            </a:r>
            <a:r>
              <a:rPr lang="fr-FR" sz="2000" dirty="0" smtClean="0">
                <a:latin typeface="Adobe Garamond Pro" pitchFamily="18" charset="0"/>
              </a:rPr>
              <a:t> avec une localisation particulière</a:t>
            </a:r>
          </a:p>
          <a:p>
            <a:pPr indent="355600">
              <a:buFont typeface="Arial" pitchFamily="34" charset="0"/>
              <a:buChar char="•"/>
              <a:tabLst>
                <a:tab pos="355600" algn="l"/>
              </a:tabLst>
            </a:pPr>
            <a:endParaRPr lang="fr-FR" sz="2000" dirty="0" smtClean="0">
              <a:latin typeface="Adobe Garamond Pro" pitchFamily="18" charset="0"/>
            </a:endParaRPr>
          </a:p>
          <a:p>
            <a:pPr indent="355600">
              <a:buFont typeface="Arial" pitchFamily="34" charset="0"/>
              <a:buChar char="•"/>
              <a:tabLst>
                <a:tab pos="355600" algn="l"/>
              </a:tabLst>
            </a:pPr>
            <a:r>
              <a:rPr lang="fr-FR" sz="2000" dirty="0" smtClean="0">
                <a:latin typeface="Adobe Garamond Pro" pitchFamily="18" charset="0"/>
              </a:rPr>
              <a:t>Couplages non universels pour le Z’</a:t>
            </a:r>
          </a:p>
          <a:p>
            <a:pPr indent="355600">
              <a:buFontTx/>
              <a:buBlip>
                <a:blip r:embed="rId2"/>
              </a:buBlip>
              <a:tabLst>
                <a:tab pos="355600" algn="l"/>
              </a:tabLst>
            </a:pP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3889375" y="955675"/>
            <a:ext cx="4787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 dirty="0">
                <a:solidFill>
                  <a:srgbClr val="008000"/>
                </a:solidFill>
                <a:latin typeface="Adobe Garamond Pro" pitchFamily="18" charset="0"/>
              </a:rPr>
              <a:t>[ </a:t>
            </a:r>
            <a:r>
              <a:rPr lang="fr-FR" sz="1800" dirty="0" err="1">
                <a:solidFill>
                  <a:srgbClr val="008000"/>
                </a:solidFill>
                <a:latin typeface="Adobe Garamond Pro" pitchFamily="18" charset="0"/>
              </a:rPr>
              <a:t>G.Moreau</a:t>
            </a:r>
            <a:r>
              <a:rPr lang="fr-FR" sz="1800" dirty="0">
                <a:solidFill>
                  <a:srgbClr val="008000"/>
                </a:solidFill>
                <a:latin typeface="Adobe Garamond Pro" pitchFamily="18" charset="0"/>
              </a:rPr>
              <a:t>, J. I. Silva-Marcos, Hep-ph/0602155 ]</a:t>
            </a:r>
            <a:endParaRPr lang="en-US" sz="1800" dirty="0">
              <a:solidFill>
                <a:srgbClr val="008000"/>
              </a:solidFill>
              <a:latin typeface="Adobe Garamond Pro" pitchFamily="18" charset="0"/>
            </a:endParaRPr>
          </a:p>
        </p:txBody>
      </p:sp>
      <p:sp>
        <p:nvSpPr>
          <p:cNvPr id="28" name="Text Box 74"/>
          <p:cNvSpPr txBox="1">
            <a:spLocks noChangeArrowheads="1"/>
          </p:cNvSpPr>
          <p:nvPr/>
        </p:nvSpPr>
        <p:spPr bwMode="auto">
          <a:xfrm>
            <a:off x="641350" y="928688"/>
            <a:ext cx="313970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Adobe Garamond Pro" pitchFamily="18" charset="0"/>
              </a:rPr>
              <a:t>RS </a:t>
            </a:r>
            <a:r>
              <a:rPr lang="en-US" sz="2000" dirty="0" smtClean="0">
                <a:latin typeface="Adobe Garamond Pro" pitchFamily="18" charset="0"/>
              </a:rPr>
              <a:t>avec </a:t>
            </a:r>
            <a:r>
              <a:rPr lang="en-US" sz="2000" dirty="0" err="1" smtClean="0">
                <a:latin typeface="Adobe Garamond Pro" pitchFamily="18" charset="0"/>
              </a:rPr>
              <a:t>matière</a:t>
            </a: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dans</a:t>
            </a:r>
            <a:r>
              <a:rPr lang="en-US" sz="2000" dirty="0" smtClean="0">
                <a:latin typeface="Adobe Garamond Pro" pitchFamily="18" charset="0"/>
              </a:rPr>
              <a:t> le bulk :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969399" y="4828594"/>
            <a:ext cx="7364976" cy="1295981"/>
          </a:xfrm>
          <a:prstGeom prst="roundRect">
            <a:avLst/>
          </a:prstGeom>
          <a:solidFill>
            <a:srgbClr val="000096">
              <a:alpha val="5098"/>
            </a:srgbClr>
          </a:solidFill>
          <a:ln w="28575" cap="flat" cmpd="sng" algn="ctr">
            <a:solidFill>
              <a:srgbClr val="00009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Adobe Garamond Pro" pitchFamily="18" charset="0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smtClean="0"/>
              <a:t>Randall-Sundrum with bulk matter</a:t>
            </a:r>
            <a:endParaRPr lang="fr-FR" dirty="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1150938" y="4773613"/>
            <a:ext cx="6057900" cy="1417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indent="355600">
              <a:buFont typeface="Arial" pitchFamily="34" charset="0"/>
              <a:buChar char="•"/>
              <a:defRPr/>
            </a:pPr>
            <a:endParaRPr lang="en-US" sz="1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dobe Garamond Pro" pitchFamily="18" charset="0"/>
            </a:endParaRPr>
          </a:p>
          <a:p>
            <a:pPr indent="355600">
              <a:buFont typeface="Arial" pitchFamily="34" charset="0"/>
              <a:buChar char="•"/>
              <a:defRPr/>
            </a:pPr>
            <a:r>
              <a:rPr lang="fr-FR" sz="2000" dirty="0" smtClean="0">
                <a:latin typeface="Adobe Garamond Pro" pitchFamily="18" charset="0"/>
              </a:rPr>
              <a:t>Nouvelle interprétation de la </a:t>
            </a:r>
            <a:r>
              <a:rPr lang="fr-FR" sz="2000" dirty="0" err="1" smtClean="0">
                <a:latin typeface="Adobe Garamond Pro" pitchFamily="18" charset="0"/>
              </a:rPr>
              <a:t>hierarchie</a:t>
            </a:r>
            <a:r>
              <a:rPr lang="fr-FR" sz="2000" dirty="0" smtClean="0">
                <a:latin typeface="Adobe Garamond Pro" pitchFamily="18" charset="0"/>
              </a:rPr>
              <a:t> de masse des fermions</a:t>
            </a:r>
          </a:p>
          <a:p>
            <a:pPr indent="355600">
              <a:buFont typeface="Arial" pitchFamily="34" charset="0"/>
              <a:buChar char="•"/>
              <a:defRPr/>
            </a:pPr>
            <a:r>
              <a:rPr lang="fr-FR" sz="2000" dirty="0" smtClean="0">
                <a:latin typeface="Adobe Garamond Pro" pitchFamily="18" charset="0"/>
              </a:rPr>
              <a:t>Compatible avec des théorie de grande unification  </a:t>
            </a:r>
            <a:r>
              <a:rPr lang="en-US" sz="1400" dirty="0" smtClean="0">
                <a:solidFill>
                  <a:srgbClr val="008000"/>
                </a:solidFill>
                <a:latin typeface="Adobe Garamond Pro" pitchFamily="18" charset="0"/>
              </a:rPr>
              <a:t>[</a:t>
            </a:r>
            <a:r>
              <a:rPr lang="fr-FR" sz="1400" dirty="0" smtClean="0">
                <a:solidFill>
                  <a:srgbClr val="008000"/>
                </a:solidFill>
                <a:latin typeface="Adobe Garamond Pro" pitchFamily="18" charset="0"/>
                <a:sym typeface="Wingdings" pitchFamily="2" charset="2"/>
              </a:rPr>
              <a:t>hep-th/0108115</a:t>
            </a:r>
            <a:r>
              <a:rPr lang="en-US" sz="1400" dirty="0">
                <a:solidFill>
                  <a:srgbClr val="008000"/>
                </a:solidFill>
                <a:latin typeface="Adobe Garamond Pro" pitchFamily="18" charset="0"/>
              </a:rPr>
              <a:t>] </a:t>
            </a:r>
            <a:r>
              <a:rPr lang="en-US" sz="2000" dirty="0">
                <a:latin typeface="Adobe Garamond Pro" pitchFamily="18" charset="0"/>
              </a:rPr>
              <a:t>.</a:t>
            </a:r>
          </a:p>
          <a:p>
            <a:pPr indent="355600">
              <a:buFont typeface="Arial" pitchFamily="34" charset="0"/>
              <a:buChar char="•"/>
              <a:defRPr/>
            </a:pPr>
            <a:r>
              <a:rPr lang="fr-FR" sz="2000" dirty="0" smtClean="0">
                <a:latin typeface="Adobe Garamond Pro" pitchFamily="18" charset="0"/>
              </a:rPr>
              <a:t>Excitation de KK forment des candidats WIMP.</a:t>
            </a:r>
            <a:endParaRPr lang="fr-FR" sz="2000" dirty="0">
              <a:latin typeface="Adobe Garamond Pro" pitchFamily="18" charset="0"/>
            </a:endParaRPr>
          </a:p>
        </p:txBody>
      </p:sp>
      <p:pic>
        <p:nvPicPr>
          <p:cNvPr id="76802" name="Picture 2" descr="C:\Users\olympio\Documents\THESE\These\Soutenance_These\BulkR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90" y="1609725"/>
            <a:ext cx="4821836" cy="24002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smtClean="0"/>
              <a:t>Fermion mass in the RS model</a:t>
            </a:r>
            <a:endParaRPr lang="fr-FR" dirty="0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341313" y="1470025"/>
          <a:ext cx="5891212" cy="604838"/>
        </p:xfrm>
        <a:graphic>
          <a:graphicData uri="http://schemas.openxmlformats.org/presentationml/2006/ole">
            <p:oleObj spid="_x0000_s77826" name="Equation" r:id="rId3" imgW="2400120" imgH="266400" progId="Equation.DSMT4">
              <p:embed/>
            </p:oleObj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5948363" y="919163"/>
          <a:ext cx="687387" cy="395287"/>
        </p:xfrm>
        <a:graphic>
          <a:graphicData uri="http://schemas.openxmlformats.org/presentationml/2006/ole">
            <p:oleObj spid="_x0000_s77827" name="Equation" r:id="rId4" imgW="419040" imgH="241200" progId="Equation.DSMT4">
              <p:embed/>
            </p:oleObj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/>
        </p:nvGraphicFramePr>
        <p:xfrm>
          <a:off x="300038" y="2173288"/>
          <a:ext cx="8359775" cy="476250"/>
        </p:xfrm>
        <a:graphic>
          <a:graphicData uri="http://schemas.openxmlformats.org/presentationml/2006/ole">
            <p:oleObj spid="_x0000_s77828" name="Equation" r:id="rId5" imgW="4203360" imgH="241200" progId="Equation.DSMT4">
              <p:embed/>
            </p:oleObj>
          </a:graphicData>
        </a:graphic>
      </p:graphicFrame>
      <p:graphicFrame>
        <p:nvGraphicFramePr>
          <p:cNvPr id="9" name="Object 13"/>
          <p:cNvGraphicFramePr>
            <a:graphicFrameLocks noChangeAspect="1"/>
          </p:cNvGraphicFramePr>
          <p:nvPr/>
        </p:nvGraphicFramePr>
        <p:xfrm>
          <a:off x="292100" y="2765425"/>
          <a:ext cx="5888038" cy="603250"/>
        </p:xfrm>
        <a:graphic>
          <a:graphicData uri="http://schemas.openxmlformats.org/presentationml/2006/ole">
            <p:oleObj spid="_x0000_s77829" name="Equation" r:id="rId6" imgW="2730240" imgH="279360" progId="Equation.DSMT4">
              <p:embed/>
            </p:oleObj>
          </a:graphicData>
        </a:graphic>
      </p:graphicFrame>
      <p:graphicFrame>
        <p:nvGraphicFramePr>
          <p:cNvPr id="10" name="Object 14"/>
          <p:cNvGraphicFramePr>
            <a:graphicFrameLocks noGrp="1" noChangeAspect="1"/>
          </p:cNvGraphicFramePr>
          <p:nvPr/>
        </p:nvGraphicFramePr>
        <p:xfrm>
          <a:off x="6232525" y="2954338"/>
          <a:ext cx="2606675" cy="215900"/>
        </p:xfrm>
        <a:graphic>
          <a:graphicData uri="http://schemas.openxmlformats.org/presentationml/2006/ole">
            <p:oleObj spid="_x0000_s77830" name="Equation" r:id="rId7" imgW="2145960" imgH="177480" progId="Equation.DSMT4">
              <p:embed/>
            </p:oleObj>
          </a:graphicData>
        </a:graphic>
      </p:graphicFrame>
      <p:graphicFrame>
        <p:nvGraphicFramePr>
          <p:cNvPr id="11" name="Object 16"/>
          <p:cNvGraphicFramePr>
            <a:graphicFrameLocks noChangeAspect="1"/>
          </p:cNvGraphicFramePr>
          <p:nvPr/>
        </p:nvGraphicFramePr>
        <p:xfrm>
          <a:off x="3349625" y="3336925"/>
          <a:ext cx="4376738" cy="890588"/>
        </p:xfrm>
        <a:graphic>
          <a:graphicData uri="http://schemas.openxmlformats.org/presentationml/2006/ole">
            <p:oleObj spid="_x0000_s77831" name="Equation" r:id="rId8" imgW="2311200" imgH="469800" progId="Equation.DSMT4">
              <p:embed/>
            </p:oleObj>
          </a:graphicData>
        </a:graphic>
      </p:graphicFrame>
      <p:sp>
        <p:nvSpPr>
          <p:cNvPr id="12" name="AutoShape 17"/>
          <p:cNvSpPr>
            <a:spLocks/>
          </p:cNvSpPr>
          <p:nvPr/>
        </p:nvSpPr>
        <p:spPr bwMode="auto">
          <a:xfrm>
            <a:off x="3276600" y="2743200"/>
            <a:ext cx="88900" cy="1333500"/>
          </a:xfrm>
          <a:prstGeom prst="leftBracket">
            <a:avLst>
              <a:gd name="adj" fmla="val 12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graphicFrame>
        <p:nvGraphicFramePr>
          <p:cNvPr id="13" name="Object 18"/>
          <p:cNvGraphicFramePr>
            <a:graphicFrameLocks noChangeAspect="1"/>
          </p:cNvGraphicFramePr>
          <p:nvPr/>
        </p:nvGraphicFramePr>
        <p:xfrm>
          <a:off x="3562350" y="4210050"/>
          <a:ext cx="1651000" cy="619125"/>
        </p:xfrm>
        <a:graphic>
          <a:graphicData uri="http://schemas.openxmlformats.org/presentationml/2006/ole">
            <p:oleObj spid="_x0000_s77832" name="Equation" r:id="rId9" imgW="609480" imgH="228600" progId="Equation.DSMT4">
              <p:embed/>
            </p:oleObj>
          </a:graphicData>
        </a:graphic>
      </p:graphicFrame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14325" y="4229100"/>
            <a:ext cx="31940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96"/>
                </a:solidFill>
              </a:rPr>
              <a:t>Fermion</a:t>
            </a:r>
            <a:r>
              <a:rPr lang="en-US" sz="2800" dirty="0">
                <a:solidFill>
                  <a:srgbClr val="000096"/>
                </a:solidFill>
              </a:rPr>
              <a:t> 5D masses :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314325" y="4819650"/>
            <a:ext cx="421798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96"/>
                </a:solidFill>
              </a:rPr>
              <a:t>Effective 4D masses matrix:</a:t>
            </a:r>
          </a:p>
        </p:txBody>
      </p:sp>
      <p:graphicFrame>
        <p:nvGraphicFramePr>
          <p:cNvPr id="16" name="Object 22"/>
          <p:cNvGraphicFramePr>
            <a:graphicFrameLocks noChangeAspect="1"/>
          </p:cNvGraphicFramePr>
          <p:nvPr/>
        </p:nvGraphicFramePr>
        <p:xfrm>
          <a:off x="912813" y="5338763"/>
          <a:ext cx="4413250" cy="955675"/>
        </p:xfrm>
        <a:graphic>
          <a:graphicData uri="http://schemas.openxmlformats.org/presentationml/2006/ole">
            <p:oleObj spid="_x0000_s77833" name="Equation" r:id="rId10" imgW="2171520" imgH="469800" progId="Equation.DSMT4">
              <p:embed/>
            </p:oleObj>
          </a:graphicData>
        </a:graphic>
      </p:graphicFrame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5435600" y="4829175"/>
            <a:ext cx="34036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en-US" sz="2000" b="1" i="1" baseline="-250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US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= new dimensionless parameters</a:t>
            </a:r>
          </a:p>
        </p:txBody>
      </p:sp>
      <p:graphicFrame>
        <p:nvGraphicFramePr>
          <p:cNvPr id="18" name="Object 25"/>
          <p:cNvGraphicFramePr>
            <a:graphicFrameLocks noChangeAspect="1"/>
          </p:cNvGraphicFramePr>
          <p:nvPr/>
        </p:nvGraphicFramePr>
        <p:xfrm>
          <a:off x="6115050" y="4154488"/>
          <a:ext cx="2454275" cy="665162"/>
        </p:xfrm>
        <a:graphic>
          <a:graphicData uri="http://schemas.openxmlformats.org/presentationml/2006/ole">
            <p:oleObj spid="_x0000_s77834" name="Equation" r:id="rId11" imgW="888840" imgH="241200" progId="Equation.DSMT4">
              <p:embed/>
            </p:oleObj>
          </a:graphicData>
        </a:graphic>
      </p:graphicFrame>
      <p:sp>
        <p:nvSpPr>
          <p:cNvPr id="19" name="Text Box 65"/>
          <p:cNvSpPr txBox="1">
            <a:spLocks noChangeArrowheads="1"/>
          </p:cNvSpPr>
          <p:nvPr/>
        </p:nvSpPr>
        <p:spPr bwMode="auto">
          <a:xfrm>
            <a:off x="5445125" y="5592763"/>
            <a:ext cx="339407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en-US" sz="2000" b="1" i="1" baseline="-250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ij</a:t>
            </a:r>
            <a:r>
              <a:rPr lang="en-US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= new parameters related to the yukawa coupling</a:t>
            </a:r>
          </a:p>
        </p:txBody>
      </p:sp>
      <p:sp>
        <p:nvSpPr>
          <p:cNvPr id="20" name="Rectangle 66"/>
          <p:cNvSpPr>
            <a:spLocks noChangeArrowheads="1"/>
          </p:cNvSpPr>
          <p:nvPr/>
        </p:nvSpPr>
        <p:spPr bwMode="auto">
          <a:xfrm>
            <a:off x="5445125" y="4829175"/>
            <a:ext cx="3419475" cy="1465263"/>
          </a:xfrm>
          <a:prstGeom prst="rect">
            <a:avLst/>
          </a:prstGeom>
          <a:noFill/>
          <a:ln w="28575" algn="ctr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indent="360363" algn="ctr"/>
            <a:endParaRPr lang="en-US"/>
          </a:p>
        </p:txBody>
      </p:sp>
      <p:grpSp>
        <p:nvGrpSpPr>
          <p:cNvPr id="21" name="Group 73"/>
          <p:cNvGrpSpPr/>
          <p:nvPr/>
        </p:nvGrpSpPr>
        <p:grpSpPr>
          <a:xfrm>
            <a:off x="209550" y="921529"/>
            <a:ext cx="8798897" cy="5755123"/>
            <a:chOff x="209550" y="865934"/>
            <a:chExt cx="8798897" cy="5755123"/>
          </a:xfrm>
        </p:grpSpPr>
        <p:sp>
          <p:nvSpPr>
            <p:cNvPr id="22" name="TextBox 6"/>
            <p:cNvSpPr txBox="1">
              <a:spLocks noChangeArrowheads="1"/>
            </p:cNvSpPr>
            <p:nvPr/>
          </p:nvSpPr>
          <p:spPr bwMode="auto">
            <a:xfrm>
              <a:off x="685800" y="865934"/>
              <a:ext cx="83226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RS model : 1 spatial X-dim </a:t>
              </a:r>
              <a:r>
                <a:rPr lang="en-US" sz="1800" dirty="0" err="1" smtClean="0">
                  <a:solidFill>
                    <a:srgbClr val="000096"/>
                  </a:solidFill>
                  <a:latin typeface="Lucida Calligraphy" pitchFamily="66" charset="0"/>
                </a:rPr>
                <a:t>compactified</a:t>
              </a:r>
              <a:r>
                <a:rPr lang="en-US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 over S</a:t>
              </a:r>
              <a:r>
                <a:rPr lang="en-US" sz="1800" baseline="30000" dirty="0" smtClean="0">
                  <a:solidFill>
                    <a:srgbClr val="000096"/>
                  </a:solidFill>
                  <a:latin typeface="Lucida Calligraphy" pitchFamily="66" charset="0"/>
                </a:rPr>
                <a:t>1</a:t>
              </a:r>
              <a:r>
                <a:rPr lang="en-US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/Z</a:t>
              </a:r>
              <a:r>
                <a:rPr lang="en-US" sz="1800" baseline="-25000" dirty="0" smtClean="0">
                  <a:solidFill>
                    <a:srgbClr val="000096"/>
                  </a:solidFill>
                  <a:latin typeface="Lucida Calligraphy" pitchFamily="66" charset="0"/>
                </a:rPr>
                <a:t>2</a:t>
              </a:r>
              <a:r>
                <a:rPr lang="en-US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 with radius </a:t>
              </a:r>
              <a:r>
                <a:rPr lang="en-US" sz="1800" dirty="0" err="1" smtClean="0">
                  <a:solidFill>
                    <a:srgbClr val="000096"/>
                  </a:solidFill>
                  <a:latin typeface="Lucida Calligraphy" pitchFamily="66" charset="0"/>
                </a:rPr>
                <a:t>R</a:t>
              </a:r>
              <a:r>
                <a:rPr lang="en-US" sz="1800" baseline="-25000" dirty="0" err="1" smtClean="0">
                  <a:solidFill>
                    <a:srgbClr val="000096"/>
                  </a:solidFill>
                  <a:latin typeface="Lucida Calligraphy" pitchFamily="66" charset="0"/>
                </a:rPr>
                <a:t>c</a:t>
              </a:r>
              <a:endParaRPr lang="en-US" sz="1800" baseline="-25000" dirty="0" smtClean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23" name="Straight Connector 308"/>
            <p:cNvCxnSpPr>
              <a:cxnSpLocks noChangeShapeType="1"/>
            </p:cNvCxnSpPr>
            <p:nvPr/>
          </p:nvCxnSpPr>
          <p:spPr bwMode="auto">
            <a:xfrm rot="10800000">
              <a:off x="385766" y="1153708"/>
              <a:ext cx="8608945" cy="32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4" name="Straight Connector 309"/>
            <p:cNvCxnSpPr>
              <a:cxnSpLocks noChangeShapeType="1"/>
              <a:stCxn id="25" idx="0"/>
              <a:endCxn id="26" idx="0"/>
            </p:cNvCxnSpPr>
            <p:nvPr/>
          </p:nvCxnSpPr>
          <p:spPr bwMode="auto">
            <a:xfrm rot="5400000">
              <a:off x="-2379342" y="3910552"/>
              <a:ext cx="5261600" cy="8262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" name="Arc 24"/>
            <p:cNvSpPr/>
            <p:nvPr/>
          </p:nvSpPr>
          <p:spPr bwMode="auto">
            <a:xfrm rot="16200000">
              <a:off x="255589" y="1153707"/>
              <a:ext cx="260350" cy="260351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Oval 312"/>
            <p:cNvSpPr>
              <a:spLocks noChangeArrowheads="1"/>
            </p:cNvSpPr>
            <p:nvPr/>
          </p:nvSpPr>
          <p:spPr bwMode="auto">
            <a:xfrm flipH="1">
              <a:off x="209550" y="6545483"/>
              <a:ext cx="75554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 smtClean="0"/>
              <a:t>Contraintes indirectes</a:t>
            </a:r>
            <a:endParaRPr lang="fr-FR" dirty="0"/>
          </a:p>
        </p:txBody>
      </p:sp>
      <p:grpSp>
        <p:nvGrpSpPr>
          <p:cNvPr id="5" name="Group 4"/>
          <p:cNvGrpSpPr/>
          <p:nvPr/>
        </p:nvGrpSpPr>
        <p:grpSpPr>
          <a:xfrm>
            <a:off x="161925" y="1562100"/>
            <a:ext cx="8780463" cy="3724275"/>
            <a:chOff x="650875" y="1438275"/>
            <a:chExt cx="8329613" cy="3448050"/>
          </a:xfrm>
        </p:grpSpPr>
        <p:pic>
          <p:nvPicPr>
            <p:cNvPr id="80898" name="Picture 2" descr="C:\Users\olympio\Documents\THESE\These\Soutenance_These\Contraintes.png"/>
            <p:cNvPicPr>
              <a:picLocks noChangeAspect="1" noChangeArrowheads="1"/>
            </p:cNvPicPr>
            <p:nvPr/>
          </p:nvPicPr>
          <p:blipFill>
            <a:blip r:embed="rId2"/>
            <a:srcRect t="49712"/>
            <a:stretch>
              <a:fillRect/>
            </a:stretch>
          </p:blipFill>
          <p:spPr bwMode="auto">
            <a:xfrm>
              <a:off x="4832350" y="1695450"/>
              <a:ext cx="4148138" cy="3190875"/>
            </a:xfrm>
            <a:prstGeom prst="rect">
              <a:avLst/>
            </a:prstGeom>
            <a:noFill/>
          </p:spPr>
        </p:pic>
        <p:pic>
          <p:nvPicPr>
            <p:cNvPr id="4" name="Picture 2" descr="C:\Users\olympio\Documents\THESE\These\Soutenance_These\Contraintes.png"/>
            <p:cNvPicPr>
              <a:picLocks noChangeAspect="1" noChangeArrowheads="1"/>
            </p:cNvPicPr>
            <p:nvPr/>
          </p:nvPicPr>
          <p:blipFill>
            <a:blip r:embed="rId2"/>
            <a:srcRect t="-4779" b="50438"/>
            <a:stretch>
              <a:fillRect/>
            </a:stretch>
          </p:blipFill>
          <p:spPr bwMode="auto">
            <a:xfrm>
              <a:off x="650875" y="1438275"/>
              <a:ext cx="4148138" cy="34480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 smtClean="0"/>
              <a:t>Segmentation du calorimètre EM</a:t>
            </a:r>
            <a:endParaRPr lang="fr-FR" dirty="0"/>
          </a:p>
        </p:txBody>
      </p:sp>
      <p:pic>
        <p:nvPicPr>
          <p:cNvPr id="70658" name="Picture 2" descr="http://lpscwww.in2p3.fr/atlas/fabienne/caloPictures/barrel_gra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725" y="1104900"/>
            <a:ext cx="7800975" cy="5305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 smtClean="0"/>
              <a:t>Segmentation du calorimètre EM</a:t>
            </a:r>
            <a:endParaRPr lang="fr-FR" dirty="0"/>
          </a:p>
        </p:txBody>
      </p:sp>
      <p:pic>
        <p:nvPicPr>
          <p:cNvPr id="73730" name="Picture 2" descr="http://lpscwww.in2p3.fr/atlas/fabienne/caloPictures/emec_gra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925" y="1225550"/>
            <a:ext cx="8010525" cy="498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smtClean="0"/>
              <a:t>Resolution et linearité des amas EM</a:t>
            </a:r>
            <a:endParaRPr lang="fr-FR" dirty="0"/>
          </a:p>
        </p:txBody>
      </p:sp>
      <p:pic>
        <p:nvPicPr>
          <p:cNvPr id="4" name="Picture 627" descr="E_Reso_SumElect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76438"/>
            <a:ext cx="5934075" cy="2968625"/>
          </a:xfrm>
          <a:prstGeom prst="rect">
            <a:avLst/>
          </a:prstGeom>
          <a:noFill/>
        </p:spPr>
      </p:pic>
      <p:graphicFrame>
        <p:nvGraphicFramePr>
          <p:cNvPr id="8" name="Object 631"/>
          <p:cNvGraphicFramePr>
            <a:graphicFrameLocks noChangeAspect="1"/>
          </p:cNvGraphicFramePr>
          <p:nvPr/>
        </p:nvGraphicFramePr>
        <p:xfrm>
          <a:off x="1401763" y="4221163"/>
          <a:ext cx="342900" cy="508000"/>
        </p:xfrm>
        <a:graphic>
          <a:graphicData uri="http://schemas.openxmlformats.org/presentationml/2006/ole">
            <p:oleObj spid="_x0000_s78853" name="Equation" r:id="rId4" imgW="266400" imgH="393480" progId="Equation.DSMT4">
              <p:embed/>
            </p:oleObj>
          </a:graphicData>
        </a:graphic>
      </p:graphicFrame>
      <p:graphicFrame>
        <p:nvGraphicFramePr>
          <p:cNvPr id="9" name="Object 632"/>
          <p:cNvGraphicFramePr>
            <a:graphicFrameLocks noChangeAspect="1"/>
          </p:cNvGraphicFramePr>
          <p:nvPr/>
        </p:nvGraphicFramePr>
        <p:xfrm>
          <a:off x="3443288" y="4208463"/>
          <a:ext cx="342900" cy="508000"/>
        </p:xfrm>
        <a:graphic>
          <a:graphicData uri="http://schemas.openxmlformats.org/presentationml/2006/ole">
            <p:oleObj spid="_x0000_s78854" name="Equation" r:id="rId5" imgW="266400" imgH="393480" progId="Equation.DSMT4">
              <p:embed/>
            </p:oleObj>
          </a:graphicData>
        </a:graphic>
      </p:graphicFrame>
      <p:graphicFrame>
        <p:nvGraphicFramePr>
          <p:cNvPr id="10" name="Object 633"/>
          <p:cNvGraphicFramePr>
            <a:graphicFrameLocks noChangeAspect="1"/>
          </p:cNvGraphicFramePr>
          <p:nvPr/>
        </p:nvGraphicFramePr>
        <p:xfrm>
          <a:off x="4408488" y="4208463"/>
          <a:ext cx="293687" cy="508000"/>
        </p:xfrm>
        <a:graphic>
          <a:graphicData uri="http://schemas.openxmlformats.org/presentationml/2006/ole">
            <p:oleObj spid="_x0000_s78855" name="Equation" r:id="rId6" imgW="266400" imgH="393480" progId="Equation.DSMT4">
              <p:embed/>
            </p:oleObj>
          </a:graphicData>
        </a:graphic>
      </p:graphicFrame>
      <p:sp>
        <p:nvSpPr>
          <p:cNvPr id="12" name="Text Box 1187"/>
          <p:cNvSpPr txBox="1">
            <a:spLocks noChangeArrowheads="1"/>
          </p:cNvSpPr>
          <p:nvPr/>
        </p:nvSpPr>
        <p:spPr bwMode="auto">
          <a:xfrm>
            <a:off x="5899150" y="812800"/>
            <a:ext cx="3378200" cy="5355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dobe Garamond Pro" pitchFamily="18" charset="0"/>
              </a:rPr>
              <a:t>Barrel : </a:t>
            </a:r>
          </a:p>
          <a:p>
            <a:pPr>
              <a:buFontTx/>
              <a:buChar char="•"/>
            </a:pPr>
            <a:r>
              <a:rPr lang="en-US" sz="1800" dirty="0">
                <a:latin typeface="Adobe Garamond Pro" pitchFamily="18" charset="0"/>
                <a:sym typeface="Symbol" pitchFamily="18" charset="2"/>
              </a:rPr>
              <a:t></a:t>
            </a:r>
            <a:r>
              <a:rPr lang="en-US" sz="1800" dirty="0">
                <a:latin typeface="Adobe Garamond Pro" pitchFamily="18" charset="0"/>
              </a:rPr>
              <a:t>78 % of cluster</a:t>
            </a:r>
          </a:p>
          <a:p>
            <a:r>
              <a:rPr lang="en-US" sz="1800" dirty="0">
                <a:latin typeface="Adobe Garamond Pro" pitchFamily="18" charset="0"/>
              </a:rPr>
              <a:t>E resolution = (1 ± 0.01) % </a:t>
            </a:r>
          </a:p>
          <a:p>
            <a:r>
              <a:rPr lang="en-US" sz="1800" dirty="0">
                <a:latin typeface="Adobe Garamond Pro" pitchFamily="18" charset="0"/>
              </a:rPr>
              <a:t>E linearity = (0.5 ± 0.01) %</a:t>
            </a:r>
          </a:p>
          <a:p>
            <a:r>
              <a:rPr lang="en-US" sz="1800" dirty="0" err="1">
                <a:latin typeface="Adobe Garamond Pro" pitchFamily="18" charset="0"/>
              </a:rPr>
              <a:t>pT</a:t>
            </a:r>
            <a:r>
              <a:rPr lang="en-US" sz="1800" dirty="0">
                <a:latin typeface="Adobe Garamond Pro" pitchFamily="18" charset="0"/>
              </a:rPr>
              <a:t> resolution = (2.3 ± 0.01) % </a:t>
            </a:r>
          </a:p>
          <a:p>
            <a:r>
              <a:rPr lang="en-US" sz="1800" dirty="0" err="1">
                <a:latin typeface="Adobe Garamond Pro" pitchFamily="18" charset="0"/>
              </a:rPr>
              <a:t>pT</a:t>
            </a:r>
            <a:r>
              <a:rPr lang="en-US" sz="1800" dirty="0">
                <a:latin typeface="Adobe Garamond Pro" pitchFamily="18" charset="0"/>
              </a:rPr>
              <a:t> linearity = (-0.7 ± 0.01) %</a:t>
            </a:r>
          </a:p>
          <a:p>
            <a:endParaRPr lang="en-US" sz="1800" dirty="0" smtClean="0">
              <a:solidFill>
                <a:srgbClr val="0000FF"/>
              </a:solidFill>
              <a:latin typeface="Adobe Garamond Pro" pitchFamily="18" charset="0"/>
            </a:endParaRPr>
          </a:p>
          <a:p>
            <a:endParaRPr lang="en-US" sz="1800" dirty="0">
              <a:solidFill>
                <a:srgbClr val="0000FF"/>
              </a:solidFill>
              <a:latin typeface="Adobe Garamond Pro" pitchFamily="18" charset="0"/>
            </a:endParaRPr>
          </a:p>
          <a:p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obe Garamond Pro" pitchFamily="18" charset="0"/>
              </a:rPr>
              <a:t>Crack :</a:t>
            </a:r>
          </a:p>
          <a:p>
            <a:pPr>
              <a:buFontTx/>
              <a:buChar char="•"/>
            </a:pPr>
            <a:r>
              <a:rPr lang="en-US" sz="1800" dirty="0">
                <a:latin typeface="Adobe Garamond Pro" pitchFamily="18" charset="0"/>
                <a:sym typeface="Symbol" pitchFamily="18" charset="2"/>
              </a:rPr>
              <a:t></a:t>
            </a:r>
            <a:r>
              <a:rPr lang="en-US" sz="1800" dirty="0">
                <a:latin typeface="Adobe Garamond Pro" pitchFamily="18" charset="0"/>
              </a:rPr>
              <a:t> 3 % of cluster</a:t>
            </a:r>
          </a:p>
          <a:p>
            <a:pPr>
              <a:buFontTx/>
              <a:buChar char="•"/>
            </a:pPr>
            <a:r>
              <a:rPr lang="en-US" sz="1800" dirty="0">
                <a:latin typeface="Adobe Garamond Pro" pitchFamily="18" charset="0"/>
              </a:rPr>
              <a:t>Poor resolution</a:t>
            </a:r>
          </a:p>
          <a:p>
            <a:pPr>
              <a:buFontTx/>
              <a:buChar char="•"/>
            </a:pPr>
            <a:r>
              <a:rPr lang="en-US" sz="1800" dirty="0">
                <a:latin typeface="Adobe Garamond Pro" pitchFamily="18" charset="0"/>
              </a:rPr>
              <a:t>Poor linearity</a:t>
            </a:r>
          </a:p>
          <a:p>
            <a:r>
              <a:rPr lang="en-US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obe Garamond Pro" pitchFamily="18" charset="0"/>
              </a:rPr>
              <a:t>End-cap :</a:t>
            </a: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dobe Garamond Pro" pitchFamily="18" charset="0"/>
              </a:rPr>
              <a:t> </a:t>
            </a:r>
          </a:p>
          <a:p>
            <a:pPr>
              <a:buFontTx/>
              <a:buChar char="•"/>
            </a:pPr>
            <a:r>
              <a:rPr lang="en-US" sz="1800" dirty="0">
                <a:latin typeface="Adobe Garamond Pro" pitchFamily="18" charset="0"/>
              </a:rPr>
              <a:t> </a:t>
            </a:r>
            <a:r>
              <a:rPr lang="en-US" sz="1800" dirty="0">
                <a:latin typeface="Adobe Garamond Pro" pitchFamily="18" charset="0"/>
                <a:sym typeface="Symbol" pitchFamily="18" charset="2"/>
              </a:rPr>
              <a:t></a:t>
            </a:r>
            <a:r>
              <a:rPr lang="en-US" sz="1800" dirty="0">
                <a:latin typeface="Adobe Garamond Pro" pitchFamily="18" charset="0"/>
              </a:rPr>
              <a:t> 19% of cluster</a:t>
            </a:r>
          </a:p>
          <a:p>
            <a:pPr>
              <a:buFontTx/>
              <a:buChar char="•"/>
            </a:pPr>
            <a:r>
              <a:rPr lang="en-US" sz="1800" dirty="0">
                <a:latin typeface="Adobe Garamond Pro" pitchFamily="18" charset="0"/>
              </a:rPr>
              <a:t>Long tails</a:t>
            </a:r>
          </a:p>
          <a:p>
            <a:r>
              <a:rPr lang="en-US" sz="1800" dirty="0">
                <a:latin typeface="Adobe Garamond Pro" pitchFamily="18" charset="0"/>
              </a:rPr>
              <a:t>E resolution = (1.2 ± 0.02) % </a:t>
            </a:r>
          </a:p>
          <a:p>
            <a:r>
              <a:rPr lang="en-US" sz="1800" dirty="0">
                <a:latin typeface="Adobe Garamond Pro" pitchFamily="18" charset="0"/>
              </a:rPr>
              <a:t>E linearity = (0.46 ± 0.02) %</a:t>
            </a:r>
          </a:p>
          <a:p>
            <a:r>
              <a:rPr lang="en-US" sz="1800" dirty="0" err="1">
                <a:latin typeface="Adobe Garamond Pro" pitchFamily="18" charset="0"/>
              </a:rPr>
              <a:t>pT</a:t>
            </a:r>
            <a:r>
              <a:rPr lang="en-US" sz="1800" dirty="0">
                <a:latin typeface="Adobe Garamond Pro" pitchFamily="18" charset="0"/>
              </a:rPr>
              <a:t> resolution = (2.8 ± 0.02) % </a:t>
            </a:r>
          </a:p>
          <a:p>
            <a:r>
              <a:rPr lang="en-US" sz="1800" dirty="0" err="1">
                <a:latin typeface="Adobe Garamond Pro" pitchFamily="18" charset="0"/>
              </a:rPr>
              <a:t>pT</a:t>
            </a:r>
            <a:r>
              <a:rPr lang="en-US" sz="1800" dirty="0">
                <a:latin typeface="Adobe Garamond Pro" pitchFamily="18" charset="0"/>
              </a:rPr>
              <a:t> linearity = (-0.6 ± 0.03) </a:t>
            </a:r>
            <a:r>
              <a:rPr lang="en-US" sz="1800" dirty="0" smtClean="0">
                <a:latin typeface="Adobe Garamond Pro" pitchFamily="18" charset="0"/>
              </a:rPr>
              <a:t>%</a:t>
            </a:r>
            <a:endParaRPr lang="en-US" sz="1800" dirty="0">
              <a:latin typeface="Adobe Garamond Pro" pitchFamily="18" charset="0"/>
            </a:endParaRPr>
          </a:p>
        </p:txBody>
      </p:sp>
      <p:sp>
        <p:nvSpPr>
          <p:cNvPr id="13" name="Text Box 1188"/>
          <p:cNvSpPr txBox="1">
            <a:spLocks noChangeArrowheads="1"/>
          </p:cNvSpPr>
          <p:nvPr/>
        </p:nvSpPr>
        <p:spPr bwMode="auto">
          <a:xfrm>
            <a:off x="2971800" y="2959100"/>
            <a:ext cx="676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dirty="0">
                <a:solidFill>
                  <a:srgbClr val="CC0000"/>
                </a:solidFill>
              </a:rPr>
              <a:t>Shift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4" name="Line 1189"/>
          <p:cNvSpPr>
            <a:spLocks noChangeShapeType="1"/>
          </p:cNvSpPr>
          <p:nvPr/>
        </p:nvSpPr>
        <p:spPr bwMode="auto">
          <a:xfrm flipH="1">
            <a:off x="2963863" y="3330575"/>
            <a:ext cx="277812" cy="7747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grpSp>
        <p:nvGrpSpPr>
          <p:cNvPr id="17" name="Group 1194"/>
          <p:cNvGrpSpPr>
            <a:grpSpLocks/>
          </p:cNvGrpSpPr>
          <p:nvPr/>
        </p:nvGrpSpPr>
        <p:grpSpPr bwMode="auto">
          <a:xfrm>
            <a:off x="2371725" y="2238375"/>
            <a:ext cx="1065213" cy="400050"/>
            <a:chOff x="1500" y="552"/>
            <a:chExt cx="671" cy="252"/>
          </a:xfrm>
        </p:grpSpPr>
        <p:sp>
          <p:nvSpPr>
            <p:cNvPr id="18" name="Text Box 1192"/>
            <p:cNvSpPr txBox="1">
              <a:spLocks noChangeArrowheads="1"/>
            </p:cNvSpPr>
            <p:nvPr/>
          </p:nvSpPr>
          <p:spPr bwMode="auto">
            <a:xfrm>
              <a:off x="1514" y="567"/>
              <a:ext cx="657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</a:rPr>
                <a:t>Overflows</a:t>
              </a:r>
            </a:p>
          </p:txBody>
        </p:sp>
        <p:sp>
          <p:nvSpPr>
            <p:cNvPr id="19" name="AutoShape 1193"/>
            <p:cNvSpPr>
              <a:spLocks noChangeArrowheads="1"/>
            </p:cNvSpPr>
            <p:nvPr/>
          </p:nvSpPr>
          <p:spPr bwMode="auto">
            <a:xfrm>
              <a:off x="1500" y="552"/>
              <a:ext cx="624" cy="252"/>
            </a:xfrm>
            <a:prstGeom prst="leftArrow">
              <a:avLst>
                <a:gd name="adj1" fmla="val 50000"/>
                <a:gd name="adj2" fmla="val 61905"/>
              </a:avLst>
            </a:prstGeom>
            <a:noFill/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smtClean="0"/>
              <a:t>Z’ reconstructed with 2 EM clusters</a:t>
            </a:r>
            <a:endParaRPr lang="fr-FR" dirty="0"/>
          </a:p>
        </p:txBody>
      </p:sp>
      <p:pic>
        <p:nvPicPr>
          <p:cNvPr id="3" name="Picture 6" descr="Mll_Reso_detailZprime_ee_Clus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50"/>
            <a:ext cx="9144000" cy="4486275"/>
          </a:xfrm>
          <a:prstGeom prst="rect">
            <a:avLst/>
          </a:prstGeom>
          <a:noFill/>
        </p:spPr>
      </p:pic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495300" y="1474788"/>
          <a:ext cx="666750" cy="839787"/>
        </p:xfrm>
        <a:graphic>
          <a:graphicData uri="http://schemas.openxmlformats.org/presentationml/2006/ole">
            <p:oleObj spid="_x0000_s79874" name="Equation" r:id="rId4" imgW="342720" imgH="431640" progId="Equation.DSMT4">
              <p:embed/>
            </p:oleObj>
          </a:graphicData>
        </a:graphic>
      </p:graphicFrame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4933950" y="1474788"/>
          <a:ext cx="666750" cy="839787"/>
        </p:xfrm>
        <a:graphic>
          <a:graphicData uri="http://schemas.openxmlformats.org/presentationml/2006/ole">
            <p:oleObj spid="_x0000_s79875" name="Equation" r:id="rId5" imgW="342720" imgH="431640" progId="Equation.DSMT4">
              <p:embed/>
            </p:oleObj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6781800" y="1474788"/>
          <a:ext cx="666750" cy="839787"/>
        </p:xfrm>
        <a:graphic>
          <a:graphicData uri="http://schemas.openxmlformats.org/presentationml/2006/ole">
            <p:oleObj spid="_x0000_s79876" name="Equation" r:id="rId6" imgW="342720" imgH="431640" progId="Equation.DSMT4">
              <p:embed/>
            </p:oleObj>
          </a:graphicData>
        </a:graphic>
      </p:graphicFrame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821238" y="3035300"/>
            <a:ext cx="628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800">
                <a:solidFill>
                  <a:srgbClr val="CC0000"/>
                </a:solidFill>
              </a:rPr>
              <a:t>Shift</a:t>
            </a:r>
            <a:endParaRPr lang="en-US" sz="1800">
              <a:solidFill>
                <a:srgbClr val="CC0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H="1">
            <a:off x="4611688" y="3382963"/>
            <a:ext cx="350837" cy="384175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447925" y="5759450"/>
            <a:ext cx="505523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96"/>
                </a:solidFill>
                <a:latin typeface="Adobe Garamond Pro" pitchFamily="18" charset="0"/>
              </a:rPr>
              <a:t>2 </a:t>
            </a:r>
            <a:r>
              <a:rPr lang="en-US" sz="2000" dirty="0" err="1" smtClean="0">
                <a:solidFill>
                  <a:srgbClr val="000096"/>
                </a:solidFill>
                <a:latin typeface="Adobe Garamond Pro" pitchFamily="18" charset="0"/>
              </a:rPr>
              <a:t>amas</a:t>
            </a:r>
            <a:r>
              <a:rPr lang="en-US" sz="2000" dirty="0" smtClean="0">
                <a:solidFill>
                  <a:srgbClr val="000096"/>
                </a:solidFill>
                <a:latin typeface="Adobe Garamond Pro" pitchFamily="18" charset="0"/>
              </a:rPr>
              <a:t> </a:t>
            </a:r>
            <a:r>
              <a:rPr lang="en-US" sz="2000" dirty="0" err="1" smtClean="0">
                <a:solidFill>
                  <a:srgbClr val="000096"/>
                </a:solidFill>
                <a:latin typeface="Adobe Garamond Pro" pitchFamily="18" charset="0"/>
              </a:rPr>
              <a:t>centraux</a:t>
            </a:r>
            <a:r>
              <a:rPr lang="en-US" sz="2000" dirty="0" smtClean="0">
                <a:solidFill>
                  <a:srgbClr val="000096"/>
                </a:solidFill>
                <a:latin typeface="Adobe Garamond Pro" pitchFamily="18" charset="0"/>
              </a:rPr>
              <a:t> : </a:t>
            </a:r>
            <a:r>
              <a:rPr lang="en-US" sz="2000" dirty="0" err="1">
                <a:solidFill>
                  <a:srgbClr val="000096"/>
                </a:solidFill>
                <a:latin typeface="Adobe Garamond Pro" pitchFamily="18" charset="0"/>
              </a:rPr>
              <a:t>m</a:t>
            </a:r>
            <a:r>
              <a:rPr lang="en-US" sz="2000" baseline="-25000" dirty="0" err="1">
                <a:solidFill>
                  <a:srgbClr val="000096"/>
                </a:solidFill>
                <a:latin typeface="Adobe Garamond Pro" pitchFamily="18" charset="0"/>
              </a:rPr>
              <a:t>ll</a:t>
            </a:r>
            <a:r>
              <a:rPr lang="en-US" sz="2000" dirty="0">
                <a:solidFill>
                  <a:srgbClr val="000096"/>
                </a:solidFill>
                <a:latin typeface="Adobe Garamond Pro" pitchFamily="18" charset="0"/>
              </a:rPr>
              <a:t> resolution = (1.3 </a:t>
            </a:r>
            <a:r>
              <a:rPr lang="en-US" sz="2000" dirty="0">
                <a:solidFill>
                  <a:srgbClr val="000096"/>
                </a:solidFill>
                <a:latin typeface="Adobe Garamond Pro" pitchFamily="18" charset="0"/>
                <a:cs typeface="Times New Roman" pitchFamily="18" charset="0"/>
              </a:rPr>
              <a:t>± 0.02) </a:t>
            </a:r>
            <a:r>
              <a:rPr lang="en-US" sz="2000" dirty="0" smtClean="0">
                <a:solidFill>
                  <a:srgbClr val="000096"/>
                </a:solidFill>
                <a:latin typeface="Adobe Garamond Pro" pitchFamily="18" charset="0"/>
                <a:cs typeface="Times New Roman" pitchFamily="18" charset="0"/>
              </a:rPr>
              <a:t>%</a:t>
            </a:r>
            <a:endParaRPr lang="en-US" sz="2000" dirty="0">
              <a:solidFill>
                <a:srgbClr val="000096"/>
              </a:solidFill>
              <a:latin typeface="Adobe Garamond Pro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403"/>
          <p:cNvSpPr txBox="1">
            <a:spLocks noChangeArrowheads="1"/>
          </p:cNvSpPr>
          <p:nvPr/>
        </p:nvSpPr>
        <p:spPr bwMode="auto">
          <a:xfrm>
            <a:off x="196850" y="838051"/>
            <a:ext cx="7054849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rgbClr val="000096"/>
                </a:solidFill>
                <a:latin typeface="Lucida Calligraphy" pitchFamily="66" charset="0"/>
              </a:rPr>
              <a:t>Les théories avec dimensions supplémentaires</a:t>
            </a:r>
          </a:p>
          <a:p>
            <a:pPr>
              <a:spcBef>
                <a:spcPts val="0"/>
              </a:spcBef>
              <a:tabLst>
                <a:tab pos="3949700" algn="l"/>
              </a:tabLst>
            </a:pPr>
            <a:r>
              <a:rPr lang="fr-FR" sz="1600" dirty="0" smtClean="0">
                <a:solidFill>
                  <a:srgbClr val="C00000"/>
                </a:solidFill>
                <a:latin typeface="Adobe Garamond Pro" pitchFamily="18" charset="0"/>
              </a:rPr>
              <a:t>	      </a:t>
            </a:r>
            <a:r>
              <a:rPr lang="fr-FR" sz="1600" dirty="0" smtClean="0">
                <a:solidFill>
                  <a:srgbClr val="C00000"/>
                </a:solidFill>
                <a:latin typeface="Garamond" pitchFamily="18" charset="0"/>
              </a:rPr>
              <a:t>Problème de la hiérarchie</a:t>
            </a:r>
          </a:p>
          <a:p>
            <a:pPr indent="180975">
              <a:spcBef>
                <a:spcPts val="600"/>
              </a:spcBef>
              <a:buFont typeface="Arial" pitchFamily="34" charset="0"/>
              <a:buChar char="•"/>
            </a:pPr>
            <a:r>
              <a:rPr lang="fr-FR" sz="1600" dirty="0" smtClean="0">
                <a:latin typeface="Garamond" pitchFamily="18" charset="0"/>
              </a:rPr>
              <a:t>Mécanisme de </a:t>
            </a:r>
            <a:r>
              <a:rPr lang="fr-FR" sz="1600" dirty="0" err="1" smtClean="0">
                <a:latin typeface="Garamond" pitchFamily="18" charset="0"/>
              </a:rPr>
              <a:t>compactification</a:t>
            </a:r>
            <a:r>
              <a:rPr lang="fr-FR" sz="1600" dirty="0" smtClean="0">
                <a:latin typeface="Garamond" pitchFamily="18" charset="0"/>
              </a:rPr>
              <a:t> </a:t>
            </a:r>
            <a:r>
              <a:rPr lang="en-US" sz="1600" dirty="0" smtClean="0">
                <a:latin typeface="Garamond" pitchFamily="18" charset="0"/>
                <a:sym typeface="Symbol"/>
              </a:rPr>
              <a:t></a:t>
            </a:r>
            <a:r>
              <a:rPr lang="en-US" sz="1600" dirty="0" smtClean="0">
                <a:latin typeface="Garamond" pitchFamily="18" charset="0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0096"/>
                </a:solidFill>
                <a:latin typeface="Garamond" pitchFamily="18" charset="0"/>
                <a:sym typeface="Wingdings" pitchFamily="2" charset="2"/>
              </a:rPr>
              <a:t>Tour de </a:t>
            </a:r>
            <a:r>
              <a:rPr lang="en-US" sz="1600" dirty="0" err="1" smtClean="0">
                <a:solidFill>
                  <a:srgbClr val="000096"/>
                </a:solidFill>
                <a:latin typeface="Garamond" pitchFamily="18" charset="0"/>
                <a:sym typeface="Wingdings" pitchFamily="2" charset="2"/>
              </a:rPr>
              <a:t>Kaluza</a:t>
            </a:r>
            <a:r>
              <a:rPr lang="en-US" sz="1600" dirty="0" smtClean="0">
                <a:solidFill>
                  <a:srgbClr val="000096"/>
                </a:solidFill>
                <a:latin typeface="Garamond" pitchFamily="18" charset="0"/>
                <a:sym typeface="Wingdings" pitchFamily="2" charset="2"/>
              </a:rPr>
              <a:t>-Klein</a:t>
            </a:r>
          </a:p>
          <a:p>
            <a:pPr indent="180975">
              <a:spcBef>
                <a:spcPts val="0"/>
              </a:spcBef>
              <a:buFont typeface="Arial" pitchFamily="34" charset="0"/>
              <a:buChar char="•"/>
              <a:tabLst>
                <a:tab pos="2152650" algn="l"/>
              </a:tabLst>
            </a:pPr>
            <a:r>
              <a:rPr lang="fr-FR" sz="1600" dirty="0" smtClean="0">
                <a:latin typeface="Garamond" pitchFamily="18" charset="0"/>
                <a:sym typeface="Wingdings" pitchFamily="2" charset="2"/>
              </a:rPr>
              <a:t>Modèles</a:t>
            </a:r>
            <a:r>
              <a:rPr lang="en-US" sz="1600" dirty="0" smtClean="0">
                <a:latin typeface="Garamond" pitchFamily="18" charset="0"/>
                <a:sym typeface="Wingdings" pitchFamily="2" charset="2"/>
              </a:rPr>
              <a:t> type ADD		</a:t>
            </a:r>
            <a:r>
              <a:rPr lang="en-US" sz="1600" dirty="0" smtClean="0">
                <a:latin typeface="Garamond" pitchFamily="18" charset="0"/>
                <a:sym typeface="Symbol"/>
              </a:rPr>
              <a:t></a:t>
            </a:r>
            <a:r>
              <a:rPr lang="en-US" sz="1600" dirty="0" smtClean="0">
                <a:latin typeface="Garamond" pitchFamily="18" charset="0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0096"/>
                </a:solidFill>
                <a:latin typeface="Garamond" pitchFamily="18" charset="0"/>
                <a:sym typeface="Wingdings" pitchFamily="2" charset="2"/>
              </a:rPr>
              <a:t>Spin 2 (</a:t>
            </a:r>
            <a:r>
              <a:rPr lang="fr-FR" sz="1600" dirty="0" smtClean="0">
                <a:solidFill>
                  <a:srgbClr val="000096"/>
                </a:solidFill>
                <a:latin typeface="Garamond" pitchFamily="18" charset="0"/>
                <a:sym typeface="Wingdings" pitchFamily="2" charset="2"/>
              </a:rPr>
              <a:t>Excitations</a:t>
            </a:r>
            <a:r>
              <a:rPr lang="en-US" sz="1600" dirty="0" smtClean="0">
                <a:solidFill>
                  <a:srgbClr val="000096"/>
                </a:solidFill>
                <a:latin typeface="Garamond" pitchFamily="18" charset="0"/>
                <a:sym typeface="Wingdings" pitchFamily="2" charset="2"/>
              </a:rPr>
              <a:t> du graviton)</a:t>
            </a:r>
          </a:p>
          <a:p>
            <a:pPr indent="180975">
              <a:spcBef>
                <a:spcPts val="0"/>
              </a:spcBef>
              <a:buFont typeface="Arial" pitchFamily="34" charset="0"/>
              <a:buChar char="•"/>
              <a:tabLst>
                <a:tab pos="2152650" algn="l"/>
              </a:tabLst>
            </a:pPr>
            <a:r>
              <a:rPr lang="fr-FR" sz="1600" dirty="0" smtClean="0">
                <a:latin typeface="Garamond" pitchFamily="18" charset="0"/>
                <a:sym typeface="Wingdings" pitchFamily="2" charset="2"/>
              </a:rPr>
              <a:t>Modèles</a:t>
            </a:r>
            <a:r>
              <a:rPr lang="en-US" sz="1600" dirty="0" smtClean="0">
                <a:latin typeface="Garamond" pitchFamily="18" charset="0"/>
                <a:sym typeface="Wingdings" pitchFamily="2" charset="2"/>
              </a:rPr>
              <a:t> type RS </a:t>
            </a:r>
            <a:r>
              <a:rPr lang="en-US" sz="1600" dirty="0" err="1" smtClean="0">
                <a:latin typeface="Garamond" pitchFamily="18" charset="0"/>
                <a:sym typeface="Wingdings" pitchFamily="2" charset="2"/>
              </a:rPr>
              <a:t>ou</a:t>
            </a:r>
            <a:r>
              <a:rPr lang="en-US" sz="1600" dirty="0" smtClean="0">
                <a:latin typeface="Garamond" pitchFamily="18" charset="0"/>
                <a:sym typeface="Wingdings" pitchFamily="2" charset="2"/>
              </a:rPr>
              <a:t> UED 	</a:t>
            </a:r>
            <a:r>
              <a:rPr lang="en-US" sz="1600" dirty="0" smtClean="0">
                <a:latin typeface="Garamond" pitchFamily="18" charset="0"/>
                <a:sym typeface="Symbol"/>
              </a:rPr>
              <a:t></a:t>
            </a:r>
            <a:r>
              <a:rPr lang="en-US" sz="1600" dirty="0" smtClean="0">
                <a:latin typeface="Garamond" pitchFamily="18" charset="0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0096"/>
                </a:solidFill>
                <a:latin typeface="Garamond" pitchFamily="18" charset="0"/>
                <a:sym typeface="Wingdings" pitchFamily="2" charset="2"/>
              </a:rPr>
              <a:t>Spin 1 (</a:t>
            </a:r>
            <a:r>
              <a:rPr lang="fr-FR" sz="1600" dirty="0" smtClean="0">
                <a:solidFill>
                  <a:srgbClr val="000096"/>
                </a:solidFill>
                <a:latin typeface="Garamond" pitchFamily="18" charset="0"/>
                <a:sym typeface="Wingdings" pitchFamily="2" charset="2"/>
              </a:rPr>
              <a:t>Excitations</a:t>
            </a:r>
            <a:r>
              <a:rPr lang="en-US" sz="1600" dirty="0" smtClean="0">
                <a:solidFill>
                  <a:srgbClr val="000096"/>
                </a:solidFill>
                <a:latin typeface="Garamond" pitchFamily="18" charset="0"/>
                <a:sym typeface="Wingdings" pitchFamily="2" charset="2"/>
              </a:rPr>
              <a:t> du Z </a:t>
            </a:r>
            <a:r>
              <a:rPr lang="fr-FR" sz="1600" dirty="0" smtClean="0">
                <a:solidFill>
                  <a:srgbClr val="000096"/>
                </a:solidFill>
                <a:latin typeface="Garamond" pitchFamily="18" charset="0"/>
                <a:sym typeface="Wingdings" pitchFamily="2" charset="2"/>
              </a:rPr>
              <a:t>ou</a:t>
            </a:r>
            <a:r>
              <a:rPr lang="en-US" sz="1600" dirty="0" smtClean="0">
                <a:solidFill>
                  <a:srgbClr val="000096"/>
                </a:solidFill>
                <a:latin typeface="Garamond" pitchFamily="18" charset="0"/>
                <a:sym typeface="Wingdings" pitchFamily="2" charset="2"/>
              </a:rPr>
              <a:t> du photon)</a:t>
            </a:r>
          </a:p>
        </p:txBody>
      </p:sp>
      <p:sp>
        <p:nvSpPr>
          <p:cNvPr id="99" name="Oval 66"/>
          <p:cNvSpPr>
            <a:spLocks noChangeArrowheads="1"/>
          </p:cNvSpPr>
          <p:nvPr/>
        </p:nvSpPr>
        <p:spPr bwMode="auto">
          <a:xfrm>
            <a:off x="6480175" y="1153963"/>
            <a:ext cx="74613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00" name="Straight Connector 53"/>
          <p:cNvCxnSpPr>
            <a:cxnSpLocks noChangeShapeType="1"/>
            <a:stCxn id="99" idx="2"/>
            <a:endCxn id="102" idx="0"/>
          </p:cNvCxnSpPr>
          <p:nvPr/>
        </p:nvCxnSpPr>
        <p:spPr bwMode="auto">
          <a:xfrm rot="10800000">
            <a:off x="238125" y="1180039"/>
            <a:ext cx="6242050" cy="12024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1" name="Straight Connector 61"/>
          <p:cNvCxnSpPr>
            <a:cxnSpLocks noChangeShapeType="1"/>
          </p:cNvCxnSpPr>
          <p:nvPr/>
        </p:nvCxnSpPr>
        <p:spPr bwMode="auto">
          <a:xfrm rot="16200000" flipH="1">
            <a:off x="-405234" y="1805497"/>
            <a:ext cx="1027162" cy="794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02" name="Arc 101"/>
          <p:cNvSpPr/>
          <p:nvPr/>
        </p:nvSpPr>
        <p:spPr bwMode="auto">
          <a:xfrm rot="10800000" flipV="1">
            <a:off x="107950" y="1180039"/>
            <a:ext cx="260350" cy="260350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cxnSp>
        <p:nvCxnSpPr>
          <p:cNvPr id="110" name="Straight Connector 61"/>
          <p:cNvCxnSpPr>
            <a:cxnSpLocks noChangeShapeType="1"/>
            <a:stCxn id="102" idx="2"/>
          </p:cNvCxnSpPr>
          <p:nvPr/>
        </p:nvCxnSpPr>
        <p:spPr bwMode="auto">
          <a:xfrm rot="16200000" flipH="1">
            <a:off x="-777946" y="2196110"/>
            <a:ext cx="1772586" cy="794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8" name="Straight Connector 61"/>
          <p:cNvCxnSpPr>
            <a:cxnSpLocks noChangeShapeType="1"/>
            <a:stCxn id="109" idx="2"/>
            <a:endCxn id="140" idx="0"/>
          </p:cNvCxnSpPr>
          <p:nvPr/>
        </p:nvCxnSpPr>
        <p:spPr bwMode="auto">
          <a:xfrm rot="16200000" flipH="1">
            <a:off x="-1683605" y="4860862"/>
            <a:ext cx="3585493" cy="2382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56" name="Group 155"/>
          <p:cNvGrpSpPr/>
          <p:nvPr/>
        </p:nvGrpSpPr>
        <p:grpSpPr>
          <a:xfrm>
            <a:off x="96838" y="2597144"/>
            <a:ext cx="6456363" cy="2772242"/>
            <a:chOff x="96838" y="2597144"/>
            <a:chExt cx="6456363" cy="2772242"/>
          </a:xfrm>
        </p:grpSpPr>
        <p:sp>
          <p:nvSpPr>
            <p:cNvPr id="107" name="Oval 66"/>
            <p:cNvSpPr>
              <a:spLocks noChangeArrowheads="1"/>
            </p:cNvSpPr>
            <p:nvPr/>
          </p:nvSpPr>
          <p:spPr bwMode="auto">
            <a:xfrm>
              <a:off x="4930775" y="2913056"/>
              <a:ext cx="74613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08" name="Straight Connector 53"/>
            <p:cNvCxnSpPr>
              <a:cxnSpLocks noChangeShapeType="1"/>
              <a:stCxn id="107" idx="2"/>
              <a:endCxn id="109" idx="0"/>
            </p:cNvCxnSpPr>
            <p:nvPr/>
          </p:nvCxnSpPr>
          <p:spPr bwMode="auto">
            <a:xfrm rot="10800000">
              <a:off x="238125" y="2939132"/>
              <a:ext cx="4692650" cy="12024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9" name="Arc 108"/>
            <p:cNvSpPr/>
            <p:nvPr/>
          </p:nvSpPr>
          <p:spPr bwMode="auto">
            <a:xfrm rot="10800000" flipV="1">
              <a:off x="107950" y="2939132"/>
              <a:ext cx="260350" cy="260350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3" name="TextBox 403"/>
            <p:cNvSpPr txBox="1">
              <a:spLocks noChangeArrowheads="1"/>
            </p:cNvSpPr>
            <p:nvPr/>
          </p:nvSpPr>
          <p:spPr bwMode="auto">
            <a:xfrm>
              <a:off x="196851" y="2597144"/>
              <a:ext cx="63563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 smtClean="0">
                  <a:solidFill>
                    <a:srgbClr val="000096"/>
                  </a:solidFill>
                  <a:latin typeface="Lucida Calligraphy" pitchFamily="66" charset="0"/>
                </a:rPr>
                <a:t>Les théories de grande unification </a:t>
              </a:r>
            </a:p>
            <a:p>
              <a:pPr>
                <a:spcBef>
                  <a:spcPts val="0"/>
                </a:spcBef>
              </a:pPr>
              <a:r>
                <a:rPr lang="fr-FR" sz="1600" dirty="0" smtClean="0">
                  <a:solidFill>
                    <a:srgbClr val="C00000"/>
                  </a:solidFill>
                  <a:latin typeface="Adobe Garamond Pro" pitchFamily="18" charset="0"/>
                </a:rPr>
                <a:t>	                </a:t>
              </a:r>
              <a:r>
                <a:rPr lang="fr-FR" sz="1600" dirty="0" smtClean="0">
                  <a:solidFill>
                    <a:srgbClr val="C00000"/>
                  </a:solidFill>
                  <a:latin typeface="Garamond" pitchFamily="18" charset="0"/>
                </a:rPr>
                <a:t>Unification des forces fondamentales</a:t>
              </a:r>
            </a:p>
          </p:txBody>
        </p:sp>
        <p:pic>
          <p:nvPicPr>
            <p:cNvPr id="194" name="Picture 40" descr="http://hausheer.osola.com/latex2png/XGJlZ2lue2l0ZW1pemV9DQpcaXRlbVskXGJ1bGxldCRdew0KJEVfNiBccmlnaHRhcnJvdyBTTygxMCkgXHRpbWVzIFUoMSlfXHBzaSBccmlnaHRhcnJvdyBTVSg1KSBcdGltZXMgVSgxKV9cY2hpXHRpbWVzIFUoMSlfXHBzaSBccmlnaHRhcnJvdyBHX3tcdGV4dHJtIE1TfSQNCn0NClxpdGVtWyRcYnVsbGV0JF17DQokWicoXHRoZXRhX3tFXzZ9ICkgPSBaJ19ccHNpICBcY29zIFx0aGV0YV97RV82fSAgKyBaJ19cY2hpICBcc2luIFx0aGV0YV97RV82fSQgZXQgJFx0aGV0YV97RV82fT1ccGkgIC0gXGFyY3RhbiAoNS8zKSBccmlnaHRhcnJvdyBaJ19cZXRhJA0KfQ0KXGVuZHtpdGVtaXplfQ0K/300/1/result.png"/>
            <p:cNvPicPr>
              <a:picLocks noChangeAspect="1" noChangeArrowheads="1"/>
            </p:cNvPicPr>
            <p:nvPr/>
          </p:nvPicPr>
          <p:blipFill>
            <a:blip r:embed="rId5"/>
            <a:srcRect l="3014" t="54146" r="46584" b="-9747"/>
            <a:stretch>
              <a:fillRect/>
            </a:stretch>
          </p:blipFill>
          <p:spPr bwMode="auto">
            <a:xfrm>
              <a:off x="977900" y="4140796"/>
              <a:ext cx="2749550" cy="327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7" name="TextBox 186"/>
            <p:cNvSpPr txBox="1"/>
            <p:nvPr/>
          </p:nvSpPr>
          <p:spPr bwMode="auto">
            <a:xfrm>
              <a:off x="205270" y="3603511"/>
              <a:ext cx="458914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indent="1778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fr-FR" sz="1600" dirty="0" smtClean="0">
                  <a:latin typeface="Garamond" pitchFamily="18" charset="0"/>
                  <a:sym typeface="Wingdings" pitchFamily="2" charset="2"/>
                </a:rPr>
                <a:t>2 groupes U(1) supplémentaires</a:t>
              </a:r>
              <a:r>
                <a:rPr lang="en-US" sz="1600" dirty="0" smtClean="0">
                  <a:latin typeface="Garamond" pitchFamily="18" charset="0"/>
                  <a:sym typeface="Symbol"/>
                </a:rPr>
                <a:t> </a:t>
              </a:r>
              <a:r>
                <a:rPr lang="en-US" sz="1600" dirty="0" smtClean="0">
                  <a:latin typeface="Garamond" pitchFamily="18" charset="0"/>
                  <a:sym typeface="Wingdings" pitchFamily="2" charset="2"/>
                </a:rPr>
                <a:t> </a:t>
              </a:r>
              <a:r>
                <a:rPr lang="en-US" sz="1600" dirty="0" smtClean="0">
                  <a:solidFill>
                    <a:srgbClr val="000096"/>
                  </a:solidFill>
                  <a:latin typeface="Garamond" pitchFamily="18" charset="0"/>
                  <a:sym typeface="Wingdings" pitchFamily="2" charset="2"/>
                </a:rPr>
                <a:t>Spin 1</a:t>
              </a:r>
              <a:endParaRPr lang="fr-FR" sz="1600" dirty="0" smtClean="0">
                <a:latin typeface="Garamond" pitchFamily="18" charset="0"/>
                <a:sym typeface="Wingdings" pitchFamily="2" charset="2"/>
              </a:endParaRPr>
            </a:p>
            <a:p>
              <a:pPr indent="1778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fr-FR" sz="1600" dirty="0" smtClean="0">
                  <a:latin typeface="Garamond" pitchFamily="18" charset="0"/>
                </a:rPr>
                <a:t>Au  moins un état propre de masse à l’échelle du </a:t>
              </a:r>
              <a:r>
                <a:rPr lang="fr-FR" sz="1600" dirty="0" err="1" smtClean="0">
                  <a:latin typeface="Garamond" pitchFamily="18" charset="0"/>
                </a:rPr>
                <a:t>TeV</a:t>
              </a:r>
              <a:r>
                <a:rPr lang="fr-FR" sz="1600" dirty="0" smtClean="0">
                  <a:latin typeface="Garamond" pitchFamily="18" charset="0"/>
                </a:rPr>
                <a:t>.</a:t>
              </a:r>
            </a:p>
          </p:txBody>
        </p:sp>
        <p:cxnSp>
          <p:nvCxnSpPr>
            <p:cNvPr id="203" name="Straight Connector 398"/>
            <p:cNvCxnSpPr>
              <a:cxnSpLocks noChangeShapeType="1"/>
            </p:cNvCxnSpPr>
            <p:nvPr/>
          </p:nvCxnSpPr>
          <p:spPr bwMode="auto">
            <a:xfrm rot="10800000">
              <a:off x="223838" y="3583586"/>
              <a:ext cx="2900362" cy="158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04" name="Arc 203"/>
            <p:cNvSpPr/>
            <p:nvPr/>
          </p:nvSpPr>
          <p:spPr bwMode="auto">
            <a:xfrm rot="16200000">
              <a:off x="96838" y="3579496"/>
              <a:ext cx="260350" cy="260350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9" name="TextBox 208"/>
            <p:cNvSpPr txBox="1"/>
            <p:nvPr/>
          </p:nvSpPr>
          <p:spPr bwMode="auto">
            <a:xfrm>
              <a:off x="205270" y="4784611"/>
              <a:ext cx="38784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indent="1778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fr-FR" sz="1600" i="1" dirty="0" smtClean="0">
                  <a:latin typeface="Garamond" pitchFamily="18" charset="0"/>
                </a:rPr>
                <a:t>SU(2)</a:t>
              </a:r>
              <a:r>
                <a:rPr lang="fr-FR" sz="1600" i="1" baseline="-25000" dirty="0" smtClean="0">
                  <a:latin typeface="Garamond" pitchFamily="18" charset="0"/>
                </a:rPr>
                <a:t>R</a:t>
              </a:r>
              <a:r>
                <a:rPr lang="fr-FR" sz="1600" i="1" dirty="0" smtClean="0">
                  <a:latin typeface="Garamond" pitchFamily="18" charset="0"/>
                </a:rPr>
                <a:t>  </a:t>
              </a:r>
              <a:r>
                <a:rPr lang="en-US" sz="1600" dirty="0" smtClean="0">
                  <a:latin typeface="Garamond" pitchFamily="18" charset="0"/>
                  <a:sym typeface="Symbol"/>
                </a:rPr>
                <a:t> </a:t>
              </a:r>
              <a:r>
                <a:rPr lang="fr-FR" sz="1600" dirty="0" smtClean="0">
                  <a:latin typeface="Garamond" pitchFamily="18" charset="0"/>
                </a:rPr>
                <a:t>Couplages aux particules droites.</a:t>
              </a:r>
            </a:p>
            <a:p>
              <a:pPr indent="1778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fr-FR" sz="1600" i="1" dirty="0" smtClean="0">
                  <a:latin typeface="Garamond" pitchFamily="18" charset="0"/>
                </a:rPr>
                <a:t>U(1)</a:t>
              </a:r>
              <a:r>
                <a:rPr lang="fr-FR" sz="1600" i="1" baseline="-25000" dirty="0" smtClean="0">
                  <a:latin typeface="Garamond" pitchFamily="18" charset="0"/>
                </a:rPr>
                <a:t>B-L</a:t>
              </a:r>
              <a:r>
                <a:rPr lang="en-US" sz="1600" dirty="0" smtClean="0">
                  <a:latin typeface="Garamond" pitchFamily="18" charset="0"/>
                  <a:sym typeface="Symbol"/>
                </a:rPr>
                <a:t>  </a:t>
              </a:r>
              <a:r>
                <a:rPr lang="fr-FR" sz="1600" dirty="0" smtClean="0">
                  <a:latin typeface="Garamond" pitchFamily="18" charset="0"/>
                </a:rPr>
                <a:t>Couplages B-L.</a:t>
              </a:r>
            </a:p>
          </p:txBody>
        </p:sp>
        <p:cxnSp>
          <p:nvCxnSpPr>
            <p:cNvPr id="213" name="Straight Connector 398"/>
            <p:cNvCxnSpPr>
              <a:cxnSpLocks noChangeShapeType="1"/>
            </p:cNvCxnSpPr>
            <p:nvPr/>
          </p:nvCxnSpPr>
          <p:spPr bwMode="auto">
            <a:xfrm rot="10800000">
              <a:off x="223840" y="4764688"/>
              <a:ext cx="4843460" cy="158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14" name="Arc 213"/>
            <p:cNvSpPr/>
            <p:nvPr/>
          </p:nvSpPr>
          <p:spPr bwMode="auto">
            <a:xfrm rot="16200000">
              <a:off x="96838" y="4760596"/>
              <a:ext cx="260350" cy="260350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30051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4325" y="3340134"/>
              <a:ext cx="2794000" cy="225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0052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175" y="4524784"/>
              <a:ext cx="4776507" cy="220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57" name="Group 156"/>
          <p:cNvGrpSpPr/>
          <p:nvPr/>
        </p:nvGrpSpPr>
        <p:grpSpPr>
          <a:xfrm>
            <a:off x="5964016" y="4909145"/>
            <a:ext cx="2914650" cy="609600"/>
            <a:chOff x="5964016" y="4909145"/>
            <a:chExt cx="2914650" cy="609600"/>
          </a:xfrm>
        </p:grpSpPr>
        <p:pic>
          <p:nvPicPr>
            <p:cNvPr id="219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124575" y="4994329"/>
              <a:ext cx="2571750" cy="452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1" name="Rounded Rectangle 210"/>
            <p:cNvSpPr/>
            <p:nvPr/>
          </p:nvSpPr>
          <p:spPr bwMode="auto">
            <a:xfrm>
              <a:off x="5964016" y="4909145"/>
              <a:ext cx="2914650" cy="609600"/>
            </a:xfrm>
            <a:prstGeom prst="roundRect">
              <a:avLst>
                <a:gd name="adj" fmla="val 12178"/>
              </a:avLst>
            </a:prstGeom>
            <a:solidFill>
              <a:srgbClr val="C00000">
                <a:alpha val="10196"/>
              </a:srgbClr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3" name="Group 140"/>
          <p:cNvGrpSpPr/>
          <p:nvPr/>
        </p:nvGrpSpPr>
        <p:grpSpPr>
          <a:xfrm>
            <a:off x="5964016" y="3594695"/>
            <a:ext cx="2914650" cy="923926"/>
            <a:chOff x="5534025" y="4772025"/>
            <a:chExt cx="2914650" cy="923926"/>
          </a:xfrm>
        </p:grpSpPr>
        <p:sp>
          <p:nvSpPr>
            <p:cNvPr id="192" name="Rounded Rectangle 191"/>
            <p:cNvSpPr/>
            <p:nvPr/>
          </p:nvSpPr>
          <p:spPr bwMode="auto">
            <a:xfrm>
              <a:off x="5534025" y="4772025"/>
              <a:ext cx="2914650" cy="923926"/>
            </a:xfrm>
            <a:prstGeom prst="roundRect">
              <a:avLst>
                <a:gd name="adj" fmla="val 12178"/>
              </a:avLst>
            </a:prstGeom>
            <a:solidFill>
              <a:srgbClr val="C00000">
                <a:alpha val="10196"/>
              </a:srgbClr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pic>
          <p:nvPicPr>
            <p:cNvPr id="193" name="Picture 2" descr="http://hausheer.osola.com/latex2png/XGRlZmluZWNvbG9ye3ZlcnR9e3JnYn17MCwwLjM5LDB9DQpcZGVmaW5lY29sb3J7YmxldX17cmdifXswLDAsNTl9DQpcZGVmaW5lY29sb3J7cm91Z2V9e3JnYn17MC43MiwwLDB9DQokDQpcY29sb3J7cm91Z2V9DQpaJ197XHBzaX0gXHRvIFx0aGV0YV97RV82fSA9IDAgXFwNClonX3tcY2hpfSBcdG8gXHRoZXRhX3tFXzZ9ID0gXHBpLzIgXFwNClonX3tcZXRhfSBcdG8gXHRoZXRhX3tFXzZ9ID0gXHBpIC0gXGFyY3RhbiBcc3FydHs1LzN9IFxcDQok/300/1/result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51499" y="4843629"/>
              <a:ext cx="2644776" cy="785480"/>
            </a:xfrm>
            <a:prstGeom prst="rect">
              <a:avLst/>
            </a:prstGeom>
            <a:noFill/>
          </p:spPr>
        </p:pic>
      </p:grp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6753224" y="761999"/>
            <a:ext cx="2209801" cy="1228726"/>
            <a:chOff x="1372" y="1177"/>
            <a:chExt cx="2157" cy="1387"/>
          </a:xfrm>
        </p:grpSpPr>
        <p:sp>
          <p:nvSpPr>
            <p:cNvPr id="226" name="Oval 6"/>
            <p:cNvSpPr>
              <a:spLocks noChangeArrowheads="1"/>
            </p:cNvSpPr>
            <p:nvPr/>
          </p:nvSpPr>
          <p:spPr bwMode="auto">
            <a:xfrm>
              <a:off x="1955" y="1842"/>
              <a:ext cx="58" cy="60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fr-FR"/>
            </a:p>
          </p:txBody>
        </p:sp>
        <p:sp>
          <p:nvSpPr>
            <p:cNvPr id="227" name="Oval 7"/>
            <p:cNvSpPr>
              <a:spLocks noChangeArrowheads="1"/>
            </p:cNvSpPr>
            <p:nvPr/>
          </p:nvSpPr>
          <p:spPr bwMode="auto">
            <a:xfrm>
              <a:off x="2816" y="1831"/>
              <a:ext cx="58" cy="61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fr-FR"/>
            </a:p>
          </p:txBody>
        </p: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1372" y="1177"/>
              <a:ext cx="2157" cy="1387"/>
              <a:chOff x="1372" y="1177"/>
              <a:chExt cx="2157" cy="1387"/>
            </a:xfrm>
          </p:grpSpPr>
          <p:sp>
            <p:nvSpPr>
              <p:cNvPr id="229" name="Freeform 9"/>
              <p:cNvSpPr>
                <a:spLocks/>
              </p:cNvSpPr>
              <p:nvPr/>
            </p:nvSpPr>
            <p:spPr bwMode="auto">
              <a:xfrm rot="-5400000">
                <a:off x="2343" y="1436"/>
                <a:ext cx="144" cy="861"/>
              </a:xfrm>
              <a:custGeom>
                <a:avLst/>
                <a:gdLst>
                  <a:gd name="T0" fmla="*/ 52 w 198"/>
                  <a:gd name="T1" fmla="*/ 0 h 1104"/>
                  <a:gd name="T2" fmla="*/ 7 w 198"/>
                  <a:gd name="T3" fmla="*/ 51 h 1104"/>
                  <a:gd name="T4" fmla="*/ 97 w 198"/>
                  <a:gd name="T5" fmla="*/ 103 h 1104"/>
                  <a:gd name="T6" fmla="*/ 7 w 198"/>
                  <a:gd name="T7" fmla="*/ 154 h 1104"/>
                  <a:gd name="T8" fmla="*/ 97 w 198"/>
                  <a:gd name="T9" fmla="*/ 206 h 1104"/>
                  <a:gd name="T10" fmla="*/ 7 w 198"/>
                  <a:gd name="T11" fmla="*/ 258 h 1104"/>
                  <a:gd name="T12" fmla="*/ 97 w 198"/>
                  <a:gd name="T13" fmla="*/ 310 h 1104"/>
                  <a:gd name="T14" fmla="*/ 7 w 198"/>
                  <a:gd name="T15" fmla="*/ 361 h 1104"/>
                  <a:gd name="T16" fmla="*/ 97 w 198"/>
                  <a:gd name="T17" fmla="*/ 413 h 1104"/>
                  <a:gd name="T18" fmla="*/ 7 w 198"/>
                  <a:gd name="T19" fmla="*/ 465 h 1104"/>
                  <a:gd name="T20" fmla="*/ 97 w 198"/>
                  <a:gd name="T21" fmla="*/ 516 h 1104"/>
                  <a:gd name="T22" fmla="*/ 7 w 198"/>
                  <a:gd name="T23" fmla="*/ 568 h 1104"/>
                  <a:gd name="T24" fmla="*/ 97 w 198"/>
                  <a:gd name="T25" fmla="*/ 620 h 1104"/>
                  <a:gd name="T26" fmla="*/ 52 w 198"/>
                  <a:gd name="T27" fmla="*/ 671 h 11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98"/>
                  <a:gd name="T43" fmla="*/ 0 h 1104"/>
                  <a:gd name="T44" fmla="*/ 198 w 198"/>
                  <a:gd name="T45" fmla="*/ 1104 h 11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98" h="1104">
                    <a:moveTo>
                      <a:pt x="99" y="0"/>
                    </a:moveTo>
                    <a:cubicBezTo>
                      <a:pt x="49" y="28"/>
                      <a:pt x="0" y="56"/>
                      <a:pt x="14" y="84"/>
                    </a:cubicBezTo>
                    <a:cubicBezTo>
                      <a:pt x="28" y="112"/>
                      <a:pt x="184" y="141"/>
                      <a:pt x="184" y="169"/>
                    </a:cubicBezTo>
                    <a:cubicBezTo>
                      <a:pt x="184" y="197"/>
                      <a:pt x="14" y="226"/>
                      <a:pt x="14" y="254"/>
                    </a:cubicBezTo>
                    <a:cubicBezTo>
                      <a:pt x="14" y="282"/>
                      <a:pt x="184" y="311"/>
                      <a:pt x="184" y="339"/>
                    </a:cubicBezTo>
                    <a:cubicBezTo>
                      <a:pt x="184" y="367"/>
                      <a:pt x="14" y="396"/>
                      <a:pt x="14" y="424"/>
                    </a:cubicBezTo>
                    <a:cubicBezTo>
                      <a:pt x="14" y="452"/>
                      <a:pt x="184" y="481"/>
                      <a:pt x="184" y="509"/>
                    </a:cubicBezTo>
                    <a:cubicBezTo>
                      <a:pt x="184" y="537"/>
                      <a:pt x="14" y="566"/>
                      <a:pt x="14" y="594"/>
                    </a:cubicBezTo>
                    <a:cubicBezTo>
                      <a:pt x="14" y="622"/>
                      <a:pt x="184" y="651"/>
                      <a:pt x="184" y="679"/>
                    </a:cubicBezTo>
                    <a:cubicBezTo>
                      <a:pt x="184" y="707"/>
                      <a:pt x="14" y="736"/>
                      <a:pt x="14" y="764"/>
                    </a:cubicBezTo>
                    <a:cubicBezTo>
                      <a:pt x="14" y="792"/>
                      <a:pt x="184" y="821"/>
                      <a:pt x="184" y="849"/>
                    </a:cubicBezTo>
                    <a:cubicBezTo>
                      <a:pt x="184" y="877"/>
                      <a:pt x="14" y="906"/>
                      <a:pt x="14" y="934"/>
                    </a:cubicBezTo>
                    <a:cubicBezTo>
                      <a:pt x="14" y="962"/>
                      <a:pt x="170" y="992"/>
                      <a:pt x="184" y="1020"/>
                    </a:cubicBezTo>
                    <a:cubicBezTo>
                      <a:pt x="198" y="1048"/>
                      <a:pt x="148" y="1076"/>
                      <a:pt x="99" y="110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aphicFrame>
            <p:nvGraphicFramePr>
              <p:cNvPr id="230" name="Object 55"/>
              <p:cNvGraphicFramePr>
                <a:graphicFrameLocks noChangeAspect="1"/>
              </p:cNvGraphicFramePr>
              <p:nvPr/>
            </p:nvGraphicFramePr>
            <p:xfrm>
              <a:off x="1406" y="1199"/>
              <a:ext cx="150" cy="194"/>
            </p:xfrm>
            <a:graphic>
              <a:graphicData uri="http://schemas.openxmlformats.org/presentationml/2006/ole">
                <p:oleObj spid="_x0000_s188418" name="Equation" r:id="rId10" imgW="126720" imgH="164880" progId="Equation.DSMT4">
                  <p:embed/>
                </p:oleObj>
              </a:graphicData>
            </a:graphic>
          </p:graphicFrame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1533" y="1401"/>
                <a:ext cx="451" cy="461"/>
                <a:chOff x="1941" y="2077"/>
                <a:chExt cx="621" cy="675"/>
              </a:xfrm>
            </p:grpSpPr>
            <p:sp>
              <p:nvSpPr>
                <p:cNvPr id="244" name="Line 13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45" name="Line 14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7" name="Group 15"/>
              <p:cNvGrpSpPr>
                <a:grpSpLocks/>
              </p:cNvGrpSpPr>
              <p:nvPr/>
            </p:nvGrpSpPr>
            <p:grpSpPr bwMode="auto">
              <a:xfrm rot="10800000" flipV="1">
                <a:off x="1533" y="1872"/>
                <a:ext cx="451" cy="460"/>
                <a:chOff x="1941" y="2077"/>
                <a:chExt cx="621" cy="675"/>
              </a:xfrm>
            </p:grpSpPr>
            <p:sp>
              <p:nvSpPr>
                <p:cNvPr id="242" name="Line 1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43" name="Line 17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8" name="Group 18"/>
              <p:cNvGrpSpPr>
                <a:grpSpLocks/>
              </p:cNvGrpSpPr>
              <p:nvPr/>
            </p:nvGrpSpPr>
            <p:grpSpPr bwMode="auto">
              <a:xfrm flipV="1">
                <a:off x="2845" y="1401"/>
                <a:ext cx="451" cy="461"/>
                <a:chOff x="1941" y="2077"/>
                <a:chExt cx="621" cy="675"/>
              </a:xfrm>
            </p:grpSpPr>
            <p:sp>
              <p:nvSpPr>
                <p:cNvPr id="240" name="Line 1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41" name="Line 20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 rot="10800000">
                <a:off x="2845" y="1857"/>
                <a:ext cx="451" cy="460"/>
                <a:chOff x="1941" y="2077"/>
                <a:chExt cx="621" cy="675"/>
              </a:xfrm>
            </p:grpSpPr>
            <p:sp>
              <p:nvSpPr>
                <p:cNvPr id="238" name="Line 2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39" name="Line 23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aphicFrame>
            <p:nvGraphicFramePr>
              <p:cNvPr id="235" name="Object 57"/>
              <p:cNvGraphicFramePr>
                <a:graphicFrameLocks noChangeAspect="1"/>
              </p:cNvGraphicFramePr>
              <p:nvPr/>
            </p:nvGraphicFramePr>
            <p:xfrm>
              <a:off x="1372" y="2340"/>
              <a:ext cx="165" cy="224"/>
            </p:xfrm>
            <a:graphic>
              <a:graphicData uri="http://schemas.openxmlformats.org/presentationml/2006/ole">
                <p:oleObj spid="_x0000_s188419" name="Equation" r:id="rId11" imgW="139680" imgH="190440" progId="Equation.DSMT4">
                  <p:embed/>
                </p:oleObj>
              </a:graphicData>
            </a:graphic>
          </p:graphicFrame>
          <p:graphicFrame>
            <p:nvGraphicFramePr>
              <p:cNvPr id="236" name="Object 58"/>
              <p:cNvGraphicFramePr>
                <a:graphicFrameLocks noChangeAspect="1"/>
              </p:cNvGraphicFramePr>
              <p:nvPr/>
            </p:nvGraphicFramePr>
            <p:xfrm>
              <a:off x="3333" y="1177"/>
              <a:ext cx="196" cy="239"/>
            </p:xfrm>
            <a:graphic>
              <a:graphicData uri="http://schemas.openxmlformats.org/presentationml/2006/ole">
                <p:oleObj spid="_x0000_s188420" name="Equation" r:id="rId12" imgW="164880" imgH="203040" progId="Equation.DSMT4">
                  <p:embed/>
                </p:oleObj>
              </a:graphicData>
            </a:graphic>
          </p:graphicFrame>
          <p:graphicFrame>
            <p:nvGraphicFramePr>
              <p:cNvPr id="237" name="Object 59"/>
              <p:cNvGraphicFramePr>
                <a:graphicFrameLocks noChangeAspect="1"/>
              </p:cNvGraphicFramePr>
              <p:nvPr/>
            </p:nvGraphicFramePr>
            <p:xfrm>
              <a:off x="3333" y="2199"/>
              <a:ext cx="196" cy="239"/>
            </p:xfrm>
            <a:graphic>
              <a:graphicData uri="http://schemas.openxmlformats.org/presentationml/2006/ole">
                <p:oleObj spid="_x0000_s188421" name="Equation" r:id="rId13" imgW="164880" imgH="203040" progId="Equation.DSMT4">
                  <p:embed/>
                </p:oleObj>
              </a:graphicData>
            </a:graphic>
          </p:graphicFrame>
        </p:grpSp>
      </p:grpSp>
      <p:sp>
        <p:nvSpPr>
          <p:cNvPr id="254" name="TextBox 253"/>
          <p:cNvSpPr txBox="1"/>
          <p:nvPr/>
        </p:nvSpPr>
        <p:spPr bwMode="auto">
          <a:xfrm>
            <a:off x="7610475" y="1371600"/>
            <a:ext cx="3898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FR" sz="1800" dirty="0" smtClean="0">
                <a:latin typeface="+mj-lt"/>
              </a:rPr>
              <a:t>??</a:t>
            </a:r>
          </a:p>
        </p:txBody>
      </p:sp>
      <p:sp>
        <p:nvSpPr>
          <p:cNvPr id="103" name="Text Placeholder 10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Les nouveaux bosons au-delà du modèle standard</a:t>
            </a:r>
            <a:endParaRPr lang="fr-FR" dirty="0"/>
          </a:p>
        </p:txBody>
      </p:sp>
      <p:sp>
        <p:nvSpPr>
          <p:cNvPr id="96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2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55" name="Group 154"/>
          <p:cNvGrpSpPr/>
          <p:nvPr/>
        </p:nvGrpSpPr>
        <p:grpSpPr>
          <a:xfrm>
            <a:off x="73025" y="5585420"/>
            <a:ext cx="7222391" cy="1145580"/>
            <a:chOff x="73025" y="5585420"/>
            <a:chExt cx="7222391" cy="1145580"/>
          </a:xfrm>
        </p:grpSpPr>
        <p:sp>
          <p:nvSpPr>
            <p:cNvPr id="140" name="Oval 66"/>
            <p:cNvSpPr>
              <a:spLocks noChangeArrowheads="1"/>
            </p:cNvSpPr>
            <p:nvPr/>
          </p:nvSpPr>
          <p:spPr bwMode="auto">
            <a:xfrm>
              <a:off x="73025" y="6654800"/>
              <a:ext cx="74613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Oval 66"/>
            <p:cNvSpPr>
              <a:spLocks noChangeArrowheads="1"/>
            </p:cNvSpPr>
            <p:nvPr/>
          </p:nvSpPr>
          <p:spPr bwMode="auto">
            <a:xfrm>
              <a:off x="2701925" y="5901332"/>
              <a:ext cx="74613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50" name="Straight Connector 53"/>
            <p:cNvCxnSpPr>
              <a:cxnSpLocks noChangeShapeType="1"/>
              <a:stCxn id="149" idx="2"/>
              <a:endCxn id="151" idx="0"/>
            </p:cNvCxnSpPr>
            <p:nvPr/>
          </p:nvCxnSpPr>
          <p:spPr bwMode="auto">
            <a:xfrm rot="10800000">
              <a:off x="238125" y="5927408"/>
              <a:ext cx="2463800" cy="12024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51" name="Arc 150"/>
            <p:cNvSpPr/>
            <p:nvPr/>
          </p:nvSpPr>
          <p:spPr bwMode="auto">
            <a:xfrm rot="10800000" flipV="1">
              <a:off x="107950" y="5927408"/>
              <a:ext cx="260350" cy="260350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2" name="TextBox 403"/>
            <p:cNvSpPr txBox="1">
              <a:spLocks noChangeArrowheads="1"/>
            </p:cNvSpPr>
            <p:nvPr/>
          </p:nvSpPr>
          <p:spPr bwMode="auto">
            <a:xfrm>
              <a:off x="196852" y="5585420"/>
              <a:ext cx="26177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 smtClean="0">
                  <a:solidFill>
                    <a:srgbClr val="000096"/>
                  </a:solidFill>
                  <a:latin typeface="Lucida Calligraphy" pitchFamily="66" charset="0"/>
                </a:rPr>
                <a:t>Modèles </a:t>
              </a:r>
              <a:r>
                <a:rPr lang="fr-FR" sz="2000" dirty="0" err="1" smtClean="0">
                  <a:solidFill>
                    <a:srgbClr val="000096"/>
                  </a:solidFill>
                  <a:latin typeface="Lucida Calligraphy" pitchFamily="66" charset="0"/>
                </a:rPr>
                <a:t>TopColor</a:t>
              </a:r>
              <a:r>
                <a:rPr lang="fr-FR" sz="2000" dirty="0" smtClean="0">
                  <a:solidFill>
                    <a:srgbClr val="000096"/>
                  </a:solidFill>
                  <a:latin typeface="Lucida Calligraphy" pitchFamily="66" charset="0"/>
                </a:rPr>
                <a:t> </a:t>
              </a:r>
            </a:p>
            <a:p>
              <a:pPr algn="r">
                <a:spcBef>
                  <a:spcPts val="0"/>
                </a:spcBef>
              </a:pPr>
              <a:r>
                <a:rPr lang="fr-FR" sz="1600" dirty="0" smtClean="0">
                  <a:solidFill>
                    <a:srgbClr val="C00000"/>
                  </a:solidFill>
                  <a:latin typeface="Garamond" pitchFamily="18" charset="0"/>
                </a:rPr>
                <a:t>Masse du top</a:t>
              </a:r>
            </a:p>
          </p:txBody>
        </p:sp>
        <p:sp>
          <p:nvSpPr>
            <p:cNvPr id="153" name="TextBox 152"/>
            <p:cNvSpPr txBox="1"/>
            <p:nvPr/>
          </p:nvSpPr>
          <p:spPr bwMode="auto">
            <a:xfrm>
              <a:off x="205270" y="6116419"/>
              <a:ext cx="7090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indent="1778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fr-FR" sz="1600" i="1" dirty="0" smtClean="0">
                  <a:latin typeface="Garamond" pitchFamily="18" charset="0"/>
                </a:rPr>
                <a:t>Z’ </a:t>
              </a:r>
              <a:r>
                <a:rPr lang="fr-FR" sz="1600" dirty="0" smtClean="0">
                  <a:latin typeface="Garamond" pitchFamily="18" charset="0"/>
                </a:rPr>
                <a:t> provenant d’un groupe </a:t>
              </a:r>
              <a:r>
                <a:rPr lang="fr-FR" sz="1600" i="1" dirty="0" smtClean="0">
                  <a:latin typeface="Garamond" pitchFamily="18" charset="0"/>
                </a:rPr>
                <a:t>U(1) </a:t>
              </a:r>
              <a:r>
                <a:rPr lang="fr-FR" sz="1600" dirty="0" smtClean="0">
                  <a:latin typeface="Garamond" pitchFamily="18" charset="0"/>
                </a:rPr>
                <a:t> supplémentaire générant un condensat top anti-top.</a:t>
              </a:r>
            </a:p>
            <a:p>
              <a:pPr indent="1778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fr-CH" sz="1600" dirty="0" smtClean="0">
                  <a:latin typeface="Garamond" pitchFamily="18" charset="0"/>
                </a:rPr>
                <a:t>Préférentiellement couplés à la troisième famille.</a:t>
              </a:r>
              <a:endParaRPr lang="fr-FR" sz="1600" dirty="0" smtClean="0">
                <a:latin typeface="Garamond" pitchFamily="18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 smtClean="0"/>
              <a:t>Résolution sur la masse invariante </a:t>
            </a:r>
            <a:endParaRPr lang="fr-FR" dirty="0"/>
          </a:p>
        </p:txBody>
      </p:sp>
      <p:grpSp>
        <p:nvGrpSpPr>
          <p:cNvPr id="6" name="Group 5"/>
          <p:cNvGrpSpPr/>
          <p:nvPr/>
        </p:nvGrpSpPr>
        <p:grpSpPr>
          <a:xfrm>
            <a:off x="241203" y="1105981"/>
            <a:ext cx="8245571" cy="5379195"/>
            <a:chOff x="235792" y="942975"/>
            <a:chExt cx="4563221" cy="3087124"/>
          </a:xfrm>
        </p:grpSpPr>
        <p:pic>
          <p:nvPicPr>
            <p:cNvPr id="3" name="Picture 18" descr="C:\Users\olympio\Application Data\SSH\temp\c1.jpg"/>
            <p:cNvPicPr>
              <a:picLocks noChangeAspect="1" noChangeArrowheads="1"/>
            </p:cNvPicPr>
            <p:nvPr/>
          </p:nvPicPr>
          <p:blipFill>
            <a:blip r:embed="rId2"/>
            <a:srcRect l="1653" t="9270" r="9348" b="4880"/>
            <a:stretch>
              <a:fillRect/>
            </a:stretch>
          </p:blipFill>
          <p:spPr bwMode="auto">
            <a:xfrm>
              <a:off x="400050" y="942975"/>
              <a:ext cx="4398963" cy="292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22"/>
            <p:cNvSpPr txBox="1">
              <a:spLocks noChangeArrowheads="1"/>
            </p:cNvSpPr>
            <p:nvPr/>
          </p:nvSpPr>
          <p:spPr bwMode="auto">
            <a:xfrm>
              <a:off x="3906062" y="3800476"/>
              <a:ext cx="805439" cy="229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latin typeface="Garamond" pitchFamily="18" charset="0"/>
                </a:rPr>
                <a:t>Mass [</a:t>
              </a:r>
              <a:r>
                <a:rPr lang="en-US" sz="2000" b="1" dirty="0" err="1">
                  <a:latin typeface="Garamond" pitchFamily="18" charset="0"/>
                </a:rPr>
                <a:t>TeV</a:t>
              </a:r>
              <a:r>
                <a:rPr lang="en-US" sz="2000" b="1" dirty="0">
                  <a:latin typeface="Garamond" pitchFamily="18" charset="0"/>
                </a:rPr>
                <a:t>]</a:t>
              </a:r>
            </a:p>
          </p:txBody>
        </p:sp>
        <p:sp>
          <p:nvSpPr>
            <p:cNvPr id="5" name="TextBox 23"/>
            <p:cNvSpPr txBox="1">
              <a:spLocks noChangeArrowheads="1"/>
            </p:cNvSpPr>
            <p:nvPr/>
          </p:nvSpPr>
          <p:spPr bwMode="auto">
            <a:xfrm rot="16200000">
              <a:off x="-82737" y="1349423"/>
              <a:ext cx="892550" cy="255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b="1" dirty="0">
                  <a:latin typeface="Garamond" pitchFamily="18" charset="0"/>
                </a:rPr>
                <a:t>σ</a:t>
              </a:r>
              <a:r>
                <a:rPr lang="fr-CH" b="1" dirty="0">
                  <a:latin typeface="Garamond" pitchFamily="18" charset="0"/>
                </a:rPr>
                <a:t> </a:t>
              </a:r>
              <a:r>
                <a:rPr lang="fr-CH" b="1" dirty="0" err="1">
                  <a:latin typeface="Garamond" pitchFamily="18" charset="0"/>
                </a:rPr>
                <a:t>gaussian</a:t>
              </a:r>
              <a:endParaRPr lang="en-US" b="1" dirty="0">
                <a:latin typeface="Garamond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 smtClean="0"/>
              <a:t>Bruit de fond top anti-top</a:t>
            </a:r>
            <a:endParaRPr lang="fr-FR" dirty="0"/>
          </a:p>
        </p:txBody>
      </p:sp>
      <p:pic>
        <p:nvPicPr>
          <p:cNvPr id="67586" name="Picture 2" descr="C:\Users\olympio\Documents\THESE\These\Soutenance_These\bruitdefondtt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44688"/>
            <a:ext cx="9120292" cy="3224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 smtClean="0"/>
              <a:t>Identification de la charge</a:t>
            </a:r>
            <a:endParaRPr lang="fr-FR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8" y="1885949"/>
            <a:ext cx="855818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Rapport de maximum de vraisemblance</a:t>
            </a:r>
            <a:endParaRPr lang="fr-FR" dirty="0"/>
          </a:p>
        </p:txBody>
      </p:sp>
      <p:sp>
        <p:nvSpPr>
          <p:cNvPr id="12290" name="AutoShape 2" descr="http://mail.google.com/mail/?attid=0.1&amp;disp=emb&amp;view=att&amp;th=11778d81a0d529b2"/>
          <p:cNvSpPr>
            <a:spLocks noChangeAspect="1" noChangeArrowheads="1"/>
          </p:cNvSpPr>
          <p:nvPr/>
        </p:nvSpPr>
        <p:spPr bwMode="auto">
          <a:xfrm>
            <a:off x="1301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292" name="AutoShape 4" descr="http://mail.google.com/mail/?attid=0.1&amp;disp=emb&amp;view=att&amp;th=11778d81a0d529b2"/>
          <p:cNvSpPr>
            <a:spLocks noChangeAspect="1" noChangeArrowheads="1"/>
          </p:cNvSpPr>
          <p:nvPr/>
        </p:nvSpPr>
        <p:spPr bwMode="auto">
          <a:xfrm>
            <a:off x="1301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294" name="AutoShape 6" descr="http://mail.google.com/mail/?attid=0.1&amp;disp=emb&amp;view=att&amp;th=11778d81a0d529b2"/>
          <p:cNvSpPr>
            <a:spLocks noChangeAspect="1" noChangeArrowheads="1"/>
          </p:cNvSpPr>
          <p:nvPr/>
        </p:nvSpPr>
        <p:spPr bwMode="auto">
          <a:xfrm>
            <a:off x="1301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296" name="AutoShape 8" descr="http://mail.google.com/mail/?attid=0.1&amp;disp=emb&amp;view=att&amp;th=11778d81a0d529b2"/>
          <p:cNvSpPr>
            <a:spLocks noChangeAspect="1" noChangeArrowheads="1"/>
          </p:cNvSpPr>
          <p:nvPr/>
        </p:nvSpPr>
        <p:spPr bwMode="auto">
          <a:xfrm>
            <a:off x="1301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297" name="Picture 9" descr="C:\Users\olympio\Documents\Downloads\anim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16008"/>
            <a:ext cx="9144000" cy="5743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 smtClean="0"/>
              <a:t>Résultat muons</a:t>
            </a:r>
            <a:endParaRPr lang="fr-FR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6438"/>
            <a:ext cx="9108634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 bwMode="auto">
          <a:xfrm>
            <a:off x="476250" y="1714500"/>
            <a:ext cx="1314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800" dirty="0" smtClean="0">
                <a:latin typeface="Adobe Garamond Pro" pitchFamily="18" charset="0"/>
              </a:rPr>
              <a:t>SSM à 1TeV</a:t>
            </a:r>
            <a:endParaRPr lang="fr-FR" sz="1800" dirty="0" smtClean="0">
              <a:latin typeface="Adobe Garamond Pro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114925" y="1733550"/>
            <a:ext cx="9825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l-GR" sz="1800" dirty="0" smtClean="0">
                <a:latin typeface="Garamond"/>
              </a:rPr>
              <a:t>χ</a:t>
            </a:r>
            <a:r>
              <a:rPr lang="fr-CH" sz="1800" dirty="0" smtClean="0">
                <a:latin typeface="Adobe Garamond Pro" pitchFamily="18" charset="0"/>
              </a:rPr>
              <a:t> à 1TeV</a:t>
            </a:r>
            <a:endParaRPr lang="fr-FR" sz="1800" dirty="0" smtClean="0">
              <a:latin typeface="Adobe Garamond Pr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Potentiel de d</a:t>
            </a:r>
            <a:r>
              <a:rPr lang="fr-CH" dirty="0" err="1" smtClean="0"/>
              <a:t>écouverte</a:t>
            </a:r>
            <a:endParaRPr lang="fr-FR" dirty="0"/>
          </a:p>
        </p:txBody>
      </p:sp>
      <p:pic>
        <p:nvPicPr>
          <p:cNvPr id="69634" name="Picture 2" descr="c:\Users\olympio\Documents\THESE\These\Soutenance_These\BiplotMW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65" y="1847850"/>
            <a:ext cx="8927983" cy="3800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 smtClean="0"/>
              <a:t>Ajustement de Y avec les quarks s</a:t>
            </a:r>
            <a:endParaRPr lang="fr-FR" dirty="0"/>
          </a:p>
        </p:txBody>
      </p:sp>
      <p:pic>
        <p:nvPicPr>
          <p:cNvPr id="82947" name="Picture 3" descr="C:\Users\olympio\Documents\THESE\These\Soutenance_These\Fig_Gene_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218" y="1676400"/>
            <a:ext cx="8503759" cy="415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Analyse au niveau génération</a:t>
            </a:r>
          </a:p>
        </p:txBody>
      </p:sp>
      <p:pic>
        <p:nvPicPr>
          <p:cNvPr id="48129" name="Picture 1" descr="C:\Users\olympio\Documents\THESE\These\Soutenance_These\Fig_Gene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442" y="1769663"/>
            <a:ext cx="7736115" cy="3840209"/>
          </a:xfrm>
          <a:prstGeom prst="rect">
            <a:avLst/>
          </a:prstGeom>
          <a:noFill/>
        </p:spPr>
      </p:pic>
      <p:grpSp>
        <p:nvGrpSpPr>
          <p:cNvPr id="5" name="Group 73"/>
          <p:cNvGrpSpPr/>
          <p:nvPr/>
        </p:nvGrpSpPr>
        <p:grpSpPr>
          <a:xfrm>
            <a:off x="209550" y="921529"/>
            <a:ext cx="8798897" cy="5755123"/>
            <a:chOff x="209550" y="865934"/>
            <a:chExt cx="8798897" cy="5755123"/>
          </a:xfrm>
        </p:grpSpPr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1685925" y="865934"/>
              <a:ext cx="73225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Étude Monte-Carlo avec 10000 pseudo-données</a:t>
              </a:r>
              <a:endParaRPr lang="fr-FR" sz="18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7" name="Straight Connector 308"/>
            <p:cNvCxnSpPr>
              <a:cxnSpLocks noChangeShapeType="1"/>
              <a:endCxn id="9" idx="2"/>
            </p:cNvCxnSpPr>
            <p:nvPr/>
          </p:nvCxnSpPr>
          <p:spPr bwMode="auto">
            <a:xfrm rot="10800000">
              <a:off x="385766" y="1153708"/>
              <a:ext cx="8608945" cy="32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" name="Straight Connector 309"/>
            <p:cNvCxnSpPr>
              <a:cxnSpLocks noChangeShapeType="1"/>
              <a:stCxn id="9" idx="0"/>
              <a:endCxn id="10" idx="0"/>
            </p:cNvCxnSpPr>
            <p:nvPr/>
          </p:nvCxnSpPr>
          <p:spPr bwMode="auto">
            <a:xfrm rot="5400000">
              <a:off x="-2379342" y="3910552"/>
              <a:ext cx="5261600" cy="8262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9" name="Arc 8"/>
            <p:cNvSpPr/>
            <p:nvPr/>
          </p:nvSpPr>
          <p:spPr bwMode="auto">
            <a:xfrm rot="16200000">
              <a:off x="255589" y="1153707"/>
              <a:ext cx="260350" cy="260351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Oval 312"/>
            <p:cNvSpPr>
              <a:spLocks noChangeArrowheads="1"/>
            </p:cNvSpPr>
            <p:nvPr/>
          </p:nvSpPr>
          <p:spPr bwMode="auto">
            <a:xfrm flipH="1">
              <a:off x="209550" y="6545483"/>
              <a:ext cx="75554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 bwMode="auto">
          <a:xfrm>
            <a:off x="4679950" y="13843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 smtClean="0">
                <a:latin typeface="Adobe Garamond Pro" pitchFamily="18" charset="0"/>
              </a:rPr>
              <a:t>Modèle </a:t>
            </a:r>
            <a:r>
              <a:rPr lang="fr-CH" sz="1800" dirty="0" smtClean="0">
                <a:latin typeface="Garamond"/>
              </a:rPr>
              <a:t>SSM à 1.5 </a:t>
            </a:r>
            <a:r>
              <a:rPr lang="fr-CH" sz="1800" dirty="0" err="1" smtClean="0">
                <a:latin typeface="Garamond"/>
              </a:rPr>
              <a:t>TeV</a:t>
            </a:r>
            <a:r>
              <a:rPr lang="fr-CH" sz="1800" dirty="0" smtClean="0">
                <a:latin typeface="Garamond"/>
              </a:rPr>
              <a:t> avec 130 fb</a:t>
            </a:r>
            <a:r>
              <a:rPr lang="fr-CH" sz="1800" baseline="30000" dirty="0" smtClean="0">
                <a:latin typeface="Garamond"/>
              </a:rPr>
              <a:t>-1</a:t>
            </a:r>
            <a:endParaRPr lang="fr-FR" sz="1800" baseline="30000" dirty="0" err="1" smtClean="0">
              <a:latin typeface="Adobe Garamond Pr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628650" y="13843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 smtClean="0">
                <a:latin typeface="Adobe Garamond Pro" pitchFamily="18" charset="0"/>
              </a:rPr>
              <a:t>Modèle </a:t>
            </a:r>
            <a:r>
              <a:rPr lang="el-GR" sz="1800" dirty="0" smtClean="0">
                <a:latin typeface="Garamond"/>
              </a:rPr>
              <a:t>χ</a:t>
            </a:r>
            <a:r>
              <a:rPr lang="fr-CH" sz="1800" dirty="0" smtClean="0">
                <a:latin typeface="Garamond"/>
              </a:rPr>
              <a:t> à 1.5 </a:t>
            </a:r>
            <a:r>
              <a:rPr lang="fr-CH" sz="1800" dirty="0" err="1" smtClean="0">
                <a:latin typeface="Garamond"/>
              </a:rPr>
              <a:t>TeV</a:t>
            </a:r>
            <a:r>
              <a:rPr lang="fr-CH" sz="1800" dirty="0" smtClean="0">
                <a:latin typeface="Garamond"/>
              </a:rPr>
              <a:t> avec 130 fb</a:t>
            </a:r>
            <a:r>
              <a:rPr lang="fr-CH" sz="1800" baseline="30000" dirty="0" smtClean="0">
                <a:latin typeface="Garamond"/>
              </a:rPr>
              <a:t>-1</a:t>
            </a:r>
            <a:endParaRPr lang="fr-FR" sz="1800" baseline="30000" dirty="0" err="1" smtClean="0">
              <a:latin typeface="Adobe Garamond Pr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0" y="1993900"/>
            <a:ext cx="7912501" cy="4450378"/>
            <a:chOff x="762000" y="1993900"/>
            <a:chExt cx="7912501" cy="4450378"/>
          </a:xfrm>
        </p:grpSpPr>
        <p:sp>
          <p:nvSpPr>
            <p:cNvPr id="17" name="Rounded Rectangle 16"/>
            <p:cNvSpPr/>
            <p:nvPr/>
          </p:nvSpPr>
          <p:spPr bwMode="auto">
            <a:xfrm>
              <a:off x="4051299" y="5981700"/>
              <a:ext cx="4597401" cy="457200"/>
            </a:xfrm>
            <a:prstGeom prst="roundRect">
              <a:avLst/>
            </a:prstGeom>
            <a:solidFill>
              <a:srgbClr val="C00000">
                <a:alpha val="5098"/>
              </a:srgbClr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762000" y="5981700"/>
              <a:ext cx="2844800" cy="45720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2857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4089400" y="6044168"/>
              <a:ext cx="458510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 smtClean="0">
                  <a:solidFill>
                    <a:srgbClr val="C00000"/>
                  </a:solidFill>
                  <a:latin typeface="Adobe Garamond Pro" pitchFamily="18" charset="0"/>
                  <a:sym typeface="Symbol"/>
                </a:rPr>
                <a:t>Biais du à la non considération des quarks s</a:t>
              </a:r>
              <a:endParaRPr lang="fr-FR" sz="2000" dirty="0" smtClean="0">
                <a:solidFill>
                  <a:srgbClr val="C00000"/>
                </a:solidFill>
                <a:latin typeface="Adobe Garamond Pro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2775" y="6016536"/>
              <a:ext cx="28986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 smtClean="0">
                  <a:solidFill>
                    <a:srgbClr val="000096"/>
                  </a:solidFill>
                  <a:latin typeface="Adobe Garamond Pro" pitchFamily="18" charset="0"/>
                </a:rPr>
                <a:t>Résultats compatibles à 2</a:t>
              </a:r>
              <a:r>
                <a:rPr lang="fr-FR" sz="2000" dirty="0" smtClean="0">
                  <a:solidFill>
                    <a:srgbClr val="000096"/>
                  </a:solidFill>
                  <a:latin typeface="Adobe Garamond Pro" pitchFamily="18" charset="0"/>
                  <a:sym typeface="Symbol"/>
                </a:rPr>
                <a:t> 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2070100" y="1993900"/>
              <a:ext cx="1343660" cy="25400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070100" y="2788920"/>
              <a:ext cx="1524000" cy="17018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1643380" y="4020820"/>
              <a:ext cx="1343660" cy="25400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1643380" y="4815840"/>
              <a:ext cx="1524000" cy="17018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6931660" y="1993900"/>
              <a:ext cx="1343660" cy="25400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6863080" y="2788920"/>
              <a:ext cx="1442720" cy="17018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6931660" y="3990340"/>
              <a:ext cx="1343660" cy="25400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6863080" y="4785360"/>
              <a:ext cx="1442720" cy="170180"/>
            </a:xfrm>
            <a:prstGeom prst="roundRect">
              <a:avLst/>
            </a:prstGeom>
            <a:solidFill>
              <a:srgbClr val="000096">
                <a:alpha val="5098"/>
              </a:srgbClr>
            </a:solidFill>
            <a:ln w="9525" cap="flat" cmpd="sng" algn="ctr">
              <a:solidFill>
                <a:srgbClr val="0000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 smtClean="0"/>
              <a:t>Efficacité de sélection des </a:t>
            </a:r>
            <a:r>
              <a:rPr lang="fr-CH" dirty="0" err="1" smtClean="0"/>
              <a:t>qq</a:t>
            </a:r>
            <a:r>
              <a:rPr lang="fr-CH" dirty="0" smtClean="0">
                <a:sym typeface="Symbol"/>
              </a:rPr>
              <a:t>Z’ e</a:t>
            </a:r>
            <a:r>
              <a:rPr lang="fr-CH" baseline="30000" dirty="0" smtClean="0">
                <a:sym typeface="Symbol"/>
              </a:rPr>
              <a:t>+</a:t>
            </a:r>
            <a:r>
              <a:rPr lang="fr-CH" dirty="0" smtClean="0">
                <a:sym typeface="Symbol"/>
              </a:rPr>
              <a:t>e</a:t>
            </a:r>
            <a:r>
              <a:rPr lang="fr-CH" baseline="30000" dirty="0" smtClean="0">
                <a:sym typeface="Symbol"/>
              </a:rPr>
              <a:t>-</a:t>
            </a:r>
            <a:endParaRPr lang="fr-FR" baseline="30000" dirty="0"/>
          </a:p>
        </p:txBody>
      </p:sp>
      <p:pic>
        <p:nvPicPr>
          <p:cNvPr id="3" name="Picture 7" descr="C:\Users\olympio\Documents\THESE\These\Soutenance_These\Eff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3101" y="3479801"/>
            <a:ext cx="2120899" cy="2387599"/>
          </a:xfrm>
          <a:prstGeom prst="rect">
            <a:avLst/>
          </a:prstGeom>
          <a:noFill/>
        </p:spPr>
      </p:pic>
      <p:grpSp>
        <p:nvGrpSpPr>
          <p:cNvPr id="15" name="Group 73"/>
          <p:cNvGrpSpPr/>
          <p:nvPr/>
        </p:nvGrpSpPr>
        <p:grpSpPr>
          <a:xfrm>
            <a:off x="209550" y="3090054"/>
            <a:ext cx="8798897" cy="3627873"/>
            <a:chOff x="209550" y="865934"/>
            <a:chExt cx="8798897" cy="3627873"/>
          </a:xfrm>
        </p:grpSpPr>
        <p:sp>
          <p:nvSpPr>
            <p:cNvPr id="16" name="TextBox 6"/>
            <p:cNvSpPr txBox="1">
              <a:spLocks noChangeArrowheads="1"/>
            </p:cNvSpPr>
            <p:nvPr/>
          </p:nvSpPr>
          <p:spPr bwMode="auto">
            <a:xfrm>
              <a:off x="1685925" y="865934"/>
              <a:ext cx="73225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Deux e</a:t>
              </a:r>
              <a:r>
                <a:rPr lang="fr-FR" sz="1800" baseline="30000" dirty="0" smtClean="0">
                  <a:solidFill>
                    <a:srgbClr val="000096"/>
                  </a:solidFill>
                  <a:latin typeface="Lucida Calligraphy" pitchFamily="66" charset="0"/>
                  <a:sym typeface="Symbol"/>
                </a:rPr>
                <a:t></a:t>
              </a: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  <a:sym typeface="Symbol"/>
                </a:rPr>
                <a:t> émis dos-à-dos …</a:t>
              </a:r>
              <a:endParaRPr lang="fr-FR" sz="18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17" name="Straight Connector 308"/>
            <p:cNvCxnSpPr>
              <a:cxnSpLocks noChangeShapeType="1"/>
              <a:endCxn id="19" idx="2"/>
            </p:cNvCxnSpPr>
            <p:nvPr/>
          </p:nvCxnSpPr>
          <p:spPr bwMode="auto">
            <a:xfrm rot="10800000">
              <a:off x="385766" y="1153708"/>
              <a:ext cx="8608945" cy="32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" name="Straight Connector 309"/>
            <p:cNvCxnSpPr>
              <a:cxnSpLocks noChangeShapeType="1"/>
              <a:stCxn id="19" idx="0"/>
              <a:endCxn id="20" idx="0"/>
            </p:cNvCxnSpPr>
            <p:nvPr/>
          </p:nvCxnSpPr>
          <p:spPr bwMode="auto">
            <a:xfrm rot="5400000">
              <a:off x="-1315717" y="2846927"/>
              <a:ext cx="3134350" cy="8262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9" name="Arc 18"/>
            <p:cNvSpPr/>
            <p:nvPr/>
          </p:nvSpPr>
          <p:spPr bwMode="auto">
            <a:xfrm rot="16200000">
              <a:off x="255589" y="1153707"/>
              <a:ext cx="260350" cy="260351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" name="Oval 312"/>
            <p:cNvSpPr>
              <a:spLocks noChangeArrowheads="1"/>
            </p:cNvSpPr>
            <p:nvPr/>
          </p:nvSpPr>
          <p:spPr bwMode="auto">
            <a:xfrm flipH="1">
              <a:off x="209550" y="4418233"/>
              <a:ext cx="75554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73"/>
          <p:cNvGrpSpPr/>
          <p:nvPr/>
        </p:nvGrpSpPr>
        <p:grpSpPr>
          <a:xfrm>
            <a:off x="209550" y="902479"/>
            <a:ext cx="8798897" cy="2197535"/>
            <a:chOff x="209550" y="865934"/>
            <a:chExt cx="8798897" cy="2197535"/>
          </a:xfrm>
        </p:grpSpPr>
        <p:sp>
          <p:nvSpPr>
            <p:cNvPr id="24" name="TextBox 6"/>
            <p:cNvSpPr txBox="1">
              <a:spLocks noChangeArrowheads="1"/>
            </p:cNvSpPr>
            <p:nvPr/>
          </p:nvSpPr>
          <p:spPr bwMode="auto">
            <a:xfrm>
              <a:off x="1685925" y="865934"/>
              <a:ext cx="73225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On ne sait pas d</a:t>
              </a:r>
              <a:r>
                <a:rPr lang="fr-CH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’où vient le quark … Collisionneur pp</a:t>
              </a:r>
              <a:endParaRPr lang="fr-FR" sz="18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25" name="Straight Connector 308"/>
            <p:cNvCxnSpPr>
              <a:cxnSpLocks noChangeShapeType="1"/>
              <a:endCxn id="27" idx="2"/>
            </p:cNvCxnSpPr>
            <p:nvPr/>
          </p:nvCxnSpPr>
          <p:spPr bwMode="auto">
            <a:xfrm rot="10800000">
              <a:off x="385766" y="1153708"/>
              <a:ext cx="8608945" cy="32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" name="Straight Connector 309"/>
            <p:cNvCxnSpPr>
              <a:cxnSpLocks noChangeShapeType="1"/>
              <a:stCxn id="27" idx="0"/>
              <a:endCxn id="28" idx="0"/>
            </p:cNvCxnSpPr>
            <p:nvPr/>
          </p:nvCxnSpPr>
          <p:spPr bwMode="auto">
            <a:xfrm rot="5400000">
              <a:off x="-600548" y="2131758"/>
              <a:ext cx="1704012" cy="8262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7" name="Arc 26"/>
            <p:cNvSpPr/>
            <p:nvPr/>
          </p:nvSpPr>
          <p:spPr bwMode="auto">
            <a:xfrm rot="16200000">
              <a:off x="255589" y="1153707"/>
              <a:ext cx="260350" cy="260351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" name="Oval 312"/>
            <p:cNvSpPr>
              <a:spLocks noChangeArrowheads="1"/>
            </p:cNvSpPr>
            <p:nvPr/>
          </p:nvSpPr>
          <p:spPr bwMode="auto">
            <a:xfrm flipH="1">
              <a:off x="209550" y="2987895"/>
              <a:ext cx="75554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5781" name="Picture 5" descr="C:\Users\olympio\Documents\THESE\These\Soutenance_These\ef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5438" y="1409699"/>
            <a:ext cx="3528681" cy="1565275"/>
          </a:xfrm>
          <a:prstGeom prst="rect">
            <a:avLst/>
          </a:prstGeom>
          <a:noFill/>
        </p:spPr>
      </p:pic>
      <p:pic>
        <p:nvPicPr>
          <p:cNvPr id="75782" name="Picture 6" descr="C:\Users\olympio\Documents\THESE\These\Soutenance_These\eff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" y="1384299"/>
            <a:ext cx="3528681" cy="1565275"/>
          </a:xfrm>
          <a:prstGeom prst="rect">
            <a:avLst/>
          </a:prstGeom>
          <a:noFill/>
        </p:spPr>
      </p:pic>
      <p:sp>
        <p:nvSpPr>
          <p:cNvPr id="33" name="Right Arrow 32"/>
          <p:cNvSpPr/>
          <p:nvPr/>
        </p:nvSpPr>
        <p:spPr bwMode="auto">
          <a:xfrm>
            <a:off x="6426200" y="4965700"/>
            <a:ext cx="431800" cy="36830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259081" y="3365500"/>
            <a:ext cx="271271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800" dirty="0" smtClean="0">
                <a:latin typeface="Adobe Garamond Pro" pitchFamily="18" charset="0"/>
              </a:rPr>
              <a:t>Centre de masse</a:t>
            </a:r>
            <a:endParaRPr lang="fr-FR" sz="1800" dirty="0" smtClean="0">
              <a:latin typeface="Adobe Garamond Pro" pitchFamily="18" charset="0"/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3865881" y="3365500"/>
            <a:ext cx="271271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800" dirty="0" smtClean="0">
                <a:latin typeface="Adobe Garamond Pro" pitchFamily="18" charset="0"/>
              </a:rPr>
              <a:t>Laboratoire</a:t>
            </a:r>
            <a:endParaRPr lang="fr-FR" sz="1800" dirty="0" smtClean="0">
              <a:latin typeface="Adobe Garamond Pro" pitchFamily="18" charset="0"/>
            </a:endParaRPr>
          </a:p>
        </p:txBody>
      </p:sp>
      <p:pic>
        <p:nvPicPr>
          <p:cNvPr id="75783" name="Picture 7" descr="C:\Users\olympio\Documents\THESE\These\Soutenance_These\eff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1150" y="3714247"/>
            <a:ext cx="2152650" cy="2946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84" name="Picture 8" descr="C:\Users\olympio\Documents\THESE\These\Soutenance_These\eff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639" y="3651753"/>
            <a:ext cx="1697362" cy="300889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ight Arrow 39"/>
          <p:cNvSpPr/>
          <p:nvPr/>
        </p:nvSpPr>
        <p:spPr bwMode="auto">
          <a:xfrm>
            <a:off x="2819400" y="4953000"/>
            <a:ext cx="1079500" cy="36830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 bwMode="auto">
          <a:xfrm>
            <a:off x="2819401" y="4102100"/>
            <a:ext cx="9271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800" dirty="0" err="1" smtClean="0">
                <a:latin typeface="Adobe Garamond Pro" pitchFamily="18" charset="0"/>
              </a:rPr>
              <a:t>Boost</a:t>
            </a:r>
            <a:r>
              <a:rPr lang="fr-CH" sz="1800" dirty="0" smtClean="0">
                <a:latin typeface="Adobe Garamond Pro" pitchFamily="18" charset="0"/>
              </a:rPr>
              <a:t> fixé par les PDF</a:t>
            </a:r>
            <a:endParaRPr lang="fr-FR" sz="1800" dirty="0" smtClean="0">
              <a:latin typeface="Adobe Garamond Pro" pitchFamily="18" charset="0"/>
            </a:endParaRPr>
          </a:p>
        </p:txBody>
      </p:sp>
      <p:sp>
        <p:nvSpPr>
          <p:cNvPr id="42" name="TextBox 41"/>
          <p:cNvSpPr txBox="1"/>
          <p:nvPr/>
        </p:nvSpPr>
        <p:spPr bwMode="auto">
          <a:xfrm>
            <a:off x="2616200" y="1409700"/>
            <a:ext cx="1231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800" dirty="0" smtClean="0">
                <a:latin typeface="Adobe Garamond Pro" pitchFamily="18" charset="0"/>
              </a:rPr>
              <a:t>Asymétrie dépendante des couplages</a:t>
            </a:r>
            <a:endParaRPr lang="fr-FR" sz="1800" dirty="0" smtClean="0">
              <a:latin typeface="Adobe Garamond Pro" pitchFamily="18" charset="0"/>
            </a:endParaRPr>
          </a:p>
        </p:txBody>
      </p:sp>
      <p:sp>
        <p:nvSpPr>
          <p:cNvPr id="43" name="Right Arrow 42"/>
          <p:cNvSpPr/>
          <p:nvPr/>
        </p:nvSpPr>
        <p:spPr bwMode="auto">
          <a:xfrm>
            <a:off x="4254500" y="1968500"/>
            <a:ext cx="850900" cy="36830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7696200" y="1409700"/>
            <a:ext cx="1079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800" dirty="0" smtClean="0">
                <a:latin typeface="Adobe Garamond Pro" pitchFamily="18" charset="0"/>
              </a:rPr>
              <a:t>Identique pour tout les spin 1</a:t>
            </a:r>
            <a:endParaRPr lang="fr-FR" sz="1800" dirty="0" smtClean="0">
              <a:latin typeface="Adobe Garamond Pro" pitchFamily="18" charset="0"/>
            </a:endParaRPr>
          </a:p>
        </p:txBody>
      </p:sp>
      <p:sp>
        <p:nvSpPr>
          <p:cNvPr id="45" name="TextBox 44"/>
          <p:cNvSpPr txBox="1"/>
          <p:nvPr/>
        </p:nvSpPr>
        <p:spPr bwMode="auto">
          <a:xfrm>
            <a:off x="6781800" y="5892800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800" dirty="0" smtClean="0">
                <a:latin typeface="Adobe Garamond Pro" pitchFamily="18" charset="0"/>
              </a:rPr>
              <a:t>Efficacité ne dépend que de la rapidité (du </a:t>
            </a:r>
            <a:r>
              <a:rPr lang="fr-CH" sz="1800" dirty="0" err="1" smtClean="0">
                <a:latin typeface="Adobe Garamond Pro" pitchFamily="18" charset="0"/>
              </a:rPr>
              <a:t>boost</a:t>
            </a:r>
            <a:r>
              <a:rPr lang="fr-CH" sz="1800" dirty="0" smtClean="0">
                <a:latin typeface="Adobe Garamond Pro" pitchFamily="18" charset="0"/>
              </a:rPr>
              <a:t>)</a:t>
            </a:r>
            <a:endParaRPr lang="fr-FR" sz="1800" dirty="0" smtClean="0">
              <a:latin typeface="Adobe Garamond Pr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403"/>
          <p:cNvSpPr txBox="1">
            <a:spLocks noChangeArrowheads="1"/>
          </p:cNvSpPr>
          <p:nvPr/>
        </p:nvSpPr>
        <p:spPr bwMode="auto">
          <a:xfrm>
            <a:off x="196850" y="763588"/>
            <a:ext cx="6126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solidFill>
                  <a:srgbClr val="000096"/>
                </a:solidFill>
                <a:latin typeface="Lucida Calligraphy" pitchFamily="66" charset="0"/>
              </a:rPr>
              <a:t>1960 - Les bosons de jauge lourds dans le MS</a:t>
            </a:r>
            <a:endParaRPr lang="en-US" sz="20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sp>
        <p:nvSpPr>
          <p:cNvPr id="1028" name="Oval 66"/>
          <p:cNvSpPr>
            <a:spLocks noChangeArrowheads="1"/>
          </p:cNvSpPr>
          <p:nvPr/>
        </p:nvSpPr>
        <p:spPr bwMode="auto">
          <a:xfrm>
            <a:off x="679450" y="515938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9" name="Oval 66"/>
          <p:cNvSpPr>
            <a:spLocks noChangeArrowheads="1"/>
          </p:cNvSpPr>
          <p:nvPr/>
        </p:nvSpPr>
        <p:spPr bwMode="auto">
          <a:xfrm>
            <a:off x="6246813" y="1071420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030" name="Straight Connector 53"/>
          <p:cNvCxnSpPr>
            <a:cxnSpLocks noChangeShapeType="1"/>
          </p:cNvCxnSpPr>
          <p:nvPr/>
        </p:nvCxnSpPr>
        <p:spPr bwMode="auto">
          <a:xfrm rot="10800000" flipV="1">
            <a:off x="238125" y="1119623"/>
            <a:ext cx="6008688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8" name="Arc 57"/>
          <p:cNvSpPr/>
          <p:nvPr/>
        </p:nvSpPr>
        <p:spPr bwMode="auto">
          <a:xfrm rot="16200000">
            <a:off x="107950" y="554038"/>
            <a:ext cx="260350" cy="260350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cxnSp>
        <p:nvCxnSpPr>
          <p:cNvPr id="1032" name="Straight Connector 59"/>
          <p:cNvCxnSpPr>
            <a:cxnSpLocks noChangeShapeType="1"/>
            <a:stCxn id="58" idx="2"/>
            <a:endCxn id="1028" idx="2"/>
          </p:cNvCxnSpPr>
          <p:nvPr/>
        </p:nvCxnSpPr>
        <p:spPr bwMode="auto">
          <a:xfrm>
            <a:off x="238125" y="554038"/>
            <a:ext cx="4413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3" name="Straight Connector 61"/>
          <p:cNvCxnSpPr>
            <a:cxnSpLocks noChangeShapeType="1"/>
            <a:stCxn id="58" idx="0"/>
            <a:endCxn id="64" idx="2"/>
          </p:cNvCxnSpPr>
          <p:nvPr/>
        </p:nvCxnSpPr>
        <p:spPr bwMode="auto">
          <a:xfrm rot="5400000">
            <a:off x="-42863" y="836613"/>
            <a:ext cx="303213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4" name="Arc 63"/>
          <p:cNvSpPr/>
          <p:nvPr/>
        </p:nvSpPr>
        <p:spPr bwMode="auto">
          <a:xfrm rot="10800000">
            <a:off x="107950" y="858838"/>
            <a:ext cx="260350" cy="260350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442913" y="1854200"/>
          <a:ext cx="246062" cy="276225"/>
        </p:xfrm>
        <a:graphic>
          <a:graphicData uri="http://schemas.openxmlformats.org/presentationml/2006/ole">
            <p:oleObj spid="_x0000_s189442" name="Equation" r:id="rId5" imgW="114120" imgH="126720" progId="Equation.DSMT4">
              <p:embed/>
            </p:oleObj>
          </a:graphicData>
        </a:graphic>
      </p:graphicFrame>
      <p:sp>
        <p:nvSpPr>
          <p:cNvPr id="1059" name="TextBox 306"/>
          <p:cNvSpPr txBox="1">
            <a:spLocks noChangeArrowheads="1"/>
          </p:cNvSpPr>
          <p:nvPr/>
        </p:nvSpPr>
        <p:spPr bwMode="auto">
          <a:xfrm>
            <a:off x="2171427" y="1370013"/>
            <a:ext cx="423731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800" dirty="0">
                <a:solidFill>
                  <a:srgbClr val="000096"/>
                </a:solidFill>
                <a:latin typeface="Adobe Garamond Pro" pitchFamily="18" charset="0"/>
              </a:rPr>
              <a:t>Structure de l’interaction faible</a:t>
            </a:r>
          </a:p>
          <a:p>
            <a:pPr algn="r"/>
            <a:r>
              <a:rPr lang="fr-CH" sz="1600" dirty="0">
                <a:solidFill>
                  <a:srgbClr val="000096"/>
                </a:solidFill>
                <a:latin typeface="Adobe Garamond Pro" pitchFamily="18" charset="0"/>
              </a:rPr>
              <a:t>3 bosons de jauge notés W</a:t>
            </a:r>
            <a:r>
              <a:rPr lang="fr-CH" sz="1600" baseline="-25000" dirty="0">
                <a:solidFill>
                  <a:srgbClr val="000096"/>
                </a:solidFill>
                <a:latin typeface="Adobe Garamond Pro" pitchFamily="18" charset="0"/>
              </a:rPr>
              <a:t>1</a:t>
            </a:r>
            <a:r>
              <a:rPr lang="fr-CH" sz="1600" dirty="0">
                <a:solidFill>
                  <a:srgbClr val="000096"/>
                </a:solidFill>
                <a:latin typeface="Adobe Garamond Pro" pitchFamily="18" charset="0"/>
              </a:rPr>
              <a:t>,W</a:t>
            </a:r>
            <a:r>
              <a:rPr lang="fr-CH" sz="1600" baseline="-25000" dirty="0">
                <a:solidFill>
                  <a:srgbClr val="000096"/>
                </a:solidFill>
                <a:latin typeface="Adobe Garamond Pro" pitchFamily="18" charset="0"/>
              </a:rPr>
              <a:t>2</a:t>
            </a:r>
            <a:r>
              <a:rPr lang="fr-CH" sz="1600" dirty="0">
                <a:solidFill>
                  <a:srgbClr val="000096"/>
                </a:solidFill>
                <a:latin typeface="Adobe Garamond Pro" pitchFamily="18" charset="0"/>
              </a:rPr>
              <a:t> et W</a:t>
            </a:r>
            <a:r>
              <a:rPr lang="fr-CH" sz="1600" baseline="-25000" dirty="0">
                <a:solidFill>
                  <a:srgbClr val="000096"/>
                </a:solidFill>
                <a:latin typeface="Adobe Garamond Pro" pitchFamily="18" charset="0"/>
              </a:rPr>
              <a:t>3</a:t>
            </a:r>
            <a:r>
              <a:rPr lang="fr-CH" sz="1600" dirty="0">
                <a:solidFill>
                  <a:srgbClr val="000096"/>
                </a:solidFill>
                <a:latin typeface="Adobe Garamond Pro" pitchFamily="18" charset="0"/>
              </a:rPr>
              <a:t> – couplage g</a:t>
            </a:r>
            <a:endParaRPr lang="fr-FR" sz="1600" baseline="-25000" dirty="0">
              <a:solidFill>
                <a:srgbClr val="000096"/>
              </a:solidFill>
              <a:latin typeface="Adobe Garamond Pro" pitchFamily="18" charset="0"/>
            </a:endParaRPr>
          </a:p>
        </p:txBody>
      </p:sp>
      <p:sp>
        <p:nvSpPr>
          <p:cNvPr id="1061" name="Oval 312"/>
          <p:cNvSpPr>
            <a:spLocks noChangeArrowheads="1"/>
          </p:cNvSpPr>
          <p:nvPr/>
        </p:nvSpPr>
        <p:spPr bwMode="auto">
          <a:xfrm flipH="1">
            <a:off x="1157288" y="1644650"/>
            <a:ext cx="76200" cy="762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rgbClr val="00009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062" name="Straight Connector 308"/>
          <p:cNvCxnSpPr>
            <a:cxnSpLocks noChangeShapeType="1"/>
            <a:endCxn id="1061" idx="2"/>
          </p:cNvCxnSpPr>
          <p:nvPr/>
        </p:nvCxnSpPr>
        <p:spPr bwMode="auto">
          <a:xfrm rot="10800000" flipV="1">
            <a:off x="1233488" y="1681162"/>
            <a:ext cx="5111750" cy="1587"/>
          </a:xfrm>
          <a:prstGeom prst="line">
            <a:avLst/>
          </a:prstGeom>
          <a:noFill/>
          <a:ln w="19050" algn="ctr">
            <a:solidFill>
              <a:srgbClr val="000096"/>
            </a:solidFill>
            <a:round/>
            <a:headEnd/>
            <a:tailEnd/>
          </a:ln>
        </p:spPr>
      </p:cxnSp>
      <p:grpSp>
        <p:nvGrpSpPr>
          <p:cNvPr id="2" name="Group 81"/>
          <p:cNvGrpSpPr/>
          <p:nvPr/>
        </p:nvGrpSpPr>
        <p:grpSpPr>
          <a:xfrm>
            <a:off x="6404196" y="1782763"/>
            <a:ext cx="2689003" cy="2103437"/>
            <a:chOff x="6404196" y="1782763"/>
            <a:chExt cx="2689003" cy="2103437"/>
          </a:xfrm>
        </p:grpSpPr>
        <p:pic>
          <p:nvPicPr>
            <p:cNvPr id="81" name="Picture 80" descr="C:\Users\olympio\Documents\THESE\These\Soutenance_These\PotHiggs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04196" y="1954213"/>
              <a:ext cx="2689003" cy="19319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9" name="TextBox 127"/>
            <p:cNvSpPr txBox="1">
              <a:spLocks noChangeArrowheads="1"/>
            </p:cNvSpPr>
            <p:nvPr/>
          </p:nvSpPr>
          <p:spPr bwMode="auto">
            <a:xfrm>
              <a:off x="6743700" y="1782763"/>
              <a:ext cx="2019720" cy="338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1600" b="1" dirty="0">
                  <a:solidFill>
                    <a:srgbClr val="C00000"/>
                  </a:solidFill>
                  <a:latin typeface="Adobe Caslon Pro" pitchFamily="18" charset="0"/>
                </a:rPr>
                <a:t>Potentiel de Higgs</a:t>
              </a:r>
            </a:p>
          </p:txBody>
        </p:sp>
        <p:sp>
          <p:nvSpPr>
            <p:cNvPr id="1101" name="TextBox 137"/>
            <p:cNvSpPr txBox="1">
              <a:spLocks noChangeArrowheads="1"/>
            </p:cNvSpPr>
            <p:nvPr/>
          </p:nvSpPr>
          <p:spPr bwMode="auto">
            <a:xfrm>
              <a:off x="6686550" y="2054702"/>
              <a:ext cx="2019720" cy="307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400" dirty="0">
                  <a:solidFill>
                    <a:srgbClr val="C00000"/>
                  </a:solidFill>
                  <a:latin typeface="Garamond" pitchFamily="18" charset="0"/>
                </a:rPr>
                <a:t>2 paramètres : </a:t>
              </a:r>
              <a:r>
                <a:rPr lang="fr-CH" sz="1400" dirty="0">
                  <a:solidFill>
                    <a:srgbClr val="C00000"/>
                  </a:solidFill>
                  <a:latin typeface="Garamond" pitchFamily="18" charset="0"/>
                  <a:sym typeface="Symbol" pitchFamily="18" charset="2"/>
                </a:rPr>
                <a:t> et </a:t>
              </a:r>
              <a:endParaRPr lang="fr-CH" sz="1400" dirty="0">
                <a:solidFill>
                  <a:srgbClr val="C00000"/>
                </a:solidFill>
                <a:latin typeface="Garamond" pitchFamily="18" charset="0"/>
              </a:endParaRPr>
            </a:p>
          </p:txBody>
        </p:sp>
      </p:grpSp>
      <p:grpSp>
        <p:nvGrpSpPr>
          <p:cNvPr id="3" name="Group 146"/>
          <p:cNvGrpSpPr>
            <a:grpSpLocks/>
          </p:cNvGrpSpPr>
          <p:nvPr/>
        </p:nvGrpSpPr>
        <p:grpSpPr bwMode="auto">
          <a:xfrm>
            <a:off x="68263" y="4575175"/>
            <a:ext cx="8024812" cy="2130425"/>
            <a:chOff x="68263" y="4346575"/>
            <a:chExt cx="8024487" cy="2130425"/>
          </a:xfrm>
        </p:grpSpPr>
        <p:grpSp>
          <p:nvGrpSpPr>
            <p:cNvPr id="4" name="Group 316"/>
            <p:cNvGrpSpPr>
              <a:grpSpLocks/>
            </p:cNvGrpSpPr>
            <p:nvPr/>
          </p:nvGrpSpPr>
          <p:grpSpPr bwMode="auto">
            <a:xfrm>
              <a:off x="68263" y="4346575"/>
              <a:ext cx="4524375" cy="2130425"/>
              <a:chOff x="534402" y="1403401"/>
              <a:chExt cx="4524555" cy="2129149"/>
            </a:xfrm>
          </p:grpSpPr>
          <p:sp>
            <p:nvSpPr>
              <p:cNvPr id="1094" name="TextBox 306"/>
              <p:cNvSpPr txBox="1">
                <a:spLocks noChangeArrowheads="1"/>
              </p:cNvSpPr>
              <p:nvPr/>
            </p:nvSpPr>
            <p:spPr bwMode="auto">
              <a:xfrm>
                <a:off x="909554" y="1403401"/>
                <a:ext cx="4149402" cy="369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fr-FR" sz="1800" dirty="0">
                    <a:solidFill>
                      <a:srgbClr val="000096"/>
                    </a:solidFill>
                    <a:latin typeface="Lucida Calligraphy" pitchFamily="66" charset="0"/>
                  </a:rPr>
                  <a:t>Dans le vide du champ de Higgs</a:t>
                </a:r>
                <a:endParaRPr lang="en-US" sz="18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cxnSp>
            <p:nvCxnSpPr>
              <p:cNvPr id="1095" name="Straight Connector 308"/>
              <p:cNvCxnSpPr>
                <a:cxnSpLocks noChangeShapeType="1"/>
              </p:cNvCxnSpPr>
              <p:nvPr/>
            </p:nvCxnSpPr>
            <p:spPr bwMode="auto">
              <a:xfrm rot="10800000" flipV="1">
                <a:off x="707456" y="1691171"/>
                <a:ext cx="4351501" cy="11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96" name="Straight Connector 309"/>
              <p:cNvCxnSpPr>
                <a:cxnSpLocks noChangeShapeType="1"/>
                <a:stCxn id="146" idx="0"/>
                <a:endCxn id="1098" idx="0"/>
              </p:cNvCxnSpPr>
              <p:nvPr/>
            </p:nvCxnSpPr>
            <p:spPr bwMode="auto">
              <a:xfrm rot="5400000">
                <a:off x="-241070" y="2635519"/>
                <a:ext cx="1634737" cy="8259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46" name="Arc 145"/>
              <p:cNvSpPr/>
              <p:nvPr/>
            </p:nvSpPr>
            <p:spPr bwMode="auto">
              <a:xfrm rot="16200000">
                <a:off x="580517" y="1692075"/>
                <a:ext cx="260194" cy="260350"/>
              </a:xfrm>
              <a:prstGeom prst="arc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98" name="Oval 312"/>
              <p:cNvSpPr>
                <a:spLocks noChangeArrowheads="1"/>
              </p:cNvSpPr>
              <p:nvPr/>
            </p:nvSpPr>
            <p:spPr bwMode="auto">
              <a:xfrm flipH="1">
                <a:off x="534402" y="3457016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085" name="Straight Arrow Connector 163"/>
            <p:cNvCxnSpPr>
              <a:cxnSpLocks noChangeShapeType="1"/>
            </p:cNvCxnSpPr>
            <p:nvPr/>
          </p:nvCxnSpPr>
          <p:spPr bwMode="auto">
            <a:xfrm rot="10800000">
              <a:off x="2952636" y="5105400"/>
              <a:ext cx="2771661" cy="457200"/>
            </a:xfrm>
            <a:prstGeom prst="bent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 type="stealth" w="lg" len="lg"/>
              <a:tailEnd type="oval" w="med" len="med"/>
            </a:ln>
          </p:spPr>
        </p:cxnSp>
        <p:cxnSp>
          <p:nvCxnSpPr>
            <p:cNvPr id="1086" name="Straight Arrow Connector 164"/>
            <p:cNvCxnSpPr>
              <a:cxnSpLocks noChangeShapeType="1"/>
            </p:cNvCxnSpPr>
            <p:nvPr/>
          </p:nvCxnSpPr>
          <p:spPr bwMode="auto">
            <a:xfrm rot="10800000" flipV="1">
              <a:off x="3514590" y="5562599"/>
              <a:ext cx="1647754" cy="561975"/>
            </a:xfrm>
            <a:prstGeom prst="bent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oval"/>
            </a:ln>
          </p:spPr>
        </p:cxnSp>
        <p:pic>
          <p:nvPicPr>
            <p:cNvPr id="1089" name="Picture 89" descr="http://hausheer.osola.com/latex2png/XFsNCk1fe1deIFxwbSAgfSAgPSBcZnJhY3t7XHNxcnQgeyAtIFxtdSBeMiAvXGxhbWJkYSB9IH19ezJ9Zw0KXF0NCg--/300/1/result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31975" y="4886325"/>
              <a:ext cx="1662612" cy="451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0" name="Picture 91" descr="http://hausheer.osola.com/latex2png/XFsNCk1fWiAgPSBcZnJhY3t7XHNxcnQgeyAtIFxtdSBeMiAvXGxhbWJkYSB9IH19ezJ9XHNxcnQge2deMiAgKyBnJ14yIH0gDQpcXQ0K/300/1/result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31974" y="5869202"/>
              <a:ext cx="2265903" cy="451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1" name="Picture 93" descr="http://hausheer.osola.com/latex2png/XFsNClxyaG8gIFxlcXVpdiBcZnJhY3t7TV97V14gXHBtICB9XjIgfX17e01fWl4yIFxjb3MgXjIgXHRoZXRhIF9XIH19ID0gMQ0KXF0NCg0KDQo-/300/1/result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972570" y="5253038"/>
              <a:ext cx="2120180" cy="60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67" name="Picture 99" descr="http://hausheer.osola.com/latex2png/XGRlZmluZWNvbG9ye3ZlcnR9e3JnYn17MCwwLjM5LDB9DQpcZGVmaW5lY29sb3J7YmxldX17cmdifXswLDAsNTl9DQpcY29sb3J7YmxldX0NClxbDQpTVSgyKV9MIA0KXF0NCg--/300/1/result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3" y="1500188"/>
            <a:ext cx="10493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8" name="TextBox 306"/>
          <p:cNvSpPr txBox="1">
            <a:spLocks noChangeArrowheads="1"/>
          </p:cNvSpPr>
          <p:nvPr/>
        </p:nvSpPr>
        <p:spPr bwMode="auto">
          <a:xfrm>
            <a:off x="1981200" y="2109788"/>
            <a:ext cx="442753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800" dirty="0">
                <a:solidFill>
                  <a:srgbClr val="006400"/>
                </a:solidFill>
                <a:latin typeface="Adobe Garamond Pro" pitchFamily="18" charset="0"/>
              </a:rPr>
              <a:t>Structure de l’électrodynamique quantique</a:t>
            </a:r>
          </a:p>
          <a:p>
            <a:pPr algn="r"/>
            <a:r>
              <a:rPr lang="fr-CH" sz="1600" dirty="0">
                <a:solidFill>
                  <a:srgbClr val="006400"/>
                </a:solidFill>
                <a:latin typeface="Adobe Garamond Pro" pitchFamily="18" charset="0"/>
              </a:rPr>
              <a:t>1 boson de jauge noté B – couplage g’</a:t>
            </a:r>
            <a:endParaRPr lang="fr-FR" sz="1600" baseline="-25000" dirty="0">
              <a:solidFill>
                <a:srgbClr val="006400"/>
              </a:solidFill>
              <a:latin typeface="Adobe Garamond Pro" pitchFamily="18" charset="0"/>
            </a:endParaRPr>
          </a:p>
        </p:txBody>
      </p:sp>
      <p:sp>
        <p:nvSpPr>
          <p:cNvPr id="1070" name="Oval 312"/>
          <p:cNvSpPr>
            <a:spLocks noChangeArrowheads="1"/>
          </p:cNvSpPr>
          <p:nvPr/>
        </p:nvSpPr>
        <p:spPr bwMode="auto">
          <a:xfrm flipH="1">
            <a:off x="1074738" y="2393950"/>
            <a:ext cx="76200" cy="74613"/>
          </a:xfrm>
          <a:prstGeom prst="ellipse">
            <a:avLst/>
          </a:prstGeom>
          <a:solidFill>
            <a:srgbClr val="006400"/>
          </a:solidFill>
          <a:ln w="9525" algn="ctr">
            <a:solidFill>
              <a:srgbClr val="0064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071" name="Straight Connector 308"/>
          <p:cNvCxnSpPr>
            <a:cxnSpLocks noChangeShapeType="1"/>
            <a:endCxn id="1070" idx="2"/>
          </p:cNvCxnSpPr>
          <p:nvPr/>
        </p:nvCxnSpPr>
        <p:spPr bwMode="auto">
          <a:xfrm rot="10800000" flipV="1">
            <a:off x="1150939" y="2430463"/>
            <a:ext cx="5195889" cy="794"/>
          </a:xfrm>
          <a:prstGeom prst="line">
            <a:avLst/>
          </a:prstGeom>
          <a:noFill/>
          <a:ln w="19050" algn="ctr">
            <a:solidFill>
              <a:srgbClr val="006400"/>
            </a:solidFill>
            <a:round/>
            <a:headEnd/>
            <a:tailEnd/>
          </a:ln>
        </p:spPr>
      </p:cxnSp>
      <p:pic>
        <p:nvPicPr>
          <p:cNvPr id="1072" name="Picture 97" descr="http://hausheer.osola.com/latex2png/XGRlZmluZWNvbG9ye3ZlcnR9e3JnYn17MCwwLjM5LDB9DQpcZGVmaW5lY29sb3J7YmxldX17cmdifXswLDAsNTl9DQpcY29sb3J7dmVydH0NClxbDQpVKDEpX1kgDQpcXQ0K/300/1/result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0975" y="2193925"/>
            <a:ext cx="860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35"/>
          <p:cNvGrpSpPr>
            <a:grpSpLocks/>
          </p:cNvGrpSpPr>
          <p:nvPr/>
        </p:nvGrpSpPr>
        <p:grpSpPr bwMode="auto">
          <a:xfrm>
            <a:off x="80963" y="2657475"/>
            <a:ext cx="6329362" cy="1806537"/>
            <a:chOff x="80963" y="2524125"/>
            <a:chExt cx="6329362" cy="1806537"/>
          </a:xfrm>
        </p:grpSpPr>
        <p:sp>
          <p:nvSpPr>
            <p:cNvPr id="1074" name="TextBox 306"/>
            <p:cNvSpPr txBox="1">
              <a:spLocks noChangeArrowheads="1"/>
            </p:cNvSpPr>
            <p:nvPr/>
          </p:nvSpPr>
          <p:spPr bwMode="auto">
            <a:xfrm>
              <a:off x="1833742" y="3468888"/>
              <a:ext cx="4576583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800" dirty="0">
                  <a:latin typeface="Adobe Garamond Pro" pitchFamily="18" charset="0"/>
                </a:rPr>
                <a:t>Électrodynamique quantique non brisée</a:t>
              </a:r>
            </a:p>
            <a:p>
              <a:pPr algn="r"/>
              <a:r>
                <a:rPr lang="fr-CH" sz="1600" dirty="0" smtClean="0">
                  <a:latin typeface="Adobe Garamond Pro" pitchFamily="18" charset="0"/>
                </a:rPr>
                <a:t>Photon sans masse – couplage e</a:t>
              </a:r>
              <a:endParaRPr lang="fr-FR" sz="1600" baseline="-25000" dirty="0" smtClean="0">
                <a:latin typeface="Adobe Garamond Pro" pitchFamily="18" charset="0"/>
              </a:endParaRPr>
            </a:p>
            <a:p>
              <a:pPr algn="r"/>
              <a:r>
                <a:rPr lang="fr-CH" sz="1600" dirty="0" smtClean="0">
                  <a:latin typeface="Adobe Garamond Pro" pitchFamily="18" charset="0"/>
                </a:rPr>
                <a:t>Bosons </a:t>
              </a:r>
              <a:r>
                <a:rPr lang="fr-CH" sz="1600" dirty="0">
                  <a:latin typeface="Adobe Garamond Pro" pitchFamily="18" charset="0"/>
                </a:rPr>
                <a:t>W</a:t>
              </a:r>
              <a:r>
                <a:rPr lang="fr-CH" sz="1600" baseline="30000" dirty="0">
                  <a:latin typeface="Adobe Garamond Pro" pitchFamily="18" charset="0"/>
                </a:rPr>
                <a:t>+</a:t>
              </a:r>
              <a:r>
                <a:rPr lang="fr-CH" sz="1600" dirty="0">
                  <a:latin typeface="Adobe Garamond Pro" pitchFamily="18" charset="0"/>
                </a:rPr>
                <a:t>, W</a:t>
              </a:r>
              <a:r>
                <a:rPr lang="fr-CH" sz="1600" baseline="30000" dirty="0">
                  <a:latin typeface="Adobe Garamond Pro" pitchFamily="18" charset="0"/>
                </a:rPr>
                <a:t>-</a:t>
              </a:r>
              <a:r>
                <a:rPr lang="fr-CH" sz="1600" dirty="0">
                  <a:latin typeface="Adobe Garamond Pro" pitchFamily="18" charset="0"/>
                </a:rPr>
                <a:t> et Z massifs – couplage </a:t>
              </a:r>
              <a:r>
                <a:rPr lang="fr-CH" sz="1600" dirty="0" smtClean="0">
                  <a:latin typeface="Adobe Garamond Pro" pitchFamily="18" charset="0"/>
                </a:rPr>
                <a:t>G</a:t>
              </a:r>
              <a:r>
                <a:rPr lang="fr-CH" sz="1600" baseline="-25000" dirty="0" smtClean="0">
                  <a:latin typeface="Adobe Garamond Pro" pitchFamily="18" charset="0"/>
                </a:rPr>
                <a:t>F</a:t>
              </a:r>
              <a:endParaRPr lang="fr-CH" sz="1600" baseline="-25000" dirty="0">
                <a:latin typeface="Adobe Garamond Pro" pitchFamily="18" charset="0"/>
              </a:endParaRPr>
            </a:p>
          </p:txBody>
        </p:sp>
        <p:cxnSp>
          <p:nvCxnSpPr>
            <p:cNvPr id="1075" name="Straight Arrow Connector 54"/>
            <p:cNvCxnSpPr>
              <a:cxnSpLocks noChangeShapeType="1"/>
            </p:cNvCxnSpPr>
            <p:nvPr/>
          </p:nvCxnSpPr>
          <p:spPr bwMode="auto">
            <a:xfrm rot="5400000">
              <a:off x="69043" y="3013185"/>
              <a:ext cx="979710" cy="1590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stealth" w="lg" len="lg"/>
            </a:ln>
          </p:spPr>
        </p:cxnSp>
        <p:sp>
          <p:nvSpPr>
            <p:cNvPr id="1076" name="TextBox 306"/>
            <p:cNvSpPr txBox="1">
              <a:spLocks noChangeArrowheads="1"/>
            </p:cNvSpPr>
            <p:nvPr/>
          </p:nvSpPr>
          <p:spPr bwMode="auto">
            <a:xfrm>
              <a:off x="1745063" y="2720463"/>
              <a:ext cx="4663674" cy="615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800" dirty="0">
                  <a:solidFill>
                    <a:srgbClr val="C00000"/>
                  </a:solidFill>
                  <a:latin typeface="Adobe Garamond Pro" pitchFamily="18" charset="0"/>
                </a:rPr>
                <a:t>Brisure spontanée de symétrie</a:t>
              </a:r>
            </a:p>
            <a:p>
              <a:pPr algn="r"/>
              <a:r>
                <a:rPr lang="fr-CH" sz="1600" dirty="0">
                  <a:solidFill>
                    <a:srgbClr val="C00000"/>
                  </a:solidFill>
                  <a:latin typeface="Adobe Garamond Pro" pitchFamily="18" charset="0"/>
                </a:rPr>
                <a:t>Couplages entre W, B et le champ de Higgs </a:t>
              </a:r>
              <a:r>
                <a:rPr lang="fr-CH" sz="1600" dirty="0">
                  <a:solidFill>
                    <a:srgbClr val="C00000"/>
                  </a:solidFill>
                  <a:latin typeface="Adobe Garamond Pro" pitchFamily="18" charset="0"/>
                  <a:sym typeface="Symbol" pitchFamily="18" charset="2"/>
                </a:rPr>
                <a:t></a:t>
              </a:r>
              <a:endParaRPr lang="fr-FR" sz="1600" dirty="0">
                <a:solidFill>
                  <a:srgbClr val="C00000"/>
                </a:solidFill>
                <a:latin typeface="Adobe Garamond Pro" pitchFamily="18" charset="0"/>
              </a:endParaRPr>
            </a:p>
          </p:txBody>
        </p:sp>
        <p:sp>
          <p:nvSpPr>
            <p:cNvPr id="1077" name="Oval 312"/>
            <p:cNvSpPr>
              <a:spLocks noChangeArrowheads="1"/>
            </p:cNvSpPr>
            <p:nvPr/>
          </p:nvSpPr>
          <p:spPr bwMode="auto">
            <a:xfrm flipH="1">
              <a:off x="1220880" y="3750385"/>
              <a:ext cx="75551" cy="75558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8" name="Oval 312"/>
            <p:cNvSpPr>
              <a:spLocks noChangeArrowheads="1"/>
            </p:cNvSpPr>
            <p:nvPr/>
          </p:nvSpPr>
          <p:spPr bwMode="auto">
            <a:xfrm flipH="1">
              <a:off x="649380" y="3008514"/>
              <a:ext cx="75551" cy="75558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080" name="Straight Connector 308"/>
            <p:cNvCxnSpPr>
              <a:cxnSpLocks noChangeShapeType="1"/>
              <a:endCxn id="1077" idx="2"/>
            </p:cNvCxnSpPr>
            <p:nvPr/>
          </p:nvCxnSpPr>
          <p:spPr bwMode="auto">
            <a:xfrm rot="10800000" flipV="1">
              <a:off x="1296432" y="3787532"/>
              <a:ext cx="5045625" cy="631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81" name="Straight Connector 308"/>
            <p:cNvCxnSpPr>
              <a:cxnSpLocks noChangeShapeType="1"/>
              <a:endCxn id="1078" idx="2"/>
            </p:cNvCxnSpPr>
            <p:nvPr/>
          </p:nvCxnSpPr>
          <p:spPr bwMode="auto">
            <a:xfrm rot="10800000" flipV="1">
              <a:off x="724932" y="3046289"/>
              <a:ext cx="5617125" cy="4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/>
            </a:ln>
          </p:spPr>
        </p:cxnSp>
        <p:pic>
          <p:nvPicPr>
            <p:cNvPr id="1082" name="Picture 95" descr="http://hausheer.osola.com/latex2png/XFsNClUoMSlfe0VNfSANClxdDQoNCg0K/300/1/result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0963" y="3544015"/>
              <a:ext cx="1136124" cy="339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0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5" name="Oval 28"/>
          <p:cNvSpPr>
            <a:spLocks noChangeArrowheads="1"/>
          </p:cNvSpPr>
          <p:nvPr/>
        </p:nvSpPr>
        <p:spPr bwMode="auto">
          <a:xfrm>
            <a:off x="64238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65318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7" name="Oval 28"/>
          <p:cNvSpPr>
            <a:spLocks noChangeArrowheads="1"/>
          </p:cNvSpPr>
          <p:nvPr/>
        </p:nvSpPr>
        <p:spPr bwMode="auto">
          <a:xfrm>
            <a:off x="66397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8" name="Oval 28"/>
          <p:cNvSpPr>
            <a:spLocks noChangeArrowheads="1"/>
          </p:cNvSpPr>
          <p:nvPr/>
        </p:nvSpPr>
        <p:spPr bwMode="auto">
          <a:xfrm>
            <a:off x="67477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" name="Oval 28"/>
          <p:cNvSpPr>
            <a:spLocks noChangeArrowheads="1"/>
          </p:cNvSpPr>
          <p:nvPr/>
        </p:nvSpPr>
        <p:spPr bwMode="auto">
          <a:xfrm>
            <a:off x="68556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0" name="Oval 28"/>
          <p:cNvSpPr>
            <a:spLocks noChangeArrowheads="1"/>
          </p:cNvSpPr>
          <p:nvPr/>
        </p:nvSpPr>
        <p:spPr bwMode="auto">
          <a:xfrm>
            <a:off x="70874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1" name="Oval 28"/>
          <p:cNvSpPr>
            <a:spLocks noChangeArrowheads="1"/>
          </p:cNvSpPr>
          <p:nvPr/>
        </p:nvSpPr>
        <p:spPr bwMode="auto">
          <a:xfrm>
            <a:off x="71954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73033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4113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4" name="Oval 28"/>
          <p:cNvSpPr>
            <a:spLocks noChangeArrowheads="1"/>
          </p:cNvSpPr>
          <p:nvPr/>
        </p:nvSpPr>
        <p:spPr bwMode="auto">
          <a:xfrm>
            <a:off x="75192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5" name="Oval 28"/>
          <p:cNvSpPr>
            <a:spLocks noChangeArrowheads="1"/>
          </p:cNvSpPr>
          <p:nvPr/>
        </p:nvSpPr>
        <p:spPr bwMode="auto">
          <a:xfrm>
            <a:off x="76272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" name="Oval 28"/>
          <p:cNvSpPr>
            <a:spLocks noChangeArrowheads="1"/>
          </p:cNvSpPr>
          <p:nvPr/>
        </p:nvSpPr>
        <p:spPr bwMode="auto">
          <a:xfrm>
            <a:off x="784908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795703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80681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81761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0" name="Oval 28"/>
          <p:cNvSpPr>
            <a:spLocks noChangeArrowheads="1"/>
          </p:cNvSpPr>
          <p:nvPr/>
        </p:nvSpPr>
        <p:spPr bwMode="auto">
          <a:xfrm>
            <a:off x="83793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84872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" name="Oval 28"/>
          <p:cNvSpPr>
            <a:spLocks noChangeArrowheads="1"/>
          </p:cNvSpPr>
          <p:nvPr/>
        </p:nvSpPr>
        <p:spPr bwMode="auto">
          <a:xfrm>
            <a:off x="85952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87031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" name="Oval 28"/>
          <p:cNvSpPr>
            <a:spLocks noChangeArrowheads="1"/>
          </p:cNvSpPr>
          <p:nvPr/>
        </p:nvSpPr>
        <p:spPr bwMode="auto">
          <a:xfrm>
            <a:off x="36926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" name="Oval 28"/>
          <p:cNvSpPr>
            <a:spLocks noChangeArrowheads="1"/>
          </p:cNvSpPr>
          <p:nvPr/>
        </p:nvSpPr>
        <p:spPr bwMode="auto">
          <a:xfrm>
            <a:off x="38006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39085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40165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41244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42324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4499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46069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47149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48228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49308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50387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51467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5261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63191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30" descr="http://hausheer.osola.com/latex2png/XGRlZmluZWNvbG9ye3ZlcnR9e3JnYn17MCwwLjM5LDB9DQpcZGVmaW5lY29sb3J7YmxldX17cmdifXswLDAsNTl9DQpcZGVmaW5lY29sb3J7cm91Z2V9e3JnYn17MC43MiwwLDB9DQpcYmVnaW57ZXF1YXRpb259DQpcbm9udW1iZXINCk1fe1p9XjIgPSAgXGZyYWN7MX17NH12XjIgKGdeMiAgKyBnJ14yICkNClxjb2xvcntyb3VnZX0gDQogLSBcZnJhY3sxfXs0fShnXjIgICsgZydeMiApXGZyYWN7e3heMiB2XjQgfX17e3gnXjIgdideMiB9fQ0KXGVuZHtlcXVhdGlvbn0NClxjb2xvcntibGV1fSANClxiZWdpbntlcXVhdGlvbn0NClxub251bWJlcg0KTV97Wid9XjIgPSBnJydeMlxmcmFje3ZeMiB4XjIgICsgdideMiB4J14yfXs0fQ0KXGVuZHtlcXVhdGlvbn0NClxjb2xvcntibGFja30gDQpcYmVnaW57ZXFuYXJyYXl9DQpcbm9udW1iZXINClxyaG8gXGVxdWl2IFxmcmFje01fe1deXHBtfV4yfXtNX3tafV4yXGNvc14yXHRoZXRhX3d9ID0gMSANClxjb2xvcntyb3VnZX0gDQorIFxmcmFje3ZeMnheMn17dideMngnXjJ9DQpcZW5ke2VxbmFycmF5fQ0KDQo-/300/1/resul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4850" y="1361437"/>
            <a:ext cx="3492581" cy="2102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52"/>
          <p:cNvGrpSpPr/>
          <p:nvPr/>
        </p:nvGrpSpPr>
        <p:grpSpPr>
          <a:xfrm>
            <a:off x="168275" y="1838693"/>
            <a:ext cx="4570355" cy="1316747"/>
            <a:chOff x="168276" y="1876276"/>
            <a:chExt cx="4061980" cy="1170281"/>
          </a:xfrm>
        </p:grpSpPr>
        <p:pic>
          <p:nvPicPr>
            <p:cNvPr id="116" name="Picture 46" descr="http://hausheer.osola.com/latex2png/XFsNClxiZWdpbnthcnJheX17fGN8fGN8Y3xjfGN8fQ0KIFxobGluZQ0KICAge3tcdGV4dHJte1BhcnRpY3VsZXN9fX0gJiBcbXVsdGljb2x1bW57Mn17Y3x9e1NVKDIpX0x9ICYgVSgxKV9ZICAmIFUoMSlfWCAgXFwgXGNsaW5lezItNX0NCiAgICAgCQkJICAgICAmIEkgJiB7SV8zIH0gJiAgWSAgJiBYIFxcIFxobGluZQ0KICAge1xsZWZ0KCB7XGJlZ2lue2FycmF5fXsqezIwfWN9DQogICB7XHBoaSBeICsgIH0gIFxcDQogICB7XHBoaSBeMCB9ICBcXA0KXGVuZHthcnJheX19IFxyaWdodCl9ICYgezEvMn0gJiB7XGxlZnQoIHtcYmVnaW57YXJyYXl9eyp7MjB9Y30NCiAgIHsxLzJ9ICBcXA0KICAgeyAtIDEvMn0gIFxcDQpcZW5ke2FycmF5fX0gXHJpZ2h0KX0gJiB5PTEgICYgeCBcXCBcaGxpbmUNCiAgIHtccGhpICd9ICYgMCAmIDAgJiB5Jz0wICYgeCcgIFxcIFxobGluZQ0KXGVuZHthcnJheX0NClxdDQo-/300/1/result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8276" y="1876853"/>
              <a:ext cx="4061980" cy="1169704"/>
            </a:xfrm>
            <a:prstGeom prst="rect">
              <a:avLst/>
            </a:prstGeom>
            <a:noFill/>
          </p:spPr>
        </p:pic>
        <p:sp>
          <p:nvSpPr>
            <p:cNvPr id="38" name="Rounded Rectangle 37"/>
            <p:cNvSpPr/>
            <p:nvPr/>
          </p:nvSpPr>
          <p:spPr bwMode="auto">
            <a:xfrm>
              <a:off x="1220788" y="1876276"/>
              <a:ext cx="1555750" cy="1157287"/>
            </a:xfrm>
            <a:prstGeom prst="roundRect">
              <a:avLst>
                <a:gd name="adj" fmla="val 0"/>
              </a:avLst>
            </a:prstGeom>
            <a:solidFill>
              <a:srgbClr val="000096">
                <a:alpha val="5098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2767013" y="1876276"/>
              <a:ext cx="728662" cy="1157287"/>
            </a:xfrm>
            <a:prstGeom prst="roundRect">
              <a:avLst>
                <a:gd name="adj" fmla="val 0"/>
              </a:avLst>
            </a:prstGeom>
            <a:solidFill>
              <a:srgbClr val="006400">
                <a:alpha val="5098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3" name="Group 29"/>
          <p:cNvGrpSpPr/>
          <p:nvPr/>
        </p:nvGrpSpPr>
        <p:grpSpPr>
          <a:xfrm>
            <a:off x="157165" y="1826785"/>
            <a:ext cx="4590326" cy="1363427"/>
            <a:chOff x="157165" y="1402555"/>
            <a:chExt cx="4079730" cy="1211769"/>
          </a:xfrm>
          <a:solidFill>
            <a:schemeClr val="bg1"/>
          </a:solidFill>
        </p:grpSpPr>
        <p:sp>
          <p:nvSpPr>
            <p:cNvPr id="23" name="Rectangle 22"/>
            <p:cNvSpPr/>
            <p:nvPr/>
          </p:nvSpPr>
          <p:spPr bwMode="auto">
            <a:xfrm>
              <a:off x="3507943" y="1402555"/>
              <a:ext cx="728952" cy="119538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157165" y="2347624"/>
              <a:ext cx="3490044" cy="2667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4" name="Group 368"/>
          <p:cNvGrpSpPr>
            <a:grpSpLocks/>
          </p:cNvGrpSpPr>
          <p:nvPr/>
        </p:nvGrpSpPr>
        <p:grpSpPr bwMode="auto">
          <a:xfrm>
            <a:off x="68580" y="941812"/>
            <a:ext cx="6330358" cy="369332"/>
            <a:chOff x="609936" y="1402711"/>
            <a:chExt cx="6324978" cy="369149"/>
          </a:xfrm>
        </p:grpSpPr>
        <p:sp>
          <p:nvSpPr>
            <p:cNvPr id="61" name="TextBox 369"/>
            <p:cNvSpPr txBox="1">
              <a:spLocks noChangeArrowheads="1"/>
            </p:cNvSpPr>
            <p:nvPr/>
          </p:nvSpPr>
          <p:spPr bwMode="auto">
            <a:xfrm>
              <a:off x="792302" y="1402711"/>
              <a:ext cx="6142612" cy="369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Exemple de limites obtenues avec le paramètre </a:t>
              </a: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  <a:sym typeface="Symbol"/>
                </a:rPr>
                <a:t></a:t>
              </a:r>
              <a:endParaRPr lang="en-US" sz="18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62" name="Straight Connector 370"/>
            <p:cNvCxnSpPr>
              <a:cxnSpLocks noChangeShapeType="1"/>
            </p:cNvCxnSpPr>
            <p:nvPr/>
          </p:nvCxnSpPr>
          <p:spPr bwMode="auto">
            <a:xfrm rot="10800000" flipV="1">
              <a:off x="685475" y="1681486"/>
              <a:ext cx="6131330" cy="9699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63" name="Oval 371"/>
            <p:cNvSpPr>
              <a:spLocks noChangeArrowheads="1"/>
            </p:cNvSpPr>
            <p:nvPr/>
          </p:nvSpPr>
          <p:spPr bwMode="auto">
            <a:xfrm flipH="1">
              <a:off x="609936" y="1653418"/>
              <a:ext cx="75534" cy="7553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364" name="Picture 28" descr="http://hausheer.osola.com/latex2png/DQpcYmVnaW57dGFidWxhcn1baF17fGN8Y3xjfGN8Y3xjfH1caGxpbmUNCiAgICYkIFxjaGkgJCAmJCBccHNpICQgJiQgXGV0YSAkICYkIHtTU019JCAgXFwgXGhsaW5lDQogICAkTV97Wid9JH5bR2VWXSYkIHs1NTB9JCAmJCB7MTUwfSQgJiQgezM4MH0kICYkIHs4MjB9JCAgXFwgXGhsaW5lDQogICAkMTAwIFx0aW1lcyBcc2luXHRoZXRhICQgJiQge1sgLSAwLjIwOzAuMTVdfSQgJiQge1sgLSAwLjEzOzAuMjRdfSQgJiQge1sgLSAwLjYyOzAuMTFdfSQgJiQge1sgLSAwLjQxOzAuMDNdfSAkIFxcIFxobGluZQ0KXGVuZHt0YWJ1bGFyfQ--/300/1/resul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541" y="5350580"/>
            <a:ext cx="5587134" cy="790150"/>
          </a:xfrm>
          <a:prstGeom prst="rect">
            <a:avLst/>
          </a:prstGeom>
          <a:noFill/>
        </p:spPr>
      </p:pic>
      <p:grpSp>
        <p:nvGrpSpPr>
          <p:cNvPr id="82" name="Group 81"/>
          <p:cNvGrpSpPr/>
          <p:nvPr/>
        </p:nvGrpSpPr>
        <p:grpSpPr>
          <a:xfrm>
            <a:off x="68580" y="4677112"/>
            <a:ext cx="7463682" cy="369332"/>
            <a:chOff x="68580" y="4677112"/>
            <a:chExt cx="7463682" cy="369332"/>
          </a:xfrm>
        </p:grpSpPr>
        <p:sp>
          <p:nvSpPr>
            <p:cNvPr id="45" name="TextBox 369"/>
            <p:cNvSpPr txBox="1">
              <a:spLocks noChangeArrowheads="1"/>
            </p:cNvSpPr>
            <p:nvPr/>
          </p:nvSpPr>
          <p:spPr bwMode="auto">
            <a:xfrm>
              <a:off x="251101" y="4677112"/>
              <a:ext cx="728116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Limites obtenues avec les mesures de précisions EW à LEP</a:t>
              </a:r>
              <a:endParaRPr lang="en-US" sz="18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46" name="Straight Connector 370"/>
            <p:cNvCxnSpPr>
              <a:cxnSpLocks noChangeShapeType="1"/>
              <a:endCxn id="47" idx="2"/>
            </p:cNvCxnSpPr>
            <p:nvPr/>
          </p:nvCxnSpPr>
          <p:spPr bwMode="auto">
            <a:xfrm rot="10800000">
              <a:off x="144178" y="4965729"/>
              <a:ext cx="7223411" cy="1049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7" name="Oval 371"/>
            <p:cNvSpPr>
              <a:spLocks noChangeArrowheads="1"/>
            </p:cNvSpPr>
            <p:nvPr/>
          </p:nvSpPr>
          <p:spPr bwMode="auto">
            <a:xfrm flipH="1">
              <a:off x="68580" y="4927943"/>
              <a:ext cx="75598" cy="7557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 bwMode="auto">
          <a:xfrm>
            <a:off x="3552825" y="6273225"/>
            <a:ext cx="2228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 smtClean="0">
                <a:latin typeface="Garamond" pitchFamily="18" charset="0"/>
              </a:rPr>
              <a:t>Modèle ad-hoc identique au Z mais en plus lourd</a:t>
            </a:r>
            <a:endParaRPr lang="fr-FR" sz="1600" dirty="0">
              <a:latin typeface="Garamond" pitchFamily="18" charset="0"/>
            </a:endParaRPr>
          </a:p>
        </p:txBody>
      </p:sp>
      <p:sp>
        <p:nvSpPr>
          <p:cNvPr id="73" name="TextBox 72"/>
          <p:cNvSpPr txBox="1"/>
          <p:nvPr/>
        </p:nvSpPr>
        <p:spPr bwMode="auto">
          <a:xfrm>
            <a:off x="0" y="6273225"/>
            <a:ext cx="27527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 smtClean="0">
                <a:latin typeface="Garamond" pitchFamily="18" charset="0"/>
              </a:rPr>
              <a:t>Angle de mélange Z/Z’ (analogue à </a:t>
            </a:r>
            <a:r>
              <a:rPr lang="fr-FR" sz="1600" dirty="0" smtClean="0">
                <a:latin typeface="Garamond" pitchFamily="18" charset="0"/>
                <a:sym typeface="Symbol"/>
              </a:rPr>
              <a:t></a:t>
            </a:r>
            <a:r>
              <a:rPr lang="fr-FR" sz="1600" baseline="-25000" dirty="0" smtClean="0">
                <a:latin typeface="Garamond" pitchFamily="18" charset="0"/>
                <a:sym typeface="Symbol"/>
              </a:rPr>
              <a:t>w</a:t>
            </a:r>
            <a:r>
              <a:rPr lang="fr-FR" sz="1600" dirty="0">
                <a:latin typeface="Garamond" pitchFamily="18" charset="0"/>
                <a:sym typeface="Symbol"/>
              </a:rPr>
              <a:t> </a:t>
            </a:r>
            <a:r>
              <a:rPr lang="fr-FR" sz="1600" dirty="0" smtClean="0">
                <a:latin typeface="Garamond" pitchFamily="18" charset="0"/>
                <a:sym typeface="Symbol"/>
              </a:rPr>
              <a:t>du MS) très petit</a:t>
            </a:r>
            <a:endParaRPr lang="fr-FR" sz="1600" baseline="-25000" dirty="0">
              <a:latin typeface="Garamond" pitchFamily="18" charset="0"/>
            </a:endParaRPr>
          </a:p>
        </p:txBody>
      </p:sp>
      <p:grpSp>
        <p:nvGrpSpPr>
          <p:cNvPr id="7" name="Group 30"/>
          <p:cNvGrpSpPr/>
          <p:nvPr/>
        </p:nvGrpSpPr>
        <p:grpSpPr>
          <a:xfrm>
            <a:off x="5061525" y="1288693"/>
            <a:ext cx="3676071" cy="2160154"/>
            <a:chOff x="5089237" y="1257299"/>
            <a:chExt cx="3676071" cy="2160154"/>
          </a:xfrm>
          <a:solidFill>
            <a:schemeClr val="bg1"/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6899565" y="2844798"/>
              <a:ext cx="895928" cy="5726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954981" y="1257299"/>
              <a:ext cx="1810327" cy="5726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5089237" y="2013525"/>
              <a:ext cx="2392217" cy="5726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 bwMode="auto">
          <a:xfrm>
            <a:off x="5046961" y="2017936"/>
            <a:ext cx="2308657" cy="630814"/>
          </a:xfrm>
          <a:prstGeom prst="roundRect">
            <a:avLst/>
          </a:prstGeom>
          <a:solidFill>
            <a:srgbClr val="000096">
              <a:alpha val="10196"/>
            </a:srgbClr>
          </a:solidFill>
          <a:ln w="19050" cap="flat" cmpd="sng" algn="ctr">
            <a:solidFill>
              <a:srgbClr val="00009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6884853" y="2898133"/>
            <a:ext cx="844839" cy="583044"/>
          </a:xfrm>
          <a:prstGeom prst="roundRect">
            <a:avLst/>
          </a:prstGeom>
          <a:solidFill>
            <a:srgbClr val="C00000">
              <a:alpha val="10196"/>
            </a:srgbClr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17" name="Rounded Rectangle 116"/>
          <p:cNvSpPr/>
          <p:nvPr/>
        </p:nvSpPr>
        <p:spPr bwMode="auto">
          <a:xfrm>
            <a:off x="6895243" y="1297932"/>
            <a:ext cx="1793875" cy="583044"/>
          </a:xfrm>
          <a:prstGeom prst="roundRect">
            <a:avLst/>
          </a:prstGeom>
          <a:solidFill>
            <a:srgbClr val="C00000">
              <a:alpha val="10196"/>
            </a:srgbClr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8" name="Group 124"/>
          <p:cNvGrpSpPr/>
          <p:nvPr/>
        </p:nvGrpSpPr>
        <p:grpSpPr>
          <a:xfrm>
            <a:off x="203200" y="3544032"/>
            <a:ext cx="8731250" cy="830262"/>
            <a:chOff x="203200" y="3986000"/>
            <a:chExt cx="8731250" cy="830262"/>
          </a:xfrm>
        </p:grpSpPr>
        <p:grpSp>
          <p:nvGrpSpPr>
            <p:cNvPr id="9" name="Group 440"/>
            <p:cNvGrpSpPr>
              <a:grpSpLocks/>
            </p:cNvGrpSpPr>
            <p:nvPr/>
          </p:nvGrpSpPr>
          <p:grpSpPr bwMode="auto">
            <a:xfrm>
              <a:off x="203200" y="3986000"/>
              <a:ext cx="8731250" cy="830262"/>
              <a:chOff x="355600" y="5088544"/>
              <a:chExt cx="8731250" cy="829656"/>
            </a:xfrm>
          </p:grpSpPr>
          <p:sp>
            <p:nvSpPr>
              <p:cNvPr id="106" name="Rounded Rectangle 438"/>
              <p:cNvSpPr>
                <a:spLocks noChangeArrowheads="1"/>
              </p:cNvSpPr>
              <p:nvPr/>
            </p:nvSpPr>
            <p:spPr bwMode="auto">
              <a:xfrm>
                <a:off x="355600" y="5294313"/>
                <a:ext cx="8731250" cy="623887"/>
              </a:xfrm>
              <a:prstGeom prst="roundRect">
                <a:avLst>
                  <a:gd name="adj" fmla="val 10810"/>
                </a:avLst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" name="Group 439"/>
              <p:cNvGrpSpPr>
                <a:grpSpLocks/>
              </p:cNvGrpSpPr>
              <p:nvPr/>
            </p:nvGrpSpPr>
            <p:grpSpPr bwMode="auto">
              <a:xfrm>
                <a:off x="1252536" y="5088544"/>
                <a:ext cx="1746068" cy="369062"/>
                <a:chOff x="2568574" y="4656744"/>
                <a:chExt cx="1746068" cy="369062"/>
              </a:xfrm>
            </p:grpSpPr>
            <p:sp>
              <p:nvSpPr>
                <p:cNvPr id="108" name="TextBox 403"/>
                <p:cNvSpPr txBox="1">
                  <a:spLocks noChangeArrowheads="1"/>
                </p:cNvSpPr>
                <p:nvPr/>
              </p:nvSpPr>
              <p:spPr bwMode="auto">
                <a:xfrm>
                  <a:off x="2609481" y="4656744"/>
                  <a:ext cx="1656223" cy="3690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1800" dirty="0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Mesure de </a:t>
                  </a:r>
                  <a:r>
                    <a:rPr lang="fr-FR" sz="1800" dirty="0" smtClean="0">
                      <a:solidFill>
                        <a:srgbClr val="000096"/>
                      </a:solidFill>
                      <a:latin typeface="Lucida Calligraphy" pitchFamily="66" charset="0"/>
                      <a:sym typeface="Symbol"/>
                    </a:rPr>
                    <a:t></a:t>
                  </a:r>
                  <a:endParaRPr lang="en-US" sz="1800" dirty="0">
                    <a:solidFill>
                      <a:srgbClr val="000096"/>
                    </a:solidFill>
                    <a:latin typeface="Lucida Calligraphy" pitchFamily="66" charset="0"/>
                  </a:endParaRPr>
                </a:p>
              </p:txBody>
            </p:sp>
            <p:sp>
              <p:nvSpPr>
                <p:cNvPr id="109" name="Oval 428"/>
                <p:cNvSpPr>
                  <a:spLocks noChangeArrowheads="1"/>
                </p:cNvSpPr>
                <p:nvPr/>
              </p:nvSpPr>
              <p:spPr bwMode="auto">
                <a:xfrm flipH="1">
                  <a:off x="2568574" y="4824408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Oval 433"/>
                <p:cNvSpPr>
                  <a:spLocks noChangeArrowheads="1"/>
                </p:cNvSpPr>
                <p:nvPr/>
              </p:nvSpPr>
              <p:spPr bwMode="auto">
                <a:xfrm>
                  <a:off x="4239108" y="4824410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111" name="Picture 36" descr="http://hausheer.osola.com/latex2png/XGJlZ2lue2NlbnRlcn0NCiRccmhvID0gMSArIFxsZWZ0KCBcZnJhY3t2fXt2J30gXHJpZ2h0KV4yID0gMS4wMDIgXHBtIDAuMDE1JFxcDQoNClxlbmR7Y2VudGVyfQ0K/300/1/result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6046" y="4333876"/>
              <a:ext cx="3455348" cy="386072"/>
            </a:xfrm>
            <a:prstGeom prst="rect">
              <a:avLst/>
            </a:prstGeom>
            <a:noFill/>
          </p:spPr>
        </p:pic>
        <p:pic>
          <p:nvPicPr>
            <p:cNvPr id="112" name="Picture 44" descr="http://hausheer.osola.com/latex2png/XFJpZ2h0YXJyb3c-/300/1/result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55440" y="4450560"/>
              <a:ext cx="312370" cy="205508"/>
            </a:xfrm>
            <a:prstGeom prst="rect">
              <a:avLst/>
            </a:prstGeom>
            <a:noFill/>
          </p:spPr>
        </p:pic>
        <p:pic>
          <p:nvPicPr>
            <p:cNvPr id="61444" name="Picture 4" descr="http://hausheer.osola.com/latex2png/XGRlZmluZWNvbG9ye3ZlcnR9e3JnYn17MCwwLjM5LDB9DQpcZGVmaW5lY29sb3J7YmxldX17cmdifXswLDAsNTl9DQpcZGVmaW5lY29sb3J7cm91Z2V9e3JnYn17MC43MiwwLDB9DQpcY29sb3J7YmxldX0NCiRNX3taJ30gXGd0cnNpbSBcc3FydHtcZnJhY3tNX1peMn17MC4wMzJ9fSBcc2ltIDUwMCR+R2VWfn5Afn45NVwlflx0ZXh0cm17Q0x9JA--/300/1/result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370137" y="4257674"/>
              <a:ext cx="4518986" cy="485775"/>
            </a:xfrm>
            <a:prstGeom prst="rect">
              <a:avLst/>
            </a:prstGeom>
            <a:noFill/>
          </p:spPr>
        </p:pic>
      </p:grpSp>
      <p:sp>
        <p:nvSpPr>
          <p:cNvPr id="90" name="Text Placeholder 8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De 1990 à 2000 – Contraintes indirectes électrofaibles</a:t>
            </a:r>
          </a:p>
        </p:txBody>
      </p:sp>
      <p:cxnSp>
        <p:nvCxnSpPr>
          <p:cNvPr id="89" name="Straight Arrow Connector 88"/>
          <p:cNvCxnSpPr/>
          <p:nvPr/>
        </p:nvCxnSpPr>
        <p:spPr bwMode="auto">
          <a:xfrm rot="5400000">
            <a:off x="5133975" y="6248400"/>
            <a:ext cx="209550" cy="158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91" name="Straight Arrow Connector 90"/>
          <p:cNvCxnSpPr/>
          <p:nvPr/>
        </p:nvCxnSpPr>
        <p:spPr bwMode="auto">
          <a:xfrm rot="5400000">
            <a:off x="866775" y="6248400"/>
            <a:ext cx="209550" cy="158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93" name="TextBox 92"/>
          <p:cNvSpPr txBox="1"/>
          <p:nvPr/>
        </p:nvSpPr>
        <p:spPr bwMode="auto">
          <a:xfrm>
            <a:off x="276225" y="5353050"/>
            <a:ext cx="8034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400" b="1" dirty="0" smtClean="0">
                <a:solidFill>
                  <a:srgbClr val="FF0000"/>
                </a:solidFill>
                <a:latin typeface="Adobe Garamond Pro" pitchFamily="18" charset="0"/>
              </a:rPr>
              <a:t>Z’ GUT</a:t>
            </a:r>
            <a:endParaRPr lang="fr-FR" sz="1400" b="1" dirty="0" smtClean="0">
              <a:solidFill>
                <a:srgbClr val="FF0000"/>
              </a:solidFill>
              <a:latin typeface="Adobe Garamond Pro" pitchFamily="18" charset="0"/>
            </a:endParaRPr>
          </a:p>
        </p:txBody>
      </p:sp>
      <p:graphicFrame>
        <p:nvGraphicFramePr>
          <p:cNvPr id="95" name="Table 94"/>
          <p:cNvGraphicFramePr>
            <a:graphicFrameLocks noGrp="1"/>
          </p:cNvGraphicFramePr>
          <p:nvPr/>
        </p:nvGraphicFramePr>
        <p:xfrm>
          <a:off x="6515100" y="5359400"/>
          <a:ext cx="227647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8238"/>
                <a:gridCol w="1138238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kern="1200" dirty="0" smtClean="0">
                          <a:solidFill>
                            <a:srgbClr val="FF0000"/>
                          </a:solidFill>
                          <a:latin typeface="Adobe Garamond Pro" pitchFamily="18" charset="0"/>
                          <a:ea typeface="+mn-ea"/>
                          <a:cs typeface="Arial" charset="0"/>
                        </a:rPr>
                        <a:t>Z’ X-Dim</a:t>
                      </a:r>
                      <a:endParaRPr lang="fr-FR" sz="1400" b="1" kern="1200" dirty="0" smtClean="0">
                        <a:solidFill>
                          <a:srgbClr val="FF0000"/>
                        </a:solidFill>
                        <a:latin typeface="Adobe Garamond Pro" pitchFamily="18" charset="0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i="1" dirty="0" smtClean="0">
                          <a:latin typeface="+mj-lt"/>
                        </a:rPr>
                        <a:t>RS</a:t>
                      </a:r>
                      <a:endParaRPr lang="fr-FR" i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r>
                        <a:rPr lang="fr-CH" sz="1600" i="1" kern="1200" baseline="-250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Z’  </a:t>
                      </a:r>
                      <a:r>
                        <a:rPr lang="fr-CH" sz="1600" i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[</a:t>
                      </a:r>
                      <a:r>
                        <a:rPr lang="fr-CH" sz="1600" i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GeV</a:t>
                      </a:r>
                      <a:r>
                        <a:rPr lang="fr-CH" sz="1600" i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]</a:t>
                      </a:r>
                      <a:endParaRPr lang="fr-FR" sz="1600" i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/>
                          <a:cs typeface="Times New Roman"/>
                        </a:rPr>
                        <a:t>~3 </a:t>
                      </a:r>
                      <a:r>
                        <a:rPr lang="fr-FR" dirty="0" err="1" smtClean="0">
                          <a:latin typeface="Times New Roman"/>
                          <a:cs typeface="Times New Roman"/>
                        </a:rPr>
                        <a:t>TeV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4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5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7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8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4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0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1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2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4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5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6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7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8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117" grpId="0" animBg="1"/>
      <p:bldP spid="117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Oval 66"/>
          <p:cNvSpPr>
            <a:spLocks noChangeArrowheads="1"/>
          </p:cNvSpPr>
          <p:nvPr/>
        </p:nvSpPr>
        <p:spPr bwMode="auto">
          <a:xfrm>
            <a:off x="2051050" y="515938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6" name="Oval 66"/>
          <p:cNvSpPr>
            <a:spLocks noChangeArrowheads="1"/>
          </p:cNvSpPr>
          <p:nvPr/>
        </p:nvSpPr>
        <p:spPr bwMode="auto">
          <a:xfrm>
            <a:off x="6691313" y="1079500"/>
            <a:ext cx="74612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057" name="Straight Connector 53"/>
          <p:cNvCxnSpPr>
            <a:cxnSpLocks noChangeShapeType="1"/>
            <a:stCxn id="2056" idx="2"/>
            <a:endCxn id="64" idx="0"/>
          </p:cNvCxnSpPr>
          <p:nvPr/>
        </p:nvCxnSpPr>
        <p:spPr bwMode="auto">
          <a:xfrm rot="10800000" flipV="1">
            <a:off x="238125" y="1117600"/>
            <a:ext cx="6453188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8" name="Arc 57"/>
          <p:cNvSpPr/>
          <p:nvPr/>
        </p:nvSpPr>
        <p:spPr bwMode="auto">
          <a:xfrm rot="16200000">
            <a:off x="107950" y="554038"/>
            <a:ext cx="260350" cy="260350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cxnSp>
        <p:nvCxnSpPr>
          <p:cNvPr id="2059" name="Straight Connector 59"/>
          <p:cNvCxnSpPr>
            <a:cxnSpLocks noChangeShapeType="1"/>
            <a:stCxn id="58" idx="2"/>
            <a:endCxn id="2055" idx="2"/>
          </p:cNvCxnSpPr>
          <p:nvPr/>
        </p:nvCxnSpPr>
        <p:spPr bwMode="auto">
          <a:xfrm>
            <a:off x="238125" y="554038"/>
            <a:ext cx="18129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60" name="Straight Connector 61"/>
          <p:cNvCxnSpPr>
            <a:cxnSpLocks noChangeShapeType="1"/>
            <a:stCxn id="58" idx="0"/>
            <a:endCxn id="64" idx="2"/>
          </p:cNvCxnSpPr>
          <p:nvPr/>
        </p:nvCxnSpPr>
        <p:spPr bwMode="auto">
          <a:xfrm rot="5400000">
            <a:off x="-42863" y="836613"/>
            <a:ext cx="303213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4" name="Arc 63"/>
          <p:cNvSpPr/>
          <p:nvPr/>
        </p:nvSpPr>
        <p:spPr bwMode="auto">
          <a:xfrm rot="10800000">
            <a:off x="107950" y="858838"/>
            <a:ext cx="260350" cy="260350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062" name="TextBox 403"/>
          <p:cNvSpPr txBox="1">
            <a:spLocks noChangeArrowheads="1"/>
          </p:cNvSpPr>
          <p:nvPr/>
        </p:nvSpPr>
        <p:spPr bwMode="auto">
          <a:xfrm>
            <a:off x="196850" y="763588"/>
            <a:ext cx="64796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solidFill>
                  <a:srgbClr val="C00000"/>
                </a:solidFill>
                <a:latin typeface="Lucida Calligraphy" pitchFamily="66" charset="0"/>
              </a:rPr>
              <a:t>1984 – </a:t>
            </a:r>
            <a:r>
              <a:rPr lang="fr-FR" sz="2000" dirty="0" smtClean="0">
                <a:solidFill>
                  <a:srgbClr val="C00000"/>
                </a:solidFill>
                <a:latin typeface="Lucida Calligraphy" pitchFamily="66" charset="0"/>
              </a:rPr>
              <a:t>L’observation du </a:t>
            </a:r>
            <a:r>
              <a:rPr lang="fr-FR" sz="2000" dirty="0">
                <a:solidFill>
                  <a:srgbClr val="C00000"/>
                </a:solidFill>
                <a:latin typeface="Lucida Calligraphy" pitchFamily="66" charset="0"/>
              </a:rPr>
              <a:t>Z aux expériences UA</a:t>
            </a:r>
          </a:p>
        </p:txBody>
      </p:sp>
      <p:pic>
        <p:nvPicPr>
          <p:cNvPr id="2066" name="Picture 60" descr="C:\Users\olympio\Documents\THESE\These\Soutenance_These\UA1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140" y="3380724"/>
            <a:ext cx="8585496" cy="293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40"/>
          <p:cNvGrpSpPr>
            <a:grpSpLocks/>
          </p:cNvGrpSpPr>
          <p:nvPr/>
        </p:nvGrpSpPr>
        <p:grpSpPr bwMode="auto">
          <a:xfrm>
            <a:off x="6038850" y="1250403"/>
            <a:ext cx="2886075" cy="1470025"/>
            <a:chOff x="1108839" y="5088544"/>
            <a:chExt cx="2886075" cy="1469415"/>
          </a:xfrm>
        </p:grpSpPr>
        <p:sp>
          <p:nvSpPr>
            <p:cNvPr id="2114" name="Rounded Rectangle 438"/>
            <p:cNvSpPr>
              <a:spLocks noChangeArrowheads="1"/>
            </p:cNvSpPr>
            <p:nvPr/>
          </p:nvSpPr>
          <p:spPr bwMode="auto">
            <a:xfrm>
              <a:off x="1108839" y="5294313"/>
              <a:ext cx="2886075" cy="1263646"/>
            </a:xfrm>
            <a:prstGeom prst="roundRect">
              <a:avLst>
                <a:gd name="adj" fmla="val 10810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439"/>
            <p:cNvGrpSpPr>
              <a:grpSpLocks/>
            </p:cNvGrpSpPr>
            <p:nvPr/>
          </p:nvGrpSpPr>
          <p:grpSpPr bwMode="auto">
            <a:xfrm>
              <a:off x="1760501" y="5088544"/>
              <a:ext cx="1586047" cy="369179"/>
              <a:chOff x="3076539" y="4656744"/>
              <a:chExt cx="1586047" cy="369179"/>
            </a:xfrm>
          </p:grpSpPr>
          <p:sp>
            <p:nvSpPr>
              <p:cNvPr id="2116" name="TextBox 403"/>
              <p:cNvSpPr txBox="1">
                <a:spLocks noChangeArrowheads="1"/>
              </p:cNvSpPr>
              <p:nvPr/>
            </p:nvSpPr>
            <p:spPr bwMode="auto">
              <a:xfrm>
                <a:off x="3114306" y="4656744"/>
                <a:ext cx="1516762" cy="36917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800" dirty="0">
                    <a:solidFill>
                      <a:srgbClr val="000096"/>
                    </a:solidFill>
                    <a:latin typeface="Lucida Calligraphy" pitchFamily="66" charset="0"/>
                  </a:rPr>
                  <a:t>Détecteurs</a:t>
                </a:r>
                <a:endParaRPr lang="en-US" sz="18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sp>
            <p:nvSpPr>
              <p:cNvPr id="2117" name="Oval 428"/>
              <p:cNvSpPr>
                <a:spLocks noChangeArrowheads="1"/>
              </p:cNvSpPr>
              <p:nvPr/>
            </p:nvSpPr>
            <p:spPr bwMode="auto">
              <a:xfrm flipH="1">
                <a:off x="3076539" y="4824409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8" name="Oval 433"/>
              <p:cNvSpPr>
                <a:spLocks noChangeArrowheads="1"/>
              </p:cNvSpPr>
              <p:nvPr/>
            </p:nvSpPr>
            <p:spPr bwMode="auto">
              <a:xfrm>
                <a:off x="4587052" y="4824412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100013" y="1250403"/>
            <a:ext cx="2647950" cy="1470025"/>
            <a:chOff x="109537" y="1145951"/>
            <a:chExt cx="2647185" cy="1470488"/>
          </a:xfrm>
        </p:grpSpPr>
        <p:grpSp>
          <p:nvGrpSpPr>
            <p:cNvPr id="7" name="Group 440"/>
            <p:cNvGrpSpPr>
              <a:grpSpLocks/>
            </p:cNvGrpSpPr>
            <p:nvPr/>
          </p:nvGrpSpPr>
          <p:grpSpPr bwMode="auto">
            <a:xfrm>
              <a:off x="109537" y="1145951"/>
              <a:ext cx="2647185" cy="1470488"/>
              <a:chOff x="1223904" y="5088544"/>
              <a:chExt cx="2647185" cy="1469415"/>
            </a:xfrm>
          </p:grpSpPr>
          <p:sp>
            <p:nvSpPr>
              <p:cNvPr id="2107" name="Rounded Rectangle 438"/>
              <p:cNvSpPr>
                <a:spLocks noChangeArrowheads="1"/>
              </p:cNvSpPr>
              <p:nvPr/>
            </p:nvSpPr>
            <p:spPr bwMode="auto">
              <a:xfrm>
                <a:off x="1223904" y="5294313"/>
                <a:ext cx="2647185" cy="1263646"/>
              </a:xfrm>
              <a:prstGeom prst="roundRect">
                <a:avLst>
                  <a:gd name="adj" fmla="val 10810"/>
                </a:avLst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" name="Group 439"/>
              <p:cNvGrpSpPr>
                <a:grpSpLocks/>
              </p:cNvGrpSpPr>
              <p:nvPr/>
            </p:nvGrpSpPr>
            <p:grpSpPr bwMode="auto">
              <a:xfrm>
                <a:off x="1620805" y="5088544"/>
                <a:ext cx="1874150" cy="369179"/>
                <a:chOff x="2936843" y="4656744"/>
                <a:chExt cx="1874150" cy="369179"/>
              </a:xfrm>
            </p:grpSpPr>
            <p:sp>
              <p:nvSpPr>
                <p:cNvPr id="2109" name="TextBox 403"/>
                <p:cNvSpPr txBox="1">
                  <a:spLocks noChangeArrowheads="1"/>
                </p:cNvSpPr>
                <p:nvPr/>
              </p:nvSpPr>
              <p:spPr bwMode="auto">
                <a:xfrm>
                  <a:off x="2977751" y="4656744"/>
                  <a:ext cx="1787152" cy="36917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1800" dirty="0">
                      <a:solidFill>
                        <a:srgbClr val="000096"/>
                      </a:solidFill>
                      <a:latin typeface="Lucida Calligraphy" pitchFamily="66" charset="0"/>
                    </a:rPr>
                    <a:t>Collisionneur</a:t>
                  </a:r>
                  <a:endParaRPr lang="en-US" sz="1800" dirty="0">
                    <a:solidFill>
                      <a:srgbClr val="000096"/>
                    </a:solidFill>
                    <a:latin typeface="Lucida Calligraphy" pitchFamily="66" charset="0"/>
                  </a:endParaRPr>
                </a:p>
              </p:txBody>
            </p:sp>
            <p:sp>
              <p:nvSpPr>
                <p:cNvPr id="2110" name="Oval 428"/>
                <p:cNvSpPr>
                  <a:spLocks noChangeArrowheads="1"/>
                </p:cNvSpPr>
                <p:nvPr/>
              </p:nvSpPr>
              <p:spPr bwMode="auto">
                <a:xfrm flipH="1">
                  <a:off x="2936843" y="4824408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1" name="Oval 433"/>
                <p:cNvSpPr>
                  <a:spLocks noChangeArrowheads="1"/>
                </p:cNvSpPr>
                <p:nvPr/>
              </p:nvSpPr>
              <p:spPr bwMode="auto">
                <a:xfrm>
                  <a:off x="4735459" y="4824411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2106" name="Picture 41" descr="http://hausheer.osola.com/latex2png/XGJlZ2lue2NlbnRlcn0NCiRTcCBcYmFyIHAgUyRcXA0KJFxzcXJ0e3N9ID0gNTQwJH5HZVZcXA0KJFxpbnQge1xtYXRoY2FsIEx9IGR0ID0gMTgkfm5iJF57LTF9JA0KXGVuZHtjZW50ZXJ9DQo-/300/1/result.png"/>
            <p:cNvPicPr>
              <a:picLocks noChangeAspect="1" noChangeArrowheads="1"/>
            </p:cNvPicPr>
            <p:nvPr/>
          </p:nvPicPr>
          <p:blipFill>
            <a:blip r:embed="rId6"/>
            <a:srcRect b="36886"/>
            <a:stretch>
              <a:fillRect/>
            </a:stretch>
          </p:blipFill>
          <p:spPr bwMode="auto">
            <a:xfrm>
              <a:off x="288227" y="1636038"/>
              <a:ext cx="2225677" cy="683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58"/>
          <p:cNvGrpSpPr>
            <a:grpSpLocks/>
          </p:cNvGrpSpPr>
          <p:nvPr/>
        </p:nvGrpSpPr>
        <p:grpSpPr bwMode="auto">
          <a:xfrm>
            <a:off x="2733675" y="1459953"/>
            <a:ext cx="476250" cy="1260475"/>
            <a:chOff x="2809875" y="1393802"/>
            <a:chExt cx="476250" cy="1260737"/>
          </a:xfrm>
        </p:grpSpPr>
        <p:sp>
          <p:nvSpPr>
            <p:cNvPr id="2103" name="Right Arrow 55"/>
            <p:cNvSpPr>
              <a:spLocks noChangeArrowheads="1"/>
            </p:cNvSpPr>
            <p:nvPr/>
          </p:nvSpPr>
          <p:spPr bwMode="auto">
            <a:xfrm>
              <a:off x="2823397" y="1393802"/>
              <a:ext cx="462728" cy="1260737"/>
            </a:xfrm>
            <a:prstGeom prst="rightArrow">
              <a:avLst>
                <a:gd name="adj1" fmla="val 50907"/>
                <a:gd name="adj2" fmla="val 6872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04" name="Rectangle 56"/>
            <p:cNvSpPr>
              <a:spLocks noChangeArrowheads="1"/>
            </p:cNvSpPr>
            <p:nvPr/>
          </p:nvSpPr>
          <p:spPr bwMode="auto">
            <a:xfrm>
              <a:off x="2809875" y="1716882"/>
              <a:ext cx="54769" cy="61912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3435350" y="1477416"/>
            <a:ext cx="1954213" cy="1255712"/>
            <a:chOff x="1372" y="1177"/>
            <a:chExt cx="2157" cy="1387"/>
          </a:xfrm>
        </p:grpSpPr>
        <p:sp>
          <p:nvSpPr>
            <p:cNvPr id="2087" name="Oval 6"/>
            <p:cNvSpPr>
              <a:spLocks noChangeArrowheads="1"/>
            </p:cNvSpPr>
            <p:nvPr/>
          </p:nvSpPr>
          <p:spPr bwMode="auto">
            <a:xfrm>
              <a:off x="1955" y="1842"/>
              <a:ext cx="58" cy="60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fr-FR"/>
            </a:p>
          </p:txBody>
        </p:sp>
        <p:sp>
          <p:nvSpPr>
            <p:cNvPr id="2088" name="Oval 7"/>
            <p:cNvSpPr>
              <a:spLocks noChangeArrowheads="1"/>
            </p:cNvSpPr>
            <p:nvPr/>
          </p:nvSpPr>
          <p:spPr bwMode="auto">
            <a:xfrm>
              <a:off x="2816" y="1831"/>
              <a:ext cx="58" cy="61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fr-FR"/>
            </a:p>
          </p:txBody>
        </p: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1372" y="1177"/>
              <a:ext cx="2157" cy="1387"/>
              <a:chOff x="1372" y="1177"/>
              <a:chExt cx="2157" cy="1387"/>
            </a:xfrm>
          </p:grpSpPr>
          <p:sp>
            <p:nvSpPr>
              <p:cNvPr id="2090" name="Freeform 9"/>
              <p:cNvSpPr>
                <a:spLocks/>
              </p:cNvSpPr>
              <p:nvPr/>
            </p:nvSpPr>
            <p:spPr bwMode="auto">
              <a:xfrm rot="-5400000">
                <a:off x="2343" y="1436"/>
                <a:ext cx="144" cy="861"/>
              </a:xfrm>
              <a:custGeom>
                <a:avLst/>
                <a:gdLst>
                  <a:gd name="T0" fmla="*/ 52 w 198"/>
                  <a:gd name="T1" fmla="*/ 0 h 1104"/>
                  <a:gd name="T2" fmla="*/ 7 w 198"/>
                  <a:gd name="T3" fmla="*/ 51 h 1104"/>
                  <a:gd name="T4" fmla="*/ 97 w 198"/>
                  <a:gd name="T5" fmla="*/ 103 h 1104"/>
                  <a:gd name="T6" fmla="*/ 7 w 198"/>
                  <a:gd name="T7" fmla="*/ 154 h 1104"/>
                  <a:gd name="T8" fmla="*/ 97 w 198"/>
                  <a:gd name="T9" fmla="*/ 206 h 1104"/>
                  <a:gd name="T10" fmla="*/ 7 w 198"/>
                  <a:gd name="T11" fmla="*/ 258 h 1104"/>
                  <a:gd name="T12" fmla="*/ 97 w 198"/>
                  <a:gd name="T13" fmla="*/ 310 h 1104"/>
                  <a:gd name="T14" fmla="*/ 7 w 198"/>
                  <a:gd name="T15" fmla="*/ 361 h 1104"/>
                  <a:gd name="T16" fmla="*/ 97 w 198"/>
                  <a:gd name="T17" fmla="*/ 413 h 1104"/>
                  <a:gd name="T18" fmla="*/ 7 w 198"/>
                  <a:gd name="T19" fmla="*/ 465 h 1104"/>
                  <a:gd name="T20" fmla="*/ 97 w 198"/>
                  <a:gd name="T21" fmla="*/ 516 h 1104"/>
                  <a:gd name="T22" fmla="*/ 7 w 198"/>
                  <a:gd name="T23" fmla="*/ 568 h 1104"/>
                  <a:gd name="T24" fmla="*/ 97 w 198"/>
                  <a:gd name="T25" fmla="*/ 620 h 1104"/>
                  <a:gd name="T26" fmla="*/ 52 w 198"/>
                  <a:gd name="T27" fmla="*/ 671 h 11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98"/>
                  <a:gd name="T43" fmla="*/ 0 h 1104"/>
                  <a:gd name="T44" fmla="*/ 198 w 198"/>
                  <a:gd name="T45" fmla="*/ 1104 h 11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98" h="1104">
                    <a:moveTo>
                      <a:pt x="99" y="0"/>
                    </a:moveTo>
                    <a:cubicBezTo>
                      <a:pt x="49" y="28"/>
                      <a:pt x="0" y="56"/>
                      <a:pt x="14" y="84"/>
                    </a:cubicBezTo>
                    <a:cubicBezTo>
                      <a:pt x="28" y="112"/>
                      <a:pt x="184" y="141"/>
                      <a:pt x="184" y="169"/>
                    </a:cubicBezTo>
                    <a:cubicBezTo>
                      <a:pt x="184" y="197"/>
                      <a:pt x="14" y="226"/>
                      <a:pt x="14" y="254"/>
                    </a:cubicBezTo>
                    <a:cubicBezTo>
                      <a:pt x="14" y="282"/>
                      <a:pt x="184" y="311"/>
                      <a:pt x="184" y="339"/>
                    </a:cubicBezTo>
                    <a:cubicBezTo>
                      <a:pt x="184" y="367"/>
                      <a:pt x="14" y="396"/>
                      <a:pt x="14" y="424"/>
                    </a:cubicBezTo>
                    <a:cubicBezTo>
                      <a:pt x="14" y="452"/>
                      <a:pt x="184" y="481"/>
                      <a:pt x="184" y="509"/>
                    </a:cubicBezTo>
                    <a:cubicBezTo>
                      <a:pt x="184" y="537"/>
                      <a:pt x="14" y="566"/>
                      <a:pt x="14" y="594"/>
                    </a:cubicBezTo>
                    <a:cubicBezTo>
                      <a:pt x="14" y="622"/>
                      <a:pt x="184" y="651"/>
                      <a:pt x="184" y="679"/>
                    </a:cubicBezTo>
                    <a:cubicBezTo>
                      <a:pt x="184" y="707"/>
                      <a:pt x="14" y="736"/>
                      <a:pt x="14" y="764"/>
                    </a:cubicBezTo>
                    <a:cubicBezTo>
                      <a:pt x="14" y="792"/>
                      <a:pt x="184" y="821"/>
                      <a:pt x="184" y="849"/>
                    </a:cubicBezTo>
                    <a:cubicBezTo>
                      <a:pt x="184" y="877"/>
                      <a:pt x="14" y="906"/>
                      <a:pt x="14" y="934"/>
                    </a:cubicBezTo>
                    <a:cubicBezTo>
                      <a:pt x="14" y="962"/>
                      <a:pt x="170" y="992"/>
                      <a:pt x="184" y="1020"/>
                    </a:cubicBezTo>
                    <a:cubicBezTo>
                      <a:pt x="198" y="1048"/>
                      <a:pt x="148" y="1076"/>
                      <a:pt x="99" y="110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aphicFrame>
            <p:nvGraphicFramePr>
              <p:cNvPr id="2050" name="Object 55"/>
              <p:cNvGraphicFramePr>
                <a:graphicFrameLocks noChangeAspect="1"/>
              </p:cNvGraphicFramePr>
              <p:nvPr/>
            </p:nvGraphicFramePr>
            <p:xfrm>
              <a:off x="1406" y="1199"/>
              <a:ext cx="150" cy="194"/>
            </p:xfrm>
            <a:graphic>
              <a:graphicData uri="http://schemas.openxmlformats.org/presentationml/2006/ole">
                <p:oleObj spid="_x0000_s190466" name="Equation" r:id="rId7" imgW="126720" imgH="164880" progId="Equation.DSMT4">
                  <p:embed/>
                </p:oleObj>
              </a:graphicData>
            </a:graphic>
          </p:graphicFrame>
          <p:grpSp>
            <p:nvGrpSpPr>
              <p:cNvPr id="12" name="Group 12"/>
              <p:cNvGrpSpPr>
                <a:grpSpLocks/>
              </p:cNvGrpSpPr>
              <p:nvPr/>
            </p:nvGrpSpPr>
            <p:grpSpPr bwMode="auto">
              <a:xfrm>
                <a:off x="1533" y="1401"/>
                <a:ext cx="451" cy="461"/>
                <a:chOff x="1941" y="2077"/>
                <a:chExt cx="621" cy="675"/>
              </a:xfrm>
            </p:grpSpPr>
            <p:sp>
              <p:nvSpPr>
                <p:cNvPr id="2101" name="Line 13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02" name="Line 14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3" name="Group 15"/>
              <p:cNvGrpSpPr>
                <a:grpSpLocks/>
              </p:cNvGrpSpPr>
              <p:nvPr/>
            </p:nvGrpSpPr>
            <p:grpSpPr bwMode="auto">
              <a:xfrm rot="10800000" flipV="1">
                <a:off x="1533" y="1872"/>
                <a:ext cx="451" cy="460"/>
                <a:chOff x="1941" y="2077"/>
                <a:chExt cx="621" cy="675"/>
              </a:xfrm>
            </p:grpSpPr>
            <p:sp>
              <p:nvSpPr>
                <p:cNvPr id="2099" name="Line 1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00" name="Line 17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4" name="Group 18"/>
              <p:cNvGrpSpPr>
                <a:grpSpLocks/>
              </p:cNvGrpSpPr>
              <p:nvPr/>
            </p:nvGrpSpPr>
            <p:grpSpPr bwMode="auto">
              <a:xfrm flipV="1">
                <a:off x="2845" y="1401"/>
                <a:ext cx="451" cy="461"/>
                <a:chOff x="1941" y="2077"/>
                <a:chExt cx="621" cy="675"/>
              </a:xfrm>
            </p:grpSpPr>
            <p:sp>
              <p:nvSpPr>
                <p:cNvPr id="2097" name="Line 1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98" name="Line 20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5" name="Group 21"/>
              <p:cNvGrpSpPr>
                <a:grpSpLocks/>
              </p:cNvGrpSpPr>
              <p:nvPr/>
            </p:nvGrpSpPr>
            <p:grpSpPr bwMode="auto">
              <a:xfrm rot="10800000">
                <a:off x="2845" y="1857"/>
                <a:ext cx="451" cy="460"/>
                <a:chOff x="1941" y="2077"/>
                <a:chExt cx="621" cy="675"/>
              </a:xfrm>
            </p:grpSpPr>
            <p:sp>
              <p:nvSpPr>
                <p:cNvPr id="2095" name="Line 2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96" name="Line 23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aphicFrame>
            <p:nvGraphicFramePr>
              <p:cNvPr id="2052" name="Object 57"/>
              <p:cNvGraphicFramePr>
                <a:graphicFrameLocks noChangeAspect="1"/>
              </p:cNvGraphicFramePr>
              <p:nvPr/>
            </p:nvGraphicFramePr>
            <p:xfrm>
              <a:off x="1372" y="2340"/>
              <a:ext cx="165" cy="224"/>
            </p:xfrm>
            <a:graphic>
              <a:graphicData uri="http://schemas.openxmlformats.org/presentationml/2006/ole">
                <p:oleObj spid="_x0000_s190467" name="Equation" r:id="rId8" imgW="139680" imgH="190440" progId="Equation.DSMT4">
                  <p:embed/>
                </p:oleObj>
              </a:graphicData>
            </a:graphic>
          </p:graphicFrame>
          <p:graphicFrame>
            <p:nvGraphicFramePr>
              <p:cNvPr id="2053" name="Object 58"/>
              <p:cNvGraphicFramePr>
                <a:graphicFrameLocks noChangeAspect="1"/>
              </p:cNvGraphicFramePr>
              <p:nvPr/>
            </p:nvGraphicFramePr>
            <p:xfrm>
              <a:off x="3333" y="1177"/>
              <a:ext cx="196" cy="239"/>
            </p:xfrm>
            <a:graphic>
              <a:graphicData uri="http://schemas.openxmlformats.org/presentationml/2006/ole">
                <p:oleObj spid="_x0000_s190468" name="Equation" r:id="rId9" imgW="164880" imgH="203040" progId="Equation.DSMT4">
                  <p:embed/>
                </p:oleObj>
              </a:graphicData>
            </a:graphic>
          </p:graphicFrame>
          <p:graphicFrame>
            <p:nvGraphicFramePr>
              <p:cNvPr id="2054" name="Object 59"/>
              <p:cNvGraphicFramePr>
                <a:graphicFrameLocks noChangeAspect="1"/>
              </p:cNvGraphicFramePr>
              <p:nvPr/>
            </p:nvGraphicFramePr>
            <p:xfrm>
              <a:off x="3333" y="2199"/>
              <a:ext cx="196" cy="239"/>
            </p:xfrm>
            <a:graphic>
              <a:graphicData uri="http://schemas.openxmlformats.org/presentationml/2006/ole">
                <p:oleObj spid="_x0000_s190469" name="Equation" r:id="rId10" imgW="164880" imgH="203040" progId="Equation.DSMT4">
                  <p:embed/>
                </p:oleObj>
              </a:graphicData>
            </a:graphic>
          </p:graphicFrame>
        </p:grpSp>
      </p:grpSp>
      <p:grpSp>
        <p:nvGrpSpPr>
          <p:cNvPr id="16" name="Group 440"/>
          <p:cNvGrpSpPr>
            <a:grpSpLocks/>
          </p:cNvGrpSpPr>
          <p:nvPr/>
        </p:nvGrpSpPr>
        <p:grpSpPr bwMode="auto">
          <a:xfrm>
            <a:off x="3348038" y="1250403"/>
            <a:ext cx="2122487" cy="1470025"/>
            <a:chOff x="1223905" y="5088544"/>
            <a:chExt cx="2122488" cy="1469415"/>
          </a:xfrm>
        </p:grpSpPr>
        <p:sp>
          <p:nvSpPr>
            <p:cNvPr id="2082" name="Rounded Rectangle 438"/>
            <p:cNvSpPr>
              <a:spLocks noChangeArrowheads="1"/>
            </p:cNvSpPr>
            <p:nvPr/>
          </p:nvSpPr>
          <p:spPr bwMode="auto">
            <a:xfrm>
              <a:off x="1223905" y="5294313"/>
              <a:ext cx="2122488" cy="1263646"/>
            </a:xfrm>
            <a:prstGeom prst="roundRect">
              <a:avLst>
                <a:gd name="adj" fmla="val 10810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439"/>
            <p:cNvGrpSpPr>
              <a:grpSpLocks/>
            </p:cNvGrpSpPr>
            <p:nvPr/>
          </p:nvGrpSpPr>
          <p:grpSpPr bwMode="auto">
            <a:xfrm>
              <a:off x="1525586" y="5088544"/>
              <a:ext cx="1423246" cy="369179"/>
              <a:chOff x="2841624" y="4656744"/>
              <a:chExt cx="1423246" cy="369179"/>
            </a:xfrm>
          </p:grpSpPr>
          <p:sp>
            <p:nvSpPr>
              <p:cNvPr id="2084" name="TextBox 403"/>
              <p:cNvSpPr txBox="1">
                <a:spLocks noChangeArrowheads="1"/>
              </p:cNvSpPr>
              <p:nvPr/>
            </p:nvSpPr>
            <p:spPr bwMode="auto">
              <a:xfrm>
                <a:off x="2882531" y="4656744"/>
                <a:ext cx="1350051" cy="36917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800" dirty="0">
                    <a:solidFill>
                      <a:srgbClr val="000096"/>
                    </a:solidFill>
                    <a:latin typeface="Lucida Calligraphy" pitchFamily="66" charset="0"/>
                  </a:rPr>
                  <a:t>Processus</a:t>
                </a:r>
                <a:endParaRPr lang="en-US" sz="18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sp>
            <p:nvSpPr>
              <p:cNvPr id="2085" name="Oval 428"/>
              <p:cNvSpPr>
                <a:spLocks noChangeArrowheads="1"/>
              </p:cNvSpPr>
              <p:nvPr/>
            </p:nvSpPr>
            <p:spPr bwMode="auto">
              <a:xfrm flipH="1">
                <a:off x="2841624" y="4824409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Oval 433"/>
              <p:cNvSpPr>
                <a:spLocks noChangeArrowheads="1"/>
              </p:cNvSpPr>
              <p:nvPr/>
            </p:nvSpPr>
            <p:spPr bwMode="auto">
              <a:xfrm>
                <a:off x="4189336" y="4824412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90"/>
          <p:cNvGrpSpPr>
            <a:grpSpLocks/>
          </p:cNvGrpSpPr>
          <p:nvPr/>
        </p:nvGrpSpPr>
        <p:grpSpPr bwMode="auto">
          <a:xfrm>
            <a:off x="5457825" y="1459953"/>
            <a:ext cx="476250" cy="1260475"/>
            <a:chOff x="2809875" y="1393802"/>
            <a:chExt cx="476250" cy="1260737"/>
          </a:xfrm>
        </p:grpSpPr>
        <p:sp>
          <p:nvSpPr>
            <p:cNvPr id="2080" name="Right Arrow 91"/>
            <p:cNvSpPr>
              <a:spLocks noChangeArrowheads="1"/>
            </p:cNvSpPr>
            <p:nvPr/>
          </p:nvSpPr>
          <p:spPr bwMode="auto">
            <a:xfrm>
              <a:off x="2823397" y="1393802"/>
              <a:ext cx="462728" cy="1260737"/>
            </a:xfrm>
            <a:prstGeom prst="rightArrow">
              <a:avLst>
                <a:gd name="adj1" fmla="val 50907"/>
                <a:gd name="adj2" fmla="val 6872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81" name="Rectangle 92"/>
            <p:cNvSpPr>
              <a:spLocks noChangeArrowheads="1"/>
            </p:cNvSpPr>
            <p:nvPr/>
          </p:nvSpPr>
          <p:spPr bwMode="auto">
            <a:xfrm>
              <a:off x="2809875" y="1716882"/>
              <a:ext cx="54769" cy="61912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" name="Group 93"/>
          <p:cNvGrpSpPr>
            <a:grpSpLocks/>
          </p:cNvGrpSpPr>
          <p:nvPr/>
        </p:nvGrpSpPr>
        <p:grpSpPr bwMode="auto">
          <a:xfrm rot="5400000">
            <a:off x="7203007" y="2477020"/>
            <a:ext cx="795884" cy="1260475"/>
            <a:chOff x="2809876" y="1393803"/>
            <a:chExt cx="338031" cy="1260737"/>
          </a:xfrm>
        </p:grpSpPr>
        <p:sp>
          <p:nvSpPr>
            <p:cNvPr id="2078" name="Right Arrow 94"/>
            <p:cNvSpPr>
              <a:spLocks noChangeArrowheads="1"/>
            </p:cNvSpPr>
            <p:nvPr/>
          </p:nvSpPr>
          <p:spPr bwMode="auto">
            <a:xfrm>
              <a:off x="2823397" y="1393803"/>
              <a:ext cx="324510" cy="1260737"/>
            </a:xfrm>
            <a:prstGeom prst="rightArrow">
              <a:avLst>
                <a:gd name="adj1" fmla="val 50907"/>
                <a:gd name="adj2" fmla="val 51274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79" name="Rectangle 95"/>
            <p:cNvSpPr>
              <a:spLocks noChangeArrowheads="1"/>
            </p:cNvSpPr>
            <p:nvPr/>
          </p:nvSpPr>
          <p:spPr bwMode="auto">
            <a:xfrm>
              <a:off x="2809876" y="1716882"/>
              <a:ext cx="52282" cy="61208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00813" y="2157443"/>
            <a:ext cx="317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 descr="http://hausheer.osola.com/latex2png/XGJlZ2lue2NlbnRlcn0NClVBLTF+flVBLTJcXA0KJFxpbnQge1xtYXRoY2FsIEx9ID0gMTgkfm5iJF57LTF9JA0KXGVuZHtjZW50ZXJ9DQo-/300/1/result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16676" y="1729776"/>
            <a:ext cx="2060574" cy="753674"/>
          </a:xfrm>
          <a:prstGeom prst="rect">
            <a:avLst/>
          </a:prstGeom>
          <a:noFill/>
        </p:spPr>
      </p:pic>
      <p:sp>
        <p:nvSpPr>
          <p:cNvPr id="63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6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64238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65318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66397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67477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68556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70874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71954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73033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74113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75192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76272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784908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795703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80681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81761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83793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84872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85952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87031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36926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38006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0" name="Oval 28"/>
          <p:cNvSpPr>
            <a:spLocks noChangeArrowheads="1"/>
          </p:cNvSpPr>
          <p:nvPr/>
        </p:nvSpPr>
        <p:spPr bwMode="auto">
          <a:xfrm>
            <a:off x="39085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Oval 28"/>
          <p:cNvSpPr>
            <a:spLocks noChangeArrowheads="1"/>
          </p:cNvSpPr>
          <p:nvPr/>
        </p:nvSpPr>
        <p:spPr bwMode="auto">
          <a:xfrm>
            <a:off x="40165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2" name="Oval 28"/>
          <p:cNvSpPr>
            <a:spLocks noChangeArrowheads="1"/>
          </p:cNvSpPr>
          <p:nvPr/>
        </p:nvSpPr>
        <p:spPr bwMode="auto">
          <a:xfrm>
            <a:off x="41244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" name="Oval 28"/>
          <p:cNvSpPr>
            <a:spLocks noChangeArrowheads="1"/>
          </p:cNvSpPr>
          <p:nvPr/>
        </p:nvSpPr>
        <p:spPr bwMode="auto">
          <a:xfrm>
            <a:off x="42324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4499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46069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47149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7" name="Oval 28"/>
          <p:cNvSpPr>
            <a:spLocks noChangeArrowheads="1"/>
          </p:cNvSpPr>
          <p:nvPr/>
        </p:nvSpPr>
        <p:spPr bwMode="auto">
          <a:xfrm>
            <a:off x="48228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49308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9" name="Oval 28"/>
          <p:cNvSpPr>
            <a:spLocks noChangeArrowheads="1"/>
          </p:cNvSpPr>
          <p:nvPr/>
        </p:nvSpPr>
        <p:spPr bwMode="auto">
          <a:xfrm>
            <a:off x="50387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0" name="Oval 28"/>
          <p:cNvSpPr>
            <a:spLocks noChangeArrowheads="1"/>
          </p:cNvSpPr>
          <p:nvPr/>
        </p:nvSpPr>
        <p:spPr bwMode="auto">
          <a:xfrm>
            <a:off x="51467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1" name="Oval 28"/>
          <p:cNvSpPr>
            <a:spLocks noChangeArrowheads="1"/>
          </p:cNvSpPr>
          <p:nvPr/>
        </p:nvSpPr>
        <p:spPr bwMode="auto">
          <a:xfrm>
            <a:off x="5261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2" name="Oval 28"/>
          <p:cNvSpPr>
            <a:spLocks noChangeArrowheads="1"/>
          </p:cNvSpPr>
          <p:nvPr/>
        </p:nvSpPr>
        <p:spPr bwMode="auto">
          <a:xfrm>
            <a:off x="63191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03"/>
          <p:cNvSpPr txBox="1">
            <a:spLocks noChangeArrowheads="1"/>
          </p:cNvSpPr>
          <p:nvPr/>
        </p:nvSpPr>
        <p:spPr bwMode="auto">
          <a:xfrm>
            <a:off x="196850" y="763588"/>
            <a:ext cx="3672993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rgbClr val="000096"/>
                </a:solidFill>
                <a:latin typeface="Lucida Calligraphy" pitchFamily="66" charset="0"/>
              </a:rPr>
              <a:t>La </a:t>
            </a:r>
            <a:r>
              <a:rPr lang="fr-FR" sz="2000" dirty="0" err="1" smtClean="0">
                <a:solidFill>
                  <a:srgbClr val="000096"/>
                </a:solidFill>
                <a:latin typeface="Lucida Calligraphy" pitchFamily="66" charset="0"/>
              </a:rPr>
              <a:t>supersymétrie</a:t>
            </a:r>
            <a:endParaRPr lang="en-US" sz="2000" dirty="0" smtClean="0">
              <a:solidFill>
                <a:srgbClr val="000096"/>
              </a:solidFill>
              <a:latin typeface="Lucida Calligraphy" pitchFamily="66" charset="0"/>
            </a:endParaRP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Adobe Garamond Pro" pitchFamily="18" charset="0"/>
              </a:rPr>
              <a:t>R-</a:t>
            </a:r>
            <a:r>
              <a:rPr lang="en-US" sz="1800" dirty="0" err="1" smtClean="0">
                <a:latin typeface="Adobe Garamond Pro" pitchFamily="18" charset="0"/>
              </a:rPr>
              <a:t>parité</a:t>
            </a:r>
            <a:r>
              <a:rPr lang="en-US" sz="1800" dirty="0" smtClean="0">
                <a:latin typeface="Adobe Garamond Pro" pitchFamily="18" charset="0"/>
              </a:rPr>
              <a:t> </a:t>
            </a:r>
            <a:r>
              <a:rPr lang="en-US" sz="1800" dirty="0" err="1" smtClean="0">
                <a:latin typeface="Adobe Garamond Pro" pitchFamily="18" charset="0"/>
              </a:rPr>
              <a:t>violée</a:t>
            </a:r>
            <a:r>
              <a:rPr lang="en-US" sz="1800" dirty="0" smtClean="0">
                <a:latin typeface="Adobe Garamond Pro" pitchFamily="18" charset="0"/>
              </a:rPr>
              <a:t> </a:t>
            </a:r>
            <a:r>
              <a:rPr lang="en-US" sz="1800" dirty="0" smtClean="0">
                <a:latin typeface="Adobe Garamond Pro" pitchFamily="18" charset="0"/>
                <a:sym typeface="Symbol"/>
              </a:rPr>
              <a:t></a:t>
            </a:r>
            <a:r>
              <a:rPr lang="en-US" sz="1800" dirty="0" smtClean="0">
                <a:latin typeface="Adobe Garamond Pro" pitchFamily="18" charset="0"/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Spin 0 (</a:t>
            </a:r>
            <a:r>
              <a:rPr lang="en-US" sz="1800" dirty="0" err="1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Sneutrino</a:t>
            </a:r>
            <a:r>
              <a:rPr lang="en-US" sz="1800" dirty="0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)</a:t>
            </a:r>
            <a:endParaRPr lang="fr-FR" sz="1800" dirty="0" smtClean="0">
              <a:solidFill>
                <a:srgbClr val="000096"/>
              </a:solidFill>
              <a:latin typeface="Adobe Garamond Pro" pitchFamily="18" charset="0"/>
            </a:endParaRPr>
          </a:p>
        </p:txBody>
      </p:sp>
      <p:sp>
        <p:nvSpPr>
          <p:cNvPr id="13315" name="Oval 66"/>
          <p:cNvSpPr>
            <a:spLocks noChangeArrowheads="1"/>
          </p:cNvSpPr>
          <p:nvPr/>
        </p:nvSpPr>
        <p:spPr bwMode="auto">
          <a:xfrm>
            <a:off x="3462338" y="515938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6" name="Oval 66"/>
          <p:cNvSpPr>
            <a:spLocks noChangeArrowheads="1"/>
          </p:cNvSpPr>
          <p:nvPr/>
        </p:nvSpPr>
        <p:spPr bwMode="auto">
          <a:xfrm>
            <a:off x="2765425" y="1079500"/>
            <a:ext cx="74613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3317" name="Straight Connector 53"/>
          <p:cNvCxnSpPr>
            <a:cxnSpLocks noChangeShapeType="1"/>
            <a:endCxn id="64" idx="0"/>
          </p:cNvCxnSpPr>
          <p:nvPr/>
        </p:nvCxnSpPr>
        <p:spPr bwMode="auto">
          <a:xfrm rot="10800000" flipV="1">
            <a:off x="238126" y="1114424"/>
            <a:ext cx="2562225" cy="4763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8" name="Arc 57"/>
          <p:cNvSpPr/>
          <p:nvPr/>
        </p:nvSpPr>
        <p:spPr bwMode="auto">
          <a:xfrm rot="16200000">
            <a:off x="107950" y="554038"/>
            <a:ext cx="260350" cy="260350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cxnSp>
        <p:nvCxnSpPr>
          <p:cNvPr id="13319" name="Straight Connector 59"/>
          <p:cNvCxnSpPr>
            <a:cxnSpLocks noChangeShapeType="1"/>
            <a:stCxn id="58" idx="2"/>
            <a:endCxn id="13315" idx="2"/>
          </p:cNvCxnSpPr>
          <p:nvPr/>
        </p:nvCxnSpPr>
        <p:spPr bwMode="auto">
          <a:xfrm>
            <a:off x="238125" y="554038"/>
            <a:ext cx="3224213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3320" name="Straight Connector 61"/>
          <p:cNvCxnSpPr>
            <a:cxnSpLocks noChangeShapeType="1"/>
            <a:stCxn id="58" idx="0"/>
            <a:endCxn id="64" idx="2"/>
          </p:cNvCxnSpPr>
          <p:nvPr/>
        </p:nvCxnSpPr>
        <p:spPr bwMode="auto">
          <a:xfrm rot="5400000">
            <a:off x="-42863" y="836613"/>
            <a:ext cx="303213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4" name="Arc 63"/>
          <p:cNvSpPr/>
          <p:nvPr/>
        </p:nvSpPr>
        <p:spPr bwMode="auto">
          <a:xfrm rot="10800000">
            <a:off x="107950" y="858838"/>
            <a:ext cx="260350" cy="260350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2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3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64238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9" name="Oval 28"/>
          <p:cNvSpPr>
            <a:spLocks noChangeArrowheads="1"/>
          </p:cNvSpPr>
          <p:nvPr/>
        </p:nvSpPr>
        <p:spPr bwMode="auto">
          <a:xfrm>
            <a:off x="65318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0" name="Oval 28"/>
          <p:cNvSpPr>
            <a:spLocks noChangeArrowheads="1"/>
          </p:cNvSpPr>
          <p:nvPr/>
        </p:nvSpPr>
        <p:spPr bwMode="auto">
          <a:xfrm>
            <a:off x="66397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1" name="Oval 28"/>
          <p:cNvSpPr>
            <a:spLocks noChangeArrowheads="1"/>
          </p:cNvSpPr>
          <p:nvPr/>
        </p:nvSpPr>
        <p:spPr bwMode="auto">
          <a:xfrm>
            <a:off x="67477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2" name="Oval 28"/>
          <p:cNvSpPr>
            <a:spLocks noChangeArrowheads="1"/>
          </p:cNvSpPr>
          <p:nvPr/>
        </p:nvSpPr>
        <p:spPr bwMode="auto">
          <a:xfrm>
            <a:off x="68556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" name="Oval 28"/>
          <p:cNvSpPr>
            <a:spLocks noChangeArrowheads="1"/>
          </p:cNvSpPr>
          <p:nvPr/>
        </p:nvSpPr>
        <p:spPr bwMode="auto">
          <a:xfrm>
            <a:off x="70874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" name="Oval 28"/>
          <p:cNvSpPr>
            <a:spLocks noChangeArrowheads="1"/>
          </p:cNvSpPr>
          <p:nvPr/>
        </p:nvSpPr>
        <p:spPr bwMode="auto">
          <a:xfrm>
            <a:off x="71954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" name="Oval 28"/>
          <p:cNvSpPr>
            <a:spLocks noChangeArrowheads="1"/>
          </p:cNvSpPr>
          <p:nvPr/>
        </p:nvSpPr>
        <p:spPr bwMode="auto">
          <a:xfrm>
            <a:off x="73033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" name="Oval 28"/>
          <p:cNvSpPr>
            <a:spLocks noChangeArrowheads="1"/>
          </p:cNvSpPr>
          <p:nvPr/>
        </p:nvSpPr>
        <p:spPr bwMode="auto">
          <a:xfrm>
            <a:off x="74113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7" name="Oval 28"/>
          <p:cNvSpPr>
            <a:spLocks noChangeArrowheads="1"/>
          </p:cNvSpPr>
          <p:nvPr/>
        </p:nvSpPr>
        <p:spPr bwMode="auto">
          <a:xfrm>
            <a:off x="75192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8" name="Oval 28"/>
          <p:cNvSpPr>
            <a:spLocks noChangeArrowheads="1"/>
          </p:cNvSpPr>
          <p:nvPr/>
        </p:nvSpPr>
        <p:spPr bwMode="auto">
          <a:xfrm>
            <a:off x="76272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9" name="Oval 28"/>
          <p:cNvSpPr>
            <a:spLocks noChangeArrowheads="1"/>
          </p:cNvSpPr>
          <p:nvPr/>
        </p:nvSpPr>
        <p:spPr bwMode="auto">
          <a:xfrm>
            <a:off x="784908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0" name="Oval 28"/>
          <p:cNvSpPr>
            <a:spLocks noChangeArrowheads="1"/>
          </p:cNvSpPr>
          <p:nvPr/>
        </p:nvSpPr>
        <p:spPr bwMode="auto">
          <a:xfrm>
            <a:off x="795703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1" name="Oval 28"/>
          <p:cNvSpPr>
            <a:spLocks noChangeArrowheads="1"/>
          </p:cNvSpPr>
          <p:nvPr/>
        </p:nvSpPr>
        <p:spPr bwMode="auto">
          <a:xfrm>
            <a:off x="80681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2" name="Oval 28"/>
          <p:cNvSpPr>
            <a:spLocks noChangeArrowheads="1"/>
          </p:cNvSpPr>
          <p:nvPr/>
        </p:nvSpPr>
        <p:spPr bwMode="auto">
          <a:xfrm>
            <a:off x="81761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" name="Oval 28"/>
          <p:cNvSpPr>
            <a:spLocks noChangeArrowheads="1"/>
          </p:cNvSpPr>
          <p:nvPr/>
        </p:nvSpPr>
        <p:spPr bwMode="auto">
          <a:xfrm>
            <a:off x="83793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4" name="Oval 28"/>
          <p:cNvSpPr>
            <a:spLocks noChangeArrowheads="1"/>
          </p:cNvSpPr>
          <p:nvPr/>
        </p:nvSpPr>
        <p:spPr bwMode="auto">
          <a:xfrm>
            <a:off x="84872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5" name="Oval 28"/>
          <p:cNvSpPr>
            <a:spLocks noChangeArrowheads="1"/>
          </p:cNvSpPr>
          <p:nvPr/>
        </p:nvSpPr>
        <p:spPr bwMode="auto">
          <a:xfrm>
            <a:off x="85952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6" name="Oval 28"/>
          <p:cNvSpPr>
            <a:spLocks noChangeArrowheads="1"/>
          </p:cNvSpPr>
          <p:nvPr/>
        </p:nvSpPr>
        <p:spPr bwMode="auto">
          <a:xfrm>
            <a:off x="87031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7" name="Oval 28"/>
          <p:cNvSpPr>
            <a:spLocks noChangeArrowheads="1"/>
          </p:cNvSpPr>
          <p:nvPr/>
        </p:nvSpPr>
        <p:spPr bwMode="auto">
          <a:xfrm>
            <a:off x="36926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8" name="Oval 28"/>
          <p:cNvSpPr>
            <a:spLocks noChangeArrowheads="1"/>
          </p:cNvSpPr>
          <p:nvPr/>
        </p:nvSpPr>
        <p:spPr bwMode="auto">
          <a:xfrm>
            <a:off x="38006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9" name="Oval 28"/>
          <p:cNvSpPr>
            <a:spLocks noChangeArrowheads="1"/>
          </p:cNvSpPr>
          <p:nvPr/>
        </p:nvSpPr>
        <p:spPr bwMode="auto">
          <a:xfrm>
            <a:off x="39085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0" name="Oval 28"/>
          <p:cNvSpPr>
            <a:spLocks noChangeArrowheads="1"/>
          </p:cNvSpPr>
          <p:nvPr/>
        </p:nvSpPr>
        <p:spPr bwMode="auto">
          <a:xfrm>
            <a:off x="40165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1" name="Oval 28"/>
          <p:cNvSpPr>
            <a:spLocks noChangeArrowheads="1"/>
          </p:cNvSpPr>
          <p:nvPr/>
        </p:nvSpPr>
        <p:spPr bwMode="auto">
          <a:xfrm>
            <a:off x="41244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2" name="Oval 28"/>
          <p:cNvSpPr>
            <a:spLocks noChangeArrowheads="1"/>
          </p:cNvSpPr>
          <p:nvPr/>
        </p:nvSpPr>
        <p:spPr bwMode="auto">
          <a:xfrm>
            <a:off x="42324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3" name="Oval 28"/>
          <p:cNvSpPr>
            <a:spLocks noChangeArrowheads="1"/>
          </p:cNvSpPr>
          <p:nvPr/>
        </p:nvSpPr>
        <p:spPr bwMode="auto">
          <a:xfrm>
            <a:off x="4499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4" name="Oval 28"/>
          <p:cNvSpPr>
            <a:spLocks noChangeArrowheads="1"/>
          </p:cNvSpPr>
          <p:nvPr/>
        </p:nvSpPr>
        <p:spPr bwMode="auto">
          <a:xfrm>
            <a:off x="46069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5" name="Oval 28"/>
          <p:cNvSpPr>
            <a:spLocks noChangeArrowheads="1"/>
          </p:cNvSpPr>
          <p:nvPr/>
        </p:nvSpPr>
        <p:spPr bwMode="auto">
          <a:xfrm>
            <a:off x="47149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6" name="Oval 28"/>
          <p:cNvSpPr>
            <a:spLocks noChangeArrowheads="1"/>
          </p:cNvSpPr>
          <p:nvPr/>
        </p:nvSpPr>
        <p:spPr bwMode="auto">
          <a:xfrm>
            <a:off x="48228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7" name="Oval 28"/>
          <p:cNvSpPr>
            <a:spLocks noChangeArrowheads="1"/>
          </p:cNvSpPr>
          <p:nvPr/>
        </p:nvSpPr>
        <p:spPr bwMode="auto">
          <a:xfrm>
            <a:off x="49308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8" name="Oval 28"/>
          <p:cNvSpPr>
            <a:spLocks noChangeArrowheads="1"/>
          </p:cNvSpPr>
          <p:nvPr/>
        </p:nvSpPr>
        <p:spPr bwMode="auto">
          <a:xfrm>
            <a:off x="50387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9" name="Oval 28"/>
          <p:cNvSpPr>
            <a:spLocks noChangeArrowheads="1"/>
          </p:cNvSpPr>
          <p:nvPr/>
        </p:nvSpPr>
        <p:spPr bwMode="auto">
          <a:xfrm>
            <a:off x="51467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0" name="Oval 28"/>
          <p:cNvSpPr>
            <a:spLocks noChangeArrowheads="1"/>
          </p:cNvSpPr>
          <p:nvPr/>
        </p:nvSpPr>
        <p:spPr bwMode="auto">
          <a:xfrm>
            <a:off x="5261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1" name="Oval 28"/>
          <p:cNvSpPr>
            <a:spLocks noChangeArrowheads="1"/>
          </p:cNvSpPr>
          <p:nvPr/>
        </p:nvSpPr>
        <p:spPr bwMode="auto">
          <a:xfrm>
            <a:off x="63191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5" name="TextBox 403"/>
          <p:cNvSpPr txBox="1">
            <a:spLocks noChangeArrowheads="1"/>
          </p:cNvSpPr>
          <p:nvPr/>
        </p:nvSpPr>
        <p:spPr bwMode="auto">
          <a:xfrm>
            <a:off x="196851" y="1662956"/>
            <a:ext cx="6356350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rgbClr val="000096"/>
                </a:solidFill>
                <a:latin typeface="Lucida Calligraphy" pitchFamily="66" charset="0"/>
              </a:rPr>
              <a:t>Les théories avec dimensions supplémentaires</a:t>
            </a:r>
          </a:p>
          <a:p>
            <a:pPr algn="r">
              <a:spcBef>
                <a:spcPts val="0"/>
              </a:spcBef>
            </a:pPr>
            <a:r>
              <a:rPr lang="fr-FR" sz="1800" dirty="0" smtClean="0">
                <a:solidFill>
                  <a:srgbClr val="C00000"/>
                </a:solidFill>
                <a:latin typeface="Adobe Garamond Pro" pitchFamily="18" charset="0"/>
              </a:rPr>
              <a:t>Problème de la hiérarchie</a:t>
            </a:r>
          </a:p>
          <a:p>
            <a:pPr indent="180975">
              <a:spcBef>
                <a:spcPts val="600"/>
              </a:spcBef>
              <a:buFont typeface="Arial" pitchFamily="34" charset="0"/>
              <a:buChar char="•"/>
            </a:pPr>
            <a:r>
              <a:rPr lang="fr-FR" sz="1800" dirty="0" smtClean="0">
                <a:latin typeface="Adobe Garamond Pro" pitchFamily="18" charset="0"/>
              </a:rPr>
              <a:t>Mécanisme de </a:t>
            </a:r>
            <a:r>
              <a:rPr lang="fr-FR" sz="1800" dirty="0" err="1" smtClean="0">
                <a:latin typeface="Adobe Garamond Pro" pitchFamily="18" charset="0"/>
              </a:rPr>
              <a:t>compactification</a:t>
            </a:r>
            <a:r>
              <a:rPr lang="fr-FR" sz="1800" dirty="0" smtClean="0">
                <a:latin typeface="Adobe Garamond Pro" pitchFamily="18" charset="0"/>
              </a:rPr>
              <a:t> </a:t>
            </a:r>
            <a:r>
              <a:rPr lang="en-US" sz="1800" dirty="0" smtClean="0">
                <a:latin typeface="Adobe Garamond Pro" pitchFamily="18" charset="0"/>
                <a:sym typeface="Symbol"/>
              </a:rPr>
              <a:t></a:t>
            </a:r>
            <a:r>
              <a:rPr lang="en-US" sz="1800" dirty="0" smtClean="0">
                <a:latin typeface="Adobe Garamond Pro" pitchFamily="18" charset="0"/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Tour de </a:t>
            </a:r>
            <a:r>
              <a:rPr lang="en-US" sz="1800" dirty="0" err="1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Kaluza</a:t>
            </a:r>
            <a:r>
              <a:rPr lang="en-US" sz="1800" dirty="0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-Klein</a:t>
            </a:r>
          </a:p>
          <a:p>
            <a:pPr indent="180975">
              <a:spcBef>
                <a:spcPts val="0"/>
              </a:spcBef>
              <a:buFont typeface="Arial" pitchFamily="34" charset="0"/>
              <a:buChar char="•"/>
              <a:tabLst>
                <a:tab pos="2152650" algn="l"/>
              </a:tabLst>
            </a:pPr>
            <a:r>
              <a:rPr lang="fr-FR" sz="1800" dirty="0" smtClean="0">
                <a:latin typeface="Adobe Garamond Pro" pitchFamily="18" charset="0"/>
                <a:sym typeface="Wingdings" pitchFamily="2" charset="2"/>
              </a:rPr>
              <a:t>Modèles</a:t>
            </a:r>
            <a:r>
              <a:rPr lang="en-US" sz="1800" dirty="0" smtClean="0">
                <a:latin typeface="Adobe Garamond Pro" pitchFamily="18" charset="0"/>
                <a:sym typeface="Wingdings" pitchFamily="2" charset="2"/>
              </a:rPr>
              <a:t> type ADD	</a:t>
            </a:r>
            <a:r>
              <a:rPr lang="en-US" sz="1800" dirty="0" smtClean="0">
                <a:latin typeface="Adobe Garamond Pro" pitchFamily="18" charset="0"/>
                <a:sym typeface="Symbol"/>
              </a:rPr>
              <a:t></a:t>
            </a:r>
            <a:r>
              <a:rPr lang="en-US" sz="1800" dirty="0" smtClean="0">
                <a:latin typeface="Adobe Garamond Pro" pitchFamily="18" charset="0"/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Spin 2 (</a:t>
            </a:r>
            <a:r>
              <a:rPr lang="fr-FR" sz="1800" dirty="0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Excitations</a:t>
            </a:r>
            <a:r>
              <a:rPr lang="en-US" sz="1800" dirty="0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 du graviton)</a:t>
            </a:r>
          </a:p>
          <a:p>
            <a:pPr indent="180975">
              <a:spcBef>
                <a:spcPts val="0"/>
              </a:spcBef>
              <a:buFont typeface="Arial" pitchFamily="34" charset="0"/>
              <a:buChar char="•"/>
              <a:tabLst>
                <a:tab pos="2152650" algn="l"/>
              </a:tabLst>
            </a:pPr>
            <a:r>
              <a:rPr lang="fr-FR" sz="1800" dirty="0" smtClean="0">
                <a:latin typeface="Adobe Garamond Pro" pitchFamily="18" charset="0"/>
                <a:sym typeface="Wingdings" pitchFamily="2" charset="2"/>
              </a:rPr>
              <a:t>Modèles</a:t>
            </a:r>
            <a:r>
              <a:rPr lang="en-US" sz="1800" dirty="0" smtClean="0">
                <a:latin typeface="Adobe Garamond Pro" pitchFamily="18" charset="0"/>
                <a:sym typeface="Wingdings" pitchFamily="2" charset="2"/>
              </a:rPr>
              <a:t> type RS 	</a:t>
            </a:r>
            <a:r>
              <a:rPr lang="en-US" sz="1800" dirty="0" smtClean="0">
                <a:latin typeface="Adobe Garamond Pro" pitchFamily="18" charset="0"/>
                <a:sym typeface="Symbol"/>
              </a:rPr>
              <a:t></a:t>
            </a:r>
            <a:r>
              <a:rPr lang="en-US" sz="1800" dirty="0" smtClean="0">
                <a:latin typeface="Adobe Garamond Pro" pitchFamily="18" charset="0"/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Spin 1 (</a:t>
            </a:r>
            <a:r>
              <a:rPr lang="fr-FR" sz="1800" dirty="0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Excitations</a:t>
            </a:r>
            <a:r>
              <a:rPr lang="en-US" sz="1800" dirty="0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 du Z </a:t>
            </a:r>
            <a:r>
              <a:rPr lang="fr-FR" sz="1800" dirty="0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ou</a:t>
            </a:r>
            <a:r>
              <a:rPr lang="en-US" sz="1800" dirty="0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 du photon)</a:t>
            </a:r>
            <a:endParaRPr lang="fr-FR" sz="1800" dirty="0" smtClean="0">
              <a:solidFill>
                <a:srgbClr val="000096"/>
              </a:solidFill>
              <a:latin typeface="Adobe Garamond Pro" pitchFamily="18" charset="0"/>
              <a:sym typeface="Wingdings" pitchFamily="2" charset="2"/>
            </a:endParaRPr>
          </a:p>
        </p:txBody>
      </p:sp>
      <p:sp>
        <p:nvSpPr>
          <p:cNvPr id="99" name="Oval 66"/>
          <p:cNvSpPr>
            <a:spLocks noChangeArrowheads="1"/>
          </p:cNvSpPr>
          <p:nvPr/>
        </p:nvSpPr>
        <p:spPr bwMode="auto">
          <a:xfrm>
            <a:off x="6480175" y="1978868"/>
            <a:ext cx="74613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00" name="Straight Connector 53"/>
          <p:cNvCxnSpPr>
            <a:cxnSpLocks noChangeShapeType="1"/>
            <a:endCxn id="102" idx="0"/>
          </p:cNvCxnSpPr>
          <p:nvPr/>
        </p:nvCxnSpPr>
        <p:spPr bwMode="auto">
          <a:xfrm rot="10800000" flipV="1">
            <a:off x="238126" y="2013792"/>
            <a:ext cx="6280787" cy="4764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1" name="Straight Connector 61"/>
          <p:cNvCxnSpPr>
            <a:cxnSpLocks noChangeShapeType="1"/>
            <a:stCxn id="64" idx="2"/>
          </p:cNvCxnSpPr>
          <p:nvPr/>
        </p:nvCxnSpPr>
        <p:spPr bwMode="auto">
          <a:xfrm rot="16200000" flipH="1">
            <a:off x="-405234" y="1502197"/>
            <a:ext cx="1026368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02" name="Arc 101"/>
          <p:cNvSpPr/>
          <p:nvPr/>
        </p:nvSpPr>
        <p:spPr bwMode="auto">
          <a:xfrm rot="10800000">
            <a:off x="107950" y="1758206"/>
            <a:ext cx="260350" cy="260350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07" name="Oval 66"/>
          <p:cNvSpPr>
            <a:spLocks noChangeArrowheads="1"/>
          </p:cNvSpPr>
          <p:nvPr/>
        </p:nvSpPr>
        <p:spPr bwMode="auto">
          <a:xfrm>
            <a:off x="4930775" y="3737961"/>
            <a:ext cx="74613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08" name="Straight Connector 53"/>
          <p:cNvCxnSpPr>
            <a:cxnSpLocks noChangeShapeType="1"/>
            <a:endCxn id="109" idx="0"/>
          </p:cNvCxnSpPr>
          <p:nvPr/>
        </p:nvCxnSpPr>
        <p:spPr bwMode="auto">
          <a:xfrm rot="10800000" flipV="1">
            <a:off x="238125" y="3774065"/>
            <a:ext cx="4724400" cy="3583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09" name="Arc 108"/>
          <p:cNvSpPr/>
          <p:nvPr/>
        </p:nvSpPr>
        <p:spPr bwMode="auto">
          <a:xfrm rot="10800000">
            <a:off x="107950" y="3517299"/>
            <a:ext cx="260350" cy="260350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cxnSp>
        <p:nvCxnSpPr>
          <p:cNvPr id="110" name="Straight Connector 61"/>
          <p:cNvCxnSpPr>
            <a:cxnSpLocks noChangeShapeType="1"/>
            <a:stCxn id="102" idx="2"/>
          </p:cNvCxnSpPr>
          <p:nvPr/>
        </p:nvCxnSpPr>
        <p:spPr bwMode="auto">
          <a:xfrm rot="16200000" flipH="1">
            <a:off x="-777947" y="2774277"/>
            <a:ext cx="1771793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13" name="TextBox 403"/>
          <p:cNvSpPr txBox="1">
            <a:spLocks noChangeArrowheads="1"/>
          </p:cNvSpPr>
          <p:nvPr/>
        </p:nvSpPr>
        <p:spPr bwMode="auto">
          <a:xfrm>
            <a:off x="196851" y="3422049"/>
            <a:ext cx="63563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rgbClr val="000096"/>
                </a:solidFill>
                <a:latin typeface="Lucida Calligraphy" pitchFamily="66" charset="0"/>
              </a:rPr>
              <a:t>Les théories de grande unification </a:t>
            </a:r>
          </a:p>
          <a:p>
            <a:pPr>
              <a:spcBef>
                <a:spcPts val="0"/>
              </a:spcBef>
            </a:pPr>
            <a:r>
              <a:rPr lang="fr-FR" sz="1800" dirty="0" smtClean="0">
                <a:solidFill>
                  <a:srgbClr val="C00000"/>
                </a:solidFill>
                <a:latin typeface="Adobe Garamond Pro" pitchFamily="18" charset="0"/>
              </a:rPr>
              <a:t>	        Unification des forces fondamentales</a:t>
            </a:r>
          </a:p>
        </p:txBody>
      </p:sp>
      <p:cxnSp>
        <p:nvCxnSpPr>
          <p:cNvPr id="128" name="Straight Connector 61"/>
          <p:cNvCxnSpPr>
            <a:cxnSpLocks noChangeShapeType="1"/>
            <a:stCxn id="109" idx="2"/>
            <a:endCxn id="140" idx="0"/>
          </p:cNvCxnSpPr>
          <p:nvPr/>
        </p:nvCxnSpPr>
        <p:spPr bwMode="auto">
          <a:xfrm rot="16200000" flipH="1">
            <a:off x="-1313981" y="5069405"/>
            <a:ext cx="2846244" cy="2382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40" name="Oval 66"/>
          <p:cNvSpPr>
            <a:spLocks noChangeArrowheads="1"/>
          </p:cNvSpPr>
          <p:nvPr/>
        </p:nvSpPr>
        <p:spPr bwMode="auto">
          <a:xfrm>
            <a:off x="73025" y="6493718"/>
            <a:ext cx="74613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" name="Picture 40" descr="http://hausheer.osola.com/latex2png/XGJlZ2lue2l0ZW1pemV9DQpcaXRlbVskXGJ1bGxldCRdew0KJEVfNiBccmlnaHRhcnJvdyBTTygxMCkgXHRpbWVzIFUoMSlfXHBzaSBccmlnaHRhcnJvdyBTVSg1KSBcdGltZXMgVSgxKV9cY2hpXHRpbWVzIFUoMSlfXHBzaSBccmlnaHRhcnJvdyBHX3tcdGV4dHJtIE1TfSQNCn0NClxpdGVtWyRcYnVsbGV0JF17DQokWicoXHRoZXRhX3tFXzZ9ICkgPSBaJ19ccHNpICBcY29zIFx0aGV0YV97RV82fSAgKyBaJ19cY2hpICBcc2luIFx0aGV0YV97RV82fSQgZXQgJFx0aGV0YV97RV82fT1ccGkgIC0gXGFyY3RhbiAoNS8zKSBccmlnaHRhcnJvdyBaJ19cZXRhJA0KfQ0KXGVuZHtpdGVtaXplfQ0K/300/1/result.png"/>
          <p:cNvPicPr>
            <a:picLocks noChangeAspect="1" noChangeArrowheads="1"/>
          </p:cNvPicPr>
          <p:nvPr/>
        </p:nvPicPr>
        <p:blipFill>
          <a:blip r:embed="rId5"/>
          <a:srcRect l="3014" t="54146" r="46584" b="-9747"/>
          <a:stretch>
            <a:fillRect/>
          </a:stretch>
        </p:blipFill>
        <p:spPr bwMode="auto">
          <a:xfrm>
            <a:off x="977900" y="4965700"/>
            <a:ext cx="2953398" cy="35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" name="TextBox 186"/>
          <p:cNvSpPr txBox="1"/>
          <p:nvPr/>
        </p:nvSpPr>
        <p:spPr bwMode="auto">
          <a:xfrm>
            <a:off x="205270" y="4428416"/>
            <a:ext cx="51870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indent="177800">
              <a:spcBef>
                <a:spcPts val="0"/>
              </a:spcBef>
              <a:buFont typeface="Arial" pitchFamily="34" charset="0"/>
              <a:buChar char="•"/>
            </a:pPr>
            <a:r>
              <a:rPr lang="fr-FR" sz="1800" dirty="0" smtClean="0">
                <a:latin typeface="Adobe Garamond Pro" pitchFamily="18" charset="0"/>
                <a:sym typeface="Wingdings" pitchFamily="2" charset="2"/>
              </a:rPr>
              <a:t>2 groupes U(1) supplémentaires</a:t>
            </a:r>
            <a:r>
              <a:rPr lang="en-US" sz="1800" dirty="0" smtClean="0">
                <a:latin typeface="Adobe Garamond Pro" pitchFamily="18" charset="0"/>
                <a:sym typeface="Symbol"/>
              </a:rPr>
              <a:t> </a:t>
            </a:r>
            <a:r>
              <a:rPr lang="en-US" sz="1800" dirty="0" smtClean="0">
                <a:latin typeface="Adobe Garamond Pro" pitchFamily="18" charset="0"/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rgbClr val="000096"/>
                </a:solidFill>
                <a:latin typeface="Adobe Garamond Pro" pitchFamily="18" charset="0"/>
                <a:sym typeface="Wingdings" pitchFamily="2" charset="2"/>
              </a:rPr>
              <a:t>Spin 1</a:t>
            </a:r>
            <a:endParaRPr lang="fr-FR" sz="1800" dirty="0" smtClean="0">
              <a:latin typeface="Adobe Garamond Pro" pitchFamily="18" charset="0"/>
              <a:sym typeface="Wingdings" pitchFamily="2" charset="2"/>
            </a:endParaRPr>
          </a:p>
          <a:p>
            <a:pPr indent="177800">
              <a:spcBef>
                <a:spcPts val="0"/>
              </a:spcBef>
              <a:buFont typeface="Arial" pitchFamily="34" charset="0"/>
              <a:buChar char="•"/>
            </a:pPr>
            <a:r>
              <a:rPr lang="fr-FR" sz="1800" dirty="0" smtClean="0">
                <a:latin typeface="Adobe Garamond Pro" pitchFamily="18" charset="0"/>
              </a:rPr>
              <a:t>Au  moins un état propre de masse à l’échelle du </a:t>
            </a:r>
            <a:r>
              <a:rPr lang="fr-FR" sz="1800" dirty="0" err="1" smtClean="0">
                <a:latin typeface="Adobe Garamond Pro" pitchFamily="18" charset="0"/>
              </a:rPr>
              <a:t>TeV</a:t>
            </a:r>
            <a:r>
              <a:rPr lang="fr-FR" sz="1800" dirty="0" smtClean="0">
                <a:latin typeface="Adobe Garamond Pro" pitchFamily="18" charset="0"/>
              </a:rPr>
              <a:t>.</a:t>
            </a:r>
          </a:p>
        </p:txBody>
      </p:sp>
      <p:cxnSp>
        <p:nvCxnSpPr>
          <p:cNvPr id="203" name="Straight Connector 398"/>
          <p:cNvCxnSpPr>
            <a:cxnSpLocks noChangeShapeType="1"/>
          </p:cNvCxnSpPr>
          <p:nvPr/>
        </p:nvCxnSpPr>
        <p:spPr bwMode="auto">
          <a:xfrm rot="10800000">
            <a:off x="223838" y="4408491"/>
            <a:ext cx="2900362" cy="158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4" name="Arc 203"/>
          <p:cNvSpPr/>
          <p:nvPr/>
        </p:nvSpPr>
        <p:spPr bwMode="auto">
          <a:xfrm rot="5400000" flipV="1">
            <a:off x="96838" y="4144963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09" name="TextBox 208"/>
          <p:cNvSpPr txBox="1"/>
          <p:nvPr/>
        </p:nvSpPr>
        <p:spPr bwMode="auto">
          <a:xfrm>
            <a:off x="205270" y="5771441"/>
            <a:ext cx="43865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indent="177800">
              <a:spcBef>
                <a:spcPts val="0"/>
              </a:spcBef>
              <a:buFont typeface="Arial" pitchFamily="34" charset="0"/>
              <a:buChar char="•"/>
            </a:pPr>
            <a:r>
              <a:rPr lang="fr-FR" sz="1800" i="1" dirty="0" smtClean="0">
                <a:latin typeface="Adobe Garamond Pro" pitchFamily="18" charset="0"/>
              </a:rPr>
              <a:t>SU(2)</a:t>
            </a:r>
            <a:r>
              <a:rPr lang="fr-FR" sz="1800" i="1" baseline="-25000" dirty="0" smtClean="0">
                <a:latin typeface="Adobe Garamond Pro" pitchFamily="18" charset="0"/>
              </a:rPr>
              <a:t>R</a:t>
            </a:r>
            <a:r>
              <a:rPr lang="fr-FR" sz="1800" i="1" dirty="0" smtClean="0">
                <a:latin typeface="Adobe Garamond Pro" pitchFamily="18" charset="0"/>
              </a:rPr>
              <a:t>  </a:t>
            </a:r>
            <a:r>
              <a:rPr lang="en-US" sz="1800" dirty="0" smtClean="0">
                <a:latin typeface="Adobe Garamond Pro" pitchFamily="18" charset="0"/>
                <a:sym typeface="Symbol"/>
              </a:rPr>
              <a:t> </a:t>
            </a:r>
            <a:r>
              <a:rPr lang="fr-FR" sz="1800" dirty="0" smtClean="0">
                <a:latin typeface="Adobe Garamond Pro" pitchFamily="18" charset="0"/>
              </a:rPr>
              <a:t>Couplages aux particules droites.</a:t>
            </a:r>
          </a:p>
          <a:p>
            <a:pPr indent="177800">
              <a:spcBef>
                <a:spcPts val="0"/>
              </a:spcBef>
              <a:buFont typeface="Arial" pitchFamily="34" charset="0"/>
              <a:buChar char="•"/>
            </a:pPr>
            <a:r>
              <a:rPr lang="fr-FR" sz="1800" i="1" dirty="0" smtClean="0">
                <a:latin typeface="Adobe Garamond Pro" pitchFamily="18" charset="0"/>
              </a:rPr>
              <a:t>U(1)</a:t>
            </a:r>
            <a:r>
              <a:rPr lang="fr-FR" sz="1800" i="1" baseline="-25000" dirty="0" smtClean="0">
                <a:latin typeface="Adobe Garamond Pro" pitchFamily="18" charset="0"/>
              </a:rPr>
              <a:t>B-L</a:t>
            </a:r>
            <a:r>
              <a:rPr lang="en-US" sz="1800" dirty="0" smtClean="0">
                <a:latin typeface="Adobe Garamond Pro" pitchFamily="18" charset="0"/>
                <a:sym typeface="Symbol"/>
              </a:rPr>
              <a:t>  </a:t>
            </a:r>
            <a:r>
              <a:rPr lang="fr-FR" sz="1800" dirty="0" smtClean="0">
                <a:latin typeface="Adobe Garamond Pro" pitchFamily="18" charset="0"/>
              </a:rPr>
              <a:t>Couplages B-L.</a:t>
            </a:r>
          </a:p>
        </p:txBody>
      </p:sp>
      <p:cxnSp>
        <p:nvCxnSpPr>
          <p:cNvPr id="213" name="Straight Connector 398"/>
          <p:cNvCxnSpPr>
            <a:cxnSpLocks noChangeShapeType="1"/>
          </p:cNvCxnSpPr>
          <p:nvPr/>
        </p:nvCxnSpPr>
        <p:spPr bwMode="auto">
          <a:xfrm rot="10800000">
            <a:off x="223840" y="5751518"/>
            <a:ext cx="4843460" cy="158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4" name="Arc 213"/>
          <p:cNvSpPr/>
          <p:nvPr/>
        </p:nvSpPr>
        <p:spPr bwMode="auto">
          <a:xfrm rot="5400000" flipV="1">
            <a:off x="96838" y="5487988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5" y="4165039"/>
            <a:ext cx="2794000" cy="22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175" y="5511614"/>
            <a:ext cx="4776507" cy="22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54"/>
          <p:cNvGrpSpPr/>
          <p:nvPr/>
        </p:nvGrpSpPr>
        <p:grpSpPr>
          <a:xfrm>
            <a:off x="5964016" y="2343149"/>
            <a:ext cx="2914650" cy="4124326"/>
            <a:chOff x="5964016" y="2343149"/>
            <a:chExt cx="2914650" cy="4124326"/>
          </a:xfrm>
        </p:grpSpPr>
        <p:pic>
          <p:nvPicPr>
            <p:cNvPr id="219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124575" y="5943059"/>
              <a:ext cx="2571750" cy="452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1" name="Rounded Rectangle 210"/>
            <p:cNvSpPr/>
            <p:nvPr/>
          </p:nvSpPr>
          <p:spPr bwMode="auto">
            <a:xfrm>
              <a:off x="5964016" y="5857875"/>
              <a:ext cx="2914650" cy="609600"/>
            </a:xfrm>
            <a:prstGeom prst="roundRect">
              <a:avLst>
                <a:gd name="adj" fmla="val 12178"/>
              </a:avLst>
            </a:prstGeom>
            <a:solidFill>
              <a:srgbClr val="C00000">
                <a:alpha val="10196"/>
              </a:srgbClr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3" name="Group 140"/>
            <p:cNvGrpSpPr/>
            <p:nvPr/>
          </p:nvGrpSpPr>
          <p:grpSpPr>
            <a:xfrm>
              <a:off x="5964016" y="4419600"/>
              <a:ext cx="2914650" cy="923926"/>
              <a:chOff x="5534025" y="4772025"/>
              <a:chExt cx="2914650" cy="923926"/>
            </a:xfrm>
          </p:grpSpPr>
          <p:sp>
            <p:nvSpPr>
              <p:cNvPr id="192" name="Rounded Rectangle 191"/>
              <p:cNvSpPr/>
              <p:nvPr/>
            </p:nvSpPr>
            <p:spPr bwMode="auto">
              <a:xfrm>
                <a:off x="5534025" y="4772025"/>
                <a:ext cx="2914650" cy="923926"/>
              </a:xfrm>
              <a:prstGeom prst="roundRect">
                <a:avLst>
                  <a:gd name="adj" fmla="val 12178"/>
                </a:avLst>
              </a:prstGeom>
              <a:solidFill>
                <a:srgbClr val="C00000">
                  <a:alpha val="10196"/>
                </a:srgbClr>
              </a:solidFill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pic>
            <p:nvPicPr>
              <p:cNvPr id="193" name="Picture 2" descr="http://hausheer.osola.com/latex2png/XGRlZmluZWNvbG9ye3ZlcnR9e3JnYn17MCwwLjM5LDB9DQpcZGVmaW5lY29sb3J7YmxldX17cmdifXswLDAsNTl9DQpcZGVmaW5lY29sb3J7cm91Z2V9e3JnYn17MC43MiwwLDB9DQokDQpcY29sb3J7cm91Z2V9DQpaJ197XHBzaX0gXHRvIFx0aGV0YV97RV82fSA9IDAgXFwNClonX3tcY2hpfSBcdG8gXHRoZXRhX3tFXzZ9ID0gXHBpLzIgXFwNClonX3tcZXRhfSBcdG8gXHRoZXRhX3tFXzZ9ID0gXHBpIC0gXGFyY3RhbiBcc3FydHs1LzN9IFxcDQok/300/1/result.png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5651499" y="4843629"/>
                <a:ext cx="2644776" cy="785480"/>
              </a:xfrm>
              <a:prstGeom prst="rect">
                <a:avLst/>
              </a:prstGeom>
              <a:noFill/>
            </p:spPr>
          </p:pic>
        </p:grpSp>
        <p:sp>
          <p:nvSpPr>
            <p:cNvPr id="222" name="Rounded Rectangle 221"/>
            <p:cNvSpPr/>
            <p:nvPr/>
          </p:nvSpPr>
          <p:spPr bwMode="auto">
            <a:xfrm>
              <a:off x="6286500" y="2352674"/>
              <a:ext cx="2592166" cy="1152525"/>
            </a:xfrm>
            <a:prstGeom prst="roundRect">
              <a:avLst>
                <a:gd name="adj" fmla="val 12178"/>
              </a:avLst>
            </a:prstGeom>
            <a:solidFill>
              <a:srgbClr val="C00000">
                <a:alpha val="10196"/>
              </a:srgbClr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24" name="TextBox 223"/>
            <p:cNvSpPr txBox="1"/>
            <p:nvPr/>
          </p:nvSpPr>
          <p:spPr bwMode="auto">
            <a:xfrm>
              <a:off x="6286500" y="2343149"/>
              <a:ext cx="258127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FR" sz="1800" dirty="0" smtClean="0">
                  <a:solidFill>
                    <a:srgbClr val="C00000"/>
                  </a:solidFill>
                  <a:latin typeface="Adobe Garamond Pro" pitchFamily="18" charset="0"/>
                </a:rPr>
                <a:t>Limites provenant des mesures électrofaibles.</a:t>
              </a:r>
            </a:p>
            <a:p>
              <a:pPr algn="ctr">
                <a:spcBef>
                  <a:spcPts val="0"/>
                </a:spcBef>
              </a:pPr>
              <a:endParaRPr lang="fr-FR" sz="1800" dirty="0" smtClean="0">
                <a:solidFill>
                  <a:srgbClr val="C00000"/>
                </a:solidFill>
                <a:latin typeface="Adobe Garamond Pro" pitchFamily="18" charset="0"/>
              </a:endParaRPr>
            </a:p>
            <a:p>
              <a:pPr algn="ctr">
                <a:spcBef>
                  <a:spcPts val="0"/>
                </a:spcBef>
              </a:pPr>
              <a:r>
                <a:rPr lang="fr-FR" sz="1800" dirty="0" smtClean="0">
                  <a:solidFill>
                    <a:srgbClr val="C00000"/>
                  </a:solidFill>
                  <a:latin typeface="Adobe Garamond Pro" pitchFamily="18" charset="0"/>
                </a:rPr>
                <a:t>M</a:t>
              </a:r>
              <a:r>
                <a:rPr lang="fr-FR" sz="1800" baseline="-25000" dirty="0" smtClean="0">
                  <a:solidFill>
                    <a:srgbClr val="C00000"/>
                  </a:solidFill>
                  <a:latin typeface="Adobe Garamond Pro" pitchFamily="18" charset="0"/>
                </a:rPr>
                <a:t>Z’</a:t>
              </a:r>
              <a:r>
                <a:rPr lang="fr-FR" sz="1800" dirty="0" smtClean="0">
                  <a:solidFill>
                    <a:srgbClr val="C00000"/>
                  </a:solidFill>
                  <a:latin typeface="Adobe Garamond Pro" pitchFamily="18" charset="0"/>
                </a:rPr>
                <a:t> &gt; 3 </a:t>
              </a:r>
              <a:r>
                <a:rPr lang="fr-FR" sz="1800" dirty="0" err="1" smtClean="0">
                  <a:solidFill>
                    <a:srgbClr val="C00000"/>
                  </a:solidFill>
                  <a:latin typeface="Adobe Garamond Pro" pitchFamily="18" charset="0"/>
                </a:rPr>
                <a:t>TeV</a:t>
              </a:r>
              <a:endParaRPr lang="fr-FR" sz="1800" dirty="0" smtClean="0">
                <a:solidFill>
                  <a:srgbClr val="C00000"/>
                </a:solidFill>
                <a:latin typeface="Adobe Garamond Pro" pitchFamily="18" charset="0"/>
              </a:endParaRPr>
            </a:p>
          </p:txBody>
        </p:sp>
      </p:grp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6753224" y="761999"/>
            <a:ext cx="2209801" cy="1228726"/>
            <a:chOff x="1372" y="1177"/>
            <a:chExt cx="2157" cy="1387"/>
          </a:xfrm>
        </p:grpSpPr>
        <p:sp>
          <p:nvSpPr>
            <p:cNvPr id="226" name="Oval 6"/>
            <p:cNvSpPr>
              <a:spLocks noChangeArrowheads="1"/>
            </p:cNvSpPr>
            <p:nvPr/>
          </p:nvSpPr>
          <p:spPr bwMode="auto">
            <a:xfrm>
              <a:off x="1955" y="1842"/>
              <a:ext cx="58" cy="60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fr-FR"/>
            </a:p>
          </p:txBody>
        </p:sp>
        <p:sp>
          <p:nvSpPr>
            <p:cNvPr id="227" name="Oval 7"/>
            <p:cNvSpPr>
              <a:spLocks noChangeArrowheads="1"/>
            </p:cNvSpPr>
            <p:nvPr/>
          </p:nvSpPr>
          <p:spPr bwMode="auto">
            <a:xfrm>
              <a:off x="2816" y="1831"/>
              <a:ext cx="58" cy="61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fr-FR"/>
            </a:p>
          </p:txBody>
        </p: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1372" y="1177"/>
              <a:ext cx="2157" cy="1387"/>
              <a:chOff x="1372" y="1177"/>
              <a:chExt cx="2157" cy="1387"/>
            </a:xfrm>
          </p:grpSpPr>
          <p:sp>
            <p:nvSpPr>
              <p:cNvPr id="229" name="Freeform 9"/>
              <p:cNvSpPr>
                <a:spLocks/>
              </p:cNvSpPr>
              <p:nvPr/>
            </p:nvSpPr>
            <p:spPr bwMode="auto">
              <a:xfrm rot="-5400000">
                <a:off x="2343" y="1436"/>
                <a:ext cx="144" cy="861"/>
              </a:xfrm>
              <a:custGeom>
                <a:avLst/>
                <a:gdLst>
                  <a:gd name="T0" fmla="*/ 52 w 198"/>
                  <a:gd name="T1" fmla="*/ 0 h 1104"/>
                  <a:gd name="T2" fmla="*/ 7 w 198"/>
                  <a:gd name="T3" fmla="*/ 51 h 1104"/>
                  <a:gd name="T4" fmla="*/ 97 w 198"/>
                  <a:gd name="T5" fmla="*/ 103 h 1104"/>
                  <a:gd name="T6" fmla="*/ 7 w 198"/>
                  <a:gd name="T7" fmla="*/ 154 h 1104"/>
                  <a:gd name="T8" fmla="*/ 97 w 198"/>
                  <a:gd name="T9" fmla="*/ 206 h 1104"/>
                  <a:gd name="T10" fmla="*/ 7 w 198"/>
                  <a:gd name="T11" fmla="*/ 258 h 1104"/>
                  <a:gd name="T12" fmla="*/ 97 w 198"/>
                  <a:gd name="T13" fmla="*/ 310 h 1104"/>
                  <a:gd name="T14" fmla="*/ 7 w 198"/>
                  <a:gd name="T15" fmla="*/ 361 h 1104"/>
                  <a:gd name="T16" fmla="*/ 97 w 198"/>
                  <a:gd name="T17" fmla="*/ 413 h 1104"/>
                  <a:gd name="T18" fmla="*/ 7 w 198"/>
                  <a:gd name="T19" fmla="*/ 465 h 1104"/>
                  <a:gd name="T20" fmla="*/ 97 w 198"/>
                  <a:gd name="T21" fmla="*/ 516 h 1104"/>
                  <a:gd name="T22" fmla="*/ 7 w 198"/>
                  <a:gd name="T23" fmla="*/ 568 h 1104"/>
                  <a:gd name="T24" fmla="*/ 97 w 198"/>
                  <a:gd name="T25" fmla="*/ 620 h 1104"/>
                  <a:gd name="T26" fmla="*/ 52 w 198"/>
                  <a:gd name="T27" fmla="*/ 671 h 11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98"/>
                  <a:gd name="T43" fmla="*/ 0 h 1104"/>
                  <a:gd name="T44" fmla="*/ 198 w 198"/>
                  <a:gd name="T45" fmla="*/ 1104 h 11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98" h="1104">
                    <a:moveTo>
                      <a:pt x="99" y="0"/>
                    </a:moveTo>
                    <a:cubicBezTo>
                      <a:pt x="49" y="28"/>
                      <a:pt x="0" y="56"/>
                      <a:pt x="14" y="84"/>
                    </a:cubicBezTo>
                    <a:cubicBezTo>
                      <a:pt x="28" y="112"/>
                      <a:pt x="184" y="141"/>
                      <a:pt x="184" y="169"/>
                    </a:cubicBezTo>
                    <a:cubicBezTo>
                      <a:pt x="184" y="197"/>
                      <a:pt x="14" y="226"/>
                      <a:pt x="14" y="254"/>
                    </a:cubicBezTo>
                    <a:cubicBezTo>
                      <a:pt x="14" y="282"/>
                      <a:pt x="184" y="311"/>
                      <a:pt x="184" y="339"/>
                    </a:cubicBezTo>
                    <a:cubicBezTo>
                      <a:pt x="184" y="367"/>
                      <a:pt x="14" y="396"/>
                      <a:pt x="14" y="424"/>
                    </a:cubicBezTo>
                    <a:cubicBezTo>
                      <a:pt x="14" y="452"/>
                      <a:pt x="184" y="481"/>
                      <a:pt x="184" y="509"/>
                    </a:cubicBezTo>
                    <a:cubicBezTo>
                      <a:pt x="184" y="537"/>
                      <a:pt x="14" y="566"/>
                      <a:pt x="14" y="594"/>
                    </a:cubicBezTo>
                    <a:cubicBezTo>
                      <a:pt x="14" y="622"/>
                      <a:pt x="184" y="651"/>
                      <a:pt x="184" y="679"/>
                    </a:cubicBezTo>
                    <a:cubicBezTo>
                      <a:pt x="184" y="707"/>
                      <a:pt x="14" y="736"/>
                      <a:pt x="14" y="764"/>
                    </a:cubicBezTo>
                    <a:cubicBezTo>
                      <a:pt x="14" y="792"/>
                      <a:pt x="184" y="821"/>
                      <a:pt x="184" y="849"/>
                    </a:cubicBezTo>
                    <a:cubicBezTo>
                      <a:pt x="184" y="877"/>
                      <a:pt x="14" y="906"/>
                      <a:pt x="14" y="934"/>
                    </a:cubicBezTo>
                    <a:cubicBezTo>
                      <a:pt x="14" y="962"/>
                      <a:pt x="170" y="992"/>
                      <a:pt x="184" y="1020"/>
                    </a:cubicBezTo>
                    <a:cubicBezTo>
                      <a:pt x="198" y="1048"/>
                      <a:pt x="148" y="1076"/>
                      <a:pt x="99" y="110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aphicFrame>
            <p:nvGraphicFramePr>
              <p:cNvPr id="230" name="Object 55"/>
              <p:cNvGraphicFramePr>
                <a:graphicFrameLocks noChangeAspect="1"/>
              </p:cNvGraphicFramePr>
              <p:nvPr/>
            </p:nvGraphicFramePr>
            <p:xfrm>
              <a:off x="1406" y="1199"/>
              <a:ext cx="150" cy="194"/>
            </p:xfrm>
            <a:graphic>
              <a:graphicData uri="http://schemas.openxmlformats.org/presentationml/2006/ole">
                <p:oleObj spid="_x0000_s191490" name="Equation" r:id="rId10" imgW="126720" imgH="164880" progId="Equation.DSMT4">
                  <p:embed/>
                </p:oleObj>
              </a:graphicData>
            </a:graphic>
          </p:graphicFrame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1533" y="1401"/>
                <a:ext cx="451" cy="461"/>
                <a:chOff x="1941" y="2077"/>
                <a:chExt cx="621" cy="675"/>
              </a:xfrm>
            </p:grpSpPr>
            <p:sp>
              <p:nvSpPr>
                <p:cNvPr id="244" name="Line 13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45" name="Line 14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7" name="Group 15"/>
              <p:cNvGrpSpPr>
                <a:grpSpLocks/>
              </p:cNvGrpSpPr>
              <p:nvPr/>
            </p:nvGrpSpPr>
            <p:grpSpPr bwMode="auto">
              <a:xfrm rot="10800000" flipV="1">
                <a:off x="1533" y="1872"/>
                <a:ext cx="451" cy="460"/>
                <a:chOff x="1941" y="2077"/>
                <a:chExt cx="621" cy="675"/>
              </a:xfrm>
            </p:grpSpPr>
            <p:sp>
              <p:nvSpPr>
                <p:cNvPr id="242" name="Line 1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43" name="Line 17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8" name="Group 18"/>
              <p:cNvGrpSpPr>
                <a:grpSpLocks/>
              </p:cNvGrpSpPr>
              <p:nvPr/>
            </p:nvGrpSpPr>
            <p:grpSpPr bwMode="auto">
              <a:xfrm flipV="1">
                <a:off x="2845" y="1401"/>
                <a:ext cx="451" cy="461"/>
                <a:chOff x="1941" y="2077"/>
                <a:chExt cx="621" cy="675"/>
              </a:xfrm>
            </p:grpSpPr>
            <p:sp>
              <p:nvSpPr>
                <p:cNvPr id="240" name="Line 1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41" name="Line 20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 rot="10800000">
                <a:off x="2845" y="1857"/>
                <a:ext cx="451" cy="460"/>
                <a:chOff x="1941" y="2077"/>
                <a:chExt cx="621" cy="675"/>
              </a:xfrm>
            </p:grpSpPr>
            <p:sp>
              <p:nvSpPr>
                <p:cNvPr id="238" name="Line 2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941" y="2077"/>
                  <a:ext cx="621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39" name="Line 23"/>
                <p:cNvSpPr>
                  <a:spLocks noChangeShapeType="1"/>
                </p:cNvSpPr>
                <p:nvPr/>
              </p:nvSpPr>
              <p:spPr bwMode="auto">
                <a:xfrm>
                  <a:off x="2200" y="2360"/>
                  <a:ext cx="7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aphicFrame>
            <p:nvGraphicFramePr>
              <p:cNvPr id="235" name="Object 57"/>
              <p:cNvGraphicFramePr>
                <a:graphicFrameLocks noChangeAspect="1"/>
              </p:cNvGraphicFramePr>
              <p:nvPr/>
            </p:nvGraphicFramePr>
            <p:xfrm>
              <a:off x="1372" y="2340"/>
              <a:ext cx="165" cy="224"/>
            </p:xfrm>
            <a:graphic>
              <a:graphicData uri="http://schemas.openxmlformats.org/presentationml/2006/ole">
                <p:oleObj spid="_x0000_s191491" name="Equation" r:id="rId11" imgW="139680" imgH="190440" progId="Equation.DSMT4">
                  <p:embed/>
                </p:oleObj>
              </a:graphicData>
            </a:graphic>
          </p:graphicFrame>
          <p:graphicFrame>
            <p:nvGraphicFramePr>
              <p:cNvPr id="236" name="Object 58"/>
              <p:cNvGraphicFramePr>
                <a:graphicFrameLocks noChangeAspect="1"/>
              </p:cNvGraphicFramePr>
              <p:nvPr/>
            </p:nvGraphicFramePr>
            <p:xfrm>
              <a:off x="3333" y="1177"/>
              <a:ext cx="196" cy="239"/>
            </p:xfrm>
            <a:graphic>
              <a:graphicData uri="http://schemas.openxmlformats.org/presentationml/2006/ole">
                <p:oleObj spid="_x0000_s191492" name="Equation" r:id="rId12" imgW="164880" imgH="203040" progId="Equation.DSMT4">
                  <p:embed/>
                </p:oleObj>
              </a:graphicData>
            </a:graphic>
          </p:graphicFrame>
          <p:graphicFrame>
            <p:nvGraphicFramePr>
              <p:cNvPr id="237" name="Object 59"/>
              <p:cNvGraphicFramePr>
                <a:graphicFrameLocks noChangeAspect="1"/>
              </p:cNvGraphicFramePr>
              <p:nvPr/>
            </p:nvGraphicFramePr>
            <p:xfrm>
              <a:off x="3333" y="2199"/>
              <a:ext cx="196" cy="239"/>
            </p:xfrm>
            <a:graphic>
              <a:graphicData uri="http://schemas.openxmlformats.org/presentationml/2006/ole">
                <p:oleObj spid="_x0000_s191493" name="Equation" r:id="rId13" imgW="164880" imgH="203040" progId="Equation.DSMT4">
                  <p:embed/>
                </p:oleObj>
              </a:graphicData>
            </a:graphic>
          </p:graphicFrame>
        </p:grpSp>
      </p:grpSp>
      <p:sp>
        <p:nvSpPr>
          <p:cNvPr id="254" name="TextBox 253"/>
          <p:cNvSpPr txBox="1"/>
          <p:nvPr/>
        </p:nvSpPr>
        <p:spPr bwMode="auto">
          <a:xfrm>
            <a:off x="7610475" y="1371600"/>
            <a:ext cx="3898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FR" sz="1800" dirty="0" smtClean="0">
                <a:latin typeface="+mj-lt"/>
              </a:rPr>
              <a:t>??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30" descr="http://hausheer.osola.com/latex2png/XGRlZmluZWNvbG9ye3ZlcnR9e3JnYn17MCwwLjM5LDB9DQpcZGVmaW5lY29sb3J7YmxldX17cmdifXswLDAsNTl9DQpcZGVmaW5lY29sb3J7cm91Z2V9e3JnYn17MC43MiwwLDB9DQpcYmVnaW57ZXF1YXRpb259DQpcbm9udW1iZXINCk1fe1p9XjIgPSAgXGZyYWN7MX17NH12XjIgKGdeMiAgKyBnJ14yICkNClxjb2xvcntyb3VnZX0gDQogLSBcZnJhY3sxfXs0fShnXjIgICsgZydeMiApXGZyYWN7e3heMiB2XjQgfX17e3gnXjIgdideMiB9fQ0KXGVuZHtlcXVhdGlvbn0NClxjb2xvcntibGV1fSANClxiZWdpbntlcXVhdGlvbn0NClxub251bWJlcg0KTV97Wid9XjIgPSBnJydeMlxmcmFje3ZeMiB4XjIgICsgdideMiB4J14yfXs0fQ0KXGVuZHtlcXVhdGlvbn0NClxjb2xvcntibGFja30gDQpcYmVnaW57ZXFuYXJyYXl9DQpcbm9udW1iZXINClxyaG8gXGVxdWl2IFxmcmFje01fe1deXHBtfV4yfXtNX3tafV4yXGNvc14yXHRoZXRhX3d9ID0gMSANClxjb2xvcntyb3VnZX0gDQorIFxmcmFje3ZeMnheMn17dideMngnXjJ9DQpcZW5ke2VxbmFycmF5fQ0KDQo-/300/1/resul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4850" y="1727205"/>
            <a:ext cx="3492581" cy="2102284"/>
          </a:xfrm>
          <a:prstGeom prst="rect">
            <a:avLst/>
          </a:prstGeom>
          <a:noFill/>
          <a:ln>
            <a:noFill/>
          </a:ln>
        </p:spPr>
      </p:pic>
      <p:sp>
        <p:nvSpPr>
          <p:cNvPr id="14338" name="TextBox 403"/>
          <p:cNvSpPr txBox="1">
            <a:spLocks noChangeArrowheads="1"/>
          </p:cNvSpPr>
          <p:nvPr/>
        </p:nvSpPr>
        <p:spPr bwMode="auto">
          <a:xfrm>
            <a:off x="196850" y="763588"/>
            <a:ext cx="74398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rgbClr val="C00000"/>
                </a:solidFill>
                <a:latin typeface="Lucida Calligraphy" pitchFamily="66" charset="0"/>
              </a:rPr>
              <a:t>De 1990 à 2000 </a:t>
            </a:r>
            <a:r>
              <a:rPr lang="fr-FR" sz="2000" dirty="0">
                <a:solidFill>
                  <a:srgbClr val="C00000"/>
                </a:solidFill>
                <a:latin typeface="Lucida Calligraphy" pitchFamily="66" charset="0"/>
              </a:rPr>
              <a:t>– </a:t>
            </a:r>
            <a:r>
              <a:rPr lang="fr-FR" sz="2000" dirty="0" smtClean="0">
                <a:solidFill>
                  <a:srgbClr val="C00000"/>
                </a:solidFill>
                <a:latin typeface="Lucida Calligraphy" pitchFamily="66" charset="0"/>
              </a:rPr>
              <a:t>Contraintes indirectes </a:t>
            </a:r>
            <a:r>
              <a:rPr lang="fr-FR" sz="2000" dirty="0">
                <a:solidFill>
                  <a:srgbClr val="C00000"/>
                </a:solidFill>
                <a:latin typeface="Lucida Calligraphy" pitchFamily="66" charset="0"/>
              </a:rPr>
              <a:t>électrofaibles</a:t>
            </a:r>
            <a:endParaRPr lang="en-US" sz="2000" baseline="-25000" dirty="0">
              <a:solidFill>
                <a:srgbClr val="C00000"/>
              </a:solidFill>
              <a:latin typeface="Lucida Calligraphy" pitchFamily="66" charset="0"/>
            </a:endParaRPr>
          </a:p>
        </p:txBody>
      </p:sp>
      <p:sp>
        <p:nvSpPr>
          <p:cNvPr id="14339" name="Oval 66"/>
          <p:cNvSpPr>
            <a:spLocks noChangeArrowheads="1"/>
          </p:cNvSpPr>
          <p:nvPr/>
        </p:nvSpPr>
        <p:spPr bwMode="auto">
          <a:xfrm>
            <a:off x="4832350" y="515938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0" name="Oval 66"/>
          <p:cNvSpPr>
            <a:spLocks noChangeArrowheads="1"/>
          </p:cNvSpPr>
          <p:nvPr/>
        </p:nvSpPr>
        <p:spPr bwMode="auto">
          <a:xfrm>
            <a:off x="7532546" y="1079500"/>
            <a:ext cx="74613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4341" name="Straight Connector 53"/>
          <p:cNvCxnSpPr>
            <a:cxnSpLocks noChangeShapeType="1"/>
            <a:stCxn id="14340" idx="2"/>
            <a:endCxn id="64" idx="0"/>
          </p:cNvCxnSpPr>
          <p:nvPr/>
        </p:nvCxnSpPr>
        <p:spPr bwMode="auto">
          <a:xfrm rot="10800000" flipV="1">
            <a:off x="238126" y="1117600"/>
            <a:ext cx="7294421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8" name="Arc 57"/>
          <p:cNvSpPr/>
          <p:nvPr/>
        </p:nvSpPr>
        <p:spPr bwMode="auto">
          <a:xfrm rot="16200000">
            <a:off x="107950" y="554038"/>
            <a:ext cx="260350" cy="260350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cxnSp>
        <p:nvCxnSpPr>
          <p:cNvPr id="14343" name="Straight Connector 59"/>
          <p:cNvCxnSpPr>
            <a:cxnSpLocks noChangeShapeType="1"/>
            <a:stCxn id="58" idx="2"/>
            <a:endCxn id="14339" idx="2"/>
          </p:cNvCxnSpPr>
          <p:nvPr/>
        </p:nvCxnSpPr>
        <p:spPr bwMode="auto">
          <a:xfrm>
            <a:off x="238125" y="554038"/>
            <a:ext cx="45942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4344" name="Straight Connector 61"/>
          <p:cNvCxnSpPr>
            <a:cxnSpLocks noChangeShapeType="1"/>
            <a:stCxn id="58" idx="0"/>
            <a:endCxn id="64" idx="2"/>
          </p:cNvCxnSpPr>
          <p:nvPr/>
        </p:nvCxnSpPr>
        <p:spPr bwMode="auto">
          <a:xfrm rot="5400000">
            <a:off x="-42863" y="836613"/>
            <a:ext cx="303213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4" name="Arc 63"/>
          <p:cNvSpPr/>
          <p:nvPr/>
        </p:nvSpPr>
        <p:spPr bwMode="auto">
          <a:xfrm rot="10800000">
            <a:off x="107950" y="858838"/>
            <a:ext cx="260350" cy="260350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grpSp>
        <p:nvGrpSpPr>
          <p:cNvPr id="2" name="Group 52"/>
          <p:cNvGrpSpPr/>
          <p:nvPr/>
        </p:nvGrpSpPr>
        <p:grpSpPr>
          <a:xfrm>
            <a:off x="168275" y="2204461"/>
            <a:ext cx="4570355" cy="1316747"/>
            <a:chOff x="168276" y="1876276"/>
            <a:chExt cx="4061980" cy="1170281"/>
          </a:xfrm>
        </p:grpSpPr>
        <p:pic>
          <p:nvPicPr>
            <p:cNvPr id="116" name="Picture 46" descr="http://hausheer.osola.com/latex2png/XFsNClxiZWdpbnthcnJheX17fGN8fGN8Y3xjfGN8fQ0KIFxobGluZQ0KICAge3tcdGV4dHJte1BhcnRpY3VsZXN9fX0gJiBcbXVsdGljb2x1bW57Mn17Y3x9e1NVKDIpX0x9ICYgVSgxKV9ZICAmIFUoMSlfWCAgXFwgXGNsaW5lezItNX0NCiAgICAgCQkJICAgICAmIEkgJiB7SV8zIH0gJiAgWSAgJiBYIFxcIFxobGluZQ0KICAge1xsZWZ0KCB7XGJlZ2lue2FycmF5fXsqezIwfWN9DQogICB7XHBoaSBeICsgIH0gIFxcDQogICB7XHBoaSBeMCB9ICBcXA0KXGVuZHthcnJheX19IFxyaWdodCl9ICYgezEvMn0gJiB7XGxlZnQoIHtcYmVnaW57YXJyYXl9eyp7MjB9Y30NCiAgIHsxLzJ9ICBcXA0KICAgeyAtIDEvMn0gIFxcDQpcZW5ke2FycmF5fX0gXHJpZ2h0KX0gJiB5PTEgICYgeCBcXCBcaGxpbmUNCiAgIHtccGhpICd9ICYgMCAmIDAgJiB5Jz0wICYgeCcgIFxcIFxobGluZQ0KXGVuZHthcnJheX0NClxdDQo-/300/1/result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8276" y="1876853"/>
              <a:ext cx="4061980" cy="1169704"/>
            </a:xfrm>
            <a:prstGeom prst="rect">
              <a:avLst/>
            </a:prstGeom>
            <a:noFill/>
          </p:spPr>
        </p:pic>
        <p:sp>
          <p:nvSpPr>
            <p:cNvPr id="38" name="Rounded Rectangle 37"/>
            <p:cNvSpPr/>
            <p:nvPr/>
          </p:nvSpPr>
          <p:spPr bwMode="auto">
            <a:xfrm>
              <a:off x="1220788" y="1876276"/>
              <a:ext cx="1555750" cy="1157287"/>
            </a:xfrm>
            <a:prstGeom prst="roundRect">
              <a:avLst>
                <a:gd name="adj" fmla="val 0"/>
              </a:avLst>
            </a:prstGeom>
            <a:solidFill>
              <a:srgbClr val="000096">
                <a:alpha val="5098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2767013" y="1876276"/>
              <a:ext cx="728662" cy="1157287"/>
            </a:xfrm>
            <a:prstGeom prst="roundRect">
              <a:avLst>
                <a:gd name="adj" fmla="val 0"/>
              </a:avLst>
            </a:prstGeom>
            <a:solidFill>
              <a:srgbClr val="006400">
                <a:alpha val="5098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3" name="Group 29"/>
          <p:cNvGrpSpPr/>
          <p:nvPr/>
        </p:nvGrpSpPr>
        <p:grpSpPr>
          <a:xfrm>
            <a:off x="157165" y="2192553"/>
            <a:ext cx="4590326" cy="1363427"/>
            <a:chOff x="157165" y="1402555"/>
            <a:chExt cx="4079730" cy="1211769"/>
          </a:xfrm>
          <a:solidFill>
            <a:schemeClr val="bg1"/>
          </a:solidFill>
        </p:grpSpPr>
        <p:sp>
          <p:nvSpPr>
            <p:cNvPr id="23" name="Rectangle 22"/>
            <p:cNvSpPr/>
            <p:nvPr/>
          </p:nvSpPr>
          <p:spPr bwMode="auto">
            <a:xfrm>
              <a:off x="3507943" y="1402555"/>
              <a:ext cx="728952" cy="119538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157165" y="2347624"/>
              <a:ext cx="3490044" cy="2667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4" name="Group 368"/>
          <p:cNvGrpSpPr>
            <a:grpSpLocks/>
          </p:cNvGrpSpPr>
          <p:nvPr/>
        </p:nvGrpSpPr>
        <p:grpSpPr bwMode="auto">
          <a:xfrm>
            <a:off x="68580" y="1307580"/>
            <a:ext cx="6330358" cy="369332"/>
            <a:chOff x="609936" y="1402711"/>
            <a:chExt cx="6324978" cy="369149"/>
          </a:xfrm>
        </p:grpSpPr>
        <p:sp>
          <p:nvSpPr>
            <p:cNvPr id="61" name="TextBox 369"/>
            <p:cNvSpPr txBox="1">
              <a:spLocks noChangeArrowheads="1"/>
            </p:cNvSpPr>
            <p:nvPr/>
          </p:nvSpPr>
          <p:spPr bwMode="auto">
            <a:xfrm>
              <a:off x="792302" y="1402711"/>
              <a:ext cx="6142612" cy="369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Exemple de limites obtenues avec le paramètre </a:t>
              </a:r>
              <a:r>
                <a:rPr lang="fr-FR" sz="1800" dirty="0" smtClean="0">
                  <a:solidFill>
                    <a:srgbClr val="000096"/>
                  </a:solidFill>
                  <a:latin typeface="Lucida Calligraphy" pitchFamily="66" charset="0"/>
                  <a:sym typeface="Symbol"/>
                </a:rPr>
                <a:t></a:t>
              </a:r>
              <a:endParaRPr lang="en-US" sz="18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62" name="Straight Connector 370"/>
            <p:cNvCxnSpPr>
              <a:cxnSpLocks noChangeShapeType="1"/>
            </p:cNvCxnSpPr>
            <p:nvPr/>
          </p:nvCxnSpPr>
          <p:spPr bwMode="auto">
            <a:xfrm rot="10800000" flipV="1">
              <a:off x="685475" y="1681486"/>
              <a:ext cx="6131330" cy="9699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63" name="Oval 371"/>
            <p:cNvSpPr>
              <a:spLocks noChangeArrowheads="1"/>
            </p:cNvSpPr>
            <p:nvPr/>
          </p:nvSpPr>
          <p:spPr bwMode="auto">
            <a:xfrm flipH="1">
              <a:off x="609936" y="1653418"/>
              <a:ext cx="75534" cy="7553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13"/>
          <p:cNvGrpSpPr/>
          <p:nvPr/>
        </p:nvGrpSpPr>
        <p:grpSpPr>
          <a:xfrm>
            <a:off x="68580" y="5045953"/>
            <a:ext cx="8951596" cy="1606258"/>
            <a:chOff x="68580" y="4909766"/>
            <a:chExt cx="8951596" cy="1606258"/>
          </a:xfrm>
        </p:grpSpPr>
        <p:pic>
          <p:nvPicPr>
            <p:cNvPr id="14364" name="Picture 28" descr="http://hausheer.osola.com/latex2png/DQpcYmVnaW57dGFidWxhcn1baF17fGN8Y3xjfGN8Y3xjfH1caGxpbmUNCiAgICYkIFxjaGkgJCAmJCBccHNpICQgJiQgXGV0YSAkICYkIHtTU019JCAgXFwgXGhsaW5lDQogICAkTV97Wid9JH5bR2VWXSYkIHs1NTB9JCAmJCB7MTUwfSQgJiQgezM4MH0kICYkIHs4MjB9JCAgXFwgXGhsaW5lDQogICAkMTAwIFx0aW1lcyBcc2luXHRoZXRhICQgJiQge1sgLSAwLjIwOzAuMTVdfSQgJiQge1sgLSAwLjEzOzAuMjRdfSQgJiQge1sgLSAwLjYyOzAuMTFdfSQgJiQge1sgLSAwLjQxOzAuMDNdfSAkIFxcIFxobGluZQ0KXGVuZHt0YWJ1bGFyfQ--/300/1/result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716" y="5383209"/>
              <a:ext cx="6794212" cy="790150"/>
            </a:xfrm>
            <a:prstGeom prst="rect">
              <a:avLst/>
            </a:prstGeom>
            <a:noFill/>
          </p:spPr>
        </p:pic>
        <p:grpSp>
          <p:nvGrpSpPr>
            <p:cNvPr id="6" name="Group 368"/>
            <p:cNvGrpSpPr>
              <a:grpSpLocks/>
            </p:cNvGrpSpPr>
            <p:nvPr/>
          </p:nvGrpSpPr>
          <p:grpSpPr bwMode="auto">
            <a:xfrm>
              <a:off x="68580" y="4909766"/>
              <a:ext cx="7463682" cy="369332"/>
              <a:chOff x="609936" y="1402711"/>
              <a:chExt cx="7457336" cy="369149"/>
            </a:xfrm>
          </p:grpSpPr>
          <p:sp>
            <p:nvSpPr>
              <p:cNvPr id="45" name="TextBox 369"/>
              <p:cNvSpPr txBox="1">
                <a:spLocks noChangeArrowheads="1"/>
              </p:cNvSpPr>
              <p:nvPr/>
            </p:nvSpPr>
            <p:spPr bwMode="auto">
              <a:xfrm>
                <a:off x="792302" y="1402711"/>
                <a:ext cx="7274970" cy="369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Limites obtenues avec les mesures de précisions EW à LEP</a:t>
                </a:r>
                <a:endParaRPr lang="en-US" sz="18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cxnSp>
            <p:nvCxnSpPr>
              <p:cNvPr id="46" name="Straight Connector 370"/>
              <p:cNvCxnSpPr>
                <a:cxnSpLocks noChangeShapeType="1"/>
                <a:endCxn id="47" idx="2"/>
              </p:cNvCxnSpPr>
              <p:nvPr/>
            </p:nvCxnSpPr>
            <p:spPr bwMode="auto">
              <a:xfrm rot="10800000">
                <a:off x="685470" y="1691185"/>
                <a:ext cx="7217269" cy="10493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47" name="Oval 371"/>
              <p:cNvSpPr>
                <a:spLocks noChangeArrowheads="1"/>
              </p:cNvSpPr>
              <p:nvPr/>
            </p:nvSpPr>
            <p:spPr bwMode="auto">
              <a:xfrm flipH="1">
                <a:off x="609936" y="1653418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TextBox 51"/>
            <p:cNvSpPr txBox="1"/>
            <p:nvPr/>
          </p:nvSpPr>
          <p:spPr bwMode="auto">
            <a:xfrm>
              <a:off x="7305676" y="5410493"/>
              <a:ext cx="17145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dirty="0" smtClean="0">
                  <a:latin typeface="Adobe Garamond Pro" pitchFamily="18" charset="0"/>
                </a:rPr>
                <a:t>Modèle ad-hoc identique au Z mais en plus lourd</a:t>
              </a:r>
              <a:endParaRPr lang="fr-FR" sz="1600" dirty="0">
                <a:latin typeface="Adobe Garamond Pro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 bwMode="auto">
            <a:xfrm>
              <a:off x="1790645" y="6177470"/>
              <a:ext cx="464088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dirty="0" smtClean="0">
                  <a:latin typeface="Adobe Garamond Pro" pitchFamily="18" charset="0"/>
                </a:rPr>
                <a:t>Angle de mélange Z/Z’ (analogue à </a:t>
              </a:r>
              <a:r>
                <a:rPr lang="fr-FR" sz="1600" dirty="0" smtClean="0">
                  <a:latin typeface="Adobe Garamond Pro" pitchFamily="18" charset="0"/>
                  <a:sym typeface="Symbol"/>
                </a:rPr>
                <a:t></a:t>
              </a:r>
              <a:r>
                <a:rPr lang="fr-FR" sz="1600" baseline="-25000" dirty="0" smtClean="0">
                  <a:latin typeface="Adobe Garamond Pro" pitchFamily="18" charset="0"/>
                  <a:sym typeface="Symbol"/>
                </a:rPr>
                <a:t>w</a:t>
              </a:r>
              <a:r>
                <a:rPr lang="fr-FR" sz="1600" dirty="0">
                  <a:latin typeface="Adobe Garamond Pro" pitchFamily="18" charset="0"/>
                  <a:sym typeface="Symbol"/>
                </a:rPr>
                <a:t> </a:t>
              </a:r>
              <a:r>
                <a:rPr lang="fr-FR" sz="1600" dirty="0" smtClean="0">
                  <a:latin typeface="Adobe Garamond Pro" pitchFamily="18" charset="0"/>
                  <a:sym typeface="Symbol"/>
                </a:rPr>
                <a:t>du MS) très petit</a:t>
              </a:r>
              <a:endParaRPr lang="fr-FR" sz="1600" baseline="-25000" dirty="0">
                <a:latin typeface="Adobe Garamond Pro" pitchFamily="18" charset="0"/>
              </a:endParaRPr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1339273" y="6112240"/>
              <a:ext cx="517236" cy="362451"/>
            </a:xfrm>
            <a:custGeom>
              <a:avLst/>
              <a:gdLst>
                <a:gd name="connsiteX0" fmla="*/ 230909 w 785091"/>
                <a:gd name="connsiteY0" fmla="*/ 0 h 260157"/>
                <a:gd name="connsiteX1" fmla="*/ 92364 w 785091"/>
                <a:gd name="connsiteY1" fmla="*/ 230909 h 260157"/>
                <a:gd name="connsiteX2" fmla="*/ 785091 w 785091"/>
                <a:gd name="connsiteY2" fmla="*/ 175491 h 26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091" h="260157">
                  <a:moveTo>
                    <a:pt x="230909" y="0"/>
                  </a:moveTo>
                  <a:cubicBezTo>
                    <a:pt x="115454" y="100830"/>
                    <a:pt x="0" y="201661"/>
                    <a:pt x="92364" y="230909"/>
                  </a:cubicBezTo>
                  <a:cubicBezTo>
                    <a:pt x="184728" y="260157"/>
                    <a:pt x="484909" y="217824"/>
                    <a:pt x="785091" y="175491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6844145" y="5250877"/>
              <a:ext cx="1145310" cy="244764"/>
            </a:xfrm>
            <a:custGeom>
              <a:avLst/>
              <a:gdLst>
                <a:gd name="connsiteX0" fmla="*/ 0 w 1145310"/>
                <a:gd name="connsiteY0" fmla="*/ 244764 h 244764"/>
                <a:gd name="connsiteX1" fmla="*/ 304800 w 1145310"/>
                <a:gd name="connsiteY1" fmla="*/ 50800 h 244764"/>
                <a:gd name="connsiteX2" fmla="*/ 895928 w 1145310"/>
                <a:gd name="connsiteY2" fmla="*/ 23091 h 244764"/>
                <a:gd name="connsiteX3" fmla="*/ 1145310 w 1145310"/>
                <a:gd name="connsiteY3" fmla="*/ 189346 h 2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5310" h="244764">
                  <a:moveTo>
                    <a:pt x="0" y="244764"/>
                  </a:moveTo>
                  <a:cubicBezTo>
                    <a:pt x="77739" y="166254"/>
                    <a:pt x="155479" y="87745"/>
                    <a:pt x="304800" y="50800"/>
                  </a:cubicBezTo>
                  <a:cubicBezTo>
                    <a:pt x="454121" y="13855"/>
                    <a:pt x="755843" y="0"/>
                    <a:pt x="895928" y="23091"/>
                  </a:cubicBezTo>
                  <a:cubicBezTo>
                    <a:pt x="1036013" y="46182"/>
                    <a:pt x="1090661" y="117764"/>
                    <a:pt x="1145310" y="189346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 30"/>
          <p:cNvGrpSpPr/>
          <p:nvPr/>
        </p:nvGrpSpPr>
        <p:grpSpPr>
          <a:xfrm>
            <a:off x="5061525" y="1654461"/>
            <a:ext cx="3676071" cy="2160154"/>
            <a:chOff x="5089237" y="1257299"/>
            <a:chExt cx="3676071" cy="2160154"/>
          </a:xfrm>
          <a:solidFill>
            <a:schemeClr val="bg1"/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6899565" y="2844798"/>
              <a:ext cx="895928" cy="5726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954981" y="1257299"/>
              <a:ext cx="1810327" cy="5726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5089237" y="2013525"/>
              <a:ext cx="2392217" cy="5726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 bwMode="auto">
          <a:xfrm>
            <a:off x="5046961" y="2383704"/>
            <a:ext cx="2308657" cy="630814"/>
          </a:xfrm>
          <a:prstGeom prst="roundRect">
            <a:avLst/>
          </a:prstGeom>
          <a:solidFill>
            <a:srgbClr val="000096">
              <a:alpha val="10196"/>
            </a:srgbClr>
          </a:solidFill>
          <a:ln w="19050" cap="flat" cmpd="sng" algn="ctr">
            <a:solidFill>
              <a:srgbClr val="00009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6884853" y="3263901"/>
            <a:ext cx="844839" cy="583044"/>
          </a:xfrm>
          <a:prstGeom prst="roundRect">
            <a:avLst/>
          </a:prstGeom>
          <a:solidFill>
            <a:srgbClr val="C00000">
              <a:alpha val="10196"/>
            </a:srgbClr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17" name="Rounded Rectangle 116"/>
          <p:cNvSpPr/>
          <p:nvPr/>
        </p:nvSpPr>
        <p:spPr bwMode="auto">
          <a:xfrm>
            <a:off x="6895243" y="1663700"/>
            <a:ext cx="1793875" cy="583044"/>
          </a:xfrm>
          <a:prstGeom prst="roundRect">
            <a:avLst/>
          </a:prstGeom>
          <a:solidFill>
            <a:srgbClr val="C00000">
              <a:alpha val="10196"/>
            </a:srgbClr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9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8" name="Group 124"/>
          <p:cNvGrpSpPr/>
          <p:nvPr/>
        </p:nvGrpSpPr>
        <p:grpSpPr>
          <a:xfrm>
            <a:off x="203200" y="3986000"/>
            <a:ext cx="8731250" cy="830262"/>
            <a:chOff x="203200" y="3986000"/>
            <a:chExt cx="8731250" cy="830262"/>
          </a:xfrm>
        </p:grpSpPr>
        <p:grpSp>
          <p:nvGrpSpPr>
            <p:cNvPr id="9" name="Group 440"/>
            <p:cNvGrpSpPr>
              <a:grpSpLocks/>
            </p:cNvGrpSpPr>
            <p:nvPr/>
          </p:nvGrpSpPr>
          <p:grpSpPr bwMode="auto">
            <a:xfrm>
              <a:off x="203200" y="3986000"/>
              <a:ext cx="8731250" cy="830262"/>
              <a:chOff x="355600" y="5088544"/>
              <a:chExt cx="8731250" cy="829656"/>
            </a:xfrm>
          </p:grpSpPr>
          <p:sp>
            <p:nvSpPr>
              <p:cNvPr id="106" name="Rounded Rectangle 438"/>
              <p:cNvSpPr>
                <a:spLocks noChangeArrowheads="1"/>
              </p:cNvSpPr>
              <p:nvPr/>
            </p:nvSpPr>
            <p:spPr bwMode="auto">
              <a:xfrm>
                <a:off x="355600" y="5294313"/>
                <a:ext cx="8731250" cy="623887"/>
              </a:xfrm>
              <a:prstGeom prst="roundRect">
                <a:avLst>
                  <a:gd name="adj" fmla="val 10810"/>
                </a:avLst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" name="Group 439"/>
              <p:cNvGrpSpPr>
                <a:grpSpLocks/>
              </p:cNvGrpSpPr>
              <p:nvPr/>
            </p:nvGrpSpPr>
            <p:grpSpPr bwMode="auto">
              <a:xfrm>
                <a:off x="1252536" y="5088544"/>
                <a:ext cx="1746068" cy="369062"/>
                <a:chOff x="2568574" y="4656744"/>
                <a:chExt cx="1746068" cy="369062"/>
              </a:xfrm>
            </p:grpSpPr>
            <p:sp>
              <p:nvSpPr>
                <p:cNvPr id="108" name="TextBox 403"/>
                <p:cNvSpPr txBox="1">
                  <a:spLocks noChangeArrowheads="1"/>
                </p:cNvSpPr>
                <p:nvPr/>
              </p:nvSpPr>
              <p:spPr bwMode="auto">
                <a:xfrm>
                  <a:off x="2609481" y="4656744"/>
                  <a:ext cx="1656223" cy="3690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1800" dirty="0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Mesure de </a:t>
                  </a:r>
                  <a:r>
                    <a:rPr lang="fr-FR" sz="1800" dirty="0" smtClean="0">
                      <a:solidFill>
                        <a:srgbClr val="000096"/>
                      </a:solidFill>
                      <a:latin typeface="Lucida Calligraphy" pitchFamily="66" charset="0"/>
                      <a:sym typeface="Symbol"/>
                    </a:rPr>
                    <a:t></a:t>
                  </a:r>
                  <a:endParaRPr lang="en-US" sz="1800" dirty="0">
                    <a:solidFill>
                      <a:srgbClr val="000096"/>
                    </a:solidFill>
                    <a:latin typeface="Lucida Calligraphy" pitchFamily="66" charset="0"/>
                  </a:endParaRPr>
                </a:p>
              </p:txBody>
            </p:sp>
            <p:sp>
              <p:nvSpPr>
                <p:cNvPr id="109" name="Oval 428"/>
                <p:cNvSpPr>
                  <a:spLocks noChangeArrowheads="1"/>
                </p:cNvSpPr>
                <p:nvPr/>
              </p:nvSpPr>
              <p:spPr bwMode="auto">
                <a:xfrm flipH="1">
                  <a:off x="2568574" y="4824408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Oval 433"/>
                <p:cNvSpPr>
                  <a:spLocks noChangeArrowheads="1"/>
                </p:cNvSpPr>
                <p:nvPr/>
              </p:nvSpPr>
              <p:spPr bwMode="auto">
                <a:xfrm>
                  <a:off x="4239108" y="4824410"/>
                  <a:ext cx="75534" cy="7553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111" name="Picture 36" descr="http://hausheer.osola.com/latex2png/XGJlZ2lue2NlbnRlcn0NCiRccmhvID0gMSArIFxsZWZ0KCBcZnJhY3t2fXt2J30gXHJpZ2h0KV4yID0gMS4wMDIgXHBtIDAuMDE1JFxcDQoNClxlbmR7Y2VudGVyfQ0K/300/1/result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6046" y="4333876"/>
              <a:ext cx="3455348" cy="386072"/>
            </a:xfrm>
            <a:prstGeom prst="rect">
              <a:avLst/>
            </a:prstGeom>
            <a:noFill/>
          </p:spPr>
        </p:pic>
        <p:pic>
          <p:nvPicPr>
            <p:cNvPr id="112" name="Picture 44" descr="http://hausheer.osola.com/latex2png/XFJpZ2h0YXJyb3c-/300/1/result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55440" y="4450560"/>
              <a:ext cx="312370" cy="205508"/>
            </a:xfrm>
            <a:prstGeom prst="rect">
              <a:avLst/>
            </a:prstGeom>
            <a:noFill/>
          </p:spPr>
        </p:pic>
        <p:pic>
          <p:nvPicPr>
            <p:cNvPr id="61444" name="Picture 4" descr="http://hausheer.osola.com/latex2png/XGRlZmluZWNvbG9ye3ZlcnR9e3JnYn17MCwwLjM5LDB9DQpcZGVmaW5lY29sb3J7YmxldX17cmdifXswLDAsNTl9DQpcZGVmaW5lY29sb3J7cm91Z2V9e3JnYn17MC43MiwwLDB9DQpcY29sb3J7YmxldX0NCiRNX3taJ30gXGd0cnNpbSBcc3FydHtcZnJhY3tNX1peMn17MC4wMzJ9fSBcc2ltIDUwMCR+R2VWfn5Afn45NVwlflx0ZXh0cm17Q0x9JA--/300/1/result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370137" y="4257674"/>
              <a:ext cx="4518986" cy="485775"/>
            </a:xfrm>
            <a:prstGeom prst="rect">
              <a:avLst/>
            </a:prstGeom>
            <a:noFill/>
          </p:spPr>
        </p:pic>
      </p:grp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64238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65318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66397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67477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68556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70874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71954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73033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74113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75192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76272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784908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795703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0" name="Oval 28"/>
          <p:cNvSpPr>
            <a:spLocks noChangeArrowheads="1"/>
          </p:cNvSpPr>
          <p:nvPr/>
        </p:nvSpPr>
        <p:spPr bwMode="auto">
          <a:xfrm>
            <a:off x="80681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Oval 28"/>
          <p:cNvSpPr>
            <a:spLocks noChangeArrowheads="1"/>
          </p:cNvSpPr>
          <p:nvPr/>
        </p:nvSpPr>
        <p:spPr bwMode="auto">
          <a:xfrm>
            <a:off x="81761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2" name="Oval 28"/>
          <p:cNvSpPr>
            <a:spLocks noChangeArrowheads="1"/>
          </p:cNvSpPr>
          <p:nvPr/>
        </p:nvSpPr>
        <p:spPr bwMode="auto">
          <a:xfrm>
            <a:off x="83793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" name="Oval 28"/>
          <p:cNvSpPr>
            <a:spLocks noChangeArrowheads="1"/>
          </p:cNvSpPr>
          <p:nvPr/>
        </p:nvSpPr>
        <p:spPr bwMode="auto">
          <a:xfrm>
            <a:off x="84872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85952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87031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36926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7" name="Oval 28"/>
          <p:cNvSpPr>
            <a:spLocks noChangeArrowheads="1"/>
          </p:cNvSpPr>
          <p:nvPr/>
        </p:nvSpPr>
        <p:spPr bwMode="auto">
          <a:xfrm>
            <a:off x="38006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39085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9" name="Oval 28"/>
          <p:cNvSpPr>
            <a:spLocks noChangeArrowheads="1"/>
          </p:cNvSpPr>
          <p:nvPr/>
        </p:nvSpPr>
        <p:spPr bwMode="auto">
          <a:xfrm>
            <a:off x="40165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0" name="Oval 28"/>
          <p:cNvSpPr>
            <a:spLocks noChangeArrowheads="1"/>
          </p:cNvSpPr>
          <p:nvPr/>
        </p:nvSpPr>
        <p:spPr bwMode="auto">
          <a:xfrm>
            <a:off x="41244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1" name="Oval 28"/>
          <p:cNvSpPr>
            <a:spLocks noChangeArrowheads="1"/>
          </p:cNvSpPr>
          <p:nvPr/>
        </p:nvSpPr>
        <p:spPr bwMode="auto">
          <a:xfrm>
            <a:off x="42324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2" name="Oval 28"/>
          <p:cNvSpPr>
            <a:spLocks noChangeArrowheads="1"/>
          </p:cNvSpPr>
          <p:nvPr/>
        </p:nvSpPr>
        <p:spPr bwMode="auto">
          <a:xfrm>
            <a:off x="4499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" name="Oval 28"/>
          <p:cNvSpPr>
            <a:spLocks noChangeArrowheads="1"/>
          </p:cNvSpPr>
          <p:nvPr/>
        </p:nvSpPr>
        <p:spPr bwMode="auto">
          <a:xfrm>
            <a:off x="46069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" name="Oval 28"/>
          <p:cNvSpPr>
            <a:spLocks noChangeArrowheads="1"/>
          </p:cNvSpPr>
          <p:nvPr/>
        </p:nvSpPr>
        <p:spPr bwMode="auto">
          <a:xfrm>
            <a:off x="47149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" name="Oval 28"/>
          <p:cNvSpPr>
            <a:spLocks noChangeArrowheads="1"/>
          </p:cNvSpPr>
          <p:nvPr/>
        </p:nvSpPr>
        <p:spPr bwMode="auto">
          <a:xfrm>
            <a:off x="48228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" name="Oval 28"/>
          <p:cNvSpPr>
            <a:spLocks noChangeArrowheads="1"/>
          </p:cNvSpPr>
          <p:nvPr/>
        </p:nvSpPr>
        <p:spPr bwMode="auto">
          <a:xfrm>
            <a:off x="49308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7" name="Oval 28"/>
          <p:cNvSpPr>
            <a:spLocks noChangeArrowheads="1"/>
          </p:cNvSpPr>
          <p:nvPr/>
        </p:nvSpPr>
        <p:spPr bwMode="auto">
          <a:xfrm>
            <a:off x="50387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8" name="Oval 28"/>
          <p:cNvSpPr>
            <a:spLocks noChangeArrowheads="1"/>
          </p:cNvSpPr>
          <p:nvPr/>
        </p:nvSpPr>
        <p:spPr bwMode="auto">
          <a:xfrm>
            <a:off x="51467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9" name="Oval 28"/>
          <p:cNvSpPr>
            <a:spLocks noChangeArrowheads="1"/>
          </p:cNvSpPr>
          <p:nvPr/>
        </p:nvSpPr>
        <p:spPr bwMode="auto">
          <a:xfrm>
            <a:off x="5261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0" name="Oval 28"/>
          <p:cNvSpPr>
            <a:spLocks noChangeArrowheads="1"/>
          </p:cNvSpPr>
          <p:nvPr/>
        </p:nvSpPr>
        <p:spPr bwMode="auto">
          <a:xfrm>
            <a:off x="63191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117" grpId="0" animBg="1"/>
      <p:bldP spid="117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66"/>
          <p:cNvSpPr>
            <a:spLocks noChangeArrowheads="1"/>
          </p:cNvSpPr>
          <p:nvPr/>
        </p:nvSpPr>
        <p:spPr bwMode="auto">
          <a:xfrm>
            <a:off x="5508626" y="1079500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5363" name="Straight Connector 53"/>
          <p:cNvCxnSpPr>
            <a:cxnSpLocks noChangeShapeType="1"/>
            <a:stCxn id="15362" idx="2"/>
            <a:endCxn id="64" idx="0"/>
          </p:cNvCxnSpPr>
          <p:nvPr/>
        </p:nvCxnSpPr>
        <p:spPr bwMode="auto">
          <a:xfrm rot="10800000" flipV="1">
            <a:off x="238126" y="1117600"/>
            <a:ext cx="5270501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8" name="Arc 57"/>
          <p:cNvSpPr/>
          <p:nvPr/>
        </p:nvSpPr>
        <p:spPr bwMode="auto">
          <a:xfrm rot="16200000">
            <a:off x="107950" y="554038"/>
            <a:ext cx="260350" cy="260350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cxnSp>
        <p:nvCxnSpPr>
          <p:cNvPr id="15365" name="Straight Connector 59"/>
          <p:cNvCxnSpPr>
            <a:cxnSpLocks noChangeShapeType="1"/>
            <a:stCxn id="58" idx="2"/>
            <a:endCxn id="15368" idx="2"/>
          </p:cNvCxnSpPr>
          <p:nvPr/>
        </p:nvCxnSpPr>
        <p:spPr bwMode="auto">
          <a:xfrm>
            <a:off x="238125" y="554038"/>
            <a:ext cx="602297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5366" name="Straight Connector 61"/>
          <p:cNvCxnSpPr>
            <a:cxnSpLocks noChangeShapeType="1"/>
            <a:stCxn id="58" idx="0"/>
            <a:endCxn id="64" idx="2"/>
          </p:cNvCxnSpPr>
          <p:nvPr/>
        </p:nvCxnSpPr>
        <p:spPr bwMode="auto">
          <a:xfrm rot="5400000">
            <a:off x="-42863" y="836613"/>
            <a:ext cx="303213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4" name="Arc 63"/>
          <p:cNvSpPr/>
          <p:nvPr/>
        </p:nvSpPr>
        <p:spPr bwMode="auto">
          <a:xfrm rot="10800000">
            <a:off x="107950" y="858838"/>
            <a:ext cx="260350" cy="260350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5368" name="Oval 66"/>
          <p:cNvSpPr>
            <a:spLocks noChangeArrowheads="1"/>
          </p:cNvSpPr>
          <p:nvPr/>
        </p:nvSpPr>
        <p:spPr bwMode="auto">
          <a:xfrm>
            <a:off x="6261100" y="515938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9" name="TextBox 403"/>
          <p:cNvSpPr txBox="1">
            <a:spLocks noChangeArrowheads="1"/>
          </p:cNvSpPr>
          <p:nvPr/>
        </p:nvSpPr>
        <p:spPr bwMode="auto">
          <a:xfrm>
            <a:off x="196850" y="763588"/>
            <a:ext cx="5381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rgbClr val="C00000"/>
                </a:solidFill>
                <a:latin typeface="Lucida Calligraphy" pitchFamily="66" charset="0"/>
              </a:rPr>
              <a:t>2008 </a:t>
            </a:r>
            <a:r>
              <a:rPr lang="fr-FR" sz="2000" dirty="0">
                <a:solidFill>
                  <a:srgbClr val="C00000"/>
                </a:solidFill>
                <a:latin typeface="Lucida Calligraphy" pitchFamily="66" charset="0"/>
              </a:rPr>
              <a:t>- Limites sur la recherche </a:t>
            </a:r>
            <a:r>
              <a:rPr lang="fr-FR" sz="2000" dirty="0" smtClean="0">
                <a:solidFill>
                  <a:srgbClr val="C00000"/>
                </a:solidFill>
                <a:latin typeface="Lucida Calligraphy" pitchFamily="66" charset="0"/>
              </a:rPr>
              <a:t>directe</a:t>
            </a:r>
            <a:endParaRPr lang="en-US" sz="2000" baseline="-25000" dirty="0">
              <a:solidFill>
                <a:srgbClr val="C00000"/>
              </a:solidFill>
              <a:latin typeface="Lucida Calligraphy" pitchFamily="66" charset="0"/>
            </a:endParaRPr>
          </a:p>
        </p:txBody>
      </p:sp>
      <p:sp>
        <p:nvSpPr>
          <p:cNvPr id="37" name="TextBox 369"/>
          <p:cNvSpPr txBox="1">
            <a:spLocks noChangeArrowheads="1"/>
          </p:cNvSpPr>
          <p:nvPr/>
        </p:nvSpPr>
        <p:spPr bwMode="auto">
          <a:xfrm>
            <a:off x="251101" y="1436998"/>
            <a:ext cx="5564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CDF </a:t>
            </a:r>
            <a:r>
              <a:rPr lang="fr-FR" sz="1800" dirty="0" err="1" smtClean="0">
                <a:solidFill>
                  <a:srgbClr val="000096"/>
                </a:solidFill>
                <a:latin typeface="Lucida Calligraphy" pitchFamily="66" charset="0"/>
              </a:rPr>
              <a:t>Run</a:t>
            </a: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 II – Canal électronique – L=2.5 fb</a:t>
            </a:r>
            <a:r>
              <a:rPr lang="fr-FR" sz="1800" baseline="30000" dirty="0" smtClean="0">
                <a:solidFill>
                  <a:srgbClr val="000096"/>
                </a:solidFill>
                <a:latin typeface="Lucida Calligraphy" pitchFamily="66" charset="0"/>
              </a:rPr>
              <a:t>-1</a:t>
            </a:r>
            <a:endParaRPr lang="en-US" sz="1800" baseline="300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cxnSp>
        <p:nvCxnSpPr>
          <p:cNvPr id="38" name="Straight Connector 370"/>
          <p:cNvCxnSpPr>
            <a:cxnSpLocks noChangeShapeType="1"/>
            <a:endCxn id="39" idx="2"/>
          </p:cNvCxnSpPr>
          <p:nvPr/>
        </p:nvCxnSpPr>
        <p:spPr bwMode="auto">
          <a:xfrm rot="10800000">
            <a:off x="144179" y="1725615"/>
            <a:ext cx="5508477" cy="10926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9" name="Oval 371"/>
          <p:cNvSpPr>
            <a:spLocks noChangeArrowheads="1"/>
          </p:cNvSpPr>
          <p:nvPr/>
        </p:nvSpPr>
        <p:spPr bwMode="auto">
          <a:xfrm flipH="1">
            <a:off x="68580" y="1687829"/>
            <a:ext cx="75598" cy="75571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67"/>
          <p:cNvGrpSpPr/>
          <p:nvPr/>
        </p:nvGrpSpPr>
        <p:grpSpPr>
          <a:xfrm>
            <a:off x="81502" y="1887166"/>
            <a:ext cx="8926311" cy="3641331"/>
            <a:chOff x="196309" y="1826995"/>
            <a:chExt cx="8789482" cy="3585514"/>
          </a:xfrm>
        </p:grpSpPr>
        <p:pic>
          <p:nvPicPr>
            <p:cNvPr id="24585" name="Picture 9" descr="C:\Users\olympio\Documents\THESE\These\Soutenance_These\LimitTeV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309" y="1826995"/>
              <a:ext cx="8789482" cy="3585514"/>
            </a:xfrm>
            <a:prstGeom prst="rect">
              <a:avLst/>
            </a:prstGeom>
            <a:noFill/>
          </p:spPr>
        </p:pic>
        <p:sp>
          <p:nvSpPr>
            <p:cNvPr id="55" name="Rectangle 54"/>
            <p:cNvSpPr/>
            <p:nvPr/>
          </p:nvSpPr>
          <p:spPr bwMode="auto">
            <a:xfrm>
              <a:off x="8047941" y="2845083"/>
              <a:ext cx="499154" cy="147639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8047941" y="2992722"/>
              <a:ext cx="499154" cy="169578"/>
            </a:xfrm>
            <a:prstGeom prst="rect">
              <a:avLst/>
            </a:prstGeom>
            <a:solidFill>
              <a:srgbClr val="00FF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 smtClean="0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047941" y="2549808"/>
              <a:ext cx="499154" cy="147639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 smtClean="0"/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8047941" y="2697445"/>
              <a:ext cx="499154" cy="147639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 smtClean="0"/>
            </a:p>
          </p:txBody>
        </p:sp>
      </p:grpSp>
      <p:sp>
        <p:nvSpPr>
          <p:cNvPr id="65" name="TextBox 64"/>
          <p:cNvSpPr txBox="1"/>
          <p:nvPr/>
        </p:nvSpPr>
        <p:spPr bwMode="auto">
          <a:xfrm>
            <a:off x="284439" y="5773711"/>
            <a:ext cx="44445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 smtClean="0">
                <a:solidFill>
                  <a:srgbClr val="C00000"/>
                </a:solidFill>
                <a:latin typeface="Adobe Garamond Pro" pitchFamily="18" charset="0"/>
              </a:rPr>
              <a:t>Pas d’observation directe jusqu’à </a:t>
            </a:r>
            <a:r>
              <a:rPr lang="fr-FR" sz="2000" b="1" dirty="0" smtClean="0">
                <a:solidFill>
                  <a:srgbClr val="C00000"/>
                </a:solidFill>
                <a:latin typeface="Adobe Garamond Pro" pitchFamily="18" charset="0"/>
              </a:rPr>
              <a:t>700 </a:t>
            </a:r>
            <a:r>
              <a:rPr lang="fr-FR" sz="2000" b="1" dirty="0" err="1" smtClean="0">
                <a:solidFill>
                  <a:srgbClr val="C00000"/>
                </a:solidFill>
                <a:latin typeface="Adobe Garamond Pro" pitchFamily="18" charset="0"/>
              </a:rPr>
              <a:t>GeV</a:t>
            </a:r>
            <a:endParaRPr lang="fr-FR" sz="2000" b="1" dirty="0">
              <a:solidFill>
                <a:srgbClr val="C00000"/>
              </a:solidFill>
              <a:latin typeface="Adobe Garamond Pro" pitchFamily="18" charset="0"/>
            </a:endParaRPr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1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96"/>
          <p:cNvGrpSpPr/>
          <p:nvPr/>
        </p:nvGrpSpPr>
        <p:grpSpPr>
          <a:xfrm>
            <a:off x="5161280" y="5552035"/>
            <a:ext cx="3403600" cy="788601"/>
            <a:chOff x="5161280" y="5552035"/>
            <a:chExt cx="3403600" cy="788601"/>
          </a:xfrm>
        </p:grpSpPr>
        <p:grpSp>
          <p:nvGrpSpPr>
            <p:cNvPr id="4" name="Group 66"/>
            <p:cNvGrpSpPr/>
            <p:nvPr/>
          </p:nvGrpSpPr>
          <p:grpSpPr>
            <a:xfrm>
              <a:off x="5161280" y="5552035"/>
              <a:ext cx="3403600" cy="788601"/>
              <a:chOff x="5161280" y="5283198"/>
              <a:chExt cx="3403600" cy="788601"/>
            </a:xfrm>
          </p:grpSpPr>
          <p:grpSp>
            <p:nvGrpSpPr>
              <p:cNvPr id="5" name="Group 62"/>
              <p:cNvGrpSpPr/>
              <p:nvPr/>
            </p:nvGrpSpPr>
            <p:grpSpPr>
              <a:xfrm>
                <a:off x="5161280" y="5576641"/>
                <a:ext cx="3403600" cy="495158"/>
                <a:chOff x="5161280" y="5576641"/>
                <a:chExt cx="3403600" cy="495158"/>
              </a:xfrm>
            </p:grpSpPr>
            <p:pic>
              <p:nvPicPr>
                <p:cNvPr id="24591" name="Picture 15" descr="http://hausheer.osola.com/latex2png/DQoNCg0KXGJlZ2lue3RhYmxlfVtodF0NClxjZW50ZXJpbmcNClxiZWdpbnt0YWJ1bGFyfVtoXXt8Y3xjfGN8Y3xjfH1caGxpbmUNCiAgIFRlVmF0cm9uICYkIFxjaGkgJCAmJCBccHNpICQgJiQgXGV0YSAkICYkIHtTU019JCAgXFwgXGNsaW5lezItNX0NCiAgIEB+OTV+Q0wgICYgODYwICYgODUwICYgOTQwICYgOTYwXFwgXGhsaW5lDQpcZW5ke3RhYnVsYXJ9DQpcZW5ke3RhYmxlfQ0KDQo-/300/1/result.pn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161280" y="5576641"/>
                  <a:ext cx="3403600" cy="495158"/>
                </a:xfrm>
                <a:prstGeom prst="rect">
                  <a:avLst/>
                </a:prstGeom>
                <a:noFill/>
              </p:spPr>
            </p:pic>
            <p:sp>
              <p:nvSpPr>
                <p:cNvPr id="51" name="Rectangle 50"/>
                <p:cNvSpPr/>
                <p:nvPr/>
              </p:nvSpPr>
              <p:spPr bwMode="auto">
                <a:xfrm>
                  <a:off x="6210300" y="5577840"/>
                  <a:ext cx="548640" cy="487680"/>
                </a:xfrm>
                <a:prstGeom prst="rect">
                  <a:avLst/>
                </a:prstGeom>
                <a:solidFill>
                  <a:srgbClr val="0000FF">
                    <a:alpha val="2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 bwMode="auto">
                <a:xfrm>
                  <a:off x="6751320" y="5577840"/>
                  <a:ext cx="548640" cy="487680"/>
                </a:xfrm>
                <a:prstGeom prst="rect">
                  <a:avLst/>
                </a:prstGeom>
                <a:solidFill>
                  <a:srgbClr val="FF0000">
                    <a:alpha val="2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 bwMode="auto">
                <a:xfrm>
                  <a:off x="7284720" y="5577840"/>
                  <a:ext cx="548640" cy="487680"/>
                </a:xfrm>
                <a:prstGeom prst="rect">
                  <a:avLst/>
                </a:prstGeom>
                <a:solidFill>
                  <a:srgbClr val="00FF00">
                    <a:alpha val="2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 bwMode="auto">
                <a:xfrm>
                  <a:off x="7833360" y="5577840"/>
                  <a:ext cx="731520" cy="487680"/>
                </a:xfrm>
                <a:prstGeom prst="rect">
                  <a:avLst/>
                </a:prstGeom>
                <a:solidFill>
                  <a:srgbClr val="000000">
                    <a:alpha val="2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 bwMode="auto">
              <a:xfrm>
                <a:off x="5163126" y="5283198"/>
                <a:ext cx="338974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b="1" dirty="0" smtClean="0">
                    <a:latin typeface="Garamond" pitchFamily="18" charset="0"/>
                  </a:rPr>
                  <a:t>Analyse de section efficace</a:t>
                </a:r>
                <a:endParaRPr lang="fr-FR" sz="1600" b="1" dirty="0">
                  <a:latin typeface="Garamond" pitchFamily="18" charset="0"/>
                </a:endParaRPr>
              </a:p>
            </p:txBody>
          </p:sp>
        </p:grpSp>
        <p:pic>
          <p:nvPicPr>
            <p:cNvPr id="59394" name="Picture 2" descr="http://hausheer.osola.com/latex2png/XGJlZ2lue2NlbnRlcn0NClRlVmF0cm9uXFwNCkAgOTVcJSBDTA0KXGVuZHtjZW50ZXJ9/300/0/result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13351" y="5886449"/>
              <a:ext cx="948269" cy="406401"/>
            </a:xfrm>
            <a:prstGeom prst="rect">
              <a:avLst/>
            </a:prstGeom>
            <a:noFill/>
          </p:spPr>
        </p:pic>
      </p:grp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64238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0" name="Oval 28"/>
          <p:cNvSpPr>
            <a:spLocks noChangeArrowheads="1"/>
          </p:cNvSpPr>
          <p:nvPr/>
        </p:nvSpPr>
        <p:spPr bwMode="auto">
          <a:xfrm>
            <a:off x="65318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66397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" name="Oval 28"/>
          <p:cNvSpPr>
            <a:spLocks noChangeArrowheads="1"/>
          </p:cNvSpPr>
          <p:nvPr/>
        </p:nvSpPr>
        <p:spPr bwMode="auto">
          <a:xfrm>
            <a:off x="67477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68556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" name="Oval 28"/>
          <p:cNvSpPr>
            <a:spLocks noChangeArrowheads="1"/>
          </p:cNvSpPr>
          <p:nvPr/>
        </p:nvSpPr>
        <p:spPr bwMode="auto">
          <a:xfrm>
            <a:off x="70874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" name="Oval 28"/>
          <p:cNvSpPr>
            <a:spLocks noChangeArrowheads="1"/>
          </p:cNvSpPr>
          <p:nvPr/>
        </p:nvSpPr>
        <p:spPr bwMode="auto">
          <a:xfrm>
            <a:off x="71954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73033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74113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75192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76272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Oval 28"/>
          <p:cNvSpPr>
            <a:spLocks noChangeArrowheads="1"/>
          </p:cNvSpPr>
          <p:nvPr/>
        </p:nvSpPr>
        <p:spPr bwMode="auto">
          <a:xfrm>
            <a:off x="784908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Oval 28"/>
          <p:cNvSpPr>
            <a:spLocks noChangeArrowheads="1"/>
          </p:cNvSpPr>
          <p:nvPr/>
        </p:nvSpPr>
        <p:spPr bwMode="auto">
          <a:xfrm>
            <a:off x="795703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80681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81761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83793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84872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85952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87031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36926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38006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39085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40165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41244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42324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4499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46069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47149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48228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49308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50387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51467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5261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63191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Le détecteur interne</a:t>
            </a:r>
            <a:endParaRPr lang="fr-FR" dirty="0"/>
          </a:p>
        </p:txBody>
      </p:sp>
      <p:pic>
        <p:nvPicPr>
          <p:cNvPr id="16386" name="Picture 2" descr="C:\Users\olympio\Documents\THESE\These\Soutenance_These\IndetCal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15988"/>
            <a:ext cx="5851525" cy="4062412"/>
          </a:xfrm>
          <a:prstGeom prst="rect">
            <a:avLst/>
          </a:prstGeom>
          <a:noFill/>
        </p:spPr>
      </p:pic>
      <p:sp>
        <p:nvSpPr>
          <p:cNvPr id="16392" name="Freeform 8"/>
          <p:cNvSpPr>
            <a:spLocks/>
          </p:cNvSpPr>
          <p:nvPr/>
        </p:nvSpPr>
        <p:spPr bwMode="auto">
          <a:xfrm>
            <a:off x="2423673" y="2547691"/>
            <a:ext cx="456790" cy="221717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145" y="0"/>
              </a:cxn>
            </a:cxnLst>
            <a:rect l="0" t="0" r="r" b="b"/>
            <a:pathLst>
              <a:path w="145" h="70">
                <a:moveTo>
                  <a:pt x="0" y="70"/>
                </a:moveTo>
                <a:cubicBezTo>
                  <a:pt x="39" y="69"/>
                  <a:pt x="125" y="37"/>
                  <a:pt x="145" y="0"/>
                </a:cubicBezTo>
              </a:path>
            </a:pathLst>
          </a:custGeom>
          <a:noFill/>
          <a:ln w="12700" cap="flat">
            <a:solidFill>
              <a:srgbClr val="FFFF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393" name="Freeform 9"/>
          <p:cNvSpPr>
            <a:spLocks/>
          </p:cNvSpPr>
          <p:nvPr/>
        </p:nvSpPr>
        <p:spPr bwMode="auto">
          <a:xfrm>
            <a:off x="2423673" y="2769408"/>
            <a:ext cx="76132" cy="45411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44"/>
              </a:cxn>
            </a:cxnLst>
            <a:rect l="0" t="0" r="r" b="b"/>
            <a:pathLst>
              <a:path w="24" h="144">
                <a:moveTo>
                  <a:pt x="0" y="0"/>
                </a:moveTo>
                <a:cubicBezTo>
                  <a:pt x="21" y="24"/>
                  <a:pt x="24" y="84"/>
                  <a:pt x="1" y="144"/>
                </a:cubicBezTo>
              </a:path>
            </a:pathLst>
          </a:custGeom>
          <a:noFill/>
          <a:ln w="12700" cap="flat">
            <a:solidFill>
              <a:srgbClr val="FFFF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" name="Group 48"/>
          <p:cNvGrpSpPr/>
          <p:nvPr/>
        </p:nvGrpSpPr>
        <p:grpSpPr>
          <a:xfrm>
            <a:off x="2368550" y="2435225"/>
            <a:ext cx="292068" cy="338554"/>
            <a:chOff x="6572250" y="1266825"/>
            <a:chExt cx="292068" cy="338554"/>
          </a:xfrm>
        </p:grpSpPr>
        <p:sp>
          <p:nvSpPr>
            <p:cNvPr id="48" name="Oval 47"/>
            <p:cNvSpPr/>
            <p:nvPr/>
          </p:nvSpPr>
          <p:spPr bwMode="auto">
            <a:xfrm>
              <a:off x="6600825" y="1302543"/>
              <a:ext cx="230983" cy="230981"/>
            </a:xfrm>
            <a:prstGeom prst="ellipse">
              <a:avLst/>
            </a:prstGeom>
            <a:solidFill>
              <a:srgbClr val="FF99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 bwMode="auto">
            <a:xfrm>
              <a:off x="6572250" y="1266825"/>
              <a:ext cx="2920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600" b="1" dirty="0" smtClean="0">
                  <a:latin typeface="Adobe Garamond Pro" pitchFamily="18" charset="0"/>
                </a:rPr>
                <a:t>2</a:t>
              </a:r>
              <a:endParaRPr lang="fr-FR" sz="1800" b="1" dirty="0" err="1" smtClean="0">
                <a:latin typeface="Adobe Garamond Pro" pitchFamily="18" charset="0"/>
              </a:endParaRPr>
            </a:p>
          </p:txBody>
        </p:sp>
      </p:grpSp>
      <p:grpSp>
        <p:nvGrpSpPr>
          <p:cNvPr id="4" name="Group 49"/>
          <p:cNvGrpSpPr/>
          <p:nvPr/>
        </p:nvGrpSpPr>
        <p:grpSpPr>
          <a:xfrm>
            <a:off x="3041650" y="2778125"/>
            <a:ext cx="292068" cy="338554"/>
            <a:chOff x="6572250" y="1266825"/>
            <a:chExt cx="292068" cy="338554"/>
          </a:xfrm>
        </p:grpSpPr>
        <p:sp>
          <p:nvSpPr>
            <p:cNvPr id="51" name="Oval 50"/>
            <p:cNvSpPr/>
            <p:nvPr/>
          </p:nvSpPr>
          <p:spPr bwMode="auto">
            <a:xfrm>
              <a:off x="6600825" y="1302543"/>
              <a:ext cx="230983" cy="230981"/>
            </a:xfrm>
            <a:prstGeom prst="ellipse">
              <a:avLst/>
            </a:prstGeom>
            <a:solidFill>
              <a:srgbClr val="FF99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 bwMode="auto">
            <a:xfrm>
              <a:off x="6572250" y="1266825"/>
              <a:ext cx="2920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600" b="1" dirty="0" smtClean="0">
                  <a:latin typeface="Adobe Garamond Pro" pitchFamily="18" charset="0"/>
                </a:rPr>
                <a:t>2</a:t>
              </a:r>
              <a:endParaRPr lang="fr-FR" sz="1800" b="1" dirty="0" err="1" smtClean="0">
                <a:latin typeface="Adobe Garamond Pro" pitchFamily="18" charset="0"/>
              </a:endParaRP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101850" y="2543175"/>
            <a:ext cx="306494" cy="369332"/>
            <a:chOff x="6572250" y="1247775"/>
            <a:chExt cx="306494" cy="369332"/>
          </a:xfrm>
        </p:grpSpPr>
        <p:sp>
          <p:nvSpPr>
            <p:cNvPr id="57" name="Oval 56"/>
            <p:cNvSpPr/>
            <p:nvPr/>
          </p:nvSpPr>
          <p:spPr bwMode="auto">
            <a:xfrm>
              <a:off x="6600825" y="1302543"/>
              <a:ext cx="230983" cy="230981"/>
            </a:xfrm>
            <a:prstGeom prst="ellipse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 bwMode="auto">
            <a:xfrm>
              <a:off x="6572250" y="1247775"/>
              <a:ext cx="3064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b="1" dirty="0" smtClean="0">
                  <a:latin typeface="Adobe Garamond Pro" pitchFamily="18" charset="0"/>
                </a:rPr>
                <a:t>1</a:t>
              </a:r>
            </a:p>
          </p:txBody>
        </p:sp>
      </p:grpSp>
      <p:grpSp>
        <p:nvGrpSpPr>
          <p:cNvPr id="6" name="Group 58"/>
          <p:cNvGrpSpPr/>
          <p:nvPr/>
        </p:nvGrpSpPr>
        <p:grpSpPr>
          <a:xfrm>
            <a:off x="1816100" y="2781300"/>
            <a:ext cx="306494" cy="369332"/>
            <a:chOff x="6572250" y="1247775"/>
            <a:chExt cx="306494" cy="369332"/>
          </a:xfrm>
        </p:grpSpPr>
        <p:sp>
          <p:nvSpPr>
            <p:cNvPr id="60" name="Oval 59"/>
            <p:cNvSpPr/>
            <p:nvPr/>
          </p:nvSpPr>
          <p:spPr bwMode="auto">
            <a:xfrm>
              <a:off x="6600825" y="1302543"/>
              <a:ext cx="230983" cy="230981"/>
            </a:xfrm>
            <a:prstGeom prst="ellipse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 bwMode="auto">
            <a:xfrm>
              <a:off x="6572250" y="1247775"/>
              <a:ext cx="3064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b="1" dirty="0" smtClean="0">
                  <a:latin typeface="Adobe Garamond Pro" pitchFamily="18" charset="0"/>
                </a:rPr>
                <a:t>3</a:t>
              </a:r>
            </a:p>
          </p:txBody>
        </p:sp>
      </p:grpSp>
      <p:grpSp>
        <p:nvGrpSpPr>
          <p:cNvPr id="7" name="Group 61"/>
          <p:cNvGrpSpPr/>
          <p:nvPr/>
        </p:nvGrpSpPr>
        <p:grpSpPr>
          <a:xfrm>
            <a:off x="2759075" y="3076575"/>
            <a:ext cx="306494" cy="369332"/>
            <a:chOff x="6572250" y="1247775"/>
            <a:chExt cx="306494" cy="369332"/>
          </a:xfrm>
        </p:grpSpPr>
        <p:sp>
          <p:nvSpPr>
            <p:cNvPr id="63" name="Oval 62"/>
            <p:cNvSpPr/>
            <p:nvPr/>
          </p:nvSpPr>
          <p:spPr bwMode="auto">
            <a:xfrm>
              <a:off x="6600825" y="1302543"/>
              <a:ext cx="230983" cy="230981"/>
            </a:xfrm>
            <a:prstGeom prst="ellipse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 bwMode="auto">
            <a:xfrm>
              <a:off x="6572250" y="1247775"/>
              <a:ext cx="3064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b="1" dirty="0" smtClean="0">
                  <a:latin typeface="Adobe Garamond Pro" pitchFamily="18" charset="0"/>
                </a:rPr>
                <a:t>3</a:t>
              </a:r>
            </a:p>
          </p:txBody>
        </p:sp>
      </p:grpSp>
      <p:grpSp>
        <p:nvGrpSpPr>
          <p:cNvPr id="8" name="Group 52"/>
          <p:cNvGrpSpPr/>
          <p:nvPr/>
        </p:nvGrpSpPr>
        <p:grpSpPr>
          <a:xfrm>
            <a:off x="6108696" y="1539875"/>
            <a:ext cx="292072" cy="338554"/>
            <a:chOff x="6572246" y="1266825"/>
            <a:chExt cx="292068" cy="338554"/>
          </a:xfrm>
        </p:grpSpPr>
        <p:sp>
          <p:nvSpPr>
            <p:cNvPr id="54" name="Oval 53"/>
            <p:cNvSpPr/>
            <p:nvPr/>
          </p:nvSpPr>
          <p:spPr bwMode="auto">
            <a:xfrm>
              <a:off x="6600825" y="1302543"/>
              <a:ext cx="230983" cy="230981"/>
            </a:xfrm>
            <a:prstGeom prst="ellipse">
              <a:avLst/>
            </a:prstGeom>
            <a:solidFill>
              <a:srgbClr val="FF99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6572246" y="1266825"/>
              <a:ext cx="2920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600" b="1" dirty="0" smtClean="0">
                  <a:latin typeface="Adobe Garamond Pro" pitchFamily="18" charset="0"/>
                </a:rPr>
                <a:t>2</a:t>
              </a:r>
              <a:endParaRPr lang="fr-FR" sz="1800" b="1" dirty="0" err="1" smtClean="0">
                <a:latin typeface="Adobe Garamond Pro" pitchFamily="18" charset="0"/>
              </a:endParaRPr>
            </a:p>
          </p:txBody>
        </p:sp>
      </p:grpSp>
      <p:grpSp>
        <p:nvGrpSpPr>
          <p:cNvPr id="9" name="Group 64"/>
          <p:cNvGrpSpPr/>
          <p:nvPr/>
        </p:nvGrpSpPr>
        <p:grpSpPr>
          <a:xfrm>
            <a:off x="6111871" y="933450"/>
            <a:ext cx="306498" cy="369332"/>
            <a:chOff x="6572246" y="1247775"/>
            <a:chExt cx="306494" cy="369332"/>
          </a:xfrm>
        </p:grpSpPr>
        <p:sp>
          <p:nvSpPr>
            <p:cNvPr id="66" name="Oval 65"/>
            <p:cNvSpPr/>
            <p:nvPr/>
          </p:nvSpPr>
          <p:spPr bwMode="auto">
            <a:xfrm>
              <a:off x="6600825" y="1302543"/>
              <a:ext cx="230983" cy="230981"/>
            </a:xfrm>
            <a:prstGeom prst="ellipse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 bwMode="auto">
            <a:xfrm>
              <a:off x="6572246" y="1247775"/>
              <a:ext cx="3064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b="1" dirty="0" smtClean="0">
                  <a:latin typeface="Adobe Garamond Pro" pitchFamily="18" charset="0"/>
                </a:rPr>
                <a:t>1</a:t>
              </a:r>
            </a:p>
          </p:txBody>
        </p:sp>
      </p:grpSp>
      <p:grpSp>
        <p:nvGrpSpPr>
          <p:cNvPr id="10" name="Group 67"/>
          <p:cNvGrpSpPr/>
          <p:nvPr/>
        </p:nvGrpSpPr>
        <p:grpSpPr>
          <a:xfrm>
            <a:off x="6102350" y="2174875"/>
            <a:ext cx="306498" cy="369332"/>
            <a:chOff x="6572250" y="1247775"/>
            <a:chExt cx="306494" cy="369332"/>
          </a:xfrm>
        </p:grpSpPr>
        <p:sp>
          <p:nvSpPr>
            <p:cNvPr id="69" name="Oval 68"/>
            <p:cNvSpPr/>
            <p:nvPr/>
          </p:nvSpPr>
          <p:spPr bwMode="auto">
            <a:xfrm>
              <a:off x="6600825" y="1302543"/>
              <a:ext cx="230983" cy="230981"/>
            </a:xfrm>
            <a:prstGeom prst="ellipse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 bwMode="auto">
            <a:xfrm>
              <a:off x="6572250" y="1247775"/>
              <a:ext cx="3064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b="1" dirty="0" smtClean="0">
                  <a:latin typeface="Adobe Garamond Pro" pitchFamily="18" charset="0"/>
                </a:rPr>
                <a:t>3</a:t>
              </a:r>
            </a:p>
          </p:txBody>
        </p:sp>
      </p:grpSp>
      <p:sp>
        <p:nvSpPr>
          <p:cNvPr id="72" name="TextBox 71"/>
          <p:cNvSpPr txBox="1"/>
          <p:nvPr/>
        </p:nvSpPr>
        <p:spPr bwMode="auto">
          <a:xfrm>
            <a:off x="320675" y="5357585"/>
            <a:ext cx="5281839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indent="177800">
              <a:spcBef>
                <a:spcPts val="600"/>
              </a:spcBef>
              <a:buFont typeface="Arial" pitchFamily="34" charset="0"/>
              <a:buChar char="•"/>
            </a:pPr>
            <a:r>
              <a:rPr lang="fr-CH" sz="2000" dirty="0" smtClean="0">
                <a:latin typeface="Adobe Garamond Pro" pitchFamily="18" charset="0"/>
              </a:rPr>
              <a:t>Mesure des traces des particules chargées</a:t>
            </a:r>
            <a:endParaRPr lang="fr-CH" sz="2000" b="1" dirty="0" smtClean="0">
              <a:solidFill>
                <a:srgbClr val="C00000"/>
              </a:solidFill>
              <a:latin typeface="Adobe Garamond Pro" pitchFamily="18" charset="0"/>
            </a:endParaRPr>
          </a:p>
          <a:p>
            <a:pPr indent="177800">
              <a:spcBef>
                <a:spcPts val="600"/>
              </a:spcBef>
              <a:buFont typeface="Arial" pitchFamily="34" charset="0"/>
              <a:buChar char="•"/>
            </a:pPr>
            <a:r>
              <a:rPr lang="fr-CH" sz="2000" dirty="0" smtClean="0">
                <a:latin typeface="Adobe Garamond Pro" pitchFamily="18" charset="0"/>
              </a:rPr>
              <a:t>Mesure précise des angles pour la reconstruction de la masse invariante</a:t>
            </a:r>
          </a:p>
        </p:txBody>
      </p:sp>
      <p:sp>
        <p:nvSpPr>
          <p:cNvPr id="73" name="TextBox 72"/>
          <p:cNvSpPr txBox="1"/>
          <p:nvPr/>
        </p:nvSpPr>
        <p:spPr bwMode="auto">
          <a:xfrm>
            <a:off x="6457950" y="682625"/>
            <a:ext cx="25527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endParaRPr lang="fr-CH" sz="1800" dirty="0" smtClean="0">
              <a:latin typeface="Adobe Garamond Pro" pitchFamily="18" charset="0"/>
            </a:endParaRPr>
          </a:p>
          <a:p>
            <a:pPr>
              <a:spcBef>
                <a:spcPts val="0"/>
              </a:spcBef>
            </a:pPr>
            <a:r>
              <a:rPr lang="fr-CH" sz="1800" dirty="0" smtClean="0">
                <a:latin typeface="Adobe Garamond Pro" pitchFamily="18" charset="0"/>
              </a:rPr>
              <a:t>Détecteur à pixels</a:t>
            </a:r>
          </a:p>
          <a:p>
            <a:pPr>
              <a:spcBef>
                <a:spcPct val="50000"/>
              </a:spcBef>
            </a:pPr>
            <a:r>
              <a:rPr lang="fr-CH" sz="1800" dirty="0" smtClean="0">
                <a:latin typeface="Adobe Garamond Pro" pitchFamily="18" charset="0"/>
              </a:rPr>
              <a:t>Détecteur à </a:t>
            </a:r>
            <a:r>
              <a:rPr lang="fr-CH" sz="1800" dirty="0" err="1" smtClean="0">
                <a:latin typeface="Adobe Garamond Pro" pitchFamily="18" charset="0"/>
              </a:rPr>
              <a:t>micropistes</a:t>
            </a:r>
            <a:r>
              <a:rPr lang="fr-CH" sz="1800" dirty="0" smtClean="0">
                <a:latin typeface="Adobe Garamond Pro" pitchFamily="18" charset="0"/>
              </a:rPr>
              <a:t> de silicium</a:t>
            </a:r>
          </a:p>
          <a:p>
            <a:pPr>
              <a:spcBef>
                <a:spcPct val="50000"/>
              </a:spcBef>
            </a:pPr>
            <a:r>
              <a:rPr lang="fr-CH" sz="1800" dirty="0" smtClean="0">
                <a:latin typeface="Adobe Garamond Pro" pitchFamily="18" charset="0"/>
              </a:rPr>
              <a:t>Détecteur à rayonnement de transition</a:t>
            </a:r>
          </a:p>
        </p:txBody>
      </p:sp>
      <p:grpSp>
        <p:nvGrpSpPr>
          <p:cNvPr id="11" name="Group 440"/>
          <p:cNvGrpSpPr>
            <a:grpSpLocks/>
          </p:cNvGrpSpPr>
          <p:nvPr/>
        </p:nvGrpSpPr>
        <p:grpSpPr bwMode="auto">
          <a:xfrm>
            <a:off x="159628" y="4977693"/>
            <a:ext cx="5431548" cy="1746957"/>
            <a:chOff x="683705" y="5098262"/>
            <a:chExt cx="5431548" cy="1745681"/>
          </a:xfrm>
        </p:grpSpPr>
        <p:sp>
          <p:nvSpPr>
            <p:cNvPr id="75" name="Rounded Rectangle 438"/>
            <p:cNvSpPr>
              <a:spLocks noChangeArrowheads="1"/>
            </p:cNvSpPr>
            <p:nvPr/>
          </p:nvSpPr>
          <p:spPr bwMode="auto">
            <a:xfrm>
              <a:off x="683705" y="5294311"/>
              <a:ext cx="5431548" cy="1549632"/>
            </a:xfrm>
            <a:prstGeom prst="roundRect">
              <a:avLst>
                <a:gd name="adj" fmla="val 10810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439"/>
            <p:cNvGrpSpPr>
              <a:grpSpLocks/>
            </p:cNvGrpSpPr>
            <p:nvPr/>
          </p:nvGrpSpPr>
          <p:grpSpPr bwMode="auto">
            <a:xfrm>
              <a:off x="1032615" y="5098262"/>
              <a:ext cx="4710245" cy="338307"/>
              <a:chOff x="2348653" y="4666462"/>
              <a:chExt cx="4710245" cy="338307"/>
            </a:xfrm>
          </p:grpSpPr>
          <p:sp>
            <p:nvSpPr>
              <p:cNvPr id="77" name="TextBox 403"/>
              <p:cNvSpPr txBox="1">
                <a:spLocks noChangeArrowheads="1"/>
              </p:cNvSpPr>
              <p:nvPr/>
            </p:nvSpPr>
            <p:spPr bwMode="auto">
              <a:xfrm>
                <a:off x="2425332" y="4666462"/>
                <a:ext cx="4583306" cy="3383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CH" sz="16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Utilité du détecteur interne pour Z’</a:t>
                </a:r>
                <a:r>
                  <a:rPr lang="fr-CH" sz="1600" dirty="0" smtClean="0">
                    <a:solidFill>
                      <a:srgbClr val="000096"/>
                    </a:solidFill>
                    <a:latin typeface="Lucida Calligraphy" pitchFamily="66" charset="0"/>
                    <a:sym typeface="Symbol"/>
                  </a:rPr>
                  <a:t></a:t>
                </a:r>
                <a:r>
                  <a:rPr lang="fr-CH" sz="16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e</a:t>
                </a:r>
                <a:r>
                  <a:rPr lang="fr-CH" sz="1600" baseline="300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+</a:t>
                </a:r>
                <a:r>
                  <a:rPr lang="fr-CH" sz="16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e</a:t>
                </a:r>
                <a:r>
                  <a:rPr lang="fr-CH" sz="1600" baseline="300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-</a:t>
                </a:r>
                <a:endParaRPr lang="en-US" sz="1600" baseline="300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sp>
            <p:nvSpPr>
              <p:cNvPr id="78" name="Oval 428"/>
              <p:cNvSpPr>
                <a:spLocks noChangeArrowheads="1"/>
              </p:cNvSpPr>
              <p:nvPr/>
            </p:nvSpPr>
            <p:spPr bwMode="auto">
              <a:xfrm flipH="1">
                <a:off x="2348653" y="4824407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Oval 433"/>
              <p:cNvSpPr>
                <a:spLocks noChangeArrowheads="1"/>
              </p:cNvSpPr>
              <p:nvPr/>
            </p:nvSpPr>
            <p:spPr bwMode="auto">
              <a:xfrm>
                <a:off x="6983364" y="4824409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87"/>
          <p:cNvGrpSpPr/>
          <p:nvPr/>
        </p:nvGrpSpPr>
        <p:grpSpPr>
          <a:xfrm>
            <a:off x="5814585" y="2781935"/>
            <a:ext cx="3205590" cy="3717885"/>
            <a:chOff x="5814585" y="2781935"/>
            <a:chExt cx="3205590" cy="3717885"/>
          </a:xfrm>
        </p:grpSpPr>
        <p:sp>
          <p:nvSpPr>
            <p:cNvPr id="85" name="TextBox 84"/>
            <p:cNvSpPr txBox="1"/>
            <p:nvPr/>
          </p:nvSpPr>
          <p:spPr bwMode="auto">
            <a:xfrm>
              <a:off x="6468745" y="2781935"/>
              <a:ext cx="23711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Couverture </a:t>
              </a:r>
              <a:r>
                <a:rPr lang="fr-CH" sz="1800" dirty="0" smtClean="0">
                  <a:solidFill>
                    <a:srgbClr val="000096"/>
                  </a:solidFill>
                  <a:latin typeface="Adobe Garamond Pro" pitchFamily="18" charset="0"/>
                </a:rPr>
                <a:t>|</a:t>
              </a:r>
              <a:r>
                <a:rPr lang="fr-CH" sz="1800" dirty="0" smtClean="0">
                  <a:solidFill>
                    <a:srgbClr val="000096"/>
                  </a:solidFill>
                  <a:latin typeface="Adobe Garamond Pro" pitchFamily="18" charset="0"/>
                  <a:sym typeface="Symbol"/>
                </a:rPr>
                <a:t></a:t>
              </a:r>
              <a:r>
                <a:rPr lang="fr-CH" sz="1800" dirty="0" smtClean="0">
                  <a:solidFill>
                    <a:srgbClr val="000096"/>
                  </a:solidFill>
                  <a:latin typeface="Adobe Garamond Pro" pitchFamily="18" charset="0"/>
                </a:rPr>
                <a:t>|</a:t>
              </a:r>
              <a:r>
                <a:rPr lang="fr-CH" sz="1800" dirty="0" smtClean="0">
                  <a:solidFill>
                    <a:srgbClr val="000096"/>
                  </a:solidFill>
                  <a:latin typeface="Lucida Calligraphy" pitchFamily="66" charset="0"/>
                </a:rPr>
                <a:t>&lt;2.5</a:t>
              </a:r>
            </a:p>
          </p:txBody>
        </p:sp>
        <p:cxnSp>
          <p:nvCxnSpPr>
            <p:cNvPr id="86" name="Straight Connector 370"/>
            <p:cNvCxnSpPr>
              <a:cxnSpLocks noChangeShapeType="1"/>
              <a:endCxn id="87" idx="2"/>
            </p:cNvCxnSpPr>
            <p:nvPr/>
          </p:nvCxnSpPr>
          <p:spPr bwMode="auto">
            <a:xfrm rot="10800000">
              <a:off x="5957726" y="3120076"/>
              <a:ext cx="2889095" cy="4125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87" name="Oval 371"/>
            <p:cNvSpPr>
              <a:spLocks noChangeArrowheads="1"/>
            </p:cNvSpPr>
            <p:nvPr/>
          </p:nvSpPr>
          <p:spPr bwMode="auto">
            <a:xfrm flipH="1">
              <a:off x="5882127" y="3082289"/>
              <a:ext cx="75598" cy="7557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80" name="Picture 5" descr="C:\Users\olympio\Documents\THESE\Année 2008\Talk Lepton+X - 08_10_08\Plot_AccCSC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14585" y="3362326"/>
              <a:ext cx="3205590" cy="3137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6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1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4" name="Oval 28"/>
          <p:cNvSpPr>
            <a:spLocks noChangeArrowheads="1"/>
          </p:cNvSpPr>
          <p:nvPr/>
        </p:nvSpPr>
        <p:spPr bwMode="auto">
          <a:xfrm>
            <a:off x="64238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" name="Oval 28"/>
          <p:cNvSpPr>
            <a:spLocks noChangeArrowheads="1"/>
          </p:cNvSpPr>
          <p:nvPr/>
        </p:nvSpPr>
        <p:spPr bwMode="auto">
          <a:xfrm>
            <a:off x="65318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0" name="Oval 28"/>
          <p:cNvSpPr>
            <a:spLocks noChangeArrowheads="1"/>
          </p:cNvSpPr>
          <p:nvPr/>
        </p:nvSpPr>
        <p:spPr bwMode="auto">
          <a:xfrm>
            <a:off x="66397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1" name="Oval 28"/>
          <p:cNvSpPr>
            <a:spLocks noChangeArrowheads="1"/>
          </p:cNvSpPr>
          <p:nvPr/>
        </p:nvSpPr>
        <p:spPr bwMode="auto">
          <a:xfrm>
            <a:off x="67477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68556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0874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4" name="Oval 28"/>
          <p:cNvSpPr>
            <a:spLocks noChangeArrowheads="1"/>
          </p:cNvSpPr>
          <p:nvPr/>
        </p:nvSpPr>
        <p:spPr bwMode="auto">
          <a:xfrm>
            <a:off x="71954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5" name="Oval 28"/>
          <p:cNvSpPr>
            <a:spLocks noChangeArrowheads="1"/>
          </p:cNvSpPr>
          <p:nvPr/>
        </p:nvSpPr>
        <p:spPr bwMode="auto">
          <a:xfrm>
            <a:off x="73033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" name="Oval 28"/>
          <p:cNvSpPr>
            <a:spLocks noChangeArrowheads="1"/>
          </p:cNvSpPr>
          <p:nvPr/>
        </p:nvSpPr>
        <p:spPr bwMode="auto">
          <a:xfrm>
            <a:off x="74113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75192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76272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784908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795703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80681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81761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83793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84872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85952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87031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36926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0" name="Oval 28"/>
          <p:cNvSpPr>
            <a:spLocks noChangeArrowheads="1"/>
          </p:cNvSpPr>
          <p:nvPr/>
        </p:nvSpPr>
        <p:spPr bwMode="auto">
          <a:xfrm>
            <a:off x="38006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Oval 28"/>
          <p:cNvSpPr>
            <a:spLocks noChangeArrowheads="1"/>
          </p:cNvSpPr>
          <p:nvPr/>
        </p:nvSpPr>
        <p:spPr bwMode="auto">
          <a:xfrm>
            <a:off x="39085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2" name="Oval 28"/>
          <p:cNvSpPr>
            <a:spLocks noChangeArrowheads="1"/>
          </p:cNvSpPr>
          <p:nvPr/>
        </p:nvSpPr>
        <p:spPr bwMode="auto">
          <a:xfrm>
            <a:off x="40165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" name="Oval 28"/>
          <p:cNvSpPr>
            <a:spLocks noChangeArrowheads="1"/>
          </p:cNvSpPr>
          <p:nvPr/>
        </p:nvSpPr>
        <p:spPr bwMode="auto">
          <a:xfrm>
            <a:off x="41244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42324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4499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46069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7" name="Oval 28"/>
          <p:cNvSpPr>
            <a:spLocks noChangeArrowheads="1"/>
          </p:cNvSpPr>
          <p:nvPr/>
        </p:nvSpPr>
        <p:spPr bwMode="auto">
          <a:xfrm>
            <a:off x="4714910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48228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9" name="Oval 28"/>
          <p:cNvSpPr>
            <a:spLocks noChangeArrowheads="1"/>
          </p:cNvSpPr>
          <p:nvPr/>
        </p:nvSpPr>
        <p:spPr bwMode="auto">
          <a:xfrm>
            <a:off x="49308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0" name="Oval 28"/>
          <p:cNvSpPr>
            <a:spLocks noChangeArrowheads="1"/>
          </p:cNvSpPr>
          <p:nvPr/>
        </p:nvSpPr>
        <p:spPr bwMode="auto">
          <a:xfrm>
            <a:off x="50387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1" name="Oval 28"/>
          <p:cNvSpPr>
            <a:spLocks noChangeArrowheads="1"/>
          </p:cNvSpPr>
          <p:nvPr/>
        </p:nvSpPr>
        <p:spPr bwMode="auto">
          <a:xfrm>
            <a:off x="51467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2" name="Oval 28"/>
          <p:cNvSpPr>
            <a:spLocks noChangeArrowheads="1"/>
          </p:cNvSpPr>
          <p:nvPr/>
        </p:nvSpPr>
        <p:spPr bwMode="auto">
          <a:xfrm>
            <a:off x="5261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" name="Oval 28"/>
          <p:cNvSpPr>
            <a:spLocks noChangeArrowheads="1"/>
          </p:cNvSpPr>
          <p:nvPr/>
        </p:nvSpPr>
        <p:spPr bwMode="auto">
          <a:xfrm>
            <a:off x="63191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 animBg="1"/>
      <p:bldP spid="1639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" descr="C:\Users\olympio\Documents\THESE\These\Soutenance_These\IndetCal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15988"/>
            <a:ext cx="5851525" cy="4062412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Le calorimètre électromagnétique</a:t>
            </a:r>
            <a:endParaRPr lang="fr-FR" dirty="0"/>
          </a:p>
        </p:txBody>
      </p:sp>
      <p:grpSp>
        <p:nvGrpSpPr>
          <p:cNvPr id="2" name="Group 78"/>
          <p:cNvGrpSpPr/>
          <p:nvPr/>
        </p:nvGrpSpPr>
        <p:grpSpPr>
          <a:xfrm>
            <a:off x="955221" y="2587625"/>
            <a:ext cx="292068" cy="338554"/>
            <a:chOff x="6572250" y="1266825"/>
            <a:chExt cx="292068" cy="338554"/>
          </a:xfrm>
        </p:grpSpPr>
        <p:sp>
          <p:nvSpPr>
            <p:cNvPr id="80" name="Oval 79"/>
            <p:cNvSpPr/>
            <p:nvPr/>
          </p:nvSpPr>
          <p:spPr bwMode="auto">
            <a:xfrm>
              <a:off x="6600825" y="1302543"/>
              <a:ext cx="230983" cy="230981"/>
            </a:xfrm>
            <a:prstGeom prst="ellipse">
              <a:avLst/>
            </a:prstGeom>
            <a:solidFill>
              <a:srgbClr val="FF99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 bwMode="auto">
            <a:xfrm>
              <a:off x="6572250" y="1266825"/>
              <a:ext cx="2920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600" b="1" dirty="0" smtClean="0">
                  <a:latin typeface="Adobe Garamond Pro" pitchFamily="18" charset="0"/>
                </a:rPr>
                <a:t>2</a:t>
              </a:r>
              <a:endParaRPr lang="fr-FR" sz="1800" b="1" dirty="0" err="1" smtClean="0">
                <a:latin typeface="Adobe Garamond Pro" pitchFamily="18" charset="0"/>
              </a:endParaRPr>
            </a:p>
          </p:txBody>
        </p:sp>
      </p:grpSp>
      <p:grpSp>
        <p:nvGrpSpPr>
          <p:cNvPr id="4" name="Group 84"/>
          <p:cNvGrpSpPr/>
          <p:nvPr/>
        </p:nvGrpSpPr>
        <p:grpSpPr>
          <a:xfrm>
            <a:off x="1631950" y="1997075"/>
            <a:ext cx="306494" cy="369332"/>
            <a:chOff x="6572250" y="1247775"/>
            <a:chExt cx="306494" cy="369332"/>
          </a:xfrm>
        </p:grpSpPr>
        <p:sp>
          <p:nvSpPr>
            <p:cNvPr id="86" name="Oval 85"/>
            <p:cNvSpPr/>
            <p:nvPr/>
          </p:nvSpPr>
          <p:spPr bwMode="auto">
            <a:xfrm>
              <a:off x="6600825" y="1302543"/>
              <a:ext cx="230983" cy="230981"/>
            </a:xfrm>
            <a:prstGeom prst="ellipse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 bwMode="auto">
            <a:xfrm>
              <a:off x="6572250" y="1247775"/>
              <a:ext cx="3064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b="1" dirty="0" smtClean="0">
                  <a:latin typeface="Adobe Garamond Pro" pitchFamily="18" charset="0"/>
                </a:rPr>
                <a:t>1</a:t>
              </a:r>
            </a:p>
          </p:txBody>
        </p:sp>
      </p:grpSp>
      <p:grpSp>
        <p:nvGrpSpPr>
          <p:cNvPr id="5" name="Group 93"/>
          <p:cNvGrpSpPr/>
          <p:nvPr/>
        </p:nvGrpSpPr>
        <p:grpSpPr>
          <a:xfrm>
            <a:off x="6108696" y="1517650"/>
            <a:ext cx="292072" cy="338554"/>
            <a:chOff x="6572246" y="1266825"/>
            <a:chExt cx="292068" cy="338554"/>
          </a:xfrm>
        </p:grpSpPr>
        <p:sp>
          <p:nvSpPr>
            <p:cNvPr id="95" name="Oval 94"/>
            <p:cNvSpPr/>
            <p:nvPr/>
          </p:nvSpPr>
          <p:spPr bwMode="auto">
            <a:xfrm>
              <a:off x="6600825" y="1302543"/>
              <a:ext cx="230983" cy="230981"/>
            </a:xfrm>
            <a:prstGeom prst="ellipse">
              <a:avLst/>
            </a:prstGeom>
            <a:solidFill>
              <a:srgbClr val="FF99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 bwMode="auto">
            <a:xfrm>
              <a:off x="6572246" y="1266825"/>
              <a:ext cx="2920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600" b="1" dirty="0" smtClean="0">
                  <a:latin typeface="Adobe Garamond Pro" pitchFamily="18" charset="0"/>
                </a:rPr>
                <a:t>2</a:t>
              </a:r>
              <a:endParaRPr lang="fr-FR" sz="1800" b="1" dirty="0" err="1" smtClean="0">
                <a:latin typeface="Adobe Garamond Pro" pitchFamily="18" charset="0"/>
              </a:endParaRPr>
            </a:p>
          </p:txBody>
        </p:sp>
      </p:grpSp>
      <p:grpSp>
        <p:nvGrpSpPr>
          <p:cNvPr id="6" name="Group 96"/>
          <p:cNvGrpSpPr/>
          <p:nvPr/>
        </p:nvGrpSpPr>
        <p:grpSpPr>
          <a:xfrm>
            <a:off x="6111871" y="1079500"/>
            <a:ext cx="306498" cy="369332"/>
            <a:chOff x="6572246" y="1247775"/>
            <a:chExt cx="306494" cy="369332"/>
          </a:xfrm>
        </p:grpSpPr>
        <p:sp>
          <p:nvSpPr>
            <p:cNvPr id="98" name="Oval 97"/>
            <p:cNvSpPr/>
            <p:nvPr/>
          </p:nvSpPr>
          <p:spPr bwMode="auto">
            <a:xfrm>
              <a:off x="6600825" y="1302543"/>
              <a:ext cx="230983" cy="230981"/>
            </a:xfrm>
            <a:prstGeom prst="ellipse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 bwMode="auto">
            <a:xfrm>
              <a:off x="6572246" y="1247775"/>
              <a:ext cx="3064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b="1" dirty="0" smtClean="0">
                  <a:latin typeface="Adobe Garamond Pro" pitchFamily="18" charset="0"/>
                </a:rPr>
                <a:t>1</a:t>
              </a:r>
            </a:p>
          </p:txBody>
        </p:sp>
      </p:grpSp>
      <p:sp>
        <p:nvSpPr>
          <p:cNvPr id="103" name="TextBox 102"/>
          <p:cNvSpPr txBox="1"/>
          <p:nvPr/>
        </p:nvSpPr>
        <p:spPr bwMode="auto">
          <a:xfrm>
            <a:off x="450850" y="5232400"/>
            <a:ext cx="432054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indent="177800">
              <a:spcBef>
                <a:spcPct val="50000"/>
              </a:spcBef>
              <a:buFont typeface="Arial" pitchFamily="34" charset="0"/>
              <a:buChar char="•"/>
            </a:pPr>
            <a:r>
              <a:rPr lang="fr-CH" sz="2000" dirty="0" smtClean="0">
                <a:latin typeface="Adobe Garamond Pro" pitchFamily="18" charset="0"/>
              </a:rPr>
              <a:t>Identification des électrons </a:t>
            </a:r>
          </a:p>
          <a:p>
            <a:pPr indent="177800">
              <a:spcBef>
                <a:spcPct val="50000"/>
              </a:spcBef>
              <a:buFont typeface="Arial" pitchFamily="34" charset="0"/>
              <a:buChar char="•"/>
            </a:pPr>
            <a:r>
              <a:rPr lang="fr-CH" sz="2000" dirty="0" smtClean="0">
                <a:latin typeface="Adobe Garamond Pro" pitchFamily="18" charset="0"/>
              </a:rPr>
              <a:t>Mesure précise de l’énergie des électrons</a:t>
            </a: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6457950" y="1073150"/>
            <a:ext cx="25527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fr-CH" sz="1800" dirty="0" smtClean="0">
                <a:latin typeface="Adobe Garamond Pro" pitchFamily="18" charset="0"/>
              </a:rPr>
              <a:t>Partie centrale |</a:t>
            </a:r>
            <a:r>
              <a:rPr lang="fr-CH" sz="1800" dirty="0" smtClean="0">
                <a:latin typeface="Adobe Garamond Pro" pitchFamily="18" charset="0"/>
                <a:sym typeface="Symbol"/>
              </a:rPr>
              <a:t>|&lt;1.52</a:t>
            </a:r>
          </a:p>
          <a:p>
            <a:pPr>
              <a:spcBef>
                <a:spcPct val="50000"/>
              </a:spcBef>
            </a:pPr>
            <a:r>
              <a:rPr lang="fr-CH" sz="1800" dirty="0" smtClean="0">
                <a:latin typeface="Adobe Garamond Pro" pitchFamily="18" charset="0"/>
              </a:rPr>
              <a:t>Partie bouchon |</a:t>
            </a:r>
            <a:r>
              <a:rPr lang="fr-CH" sz="1800" dirty="0" smtClean="0">
                <a:latin typeface="Adobe Garamond Pro" pitchFamily="18" charset="0"/>
                <a:sym typeface="Symbol"/>
              </a:rPr>
              <a:t>|&lt;3.2</a:t>
            </a:r>
            <a:endParaRPr lang="fr-CH" sz="1800" dirty="0" smtClean="0">
              <a:latin typeface="Adobe Garamond Pro" pitchFamily="18" charset="0"/>
            </a:endParaRPr>
          </a:p>
        </p:txBody>
      </p:sp>
      <p:grpSp>
        <p:nvGrpSpPr>
          <p:cNvPr id="7" name="Group 440"/>
          <p:cNvGrpSpPr>
            <a:grpSpLocks/>
          </p:cNvGrpSpPr>
          <p:nvPr/>
        </p:nvGrpSpPr>
        <p:grpSpPr bwMode="auto">
          <a:xfrm>
            <a:off x="150102" y="4949117"/>
            <a:ext cx="5209297" cy="1712939"/>
            <a:chOff x="683704" y="5098262"/>
            <a:chExt cx="5209297" cy="1711688"/>
          </a:xfrm>
        </p:grpSpPr>
        <p:sp>
          <p:nvSpPr>
            <p:cNvPr id="106" name="Rounded Rectangle 438"/>
            <p:cNvSpPr>
              <a:spLocks noChangeArrowheads="1"/>
            </p:cNvSpPr>
            <p:nvPr/>
          </p:nvSpPr>
          <p:spPr bwMode="auto">
            <a:xfrm>
              <a:off x="683704" y="5294311"/>
              <a:ext cx="5209297" cy="1515639"/>
            </a:xfrm>
            <a:prstGeom prst="roundRect">
              <a:avLst>
                <a:gd name="adj" fmla="val 10810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439"/>
            <p:cNvGrpSpPr>
              <a:grpSpLocks/>
            </p:cNvGrpSpPr>
            <p:nvPr/>
          </p:nvGrpSpPr>
          <p:grpSpPr bwMode="auto">
            <a:xfrm>
              <a:off x="988165" y="5098262"/>
              <a:ext cx="4551495" cy="338307"/>
              <a:chOff x="2304203" y="4666462"/>
              <a:chExt cx="4551495" cy="338307"/>
            </a:xfrm>
          </p:grpSpPr>
          <p:sp>
            <p:nvSpPr>
              <p:cNvPr id="108" name="TextBox 403"/>
              <p:cNvSpPr txBox="1">
                <a:spLocks noChangeArrowheads="1"/>
              </p:cNvSpPr>
              <p:nvPr/>
            </p:nvSpPr>
            <p:spPr bwMode="auto">
              <a:xfrm>
                <a:off x="2380882" y="4666462"/>
                <a:ext cx="4445448" cy="3383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CH" sz="16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Utilité du calorimètre EM pour Z’</a:t>
                </a:r>
                <a:r>
                  <a:rPr lang="fr-CH" sz="1600" dirty="0" smtClean="0">
                    <a:solidFill>
                      <a:srgbClr val="000096"/>
                    </a:solidFill>
                    <a:latin typeface="Lucida Calligraphy" pitchFamily="66" charset="0"/>
                    <a:sym typeface="Symbol"/>
                  </a:rPr>
                  <a:t></a:t>
                </a:r>
                <a:r>
                  <a:rPr lang="fr-CH" sz="16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e</a:t>
                </a:r>
                <a:r>
                  <a:rPr lang="fr-CH" sz="1600" baseline="300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+</a:t>
                </a:r>
                <a:r>
                  <a:rPr lang="fr-CH" sz="16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e</a:t>
                </a:r>
                <a:r>
                  <a:rPr lang="fr-CH" sz="1600" baseline="300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-</a:t>
                </a:r>
                <a:endParaRPr lang="en-US" sz="1600" baseline="300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sp>
            <p:nvSpPr>
              <p:cNvPr id="109" name="Oval 428"/>
              <p:cNvSpPr>
                <a:spLocks noChangeArrowheads="1"/>
              </p:cNvSpPr>
              <p:nvPr/>
            </p:nvSpPr>
            <p:spPr bwMode="auto">
              <a:xfrm flipH="1">
                <a:off x="2304203" y="4824407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Oval 433"/>
              <p:cNvSpPr>
                <a:spLocks noChangeArrowheads="1"/>
              </p:cNvSpPr>
              <p:nvPr/>
            </p:nvSpPr>
            <p:spPr bwMode="auto">
              <a:xfrm>
                <a:off x="6780164" y="4824409"/>
                <a:ext cx="75534" cy="7553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7" name="Freeform 8"/>
          <p:cNvSpPr>
            <a:spLocks/>
          </p:cNvSpPr>
          <p:nvPr/>
        </p:nvSpPr>
        <p:spPr bwMode="auto">
          <a:xfrm>
            <a:off x="2423673" y="2547691"/>
            <a:ext cx="456790" cy="221717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145" y="0"/>
              </a:cxn>
            </a:cxnLst>
            <a:rect l="0" t="0" r="r" b="b"/>
            <a:pathLst>
              <a:path w="145" h="70">
                <a:moveTo>
                  <a:pt x="0" y="70"/>
                </a:moveTo>
                <a:cubicBezTo>
                  <a:pt x="39" y="69"/>
                  <a:pt x="125" y="37"/>
                  <a:pt x="145" y="0"/>
                </a:cubicBezTo>
              </a:path>
            </a:pathLst>
          </a:custGeom>
          <a:noFill/>
          <a:ln w="12700" cap="flat">
            <a:solidFill>
              <a:srgbClr val="FFFF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8" name="Freeform 9"/>
          <p:cNvSpPr>
            <a:spLocks/>
          </p:cNvSpPr>
          <p:nvPr/>
        </p:nvSpPr>
        <p:spPr bwMode="auto">
          <a:xfrm>
            <a:off x="2423673" y="2769408"/>
            <a:ext cx="76132" cy="45411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44"/>
              </a:cxn>
            </a:cxnLst>
            <a:rect l="0" t="0" r="r" b="b"/>
            <a:pathLst>
              <a:path w="24" h="144">
                <a:moveTo>
                  <a:pt x="0" y="0"/>
                </a:moveTo>
                <a:cubicBezTo>
                  <a:pt x="21" y="24"/>
                  <a:pt x="24" y="84"/>
                  <a:pt x="1" y="144"/>
                </a:cubicBezTo>
              </a:path>
            </a:pathLst>
          </a:custGeom>
          <a:noFill/>
          <a:ln w="12700" cap="flat">
            <a:solidFill>
              <a:srgbClr val="FFFF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9" name="Group 110"/>
          <p:cNvGrpSpPr/>
          <p:nvPr/>
        </p:nvGrpSpPr>
        <p:grpSpPr>
          <a:xfrm>
            <a:off x="2880463" y="2346009"/>
            <a:ext cx="173633" cy="199011"/>
            <a:chOff x="7111620" y="4449826"/>
            <a:chExt cx="206375" cy="236538"/>
          </a:xfrm>
        </p:grpSpPr>
        <p:sp>
          <p:nvSpPr>
            <p:cNvPr id="112" name="Line 10"/>
            <p:cNvSpPr>
              <a:spLocks noChangeShapeType="1"/>
            </p:cNvSpPr>
            <p:nvPr/>
          </p:nvSpPr>
          <p:spPr bwMode="auto">
            <a:xfrm flipV="1">
              <a:off x="7111620" y="4584764"/>
              <a:ext cx="23813" cy="101600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3" name="Line 11"/>
            <p:cNvSpPr>
              <a:spLocks noChangeShapeType="1"/>
            </p:cNvSpPr>
            <p:nvPr/>
          </p:nvSpPr>
          <p:spPr bwMode="auto">
            <a:xfrm flipV="1">
              <a:off x="7124320" y="4554601"/>
              <a:ext cx="47625" cy="79375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4" name="Line 12"/>
            <p:cNvSpPr>
              <a:spLocks noChangeShapeType="1"/>
            </p:cNvSpPr>
            <p:nvPr/>
          </p:nvSpPr>
          <p:spPr bwMode="auto">
            <a:xfrm flipH="1" flipV="1">
              <a:off x="7141783" y="4491101"/>
              <a:ext cx="11113" cy="93663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5" name="Line 13"/>
            <p:cNvSpPr>
              <a:spLocks noChangeShapeType="1"/>
            </p:cNvSpPr>
            <p:nvPr/>
          </p:nvSpPr>
          <p:spPr bwMode="auto">
            <a:xfrm flipV="1">
              <a:off x="7111620" y="4592701"/>
              <a:ext cx="101600" cy="93663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6" name="Line 14"/>
            <p:cNvSpPr>
              <a:spLocks noChangeShapeType="1"/>
            </p:cNvSpPr>
            <p:nvPr/>
          </p:nvSpPr>
          <p:spPr bwMode="auto">
            <a:xfrm flipV="1">
              <a:off x="7187820" y="4513326"/>
              <a:ext cx="6350" cy="101600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7" name="Line 15"/>
            <p:cNvSpPr>
              <a:spLocks noChangeShapeType="1"/>
            </p:cNvSpPr>
            <p:nvPr/>
          </p:nvSpPr>
          <p:spPr bwMode="auto">
            <a:xfrm flipV="1">
              <a:off x="7190995" y="4495864"/>
              <a:ext cx="55563" cy="63500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8" name="Line 16"/>
            <p:cNvSpPr>
              <a:spLocks noChangeShapeType="1"/>
            </p:cNvSpPr>
            <p:nvPr/>
          </p:nvSpPr>
          <p:spPr bwMode="auto">
            <a:xfrm flipV="1">
              <a:off x="7149720" y="4637151"/>
              <a:ext cx="79375" cy="15875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9" name="Line 17"/>
            <p:cNvSpPr>
              <a:spLocks noChangeShapeType="1"/>
            </p:cNvSpPr>
            <p:nvPr/>
          </p:nvSpPr>
          <p:spPr bwMode="auto">
            <a:xfrm flipV="1">
              <a:off x="7194170" y="4559364"/>
              <a:ext cx="52388" cy="85725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0" name="Line 18"/>
            <p:cNvSpPr>
              <a:spLocks noChangeShapeType="1"/>
            </p:cNvSpPr>
            <p:nvPr/>
          </p:nvSpPr>
          <p:spPr bwMode="auto">
            <a:xfrm flipV="1">
              <a:off x="7232270" y="4551426"/>
              <a:ext cx="68263" cy="30163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" name="Line 19"/>
            <p:cNvSpPr>
              <a:spLocks noChangeShapeType="1"/>
            </p:cNvSpPr>
            <p:nvPr/>
          </p:nvSpPr>
          <p:spPr bwMode="auto">
            <a:xfrm flipV="1">
              <a:off x="7273545" y="4491101"/>
              <a:ext cx="3175" cy="76200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" name="Line 20"/>
            <p:cNvSpPr>
              <a:spLocks noChangeShapeType="1"/>
            </p:cNvSpPr>
            <p:nvPr/>
          </p:nvSpPr>
          <p:spPr bwMode="auto">
            <a:xfrm flipV="1">
              <a:off x="7146545" y="4449826"/>
              <a:ext cx="55563" cy="63500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" name="Line 21"/>
            <p:cNvSpPr>
              <a:spLocks noChangeShapeType="1"/>
            </p:cNvSpPr>
            <p:nvPr/>
          </p:nvSpPr>
          <p:spPr bwMode="auto">
            <a:xfrm flipH="1" flipV="1">
              <a:off x="7229095" y="4454589"/>
              <a:ext cx="3175" cy="55563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" name="Line 22"/>
            <p:cNvSpPr>
              <a:spLocks noChangeShapeType="1"/>
            </p:cNvSpPr>
            <p:nvPr/>
          </p:nvSpPr>
          <p:spPr bwMode="auto">
            <a:xfrm flipV="1">
              <a:off x="7276720" y="4457764"/>
              <a:ext cx="41275" cy="60325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0" name="Group 124"/>
          <p:cNvGrpSpPr/>
          <p:nvPr/>
        </p:nvGrpSpPr>
        <p:grpSpPr>
          <a:xfrm>
            <a:off x="2263396" y="3219519"/>
            <a:ext cx="162949" cy="259115"/>
            <a:chOff x="6378195" y="5488051"/>
            <a:chExt cx="193676" cy="307976"/>
          </a:xfrm>
        </p:grpSpPr>
        <p:sp>
          <p:nvSpPr>
            <p:cNvPr id="126" name="Line 23"/>
            <p:cNvSpPr>
              <a:spLocks noChangeShapeType="1"/>
            </p:cNvSpPr>
            <p:nvPr/>
          </p:nvSpPr>
          <p:spPr bwMode="auto">
            <a:xfrm flipH="1">
              <a:off x="6560758" y="5488051"/>
              <a:ext cx="11113" cy="104775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" name="Line 24"/>
            <p:cNvSpPr>
              <a:spLocks noChangeShapeType="1"/>
            </p:cNvSpPr>
            <p:nvPr/>
          </p:nvSpPr>
          <p:spPr bwMode="auto">
            <a:xfrm flipH="1">
              <a:off x="6524245" y="5545201"/>
              <a:ext cx="41275" cy="82550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Line 25"/>
            <p:cNvSpPr>
              <a:spLocks noChangeShapeType="1"/>
            </p:cNvSpPr>
            <p:nvPr/>
          </p:nvSpPr>
          <p:spPr bwMode="auto">
            <a:xfrm>
              <a:off x="6543295" y="5592826"/>
              <a:ext cx="14288" cy="95250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" name="Line 26"/>
            <p:cNvSpPr>
              <a:spLocks noChangeShapeType="1"/>
            </p:cNvSpPr>
            <p:nvPr/>
          </p:nvSpPr>
          <p:spPr bwMode="auto">
            <a:xfrm flipH="1">
              <a:off x="6482970" y="5488051"/>
              <a:ext cx="88900" cy="101600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" name="Line 27"/>
            <p:cNvSpPr>
              <a:spLocks noChangeShapeType="1"/>
            </p:cNvSpPr>
            <p:nvPr/>
          </p:nvSpPr>
          <p:spPr bwMode="auto">
            <a:xfrm flipH="1">
              <a:off x="6497258" y="5553139"/>
              <a:ext cx="19050" cy="130175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Line 28"/>
            <p:cNvSpPr>
              <a:spLocks noChangeShapeType="1"/>
            </p:cNvSpPr>
            <p:nvPr/>
          </p:nvSpPr>
          <p:spPr bwMode="auto">
            <a:xfrm flipH="1">
              <a:off x="6452808" y="5581714"/>
              <a:ext cx="60325" cy="109538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" name="Line 29"/>
            <p:cNvSpPr>
              <a:spLocks noChangeShapeType="1"/>
            </p:cNvSpPr>
            <p:nvPr/>
          </p:nvSpPr>
          <p:spPr bwMode="auto">
            <a:xfrm flipH="1">
              <a:off x="6449633" y="5526151"/>
              <a:ext cx="88900" cy="19050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3" name="Line 30"/>
            <p:cNvSpPr>
              <a:spLocks noChangeShapeType="1"/>
            </p:cNvSpPr>
            <p:nvPr/>
          </p:nvSpPr>
          <p:spPr bwMode="auto">
            <a:xfrm flipH="1">
              <a:off x="6449633" y="5537264"/>
              <a:ext cx="28575" cy="112713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" name="Line 31"/>
            <p:cNvSpPr>
              <a:spLocks noChangeShapeType="1"/>
            </p:cNvSpPr>
            <p:nvPr/>
          </p:nvSpPr>
          <p:spPr bwMode="auto">
            <a:xfrm flipH="1">
              <a:off x="6397245" y="5589651"/>
              <a:ext cx="66675" cy="44450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" name="Line 32"/>
            <p:cNvSpPr>
              <a:spLocks noChangeShapeType="1"/>
            </p:cNvSpPr>
            <p:nvPr/>
          </p:nvSpPr>
          <p:spPr bwMode="auto">
            <a:xfrm flipH="1">
              <a:off x="6422645" y="5608701"/>
              <a:ext cx="14288" cy="85725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" name="Line 33"/>
            <p:cNvSpPr>
              <a:spLocks noChangeShapeType="1"/>
            </p:cNvSpPr>
            <p:nvPr/>
          </p:nvSpPr>
          <p:spPr bwMode="auto">
            <a:xfrm flipH="1">
              <a:off x="6502020" y="5642039"/>
              <a:ext cx="47625" cy="90488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" name="Line 34"/>
            <p:cNvSpPr>
              <a:spLocks noChangeShapeType="1"/>
            </p:cNvSpPr>
            <p:nvPr/>
          </p:nvSpPr>
          <p:spPr bwMode="auto">
            <a:xfrm flipH="1">
              <a:off x="6467095" y="5661089"/>
              <a:ext cx="4763" cy="63500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" name="Line 35"/>
            <p:cNvSpPr>
              <a:spLocks noChangeShapeType="1"/>
            </p:cNvSpPr>
            <p:nvPr/>
          </p:nvSpPr>
          <p:spPr bwMode="auto">
            <a:xfrm flipH="1">
              <a:off x="6378195" y="5669026"/>
              <a:ext cx="44450" cy="22225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" name="Line 36"/>
            <p:cNvSpPr>
              <a:spLocks noChangeShapeType="1"/>
            </p:cNvSpPr>
            <p:nvPr/>
          </p:nvSpPr>
          <p:spPr bwMode="auto">
            <a:xfrm flipH="1">
              <a:off x="6397245" y="5680139"/>
              <a:ext cx="3175" cy="60325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0" name="Line 37"/>
            <p:cNvSpPr>
              <a:spLocks noChangeShapeType="1"/>
            </p:cNvSpPr>
            <p:nvPr/>
          </p:nvSpPr>
          <p:spPr bwMode="auto">
            <a:xfrm flipH="1">
              <a:off x="6422645" y="5705539"/>
              <a:ext cx="44450" cy="52388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1" name="Line 38"/>
            <p:cNvSpPr>
              <a:spLocks noChangeShapeType="1"/>
            </p:cNvSpPr>
            <p:nvPr/>
          </p:nvSpPr>
          <p:spPr bwMode="auto">
            <a:xfrm>
              <a:off x="6441695" y="5740464"/>
              <a:ext cx="3175" cy="55563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2" name="Line 39"/>
            <p:cNvSpPr>
              <a:spLocks noChangeShapeType="1"/>
            </p:cNvSpPr>
            <p:nvPr/>
          </p:nvSpPr>
          <p:spPr bwMode="auto">
            <a:xfrm>
              <a:off x="6519483" y="5694426"/>
              <a:ext cx="26988" cy="79375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Line 40"/>
            <p:cNvSpPr>
              <a:spLocks noChangeShapeType="1"/>
            </p:cNvSpPr>
            <p:nvPr/>
          </p:nvSpPr>
          <p:spPr bwMode="auto">
            <a:xfrm flipH="1">
              <a:off x="6490908" y="5743639"/>
              <a:ext cx="44450" cy="49213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Line 41"/>
            <p:cNvSpPr>
              <a:spLocks noChangeShapeType="1"/>
            </p:cNvSpPr>
            <p:nvPr/>
          </p:nvSpPr>
          <p:spPr bwMode="auto">
            <a:xfrm flipH="1">
              <a:off x="6475033" y="5664264"/>
              <a:ext cx="26988" cy="68263"/>
            </a:xfrm>
            <a:prstGeom prst="line">
              <a:avLst/>
            </a:prstGeom>
            <a:noFill/>
            <a:ln w="9525" cap="flat">
              <a:solidFill>
                <a:srgbClr val="0000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1" name="Group 144"/>
          <p:cNvGrpSpPr/>
          <p:nvPr/>
        </p:nvGrpSpPr>
        <p:grpSpPr>
          <a:xfrm>
            <a:off x="1314450" y="2924175"/>
            <a:ext cx="306494" cy="369332"/>
            <a:chOff x="6572250" y="1247775"/>
            <a:chExt cx="306494" cy="369332"/>
          </a:xfrm>
        </p:grpSpPr>
        <p:sp>
          <p:nvSpPr>
            <p:cNvPr id="146" name="Oval 145"/>
            <p:cNvSpPr/>
            <p:nvPr/>
          </p:nvSpPr>
          <p:spPr bwMode="auto">
            <a:xfrm>
              <a:off x="6600825" y="1302543"/>
              <a:ext cx="230983" cy="230981"/>
            </a:xfrm>
            <a:prstGeom prst="ellipse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 bwMode="auto">
            <a:xfrm>
              <a:off x="6572250" y="1247775"/>
              <a:ext cx="3064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b="1" dirty="0" smtClean="0">
                  <a:latin typeface="Adobe Garamond Pro" pitchFamily="18" charset="0"/>
                </a:rPr>
                <a:t>1</a:t>
              </a:r>
            </a:p>
          </p:txBody>
        </p:sp>
      </p:grpSp>
      <p:grpSp>
        <p:nvGrpSpPr>
          <p:cNvPr id="12" name="Group 147"/>
          <p:cNvGrpSpPr/>
          <p:nvPr/>
        </p:nvGrpSpPr>
        <p:grpSpPr>
          <a:xfrm>
            <a:off x="3384550" y="3322411"/>
            <a:ext cx="292068" cy="338554"/>
            <a:chOff x="6572250" y="1266825"/>
            <a:chExt cx="292068" cy="338554"/>
          </a:xfrm>
        </p:grpSpPr>
        <p:sp>
          <p:nvSpPr>
            <p:cNvPr id="149" name="Oval 148"/>
            <p:cNvSpPr/>
            <p:nvPr/>
          </p:nvSpPr>
          <p:spPr bwMode="auto">
            <a:xfrm>
              <a:off x="6600825" y="1302543"/>
              <a:ext cx="230983" cy="230981"/>
            </a:xfrm>
            <a:prstGeom prst="ellipse">
              <a:avLst/>
            </a:prstGeom>
            <a:solidFill>
              <a:srgbClr val="FF99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 bwMode="auto">
            <a:xfrm>
              <a:off x="6572250" y="1266825"/>
              <a:ext cx="2920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600" b="1" dirty="0" smtClean="0">
                  <a:latin typeface="Adobe Garamond Pro" pitchFamily="18" charset="0"/>
                </a:rPr>
                <a:t>2</a:t>
              </a:r>
              <a:endParaRPr lang="fr-FR" sz="1800" b="1" dirty="0" err="1" smtClean="0">
                <a:latin typeface="Adobe Garamond Pro" pitchFamily="18" charset="0"/>
              </a:endParaRPr>
            </a:p>
          </p:txBody>
        </p:sp>
      </p:grpSp>
      <p:grpSp>
        <p:nvGrpSpPr>
          <p:cNvPr id="13" name="Group 179"/>
          <p:cNvGrpSpPr/>
          <p:nvPr/>
        </p:nvGrpSpPr>
        <p:grpSpPr>
          <a:xfrm>
            <a:off x="5676900" y="2620010"/>
            <a:ext cx="3441700" cy="4193540"/>
            <a:chOff x="5676900" y="2620010"/>
            <a:chExt cx="3441700" cy="4193540"/>
          </a:xfrm>
        </p:grpSpPr>
        <p:grpSp>
          <p:nvGrpSpPr>
            <p:cNvPr id="14" name="Group 178"/>
            <p:cNvGrpSpPr/>
            <p:nvPr/>
          </p:nvGrpSpPr>
          <p:grpSpPr>
            <a:xfrm>
              <a:off x="5676900" y="2620010"/>
              <a:ext cx="3441700" cy="4193540"/>
              <a:chOff x="5676900" y="2620010"/>
              <a:chExt cx="3441700" cy="4193540"/>
            </a:xfrm>
          </p:grpSpPr>
          <p:pic>
            <p:nvPicPr>
              <p:cNvPr id="15362" name="Picture 2" descr="C:\Users\olympio\Documents\THESE\These\Soutenance_These\calocell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76900" y="3225800"/>
                <a:ext cx="3441700" cy="3587750"/>
              </a:xfrm>
              <a:prstGeom prst="rect">
                <a:avLst/>
              </a:prstGeom>
              <a:noFill/>
            </p:spPr>
          </p:pic>
          <p:sp>
            <p:nvSpPr>
              <p:cNvPr id="155" name="TextBox 154"/>
              <p:cNvSpPr txBox="1"/>
              <p:nvPr/>
            </p:nvSpPr>
            <p:spPr bwMode="auto">
              <a:xfrm>
                <a:off x="5935345" y="2620010"/>
                <a:ext cx="29658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CH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Cellules du calorimètre</a:t>
                </a:r>
                <a:endParaRPr lang="fr-FR" sz="1800" dirty="0" err="1" smtClean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</p:grpSp>
        <p:cxnSp>
          <p:nvCxnSpPr>
            <p:cNvPr id="158" name="Straight Connector 370"/>
            <p:cNvCxnSpPr>
              <a:cxnSpLocks noChangeShapeType="1"/>
              <a:endCxn id="159" idx="2"/>
            </p:cNvCxnSpPr>
            <p:nvPr/>
          </p:nvCxnSpPr>
          <p:spPr bwMode="auto">
            <a:xfrm rot="10800000">
              <a:off x="5957726" y="2910526"/>
              <a:ext cx="2889095" cy="4125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59" name="Oval 371"/>
            <p:cNvSpPr>
              <a:spLocks noChangeArrowheads="1"/>
            </p:cNvSpPr>
            <p:nvPr/>
          </p:nvSpPr>
          <p:spPr bwMode="auto">
            <a:xfrm flipH="1">
              <a:off x="5882127" y="2872739"/>
              <a:ext cx="75598" cy="7557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77"/>
          <p:cNvGrpSpPr/>
          <p:nvPr/>
        </p:nvGrpSpPr>
        <p:grpSpPr>
          <a:xfrm>
            <a:off x="6229351" y="4791076"/>
            <a:ext cx="2236788" cy="1441450"/>
            <a:chOff x="6229351" y="4791076"/>
            <a:chExt cx="2236788" cy="1441450"/>
          </a:xfrm>
        </p:grpSpPr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 flipH="1">
              <a:off x="6229351" y="5449888"/>
              <a:ext cx="1250950" cy="782638"/>
            </a:xfrm>
            <a:prstGeom prst="line">
              <a:avLst/>
            </a:pr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6" name="Group 176"/>
            <p:cNvGrpSpPr/>
            <p:nvPr/>
          </p:nvGrpSpPr>
          <p:grpSpPr>
            <a:xfrm>
              <a:off x="7488238" y="4791076"/>
              <a:ext cx="977901" cy="663575"/>
              <a:chOff x="7488238" y="4933951"/>
              <a:chExt cx="977901" cy="663575"/>
            </a:xfrm>
          </p:grpSpPr>
          <p:sp>
            <p:nvSpPr>
              <p:cNvPr id="15368" name="Line 8"/>
              <p:cNvSpPr>
                <a:spLocks noChangeShapeType="1"/>
              </p:cNvSpPr>
              <p:nvPr/>
            </p:nvSpPr>
            <p:spPr bwMode="auto">
              <a:xfrm flipV="1">
                <a:off x="7488238" y="5270501"/>
                <a:ext cx="322263" cy="319088"/>
              </a:xfrm>
              <a:prstGeom prst="line">
                <a:avLst/>
              </a:prstGeom>
              <a:noFill/>
              <a:ln w="19050" cap="flat">
                <a:solidFill>
                  <a:srgbClr val="00009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69" name="Line 9"/>
              <p:cNvSpPr>
                <a:spLocks noChangeShapeType="1"/>
              </p:cNvSpPr>
              <p:nvPr/>
            </p:nvSpPr>
            <p:spPr bwMode="auto">
              <a:xfrm flipV="1">
                <a:off x="7494588" y="5494338"/>
                <a:ext cx="500063" cy="95250"/>
              </a:xfrm>
              <a:prstGeom prst="line">
                <a:avLst/>
              </a:prstGeom>
              <a:noFill/>
              <a:ln w="19050" cap="flat">
                <a:solidFill>
                  <a:srgbClr val="00009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70" name="Line 10"/>
              <p:cNvSpPr>
                <a:spLocks noChangeShapeType="1"/>
              </p:cNvSpPr>
              <p:nvPr/>
            </p:nvSpPr>
            <p:spPr bwMode="auto">
              <a:xfrm flipV="1">
                <a:off x="7694613" y="5253038"/>
                <a:ext cx="349250" cy="139700"/>
              </a:xfrm>
              <a:prstGeom prst="line">
                <a:avLst/>
              </a:prstGeom>
              <a:noFill/>
              <a:ln w="19050" cap="flat">
                <a:solidFill>
                  <a:srgbClr val="00009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71" name="Line 11"/>
              <p:cNvSpPr>
                <a:spLocks noChangeShapeType="1"/>
              </p:cNvSpPr>
              <p:nvPr/>
            </p:nvSpPr>
            <p:spPr bwMode="auto">
              <a:xfrm flipV="1">
                <a:off x="7893051" y="5000626"/>
                <a:ext cx="130175" cy="306388"/>
              </a:xfrm>
              <a:prstGeom prst="line">
                <a:avLst/>
              </a:prstGeom>
              <a:noFill/>
              <a:ln w="19050" cap="flat">
                <a:solidFill>
                  <a:srgbClr val="00009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72" name="Line 12"/>
              <p:cNvSpPr>
                <a:spLocks noChangeShapeType="1"/>
              </p:cNvSpPr>
              <p:nvPr/>
            </p:nvSpPr>
            <p:spPr bwMode="auto">
              <a:xfrm flipV="1">
                <a:off x="7978776" y="4933951"/>
                <a:ext cx="315913" cy="185738"/>
              </a:xfrm>
              <a:prstGeom prst="line">
                <a:avLst/>
              </a:prstGeom>
              <a:noFill/>
              <a:ln w="19050" cap="flat">
                <a:solidFill>
                  <a:srgbClr val="00009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73" name="Line 13"/>
              <p:cNvSpPr>
                <a:spLocks noChangeShapeType="1"/>
              </p:cNvSpPr>
              <p:nvPr/>
            </p:nvSpPr>
            <p:spPr bwMode="auto">
              <a:xfrm flipV="1">
                <a:off x="7850188" y="5240338"/>
                <a:ext cx="355600" cy="273050"/>
              </a:xfrm>
              <a:prstGeom prst="line">
                <a:avLst/>
              </a:prstGeom>
              <a:noFill/>
              <a:ln w="19050" cap="flat">
                <a:solidFill>
                  <a:srgbClr val="00009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74" name="Line 14"/>
              <p:cNvSpPr>
                <a:spLocks noChangeShapeType="1"/>
              </p:cNvSpPr>
              <p:nvPr/>
            </p:nvSpPr>
            <p:spPr bwMode="auto">
              <a:xfrm flipV="1">
                <a:off x="8116888" y="5283201"/>
                <a:ext cx="293688" cy="38100"/>
              </a:xfrm>
              <a:prstGeom prst="line">
                <a:avLst/>
              </a:prstGeom>
              <a:noFill/>
              <a:ln w="19050" cap="flat">
                <a:solidFill>
                  <a:srgbClr val="00009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75" name="Line 15"/>
              <p:cNvSpPr>
                <a:spLocks noChangeShapeType="1"/>
              </p:cNvSpPr>
              <p:nvPr/>
            </p:nvSpPr>
            <p:spPr bwMode="auto">
              <a:xfrm>
                <a:off x="7729538" y="5551488"/>
                <a:ext cx="398463" cy="46038"/>
              </a:xfrm>
              <a:prstGeom prst="line">
                <a:avLst/>
              </a:prstGeom>
              <a:noFill/>
              <a:ln w="19050" cap="flat">
                <a:solidFill>
                  <a:srgbClr val="00009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76" name="Line 16"/>
              <p:cNvSpPr>
                <a:spLocks noChangeShapeType="1"/>
              </p:cNvSpPr>
              <p:nvPr/>
            </p:nvSpPr>
            <p:spPr bwMode="auto">
              <a:xfrm flipV="1">
                <a:off x="8026401" y="5427663"/>
                <a:ext cx="346075" cy="160338"/>
              </a:xfrm>
              <a:prstGeom prst="line">
                <a:avLst/>
              </a:prstGeom>
              <a:noFill/>
              <a:ln w="19050" cap="flat">
                <a:solidFill>
                  <a:srgbClr val="00009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77" name="Line 17"/>
              <p:cNvSpPr>
                <a:spLocks noChangeShapeType="1"/>
              </p:cNvSpPr>
              <p:nvPr/>
            </p:nvSpPr>
            <p:spPr bwMode="auto">
              <a:xfrm>
                <a:off x="8104188" y="5056188"/>
                <a:ext cx="315913" cy="33338"/>
              </a:xfrm>
              <a:prstGeom prst="line">
                <a:avLst/>
              </a:prstGeom>
              <a:noFill/>
              <a:ln w="19050" cap="flat">
                <a:solidFill>
                  <a:srgbClr val="00009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78" name="Line 18"/>
              <p:cNvSpPr>
                <a:spLocks noChangeShapeType="1"/>
              </p:cNvSpPr>
              <p:nvPr/>
            </p:nvSpPr>
            <p:spPr bwMode="auto">
              <a:xfrm flipV="1">
                <a:off x="8331201" y="5091113"/>
                <a:ext cx="134938" cy="192088"/>
              </a:xfrm>
              <a:prstGeom prst="line">
                <a:avLst/>
              </a:prstGeom>
              <a:noFill/>
              <a:ln w="19050" cap="flat">
                <a:solidFill>
                  <a:srgbClr val="00009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88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0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1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51" name="Picture 2" descr="http://hausheer.osola.com/latex2png/XGJlZ2lue2VxdWF0aW9ufQ0KXG5vbnVtYmVyDQpcZnJhY3t7XHNpZ21hIChFKX19e0V9ID0gMC43XCUgXG9wbHVzIFxmcmFjezEwXCV9e3tcc3FydCBFIH19IFxvcGx1cyBcZnJhY3szMFwlfXtFfQ0KXGVuZHtlcXVhdGlvbn0-/300/1/resul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93825" y="6096924"/>
            <a:ext cx="2511425" cy="49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Rectangle 151"/>
          <p:cNvSpPr/>
          <p:nvPr/>
        </p:nvSpPr>
        <p:spPr>
          <a:xfrm>
            <a:off x="6833334" y="2883843"/>
            <a:ext cx="19826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H" sz="1400" dirty="0" smtClean="0">
                <a:latin typeface="Adobe Garamond Pro" pitchFamily="18" charset="0"/>
                <a:sym typeface="Symbol"/>
              </a:rPr>
              <a:t>Trois compartiments </a:t>
            </a:r>
            <a:r>
              <a:rPr lang="fr-FR" sz="1400" dirty="0" smtClean="0">
                <a:latin typeface="Adobe Garamond Pro" pitchFamily="18" charset="0"/>
                <a:sym typeface="Symbol"/>
              </a:rPr>
              <a:t>+ PS</a:t>
            </a:r>
            <a:endParaRPr lang="fr-CH" sz="1400" dirty="0" smtClean="0">
              <a:latin typeface="Adobe Garamond Pro" pitchFamily="18" charset="0"/>
            </a:endParaRPr>
          </a:p>
        </p:txBody>
      </p:sp>
      <p:sp>
        <p:nvSpPr>
          <p:cNvPr id="154" name="Oval 28"/>
          <p:cNvSpPr>
            <a:spLocks noChangeArrowheads="1"/>
          </p:cNvSpPr>
          <p:nvPr/>
        </p:nvSpPr>
        <p:spPr bwMode="auto">
          <a:xfrm>
            <a:off x="64238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" name="Oval 28"/>
          <p:cNvSpPr>
            <a:spLocks noChangeArrowheads="1"/>
          </p:cNvSpPr>
          <p:nvPr/>
        </p:nvSpPr>
        <p:spPr bwMode="auto">
          <a:xfrm>
            <a:off x="65318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7" name="Oval 28"/>
          <p:cNvSpPr>
            <a:spLocks noChangeArrowheads="1"/>
          </p:cNvSpPr>
          <p:nvPr/>
        </p:nvSpPr>
        <p:spPr bwMode="auto">
          <a:xfrm>
            <a:off x="66397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0" name="Oval 28"/>
          <p:cNvSpPr>
            <a:spLocks noChangeArrowheads="1"/>
          </p:cNvSpPr>
          <p:nvPr/>
        </p:nvSpPr>
        <p:spPr bwMode="auto">
          <a:xfrm>
            <a:off x="67477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1" name="Oval 28"/>
          <p:cNvSpPr>
            <a:spLocks noChangeArrowheads="1"/>
          </p:cNvSpPr>
          <p:nvPr/>
        </p:nvSpPr>
        <p:spPr bwMode="auto">
          <a:xfrm>
            <a:off x="68556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2" name="Oval 28"/>
          <p:cNvSpPr>
            <a:spLocks noChangeArrowheads="1"/>
          </p:cNvSpPr>
          <p:nvPr/>
        </p:nvSpPr>
        <p:spPr bwMode="auto">
          <a:xfrm>
            <a:off x="70874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" name="Oval 28"/>
          <p:cNvSpPr>
            <a:spLocks noChangeArrowheads="1"/>
          </p:cNvSpPr>
          <p:nvPr/>
        </p:nvSpPr>
        <p:spPr bwMode="auto">
          <a:xfrm>
            <a:off x="71954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0" name="Oval 28"/>
          <p:cNvSpPr>
            <a:spLocks noChangeArrowheads="1"/>
          </p:cNvSpPr>
          <p:nvPr/>
        </p:nvSpPr>
        <p:spPr bwMode="auto">
          <a:xfrm>
            <a:off x="73033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1" name="Oval 28"/>
          <p:cNvSpPr>
            <a:spLocks noChangeArrowheads="1"/>
          </p:cNvSpPr>
          <p:nvPr/>
        </p:nvSpPr>
        <p:spPr bwMode="auto">
          <a:xfrm>
            <a:off x="74113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2" name="Oval 28"/>
          <p:cNvSpPr>
            <a:spLocks noChangeArrowheads="1"/>
          </p:cNvSpPr>
          <p:nvPr/>
        </p:nvSpPr>
        <p:spPr bwMode="auto">
          <a:xfrm>
            <a:off x="75192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3" name="Oval 28"/>
          <p:cNvSpPr>
            <a:spLocks noChangeArrowheads="1"/>
          </p:cNvSpPr>
          <p:nvPr/>
        </p:nvSpPr>
        <p:spPr bwMode="auto">
          <a:xfrm>
            <a:off x="76272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4" name="Oval 28"/>
          <p:cNvSpPr>
            <a:spLocks noChangeArrowheads="1"/>
          </p:cNvSpPr>
          <p:nvPr/>
        </p:nvSpPr>
        <p:spPr bwMode="auto">
          <a:xfrm>
            <a:off x="784908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5" name="Oval 28"/>
          <p:cNvSpPr>
            <a:spLocks noChangeArrowheads="1"/>
          </p:cNvSpPr>
          <p:nvPr/>
        </p:nvSpPr>
        <p:spPr bwMode="auto">
          <a:xfrm>
            <a:off x="795703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6" name="Oval 28"/>
          <p:cNvSpPr>
            <a:spLocks noChangeArrowheads="1"/>
          </p:cNvSpPr>
          <p:nvPr/>
        </p:nvSpPr>
        <p:spPr bwMode="auto">
          <a:xfrm>
            <a:off x="80681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7" name="Oval 28"/>
          <p:cNvSpPr>
            <a:spLocks noChangeArrowheads="1"/>
          </p:cNvSpPr>
          <p:nvPr/>
        </p:nvSpPr>
        <p:spPr bwMode="auto">
          <a:xfrm>
            <a:off x="81761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" name="Oval 28"/>
          <p:cNvSpPr>
            <a:spLocks noChangeArrowheads="1"/>
          </p:cNvSpPr>
          <p:nvPr/>
        </p:nvSpPr>
        <p:spPr bwMode="auto">
          <a:xfrm>
            <a:off x="83793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9" name="Oval 28"/>
          <p:cNvSpPr>
            <a:spLocks noChangeArrowheads="1"/>
          </p:cNvSpPr>
          <p:nvPr/>
        </p:nvSpPr>
        <p:spPr bwMode="auto">
          <a:xfrm>
            <a:off x="84872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0" name="Oval 28"/>
          <p:cNvSpPr>
            <a:spLocks noChangeArrowheads="1"/>
          </p:cNvSpPr>
          <p:nvPr/>
        </p:nvSpPr>
        <p:spPr bwMode="auto">
          <a:xfrm>
            <a:off x="85952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1" name="Oval 28"/>
          <p:cNvSpPr>
            <a:spLocks noChangeArrowheads="1"/>
          </p:cNvSpPr>
          <p:nvPr/>
        </p:nvSpPr>
        <p:spPr bwMode="auto">
          <a:xfrm>
            <a:off x="87031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2" name="Oval 28"/>
          <p:cNvSpPr>
            <a:spLocks noChangeArrowheads="1"/>
          </p:cNvSpPr>
          <p:nvPr/>
        </p:nvSpPr>
        <p:spPr bwMode="auto">
          <a:xfrm>
            <a:off x="36926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3" name="Oval 28"/>
          <p:cNvSpPr>
            <a:spLocks noChangeArrowheads="1"/>
          </p:cNvSpPr>
          <p:nvPr/>
        </p:nvSpPr>
        <p:spPr bwMode="auto">
          <a:xfrm>
            <a:off x="38006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4" name="Oval 28"/>
          <p:cNvSpPr>
            <a:spLocks noChangeArrowheads="1"/>
          </p:cNvSpPr>
          <p:nvPr/>
        </p:nvSpPr>
        <p:spPr bwMode="auto">
          <a:xfrm>
            <a:off x="39085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5" name="Oval 28"/>
          <p:cNvSpPr>
            <a:spLocks noChangeArrowheads="1"/>
          </p:cNvSpPr>
          <p:nvPr/>
        </p:nvSpPr>
        <p:spPr bwMode="auto">
          <a:xfrm>
            <a:off x="40165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6" name="Oval 28"/>
          <p:cNvSpPr>
            <a:spLocks noChangeArrowheads="1"/>
          </p:cNvSpPr>
          <p:nvPr/>
        </p:nvSpPr>
        <p:spPr bwMode="auto">
          <a:xfrm>
            <a:off x="41244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7" name="Oval 28"/>
          <p:cNvSpPr>
            <a:spLocks noChangeArrowheads="1"/>
          </p:cNvSpPr>
          <p:nvPr/>
        </p:nvSpPr>
        <p:spPr bwMode="auto">
          <a:xfrm>
            <a:off x="42324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8" name="Oval 28"/>
          <p:cNvSpPr>
            <a:spLocks noChangeArrowheads="1"/>
          </p:cNvSpPr>
          <p:nvPr/>
        </p:nvSpPr>
        <p:spPr bwMode="auto">
          <a:xfrm>
            <a:off x="4499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9" name="Oval 28"/>
          <p:cNvSpPr>
            <a:spLocks noChangeArrowheads="1"/>
          </p:cNvSpPr>
          <p:nvPr/>
        </p:nvSpPr>
        <p:spPr bwMode="auto">
          <a:xfrm>
            <a:off x="46069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0" name="Oval 28"/>
          <p:cNvSpPr>
            <a:spLocks noChangeArrowheads="1"/>
          </p:cNvSpPr>
          <p:nvPr/>
        </p:nvSpPr>
        <p:spPr bwMode="auto">
          <a:xfrm>
            <a:off x="47149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1" name="Oval 28"/>
          <p:cNvSpPr>
            <a:spLocks noChangeArrowheads="1"/>
          </p:cNvSpPr>
          <p:nvPr/>
        </p:nvSpPr>
        <p:spPr bwMode="auto">
          <a:xfrm>
            <a:off x="4822860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2" name="Oval 28"/>
          <p:cNvSpPr>
            <a:spLocks noChangeArrowheads="1"/>
          </p:cNvSpPr>
          <p:nvPr/>
        </p:nvSpPr>
        <p:spPr bwMode="auto">
          <a:xfrm>
            <a:off x="49308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3" name="Oval 28"/>
          <p:cNvSpPr>
            <a:spLocks noChangeArrowheads="1"/>
          </p:cNvSpPr>
          <p:nvPr/>
        </p:nvSpPr>
        <p:spPr bwMode="auto">
          <a:xfrm>
            <a:off x="50387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4" name="Oval 28"/>
          <p:cNvSpPr>
            <a:spLocks noChangeArrowheads="1"/>
          </p:cNvSpPr>
          <p:nvPr/>
        </p:nvSpPr>
        <p:spPr bwMode="auto">
          <a:xfrm>
            <a:off x="51467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5" name="Oval 28"/>
          <p:cNvSpPr>
            <a:spLocks noChangeArrowheads="1"/>
          </p:cNvSpPr>
          <p:nvPr/>
        </p:nvSpPr>
        <p:spPr bwMode="auto">
          <a:xfrm>
            <a:off x="5261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6" name="Oval 28"/>
          <p:cNvSpPr>
            <a:spLocks noChangeArrowheads="1"/>
          </p:cNvSpPr>
          <p:nvPr/>
        </p:nvSpPr>
        <p:spPr bwMode="auto">
          <a:xfrm>
            <a:off x="63191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Reconstruction et identification des électrons</a:t>
            </a:r>
          </a:p>
        </p:txBody>
      </p:sp>
      <p:sp>
        <p:nvSpPr>
          <p:cNvPr id="44" name="TextBox 306"/>
          <p:cNvSpPr txBox="1">
            <a:spLocks noChangeArrowheads="1"/>
          </p:cNvSpPr>
          <p:nvPr/>
        </p:nvSpPr>
        <p:spPr bwMode="auto">
          <a:xfrm>
            <a:off x="3482671" y="817404"/>
            <a:ext cx="43652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CH" sz="1800" dirty="0" smtClean="0">
                <a:solidFill>
                  <a:srgbClr val="000096"/>
                </a:solidFill>
                <a:latin typeface="Lucida Calligraphy" pitchFamily="66" charset="0"/>
              </a:rPr>
              <a:t>Critères de sélection des électrons</a:t>
            </a:r>
            <a:endParaRPr lang="en-US" sz="18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cxnSp>
        <p:nvCxnSpPr>
          <p:cNvPr id="45" name="Straight Connector 308"/>
          <p:cNvCxnSpPr>
            <a:cxnSpLocks noChangeShapeType="1"/>
          </p:cNvCxnSpPr>
          <p:nvPr/>
        </p:nvCxnSpPr>
        <p:spPr bwMode="auto">
          <a:xfrm rot="10800000" flipV="1">
            <a:off x="417573" y="1095375"/>
            <a:ext cx="7421500" cy="2186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6" name="Straight Connector 309"/>
          <p:cNvCxnSpPr>
            <a:cxnSpLocks noChangeShapeType="1"/>
            <a:stCxn id="47" idx="0"/>
            <a:endCxn id="48" idx="0"/>
          </p:cNvCxnSpPr>
          <p:nvPr/>
        </p:nvCxnSpPr>
        <p:spPr bwMode="auto">
          <a:xfrm rot="5400000">
            <a:off x="-885505" y="2396483"/>
            <a:ext cx="2343776" cy="8261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7" name="Arc 46"/>
          <p:cNvSpPr/>
          <p:nvPr/>
        </p:nvSpPr>
        <p:spPr bwMode="auto">
          <a:xfrm rot="16200000">
            <a:off x="290513" y="1098550"/>
            <a:ext cx="260350" cy="260350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405179" y="1152525"/>
            <a:ext cx="8738821" cy="2239096"/>
            <a:chOff x="405179" y="1152525"/>
            <a:chExt cx="8738821" cy="2239096"/>
          </a:xfrm>
        </p:grpSpPr>
        <p:pic>
          <p:nvPicPr>
            <p:cNvPr id="14337" name="Picture 1" descr="C:\Users\olympio\Documents\THESE\These\Soutenance_These\EffEle.png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405179" y="1266825"/>
              <a:ext cx="6281371" cy="2124796"/>
            </a:xfrm>
            <a:prstGeom prst="rect">
              <a:avLst/>
            </a:prstGeom>
            <a:noFill/>
          </p:spPr>
        </p:pic>
        <p:grpSp>
          <p:nvGrpSpPr>
            <p:cNvPr id="4" name="Group 60"/>
            <p:cNvGrpSpPr/>
            <p:nvPr/>
          </p:nvGrpSpPr>
          <p:grpSpPr>
            <a:xfrm>
              <a:off x="6889999" y="1701800"/>
              <a:ext cx="2092810" cy="1670798"/>
              <a:chOff x="6889999" y="1701800"/>
              <a:chExt cx="2092810" cy="1670798"/>
            </a:xfrm>
          </p:grpSpPr>
          <p:sp>
            <p:nvSpPr>
              <p:cNvPr id="59" name="Rounded Rectangle 58"/>
              <p:cNvSpPr/>
              <p:nvPr/>
            </p:nvSpPr>
            <p:spPr bwMode="auto">
              <a:xfrm>
                <a:off x="6889999" y="1701800"/>
                <a:ext cx="2092810" cy="1670798"/>
              </a:xfrm>
              <a:prstGeom prst="roundRect">
                <a:avLst/>
              </a:prstGeom>
              <a:solidFill>
                <a:srgbClr val="C00000">
                  <a:alpha val="10196"/>
                </a:srgbClr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 bwMode="auto">
              <a:xfrm>
                <a:off x="7038975" y="1943100"/>
                <a:ext cx="1838325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CH" sz="1800" dirty="0" smtClean="0">
                    <a:solidFill>
                      <a:srgbClr val="C00000"/>
                    </a:solidFill>
                    <a:latin typeface="Adobe Garamond Pro" pitchFamily="18" charset="0"/>
                  </a:rPr>
                  <a:t>Le critère </a:t>
                </a:r>
                <a:r>
                  <a:rPr lang="fr-CH" sz="1800" i="1" dirty="0" err="1" smtClean="0">
                    <a:solidFill>
                      <a:srgbClr val="C00000"/>
                    </a:solidFill>
                    <a:latin typeface="Adobe Garamond Pro" pitchFamily="18" charset="0"/>
                  </a:rPr>
                  <a:t>Tight</a:t>
                </a:r>
                <a:r>
                  <a:rPr lang="fr-FR" sz="1800" dirty="0" smtClean="0">
                    <a:solidFill>
                      <a:srgbClr val="C00000"/>
                    </a:solidFill>
                    <a:latin typeface="Adobe Garamond Pro" pitchFamily="18" charset="0"/>
                  </a:rPr>
                  <a:t> n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Adobe Garamond Pro" pitchFamily="18" charset="0"/>
                  </a:rPr>
                  <a:t>e convient pas pour des électrons de haut </a:t>
                </a:r>
                <a:r>
                  <a:rPr lang="fr-CH" sz="1800" dirty="0" err="1" smtClean="0">
                    <a:solidFill>
                      <a:srgbClr val="C00000"/>
                    </a:solidFill>
                    <a:latin typeface="Adobe Garamond Pro" pitchFamily="18" charset="0"/>
                  </a:rPr>
                  <a:t>p</a:t>
                </a:r>
                <a:r>
                  <a:rPr lang="fr-CH" sz="1800" baseline="-25000" dirty="0" err="1" smtClean="0">
                    <a:solidFill>
                      <a:srgbClr val="C00000"/>
                    </a:solidFill>
                    <a:latin typeface="Adobe Garamond Pro" pitchFamily="18" charset="0"/>
                  </a:rPr>
                  <a:t>T</a:t>
                </a:r>
                <a:endParaRPr lang="fr-CH" sz="1800" baseline="-25000" dirty="0" smtClean="0">
                  <a:solidFill>
                    <a:srgbClr val="C00000"/>
                  </a:solidFill>
                  <a:latin typeface="Adobe Garamond Pro" pitchFamily="18" charset="0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 bwMode="auto">
            <a:xfrm>
              <a:off x="6734176" y="1152525"/>
              <a:ext cx="24098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dirty="0" smtClean="0">
                  <a:latin typeface="Adobe Garamond Pro" pitchFamily="18" charset="0"/>
                  <a:sym typeface="Symbol"/>
                </a:rPr>
                <a:t>E   </a:t>
              </a:r>
              <a:r>
                <a:rPr lang="fr-CH" dirty="0" smtClean="0">
                  <a:latin typeface="Garamond"/>
                </a:rPr>
                <a:t>500 </a:t>
              </a:r>
              <a:r>
                <a:rPr lang="fr-CH" dirty="0" err="1" smtClean="0">
                  <a:latin typeface="Garamond"/>
                </a:rPr>
                <a:t>GeV</a:t>
              </a:r>
              <a:endParaRPr lang="fr-FR" dirty="0" err="1" smtClean="0">
                <a:latin typeface="Adobe Garamond Pro" pitchFamily="18" charset="0"/>
              </a:endParaRPr>
            </a:p>
          </p:txBody>
        </p:sp>
      </p:grpSp>
      <p:sp>
        <p:nvSpPr>
          <p:cNvPr id="48" name="Oval 312"/>
          <p:cNvSpPr>
            <a:spLocks noChangeArrowheads="1"/>
          </p:cNvSpPr>
          <p:nvPr/>
        </p:nvSpPr>
        <p:spPr bwMode="auto">
          <a:xfrm flipH="1">
            <a:off x="244475" y="3572501"/>
            <a:ext cx="75554" cy="75574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5" name="Group 104"/>
          <p:cNvGrpSpPr/>
          <p:nvPr/>
        </p:nvGrpSpPr>
        <p:grpSpPr>
          <a:xfrm>
            <a:off x="244475" y="3541554"/>
            <a:ext cx="8738334" cy="3130440"/>
            <a:chOff x="244475" y="3541554"/>
            <a:chExt cx="8738334" cy="3130440"/>
          </a:xfrm>
        </p:grpSpPr>
        <p:grpSp>
          <p:nvGrpSpPr>
            <p:cNvPr id="6" name="Group 36"/>
            <p:cNvGrpSpPr/>
            <p:nvPr/>
          </p:nvGrpSpPr>
          <p:grpSpPr>
            <a:xfrm>
              <a:off x="244475" y="3541554"/>
              <a:ext cx="8738334" cy="3002121"/>
              <a:chOff x="244475" y="3541554"/>
              <a:chExt cx="8738334" cy="3002121"/>
            </a:xfrm>
          </p:grpSpPr>
          <p:grpSp>
            <p:nvGrpSpPr>
              <p:cNvPr id="7" name="Group 61"/>
              <p:cNvGrpSpPr/>
              <p:nvPr/>
            </p:nvGrpSpPr>
            <p:grpSpPr>
              <a:xfrm>
                <a:off x="6889999" y="4425950"/>
                <a:ext cx="2092810" cy="1670798"/>
                <a:chOff x="6889999" y="4425950"/>
                <a:chExt cx="2092810" cy="1670798"/>
              </a:xfrm>
            </p:grpSpPr>
            <p:sp>
              <p:nvSpPr>
                <p:cNvPr id="60" name="Rounded Rectangle 59"/>
                <p:cNvSpPr/>
                <p:nvPr/>
              </p:nvSpPr>
              <p:spPr bwMode="auto">
                <a:xfrm>
                  <a:off x="6889999" y="4425950"/>
                  <a:ext cx="2092810" cy="1670798"/>
                </a:xfrm>
                <a:prstGeom prst="roundRect">
                  <a:avLst/>
                </a:prstGeom>
                <a:solidFill>
                  <a:srgbClr val="000096">
                    <a:alpha val="10196"/>
                  </a:srgbClr>
                </a:solidFill>
                <a:ln w="28575" cap="flat" cmpd="sng" algn="ctr">
                  <a:solidFill>
                    <a:srgbClr val="00009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 bwMode="auto">
                <a:xfrm>
                  <a:off x="6946900" y="4702175"/>
                  <a:ext cx="2031999" cy="12003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fr-CH" sz="1800" dirty="0" smtClean="0">
                      <a:solidFill>
                        <a:srgbClr val="002060"/>
                      </a:solidFill>
                      <a:latin typeface="Adobe Garamond Pro" pitchFamily="18" charset="0"/>
                    </a:rPr>
                    <a:t>N.B : La résolution ne dépend ni de la sélection ni de l’énergie. </a:t>
                  </a:r>
                  <a:endParaRPr lang="fr-CH" sz="1800" baseline="-25000" dirty="0" smtClean="0">
                    <a:solidFill>
                      <a:srgbClr val="002060"/>
                    </a:solidFill>
                    <a:latin typeface="Adobe Garamond Pro" pitchFamily="18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 bwMode="auto">
              <a:xfrm>
                <a:off x="4994275" y="4457700"/>
                <a:ext cx="8001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CH" sz="1200" dirty="0" smtClean="0">
                    <a:latin typeface="Adobe Garamond Pro" pitchFamily="18" charset="0"/>
                  </a:rPr>
                  <a:t>21% des électrons</a:t>
                </a:r>
                <a:endParaRPr lang="fr-FR" sz="1200" dirty="0" err="1" smtClean="0">
                  <a:latin typeface="Adobe Garamond Pro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 bwMode="auto">
              <a:xfrm>
                <a:off x="2851150" y="4457700"/>
                <a:ext cx="8001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CH" sz="1200" dirty="0" smtClean="0">
                    <a:latin typeface="Adobe Garamond Pro" pitchFamily="18" charset="0"/>
                  </a:rPr>
                  <a:t>4% des électrons</a:t>
                </a:r>
                <a:endParaRPr lang="fr-FR" sz="1200" dirty="0" err="1" smtClean="0">
                  <a:latin typeface="Adobe Garamond Pro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 bwMode="auto">
              <a:xfrm>
                <a:off x="698500" y="4457700"/>
                <a:ext cx="8001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CH" sz="1200" dirty="0" smtClean="0">
                    <a:latin typeface="Adobe Garamond Pro" pitchFamily="18" charset="0"/>
                  </a:rPr>
                  <a:t>75% des électrons</a:t>
                </a:r>
                <a:endParaRPr lang="fr-FR" sz="1200" dirty="0" err="1" smtClean="0">
                  <a:latin typeface="Adobe Garamond Pro" pitchFamily="18" charset="0"/>
                </a:endParaRPr>
              </a:p>
            </p:txBody>
          </p:sp>
          <p:grpSp>
            <p:nvGrpSpPr>
              <p:cNvPr id="8" name="Group 62"/>
              <p:cNvGrpSpPr/>
              <p:nvPr/>
            </p:nvGrpSpPr>
            <p:grpSpPr>
              <a:xfrm>
                <a:off x="244475" y="3541554"/>
                <a:ext cx="7594598" cy="3002121"/>
                <a:chOff x="244475" y="3541554"/>
                <a:chExt cx="7594598" cy="3002121"/>
              </a:xfrm>
            </p:grpSpPr>
            <p:pic>
              <p:nvPicPr>
                <p:cNvPr id="14439" name="Picture 103" descr="C:\Users\olympio\Documents\THESE\These\Soutenance_These\ResoEle.png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488950" y="3992563"/>
                  <a:ext cx="6265276" cy="2551112"/>
                </a:xfrm>
                <a:prstGeom prst="rect">
                  <a:avLst/>
                </a:prstGeom>
                <a:noFill/>
              </p:spPr>
            </p:pic>
            <p:sp>
              <p:nvSpPr>
                <p:cNvPr id="52" name="TextBox 306"/>
                <p:cNvSpPr txBox="1">
                  <a:spLocks noChangeArrowheads="1"/>
                </p:cNvSpPr>
                <p:nvPr/>
              </p:nvSpPr>
              <p:spPr bwMode="auto">
                <a:xfrm>
                  <a:off x="1428750" y="3541554"/>
                  <a:ext cx="6400799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fr-CH" sz="1800" dirty="0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Résolution en énergie pour le critère </a:t>
                  </a:r>
                  <a:r>
                    <a:rPr lang="fr-CH" sz="1800" i="1" dirty="0" smtClean="0">
                      <a:solidFill>
                        <a:srgbClr val="000096"/>
                      </a:solidFill>
                      <a:latin typeface="Lucida Calligraphy" pitchFamily="66" charset="0"/>
                    </a:rPr>
                    <a:t>Loose</a:t>
                  </a:r>
                  <a:endParaRPr lang="en-US" sz="1800" i="1" dirty="0">
                    <a:solidFill>
                      <a:srgbClr val="000096"/>
                    </a:solidFill>
                    <a:latin typeface="Lucida Calligraphy" pitchFamily="66" charset="0"/>
                  </a:endParaRPr>
                </a:p>
              </p:txBody>
            </p:sp>
            <p:cxnSp>
              <p:nvCxnSpPr>
                <p:cNvPr id="53" name="Straight Connector 308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417573" y="3819525"/>
                  <a:ext cx="7421500" cy="2186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" name="Straight Connector 309"/>
                <p:cNvCxnSpPr>
                  <a:cxnSpLocks noChangeShapeType="1"/>
                  <a:stCxn id="55" idx="0"/>
                  <a:endCxn id="56" idx="0"/>
                </p:cNvCxnSpPr>
                <p:nvPr/>
              </p:nvCxnSpPr>
              <p:spPr bwMode="auto">
                <a:xfrm rot="5400000">
                  <a:off x="-885505" y="5120633"/>
                  <a:ext cx="2343776" cy="8261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55" name="Arc 54"/>
                <p:cNvSpPr/>
                <p:nvPr/>
              </p:nvSpPr>
              <p:spPr bwMode="auto">
                <a:xfrm rot="16200000">
                  <a:off x="290513" y="3822700"/>
                  <a:ext cx="260350" cy="260350"/>
                </a:xfrm>
                <a:prstGeom prst="arc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6" name="Oval 312"/>
                <p:cNvSpPr>
                  <a:spLocks noChangeArrowheads="1"/>
                </p:cNvSpPr>
                <p:nvPr/>
              </p:nvSpPr>
              <p:spPr bwMode="auto">
                <a:xfrm flipH="1">
                  <a:off x="244475" y="6296651"/>
                  <a:ext cx="75554" cy="7557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9" name="Rectangle 28"/>
              <p:cNvSpPr/>
              <p:nvPr/>
            </p:nvSpPr>
            <p:spPr bwMode="auto">
              <a:xfrm>
                <a:off x="3767138" y="4133850"/>
                <a:ext cx="714375" cy="10953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1595438" y="4133850"/>
                <a:ext cx="714375" cy="10953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5900738" y="4133850"/>
                <a:ext cx="714375" cy="10953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pic>
          <p:nvPicPr>
            <p:cNvPr id="46083" name="Picture 3" descr="http://hausheer.osola.com/latex2png/JCQNClxmcmFje0Vfe1JlY299LUVfe0dlbmV9fXtFX3tHZW5lfX0NCiQk/300/1/result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70054" y="6394413"/>
              <a:ext cx="796924" cy="27758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3" name="Picture 3" descr="http://hausheer.osola.com/latex2png/JCQNClxmcmFje0Vfe1JlY299LUVfe0dlbmV9fXtFX3tHZW5lfX0NCiQk/300/1/result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13179" y="6394413"/>
              <a:ext cx="796924" cy="27758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4" name="Picture 3" descr="http://hausheer.osola.com/latex2png/JCQNClxmcmFje0Vfe1JlY299LUVfe0dlbmV9fXtFX3tHZW5lfX0NCiQk/300/1/result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61067" y="6394413"/>
              <a:ext cx="796924" cy="277581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64238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65318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66397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67477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Oval 28"/>
          <p:cNvSpPr>
            <a:spLocks noChangeArrowheads="1"/>
          </p:cNvSpPr>
          <p:nvPr/>
        </p:nvSpPr>
        <p:spPr bwMode="auto">
          <a:xfrm>
            <a:off x="68556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Oval 28"/>
          <p:cNvSpPr>
            <a:spLocks noChangeArrowheads="1"/>
          </p:cNvSpPr>
          <p:nvPr/>
        </p:nvSpPr>
        <p:spPr bwMode="auto">
          <a:xfrm>
            <a:off x="70874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71954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73033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74113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75192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76272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Oval 28"/>
          <p:cNvSpPr>
            <a:spLocks noChangeArrowheads="1"/>
          </p:cNvSpPr>
          <p:nvPr/>
        </p:nvSpPr>
        <p:spPr bwMode="auto">
          <a:xfrm>
            <a:off x="784908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795703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80681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81761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83793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84872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85952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87031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36926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38006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39085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40165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41244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42324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4499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46069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47149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48228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49308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5038760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51467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5261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63191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5" name="Straight Connector 5"/>
          <p:cNvCxnSpPr>
            <a:cxnSpLocks noChangeShapeType="1"/>
            <a:endCxn id="8" idx="2"/>
          </p:cNvCxnSpPr>
          <p:nvPr/>
        </p:nvCxnSpPr>
        <p:spPr bwMode="auto">
          <a:xfrm rot="10800000" flipV="1">
            <a:off x="3706344" y="1441384"/>
            <a:ext cx="5437657" cy="2845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6" name="Straight Connector 6"/>
          <p:cNvCxnSpPr>
            <a:cxnSpLocks noChangeShapeType="1"/>
            <a:stCxn id="22" idx="2"/>
          </p:cNvCxnSpPr>
          <p:nvPr/>
        </p:nvCxnSpPr>
        <p:spPr bwMode="auto">
          <a:xfrm rot="5400000">
            <a:off x="933018" y="4214057"/>
            <a:ext cx="5282803" cy="50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" name="Arc 7"/>
          <p:cNvSpPr/>
          <p:nvPr/>
        </p:nvSpPr>
        <p:spPr bwMode="auto">
          <a:xfrm rot="16200000">
            <a:off x="3575374" y="1444230"/>
            <a:ext cx="261938" cy="261938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2" name="Arc 21"/>
          <p:cNvSpPr/>
          <p:nvPr/>
        </p:nvSpPr>
        <p:spPr bwMode="auto">
          <a:xfrm>
            <a:off x="3315024" y="1444230"/>
            <a:ext cx="261938" cy="261938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cxnSp>
        <p:nvCxnSpPr>
          <p:cNvPr id="4109" name="Straight Connector 22"/>
          <p:cNvCxnSpPr>
            <a:cxnSpLocks noChangeShapeType="1"/>
            <a:stCxn id="22" idx="0"/>
          </p:cNvCxnSpPr>
          <p:nvPr/>
        </p:nvCxnSpPr>
        <p:spPr bwMode="auto">
          <a:xfrm rot="10800000" flipV="1">
            <a:off x="1" y="1444230"/>
            <a:ext cx="3445993" cy="357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Paramétrisation du spectre de masse invariante au niveau génération</a:t>
            </a:r>
          </a:p>
          <a:p>
            <a:pPr>
              <a:defRPr/>
            </a:pPr>
            <a:endParaRPr dirty="0"/>
          </a:p>
        </p:txBody>
      </p:sp>
      <p:sp>
        <p:nvSpPr>
          <p:cNvPr id="27" name="TextBox 25"/>
          <p:cNvSpPr txBox="1">
            <a:spLocks noChangeArrowheads="1"/>
          </p:cNvSpPr>
          <p:nvPr/>
        </p:nvSpPr>
        <p:spPr bwMode="auto">
          <a:xfrm>
            <a:off x="0" y="1154300"/>
            <a:ext cx="3866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approche “théorique”</a:t>
            </a:r>
            <a:endParaRPr lang="fr-FR" sz="18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24805" y="1664643"/>
            <a:ext cx="2208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800" dirty="0" smtClean="0">
                <a:latin typeface="Adobe Garamond Pro" pitchFamily="18" charset="0"/>
                <a:sym typeface="Symbol"/>
              </a:rPr>
              <a:t>En variant </a:t>
            </a:r>
            <a:r>
              <a:rPr lang="fr-CH" sz="1800" baseline="-25000" dirty="0" smtClean="0">
                <a:latin typeface="Adobe Garamond Pro" pitchFamily="18" charset="0"/>
                <a:sym typeface="Symbol"/>
              </a:rPr>
              <a:t>Z’</a:t>
            </a:r>
            <a:endParaRPr lang="fr-FR" sz="1800" dirty="0"/>
          </a:p>
        </p:txBody>
      </p:sp>
      <p:sp>
        <p:nvSpPr>
          <p:cNvPr id="34" name="Rectangle 33"/>
          <p:cNvSpPr/>
          <p:nvPr/>
        </p:nvSpPr>
        <p:spPr>
          <a:xfrm>
            <a:off x="3957780" y="1664643"/>
            <a:ext cx="2208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800" dirty="0" smtClean="0">
                <a:latin typeface="Adobe Garamond Pro" pitchFamily="18" charset="0"/>
                <a:sym typeface="Symbol"/>
              </a:rPr>
              <a:t>En variant M</a:t>
            </a:r>
            <a:r>
              <a:rPr lang="fr-CH" sz="1800" baseline="-25000" dirty="0" smtClean="0">
                <a:latin typeface="Adobe Garamond Pro" pitchFamily="18" charset="0"/>
                <a:sym typeface="Symbol"/>
              </a:rPr>
              <a:t>Z’</a:t>
            </a:r>
            <a:endParaRPr lang="fr-FR" sz="1800" dirty="0"/>
          </a:p>
        </p:txBody>
      </p:sp>
      <p:sp>
        <p:nvSpPr>
          <p:cNvPr id="35" name="Rectangle 34"/>
          <p:cNvSpPr/>
          <p:nvPr/>
        </p:nvSpPr>
        <p:spPr>
          <a:xfrm>
            <a:off x="6824805" y="4141143"/>
            <a:ext cx="2208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800" dirty="0" smtClean="0">
                <a:latin typeface="Adobe Garamond Pro" pitchFamily="18" charset="0"/>
                <a:sym typeface="Symbol"/>
              </a:rPr>
              <a:t>En variant </a:t>
            </a:r>
            <a:r>
              <a:rPr lang="fr-CH" sz="1800" dirty="0" err="1" smtClean="0">
                <a:latin typeface="Lucida Calligraphy" pitchFamily="66" charset="0"/>
              </a:rPr>
              <a:t>A</a:t>
            </a:r>
            <a:r>
              <a:rPr lang="fr-CH" sz="1800" i="1" baseline="-25000" dirty="0" err="1" smtClean="0">
                <a:latin typeface="Adobe Garamond Pro" pitchFamily="18" charset="0"/>
              </a:rPr>
              <a:t>interf</a:t>
            </a:r>
            <a:endParaRPr lang="fr-FR" sz="1800" dirty="0"/>
          </a:p>
        </p:txBody>
      </p:sp>
      <p:sp>
        <p:nvSpPr>
          <p:cNvPr id="38" name="Rectangle 37"/>
          <p:cNvSpPr/>
          <p:nvPr/>
        </p:nvSpPr>
        <p:spPr>
          <a:xfrm>
            <a:off x="3957780" y="4141143"/>
            <a:ext cx="2208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800" dirty="0" smtClean="0">
                <a:latin typeface="Adobe Garamond Pro" pitchFamily="18" charset="0"/>
                <a:sym typeface="Symbol"/>
              </a:rPr>
              <a:t>En variant </a:t>
            </a:r>
            <a:r>
              <a:rPr lang="fr-CH" sz="1800" dirty="0" err="1" smtClean="0">
                <a:latin typeface="Lucida Calligraphy" pitchFamily="66" charset="0"/>
              </a:rPr>
              <a:t>A</a:t>
            </a:r>
            <a:r>
              <a:rPr lang="fr-CH" sz="1800" i="1" baseline="-25000" dirty="0" err="1" smtClean="0">
                <a:latin typeface="Adobe Garamond Pro" pitchFamily="18" charset="0"/>
              </a:rPr>
              <a:t>Peak</a:t>
            </a:r>
            <a:endParaRPr lang="fr-FR" sz="1800" dirty="0"/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5169836" y="1154300"/>
            <a:ext cx="39741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approche “phénoménologique”</a:t>
            </a:r>
            <a:endParaRPr lang="fr-FR" sz="18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8300" y="1907822"/>
            <a:ext cx="287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000" dirty="0" smtClean="0">
                <a:latin typeface="Adobe Garamond Pro" pitchFamily="18" charset="0"/>
                <a:sym typeface="Symbol"/>
              </a:rPr>
              <a:t></a:t>
            </a:r>
            <a:r>
              <a:rPr lang="fr-CH" sz="2000" baseline="-25000" dirty="0" smtClean="0">
                <a:latin typeface="Adobe Garamond Pro" pitchFamily="18" charset="0"/>
                <a:sym typeface="Symbol"/>
              </a:rPr>
              <a:t>Z’</a:t>
            </a:r>
            <a:r>
              <a:rPr lang="fr-CH" sz="2000" dirty="0" smtClean="0">
                <a:latin typeface="Adobe Garamond Pro" pitchFamily="18" charset="0"/>
                <a:sym typeface="Symbol"/>
              </a:rPr>
              <a:t>, </a:t>
            </a:r>
            <a:r>
              <a:rPr lang="fr-CH" sz="2000" dirty="0" err="1" smtClean="0">
                <a:latin typeface="Lucida Calligraphy" pitchFamily="66" charset="0"/>
              </a:rPr>
              <a:t>A</a:t>
            </a:r>
            <a:r>
              <a:rPr lang="fr-CH" sz="2000" i="1" baseline="-25000" dirty="0" err="1" smtClean="0">
                <a:latin typeface="Adobe Garamond Pro" pitchFamily="18" charset="0"/>
              </a:rPr>
              <a:t>Peak</a:t>
            </a:r>
            <a:r>
              <a:rPr lang="fr-CH" sz="2000" dirty="0" smtClean="0">
                <a:latin typeface="Adobe Garamond Pro" pitchFamily="18" charset="0"/>
              </a:rPr>
              <a:t>  et </a:t>
            </a:r>
            <a:r>
              <a:rPr lang="fr-CH" sz="2000" dirty="0" err="1" smtClean="0">
                <a:latin typeface="Lucida Calligraphy" pitchFamily="66" charset="0"/>
              </a:rPr>
              <a:t>A</a:t>
            </a:r>
            <a:r>
              <a:rPr lang="fr-CH" sz="2000" i="1" baseline="-25000" dirty="0" err="1" smtClean="0">
                <a:latin typeface="Adobe Garamond Pro" pitchFamily="18" charset="0"/>
              </a:rPr>
              <a:t>interf</a:t>
            </a:r>
            <a:r>
              <a:rPr lang="fr-CH" sz="2000" i="1" dirty="0" smtClean="0">
                <a:latin typeface="Adobe Garamond Pro" pitchFamily="18" charset="0"/>
              </a:rPr>
              <a:t> </a:t>
            </a:r>
            <a:r>
              <a:rPr lang="fr-CH" sz="2000" b="1" dirty="0" smtClean="0">
                <a:latin typeface="Adobe Garamond Pro" pitchFamily="18" charset="0"/>
              </a:rPr>
              <a:t>calculés</a:t>
            </a:r>
            <a:r>
              <a:rPr lang="fr-CH" sz="2000" dirty="0" smtClean="0">
                <a:latin typeface="Adobe Garamond Pro" pitchFamily="18" charset="0"/>
              </a:rPr>
              <a:t> à partir des </a:t>
            </a:r>
            <a:r>
              <a:rPr lang="fr-CH" sz="2000" b="1" dirty="0" smtClean="0">
                <a:latin typeface="Adobe Garamond Pro" pitchFamily="18" charset="0"/>
              </a:rPr>
              <a:t>couplages</a:t>
            </a:r>
            <a:r>
              <a:rPr lang="fr-CH" sz="2000" dirty="0" smtClean="0">
                <a:latin typeface="Adobe Garamond Pro" pitchFamily="18" charset="0"/>
              </a:rPr>
              <a:t> pour les Z’ usuels à 2 </a:t>
            </a:r>
            <a:r>
              <a:rPr lang="fr-CH" sz="2000" dirty="0" err="1" smtClean="0">
                <a:latin typeface="Adobe Garamond Pro" pitchFamily="18" charset="0"/>
              </a:rPr>
              <a:t>TeV</a:t>
            </a:r>
            <a:endParaRPr lang="fr-FR" sz="2000" dirty="0"/>
          </a:p>
        </p:txBody>
      </p:sp>
      <p:pic>
        <p:nvPicPr>
          <p:cNvPr id="59395" name="Picture 3" descr="C:\Users\olympio\Documents\THESE\These\Soutenance_These\MultiZ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98" y="3261827"/>
            <a:ext cx="3469682" cy="2919120"/>
          </a:xfrm>
          <a:prstGeom prst="rect">
            <a:avLst/>
          </a:prstGeom>
          <a:noFill/>
        </p:spPr>
      </p:pic>
      <p:pic>
        <p:nvPicPr>
          <p:cNvPr id="30" name="Picture 1" descr="C:\Users\olympio\Documents\THESE\These\Soutenance_These\ZpPhen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254" y="4522788"/>
            <a:ext cx="5432170" cy="1849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C:\Users\olympio\Documents\THESE\These\Soutenance_These\ZpPheno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6175" y="2032000"/>
            <a:ext cx="5429250" cy="186113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64238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4" name="Oval 28"/>
          <p:cNvSpPr>
            <a:spLocks noChangeArrowheads="1"/>
          </p:cNvSpPr>
          <p:nvPr/>
        </p:nvSpPr>
        <p:spPr bwMode="auto">
          <a:xfrm>
            <a:off x="65318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5" name="Oval 28"/>
          <p:cNvSpPr>
            <a:spLocks noChangeArrowheads="1"/>
          </p:cNvSpPr>
          <p:nvPr/>
        </p:nvSpPr>
        <p:spPr bwMode="auto">
          <a:xfrm>
            <a:off x="6639788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67477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7" name="Oval 28"/>
          <p:cNvSpPr>
            <a:spLocks noChangeArrowheads="1"/>
          </p:cNvSpPr>
          <p:nvPr/>
        </p:nvSpPr>
        <p:spPr bwMode="auto">
          <a:xfrm>
            <a:off x="68556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8" name="Oval 28"/>
          <p:cNvSpPr>
            <a:spLocks noChangeArrowheads="1"/>
          </p:cNvSpPr>
          <p:nvPr/>
        </p:nvSpPr>
        <p:spPr bwMode="auto">
          <a:xfrm>
            <a:off x="70874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" name="Oval 28"/>
          <p:cNvSpPr>
            <a:spLocks noChangeArrowheads="1"/>
          </p:cNvSpPr>
          <p:nvPr/>
        </p:nvSpPr>
        <p:spPr bwMode="auto">
          <a:xfrm>
            <a:off x="71954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0" name="Oval 28"/>
          <p:cNvSpPr>
            <a:spLocks noChangeArrowheads="1"/>
          </p:cNvSpPr>
          <p:nvPr/>
        </p:nvSpPr>
        <p:spPr bwMode="auto">
          <a:xfrm>
            <a:off x="73033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1" name="Oval 28"/>
          <p:cNvSpPr>
            <a:spLocks noChangeArrowheads="1"/>
          </p:cNvSpPr>
          <p:nvPr/>
        </p:nvSpPr>
        <p:spPr bwMode="auto">
          <a:xfrm>
            <a:off x="74113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75192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6272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4" name="Oval 28"/>
          <p:cNvSpPr>
            <a:spLocks noChangeArrowheads="1"/>
          </p:cNvSpPr>
          <p:nvPr/>
        </p:nvSpPr>
        <p:spPr bwMode="auto">
          <a:xfrm>
            <a:off x="784908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5" name="Oval 28"/>
          <p:cNvSpPr>
            <a:spLocks noChangeArrowheads="1"/>
          </p:cNvSpPr>
          <p:nvPr/>
        </p:nvSpPr>
        <p:spPr bwMode="auto">
          <a:xfrm>
            <a:off x="795703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" name="Oval 28"/>
          <p:cNvSpPr>
            <a:spLocks noChangeArrowheads="1"/>
          </p:cNvSpPr>
          <p:nvPr/>
        </p:nvSpPr>
        <p:spPr bwMode="auto">
          <a:xfrm>
            <a:off x="80681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81761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83793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84872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0" name="Oval 28"/>
          <p:cNvSpPr>
            <a:spLocks noChangeArrowheads="1"/>
          </p:cNvSpPr>
          <p:nvPr/>
        </p:nvSpPr>
        <p:spPr bwMode="auto">
          <a:xfrm>
            <a:off x="85952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87031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" name="Oval 28"/>
          <p:cNvSpPr>
            <a:spLocks noChangeArrowheads="1"/>
          </p:cNvSpPr>
          <p:nvPr/>
        </p:nvSpPr>
        <p:spPr bwMode="auto">
          <a:xfrm>
            <a:off x="36926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38006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" name="Oval 28"/>
          <p:cNvSpPr>
            <a:spLocks noChangeArrowheads="1"/>
          </p:cNvSpPr>
          <p:nvPr/>
        </p:nvSpPr>
        <p:spPr bwMode="auto">
          <a:xfrm>
            <a:off x="39085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" name="Oval 28"/>
          <p:cNvSpPr>
            <a:spLocks noChangeArrowheads="1"/>
          </p:cNvSpPr>
          <p:nvPr/>
        </p:nvSpPr>
        <p:spPr bwMode="auto">
          <a:xfrm>
            <a:off x="40165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41244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42324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4499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46069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Oval 28"/>
          <p:cNvSpPr>
            <a:spLocks noChangeArrowheads="1"/>
          </p:cNvSpPr>
          <p:nvPr/>
        </p:nvSpPr>
        <p:spPr bwMode="auto">
          <a:xfrm>
            <a:off x="47149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Oval 28"/>
          <p:cNvSpPr>
            <a:spLocks noChangeArrowheads="1"/>
          </p:cNvSpPr>
          <p:nvPr/>
        </p:nvSpPr>
        <p:spPr bwMode="auto">
          <a:xfrm>
            <a:off x="48228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49308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50387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51467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5261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63191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 descr="C:\Users\olympio\Documents\THESE\These\Soutenance_These\RapZp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920" y="1225984"/>
            <a:ext cx="2597245" cy="35711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Analyse au niveau reconstruit</a:t>
            </a:r>
          </a:p>
        </p:txBody>
      </p:sp>
      <p:pic>
        <p:nvPicPr>
          <p:cNvPr id="18" name="Picture 2" descr="C:\Users\olympio\Documents\THESE\These\Soutenance_These\RapZ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1146175"/>
            <a:ext cx="3025775" cy="3881899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 bwMode="auto">
          <a:xfrm>
            <a:off x="676275" y="2240281"/>
            <a:ext cx="1666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fr-FR" sz="1400" dirty="0" smtClean="0">
                <a:latin typeface="Adobe Garamond Pro" pitchFamily="18" charset="0"/>
              </a:rPr>
              <a:t>M</a:t>
            </a:r>
            <a:r>
              <a:rPr lang="fr-FR" sz="1400" baseline="-25000" dirty="0" smtClean="0">
                <a:latin typeface="Adobe Garamond Pro" pitchFamily="18" charset="0"/>
              </a:rPr>
              <a:t>Z’</a:t>
            </a:r>
            <a:r>
              <a:rPr lang="fr-FR" sz="1400" dirty="0" smtClean="0">
                <a:latin typeface="Adobe Garamond Pro" pitchFamily="18" charset="0"/>
              </a:rPr>
              <a:t>=1.5 </a:t>
            </a:r>
            <a:r>
              <a:rPr lang="fr-FR" sz="1400" dirty="0" err="1" smtClean="0">
                <a:latin typeface="Adobe Garamond Pro" pitchFamily="18" charset="0"/>
              </a:rPr>
              <a:t>TeV</a:t>
            </a:r>
            <a:r>
              <a:rPr lang="fr-FR" sz="1400" dirty="0" smtClean="0">
                <a:latin typeface="Adobe Garamond Pro" pitchFamily="18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fr-FR" sz="1400" dirty="0" smtClean="0">
                <a:latin typeface="Lucida Calligraphy" pitchFamily="66" charset="0"/>
                <a:sym typeface="Symbol"/>
              </a:rPr>
              <a:t>L</a:t>
            </a:r>
            <a:r>
              <a:rPr lang="fr-FR" sz="1400" dirty="0" smtClean="0">
                <a:latin typeface="Adobe Garamond Pro" pitchFamily="18" charset="0"/>
                <a:sym typeface="Symbol"/>
              </a:rPr>
              <a:t>130 fb</a:t>
            </a:r>
            <a:r>
              <a:rPr lang="fr-FR" sz="1400" baseline="30000" dirty="0" smtClean="0">
                <a:latin typeface="Adobe Garamond Pro" pitchFamily="18" charset="0"/>
                <a:sym typeface="Symbol"/>
              </a:rPr>
              <a:t>-1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676275" y="4250056"/>
            <a:ext cx="1666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fr-FR" sz="1400" dirty="0" smtClean="0">
                <a:latin typeface="Adobe Garamond Pro" pitchFamily="18" charset="0"/>
              </a:rPr>
              <a:t>M</a:t>
            </a:r>
            <a:r>
              <a:rPr lang="fr-FR" sz="1400" baseline="-25000" dirty="0" smtClean="0">
                <a:latin typeface="Adobe Garamond Pro" pitchFamily="18" charset="0"/>
              </a:rPr>
              <a:t>Z’</a:t>
            </a:r>
            <a:r>
              <a:rPr lang="fr-FR" sz="1400" dirty="0" smtClean="0">
                <a:latin typeface="Adobe Garamond Pro" pitchFamily="18" charset="0"/>
              </a:rPr>
              <a:t>=1.5 </a:t>
            </a:r>
            <a:r>
              <a:rPr lang="fr-FR" sz="1400" dirty="0" err="1" smtClean="0">
                <a:latin typeface="Adobe Garamond Pro" pitchFamily="18" charset="0"/>
              </a:rPr>
              <a:t>TeV</a:t>
            </a:r>
            <a:r>
              <a:rPr lang="fr-FR" sz="1400" dirty="0" smtClean="0">
                <a:latin typeface="Adobe Garamond Pro" pitchFamily="18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fr-FR" sz="1400" dirty="0" smtClean="0">
                <a:latin typeface="Lucida Calligraphy" pitchFamily="66" charset="0"/>
                <a:sym typeface="Symbol"/>
              </a:rPr>
              <a:t>L</a:t>
            </a:r>
            <a:r>
              <a:rPr lang="fr-FR" sz="1400" dirty="0" smtClean="0">
                <a:latin typeface="Adobe Garamond Pro" pitchFamily="18" charset="0"/>
                <a:sym typeface="Symbol"/>
              </a:rPr>
              <a:t>130 fb</a:t>
            </a:r>
            <a:r>
              <a:rPr lang="fr-FR" sz="1400" baseline="30000" dirty="0" smtClean="0">
                <a:latin typeface="Adobe Garamond Pro" pitchFamily="18" charset="0"/>
                <a:sym typeface="Symbol"/>
              </a:rPr>
              <a:t>-1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2124075" y="1905000"/>
            <a:ext cx="942975" cy="1990725"/>
            <a:chOff x="2124075" y="1905000"/>
            <a:chExt cx="942975" cy="1990725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124075" y="1905000"/>
              <a:ext cx="942975" cy="1238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124075" y="3771900"/>
              <a:ext cx="942975" cy="1238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09550" y="5188729"/>
            <a:ext cx="8798897" cy="1462524"/>
            <a:chOff x="209550" y="5188729"/>
            <a:chExt cx="8798897" cy="1462524"/>
          </a:xfrm>
        </p:grpSpPr>
        <p:grpSp>
          <p:nvGrpSpPr>
            <p:cNvPr id="10" name="Group 73"/>
            <p:cNvGrpSpPr/>
            <p:nvPr/>
          </p:nvGrpSpPr>
          <p:grpSpPr>
            <a:xfrm>
              <a:off x="209550" y="5188729"/>
              <a:ext cx="8798897" cy="1462524"/>
              <a:chOff x="209550" y="818309"/>
              <a:chExt cx="8798897" cy="1462524"/>
            </a:xfrm>
          </p:grpSpPr>
          <p:sp>
            <p:nvSpPr>
              <p:cNvPr id="11" name="TextBox 6"/>
              <p:cNvSpPr txBox="1">
                <a:spLocks noChangeArrowheads="1"/>
              </p:cNvSpPr>
              <p:nvPr/>
            </p:nvSpPr>
            <p:spPr bwMode="auto">
              <a:xfrm>
                <a:off x="3124201" y="818309"/>
                <a:ext cx="58842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fr-FR" sz="1800" dirty="0" smtClean="0">
                    <a:solidFill>
                      <a:srgbClr val="000096"/>
                    </a:solidFill>
                    <a:latin typeface="Lucida Calligraphy" pitchFamily="66" charset="0"/>
                  </a:rPr>
                  <a:t>Ajustement des quantités </a:t>
                </a:r>
                <a:r>
                  <a:rPr lang="fr-FR" sz="1800" dirty="0" err="1" smtClean="0">
                    <a:solidFill>
                      <a:srgbClr val="000096"/>
                    </a:solidFill>
                    <a:latin typeface="Lucida Calligraphy" pitchFamily="66" charset="0"/>
                  </a:rPr>
                  <a:t>P</a:t>
                </a:r>
                <a:r>
                  <a:rPr lang="fr-FR" sz="1800" baseline="-25000" dirty="0" err="1" smtClean="0">
                    <a:solidFill>
                      <a:srgbClr val="000096"/>
                    </a:solidFill>
                    <a:latin typeface="Lucida Calligraphy" pitchFamily="66" charset="0"/>
                  </a:rPr>
                  <a:t>qq</a:t>
                </a:r>
                <a:r>
                  <a:rPr lang="fr-FR" sz="1800" baseline="-25000" dirty="0" smtClean="0">
                    <a:solidFill>
                      <a:srgbClr val="000096"/>
                    </a:solidFill>
                    <a:latin typeface="Lucida Calligraphy" pitchFamily="66" charset="0"/>
                    <a:sym typeface="Symbol"/>
                  </a:rPr>
                  <a:t>Z’</a:t>
                </a:r>
                <a:endParaRPr lang="fr-FR" sz="1800" baseline="-25000" dirty="0">
                  <a:solidFill>
                    <a:srgbClr val="000096"/>
                  </a:solidFill>
                  <a:latin typeface="Lucida Calligraphy" pitchFamily="66" charset="0"/>
                </a:endParaRPr>
              </a:p>
            </p:txBody>
          </p:sp>
          <p:cxnSp>
            <p:nvCxnSpPr>
              <p:cNvPr id="12" name="Straight Connector 308"/>
              <p:cNvCxnSpPr>
                <a:cxnSpLocks noChangeShapeType="1"/>
                <a:endCxn id="14" idx="2"/>
              </p:cNvCxnSpPr>
              <p:nvPr/>
            </p:nvCxnSpPr>
            <p:spPr bwMode="auto">
              <a:xfrm rot="10800000">
                <a:off x="385766" y="1153708"/>
                <a:ext cx="8608945" cy="32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3" name="Straight Connector 309"/>
              <p:cNvCxnSpPr>
                <a:cxnSpLocks noChangeShapeType="1"/>
                <a:stCxn id="14" idx="0"/>
                <a:endCxn id="15" idx="0"/>
              </p:cNvCxnSpPr>
              <p:nvPr/>
            </p:nvCxnSpPr>
            <p:spPr bwMode="auto">
              <a:xfrm rot="5400000">
                <a:off x="-209230" y="1740440"/>
                <a:ext cx="921376" cy="8262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4" name="Arc 13"/>
              <p:cNvSpPr/>
              <p:nvPr/>
            </p:nvSpPr>
            <p:spPr bwMode="auto">
              <a:xfrm rot="16200000">
                <a:off x="255589" y="1153707"/>
                <a:ext cx="260350" cy="260351"/>
              </a:xfrm>
              <a:prstGeom prst="arc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" name="Oval 312"/>
              <p:cNvSpPr>
                <a:spLocks noChangeArrowheads="1"/>
              </p:cNvSpPr>
              <p:nvPr/>
            </p:nvSpPr>
            <p:spPr bwMode="auto">
              <a:xfrm flipH="1">
                <a:off x="209550" y="2205259"/>
                <a:ext cx="75554" cy="7557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 bwMode="auto">
            <a:xfrm>
              <a:off x="419517" y="5676900"/>
              <a:ext cx="24738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800" dirty="0" smtClean="0">
                  <a:latin typeface="Adobe Garamond Pro" pitchFamily="18" charset="0"/>
                </a:rPr>
                <a:t>Fonction d’ajustement </a:t>
              </a:r>
              <a:r>
                <a:rPr lang="fr-FR" sz="1800" dirty="0" smtClean="0">
                  <a:latin typeface="Adobe Garamond Pro" pitchFamily="18" charset="0"/>
                  <a:sym typeface="Symbol"/>
                </a:rPr>
                <a:t></a:t>
              </a:r>
            </a:p>
          </p:txBody>
        </p:sp>
        <p:pic>
          <p:nvPicPr>
            <p:cNvPr id="47107" name="Picture 3" descr="http://hausheer.osola.com/latex2png/DQpcZGVmaW5lY29sb3J7dmVydH17cmdifXswLDAuMzksMH0NClxkZWZpbmVjb2xvcntibGV1fXtyZ2J9ezAsMCw1OX0NClxkZWZpbmVjb2xvcntyb3VnZX17cmdifXswLjcyLDAsMH0NClxiZWdpbntlcXVhdGlvbn0NClxub251bWJlcg0KZihZKSAgPSANClxjb2xvcnt2ZXJ0fQ0KXHZhcmVwc2lsb24oWSkgDQpcY29sb3J7cmVkfQ0KIFx0aW1lcyBcYWxwaGENCiBcdGltZXMgWV91KFkpIA0KKyANClxjb2xvcnt2ZXJ0fQ0KXHZhcmVwc2lsb24oWSkgDQpcY29sb3J7Ymx1ZX0NCiBcdGltZXMgKDEtXGFscGhhKQ0KXHRpbWVzIFlfZChZKQ0KXGVuZHtlcXVhdGlvbn0-/300/1/result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36162" y="5753101"/>
              <a:ext cx="5633926" cy="257174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 bwMode="auto">
            <a:xfrm>
              <a:off x="457200" y="6162675"/>
              <a:ext cx="520828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 smtClean="0">
                  <a:latin typeface="Adobe Garamond Pro" pitchFamily="18" charset="0"/>
                </a:rPr>
                <a:t>Les distributions </a:t>
              </a:r>
              <a:r>
                <a:rPr lang="el-GR" sz="2000" i="1" dirty="0" smtClean="0">
                  <a:latin typeface="Garamond"/>
                  <a:sym typeface="Symbol"/>
                </a:rPr>
                <a:t></a:t>
              </a:r>
              <a:r>
                <a:rPr lang="fr-CH" sz="2000" i="1" dirty="0" smtClean="0">
                  <a:latin typeface="Garamond"/>
                  <a:sym typeface="Symbol"/>
                </a:rPr>
                <a:t>(Y) </a:t>
              </a:r>
              <a:r>
                <a:rPr lang="el-GR" sz="2000" i="1" dirty="0" smtClean="0">
                  <a:latin typeface="Garamond"/>
                  <a:sym typeface="Symbol"/>
                </a:rPr>
                <a:t></a:t>
              </a:r>
              <a:r>
                <a:rPr lang="fr-CH" sz="2000" i="1" dirty="0" smtClean="0">
                  <a:latin typeface="Garamond"/>
                  <a:sym typeface="Symbol"/>
                </a:rPr>
                <a:t> </a:t>
              </a:r>
              <a:r>
                <a:rPr lang="fr-CH" sz="2000" i="1" dirty="0" err="1" smtClean="0">
                  <a:latin typeface="Garamond"/>
                  <a:sym typeface="Symbol"/>
                </a:rPr>
                <a:t>Y</a:t>
              </a:r>
              <a:r>
                <a:rPr lang="fr-CH" sz="2000" i="1" baseline="-25000" dirty="0" err="1" smtClean="0">
                  <a:latin typeface="Garamond"/>
                  <a:sym typeface="Symbol"/>
                </a:rPr>
                <a:t>q</a:t>
              </a:r>
              <a:r>
                <a:rPr lang="fr-CH" sz="2000" i="1" dirty="0" smtClean="0">
                  <a:latin typeface="Garamond"/>
                  <a:sym typeface="Symbol"/>
                </a:rPr>
                <a:t>(Y) </a:t>
              </a:r>
              <a:r>
                <a:rPr lang="fr-CH" sz="2000" dirty="0" smtClean="0">
                  <a:latin typeface="Garamond"/>
                  <a:sym typeface="Symbol"/>
                </a:rPr>
                <a:t>sont normalisée à 1.</a:t>
              </a:r>
              <a:r>
                <a:rPr lang="fr-FR" sz="2000" dirty="0" smtClean="0">
                  <a:latin typeface="Adobe Garamond Pro" pitchFamily="18" charset="0"/>
                </a:rPr>
                <a:t> 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676650" y="857250"/>
            <a:ext cx="5218714" cy="4184650"/>
            <a:chOff x="3676650" y="857250"/>
            <a:chExt cx="5218714" cy="4184650"/>
          </a:xfrm>
        </p:grpSpPr>
        <p:sp>
          <p:nvSpPr>
            <p:cNvPr id="23" name="TextBox 22"/>
            <p:cNvSpPr txBox="1"/>
            <p:nvPr/>
          </p:nvSpPr>
          <p:spPr bwMode="auto">
            <a:xfrm>
              <a:off x="4314825" y="4362450"/>
              <a:ext cx="41433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0096"/>
                  </a:solidFill>
                  <a:latin typeface="Adobe Garamond Pro" pitchFamily="18" charset="0"/>
                </a:rPr>
                <a:t>L’efficacité de sélection ne dépend que de la rapidité du Z’</a:t>
              </a: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3676650" y="857250"/>
              <a:ext cx="5218714" cy="4184650"/>
              <a:chOff x="3676650" y="857250"/>
              <a:chExt cx="5218714" cy="418465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324350" y="4356100"/>
                <a:ext cx="4089400" cy="685800"/>
              </a:xfrm>
              <a:prstGeom prst="roundRect">
                <a:avLst/>
              </a:prstGeom>
              <a:solidFill>
                <a:srgbClr val="000096">
                  <a:alpha val="5098"/>
                </a:srgbClr>
              </a:solidFill>
              <a:ln w="28575" cap="flat" cmpd="sng" algn="ctr">
                <a:solidFill>
                  <a:srgbClr val="000096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pic>
            <p:nvPicPr>
              <p:cNvPr id="47111" name="Picture 7" descr="C:\Users\olympio\Documents\THESE\These\Soutenance_These\EffY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676650" y="857250"/>
                <a:ext cx="5218714" cy="3344863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64238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4" name="Oval 28"/>
          <p:cNvSpPr>
            <a:spLocks noChangeArrowheads="1"/>
          </p:cNvSpPr>
          <p:nvPr/>
        </p:nvSpPr>
        <p:spPr bwMode="auto">
          <a:xfrm>
            <a:off x="65318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5" name="Oval 28"/>
          <p:cNvSpPr>
            <a:spLocks noChangeArrowheads="1"/>
          </p:cNvSpPr>
          <p:nvPr/>
        </p:nvSpPr>
        <p:spPr bwMode="auto">
          <a:xfrm>
            <a:off x="66397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67477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7" name="Oval 28"/>
          <p:cNvSpPr>
            <a:spLocks noChangeArrowheads="1"/>
          </p:cNvSpPr>
          <p:nvPr/>
        </p:nvSpPr>
        <p:spPr bwMode="auto">
          <a:xfrm>
            <a:off x="68556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8" name="Oval 28"/>
          <p:cNvSpPr>
            <a:spLocks noChangeArrowheads="1"/>
          </p:cNvSpPr>
          <p:nvPr/>
        </p:nvSpPr>
        <p:spPr bwMode="auto">
          <a:xfrm>
            <a:off x="70874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" name="Oval 28"/>
          <p:cNvSpPr>
            <a:spLocks noChangeArrowheads="1"/>
          </p:cNvSpPr>
          <p:nvPr/>
        </p:nvSpPr>
        <p:spPr bwMode="auto">
          <a:xfrm>
            <a:off x="71954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0" name="Oval 28"/>
          <p:cNvSpPr>
            <a:spLocks noChangeArrowheads="1"/>
          </p:cNvSpPr>
          <p:nvPr/>
        </p:nvSpPr>
        <p:spPr bwMode="auto">
          <a:xfrm>
            <a:off x="73033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1" name="Oval 28"/>
          <p:cNvSpPr>
            <a:spLocks noChangeArrowheads="1"/>
          </p:cNvSpPr>
          <p:nvPr/>
        </p:nvSpPr>
        <p:spPr bwMode="auto">
          <a:xfrm>
            <a:off x="74113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" name="Oval 28"/>
          <p:cNvSpPr>
            <a:spLocks noChangeArrowheads="1"/>
          </p:cNvSpPr>
          <p:nvPr/>
        </p:nvSpPr>
        <p:spPr bwMode="auto">
          <a:xfrm>
            <a:off x="75192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6272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4" name="Oval 28"/>
          <p:cNvSpPr>
            <a:spLocks noChangeArrowheads="1"/>
          </p:cNvSpPr>
          <p:nvPr/>
        </p:nvSpPr>
        <p:spPr bwMode="auto">
          <a:xfrm>
            <a:off x="784908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5" name="Oval 28"/>
          <p:cNvSpPr>
            <a:spLocks noChangeArrowheads="1"/>
          </p:cNvSpPr>
          <p:nvPr/>
        </p:nvSpPr>
        <p:spPr bwMode="auto">
          <a:xfrm>
            <a:off x="7957035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" name="Oval 28"/>
          <p:cNvSpPr>
            <a:spLocks noChangeArrowheads="1"/>
          </p:cNvSpPr>
          <p:nvPr/>
        </p:nvSpPr>
        <p:spPr bwMode="auto">
          <a:xfrm>
            <a:off x="80681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81761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8" name="Oval 28"/>
          <p:cNvSpPr>
            <a:spLocks noChangeArrowheads="1"/>
          </p:cNvSpPr>
          <p:nvPr/>
        </p:nvSpPr>
        <p:spPr bwMode="auto">
          <a:xfrm>
            <a:off x="837932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84872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0" name="Oval 28"/>
          <p:cNvSpPr>
            <a:spLocks noChangeArrowheads="1"/>
          </p:cNvSpPr>
          <p:nvPr/>
        </p:nvSpPr>
        <p:spPr bwMode="auto">
          <a:xfrm>
            <a:off x="8595220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870317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" name="Oval 28"/>
          <p:cNvSpPr>
            <a:spLocks noChangeArrowheads="1"/>
          </p:cNvSpPr>
          <p:nvPr/>
        </p:nvSpPr>
        <p:spPr bwMode="auto">
          <a:xfrm>
            <a:off x="36926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38006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" name="Oval 28"/>
          <p:cNvSpPr>
            <a:spLocks noChangeArrowheads="1"/>
          </p:cNvSpPr>
          <p:nvPr/>
        </p:nvSpPr>
        <p:spPr bwMode="auto">
          <a:xfrm>
            <a:off x="39085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" name="Oval 28"/>
          <p:cNvSpPr>
            <a:spLocks noChangeArrowheads="1"/>
          </p:cNvSpPr>
          <p:nvPr/>
        </p:nvSpPr>
        <p:spPr bwMode="auto">
          <a:xfrm>
            <a:off x="40165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" name="Oval 28"/>
          <p:cNvSpPr>
            <a:spLocks noChangeArrowheads="1"/>
          </p:cNvSpPr>
          <p:nvPr/>
        </p:nvSpPr>
        <p:spPr bwMode="auto">
          <a:xfrm>
            <a:off x="412448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Oval 28"/>
          <p:cNvSpPr>
            <a:spLocks noChangeArrowheads="1"/>
          </p:cNvSpPr>
          <p:nvPr/>
        </p:nvSpPr>
        <p:spPr bwMode="auto">
          <a:xfrm>
            <a:off x="423243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Oval 28"/>
          <p:cNvSpPr>
            <a:spLocks noChangeArrowheads="1"/>
          </p:cNvSpPr>
          <p:nvPr/>
        </p:nvSpPr>
        <p:spPr bwMode="auto">
          <a:xfrm>
            <a:off x="4499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Oval 28"/>
          <p:cNvSpPr>
            <a:spLocks noChangeArrowheads="1"/>
          </p:cNvSpPr>
          <p:nvPr/>
        </p:nvSpPr>
        <p:spPr bwMode="auto">
          <a:xfrm>
            <a:off x="46069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Oval 28"/>
          <p:cNvSpPr>
            <a:spLocks noChangeArrowheads="1"/>
          </p:cNvSpPr>
          <p:nvPr/>
        </p:nvSpPr>
        <p:spPr bwMode="auto">
          <a:xfrm>
            <a:off x="47149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Oval 28"/>
          <p:cNvSpPr>
            <a:spLocks noChangeArrowheads="1"/>
          </p:cNvSpPr>
          <p:nvPr/>
        </p:nvSpPr>
        <p:spPr bwMode="auto">
          <a:xfrm>
            <a:off x="48228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Oval 28"/>
          <p:cNvSpPr>
            <a:spLocks noChangeArrowheads="1"/>
          </p:cNvSpPr>
          <p:nvPr/>
        </p:nvSpPr>
        <p:spPr bwMode="auto">
          <a:xfrm>
            <a:off x="49308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Oval 28"/>
          <p:cNvSpPr>
            <a:spLocks noChangeArrowheads="1"/>
          </p:cNvSpPr>
          <p:nvPr/>
        </p:nvSpPr>
        <p:spPr bwMode="auto">
          <a:xfrm>
            <a:off x="503876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Oval 28"/>
          <p:cNvSpPr>
            <a:spLocks noChangeArrowheads="1"/>
          </p:cNvSpPr>
          <p:nvPr/>
        </p:nvSpPr>
        <p:spPr bwMode="auto">
          <a:xfrm>
            <a:off x="51467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526101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63191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2008 - Limites sur la recherche directe</a:t>
            </a:r>
          </a:p>
        </p:txBody>
      </p:sp>
      <p:sp>
        <p:nvSpPr>
          <p:cNvPr id="59" name="TextBox 369"/>
          <p:cNvSpPr txBox="1">
            <a:spLocks noChangeArrowheads="1"/>
          </p:cNvSpPr>
          <p:nvPr/>
        </p:nvSpPr>
        <p:spPr bwMode="auto">
          <a:xfrm>
            <a:off x="251101" y="759532"/>
            <a:ext cx="5564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CDF </a:t>
            </a:r>
            <a:r>
              <a:rPr lang="fr-FR" sz="1800" dirty="0" err="1" smtClean="0">
                <a:solidFill>
                  <a:srgbClr val="000096"/>
                </a:solidFill>
                <a:latin typeface="Lucida Calligraphy" pitchFamily="66" charset="0"/>
              </a:rPr>
              <a:t>Run</a:t>
            </a: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 II – Canal électronique – L=2.5 fb</a:t>
            </a:r>
            <a:r>
              <a:rPr lang="fr-FR" sz="1800" baseline="30000" dirty="0" smtClean="0">
                <a:solidFill>
                  <a:srgbClr val="000096"/>
                </a:solidFill>
                <a:latin typeface="Lucida Calligraphy" pitchFamily="66" charset="0"/>
              </a:rPr>
              <a:t>-1</a:t>
            </a:r>
            <a:endParaRPr lang="en-US" sz="1800" baseline="300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cxnSp>
        <p:nvCxnSpPr>
          <p:cNvPr id="60" name="Straight Connector 370"/>
          <p:cNvCxnSpPr>
            <a:cxnSpLocks noChangeShapeType="1"/>
            <a:endCxn id="61" idx="2"/>
          </p:cNvCxnSpPr>
          <p:nvPr/>
        </p:nvCxnSpPr>
        <p:spPr bwMode="auto">
          <a:xfrm rot="10800000">
            <a:off x="144179" y="1048149"/>
            <a:ext cx="5508477" cy="10926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1" name="Oval 371"/>
          <p:cNvSpPr>
            <a:spLocks noChangeArrowheads="1"/>
          </p:cNvSpPr>
          <p:nvPr/>
        </p:nvSpPr>
        <p:spPr bwMode="auto">
          <a:xfrm flipH="1">
            <a:off x="68580" y="1010363"/>
            <a:ext cx="75598" cy="75571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61"/>
          <p:cNvGrpSpPr/>
          <p:nvPr/>
        </p:nvGrpSpPr>
        <p:grpSpPr>
          <a:xfrm>
            <a:off x="81502" y="1088523"/>
            <a:ext cx="8926311" cy="2295800"/>
            <a:chOff x="196309" y="1826995"/>
            <a:chExt cx="8789482" cy="3585514"/>
          </a:xfrm>
        </p:grpSpPr>
        <p:pic>
          <p:nvPicPr>
            <p:cNvPr id="63" name="Picture 9" descr="C:\Users\olympio\Documents\THESE\These\Soutenance_These\LimitTeV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309" y="1826995"/>
              <a:ext cx="8789482" cy="3585514"/>
            </a:xfrm>
            <a:prstGeom prst="rect">
              <a:avLst/>
            </a:prstGeom>
            <a:noFill/>
          </p:spPr>
        </p:pic>
        <p:sp>
          <p:nvSpPr>
            <p:cNvPr id="64" name="Rectangle 63"/>
            <p:cNvSpPr/>
            <p:nvPr/>
          </p:nvSpPr>
          <p:spPr bwMode="auto">
            <a:xfrm>
              <a:off x="8047941" y="2845083"/>
              <a:ext cx="499154" cy="147639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8047941" y="2992722"/>
              <a:ext cx="499154" cy="169578"/>
            </a:xfrm>
            <a:prstGeom prst="rect">
              <a:avLst/>
            </a:prstGeom>
            <a:solidFill>
              <a:srgbClr val="00FF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 smtClean="0"/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8047941" y="2549808"/>
              <a:ext cx="499154" cy="147639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 smtClean="0"/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8047941" y="2697445"/>
              <a:ext cx="499154" cy="147639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 smtClean="0"/>
            </a:p>
          </p:txBody>
        </p:sp>
      </p:grpSp>
      <p:sp>
        <p:nvSpPr>
          <p:cNvPr id="68" name="TextBox 67"/>
          <p:cNvSpPr txBox="1"/>
          <p:nvPr/>
        </p:nvSpPr>
        <p:spPr bwMode="auto">
          <a:xfrm>
            <a:off x="284439" y="3482790"/>
            <a:ext cx="44445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 smtClean="0">
                <a:solidFill>
                  <a:srgbClr val="C00000"/>
                </a:solidFill>
                <a:latin typeface="Garamond" pitchFamily="18" charset="0"/>
              </a:rPr>
              <a:t>Pas d’observation directe jusqu’à </a:t>
            </a:r>
            <a:r>
              <a:rPr lang="fr-FR" sz="2000" b="1" dirty="0" smtClean="0">
                <a:solidFill>
                  <a:srgbClr val="C00000"/>
                </a:solidFill>
                <a:latin typeface="Garamond" pitchFamily="18" charset="0"/>
              </a:rPr>
              <a:t>700 </a:t>
            </a:r>
            <a:r>
              <a:rPr lang="fr-FR" sz="2000" b="1" dirty="0" err="1" smtClean="0">
                <a:solidFill>
                  <a:srgbClr val="C00000"/>
                </a:solidFill>
                <a:latin typeface="Garamond" pitchFamily="18" charset="0"/>
              </a:rPr>
              <a:t>GeV</a:t>
            </a:r>
            <a:endParaRPr lang="fr-FR" sz="20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grpSp>
        <p:nvGrpSpPr>
          <p:cNvPr id="3" name="Group 68"/>
          <p:cNvGrpSpPr/>
          <p:nvPr/>
        </p:nvGrpSpPr>
        <p:grpSpPr>
          <a:xfrm>
            <a:off x="4719375" y="3290194"/>
            <a:ext cx="3926187" cy="788601"/>
            <a:chOff x="4638693" y="5552035"/>
            <a:chExt cx="3926187" cy="788601"/>
          </a:xfrm>
        </p:grpSpPr>
        <p:grpSp>
          <p:nvGrpSpPr>
            <p:cNvPr id="5" name="Group 66"/>
            <p:cNvGrpSpPr/>
            <p:nvPr/>
          </p:nvGrpSpPr>
          <p:grpSpPr>
            <a:xfrm>
              <a:off x="4638693" y="5552035"/>
              <a:ext cx="3926187" cy="788601"/>
              <a:chOff x="4638693" y="5283198"/>
              <a:chExt cx="3926187" cy="788601"/>
            </a:xfrm>
          </p:grpSpPr>
          <p:grpSp>
            <p:nvGrpSpPr>
              <p:cNvPr id="6" name="Group 62"/>
              <p:cNvGrpSpPr/>
              <p:nvPr/>
            </p:nvGrpSpPr>
            <p:grpSpPr>
              <a:xfrm>
                <a:off x="5161280" y="5576641"/>
                <a:ext cx="3403600" cy="495158"/>
                <a:chOff x="5161280" y="5576641"/>
                <a:chExt cx="3403600" cy="495158"/>
              </a:xfrm>
            </p:grpSpPr>
            <p:pic>
              <p:nvPicPr>
                <p:cNvPr id="74" name="Picture 15" descr="http://hausheer.osola.com/latex2png/DQoNCg0KXGJlZ2lue3RhYmxlfVtodF0NClxjZW50ZXJpbmcNClxiZWdpbnt0YWJ1bGFyfVtoXXt8Y3xjfGN8Y3xjfH1caGxpbmUNCiAgIFRlVmF0cm9uICYkIFxjaGkgJCAmJCBccHNpICQgJiQgXGV0YSAkICYkIHtTU019JCAgXFwgXGNsaW5lezItNX0NCiAgIEB+OTV+Q0wgICYgODYwICYgODUwICYgOTQwICYgOTYwXFwgXGhsaW5lDQpcZW5ke3RhYnVsYXJ9DQpcZW5ke3RhYmxlfQ0KDQo-/300/1/result.pn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161280" y="5576641"/>
                  <a:ext cx="3403600" cy="495158"/>
                </a:xfrm>
                <a:prstGeom prst="rect">
                  <a:avLst/>
                </a:prstGeom>
                <a:noFill/>
              </p:spPr>
            </p:pic>
            <p:sp>
              <p:nvSpPr>
                <p:cNvPr id="75" name="Rectangle 74"/>
                <p:cNvSpPr/>
                <p:nvPr/>
              </p:nvSpPr>
              <p:spPr bwMode="auto">
                <a:xfrm>
                  <a:off x="6210300" y="5577840"/>
                  <a:ext cx="548640" cy="487680"/>
                </a:xfrm>
                <a:prstGeom prst="rect">
                  <a:avLst/>
                </a:prstGeom>
                <a:solidFill>
                  <a:srgbClr val="0000FF">
                    <a:alpha val="2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 bwMode="auto">
                <a:xfrm>
                  <a:off x="6751320" y="5577840"/>
                  <a:ext cx="548640" cy="487680"/>
                </a:xfrm>
                <a:prstGeom prst="rect">
                  <a:avLst/>
                </a:prstGeom>
                <a:solidFill>
                  <a:srgbClr val="FF0000">
                    <a:alpha val="2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 bwMode="auto">
                <a:xfrm>
                  <a:off x="7284720" y="5577840"/>
                  <a:ext cx="548640" cy="487680"/>
                </a:xfrm>
                <a:prstGeom prst="rect">
                  <a:avLst/>
                </a:prstGeom>
                <a:solidFill>
                  <a:srgbClr val="00FF00">
                    <a:alpha val="2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 bwMode="auto">
                <a:xfrm>
                  <a:off x="7833360" y="5577840"/>
                  <a:ext cx="731520" cy="487680"/>
                </a:xfrm>
                <a:prstGeom prst="rect">
                  <a:avLst/>
                </a:prstGeom>
                <a:solidFill>
                  <a:srgbClr val="000000">
                    <a:alpha val="2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73" name="TextBox 72"/>
              <p:cNvSpPr txBox="1"/>
              <p:nvPr/>
            </p:nvSpPr>
            <p:spPr bwMode="auto">
              <a:xfrm>
                <a:off x="4638693" y="5283198"/>
                <a:ext cx="338974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b="1" dirty="0" smtClean="0">
                    <a:latin typeface="Garamond" pitchFamily="18" charset="0"/>
                  </a:rPr>
                  <a:t>Analyse de section efficace</a:t>
                </a:r>
                <a:endParaRPr lang="fr-FR" sz="1600" b="1" dirty="0">
                  <a:latin typeface="Garamond" pitchFamily="18" charset="0"/>
                </a:endParaRPr>
              </a:p>
            </p:txBody>
          </p:sp>
        </p:grpSp>
        <p:pic>
          <p:nvPicPr>
            <p:cNvPr id="71" name="Picture 2" descr="http://hausheer.osola.com/latex2png/XGJlZ2lue2NlbnRlcn0NClRlVmF0cm9uXFwNCkAgOTVcJSBDTA0KXGVuZHtjZW50ZXJ9/300/0/result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13351" y="5886449"/>
              <a:ext cx="948269" cy="406401"/>
            </a:xfrm>
            <a:prstGeom prst="rect">
              <a:avLst/>
            </a:prstGeom>
            <a:noFill/>
          </p:spPr>
        </p:pic>
      </p:grpSp>
      <p:sp>
        <p:nvSpPr>
          <p:cNvPr id="23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1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3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6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7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9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2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3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TextBox 369"/>
          <p:cNvSpPr txBox="1">
            <a:spLocks noChangeArrowheads="1"/>
          </p:cNvSpPr>
          <p:nvPr/>
        </p:nvSpPr>
        <p:spPr bwMode="auto">
          <a:xfrm>
            <a:off x="251101" y="4141696"/>
            <a:ext cx="5570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DO </a:t>
            </a:r>
            <a:r>
              <a:rPr lang="fr-FR" sz="1800" dirty="0" err="1" smtClean="0">
                <a:solidFill>
                  <a:srgbClr val="000096"/>
                </a:solidFill>
                <a:latin typeface="Lucida Calligraphy" pitchFamily="66" charset="0"/>
              </a:rPr>
              <a:t>Run</a:t>
            </a: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 II – Canal  tt </a:t>
            </a:r>
            <a:r>
              <a:rPr lang="fr-FR" sz="1800" dirty="0" err="1" smtClean="0">
                <a:solidFill>
                  <a:srgbClr val="000096"/>
                </a:solidFill>
                <a:latin typeface="Lucida Calligraphy" pitchFamily="66" charset="0"/>
              </a:rPr>
              <a:t>leptonique</a:t>
            </a: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 – L=3.6 fb</a:t>
            </a:r>
            <a:r>
              <a:rPr lang="fr-FR" sz="1800" baseline="30000" dirty="0" smtClean="0">
                <a:solidFill>
                  <a:srgbClr val="000096"/>
                </a:solidFill>
                <a:latin typeface="Lucida Calligraphy" pitchFamily="66" charset="0"/>
              </a:rPr>
              <a:t>-1</a:t>
            </a:r>
            <a:endParaRPr lang="en-US" sz="1800" baseline="300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cxnSp>
        <p:nvCxnSpPr>
          <p:cNvPr id="79" name="Straight Connector 370"/>
          <p:cNvCxnSpPr>
            <a:cxnSpLocks noChangeShapeType="1"/>
            <a:endCxn id="80" idx="2"/>
          </p:cNvCxnSpPr>
          <p:nvPr/>
        </p:nvCxnSpPr>
        <p:spPr bwMode="auto">
          <a:xfrm rot="10800000">
            <a:off x="144179" y="4430313"/>
            <a:ext cx="5508477" cy="10926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0" name="Oval 371"/>
          <p:cNvSpPr>
            <a:spLocks noChangeArrowheads="1"/>
          </p:cNvSpPr>
          <p:nvPr/>
        </p:nvSpPr>
        <p:spPr bwMode="auto">
          <a:xfrm flipH="1">
            <a:off x="68580" y="4392527"/>
            <a:ext cx="75598" cy="75571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54977" name="Picture 1" descr="Z:\Users\olympio\Documents\02.Travail\Presentations\Seminaire\D0_limit.png"/>
          <p:cNvPicPr>
            <a:picLocks noChangeAspect="1" noChangeArrowheads="1"/>
          </p:cNvPicPr>
          <p:nvPr/>
        </p:nvPicPr>
        <p:blipFill>
          <a:blip r:embed="rId6"/>
          <a:srcRect l="23462" t="26788" r="7798" b="3711"/>
          <a:stretch>
            <a:fillRect/>
          </a:stretch>
        </p:blipFill>
        <p:spPr bwMode="auto">
          <a:xfrm>
            <a:off x="4696653" y="4511028"/>
            <a:ext cx="4124617" cy="2346972"/>
          </a:xfrm>
          <a:prstGeom prst="rect">
            <a:avLst/>
          </a:prstGeom>
          <a:noFill/>
        </p:spPr>
      </p:pic>
      <p:pic>
        <p:nvPicPr>
          <p:cNvPr id="254980" name="Picture 4" descr="Z:\Users\olympio\Documents\02.Travail\Presentations\Seminaire\D0_Mass.png"/>
          <p:cNvPicPr>
            <a:picLocks noChangeAspect="1" noChangeArrowheads="1"/>
          </p:cNvPicPr>
          <p:nvPr/>
        </p:nvPicPr>
        <p:blipFill>
          <a:blip r:embed="rId7"/>
          <a:srcRect l="23366" t="24935" r="6538" b="6709"/>
          <a:stretch>
            <a:fillRect/>
          </a:stretch>
        </p:blipFill>
        <p:spPr bwMode="auto">
          <a:xfrm>
            <a:off x="179355" y="4537922"/>
            <a:ext cx="4315809" cy="2320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Découverte d’un Z’ au LHC ?</a:t>
            </a:r>
          </a:p>
          <a:p>
            <a:pPr>
              <a:defRPr/>
            </a:pPr>
            <a:endParaRPr dirty="0"/>
          </a:p>
        </p:txBody>
      </p:sp>
      <p:cxnSp>
        <p:nvCxnSpPr>
          <p:cNvPr id="25" name="Straight Connector 5"/>
          <p:cNvCxnSpPr>
            <a:cxnSpLocks noChangeShapeType="1"/>
            <a:endCxn id="27" idx="2"/>
          </p:cNvCxnSpPr>
          <p:nvPr/>
        </p:nvCxnSpPr>
        <p:spPr bwMode="auto">
          <a:xfrm rot="10800000">
            <a:off x="4997620" y="1096321"/>
            <a:ext cx="4146381" cy="6923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" name="Straight Connector 6"/>
          <p:cNvCxnSpPr>
            <a:cxnSpLocks noChangeShapeType="1"/>
            <a:stCxn id="28" idx="2"/>
          </p:cNvCxnSpPr>
          <p:nvPr/>
        </p:nvCxnSpPr>
        <p:spPr bwMode="auto">
          <a:xfrm rot="5400000">
            <a:off x="2052189" y="4041952"/>
            <a:ext cx="5630713" cy="1386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7" name="Arc 26"/>
          <p:cNvSpPr/>
          <p:nvPr/>
        </p:nvSpPr>
        <p:spPr bwMode="auto">
          <a:xfrm rot="16200000">
            <a:off x="4866650" y="1096320"/>
            <a:ext cx="261938" cy="261938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8" name="Arc 27"/>
          <p:cNvSpPr/>
          <p:nvPr/>
        </p:nvSpPr>
        <p:spPr bwMode="auto">
          <a:xfrm>
            <a:off x="4606300" y="1096320"/>
            <a:ext cx="261938" cy="261938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cxnSp>
        <p:nvCxnSpPr>
          <p:cNvPr id="29" name="Straight Connector 22"/>
          <p:cNvCxnSpPr>
            <a:cxnSpLocks noChangeShapeType="1"/>
            <a:stCxn id="28" idx="0"/>
          </p:cNvCxnSpPr>
          <p:nvPr/>
        </p:nvCxnSpPr>
        <p:spPr bwMode="auto">
          <a:xfrm rot="10800000" flipV="1">
            <a:off x="1" y="1096319"/>
            <a:ext cx="4737269" cy="6923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0" name="TextBox 29"/>
          <p:cNvSpPr txBox="1"/>
          <p:nvPr/>
        </p:nvSpPr>
        <p:spPr bwMode="auto">
          <a:xfrm>
            <a:off x="5389123" y="804217"/>
            <a:ext cx="3754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Le domaine cinématique</a:t>
            </a:r>
          </a:p>
        </p:txBody>
      </p:sp>
      <p:sp>
        <p:nvSpPr>
          <p:cNvPr id="31" name="TextBox 30"/>
          <p:cNvSpPr txBox="1"/>
          <p:nvPr/>
        </p:nvSpPr>
        <p:spPr bwMode="auto">
          <a:xfrm>
            <a:off x="0" y="804217"/>
            <a:ext cx="3754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Le collisionneur LHC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5114511" y="1039815"/>
            <a:ext cx="3784124" cy="5044309"/>
            <a:chOff x="95250" y="1211265"/>
            <a:chExt cx="3784124" cy="5044309"/>
          </a:xfrm>
        </p:grpSpPr>
        <p:pic>
          <p:nvPicPr>
            <p:cNvPr id="33" name="Picture 5" descr="C:\Users\olympio\Documents\THESE\These\Soutenance_These\QxLHCRang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390" y="1211265"/>
              <a:ext cx="3754876" cy="4880180"/>
            </a:xfrm>
            <a:prstGeom prst="rect">
              <a:avLst/>
            </a:prstGeom>
            <a:noFill/>
          </p:spPr>
        </p:pic>
        <p:pic>
          <p:nvPicPr>
            <p:cNvPr id="57348" name="Picture 4" descr="http://hausheer.osola.com/latex2png/DQokeCA9IFxmcmFje1x0ZXh0cm17SW1wdWxzaW9uIGR1IHBhcnRvbn19e1x0ZXh0cm17SW1wdWxzaW9uIGR1IHByb3Rvbn19DQok/300/1/result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19299" y="5962649"/>
              <a:ext cx="1860075" cy="29292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7350" name="Picture 6" descr="http://hausheer.osola.com/latex2png/DQokUV4yID0gXHRleHRybXt+TW9tZW50fnRyYW5zZuly6X5lbiBHZVZ9XjINCiQ-/300/1/result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>
              <a:off x="-1118242" y="2683384"/>
              <a:ext cx="2635384" cy="208399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59" name="TextBox 58"/>
          <p:cNvSpPr txBox="1"/>
          <p:nvPr/>
        </p:nvSpPr>
        <p:spPr bwMode="auto">
          <a:xfrm>
            <a:off x="5390737" y="6081433"/>
            <a:ext cx="34956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 smtClean="0">
                <a:solidFill>
                  <a:srgbClr val="C00000"/>
                </a:solidFill>
                <a:latin typeface="Garamond" pitchFamily="18" charset="0"/>
              </a:rPr>
              <a:t>Un large domaine </a:t>
            </a:r>
            <a:r>
              <a:rPr lang="fr-CH" sz="1800" dirty="0" smtClean="0">
                <a:solidFill>
                  <a:srgbClr val="C00000"/>
                </a:solidFill>
                <a:latin typeface="Garamond" pitchFamily="18" charset="0"/>
              </a:rPr>
              <a:t>cinématique non encore étudié …</a:t>
            </a:r>
            <a:endParaRPr lang="fr-FR" sz="1800" dirty="0" smtClean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68" name="Rounded Rectangle 67"/>
          <p:cNvSpPr/>
          <p:nvPr/>
        </p:nvSpPr>
        <p:spPr bwMode="auto">
          <a:xfrm>
            <a:off x="233570" y="5096503"/>
            <a:ext cx="4352925" cy="857035"/>
          </a:xfrm>
          <a:prstGeom prst="roundRect">
            <a:avLst/>
          </a:prstGeom>
          <a:solidFill>
            <a:srgbClr val="333399">
              <a:alpha val="10196"/>
            </a:srgbClr>
          </a:solidFill>
          <a:ln w="19050" cap="flat" cmpd="sng" algn="ctr">
            <a:solidFill>
              <a:srgbClr val="00009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 bwMode="auto">
          <a:xfrm>
            <a:off x="190506" y="4164899"/>
            <a:ext cx="46626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fr-FR" sz="1600" b="1" dirty="0" smtClean="0">
                <a:latin typeface="Garamond" pitchFamily="18" charset="0"/>
                <a:sym typeface="Symbol"/>
              </a:rPr>
              <a:t>10 septembre 2008  </a:t>
            </a:r>
            <a:r>
              <a:rPr lang="fr-FR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1</a:t>
            </a:r>
            <a:r>
              <a:rPr lang="fr-FR" sz="1600" b="1" baseline="30000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er</a:t>
            </a:r>
            <a:r>
              <a:rPr lang="fr-FR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  faisceau</a:t>
            </a: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Garamond" pitchFamily="18" charset="0"/>
                <a:sym typeface="Symbol"/>
              </a:rPr>
              <a:t>Automne 2009  </a:t>
            </a:r>
            <a:r>
              <a:rPr lang="fr-FR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1</a:t>
            </a:r>
            <a:r>
              <a:rPr lang="fr-FR" sz="1600" b="1" baseline="30000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ères</a:t>
            </a:r>
            <a:r>
              <a:rPr lang="fr-FR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 collisions ?</a:t>
            </a: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Garamond" pitchFamily="18" charset="0"/>
                <a:sym typeface="Symbol"/>
              </a:rPr>
              <a:t>20??  </a:t>
            </a:r>
            <a:r>
              <a:rPr lang="fr-FR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première découverte ? </a:t>
            </a:r>
          </a:p>
        </p:txBody>
      </p:sp>
      <p:sp>
        <p:nvSpPr>
          <p:cNvPr id="70" name="TextBox 69"/>
          <p:cNvSpPr txBox="1"/>
          <p:nvPr/>
        </p:nvSpPr>
        <p:spPr bwMode="auto">
          <a:xfrm>
            <a:off x="338343" y="5125079"/>
            <a:ext cx="42672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numCol="2" rtlCol="0">
            <a:spAutoFit/>
          </a:bodyPr>
          <a:lstStyle/>
          <a:p>
            <a:pPr indent="180975">
              <a:spcBef>
                <a:spcPts val="0"/>
              </a:spcBef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SUSY ?</a:t>
            </a:r>
          </a:p>
          <a:p>
            <a:pPr indent="180975">
              <a:spcBef>
                <a:spcPts val="0"/>
              </a:spcBef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Higgs ?</a:t>
            </a:r>
          </a:p>
          <a:p>
            <a:pPr indent="180975">
              <a:spcBef>
                <a:spcPts val="0"/>
              </a:spcBef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Trous noirs ?</a:t>
            </a:r>
          </a:p>
          <a:p>
            <a:pPr indent="180975">
              <a:spcBef>
                <a:spcPts val="0"/>
              </a:spcBef>
            </a:pPr>
            <a:endParaRPr lang="fr-FR" sz="1600" b="1" dirty="0" smtClean="0">
              <a:solidFill>
                <a:srgbClr val="000096"/>
              </a:solidFill>
              <a:latin typeface="Garamond" pitchFamily="18" charset="0"/>
              <a:sym typeface="Symbol"/>
            </a:endParaRPr>
          </a:p>
          <a:p>
            <a:pPr indent="180975">
              <a:spcBef>
                <a:spcPts val="0"/>
              </a:spcBef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Z’ de GUT ?</a:t>
            </a:r>
          </a:p>
          <a:p>
            <a:pPr indent="180975">
              <a:spcBef>
                <a:spcPts val="0"/>
              </a:spcBef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Z’ de Dim. </a:t>
            </a:r>
            <a:r>
              <a:rPr lang="fr-FR" sz="1600" b="1" dirty="0" err="1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Supp</a:t>
            </a:r>
            <a:r>
              <a:rPr lang="fr-FR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. ?</a:t>
            </a:r>
          </a:p>
          <a:p>
            <a:pPr indent="180975">
              <a:spcBef>
                <a:spcPts val="0"/>
              </a:spcBef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96"/>
                </a:solidFill>
                <a:latin typeface="Garamond" pitchFamily="18" charset="0"/>
                <a:sym typeface="Symbol"/>
              </a:rPr>
              <a:t>…</a:t>
            </a:r>
          </a:p>
          <a:p>
            <a:pPr indent="180975">
              <a:spcBef>
                <a:spcPts val="0"/>
              </a:spcBef>
            </a:pPr>
            <a:endParaRPr lang="fr-FR" sz="1600" dirty="0" smtClean="0">
              <a:solidFill>
                <a:srgbClr val="000096"/>
              </a:solidFill>
              <a:latin typeface="Garamond" pitchFamily="18" charset="0"/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>
            <a:off x="547896" y="6081433"/>
            <a:ext cx="34956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 smtClean="0">
                <a:solidFill>
                  <a:srgbClr val="C00000"/>
                </a:solidFill>
                <a:latin typeface="Garamond" pitchFamily="18" charset="0"/>
              </a:rPr>
              <a:t>Mais probablement autre chose ou un mélange de tout cela …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119268" y="1135752"/>
            <a:ext cx="4462671" cy="2946975"/>
            <a:chOff x="4343398" y="1095996"/>
            <a:chExt cx="4462671" cy="2946975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2187" y="1095996"/>
              <a:ext cx="4263882" cy="283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4" name="TextBox 73"/>
            <p:cNvSpPr txBox="1"/>
            <p:nvPr/>
          </p:nvSpPr>
          <p:spPr bwMode="auto">
            <a:xfrm>
              <a:off x="4343398" y="3160645"/>
              <a:ext cx="601127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600" b="1" dirty="0" smtClean="0">
                  <a:latin typeface="Adobe Garamond Pro" pitchFamily="18" charset="0"/>
                </a:rPr>
                <a:t>ALICE</a:t>
              </a:r>
              <a:endParaRPr lang="fr-FR" sz="1600" b="1" dirty="0" smtClean="0">
                <a:latin typeface="Adobe Garamond Pro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 bwMode="auto">
            <a:xfrm>
              <a:off x="7484164" y="3637724"/>
              <a:ext cx="602729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600" b="1" dirty="0" smtClean="0">
                  <a:latin typeface="Adobe Garamond Pro" pitchFamily="18" charset="0"/>
                </a:rPr>
                <a:t>LHC b</a:t>
              </a:r>
              <a:endParaRPr lang="fr-FR" sz="1600" b="1" dirty="0" smtClean="0">
                <a:latin typeface="Adobe Garamond Pro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 bwMode="auto">
            <a:xfrm>
              <a:off x="5834268" y="3796750"/>
              <a:ext cx="619657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600" b="1" dirty="0" smtClean="0">
                  <a:latin typeface="Adobe Garamond Pro" pitchFamily="18" charset="0"/>
                </a:rPr>
                <a:t>ATLAS</a:t>
              </a:r>
              <a:endParaRPr lang="fr-FR" sz="1600" b="1" dirty="0" smtClean="0">
                <a:latin typeface="Adobe Garamond Pro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 bwMode="auto">
            <a:xfrm>
              <a:off x="7046841" y="1739350"/>
              <a:ext cx="447238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1600" b="1" dirty="0" smtClean="0">
                  <a:latin typeface="Adobe Garamond Pro" pitchFamily="18" charset="0"/>
                </a:rPr>
                <a:t>CMS</a:t>
              </a:r>
              <a:endParaRPr lang="fr-FR" sz="1600" b="1" dirty="0" smtClean="0">
                <a:latin typeface="Adobe Garamond Pro" pitchFamily="18" charset="0"/>
              </a:endParaRPr>
            </a:p>
          </p:txBody>
        </p:sp>
      </p:grpSp>
      <p:sp>
        <p:nvSpPr>
          <p:cNvPr id="81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2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6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7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8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0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1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2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4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5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6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7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8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0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1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2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4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5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6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7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8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9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0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1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2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7"/>
          <p:cNvGrpSpPr>
            <a:grpSpLocks/>
          </p:cNvGrpSpPr>
          <p:nvPr/>
        </p:nvGrpSpPr>
        <p:grpSpPr bwMode="auto">
          <a:xfrm>
            <a:off x="390525" y="779907"/>
            <a:ext cx="8078825" cy="5358520"/>
            <a:chOff x="390983" y="2282164"/>
            <a:chExt cx="8078370" cy="5357550"/>
          </a:xfrm>
        </p:grpSpPr>
        <p:sp>
          <p:nvSpPr>
            <p:cNvPr id="29" name="TextBox 306"/>
            <p:cNvSpPr txBox="1">
              <a:spLocks noChangeArrowheads="1"/>
            </p:cNvSpPr>
            <p:nvPr/>
          </p:nvSpPr>
          <p:spPr bwMode="auto">
            <a:xfrm>
              <a:off x="4256578" y="2282164"/>
              <a:ext cx="4212775" cy="40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2000" dirty="0" smtClean="0">
                  <a:solidFill>
                    <a:srgbClr val="000096"/>
                  </a:solidFill>
                  <a:latin typeface="Lucida Calligraphy" pitchFamily="66" charset="0"/>
                </a:rPr>
                <a:t>II – Les études Z’ avec ATLAS</a:t>
              </a:r>
              <a:endParaRPr lang="en-US" sz="2000" dirty="0">
                <a:solidFill>
                  <a:srgbClr val="000096"/>
                </a:solidFill>
                <a:latin typeface="Lucida Calligraphy" pitchFamily="66" charset="0"/>
              </a:endParaRPr>
            </a:p>
          </p:txBody>
        </p:sp>
        <p:cxnSp>
          <p:nvCxnSpPr>
            <p:cNvPr id="31" name="Straight Connector 309"/>
            <p:cNvCxnSpPr>
              <a:cxnSpLocks noChangeShapeType="1"/>
              <a:stCxn id="35" idx="0"/>
              <a:endCxn id="36" idx="0"/>
            </p:cNvCxnSpPr>
            <p:nvPr/>
          </p:nvCxnSpPr>
          <p:spPr bwMode="auto">
            <a:xfrm rot="16200000" flipH="1">
              <a:off x="-1984307" y="5151081"/>
              <a:ext cx="4824860" cy="125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5" name="Arc 34"/>
            <p:cNvSpPr/>
            <p:nvPr/>
          </p:nvSpPr>
          <p:spPr bwMode="auto">
            <a:xfrm rot="16200000">
              <a:off x="427510" y="2609113"/>
              <a:ext cx="260303" cy="260335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" name="Oval 312"/>
            <p:cNvSpPr>
              <a:spLocks noChangeArrowheads="1"/>
            </p:cNvSpPr>
            <p:nvPr/>
          </p:nvSpPr>
          <p:spPr bwMode="auto">
            <a:xfrm flipH="1">
              <a:off x="390983" y="7564140"/>
              <a:ext cx="75539" cy="755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7" name="Straight Connector 308"/>
            <p:cNvCxnSpPr>
              <a:cxnSpLocks noChangeShapeType="1"/>
            </p:cNvCxnSpPr>
            <p:nvPr/>
          </p:nvCxnSpPr>
          <p:spPr bwMode="auto">
            <a:xfrm rot="10800000" flipV="1">
              <a:off x="554530" y="2608182"/>
              <a:ext cx="7914740" cy="1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8" name="TextBox 397"/>
          <p:cNvSpPr txBox="1">
            <a:spLocks noChangeArrowheads="1"/>
          </p:cNvSpPr>
          <p:nvPr/>
        </p:nvSpPr>
        <p:spPr bwMode="auto">
          <a:xfrm>
            <a:off x="450850" y="1602045"/>
            <a:ext cx="36840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solidFill>
                  <a:srgbClr val="000096"/>
                </a:solidFill>
                <a:latin typeface="Lucida Calligraphy" pitchFamily="66" charset="0"/>
              </a:rPr>
              <a:t>La </a:t>
            </a: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production des </a:t>
            </a:r>
            <a:r>
              <a:rPr lang="fr-FR" sz="1800" dirty="0">
                <a:solidFill>
                  <a:srgbClr val="000096"/>
                </a:solidFill>
                <a:latin typeface="Lucida Calligraphy" pitchFamily="66" charset="0"/>
              </a:rPr>
              <a:t>Z</a:t>
            </a: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’ au LHC</a:t>
            </a:r>
            <a:endParaRPr lang="fr-FR" sz="18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cxnSp>
        <p:nvCxnSpPr>
          <p:cNvPr id="39" name="Straight Connector 398"/>
          <p:cNvCxnSpPr>
            <a:cxnSpLocks noChangeShapeType="1"/>
          </p:cNvCxnSpPr>
          <p:nvPr/>
        </p:nvCxnSpPr>
        <p:spPr bwMode="auto">
          <a:xfrm rot="10800000" flipV="1">
            <a:off x="554041" y="1907900"/>
            <a:ext cx="3501124" cy="371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3" name="TextBox 399"/>
          <p:cNvSpPr txBox="1">
            <a:spLocks noChangeArrowheads="1"/>
          </p:cNvSpPr>
          <p:nvPr/>
        </p:nvSpPr>
        <p:spPr bwMode="auto">
          <a:xfrm>
            <a:off x="568325" y="2006858"/>
            <a:ext cx="7977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82563">
              <a:buSzPct val="70000"/>
              <a:buFont typeface="Arial" charset="0"/>
              <a:buChar char="•"/>
            </a:pPr>
            <a:r>
              <a:rPr lang="fr-CH" sz="1800" dirty="0" smtClean="0">
                <a:latin typeface="Garamond" pitchFamily="18" charset="0"/>
              </a:rPr>
              <a:t>Le processus </a:t>
            </a:r>
            <a:r>
              <a:rPr lang="fr-CH" sz="1800" dirty="0">
                <a:latin typeface="Garamond" pitchFamily="18" charset="0"/>
              </a:rPr>
              <a:t>pp </a:t>
            </a:r>
            <a:r>
              <a:rPr lang="fr-CH" sz="1800" dirty="0">
                <a:latin typeface="Garamond" pitchFamily="18" charset="0"/>
                <a:sym typeface="Symbol" pitchFamily="18" charset="2"/>
              </a:rPr>
              <a:t> Z’</a:t>
            </a:r>
            <a:r>
              <a:rPr lang="fr-CH" sz="1800" dirty="0">
                <a:latin typeface="Garamond" pitchFamily="18" charset="0"/>
              </a:rPr>
              <a:t> </a:t>
            </a:r>
            <a:r>
              <a:rPr lang="fr-CH" sz="1800" dirty="0">
                <a:latin typeface="Garamond" pitchFamily="18" charset="0"/>
                <a:sym typeface="Symbol" pitchFamily="18" charset="2"/>
              </a:rPr>
              <a:t> l</a:t>
            </a:r>
            <a:r>
              <a:rPr lang="fr-CH" sz="1800" baseline="30000" dirty="0">
                <a:latin typeface="Garamond" pitchFamily="18" charset="0"/>
                <a:sym typeface="Symbol" pitchFamily="18" charset="2"/>
              </a:rPr>
              <a:t>+</a:t>
            </a:r>
            <a:r>
              <a:rPr lang="fr-CH" sz="1800" dirty="0">
                <a:latin typeface="Garamond" pitchFamily="18" charset="0"/>
                <a:sym typeface="Symbol" pitchFamily="18" charset="2"/>
              </a:rPr>
              <a:t>l</a:t>
            </a:r>
            <a:r>
              <a:rPr lang="fr-CH" sz="1800" baseline="30000" dirty="0">
                <a:latin typeface="Garamond" pitchFamily="18" charset="0"/>
                <a:sym typeface="Symbol" pitchFamily="18" charset="2"/>
              </a:rPr>
              <a:t>-</a:t>
            </a:r>
            <a:r>
              <a:rPr lang="fr-CH" sz="1800" dirty="0">
                <a:latin typeface="Garamond" pitchFamily="18" charset="0"/>
                <a:sym typeface="Symbol" pitchFamily="18" charset="2"/>
              </a:rPr>
              <a:t> +X à 14 </a:t>
            </a:r>
            <a:r>
              <a:rPr lang="fr-CH" sz="1800" dirty="0" err="1">
                <a:latin typeface="Garamond" pitchFamily="18" charset="0"/>
                <a:sym typeface="Symbol" pitchFamily="18" charset="2"/>
              </a:rPr>
              <a:t>TeV</a:t>
            </a:r>
            <a:endParaRPr lang="fr-CH" sz="1800" dirty="0">
              <a:latin typeface="Garamond" pitchFamily="18" charset="0"/>
              <a:sym typeface="Symbol" pitchFamily="18" charset="2"/>
            </a:endParaRP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  <a:sym typeface="Symbol" pitchFamily="18" charset="2"/>
              </a:rPr>
              <a:t>Le spectre de masse invariante</a:t>
            </a:r>
          </a:p>
          <a:p>
            <a:pPr indent="182563">
              <a:buSzPct val="70000"/>
              <a:buFont typeface="Arial" charset="0"/>
              <a:buChar char="•"/>
            </a:pPr>
            <a:endParaRPr lang="fr-CH" sz="1800" dirty="0">
              <a:latin typeface="Garamond" pitchFamily="18" charset="0"/>
            </a:endParaRPr>
          </a:p>
        </p:txBody>
      </p:sp>
      <p:sp>
        <p:nvSpPr>
          <p:cNvPr id="44" name="Arc 43"/>
          <p:cNvSpPr/>
          <p:nvPr/>
        </p:nvSpPr>
        <p:spPr bwMode="auto">
          <a:xfrm rot="16200000">
            <a:off x="427038" y="1910020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66" name="TextBox 397"/>
          <p:cNvSpPr txBox="1">
            <a:spLocks noChangeArrowheads="1"/>
          </p:cNvSpPr>
          <p:nvPr/>
        </p:nvSpPr>
        <p:spPr bwMode="auto">
          <a:xfrm>
            <a:off x="450850" y="4114514"/>
            <a:ext cx="3815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Potentiel </a:t>
            </a:r>
            <a:r>
              <a:rPr lang="fr-FR" sz="1800" dirty="0">
                <a:solidFill>
                  <a:srgbClr val="000096"/>
                </a:solidFill>
                <a:latin typeface="Lucida Calligraphy" pitchFamily="66" charset="0"/>
              </a:rPr>
              <a:t>de découverte des Z’</a:t>
            </a:r>
          </a:p>
        </p:txBody>
      </p:sp>
      <p:cxnSp>
        <p:nvCxnSpPr>
          <p:cNvPr id="67" name="Straight Connector 398"/>
          <p:cNvCxnSpPr>
            <a:cxnSpLocks noChangeShapeType="1"/>
          </p:cNvCxnSpPr>
          <p:nvPr/>
        </p:nvCxnSpPr>
        <p:spPr bwMode="auto">
          <a:xfrm rot="10800000" flipV="1">
            <a:off x="554040" y="4419314"/>
            <a:ext cx="3624260" cy="47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8" name="TextBox 399"/>
          <p:cNvSpPr txBox="1">
            <a:spLocks noChangeArrowheads="1"/>
          </p:cNvSpPr>
          <p:nvPr/>
        </p:nvSpPr>
        <p:spPr bwMode="auto">
          <a:xfrm>
            <a:off x="549275" y="4520569"/>
            <a:ext cx="8099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Paramétrisation du spectre </a:t>
            </a:r>
            <a:r>
              <a:rPr lang="fr-CH" sz="1800" dirty="0" smtClean="0">
                <a:latin typeface="Garamond" pitchFamily="18" charset="0"/>
              </a:rPr>
              <a:t>de masse invariante des Z’</a:t>
            </a:r>
            <a:endParaRPr lang="fr-CH" sz="1800" dirty="0">
              <a:latin typeface="Garamond" pitchFamily="18" charset="0"/>
            </a:endParaRP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Analyse statistique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Potentiel de découverte des Z’ « usuels »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>
                <a:latin typeface="Garamond" pitchFamily="18" charset="0"/>
              </a:rPr>
              <a:t>Étude indépendante du modèle théorique</a:t>
            </a:r>
          </a:p>
          <a:p>
            <a:pPr indent="182563">
              <a:buSzPct val="70000"/>
              <a:buFont typeface="Arial" charset="0"/>
              <a:buChar char="•"/>
            </a:pPr>
            <a:endParaRPr lang="fr-CH" sz="1800" dirty="0">
              <a:latin typeface="Garamond" pitchFamily="18" charset="0"/>
            </a:endParaRPr>
          </a:p>
        </p:txBody>
      </p:sp>
      <p:sp>
        <p:nvSpPr>
          <p:cNvPr id="69" name="Arc 68"/>
          <p:cNvSpPr/>
          <p:nvPr/>
        </p:nvSpPr>
        <p:spPr bwMode="auto">
          <a:xfrm rot="16200000">
            <a:off x="427038" y="4422489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7080" y="32061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2563">
              <a:buSzPct val="70000"/>
              <a:buFont typeface="Arial" charset="0"/>
              <a:buChar char="•"/>
            </a:pPr>
            <a:r>
              <a:rPr lang="fr-CH" sz="1800" dirty="0" smtClean="0">
                <a:latin typeface="Garamond" pitchFamily="18" charset="0"/>
                <a:sym typeface="Symbol" pitchFamily="18" charset="2"/>
              </a:rPr>
              <a:t>La reconstruction avec le détecteur ATLAS</a:t>
            </a:r>
          </a:p>
          <a:p>
            <a:pPr indent="182563">
              <a:buSzPct val="70000"/>
              <a:buFont typeface="Arial" charset="0"/>
              <a:buChar char="•"/>
            </a:pPr>
            <a:r>
              <a:rPr lang="fr-CH" sz="1800" dirty="0" smtClean="0">
                <a:latin typeface="Garamond" pitchFamily="18" charset="0"/>
                <a:sym typeface="Symbol" pitchFamily="18" charset="2"/>
              </a:rPr>
              <a:t>Les bruits de fond</a:t>
            </a:r>
          </a:p>
        </p:txBody>
      </p:sp>
      <p:sp>
        <p:nvSpPr>
          <p:cNvPr id="21" name="TextBox 397"/>
          <p:cNvSpPr txBox="1">
            <a:spLocks noChangeArrowheads="1"/>
          </p:cNvSpPr>
          <p:nvPr/>
        </p:nvSpPr>
        <p:spPr bwMode="auto">
          <a:xfrm>
            <a:off x="450850" y="2874249"/>
            <a:ext cx="4525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solidFill>
                  <a:srgbClr val="000096"/>
                </a:solidFill>
                <a:latin typeface="Lucida Calligraphy" pitchFamily="66" charset="0"/>
              </a:rPr>
              <a:t>La </a:t>
            </a:r>
            <a:r>
              <a:rPr lang="fr-FR" sz="1800" dirty="0" smtClean="0">
                <a:solidFill>
                  <a:srgbClr val="000096"/>
                </a:solidFill>
                <a:latin typeface="Lucida Calligraphy" pitchFamily="66" charset="0"/>
              </a:rPr>
              <a:t>reconstruction avec le détecteur</a:t>
            </a:r>
            <a:endParaRPr lang="fr-FR" sz="1800" dirty="0">
              <a:solidFill>
                <a:srgbClr val="000096"/>
              </a:solidFill>
              <a:latin typeface="Lucida Calligraphy" pitchFamily="66" charset="0"/>
            </a:endParaRPr>
          </a:p>
        </p:txBody>
      </p:sp>
      <p:cxnSp>
        <p:nvCxnSpPr>
          <p:cNvPr id="22" name="Straight Connector 398"/>
          <p:cNvCxnSpPr>
            <a:cxnSpLocks noChangeShapeType="1"/>
          </p:cNvCxnSpPr>
          <p:nvPr/>
        </p:nvCxnSpPr>
        <p:spPr bwMode="auto">
          <a:xfrm rot="10800000" flipV="1">
            <a:off x="554042" y="3180104"/>
            <a:ext cx="4355889" cy="371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Arc 22"/>
          <p:cNvSpPr/>
          <p:nvPr/>
        </p:nvSpPr>
        <p:spPr bwMode="auto">
          <a:xfrm rot="16200000">
            <a:off x="427038" y="3182224"/>
            <a:ext cx="260350" cy="2603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5" name="Oval 28"/>
          <p:cNvSpPr>
            <a:spLocks noChangeArrowheads="1"/>
          </p:cNvSpPr>
          <p:nvPr/>
        </p:nvSpPr>
        <p:spPr bwMode="auto">
          <a:xfrm>
            <a:off x="11640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Oval 28"/>
          <p:cNvSpPr>
            <a:spLocks noChangeArrowheads="1"/>
          </p:cNvSpPr>
          <p:nvPr/>
        </p:nvSpPr>
        <p:spPr bwMode="auto">
          <a:xfrm>
            <a:off x="12720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13799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14879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15958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70747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" name="Oval 28"/>
          <p:cNvSpPr>
            <a:spLocks noChangeArrowheads="1"/>
          </p:cNvSpPr>
          <p:nvPr/>
        </p:nvSpPr>
        <p:spPr bwMode="auto">
          <a:xfrm>
            <a:off x="71827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" name="Oval 28"/>
          <p:cNvSpPr>
            <a:spLocks noChangeArrowheads="1"/>
          </p:cNvSpPr>
          <p:nvPr/>
        </p:nvSpPr>
        <p:spPr bwMode="auto">
          <a:xfrm>
            <a:off x="729066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" name="Oval 28"/>
          <p:cNvSpPr>
            <a:spLocks noChangeArrowheads="1"/>
          </p:cNvSpPr>
          <p:nvPr/>
        </p:nvSpPr>
        <p:spPr bwMode="auto">
          <a:xfrm>
            <a:off x="73986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" name="Oval 28"/>
          <p:cNvSpPr>
            <a:spLocks noChangeArrowheads="1"/>
          </p:cNvSpPr>
          <p:nvPr/>
        </p:nvSpPr>
        <p:spPr bwMode="auto">
          <a:xfrm>
            <a:off x="76303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" name="Oval 28"/>
          <p:cNvSpPr>
            <a:spLocks noChangeArrowheads="1"/>
          </p:cNvSpPr>
          <p:nvPr/>
        </p:nvSpPr>
        <p:spPr bwMode="auto">
          <a:xfrm>
            <a:off x="77383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6" name="Oval 28"/>
          <p:cNvSpPr>
            <a:spLocks noChangeArrowheads="1"/>
          </p:cNvSpPr>
          <p:nvPr/>
        </p:nvSpPr>
        <p:spPr bwMode="auto">
          <a:xfrm>
            <a:off x="78462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7" name="Oval 28"/>
          <p:cNvSpPr>
            <a:spLocks noChangeArrowheads="1"/>
          </p:cNvSpPr>
          <p:nvPr/>
        </p:nvSpPr>
        <p:spPr bwMode="auto">
          <a:xfrm>
            <a:off x="79542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" name="Oval 28"/>
          <p:cNvSpPr>
            <a:spLocks noChangeArrowheads="1"/>
          </p:cNvSpPr>
          <p:nvPr/>
        </p:nvSpPr>
        <p:spPr bwMode="auto">
          <a:xfrm>
            <a:off x="806218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9" name="Oval 28"/>
          <p:cNvSpPr>
            <a:spLocks noChangeArrowheads="1"/>
          </p:cNvSpPr>
          <p:nvPr/>
        </p:nvSpPr>
        <p:spPr bwMode="auto">
          <a:xfrm>
            <a:off x="817013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3227387" y="173038"/>
            <a:ext cx="68263" cy="6191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33353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2" name="Oval 28"/>
          <p:cNvSpPr>
            <a:spLocks noChangeArrowheads="1"/>
          </p:cNvSpPr>
          <p:nvPr/>
        </p:nvSpPr>
        <p:spPr bwMode="auto">
          <a:xfrm>
            <a:off x="34432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3" name="Oval 28"/>
          <p:cNvSpPr>
            <a:spLocks noChangeArrowheads="1"/>
          </p:cNvSpPr>
          <p:nvPr/>
        </p:nvSpPr>
        <p:spPr bwMode="auto">
          <a:xfrm>
            <a:off x="355123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" name="Oval 28"/>
          <p:cNvSpPr>
            <a:spLocks noChangeArrowheads="1"/>
          </p:cNvSpPr>
          <p:nvPr/>
        </p:nvSpPr>
        <p:spPr bwMode="auto">
          <a:xfrm>
            <a:off x="3659187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" name="Oval 28"/>
          <p:cNvSpPr>
            <a:spLocks noChangeArrowheads="1"/>
          </p:cNvSpPr>
          <p:nvPr/>
        </p:nvSpPr>
        <p:spPr bwMode="auto">
          <a:xfrm>
            <a:off x="4426901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4696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" name="Oval 28"/>
          <p:cNvSpPr>
            <a:spLocks noChangeArrowheads="1"/>
          </p:cNvSpPr>
          <p:nvPr/>
        </p:nvSpPr>
        <p:spPr bwMode="auto">
          <a:xfrm>
            <a:off x="48046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" name="Oval 28"/>
          <p:cNvSpPr>
            <a:spLocks noChangeArrowheads="1"/>
          </p:cNvSpPr>
          <p:nvPr/>
        </p:nvSpPr>
        <p:spPr bwMode="auto">
          <a:xfrm>
            <a:off x="49125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9" name="Oval 28"/>
          <p:cNvSpPr>
            <a:spLocks noChangeArrowheads="1"/>
          </p:cNvSpPr>
          <p:nvPr/>
        </p:nvSpPr>
        <p:spPr bwMode="auto">
          <a:xfrm>
            <a:off x="50205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" name="Oval 28"/>
          <p:cNvSpPr>
            <a:spLocks noChangeArrowheads="1"/>
          </p:cNvSpPr>
          <p:nvPr/>
        </p:nvSpPr>
        <p:spPr bwMode="auto">
          <a:xfrm>
            <a:off x="51284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" name="Oval 28"/>
          <p:cNvSpPr>
            <a:spLocks noChangeArrowheads="1"/>
          </p:cNvSpPr>
          <p:nvPr/>
        </p:nvSpPr>
        <p:spPr bwMode="auto">
          <a:xfrm>
            <a:off x="523640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>
            <a:off x="53443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3" name="Oval 28"/>
          <p:cNvSpPr>
            <a:spLocks noChangeArrowheads="1"/>
          </p:cNvSpPr>
          <p:nvPr/>
        </p:nvSpPr>
        <p:spPr bwMode="auto">
          <a:xfrm>
            <a:off x="545865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4" name="Oval 28"/>
          <p:cNvSpPr>
            <a:spLocks noChangeArrowheads="1"/>
          </p:cNvSpPr>
          <p:nvPr/>
        </p:nvSpPr>
        <p:spPr bwMode="auto">
          <a:xfrm>
            <a:off x="170384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" name="Oval 28"/>
          <p:cNvSpPr>
            <a:spLocks noChangeArrowheads="1"/>
          </p:cNvSpPr>
          <p:nvPr/>
        </p:nvSpPr>
        <p:spPr bwMode="auto">
          <a:xfrm>
            <a:off x="1811799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Oval 28"/>
          <p:cNvSpPr>
            <a:spLocks noChangeArrowheads="1"/>
          </p:cNvSpPr>
          <p:nvPr/>
        </p:nvSpPr>
        <p:spPr bwMode="auto">
          <a:xfrm>
            <a:off x="38838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39917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40997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420766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4315618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" name="Oval 28"/>
          <p:cNvSpPr>
            <a:spLocks noChangeArrowheads="1"/>
          </p:cNvSpPr>
          <p:nvPr/>
        </p:nvSpPr>
        <p:spPr bwMode="auto">
          <a:xfrm>
            <a:off x="5796913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0" name="Oval 28"/>
          <p:cNvSpPr>
            <a:spLocks noChangeArrowheads="1"/>
          </p:cNvSpPr>
          <p:nvPr/>
        </p:nvSpPr>
        <p:spPr bwMode="auto">
          <a:xfrm>
            <a:off x="557768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1" name="Oval 28"/>
          <p:cNvSpPr>
            <a:spLocks noChangeArrowheads="1"/>
          </p:cNvSpPr>
          <p:nvPr/>
        </p:nvSpPr>
        <p:spPr bwMode="auto">
          <a:xfrm>
            <a:off x="5685630" y="173038"/>
            <a:ext cx="68263" cy="619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1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.4|0.9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.5|2.1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19.6|7.6|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5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.8|1.2|1.9|1.5|1.5|8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4|58.3|42.7|12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3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6|17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4|24.9|12.4|13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52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4.9|1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4.6|10.2|5.2|40.1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|2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|5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7.5|14.8|11.8"/>
</p:tagLst>
</file>

<file path=ppt/theme/theme1.xml><?xml version="1.0" encoding="utf-8"?>
<a:theme xmlns:a="http://schemas.openxmlformats.org/drawingml/2006/main" name="Masque Grenoble">
  <a:themeElements>
    <a:clrScheme name="Masque Grenob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que Grenobl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 w="9525">
          <a:noFill/>
          <a:miter lim="800000"/>
          <a:headEnd/>
          <a:tailEnd/>
        </a:ln>
        <a:effectLst/>
      </a:spPr>
      <a:bodyPr wrap="none" rtlCol="0">
        <a:spAutoFit/>
      </a:bodyPr>
      <a:lstStyle>
        <a:defPPr algn="ctr">
          <a:spcBef>
            <a:spcPts val="0"/>
          </a:spcBef>
          <a:defRPr sz="1800" dirty="0" smtClean="0">
            <a:latin typeface="Adobe Garamond Pro" pitchFamily="18" charset="0"/>
          </a:defRPr>
        </a:defPPr>
      </a:lstStyle>
    </a:txDef>
  </a:objectDefaults>
  <a:extraClrSchemeLst>
    <a:extraClrScheme>
      <a:clrScheme name="Masque Grenob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Grenob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Grenob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Grenob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Grenob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Grenob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Grenob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Grenob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Grenob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Grenob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Grenob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Grenob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asque Grenobl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Masque Grenobl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59666</TotalTime>
  <Words>3401</Words>
  <Application>Microsoft PowerPoint</Application>
  <PresentationFormat>On-screen Show (4:3)</PresentationFormat>
  <Paragraphs>665</Paragraphs>
  <Slides>68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Masque Grenoble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olympio</dc:creator>
  <cp:lastModifiedBy>moi</cp:lastModifiedBy>
  <cp:revision>1998</cp:revision>
  <cp:lastPrinted>1601-01-01T00:00:00Z</cp:lastPrinted>
  <dcterms:created xsi:type="dcterms:W3CDTF">1601-01-01T00:00:00Z</dcterms:created>
  <dcterms:modified xsi:type="dcterms:W3CDTF">2009-04-24T11:12:58Z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