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notesMasterIdLst>
    <p:notesMasterId r:id="rId11"/>
  </p:notesMasterIdLst>
  <p:sldIdLst>
    <p:sldId id="389" r:id="rId3"/>
    <p:sldId id="396" r:id="rId4"/>
    <p:sldId id="393" r:id="rId5"/>
    <p:sldId id="412" r:id="rId6"/>
    <p:sldId id="414" r:id="rId7"/>
    <p:sldId id="415" r:id="rId8"/>
    <p:sldId id="399" r:id="rId9"/>
    <p:sldId id="41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1"/>
    <p:restoredTop sz="91943" autoAdjust="0"/>
  </p:normalViewPr>
  <p:slideViewPr>
    <p:cSldViewPr snapToGrid="0" snapToObjects="1">
      <p:cViewPr varScale="1">
        <p:scale>
          <a:sx n="107" d="100"/>
          <a:sy n="107" d="100"/>
        </p:scale>
        <p:origin x="7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A2732-DA00-8C4D-BEB8-A6302CA9FAFE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E093F0-076C-EC47-AC71-65CC5C8F2E2D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FF0000"/>
              </a:solidFill>
            </a:rPr>
            <a:t>Open </a:t>
          </a:r>
          <a:r>
            <a:rPr lang="fr-FR" sz="1600" b="1" dirty="0" err="1" smtClean="0">
              <a:solidFill>
                <a:srgbClr val="FF0000"/>
              </a:solidFill>
            </a:rPr>
            <a:t>Schooling</a:t>
          </a:r>
          <a:r>
            <a:rPr lang="fr-FR" sz="1600" b="1" dirty="0" smtClean="0">
              <a:solidFill>
                <a:srgbClr val="FF0000"/>
              </a:solidFill>
            </a:rPr>
            <a:t>, </a:t>
          </a:r>
          <a:r>
            <a:rPr lang="fr-FR" sz="1600" b="1" dirty="0" err="1" smtClean="0">
              <a:solidFill>
                <a:srgbClr val="FF0000"/>
              </a:solidFill>
            </a:rPr>
            <a:t>Teacher</a:t>
          </a:r>
          <a:r>
            <a:rPr lang="fr-FR" sz="1600" b="1" dirty="0" smtClean="0">
              <a:solidFill>
                <a:srgbClr val="FF0000"/>
              </a:solidFill>
            </a:rPr>
            <a:t> </a:t>
          </a:r>
          <a:r>
            <a:rPr lang="fr-FR" sz="1600" b="1" dirty="0" err="1" smtClean="0">
              <a:solidFill>
                <a:srgbClr val="FF0000"/>
              </a:solidFill>
            </a:rPr>
            <a:t>Trainiing</a:t>
          </a:r>
          <a:endParaRPr lang="fr-FR" sz="1600" b="1" dirty="0">
            <a:solidFill>
              <a:srgbClr val="FF0000"/>
            </a:solidFill>
          </a:endParaRPr>
        </a:p>
      </dgm:t>
    </dgm:pt>
    <dgm:pt modelId="{C7ABC558-7D13-514D-84DD-2DC9D93EB819}" type="parTrans" cxnId="{9B53F2C6-FC90-E442-8E87-7AF43A1F134B}">
      <dgm:prSet/>
      <dgm:spPr/>
      <dgm:t>
        <a:bodyPr/>
        <a:lstStyle/>
        <a:p>
          <a:endParaRPr lang="fr-FR"/>
        </a:p>
      </dgm:t>
    </dgm:pt>
    <dgm:pt modelId="{5E000EA8-8421-E74A-AF03-022A430D05AF}" type="sibTrans" cxnId="{9B53F2C6-FC90-E442-8E87-7AF43A1F134B}">
      <dgm:prSet/>
      <dgm:spPr/>
      <dgm:t>
        <a:bodyPr/>
        <a:lstStyle/>
        <a:p>
          <a:endParaRPr lang="fr-FR" b="1">
            <a:solidFill>
              <a:srgbClr val="FF0000"/>
            </a:solidFill>
          </a:endParaRPr>
        </a:p>
      </dgm:t>
    </dgm:pt>
    <dgm:pt modelId="{B24467B9-2470-6349-A0BE-3E9DFA90B6C2}">
      <dgm:prSet phldrT="[Texte]" custT="1"/>
      <dgm:spPr/>
      <dgm:t>
        <a:bodyPr/>
        <a:lstStyle/>
        <a:p>
          <a:r>
            <a:rPr lang="fr-FR" sz="1800" b="1" dirty="0" err="1" smtClean="0">
              <a:solidFill>
                <a:srgbClr val="FF0000"/>
              </a:solidFill>
            </a:rPr>
            <a:t>Citizen’s</a:t>
          </a:r>
          <a:r>
            <a:rPr lang="fr-FR" sz="1800" b="1" dirty="0" smtClean="0">
              <a:solidFill>
                <a:srgbClr val="FF0000"/>
              </a:solidFill>
            </a:rPr>
            <a:t> science</a:t>
          </a:r>
          <a:endParaRPr lang="fr-FR" sz="1800" b="1" dirty="0">
            <a:solidFill>
              <a:srgbClr val="FF0000"/>
            </a:solidFill>
          </a:endParaRPr>
        </a:p>
      </dgm:t>
    </dgm:pt>
    <dgm:pt modelId="{8FBCD85A-C585-4146-AAF0-DEA55D2F5AA8}" type="parTrans" cxnId="{5311AF34-6107-6247-B680-893009745621}">
      <dgm:prSet/>
      <dgm:spPr/>
      <dgm:t>
        <a:bodyPr/>
        <a:lstStyle/>
        <a:p>
          <a:endParaRPr lang="fr-FR"/>
        </a:p>
      </dgm:t>
    </dgm:pt>
    <dgm:pt modelId="{C49E4FAF-A9D7-D241-9093-FEED55AFC907}" type="sibTrans" cxnId="{5311AF34-6107-6247-B680-893009745621}">
      <dgm:prSet/>
      <dgm:spPr/>
      <dgm:t>
        <a:bodyPr/>
        <a:lstStyle/>
        <a:p>
          <a:endParaRPr lang="fr-FR" b="1">
            <a:solidFill>
              <a:srgbClr val="FF0000"/>
            </a:solidFill>
          </a:endParaRPr>
        </a:p>
      </dgm:t>
    </dgm:pt>
    <dgm:pt modelId="{1E093F65-0086-3643-B1AB-2996739C530F}">
      <dgm:prSet phldrT="[Texte]" custT="1"/>
      <dgm:spPr/>
      <dgm:t>
        <a:bodyPr/>
        <a:lstStyle/>
        <a:p>
          <a:r>
            <a:rPr lang="fr-FR" sz="2000" b="1" dirty="0" err="1" smtClean="0">
              <a:solidFill>
                <a:srgbClr val="FF0000"/>
              </a:solidFill>
            </a:rPr>
            <a:t>Gender</a:t>
          </a:r>
          <a:r>
            <a:rPr lang="fr-FR" sz="1400" b="1" dirty="0" smtClean="0">
              <a:solidFill>
                <a:srgbClr val="FF0000"/>
              </a:solidFill>
            </a:rPr>
            <a:t> </a:t>
          </a:r>
          <a:endParaRPr lang="fr-FR" sz="1400" b="1" dirty="0">
            <a:solidFill>
              <a:srgbClr val="FF0000"/>
            </a:solidFill>
          </a:endParaRPr>
        </a:p>
      </dgm:t>
    </dgm:pt>
    <dgm:pt modelId="{1A88A9DE-8FB2-2841-B62A-B6D58BD080F9}" type="parTrans" cxnId="{025617A7-7F34-EE40-9D87-58EE3F19F986}">
      <dgm:prSet/>
      <dgm:spPr/>
      <dgm:t>
        <a:bodyPr/>
        <a:lstStyle/>
        <a:p>
          <a:endParaRPr lang="fr-FR"/>
        </a:p>
      </dgm:t>
    </dgm:pt>
    <dgm:pt modelId="{4AF3D1D5-62FD-A94D-807A-C041EABD9173}" type="sibTrans" cxnId="{025617A7-7F34-EE40-9D87-58EE3F19F986}">
      <dgm:prSet/>
      <dgm:spPr/>
      <dgm:t>
        <a:bodyPr/>
        <a:lstStyle/>
        <a:p>
          <a:endParaRPr lang="fr-FR" b="1">
            <a:solidFill>
              <a:srgbClr val="FF0000"/>
            </a:solidFill>
          </a:endParaRPr>
        </a:p>
      </dgm:t>
    </dgm:pt>
    <dgm:pt modelId="{595B8FE1-71D5-374A-A185-52131F1FC01D}">
      <dgm:prSet phldrT="[Texte]" custT="1"/>
      <dgm:spPr/>
      <dgm:t>
        <a:bodyPr/>
        <a:lstStyle/>
        <a:p>
          <a:r>
            <a:rPr lang="fr-FR" sz="1400" b="1" dirty="0" err="1" smtClean="0">
              <a:solidFill>
                <a:srgbClr val="FF0000"/>
              </a:solidFill>
            </a:rPr>
            <a:t>Embodied</a:t>
          </a:r>
          <a:r>
            <a:rPr lang="fr-FR" sz="1400" b="1" dirty="0" smtClean="0">
              <a:solidFill>
                <a:srgbClr val="FF0000"/>
              </a:solidFill>
            </a:rPr>
            <a:t> intelligence </a:t>
          </a:r>
          <a:r>
            <a:rPr lang="fr-FR" sz="1400" b="1" dirty="0" err="1" smtClean="0">
              <a:solidFill>
                <a:srgbClr val="FF0000"/>
              </a:solidFill>
            </a:rPr>
            <a:t>Craftmanship</a:t>
          </a:r>
          <a:r>
            <a:rPr lang="fr-FR" sz="1400" b="1" dirty="0" smtClean="0">
              <a:solidFill>
                <a:srgbClr val="FF0000"/>
              </a:solidFill>
            </a:rPr>
            <a:t> vs </a:t>
          </a:r>
          <a:r>
            <a:rPr lang="fr-FR" sz="1400" b="1" dirty="0" err="1" smtClean="0">
              <a:solidFill>
                <a:srgbClr val="FF0000"/>
              </a:solidFill>
            </a:rPr>
            <a:t>Robotics</a:t>
          </a:r>
          <a:endParaRPr lang="fr-FR" sz="1400" b="1" dirty="0">
            <a:solidFill>
              <a:srgbClr val="FF0000"/>
            </a:solidFill>
          </a:endParaRPr>
        </a:p>
      </dgm:t>
    </dgm:pt>
    <dgm:pt modelId="{CCDB2E0F-CD18-D54B-A643-31FA1B903DA7}" type="sibTrans" cxnId="{BCA87940-B420-E949-8778-258BF06B41E8}">
      <dgm:prSet/>
      <dgm:spPr/>
      <dgm:t>
        <a:bodyPr/>
        <a:lstStyle/>
        <a:p>
          <a:endParaRPr lang="fr-FR" b="1">
            <a:solidFill>
              <a:srgbClr val="FF0000"/>
            </a:solidFill>
          </a:endParaRPr>
        </a:p>
      </dgm:t>
    </dgm:pt>
    <dgm:pt modelId="{CB3F0656-FADC-AF48-900E-556C0213FF6A}" type="parTrans" cxnId="{BCA87940-B420-E949-8778-258BF06B41E8}">
      <dgm:prSet/>
      <dgm:spPr/>
      <dgm:t>
        <a:bodyPr/>
        <a:lstStyle/>
        <a:p>
          <a:endParaRPr lang="fr-FR"/>
        </a:p>
      </dgm:t>
    </dgm:pt>
    <dgm:pt modelId="{5C7E090C-04E2-EE41-8C2E-744849F76D3B}">
      <dgm:prSet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Art and Science Univers  2.0</a:t>
          </a:r>
          <a:endParaRPr lang="fr-FR" b="1" dirty="0">
            <a:solidFill>
              <a:srgbClr val="FF0000"/>
            </a:solidFill>
          </a:endParaRPr>
        </a:p>
      </dgm:t>
    </dgm:pt>
    <dgm:pt modelId="{224A5AD5-CB8E-1D46-9971-23A61FD0FFAF}" type="parTrans" cxnId="{EF47EF25-8817-3C42-B484-F5E11C27E7C2}">
      <dgm:prSet/>
      <dgm:spPr/>
      <dgm:t>
        <a:bodyPr/>
        <a:lstStyle/>
        <a:p>
          <a:endParaRPr lang="fr-FR"/>
        </a:p>
      </dgm:t>
    </dgm:pt>
    <dgm:pt modelId="{56FE7A08-D977-BF40-A9F2-B5D806786ACE}" type="sibTrans" cxnId="{EF47EF25-8817-3C42-B484-F5E11C27E7C2}">
      <dgm:prSet/>
      <dgm:spPr/>
      <dgm:t>
        <a:bodyPr/>
        <a:lstStyle/>
        <a:p>
          <a:endParaRPr lang="fr-FR" b="1">
            <a:solidFill>
              <a:srgbClr val="FF0000"/>
            </a:solidFill>
          </a:endParaRPr>
        </a:p>
      </dgm:t>
    </dgm:pt>
    <dgm:pt modelId="{C4933D45-6938-5F4B-B59B-F901079A428D}">
      <dgm:prSet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  <a:latin typeface="Times New Roman"/>
              <a:cs typeface="Times New Roman"/>
            </a:rPr>
            <a:t>The global dimension of art and science</a:t>
          </a:r>
          <a:endParaRPr lang="fr-FR" b="1" dirty="0">
            <a:solidFill>
              <a:srgbClr val="FF0000"/>
            </a:solidFill>
          </a:endParaRPr>
        </a:p>
      </dgm:t>
    </dgm:pt>
    <dgm:pt modelId="{540D25AA-A3BF-1D4B-B717-963301EE3EB0}" type="parTrans" cxnId="{4EC96B8D-7F70-E44D-AEC0-39506B1E153D}">
      <dgm:prSet/>
      <dgm:spPr/>
      <dgm:t>
        <a:bodyPr/>
        <a:lstStyle/>
        <a:p>
          <a:endParaRPr lang="fr-FR"/>
        </a:p>
      </dgm:t>
    </dgm:pt>
    <dgm:pt modelId="{E109DE74-4A02-114A-93EB-58BDD0F8BC3B}" type="sibTrans" cxnId="{4EC96B8D-7F70-E44D-AEC0-39506B1E153D}">
      <dgm:prSet/>
      <dgm:spPr/>
      <dgm:t>
        <a:bodyPr/>
        <a:lstStyle/>
        <a:p>
          <a:endParaRPr lang="fr-FR" b="1">
            <a:solidFill>
              <a:srgbClr val="FF0000"/>
            </a:solidFill>
          </a:endParaRPr>
        </a:p>
      </dgm:t>
    </dgm:pt>
    <dgm:pt modelId="{7198597A-8625-D24B-B848-25BD2DB1C144}">
      <dgm:prSet custT="1"/>
      <dgm:spPr/>
      <dgm:t>
        <a:bodyPr/>
        <a:lstStyle/>
        <a:p>
          <a:r>
            <a:rPr lang="fr-FR" sz="1600" b="1" dirty="0" err="1" smtClean="0">
              <a:solidFill>
                <a:srgbClr val="FF0000"/>
              </a:solidFill>
            </a:rPr>
            <a:t>Critical</a:t>
          </a:r>
          <a:endParaRPr lang="fr-FR" sz="1600" b="1" dirty="0" smtClean="0">
            <a:solidFill>
              <a:srgbClr val="FF0000"/>
            </a:solidFill>
          </a:endParaRPr>
        </a:p>
        <a:p>
          <a:r>
            <a:rPr lang="fr-FR" sz="1600" b="1" dirty="0" err="1" smtClean="0">
              <a:solidFill>
                <a:srgbClr val="FF0000"/>
              </a:solidFill>
            </a:rPr>
            <a:t>Thinking</a:t>
          </a:r>
          <a:endParaRPr lang="fr-FR" sz="1600" b="1" dirty="0">
            <a:solidFill>
              <a:srgbClr val="FF0000"/>
            </a:solidFill>
          </a:endParaRPr>
        </a:p>
      </dgm:t>
    </dgm:pt>
    <dgm:pt modelId="{FA7CBBB8-5A05-8746-8C48-F86219E0E65E}" type="parTrans" cxnId="{D846534C-14E3-5E44-8842-605EFF23820F}">
      <dgm:prSet/>
      <dgm:spPr/>
      <dgm:t>
        <a:bodyPr/>
        <a:lstStyle/>
        <a:p>
          <a:endParaRPr lang="fr-FR"/>
        </a:p>
      </dgm:t>
    </dgm:pt>
    <dgm:pt modelId="{C51D3092-8F4C-334C-961C-EB12915DBF95}" type="sibTrans" cxnId="{D846534C-14E3-5E44-8842-605EFF23820F}">
      <dgm:prSet/>
      <dgm:spPr/>
      <dgm:t>
        <a:bodyPr/>
        <a:lstStyle/>
        <a:p>
          <a:endParaRPr lang="fr-FR" b="1">
            <a:solidFill>
              <a:srgbClr val="FF0000"/>
            </a:solidFill>
          </a:endParaRPr>
        </a:p>
      </dgm:t>
    </dgm:pt>
    <dgm:pt modelId="{16D75DE4-DDB6-7D4B-AF4B-829DF6392549}" type="pres">
      <dgm:prSet presAssocID="{AFFA2732-DA00-8C4D-BEB8-A6302CA9FA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62B581-F917-654A-8387-BDA1295E958F}" type="pres">
      <dgm:prSet presAssocID="{0AE093F0-076C-EC47-AC71-65CC5C8F2E2D}" presName="node" presStyleLbl="node1" presStyleIdx="0" presStyleCnt="7" custScaleX="1162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EA9CA-E223-7E4F-9832-DEABDB303397}" type="pres">
      <dgm:prSet presAssocID="{5E000EA8-8421-E74A-AF03-022A430D05AF}" presName="sibTrans" presStyleLbl="sibTrans2D1" presStyleIdx="0" presStyleCnt="7"/>
      <dgm:spPr/>
      <dgm:t>
        <a:bodyPr/>
        <a:lstStyle/>
        <a:p>
          <a:endParaRPr lang="en-GB"/>
        </a:p>
      </dgm:t>
    </dgm:pt>
    <dgm:pt modelId="{F089BBEA-BB0C-7747-80D6-88582F41351A}" type="pres">
      <dgm:prSet presAssocID="{5E000EA8-8421-E74A-AF03-022A430D05AF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7A5876B1-DCD2-B349-B3E9-BE6F1D50AD18}" type="pres">
      <dgm:prSet presAssocID="{B24467B9-2470-6349-A0BE-3E9DFA90B6C2}" presName="node" presStyleLbl="node1" presStyleIdx="1" presStyleCnt="7" custScaleX="1228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D55AF3-BD0C-5B4D-8D92-2C704EEB8203}" type="pres">
      <dgm:prSet presAssocID="{C49E4FAF-A9D7-D241-9093-FEED55AFC907}" presName="sibTrans" presStyleLbl="sibTrans2D1" presStyleIdx="1" presStyleCnt="7"/>
      <dgm:spPr/>
      <dgm:t>
        <a:bodyPr/>
        <a:lstStyle/>
        <a:p>
          <a:endParaRPr lang="en-GB"/>
        </a:p>
      </dgm:t>
    </dgm:pt>
    <dgm:pt modelId="{250EBA2B-1F30-9F47-9D28-404DAE640F07}" type="pres">
      <dgm:prSet presAssocID="{C49E4FAF-A9D7-D241-9093-FEED55AFC907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7266E3C5-85D3-9549-A80D-26F04C2C131A}" type="pres">
      <dgm:prSet presAssocID="{1E093F65-0086-3643-B1AB-2996739C530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48EC5-1D06-814A-81AD-FC1722A00446}" type="pres">
      <dgm:prSet presAssocID="{4AF3D1D5-62FD-A94D-807A-C041EABD9173}" presName="sibTrans" presStyleLbl="sibTrans2D1" presStyleIdx="2" presStyleCnt="7"/>
      <dgm:spPr/>
      <dgm:t>
        <a:bodyPr/>
        <a:lstStyle/>
        <a:p>
          <a:endParaRPr lang="en-GB"/>
        </a:p>
      </dgm:t>
    </dgm:pt>
    <dgm:pt modelId="{59AE0C60-45C7-2640-BBD9-964EF617153B}" type="pres">
      <dgm:prSet presAssocID="{4AF3D1D5-62FD-A94D-807A-C041EABD9173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E6E6F8EC-7B92-9D43-9FC7-BAFD45011742}" type="pres">
      <dgm:prSet presAssocID="{595B8FE1-71D5-374A-A185-52131F1FC01D}" presName="node" presStyleLbl="node1" presStyleIdx="3" presStyleCnt="7" custScaleX="1293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862803-307D-AE4F-9967-ACF8B735F0A5}" type="pres">
      <dgm:prSet presAssocID="{CCDB2E0F-CD18-D54B-A643-31FA1B903DA7}" presName="sibTrans" presStyleLbl="sibTrans2D1" presStyleIdx="3" presStyleCnt="7"/>
      <dgm:spPr/>
      <dgm:t>
        <a:bodyPr/>
        <a:lstStyle/>
        <a:p>
          <a:endParaRPr lang="en-GB"/>
        </a:p>
      </dgm:t>
    </dgm:pt>
    <dgm:pt modelId="{F0D149B0-E0C3-DA4B-B387-C6397ACEF276}" type="pres">
      <dgm:prSet presAssocID="{CCDB2E0F-CD18-D54B-A643-31FA1B903DA7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FCAB0544-2021-8841-9C68-852D3E0B1A0E}" type="pres">
      <dgm:prSet presAssocID="{5C7E090C-04E2-EE41-8C2E-744849F76D3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66912E-08AE-F646-9562-51CB61B6AEC8}" type="pres">
      <dgm:prSet presAssocID="{56FE7A08-D977-BF40-A9F2-B5D806786ACE}" presName="sibTrans" presStyleLbl="sibTrans2D1" presStyleIdx="4" presStyleCnt="7"/>
      <dgm:spPr/>
      <dgm:t>
        <a:bodyPr/>
        <a:lstStyle/>
        <a:p>
          <a:endParaRPr lang="en-GB"/>
        </a:p>
      </dgm:t>
    </dgm:pt>
    <dgm:pt modelId="{F6392E07-2BBA-8C44-895A-2AF153E5FA9A}" type="pres">
      <dgm:prSet presAssocID="{56FE7A08-D977-BF40-A9F2-B5D806786ACE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A6192C17-CF94-D94C-AA9A-C3A866E03959}" type="pres">
      <dgm:prSet presAssocID="{C4933D45-6938-5F4B-B59B-F901079A42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AACEA9-3D79-414F-9E23-4EAC15716998}" type="pres">
      <dgm:prSet presAssocID="{E109DE74-4A02-114A-93EB-58BDD0F8BC3B}" presName="sibTrans" presStyleLbl="sibTrans2D1" presStyleIdx="5" presStyleCnt="7"/>
      <dgm:spPr/>
      <dgm:t>
        <a:bodyPr/>
        <a:lstStyle/>
        <a:p>
          <a:endParaRPr lang="en-GB"/>
        </a:p>
      </dgm:t>
    </dgm:pt>
    <dgm:pt modelId="{32A78BEC-FAE7-F54B-A0BB-45B41444BC05}" type="pres">
      <dgm:prSet presAssocID="{E109DE74-4A02-114A-93EB-58BDD0F8BC3B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DEC9CCF9-5556-0843-88CE-B14BA8E1C61C}" type="pres">
      <dgm:prSet presAssocID="{7198597A-8625-D24B-B848-25BD2DB1C1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74F9EB-8911-EC41-B843-89D91D703130}" type="pres">
      <dgm:prSet presAssocID="{C51D3092-8F4C-334C-961C-EB12915DBF95}" presName="sibTrans" presStyleLbl="sibTrans2D1" presStyleIdx="6" presStyleCnt="7"/>
      <dgm:spPr/>
      <dgm:t>
        <a:bodyPr/>
        <a:lstStyle/>
        <a:p>
          <a:endParaRPr lang="en-GB"/>
        </a:p>
      </dgm:t>
    </dgm:pt>
    <dgm:pt modelId="{66881EA9-A2BA-8C4C-AA67-C1E8C40F6068}" type="pres">
      <dgm:prSet presAssocID="{C51D3092-8F4C-334C-961C-EB12915DBF95}" presName="connectorText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4EC96B8D-7F70-E44D-AEC0-39506B1E153D}" srcId="{AFFA2732-DA00-8C4D-BEB8-A6302CA9FAFE}" destId="{C4933D45-6938-5F4B-B59B-F901079A428D}" srcOrd="5" destOrd="0" parTransId="{540D25AA-A3BF-1D4B-B717-963301EE3EB0}" sibTransId="{E109DE74-4A02-114A-93EB-58BDD0F8BC3B}"/>
    <dgm:cxn modelId="{79172580-12ED-8443-86EA-DE39A7C629EB}" type="presOf" srcId="{B24467B9-2470-6349-A0BE-3E9DFA90B6C2}" destId="{7A5876B1-DCD2-B349-B3E9-BE6F1D50AD18}" srcOrd="0" destOrd="0" presId="urn:microsoft.com/office/officeart/2005/8/layout/cycle2"/>
    <dgm:cxn modelId="{5F93DE39-A816-DC44-83F4-347D5F2C028D}" type="presOf" srcId="{595B8FE1-71D5-374A-A185-52131F1FC01D}" destId="{E6E6F8EC-7B92-9D43-9FC7-BAFD45011742}" srcOrd="0" destOrd="0" presId="urn:microsoft.com/office/officeart/2005/8/layout/cycle2"/>
    <dgm:cxn modelId="{FE78DBCC-7988-ED41-999E-415C9A4ED939}" type="presOf" srcId="{C4933D45-6938-5F4B-B59B-F901079A428D}" destId="{A6192C17-CF94-D94C-AA9A-C3A866E03959}" srcOrd="0" destOrd="0" presId="urn:microsoft.com/office/officeart/2005/8/layout/cycle2"/>
    <dgm:cxn modelId="{BBBD1035-4645-FA42-8385-B024DC9305C3}" type="presOf" srcId="{5E000EA8-8421-E74A-AF03-022A430D05AF}" destId="{F089BBEA-BB0C-7747-80D6-88582F41351A}" srcOrd="1" destOrd="0" presId="urn:microsoft.com/office/officeart/2005/8/layout/cycle2"/>
    <dgm:cxn modelId="{4AE0D325-9873-0343-A207-EDF3BD938E4A}" type="presOf" srcId="{E109DE74-4A02-114A-93EB-58BDD0F8BC3B}" destId="{1FAACEA9-3D79-414F-9E23-4EAC15716998}" srcOrd="0" destOrd="0" presId="urn:microsoft.com/office/officeart/2005/8/layout/cycle2"/>
    <dgm:cxn modelId="{1122400A-01D0-C141-937F-44991D4E4DFE}" type="presOf" srcId="{0AE093F0-076C-EC47-AC71-65CC5C8F2E2D}" destId="{7162B581-F917-654A-8387-BDA1295E958F}" srcOrd="0" destOrd="0" presId="urn:microsoft.com/office/officeart/2005/8/layout/cycle2"/>
    <dgm:cxn modelId="{5311AF34-6107-6247-B680-893009745621}" srcId="{AFFA2732-DA00-8C4D-BEB8-A6302CA9FAFE}" destId="{B24467B9-2470-6349-A0BE-3E9DFA90B6C2}" srcOrd="1" destOrd="0" parTransId="{8FBCD85A-C585-4146-AAF0-DEA55D2F5AA8}" sibTransId="{C49E4FAF-A9D7-D241-9093-FEED55AFC907}"/>
    <dgm:cxn modelId="{EE271905-5859-0348-A5F9-C2E39A689472}" type="presOf" srcId="{C51D3092-8F4C-334C-961C-EB12915DBF95}" destId="{B774F9EB-8911-EC41-B843-89D91D703130}" srcOrd="0" destOrd="0" presId="urn:microsoft.com/office/officeart/2005/8/layout/cycle2"/>
    <dgm:cxn modelId="{F6049CC7-AA4F-2F4D-8D23-251891C92647}" type="presOf" srcId="{AFFA2732-DA00-8C4D-BEB8-A6302CA9FAFE}" destId="{16D75DE4-DDB6-7D4B-AF4B-829DF6392549}" srcOrd="0" destOrd="0" presId="urn:microsoft.com/office/officeart/2005/8/layout/cycle2"/>
    <dgm:cxn modelId="{73EC4C69-32FB-F84A-8429-D313063AB3E1}" type="presOf" srcId="{CCDB2E0F-CD18-D54B-A643-31FA1B903DA7}" destId="{F0D149B0-E0C3-DA4B-B387-C6397ACEF276}" srcOrd="1" destOrd="0" presId="urn:microsoft.com/office/officeart/2005/8/layout/cycle2"/>
    <dgm:cxn modelId="{CE7FD301-154A-2342-BD6D-2BAE6DB399AE}" type="presOf" srcId="{56FE7A08-D977-BF40-A9F2-B5D806786ACE}" destId="{AF66912E-08AE-F646-9562-51CB61B6AEC8}" srcOrd="0" destOrd="0" presId="urn:microsoft.com/office/officeart/2005/8/layout/cycle2"/>
    <dgm:cxn modelId="{0F56B6EE-716E-7948-81F1-BB52A5FE0915}" type="presOf" srcId="{5E000EA8-8421-E74A-AF03-022A430D05AF}" destId="{102EA9CA-E223-7E4F-9832-DEABDB303397}" srcOrd="0" destOrd="0" presId="urn:microsoft.com/office/officeart/2005/8/layout/cycle2"/>
    <dgm:cxn modelId="{9B53F2C6-FC90-E442-8E87-7AF43A1F134B}" srcId="{AFFA2732-DA00-8C4D-BEB8-A6302CA9FAFE}" destId="{0AE093F0-076C-EC47-AC71-65CC5C8F2E2D}" srcOrd="0" destOrd="0" parTransId="{C7ABC558-7D13-514D-84DD-2DC9D93EB819}" sibTransId="{5E000EA8-8421-E74A-AF03-022A430D05AF}"/>
    <dgm:cxn modelId="{777B389A-5293-3A4F-8F71-3F38EF9F0E23}" type="presOf" srcId="{7198597A-8625-D24B-B848-25BD2DB1C144}" destId="{DEC9CCF9-5556-0843-88CE-B14BA8E1C61C}" srcOrd="0" destOrd="0" presId="urn:microsoft.com/office/officeart/2005/8/layout/cycle2"/>
    <dgm:cxn modelId="{EAB13653-0EEB-FA4E-A911-918A143BE195}" type="presOf" srcId="{4AF3D1D5-62FD-A94D-807A-C041EABD9173}" destId="{F1848EC5-1D06-814A-81AD-FC1722A00446}" srcOrd="0" destOrd="0" presId="urn:microsoft.com/office/officeart/2005/8/layout/cycle2"/>
    <dgm:cxn modelId="{EF47EF25-8817-3C42-B484-F5E11C27E7C2}" srcId="{AFFA2732-DA00-8C4D-BEB8-A6302CA9FAFE}" destId="{5C7E090C-04E2-EE41-8C2E-744849F76D3B}" srcOrd="4" destOrd="0" parTransId="{224A5AD5-CB8E-1D46-9971-23A61FD0FFAF}" sibTransId="{56FE7A08-D977-BF40-A9F2-B5D806786ACE}"/>
    <dgm:cxn modelId="{ADA12B60-C11C-F940-AA79-00323FBBD641}" type="presOf" srcId="{1E093F65-0086-3643-B1AB-2996739C530F}" destId="{7266E3C5-85D3-9549-A80D-26F04C2C131A}" srcOrd="0" destOrd="0" presId="urn:microsoft.com/office/officeart/2005/8/layout/cycle2"/>
    <dgm:cxn modelId="{E18F243F-0130-5241-94FC-D49AEAF48B7E}" type="presOf" srcId="{56FE7A08-D977-BF40-A9F2-B5D806786ACE}" destId="{F6392E07-2BBA-8C44-895A-2AF153E5FA9A}" srcOrd="1" destOrd="0" presId="urn:microsoft.com/office/officeart/2005/8/layout/cycle2"/>
    <dgm:cxn modelId="{FEEAA292-BB5F-4D4C-AE18-16F9A5620058}" type="presOf" srcId="{4AF3D1D5-62FD-A94D-807A-C041EABD9173}" destId="{59AE0C60-45C7-2640-BBD9-964EF617153B}" srcOrd="1" destOrd="0" presId="urn:microsoft.com/office/officeart/2005/8/layout/cycle2"/>
    <dgm:cxn modelId="{025617A7-7F34-EE40-9D87-58EE3F19F986}" srcId="{AFFA2732-DA00-8C4D-BEB8-A6302CA9FAFE}" destId="{1E093F65-0086-3643-B1AB-2996739C530F}" srcOrd="2" destOrd="0" parTransId="{1A88A9DE-8FB2-2841-B62A-B6D58BD080F9}" sibTransId="{4AF3D1D5-62FD-A94D-807A-C041EABD9173}"/>
    <dgm:cxn modelId="{8E1DBD41-6212-2242-9E07-ED93341B33B9}" type="presOf" srcId="{CCDB2E0F-CD18-D54B-A643-31FA1B903DA7}" destId="{C2862803-307D-AE4F-9967-ACF8B735F0A5}" srcOrd="0" destOrd="0" presId="urn:microsoft.com/office/officeart/2005/8/layout/cycle2"/>
    <dgm:cxn modelId="{721ACBFA-88EB-5140-941B-5797595C6A1D}" type="presOf" srcId="{C51D3092-8F4C-334C-961C-EB12915DBF95}" destId="{66881EA9-A2BA-8C4C-AA67-C1E8C40F6068}" srcOrd="1" destOrd="0" presId="urn:microsoft.com/office/officeart/2005/8/layout/cycle2"/>
    <dgm:cxn modelId="{D846534C-14E3-5E44-8842-605EFF23820F}" srcId="{AFFA2732-DA00-8C4D-BEB8-A6302CA9FAFE}" destId="{7198597A-8625-D24B-B848-25BD2DB1C144}" srcOrd="6" destOrd="0" parTransId="{FA7CBBB8-5A05-8746-8C48-F86219E0E65E}" sibTransId="{C51D3092-8F4C-334C-961C-EB12915DBF95}"/>
    <dgm:cxn modelId="{B4793BCC-AF88-6747-8A54-67C9714AB03D}" type="presOf" srcId="{5C7E090C-04E2-EE41-8C2E-744849F76D3B}" destId="{FCAB0544-2021-8841-9C68-852D3E0B1A0E}" srcOrd="0" destOrd="0" presId="urn:microsoft.com/office/officeart/2005/8/layout/cycle2"/>
    <dgm:cxn modelId="{C978056D-9EE8-9949-97E1-56AD11F0BDCB}" type="presOf" srcId="{E109DE74-4A02-114A-93EB-58BDD0F8BC3B}" destId="{32A78BEC-FAE7-F54B-A0BB-45B41444BC05}" srcOrd="1" destOrd="0" presId="urn:microsoft.com/office/officeart/2005/8/layout/cycle2"/>
    <dgm:cxn modelId="{BCA87940-B420-E949-8778-258BF06B41E8}" srcId="{AFFA2732-DA00-8C4D-BEB8-A6302CA9FAFE}" destId="{595B8FE1-71D5-374A-A185-52131F1FC01D}" srcOrd="3" destOrd="0" parTransId="{CB3F0656-FADC-AF48-900E-556C0213FF6A}" sibTransId="{CCDB2E0F-CD18-D54B-A643-31FA1B903DA7}"/>
    <dgm:cxn modelId="{6075FD17-A1A1-1145-B4E8-35E833174545}" type="presOf" srcId="{C49E4FAF-A9D7-D241-9093-FEED55AFC907}" destId="{250EBA2B-1F30-9F47-9D28-404DAE640F07}" srcOrd="1" destOrd="0" presId="urn:microsoft.com/office/officeart/2005/8/layout/cycle2"/>
    <dgm:cxn modelId="{12A5F921-7F2B-3D44-9FFD-238615B0DC04}" type="presOf" srcId="{C49E4FAF-A9D7-D241-9093-FEED55AFC907}" destId="{BED55AF3-BD0C-5B4D-8D92-2C704EEB8203}" srcOrd="0" destOrd="0" presId="urn:microsoft.com/office/officeart/2005/8/layout/cycle2"/>
    <dgm:cxn modelId="{44319E38-F417-C64C-A5DB-A2680E96F8D3}" type="presParOf" srcId="{16D75DE4-DDB6-7D4B-AF4B-829DF6392549}" destId="{7162B581-F917-654A-8387-BDA1295E958F}" srcOrd="0" destOrd="0" presId="urn:microsoft.com/office/officeart/2005/8/layout/cycle2"/>
    <dgm:cxn modelId="{0C5E834C-6A1A-4344-9750-9464909CAC9C}" type="presParOf" srcId="{16D75DE4-DDB6-7D4B-AF4B-829DF6392549}" destId="{102EA9CA-E223-7E4F-9832-DEABDB303397}" srcOrd="1" destOrd="0" presId="urn:microsoft.com/office/officeart/2005/8/layout/cycle2"/>
    <dgm:cxn modelId="{75B35039-A0F0-1C40-8FB3-17C4155CA845}" type="presParOf" srcId="{102EA9CA-E223-7E4F-9832-DEABDB303397}" destId="{F089BBEA-BB0C-7747-80D6-88582F41351A}" srcOrd="0" destOrd="0" presId="urn:microsoft.com/office/officeart/2005/8/layout/cycle2"/>
    <dgm:cxn modelId="{962EA9CF-7334-1647-A475-A9CAB81A473A}" type="presParOf" srcId="{16D75DE4-DDB6-7D4B-AF4B-829DF6392549}" destId="{7A5876B1-DCD2-B349-B3E9-BE6F1D50AD18}" srcOrd="2" destOrd="0" presId="urn:microsoft.com/office/officeart/2005/8/layout/cycle2"/>
    <dgm:cxn modelId="{FD40EA2A-962E-EF4D-8903-C3B047955B31}" type="presParOf" srcId="{16D75DE4-DDB6-7D4B-AF4B-829DF6392549}" destId="{BED55AF3-BD0C-5B4D-8D92-2C704EEB8203}" srcOrd="3" destOrd="0" presId="urn:microsoft.com/office/officeart/2005/8/layout/cycle2"/>
    <dgm:cxn modelId="{E3B2A0F9-E19A-454D-885E-7F62F73A47FC}" type="presParOf" srcId="{BED55AF3-BD0C-5B4D-8D92-2C704EEB8203}" destId="{250EBA2B-1F30-9F47-9D28-404DAE640F07}" srcOrd="0" destOrd="0" presId="urn:microsoft.com/office/officeart/2005/8/layout/cycle2"/>
    <dgm:cxn modelId="{1F1AA3E8-2CE8-C349-B9DA-6FA7717FFCC2}" type="presParOf" srcId="{16D75DE4-DDB6-7D4B-AF4B-829DF6392549}" destId="{7266E3C5-85D3-9549-A80D-26F04C2C131A}" srcOrd="4" destOrd="0" presId="urn:microsoft.com/office/officeart/2005/8/layout/cycle2"/>
    <dgm:cxn modelId="{11D49634-8CBD-494B-99D2-45C265B41C27}" type="presParOf" srcId="{16D75DE4-DDB6-7D4B-AF4B-829DF6392549}" destId="{F1848EC5-1D06-814A-81AD-FC1722A00446}" srcOrd="5" destOrd="0" presId="urn:microsoft.com/office/officeart/2005/8/layout/cycle2"/>
    <dgm:cxn modelId="{9B6B95CC-D4C6-2B48-A946-D851467D88AD}" type="presParOf" srcId="{F1848EC5-1D06-814A-81AD-FC1722A00446}" destId="{59AE0C60-45C7-2640-BBD9-964EF617153B}" srcOrd="0" destOrd="0" presId="urn:microsoft.com/office/officeart/2005/8/layout/cycle2"/>
    <dgm:cxn modelId="{436721C0-F3B6-A740-967C-70ABCE433D51}" type="presParOf" srcId="{16D75DE4-DDB6-7D4B-AF4B-829DF6392549}" destId="{E6E6F8EC-7B92-9D43-9FC7-BAFD45011742}" srcOrd="6" destOrd="0" presId="urn:microsoft.com/office/officeart/2005/8/layout/cycle2"/>
    <dgm:cxn modelId="{29481C08-E80A-EA44-A33A-33BBA956D888}" type="presParOf" srcId="{16D75DE4-DDB6-7D4B-AF4B-829DF6392549}" destId="{C2862803-307D-AE4F-9967-ACF8B735F0A5}" srcOrd="7" destOrd="0" presId="urn:microsoft.com/office/officeart/2005/8/layout/cycle2"/>
    <dgm:cxn modelId="{7CF901FA-6F32-8441-8423-94CBEB19F2B3}" type="presParOf" srcId="{C2862803-307D-AE4F-9967-ACF8B735F0A5}" destId="{F0D149B0-E0C3-DA4B-B387-C6397ACEF276}" srcOrd="0" destOrd="0" presId="urn:microsoft.com/office/officeart/2005/8/layout/cycle2"/>
    <dgm:cxn modelId="{3344DFFF-E4C8-CA4A-B8B5-866AF08BC4FC}" type="presParOf" srcId="{16D75DE4-DDB6-7D4B-AF4B-829DF6392549}" destId="{FCAB0544-2021-8841-9C68-852D3E0B1A0E}" srcOrd="8" destOrd="0" presId="urn:microsoft.com/office/officeart/2005/8/layout/cycle2"/>
    <dgm:cxn modelId="{6259880A-96B2-EF48-89EC-4344D2879071}" type="presParOf" srcId="{16D75DE4-DDB6-7D4B-AF4B-829DF6392549}" destId="{AF66912E-08AE-F646-9562-51CB61B6AEC8}" srcOrd="9" destOrd="0" presId="urn:microsoft.com/office/officeart/2005/8/layout/cycle2"/>
    <dgm:cxn modelId="{3A9A5BE9-2327-0642-A4A5-04A4303ED881}" type="presParOf" srcId="{AF66912E-08AE-F646-9562-51CB61B6AEC8}" destId="{F6392E07-2BBA-8C44-895A-2AF153E5FA9A}" srcOrd="0" destOrd="0" presId="urn:microsoft.com/office/officeart/2005/8/layout/cycle2"/>
    <dgm:cxn modelId="{130D7B90-9F19-4548-81D6-D31551ED91C4}" type="presParOf" srcId="{16D75DE4-DDB6-7D4B-AF4B-829DF6392549}" destId="{A6192C17-CF94-D94C-AA9A-C3A866E03959}" srcOrd="10" destOrd="0" presId="urn:microsoft.com/office/officeart/2005/8/layout/cycle2"/>
    <dgm:cxn modelId="{5F19F483-5DC5-8A44-A2F7-040C9642746F}" type="presParOf" srcId="{16D75DE4-DDB6-7D4B-AF4B-829DF6392549}" destId="{1FAACEA9-3D79-414F-9E23-4EAC15716998}" srcOrd="11" destOrd="0" presId="urn:microsoft.com/office/officeart/2005/8/layout/cycle2"/>
    <dgm:cxn modelId="{44C5B30B-A752-7041-9A64-022AC5894A79}" type="presParOf" srcId="{1FAACEA9-3D79-414F-9E23-4EAC15716998}" destId="{32A78BEC-FAE7-F54B-A0BB-45B41444BC05}" srcOrd="0" destOrd="0" presId="urn:microsoft.com/office/officeart/2005/8/layout/cycle2"/>
    <dgm:cxn modelId="{A93296B7-0F67-F748-9887-9994A8B60D27}" type="presParOf" srcId="{16D75DE4-DDB6-7D4B-AF4B-829DF6392549}" destId="{DEC9CCF9-5556-0843-88CE-B14BA8E1C61C}" srcOrd="12" destOrd="0" presId="urn:microsoft.com/office/officeart/2005/8/layout/cycle2"/>
    <dgm:cxn modelId="{AD0CB329-E433-BC49-98BC-2A6CE3328009}" type="presParOf" srcId="{16D75DE4-DDB6-7D4B-AF4B-829DF6392549}" destId="{B774F9EB-8911-EC41-B843-89D91D703130}" srcOrd="13" destOrd="0" presId="urn:microsoft.com/office/officeart/2005/8/layout/cycle2"/>
    <dgm:cxn modelId="{02A241E6-37B2-C344-B727-4DD094C9AEA2}" type="presParOf" srcId="{B774F9EB-8911-EC41-B843-89D91D703130}" destId="{66881EA9-A2BA-8C4C-AA67-C1E8C40F60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1DEB1-A96A-F545-B3D2-0D283CEF19AD}" type="doc">
      <dgm:prSet loTypeId="urn:microsoft.com/office/officeart/2005/8/layout/cycle7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259B368-9E63-6D45-9554-88BF05C3E548}">
      <dgm:prSet phldrT="[Texte]"/>
      <dgm:spPr/>
      <dgm:t>
        <a:bodyPr/>
        <a:lstStyle/>
        <a:p>
          <a:r>
            <a:rPr lang="fr-FR" dirty="0" err="1" smtClean="0"/>
            <a:t>Universe</a:t>
          </a:r>
          <a:endParaRPr lang="fr-FR" dirty="0"/>
        </a:p>
      </dgm:t>
    </dgm:pt>
    <dgm:pt modelId="{8C290C57-4088-2E40-AF8F-6447AA76A446}" type="parTrans" cxnId="{DEEFE8E5-9764-E046-987F-CCECACA420B1}">
      <dgm:prSet/>
      <dgm:spPr/>
      <dgm:t>
        <a:bodyPr/>
        <a:lstStyle/>
        <a:p>
          <a:endParaRPr lang="fr-FR"/>
        </a:p>
      </dgm:t>
    </dgm:pt>
    <dgm:pt modelId="{1513385B-FCBF-8F41-A05D-28EF2C03723A}" type="sibTrans" cxnId="{DEEFE8E5-9764-E046-987F-CCECACA420B1}">
      <dgm:prSet/>
      <dgm:spPr/>
      <dgm:t>
        <a:bodyPr/>
        <a:lstStyle/>
        <a:p>
          <a:endParaRPr lang="fr-FR"/>
        </a:p>
      </dgm:t>
    </dgm:pt>
    <dgm:pt modelId="{57EE5F56-569E-FB4B-8002-54B8881569CC}">
      <dgm:prSet phldrT="[Texte]"/>
      <dgm:spPr/>
      <dgm:t>
        <a:bodyPr/>
        <a:lstStyle/>
        <a:p>
          <a:r>
            <a:rPr lang="fr-FR" dirty="0" smtClean="0"/>
            <a:t>Society</a:t>
          </a:r>
          <a:endParaRPr lang="fr-FR" dirty="0"/>
        </a:p>
      </dgm:t>
    </dgm:pt>
    <dgm:pt modelId="{9AB10773-7501-CD4C-A95C-643B9C769209}" type="parTrans" cxnId="{A733DE30-5789-7C41-8E1D-D2FF681E1929}">
      <dgm:prSet/>
      <dgm:spPr/>
      <dgm:t>
        <a:bodyPr/>
        <a:lstStyle/>
        <a:p>
          <a:endParaRPr lang="fr-FR"/>
        </a:p>
      </dgm:t>
    </dgm:pt>
    <dgm:pt modelId="{CF205CB0-0AD8-144A-9F07-B5893BE34690}" type="sibTrans" cxnId="{A733DE30-5789-7C41-8E1D-D2FF681E1929}">
      <dgm:prSet/>
      <dgm:spPr/>
      <dgm:t>
        <a:bodyPr/>
        <a:lstStyle/>
        <a:p>
          <a:endParaRPr lang="fr-FR"/>
        </a:p>
      </dgm:t>
    </dgm:pt>
    <dgm:pt modelId="{0E18704D-048F-6C4A-B781-1A99CD362A0D}">
      <dgm:prSet phldrT="[Texte]"/>
      <dgm:spPr/>
      <dgm:t>
        <a:bodyPr/>
        <a:lstStyle/>
        <a:p>
          <a:r>
            <a:rPr lang="fr-FR" dirty="0" err="1" smtClean="0"/>
            <a:t>Earth</a:t>
          </a:r>
          <a:endParaRPr lang="fr-FR" dirty="0"/>
        </a:p>
      </dgm:t>
    </dgm:pt>
    <dgm:pt modelId="{BDF20A24-75EF-FB4D-82B9-B7F65DB7251F}" type="parTrans" cxnId="{D11F92EA-1D49-664E-A264-3509E395AC90}">
      <dgm:prSet/>
      <dgm:spPr/>
      <dgm:t>
        <a:bodyPr/>
        <a:lstStyle/>
        <a:p>
          <a:endParaRPr lang="fr-FR"/>
        </a:p>
      </dgm:t>
    </dgm:pt>
    <dgm:pt modelId="{5ABB6FF2-E43A-1848-968B-4EF3DDB9769B}" type="sibTrans" cxnId="{D11F92EA-1D49-664E-A264-3509E395AC90}">
      <dgm:prSet/>
      <dgm:spPr/>
      <dgm:t>
        <a:bodyPr/>
        <a:lstStyle/>
        <a:p>
          <a:endParaRPr lang="fr-FR"/>
        </a:p>
      </dgm:t>
    </dgm:pt>
    <dgm:pt modelId="{0CB81F6F-4D3A-4448-87B9-6423273BBA7A}" type="pres">
      <dgm:prSet presAssocID="{48E1DEB1-A96A-F545-B3D2-0D283CEF19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74AF16-71F9-CD44-AACB-96AA3495B91F}" type="pres">
      <dgm:prSet presAssocID="{8259B368-9E63-6D45-9554-88BF05C3E5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8D3123-6B1C-894D-9856-7A570C3ACB5C}" type="pres">
      <dgm:prSet presAssocID="{1513385B-FCBF-8F41-A05D-28EF2C03723A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F40FBA7-BE5A-3B4B-85C5-4683C125109A}" type="pres">
      <dgm:prSet presAssocID="{1513385B-FCBF-8F41-A05D-28EF2C03723A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BA179798-2BA0-B94F-B3E3-85776EE05500}" type="pres">
      <dgm:prSet presAssocID="{57EE5F56-569E-FB4B-8002-54B8881569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BF983A-B2A3-8048-BDB9-3B8088A2F155}" type="pres">
      <dgm:prSet presAssocID="{CF205CB0-0AD8-144A-9F07-B5893BE34690}" presName="sibTrans" presStyleLbl="sibTrans2D1" presStyleIdx="1" presStyleCnt="3"/>
      <dgm:spPr/>
      <dgm:t>
        <a:bodyPr/>
        <a:lstStyle/>
        <a:p>
          <a:endParaRPr lang="en-GB"/>
        </a:p>
      </dgm:t>
    </dgm:pt>
    <dgm:pt modelId="{3AD31CDE-67D9-8845-993A-A4EFDA0B0F1E}" type="pres">
      <dgm:prSet presAssocID="{CF205CB0-0AD8-144A-9F07-B5893BE34690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8F35B6DA-764C-7842-B9CF-8924403B18A1}" type="pres">
      <dgm:prSet presAssocID="{0E18704D-048F-6C4A-B781-1A99CD362A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0ADFB4-439E-0143-BC98-4CE786B3F62A}" type="pres">
      <dgm:prSet presAssocID="{5ABB6FF2-E43A-1848-968B-4EF3DDB9769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17622DE-1EE3-9242-8E25-15FE19F2397C}" type="pres">
      <dgm:prSet presAssocID="{5ABB6FF2-E43A-1848-968B-4EF3DDB9769B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085EDE34-BB6B-3F4E-BAA8-CC3ECB8746C7}" type="presOf" srcId="{48E1DEB1-A96A-F545-B3D2-0D283CEF19AD}" destId="{0CB81F6F-4D3A-4448-87B9-6423273BBA7A}" srcOrd="0" destOrd="0" presId="urn:microsoft.com/office/officeart/2005/8/layout/cycle7"/>
    <dgm:cxn modelId="{DCBEBA06-C51F-CC48-8F08-3D356D35FCC2}" type="presOf" srcId="{1513385B-FCBF-8F41-A05D-28EF2C03723A}" destId="{DF40FBA7-BE5A-3B4B-85C5-4683C125109A}" srcOrd="1" destOrd="0" presId="urn:microsoft.com/office/officeart/2005/8/layout/cycle7"/>
    <dgm:cxn modelId="{4F1BBBE0-A317-0340-A1F5-87E680240949}" type="presOf" srcId="{CF205CB0-0AD8-144A-9F07-B5893BE34690}" destId="{90BF983A-B2A3-8048-BDB9-3B8088A2F155}" srcOrd="0" destOrd="0" presId="urn:microsoft.com/office/officeart/2005/8/layout/cycle7"/>
    <dgm:cxn modelId="{2BFD8555-B04E-2E41-930F-FE1937F65E68}" type="presOf" srcId="{5ABB6FF2-E43A-1848-968B-4EF3DDB9769B}" destId="{817622DE-1EE3-9242-8E25-15FE19F2397C}" srcOrd="1" destOrd="0" presId="urn:microsoft.com/office/officeart/2005/8/layout/cycle7"/>
    <dgm:cxn modelId="{5A6A5486-EB05-314F-B5AC-D5E1B85EB6B1}" type="presOf" srcId="{5ABB6FF2-E43A-1848-968B-4EF3DDB9769B}" destId="{EB0ADFB4-439E-0143-BC98-4CE786B3F62A}" srcOrd="0" destOrd="0" presId="urn:microsoft.com/office/officeart/2005/8/layout/cycle7"/>
    <dgm:cxn modelId="{E62B64CF-534D-CC4C-92C8-874CB8BAC455}" type="presOf" srcId="{0E18704D-048F-6C4A-B781-1A99CD362A0D}" destId="{8F35B6DA-764C-7842-B9CF-8924403B18A1}" srcOrd="0" destOrd="0" presId="urn:microsoft.com/office/officeart/2005/8/layout/cycle7"/>
    <dgm:cxn modelId="{7D6A9C84-3504-864A-A80A-83C7B4B49F1D}" type="presOf" srcId="{CF205CB0-0AD8-144A-9F07-B5893BE34690}" destId="{3AD31CDE-67D9-8845-993A-A4EFDA0B0F1E}" srcOrd="1" destOrd="0" presId="urn:microsoft.com/office/officeart/2005/8/layout/cycle7"/>
    <dgm:cxn modelId="{DEEFE8E5-9764-E046-987F-CCECACA420B1}" srcId="{48E1DEB1-A96A-F545-B3D2-0D283CEF19AD}" destId="{8259B368-9E63-6D45-9554-88BF05C3E548}" srcOrd="0" destOrd="0" parTransId="{8C290C57-4088-2E40-AF8F-6447AA76A446}" sibTransId="{1513385B-FCBF-8F41-A05D-28EF2C03723A}"/>
    <dgm:cxn modelId="{A733DE30-5789-7C41-8E1D-D2FF681E1929}" srcId="{48E1DEB1-A96A-F545-B3D2-0D283CEF19AD}" destId="{57EE5F56-569E-FB4B-8002-54B8881569CC}" srcOrd="1" destOrd="0" parTransId="{9AB10773-7501-CD4C-A95C-643B9C769209}" sibTransId="{CF205CB0-0AD8-144A-9F07-B5893BE34690}"/>
    <dgm:cxn modelId="{20A2AE46-4992-8E47-8A60-E33DC3A45F84}" type="presOf" srcId="{1513385B-FCBF-8F41-A05D-28EF2C03723A}" destId="{A78D3123-6B1C-894D-9856-7A570C3ACB5C}" srcOrd="0" destOrd="0" presId="urn:microsoft.com/office/officeart/2005/8/layout/cycle7"/>
    <dgm:cxn modelId="{D11F92EA-1D49-664E-A264-3509E395AC90}" srcId="{48E1DEB1-A96A-F545-B3D2-0D283CEF19AD}" destId="{0E18704D-048F-6C4A-B781-1A99CD362A0D}" srcOrd="2" destOrd="0" parTransId="{BDF20A24-75EF-FB4D-82B9-B7F65DB7251F}" sibTransId="{5ABB6FF2-E43A-1848-968B-4EF3DDB9769B}"/>
    <dgm:cxn modelId="{1066BAA4-9A60-1C4B-91FB-BCDD439226ED}" type="presOf" srcId="{57EE5F56-569E-FB4B-8002-54B8881569CC}" destId="{BA179798-2BA0-B94F-B3E3-85776EE05500}" srcOrd="0" destOrd="0" presId="urn:microsoft.com/office/officeart/2005/8/layout/cycle7"/>
    <dgm:cxn modelId="{44CBBE8F-5365-9B47-B75B-63DED766A4BC}" type="presOf" srcId="{8259B368-9E63-6D45-9554-88BF05C3E548}" destId="{0474AF16-71F9-CD44-AACB-96AA3495B91F}" srcOrd="0" destOrd="0" presId="urn:microsoft.com/office/officeart/2005/8/layout/cycle7"/>
    <dgm:cxn modelId="{66065DD4-D528-4845-8824-ED531C54EEBC}" type="presParOf" srcId="{0CB81F6F-4D3A-4448-87B9-6423273BBA7A}" destId="{0474AF16-71F9-CD44-AACB-96AA3495B91F}" srcOrd="0" destOrd="0" presId="urn:microsoft.com/office/officeart/2005/8/layout/cycle7"/>
    <dgm:cxn modelId="{3D3E548D-DE6B-3A44-BA2C-49A3AE3D111D}" type="presParOf" srcId="{0CB81F6F-4D3A-4448-87B9-6423273BBA7A}" destId="{A78D3123-6B1C-894D-9856-7A570C3ACB5C}" srcOrd="1" destOrd="0" presId="urn:microsoft.com/office/officeart/2005/8/layout/cycle7"/>
    <dgm:cxn modelId="{401E7317-81E6-914C-B2A6-736512197A5D}" type="presParOf" srcId="{A78D3123-6B1C-894D-9856-7A570C3ACB5C}" destId="{DF40FBA7-BE5A-3B4B-85C5-4683C125109A}" srcOrd="0" destOrd="0" presId="urn:microsoft.com/office/officeart/2005/8/layout/cycle7"/>
    <dgm:cxn modelId="{D2C1FE54-E093-B346-83F7-AC359C425EEC}" type="presParOf" srcId="{0CB81F6F-4D3A-4448-87B9-6423273BBA7A}" destId="{BA179798-2BA0-B94F-B3E3-85776EE05500}" srcOrd="2" destOrd="0" presId="urn:microsoft.com/office/officeart/2005/8/layout/cycle7"/>
    <dgm:cxn modelId="{48D84EA4-3DA0-4F4D-BF07-0C35D16D60BD}" type="presParOf" srcId="{0CB81F6F-4D3A-4448-87B9-6423273BBA7A}" destId="{90BF983A-B2A3-8048-BDB9-3B8088A2F155}" srcOrd="3" destOrd="0" presId="urn:microsoft.com/office/officeart/2005/8/layout/cycle7"/>
    <dgm:cxn modelId="{D20CEE0D-D79B-9348-A2A8-2D185DD74613}" type="presParOf" srcId="{90BF983A-B2A3-8048-BDB9-3B8088A2F155}" destId="{3AD31CDE-67D9-8845-993A-A4EFDA0B0F1E}" srcOrd="0" destOrd="0" presId="urn:microsoft.com/office/officeart/2005/8/layout/cycle7"/>
    <dgm:cxn modelId="{ADC02A8B-D626-A84F-BC7E-C3DB3F479A88}" type="presParOf" srcId="{0CB81F6F-4D3A-4448-87B9-6423273BBA7A}" destId="{8F35B6DA-764C-7842-B9CF-8924403B18A1}" srcOrd="4" destOrd="0" presId="urn:microsoft.com/office/officeart/2005/8/layout/cycle7"/>
    <dgm:cxn modelId="{9D5426CA-AEDE-AA43-8E01-4B6A4804C32B}" type="presParOf" srcId="{0CB81F6F-4D3A-4448-87B9-6423273BBA7A}" destId="{EB0ADFB4-439E-0143-BC98-4CE786B3F62A}" srcOrd="5" destOrd="0" presId="urn:microsoft.com/office/officeart/2005/8/layout/cycle7"/>
    <dgm:cxn modelId="{05DBB142-EDAE-DB46-9665-6FE8685FC282}" type="presParOf" srcId="{EB0ADFB4-439E-0143-BC98-4CE786B3F62A}" destId="{817622DE-1EE3-9242-8E25-15FE19F2397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2B581-F917-654A-8387-BDA1295E958F}">
      <dsp:nvSpPr>
        <dsp:cNvPr id="0" name=""/>
        <dsp:cNvSpPr/>
      </dsp:nvSpPr>
      <dsp:spPr>
        <a:xfrm>
          <a:off x="3608811" y="1226"/>
          <a:ext cx="1610798" cy="1385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Open </a:t>
          </a:r>
          <a:r>
            <a:rPr lang="fr-FR" sz="1600" b="1" kern="1200" dirty="0" err="1" smtClean="0">
              <a:solidFill>
                <a:srgbClr val="FF0000"/>
              </a:solidFill>
            </a:rPr>
            <a:t>Schooling</a:t>
          </a:r>
          <a:r>
            <a:rPr lang="fr-FR" sz="1600" b="1" kern="1200" dirty="0" smtClean="0">
              <a:solidFill>
                <a:srgbClr val="FF0000"/>
              </a:solidFill>
            </a:rPr>
            <a:t>, </a:t>
          </a:r>
          <a:r>
            <a:rPr lang="fr-FR" sz="1600" b="1" kern="1200" dirty="0" err="1" smtClean="0">
              <a:solidFill>
                <a:srgbClr val="FF0000"/>
              </a:solidFill>
            </a:rPr>
            <a:t>Teacher</a:t>
          </a:r>
          <a:r>
            <a:rPr lang="fr-FR" sz="1600" b="1" kern="1200" dirty="0" smtClean="0">
              <a:solidFill>
                <a:srgbClr val="FF0000"/>
              </a:solidFill>
            </a:rPr>
            <a:t> </a:t>
          </a:r>
          <a:r>
            <a:rPr lang="fr-FR" sz="1600" b="1" kern="1200" dirty="0" err="1" smtClean="0">
              <a:solidFill>
                <a:srgbClr val="FF0000"/>
              </a:solidFill>
            </a:rPr>
            <a:t>Trainiing</a:t>
          </a:r>
          <a:endParaRPr lang="fr-FR" sz="1600" b="1" kern="1200" dirty="0">
            <a:solidFill>
              <a:srgbClr val="FF0000"/>
            </a:solidFill>
          </a:endParaRPr>
        </a:p>
      </dsp:txBody>
      <dsp:txXfrm>
        <a:off x="3844707" y="204187"/>
        <a:ext cx="1139006" cy="979985"/>
      </dsp:txXfrm>
    </dsp:sp>
    <dsp:sp modelId="{102EA9CA-E223-7E4F-9832-DEABDB303397}">
      <dsp:nvSpPr>
        <dsp:cNvPr id="0" name=""/>
        <dsp:cNvSpPr/>
      </dsp:nvSpPr>
      <dsp:spPr>
        <a:xfrm rot="1542857">
          <a:off x="5200635" y="901087"/>
          <a:ext cx="257725" cy="4677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rgbClr val="FF0000"/>
            </a:solidFill>
          </a:endParaRPr>
        </a:p>
      </dsp:txBody>
      <dsp:txXfrm>
        <a:off x="5204463" y="977863"/>
        <a:ext cx="180408" cy="280645"/>
      </dsp:txXfrm>
    </dsp:sp>
    <dsp:sp modelId="{7A5876B1-DCD2-B349-B3E9-BE6F1D50AD18}">
      <dsp:nvSpPr>
        <dsp:cNvPr id="0" name=""/>
        <dsp:cNvSpPr/>
      </dsp:nvSpPr>
      <dsp:spPr>
        <a:xfrm>
          <a:off x="5436451" y="903549"/>
          <a:ext cx="1702905" cy="1385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solidFill>
                <a:srgbClr val="FF0000"/>
              </a:solidFill>
            </a:rPr>
            <a:t>Citizen’s</a:t>
          </a:r>
          <a:r>
            <a:rPr lang="fr-FR" sz="1800" b="1" kern="1200" dirty="0" smtClean="0">
              <a:solidFill>
                <a:srgbClr val="FF0000"/>
              </a:solidFill>
            </a:rPr>
            <a:t> science</a:t>
          </a:r>
          <a:endParaRPr lang="fr-FR" sz="1800" b="1" kern="1200" dirty="0">
            <a:solidFill>
              <a:srgbClr val="FF0000"/>
            </a:solidFill>
          </a:endParaRPr>
        </a:p>
      </dsp:txBody>
      <dsp:txXfrm>
        <a:off x="5685836" y="1106510"/>
        <a:ext cx="1204135" cy="979985"/>
      </dsp:txXfrm>
    </dsp:sp>
    <dsp:sp modelId="{BED55AF3-BD0C-5B4D-8D92-2C704EEB8203}">
      <dsp:nvSpPr>
        <dsp:cNvPr id="0" name=""/>
        <dsp:cNvSpPr/>
      </dsp:nvSpPr>
      <dsp:spPr>
        <a:xfrm rot="4628571">
          <a:off x="6335358" y="2369182"/>
          <a:ext cx="364570" cy="4677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rgbClr val="FF0000"/>
            </a:solidFill>
          </a:endParaRPr>
        </a:p>
      </dsp:txBody>
      <dsp:txXfrm>
        <a:off x="6377875" y="2409417"/>
        <a:ext cx="255199" cy="280645"/>
      </dsp:txXfrm>
    </dsp:sp>
    <dsp:sp modelId="{7266E3C5-85D3-9549-A80D-26F04C2C131A}">
      <dsp:nvSpPr>
        <dsp:cNvPr id="0" name=""/>
        <dsp:cNvSpPr/>
      </dsp:nvSpPr>
      <dsp:spPr>
        <a:xfrm>
          <a:off x="6057715" y="2931051"/>
          <a:ext cx="1385907" cy="1385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>
              <a:solidFill>
                <a:srgbClr val="FF0000"/>
              </a:solidFill>
            </a:rPr>
            <a:t>Gender</a:t>
          </a:r>
          <a:r>
            <a:rPr lang="fr-FR" sz="1400" b="1" kern="1200" dirty="0" smtClean="0">
              <a:solidFill>
                <a:srgbClr val="FF0000"/>
              </a:solidFill>
            </a:rPr>
            <a:t> </a:t>
          </a:r>
          <a:endParaRPr lang="fr-FR" sz="1400" b="1" kern="1200" dirty="0">
            <a:solidFill>
              <a:srgbClr val="FF0000"/>
            </a:solidFill>
          </a:endParaRPr>
        </a:p>
      </dsp:txBody>
      <dsp:txXfrm>
        <a:off x="6260676" y="3134012"/>
        <a:ext cx="979985" cy="979985"/>
      </dsp:txXfrm>
    </dsp:sp>
    <dsp:sp modelId="{F1848EC5-1D06-814A-81AD-FC1722A00446}">
      <dsp:nvSpPr>
        <dsp:cNvPr id="0" name=""/>
        <dsp:cNvSpPr/>
      </dsp:nvSpPr>
      <dsp:spPr>
        <a:xfrm rot="7714286">
          <a:off x="5959883" y="4171649"/>
          <a:ext cx="335094" cy="4677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rgbClr val="FF0000"/>
            </a:solidFill>
          </a:endParaRPr>
        </a:p>
      </dsp:txBody>
      <dsp:txXfrm rot="10800000">
        <a:off x="6041486" y="4225900"/>
        <a:ext cx="234566" cy="280645"/>
      </dsp:txXfrm>
    </dsp:sp>
    <dsp:sp modelId="{E6E6F8EC-7B92-9D43-9FC7-BAFD45011742}">
      <dsp:nvSpPr>
        <dsp:cNvPr id="0" name=""/>
        <dsp:cNvSpPr/>
      </dsp:nvSpPr>
      <dsp:spPr>
        <a:xfrm>
          <a:off x="4557794" y="4556982"/>
          <a:ext cx="1792476" cy="1385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F0000"/>
              </a:solidFill>
            </a:rPr>
            <a:t>Embodied</a:t>
          </a:r>
          <a:r>
            <a:rPr lang="fr-FR" sz="1400" b="1" kern="1200" dirty="0" smtClean="0">
              <a:solidFill>
                <a:srgbClr val="FF0000"/>
              </a:solidFill>
            </a:rPr>
            <a:t> intelligence </a:t>
          </a:r>
          <a:r>
            <a:rPr lang="fr-FR" sz="1400" b="1" kern="1200" dirty="0" err="1" smtClean="0">
              <a:solidFill>
                <a:srgbClr val="FF0000"/>
              </a:solidFill>
            </a:rPr>
            <a:t>Craftmanship</a:t>
          </a:r>
          <a:r>
            <a:rPr lang="fr-FR" sz="1400" b="1" kern="1200" dirty="0" smtClean="0">
              <a:solidFill>
                <a:srgbClr val="FF0000"/>
              </a:solidFill>
            </a:rPr>
            <a:t> vs </a:t>
          </a:r>
          <a:r>
            <a:rPr lang="fr-FR" sz="1400" b="1" kern="1200" dirty="0" err="1" smtClean="0">
              <a:solidFill>
                <a:srgbClr val="FF0000"/>
              </a:solidFill>
            </a:rPr>
            <a:t>Robotics</a:t>
          </a:r>
          <a:endParaRPr lang="fr-FR" sz="1400" b="1" kern="1200" dirty="0">
            <a:solidFill>
              <a:srgbClr val="FF0000"/>
            </a:solidFill>
          </a:endParaRPr>
        </a:p>
      </dsp:txBody>
      <dsp:txXfrm>
        <a:off x="4820296" y="4759943"/>
        <a:ext cx="1267472" cy="979985"/>
      </dsp:txXfrm>
    </dsp:sp>
    <dsp:sp modelId="{C2862803-307D-AE4F-9967-ACF8B735F0A5}">
      <dsp:nvSpPr>
        <dsp:cNvPr id="0" name=""/>
        <dsp:cNvSpPr/>
      </dsp:nvSpPr>
      <dsp:spPr>
        <a:xfrm rot="10800000">
          <a:off x="4189955" y="5016064"/>
          <a:ext cx="259939" cy="4677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rgbClr val="FF0000"/>
            </a:solidFill>
          </a:endParaRPr>
        </a:p>
      </dsp:txBody>
      <dsp:txXfrm rot="10800000">
        <a:off x="4267937" y="5109613"/>
        <a:ext cx="181957" cy="280645"/>
      </dsp:txXfrm>
    </dsp:sp>
    <dsp:sp modelId="{FCAB0544-2021-8841-9C68-852D3E0B1A0E}">
      <dsp:nvSpPr>
        <dsp:cNvPr id="0" name=""/>
        <dsp:cNvSpPr/>
      </dsp:nvSpPr>
      <dsp:spPr>
        <a:xfrm>
          <a:off x="2681435" y="4556982"/>
          <a:ext cx="1385907" cy="1385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Art and Science Univers  2.0</a:t>
          </a:r>
          <a:endParaRPr lang="fr-FR" sz="1600" b="1" kern="1200" dirty="0">
            <a:solidFill>
              <a:srgbClr val="FF0000"/>
            </a:solidFill>
          </a:endParaRPr>
        </a:p>
      </dsp:txBody>
      <dsp:txXfrm>
        <a:off x="2884396" y="4759943"/>
        <a:ext cx="979985" cy="979985"/>
      </dsp:txXfrm>
    </dsp:sp>
    <dsp:sp modelId="{AF66912E-08AE-F646-9562-51CB61B6AEC8}">
      <dsp:nvSpPr>
        <dsp:cNvPr id="0" name=""/>
        <dsp:cNvSpPr/>
      </dsp:nvSpPr>
      <dsp:spPr>
        <a:xfrm rot="13885714">
          <a:off x="2548719" y="4211234"/>
          <a:ext cx="367680" cy="4677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rgbClr val="FF0000"/>
            </a:solidFill>
          </a:endParaRPr>
        </a:p>
      </dsp:txBody>
      <dsp:txXfrm rot="10800000">
        <a:off x="2638258" y="4347903"/>
        <a:ext cx="257376" cy="280645"/>
      </dsp:txXfrm>
    </dsp:sp>
    <dsp:sp modelId="{A6192C17-CF94-D94C-AA9A-C3A866E03959}">
      <dsp:nvSpPr>
        <dsp:cNvPr id="0" name=""/>
        <dsp:cNvSpPr/>
      </dsp:nvSpPr>
      <dsp:spPr>
        <a:xfrm>
          <a:off x="1384799" y="2931051"/>
          <a:ext cx="1385907" cy="1385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0000"/>
              </a:solidFill>
              <a:latin typeface="Times New Roman"/>
              <a:cs typeface="Times New Roman"/>
            </a:rPr>
            <a:t>The global dimension of art and science</a:t>
          </a:r>
          <a:endParaRPr lang="fr-FR" sz="1600" b="1" kern="1200" dirty="0">
            <a:solidFill>
              <a:srgbClr val="FF0000"/>
            </a:solidFill>
          </a:endParaRPr>
        </a:p>
      </dsp:txBody>
      <dsp:txXfrm>
        <a:off x="1587760" y="3134012"/>
        <a:ext cx="979985" cy="979985"/>
      </dsp:txXfrm>
    </dsp:sp>
    <dsp:sp modelId="{1FAACEA9-3D79-414F-9E23-4EAC15716998}">
      <dsp:nvSpPr>
        <dsp:cNvPr id="0" name=""/>
        <dsp:cNvSpPr/>
      </dsp:nvSpPr>
      <dsp:spPr>
        <a:xfrm rot="16971429">
          <a:off x="2122979" y="2386527"/>
          <a:ext cx="367680" cy="4677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rgbClr val="FF0000"/>
            </a:solidFill>
          </a:endParaRPr>
        </a:p>
      </dsp:txBody>
      <dsp:txXfrm>
        <a:off x="2165859" y="2533845"/>
        <a:ext cx="257376" cy="280645"/>
      </dsp:txXfrm>
    </dsp:sp>
    <dsp:sp modelId="{DEC9CCF9-5556-0843-88CE-B14BA8E1C61C}">
      <dsp:nvSpPr>
        <dsp:cNvPr id="0" name=""/>
        <dsp:cNvSpPr/>
      </dsp:nvSpPr>
      <dsp:spPr>
        <a:xfrm>
          <a:off x="1847563" y="903549"/>
          <a:ext cx="1385907" cy="1385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rgbClr val="FF0000"/>
              </a:solidFill>
            </a:rPr>
            <a:t>Critical</a:t>
          </a:r>
          <a:endParaRPr lang="fr-FR" sz="1600" b="1" kern="1200" dirty="0" smtClean="0">
            <a:solidFill>
              <a:srgbClr val="FF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rgbClr val="FF0000"/>
              </a:solidFill>
            </a:rPr>
            <a:t>Thinking</a:t>
          </a:r>
          <a:endParaRPr lang="fr-FR" sz="1600" b="1" kern="1200" dirty="0">
            <a:solidFill>
              <a:srgbClr val="FF0000"/>
            </a:solidFill>
          </a:endParaRPr>
        </a:p>
      </dsp:txBody>
      <dsp:txXfrm>
        <a:off x="2050524" y="1106510"/>
        <a:ext cx="979985" cy="979985"/>
      </dsp:txXfrm>
    </dsp:sp>
    <dsp:sp modelId="{B774F9EB-8911-EC41-B843-89D91D703130}">
      <dsp:nvSpPr>
        <dsp:cNvPr id="0" name=""/>
        <dsp:cNvSpPr/>
      </dsp:nvSpPr>
      <dsp:spPr>
        <a:xfrm rot="20057143">
          <a:off x="3269170" y="934312"/>
          <a:ext cx="321519" cy="4677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rgbClr val="FF0000"/>
            </a:solidFill>
          </a:endParaRPr>
        </a:p>
      </dsp:txBody>
      <dsp:txXfrm>
        <a:off x="3273946" y="1048786"/>
        <a:ext cx="225063" cy="280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4AF16-71F9-CD44-AACB-96AA3495B91F}">
      <dsp:nvSpPr>
        <dsp:cNvPr id="0" name=""/>
        <dsp:cNvSpPr/>
      </dsp:nvSpPr>
      <dsp:spPr>
        <a:xfrm>
          <a:off x="1541190" y="654"/>
          <a:ext cx="1681933" cy="840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err="1" smtClean="0"/>
            <a:t>Universe</a:t>
          </a:r>
          <a:endParaRPr lang="fr-FR" sz="3000" kern="1200" dirty="0"/>
        </a:p>
      </dsp:txBody>
      <dsp:txXfrm>
        <a:off x="1565821" y="25285"/>
        <a:ext cx="1632671" cy="791704"/>
      </dsp:txXfrm>
    </dsp:sp>
    <dsp:sp modelId="{A78D3123-6B1C-894D-9856-7A570C3ACB5C}">
      <dsp:nvSpPr>
        <dsp:cNvPr id="0" name=""/>
        <dsp:cNvSpPr/>
      </dsp:nvSpPr>
      <dsp:spPr>
        <a:xfrm rot="3600000">
          <a:off x="2638594" y="1475828"/>
          <a:ext cx="874914" cy="2943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2726895" y="1534696"/>
        <a:ext cx="698312" cy="176602"/>
      </dsp:txXfrm>
    </dsp:sp>
    <dsp:sp modelId="{BA179798-2BA0-B94F-B3E3-85776EE05500}">
      <dsp:nvSpPr>
        <dsp:cNvPr id="0" name=""/>
        <dsp:cNvSpPr/>
      </dsp:nvSpPr>
      <dsp:spPr>
        <a:xfrm>
          <a:off x="2928978" y="2404373"/>
          <a:ext cx="1681933" cy="840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Society</a:t>
          </a:r>
          <a:endParaRPr lang="fr-FR" sz="3000" kern="1200" dirty="0"/>
        </a:p>
      </dsp:txBody>
      <dsp:txXfrm>
        <a:off x="2953609" y="2429004"/>
        <a:ext cx="1632671" cy="791704"/>
      </dsp:txXfrm>
    </dsp:sp>
    <dsp:sp modelId="{90BF983A-B2A3-8048-BDB9-3B8088A2F155}">
      <dsp:nvSpPr>
        <dsp:cNvPr id="0" name=""/>
        <dsp:cNvSpPr/>
      </dsp:nvSpPr>
      <dsp:spPr>
        <a:xfrm rot="10800000">
          <a:off x="1944700" y="2677687"/>
          <a:ext cx="874914" cy="2943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10800000">
        <a:off x="2033001" y="2736555"/>
        <a:ext cx="698312" cy="176602"/>
      </dsp:txXfrm>
    </dsp:sp>
    <dsp:sp modelId="{8F35B6DA-764C-7842-B9CF-8924403B18A1}">
      <dsp:nvSpPr>
        <dsp:cNvPr id="0" name=""/>
        <dsp:cNvSpPr/>
      </dsp:nvSpPr>
      <dsp:spPr>
        <a:xfrm>
          <a:off x="153402" y="2404373"/>
          <a:ext cx="1681933" cy="840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err="1" smtClean="0"/>
            <a:t>Earth</a:t>
          </a:r>
          <a:endParaRPr lang="fr-FR" sz="3000" kern="1200" dirty="0"/>
        </a:p>
      </dsp:txBody>
      <dsp:txXfrm>
        <a:off x="178033" y="2429004"/>
        <a:ext cx="1632671" cy="791704"/>
      </dsp:txXfrm>
    </dsp:sp>
    <dsp:sp modelId="{EB0ADFB4-439E-0143-BC98-4CE786B3F62A}">
      <dsp:nvSpPr>
        <dsp:cNvPr id="0" name=""/>
        <dsp:cNvSpPr/>
      </dsp:nvSpPr>
      <dsp:spPr>
        <a:xfrm rot="18000000">
          <a:off x="1250806" y="1475828"/>
          <a:ext cx="874914" cy="2943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1339107" y="1534696"/>
        <a:ext cx="698312" cy="17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60361-B7BE-B94D-A8E3-19AED2C3038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FCEBF-21D5-0F44-A4AF-0B3BC545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2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3299013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1872"/>
            <a:ext cx="4079545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2"/>
            <a:ext cx="1524000" cy="55753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2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lIns="91307" tIns="45654" rIns="91307" bIns="45654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31"/>
            <a:ext cx="7772400" cy="1500187"/>
          </a:xfrm>
          <a:prstGeom prst="rect">
            <a:avLst/>
          </a:prstGeom>
        </p:spPr>
        <p:txBody>
          <a:bodyPr vert="horz" lIns="91307" tIns="45654" rIns="91307" bIns="45654" anchor="b"/>
          <a:lstStyle>
            <a:lvl1pPr marL="0" indent="0">
              <a:buNone/>
              <a:defRPr sz="2000"/>
            </a:lvl1pPr>
            <a:lvl2pPr marL="456539" indent="0">
              <a:buNone/>
              <a:defRPr sz="1800"/>
            </a:lvl2pPr>
            <a:lvl3pPr marL="913092" indent="0">
              <a:buNone/>
              <a:defRPr sz="1600"/>
            </a:lvl3pPr>
            <a:lvl4pPr marL="1369639" indent="0">
              <a:buNone/>
              <a:defRPr sz="1400"/>
            </a:lvl4pPr>
            <a:lvl5pPr marL="1826183" indent="0">
              <a:buNone/>
              <a:defRPr sz="1400"/>
            </a:lvl5pPr>
            <a:lvl6pPr marL="2282731" indent="0">
              <a:buNone/>
              <a:defRPr sz="1400"/>
            </a:lvl6pPr>
            <a:lvl7pPr marL="2739278" indent="0">
              <a:buNone/>
              <a:defRPr sz="1400"/>
            </a:lvl7pPr>
            <a:lvl8pPr marL="3195825" indent="0">
              <a:buNone/>
              <a:defRPr sz="1400"/>
            </a:lvl8pPr>
            <a:lvl9pPr marL="3652366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  <a:prstGeom prst="rect">
            <a:avLst/>
          </a:prstGeom>
        </p:spPr>
        <p:txBody>
          <a:bodyPr vert="horz" lIns="91307" tIns="45654" rIns="91307" bIns="4565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600217"/>
            <a:ext cx="4038600" cy="4525963"/>
          </a:xfrm>
          <a:prstGeom prst="rect">
            <a:avLst/>
          </a:prstGeom>
        </p:spPr>
        <p:txBody>
          <a:bodyPr vert="horz" lIns="91307" tIns="45654" rIns="91307" bIns="4565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07" tIns="45654" rIns="91307" bIns="45654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  <a:prstGeom prst="rect">
            <a:avLst/>
          </a:prstGeom>
        </p:spPr>
        <p:txBody>
          <a:bodyPr vert="horz" lIns="91307" tIns="45654" rIns="91307" bIns="45654" anchor="b"/>
          <a:lstStyle>
            <a:lvl1pPr marL="0" indent="0">
              <a:buNone/>
              <a:defRPr sz="2400" b="1"/>
            </a:lvl1pPr>
            <a:lvl2pPr marL="456539" indent="0">
              <a:buNone/>
              <a:defRPr sz="2000" b="1"/>
            </a:lvl2pPr>
            <a:lvl3pPr marL="913092" indent="0">
              <a:buNone/>
              <a:defRPr sz="1800" b="1"/>
            </a:lvl3pPr>
            <a:lvl4pPr marL="1369639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31" indent="0">
              <a:buNone/>
              <a:defRPr sz="1600" b="1"/>
            </a:lvl6pPr>
            <a:lvl7pPr marL="2739278" indent="0">
              <a:buNone/>
              <a:defRPr sz="1600" b="1"/>
            </a:lvl7pPr>
            <a:lvl8pPr marL="3195825" indent="0">
              <a:buNone/>
              <a:defRPr sz="1600" b="1"/>
            </a:lvl8pPr>
            <a:lvl9pPr marL="3652366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vert="horz" lIns="91307" tIns="45654" rIns="91307" bIns="4565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4" y="1535116"/>
            <a:ext cx="4041775" cy="639763"/>
          </a:xfrm>
          <a:prstGeom prst="rect">
            <a:avLst/>
          </a:prstGeom>
        </p:spPr>
        <p:txBody>
          <a:bodyPr vert="horz" lIns="91307" tIns="45654" rIns="91307" bIns="45654" anchor="b"/>
          <a:lstStyle>
            <a:lvl1pPr marL="0" indent="0">
              <a:buNone/>
              <a:defRPr sz="2400" b="1"/>
            </a:lvl1pPr>
            <a:lvl2pPr marL="456539" indent="0">
              <a:buNone/>
              <a:defRPr sz="2000" b="1"/>
            </a:lvl2pPr>
            <a:lvl3pPr marL="913092" indent="0">
              <a:buNone/>
              <a:defRPr sz="1800" b="1"/>
            </a:lvl3pPr>
            <a:lvl4pPr marL="1369639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31" indent="0">
              <a:buNone/>
              <a:defRPr sz="1600" b="1"/>
            </a:lvl6pPr>
            <a:lvl7pPr marL="2739278" indent="0">
              <a:buNone/>
              <a:defRPr sz="1600" b="1"/>
            </a:lvl7pPr>
            <a:lvl8pPr marL="3195825" indent="0">
              <a:buNone/>
              <a:defRPr sz="1600" b="1"/>
            </a:lvl8pPr>
            <a:lvl9pPr marL="3652366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4" y="2174879"/>
            <a:ext cx="4041775" cy="3951288"/>
          </a:xfrm>
          <a:prstGeom prst="rect">
            <a:avLst/>
          </a:prstGeom>
        </p:spPr>
        <p:txBody>
          <a:bodyPr vert="horz" lIns="91307" tIns="45654" rIns="91307" bIns="4565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vert="horz" lIns="91307" tIns="45654" rIns="91307" bIns="45654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69"/>
            <a:ext cx="5111750" cy="5853113"/>
          </a:xfrm>
          <a:prstGeom prst="rect">
            <a:avLst/>
          </a:prstGeom>
        </p:spPr>
        <p:txBody>
          <a:bodyPr vert="horz" lIns="91307" tIns="45654" rIns="91307" bIns="4565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vert="horz" lIns="91307" tIns="45654" rIns="91307" bIns="45654"/>
          <a:lstStyle>
            <a:lvl1pPr marL="0" indent="0">
              <a:buNone/>
              <a:defRPr sz="1400"/>
            </a:lvl1pPr>
            <a:lvl2pPr marL="456539" indent="0">
              <a:buNone/>
              <a:defRPr sz="1200"/>
            </a:lvl2pPr>
            <a:lvl3pPr marL="913092" indent="0">
              <a:buNone/>
              <a:defRPr sz="1000"/>
            </a:lvl3pPr>
            <a:lvl4pPr marL="1369639" indent="0">
              <a:buNone/>
              <a:defRPr sz="900"/>
            </a:lvl4pPr>
            <a:lvl5pPr marL="1826183" indent="0">
              <a:buNone/>
              <a:defRPr sz="900"/>
            </a:lvl5pPr>
            <a:lvl6pPr marL="2282731" indent="0">
              <a:buNone/>
              <a:defRPr sz="900"/>
            </a:lvl6pPr>
            <a:lvl7pPr marL="2739278" indent="0">
              <a:buNone/>
              <a:defRPr sz="900"/>
            </a:lvl7pPr>
            <a:lvl8pPr marL="3195825" indent="0">
              <a:buNone/>
              <a:defRPr sz="900"/>
            </a:lvl8pPr>
            <a:lvl9pPr marL="365236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vert="horz" lIns="91307" tIns="45654" rIns="91307" bIns="45654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307" tIns="45654" rIns="91307" bIns="45654"/>
          <a:lstStyle>
            <a:lvl1pPr marL="0" indent="0">
              <a:buNone/>
              <a:defRPr sz="3200"/>
            </a:lvl1pPr>
            <a:lvl2pPr marL="456539" indent="0">
              <a:buNone/>
              <a:defRPr sz="2800"/>
            </a:lvl2pPr>
            <a:lvl3pPr marL="913092" indent="0">
              <a:buNone/>
              <a:defRPr sz="2400"/>
            </a:lvl3pPr>
            <a:lvl4pPr marL="1369639" indent="0">
              <a:buNone/>
              <a:defRPr sz="2000"/>
            </a:lvl4pPr>
            <a:lvl5pPr marL="1826183" indent="0">
              <a:buNone/>
              <a:defRPr sz="2000"/>
            </a:lvl5pPr>
            <a:lvl6pPr marL="2282731" indent="0">
              <a:buNone/>
              <a:defRPr sz="2000"/>
            </a:lvl6pPr>
            <a:lvl7pPr marL="2739278" indent="0">
              <a:buNone/>
              <a:defRPr sz="2000"/>
            </a:lvl7pPr>
            <a:lvl8pPr marL="3195825" indent="0">
              <a:buNone/>
              <a:defRPr sz="2000"/>
            </a:lvl8pPr>
            <a:lvl9pPr marL="3652366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 vert="horz" lIns="91307" tIns="45654" rIns="91307" bIns="45654"/>
          <a:lstStyle>
            <a:lvl1pPr marL="0" indent="0">
              <a:buNone/>
              <a:defRPr sz="1400"/>
            </a:lvl1pPr>
            <a:lvl2pPr marL="456539" indent="0">
              <a:buNone/>
              <a:defRPr sz="1200"/>
            </a:lvl2pPr>
            <a:lvl3pPr marL="913092" indent="0">
              <a:buNone/>
              <a:defRPr sz="1000"/>
            </a:lvl3pPr>
            <a:lvl4pPr marL="1369639" indent="0">
              <a:buNone/>
              <a:defRPr sz="900"/>
            </a:lvl4pPr>
            <a:lvl5pPr marL="1826183" indent="0">
              <a:buNone/>
              <a:defRPr sz="900"/>
            </a:lvl5pPr>
            <a:lvl6pPr marL="2282731" indent="0">
              <a:buNone/>
              <a:defRPr sz="900"/>
            </a:lvl6pPr>
            <a:lvl7pPr marL="2739278" indent="0">
              <a:buNone/>
              <a:defRPr sz="900"/>
            </a:lvl7pPr>
            <a:lvl8pPr marL="3195825" indent="0">
              <a:buNone/>
              <a:defRPr sz="900"/>
            </a:lvl8pPr>
            <a:lvl9pPr marL="365236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eaVert" lIns="91307" tIns="45654" rIns="91307" bIns="45654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2" y="274639"/>
            <a:ext cx="2057400" cy="5851525"/>
          </a:xfrm>
          <a:prstGeom prst="rect">
            <a:avLst/>
          </a:prstGeom>
        </p:spPr>
        <p:txBody>
          <a:bodyPr vert="eaVert" lIns="91307" tIns="45654" rIns="91307" bIns="4565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307" tIns="45654" rIns="91307" bIns="45654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85988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606"/>
            <a:ext cx="8229600" cy="2187575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 vert="horz" lIns="91307" tIns="45654" rIns="91307" bIns="45654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lIns="91307" tIns="45654" rIns="91307" bIns="45654"/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307" tIns="45654" rIns="91307" bIns="4565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8050E-B668-4FA7-85AD-C750C80A6E9B}" type="datetimeFigureOut">
              <a:rPr lang="en-GB" sz="24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15/05/2018</a:t>
            </a:fld>
            <a:endParaRPr lang="fr-FR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307" tIns="45654" rIns="91307" bIns="4565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307" tIns="45654" rIns="91307" bIns="4565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D5ECE-8B49-45CD-BE81-EF81920D1969}" type="slidenum">
              <a:rPr lang="fr-FR" sz="24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333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63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02000" y="304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832A0-4852-43D8-BC1D-D3F9A7243BEC}" type="slidenum">
              <a:rPr lang="nl-NL" sz="2400" smtClean="0">
                <a:latin typeface="Calibri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nl-NL" sz="2400" dirty="0" smtClean="0">
                <a:latin typeface="Calibri"/>
                <a:ea typeface="ＭＳ Ｐゴシック" charset="-128"/>
                <a:cs typeface="ＭＳ Ｐゴシック" charset="-128"/>
              </a:rPr>
              <a:t>/34</a:t>
            </a:r>
            <a:endParaRPr lang="nl-NL" sz="2400" dirty="0">
              <a:latin typeface="Calibri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68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3352802"/>
            <a:ext cx="8416925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403145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7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6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6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1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8114" y="6657975"/>
            <a:ext cx="0" cy="1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749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656285" algn="l"/>
                <a:tab pos="1310987" algn="l"/>
                <a:tab pos="1967268" algn="l"/>
              </a:tabLst>
              <a:defRPr/>
            </a:pPr>
            <a:r>
              <a:rPr lang="en-GB" sz="1000" b="1" i="1" dirty="0">
                <a:solidFill>
                  <a:srgbClr val="E6E6E6"/>
                </a:solidFill>
                <a:latin typeface="Utopia" pitchFamily="16" charset="0"/>
                <a:ea typeface="HG Mincho Light J" charset="0"/>
                <a:cs typeface="HG Mincho Light J" charset="0"/>
              </a:rPr>
              <a:t> </a:t>
            </a:r>
          </a:p>
        </p:txBody>
      </p:sp>
      <p:sp>
        <p:nvSpPr>
          <p:cNvPr id="5" name="Rogner un rectangle avec un coin du même côté 4"/>
          <p:cNvSpPr/>
          <p:nvPr userDrawn="1"/>
        </p:nvSpPr>
        <p:spPr bwMode="auto">
          <a:xfrm>
            <a:off x="1066800" y="914400"/>
            <a:ext cx="8077200" cy="381000"/>
          </a:xfrm>
          <a:prstGeom prst="snip2Same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4" rIns="91307" bIns="45654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Image 5" descr="APC-logo-1.eps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1"/>
            <a:ext cx="936104" cy="1045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marL="1304643" indent="-1304643" algn="l" defTabSz="4074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1304643" indent="-1304643" algn="l" defTabSz="4074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2pPr>
      <a:lvl3pPr marL="1304643" indent="-1304643" algn="l" defTabSz="4074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3pPr>
      <a:lvl4pPr marL="1304643" indent="-1304643" algn="l" defTabSz="4074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4pPr>
      <a:lvl5pPr marL="1304643" indent="-1304643" algn="l" defTabSz="4074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5pPr>
      <a:lvl6pPr marL="1761193" algn="l" defTabSz="40740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6pPr>
      <a:lvl7pPr marL="2217745" algn="l" defTabSz="40740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7pPr>
      <a:lvl8pPr marL="2674287" algn="l" defTabSz="40740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8pPr>
      <a:lvl9pPr marL="3130825" algn="l" defTabSz="40740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9pPr>
    </p:titleStyle>
    <p:bodyStyle>
      <a:lvl1pPr marL="391552" indent="-293270" algn="l" defTabSz="407404" rtl="0" eaLnBrk="0" fontAlgn="base" hangingPunct="0"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 charset="0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1519" indent="-259977" algn="l" defTabSz="407404" rtl="0" eaLnBrk="0" fontAlgn="base" hangingPunct="0">
        <a:spcBef>
          <a:spcPct val="0"/>
        </a:spcBef>
        <a:spcAft>
          <a:spcPts val="1025"/>
        </a:spcAft>
        <a:buClr>
          <a:srgbClr val="000000"/>
        </a:buClr>
        <a:buSzPct val="75000"/>
        <a:buFont typeface="StarSymbol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3076" indent="-194984" algn="l" defTabSz="407404" rtl="0" eaLnBrk="0" fontAlgn="base" hangingPunct="0"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 charset="0"/>
        <a:buChar char="●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4622" indent="-194984" algn="l" defTabSz="407404" rtl="0" eaLnBrk="0" fontAlgn="base" hangingPunct="0">
        <a:spcBef>
          <a:spcPct val="0"/>
        </a:spcBef>
        <a:spcAft>
          <a:spcPts val="513"/>
        </a:spcAft>
        <a:buClr>
          <a:srgbClr val="000000"/>
        </a:buClr>
        <a:buSzPct val="75000"/>
        <a:buFont typeface="StarSymbol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56174" indent="-196568" algn="l" defTabSz="407404" rtl="0" eaLnBrk="0" fontAlgn="base" hangingPunct="0">
        <a:spcBef>
          <a:spcPct val="0"/>
        </a:spcBef>
        <a:spcAft>
          <a:spcPts val="250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412721" indent="-196568" algn="l" defTabSz="407404" rtl="0" fontAlgn="base" hangingPunct="0">
        <a:spcBef>
          <a:spcPct val="0"/>
        </a:spcBef>
        <a:spcAft>
          <a:spcPts val="250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869265" indent="-196568" algn="l" defTabSz="407404" rtl="0" fontAlgn="base" hangingPunct="0">
        <a:spcBef>
          <a:spcPct val="0"/>
        </a:spcBef>
        <a:spcAft>
          <a:spcPts val="250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325814" indent="-196568" algn="l" defTabSz="407404" rtl="0" fontAlgn="base" hangingPunct="0">
        <a:spcBef>
          <a:spcPct val="0"/>
        </a:spcBef>
        <a:spcAft>
          <a:spcPts val="250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782360" indent="-196568" algn="l" defTabSz="407404" rtl="0" fontAlgn="base" hangingPunct="0">
        <a:spcBef>
          <a:spcPct val="0"/>
        </a:spcBef>
        <a:spcAft>
          <a:spcPts val="250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9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92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39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3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31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8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25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6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664477"/>
            <a:ext cx="8042276" cy="1336956"/>
          </a:xfrm>
        </p:spPr>
        <p:txBody>
          <a:bodyPr/>
          <a:lstStyle/>
          <a:p>
            <a:r>
              <a:rPr lang="fr-FR" sz="2800" dirty="0" smtClean="0"/>
              <a:t>Univers 2.0 </a:t>
            </a:r>
            <a:br>
              <a:rPr lang="fr-FR" sz="2800" dirty="0" smtClean="0"/>
            </a:br>
            <a:r>
              <a:rPr lang="fr-FR" sz="2800" dirty="0" err="1" smtClean="0"/>
              <a:t>Funded</a:t>
            </a:r>
            <a:r>
              <a:rPr lang="fr-FR" sz="2800" dirty="0" smtClean="0"/>
              <a:t> </a:t>
            </a:r>
            <a:r>
              <a:rPr lang="fr-FR" sz="2800" dirty="0"/>
              <a:t>by the </a:t>
            </a:r>
            <a:r>
              <a:rPr lang="fr-FR" sz="2800" dirty="0" err="1"/>
              <a:t>Carasso</a:t>
            </a:r>
            <a:r>
              <a:rPr lang="fr-FR" sz="2800" dirty="0"/>
              <a:t> </a:t>
            </a:r>
            <a:r>
              <a:rPr lang="fr-FR" sz="2800" dirty="0" err="1"/>
              <a:t>Foundation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0" y="1600201"/>
            <a:ext cx="8496200" cy="48964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aim of this project is to initiate an exploration, through a cross-reflection between artists and scientists, of the field that began with the recent discovery of gravitational waves, urgently questioning </a:t>
            </a:r>
            <a:r>
              <a:rPr lang="en-GB" sz="2800" dirty="0" smtClean="0"/>
              <a:t>again:</a:t>
            </a:r>
          </a:p>
          <a:p>
            <a:pPr lvl="1" algn="just"/>
            <a:r>
              <a:rPr lang="en-GB" sz="2400" dirty="0" smtClean="0"/>
              <a:t>the </a:t>
            </a:r>
            <a:r>
              <a:rPr lang="en-GB" sz="2400" dirty="0"/>
              <a:t>nature of   space and time, 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their texture and their relationship with the objects “within”</a:t>
            </a:r>
          </a:p>
          <a:p>
            <a:pPr lvl="1" algn="just"/>
            <a:r>
              <a:rPr lang="en-GB" sz="2400" dirty="0" smtClean="0"/>
              <a:t>the </a:t>
            </a:r>
            <a:r>
              <a:rPr lang="en-GB" sz="2400" dirty="0"/>
              <a:t>notions of origin and horizon, 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the </a:t>
            </a:r>
            <a:r>
              <a:rPr lang="en-GB" sz="2400" dirty="0"/>
              <a:t>role of information circulating in the Universe and its conservation or loss, 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the </a:t>
            </a:r>
            <a:r>
              <a:rPr lang="en-GB" sz="2400" dirty="0"/>
              <a:t>role of the human as observer and/or </a:t>
            </a:r>
            <a:r>
              <a:rPr lang="en-GB" sz="2400" dirty="0" err="1"/>
              <a:t>perturbator</a:t>
            </a:r>
            <a:r>
              <a:rPr lang="en-GB" sz="2400" dirty="0"/>
              <a:t>, more generally the nature of our embedding in the cosmos. </a:t>
            </a:r>
            <a:endParaRPr lang="en-GB" sz="2400" dirty="0" smtClean="0"/>
          </a:p>
          <a:p>
            <a:pPr algn="just"/>
            <a:r>
              <a:rPr lang="en-GB" sz="2800" dirty="0" smtClean="0"/>
              <a:t>In </a:t>
            </a:r>
            <a:r>
              <a:rPr lang="en-GB" sz="2800" dirty="0"/>
              <a:t>short, the overall image of a Gravitational Universe or Universe 2.0.</a:t>
            </a:r>
            <a:endParaRPr lang="fr-FR" sz="2800" dirty="0"/>
          </a:p>
          <a:p>
            <a:r>
              <a:rPr lang="en-GB" dirty="0"/>
              <a:t> 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7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542984"/>
          </a:xfrm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  <a:latin typeface="Cambria"/>
                <a:cs typeface="Cambria"/>
              </a:rPr>
              <a:t>ARGO actions</a:t>
            </a:r>
            <a:endParaRPr lang="fr-FR" sz="3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85793504"/>
              </p:ext>
            </p:extLst>
          </p:nvPr>
        </p:nvGraphicFramePr>
        <p:xfrm>
          <a:off x="185862" y="913885"/>
          <a:ext cx="8828422" cy="59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Univers 2.0 </a:t>
            </a:r>
            <a:br>
              <a:rPr lang="fr-FR" sz="4000" dirty="0" smtClean="0"/>
            </a:br>
            <a:r>
              <a:rPr lang="fr-FR" sz="4000" dirty="0" smtClean="0"/>
              <a:t>Final </a:t>
            </a:r>
            <a:r>
              <a:rPr lang="fr-FR" sz="4000" dirty="0" err="1" smtClean="0"/>
              <a:t>products</a:t>
            </a:r>
            <a:r>
              <a:rPr lang="fr-FR" sz="4000" dirty="0" smtClean="0"/>
              <a:t>*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1"/>
            <a:ext cx="4933640" cy="489646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dirty="0" smtClean="0">
                <a:latin typeface="Cambria"/>
                <a:cs typeface="Cambria"/>
              </a:rPr>
              <a:t>An exhibition for 2019 in France and/or Italy  ? (100</a:t>
            </a:r>
            <a:r>
              <a:rPr lang="en-GB" baseline="30000" dirty="0" smtClean="0">
                <a:latin typeface="Cambria"/>
                <a:cs typeface="Cambria"/>
              </a:rPr>
              <a:t>th</a:t>
            </a:r>
            <a:r>
              <a:rPr lang="en-GB" dirty="0" smtClean="0">
                <a:latin typeface="Cambria"/>
                <a:cs typeface="Cambria"/>
              </a:rPr>
              <a:t> anniversary of  the announcement of bending of light after Arthur </a:t>
            </a:r>
            <a:r>
              <a:rPr lang="en-GB" dirty="0" err="1" smtClean="0">
                <a:latin typeface="Cambria"/>
                <a:cs typeface="Cambria"/>
              </a:rPr>
              <a:t>Eddington’s</a:t>
            </a:r>
            <a:r>
              <a:rPr lang="en-GB" dirty="0" smtClean="0">
                <a:latin typeface="Cambria"/>
                <a:cs typeface="Cambria"/>
              </a:rPr>
              <a:t> eclipse measurement)</a:t>
            </a:r>
            <a:endParaRPr lang="fr-FR" dirty="0">
              <a:latin typeface="Cambria"/>
              <a:cs typeface="Cambria"/>
            </a:endParaRPr>
          </a:p>
          <a:p>
            <a:pPr lvl="0"/>
            <a:r>
              <a:rPr lang="en-GB" dirty="0" smtClean="0">
                <a:latin typeface="Cambria"/>
                <a:cs typeface="Cambria"/>
              </a:rPr>
              <a:t>An open space exhibition here in EGO/Virgo  or in association with a visitors centre as in LIGO’s Science </a:t>
            </a:r>
            <a:r>
              <a:rPr lang="en-GB" dirty="0">
                <a:latin typeface="Cambria"/>
                <a:cs typeface="Cambria"/>
              </a:rPr>
              <a:t>E</a:t>
            </a:r>
            <a:r>
              <a:rPr lang="en-GB" dirty="0" smtClean="0">
                <a:latin typeface="Cambria"/>
                <a:cs typeface="Cambria"/>
              </a:rPr>
              <a:t>ducation </a:t>
            </a:r>
            <a:r>
              <a:rPr lang="en-GB" dirty="0">
                <a:latin typeface="Cambria"/>
                <a:cs typeface="Cambria"/>
              </a:rPr>
              <a:t>C</a:t>
            </a:r>
            <a:r>
              <a:rPr lang="en-GB" dirty="0" smtClean="0">
                <a:latin typeface="Cambria"/>
                <a:cs typeface="Cambria"/>
              </a:rPr>
              <a:t>entre  ? </a:t>
            </a:r>
          </a:p>
          <a:p>
            <a:pPr lvl="0"/>
            <a:r>
              <a:rPr lang="en-GB" sz="2600" dirty="0" smtClean="0">
                <a:latin typeface="Cambria"/>
                <a:cs typeface="Cambria"/>
              </a:rPr>
              <a:t>Residences </a:t>
            </a:r>
          </a:p>
          <a:p>
            <a:pPr lvl="0"/>
            <a:r>
              <a:rPr lang="en-GB" sz="2600" dirty="0" smtClean="0">
                <a:latin typeface="Cambria"/>
                <a:cs typeface="Cambria"/>
              </a:rPr>
              <a:t>Conference </a:t>
            </a:r>
          </a:p>
          <a:p>
            <a:pPr lvl="0"/>
            <a:r>
              <a:rPr lang="en-GB" sz="2600" dirty="0">
                <a:latin typeface="Cambria"/>
                <a:cs typeface="Cambria"/>
              </a:rPr>
              <a:t>B</a:t>
            </a:r>
            <a:r>
              <a:rPr lang="en-GB" sz="2600" dirty="0" smtClean="0">
                <a:latin typeface="Cambria"/>
                <a:cs typeface="Cambria"/>
              </a:rPr>
              <a:t>ook </a:t>
            </a:r>
          </a:p>
          <a:p>
            <a:pPr lvl="0"/>
            <a:r>
              <a:rPr lang="en-GB" sz="2600" dirty="0">
                <a:latin typeface="Cambria"/>
                <a:cs typeface="Cambria"/>
              </a:rPr>
              <a:t>F</a:t>
            </a:r>
            <a:r>
              <a:rPr lang="en-GB" sz="2600" dirty="0" smtClean="0">
                <a:latin typeface="Cambria"/>
                <a:cs typeface="Cambria"/>
              </a:rPr>
              <a:t>ilm </a:t>
            </a:r>
          </a:p>
          <a:p>
            <a:pPr lvl="0"/>
            <a:r>
              <a:rPr lang="en-GB" sz="2600" dirty="0" smtClean="0">
                <a:latin typeface="Cambria"/>
                <a:cs typeface="Cambria"/>
              </a:rPr>
              <a:t>Site</a:t>
            </a:r>
          </a:p>
          <a:p>
            <a:pPr marL="0" lvl="0" indent="0">
              <a:buNone/>
            </a:pPr>
            <a:r>
              <a:rPr lang="en-GB" sz="2600" dirty="0" smtClean="0">
                <a:latin typeface="Cambria"/>
                <a:cs typeface="Cambria"/>
              </a:rPr>
              <a:t>* In association with  </a:t>
            </a:r>
            <a:r>
              <a:rPr lang="en-GB" sz="2600" dirty="0" err="1" smtClean="0">
                <a:latin typeface="Cambria"/>
                <a:cs typeface="Cambria"/>
              </a:rPr>
              <a:t>ArtSciLab</a:t>
            </a:r>
            <a:r>
              <a:rPr lang="en-GB" sz="2600" dirty="0" smtClean="0">
                <a:latin typeface="Cambria"/>
                <a:cs typeface="Cambria"/>
              </a:rPr>
              <a:t> and Leonardo, </a:t>
            </a:r>
            <a:r>
              <a:rPr lang="en-GB" sz="2600" dirty="0" err="1" smtClean="0">
                <a:latin typeface="Cambria"/>
                <a:cs typeface="Cambria"/>
              </a:rPr>
              <a:t>Museo</a:t>
            </a:r>
            <a:r>
              <a:rPr lang="en-GB" sz="2600" dirty="0" smtClean="0">
                <a:latin typeface="Cambria"/>
                <a:cs typeface="Cambria"/>
              </a:rPr>
              <a:t> de la </a:t>
            </a:r>
            <a:r>
              <a:rPr lang="en-GB" sz="2600" dirty="0" err="1" smtClean="0">
                <a:latin typeface="Cambria"/>
                <a:cs typeface="Cambria"/>
              </a:rPr>
              <a:t>Grafica</a:t>
            </a:r>
            <a:r>
              <a:rPr lang="en-GB" sz="2600" dirty="0" smtClean="0">
                <a:latin typeface="Cambria"/>
                <a:cs typeface="Cambria"/>
              </a:rPr>
              <a:t>, </a:t>
            </a:r>
            <a:r>
              <a:rPr lang="en-GB" sz="2600" dirty="0" err="1" smtClean="0">
                <a:latin typeface="Cambria"/>
                <a:cs typeface="Cambria"/>
              </a:rPr>
              <a:t>Musée</a:t>
            </a:r>
            <a:r>
              <a:rPr lang="en-GB" sz="2600" dirty="0" smtClean="0">
                <a:latin typeface="Cambria"/>
                <a:cs typeface="Cambria"/>
              </a:rPr>
              <a:t> des Arts et Metiers, Academia </a:t>
            </a:r>
            <a:r>
              <a:rPr lang="en-GB" sz="2600" dirty="0" err="1" smtClean="0">
                <a:latin typeface="Cambria"/>
                <a:cs typeface="Cambria"/>
              </a:rPr>
              <a:t>delle</a:t>
            </a:r>
            <a:r>
              <a:rPr lang="en-GB" sz="2600" dirty="0" smtClean="0">
                <a:latin typeface="Cambria"/>
                <a:cs typeface="Cambria"/>
              </a:rPr>
              <a:t> </a:t>
            </a:r>
            <a:r>
              <a:rPr lang="en-GB" sz="2600" dirty="0" err="1" smtClean="0">
                <a:latin typeface="Cambria"/>
                <a:cs typeface="Cambria"/>
              </a:rPr>
              <a:t>Arti</a:t>
            </a:r>
            <a:r>
              <a:rPr lang="en-GB" sz="2600" dirty="0" smtClean="0">
                <a:latin typeface="Cambria"/>
                <a:cs typeface="Cambria"/>
              </a:rPr>
              <a:t> del </a:t>
            </a:r>
            <a:r>
              <a:rPr lang="en-GB" sz="2600" dirty="0" err="1" smtClean="0">
                <a:latin typeface="Cambria"/>
                <a:cs typeface="Cambria"/>
              </a:rPr>
              <a:t>Disegnio</a:t>
            </a:r>
            <a:r>
              <a:rPr lang="en-GB" sz="2600" dirty="0" smtClean="0">
                <a:latin typeface="Cambria"/>
                <a:cs typeface="Cambria"/>
              </a:rPr>
              <a:t>, </a:t>
            </a:r>
            <a:r>
              <a:rPr lang="en-GB" sz="2600" dirty="0" err="1" smtClean="0">
                <a:latin typeface="Cambria"/>
                <a:cs typeface="Cambria"/>
              </a:rPr>
              <a:t>Caixa</a:t>
            </a:r>
            <a:r>
              <a:rPr lang="en-GB" sz="2600" dirty="0" smtClean="0">
                <a:latin typeface="Cambria"/>
                <a:cs typeface="Cambria"/>
              </a:rPr>
              <a:t> Foundation, </a:t>
            </a:r>
            <a:r>
              <a:rPr lang="en-GB" sz="2600" dirty="0" err="1" smtClean="0">
                <a:latin typeface="Cambria"/>
                <a:cs typeface="Cambria"/>
              </a:rPr>
              <a:t>Evgenides</a:t>
            </a:r>
            <a:r>
              <a:rPr lang="en-GB" sz="2600" dirty="0" smtClean="0">
                <a:latin typeface="Cambria"/>
                <a:cs typeface="Cambria"/>
              </a:rPr>
              <a:t>, Tuscany Region, City of  Paris</a:t>
            </a:r>
            <a:r>
              <a:rPr lang="mr-IN" sz="2600" dirty="0" smtClean="0">
                <a:latin typeface="Cambria"/>
                <a:cs typeface="Cambria"/>
              </a:rPr>
              <a:t>…</a:t>
            </a:r>
            <a:r>
              <a:rPr lang="fr-FR" sz="2600" dirty="0" smtClean="0">
                <a:latin typeface="Cambria"/>
                <a:cs typeface="Cambria"/>
              </a:rPr>
              <a:t>, INFN, CNRS, NIKHEF, </a:t>
            </a:r>
            <a:r>
              <a:rPr lang="fr-FR" sz="2600" dirty="0" err="1" smtClean="0">
                <a:latin typeface="Cambria"/>
                <a:cs typeface="Cambria"/>
              </a:rPr>
              <a:t>Hungary</a:t>
            </a:r>
            <a:r>
              <a:rPr lang="fr-FR" sz="2600" dirty="0" smtClean="0">
                <a:latin typeface="Cambria"/>
                <a:cs typeface="Cambria"/>
              </a:rPr>
              <a:t>, </a:t>
            </a:r>
            <a:r>
              <a:rPr lang="fr-FR" sz="2600" dirty="0" err="1" smtClean="0">
                <a:latin typeface="Cambria"/>
                <a:cs typeface="Cambria"/>
              </a:rPr>
              <a:t>Poland</a:t>
            </a:r>
            <a:r>
              <a:rPr lang="fr-FR" sz="2600" dirty="0" smtClean="0">
                <a:latin typeface="Cambria"/>
                <a:cs typeface="Cambria"/>
              </a:rPr>
              <a:t>,, </a:t>
            </a:r>
            <a:r>
              <a:rPr lang="mr-IN" sz="2600" dirty="0" smtClean="0">
                <a:latin typeface="Cambria"/>
                <a:cs typeface="Cambria"/>
              </a:rPr>
              <a:t>…</a:t>
            </a:r>
            <a:endParaRPr lang="fr-FR" sz="2600" dirty="0"/>
          </a:p>
          <a:p>
            <a:endParaRPr lang="fr-FR" dirty="0"/>
          </a:p>
        </p:txBody>
      </p:sp>
      <p:pic>
        <p:nvPicPr>
          <p:cNvPr id="4" name="Image 3" descr="IMG_031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37452"/>
          <a:stretch/>
        </p:blipFill>
        <p:spPr>
          <a:xfrm>
            <a:off x="7280736" y="356259"/>
            <a:ext cx="1310817" cy="4116349"/>
          </a:xfrm>
          <a:prstGeom prst="rect">
            <a:avLst/>
          </a:prstGeom>
        </p:spPr>
      </p:pic>
      <p:pic>
        <p:nvPicPr>
          <p:cNvPr id="5" name="Image 4" descr="SE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5" y="4706565"/>
            <a:ext cx="3546858" cy="19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2766" y="735209"/>
            <a:ext cx="83995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AU" sz="1600" b="1" dirty="0">
                <a:solidFill>
                  <a:srgbClr val="FF0000"/>
                </a:solidFill>
              </a:rPr>
              <a:t>Thought experiments </a:t>
            </a:r>
            <a:r>
              <a:rPr lang="en-AU" sz="1600" b="1" dirty="0" smtClean="0">
                <a:solidFill>
                  <a:srgbClr val="FF0000"/>
                </a:solidFill>
              </a:rPr>
              <a:t> as precursors for both art and science. </a:t>
            </a:r>
            <a:r>
              <a:rPr lang="en-AU" sz="1600" b="1" dirty="0" smtClean="0">
                <a:solidFill>
                  <a:srgbClr val="3366FF"/>
                </a:solidFill>
              </a:rPr>
              <a:t>(Democritus</a:t>
            </a:r>
            <a:r>
              <a:rPr lang="en-AU" sz="1600" b="1" dirty="0">
                <a:solidFill>
                  <a:srgbClr val="3366FF"/>
                </a:solidFill>
              </a:rPr>
              <a:t>, Archimedes, Galileo, Newton, Einstein</a:t>
            </a:r>
            <a:r>
              <a:rPr lang="en-AU" sz="1600" b="1" dirty="0" smtClean="0">
                <a:solidFill>
                  <a:srgbClr val="3366FF"/>
                </a:solidFill>
              </a:rPr>
              <a:t>). </a:t>
            </a:r>
            <a:r>
              <a:rPr lang="en-AU" sz="1600" b="1" dirty="0" smtClean="0">
                <a:solidFill>
                  <a:srgbClr val="3366FF"/>
                </a:solidFill>
              </a:rPr>
              <a:t>Thales </a:t>
            </a:r>
            <a:r>
              <a:rPr lang="en-AU" sz="1600" b="1" dirty="0" smtClean="0">
                <a:solidFill>
                  <a:srgbClr val="3366FF"/>
                </a:solidFill>
              </a:rPr>
              <a:t>and geometry, Anaximander and the </a:t>
            </a:r>
            <a:r>
              <a:rPr lang="en-AU" sz="1600" b="1" dirty="0" err="1" smtClean="0">
                <a:solidFill>
                  <a:srgbClr val="3366FF"/>
                </a:solidFill>
              </a:rPr>
              <a:t>apeiron</a:t>
            </a:r>
            <a:r>
              <a:rPr lang="en-AU" sz="1600" b="1" dirty="0" smtClean="0">
                <a:solidFill>
                  <a:srgbClr val="3366FF"/>
                </a:solidFill>
              </a:rPr>
              <a:t>, Anaximenes and condensing or rarefying air, Pythagoras and the Harmonious Universe breathing in the void to separate the objects , Plato and Aristotle, the 4 elements and quintessence, the </a:t>
            </a:r>
            <a:r>
              <a:rPr lang="en-AU" sz="1600" b="1" dirty="0" err="1" smtClean="0">
                <a:solidFill>
                  <a:srgbClr val="3366FF"/>
                </a:solidFill>
              </a:rPr>
              <a:t>sublunar</a:t>
            </a:r>
            <a:r>
              <a:rPr lang="en-AU" sz="1600" b="1" dirty="0" smtClean="0">
                <a:solidFill>
                  <a:srgbClr val="3366FF"/>
                </a:solidFill>
              </a:rPr>
              <a:t>,  the « horror vacuum », Democritus the different vacua , the </a:t>
            </a:r>
            <a:r>
              <a:rPr lang="en-AU" sz="1600" b="1" dirty="0" err="1" smtClean="0">
                <a:solidFill>
                  <a:srgbClr val="3366FF"/>
                </a:solidFill>
              </a:rPr>
              <a:t>atomos</a:t>
            </a:r>
            <a:r>
              <a:rPr lang="en-AU" sz="1600" b="1" dirty="0" smtClean="0">
                <a:solidFill>
                  <a:srgbClr val="3366FF"/>
                </a:solidFill>
              </a:rPr>
              <a:t> </a:t>
            </a:r>
            <a:r>
              <a:rPr lang="en-AU" sz="1600" b="1" dirty="0">
                <a:solidFill>
                  <a:srgbClr val="3366FF"/>
                </a:solidFill>
              </a:rPr>
              <a:t>idea…Relativity and the continuum of symbolic forms  (Weyl, Cassirer, Bergson, </a:t>
            </a:r>
            <a:r>
              <a:rPr lang="en-AU" sz="1600" b="1" dirty="0" err="1">
                <a:solidFill>
                  <a:srgbClr val="3366FF"/>
                </a:solidFill>
              </a:rPr>
              <a:t>Reichenbach</a:t>
            </a:r>
            <a:r>
              <a:rPr lang="en-AU" sz="1600" b="1" dirty="0" smtClean="0">
                <a:solidFill>
                  <a:srgbClr val="3366FF"/>
                </a:solidFill>
              </a:rPr>
              <a:t>).</a:t>
            </a:r>
            <a:r>
              <a:rPr lang="en-AU" sz="1600" b="1" dirty="0">
                <a:solidFill>
                  <a:srgbClr val="3366FF"/>
                </a:solidFill>
              </a:rPr>
              <a:t> </a:t>
            </a:r>
            <a:endParaRPr lang="en-AU" sz="1600" b="1" dirty="0" smtClean="0">
              <a:solidFill>
                <a:srgbClr val="3366FF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AU" sz="1600" b="1" dirty="0" smtClean="0">
              <a:solidFill>
                <a:srgbClr val="3366FF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AU" sz="1600" b="1" dirty="0" smtClean="0">
                <a:solidFill>
                  <a:srgbClr val="FF0000"/>
                </a:solidFill>
              </a:rPr>
              <a:t>The medium is the message and/or the object.</a:t>
            </a:r>
            <a:r>
              <a:rPr lang="en-AU" sz="1600" b="1" dirty="0" smtClean="0">
                <a:solidFill>
                  <a:srgbClr val="3366FF"/>
                </a:solidFill>
              </a:rPr>
              <a:t>  The </a:t>
            </a:r>
            <a:r>
              <a:rPr lang="en-AU" sz="1600" b="1" dirty="0">
                <a:solidFill>
                  <a:srgbClr val="3366FF"/>
                </a:solidFill>
              </a:rPr>
              <a:t>genealogy of current notions of space-time: Galileo/Newton  inventing the vacuum, space and time. The Moon and the telescope. The invention of the point of view  by perspective , its role in the Galilean revolution and its negation in the formulation in the developments of modern </a:t>
            </a:r>
            <a:r>
              <a:rPr lang="en-AU" sz="1600" b="1" dirty="0" smtClean="0">
                <a:solidFill>
                  <a:srgbClr val="3366FF"/>
                </a:solidFill>
              </a:rPr>
              <a:t>physics (an art). </a:t>
            </a:r>
            <a:r>
              <a:rPr lang="en-AU" sz="1600" b="1" dirty="0">
                <a:solidFill>
                  <a:srgbClr val="3366FF"/>
                </a:solidFill>
              </a:rPr>
              <a:t>The metaphysics  of </a:t>
            </a:r>
            <a:r>
              <a:rPr lang="en-AU" sz="1600" b="1" dirty="0" smtClean="0">
                <a:solidFill>
                  <a:srgbClr val="3366FF"/>
                </a:solidFill>
              </a:rPr>
              <a:t>light till Goethe and Newton. </a:t>
            </a:r>
            <a:r>
              <a:rPr lang="en-AU" sz="1600" b="1" dirty="0" err="1" smtClean="0">
                <a:solidFill>
                  <a:srgbClr val="3366FF"/>
                </a:solidFill>
              </a:rPr>
              <a:t>Mawxell</a:t>
            </a:r>
            <a:r>
              <a:rPr lang="en-AU" sz="1600" b="1" dirty="0" smtClean="0">
                <a:solidFill>
                  <a:srgbClr val="3366FF"/>
                </a:solidFill>
              </a:rPr>
              <a:t> </a:t>
            </a:r>
            <a:r>
              <a:rPr lang="en-AU" sz="1600" b="1" dirty="0">
                <a:solidFill>
                  <a:srgbClr val="3366FF"/>
                </a:solidFill>
              </a:rPr>
              <a:t>and Hertz, filling the vacuum with the electromagnetic field. </a:t>
            </a:r>
            <a:r>
              <a:rPr lang="en-AU" sz="1600" b="1" dirty="0" smtClean="0">
                <a:solidFill>
                  <a:srgbClr val="3366FF"/>
                </a:solidFill>
              </a:rPr>
              <a:t>Einstein  </a:t>
            </a:r>
            <a:r>
              <a:rPr lang="en-AU" sz="1600" b="1" dirty="0">
                <a:solidFill>
                  <a:srgbClr val="3366FF"/>
                </a:solidFill>
              </a:rPr>
              <a:t>and the new geometries deforming of space-time, dark matter and energy. W</a:t>
            </a:r>
            <a:r>
              <a:rPr lang="en-AU" sz="1600" b="1" dirty="0" smtClean="0">
                <a:solidFill>
                  <a:srgbClr val="3366FF"/>
                </a:solidFill>
              </a:rPr>
              <a:t>hat happens inside air. </a:t>
            </a:r>
            <a:r>
              <a:rPr lang="en-AU" sz="1600" b="1" dirty="0">
                <a:solidFill>
                  <a:srgbClr val="3366FF"/>
                </a:solidFill>
              </a:rPr>
              <a:t>Annunciations and Ascensions in Renaissance </a:t>
            </a:r>
            <a:r>
              <a:rPr lang="en-AU" sz="1600" b="1" dirty="0" smtClean="0">
                <a:solidFill>
                  <a:srgbClr val="3366FF"/>
                </a:solidFill>
              </a:rPr>
              <a:t>art.  Fields and particles, the </a:t>
            </a:r>
            <a:r>
              <a:rPr lang="en-AU" sz="1600" b="1" dirty="0">
                <a:solidFill>
                  <a:srgbClr val="3366FF"/>
                </a:solidFill>
              </a:rPr>
              <a:t>q</a:t>
            </a:r>
            <a:r>
              <a:rPr lang="en-AU" sz="1600" b="1" dirty="0" smtClean="0">
                <a:solidFill>
                  <a:srgbClr val="3366FF"/>
                </a:solidFill>
              </a:rPr>
              <a:t>uantum </a:t>
            </a:r>
            <a:r>
              <a:rPr lang="en-AU" sz="1600" b="1" dirty="0">
                <a:solidFill>
                  <a:srgbClr val="3366FF"/>
                </a:solidFill>
              </a:rPr>
              <a:t>field theory:  the field and the particle complementary  </a:t>
            </a:r>
            <a:r>
              <a:rPr lang="en-AU" sz="1600" b="1" dirty="0" smtClean="0">
                <a:solidFill>
                  <a:srgbClr val="3366FF"/>
                </a:solidFill>
              </a:rPr>
              <a:t>descriptions </a:t>
            </a:r>
            <a:r>
              <a:rPr lang="en-AU" sz="1600" b="1" dirty="0">
                <a:solidFill>
                  <a:srgbClr val="3366FF"/>
                </a:solidFill>
              </a:rPr>
              <a:t>depending on conditions  (Higgs</a:t>
            </a:r>
            <a:r>
              <a:rPr lang="en-AU" sz="1600" b="1" dirty="0" smtClean="0">
                <a:solidFill>
                  <a:srgbClr val="3366FF"/>
                </a:solidFill>
              </a:rPr>
              <a:t>).</a:t>
            </a:r>
            <a:r>
              <a:rPr lang="en-AU" sz="1600" b="1" dirty="0">
                <a:solidFill>
                  <a:srgbClr val="3366FF"/>
                </a:solidFill>
              </a:rPr>
              <a:t> Is space and time an an « aspect »  of things, it is emergent in the relationship? Textures and plasticity of a medium or an object. </a:t>
            </a:r>
            <a:endParaRPr lang="en-AU" sz="1600" b="1" dirty="0" smtClean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AU" sz="1600" b="1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AU" sz="1600" b="1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AU" sz="1600" b="1" dirty="0" smtClean="0">
              <a:solidFill>
                <a:srgbClr val="3366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88878"/>
            <a:ext cx="918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3366FF"/>
                </a:solidFill>
              </a:rPr>
              <a:t>Possible themes (working groups)</a:t>
            </a:r>
            <a:endParaRPr lang="en-AU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-154379" y="273544"/>
            <a:ext cx="93429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b="1" dirty="0" smtClean="0">
                <a:solidFill>
                  <a:srgbClr val="3366FF"/>
                </a:solidFill>
              </a:rPr>
              <a:t> 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AU" sz="1600" b="1" dirty="0">
                <a:solidFill>
                  <a:srgbClr val="FF0000"/>
                </a:solidFill>
              </a:rPr>
              <a:t>Feeling the environment.  </a:t>
            </a:r>
            <a:r>
              <a:rPr lang="en-AU" sz="1600" b="1" dirty="0">
                <a:solidFill>
                  <a:srgbClr val="3366FF"/>
                </a:solidFill>
              </a:rPr>
              <a:t> The notion of Atmosphere (</a:t>
            </a:r>
            <a:r>
              <a:rPr lang="en-AU" sz="1600" b="1" dirty="0" err="1">
                <a:solidFill>
                  <a:srgbClr val="3366FF"/>
                </a:solidFill>
              </a:rPr>
              <a:t>Stimmung</a:t>
            </a:r>
            <a:r>
              <a:rPr lang="en-AU" sz="1600" b="1" dirty="0">
                <a:solidFill>
                  <a:srgbClr val="3366FF"/>
                </a:solidFill>
              </a:rPr>
              <a:t>). The paradoxes of the horizon, black holes.  The Sublime and the Beautiful, the  locus of sense and conscience, synaesthesia. </a:t>
            </a:r>
            <a:r>
              <a:rPr lang="en-AU" sz="1600" b="1" dirty="0" smtClean="0">
                <a:solidFill>
                  <a:srgbClr val="3366FF"/>
                </a:solidFill>
              </a:rPr>
              <a:t>Bioluminescence in the deep ocean. The </a:t>
            </a:r>
            <a:r>
              <a:rPr lang="en-AU" sz="1600" b="1" dirty="0">
                <a:solidFill>
                  <a:srgbClr val="3366FF"/>
                </a:solidFill>
              </a:rPr>
              <a:t>New sublime.  </a:t>
            </a:r>
            <a:r>
              <a:rPr lang="en-AU" sz="1600" b="1" dirty="0" err="1">
                <a:solidFill>
                  <a:srgbClr val="3366FF"/>
                </a:solidFill>
              </a:rPr>
              <a:t>Multimessenger</a:t>
            </a:r>
            <a:r>
              <a:rPr lang="en-AU" sz="1600" b="1" dirty="0">
                <a:solidFill>
                  <a:srgbClr val="3366FF"/>
                </a:solidFill>
              </a:rPr>
              <a:t> environment. What are the current possibilities of </a:t>
            </a:r>
            <a:r>
              <a:rPr lang="en-AU" sz="1600" b="1" dirty="0" smtClean="0">
                <a:solidFill>
                  <a:srgbClr val="3366FF"/>
                </a:solidFill>
              </a:rPr>
              <a:t> cognitive and emotional insertion </a:t>
            </a:r>
            <a:r>
              <a:rPr lang="en-AU" sz="1600" b="1" dirty="0">
                <a:solidFill>
                  <a:srgbClr val="3366FF"/>
                </a:solidFill>
              </a:rPr>
              <a:t>of the human in the cosmos ? </a:t>
            </a:r>
            <a:endParaRPr lang="en-AU" sz="1600" b="1" dirty="0" smtClean="0">
              <a:solidFill>
                <a:srgbClr val="3366FF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endParaRPr lang="en-AU" sz="1600" b="1" dirty="0">
              <a:solidFill>
                <a:srgbClr val="3366FF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AU" sz="1600" b="1" dirty="0" smtClean="0">
                <a:solidFill>
                  <a:srgbClr val="FF0000"/>
                </a:solidFill>
              </a:rPr>
              <a:t>Representations and measures. Rods/</a:t>
            </a:r>
            <a:r>
              <a:rPr lang="en-AU" sz="1600" b="1" dirty="0" err="1" smtClean="0">
                <a:solidFill>
                  <a:srgbClr val="FF0000"/>
                </a:solidFill>
              </a:rPr>
              <a:t>stics</a:t>
            </a:r>
            <a:r>
              <a:rPr lang="en-AU" sz="1600" b="1" dirty="0" smtClean="0">
                <a:solidFill>
                  <a:srgbClr val="FF0000"/>
                </a:solidFill>
              </a:rPr>
              <a:t> and </a:t>
            </a:r>
            <a:r>
              <a:rPr lang="en-AU" sz="1600" b="1" dirty="0" err="1" smtClean="0">
                <a:solidFill>
                  <a:srgbClr val="FF0000"/>
                </a:solidFill>
              </a:rPr>
              <a:t>asrtistc</a:t>
            </a:r>
            <a:r>
              <a:rPr lang="en-AU" sz="1600" b="1" dirty="0" smtClean="0">
                <a:solidFill>
                  <a:srgbClr val="FF0000"/>
                </a:solidFill>
              </a:rPr>
              <a:t> lines . </a:t>
            </a:r>
            <a:r>
              <a:rPr lang="en-AU" sz="1600" b="1" dirty="0" smtClean="0">
                <a:solidFill>
                  <a:srgbClr val="3366FF"/>
                </a:solidFill>
              </a:rPr>
              <a:t>The </a:t>
            </a:r>
            <a:r>
              <a:rPr lang="en-AU" sz="1600" b="1" dirty="0">
                <a:solidFill>
                  <a:srgbClr val="3366FF"/>
                </a:solidFill>
              </a:rPr>
              <a:t>deformability of the medium imposes </a:t>
            </a:r>
            <a:r>
              <a:rPr lang="en-AU" sz="1600" b="1" dirty="0" err="1">
                <a:solidFill>
                  <a:srgbClr val="3366FF"/>
                </a:solidFill>
              </a:rPr>
              <a:t>stardard</a:t>
            </a:r>
            <a:r>
              <a:rPr lang="en-AU" sz="1600" b="1" dirty="0">
                <a:solidFill>
                  <a:srgbClr val="3366FF"/>
                </a:solidFill>
              </a:rPr>
              <a:t> rulers in science (</a:t>
            </a:r>
            <a:r>
              <a:rPr lang="en-AU" sz="1600" b="1" dirty="0" err="1">
                <a:solidFill>
                  <a:srgbClr val="3366FF"/>
                </a:solidFill>
              </a:rPr>
              <a:t>étalons</a:t>
            </a:r>
            <a:r>
              <a:rPr lang="en-AU" sz="1600" b="1" dirty="0">
                <a:solidFill>
                  <a:srgbClr val="3366FF"/>
                </a:solidFill>
              </a:rPr>
              <a:t>, Virgo) and  representation </a:t>
            </a:r>
            <a:r>
              <a:rPr lang="en-AU" sz="1600" b="1" dirty="0" smtClean="0">
                <a:solidFill>
                  <a:srgbClr val="3366FF"/>
                </a:solidFill>
              </a:rPr>
              <a:t>media in art: </a:t>
            </a:r>
            <a:r>
              <a:rPr lang="en-AU" sz="1600" b="1" dirty="0">
                <a:solidFill>
                  <a:srgbClr val="3366FF"/>
                </a:solidFill>
              </a:rPr>
              <a:t>stones, papers, painting, </a:t>
            </a:r>
            <a:r>
              <a:rPr lang="en-AU" sz="1600" b="1" dirty="0" smtClean="0">
                <a:solidFill>
                  <a:srgbClr val="3366FF"/>
                </a:solidFill>
              </a:rPr>
              <a:t>music, performance... When </a:t>
            </a:r>
            <a:r>
              <a:rPr lang="en-AU" sz="1600" b="1" dirty="0">
                <a:solidFill>
                  <a:srgbClr val="3366FF"/>
                </a:solidFill>
              </a:rPr>
              <a:t>does the inflexibility and plasticity transforms an object to a measuring device   (Rigid rods and flawless clocks) </a:t>
            </a:r>
            <a:r>
              <a:rPr lang="en-AU" sz="1600" b="1" dirty="0" smtClean="0">
                <a:solidFill>
                  <a:srgbClr val="3366FF"/>
                </a:solidFill>
              </a:rPr>
              <a:t>?</a:t>
            </a:r>
            <a:r>
              <a:rPr lang="en-AU" sz="1600" b="1" dirty="0">
                <a:solidFill>
                  <a:srgbClr val="3366FF"/>
                </a:solidFill>
              </a:rPr>
              <a:t> </a:t>
            </a:r>
            <a:r>
              <a:rPr lang="en-AU" sz="1600" b="1" dirty="0" smtClean="0">
                <a:solidFill>
                  <a:srgbClr val="3366FF"/>
                </a:solidFill>
              </a:rPr>
              <a:t>When </a:t>
            </a:r>
            <a:r>
              <a:rPr lang="en-AU" sz="1600" b="1" dirty="0">
                <a:solidFill>
                  <a:srgbClr val="3366FF"/>
                </a:solidFill>
              </a:rPr>
              <a:t>does it transform it to  a representation medium </a:t>
            </a:r>
            <a:r>
              <a:rPr lang="en-AU" sz="1600" b="1" dirty="0" smtClean="0">
                <a:solidFill>
                  <a:srgbClr val="3366FF"/>
                </a:solidFill>
              </a:rPr>
              <a:t>(stone, plaster, engraving (the line of Galileo), photography, digital media). </a:t>
            </a:r>
            <a:endParaRPr lang="en-AU" sz="1600" b="1" dirty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en-AU" sz="1600" b="1" dirty="0">
              <a:solidFill>
                <a:srgbClr val="3366FF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AU" sz="1600" b="1" dirty="0" smtClean="0">
                <a:solidFill>
                  <a:srgbClr val="FF0000"/>
                </a:solidFill>
              </a:rPr>
              <a:t>Embodied intelligence. Robots Artists and Scientists. </a:t>
            </a:r>
            <a:r>
              <a:rPr lang="en-AU" sz="1600" b="1" dirty="0" smtClean="0">
                <a:solidFill>
                  <a:srgbClr val="3366FF"/>
                </a:solidFill>
              </a:rPr>
              <a:t>The </a:t>
            </a:r>
            <a:r>
              <a:rPr lang="en-AU" sz="1600" b="1" dirty="0" smtClean="0">
                <a:solidFill>
                  <a:srgbClr val="3366FF"/>
                </a:solidFill>
              </a:rPr>
              <a:t>issue of robotics vs. craftsmanship. « The day that machines will know how to weave we will not need slaves anymore »   Aristotle  (inventor of the word </a:t>
            </a:r>
            <a:r>
              <a:rPr lang="en-AU" sz="1600" b="1" dirty="0" smtClean="0">
                <a:solidFill>
                  <a:srgbClr val="3366FF"/>
                </a:solidFill>
              </a:rPr>
              <a:t>automaton) The </a:t>
            </a:r>
            <a:r>
              <a:rPr lang="en-AU" sz="1600" b="1" dirty="0" smtClean="0">
                <a:solidFill>
                  <a:srgbClr val="3366FF"/>
                </a:solidFill>
              </a:rPr>
              <a:t>medium is the message. </a:t>
            </a:r>
            <a:r>
              <a:rPr lang="en-AU" sz="1600" b="1" dirty="0">
                <a:solidFill>
                  <a:srgbClr val="3366FF"/>
                </a:solidFill>
              </a:rPr>
              <a:t> </a:t>
            </a:r>
            <a:r>
              <a:rPr lang="en-AU" sz="1600" b="1" dirty="0" smtClean="0">
                <a:solidFill>
                  <a:srgbClr val="3366FF"/>
                </a:solidFill>
              </a:rPr>
              <a:t> Can we treat people and the information  in society as a unified field  ? (agora, radio, television, internet). </a:t>
            </a:r>
            <a:r>
              <a:rPr lang="en-AU" sz="1600" b="1" dirty="0">
                <a:solidFill>
                  <a:srgbClr val="3366FF"/>
                </a:solidFill>
              </a:rPr>
              <a:t>Creation of value. Mechanics and the creation of value. </a:t>
            </a:r>
            <a:r>
              <a:rPr lang="en-AU" sz="1600" b="1" dirty="0" smtClean="0">
                <a:solidFill>
                  <a:srgbClr val="3366FF"/>
                </a:solidFill>
              </a:rPr>
              <a:t>How value is created in the data age? 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AU" sz="1600" b="1" dirty="0" smtClean="0">
                <a:solidFill>
                  <a:srgbClr val="FF0000"/>
                </a:solidFill>
              </a:rPr>
              <a:t>The dialogue between the two large systems </a:t>
            </a:r>
            <a:r>
              <a:rPr lang="en-AU" sz="1600" b="1" dirty="0" err="1" smtClean="0">
                <a:solidFill>
                  <a:srgbClr val="FF0000"/>
                </a:solidFill>
              </a:rPr>
              <a:t>à</a:t>
            </a:r>
            <a:r>
              <a:rPr lang="en-AU" sz="1600" b="1" dirty="0" smtClean="0">
                <a:solidFill>
                  <a:srgbClr val="FF0000"/>
                </a:solidFill>
              </a:rPr>
              <a:t> la Galileo: art and science  and  </a:t>
            </a:r>
            <a:r>
              <a:rPr lang="en-AU" sz="1600" b="1" dirty="0">
                <a:solidFill>
                  <a:srgbClr val="FF0000"/>
                </a:solidFill>
              </a:rPr>
              <a:t>t</a:t>
            </a:r>
            <a:r>
              <a:rPr lang="en-AU" sz="1600" b="1" dirty="0" smtClean="0">
                <a:solidFill>
                  <a:srgbClr val="FF0000"/>
                </a:solidFill>
              </a:rPr>
              <a:t>he image of the thinker, </a:t>
            </a:r>
            <a:r>
              <a:rPr lang="en-AU" sz="1600" b="1" dirty="0" smtClean="0">
                <a:solidFill>
                  <a:srgbClr val="3366FF"/>
                </a:solidFill>
              </a:rPr>
              <a:t>stereotypes, </a:t>
            </a:r>
            <a:r>
              <a:rPr lang="en-AU" sz="1600" b="1" dirty="0" err="1" smtClean="0">
                <a:solidFill>
                  <a:srgbClr val="3366FF"/>
                </a:solidFill>
              </a:rPr>
              <a:t>methaphores</a:t>
            </a:r>
            <a:r>
              <a:rPr lang="en-AU" sz="1600" b="1" dirty="0" smtClean="0">
                <a:solidFill>
                  <a:srgbClr val="3366FF"/>
                </a:solidFill>
              </a:rPr>
              <a:t>, </a:t>
            </a:r>
            <a:r>
              <a:rPr lang="en-AU" sz="1600" b="1" dirty="0" err="1" smtClean="0">
                <a:solidFill>
                  <a:srgbClr val="3366FF"/>
                </a:solidFill>
              </a:rPr>
              <a:t>allegories..The</a:t>
            </a:r>
            <a:r>
              <a:rPr lang="en-AU" sz="1600" b="1" dirty="0" smtClean="0">
                <a:solidFill>
                  <a:srgbClr val="3366FF"/>
                </a:solidFill>
              </a:rPr>
              <a:t> solitary versus the group, man vs women</a:t>
            </a:r>
            <a:r>
              <a:rPr lang="mr-IN" sz="1600" b="1" dirty="0" smtClean="0">
                <a:solidFill>
                  <a:srgbClr val="3366FF"/>
                </a:solidFill>
              </a:rPr>
              <a:t>…</a:t>
            </a:r>
            <a:r>
              <a:rPr lang="fr-FR" sz="1600" b="1" dirty="0" smtClean="0">
                <a:solidFill>
                  <a:srgbClr val="3366FF"/>
                </a:solidFill>
              </a:rPr>
              <a:t>., </a:t>
            </a:r>
            <a:endParaRPr lang="en-AU" sz="1600" b="1" dirty="0" smtClean="0">
              <a:solidFill>
                <a:srgbClr val="3366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88878"/>
            <a:ext cx="918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3366FF"/>
                </a:solidFill>
              </a:rPr>
              <a:t>Possible themes (working groups)</a:t>
            </a:r>
            <a:endParaRPr lang="en-AU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03577"/>
            <a:ext cx="890546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600" b="1" dirty="0" smtClean="0"/>
              <a:t>What did we learn ?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The GW revolution and Virgo as a standard ruler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The artists  of the group quite advanced in their </a:t>
            </a:r>
            <a:r>
              <a:rPr lang="en-GB" sz="1600" b="1" dirty="0" err="1" smtClean="0"/>
              <a:t>Univers</a:t>
            </a:r>
            <a:r>
              <a:rPr lang="en-GB" sz="1600" b="1" dirty="0" smtClean="0"/>
              <a:t> 2.0 contribution, need to decide site to make it more concrete (Lilian, Attila, </a:t>
            </a:r>
            <a:r>
              <a:rPr lang="en-GB" sz="1600" b="1" dirty="0" err="1" smtClean="0"/>
              <a:t>Gorka</a:t>
            </a:r>
            <a:r>
              <a:rPr lang="en-GB" sz="1600" b="1" dirty="0" smtClean="0"/>
              <a:t>, </a:t>
            </a:r>
            <a:r>
              <a:rPr lang="en-GB" sz="1600" b="1" dirty="0"/>
              <a:t>R</a:t>
            </a:r>
            <a:r>
              <a:rPr lang="en-GB" sz="1600" b="1" dirty="0" smtClean="0"/>
              <a:t>aymond, Raphael, Letizia) also Thomas..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Links  with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sz="1600" b="1" dirty="0" smtClean="0"/>
              <a:t>theory/philosophy  (</a:t>
            </a:r>
            <a:r>
              <a:rPr lang="en-GB" sz="1600" b="1" dirty="0"/>
              <a:t>H</a:t>
            </a:r>
            <a:r>
              <a:rPr lang="en-GB" sz="1600" b="1" dirty="0" smtClean="0"/>
              <a:t>einz, Celine)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sz="1600" b="1" dirty="0" smtClean="0"/>
              <a:t>Textures (Eleni)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sz="1600" b="1" dirty="0" err="1" smtClean="0"/>
              <a:t>craftmanship</a:t>
            </a:r>
            <a:r>
              <a:rPr lang="en-GB" sz="1600" b="1" dirty="0" smtClean="0"/>
              <a:t>/machine/graphics  </a:t>
            </a:r>
            <a:r>
              <a:rPr lang="en-GB" sz="1600" b="1" dirty="0"/>
              <a:t>issues (Yves, Arnaud, Stephen)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sz="1600" b="1" dirty="0"/>
              <a:t>c</a:t>
            </a:r>
            <a:r>
              <a:rPr lang="en-GB" sz="1600" b="1" dirty="0" smtClean="0"/>
              <a:t>ognitive aspects (Alain)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sz="1600" b="1" dirty="0" smtClean="0"/>
              <a:t>embedding in a larger societal context (Roger, Yves, Stavros)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Lessons from past  exhibition experience  (Roger, Yves,  Alessandro, Vincenzo)</a:t>
            </a:r>
            <a:endParaRPr lang="en-GB" b="1" dirty="0"/>
          </a:p>
          <a:p>
            <a:pPr marL="342900" indent="-342900">
              <a:buFont typeface="Arial" charset="0"/>
              <a:buChar char="•"/>
            </a:pPr>
            <a:r>
              <a:rPr lang="en-GB" sz="1600" b="1" dirty="0" smtClean="0"/>
              <a:t>What next ?  First steps:</a:t>
            </a:r>
            <a:endParaRPr lang="en-GB" sz="1600" b="1" dirty="0"/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Produce a strawman plan  based on the presentations and discussions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Working meetings between subgroups ? 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b="1" dirty="0" smtClean="0"/>
              <a:t>Next important date 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ARGO news ca 10-15 July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When do we meet ?  July or September 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b="1" dirty="0" smtClean="0"/>
              <a:t>Increase </a:t>
            </a:r>
            <a:r>
              <a:rPr lang="en-GB" sz="1600" b="1" dirty="0"/>
              <a:t>interface with </a:t>
            </a:r>
            <a:r>
              <a:rPr lang="en-GB" sz="1600" b="1" dirty="0" err="1"/>
              <a:t>ArtSciLab</a:t>
            </a:r>
            <a:r>
              <a:rPr lang="en-GB" sz="1600" b="1" dirty="0"/>
              <a:t> 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b="1" dirty="0" smtClean="0"/>
              <a:t>We can support some residences, but also need to keep funds for the other possible actions. Volunteers  for APC or EGO ?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b="1" dirty="0" smtClean="0"/>
              <a:t>Start talking to museums ?  Pisa, Paris, Rome, elsewhere ?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b="1" dirty="0"/>
              <a:t>O</a:t>
            </a:r>
            <a:r>
              <a:rPr lang="en-GB" sz="1600" b="1" dirty="0" smtClean="0"/>
              <a:t>pen space installations in EGO/</a:t>
            </a:r>
            <a:r>
              <a:rPr lang="en-GB" sz="1600" b="1" dirty="0"/>
              <a:t>V</a:t>
            </a:r>
            <a:r>
              <a:rPr lang="en-GB" sz="1600" b="1" dirty="0" smtClean="0"/>
              <a:t>irgo  ?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400" b="1" dirty="0" smtClean="0"/>
              <a:t>The  </a:t>
            </a:r>
            <a:r>
              <a:rPr lang="en-GB" sz="1600" b="1" dirty="0" smtClean="0"/>
              <a:t>Gravity platform</a:t>
            </a:r>
          </a:p>
        </p:txBody>
      </p:sp>
    </p:spTree>
    <p:extLst>
      <p:ext uri="{BB962C8B-B14F-4D97-AF65-F5344CB8AC3E}">
        <p14:creationId xmlns:p14="http://schemas.microsoft.com/office/powerpoint/2010/main" val="210369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95536" y="188640"/>
            <a:ext cx="7715200" cy="1210147"/>
          </a:xfrm>
        </p:spPr>
        <p:txBody>
          <a:bodyPr/>
          <a:lstStyle/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The 3 notions of the word  Cosmos, Mundus, Monde, Mondo.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87" y="1398787"/>
            <a:ext cx="2615548" cy="347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476672" y="5017513"/>
            <a:ext cx="5720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F</a:t>
            </a:r>
            <a:r>
              <a:rPr lang="en-GB" dirty="0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rom the frontispiece </a:t>
            </a:r>
            <a:r>
              <a:rPr lang="en-GB" dirty="0" smtClean="0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Tycho</a:t>
            </a:r>
            <a:r>
              <a:rPr lang="en-GB" dirty="0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 Brahe’s  </a:t>
            </a:r>
            <a:r>
              <a:rPr lang="en-GB" dirty="0" err="1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Uranienborg</a:t>
            </a:r>
            <a:r>
              <a:rPr lang="en-GB" dirty="0">
                <a:solidFill>
                  <a:srgbClr val="FFFF00"/>
                </a:solidFill>
                <a:latin typeface="Cambria"/>
                <a:ea typeface="ＭＳ Ｐゴシック" charset="-128"/>
                <a:cs typeface="Cambria"/>
              </a:rPr>
              <a:t>  </a:t>
            </a:r>
            <a:endParaRPr lang="en-GB" sz="2000" dirty="0">
              <a:solidFill>
                <a:srgbClr val="FFFF00"/>
              </a:solidFill>
              <a:latin typeface="Cambria"/>
              <a:ea typeface="ＭＳ Ｐゴシック" charset="-128"/>
              <a:cs typeface="Cambr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73784" y="4621471"/>
            <a:ext cx="6170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Cambria"/>
                <a:cs typeface="Cambria"/>
              </a:rPr>
              <a:t> </a:t>
            </a:r>
            <a:r>
              <a:rPr lang="fr-FR" sz="1600" dirty="0">
                <a:solidFill>
                  <a:srgbClr val="FFFFFF"/>
                </a:solidFill>
                <a:latin typeface="Cambria"/>
                <a:cs typeface="Cambria"/>
              </a:rPr>
              <a:t>Ainsi cosmos signifie-t-il en même temps </a:t>
            </a:r>
            <a:r>
              <a:rPr lang="fr-FR" sz="1600" b="1" dirty="0">
                <a:solidFill>
                  <a:srgbClr val="FFFFFF"/>
                </a:solidFill>
                <a:latin typeface="Cambria"/>
                <a:cs typeface="Cambria"/>
              </a:rPr>
              <a:t>parure</a:t>
            </a:r>
            <a:r>
              <a:rPr lang="fr-FR" sz="1600" dirty="0">
                <a:solidFill>
                  <a:srgbClr val="FFFFFF"/>
                </a:solidFill>
                <a:latin typeface="Cambria"/>
                <a:cs typeface="Cambria"/>
              </a:rPr>
              <a:t> et toute </a:t>
            </a:r>
            <a:r>
              <a:rPr lang="fr-FR" sz="1600" b="1" i="1" dirty="0">
                <a:solidFill>
                  <a:srgbClr val="FFFFFF"/>
                </a:solidFill>
                <a:latin typeface="Cambria"/>
                <a:cs typeface="Cambria"/>
              </a:rPr>
              <a:t>splendeur</a:t>
            </a:r>
            <a:r>
              <a:rPr lang="fr-FR" sz="1600" dirty="0">
                <a:solidFill>
                  <a:srgbClr val="FFFFFF"/>
                </a:solidFill>
                <a:latin typeface="Cambria"/>
                <a:cs typeface="Cambria"/>
              </a:rPr>
              <a:t> en général; univers ou totalité des êtres et </a:t>
            </a:r>
            <a:r>
              <a:rPr lang="fr-FR" sz="1600" b="1" i="1" dirty="0">
                <a:solidFill>
                  <a:srgbClr val="FFFFFF"/>
                </a:solidFill>
                <a:latin typeface="Cambria"/>
                <a:cs typeface="Cambria"/>
              </a:rPr>
              <a:t>constitution politique </a:t>
            </a:r>
            <a:r>
              <a:rPr lang="fr-FR" sz="1600" dirty="0">
                <a:solidFill>
                  <a:srgbClr val="FFFFFF"/>
                </a:solidFill>
                <a:latin typeface="Cambria"/>
                <a:cs typeface="Cambria"/>
              </a:rPr>
              <a:t>fondée sur la loi; </a:t>
            </a:r>
            <a:r>
              <a:rPr lang="fr-FR" sz="1600" b="1" i="1" dirty="0">
                <a:solidFill>
                  <a:srgbClr val="FFFFFF"/>
                </a:solidFill>
                <a:latin typeface="Cambria"/>
                <a:cs typeface="Cambria"/>
              </a:rPr>
              <a:t>principe d’ordre et d ’harmonie </a:t>
            </a:r>
            <a:r>
              <a:rPr lang="fr-FR" sz="1600" dirty="0">
                <a:solidFill>
                  <a:srgbClr val="FFFFFF"/>
                </a:solidFill>
                <a:latin typeface="Cambria"/>
                <a:cs typeface="Cambria"/>
              </a:rPr>
              <a:t>qui règle aussi bien les rapports entre les êtres qu’entre les éléments de chaque être; </a:t>
            </a:r>
            <a:r>
              <a:rPr lang="fr-FR" sz="1600" b="1" i="1" dirty="0">
                <a:solidFill>
                  <a:srgbClr val="FFFFFF"/>
                </a:solidFill>
                <a:latin typeface="Cambria"/>
                <a:cs typeface="Cambria"/>
              </a:rPr>
              <a:t>vertu </a:t>
            </a:r>
            <a:r>
              <a:rPr lang="fr-FR" sz="1600" dirty="0">
                <a:solidFill>
                  <a:srgbClr val="FFFFFF"/>
                </a:solidFill>
                <a:latin typeface="Cambria"/>
                <a:cs typeface="Cambria"/>
              </a:rPr>
              <a:t>ou bien immanents à chaque être et lui permettant de devenir ce qu’il est et de se maintenir tel qu’il est  </a:t>
            </a:r>
            <a:r>
              <a:rPr lang="fr-FR" sz="16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FR" sz="1600" b="1" i="1" dirty="0">
                <a:solidFill>
                  <a:srgbClr val="FFFF00"/>
                </a:solidFill>
                <a:latin typeface="Cambria"/>
                <a:cs typeface="Cambria"/>
              </a:rPr>
              <a:t>K. </a:t>
            </a:r>
            <a:r>
              <a:rPr lang="fr-FR" sz="1600" b="1" i="1" dirty="0" err="1" smtClean="0">
                <a:solidFill>
                  <a:srgbClr val="FFFF00"/>
                </a:solidFill>
                <a:latin typeface="Cambria"/>
                <a:cs typeface="Cambria"/>
              </a:rPr>
              <a:t>Papaioannou</a:t>
            </a:r>
            <a:endParaRPr lang="fr-FR" sz="1600" b="1" i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580845171"/>
              </p:ext>
            </p:extLst>
          </p:nvPr>
        </p:nvGraphicFramePr>
        <p:xfrm>
          <a:off x="3532284" y="1166443"/>
          <a:ext cx="4764315" cy="324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2287" y="6257837"/>
            <a:ext cx="942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FFFF00"/>
                </a:solidFill>
                <a:latin typeface="Cambria"/>
                <a:cs typeface="Cambria"/>
              </a:rPr>
              <a:t>Each time one of the other components are forgotten ideological « monsters » are produced  : technocratic science, religious ecology, polluting economics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61237" y="2028762"/>
            <a:ext cx="2213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FF00"/>
                </a:solidFill>
              </a:rPr>
              <a:t>Experiencing</a:t>
            </a:r>
            <a:r>
              <a:rPr lang="fr-FR" dirty="0" smtClean="0">
                <a:solidFill>
                  <a:srgbClr val="FFFF00"/>
                </a:solidFill>
              </a:rPr>
              <a:t> a « </a:t>
            </a:r>
            <a:r>
              <a:rPr lang="fr-FR" dirty="0" err="1" smtClean="0">
                <a:solidFill>
                  <a:srgbClr val="FFFF00"/>
                </a:solidFill>
              </a:rPr>
              <a:t>multimessenger</a:t>
            </a:r>
            <a:r>
              <a:rPr lang="fr-FR" dirty="0" smtClean="0">
                <a:solidFill>
                  <a:srgbClr val="FFFF00"/>
                </a:solidFill>
              </a:rPr>
              <a:t> » </a:t>
            </a:r>
            <a:r>
              <a:rPr lang="fr-FR" dirty="0" err="1" smtClean="0">
                <a:solidFill>
                  <a:srgbClr val="FFFF00"/>
                </a:solidFill>
              </a:rPr>
              <a:t>revolution</a:t>
            </a:r>
            <a:r>
              <a:rPr lang="fr-FR" dirty="0" smtClean="0">
                <a:solidFill>
                  <a:srgbClr val="FFFF00"/>
                </a:solidFill>
              </a:rPr>
              <a:t> in all </a:t>
            </a:r>
            <a:r>
              <a:rPr lang="fr-FR" dirty="0" err="1" smtClean="0">
                <a:solidFill>
                  <a:srgbClr val="FFFF00"/>
                </a:solidFill>
              </a:rPr>
              <a:t>three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01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Vide">
  <a:themeElements>
    <a:clrScheme name="Personnalisé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de">
      <a:majorFont>
        <a:latin typeface="Times New Roman"/>
        <a:ea typeface="HG Mincho Light J"/>
        <a:cs typeface="HG Mincho Light J"/>
      </a:majorFont>
      <a:minorFont>
        <a:latin typeface="Times New Roman"/>
        <a:ea typeface="HG Mincho Light J"/>
        <a:cs typeface="HG Mincho Light J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724</Words>
  <Application>Microsoft Macintosh PowerPoint</Application>
  <PresentationFormat>Présentation à l'écran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HG Mincho Light J</vt:lpstr>
      <vt:lpstr>ＭＳ Ｐゴシック</vt:lpstr>
      <vt:lpstr>News Gothic MT</vt:lpstr>
      <vt:lpstr>StarSymbol</vt:lpstr>
      <vt:lpstr>Utopia</vt:lpstr>
      <vt:lpstr>Wingdings 2</vt:lpstr>
      <vt:lpstr>Arial</vt:lpstr>
      <vt:lpstr>Calibri</vt:lpstr>
      <vt:lpstr>Cambria</vt:lpstr>
      <vt:lpstr>Times New Roman</vt:lpstr>
      <vt:lpstr>Breeze</vt:lpstr>
      <vt:lpstr>1_Vide</vt:lpstr>
      <vt:lpstr>Univers 2.0  Funded by the Carasso Foundation </vt:lpstr>
      <vt:lpstr>ARGO actions</vt:lpstr>
      <vt:lpstr>Univers 2.0  Final products*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European Gravitational Observatory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 Council  </dc:title>
  <dc:creator>Federico Ferrini</dc:creator>
  <cp:lastModifiedBy>stavros katsanevas</cp:lastModifiedBy>
  <cp:revision>171</cp:revision>
  <cp:lastPrinted>2017-06-16T12:51:36Z</cp:lastPrinted>
  <dcterms:created xsi:type="dcterms:W3CDTF">2017-06-14T06:18:23Z</dcterms:created>
  <dcterms:modified xsi:type="dcterms:W3CDTF">2018-05-15T11:08:59Z</dcterms:modified>
</cp:coreProperties>
</file>