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78" r:id="rId11"/>
    <p:sldId id="266" r:id="rId12"/>
    <p:sldId id="267" r:id="rId13"/>
    <p:sldId id="279" r:id="rId14"/>
    <p:sldId id="268" r:id="rId15"/>
    <p:sldId id="282" r:id="rId16"/>
    <p:sldId id="269" r:id="rId17"/>
    <p:sldId id="270" r:id="rId18"/>
    <p:sldId id="280" r:id="rId19"/>
    <p:sldId id="271" r:id="rId20"/>
    <p:sldId id="272" r:id="rId21"/>
    <p:sldId id="273" r:id="rId22"/>
    <p:sldId id="274" r:id="rId23"/>
    <p:sldId id="281" r:id="rId24"/>
    <p:sldId id="275" r:id="rId25"/>
    <p:sldId id="276" r:id="rId26"/>
    <p:sldId id="277" r:id="rId27"/>
    <p:sldId id="258" r:id="rId28"/>
    <p:sldId id="259" r:id="rId29"/>
    <p:sldId id="284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3450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11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86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23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10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64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64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04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49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0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78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0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556D4-2377-41D0-8C32-60F3B3DE33A0}" type="datetimeFigureOut">
              <a:rPr lang="fr-FR" smtClean="0"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39136-AA83-4C94-8BE7-CBE65C8A9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64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SabonNext LT Display" pitchFamily="2" charset="0"/>
              </a:rPr>
              <a:t>Invitation à l’expérience</a:t>
            </a:r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  <a:p>
            <a:pPr algn="ctr"/>
            <a:r>
              <a:rPr lang="fr-FR" sz="2400" dirty="0" smtClean="0">
                <a:solidFill>
                  <a:schemeClr val="tx1"/>
                </a:solidFill>
                <a:latin typeface="SabonNext LT Display" pitchFamily="2" charset="0"/>
              </a:rPr>
              <a:t>Art et science, un espace </a:t>
            </a:r>
            <a:r>
              <a:rPr lang="fr-FR" sz="2400" dirty="0" smtClean="0">
                <a:solidFill>
                  <a:schemeClr val="tx1"/>
                </a:solidFill>
                <a:latin typeface="SabonNext LT Display" pitchFamily="2" charset="0"/>
              </a:rPr>
              <a:t>partagé</a:t>
            </a:r>
          </a:p>
          <a:p>
            <a:pPr algn="ctr"/>
            <a:r>
              <a:rPr lang="fr-FR" sz="2400" dirty="0" smtClean="0">
                <a:solidFill>
                  <a:schemeClr val="tx1"/>
                </a:solidFill>
                <a:latin typeface="SabonNext LT Display" pitchFamily="2" charset="0"/>
              </a:rPr>
              <a:t>[titre provisoire]</a:t>
            </a:r>
          </a:p>
          <a:p>
            <a:pPr algn="ctr"/>
            <a:endParaRPr lang="fr-FR" sz="2400" dirty="0">
              <a:solidFill>
                <a:schemeClr val="tx1"/>
              </a:solidFill>
              <a:latin typeface="SabonNext LT Display" pitchFamily="2" charset="0"/>
            </a:endParaRPr>
          </a:p>
          <a:p>
            <a:pPr algn="ctr"/>
            <a:r>
              <a:rPr lang="fr-FR" sz="2400" dirty="0" smtClean="0">
                <a:solidFill>
                  <a:schemeClr val="tx1"/>
                </a:solidFill>
                <a:latin typeface="SabonNext LT Display" pitchFamily="2" charset="0"/>
              </a:rPr>
              <a:t>mai – septembre 2016</a:t>
            </a:r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301208"/>
            <a:ext cx="1836241" cy="735144"/>
          </a:xfrm>
          <a:prstGeom prst="rect">
            <a:avLst/>
          </a:prstGeom>
        </p:spPr>
      </p:pic>
      <p:pic>
        <p:nvPicPr>
          <p:cNvPr id="1026" name="Picture 2" descr="http://michelayme.info/images/Mudam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30" y="5417172"/>
            <a:ext cx="1542026" cy="5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SabonNext LT Display" pitchFamily="2" charset="0"/>
              </a:rPr>
              <a:t>Formes déployées</a:t>
            </a:r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31"/>
            <a:ext cx="4440569" cy="68493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4724" y="58900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SabonNext LT Display" pitchFamily="2" charset="0"/>
              </a:rPr>
              <a:t>Attila </a:t>
            </a:r>
            <a:r>
              <a:rPr lang="fr-FR" b="1" dirty="0" err="1">
                <a:latin typeface="SabonNext LT Display" pitchFamily="2" charset="0"/>
              </a:rPr>
              <a:t>Csörgö</a:t>
            </a:r>
            <a:endParaRPr lang="fr-FR" b="1" dirty="0">
              <a:latin typeface="SabonNext LT Display" pitchFamily="2" charset="0"/>
            </a:endParaRPr>
          </a:p>
          <a:p>
            <a:r>
              <a:rPr lang="fr-FR" i="1" dirty="0" err="1">
                <a:latin typeface="SabonNext LT Display" pitchFamily="2" charset="0"/>
              </a:rPr>
              <a:t>Untitled</a:t>
            </a:r>
            <a:r>
              <a:rPr lang="fr-FR" i="1" dirty="0">
                <a:latin typeface="SabonNext LT Display" pitchFamily="2" charset="0"/>
              </a:rPr>
              <a:t> </a:t>
            </a:r>
            <a:r>
              <a:rPr lang="fr-FR" i="1" dirty="0" smtClean="0">
                <a:latin typeface="SabonNext LT Display" pitchFamily="2" charset="0"/>
              </a:rPr>
              <a:t>(1 </a:t>
            </a:r>
            <a:r>
              <a:rPr lang="fr-FR" i="1" dirty="0" err="1" smtClean="0">
                <a:latin typeface="SabonNext LT Display" pitchFamily="2" charset="0"/>
              </a:rPr>
              <a:t>tetrahedron</a:t>
            </a:r>
            <a:r>
              <a:rPr lang="fr-FR" i="1" dirty="0" smtClean="0">
                <a:latin typeface="SabonNext LT Display" pitchFamily="2" charset="0"/>
              </a:rPr>
              <a:t> + 1 cube + 1 </a:t>
            </a:r>
            <a:r>
              <a:rPr lang="fr-FR" i="1" dirty="0" err="1" smtClean="0">
                <a:latin typeface="SabonNext LT Display" pitchFamily="2" charset="0"/>
              </a:rPr>
              <a:t>octahedron</a:t>
            </a:r>
            <a:r>
              <a:rPr lang="fr-FR" i="1" dirty="0" smtClean="0">
                <a:latin typeface="SabonNext LT Display" pitchFamily="2" charset="0"/>
              </a:rPr>
              <a:t> = 1 </a:t>
            </a:r>
            <a:r>
              <a:rPr lang="fr-FR" i="1" dirty="0" err="1" smtClean="0">
                <a:latin typeface="SabonNext LT Display" pitchFamily="2" charset="0"/>
              </a:rPr>
              <a:t>dodecahedron</a:t>
            </a:r>
            <a:r>
              <a:rPr lang="fr-FR" i="1" dirty="0" smtClean="0">
                <a:latin typeface="SabonNext LT Display" pitchFamily="2" charset="0"/>
              </a:rPr>
              <a:t>)</a:t>
            </a:r>
            <a:r>
              <a:rPr lang="fr-FR" dirty="0" smtClean="0">
                <a:latin typeface="SabonNext LT Display" pitchFamily="2" charset="0"/>
              </a:rPr>
              <a:t>, 2000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97" r="-93497"/>
          <a:stretch>
            <a:fillRect/>
          </a:stretch>
        </p:blipFill>
        <p:spPr>
          <a:xfrm>
            <a:off x="-3708920" y="158420"/>
            <a:ext cx="11893849" cy="65411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969" y="4362422"/>
            <a:ext cx="1541375" cy="23371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505" y="4362422"/>
            <a:ext cx="1521999" cy="23371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3968" y="1584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Théodore Olivier (1793-1853)</a:t>
            </a:r>
          </a:p>
          <a:p>
            <a:r>
              <a:rPr lang="fr-FR" dirty="0" smtClean="0">
                <a:latin typeface="SabonNext LT Display" pitchFamily="2" charset="0"/>
              </a:rPr>
              <a:t>Paraboloïde </a:t>
            </a:r>
            <a:r>
              <a:rPr lang="fr-FR" dirty="0">
                <a:latin typeface="SabonNext LT Display" pitchFamily="2" charset="0"/>
              </a:rPr>
              <a:t>hyperbolique, génération rectiligne double, </a:t>
            </a:r>
            <a:r>
              <a:rPr lang="fr-FR" dirty="0" smtClean="0">
                <a:latin typeface="SabonNext LT Display" pitchFamily="2" charset="0"/>
              </a:rPr>
              <a:t>1830</a:t>
            </a:r>
            <a:endParaRPr lang="fr-FR" dirty="0">
              <a:latin typeface="SabonNext LT Display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2769" y="36977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b="1" dirty="0" smtClean="0">
                <a:latin typeface="SabonNext LT Display" pitchFamily="2" charset="0"/>
              </a:rPr>
              <a:t>Alexander Wilhelm </a:t>
            </a:r>
            <a:r>
              <a:rPr lang="fr-FR" b="1" dirty="0" err="1" smtClean="0">
                <a:latin typeface="SabonNext LT Display" pitchFamily="2" charset="0"/>
              </a:rPr>
              <a:t>von</a:t>
            </a:r>
            <a:r>
              <a:rPr lang="fr-FR" b="1" dirty="0" smtClean="0">
                <a:latin typeface="SabonNext LT Display" pitchFamily="2" charset="0"/>
              </a:rPr>
              <a:t> </a:t>
            </a:r>
            <a:r>
              <a:rPr lang="fr-FR" b="1" dirty="0" err="1" smtClean="0">
                <a:latin typeface="SabonNext LT Display" pitchFamily="2" charset="0"/>
              </a:rPr>
              <a:t>Brill</a:t>
            </a:r>
            <a:r>
              <a:rPr lang="fr-FR" b="1" dirty="0" smtClean="0">
                <a:latin typeface="SabonNext LT Display" pitchFamily="2" charset="0"/>
              </a:rPr>
              <a:t> (1842-1935)</a:t>
            </a:r>
          </a:p>
          <a:p>
            <a:pPr algn="r"/>
            <a:r>
              <a:rPr lang="fr-FR" dirty="0" smtClean="0">
                <a:latin typeface="SabonNext LT Display" pitchFamily="2" charset="0"/>
              </a:rPr>
              <a:t>Modèles </a:t>
            </a:r>
            <a:r>
              <a:rPr lang="fr-FR" dirty="0">
                <a:latin typeface="SabonNext LT Display" pitchFamily="2" charset="0"/>
              </a:rPr>
              <a:t>mathématiques, vers </a:t>
            </a:r>
            <a:r>
              <a:rPr lang="fr-FR" dirty="0" smtClean="0">
                <a:latin typeface="SabonNext LT Display" pitchFamily="2" charset="0"/>
              </a:rPr>
              <a:t>1876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SabonNext LT Display" pitchFamily="2" charset="0"/>
              </a:rPr>
              <a:t>Jeux d’optique</a:t>
            </a:r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66231"/>
            <a:ext cx="7286423" cy="55255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9592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SabonNext LT Display" pitchFamily="2" charset="0"/>
              </a:rPr>
              <a:t>Véronique </a:t>
            </a:r>
            <a:r>
              <a:rPr lang="fr-FR" b="1" dirty="0" err="1">
                <a:latin typeface="SabonNext LT Display" pitchFamily="2" charset="0"/>
              </a:rPr>
              <a:t>Joumard</a:t>
            </a:r>
            <a:endParaRPr lang="fr-FR" b="1" dirty="0">
              <a:latin typeface="SabonNext LT Display" pitchFamily="2" charset="0"/>
            </a:endParaRPr>
          </a:p>
          <a:p>
            <a:r>
              <a:rPr lang="fr-FR" i="1" dirty="0">
                <a:latin typeface="SabonNext LT Display" pitchFamily="2" charset="0"/>
              </a:rPr>
              <a:t>Paravent</a:t>
            </a:r>
            <a:r>
              <a:rPr lang="fr-FR" dirty="0">
                <a:latin typeface="SabonNext LT Display" pitchFamily="2" charset="0"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41816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23" t="14308" r="24722" b="9716"/>
          <a:stretch/>
        </p:blipFill>
        <p:spPr>
          <a:xfrm>
            <a:off x="1942294" y="620688"/>
            <a:ext cx="5259412" cy="52594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2294" y="5880100"/>
            <a:ext cx="4890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Pierre Ernest </a:t>
            </a:r>
            <a:r>
              <a:rPr lang="fr-FR" b="1" dirty="0" err="1" smtClean="0">
                <a:latin typeface="SabonNext LT Display" pitchFamily="2" charset="0"/>
              </a:rPr>
              <a:t>Peuchot</a:t>
            </a:r>
            <a:r>
              <a:rPr lang="fr-FR" b="1" dirty="0" smtClean="0">
                <a:latin typeface="SabonNext LT Display" pitchFamily="2" charset="0"/>
              </a:rPr>
              <a:t> (1852-vers 1897)</a:t>
            </a:r>
          </a:p>
          <a:p>
            <a:r>
              <a:rPr lang="fr-FR" dirty="0" smtClean="0">
                <a:latin typeface="SabonNext LT Display" pitchFamily="2" charset="0"/>
              </a:rPr>
              <a:t>Phénomènes </a:t>
            </a:r>
            <a:r>
              <a:rPr lang="fr-FR" dirty="0">
                <a:latin typeface="SabonNext LT Display" pitchFamily="2" charset="0"/>
              </a:rPr>
              <a:t>d'interférences, </a:t>
            </a:r>
            <a:r>
              <a:rPr lang="fr-FR" dirty="0" smtClean="0">
                <a:latin typeface="SabonNext LT Display" pitchFamily="2" charset="0"/>
              </a:rPr>
              <a:t>1882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60232" y="5890046"/>
            <a:ext cx="2483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L. </a:t>
            </a:r>
            <a:r>
              <a:rPr lang="fr-FR" b="1" dirty="0" err="1" smtClean="0">
                <a:latin typeface="SabonNext LT Display" pitchFamily="2" charset="0"/>
              </a:rPr>
              <a:t>Lafon</a:t>
            </a:r>
            <a:r>
              <a:rPr lang="fr-FR" b="1" dirty="0" smtClean="0">
                <a:latin typeface="SabonNext LT Display" pitchFamily="2" charset="0"/>
              </a:rPr>
              <a:t> (?-1891)</a:t>
            </a:r>
          </a:p>
          <a:p>
            <a:r>
              <a:rPr lang="fr-FR" dirty="0" smtClean="0">
                <a:latin typeface="SabonNext LT Display" pitchFamily="2" charset="0"/>
              </a:rPr>
              <a:t>Phénomènes </a:t>
            </a:r>
            <a:r>
              <a:rPr lang="fr-FR" dirty="0">
                <a:latin typeface="SabonNext LT Display" pitchFamily="2" charset="0"/>
              </a:rPr>
              <a:t>d’irradiation, </a:t>
            </a:r>
            <a:r>
              <a:rPr lang="fr-FR" dirty="0" smtClean="0">
                <a:latin typeface="SabonNext LT Display" pitchFamily="2" charset="0"/>
              </a:rPr>
              <a:t>1883</a:t>
            </a:r>
            <a:endParaRPr lang="fr-FR" dirty="0">
              <a:latin typeface="SabonNext LT Display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4" t="14973" r="27583" b="14370"/>
          <a:stretch/>
        </p:blipFill>
        <p:spPr bwMode="auto">
          <a:xfrm flipV="1">
            <a:off x="34776" y="34404"/>
            <a:ext cx="6481440" cy="684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SabonNext LT Display" pitchFamily="2" charset="0"/>
              </a:rPr>
              <a:t>Conrad </a:t>
            </a:r>
            <a:r>
              <a:rPr lang="fr-FR" b="1" dirty="0" err="1">
                <a:latin typeface="SabonNext LT Display" pitchFamily="2" charset="0"/>
              </a:rPr>
              <a:t>Shawcross</a:t>
            </a:r>
            <a:endParaRPr lang="fr-FR" b="1" dirty="0">
              <a:latin typeface="SabonNext LT Display" pitchFamily="2" charset="0"/>
            </a:endParaRPr>
          </a:p>
          <a:p>
            <a:r>
              <a:rPr lang="en-US" i="1" dirty="0">
                <a:latin typeface="SabonNext LT Display" pitchFamily="2" charset="0"/>
              </a:rPr>
              <a:t>Slow Arc in a Cube IV</a:t>
            </a:r>
            <a:r>
              <a:rPr lang="en-US" dirty="0">
                <a:latin typeface="SabonNext LT Display" pitchFamily="2" charset="0"/>
              </a:rPr>
              <a:t>, 2009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SabonNext LT Display" pitchFamily="2" charset="0"/>
              </a:rPr>
              <a:t>Manifestations de l’invisible</a:t>
            </a:r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4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284058" cy="3522705"/>
          </a:xfrm>
          <a:prstGeom prst="rect">
            <a:avLst/>
          </a:prstGeom>
        </p:spPr>
      </p:pic>
      <p:pic>
        <p:nvPicPr>
          <p:cNvPr id="5" name="Image 4" descr="8079Bde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3429000"/>
            <a:ext cx="3482280" cy="33187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7719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>
                <a:latin typeface="SabonNext LT Display" pitchFamily="2" charset="0"/>
              </a:rPr>
              <a:t>Ólafur</a:t>
            </a:r>
            <a:r>
              <a:rPr lang="fr-FR" b="1" dirty="0">
                <a:latin typeface="SabonNext LT Display" pitchFamily="2" charset="0"/>
              </a:rPr>
              <a:t> </a:t>
            </a:r>
            <a:r>
              <a:rPr lang="fr-FR" b="1" dirty="0" err="1">
                <a:latin typeface="SabonNext LT Display" pitchFamily="2" charset="0"/>
              </a:rPr>
              <a:t>Elíasson</a:t>
            </a:r>
            <a:endParaRPr lang="fr-FR" b="1" dirty="0">
              <a:latin typeface="SabonNext LT Display" pitchFamily="2" charset="0"/>
            </a:endParaRPr>
          </a:p>
          <a:p>
            <a:r>
              <a:rPr lang="fr-FR" i="1" dirty="0">
                <a:latin typeface="SabonNext LT Display" pitchFamily="2" charset="0"/>
              </a:rPr>
              <a:t>Trust </a:t>
            </a:r>
            <a:r>
              <a:rPr lang="fr-FR" i="1" dirty="0" err="1">
                <a:latin typeface="SabonNext LT Display" pitchFamily="2" charset="0"/>
              </a:rPr>
              <a:t>Compass</a:t>
            </a:r>
            <a:r>
              <a:rPr lang="fr-FR" dirty="0">
                <a:latin typeface="SabonNext LT Display" pitchFamily="2" charset="0"/>
              </a:rPr>
              <a:t>, 2013</a:t>
            </a:r>
          </a:p>
        </p:txBody>
      </p:sp>
      <p:sp>
        <p:nvSpPr>
          <p:cNvPr id="7" name="Rectangle 6"/>
          <p:cNvSpPr/>
          <p:nvPr/>
        </p:nvSpPr>
        <p:spPr>
          <a:xfrm>
            <a:off x="960626" y="61014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b="1" dirty="0" smtClean="0">
                <a:latin typeface="SabonNext LT Display" pitchFamily="2" charset="0"/>
              </a:rPr>
              <a:t>Jean Antoine Nollet (1700-1770)</a:t>
            </a:r>
          </a:p>
          <a:p>
            <a:pPr algn="r"/>
            <a:r>
              <a:rPr lang="fr-FR" dirty="0" smtClean="0">
                <a:latin typeface="SabonNext LT Display" pitchFamily="2" charset="0"/>
              </a:rPr>
              <a:t>Aimant </a:t>
            </a:r>
            <a:r>
              <a:rPr lang="fr-FR" dirty="0">
                <a:latin typeface="SabonNext LT Display" pitchFamily="2" charset="0"/>
              </a:rPr>
              <a:t>artificiel, vers </a:t>
            </a:r>
            <a:r>
              <a:rPr lang="fr-FR" dirty="0" smtClean="0">
                <a:latin typeface="SabonNext LT Display" pitchFamily="2" charset="0"/>
              </a:rPr>
              <a:t>1750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SabonNext LT Display" pitchFamily="2" charset="0"/>
              </a:rPr>
              <a:t>Commissaires de l’exposition</a:t>
            </a:r>
          </a:p>
          <a:p>
            <a:pPr algn="ctr"/>
            <a:r>
              <a:rPr lang="fr-FR" sz="2000" dirty="0" smtClean="0">
                <a:solidFill>
                  <a:schemeClr val="tx1"/>
                </a:solidFill>
                <a:latin typeface="SabonNext LT Display" pitchFamily="2" charset="0"/>
              </a:rPr>
              <a:t>Marie-Sophie </a:t>
            </a:r>
            <a:r>
              <a:rPr lang="fr-FR" sz="2000" dirty="0" err="1" smtClean="0">
                <a:solidFill>
                  <a:schemeClr val="tx1"/>
                </a:solidFill>
                <a:latin typeface="SabonNext LT Display" pitchFamily="2" charset="0"/>
              </a:rPr>
              <a:t>Corcy</a:t>
            </a:r>
            <a:endParaRPr lang="fr-FR" sz="2000" dirty="0" smtClean="0">
              <a:solidFill>
                <a:schemeClr val="tx1"/>
              </a:solidFill>
              <a:latin typeface="SabonNext LT Display" pitchFamily="2" charset="0"/>
            </a:endParaRPr>
          </a:p>
          <a:p>
            <a:pPr algn="ctr"/>
            <a:r>
              <a:rPr lang="fr-FR" sz="2000" dirty="0" smtClean="0">
                <a:solidFill>
                  <a:schemeClr val="tx1"/>
                </a:solidFill>
                <a:latin typeface="SabonNext LT Display" pitchFamily="2" charset="0"/>
              </a:rPr>
              <a:t>Lionel </a:t>
            </a:r>
            <a:r>
              <a:rPr lang="fr-FR" sz="2000" dirty="0" err="1" smtClean="0">
                <a:solidFill>
                  <a:schemeClr val="tx1"/>
                </a:solidFill>
                <a:latin typeface="SabonNext LT Display" pitchFamily="2" charset="0"/>
              </a:rPr>
              <a:t>Dufaux</a:t>
            </a:r>
            <a:endParaRPr lang="fr-FR" sz="2000" dirty="0">
              <a:solidFill>
                <a:schemeClr val="tx1"/>
              </a:solidFill>
              <a:latin typeface="SabonNext LT Display" pitchFamily="2" charset="0"/>
            </a:endParaRPr>
          </a:p>
          <a:p>
            <a:pPr algn="ctr"/>
            <a:r>
              <a:rPr lang="fr-FR" sz="2000" dirty="0" smtClean="0">
                <a:solidFill>
                  <a:schemeClr val="tx1"/>
                </a:solidFill>
                <a:latin typeface="SabonNext LT Display" pitchFamily="2" charset="0"/>
              </a:rPr>
              <a:t>Cyrille </a:t>
            </a:r>
            <a:r>
              <a:rPr lang="fr-FR" sz="2000" dirty="0" err="1" smtClean="0">
                <a:solidFill>
                  <a:schemeClr val="tx1"/>
                </a:solidFill>
                <a:latin typeface="SabonNext LT Display" pitchFamily="2" charset="0"/>
              </a:rPr>
              <a:t>Foasso</a:t>
            </a:r>
            <a:endParaRPr lang="fr-FR" sz="2000" dirty="0" smtClean="0">
              <a:solidFill>
                <a:schemeClr val="tx1"/>
              </a:solidFill>
              <a:latin typeface="SabonNext LT Display" pitchFamily="2" charset="0"/>
            </a:endParaRPr>
          </a:p>
          <a:p>
            <a:pPr algn="ctr"/>
            <a:r>
              <a:rPr lang="fr-FR" sz="2000" dirty="0" smtClean="0">
                <a:solidFill>
                  <a:schemeClr val="tx1"/>
                </a:solidFill>
                <a:latin typeface="SabonNext LT Display" pitchFamily="2" charset="0"/>
              </a:rPr>
              <a:t>Dominique Vandecasteele</a:t>
            </a:r>
          </a:p>
          <a:p>
            <a:pPr algn="ctr"/>
            <a:endParaRPr lang="fr-FR" sz="2000" dirty="0">
              <a:solidFill>
                <a:schemeClr val="tx1"/>
              </a:solidFill>
              <a:latin typeface="SabonNext LT Display" pitchFamily="2" charset="0"/>
            </a:endParaRPr>
          </a:p>
          <a:p>
            <a:pPr algn="ctr"/>
            <a:r>
              <a:rPr lang="fr-FR" sz="2000" b="1" dirty="0" smtClean="0">
                <a:solidFill>
                  <a:schemeClr val="tx1"/>
                </a:solidFill>
                <a:latin typeface="SabonNext LT Display" pitchFamily="2" charset="0"/>
              </a:rPr>
              <a:t>Chefs de projet</a:t>
            </a:r>
          </a:p>
          <a:p>
            <a:pPr algn="ctr"/>
            <a:r>
              <a:rPr lang="fr-FR" sz="2000" dirty="0" smtClean="0">
                <a:solidFill>
                  <a:schemeClr val="tx1"/>
                </a:solidFill>
                <a:latin typeface="SabonNext LT Display" pitchFamily="2" charset="0"/>
              </a:rPr>
              <a:t>Bertrand Cousin</a:t>
            </a:r>
          </a:p>
          <a:p>
            <a:pPr algn="ctr"/>
            <a:r>
              <a:rPr lang="fr-FR" sz="2000" dirty="0" smtClean="0">
                <a:solidFill>
                  <a:schemeClr val="tx1"/>
                </a:solidFill>
                <a:latin typeface="SabonNext LT Display" pitchFamily="2" charset="0"/>
              </a:rPr>
              <a:t>Nathalie </a:t>
            </a:r>
            <a:r>
              <a:rPr lang="fr-FR" sz="2000" dirty="0" err="1" smtClean="0">
                <a:solidFill>
                  <a:schemeClr val="tx1"/>
                </a:solidFill>
                <a:latin typeface="SabonNext LT Display" pitchFamily="2" charset="0"/>
              </a:rPr>
              <a:t>Machetot</a:t>
            </a:r>
            <a:endParaRPr lang="fr-FR" sz="20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08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20570" r="23333" b="12221"/>
          <a:stretch/>
        </p:blipFill>
        <p:spPr>
          <a:xfrm>
            <a:off x="1974850" y="1384300"/>
            <a:ext cx="5194300" cy="408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4850" y="54946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Wilhelm </a:t>
            </a:r>
            <a:r>
              <a:rPr lang="fr-FR" b="1" dirty="0" err="1" smtClean="0">
                <a:latin typeface="SabonNext LT Display" pitchFamily="2" charset="0"/>
              </a:rPr>
              <a:t>Holtz</a:t>
            </a:r>
            <a:r>
              <a:rPr lang="fr-FR" b="1" dirty="0" smtClean="0">
                <a:latin typeface="SabonNext LT Display" pitchFamily="2" charset="0"/>
              </a:rPr>
              <a:t> (1836-1893)</a:t>
            </a:r>
            <a:endParaRPr lang="fr-FR" dirty="0" smtClean="0">
              <a:latin typeface="SabonNext LT Display" pitchFamily="2" charset="0"/>
            </a:endParaRPr>
          </a:p>
          <a:p>
            <a:r>
              <a:rPr lang="fr-FR" dirty="0" smtClean="0">
                <a:latin typeface="SabonNext LT Display" pitchFamily="2" charset="0"/>
              </a:rPr>
              <a:t>Carreau </a:t>
            </a:r>
            <a:r>
              <a:rPr lang="fr-FR" dirty="0">
                <a:latin typeface="SabonNext LT Display" pitchFamily="2" charset="0"/>
              </a:rPr>
              <a:t>de glace perforé par l'étincelle d'une machine électrique de </a:t>
            </a:r>
            <a:r>
              <a:rPr lang="fr-FR" dirty="0" err="1">
                <a:latin typeface="SabonNext LT Display" pitchFamily="2" charset="0"/>
              </a:rPr>
              <a:t>Holtz</a:t>
            </a:r>
            <a:r>
              <a:rPr lang="fr-FR" dirty="0">
                <a:latin typeface="SabonNext LT Display" pitchFamily="2" charset="0"/>
              </a:rPr>
              <a:t>, </a:t>
            </a:r>
            <a:r>
              <a:rPr lang="fr-FR" dirty="0" smtClean="0">
                <a:latin typeface="SabonNext LT Display" pitchFamily="2" charset="0"/>
              </a:rPr>
              <a:t>1881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5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592" r="2638" b="2778"/>
          <a:stretch/>
        </p:blipFill>
        <p:spPr>
          <a:xfrm>
            <a:off x="683568" y="17272"/>
            <a:ext cx="7704856" cy="6200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6239053"/>
            <a:ext cx="645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Étienne Léopold </a:t>
            </a:r>
            <a:r>
              <a:rPr lang="fr-FR" b="1" dirty="0" err="1" smtClean="0">
                <a:latin typeface="SabonNext LT Display" pitchFamily="2" charset="0"/>
              </a:rPr>
              <a:t>Trouvelot</a:t>
            </a:r>
            <a:r>
              <a:rPr lang="fr-FR" b="1" dirty="0" smtClean="0">
                <a:latin typeface="SabonNext LT Display" pitchFamily="2" charset="0"/>
              </a:rPr>
              <a:t> (1827-1895)</a:t>
            </a:r>
          </a:p>
          <a:p>
            <a:r>
              <a:rPr lang="fr-FR" dirty="0" smtClean="0">
                <a:latin typeface="SabonNext LT Display" pitchFamily="2" charset="0"/>
              </a:rPr>
              <a:t>Étincelles </a:t>
            </a:r>
            <a:r>
              <a:rPr lang="fr-FR" dirty="0">
                <a:latin typeface="SabonNext LT Display" pitchFamily="2" charset="0"/>
              </a:rPr>
              <a:t>directes dites « Figures de </a:t>
            </a:r>
            <a:r>
              <a:rPr lang="fr-FR" dirty="0" err="1">
                <a:latin typeface="SabonNext LT Display" pitchFamily="2" charset="0"/>
              </a:rPr>
              <a:t>Trouvelot</a:t>
            </a:r>
            <a:r>
              <a:rPr lang="fr-FR" dirty="0">
                <a:latin typeface="SabonNext LT Display" pitchFamily="2" charset="0"/>
              </a:rPr>
              <a:t> », </a:t>
            </a:r>
            <a:r>
              <a:rPr lang="fr-FR" dirty="0" smtClean="0">
                <a:latin typeface="SabonNext LT Display" pitchFamily="2" charset="0"/>
              </a:rPr>
              <a:t>1888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2" name="Espace réservé du contenu 3"/>
          <p:cNvPicPr>
            <a:picLocks noChangeAspect="1"/>
          </p:cNvPicPr>
          <p:nvPr/>
        </p:nvPicPr>
        <p:blipFill>
          <a:blip r:embed="rId2"/>
          <a:srcRect l="-17104" r="-17104"/>
          <a:stretch>
            <a:fillRect/>
          </a:stretch>
        </p:blipFill>
        <p:spPr>
          <a:xfrm>
            <a:off x="-390092" y="241723"/>
            <a:ext cx="5533592" cy="30432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1" y="3563299"/>
            <a:ext cx="4116263" cy="303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26386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>
                <a:latin typeface="SabonNext LT Display" pitchFamily="2" charset="0"/>
              </a:rPr>
              <a:t>Jugnet</a:t>
            </a:r>
            <a:r>
              <a:rPr lang="fr-FR" b="1" dirty="0">
                <a:latin typeface="SabonNext LT Display" pitchFamily="2" charset="0"/>
              </a:rPr>
              <a:t> + Clairet</a:t>
            </a:r>
          </a:p>
          <a:p>
            <a:r>
              <a:rPr lang="fr-FR" i="1" dirty="0">
                <a:latin typeface="SabonNext LT Display" pitchFamily="2" charset="0"/>
              </a:rPr>
              <a:t>Santa Fe NM32c</a:t>
            </a:r>
            <a:r>
              <a:rPr lang="fr-FR" dirty="0">
                <a:latin typeface="SabonNext LT Display" pitchFamily="2" charset="0"/>
              </a:rPr>
              <a:t>, 2003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4536504" y="59453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>
                <a:latin typeface="SabonNext LT Display" pitchFamily="2" charset="0"/>
              </a:rPr>
              <a:t>Jugnet</a:t>
            </a:r>
            <a:r>
              <a:rPr lang="fr-FR" b="1" dirty="0">
                <a:latin typeface="SabonNext LT Display" pitchFamily="2" charset="0"/>
              </a:rPr>
              <a:t> + Clairet</a:t>
            </a:r>
          </a:p>
          <a:p>
            <a:r>
              <a:rPr lang="fr-FR" i="1" dirty="0">
                <a:latin typeface="SabonNext LT Display" pitchFamily="2" charset="0"/>
              </a:rPr>
              <a:t>Santa Fe NM101b</a:t>
            </a:r>
            <a:r>
              <a:rPr lang="fr-FR" dirty="0">
                <a:latin typeface="SabonNext LT Display" pitchFamily="2" charset="0"/>
              </a:rPr>
              <a:t>, 2003</a:t>
            </a:r>
          </a:p>
        </p:txBody>
      </p:sp>
    </p:spTree>
    <p:extLst>
      <p:ext uri="{BB962C8B-B14F-4D97-AF65-F5344CB8AC3E}">
        <p14:creationId xmlns:p14="http://schemas.microsoft.com/office/powerpoint/2010/main" val="33954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SabonNext LT Display" pitchFamily="2" charset="0"/>
              </a:rPr>
              <a:t>Figures acoustiques</a:t>
            </a:r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r="31389"/>
          <a:stretch/>
        </p:blipFill>
        <p:spPr>
          <a:xfrm>
            <a:off x="251520" y="373905"/>
            <a:ext cx="3619500" cy="60845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91" y="2636912"/>
            <a:ext cx="2737420" cy="1872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030" y="382908"/>
            <a:ext cx="2746781" cy="2181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16030" y="393544"/>
            <a:ext cx="2295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SabonNext LT Display" pitchFamily="2" charset="0"/>
              </a:rPr>
              <a:t>Tisley</a:t>
            </a:r>
            <a:r>
              <a:rPr lang="en-US" b="1" dirty="0" smtClean="0">
                <a:latin typeface="SabonNext LT Display" pitchFamily="2" charset="0"/>
              </a:rPr>
              <a:t> and Company Manufacturing</a:t>
            </a:r>
            <a:endParaRPr lang="fr-FR" b="1" dirty="0" smtClean="0">
              <a:latin typeface="SabonNext LT Display" pitchFamily="2" charset="0"/>
            </a:endParaRPr>
          </a:p>
          <a:p>
            <a:r>
              <a:rPr lang="fr-FR" dirty="0" err="1" smtClean="0">
                <a:latin typeface="SabonNext LT Display" pitchFamily="2" charset="0"/>
              </a:rPr>
              <a:t>Harmonographe</a:t>
            </a:r>
            <a:r>
              <a:rPr lang="fr-FR" dirty="0">
                <a:latin typeface="SabonNext LT Display" pitchFamily="2" charset="0"/>
              </a:rPr>
              <a:t>, </a:t>
            </a:r>
            <a:r>
              <a:rPr lang="fr-FR" dirty="0" smtClean="0">
                <a:latin typeface="SabonNext LT Display" pitchFamily="2" charset="0"/>
              </a:rPr>
              <a:t>1878</a:t>
            </a:r>
            <a:endParaRPr lang="fr-FR" dirty="0">
              <a:latin typeface="SabonNext LT Display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55060" y="4509120"/>
            <a:ext cx="2737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Jean et Louis </a:t>
            </a:r>
            <a:r>
              <a:rPr lang="fr-FR" b="1" dirty="0" err="1" smtClean="0">
                <a:latin typeface="SabonNext LT Display" pitchFamily="2" charset="0"/>
              </a:rPr>
              <a:t>Lecarme</a:t>
            </a:r>
            <a:endParaRPr lang="fr-FR" b="1" dirty="0" smtClean="0">
              <a:latin typeface="SabonNext LT Display" pitchFamily="2" charset="0"/>
            </a:endParaRPr>
          </a:p>
          <a:p>
            <a:r>
              <a:rPr lang="fr-FR" dirty="0" smtClean="0">
                <a:latin typeface="SabonNext LT Display" pitchFamily="2" charset="0"/>
              </a:rPr>
              <a:t>Études </a:t>
            </a:r>
            <a:r>
              <a:rPr lang="fr-FR" dirty="0">
                <a:latin typeface="SabonNext LT Display" pitchFamily="2" charset="0"/>
              </a:rPr>
              <a:t>sur la composition des mouvements pendulaires, </a:t>
            </a:r>
            <a:r>
              <a:rPr lang="fr-FR" dirty="0" smtClean="0">
                <a:latin typeface="SabonNext LT Display" pitchFamily="2" charset="0"/>
              </a:rPr>
              <a:t>1896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3473" t="18581" r="3473" b="7432"/>
          <a:stretch/>
        </p:blipFill>
        <p:spPr>
          <a:xfrm>
            <a:off x="-679636" y="124"/>
            <a:ext cx="10412568" cy="55171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60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SabonNext LT Display" pitchFamily="2" charset="0"/>
              </a:rPr>
              <a:t>Piotr Kowalski</a:t>
            </a:r>
          </a:p>
          <a:p>
            <a:r>
              <a:rPr lang="fr-FR" i="1" dirty="0">
                <a:latin typeface="SabonNext LT Display" pitchFamily="2" charset="0"/>
              </a:rPr>
              <a:t>Passionnément, </a:t>
            </a:r>
            <a:r>
              <a:rPr lang="fr-FR" dirty="0">
                <a:latin typeface="SabonNext LT Display" pitchFamily="2" charset="0"/>
              </a:rPr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172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Espace réservé du contenu 3"/>
          <p:cNvPicPr>
            <a:picLocks noChangeAspect="1"/>
          </p:cNvPicPr>
          <p:nvPr/>
        </p:nvPicPr>
        <p:blipFill>
          <a:blip r:embed="rId2"/>
          <a:srcRect l="-31419" r="-31419"/>
          <a:stretch>
            <a:fillRect/>
          </a:stretch>
        </p:blipFill>
        <p:spPr>
          <a:xfrm>
            <a:off x="-828600" y="527651"/>
            <a:ext cx="4623320" cy="25426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8036" b="3309"/>
          <a:stretch/>
        </p:blipFill>
        <p:spPr>
          <a:xfrm>
            <a:off x="3029592" y="527650"/>
            <a:ext cx="2551884" cy="25426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226" y="527649"/>
            <a:ext cx="3365270" cy="25426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b="3419"/>
          <a:stretch/>
        </p:blipFill>
        <p:spPr>
          <a:xfrm>
            <a:off x="4465052" y="3172559"/>
            <a:ext cx="2880945" cy="27047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696" y="3172559"/>
            <a:ext cx="2855786" cy="27047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163" y="5934670"/>
            <a:ext cx="5942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Georges René </a:t>
            </a:r>
            <a:r>
              <a:rPr lang="fr-FR" b="1" dirty="0" err="1" smtClean="0">
                <a:latin typeface="SabonNext LT Display" pitchFamily="2" charset="0"/>
              </a:rPr>
              <a:t>Marage</a:t>
            </a:r>
            <a:r>
              <a:rPr lang="fr-FR" b="1" dirty="0" smtClean="0">
                <a:latin typeface="SabonNext LT Display" pitchFamily="2" charset="0"/>
              </a:rPr>
              <a:t> (1859-1930)</a:t>
            </a:r>
          </a:p>
          <a:p>
            <a:r>
              <a:rPr lang="fr-FR" dirty="0" smtClean="0">
                <a:latin typeface="SabonNext LT Display" pitchFamily="2" charset="0"/>
              </a:rPr>
              <a:t>Moulages </a:t>
            </a:r>
            <a:r>
              <a:rPr lang="fr-FR" dirty="0">
                <a:latin typeface="SabonNext LT Display" pitchFamily="2" charset="0"/>
              </a:rPr>
              <a:t>de la bouche prononçant des voyelles, vers </a:t>
            </a:r>
            <a:r>
              <a:rPr lang="fr-FR" dirty="0" smtClean="0">
                <a:latin typeface="SabonNext LT Display" pitchFamily="2" charset="0"/>
              </a:rPr>
              <a:t>1908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0779" cy="644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0192" y="5517232"/>
            <a:ext cx="2850587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7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35702" cy="645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2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244"/>
            <a:ext cx="9158887" cy="61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42" y="61326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Damian Ortega</a:t>
            </a:r>
            <a:endParaRPr lang="fr-FR" b="1" dirty="0">
              <a:latin typeface="SabonNext LT Display" pitchFamily="2" charset="0"/>
            </a:endParaRPr>
          </a:p>
          <a:p>
            <a:r>
              <a:rPr lang="fr-FR" i="1" dirty="0" err="1" smtClean="0">
                <a:latin typeface="SabonNext LT Display" pitchFamily="2" charset="0"/>
              </a:rPr>
              <a:t>Miracolo</a:t>
            </a:r>
            <a:r>
              <a:rPr lang="fr-FR" i="1" dirty="0" smtClean="0">
                <a:latin typeface="SabonNext LT Display" pitchFamily="2" charset="0"/>
              </a:rPr>
              <a:t> Italiano, </a:t>
            </a:r>
            <a:r>
              <a:rPr lang="fr-FR" dirty="0" smtClean="0">
                <a:latin typeface="SabonNext LT Display" pitchFamily="2" charset="0"/>
              </a:rPr>
              <a:t>2005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1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1026" name="Picture 2" descr="http://www.veronique-joumard.net/images/2015/eppu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163"/>
            <a:ext cx="4355976" cy="68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8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SabonNext LT Display" pitchFamily="2" charset="0"/>
              </a:rPr>
              <a:t>L’art de l’expérience</a:t>
            </a:r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0"/>
            <a:ext cx="10188624" cy="68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87629"/>
            <a:ext cx="4792139" cy="22776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65796"/>
            <a:ext cx="3679283" cy="2702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8795" y="675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SabonNext LT Display" pitchFamily="2" charset="0"/>
              </a:rPr>
              <a:t>Piotr Kowalski</a:t>
            </a:r>
          </a:p>
          <a:p>
            <a:r>
              <a:rPr lang="fr-FR" i="1" dirty="0">
                <a:latin typeface="SabonNext LT Display" pitchFamily="2" charset="0"/>
              </a:rPr>
              <a:t>L'Observatoire - Projet pour la Défense </a:t>
            </a:r>
            <a:r>
              <a:rPr lang="fr-FR" i="1" dirty="0" smtClean="0">
                <a:latin typeface="SabonNext LT Display" pitchFamily="2" charset="0"/>
              </a:rPr>
              <a:t>1974</a:t>
            </a:r>
            <a:endParaRPr lang="fr-FR" i="1" dirty="0">
              <a:latin typeface="SabonNext LT Display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5782" y="388316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SabonNext LT Display" pitchFamily="2" charset="0"/>
              </a:rPr>
              <a:t>Guido van der </a:t>
            </a:r>
            <a:r>
              <a:rPr lang="fr-FR" b="1" dirty="0" err="1">
                <a:latin typeface="SabonNext LT Display" pitchFamily="2" charset="0"/>
              </a:rPr>
              <a:t>Werve</a:t>
            </a:r>
            <a:endParaRPr lang="fr-FR" b="1" dirty="0">
              <a:latin typeface="SabonNext LT Display" pitchFamily="2" charset="0"/>
            </a:endParaRPr>
          </a:p>
          <a:p>
            <a:r>
              <a:rPr lang="fr-FR" i="1" dirty="0" err="1">
                <a:latin typeface="SabonNext LT Display" pitchFamily="2" charset="0"/>
              </a:rPr>
              <a:t>Nummer</a:t>
            </a:r>
            <a:r>
              <a:rPr lang="fr-FR" i="1" dirty="0">
                <a:latin typeface="SabonNext LT Display" pitchFamily="2" charset="0"/>
              </a:rPr>
              <a:t> </a:t>
            </a:r>
            <a:r>
              <a:rPr lang="fr-FR" i="1" dirty="0" err="1">
                <a:latin typeface="SabonNext LT Display" pitchFamily="2" charset="0"/>
              </a:rPr>
              <a:t>Negen</a:t>
            </a:r>
            <a:r>
              <a:rPr lang="fr-FR" i="1" dirty="0">
                <a:latin typeface="SabonNext LT Display" pitchFamily="2" charset="0"/>
              </a:rPr>
              <a:t>:</a:t>
            </a:r>
          </a:p>
          <a:p>
            <a:r>
              <a:rPr lang="en-US" i="1" dirty="0">
                <a:latin typeface="SabonNext LT Display" pitchFamily="2" charset="0"/>
              </a:rPr>
              <a:t>The Day I </a:t>
            </a:r>
            <a:r>
              <a:rPr lang="en-US" i="1" dirty="0" smtClean="0">
                <a:latin typeface="SabonNext LT Display" pitchFamily="2" charset="0"/>
              </a:rPr>
              <a:t>didn’t </a:t>
            </a:r>
            <a:r>
              <a:rPr lang="en-US" i="1" dirty="0">
                <a:latin typeface="SabonNext LT Display" pitchFamily="2" charset="0"/>
              </a:rPr>
              <a:t>turn with the world</a:t>
            </a:r>
            <a:r>
              <a:rPr lang="en-US" dirty="0">
                <a:latin typeface="SabonNext LT Display" pitchFamily="2" charset="0"/>
              </a:rPr>
              <a:t>, </a:t>
            </a:r>
            <a:r>
              <a:rPr lang="en-US" dirty="0" smtClean="0">
                <a:latin typeface="SabonNext LT Display" pitchFamily="2" charset="0"/>
              </a:rPr>
              <a:t>2007</a:t>
            </a:r>
          </a:p>
          <a:p>
            <a:r>
              <a:rPr lang="en-US" dirty="0" err="1" smtClean="0">
                <a:latin typeface="SabonNext LT Display" pitchFamily="2" charset="0"/>
              </a:rPr>
              <a:t>Vidéo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Image 2" descr="1429-0001-Bde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2896911" cy="33933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33056"/>
            <a:ext cx="3684497" cy="2594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6017" y="39330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SabonNext LT Display" pitchFamily="2" charset="0"/>
              </a:rPr>
              <a:t>Raphaël </a:t>
            </a:r>
            <a:r>
              <a:rPr lang="fr-FR" b="1" dirty="0" err="1">
                <a:latin typeface="SabonNext LT Display" pitchFamily="2" charset="0"/>
              </a:rPr>
              <a:t>Zarka</a:t>
            </a:r>
            <a:endParaRPr lang="fr-FR" b="1" dirty="0">
              <a:latin typeface="SabonNext LT Display" pitchFamily="2" charset="0"/>
            </a:endParaRPr>
          </a:p>
          <a:p>
            <a:r>
              <a:rPr lang="pt-BR" i="1" dirty="0">
                <a:latin typeface="SabonNext LT Display" pitchFamily="2" charset="0"/>
              </a:rPr>
              <a:t>Padova (réplique n° 4)</a:t>
            </a:r>
            <a:r>
              <a:rPr lang="pt-BR" dirty="0">
                <a:latin typeface="SabonNext LT Display" pitchFamily="2" charset="0"/>
              </a:rPr>
              <a:t>, 2008</a:t>
            </a:r>
          </a:p>
          <a:p>
            <a:r>
              <a:rPr lang="fr-FR" dirty="0">
                <a:latin typeface="SabonNext LT Display" pitchFamily="2" charset="0"/>
              </a:rPr>
              <a:t>130 x 500 x 36 cm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8431" y="1886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Cabinet de Jacques Alexandre César Charles (1746-1823)</a:t>
            </a:r>
          </a:p>
          <a:p>
            <a:r>
              <a:rPr lang="fr-FR" dirty="0" smtClean="0">
                <a:latin typeface="SabonNext LT Display" pitchFamily="2" charset="0"/>
              </a:rPr>
              <a:t>Portant </a:t>
            </a:r>
            <a:r>
              <a:rPr lang="fr-FR" dirty="0">
                <a:latin typeface="SabonNext LT Display" pitchFamily="2" charset="0"/>
              </a:rPr>
              <a:t>de sept billes d’ivoire égales suspendues et montées sur un guéridon d'acajou, fin du </a:t>
            </a:r>
            <a:r>
              <a:rPr lang="fr-FR" cap="small" dirty="0" err="1">
                <a:latin typeface="SabonNext LT Display" pitchFamily="2" charset="0"/>
              </a:rPr>
              <a:t>xviii</a:t>
            </a:r>
            <a:r>
              <a:rPr lang="fr-FR" baseline="30000" dirty="0" err="1">
                <a:latin typeface="SabonNext LT Display" pitchFamily="2" charset="0"/>
              </a:rPr>
              <a:t>e</a:t>
            </a:r>
            <a:r>
              <a:rPr lang="fr-FR" dirty="0">
                <a:latin typeface="SabonNext LT Display" pitchFamily="2" charset="0"/>
              </a:rPr>
              <a:t> </a:t>
            </a:r>
            <a:r>
              <a:rPr lang="fr-FR" dirty="0" smtClean="0">
                <a:latin typeface="SabonNext LT Display" pitchFamily="2" charset="0"/>
              </a:rPr>
              <a:t>siècle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55" r="-9755"/>
          <a:stretch>
            <a:fillRect/>
          </a:stretch>
        </p:blipFill>
        <p:spPr>
          <a:xfrm>
            <a:off x="-396552" y="514321"/>
            <a:ext cx="9865096" cy="54254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951021"/>
            <a:ext cx="2107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latin typeface="SabonNext LT Display" pitchFamily="2" charset="0"/>
              </a:rPr>
              <a:t>Zilvinas</a:t>
            </a:r>
            <a:r>
              <a:rPr lang="fr-FR" b="1" dirty="0" smtClean="0">
                <a:latin typeface="SabonNext LT Display" pitchFamily="2" charset="0"/>
              </a:rPr>
              <a:t>	</a:t>
            </a:r>
            <a:r>
              <a:rPr lang="fr-FR" b="1" dirty="0" err="1" smtClean="0">
                <a:latin typeface="SabonNext LT Display" pitchFamily="2" charset="0"/>
              </a:rPr>
              <a:t>Kempinas</a:t>
            </a:r>
            <a:endParaRPr lang="fr-FR" b="1" dirty="0">
              <a:latin typeface="SabonNext LT Display" pitchFamily="2" charset="0"/>
            </a:endParaRPr>
          </a:p>
          <a:p>
            <a:r>
              <a:rPr lang="fr-FR" i="1" dirty="0" smtClean="0">
                <a:latin typeface="SabonNext LT Display" pitchFamily="2" charset="0"/>
              </a:rPr>
              <a:t>Lemniscate</a:t>
            </a:r>
            <a:r>
              <a:rPr lang="fr-FR" dirty="0" smtClean="0">
                <a:latin typeface="SabonNext LT Display" pitchFamily="2" charset="0"/>
              </a:rPr>
              <a:t>, 2007</a:t>
            </a:r>
            <a:endParaRPr lang="fr-FR" dirty="0">
              <a:latin typeface="SabonNext LT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tx1"/>
              </a:solidFill>
              <a:latin typeface="SabonNext LT Display" pitchFamily="2" charset="0"/>
            </a:endParaRPr>
          </a:p>
        </p:txBody>
      </p:sp>
      <p:pic>
        <p:nvPicPr>
          <p:cNvPr id="3" name="Image 2" descr="13788_1-3-6-8-12-14-15Bde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4896544" cy="32420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232" y="3933056"/>
            <a:ext cx="3900883" cy="27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76056" y="188640"/>
            <a:ext cx="3888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SabonNext LT Display" pitchFamily="2" charset="0"/>
              </a:rPr>
              <a:t>Charles Louis </a:t>
            </a:r>
            <a:r>
              <a:rPr lang="fr-FR" b="1" dirty="0" err="1" smtClean="0">
                <a:latin typeface="SabonNext LT Display" pitchFamily="2" charset="0"/>
              </a:rPr>
              <a:t>Weyher</a:t>
            </a:r>
            <a:r>
              <a:rPr lang="fr-FR" b="1" dirty="0" smtClean="0">
                <a:latin typeface="SabonNext LT Display" pitchFamily="2" charset="0"/>
              </a:rPr>
              <a:t> (1836-1916)</a:t>
            </a:r>
          </a:p>
          <a:p>
            <a:r>
              <a:rPr lang="fr-FR" dirty="0" smtClean="0">
                <a:latin typeface="SabonNext LT Display" pitchFamily="2" charset="0"/>
              </a:rPr>
              <a:t>Collection d'appareils de démonstrations et d'expériences sur les tourbillons permettant de reproduire un grand nombre de phénomènes naturels tels que : trombe marine, tempêtes et sphères tournantes, les propriétés des aimants etc., 1887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60785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b="1" dirty="0">
                <a:latin typeface="SabonNext LT Display" pitchFamily="2" charset="0"/>
              </a:rPr>
              <a:t>Bertrand Lamarche</a:t>
            </a:r>
          </a:p>
          <a:p>
            <a:pPr algn="r"/>
            <a:r>
              <a:rPr lang="fr-FR" i="1" dirty="0">
                <a:latin typeface="SabonNext LT Display" pitchFamily="2" charset="0"/>
              </a:rPr>
              <a:t>Kathy</a:t>
            </a:r>
            <a:r>
              <a:rPr lang="fr-FR" dirty="0">
                <a:latin typeface="SabonNext LT Display" pitchFamily="2" charset="0"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25707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351</Words>
  <Application>Microsoft Office PowerPoint</Application>
  <PresentationFormat>Affichage à l'écran (4:3)</PresentationFormat>
  <Paragraphs>72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Lionel Dufaux</dc:creator>
  <cp:lastModifiedBy>Lionel Dufaux</cp:lastModifiedBy>
  <cp:revision>24</cp:revision>
  <dcterms:created xsi:type="dcterms:W3CDTF">2015-11-25T14:09:36Z</dcterms:created>
  <dcterms:modified xsi:type="dcterms:W3CDTF">2015-11-26T15:01:40Z</dcterms:modified>
</cp:coreProperties>
</file>