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7"/>
  </p:notesMasterIdLst>
  <p:sldIdLst>
    <p:sldId id="346" r:id="rId2"/>
    <p:sldId id="351" r:id="rId3"/>
    <p:sldId id="352" r:id="rId4"/>
    <p:sldId id="366" r:id="rId5"/>
    <p:sldId id="367" r:id="rId6"/>
    <p:sldId id="368" r:id="rId7"/>
    <p:sldId id="369" r:id="rId8"/>
    <p:sldId id="353" r:id="rId9"/>
    <p:sldId id="354" r:id="rId10"/>
    <p:sldId id="355" r:id="rId11"/>
    <p:sldId id="356" r:id="rId12"/>
    <p:sldId id="359" r:id="rId13"/>
    <p:sldId id="360" r:id="rId14"/>
    <p:sldId id="330" r:id="rId15"/>
    <p:sldId id="361" r:id="rId16"/>
    <p:sldId id="362" r:id="rId17"/>
    <p:sldId id="300" r:id="rId18"/>
    <p:sldId id="341" r:id="rId19"/>
    <p:sldId id="342" r:id="rId20"/>
    <p:sldId id="310" r:id="rId21"/>
    <p:sldId id="302" r:id="rId22"/>
    <p:sldId id="349" r:id="rId23"/>
    <p:sldId id="365" r:id="rId24"/>
    <p:sldId id="309" r:id="rId25"/>
    <p:sldId id="363" r:id="rId26"/>
    <p:sldId id="311" r:id="rId27"/>
    <p:sldId id="318" r:id="rId28"/>
    <p:sldId id="357" r:id="rId29"/>
    <p:sldId id="316" r:id="rId30"/>
    <p:sldId id="261" r:id="rId31"/>
    <p:sldId id="264" r:id="rId32"/>
    <p:sldId id="263" r:id="rId33"/>
    <p:sldId id="308" r:id="rId34"/>
    <p:sldId id="307" r:id="rId35"/>
    <p:sldId id="364" r:id="rId36"/>
    <p:sldId id="329" r:id="rId37"/>
    <p:sldId id="326" r:id="rId38"/>
    <p:sldId id="339" r:id="rId39"/>
    <p:sldId id="327" r:id="rId40"/>
    <p:sldId id="340" r:id="rId41"/>
    <p:sldId id="331" r:id="rId42"/>
    <p:sldId id="358" r:id="rId43"/>
    <p:sldId id="298" r:id="rId44"/>
    <p:sldId id="315" r:id="rId45"/>
    <p:sldId id="317" r:id="rId46"/>
    <p:sldId id="332" r:id="rId47"/>
    <p:sldId id="333" r:id="rId48"/>
    <p:sldId id="334" r:id="rId49"/>
    <p:sldId id="336" r:id="rId50"/>
    <p:sldId id="320" r:id="rId51"/>
    <p:sldId id="338" r:id="rId52"/>
    <p:sldId id="328" r:id="rId53"/>
    <p:sldId id="278" r:id="rId54"/>
    <p:sldId id="280" r:id="rId55"/>
    <p:sldId id="281" r:id="rId56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146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notesMaster" Target="notesMasters/notesMaster1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7CFC98-AA15-D34D-A93C-7A246287108D}" type="datetimeFigureOut">
              <a:rPr lang="fr-FR" smtClean="0"/>
              <a:t>13/05/18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CA9FB9-6F69-0047-9ADD-B2BE9739D93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1733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5362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  <p:sp>
        <p:nvSpPr>
          <p:cNvPr id="15363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4ED43CC-ADE6-A24C-9FBE-2E50EB96B913}" type="slidenum">
              <a:rPr lang="fr-FR" sz="1200"/>
              <a:pPr/>
              <a:t>1</a:t>
            </a:fld>
            <a:endParaRPr lang="fr-FR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6E4973D-2A16-554B-A513-FA122005705B}" type="slidenum">
              <a:rPr lang="fr-FR" sz="1200"/>
              <a:pPr/>
              <a:t>2</a:t>
            </a:fld>
            <a:endParaRPr lang="fr-FR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2352CEA-B57B-C241-ABC4-25F3D7CD2D50}" type="slidenum">
              <a:rPr lang="fr-FR" sz="1200"/>
              <a:pPr/>
              <a:t>5</a:t>
            </a:fld>
            <a:endParaRPr lang="fr-FR" sz="1200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1E41C59-FE1B-554D-BD60-C8DD61F55C40}" type="slidenum">
              <a:rPr lang="fr-FR" sz="1200"/>
              <a:pPr/>
              <a:t>8</a:t>
            </a:fld>
            <a:endParaRPr lang="fr-FR" sz="1200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6C2884C-555C-6046-AE40-B4218D7C004D}" type="slidenum">
              <a:rPr lang="fr-FR" sz="1200"/>
              <a:pPr/>
              <a:t>23</a:t>
            </a:fld>
            <a:endParaRPr lang="fr-FR" sz="1200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76E0A15-B871-9B4C-B90B-D73943B583A9}" type="slidenum">
              <a:rPr lang="fr-FR" sz="1200"/>
              <a:pPr/>
              <a:t>24</a:t>
            </a:fld>
            <a:endParaRPr lang="fr-FR" sz="1200"/>
          </a:p>
        </p:txBody>
      </p:sp>
      <p:sp>
        <p:nvSpPr>
          <p:cNvPr id="3993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891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5362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  <p:sp>
        <p:nvSpPr>
          <p:cNvPr id="15363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4ED43CC-ADE6-A24C-9FBE-2E50EB96B913}" type="slidenum">
              <a:rPr lang="fr-FR" sz="1200"/>
              <a:pPr/>
              <a:t>30</a:t>
            </a:fld>
            <a:endParaRPr lang="fr-FR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9458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  <p:sp>
        <p:nvSpPr>
          <p:cNvPr id="19459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170AAD9-0172-A344-808C-6B4BFCBF3DE2}" type="slidenum">
              <a:rPr lang="fr-FR" sz="1200"/>
              <a:pPr/>
              <a:t>32</a:t>
            </a:fld>
            <a:endParaRPr lang="fr-FR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0A02-8ED6-564F-8FFD-5E31FD30D67A}" type="datetimeFigureOut">
              <a:rPr lang="fr-FR" smtClean="0"/>
              <a:t>13/05/18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D32D0-651B-8A4C-B387-F223801F84E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7930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0A02-8ED6-564F-8FFD-5E31FD30D67A}" type="datetimeFigureOut">
              <a:rPr lang="fr-FR" smtClean="0"/>
              <a:t>13/05/18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D32D0-651B-8A4C-B387-F223801F84E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3256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0A02-8ED6-564F-8FFD-5E31FD30D67A}" type="datetimeFigureOut">
              <a:rPr lang="fr-FR" smtClean="0"/>
              <a:t>13/05/18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D32D0-651B-8A4C-B387-F223801F84E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8514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0A02-8ED6-564F-8FFD-5E31FD30D67A}" type="datetimeFigureOut">
              <a:rPr lang="fr-FR" smtClean="0"/>
              <a:t>13/05/18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D32D0-651B-8A4C-B387-F223801F84E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3217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0A02-8ED6-564F-8FFD-5E31FD30D67A}" type="datetimeFigureOut">
              <a:rPr lang="fr-FR" smtClean="0"/>
              <a:t>13/05/18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D32D0-651B-8A4C-B387-F223801F84E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8456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0A02-8ED6-564F-8FFD-5E31FD30D67A}" type="datetimeFigureOut">
              <a:rPr lang="fr-FR" smtClean="0"/>
              <a:t>13/05/18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D32D0-651B-8A4C-B387-F223801F84E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9705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0A02-8ED6-564F-8FFD-5E31FD30D67A}" type="datetimeFigureOut">
              <a:rPr lang="fr-FR" smtClean="0"/>
              <a:t>13/05/18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D32D0-651B-8A4C-B387-F223801F84E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0379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0A02-8ED6-564F-8FFD-5E31FD30D67A}" type="datetimeFigureOut">
              <a:rPr lang="fr-FR" smtClean="0"/>
              <a:t>13/05/18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D32D0-651B-8A4C-B387-F223801F84E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8014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0A02-8ED6-564F-8FFD-5E31FD30D67A}" type="datetimeFigureOut">
              <a:rPr lang="fr-FR" smtClean="0"/>
              <a:t>13/05/18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D32D0-651B-8A4C-B387-F223801F84E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7152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0A02-8ED6-564F-8FFD-5E31FD30D67A}" type="datetimeFigureOut">
              <a:rPr lang="fr-FR" smtClean="0"/>
              <a:t>13/05/18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D32D0-651B-8A4C-B387-F223801F84E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159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0A02-8ED6-564F-8FFD-5E31FD30D67A}" type="datetimeFigureOut">
              <a:rPr lang="fr-FR" smtClean="0"/>
              <a:t>13/05/18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D32D0-651B-8A4C-B387-F223801F84E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4490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30A02-8ED6-564F-8FFD-5E31FD30D67A}" type="datetimeFigureOut">
              <a:rPr lang="fr-FR" smtClean="0"/>
              <a:t>13/05/18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6D32D0-651B-8A4C-B387-F223801F84E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2306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g"/><Relationship Id="rId3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g"/><Relationship Id="rId5" Type="http://schemas.openxmlformats.org/officeDocument/2006/relationships/image" Target="../media/image35.jpg"/><Relationship Id="rId6" Type="http://schemas.openxmlformats.org/officeDocument/2006/relationships/image" Target="../media/image36.jpeg"/><Relationship Id="rId7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jpeg"/><Relationship Id="rId3" Type="http://schemas.openxmlformats.org/officeDocument/2006/relationships/image" Target="../media/image41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g"/><Relationship Id="rId3" Type="http://schemas.openxmlformats.org/officeDocument/2006/relationships/image" Target="../media/image56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7.jpg"/><Relationship Id="rId3" Type="http://schemas.openxmlformats.org/officeDocument/2006/relationships/image" Target="../media/image58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57460"/>
          </a:xfrm>
          <a:noFill/>
        </p:spPr>
        <p:txBody>
          <a:bodyPr>
            <a:normAutofit fontScale="90000"/>
          </a:bodyPr>
          <a:lstStyle/>
          <a:p>
            <a:r>
              <a:rPr lang="en-US" sz="1800" dirty="0" smtClean="0">
                <a:latin typeface="Arial" charset="0"/>
              </a:rPr>
              <a:t/>
            </a:r>
            <a:br>
              <a:rPr lang="en-US" sz="1800" dirty="0" smtClean="0">
                <a:latin typeface="Arial" charset="0"/>
              </a:rPr>
            </a:br>
            <a:r>
              <a:rPr lang="en-US" sz="2700" b="1" dirty="0">
                <a:latin typeface="Arial" charset="0"/>
              </a:rPr>
              <a:t>T</a:t>
            </a:r>
            <a:r>
              <a:rPr lang="en-US" sz="2700" b="1" dirty="0" smtClean="0">
                <a:latin typeface="Arial" charset="0"/>
              </a:rPr>
              <a:t>he horizon as a fundamental </a:t>
            </a:r>
            <a:r>
              <a:rPr lang="en-US" sz="2700" b="1" dirty="0">
                <a:latin typeface="Arial" charset="0"/>
              </a:rPr>
              <a:t>experience </a:t>
            </a:r>
            <a:r>
              <a:rPr lang="en-US" sz="1800" b="1" dirty="0" smtClean="0">
                <a:latin typeface="Arial" charset="0"/>
              </a:rPr>
              <a:t/>
            </a:r>
            <a:br>
              <a:rPr lang="en-US" sz="1800" b="1" dirty="0" smtClean="0">
                <a:latin typeface="Arial" charset="0"/>
              </a:rPr>
            </a:br>
            <a:r>
              <a:rPr lang="en-US" sz="1800" b="1" dirty="0" smtClean="0">
                <a:latin typeface="Arial" charset="0"/>
              </a:rPr>
              <a:t> </a:t>
            </a:r>
            <a:r>
              <a:rPr lang="en-US" sz="1800" dirty="0" smtClean="0">
                <a:latin typeface="Arial" charset="0"/>
              </a:rPr>
              <a:t>Céline </a:t>
            </a:r>
            <a:r>
              <a:rPr lang="en-US" sz="1800" dirty="0" err="1" smtClean="0">
                <a:latin typeface="Arial" charset="0"/>
              </a:rPr>
              <a:t>Flécheux</a:t>
            </a:r>
            <a:r>
              <a:rPr lang="en-US" sz="1800" dirty="0" smtClean="0">
                <a:latin typeface="Arial" charset="0"/>
              </a:rPr>
              <a:t> (</a:t>
            </a:r>
            <a:r>
              <a:rPr lang="en-US" sz="1800" smtClean="0">
                <a:latin typeface="Arial" charset="0"/>
              </a:rPr>
              <a:t>Philosophy of </a:t>
            </a:r>
            <a:r>
              <a:rPr lang="en-US" sz="1800" dirty="0" smtClean="0">
                <a:latin typeface="Arial" charset="0"/>
              </a:rPr>
              <a:t>Art. </a:t>
            </a:r>
            <a:r>
              <a:rPr lang="en-US" sz="1800" dirty="0" err="1" smtClean="0">
                <a:latin typeface="Arial" charset="0"/>
              </a:rPr>
              <a:t>Université</a:t>
            </a:r>
            <a:r>
              <a:rPr lang="en-US" sz="1800" dirty="0" smtClean="0">
                <a:latin typeface="Arial" charset="0"/>
              </a:rPr>
              <a:t> Paris Diderot)</a:t>
            </a:r>
            <a:r>
              <a:rPr lang="en-US" sz="2200" dirty="0" smtClean="0">
                <a:latin typeface="Arial" charset="0"/>
              </a:rPr>
              <a:t/>
            </a:r>
            <a:br>
              <a:rPr lang="en-US" sz="2200" dirty="0" smtClean="0">
                <a:latin typeface="Arial" charset="0"/>
              </a:rPr>
            </a:br>
            <a:r>
              <a:rPr lang="en-US" sz="2200" dirty="0" smtClean="0">
                <a:latin typeface="Arial" charset="0"/>
              </a:rPr>
              <a:t/>
            </a:r>
            <a:br>
              <a:rPr lang="en-US" sz="2200" dirty="0" smtClean="0">
                <a:latin typeface="Arial" charset="0"/>
              </a:rPr>
            </a:br>
            <a:r>
              <a:rPr lang="fr-FR" sz="2200" dirty="0">
                <a:latin typeface="Arial" charset="0"/>
              </a:rPr>
              <a:t>Hiroshi </a:t>
            </a:r>
            <a:r>
              <a:rPr lang="fr-FR" sz="2200" dirty="0" err="1">
                <a:latin typeface="Arial" charset="0"/>
              </a:rPr>
              <a:t>Sugimoto</a:t>
            </a:r>
            <a:r>
              <a:rPr lang="fr-FR" sz="2200" dirty="0">
                <a:latin typeface="Arial" charset="0"/>
              </a:rPr>
              <a:t>, </a:t>
            </a:r>
            <a:r>
              <a:rPr lang="fr-FR" sz="2200" i="1" dirty="0">
                <a:latin typeface="Arial" charset="0"/>
              </a:rPr>
              <a:t>Mer des Cara</a:t>
            </a:r>
            <a:r>
              <a:rPr lang="fr-FR" altLang="ja-JP" sz="2200" i="1" dirty="0">
                <a:latin typeface="Arial" charset="0"/>
              </a:rPr>
              <a:t>ïbes</a:t>
            </a:r>
            <a:r>
              <a:rPr lang="fr-FR" altLang="ja-JP" sz="2200" dirty="0">
                <a:latin typeface="Arial" charset="0"/>
              </a:rPr>
              <a:t>, </a:t>
            </a:r>
            <a:r>
              <a:rPr lang="fr-FR" altLang="ja-JP" sz="2200" dirty="0" smtClean="0">
                <a:latin typeface="Arial" charset="0"/>
              </a:rPr>
              <a:t>1980</a:t>
            </a:r>
            <a:r>
              <a:rPr lang="en-US" sz="2200" dirty="0">
                <a:latin typeface="Arial" charset="0"/>
              </a:rPr>
              <a:t/>
            </a:r>
            <a:br>
              <a:rPr lang="en-US" sz="2200" dirty="0">
                <a:latin typeface="Arial" charset="0"/>
              </a:rPr>
            </a:br>
            <a:endParaRPr lang="fr-FR" sz="2200" dirty="0">
              <a:latin typeface="Arial" charset="0"/>
            </a:endParaRP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None/>
              <a:defRPr/>
            </a:pPr>
            <a:endParaRPr lang="fr-FR" sz="1600" dirty="0">
              <a:latin typeface="Arial" charset="0"/>
            </a:endParaRPr>
          </a:p>
        </p:txBody>
      </p:sp>
      <p:pic>
        <p:nvPicPr>
          <p:cNvPr id="5" name="Picture 4" descr="15-Sugimoto-Mer Des Caraïbes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294" y="1600200"/>
            <a:ext cx="5807063" cy="414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2442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6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Hubert et Jan van Eyck, </a:t>
            </a:r>
            <a:r>
              <a:rPr lang="en-US" sz="2000" i="1" dirty="0" smtClean="0"/>
              <a:t>Retable de </a:t>
            </a:r>
            <a:r>
              <a:rPr lang="en-US" sz="2000" i="1" dirty="0" err="1" smtClean="0"/>
              <a:t>l'Agneau</a:t>
            </a:r>
            <a:r>
              <a:rPr lang="en-US" sz="2000" i="1" dirty="0" smtClean="0"/>
              <a:t> mystique</a:t>
            </a:r>
            <a:r>
              <a:rPr lang="en-US" sz="2000" dirty="0" smtClean="0"/>
              <a:t>, 1432. </a:t>
            </a:r>
            <a:r>
              <a:rPr lang="en-US" sz="2000" dirty="0" err="1" smtClean="0"/>
              <a:t>Détail</a:t>
            </a:r>
            <a:r>
              <a:rPr lang="en-US" sz="2000" dirty="0" smtClean="0"/>
              <a:t> </a:t>
            </a:r>
            <a:r>
              <a:rPr lang="en-US" sz="2000" dirty="0" err="1" smtClean="0"/>
              <a:t>ville</a:t>
            </a:r>
            <a:endParaRPr lang="en-US" sz="2000" dirty="0"/>
          </a:p>
        </p:txBody>
      </p:sp>
      <p:pic>
        <p:nvPicPr>
          <p:cNvPr id="4" name="Content Placeholder 3" descr="18-2-Gand-dét vill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109" r="-43109"/>
          <a:stretch>
            <a:fillRect/>
          </a:stretch>
        </p:blipFill>
        <p:spPr>
          <a:xfrm>
            <a:off x="-881529" y="1583671"/>
            <a:ext cx="6718187" cy="4318094"/>
          </a:xfrm>
        </p:spPr>
      </p:pic>
      <p:pic>
        <p:nvPicPr>
          <p:cNvPr id="3" name="Image 2" descr="12-Retable agneau mystique-détail fenêtre - copie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191" y="1329765"/>
            <a:ext cx="3302653" cy="49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303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6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Hubert et Jan van Eyck, </a:t>
            </a:r>
            <a:r>
              <a:rPr lang="en-US" sz="2000" i="1" dirty="0" smtClean="0"/>
              <a:t>Retable de </a:t>
            </a:r>
            <a:r>
              <a:rPr lang="en-US" sz="2000" i="1" dirty="0" err="1" smtClean="0"/>
              <a:t>l'Agneau</a:t>
            </a:r>
            <a:r>
              <a:rPr lang="en-US" sz="2000" i="1" dirty="0" smtClean="0"/>
              <a:t> mystique</a:t>
            </a:r>
            <a:r>
              <a:rPr lang="en-US" sz="2000" dirty="0" smtClean="0"/>
              <a:t>, 1432. </a:t>
            </a:r>
            <a:r>
              <a:rPr lang="en-US" sz="2000" dirty="0" err="1"/>
              <a:t>O</a:t>
            </a:r>
            <a:r>
              <a:rPr lang="en-US" sz="2000" dirty="0" err="1" smtClean="0"/>
              <a:t>uvert</a:t>
            </a:r>
            <a:endParaRPr lang="en-US" sz="2000" dirty="0" smtClean="0"/>
          </a:p>
        </p:txBody>
      </p:sp>
      <p:pic>
        <p:nvPicPr>
          <p:cNvPr id="4" name="Content Placeholder 3" descr="18-3-Gand-ouver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66" r="-8266"/>
          <a:stretch>
            <a:fillRect/>
          </a:stretch>
        </p:blipFill>
        <p:spPr>
          <a:xfrm>
            <a:off x="457200" y="836613"/>
            <a:ext cx="8229600" cy="5289550"/>
          </a:xfrm>
        </p:spPr>
      </p:pic>
    </p:spTree>
    <p:extLst>
      <p:ext uri="{BB962C8B-B14F-4D97-AF65-F5344CB8AC3E}">
        <p14:creationId xmlns:p14="http://schemas.microsoft.com/office/powerpoint/2010/main" val="2791772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1715"/>
          </a:xfrm>
        </p:spPr>
        <p:txBody>
          <a:bodyPr>
            <a:normAutofit fontScale="90000"/>
          </a:bodyPr>
          <a:lstStyle/>
          <a:p>
            <a:r>
              <a:rPr lang="nl-NL" sz="2000" dirty="0" err="1"/>
              <a:t>Hercule</a:t>
            </a:r>
            <a:r>
              <a:rPr lang="nl-NL" sz="2000" dirty="0"/>
              <a:t> </a:t>
            </a:r>
            <a:r>
              <a:rPr lang="nl-NL" sz="2000" dirty="0" err="1" smtClean="0"/>
              <a:t>Seghers</a:t>
            </a:r>
            <a:r>
              <a:rPr lang="nl-NL" sz="2000" dirty="0" smtClean="0"/>
              <a:t>, </a:t>
            </a:r>
            <a:r>
              <a:rPr lang="nl-NL" sz="2000" i="1" dirty="0" err="1"/>
              <a:t>Paysage</a:t>
            </a:r>
            <a:r>
              <a:rPr lang="nl-NL" sz="2000" i="1" dirty="0"/>
              <a:t> au </a:t>
            </a:r>
            <a:r>
              <a:rPr lang="nl-NL" sz="2000" i="1" dirty="0" err="1" smtClean="0"/>
              <a:t>sapin</a:t>
            </a:r>
            <a:r>
              <a:rPr lang="nl-NL" sz="2000" i="1" dirty="0" smtClean="0"/>
              <a:t> </a:t>
            </a:r>
            <a:r>
              <a:rPr lang="nl-NL" sz="2000" dirty="0" smtClean="0"/>
              <a:t>(</a:t>
            </a:r>
            <a:r>
              <a:rPr lang="nl-NL" sz="2000" i="1" dirty="0" smtClean="0"/>
              <a:t>c</a:t>
            </a:r>
            <a:r>
              <a:rPr lang="nl-NL" sz="2000" dirty="0" smtClean="0"/>
              <a:t>. 1630).</a:t>
            </a:r>
            <a:br>
              <a:rPr lang="nl-NL" sz="2000" dirty="0" smtClean="0"/>
            </a:br>
            <a:r>
              <a:rPr lang="nl-NL" sz="2000" dirty="0" smtClean="0"/>
              <a:t> </a:t>
            </a:r>
            <a:r>
              <a:rPr lang="nl-NL" sz="2000" dirty="0"/>
              <a:t>G</a:t>
            </a:r>
            <a:r>
              <a:rPr lang="nl-NL" sz="2000" dirty="0" smtClean="0"/>
              <a:t>ravure </a:t>
            </a:r>
            <a:r>
              <a:rPr lang="nl-NL" sz="2000" dirty="0" err="1"/>
              <a:t>sur</a:t>
            </a:r>
            <a:r>
              <a:rPr lang="nl-NL" sz="2000" dirty="0"/>
              <a:t> papier </a:t>
            </a:r>
            <a:r>
              <a:rPr lang="nl-NL" sz="2000" dirty="0" err="1" smtClean="0"/>
              <a:t>peint</a:t>
            </a:r>
            <a:r>
              <a:rPr lang="nl-NL" sz="2000" dirty="0"/>
              <a:t>.</a:t>
            </a:r>
            <a:r>
              <a:rPr lang="nl-NL" sz="2000" dirty="0" smtClean="0"/>
              <a:t> Rijksmuseum, </a:t>
            </a:r>
            <a:r>
              <a:rPr lang="nl-NL" sz="2000" dirty="0"/>
              <a:t>Amsterdam</a:t>
            </a:r>
            <a:endParaRPr lang="fr-FR" sz="2000" dirty="0"/>
          </a:p>
        </p:txBody>
      </p:sp>
      <p:pic>
        <p:nvPicPr>
          <p:cNvPr id="4" name="Espace réservé du contenu 3" descr="Hercule Seghers Paysage au sapin gravure sur papier peint Rijksmuseum Amsterdam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30" r="-7930"/>
          <a:stretch>
            <a:fillRect/>
          </a:stretch>
        </p:blipFill>
        <p:spPr>
          <a:xfrm>
            <a:off x="457200" y="1076325"/>
            <a:ext cx="8229600" cy="5049838"/>
          </a:xfrm>
        </p:spPr>
      </p:pic>
    </p:spTree>
    <p:extLst>
      <p:ext uri="{BB962C8B-B14F-4D97-AF65-F5344CB8AC3E}">
        <p14:creationId xmlns:p14="http://schemas.microsoft.com/office/powerpoint/2010/main" val="2548518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4274"/>
          </a:xfrm>
        </p:spPr>
        <p:txBody>
          <a:bodyPr>
            <a:normAutofit/>
          </a:bodyPr>
          <a:lstStyle/>
          <a:p>
            <a:r>
              <a:rPr lang="nl-NL" sz="2000" dirty="0"/>
              <a:t>Dan </a:t>
            </a:r>
            <a:r>
              <a:rPr lang="nl-NL" sz="2000" dirty="0" err="1" smtClean="0"/>
              <a:t>Graham</a:t>
            </a:r>
            <a:r>
              <a:rPr lang="nl-NL" sz="2000" dirty="0" smtClean="0"/>
              <a:t>, roof of the Met, NY, </a:t>
            </a:r>
            <a:r>
              <a:rPr lang="nl-NL" sz="2000" dirty="0"/>
              <a:t>2014</a:t>
            </a:r>
            <a:endParaRPr lang="fr-FR" sz="2000" dirty="0"/>
          </a:p>
        </p:txBody>
      </p:sp>
      <p:pic>
        <p:nvPicPr>
          <p:cNvPr id="4" name="Espace réservé du contenu 3" descr="Dan Graham roof Met 2014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82" r="-4282"/>
          <a:stretch>
            <a:fillRect/>
          </a:stretch>
        </p:blipFill>
        <p:spPr>
          <a:xfrm>
            <a:off x="457200" y="868363"/>
            <a:ext cx="8229600" cy="5257800"/>
          </a:xfrm>
        </p:spPr>
      </p:pic>
    </p:spTree>
    <p:extLst>
      <p:ext uri="{BB962C8B-B14F-4D97-AF65-F5344CB8AC3E}">
        <p14:creationId xmlns:p14="http://schemas.microsoft.com/office/powerpoint/2010/main" val="899148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dirty="0" smtClean="0"/>
              <a:t>Pierre-Henry de Valenciennes, </a:t>
            </a:r>
            <a:r>
              <a:rPr lang="fr-FR" sz="2000" i="1" dirty="0" err="1" smtClean="0"/>
              <a:t>Elemens</a:t>
            </a:r>
            <a:r>
              <a:rPr lang="fr-FR" sz="2000" i="1" dirty="0" smtClean="0"/>
              <a:t> de perspective pratique</a:t>
            </a:r>
            <a:r>
              <a:rPr lang="fr-FR" sz="2000" dirty="0" smtClean="0"/>
              <a:t>, 1801.</a:t>
            </a:r>
            <a:br>
              <a:rPr lang="fr-FR" sz="2000" dirty="0" smtClean="0"/>
            </a:br>
            <a:r>
              <a:rPr lang="fr-FR" sz="2000" dirty="0" smtClean="0"/>
              <a:t>Planche </a:t>
            </a:r>
            <a:r>
              <a:rPr lang="fr-FR" sz="2000" dirty="0"/>
              <a:t>XXXV</a:t>
            </a:r>
          </a:p>
        </p:txBody>
      </p:sp>
      <p:pic>
        <p:nvPicPr>
          <p:cNvPr id="7" name="Espace réservé du contenu 6" descr="01ValFIN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52" r="-5452"/>
          <a:stretch>
            <a:fillRect/>
          </a:stretch>
        </p:blipFill>
        <p:spPr/>
      </p:pic>
      <p:pic>
        <p:nvPicPr>
          <p:cNvPr id="8" name="Espace réservé du contenu 7" descr="02VALno linesFIN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52" r="-54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26612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0336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pic>
        <p:nvPicPr>
          <p:cNvPr id="7" name="Espace réservé du contenu 6" descr="07-01-Cité idéale-3 vues-1480 - copie.t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176" r="-86176"/>
          <a:stretch>
            <a:fillRect/>
          </a:stretch>
        </p:blipFill>
        <p:spPr>
          <a:xfrm>
            <a:off x="-827211" y="372395"/>
            <a:ext cx="10418646" cy="5729854"/>
          </a:xfrm>
        </p:spPr>
      </p:pic>
    </p:spTree>
    <p:extLst>
      <p:ext uri="{BB962C8B-B14F-4D97-AF65-F5344CB8AC3E}">
        <p14:creationId xmlns:p14="http://schemas.microsoft.com/office/powerpoint/2010/main" val="36856492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73031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Formerly</a:t>
            </a:r>
            <a:r>
              <a:rPr lang="it-IT" sz="2000" dirty="0" smtClean="0"/>
              <a:t> Piero della Francesca</a:t>
            </a:r>
            <a:r>
              <a:rPr lang="it-IT" sz="2000" i="1" dirty="0" smtClean="0"/>
              <a:t>, Ideal City</a:t>
            </a:r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dirty="0" smtClean="0"/>
              <a:t>Galleria Nazionale delle Marche, Urbino</a:t>
            </a:r>
            <a:endParaRPr lang="fr-FR" sz="2000" dirty="0"/>
          </a:p>
        </p:txBody>
      </p:sp>
      <p:pic>
        <p:nvPicPr>
          <p:cNvPr id="4" name="Espace réservé du contenu 3" descr="Formerly_Piero_della_Francesca_-_Ideal_City_-_Galleria_Nazionale_delle_Marche_Urbino_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7034" b="-57034"/>
          <a:stretch>
            <a:fillRect/>
          </a:stretch>
        </p:blipFill>
        <p:spPr>
          <a:xfrm>
            <a:off x="457200" y="935038"/>
            <a:ext cx="8229600" cy="5191125"/>
          </a:xfrm>
        </p:spPr>
      </p:pic>
    </p:spTree>
    <p:extLst>
      <p:ext uri="{BB962C8B-B14F-4D97-AF65-F5344CB8AC3E}">
        <p14:creationId xmlns:p14="http://schemas.microsoft.com/office/powerpoint/2010/main" val="13199862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05120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5688313"/>
            <a:ext cx="8229600" cy="437850"/>
          </a:xfrm>
        </p:spPr>
        <p:txBody>
          <a:bodyPr>
            <a:normAutofit fontScale="70000" lnSpcReduction="20000"/>
          </a:bodyPr>
          <a:lstStyle/>
          <a:p>
            <a:r>
              <a:rPr lang="fr-FR" dirty="0" smtClean="0"/>
              <a:t>Alberti. Pavement et point de distance. Edition </a:t>
            </a:r>
            <a:r>
              <a:rPr lang="fr-FR" dirty="0" err="1" smtClean="0"/>
              <a:t>Shefer</a:t>
            </a:r>
            <a:r>
              <a:rPr lang="fr-FR" dirty="0" smtClean="0"/>
              <a:t>, fig. 10</a:t>
            </a:r>
            <a:endParaRPr lang="fr-FR" dirty="0"/>
          </a:p>
        </p:txBody>
      </p:sp>
      <p:pic>
        <p:nvPicPr>
          <p:cNvPr id="4" name="Image 3" descr="Alberti-pavemtShefer10a-10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97" y="542778"/>
            <a:ext cx="7793906" cy="503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3754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err="1" smtClean="0"/>
              <a:t>Gustave</a:t>
            </a:r>
            <a:r>
              <a:rPr lang="en-US" sz="2000" dirty="0"/>
              <a:t> </a:t>
            </a:r>
            <a:r>
              <a:rPr lang="en-US" sz="2000" dirty="0" smtClean="0"/>
              <a:t>Courbet, </a:t>
            </a:r>
            <a:r>
              <a:rPr lang="en-US" sz="2000" i="1" dirty="0" smtClean="0"/>
              <a:t>La </a:t>
            </a:r>
            <a:r>
              <a:rPr lang="en-US" sz="2000" i="1" dirty="0" err="1" smtClean="0"/>
              <a:t>plage</a:t>
            </a:r>
            <a:r>
              <a:rPr lang="en-US" sz="2000" dirty="0" smtClean="0"/>
              <a:t>, 1865.</a:t>
            </a:r>
            <a:br>
              <a:rPr lang="en-US" sz="2000" dirty="0" smtClean="0"/>
            </a:br>
            <a:r>
              <a:rPr lang="en-US" sz="2000" dirty="0" smtClean="0"/>
              <a:t> </a:t>
            </a:r>
            <a:r>
              <a:rPr lang="en-US" sz="2000" dirty="0" err="1" smtClean="0"/>
              <a:t>Wallraf</a:t>
            </a:r>
            <a:r>
              <a:rPr lang="en-US" sz="2000" dirty="0"/>
              <a:t> </a:t>
            </a:r>
            <a:r>
              <a:rPr lang="en-US" sz="2000" dirty="0" err="1" smtClean="0"/>
              <a:t>Richartz</a:t>
            </a:r>
            <a:r>
              <a:rPr lang="en-US" sz="2000" dirty="0"/>
              <a:t> </a:t>
            </a:r>
            <a:r>
              <a:rPr lang="en-US" sz="2000" dirty="0" smtClean="0"/>
              <a:t>Museum, </a:t>
            </a:r>
            <a:r>
              <a:rPr lang="en-US" sz="2000" dirty="0"/>
              <a:t>Cologne</a:t>
            </a:r>
          </a:p>
        </p:txBody>
      </p:sp>
      <p:pic>
        <p:nvPicPr>
          <p:cNvPr id="5" name="Espace réservé du contenu 4" descr="c9bd1bfafc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89" r="-259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980956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err="1" smtClean="0"/>
              <a:t>Manet</a:t>
            </a:r>
            <a:r>
              <a:rPr lang="en-US" sz="2400" dirty="0" smtClean="0"/>
              <a:t>, </a:t>
            </a:r>
            <a:r>
              <a:rPr lang="en-US" sz="2400" i="1" dirty="0" err="1" smtClean="0"/>
              <a:t>L’é́vasion</a:t>
            </a:r>
            <a:r>
              <a:rPr lang="en-US" sz="2400" i="1" dirty="0" smtClean="0"/>
              <a:t> de </a:t>
            </a:r>
            <a:r>
              <a:rPr lang="en-US" sz="2400" i="1" dirty="0" err="1" smtClean="0"/>
              <a:t>Rochefort</a:t>
            </a:r>
            <a:r>
              <a:rPr lang="en-US" sz="2400" dirty="0" smtClean="0"/>
              <a:t>, 1881</a:t>
            </a:r>
            <a:br>
              <a:rPr lang="en-US" sz="2400" dirty="0" smtClean="0"/>
            </a:br>
            <a:r>
              <a:rPr lang="en-US" sz="2400" dirty="0" smtClean="0"/>
              <a:t> Paris, </a:t>
            </a:r>
            <a:r>
              <a:rPr lang="en-US" sz="2400" dirty="0" err="1"/>
              <a:t>musée</a:t>
            </a:r>
            <a:r>
              <a:rPr lang="en-US" sz="2400" dirty="0"/>
              <a:t> d'Orsay</a:t>
            </a:r>
          </a:p>
        </p:txBody>
      </p:sp>
      <p:pic>
        <p:nvPicPr>
          <p:cNvPr id="5" name="Espace réservé du contenu 4" descr="12594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992" r="-499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93712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588040"/>
          </a:xfrm>
        </p:spPr>
        <p:txBody>
          <a:bodyPr>
            <a:normAutofit fontScale="90000"/>
          </a:bodyPr>
          <a:lstStyle/>
          <a:p>
            <a:r>
              <a:rPr lang="fr-FR" sz="2000" i="1" dirty="0" smtClean="0">
                <a:latin typeface="Arial" charset="0"/>
                <a:ea typeface="ＭＳ Ｐゴシック" charset="0"/>
                <a:cs typeface="ＭＳ Ｐゴシック" charset="0"/>
              </a:rPr>
              <a:t>Persée </a:t>
            </a:r>
            <a:r>
              <a:rPr lang="fr-FR" sz="2000" i="1" dirty="0">
                <a:latin typeface="Arial" charset="0"/>
                <a:ea typeface="ＭＳ Ｐゴシック" charset="0"/>
                <a:cs typeface="ＭＳ Ｐゴシック" charset="0"/>
              </a:rPr>
              <a:t>et Andromède</a:t>
            </a:r>
            <a:r>
              <a:rPr lang="fr-FR" sz="2000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fr-FR" sz="2000" dirty="0" smtClean="0">
                <a:latin typeface="Arial" charset="0"/>
                <a:ea typeface="ＭＳ Ｐゴシック" charset="0"/>
                <a:cs typeface="ＭＳ Ｐゴシック" charset="0"/>
              </a:rPr>
              <a:t>fresque trouvée à </a:t>
            </a:r>
            <a:r>
              <a:rPr lang="fr-FR" sz="2000" dirty="0" err="1">
                <a:latin typeface="Arial" charset="0"/>
                <a:ea typeface="ＭＳ Ｐゴシック" charset="0"/>
                <a:cs typeface="ＭＳ Ｐゴシック" charset="0"/>
              </a:rPr>
              <a:t>Boscotrecase</a:t>
            </a:r>
            <a:r>
              <a:rPr lang="fr-FR" sz="2000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fr-FR" sz="2000" dirty="0" smtClean="0">
                <a:latin typeface="Arial" charset="0"/>
                <a:ea typeface="ＭＳ Ｐゴシック" charset="0"/>
                <a:cs typeface="ＭＳ Ｐゴシック" charset="0"/>
              </a:rPr>
              <a:t>(près </a:t>
            </a:r>
            <a:r>
              <a:rPr lang="fr-FR" sz="2000" dirty="0">
                <a:latin typeface="Arial" charset="0"/>
                <a:ea typeface="ＭＳ Ｐゴシック" charset="0"/>
                <a:cs typeface="ＭＳ Ｐゴシック" charset="0"/>
              </a:rPr>
              <a:t>de </a:t>
            </a:r>
            <a:r>
              <a:rPr lang="fr-FR" sz="2000" dirty="0" smtClean="0">
                <a:latin typeface="Arial" charset="0"/>
                <a:ea typeface="ＭＳ Ｐゴシック" charset="0"/>
                <a:cs typeface="ＭＳ Ｐゴシック" charset="0"/>
              </a:rPr>
              <a:t>Pompéi), </a:t>
            </a:r>
            <a:br>
              <a:rPr lang="fr-FR" sz="2000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fr-FR" sz="2000" dirty="0" smtClean="0">
                <a:latin typeface="Arial" charset="0"/>
                <a:ea typeface="ＭＳ Ｐゴシック" charset="0"/>
                <a:cs typeface="ＭＳ Ｐゴシック" charset="0"/>
              </a:rPr>
              <a:t>New </a:t>
            </a:r>
            <a:r>
              <a:rPr lang="fr-FR" sz="2000" dirty="0">
                <a:latin typeface="Arial" charset="0"/>
                <a:ea typeface="ＭＳ Ｐゴシック" charset="0"/>
                <a:cs typeface="ＭＳ Ｐゴシック" charset="0"/>
              </a:rPr>
              <a:t>York, </a:t>
            </a:r>
            <a:r>
              <a:rPr lang="fr-FR" sz="2000" dirty="0" err="1">
                <a:latin typeface="Arial" charset="0"/>
                <a:ea typeface="ＭＳ Ｐゴシック" charset="0"/>
                <a:cs typeface="ＭＳ Ｐゴシック" charset="0"/>
              </a:rPr>
              <a:t>Metropolitan</a:t>
            </a:r>
            <a:r>
              <a:rPr lang="fr-FR" sz="2000" dirty="0">
                <a:latin typeface="Arial" charset="0"/>
                <a:ea typeface="ＭＳ Ｐゴシック" charset="0"/>
                <a:cs typeface="ＭＳ Ｐゴシック" charset="0"/>
              </a:rPr>
              <a:t> Museum of Art</a:t>
            </a:r>
            <a:endParaRPr lang="en-US" sz="2000" dirty="0"/>
          </a:p>
        </p:txBody>
      </p:sp>
      <p:sp>
        <p:nvSpPr>
          <p:cNvPr id="28674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/>
          <a:lstStyle/>
          <a:p>
            <a:pPr eaLnBrk="1" hangingPunct="1"/>
            <a:endParaRPr lang="fr-FR" sz="16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8675" name="Picture 4" descr="01-01-Boscotrecase-Persee et Androme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184" y="1018441"/>
            <a:ext cx="3961889" cy="5371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6526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658813"/>
          </a:xfrm>
        </p:spPr>
        <p:txBody>
          <a:bodyPr/>
          <a:lstStyle/>
          <a:p>
            <a:pPr eaLnBrk="1" hangingPunct="1"/>
            <a:r>
              <a:rPr lang="fr-FR" sz="2000">
                <a:latin typeface="Arial" charset="0"/>
              </a:rPr>
              <a:t>Jean Pèlerin dit Viator, </a:t>
            </a:r>
            <a:r>
              <a:rPr lang="fr-FR" sz="2000" i="1">
                <a:latin typeface="Arial" charset="0"/>
              </a:rPr>
              <a:t>De Artificiali Perspectiva</a:t>
            </a:r>
            <a:r>
              <a:rPr lang="fr-FR" sz="2000">
                <a:latin typeface="Arial" charset="0"/>
              </a:rPr>
              <a:t>, Toul, 1505.</a:t>
            </a:r>
          </a:p>
        </p:txBody>
      </p:sp>
      <p:pic>
        <p:nvPicPr>
          <p:cNvPr id="39938" name="Espace réservé du contenu 3" descr="03- Pélerin Viato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253" b="-8253"/>
          <a:stretch>
            <a:fillRect/>
          </a:stretch>
        </p:blipFill>
        <p:spPr>
          <a:xfrm>
            <a:off x="685800" y="1412875"/>
            <a:ext cx="7772400" cy="4683125"/>
          </a:xfrm>
        </p:spPr>
      </p:pic>
    </p:spTree>
    <p:extLst>
      <p:ext uri="{BB962C8B-B14F-4D97-AF65-F5344CB8AC3E}">
        <p14:creationId xmlns:p14="http://schemas.microsoft.com/office/powerpoint/2010/main" val="1023937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02820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5775158"/>
            <a:ext cx="8229600" cy="351005"/>
          </a:xfrm>
        </p:spPr>
        <p:txBody>
          <a:bodyPr>
            <a:normAutofit fontScale="62500" lnSpcReduction="20000"/>
          </a:bodyPr>
          <a:lstStyle/>
          <a:p>
            <a:r>
              <a:rPr lang="fr-FR" dirty="0" smtClean="0"/>
              <a:t>Claude </a:t>
            </a:r>
            <a:r>
              <a:rPr lang="fr-FR" dirty="0" err="1" smtClean="0"/>
              <a:t>Lothier</a:t>
            </a:r>
            <a:r>
              <a:rPr lang="fr-FR" dirty="0" smtClean="0"/>
              <a:t>, Schéma du carré de base en perspective. Face</a:t>
            </a:r>
            <a:endParaRPr lang="fr-FR" dirty="0"/>
          </a:p>
        </p:txBody>
      </p:sp>
      <p:pic>
        <p:nvPicPr>
          <p:cNvPr id="4" name="Image 3" descr="Schéma du carré de base de fa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2950"/>
            <a:ext cx="9144000" cy="577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5526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6308"/>
          </a:xfrm>
        </p:spPr>
        <p:txBody>
          <a:bodyPr>
            <a:normAutofit/>
          </a:bodyPr>
          <a:lstStyle/>
          <a:p>
            <a:r>
              <a:rPr lang="fr-FR" sz="2000" dirty="0" smtClean="0"/>
              <a:t>Mantegna, </a:t>
            </a:r>
            <a:r>
              <a:rPr lang="fr-FR" sz="2000" i="1" dirty="0" smtClean="0"/>
              <a:t>Crucifixion. Le Calvaire</a:t>
            </a:r>
            <a:r>
              <a:rPr lang="fr-FR" sz="2000" dirty="0" smtClean="0"/>
              <a:t>, 1456-59. Paris musée du Louvre</a:t>
            </a:r>
            <a:endParaRPr lang="fr-FR" sz="2000" dirty="0"/>
          </a:p>
        </p:txBody>
      </p:sp>
      <p:pic>
        <p:nvPicPr>
          <p:cNvPr id="4" name="Espace réservé du contenu 3" descr="Mantegna Crucifixion Louvr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87" r="-5987"/>
          <a:stretch>
            <a:fillRect/>
          </a:stretch>
        </p:blipFill>
        <p:spPr>
          <a:xfrm>
            <a:off x="457200" y="820738"/>
            <a:ext cx="8229600" cy="5305425"/>
          </a:xfrm>
        </p:spPr>
      </p:pic>
    </p:spTree>
    <p:extLst>
      <p:ext uri="{BB962C8B-B14F-4D97-AF65-F5344CB8AC3E}">
        <p14:creationId xmlns:p14="http://schemas.microsoft.com/office/powerpoint/2010/main" val="4266893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0"/>
            <a:ext cx="7924800" cy="6172200"/>
          </a:xfrm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93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7010400"/>
            <a:ext cx="6400800" cy="533400"/>
          </a:xfrm>
        </p:spPr>
        <p:txBody>
          <a:bodyPr/>
          <a:lstStyle/>
          <a:p>
            <a:pPr algn="just" eaLnBrk="1" hangingPunct="1"/>
            <a:endParaRPr lang="en-US" sz="14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9939" name="Picture 4" descr="01-02-Brunelleschi-miroi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8600"/>
            <a:ext cx="5541963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Rectangle 5"/>
          <p:cNvSpPr>
            <a:spLocks noChangeArrowheads="1"/>
          </p:cNvSpPr>
          <p:nvPr/>
        </p:nvSpPr>
        <p:spPr bwMode="auto">
          <a:xfrm>
            <a:off x="1066800" y="6400800"/>
            <a:ext cx="70532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400"/>
              <a:t>Expérience de Brunelleschi devant le Baptistère de Florence, 1415. Source: Ph. Comar</a:t>
            </a:r>
          </a:p>
        </p:txBody>
      </p:sp>
    </p:spTree>
    <p:extLst>
      <p:ext uri="{BB962C8B-B14F-4D97-AF65-F5344CB8AC3E}">
        <p14:creationId xmlns:p14="http://schemas.microsoft.com/office/powerpoint/2010/main" val="2692101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sp>
        <p:nvSpPr>
          <p:cNvPr id="3379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137187"/>
            <a:ext cx="6781800" cy="562781"/>
          </a:xfrm>
        </p:spPr>
        <p:txBody>
          <a:bodyPr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fr-FR" sz="1600" dirty="0" smtClean="0">
                <a:latin typeface="Arial" charset="0"/>
              </a:rPr>
              <a:t>Samuel </a:t>
            </a:r>
            <a:r>
              <a:rPr lang="fr-FR" sz="1600" dirty="0" err="1" smtClean="0">
                <a:latin typeface="Arial" charset="0"/>
              </a:rPr>
              <a:t>Edgerton</a:t>
            </a:r>
            <a:r>
              <a:rPr lang="fr-FR" sz="1600" dirty="0" smtClean="0">
                <a:latin typeface="Arial" charset="0"/>
              </a:rPr>
              <a:t>, L</a:t>
            </a:r>
            <a:r>
              <a:rPr lang="ja-JP" altLang="fr-FR" sz="1600" dirty="0" smtClean="0">
                <a:latin typeface="Arial" charset="0"/>
              </a:rPr>
              <a:t>’</a:t>
            </a:r>
            <a:r>
              <a:rPr lang="fr-FR" altLang="ja-JP" sz="1600" dirty="0" smtClean="0">
                <a:latin typeface="Arial" charset="0"/>
              </a:rPr>
              <a:t>horizon par Brunelleschi</a:t>
            </a:r>
            <a:endParaRPr lang="fr-FR" sz="1600" dirty="0" smtClean="0">
              <a:latin typeface="Arial" charset="0"/>
            </a:endParaRPr>
          </a:p>
        </p:txBody>
      </p:sp>
      <p:pic>
        <p:nvPicPr>
          <p:cNvPr id="36867" name="Picture 4" descr="01-04-Horizon-Edgerton p8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268413"/>
            <a:ext cx="5741987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000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68"/>
          </a:xfrm>
        </p:spPr>
        <p:txBody>
          <a:bodyPr>
            <a:normAutofit/>
          </a:bodyPr>
          <a:lstStyle/>
          <a:p>
            <a:r>
              <a:rPr lang="en-US" sz="2000" dirty="0" err="1" smtClean="0"/>
              <a:t>Gozzoli</a:t>
            </a:r>
            <a:r>
              <a:rPr lang="en-US" sz="2000" dirty="0" smtClean="0"/>
              <a:t>, </a:t>
            </a:r>
            <a:r>
              <a:rPr lang="en-US" sz="2000" i="1" dirty="0" smtClean="0"/>
              <a:t>Voyage des </a:t>
            </a:r>
            <a:r>
              <a:rPr lang="en-US" sz="2000" i="1" dirty="0" err="1" smtClean="0"/>
              <a:t>rois</a:t>
            </a:r>
            <a:r>
              <a:rPr lang="en-US" sz="2000" i="1" dirty="0" smtClean="0"/>
              <a:t> mages</a:t>
            </a:r>
            <a:r>
              <a:rPr lang="en-US" sz="2000" dirty="0" smtClean="0"/>
              <a:t>, 1459. Florence, </a:t>
            </a:r>
            <a:r>
              <a:rPr lang="en-US" sz="2000" dirty="0" err="1" smtClean="0"/>
              <a:t>chapelle</a:t>
            </a:r>
            <a:r>
              <a:rPr lang="en-US" sz="2000" dirty="0" smtClean="0"/>
              <a:t> </a:t>
            </a:r>
            <a:r>
              <a:rPr lang="en-US" sz="2000" dirty="0" err="1" smtClean="0"/>
              <a:t>Medicis</a:t>
            </a:r>
            <a:endParaRPr lang="en-US" sz="2000" dirty="0"/>
          </a:p>
        </p:txBody>
      </p:sp>
      <p:pic>
        <p:nvPicPr>
          <p:cNvPr id="4" name="Content Placeholder 3" descr="16-Gozzoli-voyage mages-1459-Florence chapelle Medici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63" r="-11163"/>
          <a:stretch>
            <a:fillRect/>
          </a:stretch>
        </p:blipFill>
        <p:spPr>
          <a:xfrm>
            <a:off x="457200" y="836613"/>
            <a:ext cx="8229600" cy="5289550"/>
          </a:xfrm>
        </p:spPr>
      </p:pic>
    </p:spTree>
    <p:extLst>
      <p:ext uri="{BB962C8B-B14F-4D97-AF65-F5344CB8AC3E}">
        <p14:creationId xmlns:p14="http://schemas.microsoft.com/office/powerpoint/2010/main" val="5111840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5873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2000" smtClean="0">
                <a:latin typeface="Arial" charset="0"/>
              </a:rPr>
              <a:t>Piero della Francesca, </a:t>
            </a:r>
            <a:r>
              <a:rPr lang="fr-FR" sz="2000" i="1" smtClean="0">
                <a:latin typeface="Arial" charset="0"/>
              </a:rPr>
              <a:t>Double portrait des époux d’Urbino</a:t>
            </a:r>
            <a:r>
              <a:rPr lang="fr-FR" sz="2000" smtClean="0">
                <a:latin typeface="Arial" charset="0"/>
              </a:rPr>
              <a:t>, 1460-1470. Florence, galerie des Offices.</a:t>
            </a:r>
          </a:p>
        </p:txBody>
      </p:sp>
      <p:pic>
        <p:nvPicPr>
          <p:cNvPr id="43010" name="Espace réservé du contenu 3" descr="15-Piero-époux Urbino-Both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313" r="-88313"/>
          <a:stretch>
            <a:fillRect/>
          </a:stretch>
        </p:blipFill>
        <p:spPr>
          <a:xfrm>
            <a:off x="-396875" y="1341438"/>
            <a:ext cx="9656763" cy="5111750"/>
          </a:xfrm>
        </p:spPr>
      </p:pic>
    </p:spTree>
    <p:extLst>
      <p:ext uri="{BB962C8B-B14F-4D97-AF65-F5344CB8AC3E}">
        <p14:creationId xmlns:p14="http://schemas.microsoft.com/office/powerpoint/2010/main" val="1592835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5873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2000" smtClean="0">
                <a:latin typeface="Arial" charset="0"/>
              </a:rPr>
              <a:t>Les Heures du Maître de Boucicaut, 1405-1408, f°241. Paris, musée Jacquemart-André</a:t>
            </a:r>
          </a:p>
        </p:txBody>
      </p:sp>
      <p:pic>
        <p:nvPicPr>
          <p:cNvPr id="47106" name="Espace réservé du contenu 3" descr="Heures-maître de Boucicaut-1405-8-f241 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913" r="-65913"/>
          <a:stretch>
            <a:fillRect/>
          </a:stretch>
        </p:blipFill>
        <p:spPr>
          <a:xfrm>
            <a:off x="685800" y="1412875"/>
            <a:ext cx="7772400" cy="4683125"/>
          </a:xfrm>
        </p:spPr>
      </p:pic>
    </p:spTree>
    <p:extLst>
      <p:ext uri="{BB962C8B-B14F-4D97-AF65-F5344CB8AC3E}">
        <p14:creationId xmlns:p14="http://schemas.microsoft.com/office/powerpoint/2010/main" val="278513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68"/>
          </a:xfrm>
        </p:spPr>
        <p:txBody>
          <a:bodyPr>
            <a:normAutofit fontScale="90000"/>
          </a:bodyPr>
          <a:lstStyle/>
          <a:p>
            <a:r>
              <a:rPr lang="fr-FR" sz="2000" dirty="0" smtClean="0"/>
              <a:t>Les </a:t>
            </a:r>
            <a:r>
              <a:rPr lang="fr-FR" sz="2000" dirty="0" err="1" smtClean="0"/>
              <a:t>Très</a:t>
            </a:r>
            <a:r>
              <a:rPr lang="fr-FR" sz="2000" dirty="0" smtClean="0"/>
              <a:t> Belles Heures de Notre Dame, </a:t>
            </a:r>
            <a:r>
              <a:rPr lang="fr-FR" sz="2000" i="1" dirty="0" smtClean="0"/>
              <a:t>Naissance Jean-Baptiste </a:t>
            </a:r>
            <a:r>
              <a:rPr lang="fr-FR" sz="2000" i="1" dirty="0"/>
              <a:t>&amp; </a:t>
            </a:r>
            <a:r>
              <a:rPr lang="fr-FR" sz="2000" i="1" dirty="0" err="1" smtClean="0"/>
              <a:t>Baptême</a:t>
            </a:r>
            <a:r>
              <a:rPr lang="fr-FR" sz="2000" i="1" dirty="0" smtClean="0"/>
              <a:t> du Christ</a:t>
            </a:r>
            <a:r>
              <a:rPr lang="fr-FR" sz="2000" dirty="0" smtClean="0"/>
              <a:t>. Folio 93v. Main G, Turin</a:t>
            </a:r>
            <a:endParaRPr lang="en-US" sz="2000" dirty="0"/>
          </a:p>
        </p:txBody>
      </p:sp>
      <p:pic>
        <p:nvPicPr>
          <p:cNvPr id="6" name="Espace réservé du contenu 5" descr="Les_Très_Belles_Heures_de_Notre_Dame-naissance JB &amp; baptême Christ-main G-Turi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140" r="-77140"/>
          <a:stretch>
            <a:fillRect/>
          </a:stretch>
        </p:blipFill>
        <p:spPr>
          <a:xfrm>
            <a:off x="-484095" y="1017495"/>
            <a:ext cx="9777647" cy="5377329"/>
          </a:xfrm>
        </p:spPr>
      </p:pic>
    </p:spTree>
    <p:extLst>
      <p:ext uri="{BB962C8B-B14F-4D97-AF65-F5344CB8AC3E}">
        <p14:creationId xmlns:p14="http://schemas.microsoft.com/office/powerpoint/2010/main" val="337837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2000" dirty="0" smtClean="0">
                <a:ea typeface="+mj-ea"/>
                <a:cs typeface="+mj-cs"/>
              </a:rPr>
              <a:t>Détail du Folio 93v. (</a:t>
            </a:r>
            <a:r>
              <a:rPr lang="fr-FR" sz="2000" dirty="0" smtClean="0"/>
              <a:t>1422</a:t>
            </a:r>
            <a:r>
              <a:rPr lang="fr-FR" sz="2000" dirty="0"/>
              <a:t>-</a:t>
            </a:r>
            <a:r>
              <a:rPr lang="fr-FR" sz="2000" dirty="0" smtClean="0"/>
              <a:t>1425). </a:t>
            </a:r>
            <a:r>
              <a:rPr lang="fr-FR" sz="2000" dirty="0" smtClean="0">
                <a:ea typeface="+mj-ea"/>
                <a:cs typeface="+mj-cs"/>
              </a:rPr>
              <a:t>Van </a:t>
            </a:r>
            <a:r>
              <a:rPr lang="fr-FR" sz="2000" dirty="0" err="1" smtClean="0">
                <a:ea typeface="+mj-ea"/>
                <a:cs typeface="+mj-cs"/>
              </a:rPr>
              <a:t>Eyck</a:t>
            </a:r>
            <a:r>
              <a:rPr lang="fr-FR" sz="2000" dirty="0" smtClean="0">
                <a:ea typeface="+mj-ea"/>
                <a:cs typeface="+mj-cs"/>
              </a:rPr>
              <a:t> (?), </a:t>
            </a:r>
            <a:r>
              <a:rPr lang="fr-FR" sz="2000" i="1" dirty="0" err="1" smtClean="0">
                <a:ea typeface="+mj-ea"/>
                <a:cs typeface="+mj-cs"/>
              </a:rPr>
              <a:t>Baptême</a:t>
            </a:r>
            <a:r>
              <a:rPr lang="fr-FR" sz="2000" i="1" dirty="0" smtClean="0">
                <a:ea typeface="+mj-ea"/>
                <a:cs typeface="+mj-cs"/>
              </a:rPr>
              <a:t> </a:t>
            </a:r>
            <a:r>
              <a:rPr lang="fr-FR" sz="2000" i="1" dirty="0">
                <a:ea typeface="+mj-ea"/>
                <a:cs typeface="+mj-cs"/>
              </a:rPr>
              <a:t>du </a:t>
            </a:r>
            <a:r>
              <a:rPr lang="fr-FR" sz="2000" i="1" dirty="0" smtClean="0">
                <a:ea typeface="+mj-ea"/>
                <a:cs typeface="+mj-cs"/>
              </a:rPr>
              <a:t>Christ </a:t>
            </a:r>
            <a:endParaRPr lang="en-US" sz="2000" i="1" dirty="0">
              <a:ea typeface="+mj-ea"/>
              <a:cs typeface="+mj-cs"/>
            </a:endParaRPr>
          </a:p>
        </p:txBody>
      </p:sp>
      <p:pic>
        <p:nvPicPr>
          <p:cNvPr id="49154" name="Espace réservé du contenu 3" descr="Van Eyck-Baptême du Christ-folio 93v Turin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830" b="-36830"/>
          <a:stretch>
            <a:fillRect/>
          </a:stretch>
        </p:blipFill>
        <p:spPr>
          <a:xfrm>
            <a:off x="457200" y="836613"/>
            <a:ext cx="8229600" cy="5289550"/>
          </a:xfrm>
        </p:spPr>
      </p:pic>
    </p:spTree>
    <p:extLst>
      <p:ext uri="{BB962C8B-B14F-4D97-AF65-F5344CB8AC3E}">
        <p14:creationId xmlns:p14="http://schemas.microsoft.com/office/powerpoint/2010/main" val="3107092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24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 smtClean="0">
                <a:ea typeface="+mj-ea"/>
                <a:cs typeface="+mj-cs"/>
              </a:rPr>
              <a:t>A. Lorenzetti, </a:t>
            </a:r>
            <a:r>
              <a:rPr lang="en-US" sz="2000" dirty="0">
                <a:ea typeface="+mj-ea"/>
                <a:cs typeface="+mj-cs"/>
              </a:rPr>
              <a:t>S</a:t>
            </a:r>
            <a:r>
              <a:rPr lang="en-US" sz="2000" dirty="0" smtClean="0">
                <a:ea typeface="+mj-ea"/>
                <a:cs typeface="+mj-cs"/>
              </a:rPr>
              <a:t>alle de la </a:t>
            </a:r>
            <a:r>
              <a:rPr lang="en-US" sz="2000" dirty="0" err="1" smtClean="0">
                <a:ea typeface="+mj-ea"/>
                <a:cs typeface="+mj-cs"/>
              </a:rPr>
              <a:t>Paix</a:t>
            </a:r>
            <a:r>
              <a:rPr lang="en-US" sz="2000" dirty="0" smtClean="0">
                <a:ea typeface="+mj-ea"/>
                <a:cs typeface="+mj-cs"/>
              </a:rPr>
              <a:t>, 1344. </a:t>
            </a:r>
            <a:r>
              <a:rPr lang="en-US" sz="2000" dirty="0" err="1" smtClean="0">
                <a:ea typeface="+mj-ea"/>
                <a:cs typeface="+mj-cs"/>
              </a:rPr>
              <a:t>Sienne</a:t>
            </a:r>
            <a:r>
              <a:rPr lang="en-US" sz="2000" dirty="0" smtClean="0">
                <a:ea typeface="+mj-ea"/>
                <a:cs typeface="+mj-cs"/>
              </a:rPr>
              <a:t>, </a:t>
            </a:r>
            <a:r>
              <a:rPr lang="en-US" sz="2000" dirty="0" err="1" smtClean="0">
                <a:ea typeface="+mj-ea"/>
                <a:cs typeface="+mj-cs"/>
              </a:rPr>
              <a:t>Palais</a:t>
            </a:r>
            <a:r>
              <a:rPr lang="en-US" sz="2000" dirty="0" smtClean="0">
                <a:ea typeface="+mj-ea"/>
                <a:cs typeface="+mj-cs"/>
              </a:rPr>
              <a:t> public.</a:t>
            </a:r>
            <a:br>
              <a:rPr lang="en-US" sz="2000" dirty="0" smtClean="0">
                <a:ea typeface="+mj-ea"/>
                <a:cs typeface="+mj-cs"/>
              </a:rPr>
            </a:br>
            <a:r>
              <a:rPr lang="en-US" sz="2000" dirty="0" smtClean="0">
                <a:ea typeface="+mj-ea"/>
                <a:cs typeface="+mj-cs"/>
              </a:rPr>
              <a:t> (</a:t>
            </a:r>
            <a:r>
              <a:rPr lang="en-US" sz="2000" dirty="0" err="1" smtClean="0">
                <a:ea typeface="+mj-ea"/>
                <a:cs typeface="+mj-cs"/>
              </a:rPr>
              <a:t>parois</a:t>
            </a:r>
            <a:r>
              <a:rPr lang="en-US" sz="2000" dirty="0" smtClean="0">
                <a:ea typeface="+mj-ea"/>
                <a:cs typeface="+mj-cs"/>
              </a:rPr>
              <a:t> </a:t>
            </a:r>
            <a:r>
              <a:rPr lang="en-US" sz="2000" dirty="0" err="1" smtClean="0">
                <a:ea typeface="+mj-ea"/>
                <a:cs typeface="+mj-cs"/>
              </a:rPr>
              <a:t>nord</a:t>
            </a:r>
            <a:r>
              <a:rPr lang="en-US" sz="2000" dirty="0" smtClean="0">
                <a:ea typeface="+mj-ea"/>
                <a:cs typeface="+mj-cs"/>
              </a:rPr>
              <a:t> et </a:t>
            </a:r>
            <a:r>
              <a:rPr lang="en-US" sz="2000" dirty="0" err="1" smtClean="0">
                <a:ea typeface="+mj-ea"/>
                <a:cs typeface="+mj-cs"/>
              </a:rPr>
              <a:t>est</a:t>
            </a:r>
            <a:r>
              <a:rPr lang="en-US" sz="2000" dirty="0" smtClean="0">
                <a:ea typeface="+mj-ea"/>
                <a:cs typeface="+mj-cs"/>
              </a:rPr>
              <a:t>)</a:t>
            </a:r>
            <a:endParaRPr lang="en-US" sz="2000" dirty="0">
              <a:ea typeface="+mj-ea"/>
              <a:cs typeface="+mj-cs"/>
            </a:endParaRPr>
          </a:p>
        </p:txBody>
      </p:sp>
      <p:pic>
        <p:nvPicPr>
          <p:cNvPr id="25602" name="Content Placeholder 3" descr="04-lorenzetti_salle gvnmt-Sienne - copie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66" r="-3566"/>
          <a:stretch>
            <a:fillRect/>
          </a:stretch>
        </p:blipFill>
        <p:spPr>
          <a:xfrm>
            <a:off x="827088" y="1268413"/>
            <a:ext cx="7931150" cy="3963987"/>
          </a:xfrm>
        </p:spPr>
      </p:pic>
    </p:spTree>
    <p:extLst>
      <p:ext uri="{BB962C8B-B14F-4D97-AF65-F5344CB8AC3E}">
        <p14:creationId xmlns:p14="http://schemas.microsoft.com/office/powerpoint/2010/main" val="388945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09659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sz="2200" dirty="0">
                <a:latin typeface="Arial" charset="0"/>
              </a:rPr>
              <a:t/>
            </a:r>
            <a:br>
              <a:rPr lang="en-US" sz="2200" dirty="0">
                <a:latin typeface="Arial" charset="0"/>
              </a:rPr>
            </a:br>
            <a:r>
              <a:rPr lang="en-US" sz="1800" dirty="0">
                <a:latin typeface="Arial" charset="0"/>
              </a:rPr>
              <a:t>Hiroshi Sugimoto, </a:t>
            </a:r>
            <a:r>
              <a:rPr lang="en-US" sz="1800" i="1" dirty="0">
                <a:latin typeface="Arial" charset="0"/>
              </a:rPr>
              <a:t>North Pacific Ocean</a:t>
            </a:r>
            <a:r>
              <a:rPr lang="en-US" sz="1800" dirty="0">
                <a:latin typeface="Arial" charset="0"/>
              </a:rPr>
              <a:t>,</a:t>
            </a:r>
            <a:r>
              <a:rPr lang="en-US" sz="1800" i="1" dirty="0">
                <a:latin typeface="Arial" charset="0"/>
              </a:rPr>
              <a:t> </a:t>
            </a:r>
            <a:r>
              <a:rPr lang="en-US" sz="1800" dirty="0">
                <a:latin typeface="Arial" charset="0"/>
              </a:rPr>
              <a:t>1994, </a:t>
            </a:r>
            <a:r>
              <a:rPr lang="en-US" sz="1800" dirty="0" smtClean="0">
                <a:latin typeface="Arial" charset="0"/>
              </a:rPr>
              <a:t>coll. </a:t>
            </a:r>
            <a:r>
              <a:rPr lang="fr-FR" sz="1800" dirty="0" smtClean="0">
                <a:latin typeface="Arial" charset="0"/>
              </a:rPr>
              <a:t>P</a:t>
            </a:r>
            <a:r>
              <a:rPr lang="en-US" sz="1800" dirty="0" smtClean="0">
                <a:latin typeface="Arial" charset="0"/>
              </a:rPr>
              <a:t>art.</a:t>
            </a:r>
            <a:endParaRPr lang="fr-FR" sz="1800" dirty="0">
              <a:latin typeface="Arial" charset="0"/>
            </a:endParaRPr>
          </a:p>
        </p:txBody>
      </p:sp>
      <p:pic>
        <p:nvPicPr>
          <p:cNvPr id="14338" name="Espace réservé du contenu 3" descr="Sugimoto N Pacific Ocean 1994 coll part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84" r="-11084"/>
          <a:stretch>
            <a:fillRect/>
          </a:stretch>
        </p:blipFill>
        <p:spPr>
          <a:xfrm>
            <a:off x="1258888" y="2088592"/>
            <a:ext cx="6335712" cy="4002087"/>
          </a:xfrm>
        </p:spPr>
      </p:pic>
    </p:spTree>
    <p:extLst>
      <p:ext uri="{BB962C8B-B14F-4D97-AF65-F5344CB8AC3E}">
        <p14:creationId xmlns:p14="http://schemas.microsoft.com/office/powerpoint/2010/main" val="1563558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708551"/>
          </a:xfrm>
        </p:spPr>
        <p:txBody>
          <a:bodyPr>
            <a:normAutofit fontScale="90000"/>
          </a:bodyPr>
          <a:lstStyle/>
          <a:p>
            <a:r>
              <a:rPr lang="fr-FR" sz="2400" dirty="0" smtClean="0"/>
              <a:t>Hiroshi SUGIMOTO, série des </a:t>
            </a:r>
            <a:r>
              <a:rPr lang="fr-FR" sz="2400" i="1" dirty="0" smtClean="0"/>
              <a:t>Mers</a:t>
            </a:r>
            <a:r>
              <a:rPr lang="fr-FR" sz="2400" dirty="0" smtClean="0"/>
              <a:t> (1980 - …). </a:t>
            </a:r>
            <a:br>
              <a:rPr lang="fr-FR" sz="2400" dirty="0" smtClean="0"/>
            </a:br>
            <a:r>
              <a:rPr lang="fr-FR" sz="2400" dirty="0" smtClean="0"/>
              <a:t>Photographies noir et blanc</a:t>
            </a:r>
            <a:endParaRPr lang="fr-FR" sz="2400" dirty="0"/>
          </a:p>
        </p:txBody>
      </p:sp>
      <p:pic>
        <p:nvPicPr>
          <p:cNvPr id="4" name="Espace réservé du contenu 3" descr="Sugimot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77" r="-9277"/>
          <a:stretch>
            <a:fillRect/>
          </a:stretch>
        </p:blipFill>
        <p:spPr>
          <a:xfrm>
            <a:off x="242107" y="1010169"/>
            <a:ext cx="3015082" cy="1967015"/>
          </a:xfrm>
        </p:spPr>
      </p:pic>
      <p:pic>
        <p:nvPicPr>
          <p:cNvPr id="5" name="Image 4" descr="Hiroshi-Sugimoto-Indian-Ocean-Bali-1991-640x500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189" y="983189"/>
            <a:ext cx="2516963" cy="1966377"/>
          </a:xfrm>
          <a:prstGeom prst="rect">
            <a:avLst/>
          </a:prstGeom>
        </p:spPr>
      </p:pic>
      <p:pic>
        <p:nvPicPr>
          <p:cNvPr id="6" name="Image 5" descr="sugimoto-seascape-north-atlantic-cape-breton-199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362" y="983189"/>
            <a:ext cx="2493103" cy="1993995"/>
          </a:xfrm>
          <a:prstGeom prst="rect">
            <a:avLst/>
          </a:prstGeom>
        </p:spPr>
      </p:pic>
      <p:pic>
        <p:nvPicPr>
          <p:cNvPr id="7" name="Image 6" descr="Sugimoto Yellow sea Cheju 199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505021"/>
            <a:ext cx="2561561" cy="1988977"/>
          </a:xfrm>
          <a:prstGeom prst="rect">
            <a:avLst/>
          </a:prstGeom>
        </p:spPr>
      </p:pic>
      <p:pic>
        <p:nvPicPr>
          <p:cNvPr id="8" name="Image 7" descr="Sugimoto Tyrrhenian Sea 1993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189" y="3505021"/>
            <a:ext cx="2474176" cy="1946396"/>
          </a:xfrm>
          <a:prstGeom prst="rect">
            <a:avLst/>
          </a:prstGeom>
        </p:spPr>
      </p:pic>
      <p:pic>
        <p:nvPicPr>
          <p:cNvPr id="9" name="Image 8" descr="sugimoto-seascape-ligurian-sea-saviore1993A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362" y="3462440"/>
            <a:ext cx="2491013" cy="198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5255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000" dirty="0">
                <a:latin typeface="Arial" charset="0"/>
              </a:rPr>
              <a:t>Sugimoto, </a:t>
            </a:r>
            <a:r>
              <a:rPr lang="en-US" sz="2000" i="1" dirty="0">
                <a:latin typeface="Arial" charset="0"/>
              </a:rPr>
              <a:t>7 days 7 nights</a:t>
            </a:r>
            <a:r>
              <a:rPr lang="en-US" sz="2000" dirty="0">
                <a:latin typeface="Arial" charset="0"/>
              </a:rPr>
              <a:t>, </a:t>
            </a:r>
            <a:r>
              <a:rPr lang="en-US" sz="2000" dirty="0" err="1" smtClean="0">
                <a:latin typeface="Arial" charset="0"/>
              </a:rPr>
              <a:t>Gagosian</a:t>
            </a:r>
            <a:r>
              <a:rPr lang="en-US" sz="2000" dirty="0" smtClean="0">
                <a:latin typeface="Arial" charset="0"/>
              </a:rPr>
              <a:t> Gallery, </a:t>
            </a:r>
            <a:r>
              <a:rPr lang="en-US" sz="2000" dirty="0">
                <a:latin typeface="Arial" charset="0"/>
              </a:rPr>
              <a:t>LA, 2009</a:t>
            </a:r>
            <a:endParaRPr lang="fr-FR" sz="2000" dirty="0">
              <a:latin typeface="Arial" charset="0"/>
            </a:endParaRPr>
          </a:p>
        </p:txBody>
      </p:sp>
      <p:pic>
        <p:nvPicPr>
          <p:cNvPr id="18434" name="Espace réservé du contenu 3" descr="Sugimoto 7 days 7 nights Gaggosian 2009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4" b="86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53842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2716"/>
          </a:xfrm>
        </p:spPr>
        <p:txBody>
          <a:bodyPr>
            <a:normAutofit/>
          </a:bodyPr>
          <a:lstStyle/>
          <a:p>
            <a:endParaRPr lang="fr-FR" sz="2000" dirty="0"/>
          </a:p>
        </p:txBody>
      </p:sp>
      <p:pic>
        <p:nvPicPr>
          <p:cNvPr id="2" name="Espace réservé du contenu 1" descr="Sugimoto chez Boucheron Paris 201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15" r="-5815"/>
          <a:stretch>
            <a:fillRect/>
          </a:stretch>
        </p:blipFill>
        <p:spPr>
          <a:xfrm>
            <a:off x="457200" y="1208088"/>
            <a:ext cx="8229600" cy="4918075"/>
          </a:xfrm>
        </p:spPr>
      </p:pic>
    </p:spTree>
    <p:extLst>
      <p:ext uri="{BB962C8B-B14F-4D97-AF65-F5344CB8AC3E}">
        <p14:creationId xmlns:p14="http://schemas.microsoft.com/office/powerpoint/2010/main" val="6968988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Nuages au « sol » et nuages « au ciel » (Ruskin)</a:t>
            </a:r>
            <a:endParaRPr lang="fr-FR" sz="2400" dirty="0"/>
          </a:p>
        </p:txBody>
      </p:sp>
      <p:pic>
        <p:nvPicPr>
          <p:cNvPr id="10" name="Espace réservé du contenu 9" descr="Ruskin perspective of clouds.jpe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052" r="-32052"/>
          <a:stretch>
            <a:fillRect/>
          </a:stretch>
        </p:blipFill>
        <p:spPr/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Image 2" descr="maxresdefaul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20" y="1941913"/>
            <a:ext cx="4546524" cy="2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495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91587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2894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Anthony </a:t>
            </a:r>
            <a:r>
              <a:rPr lang="en-US" sz="2000" dirty="0" err="1" smtClean="0"/>
              <a:t>Gormley</a:t>
            </a:r>
            <a:r>
              <a:rPr lang="en-US" sz="2000" dirty="0" smtClean="0"/>
              <a:t>, </a:t>
            </a:r>
            <a:r>
              <a:rPr lang="en-US" sz="2000" i="1" dirty="0" smtClean="0"/>
              <a:t>Another place</a:t>
            </a:r>
            <a:r>
              <a:rPr lang="en-US" sz="2000" dirty="0"/>
              <a:t>, </a:t>
            </a:r>
            <a:r>
              <a:rPr lang="en-US" sz="2000" dirty="0" smtClean="0"/>
              <a:t>1997. </a:t>
            </a:r>
            <a:br>
              <a:rPr lang="en-US" sz="2000" dirty="0" smtClean="0"/>
            </a:br>
            <a:r>
              <a:rPr lang="en-US" sz="2000" dirty="0" smtClean="0"/>
              <a:t>Cuxhaven, </a:t>
            </a:r>
            <a:r>
              <a:rPr lang="en-US" sz="2000" dirty="0" err="1" smtClean="0"/>
              <a:t>Allemagne</a:t>
            </a:r>
            <a:endParaRPr lang="fr-FR" sz="2000" dirty="0"/>
          </a:p>
        </p:txBody>
      </p:sp>
      <p:pic>
        <p:nvPicPr>
          <p:cNvPr id="4" name="Espace réservé du contenu 3" descr="Gormley Another place Cuxhaven 1997 Germany 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916" b="-14916"/>
          <a:stretch>
            <a:fillRect/>
          </a:stretch>
        </p:blipFill>
        <p:spPr>
          <a:xfrm>
            <a:off x="457200" y="1038225"/>
            <a:ext cx="8229600" cy="5087938"/>
          </a:xfrm>
        </p:spPr>
      </p:pic>
    </p:spTree>
    <p:extLst>
      <p:ext uri="{BB962C8B-B14F-4D97-AF65-F5344CB8AC3E}">
        <p14:creationId xmlns:p14="http://schemas.microsoft.com/office/powerpoint/2010/main" val="1010685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2894"/>
          </a:xfrm>
        </p:spPr>
        <p:txBody>
          <a:bodyPr>
            <a:normAutofit/>
          </a:bodyPr>
          <a:lstStyle/>
          <a:p>
            <a:r>
              <a:rPr lang="tr-TR" sz="2000" dirty="0" err="1" smtClean="0"/>
              <a:t>Anthony</a:t>
            </a:r>
            <a:r>
              <a:rPr lang="tr-TR" sz="2000" dirty="0" smtClean="0"/>
              <a:t> </a:t>
            </a:r>
            <a:r>
              <a:rPr lang="tr-TR" sz="2000" dirty="0" err="1" smtClean="0"/>
              <a:t>Gormey</a:t>
            </a:r>
            <a:r>
              <a:rPr lang="tr-TR" sz="2000" dirty="0" smtClean="0"/>
              <a:t>, </a:t>
            </a:r>
            <a:r>
              <a:rPr lang="tr-TR" sz="2000" i="1" dirty="0" err="1" smtClean="0"/>
              <a:t>Horizon</a:t>
            </a:r>
            <a:r>
              <a:rPr lang="tr-TR" sz="2000" i="1" dirty="0" smtClean="0"/>
              <a:t> </a:t>
            </a:r>
            <a:r>
              <a:rPr lang="tr-TR" sz="2000" i="1" dirty="0" err="1" smtClean="0"/>
              <a:t>field</a:t>
            </a:r>
            <a:r>
              <a:rPr lang="tr-TR" sz="2000" dirty="0" smtClean="0"/>
              <a:t>, 2010-2012. </a:t>
            </a:r>
            <a:r>
              <a:rPr lang="tr-TR" sz="2000" dirty="0" err="1" smtClean="0"/>
              <a:t>Alpes</a:t>
            </a:r>
            <a:r>
              <a:rPr lang="tr-TR" sz="2000" dirty="0" smtClean="0"/>
              <a:t> </a:t>
            </a:r>
            <a:r>
              <a:rPr lang="tr-TR" sz="2000" dirty="0" err="1" smtClean="0"/>
              <a:t>autrichiennes</a:t>
            </a:r>
            <a:r>
              <a:rPr lang="tr-TR" sz="2000" dirty="0" smtClean="0"/>
              <a:t>.</a:t>
            </a:r>
            <a:endParaRPr lang="fr-FR" sz="2000" dirty="0"/>
          </a:p>
        </p:txBody>
      </p:sp>
      <p:pic>
        <p:nvPicPr>
          <p:cNvPr id="4" name="Espace réservé du contenu 3" descr="Gormey Horizon field 2010-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16" r="-3916"/>
          <a:stretch>
            <a:fillRect/>
          </a:stretch>
        </p:blipFill>
        <p:spPr>
          <a:xfrm>
            <a:off x="457200" y="1038225"/>
            <a:ext cx="8229600" cy="5087938"/>
          </a:xfrm>
        </p:spPr>
      </p:pic>
    </p:spTree>
    <p:extLst>
      <p:ext uri="{BB962C8B-B14F-4D97-AF65-F5344CB8AC3E}">
        <p14:creationId xmlns:p14="http://schemas.microsoft.com/office/powerpoint/2010/main" val="3032428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dirty="0" err="1" smtClean="0"/>
              <a:t>Gormley</a:t>
            </a:r>
            <a:r>
              <a:rPr lang="fr-FR" sz="2000" dirty="0" smtClean="0"/>
              <a:t>, </a:t>
            </a:r>
            <a:r>
              <a:rPr lang="fr-FR" sz="2000" i="1" dirty="0" smtClean="0"/>
              <a:t>Event Horizon </a:t>
            </a:r>
            <a:br>
              <a:rPr lang="fr-FR" sz="2000" i="1" dirty="0" smtClean="0"/>
            </a:br>
            <a:r>
              <a:rPr lang="fr-FR" sz="2000" dirty="0" smtClean="0"/>
              <a:t>Rotterdam 2008</a:t>
            </a:r>
            <a:endParaRPr lang="fr-FR" sz="2000" dirty="0"/>
          </a:p>
        </p:txBody>
      </p:sp>
      <p:pic>
        <p:nvPicPr>
          <p:cNvPr id="7" name="Espace réservé du contenu 6" descr="Gormley rotterdam_200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" b="5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278833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2894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Anthony </a:t>
            </a:r>
            <a:r>
              <a:rPr lang="en-US" sz="2000" dirty="0" err="1" smtClean="0"/>
              <a:t>Gormley</a:t>
            </a:r>
            <a:r>
              <a:rPr lang="en-US" sz="2000" dirty="0" smtClean="0"/>
              <a:t>, </a:t>
            </a:r>
            <a:r>
              <a:rPr lang="en-US" sz="2000" i="1" dirty="0" smtClean="0"/>
              <a:t>Another Times XI</a:t>
            </a:r>
            <a:r>
              <a:rPr lang="en-US" sz="2000" dirty="0" smtClean="0"/>
              <a:t>, 2008 </a:t>
            </a:r>
            <a:r>
              <a:rPr lang="en-US" sz="2000" dirty="0" err="1" smtClean="0"/>
              <a:t>Hayama</a:t>
            </a:r>
            <a:r>
              <a:rPr lang="en-US" sz="2000" dirty="0" smtClean="0"/>
              <a:t>, </a:t>
            </a:r>
            <a:r>
              <a:rPr lang="en-US" sz="2000" dirty="0" err="1" smtClean="0"/>
              <a:t>Japon</a:t>
            </a:r>
            <a:r>
              <a:rPr lang="en-US" sz="2000" dirty="0" smtClean="0"/>
              <a:t>, 2012-13.</a:t>
            </a:r>
            <a:endParaRPr lang="fr-FR" sz="2000" dirty="0"/>
          </a:p>
        </p:txBody>
      </p:sp>
      <p:pic>
        <p:nvPicPr>
          <p:cNvPr id="4" name="Espace réservé du contenu 3" descr="Another Times XI 2008 Hayama Japon 2012-1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16" r="-3916"/>
          <a:stretch>
            <a:fillRect/>
          </a:stretch>
        </p:blipFill>
        <p:spPr>
          <a:xfrm>
            <a:off x="457200" y="1038225"/>
            <a:ext cx="8229600" cy="5087938"/>
          </a:xfrm>
        </p:spPr>
      </p:pic>
    </p:spTree>
    <p:extLst>
      <p:ext uri="{BB962C8B-B14F-4D97-AF65-F5344CB8AC3E}">
        <p14:creationId xmlns:p14="http://schemas.microsoft.com/office/powerpoint/2010/main" val="3745216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pPr eaLnBrk="1" hangingPunct="1"/>
            <a:r>
              <a:rPr lang="en-US" sz="2000">
                <a:latin typeface="Calibri" charset="0"/>
              </a:rPr>
              <a:t>A. Lorenzetti, salle du Bon gouvernement, 1344. </a:t>
            </a:r>
            <a:br>
              <a:rPr lang="en-US" sz="2000">
                <a:latin typeface="Calibri" charset="0"/>
              </a:rPr>
            </a:br>
            <a:r>
              <a:rPr lang="en-US" sz="2000">
                <a:latin typeface="Calibri" charset="0"/>
              </a:rPr>
              <a:t>Sienne, Palais public. Paroi est</a:t>
            </a:r>
          </a:p>
        </p:txBody>
      </p:sp>
      <p:sp>
        <p:nvSpPr>
          <p:cNvPr id="26626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26627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pic>
        <p:nvPicPr>
          <p:cNvPr id="26628" name="Picture 6" descr="10-1-Lorenzetti effets bon gvnt vil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133600"/>
            <a:ext cx="4194175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Content Placeholder 3" descr="10-2-Lorenzetti-EffetBG-contado.jpg"/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67" r="-3667"/>
          <a:stretch>
            <a:fillRect/>
          </a:stretch>
        </p:blipFill>
        <p:spPr bwMode="auto">
          <a:xfrm>
            <a:off x="4362450" y="2060575"/>
            <a:ext cx="475297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0005707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err="1" smtClean="0"/>
              <a:t>Gormley</a:t>
            </a:r>
            <a:r>
              <a:rPr lang="en-US" sz="2400" dirty="0" smtClean="0"/>
              <a:t>,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Anotherplace</a:t>
            </a:r>
            <a:r>
              <a:rPr lang="en-US" sz="2400" dirty="0" smtClean="0"/>
              <a:t>, Stavanger, </a:t>
            </a:r>
            <a:r>
              <a:rPr lang="en-US" sz="2400" dirty="0" err="1" smtClean="0"/>
              <a:t>Norvège</a:t>
            </a:r>
            <a:r>
              <a:rPr lang="en-US" sz="2400" dirty="0" smtClean="0"/>
              <a:t>, 1998</a:t>
            </a:r>
            <a:endParaRPr lang="fr-FR" sz="2400" dirty="0"/>
          </a:p>
        </p:txBody>
      </p:sp>
      <p:pic>
        <p:nvPicPr>
          <p:cNvPr id="4" name="Espace réservé du contenu 3" descr="Gormley Stavanger Norway _anotherplace_199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77" b="227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04136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2894"/>
          </a:xfrm>
        </p:spPr>
        <p:txBody>
          <a:bodyPr>
            <a:normAutofit/>
          </a:bodyPr>
          <a:lstStyle/>
          <a:p>
            <a:r>
              <a:rPr lang="fr-FR" sz="2000" dirty="0"/>
              <a:t>Anthony </a:t>
            </a:r>
            <a:r>
              <a:rPr lang="fr-FR" sz="2000" dirty="0" err="1" smtClean="0"/>
              <a:t>Gormley</a:t>
            </a:r>
            <a:r>
              <a:rPr lang="fr-FR" sz="2000" dirty="0" smtClean="0"/>
              <a:t>, </a:t>
            </a:r>
            <a:r>
              <a:rPr lang="fr-FR" sz="2000" i="1" dirty="0" err="1" smtClean="0"/>
              <a:t>Another</a:t>
            </a:r>
            <a:r>
              <a:rPr lang="fr-FR" sz="2000" i="1" dirty="0" smtClean="0"/>
              <a:t> place</a:t>
            </a:r>
            <a:r>
              <a:rPr lang="fr-FR" sz="2000" dirty="0" smtClean="0"/>
              <a:t>, Stavanger, 1998</a:t>
            </a:r>
            <a:endParaRPr lang="fr-FR" sz="2000" dirty="0"/>
          </a:p>
        </p:txBody>
      </p:sp>
      <p:pic>
        <p:nvPicPr>
          <p:cNvPr id="4" name="Content Placeholder 3" descr="no_stavanger_anotherplace_1998_00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3709" b="-43709"/>
          <a:stretch>
            <a:fillRect/>
          </a:stretch>
        </p:blipFill>
        <p:spPr>
          <a:xfrm>
            <a:off x="457200" y="1038225"/>
            <a:ext cx="8229600" cy="5087938"/>
          </a:xfrm>
        </p:spPr>
      </p:pic>
    </p:spTree>
    <p:extLst>
      <p:ext uri="{BB962C8B-B14F-4D97-AF65-F5344CB8AC3E}">
        <p14:creationId xmlns:p14="http://schemas.microsoft.com/office/powerpoint/2010/main" val="784320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68"/>
          </a:xfrm>
        </p:spPr>
        <p:txBody>
          <a:bodyPr>
            <a:normAutofit fontScale="90000"/>
          </a:bodyPr>
          <a:lstStyle/>
          <a:p>
            <a:r>
              <a:rPr lang="fr-FR" sz="2000" dirty="0" smtClean="0"/>
              <a:t>Détail du Folio 93v. </a:t>
            </a:r>
            <a:br>
              <a:rPr lang="fr-FR" sz="2000" dirty="0" smtClean="0"/>
            </a:br>
            <a:r>
              <a:rPr lang="fr-FR" sz="2000" dirty="0" smtClean="0"/>
              <a:t>Van </a:t>
            </a:r>
            <a:r>
              <a:rPr lang="fr-FR" sz="2000" dirty="0" err="1" smtClean="0"/>
              <a:t>Eyck</a:t>
            </a:r>
            <a:r>
              <a:rPr lang="fr-FR" sz="2000" dirty="0" smtClean="0"/>
              <a:t>, </a:t>
            </a:r>
            <a:r>
              <a:rPr lang="fr-FR" sz="2000" i="1" dirty="0" err="1" smtClean="0"/>
              <a:t>Baptême</a:t>
            </a:r>
            <a:r>
              <a:rPr lang="fr-FR" sz="2000" i="1" dirty="0" smtClean="0"/>
              <a:t> </a:t>
            </a:r>
            <a:r>
              <a:rPr lang="fr-FR" sz="2000" i="1" dirty="0"/>
              <a:t>du </a:t>
            </a:r>
            <a:r>
              <a:rPr lang="fr-FR" sz="2000" i="1" dirty="0" smtClean="0"/>
              <a:t>Christ</a:t>
            </a:r>
            <a:endParaRPr lang="en-US" sz="2000" i="1" dirty="0"/>
          </a:p>
        </p:txBody>
      </p:sp>
      <p:pic>
        <p:nvPicPr>
          <p:cNvPr id="4" name="Espace réservé du contenu 3" descr="Van Eyck-Baptême du Christ-folio 93v Turin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830" b="-36830"/>
          <a:stretch>
            <a:fillRect/>
          </a:stretch>
        </p:blipFill>
        <p:spPr>
          <a:xfrm>
            <a:off x="457200" y="836613"/>
            <a:ext cx="8229600" cy="5289550"/>
          </a:xfrm>
        </p:spPr>
      </p:pic>
    </p:spTree>
    <p:extLst>
      <p:ext uri="{BB962C8B-B14F-4D97-AF65-F5344CB8AC3E}">
        <p14:creationId xmlns:p14="http://schemas.microsoft.com/office/powerpoint/2010/main" val="1486415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2400" dirty="0"/>
              <a:t>Alberti, diagramme de la pyramide visuelle</a:t>
            </a:r>
            <a:r>
              <a:rPr lang="fr-FR" sz="2400" dirty="0" smtClean="0"/>
              <a:t>.</a:t>
            </a:r>
            <a:br>
              <a:rPr lang="fr-FR" sz="2400" dirty="0" smtClean="0"/>
            </a:br>
            <a:r>
              <a:rPr lang="fr-FR" sz="2400" dirty="0" smtClean="0"/>
              <a:t> </a:t>
            </a:r>
            <a:r>
              <a:rPr lang="fr-FR" sz="2400" dirty="0"/>
              <a:t>In Martin Kemp, </a:t>
            </a:r>
            <a:r>
              <a:rPr lang="fr-FR" sz="2400" i="1" dirty="0"/>
              <a:t>The Science of Art</a:t>
            </a:r>
            <a:r>
              <a:rPr lang="fr-FR" sz="2400" dirty="0"/>
              <a:t>, p. 23</a:t>
            </a:r>
            <a:br>
              <a:rPr lang="fr-FR" sz="2400" dirty="0"/>
            </a:br>
            <a:endParaRPr lang="fr-FR" sz="2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fr-FR" sz="2000" dirty="0"/>
          </a:p>
        </p:txBody>
      </p:sp>
      <p:pic>
        <p:nvPicPr>
          <p:cNvPr id="4" name="Image 3" descr="Alberti-Kemp 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97" y="1600200"/>
            <a:ext cx="7023199" cy="472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232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515938"/>
          </a:xfrm>
        </p:spPr>
        <p:txBody>
          <a:bodyPr/>
          <a:lstStyle/>
          <a:p>
            <a:pPr eaLnBrk="1" hangingPunct="1"/>
            <a:r>
              <a:rPr lang="it-IT" sz="2000">
                <a:latin typeface="Arial" charset="0"/>
              </a:rPr>
              <a:t>Boccati, </a:t>
            </a:r>
            <a:r>
              <a:rPr lang="it-IT" sz="2000" i="1">
                <a:latin typeface="Arial" charset="0"/>
              </a:rPr>
              <a:t>Arrestation du Christ</a:t>
            </a:r>
            <a:r>
              <a:rPr lang="it-IT" sz="2000">
                <a:latin typeface="Arial" charset="0"/>
              </a:rPr>
              <a:t>, 1442. Peruge</a:t>
            </a:r>
            <a:endParaRPr lang="fr-FR" sz="2000">
              <a:latin typeface="Arial" charset="0"/>
            </a:endParaRPr>
          </a:p>
        </p:txBody>
      </p:sp>
      <p:pic>
        <p:nvPicPr>
          <p:cNvPr id="48130" name="Espace réservé du contenu 3" descr="17-Boccati - Arrestation Christ-1442-Peruge - copi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" r="15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75511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5873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sz="2000" dirty="0">
                <a:latin typeface="Arial" charset="0"/>
              </a:rPr>
              <a:t>Bellini, </a:t>
            </a:r>
            <a:r>
              <a:rPr lang="fr-FR" sz="2000" i="1" dirty="0">
                <a:latin typeface="Arial" charset="0"/>
              </a:rPr>
              <a:t>Vierge à l'enfant</a:t>
            </a:r>
            <a:r>
              <a:rPr lang="fr-FR" sz="2000" dirty="0">
                <a:latin typeface="Arial" charset="0"/>
              </a:rPr>
              <a:t>, 1510. </a:t>
            </a:r>
            <a:r>
              <a:rPr lang="fr-FR" sz="2000" dirty="0" smtClean="0">
                <a:latin typeface="Arial" charset="0"/>
              </a:rPr>
              <a:t/>
            </a:r>
            <a:br>
              <a:rPr lang="fr-FR" sz="2000" dirty="0" smtClean="0">
                <a:latin typeface="Arial" charset="0"/>
              </a:rPr>
            </a:br>
            <a:r>
              <a:rPr lang="fr-FR" sz="2000" dirty="0" smtClean="0">
                <a:latin typeface="Arial" charset="0"/>
              </a:rPr>
              <a:t>Paris</a:t>
            </a:r>
            <a:r>
              <a:rPr lang="fr-FR" sz="2000" dirty="0">
                <a:latin typeface="Arial" charset="0"/>
              </a:rPr>
              <a:t>, musée Jacquemart-André</a:t>
            </a:r>
          </a:p>
        </p:txBody>
      </p:sp>
      <p:pic>
        <p:nvPicPr>
          <p:cNvPr id="43010" name="Content Placeholder 2" descr="vierge-a-lenfant---bellini-c-c.-recoura_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209" r="-64209"/>
          <a:stretch>
            <a:fillRect/>
          </a:stretch>
        </p:blipFill>
        <p:spPr>
          <a:xfrm>
            <a:off x="685800" y="1268413"/>
            <a:ext cx="7772400" cy="4827587"/>
          </a:xfrm>
        </p:spPr>
      </p:pic>
    </p:spTree>
    <p:extLst>
      <p:ext uri="{BB962C8B-B14F-4D97-AF65-F5344CB8AC3E}">
        <p14:creationId xmlns:p14="http://schemas.microsoft.com/office/powerpoint/2010/main" val="965798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dirty="0" smtClean="0">
                <a:latin typeface="Calibri" charset="0"/>
              </a:rPr>
              <a:t>Francis </a:t>
            </a:r>
            <a:r>
              <a:rPr lang="en-US" sz="2400" dirty="0" err="1" smtClean="0">
                <a:latin typeface="Calibri" charset="0"/>
              </a:rPr>
              <a:t>Alÿs</a:t>
            </a:r>
            <a:r>
              <a:rPr lang="en-US" sz="2400" dirty="0" smtClean="0">
                <a:latin typeface="Calibri" charset="0"/>
              </a:rPr>
              <a:t>, </a:t>
            </a:r>
            <a:r>
              <a:rPr lang="en-US" sz="2400" i="1" dirty="0" smtClean="0">
                <a:latin typeface="Calibri" charset="0"/>
              </a:rPr>
              <a:t>Don’t cross the bridge before you get to the river</a:t>
            </a:r>
            <a:r>
              <a:rPr lang="en-US" sz="2400" dirty="0" smtClean="0">
                <a:latin typeface="Calibri" charset="0"/>
              </a:rPr>
              <a:t>, 2008</a:t>
            </a:r>
            <a:endParaRPr lang="en-US" sz="2400" dirty="0">
              <a:latin typeface="Calibri" charset="0"/>
            </a:endParaRPr>
          </a:p>
        </p:txBody>
      </p:sp>
      <p:pic>
        <p:nvPicPr>
          <p:cNvPr id="81922" name="Espace réservé du contenu 1" descr="02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21" r="-245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02855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844675"/>
          </a:xfrm>
        </p:spPr>
        <p:txBody>
          <a:bodyPr>
            <a:normAutofit fontScale="90000"/>
          </a:bodyPr>
          <a:lstStyle/>
          <a:p>
            <a:pPr algn="just" eaLnBrk="1" hangingPunct="1"/>
            <a:r>
              <a:rPr lang="fr-FR" sz="2000" b="1">
                <a:latin typeface="Calibri" charset="0"/>
              </a:rPr>
              <a:t/>
            </a:r>
            <a:br>
              <a:rPr lang="fr-FR" sz="2000" b="1">
                <a:latin typeface="Calibri" charset="0"/>
              </a:rPr>
            </a:br>
            <a:r>
              <a:rPr lang="fr-FR" sz="2000" b="1">
                <a:latin typeface="Calibri" charset="0"/>
              </a:rPr>
              <a:t>Francis Alÿs, </a:t>
            </a:r>
            <a:r>
              <a:rPr lang="fr-FR" sz="2000" b="1" i="1">
                <a:latin typeface="Calibri" charset="0"/>
              </a:rPr>
              <a:t>Don’t cross the bridge before you get to the river</a:t>
            </a:r>
            <a:r>
              <a:rPr lang="fr-FR" sz="2000" b="1">
                <a:latin typeface="Calibri" charset="0"/>
              </a:rPr>
              <a:t>, 2008 (Maroc-Espagne-Gibraltar). </a:t>
            </a:r>
            <a:br>
              <a:rPr lang="fr-FR" sz="2000" b="1">
                <a:latin typeface="Calibri" charset="0"/>
              </a:rPr>
            </a:br>
            <a:r>
              <a:rPr lang="fr-FR" sz="2000" b="1">
                <a:latin typeface="Calibri" charset="0"/>
              </a:rPr>
              <a:t>On 12 August 2008, a line of kids each carrying a boat made out of a shoe leaves Europe in the direction of Morocco, while a second line of kids with shoe-boats leaves Africa in the direction of Spain. The two lines will meet on the horizon.</a:t>
            </a:r>
            <a:r>
              <a:rPr lang="fr-FR" sz="1800">
                <a:latin typeface="Calibri" charset="0"/>
              </a:rPr>
              <a:t/>
            </a:r>
            <a:br>
              <a:rPr lang="fr-FR" sz="1800">
                <a:latin typeface="Calibri" charset="0"/>
              </a:rPr>
            </a:br>
            <a:endParaRPr lang="en-US" sz="1800">
              <a:latin typeface="Calibri" charset="0"/>
            </a:endParaRPr>
          </a:p>
        </p:txBody>
      </p:sp>
      <p:pic>
        <p:nvPicPr>
          <p:cNvPr id="79874" name="Espace réservé du contenu 1" descr="dont-cross-paintingweb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07" r="-11707"/>
          <a:stretch>
            <a:fillRect/>
          </a:stretch>
        </p:blipFill>
        <p:spPr>
          <a:xfrm>
            <a:off x="684213" y="1989138"/>
            <a:ext cx="7497762" cy="4124325"/>
          </a:xfrm>
        </p:spPr>
      </p:pic>
    </p:spTree>
    <p:extLst>
      <p:ext uri="{BB962C8B-B14F-4D97-AF65-F5344CB8AC3E}">
        <p14:creationId xmlns:p14="http://schemas.microsoft.com/office/powerpoint/2010/main" val="3719271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pic>
        <p:nvPicPr>
          <p:cNvPr id="80898" name="Espace réservé du contenu 1" descr="alys don't cross 2 side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386" b="-223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05422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s-IS" sz="2000">
                <a:latin typeface="Calibri" charset="0"/>
              </a:rPr>
              <a:t>Francis Alÿs, </a:t>
            </a:r>
            <a:r>
              <a:rPr lang="is-IS" sz="2000" i="1">
                <a:latin typeface="Calibri" charset="0"/>
              </a:rPr>
              <a:t>Bridge/Puente</a:t>
            </a:r>
            <a:r>
              <a:rPr lang="is-IS" sz="2000">
                <a:latin typeface="Calibri" charset="0"/>
              </a:rPr>
              <a:t>, 2006</a:t>
            </a:r>
            <a:br>
              <a:rPr lang="is-IS" sz="2000">
                <a:latin typeface="Calibri" charset="0"/>
              </a:rPr>
            </a:br>
            <a:r>
              <a:rPr lang="is-IS" sz="2000">
                <a:latin typeface="Calibri" charset="0"/>
              </a:rPr>
              <a:t>côté cubain</a:t>
            </a:r>
            <a:endParaRPr lang="en-US" sz="2000">
              <a:latin typeface="Calibri" charset="0"/>
            </a:endParaRPr>
          </a:p>
        </p:txBody>
      </p:sp>
      <p:pic>
        <p:nvPicPr>
          <p:cNvPr id="82946" name="Espace réservé du contenu 1" descr="Bridg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138" r="-901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0301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2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6248400"/>
            <a:ext cx="6400800" cy="609600"/>
          </a:xfrm>
        </p:spPr>
        <p:txBody>
          <a:bodyPr/>
          <a:lstStyle/>
          <a:p>
            <a:pPr algn="just" eaLnBrk="1" hangingPunct="1"/>
            <a:r>
              <a:rPr lang="fr-FR" sz="1600">
                <a:latin typeface="Arial" charset="0"/>
                <a:ea typeface="ＭＳ Ｐゴシック" charset="0"/>
                <a:cs typeface="ＭＳ Ｐゴシック" charset="0"/>
              </a:rPr>
              <a:t>Ambrogio Lorenzetti, </a:t>
            </a:r>
            <a:r>
              <a:rPr lang="fr-FR" sz="1600" i="1">
                <a:latin typeface="Arial" charset="0"/>
                <a:ea typeface="ＭＳ Ｐゴシック" charset="0"/>
                <a:cs typeface="ＭＳ Ｐゴシック" charset="0"/>
              </a:rPr>
              <a:t>Les Effets du bon gouvernement</a:t>
            </a:r>
            <a:r>
              <a:rPr lang="fr-FR" sz="1600">
                <a:latin typeface="Arial" charset="0"/>
                <a:ea typeface="ＭＳ Ｐゴシック" charset="0"/>
                <a:cs typeface="ＭＳ Ｐゴシック" charset="0"/>
              </a:rPr>
              <a:t>, 1344, Sienne, Palais public</a:t>
            </a:r>
          </a:p>
        </p:txBody>
      </p:sp>
      <p:pic>
        <p:nvPicPr>
          <p:cNvPr id="30723" name="Picture 1" descr="10-1-Lorenzetti effets bon gvnt vil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20713"/>
            <a:ext cx="7918450" cy="530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9374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2894"/>
          </a:xfrm>
        </p:spPr>
        <p:txBody>
          <a:bodyPr>
            <a:normAutofit/>
          </a:bodyPr>
          <a:lstStyle/>
          <a:p>
            <a:r>
              <a:rPr lang="fr-FR" sz="2000" dirty="0"/>
              <a:t>Markus </a:t>
            </a:r>
            <a:r>
              <a:rPr lang="fr-FR" sz="2000" dirty="0" err="1"/>
              <a:t>Raetz</a:t>
            </a:r>
            <a:r>
              <a:rPr lang="fr-FR" sz="2000" dirty="0"/>
              <a:t>, </a:t>
            </a:r>
            <a:r>
              <a:rPr lang="fr-FR" sz="2000" i="1" dirty="0" err="1"/>
              <a:t>Hode</a:t>
            </a:r>
            <a:r>
              <a:rPr lang="fr-FR" sz="2000" dirty="0"/>
              <a:t> (tête), 1992. </a:t>
            </a:r>
            <a:r>
              <a:rPr lang="fr-FR" sz="2000" dirty="0" err="1"/>
              <a:t>Vestvogoy</a:t>
            </a:r>
            <a:r>
              <a:rPr lang="fr-FR" sz="2000" dirty="0"/>
              <a:t>, Norvège</a:t>
            </a:r>
          </a:p>
        </p:txBody>
      </p:sp>
      <p:pic>
        <p:nvPicPr>
          <p:cNvPr id="5" name="Espace réservé du contenu 4" descr="vestvogoy_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8" r="5338"/>
          <a:stretch>
            <a:fillRect/>
          </a:stretch>
        </p:blipFill>
        <p:spPr>
          <a:xfrm>
            <a:off x="457200" y="868750"/>
            <a:ext cx="4362146" cy="2827317"/>
          </a:xfrm>
        </p:spPr>
      </p:pic>
      <p:pic>
        <p:nvPicPr>
          <p:cNvPr id="6" name="Image 5" descr="vestvogoy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861" y="3696067"/>
            <a:ext cx="5046139" cy="292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515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Anthony </a:t>
            </a:r>
            <a:r>
              <a:rPr lang="fr-FR" sz="2400" dirty="0" err="1" smtClean="0"/>
              <a:t>Gormley</a:t>
            </a:r>
            <a:r>
              <a:rPr lang="fr-FR" sz="2400" dirty="0" smtClean="0"/>
              <a:t>, </a:t>
            </a:r>
            <a:r>
              <a:rPr lang="fr-FR" sz="2400" i="1" dirty="0" smtClean="0"/>
              <a:t>Horizon </a:t>
            </a:r>
            <a:r>
              <a:rPr lang="fr-FR" sz="2400" i="1" dirty="0"/>
              <a:t>F</a:t>
            </a:r>
            <a:r>
              <a:rPr lang="fr-FR" sz="2400" i="1" dirty="0" smtClean="0"/>
              <a:t>ield</a:t>
            </a:r>
            <a:r>
              <a:rPr lang="fr-FR" sz="2400" dirty="0" smtClean="0"/>
              <a:t>, Alpes autrichiennes, 2010 </a:t>
            </a:r>
            <a:endParaRPr lang="fr-FR" sz="2400" dirty="0"/>
          </a:p>
        </p:txBody>
      </p:sp>
      <p:pic>
        <p:nvPicPr>
          <p:cNvPr id="8" name="Espace réservé du contenu 7" descr="Gormley Horizon field 2010 Alpes Autriche 3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051" b="-34051"/>
          <a:stretch>
            <a:fillRect/>
          </a:stretch>
        </p:blipFill>
        <p:spPr/>
      </p:pic>
      <p:pic>
        <p:nvPicPr>
          <p:cNvPr id="10" name="Espace réservé du contenu 9" descr="Gormley Horizon field 2010 4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051" b="-340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636965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2894"/>
          </a:xfrm>
        </p:spPr>
        <p:txBody>
          <a:bodyPr>
            <a:normAutofit/>
          </a:bodyPr>
          <a:lstStyle/>
          <a:p>
            <a:r>
              <a:rPr lang="fr-FR" sz="2000" dirty="0" smtClean="0"/>
              <a:t>Anthony </a:t>
            </a:r>
            <a:r>
              <a:rPr lang="fr-FR" sz="2000" dirty="0" err="1" smtClean="0"/>
              <a:t>Gormley</a:t>
            </a:r>
            <a:r>
              <a:rPr lang="fr-FR" sz="2000" dirty="0" smtClean="0"/>
              <a:t>, </a:t>
            </a:r>
            <a:r>
              <a:rPr lang="fr-FR" sz="2000" i="1" dirty="0" err="1" smtClean="0"/>
              <a:t>Another</a:t>
            </a:r>
            <a:r>
              <a:rPr lang="fr-FR" sz="2000" i="1" dirty="0" smtClean="0"/>
              <a:t> Time XVI</a:t>
            </a:r>
            <a:r>
              <a:rPr lang="fr-FR" sz="2000" dirty="0" smtClean="0"/>
              <a:t>, 2012, </a:t>
            </a:r>
            <a:r>
              <a:rPr lang="fr-FR" sz="2000" dirty="0" err="1" smtClean="0"/>
              <a:t>Knokke</a:t>
            </a:r>
            <a:r>
              <a:rPr lang="fr-FR" sz="2000" dirty="0" smtClean="0"/>
              <a:t> Belgique</a:t>
            </a:r>
            <a:endParaRPr lang="fr-FR" sz="2000" dirty="0"/>
          </a:p>
        </p:txBody>
      </p:sp>
      <p:pic>
        <p:nvPicPr>
          <p:cNvPr id="4" name="Espace réservé du contenu 3" descr="Gormley Another Time XVI 2012 Knokke Belgiqu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2737" b="-42737"/>
          <a:stretch>
            <a:fillRect/>
          </a:stretch>
        </p:blipFill>
        <p:spPr>
          <a:xfrm>
            <a:off x="457200" y="1038225"/>
            <a:ext cx="8229600" cy="5087938"/>
          </a:xfrm>
        </p:spPr>
      </p:pic>
    </p:spTree>
    <p:extLst>
      <p:ext uri="{BB962C8B-B14F-4D97-AF65-F5344CB8AC3E}">
        <p14:creationId xmlns:p14="http://schemas.microsoft.com/office/powerpoint/2010/main" val="2317119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2716"/>
          </a:xfrm>
        </p:spPr>
        <p:txBody>
          <a:bodyPr>
            <a:normAutofit/>
          </a:bodyPr>
          <a:lstStyle/>
          <a:p>
            <a:r>
              <a:rPr lang="fr-FR" sz="2000" dirty="0"/>
              <a:t>AEB </a:t>
            </a:r>
            <a:r>
              <a:rPr lang="fr-FR" sz="2000" i="1" dirty="0"/>
              <a:t>N°16-</a:t>
            </a:r>
            <a:r>
              <a:rPr lang="fr-FR" sz="2000" i="1" dirty="0" smtClean="0"/>
              <a:t>1975 Fente 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Acrylique, feuille de </a:t>
            </a:r>
            <a:r>
              <a:rPr lang="fr-FR" sz="2000" dirty="0" err="1" smtClean="0"/>
              <a:t>métal</a:t>
            </a:r>
            <a:r>
              <a:rPr lang="fr-FR" sz="2000" dirty="0" smtClean="0"/>
              <a:t> sur toile (180 x 142 cm)</a:t>
            </a:r>
            <a:endParaRPr lang="fr-FR" sz="2000" dirty="0"/>
          </a:p>
        </p:txBody>
      </p:sp>
      <p:pic>
        <p:nvPicPr>
          <p:cNvPr id="7" name="Espace réservé du contenu 6" descr="AEB N°16-1975Fente acryliqueFeuilleMétalSurToile 180x142cm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146" r="-56146"/>
          <a:stretch>
            <a:fillRect/>
          </a:stretch>
        </p:blipFill>
        <p:spPr>
          <a:xfrm>
            <a:off x="457200" y="1208088"/>
            <a:ext cx="8229600" cy="4918075"/>
          </a:xfrm>
        </p:spPr>
      </p:pic>
    </p:spTree>
    <p:extLst>
      <p:ext uri="{BB962C8B-B14F-4D97-AF65-F5344CB8AC3E}">
        <p14:creationId xmlns:p14="http://schemas.microsoft.com/office/powerpoint/2010/main" val="40365734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2716"/>
          </a:xfrm>
        </p:spPr>
        <p:txBody>
          <a:bodyPr>
            <a:normAutofit/>
          </a:bodyPr>
          <a:lstStyle/>
          <a:p>
            <a:r>
              <a:rPr lang="fr-FR" sz="2000" dirty="0"/>
              <a:t>AEB </a:t>
            </a:r>
            <a:r>
              <a:rPr lang="fr-FR" sz="2000" i="1" dirty="0"/>
              <a:t>N°31-1975 </a:t>
            </a:r>
            <a:r>
              <a:rPr lang="fr-FR" sz="2000" i="1" dirty="0" smtClean="0"/>
              <a:t>Horizon Noir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 Acrylique, </a:t>
            </a:r>
            <a:r>
              <a:rPr lang="fr-FR" sz="2000" dirty="0" err="1" smtClean="0"/>
              <a:t>modeling</a:t>
            </a:r>
            <a:r>
              <a:rPr lang="fr-FR" sz="2000" dirty="0" smtClean="0"/>
              <a:t> </a:t>
            </a:r>
            <a:r>
              <a:rPr lang="fr-FR" sz="2000" dirty="0" err="1" smtClean="0"/>
              <a:t>paste</a:t>
            </a:r>
            <a:r>
              <a:rPr lang="fr-FR" sz="2000" dirty="0" smtClean="0"/>
              <a:t>, feuille de </a:t>
            </a:r>
            <a:r>
              <a:rPr lang="fr-FR" sz="2000" dirty="0" err="1" smtClean="0"/>
              <a:t>métal</a:t>
            </a:r>
            <a:r>
              <a:rPr lang="fr-FR" sz="2000" dirty="0" smtClean="0"/>
              <a:t> sur toile (240 x 180 cm)</a:t>
            </a:r>
            <a:endParaRPr lang="fr-FR" sz="2000" dirty="0"/>
          </a:p>
        </p:txBody>
      </p:sp>
      <p:pic>
        <p:nvPicPr>
          <p:cNvPr id="2" name="Espace réservé du contenu 1" descr="AEB N°31-1975 HzNoir AcryliqueModelingpasteFeuilleMétalToile 240x18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726" r="-61726"/>
          <a:stretch>
            <a:fillRect/>
          </a:stretch>
        </p:blipFill>
        <p:spPr>
          <a:xfrm>
            <a:off x="457200" y="1208088"/>
            <a:ext cx="8229600" cy="4918075"/>
          </a:xfrm>
        </p:spPr>
      </p:pic>
    </p:spTree>
    <p:extLst>
      <p:ext uri="{BB962C8B-B14F-4D97-AF65-F5344CB8AC3E}">
        <p14:creationId xmlns:p14="http://schemas.microsoft.com/office/powerpoint/2010/main" val="16486622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2716"/>
          </a:xfrm>
        </p:spPr>
        <p:txBody>
          <a:bodyPr>
            <a:normAutofit/>
          </a:bodyPr>
          <a:lstStyle/>
          <a:p>
            <a:r>
              <a:rPr lang="fr-FR" sz="2000" dirty="0"/>
              <a:t>AEB </a:t>
            </a:r>
            <a:r>
              <a:rPr lang="fr-FR" sz="2000" i="1" dirty="0"/>
              <a:t>N°23-1977 </a:t>
            </a:r>
            <a:r>
              <a:rPr lang="fr-FR" sz="2000" i="1" dirty="0" smtClean="0"/>
              <a:t>Cap Rouge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/>
              <a:t>Acrylique, feuille de </a:t>
            </a:r>
            <a:r>
              <a:rPr lang="fr-FR" sz="2000" dirty="0" err="1"/>
              <a:t>métal</a:t>
            </a:r>
            <a:r>
              <a:rPr lang="fr-FR" sz="2000" dirty="0"/>
              <a:t> sur toile </a:t>
            </a:r>
            <a:r>
              <a:rPr lang="fr-FR" sz="2000" dirty="0" smtClean="0"/>
              <a:t>(240 x 180 cm)</a:t>
            </a:r>
            <a:endParaRPr lang="fr-FR" sz="2000" dirty="0"/>
          </a:p>
        </p:txBody>
      </p:sp>
      <p:pic>
        <p:nvPicPr>
          <p:cNvPr id="2" name="Espace réservé du contenu 1" descr="AEB N°23-1977 CapRouge AcryliqueFeuilleMétalSurToile 240x180cm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726" r="-61726"/>
          <a:stretch>
            <a:fillRect/>
          </a:stretch>
        </p:blipFill>
        <p:spPr>
          <a:xfrm>
            <a:off x="457200" y="1082648"/>
            <a:ext cx="8229600" cy="4918075"/>
          </a:xfrm>
        </p:spPr>
      </p:pic>
    </p:spTree>
    <p:extLst>
      <p:ext uri="{BB962C8B-B14F-4D97-AF65-F5344CB8AC3E}">
        <p14:creationId xmlns:p14="http://schemas.microsoft.com/office/powerpoint/2010/main" val="4187071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587375"/>
          </a:xfrm>
        </p:spPr>
        <p:txBody>
          <a:bodyPr>
            <a:normAutofit fontScale="90000"/>
          </a:bodyPr>
          <a:lstStyle/>
          <a:p>
            <a:r>
              <a:rPr lang="fr-FR" sz="1800">
                <a:latin typeface="Arial" charset="0"/>
                <a:ea typeface="ＭＳ Ｐゴシック" charset="0"/>
                <a:cs typeface="ＭＳ Ｐゴシック" charset="0"/>
              </a:rPr>
              <a:t>Ambrogio Lorenzetti, </a:t>
            </a:r>
            <a:r>
              <a:rPr lang="fr-FR" sz="1800" i="1">
                <a:latin typeface="Arial" charset="0"/>
                <a:ea typeface="ＭＳ Ｐゴシック" charset="0"/>
                <a:cs typeface="ＭＳ Ｐゴシック" charset="0"/>
              </a:rPr>
              <a:t>Les Effets du bon gouvernement</a:t>
            </a:r>
            <a:r>
              <a:rPr lang="fr-FR" sz="1800">
                <a:latin typeface="Arial" charset="0"/>
                <a:ea typeface="ＭＳ Ｐゴシック" charset="0"/>
                <a:cs typeface="ＭＳ Ｐゴシック" charset="0"/>
              </a:rPr>
              <a:t>, 1344, Sienne, Palais public. Contado</a:t>
            </a:r>
            <a:endParaRPr lang="en-US" sz="18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2770" name="Content Placeholder 3" descr="10-2-Lorenzetti-EffetBG-contad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67" r="-3667"/>
          <a:stretch>
            <a:fillRect/>
          </a:stretch>
        </p:blipFill>
        <p:spPr>
          <a:xfrm>
            <a:off x="685800" y="1268413"/>
            <a:ext cx="7772400" cy="4827587"/>
          </a:xfrm>
        </p:spPr>
      </p:pic>
    </p:spTree>
    <p:extLst>
      <p:ext uri="{BB962C8B-B14F-4D97-AF65-F5344CB8AC3E}">
        <p14:creationId xmlns:p14="http://schemas.microsoft.com/office/powerpoint/2010/main" val="3382441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24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 smtClean="0">
                <a:ea typeface="+mj-ea"/>
                <a:cs typeface="+mj-cs"/>
              </a:rPr>
              <a:t>A. Lorenzetti, </a:t>
            </a:r>
            <a:r>
              <a:rPr lang="en-US" sz="2000" dirty="0" err="1" smtClean="0">
                <a:ea typeface="+mj-ea"/>
                <a:cs typeface="+mj-cs"/>
              </a:rPr>
              <a:t>salle</a:t>
            </a:r>
            <a:r>
              <a:rPr lang="en-US" sz="2000" dirty="0" smtClean="0">
                <a:ea typeface="+mj-ea"/>
                <a:cs typeface="+mj-cs"/>
              </a:rPr>
              <a:t> du bon </a:t>
            </a:r>
            <a:r>
              <a:rPr lang="en-US" sz="2000" dirty="0" err="1" smtClean="0">
                <a:ea typeface="+mj-ea"/>
                <a:cs typeface="+mj-cs"/>
              </a:rPr>
              <a:t>gouvernement</a:t>
            </a:r>
            <a:r>
              <a:rPr lang="en-US" sz="2000" dirty="0" smtClean="0">
                <a:ea typeface="+mj-ea"/>
                <a:cs typeface="+mj-cs"/>
              </a:rPr>
              <a:t>, 1344. </a:t>
            </a:r>
            <a:r>
              <a:rPr lang="en-US" sz="2000" dirty="0" err="1" smtClean="0">
                <a:ea typeface="+mj-ea"/>
                <a:cs typeface="+mj-cs"/>
              </a:rPr>
              <a:t>Sienne</a:t>
            </a:r>
            <a:r>
              <a:rPr lang="en-US" sz="2000" dirty="0" smtClean="0">
                <a:ea typeface="+mj-ea"/>
                <a:cs typeface="+mj-cs"/>
              </a:rPr>
              <a:t>, </a:t>
            </a:r>
            <a:r>
              <a:rPr lang="en-US" sz="2000" dirty="0" err="1" smtClean="0">
                <a:ea typeface="+mj-ea"/>
                <a:cs typeface="+mj-cs"/>
              </a:rPr>
              <a:t>Palais</a:t>
            </a:r>
            <a:r>
              <a:rPr lang="en-US" sz="2000" dirty="0" smtClean="0">
                <a:ea typeface="+mj-ea"/>
                <a:cs typeface="+mj-cs"/>
              </a:rPr>
              <a:t> public.</a:t>
            </a:r>
            <a:br>
              <a:rPr lang="en-US" sz="2000" dirty="0" smtClean="0">
                <a:ea typeface="+mj-ea"/>
                <a:cs typeface="+mj-cs"/>
              </a:rPr>
            </a:br>
            <a:r>
              <a:rPr lang="en-US" sz="2000" dirty="0" err="1" smtClean="0">
                <a:ea typeface="+mj-ea"/>
                <a:cs typeface="+mj-cs"/>
              </a:rPr>
              <a:t>à</a:t>
            </a:r>
            <a:r>
              <a:rPr lang="en-US" sz="2000" dirty="0" smtClean="0">
                <a:ea typeface="+mj-ea"/>
                <a:cs typeface="+mj-cs"/>
              </a:rPr>
              <a:t> gauche: la </a:t>
            </a:r>
            <a:r>
              <a:rPr lang="en-US" sz="2000" dirty="0" err="1" smtClean="0">
                <a:ea typeface="+mj-ea"/>
                <a:cs typeface="+mj-cs"/>
              </a:rPr>
              <a:t>Paix</a:t>
            </a:r>
            <a:r>
              <a:rPr lang="en-US" sz="2000" dirty="0" smtClean="0">
                <a:ea typeface="+mj-ea"/>
                <a:cs typeface="+mj-cs"/>
              </a:rPr>
              <a:t> (</a:t>
            </a:r>
            <a:r>
              <a:rPr lang="en-US" sz="2000" dirty="0" err="1" smtClean="0">
                <a:ea typeface="+mj-ea"/>
                <a:cs typeface="+mj-cs"/>
              </a:rPr>
              <a:t>paroi</a:t>
            </a:r>
            <a:r>
              <a:rPr lang="en-US" sz="2000" dirty="0" smtClean="0">
                <a:ea typeface="+mj-ea"/>
                <a:cs typeface="+mj-cs"/>
              </a:rPr>
              <a:t> </a:t>
            </a:r>
            <a:r>
              <a:rPr lang="en-US" sz="2000" dirty="0" err="1" smtClean="0">
                <a:ea typeface="+mj-ea"/>
                <a:cs typeface="+mj-cs"/>
              </a:rPr>
              <a:t>nord</a:t>
            </a:r>
            <a:r>
              <a:rPr lang="en-US" sz="2000" dirty="0" smtClean="0">
                <a:ea typeface="+mj-ea"/>
                <a:cs typeface="+mj-cs"/>
              </a:rPr>
              <a:t>)</a:t>
            </a:r>
            <a:endParaRPr lang="en-US" sz="2000" dirty="0">
              <a:ea typeface="+mj-ea"/>
              <a:cs typeface="+mj-cs"/>
            </a:endParaRPr>
          </a:p>
        </p:txBody>
      </p:sp>
      <p:pic>
        <p:nvPicPr>
          <p:cNvPr id="30722" name="Content Placeholder 3" descr="04-lorenzetti_salle gvnmt-Sienne - copie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989" b="-8989"/>
          <a:stretch>
            <a:fillRect/>
          </a:stretch>
        </p:blipFill>
        <p:spPr>
          <a:xfrm>
            <a:off x="2484438" y="1125538"/>
            <a:ext cx="6273800" cy="3963987"/>
          </a:xfrm>
        </p:spPr>
      </p:pic>
      <p:pic>
        <p:nvPicPr>
          <p:cNvPr id="30723" name="Content Placeholder 3" descr="10-4Lorenzetti-AllegBG-La Pace.jpg"/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160" r="-70160"/>
          <a:stretch>
            <a:fillRect/>
          </a:stretch>
        </p:blipFill>
        <p:spPr bwMode="auto">
          <a:xfrm>
            <a:off x="-1189038" y="2133600"/>
            <a:ext cx="5168901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201891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77941"/>
          </a:xfrm>
        </p:spPr>
        <p:txBody>
          <a:bodyPr>
            <a:normAutofit fontScale="90000"/>
          </a:bodyPr>
          <a:lstStyle/>
          <a:p>
            <a:r>
              <a:rPr lang="fr-FR" sz="2000" dirty="0" smtClean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fr-FR" sz="2000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fr-FR" sz="2000" dirty="0" smtClean="0">
                <a:latin typeface="Arial" charset="0"/>
                <a:ea typeface="ＭＳ Ｐゴシック" charset="0"/>
                <a:cs typeface="ＭＳ Ｐゴシック" charset="0"/>
              </a:rPr>
              <a:t>Claude </a:t>
            </a:r>
            <a:r>
              <a:rPr lang="fr-FR" sz="2000" dirty="0">
                <a:latin typeface="Arial" charset="0"/>
                <a:ea typeface="ＭＳ Ｐゴシック" charset="0"/>
                <a:cs typeface="ＭＳ Ｐゴシック" charset="0"/>
              </a:rPr>
              <a:t>Lorrain, </a:t>
            </a:r>
            <a:r>
              <a:rPr lang="fr-FR" sz="2000" i="1" dirty="0">
                <a:latin typeface="Arial" charset="0"/>
                <a:ea typeface="ＭＳ Ｐゴシック" charset="0"/>
                <a:cs typeface="ＭＳ Ｐゴシック" charset="0"/>
              </a:rPr>
              <a:t>Paysage avec Ulysse</a:t>
            </a:r>
            <a:r>
              <a:rPr lang="fr-FR" sz="2000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fr-FR" sz="2000" dirty="0" smtClean="0">
                <a:latin typeface="Arial" charset="0"/>
                <a:ea typeface="ＭＳ Ｐゴシック" charset="0"/>
                <a:cs typeface="ＭＳ Ｐゴシック" charset="0"/>
              </a:rPr>
              <a:t>1644</a:t>
            </a:r>
            <a:r>
              <a:rPr lang="fr-FR" sz="2000" dirty="0">
                <a:latin typeface="Arial" charset="0"/>
                <a:ea typeface="ＭＳ Ｐゴシック" charset="0"/>
                <a:cs typeface="ＭＳ Ｐゴシック" charset="0"/>
              </a:rPr>
              <a:t>.</a:t>
            </a:r>
            <a:r>
              <a:rPr lang="fr-FR" sz="2000" dirty="0" smtClean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fr-FR" sz="2000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fr-FR" sz="2000" dirty="0" smtClean="0">
                <a:latin typeface="Arial" charset="0"/>
                <a:ea typeface="ＭＳ Ｐゴシック" charset="0"/>
                <a:cs typeface="ＭＳ Ｐゴシック" charset="0"/>
              </a:rPr>
              <a:t>Paris</a:t>
            </a:r>
            <a:r>
              <a:rPr lang="fr-FR" sz="2000" dirty="0">
                <a:latin typeface="Arial" charset="0"/>
                <a:ea typeface="ＭＳ Ｐゴシック" charset="0"/>
                <a:cs typeface="ＭＳ Ｐゴシック" charset="0"/>
              </a:rPr>
              <a:t>, musée du Louvre</a:t>
            </a:r>
            <a:r>
              <a:rPr lang="fr-FR" sz="2400" dirty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fr-FR" sz="2400" dirty="0">
                <a:latin typeface="Arial" charset="0"/>
                <a:ea typeface="ＭＳ Ｐゴシック" charset="0"/>
                <a:cs typeface="ＭＳ Ｐゴシック" charset="0"/>
              </a:rPr>
            </a:br>
            <a:endParaRPr lang="fr-FR" sz="2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2227" name="Picture 4" descr="08-Lorrain-Ulysse-1644-Louv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903" y="1241062"/>
            <a:ext cx="6678991" cy="4633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2644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68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Hubert et Jan van Eyck, </a:t>
            </a:r>
            <a:r>
              <a:rPr lang="en-US" sz="2000" i="1" dirty="0" smtClean="0"/>
              <a:t>Retable de </a:t>
            </a:r>
            <a:r>
              <a:rPr lang="en-US" sz="2000" i="1" dirty="0" err="1" smtClean="0"/>
              <a:t>l'Agneau</a:t>
            </a:r>
            <a:r>
              <a:rPr lang="en-US" sz="2000" i="1" dirty="0" smtClean="0"/>
              <a:t> mystique</a:t>
            </a:r>
            <a:r>
              <a:rPr lang="en-US" sz="2000" dirty="0" smtClean="0"/>
              <a:t>, 1432. </a:t>
            </a:r>
            <a:r>
              <a:rPr lang="en-US" sz="2000" dirty="0" err="1" smtClean="0"/>
              <a:t>Gand</a:t>
            </a:r>
            <a:r>
              <a:rPr lang="en-US" sz="2000" dirty="0" smtClean="0"/>
              <a:t>, </a:t>
            </a:r>
            <a:r>
              <a:rPr lang="en-US" sz="2000" dirty="0" err="1" smtClean="0"/>
              <a:t>cathédrale</a:t>
            </a:r>
            <a:r>
              <a:rPr lang="en-US" sz="2000" dirty="0" smtClean="0"/>
              <a:t> Saint-</a:t>
            </a:r>
            <a:r>
              <a:rPr lang="en-US" sz="2000" dirty="0" err="1" smtClean="0"/>
              <a:t>Bavon</a:t>
            </a:r>
            <a:r>
              <a:rPr lang="en-US" sz="2000" dirty="0" smtClean="0"/>
              <a:t>. </a:t>
            </a:r>
            <a:r>
              <a:rPr lang="en-US" sz="2000" dirty="0" err="1" smtClean="0"/>
              <a:t>Fermé</a:t>
            </a:r>
            <a:endParaRPr lang="en-US" sz="2000" dirty="0"/>
          </a:p>
        </p:txBody>
      </p:sp>
      <p:pic>
        <p:nvPicPr>
          <p:cNvPr id="4" name="Content Placeholder 3" descr="18-1-Gand-fermé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372" r="-60372"/>
          <a:stretch>
            <a:fillRect/>
          </a:stretch>
        </p:blipFill>
        <p:spPr>
          <a:xfrm>
            <a:off x="457200" y="836613"/>
            <a:ext cx="8229600" cy="5289550"/>
          </a:xfrm>
        </p:spPr>
      </p:pic>
    </p:spTree>
    <p:extLst>
      <p:ext uri="{BB962C8B-B14F-4D97-AF65-F5344CB8AC3E}">
        <p14:creationId xmlns:p14="http://schemas.microsoft.com/office/powerpoint/2010/main" val="728507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832</TotalTime>
  <Words>577</Words>
  <Application>Microsoft Macintosh PowerPoint</Application>
  <PresentationFormat>On-screen Show (4:3)</PresentationFormat>
  <Paragraphs>59</Paragraphs>
  <Slides>55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Thème Office</vt:lpstr>
      <vt:lpstr> The horizon as a fundamental experience   Céline Flécheux (Philosophy of Art. Université Paris Diderot)  Hiroshi Sugimoto, Mer des Caraïbes, 1980 </vt:lpstr>
      <vt:lpstr>Persée et Andromède, fresque trouvée à Boscotrecase, (près de Pompéi),  New York, Metropolitan Museum of Art</vt:lpstr>
      <vt:lpstr>A. Lorenzetti, Salle de la Paix, 1344. Sienne, Palais public.  (parois nord et est)</vt:lpstr>
      <vt:lpstr>A. Lorenzetti, salle du Bon gouvernement, 1344.  Sienne, Palais public. Paroi est</vt:lpstr>
      <vt:lpstr>PowerPoint Presentation</vt:lpstr>
      <vt:lpstr>Ambrogio Lorenzetti, Les Effets du bon gouvernement, 1344, Sienne, Palais public. Contado</vt:lpstr>
      <vt:lpstr>A. Lorenzetti, salle du bon gouvernement, 1344. Sienne, Palais public. à gauche: la Paix (paroi nord)</vt:lpstr>
      <vt:lpstr> Claude Lorrain, Paysage avec Ulysse, 1644. Paris, musée du Louvre </vt:lpstr>
      <vt:lpstr>Hubert et Jan van Eyck, Retable de l'Agneau mystique, 1432. Gand, cathédrale Saint-Bavon. Fermé</vt:lpstr>
      <vt:lpstr>Hubert et Jan van Eyck, Retable de l'Agneau mystique, 1432. Détail ville</vt:lpstr>
      <vt:lpstr>Hubert et Jan van Eyck, Retable de l'Agneau mystique, 1432. Ouvert</vt:lpstr>
      <vt:lpstr>Hercule Seghers, Paysage au sapin (c. 1630).  Gravure sur papier peint. Rijksmuseum, Amsterdam</vt:lpstr>
      <vt:lpstr>Dan Graham, roof of the Met, NY, 2014</vt:lpstr>
      <vt:lpstr>Pierre-Henry de Valenciennes, Elemens de perspective pratique, 1801. Planche XXXV</vt:lpstr>
      <vt:lpstr>PowerPoint Presentation</vt:lpstr>
      <vt:lpstr>Formerly Piero della Francesca, Ideal City Galleria Nazionale delle Marche, Urbino</vt:lpstr>
      <vt:lpstr>PowerPoint Presentation</vt:lpstr>
      <vt:lpstr>Gustave Courbet, La plage, 1865.  Wallraf Richartz Museum, Cologne</vt:lpstr>
      <vt:lpstr>Manet, L’é́vasion de Rochefort, 1881  Paris, musée d'Orsay</vt:lpstr>
      <vt:lpstr>Jean Pèlerin dit Viator, De Artificiali Perspectiva, Toul, 1505.</vt:lpstr>
      <vt:lpstr>PowerPoint Presentation</vt:lpstr>
      <vt:lpstr>Mantegna, Crucifixion. Le Calvaire, 1456-59. Paris musée du Louvre</vt:lpstr>
      <vt:lpstr>PowerPoint Presentation</vt:lpstr>
      <vt:lpstr>PowerPoint Presentation</vt:lpstr>
      <vt:lpstr>Gozzoli, Voyage des rois mages, 1459. Florence, chapelle Medicis</vt:lpstr>
      <vt:lpstr>Piero della Francesca, Double portrait des époux d’Urbino, 1460-1470. Florence, galerie des Offices.</vt:lpstr>
      <vt:lpstr>Les Heures du Maître de Boucicaut, 1405-1408, f°241. Paris, musée Jacquemart-André</vt:lpstr>
      <vt:lpstr>Les Très Belles Heures de Notre Dame, Naissance Jean-Baptiste &amp; Baptême du Christ. Folio 93v. Main G, Turin</vt:lpstr>
      <vt:lpstr>Détail du Folio 93v. (1422-1425). Van Eyck (?), Baptême du Christ </vt:lpstr>
      <vt:lpstr> Hiroshi Sugimoto, North Pacific Ocean, 1994, coll. Part.</vt:lpstr>
      <vt:lpstr>Hiroshi SUGIMOTO, série des Mers (1980 - …).  Photographies noir et blanc</vt:lpstr>
      <vt:lpstr>Sugimoto, 7 days 7 nights, Gagosian Gallery, LA, 2009</vt:lpstr>
      <vt:lpstr>PowerPoint Presentation</vt:lpstr>
      <vt:lpstr>Nuages au « sol » et nuages « au ciel » (Ruskin)</vt:lpstr>
      <vt:lpstr>PowerPoint Presentation</vt:lpstr>
      <vt:lpstr>Anthony Gormley, Another place, 1997.  Cuxhaven, Allemagne</vt:lpstr>
      <vt:lpstr>Anthony Gormey, Horizon field, 2010-2012. Alpes autrichiennes.</vt:lpstr>
      <vt:lpstr>Gormley, Event Horizon  Rotterdam 2008</vt:lpstr>
      <vt:lpstr>Anthony Gormley, Another Times XI, 2008 Hayama, Japon, 2012-13.</vt:lpstr>
      <vt:lpstr>Gormley, Anotherplace, Stavanger, Norvège, 1998</vt:lpstr>
      <vt:lpstr>Anthony Gormley, Another place, Stavanger, 1998</vt:lpstr>
      <vt:lpstr>Détail du Folio 93v.  Van Eyck, Baptême du Christ</vt:lpstr>
      <vt:lpstr>Alberti, diagramme de la pyramide visuelle.  In Martin Kemp, The Science of Art, p. 23 </vt:lpstr>
      <vt:lpstr>Boccati, Arrestation du Christ, 1442. Peruge</vt:lpstr>
      <vt:lpstr>Bellini, Vierge à l'enfant, 1510.  Paris, musée Jacquemart-André</vt:lpstr>
      <vt:lpstr>Francis Alÿs, Don’t cross the bridge before you get to the river, 2008</vt:lpstr>
      <vt:lpstr> Francis Alÿs, Don’t cross the bridge before you get to the river, 2008 (Maroc-Espagne-Gibraltar).  On 12 August 2008, a line of kids each carrying a boat made out of a shoe leaves Europe in the direction of Morocco, while a second line of kids with shoe-boats leaves Africa in the direction of Spain. The two lines will meet on the horizon. </vt:lpstr>
      <vt:lpstr>PowerPoint Presentation</vt:lpstr>
      <vt:lpstr>Francis Alÿs, Bridge/Puente, 2006 côté cubain</vt:lpstr>
      <vt:lpstr>Markus Raetz, Hode (tête), 1992. Vestvogoy, Norvège</vt:lpstr>
      <vt:lpstr>Anthony Gormley, Horizon Field, Alpes autrichiennes, 2010 </vt:lpstr>
      <vt:lpstr>Anthony Gormley, Another Time XVI, 2012, Knokke Belgique</vt:lpstr>
      <vt:lpstr>AEB N°16-1975 Fente  Acrylique, feuille de métal sur toile (180 x 142 cm)</vt:lpstr>
      <vt:lpstr>AEB N°31-1975 Horizon Noir  Acrylique, modeling paste, feuille de métal sur toile (240 x 180 cm)</vt:lpstr>
      <vt:lpstr>AEB N°23-1977 Cap Rouge Acrylique, feuille de métal sur toile (240 x 180 cm)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Fabriano, Nativité. Prédelle de L’Adoration des mages. 1423. Florence, galerie des Offices.</dc:title>
  <dc:creator>Céline COOK</dc:creator>
  <cp:lastModifiedBy>Celine Cook</cp:lastModifiedBy>
  <cp:revision>42</cp:revision>
  <dcterms:created xsi:type="dcterms:W3CDTF">2017-09-21T09:58:56Z</dcterms:created>
  <dcterms:modified xsi:type="dcterms:W3CDTF">2018-05-13T15:32:49Z</dcterms:modified>
</cp:coreProperties>
</file>