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0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4" r:id="rId21"/>
    <p:sldId id="283" r:id="rId22"/>
    <p:sldId id="272" r:id="rId23"/>
    <p:sldId id="266" r:id="rId24"/>
    <p:sldId id="267" r:id="rId25"/>
    <p:sldId id="268" r:id="rId26"/>
    <p:sldId id="269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B4CA-9C29-42CF-B05A-25AD9298490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80CB-7974-402E-9D4E-777AD12CA3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/>
          <a:stretch/>
        </p:blipFill>
        <p:spPr>
          <a:xfrm>
            <a:off x="-36512" y="18444"/>
            <a:ext cx="10088692" cy="68395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305800" cy="1470025"/>
          </a:xfrm>
        </p:spPr>
        <p:txBody>
          <a:bodyPr/>
          <a:lstStyle/>
          <a:p>
            <a:r>
              <a:rPr lang="fr-FR" dirty="0" err="1" smtClean="0"/>
              <a:t>Radio-detection</a:t>
            </a:r>
            <a:r>
              <a:rPr lang="fr-FR" dirty="0" smtClean="0"/>
              <a:t> of UHE neutrinos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5834" y="5571822"/>
            <a:ext cx="9144000" cy="1253521"/>
          </a:xfrm>
        </p:spPr>
        <p:txBody>
          <a:bodyPr>
            <a:normAutofit/>
          </a:bodyPr>
          <a:lstStyle/>
          <a:p>
            <a:r>
              <a:rPr lang="fr-FR" dirty="0" smtClean="0"/>
              <a:t>Olivier Martineau, </a:t>
            </a:r>
            <a:r>
              <a:rPr lang="fr-FR" dirty="0" smtClean="0"/>
              <a:t>LPNHE-IN2P3 </a:t>
            </a:r>
            <a:r>
              <a:rPr lang="fr-FR" dirty="0" smtClean="0"/>
              <a:t>&amp; NAOC-CAS</a:t>
            </a:r>
          </a:p>
          <a:p>
            <a:r>
              <a:rPr lang="fr-FR" dirty="0" err="1" smtClean="0"/>
              <a:t>June</a:t>
            </a:r>
            <a:r>
              <a:rPr lang="fr-FR" dirty="0" smtClean="0"/>
              <a:t> 12, </a:t>
            </a:r>
            <a:r>
              <a:rPr lang="fr-FR" dirty="0" smtClean="0"/>
              <a:t>2018 -- GDR </a:t>
            </a:r>
            <a:r>
              <a:rPr lang="fr-FR" dirty="0" smtClean="0"/>
              <a:t>neutrino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6748973" y="4253583"/>
            <a:ext cx="2437511" cy="2048531"/>
            <a:chOff x="5715888" y="4507646"/>
            <a:chExt cx="2437511" cy="204853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88" y="4507646"/>
              <a:ext cx="2437511" cy="1827611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537766" y="6248400"/>
              <a:ext cx="1081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Zenith</a:t>
              </a:r>
              <a:r>
                <a:rPr lang="fr-FR" sz="1400" b="1" dirty="0" smtClean="0"/>
                <a:t> (</a:t>
              </a:r>
              <a:r>
                <a:rPr lang="fr-FR" sz="1400" b="1" dirty="0" err="1" smtClean="0"/>
                <a:t>deg</a:t>
              </a:r>
              <a:r>
                <a:rPr lang="fr-FR" sz="1400" b="1" dirty="0" smtClean="0"/>
                <a:t>)</a:t>
              </a:r>
              <a:endParaRPr lang="en-US" sz="1400" b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782689" y="2209800"/>
            <a:ext cx="2437511" cy="2056559"/>
            <a:chOff x="5409749" y="2444134"/>
            <a:chExt cx="2437511" cy="205655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749" y="2444134"/>
              <a:ext cx="2437511" cy="1827612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044536" y="4192916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Azimuth</a:t>
              </a:r>
              <a:r>
                <a:rPr lang="fr-FR" sz="1400" b="1" dirty="0" smtClean="0"/>
                <a:t> (</a:t>
              </a:r>
              <a:r>
                <a:rPr lang="fr-FR" sz="1400" b="1" dirty="0" err="1" smtClean="0"/>
                <a:t>deg</a:t>
              </a:r>
              <a:r>
                <a:rPr lang="fr-FR" sz="1400" b="1" dirty="0" smtClean="0"/>
                <a:t>)</a:t>
              </a:r>
              <a:endParaRPr lang="en-US" sz="14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572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MHz </a:t>
            </a:r>
            <a:r>
              <a:rPr lang="fr-FR" sz="2400" dirty="0" err="1" smtClean="0"/>
              <a:t>radio-detection</a:t>
            </a:r>
            <a:r>
              <a:rPr lang="fr-FR" sz="2400" dirty="0" smtClean="0"/>
              <a:t> of air </a:t>
            </a:r>
            <a:r>
              <a:rPr lang="fr-FR" sz="2400" dirty="0" err="1" smtClean="0"/>
              <a:t>showers</a:t>
            </a:r>
            <a:r>
              <a:rPr lang="fr-FR" sz="2400" dirty="0" smtClean="0"/>
              <a:t> </a:t>
            </a:r>
            <a:r>
              <a:rPr lang="fr-FR" sz="2400" dirty="0" err="1" smtClean="0"/>
              <a:t>becoming</a:t>
            </a:r>
            <a:r>
              <a:rPr lang="fr-FR" sz="2400" dirty="0" smtClean="0"/>
              <a:t> a mature technique</a:t>
            </a:r>
            <a:endParaRPr lang="en-US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781672" y="2362200"/>
            <a:ext cx="2857128" cy="3793579"/>
            <a:chOff x="5220072" y="1052735"/>
            <a:chExt cx="3923928" cy="5712644"/>
          </a:xfrm>
        </p:grpSpPr>
        <p:grpSp>
          <p:nvGrpSpPr>
            <p:cNvPr id="8" name="Groupe 7"/>
            <p:cNvGrpSpPr/>
            <p:nvPr/>
          </p:nvGrpSpPr>
          <p:grpSpPr>
            <a:xfrm>
              <a:off x="5220072" y="1052735"/>
              <a:ext cx="3923928" cy="5712644"/>
              <a:chOff x="5220072" y="1052735"/>
              <a:chExt cx="3923928" cy="5712644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843216"/>
                <a:ext cx="3215449" cy="492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Espace réservé du contenu 2"/>
              <p:cNvSpPr txBox="1">
                <a:spLocks/>
              </p:cNvSpPr>
              <p:nvPr/>
            </p:nvSpPr>
            <p:spPr>
              <a:xfrm>
                <a:off x="5220072" y="1052735"/>
                <a:ext cx="3923928" cy="90070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latin typeface="Symbol" panose="05050102010706020507" pitchFamily="18" charset="2"/>
                  </a:rPr>
                  <a:t>D</a:t>
                </a:r>
                <a:r>
                  <a:rPr lang="fr-FR" sz="2000" dirty="0" smtClean="0"/>
                  <a:t>E/E&lt;20%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910891" y="1864028"/>
              <a:ext cx="2458481" cy="787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 err="1" smtClean="0"/>
                <a:t>Aab</a:t>
              </a:r>
              <a:r>
                <a:rPr lang="fr-FR" sz="1400" b="1" dirty="0" smtClean="0"/>
                <a:t> et </a:t>
              </a:r>
              <a:r>
                <a:rPr lang="fr-FR" sz="1400" b="1" dirty="0"/>
                <a:t>al., </a:t>
              </a:r>
              <a:r>
                <a:rPr lang="fr-FR" sz="1400" b="1" dirty="0" smtClean="0"/>
                <a:t>AUGER</a:t>
              </a:r>
            </a:p>
            <a:p>
              <a:r>
                <a:rPr lang="fr-FR" sz="1400" b="1" dirty="0" err="1" smtClean="0"/>
                <a:t>astro</a:t>
              </a:r>
              <a:r>
                <a:rPr lang="fr-FR" sz="1400" b="1" dirty="0" smtClean="0"/>
                <a:t>-ph/1508.04267</a:t>
              </a:r>
              <a:endParaRPr lang="en-US" sz="14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28600" y="2362200"/>
            <a:ext cx="2824491" cy="3924321"/>
            <a:chOff x="228600" y="2410936"/>
            <a:chExt cx="2824491" cy="3924321"/>
          </a:xfrm>
        </p:grpSpPr>
        <p:grpSp>
          <p:nvGrpSpPr>
            <p:cNvPr id="4" name="Groupe 3"/>
            <p:cNvGrpSpPr/>
            <p:nvPr/>
          </p:nvGrpSpPr>
          <p:grpSpPr>
            <a:xfrm>
              <a:off x="228600" y="2895600"/>
              <a:ext cx="2824491" cy="3439657"/>
              <a:chOff x="1038697" y="2371598"/>
              <a:chExt cx="4077824" cy="4534746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371598"/>
                <a:ext cx="3528392" cy="408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1038697" y="6419427"/>
                <a:ext cx="4077824" cy="4869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Buitink</a:t>
                </a:r>
                <a:r>
                  <a:rPr lang="fr-FR" dirty="0" smtClean="0"/>
                  <a:t> et al., LOFAR, Nature</a:t>
                </a:r>
                <a:endParaRPr lang="en-US" dirty="0"/>
              </a:p>
            </p:txBody>
          </p:sp>
        </p:grpSp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232002" y="2410936"/>
              <a:ext cx="2443929" cy="516196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 smtClean="0">
                  <a:latin typeface="Symbol" panose="05050102010706020507" pitchFamily="18" charset="2"/>
                </a:rPr>
                <a:t>s</a:t>
              </a:r>
              <a:r>
                <a:rPr lang="fr-FR" sz="2000" dirty="0" smtClean="0"/>
                <a:t>(</a:t>
              </a:r>
              <a:r>
                <a:rPr lang="fr-FR" sz="2000" dirty="0" err="1" smtClean="0"/>
                <a:t>Xmax</a:t>
              </a:r>
              <a:r>
                <a:rPr lang="fr-FR" sz="2000" dirty="0" smtClean="0"/>
                <a:t>) ~ 20g/cm²</a:t>
              </a:r>
              <a:endParaRPr lang="en-US" sz="2000" dirty="0"/>
            </a:p>
          </p:txBody>
        </p:sp>
      </p:grp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181600" y="2425995"/>
            <a:ext cx="1864831" cy="59813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 smtClean="0"/>
              <a:t>Autonomous</a:t>
            </a:r>
            <a:r>
              <a:rPr lang="fr-FR" sz="1800" dirty="0" smtClean="0"/>
              <a:t> </a:t>
            </a:r>
            <a:r>
              <a:rPr lang="fr-FR" sz="1800" dirty="0" err="1" smtClean="0"/>
              <a:t>radio-detection</a:t>
            </a:r>
            <a:r>
              <a:rPr lang="fr-FR" sz="1800" dirty="0" smtClean="0"/>
              <a:t> &amp; identification of air </a:t>
            </a:r>
            <a:r>
              <a:rPr lang="fr-FR" sz="1800" dirty="0" err="1" smtClean="0"/>
              <a:t>showers</a:t>
            </a:r>
            <a:endParaRPr lang="fr-FR" sz="18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5562599" y="3886200"/>
            <a:ext cx="160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</a:t>
            </a:r>
            <a:r>
              <a:rPr lang="fr-FR" sz="1600" b="1" dirty="0" err="1" smtClean="0"/>
              <a:t>Coz</a:t>
            </a:r>
            <a:r>
              <a:rPr lang="fr-FR" sz="1600" b="1" dirty="0" smtClean="0"/>
              <a:t> et al., TREND</a:t>
            </a:r>
          </a:p>
          <a:p>
            <a:r>
              <a:rPr lang="fr-FR" sz="1600" b="1" dirty="0" smtClean="0"/>
              <a:t>ICRC2017</a:t>
            </a:r>
          </a:p>
          <a:p>
            <a:r>
              <a:rPr lang="fr-FR" sz="1600" b="1" dirty="0" smtClean="0"/>
              <a:t>+A&amp;A in </a:t>
            </a:r>
            <a:r>
              <a:rPr lang="fr-FR" sz="1600" b="1" dirty="0" err="1" smtClean="0"/>
              <a:t>prep</a:t>
            </a:r>
            <a:endParaRPr lang="en-US" sz="1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72400" y="2353270"/>
            <a:ext cx="122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-- Data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-- EAS </a:t>
            </a:r>
            <a:r>
              <a:rPr lang="fr-FR" dirty="0" err="1" smtClean="0">
                <a:solidFill>
                  <a:srgbClr val="FF0000"/>
                </a:solidFill>
              </a:rPr>
              <a:t>simu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7039302" y="4410670"/>
            <a:ext cx="122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-- Data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-- EAS </a:t>
            </a:r>
            <a:r>
              <a:rPr lang="fr-FR" dirty="0" err="1" smtClean="0">
                <a:solidFill>
                  <a:srgbClr val="FF0000"/>
                </a:solidFill>
              </a:rPr>
              <a:t>simu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br>
              <a:rPr lang="fr-FR" dirty="0" smtClean="0"/>
            </a:br>
            <a:r>
              <a:rPr lang="fr-FR" sz="3100" dirty="0" err="1" smtClean="0"/>
              <a:t>Because</a:t>
            </a:r>
            <a:r>
              <a:rPr lang="fr-FR" sz="3100" dirty="0" smtClean="0"/>
              <a:t>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is</a:t>
            </a:r>
            <a:r>
              <a:rPr lang="fr-FR" sz="3100" dirty="0" smtClean="0"/>
              <a:t> </a:t>
            </a:r>
            <a:r>
              <a:rPr lang="fr-FR" sz="3100" dirty="0" err="1" smtClean="0"/>
              <a:t>perfect</a:t>
            </a:r>
            <a:r>
              <a:rPr lang="fr-FR" sz="3100" dirty="0" smtClean="0"/>
              <a:t> for horizontal air </a:t>
            </a:r>
            <a:r>
              <a:rPr lang="fr-FR" sz="3100" dirty="0" err="1" smtClean="0"/>
              <a:t>showers</a:t>
            </a:r>
            <a:r>
              <a:rPr lang="fr-FR" sz="3100" dirty="0" smtClean="0"/>
              <a:t>!</a:t>
            </a:r>
            <a:endParaRPr lang="en-US" sz="31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1865"/>
            <a:ext cx="6584067" cy="4505790"/>
          </a:xfrm>
        </p:spPr>
      </p:pic>
      <p:sp>
        <p:nvSpPr>
          <p:cNvPr id="11" name="ZoneTexte 10"/>
          <p:cNvSpPr txBox="1"/>
          <p:nvPr/>
        </p:nvSpPr>
        <p:spPr>
          <a:xfrm rot="16200000">
            <a:off x="301339" y="3579912"/>
            <a:ext cx="15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Elevation</a:t>
            </a:r>
            <a:r>
              <a:rPr lang="fr-FR" sz="1400" b="1" dirty="0" smtClean="0"/>
              <a:t> (km)</a:t>
            </a:r>
            <a:endParaRPr lang="en-US" sz="1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371600" y="2733857"/>
            <a:ext cx="7086600" cy="3739702"/>
            <a:chOff x="67544" y="1959698"/>
            <a:chExt cx="7086600" cy="3739702"/>
          </a:xfrm>
        </p:grpSpPr>
        <p:sp>
          <p:nvSpPr>
            <p:cNvPr id="6" name="Corde 5"/>
            <p:cNvSpPr/>
            <p:nvPr/>
          </p:nvSpPr>
          <p:spPr>
            <a:xfrm rot="6772313">
              <a:off x="3523694" y="2082220"/>
              <a:ext cx="3739702" cy="3494657"/>
            </a:xfrm>
            <a:prstGeom prst="chord">
              <a:avLst>
                <a:gd name="adj1" fmla="val 4491783"/>
                <a:gd name="adj2" fmla="val 14401227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Use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544" y="3591606"/>
              <a:ext cx="7086600" cy="10668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 flipH="1">
              <a:off x="4411331" y="2807241"/>
              <a:ext cx="21332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Use </a:t>
              </a:r>
              <a:r>
                <a:rPr lang="fr-FR" dirty="0" err="1" smtClean="0"/>
                <a:t>mountains</a:t>
              </a:r>
              <a:r>
                <a:rPr lang="fr-FR" dirty="0" smtClean="0"/>
                <a:t> as projection </a:t>
              </a:r>
              <a:r>
                <a:rPr lang="fr-FR" dirty="0" err="1" smtClean="0"/>
                <a:t>screen</a:t>
              </a:r>
              <a:r>
                <a:rPr lang="fr-FR" dirty="0" smtClean="0"/>
                <a:t> for radio </a:t>
              </a:r>
              <a:r>
                <a:rPr lang="fr-FR" dirty="0" err="1" smtClean="0"/>
                <a:t>emission</a:t>
              </a:r>
              <a:endParaRPr lang="en-US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33102" y="1526213"/>
            <a:ext cx="671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50-200MHz radio </a:t>
            </a:r>
            <a:r>
              <a:rPr lang="fr-FR" dirty="0" err="1" smtClean="0"/>
              <a:t>emission</a:t>
            </a:r>
            <a:r>
              <a:rPr lang="fr-FR" dirty="0" smtClean="0"/>
              <a:t> of a 10</a:t>
            </a:r>
            <a:r>
              <a:rPr lang="fr-FR" baseline="30000" dirty="0" smtClean="0"/>
              <a:t>17.5</a:t>
            </a:r>
            <a:r>
              <a:rPr lang="fr-FR" dirty="0" smtClean="0"/>
              <a:t>eV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side</a:t>
            </a:r>
            <a:r>
              <a:rPr lang="fr-FR" dirty="0" smtClean="0"/>
              <a:t>: </a:t>
            </a:r>
          </a:p>
          <a:p>
            <a:pPr algn="ctr"/>
            <a:r>
              <a:rPr lang="fr-FR" b="1" dirty="0" smtClean="0"/>
              <a:t>~10s of km² </a:t>
            </a:r>
            <a:r>
              <a:rPr lang="fr-FR" b="1" dirty="0" err="1" smtClean="0"/>
              <a:t>detectable</a:t>
            </a:r>
            <a:r>
              <a:rPr lang="fr-FR" b="1" dirty="0" smtClean="0"/>
              <a:t> </a:t>
            </a:r>
            <a:r>
              <a:rPr lang="fr-FR" b="1" dirty="0" err="1" smtClean="0"/>
              <a:t>footprint</a:t>
            </a:r>
            <a:r>
              <a:rPr lang="fr-FR" b="1" dirty="0" smtClean="0"/>
              <a:t> @ ~100 km!!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934200" y="5209558"/>
            <a:ext cx="2152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Background </a:t>
            </a:r>
            <a:r>
              <a:rPr lang="fr-FR" sz="1400" b="1" dirty="0" err="1" smtClean="0">
                <a:solidFill>
                  <a:srgbClr val="FF0000"/>
                </a:solidFill>
              </a:rPr>
              <a:t>level</a:t>
            </a:r>
            <a:r>
              <a:rPr lang="fr-FR" sz="1400" b="1" dirty="0" smtClean="0">
                <a:solidFill>
                  <a:srgbClr val="FF0000"/>
                </a:solidFill>
              </a:rPr>
              <a:t>: 15µV/m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cheap!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5496" y="1340768"/>
            <a:ext cx="4536092" cy="3371602"/>
            <a:chOff x="116847" y="1527175"/>
            <a:chExt cx="4536092" cy="3371602"/>
          </a:xfrm>
        </p:grpSpPr>
        <p:pic>
          <p:nvPicPr>
            <p:cNvPr id="4098" name="Picture 2" descr="http://upload.wikimedia.org/wikipedia/commons/thumb/c/c1/A_low-band_antenna_of_LOFAR.jpg/640px-A_low-band_antenna_of_LOFA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07" b="26991"/>
            <a:stretch/>
          </p:blipFill>
          <p:spPr bwMode="auto">
            <a:xfrm>
              <a:off x="116847" y="1527175"/>
              <a:ext cx="4536092" cy="337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55428" y="4522768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Basic </a:t>
              </a:r>
              <a:r>
                <a:rPr lang="fr-FR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 cheap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139952" y="2740572"/>
            <a:ext cx="4752528" cy="3568748"/>
            <a:chOff x="4355976" y="2204864"/>
            <a:chExt cx="4752528" cy="35687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04864"/>
              <a:ext cx="4752528" cy="3549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355976" y="5404280"/>
              <a:ext cx="21643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P. </a:t>
              </a:r>
              <a:r>
                <a:rPr lang="fr-FR" dirty="0" err="1" smtClean="0"/>
                <a:t>Lautridou</a:t>
              </a:r>
              <a:r>
                <a:rPr lang="fr-FR" dirty="0"/>
                <a:t> </a:t>
              </a:r>
              <a:r>
                <a:rPr lang="fr-FR" dirty="0" smtClean="0"/>
                <a:t>(2011)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7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2205038"/>
            <a:ext cx="8032750" cy="255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 Size of the neutrino detector is a key parameter.</a:t>
            </a:r>
          </a:p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&gt;10000 km²?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	- technical capacity?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        - topology?</a:t>
            </a:r>
            <a:endParaRPr lang="en-GB" altLang="en-US" sz="3200" b="1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00463" y="2708275"/>
            <a:ext cx="1079500" cy="754063"/>
            <a:chOff x="3851920" y="2708920"/>
            <a:chExt cx="1080120" cy="753988"/>
          </a:xfrm>
        </p:grpSpPr>
        <p:sp>
          <p:nvSpPr>
            <p:cNvPr id="5" name="5-Point Star 4"/>
            <p:cNvSpPr/>
            <p:nvPr/>
          </p:nvSpPr>
          <p:spPr>
            <a:xfrm>
              <a:off x="4571470" y="3140677"/>
              <a:ext cx="360570" cy="322231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08" name="TextBox 12"/>
            <p:cNvSpPr txBox="1">
              <a:spLocks noChangeArrowheads="1"/>
            </p:cNvSpPr>
            <p:nvPr/>
          </p:nvSpPr>
          <p:spPr bwMode="auto">
            <a:xfrm>
              <a:off x="3851920" y="2708920"/>
              <a:ext cx="1064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Ulastai</a:t>
              </a:r>
            </a:p>
          </p:txBody>
        </p:sp>
      </p:grpSp>
      <p:pic>
        <p:nvPicPr>
          <p:cNvPr id="8" name="Picture 2" descr="H:\recupRIXID\PICTURES\Ulastai\IMG_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1979" b="15605"/>
          <a:stretch>
            <a:fillRect/>
          </a:stretch>
        </p:blipFill>
        <p:spPr bwMode="auto">
          <a:xfrm>
            <a:off x="-787638" y="0"/>
            <a:ext cx="10764053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884368" y="4509120"/>
            <a:ext cx="720080" cy="592931"/>
            <a:chOff x="2843808" y="2708275"/>
            <a:chExt cx="720080" cy="592931"/>
          </a:xfrm>
        </p:grpSpPr>
        <p:sp>
          <p:nvSpPr>
            <p:cNvPr id="6" name="Ellipse 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eur droit 8"/>
            <p:cNvCxnSpPr>
              <a:stCxn id="1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923928" y="4852293"/>
            <a:ext cx="720080" cy="592931"/>
            <a:chOff x="2843808" y="2708275"/>
            <a:chExt cx="720080" cy="592931"/>
          </a:xfrm>
        </p:grpSpPr>
        <p:sp>
          <p:nvSpPr>
            <p:cNvPr id="16" name="Ellipse 1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17"/>
            <p:cNvCxnSpPr>
              <a:stCxn id="1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1151620" y="5445224"/>
            <a:ext cx="540060" cy="432048"/>
            <a:chOff x="2843808" y="2708275"/>
            <a:chExt cx="720080" cy="592931"/>
          </a:xfrm>
        </p:grpSpPr>
        <p:sp>
          <p:nvSpPr>
            <p:cNvPr id="20" name="Ellipse 1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21"/>
            <p:cNvCxnSpPr>
              <a:stCxn id="2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2438762" y="4737244"/>
            <a:ext cx="405045" cy="347940"/>
            <a:chOff x="2843808" y="2708275"/>
            <a:chExt cx="720080" cy="592931"/>
          </a:xfrm>
        </p:grpSpPr>
        <p:sp>
          <p:nvSpPr>
            <p:cNvPr id="24" name="Ellipse 2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25"/>
            <p:cNvCxnSpPr>
              <a:stCxn id="2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206515" y="4145184"/>
            <a:ext cx="405046" cy="279827"/>
            <a:chOff x="2843808" y="2708275"/>
            <a:chExt cx="720080" cy="592931"/>
          </a:xfrm>
        </p:grpSpPr>
        <p:sp>
          <p:nvSpPr>
            <p:cNvPr id="28" name="Ellipse 2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cteur droit 29"/>
            <p:cNvCxnSpPr>
              <a:stCxn id="2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710570" y="2852936"/>
            <a:ext cx="405046" cy="279827"/>
            <a:chOff x="2843808" y="2708275"/>
            <a:chExt cx="720080" cy="592931"/>
          </a:xfrm>
        </p:grpSpPr>
        <p:sp>
          <p:nvSpPr>
            <p:cNvPr id="32" name="Ellipse 3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>
              <a:stCxn id="3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934706" y="3573016"/>
            <a:ext cx="405046" cy="279827"/>
            <a:chOff x="2843808" y="2708275"/>
            <a:chExt cx="720080" cy="592931"/>
          </a:xfrm>
        </p:grpSpPr>
        <p:sp>
          <p:nvSpPr>
            <p:cNvPr id="36" name="Ellipse 3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37"/>
            <p:cNvCxnSpPr>
              <a:stCxn id="3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2137228" y="2060848"/>
            <a:ext cx="354923" cy="279827"/>
            <a:chOff x="2843808" y="2708275"/>
            <a:chExt cx="720080" cy="592931"/>
          </a:xfrm>
        </p:grpSpPr>
        <p:sp>
          <p:nvSpPr>
            <p:cNvPr id="40" name="Ellipse 3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>
              <a:stCxn id="4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3424989" y="3149173"/>
            <a:ext cx="354923" cy="279827"/>
            <a:chOff x="2843808" y="2708275"/>
            <a:chExt cx="720080" cy="592931"/>
          </a:xfrm>
        </p:grpSpPr>
        <p:sp>
          <p:nvSpPr>
            <p:cNvPr id="44" name="Ellipse 4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cteur droit 45"/>
            <p:cNvCxnSpPr>
              <a:stCxn id="4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5081173" y="3509213"/>
            <a:ext cx="354923" cy="279827"/>
            <a:chOff x="2843808" y="2708275"/>
            <a:chExt cx="720080" cy="592931"/>
          </a:xfrm>
        </p:grpSpPr>
        <p:sp>
          <p:nvSpPr>
            <p:cNvPr id="48" name="Ellipse 4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droit 49"/>
            <p:cNvCxnSpPr>
              <a:stCxn id="4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3563888" y="1564997"/>
            <a:ext cx="354923" cy="279827"/>
            <a:chOff x="2843808" y="2708275"/>
            <a:chExt cx="720080" cy="592931"/>
          </a:xfrm>
        </p:grpSpPr>
        <p:sp>
          <p:nvSpPr>
            <p:cNvPr id="52" name="Ellipse 5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eur droit 53"/>
            <p:cNvCxnSpPr>
              <a:stCxn id="5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4788024" y="2276872"/>
            <a:ext cx="354923" cy="279827"/>
            <a:chOff x="2843808" y="2708275"/>
            <a:chExt cx="720080" cy="592931"/>
          </a:xfrm>
        </p:grpSpPr>
        <p:sp>
          <p:nvSpPr>
            <p:cNvPr id="56" name="Ellipse 5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57"/>
            <p:cNvCxnSpPr>
              <a:stCxn id="5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5873261" y="3005157"/>
            <a:ext cx="354923" cy="279827"/>
            <a:chOff x="2843808" y="2708275"/>
            <a:chExt cx="720080" cy="592931"/>
          </a:xfrm>
        </p:grpSpPr>
        <p:sp>
          <p:nvSpPr>
            <p:cNvPr id="60" name="Ellipse 5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61"/>
            <p:cNvCxnSpPr>
              <a:stCxn id="6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5436096" y="1916832"/>
            <a:ext cx="354923" cy="279827"/>
            <a:chOff x="2843808" y="2708275"/>
            <a:chExt cx="720080" cy="592931"/>
          </a:xfrm>
        </p:grpSpPr>
        <p:sp>
          <p:nvSpPr>
            <p:cNvPr id="64" name="Ellipse 6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>
              <a:stCxn id="6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6970104" y="1628800"/>
            <a:ext cx="266192" cy="207819"/>
            <a:chOff x="2843808" y="2708275"/>
            <a:chExt cx="720080" cy="592931"/>
          </a:xfrm>
        </p:grpSpPr>
        <p:sp>
          <p:nvSpPr>
            <p:cNvPr id="68" name="Ellipse 6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cteur droit 69"/>
            <p:cNvCxnSpPr>
              <a:stCxn id="6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7762192" y="2141061"/>
            <a:ext cx="266192" cy="207819"/>
            <a:chOff x="2843808" y="2708275"/>
            <a:chExt cx="720080" cy="592931"/>
          </a:xfrm>
        </p:grpSpPr>
        <p:sp>
          <p:nvSpPr>
            <p:cNvPr id="72" name="Ellipse 7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onnecteur droit 73"/>
            <p:cNvCxnSpPr>
              <a:stCxn id="7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7914592" y="1637005"/>
            <a:ext cx="266192" cy="207819"/>
            <a:chOff x="2843808" y="2708275"/>
            <a:chExt cx="720080" cy="592931"/>
          </a:xfrm>
        </p:grpSpPr>
        <p:sp>
          <p:nvSpPr>
            <p:cNvPr id="76" name="Ellipse 7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onnecteur droit 77"/>
            <p:cNvCxnSpPr>
              <a:stCxn id="7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/>
          <p:nvPr/>
        </p:nvGrpSpPr>
        <p:grpSpPr>
          <a:xfrm>
            <a:off x="8842312" y="1412776"/>
            <a:ext cx="266192" cy="207819"/>
            <a:chOff x="2843808" y="2708275"/>
            <a:chExt cx="720080" cy="592931"/>
          </a:xfrm>
        </p:grpSpPr>
        <p:sp>
          <p:nvSpPr>
            <p:cNvPr id="80" name="Ellipse 7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Connecteur droit 81"/>
            <p:cNvCxnSpPr>
              <a:stCxn id="8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/>
          <p:cNvGrpSpPr/>
          <p:nvPr/>
        </p:nvGrpSpPr>
        <p:grpSpPr>
          <a:xfrm>
            <a:off x="4355976" y="1709939"/>
            <a:ext cx="199644" cy="206893"/>
            <a:chOff x="2843808" y="2708275"/>
            <a:chExt cx="720080" cy="592931"/>
          </a:xfrm>
        </p:grpSpPr>
        <p:sp>
          <p:nvSpPr>
            <p:cNvPr id="84" name="Ellipse 8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Connecteur droit 85"/>
            <p:cNvCxnSpPr>
              <a:stCxn id="8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467544" y="1484784"/>
            <a:ext cx="199644" cy="206893"/>
            <a:chOff x="2843808" y="2708275"/>
            <a:chExt cx="720080" cy="592931"/>
          </a:xfrm>
        </p:grpSpPr>
        <p:sp>
          <p:nvSpPr>
            <p:cNvPr id="88" name="Ellipse 8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Connecteur droit 89"/>
            <p:cNvCxnSpPr>
              <a:stCxn id="8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1852076" y="1637184"/>
            <a:ext cx="199644" cy="206893"/>
            <a:chOff x="2843808" y="2708275"/>
            <a:chExt cx="720080" cy="592931"/>
          </a:xfrm>
        </p:grpSpPr>
        <p:sp>
          <p:nvSpPr>
            <p:cNvPr id="92" name="Ellipse 9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Connecteur droit 93"/>
            <p:cNvCxnSpPr>
              <a:stCxn id="9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5740508" y="1700808"/>
            <a:ext cx="199644" cy="206893"/>
            <a:chOff x="2843808" y="2708275"/>
            <a:chExt cx="720080" cy="592931"/>
          </a:xfrm>
        </p:grpSpPr>
        <p:sp>
          <p:nvSpPr>
            <p:cNvPr id="96" name="Ellipse 9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eur droit 97"/>
            <p:cNvCxnSpPr>
              <a:stCxn id="9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4837934" y="1537026"/>
            <a:ext cx="149733" cy="163781"/>
            <a:chOff x="2843808" y="2708275"/>
            <a:chExt cx="720080" cy="592931"/>
          </a:xfrm>
        </p:grpSpPr>
        <p:sp>
          <p:nvSpPr>
            <p:cNvPr id="100" name="Ellipse 9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cteur droit 101"/>
            <p:cNvCxnSpPr>
              <a:stCxn id="10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2339752" y="1393011"/>
            <a:ext cx="149733" cy="163781"/>
            <a:chOff x="2843808" y="2708275"/>
            <a:chExt cx="720080" cy="592931"/>
          </a:xfrm>
        </p:grpSpPr>
        <p:sp>
          <p:nvSpPr>
            <p:cNvPr id="104" name="Ellipse 10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Connecteur droit 105"/>
            <p:cNvCxnSpPr>
              <a:stCxn id="10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106"/>
          <p:cNvGrpSpPr/>
          <p:nvPr/>
        </p:nvGrpSpPr>
        <p:grpSpPr>
          <a:xfrm>
            <a:off x="3126123" y="1412776"/>
            <a:ext cx="149733" cy="163781"/>
            <a:chOff x="2843808" y="2708275"/>
            <a:chExt cx="720080" cy="592931"/>
          </a:xfrm>
        </p:grpSpPr>
        <p:sp>
          <p:nvSpPr>
            <p:cNvPr id="108" name="Ellipse 10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/>
            <p:cNvCxnSpPr>
              <a:stCxn id="10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/>
          <p:cNvGrpSpPr/>
          <p:nvPr/>
        </p:nvGrpSpPr>
        <p:grpSpPr>
          <a:xfrm>
            <a:off x="4134235" y="1412776"/>
            <a:ext cx="149733" cy="163781"/>
            <a:chOff x="2843808" y="2708275"/>
            <a:chExt cx="720080" cy="592931"/>
          </a:xfrm>
        </p:grpSpPr>
        <p:sp>
          <p:nvSpPr>
            <p:cNvPr id="112" name="Ellipse 11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Connecteur droit 113"/>
            <p:cNvCxnSpPr>
              <a:stCxn id="11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457200" y="452735"/>
            <a:ext cx="3305713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The GRAND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13</a:t>
            </a:fld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065817" cy="526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83" y="4509120"/>
            <a:ext cx="6710779" cy="15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goal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guarantee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of UHE neutrinos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6425"/>
            <a:ext cx="42862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4417629" y="1973994"/>
            <a:ext cx="4320480" cy="3240360"/>
            <a:chOff x="5004047" y="3501008"/>
            <a:chExt cx="3831675" cy="261236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5" r="21725" b="20294"/>
            <a:stretch/>
          </p:blipFill>
          <p:spPr>
            <a:xfrm>
              <a:off x="5004047" y="3501008"/>
              <a:ext cx="3831675" cy="26123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971290" y="4221088"/>
              <a:ext cx="400909" cy="247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09055" y="2262026"/>
            <a:ext cx="2688894" cy="2880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508263" y="3020608"/>
            <a:ext cx="304252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 rot="1735090">
            <a:off x="5660663" y="2433412"/>
            <a:ext cx="773190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 rot="19834435">
            <a:off x="6382001" y="3276333"/>
            <a:ext cx="455608" cy="527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 rot="19834435">
            <a:off x="4684808" y="2889893"/>
            <a:ext cx="781433" cy="465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 rot="19834435">
            <a:off x="6742041" y="4068084"/>
            <a:ext cx="455608" cy="527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9834435">
            <a:off x="6600529" y="4695532"/>
            <a:ext cx="335319" cy="38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 rot="18452447">
            <a:off x="5370184" y="4131068"/>
            <a:ext cx="335319" cy="91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16602371">
            <a:off x="6144672" y="4210795"/>
            <a:ext cx="503185" cy="596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412375" y="5235375"/>
            <a:ext cx="4731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</a:t>
            </a:r>
            <a:r>
              <a:rPr lang="fr-FR" sz="1600" dirty="0" smtClean="0"/>
              <a:t>(10-20) </a:t>
            </a:r>
            <a:r>
              <a:rPr lang="fr-FR" sz="1600" dirty="0" err="1" smtClean="0"/>
              <a:t>hotpsots</a:t>
            </a:r>
            <a:r>
              <a:rPr lang="fr-FR" sz="1600" dirty="0" smtClean="0"/>
              <a:t> of o(20-10) </a:t>
            </a:r>
            <a:r>
              <a:rPr lang="fr-FR" sz="1600" dirty="0" err="1" smtClean="0"/>
              <a:t>kAntennas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deployed</a:t>
            </a:r>
            <a:r>
              <a:rPr lang="fr-FR" sz="1600" dirty="0" smtClean="0"/>
              <a:t> over o(20-10’000) km² </a:t>
            </a:r>
            <a:r>
              <a:rPr lang="fr-FR" sz="1600" b="1" dirty="0" err="1" smtClean="0"/>
              <a:t>hotspots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favorable topographies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the world. </a:t>
            </a:r>
          </a:p>
          <a:p>
            <a:r>
              <a:rPr lang="fr-FR" sz="1600" b="1" dirty="0" smtClean="0">
                <a:sym typeface="Wingdings" panose="05000000000000000000" pitchFamily="2" charset="2"/>
              </a:rPr>
              <a:t> </a:t>
            </a:r>
            <a:r>
              <a:rPr lang="fr-FR" sz="1600" b="1" dirty="0">
                <a:sym typeface="Wingdings" panose="05000000000000000000" pitchFamily="2" charset="2"/>
              </a:rPr>
              <a:t>t</a:t>
            </a:r>
            <a:r>
              <a:rPr lang="fr-FR" sz="1600" b="1" dirty="0" smtClean="0"/>
              <a:t>otal area: 200’000km²</a:t>
            </a:r>
            <a:endParaRPr lang="en-US" sz="1600" b="1" dirty="0"/>
          </a:p>
        </p:txBody>
      </p:sp>
      <p:grpSp>
        <p:nvGrpSpPr>
          <p:cNvPr id="7177" name="Groupe 7176"/>
          <p:cNvGrpSpPr/>
          <p:nvPr/>
        </p:nvGrpSpPr>
        <p:grpSpPr>
          <a:xfrm>
            <a:off x="3962400" y="1821938"/>
            <a:ext cx="4852130" cy="3489525"/>
            <a:chOff x="-1371600" y="692662"/>
            <a:chExt cx="4852130" cy="3711263"/>
          </a:xfrm>
        </p:grpSpPr>
        <p:pic>
          <p:nvPicPr>
            <p:cNvPr id="71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40" t="7923" r="7960" b="-1914"/>
            <a:stretch/>
          </p:blipFill>
          <p:spPr bwMode="auto">
            <a:xfrm>
              <a:off x="-1371600" y="692662"/>
              <a:ext cx="4852130" cy="37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" name="ZoneTexte 7168"/>
            <p:cNvSpPr txBox="1"/>
            <p:nvPr/>
          </p:nvSpPr>
          <p:spPr>
            <a:xfrm>
              <a:off x="1295400" y="781002"/>
              <a:ext cx="2076979" cy="982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Symbol" panose="05050102010706020507" pitchFamily="18" charset="2"/>
                </a:rPr>
                <a:t>&lt;y&gt;</a:t>
              </a:r>
              <a:r>
                <a:rPr lang="fr-FR" b="1" dirty="0" smtClean="0"/>
                <a:t>= 0.2°</a:t>
              </a:r>
            </a:p>
            <a:p>
              <a:r>
                <a:rPr lang="fr-FR" dirty="0" smtClean="0"/>
                <a:t>(Plane </a:t>
              </a:r>
              <a:r>
                <a:rPr lang="fr-FR" dirty="0" err="1"/>
                <a:t>wave</a:t>
              </a:r>
              <a:r>
                <a:rPr lang="fr-FR" dirty="0"/>
                <a:t> </a:t>
              </a:r>
              <a:r>
                <a:rPr lang="fr-FR" dirty="0" err="1" smtClean="0"/>
                <a:t>approx</a:t>
              </a:r>
              <a:r>
                <a:rPr lang="fr-FR" dirty="0" smtClean="0"/>
                <a:t>)</a:t>
              </a:r>
              <a:endParaRPr lang="fr-FR" dirty="0"/>
            </a:p>
            <a:p>
              <a:r>
                <a:rPr lang="fr-FR" dirty="0" smtClean="0"/>
                <a:t>(V. </a:t>
              </a:r>
              <a:r>
                <a:rPr lang="fr-FR" dirty="0" err="1" smtClean="0"/>
                <a:t>Decoene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7172" name="ZoneTexte 7171"/>
            <p:cNvSpPr txBox="1"/>
            <p:nvPr/>
          </p:nvSpPr>
          <p:spPr>
            <a:xfrm rot="20553128">
              <a:off x="1922412" y="2378984"/>
              <a:ext cx="150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PRELIMINARY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174" name="ZoneTexte 7173"/>
            <p:cNvSpPr txBox="1"/>
            <p:nvPr/>
          </p:nvSpPr>
          <p:spPr>
            <a:xfrm>
              <a:off x="1451526" y="1813034"/>
              <a:ext cx="176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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Astronomy</a:t>
              </a:r>
              <a:r>
                <a:rPr lang="fr-FR" b="1" dirty="0" smtClean="0">
                  <a:solidFill>
                    <a:srgbClr val="FF0000"/>
                  </a:solidFill>
                </a:rPr>
                <a:t>!!!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 rot="20553128">
            <a:off x="1922342" y="2455065"/>
            <a:ext cx="1509259" cy="347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 bwMode="auto">
          <a:xfrm>
            <a:off x="-228600" y="655320"/>
            <a:ext cx="9753600" cy="51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590800"/>
            <a:ext cx="8458200" cy="33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92022" y="3328024"/>
            <a:ext cx="3809999" cy="3592901"/>
            <a:chOff x="3996743" y="4019115"/>
            <a:chExt cx="3060340" cy="2838885"/>
          </a:xfrm>
        </p:grpSpPr>
        <p:sp>
          <p:nvSpPr>
            <p:cNvPr id="11" name="Soleil 10"/>
            <p:cNvSpPr/>
            <p:nvPr/>
          </p:nvSpPr>
          <p:spPr>
            <a:xfrm>
              <a:off x="6084974" y="6017716"/>
              <a:ext cx="144016" cy="142253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Content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" t="6293" r="16120"/>
            <a:stretch/>
          </p:blipFill>
          <p:spPr>
            <a:xfrm>
              <a:off x="3996743" y="4019115"/>
              <a:ext cx="3060340" cy="283888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61778" y="4068642"/>
              <a:ext cx="1659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2011-2012 </a:t>
              </a:r>
              <a:r>
                <a:rPr lang="fr-FR" dirty="0" smtClean="0">
                  <a:solidFill>
                    <a:schemeClr val="bg1"/>
                  </a:solidFill>
                </a:rPr>
                <a:t>data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1128" y="4567200"/>
              <a:ext cx="102569" cy="138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5546522" y="4533913"/>
              <a:ext cx="1161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TREND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antenna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89714" y="4782744"/>
              <a:ext cx="1349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bg1"/>
                  </a:solidFill>
                </a:rPr>
                <a:t>Reconstructed</a:t>
              </a:r>
              <a:r>
                <a:rPr lang="fr-FR" sz="1200" dirty="0" smtClean="0">
                  <a:solidFill>
                    <a:schemeClr val="bg1"/>
                  </a:solidFill>
                </a:rPr>
                <a:t> source position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5461691" y="4875749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152" y="167107"/>
            <a:ext cx="4343400" cy="1143000"/>
          </a:xfrm>
        </p:spPr>
        <p:txBody>
          <a:bodyPr/>
          <a:lstStyle/>
          <a:p>
            <a:r>
              <a:rPr lang="fr-FR" dirty="0" smtClean="0"/>
              <a:t>Radio background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772" y="1357770"/>
            <a:ext cx="4822371" cy="197025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e</a:t>
            </a:r>
            <a:r>
              <a:rPr lang="fr-FR" b="1" dirty="0" smtClean="0"/>
              <a:t>x: TREND </a:t>
            </a:r>
            <a:r>
              <a:rPr lang="fr-FR" b="1" dirty="0" err="1" smtClean="0"/>
              <a:t>au</a:t>
            </a:r>
            <a:r>
              <a:rPr lang="fr-FR" b="1" dirty="0" err="1"/>
              <a:t>tonomous</a:t>
            </a:r>
            <a:r>
              <a:rPr lang="fr-FR" b="1" dirty="0"/>
              <a:t> </a:t>
            </a:r>
            <a:r>
              <a:rPr lang="fr-FR" b="1" dirty="0" err="1"/>
              <a:t>array</a:t>
            </a:r>
            <a:r>
              <a:rPr lang="fr-FR" b="1" dirty="0"/>
              <a:t> </a:t>
            </a:r>
            <a:endParaRPr lang="fr-FR" b="1" dirty="0" smtClean="0"/>
          </a:p>
          <a:p>
            <a:pPr lvl="1"/>
            <a:r>
              <a:rPr lang="fr-FR" u="sng" dirty="0"/>
              <a:t>50 </a:t>
            </a:r>
            <a:r>
              <a:rPr lang="fr-FR" u="sng" dirty="0" err="1"/>
              <a:t>antennas</a:t>
            </a:r>
            <a:r>
              <a:rPr lang="fr-FR" u="sng" dirty="0"/>
              <a:t> </a:t>
            </a:r>
            <a:r>
              <a:rPr lang="fr-FR" u="sng" dirty="0" smtClean="0"/>
              <a:t>over 1.2km²</a:t>
            </a:r>
            <a:endParaRPr lang="fr-FR" u="sng" dirty="0"/>
          </a:p>
          <a:p>
            <a:pPr lvl="1"/>
            <a:r>
              <a:rPr lang="fr-FR" u="sng" dirty="0"/>
              <a:t>~30Hz</a:t>
            </a:r>
            <a:r>
              <a:rPr lang="fr-FR" dirty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/>
              <a:t>coinc</a:t>
            </a:r>
            <a:r>
              <a:rPr lang="fr-FR" dirty="0"/>
              <a:t> rate over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array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vs ~20 </a:t>
            </a:r>
            <a:r>
              <a:rPr lang="fr-FR" dirty="0" smtClean="0"/>
              <a:t>air </a:t>
            </a:r>
            <a:r>
              <a:rPr lang="fr-FR" dirty="0" err="1" smtClean="0"/>
              <a:t>showers</a:t>
            </a:r>
            <a:r>
              <a:rPr lang="fr-FR" dirty="0" smtClean="0"/>
              <a:t>/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endParaRPr lang="fr-FR" dirty="0"/>
          </a:p>
        </p:txBody>
      </p:sp>
      <p:sp>
        <p:nvSpPr>
          <p:cNvPr id="5" name="Soleil 4"/>
          <p:cNvSpPr/>
          <p:nvPr/>
        </p:nvSpPr>
        <p:spPr>
          <a:xfrm>
            <a:off x="2266730" y="5223593"/>
            <a:ext cx="144016" cy="1422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leil 5"/>
          <p:cNvSpPr/>
          <p:nvPr/>
        </p:nvSpPr>
        <p:spPr>
          <a:xfrm>
            <a:off x="3045434" y="5272066"/>
            <a:ext cx="144016" cy="1422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leil 6"/>
          <p:cNvSpPr/>
          <p:nvPr/>
        </p:nvSpPr>
        <p:spPr>
          <a:xfrm>
            <a:off x="820553" y="5486400"/>
            <a:ext cx="144016" cy="1422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leil 7"/>
          <p:cNvSpPr/>
          <p:nvPr/>
        </p:nvSpPr>
        <p:spPr>
          <a:xfrm>
            <a:off x="1066800" y="3434683"/>
            <a:ext cx="144016" cy="1422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leil 8"/>
          <p:cNvSpPr/>
          <p:nvPr/>
        </p:nvSpPr>
        <p:spPr>
          <a:xfrm>
            <a:off x="2133600" y="5561861"/>
            <a:ext cx="144016" cy="1422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5300409" y="3527565"/>
            <a:ext cx="3701124" cy="3102633"/>
            <a:chOff x="5334000" y="2102282"/>
            <a:chExt cx="3701124" cy="3102633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" t="11670" r="28235" b="6204"/>
            <a:stretch/>
          </p:blipFill>
          <p:spPr>
            <a:xfrm>
              <a:off x="5334000" y="2102282"/>
              <a:ext cx="3701124" cy="3102633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550024" y="4700860"/>
              <a:ext cx="2945037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TREND site, </a:t>
              </a:r>
              <a:r>
                <a:rPr lang="fr-FR" dirty="0" err="1" smtClean="0"/>
                <a:t>October</a:t>
              </a:r>
              <a:r>
                <a:rPr lang="fr-FR" dirty="0" smtClean="0"/>
                <a:t> 2008</a:t>
              </a:r>
              <a:endParaRPr lang="fr-FR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683292" y="273330"/>
            <a:ext cx="4384508" cy="3179657"/>
            <a:chOff x="4416137" y="1168883"/>
            <a:chExt cx="4764375" cy="4492365"/>
          </a:xfrm>
        </p:grpSpPr>
        <p:grpSp>
          <p:nvGrpSpPr>
            <p:cNvPr id="32" name="Group 12"/>
            <p:cNvGrpSpPr/>
            <p:nvPr/>
          </p:nvGrpSpPr>
          <p:grpSpPr>
            <a:xfrm>
              <a:off x="4416137" y="1168883"/>
              <a:ext cx="4764375" cy="4492365"/>
              <a:chOff x="4311350" y="2321011"/>
              <a:chExt cx="4764375" cy="4492365"/>
            </a:xfrm>
          </p:grpSpPr>
          <p:pic>
            <p:nvPicPr>
              <p:cNvPr id="37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8" t="3745" r="7547"/>
              <a:stretch/>
            </p:blipFill>
            <p:spPr>
              <a:xfrm>
                <a:off x="4311350" y="2321011"/>
                <a:ext cx="4764375" cy="4492365"/>
              </a:xfrm>
              <a:prstGeom prst="rect">
                <a:avLst/>
              </a:prstGeom>
            </p:spPr>
          </p:pic>
          <p:sp>
            <p:nvSpPr>
              <p:cNvPr id="38" name="TextBox 15"/>
              <p:cNvSpPr txBox="1"/>
              <p:nvPr/>
            </p:nvSpPr>
            <p:spPr>
              <a:xfrm>
                <a:off x="5031646" y="2609043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Short </a:t>
                </a:r>
                <a:r>
                  <a:rPr lang="fr-FR" dirty="0" err="1" smtClean="0"/>
                  <a:t>waves</a:t>
                </a:r>
                <a:endParaRPr lang="en-US" dirty="0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7452320" y="1412776"/>
              <a:ext cx="1656184" cy="1092477"/>
              <a:chOff x="7380312" y="1484784"/>
              <a:chExt cx="1656184" cy="1092477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7380312" y="2001196"/>
                <a:ext cx="432048" cy="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7816095" y="1484784"/>
                <a:ext cx="1220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Simulated</a:t>
                </a:r>
                <a:r>
                  <a:rPr lang="fr-FR" sz="1200" b="1" dirty="0" smtClean="0"/>
                  <a:t> </a:t>
                </a:r>
              </a:p>
              <a:p>
                <a:r>
                  <a:rPr lang="fr-FR" sz="1200" b="1" dirty="0" err="1" smtClean="0"/>
                  <a:t>galactic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bckgd</a:t>
                </a:r>
                <a:endParaRPr lang="fr-FR" sz="1200" b="1" dirty="0" smtClean="0"/>
              </a:p>
              <a:p>
                <a:endParaRPr lang="fr-FR" sz="1200" b="1" dirty="0"/>
              </a:p>
              <a:p>
                <a:r>
                  <a:rPr lang="fr-FR" sz="1200" b="1" dirty="0" err="1" smtClean="0"/>
                  <a:t>Measured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bckgd</a:t>
                </a:r>
                <a:r>
                  <a:rPr lang="fr-FR" sz="1200" b="1" dirty="0" smtClean="0"/>
                  <a:t> noise</a:t>
                </a:r>
                <a:endParaRPr lang="fr-FR" sz="1200" b="1" dirty="0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>
                <a:off x="7380312" y="2577261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664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Signal identification &amp; data </a:t>
            </a:r>
            <a:r>
              <a:rPr lang="fr-FR" dirty="0" err="1" smtClean="0"/>
              <a:t>transfer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5050971" cy="243918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Identification </a:t>
            </a:r>
            <a:r>
              <a:rPr lang="fr-FR" dirty="0" err="1" smtClean="0"/>
              <a:t>tools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Pulse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1"/>
            <a:r>
              <a:rPr lang="fr-FR" dirty="0" err="1"/>
              <a:t>Polarization</a:t>
            </a:r>
            <a:endParaRPr lang="fr-FR" dirty="0"/>
          </a:p>
          <a:p>
            <a:pPr lvl="1"/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coincidences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Machine </a:t>
            </a:r>
            <a:r>
              <a:rPr lang="fr-FR" b="1" dirty="0" err="1" smtClean="0">
                <a:solidFill>
                  <a:srgbClr val="0070C0"/>
                </a:solidFill>
              </a:rPr>
              <a:t>learning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050971" y="1415143"/>
            <a:ext cx="4093029" cy="2373086"/>
            <a:chOff x="5050971" y="1415143"/>
            <a:chExt cx="4093029" cy="23730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2" t="5121" r="8086" b="53540"/>
            <a:stretch/>
          </p:blipFill>
          <p:spPr bwMode="auto">
            <a:xfrm>
              <a:off x="5050971" y="1415143"/>
              <a:ext cx="4093029" cy="237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562600" y="1655020"/>
              <a:ext cx="262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Possible air </a:t>
              </a:r>
              <a:r>
                <a:rPr lang="fr-FR" b="1" dirty="0" err="1" smtClean="0">
                  <a:solidFill>
                    <a:srgbClr val="00B050"/>
                  </a:solidFill>
                </a:rPr>
                <a:t>shower</a:t>
              </a:r>
              <a:r>
                <a:rPr lang="fr-FR" b="1" dirty="0" smtClean="0">
                  <a:solidFill>
                    <a:srgbClr val="00B050"/>
                  </a:solidFill>
                </a:rPr>
                <a:t> signal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30118" y="3777343"/>
            <a:ext cx="3934733" cy="2438400"/>
            <a:chOff x="5130118" y="3777343"/>
            <a:chExt cx="3934733" cy="2438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166" r="8882" b="9357"/>
            <a:stretch/>
          </p:blipFill>
          <p:spPr bwMode="auto">
            <a:xfrm>
              <a:off x="5130118" y="3777343"/>
              <a:ext cx="3934733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5562600" y="4039384"/>
              <a:ext cx="2656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Certain background signal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9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143"/>
            <a:ext cx="8153400" cy="61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20050" cy="60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31" y="1947927"/>
            <a:ext cx="6781800" cy="465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UHE neutrinos?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55031" y="2140314"/>
            <a:ext cx="801182" cy="3761043"/>
          </a:xfrm>
          <a:prstGeom prst="rect">
            <a:avLst/>
          </a:prstGeom>
          <a:solidFill>
            <a:schemeClr val="tx2">
              <a:lumMod val="60000"/>
              <a:lumOff val="40000"/>
              <a:alpha val="3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540000">
            <a:off x="6745631" y="2129236"/>
            <a:ext cx="921488" cy="3783201"/>
          </a:xfrm>
          <a:prstGeom prst="rect">
            <a:avLst/>
          </a:prstGeom>
          <a:solidFill>
            <a:srgbClr val="00B05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6200" y="106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«</a:t>
            </a:r>
            <a:r>
              <a:rPr lang="fr-FR" sz="2000" dirty="0" err="1" smtClean="0"/>
              <a:t>Cleanest</a:t>
            </a:r>
            <a:r>
              <a:rPr lang="fr-FR" sz="2000" dirty="0" smtClean="0"/>
              <a:t> probe» of the </a:t>
            </a:r>
            <a:r>
              <a:rPr lang="fr-FR" sz="2000" dirty="0" err="1" smtClean="0"/>
              <a:t>Universe</a:t>
            </a:r>
            <a:r>
              <a:rPr lang="fr-FR" sz="2000" dirty="0" smtClean="0"/>
              <a:t> (no </a:t>
            </a:r>
            <a:r>
              <a:rPr lang="fr-FR" sz="2000" dirty="0" err="1" smtClean="0"/>
              <a:t>deflection</a:t>
            </a:r>
            <a:r>
              <a:rPr lang="fr-FR" sz="2000" dirty="0" smtClean="0"/>
              <a:t>, no </a:t>
            </a:r>
            <a:r>
              <a:rPr lang="fr-FR" sz="2000" dirty="0" err="1" smtClean="0"/>
              <a:t>attenuation</a:t>
            </a:r>
            <a:r>
              <a:rPr lang="fr-FR" sz="2000" dirty="0" smtClean="0"/>
              <a:t>, </a:t>
            </a:r>
            <a:r>
              <a:rPr lang="fr-FR" sz="2000" dirty="0" err="1" smtClean="0"/>
              <a:t>hadronic</a:t>
            </a:r>
            <a:r>
              <a:rPr lang="fr-FR" sz="2000" dirty="0" smtClean="0"/>
              <a:t>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Direct </a:t>
            </a:r>
            <a:r>
              <a:rPr lang="fr-FR" sz="2000" dirty="0" err="1" smtClean="0"/>
              <a:t>link</a:t>
            </a:r>
            <a:r>
              <a:rPr lang="fr-FR" sz="2000" dirty="0" smtClean="0"/>
              <a:t> to </a:t>
            </a:r>
            <a:r>
              <a:rPr lang="fr-FR" sz="2000" dirty="0" err="1" smtClean="0"/>
              <a:t>UHECRs</a:t>
            </a:r>
            <a:r>
              <a:rPr lang="fr-FR" sz="2000" dirty="0" smtClean="0"/>
              <a:t>  (5% of </a:t>
            </a:r>
            <a:r>
              <a:rPr lang="fr-FR" sz="2000" dirty="0" err="1" smtClean="0"/>
              <a:t>primary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sp>
        <p:nvSpPr>
          <p:cNvPr id="3" name="Flèche droite rayée 2"/>
          <p:cNvSpPr/>
          <p:nvPr/>
        </p:nvSpPr>
        <p:spPr>
          <a:xfrm rot="10800000" flipV="1">
            <a:off x="5907431" y="4767327"/>
            <a:ext cx="1676400" cy="1057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5%/A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Signal identification &amp; data </a:t>
            </a:r>
            <a:r>
              <a:rPr lang="fr-FR" dirty="0" err="1" smtClean="0"/>
              <a:t>transfer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5050971" cy="50292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Identification </a:t>
            </a:r>
            <a:r>
              <a:rPr lang="fr-FR" dirty="0" err="1" smtClean="0"/>
              <a:t>tools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Pulse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1"/>
            <a:r>
              <a:rPr lang="fr-FR" dirty="0" err="1"/>
              <a:t>Polarization</a:t>
            </a:r>
            <a:endParaRPr lang="fr-FR" dirty="0"/>
          </a:p>
          <a:p>
            <a:pPr lvl="1"/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coincidences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Machine </a:t>
            </a:r>
            <a:r>
              <a:rPr lang="fr-FR" b="1" dirty="0" err="1" smtClean="0">
                <a:solidFill>
                  <a:srgbClr val="0070C0"/>
                </a:solidFill>
              </a:rPr>
              <a:t>learning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Full trace: 2µs*500MHz*12bits~1.5kBy</a:t>
            </a:r>
          </a:p>
          <a:p>
            <a:pPr lvl="1"/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??... Can </a:t>
            </a:r>
            <a:r>
              <a:rPr lang="fr-FR" dirty="0" err="1" smtClean="0"/>
              <a:t>surely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down </a:t>
            </a:r>
            <a:r>
              <a:rPr lang="fr-FR" dirty="0" err="1" smtClean="0"/>
              <a:t>deep</a:t>
            </a:r>
            <a:r>
              <a:rPr lang="fr-FR" dirty="0" smtClean="0"/>
              <a:t> in data volume</a:t>
            </a:r>
          </a:p>
          <a:p>
            <a:pPr lvl="1"/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050971" y="1415143"/>
            <a:ext cx="4093029" cy="2373086"/>
            <a:chOff x="5050971" y="1415143"/>
            <a:chExt cx="4093029" cy="23730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2" t="5121" r="8086" b="53540"/>
            <a:stretch/>
          </p:blipFill>
          <p:spPr bwMode="auto">
            <a:xfrm>
              <a:off x="5050971" y="1415143"/>
              <a:ext cx="4093029" cy="237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562600" y="1655020"/>
              <a:ext cx="262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Possible air </a:t>
              </a:r>
              <a:r>
                <a:rPr lang="fr-FR" b="1" dirty="0" err="1" smtClean="0">
                  <a:solidFill>
                    <a:srgbClr val="00B050"/>
                  </a:solidFill>
                </a:rPr>
                <a:t>shower</a:t>
              </a:r>
              <a:r>
                <a:rPr lang="fr-FR" b="1" dirty="0" smtClean="0">
                  <a:solidFill>
                    <a:srgbClr val="00B050"/>
                  </a:solidFill>
                </a:rPr>
                <a:t> signal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130118" y="3777343"/>
            <a:ext cx="3934733" cy="2438400"/>
            <a:chOff x="5130118" y="3777343"/>
            <a:chExt cx="3934733" cy="2438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166" r="8882" b="9357"/>
            <a:stretch/>
          </p:blipFill>
          <p:spPr bwMode="auto">
            <a:xfrm>
              <a:off x="5130118" y="3777343"/>
              <a:ext cx="3934733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5562600" y="4039384"/>
              <a:ext cx="2656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Certain background signal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9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3786" y="-21771"/>
            <a:ext cx="8229600" cy="1143000"/>
          </a:xfrm>
        </p:spPr>
        <p:txBody>
          <a:bodyPr/>
          <a:lstStyle/>
          <a:p>
            <a:r>
              <a:rPr lang="fr-FR" dirty="0" smtClean="0"/>
              <a:t>GRANDProto300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295400"/>
            <a:ext cx="3744383" cy="1669569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Engeneering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for GRAND</a:t>
            </a:r>
          </a:p>
          <a:p>
            <a:r>
              <a:rPr lang="fr-FR" dirty="0" smtClean="0"/>
              <a:t>… and </a:t>
            </a:r>
            <a:r>
              <a:rPr lang="fr-FR" dirty="0" err="1" smtClean="0"/>
              <a:t>much</a:t>
            </a:r>
            <a:r>
              <a:rPr lang="fr-FR" dirty="0" smtClean="0"/>
              <a:t> more!</a:t>
            </a:r>
          </a:p>
          <a:p>
            <a:r>
              <a:rPr lang="fr-FR" dirty="0" smtClean="0"/>
              <a:t>2020-2025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769"/>
            <a:ext cx="5072743" cy="3588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83" y="867389"/>
            <a:ext cx="5344996" cy="3780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42388" y="4419600"/>
            <a:ext cx="2777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N. Renault-</a:t>
            </a:r>
            <a:r>
              <a:rPr lang="fr-FR" sz="1400" b="1" dirty="0" err="1" smtClean="0"/>
              <a:t>Tinacci</a:t>
            </a:r>
            <a:r>
              <a:rPr lang="fr-FR" sz="1400" b="1" dirty="0" smtClean="0"/>
              <a:t>, FCPPL </a:t>
            </a:r>
            <a:r>
              <a:rPr lang="fr-FR" sz="1400" b="1" dirty="0" err="1" smtClean="0"/>
              <a:t>wokshop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184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fr-FR" dirty="0" smtClean="0"/>
              <a:t>Back-up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4448" cy="64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60648"/>
            <a:ext cx="214033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Tanguy </a:t>
            </a:r>
            <a:r>
              <a:rPr lang="fr-FR" dirty="0" err="1" smtClean="0"/>
              <a:t>Pierog</a:t>
            </a:r>
            <a:r>
              <a:rPr lang="fr-FR" dirty="0" smtClean="0"/>
              <a:t>,</a:t>
            </a:r>
          </a:p>
          <a:p>
            <a:r>
              <a:rPr lang="fr-FR" dirty="0" smtClean="0"/>
              <a:t>GRAND workshop,</a:t>
            </a:r>
          </a:p>
          <a:p>
            <a:r>
              <a:rPr lang="fr-FR" dirty="0" err="1" smtClean="0"/>
              <a:t>Feb</a:t>
            </a:r>
            <a:r>
              <a:rPr lang="fr-FR" dirty="0" smtClean="0"/>
              <a:t> 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7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Neutrino </a:t>
            </a:r>
            <a:r>
              <a:rPr lang="fr-FR" dirty="0" smtClean="0">
                <a:sym typeface="Wingdings" panose="05000000000000000000" pitchFamily="2" charset="2"/>
              </a:rPr>
              <a:t> Tau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3483326" cy="819472"/>
          </a:xfrm>
        </p:spPr>
        <p:txBody>
          <a:bodyPr>
            <a:noAutofit/>
          </a:bodyPr>
          <a:lstStyle/>
          <a:p>
            <a:r>
              <a:rPr lang="fr-FR" sz="1400" dirty="0" err="1" smtClean="0"/>
              <a:t>Mean</a:t>
            </a:r>
            <a:r>
              <a:rPr lang="fr-FR" sz="1400" dirty="0" smtClean="0"/>
              <a:t> free </a:t>
            </a:r>
            <a:r>
              <a:rPr lang="fr-FR" sz="1400" dirty="0" err="1" smtClean="0"/>
              <a:t>path</a:t>
            </a:r>
            <a:r>
              <a:rPr lang="fr-FR" sz="1400" dirty="0" smtClean="0"/>
              <a:t>: 100 to 1000kms in rock for E in 10</a:t>
            </a:r>
            <a:r>
              <a:rPr lang="fr-FR" sz="1400" baseline="30000" dirty="0" smtClean="0"/>
              <a:t>17</a:t>
            </a:r>
            <a:r>
              <a:rPr lang="fr-FR" sz="1400" dirty="0" smtClean="0"/>
              <a:t>-10</a:t>
            </a:r>
            <a:r>
              <a:rPr lang="fr-FR" sz="1400" baseline="30000" dirty="0" smtClean="0"/>
              <a:t>20</a:t>
            </a:r>
            <a:r>
              <a:rPr lang="fr-FR" sz="1400" dirty="0" smtClean="0"/>
              <a:t>eV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48267" y="2234530"/>
            <a:ext cx="3650950" cy="3942613"/>
            <a:chOff x="251520" y="1484784"/>
            <a:chExt cx="3650950" cy="39426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0" t="2576" r="7340" b="1717"/>
            <a:stretch/>
          </p:blipFill>
          <p:spPr bwMode="auto">
            <a:xfrm>
              <a:off x="251520" y="1484784"/>
              <a:ext cx="3589098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15" y="4824271"/>
              <a:ext cx="3457455" cy="6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9112" y="4437112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Dutta</a:t>
            </a:r>
            <a:r>
              <a:rPr lang="fr-FR" sz="1400" dirty="0" smtClean="0"/>
              <a:t> et al.</a:t>
            </a:r>
          </a:p>
          <a:p>
            <a:r>
              <a:rPr lang="fr-FR" sz="1400" dirty="0" smtClean="0"/>
              <a:t>hep-ph/0504208v2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4249548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Large dispersion on </a:t>
            </a:r>
            <a:r>
              <a:rPr lang="fr-FR" sz="1400" dirty="0" err="1" smtClean="0"/>
              <a:t>momentum</a:t>
            </a:r>
            <a:r>
              <a:rPr lang="fr-FR" sz="1400" dirty="0" smtClean="0"/>
              <a:t> </a:t>
            </a:r>
            <a:r>
              <a:rPr lang="fr-FR" sz="1400" dirty="0" err="1" smtClean="0"/>
              <a:t>transfer</a:t>
            </a:r>
            <a:r>
              <a:rPr lang="fr-FR" sz="1400" dirty="0" smtClean="0"/>
              <a:t> to 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Inelasticity</a:t>
            </a:r>
            <a:r>
              <a:rPr lang="fr-FR" sz="1400" dirty="0" smtClean="0"/>
              <a:t> y=E</a:t>
            </a:r>
            <a:r>
              <a:rPr lang="fr-FR" sz="1400" baseline="-25000" dirty="0" smtClean="0"/>
              <a:t>X</a:t>
            </a:r>
            <a:r>
              <a:rPr lang="fr-FR" sz="1400" dirty="0" smtClean="0"/>
              <a:t>/E</a:t>
            </a:r>
            <a:r>
              <a:rPr lang="fr-FR" sz="1400" baseline="-25000" dirty="0" smtClean="0">
                <a:latin typeface="Symbol" panose="05050102010706020507" pitchFamily="18" charset="2"/>
              </a:rPr>
              <a:t>n</a:t>
            </a:r>
            <a:r>
              <a:rPr lang="fr-FR" sz="1400" dirty="0" smtClean="0"/>
              <a:t>  , 1-&lt;y&gt;=0.8 (for all E in range)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93" y="2450554"/>
            <a:ext cx="4193284" cy="31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9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347856" y="1127444"/>
                <a:ext cx="372820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  <m:r>
                        <a:rPr lang="fr-FR" sz="1400" b="0" i="1" smtClean="0">
                          <a:latin typeface="Cambria Math"/>
                        </a:rPr>
                        <m:t>&gt;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≅−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𝑏𝑟𝑒𝑚</m:t>
                          </m:r>
                        </m:sub>
                      </m:sSub>
                      <m:sSub>
                        <m:sSub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𝑛𝑢𝑐</m:t>
                          </m:r>
                        </m:sub>
                      </m:sSub>
                      <m:sSub>
                        <m:sSubPr>
                          <m:ctrlPr>
                            <a:rPr lang="fr-FR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56" y="1127444"/>
                <a:ext cx="3728200" cy="501356"/>
              </a:xfrm>
              <a:prstGeom prst="rect">
                <a:avLst/>
              </a:prstGeom>
              <a:blipFill rotWithShape="1"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198844" y="2132856"/>
            <a:ext cx="4320480" cy="3456384"/>
            <a:chOff x="4932040" y="1719858"/>
            <a:chExt cx="3959656" cy="30306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719858"/>
              <a:ext cx="3959656" cy="303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585855" y="1990486"/>
              <a:ext cx="576192" cy="269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u="sng" dirty="0" smtClean="0"/>
                <a:t>Taus</a:t>
              </a:r>
              <a:endParaRPr lang="en-US" sz="1400" b="1" u="sng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0763" y="2298263"/>
              <a:ext cx="1412126" cy="458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/>
                <a:t>Dutta</a:t>
              </a:r>
              <a:r>
                <a:rPr lang="fr-FR" sz="1400" dirty="0" smtClean="0"/>
                <a:t> et al.</a:t>
              </a:r>
            </a:p>
            <a:p>
              <a:r>
                <a:rPr lang="fr-FR" sz="1400" dirty="0" smtClean="0"/>
                <a:t>hep-ph/0012350</a:t>
              </a:r>
              <a:endParaRPr lang="fr-FR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74991" y="122416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 		</a:t>
            </a:r>
            <a:endParaRPr lang="fr-FR" sz="1600" dirty="0"/>
          </a:p>
          <a:p>
            <a:r>
              <a:rPr lang="fr-FR" sz="1600" dirty="0" smtClean="0"/>
              <a:t>	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Photonuclear</a:t>
            </a:r>
            <a:r>
              <a:rPr lang="fr-FR" sz="1600" dirty="0" smtClean="0"/>
              <a:t> interaction </a:t>
            </a:r>
            <a:r>
              <a:rPr lang="fr-FR" sz="1600" dirty="0" err="1" smtClean="0"/>
              <a:t>dominate</a:t>
            </a:r>
            <a:r>
              <a:rPr lang="fr-FR" sz="1600" dirty="0" smtClean="0"/>
              <a:t> for </a:t>
            </a:r>
            <a:r>
              <a:rPr lang="fr-FR" sz="1600" dirty="0"/>
              <a:t>E&gt;10</a:t>
            </a:r>
            <a:r>
              <a:rPr lang="fr-FR" sz="1600" baseline="30000" dirty="0"/>
              <a:t>15</a:t>
            </a:r>
            <a:r>
              <a:rPr lang="fr-FR" sz="1600" dirty="0"/>
              <a:t>eV</a:t>
            </a:r>
            <a:endParaRPr lang="en-US" sz="1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195736" y="5452905"/>
            <a:ext cx="2101628" cy="1395366"/>
            <a:chOff x="6012160" y="4732180"/>
            <a:chExt cx="2733765" cy="212582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732180"/>
              <a:ext cx="2733765" cy="212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399218" y="4888226"/>
              <a:ext cx="682265" cy="422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u="sng" dirty="0" smtClean="0"/>
                <a:t>mus</a:t>
              </a:r>
              <a:endParaRPr lang="en-US" sz="1200" b="1" u="sng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54" y="2132856"/>
            <a:ext cx="39814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29071" y="1210356"/>
            <a:ext cx="389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 </a:t>
            </a:r>
            <a:r>
              <a:rPr lang="fr-FR" dirty="0" err="1" smtClean="0"/>
              <a:t>emerges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sizeable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smtClean="0"/>
              <a:t>for  </a:t>
            </a:r>
            <a:r>
              <a:rPr lang="fr-FR" dirty="0" err="1" smtClean="0"/>
              <a:t>d</a:t>
            </a:r>
            <a:r>
              <a:rPr lang="fr-FR" baseline="-25000" dirty="0" err="1" smtClean="0"/>
              <a:t>rock</a:t>
            </a:r>
            <a:r>
              <a:rPr lang="fr-FR" dirty="0" smtClean="0"/>
              <a:t>&lt;~100 kms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32712" y="4797152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Dutta</a:t>
            </a:r>
            <a:r>
              <a:rPr lang="fr-FR" sz="1400" dirty="0" smtClean="0"/>
              <a:t> et al.</a:t>
            </a:r>
          </a:p>
          <a:p>
            <a:r>
              <a:rPr lang="fr-FR" sz="1400" dirty="0" smtClean="0"/>
              <a:t>hep-ph/0504208v2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15745" y="116632"/>
            <a:ext cx="8229600" cy="1143000"/>
          </a:xfrm>
        </p:spPr>
        <p:txBody>
          <a:bodyPr/>
          <a:lstStyle/>
          <a:p>
            <a:r>
              <a:rPr lang="fr-FR" dirty="0" smtClean="0"/>
              <a:t>Tau </a:t>
            </a:r>
            <a:r>
              <a:rPr lang="fr-FR" dirty="0" err="1" smtClean="0"/>
              <a:t>decay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71742" cy="643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96176"/>
                <a:ext cx="4258816" cy="4325112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𝛾</m:t>
                    </m:r>
                    <m:r>
                      <a:rPr lang="fr-FR" b="0" i="1" smtClean="0">
                        <a:latin typeface="Cambria Math"/>
                      </a:rPr>
                      <m:t>𝑐</m:t>
                    </m:r>
                    <m:r>
                      <a:rPr lang="fr-FR" b="0" i="1" smtClean="0">
                        <a:latin typeface="Cambria Math"/>
                      </a:rPr>
                      <m:t>𝜏</m:t>
                    </m:r>
                    <m:r>
                      <a:rPr lang="fr-FR" b="0" i="1" smtClean="0">
                        <a:latin typeface="Cambria Math"/>
                      </a:rPr>
                      <m:t>=5</m:t>
                    </m:r>
                    <m:r>
                      <a:rPr lang="fr-FR" b="0" i="1" smtClean="0">
                        <a:latin typeface="Cambria Math"/>
                      </a:rPr>
                      <m:t>𝑘𝑚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/>
                              </a:rPr>
                              <m:t>𝑒𝑉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fr-FR" dirty="0" err="1" smtClean="0"/>
                  <a:t>Decay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through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hadronic</a:t>
                </a:r>
                <a:r>
                  <a:rPr lang="fr-FR" dirty="0" smtClean="0"/>
                  <a:t> modes in 2/3rd of cases.</a:t>
                </a:r>
              </a:p>
              <a:p>
                <a:r>
                  <a:rPr lang="fr-FR" dirty="0" smtClean="0"/>
                  <a:t>On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 ~20% of </a:t>
                </a:r>
                <a:r>
                  <a:rPr lang="fr-FR" dirty="0" err="1" smtClean="0"/>
                  <a:t>energy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lost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into</a:t>
                </a:r>
                <a:r>
                  <a:rPr lang="fr-FR" dirty="0" smtClean="0"/>
                  <a:t> </a:t>
                </a:r>
                <a:r>
                  <a:rPr lang="fr-FR" dirty="0" smtClean="0">
                    <a:latin typeface="Symbol" panose="05050102010706020507" pitchFamily="18" charset="2"/>
                  </a:rPr>
                  <a:t>n</a:t>
                </a:r>
                <a:r>
                  <a:rPr lang="fr-FR" baseline="-25000" dirty="0" smtClean="0">
                    <a:latin typeface="Symbol" panose="05050102010706020507" pitchFamily="18" charset="2"/>
                  </a:rPr>
                  <a:t>t</a:t>
                </a:r>
              </a:p>
              <a:p>
                <a:r>
                  <a:rPr lang="fr-FR" dirty="0" smtClean="0"/>
                  <a:t>One « </a:t>
                </a:r>
                <a:r>
                  <a:rPr lang="fr-FR" dirty="0" err="1" smtClean="0"/>
                  <a:t>ghost</a:t>
                </a:r>
                <a:r>
                  <a:rPr lang="fr-FR" dirty="0" smtClean="0"/>
                  <a:t> » </a:t>
                </a:r>
                <a:r>
                  <a:rPr lang="fr-FR" dirty="0" err="1" smtClean="0"/>
                  <a:t>channel</a:t>
                </a:r>
                <a:r>
                  <a:rPr lang="fr-FR" dirty="0" smtClean="0"/>
                  <a:t>: </a:t>
                </a:r>
                <a:r>
                  <a:rPr lang="fr-FR" dirty="0" smtClean="0">
                    <a:latin typeface="Symbol" panose="05050102010706020507" pitchFamily="18" charset="2"/>
                  </a:rPr>
                  <a:t>t</a:t>
                </a:r>
                <a:r>
                  <a:rPr lang="fr-FR" dirty="0" smtClean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:r>
                  <a:rPr lang="fr-FR" dirty="0" smtClean="0"/>
                  <a:t>µ</a:t>
                </a:r>
                <a:r>
                  <a:rPr lang="fr-FR" dirty="0" err="1" smtClean="0">
                    <a:latin typeface="Symbol" panose="05050102010706020507" pitchFamily="18" charset="2"/>
                  </a:rPr>
                  <a:t>n</a:t>
                </a:r>
                <a:r>
                  <a:rPr lang="fr-FR" baseline="-25000" dirty="0" err="1" smtClean="0">
                    <a:latin typeface="Symbol" panose="05050102010706020507" pitchFamily="18" charset="2"/>
                  </a:rPr>
                  <a:t>m</a:t>
                </a:r>
                <a:r>
                  <a:rPr lang="fr-FR" dirty="0" err="1" smtClean="0">
                    <a:latin typeface="Symbol" panose="05050102010706020507" pitchFamily="18" charset="2"/>
                  </a:rPr>
                  <a:t>n</a:t>
                </a:r>
                <a:r>
                  <a:rPr lang="fr-FR" baseline="-25000" dirty="0" err="1" smtClean="0">
                    <a:latin typeface="Symbol" panose="05050102010706020507" pitchFamily="18" charset="2"/>
                  </a:rPr>
                  <a:t>t</a:t>
                </a:r>
                <a:r>
                  <a:rPr lang="fr-FR" baseline="-25000" dirty="0" smtClean="0">
                    <a:latin typeface="Symbol" panose="05050102010706020507" pitchFamily="18" charset="2"/>
                  </a:rPr>
                  <a:t> </a:t>
                </a:r>
                <a:r>
                  <a:rPr lang="fr-FR" dirty="0" smtClean="0"/>
                  <a:t>(17.4%)</a:t>
                </a:r>
                <a:endParaRPr lang="fr-FR" baseline="-25000" dirty="0">
                  <a:latin typeface="Symbol" panose="05050102010706020507" pitchFamily="18" charset="2"/>
                </a:endParaRPr>
              </a:p>
              <a:p>
                <a:endParaRPr lang="fr-FR" baseline="-25000" dirty="0">
                  <a:latin typeface="Symbol" panose="05050102010706020507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96176"/>
                <a:ext cx="4258816" cy="4325112"/>
              </a:xfrm>
              <a:blipFill rotWithShape="1">
                <a:blip r:embed="rId3"/>
                <a:stretch>
                  <a:fillRect r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" y="609600"/>
            <a:ext cx="9138237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9611256">
            <a:off x="457200" y="5791200"/>
            <a:ext cx="23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Kowalski@TeVPA2017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MultiMessenger</a:t>
            </a:r>
            <a:r>
              <a:rPr lang="fr-FR" dirty="0" smtClean="0"/>
              <a:t> </a:t>
            </a:r>
            <a:r>
              <a:rPr lang="fr-FR" dirty="0" err="1" smtClean="0"/>
              <a:t>Astronomy</a:t>
            </a:r>
            <a:r>
              <a:rPr lang="fr-FR" dirty="0" smtClean="0"/>
              <a:t> </a:t>
            </a:r>
            <a:r>
              <a:rPr lang="fr-FR" dirty="0" err="1" smtClean="0"/>
              <a:t>Era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88" y="2437523"/>
            <a:ext cx="5047912" cy="26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431"/>
            <a:ext cx="4038600" cy="46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 bwMode="auto">
          <a:xfrm>
            <a:off x="76200" y="1295400"/>
            <a:ext cx="3962400" cy="50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Radiodetection</a:t>
            </a:r>
            <a:r>
              <a:rPr lang="fr-FR" dirty="0" smtClean="0"/>
              <a:t> in </a:t>
            </a:r>
            <a:r>
              <a:rPr lang="fr-FR" dirty="0" err="1" smtClean="0"/>
              <a:t>Ice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" y="1495211"/>
            <a:ext cx="8998129" cy="50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60891" y="6245423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K. Hanson, ARENA2016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2667000" y="2763982"/>
            <a:ext cx="2057400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3" t="14188" r="6340" b="56960"/>
          <a:stretch/>
        </p:blipFill>
        <p:spPr bwMode="auto">
          <a:xfrm>
            <a:off x="182206" y="2367544"/>
            <a:ext cx="1802758" cy="12085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876800" y="4267200"/>
            <a:ext cx="3500301" cy="609600"/>
            <a:chOff x="4876800" y="4267200"/>
            <a:chExt cx="3500301" cy="609600"/>
          </a:xfrm>
        </p:grpSpPr>
        <p:sp>
          <p:nvSpPr>
            <p:cNvPr id="8" name="ZoneTexte 7"/>
            <p:cNvSpPr txBox="1"/>
            <p:nvPr/>
          </p:nvSpPr>
          <p:spPr>
            <a:xfrm>
              <a:off x="5791200" y="4267200"/>
              <a:ext cx="258590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All </a:t>
              </a:r>
              <a:r>
                <a:rPr lang="fr-FR" dirty="0" err="1" smtClean="0">
                  <a:solidFill>
                    <a:srgbClr val="0070C0"/>
                  </a:solidFill>
                </a:rPr>
                <a:t>flavors</a:t>
              </a:r>
              <a:r>
                <a:rPr lang="fr-FR" dirty="0" smtClean="0">
                  <a:solidFill>
                    <a:srgbClr val="0070C0"/>
                  </a:solidFill>
                </a:rPr>
                <a:t>, all interactions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Connecteur droit 9"/>
            <p:cNvCxnSpPr>
              <a:stCxn id="8" idx="1"/>
            </p:cNvCxnSpPr>
            <p:nvPr/>
          </p:nvCxnSpPr>
          <p:spPr>
            <a:xfrm flipH="1">
              <a:off x="4876800" y="4451866"/>
              <a:ext cx="914400" cy="424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602160" y="3886200"/>
            <a:ext cx="685800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73863" y="5360960"/>
            <a:ext cx="23307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Cerenkov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emission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- 100s MHz-GHz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</a:t>
            </a:r>
            <a:r>
              <a:rPr lang="fr-FR" dirty="0" err="1" smtClean="0">
                <a:solidFill>
                  <a:srgbClr val="0070C0"/>
                </a:solidFill>
              </a:rPr>
              <a:t>Strong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directionnality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- Radial </a:t>
            </a:r>
            <a:r>
              <a:rPr lang="fr-FR" dirty="0" err="1" smtClean="0">
                <a:solidFill>
                  <a:srgbClr val="0070C0"/>
                </a:solidFill>
              </a:rPr>
              <a:t>polarization</a:t>
            </a:r>
            <a:endParaRPr lang="fr-FR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in-ice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55089"/>
            <a:ext cx="5638800" cy="2590800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In-ice</a:t>
            </a:r>
            <a:r>
              <a:rPr lang="fr-FR" sz="2400" dirty="0" smtClean="0"/>
              <a:t> ray-</a:t>
            </a:r>
            <a:r>
              <a:rPr lang="fr-FR" sz="2400" dirty="0" err="1" smtClean="0"/>
              <a:t>tracing</a:t>
            </a:r>
            <a:r>
              <a:rPr lang="fr-FR" sz="2400" dirty="0" smtClean="0"/>
              <a:t> </a:t>
            </a:r>
            <a:r>
              <a:rPr lang="fr-FR" sz="2400" dirty="0" err="1" smtClean="0"/>
              <a:t>extremely</a:t>
            </a:r>
            <a:r>
              <a:rPr lang="fr-FR" sz="2400" dirty="0" smtClean="0"/>
              <a:t> </a:t>
            </a:r>
            <a:r>
              <a:rPr lang="fr-FR" sz="2400" dirty="0" err="1" smtClean="0"/>
              <a:t>complex</a:t>
            </a:r>
            <a:r>
              <a:rPr lang="fr-FR" sz="2400" dirty="0" smtClean="0"/>
              <a:t> </a:t>
            </a: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Detection</a:t>
            </a:r>
            <a:r>
              <a:rPr lang="fr-FR" sz="2400" dirty="0" smtClean="0">
                <a:sym typeface="Wingdings" panose="05000000000000000000" pitchFamily="2" charset="2"/>
              </a:rPr>
              <a:t> of a </a:t>
            </a:r>
            <a:r>
              <a:rPr lang="fr-FR" sz="2400" dirty="0" err="1" smtClean="0">
                <a:sym typeface="Wingdings" panose="05000000000000000000" pitchFamily="2" charset="2"/>
              </a:rPr>
              <a:t>small</a:t>
            </a:r>
            <a:r>
              <a:rPr lang="fr-FR" sz="2400" dirty="0" smtClean="0">
                <a:sym typeface="Wingdings" panose="05000000000000000000" pitchFamily="2" charset="2"/>
              </a:rPr>
              <a:t> fraction of the </a:t>
            </a:r>
            <a:r>
              <a:rPr lang="fr-FR" sz="2400" dirty="0" err="1" smtClean="0">
                <a:sym typeface="Wingdings" panose="05000000000000000000" pitchFamily="2" charset="2"/>
              </a:rPr>
              <a:t>emission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cone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 </a:t>
            </a:r>
            <a:r>
              <a:rPr lang="fr-FR" sz="2400" dirty="0" err="1" smtClean="0">
                <a:sym typeface="Wingdings" panose="05000000000000000000" pitchFamily="2" charset="2"/>
              </a:rPr>
              <a:t>limited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angular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resolution</a:t>
            </a:r>
            <a:r>
              <a:rPr lang="fr-FR" sz="2400" dirty="0" smtClean="0">
                <a:sym typeface="Wingdings" panose="05000000000000000000" pitchFamily="2" charset="2"/>
              </a:rPr>
              <a:t> ~</a:t>
            </a:r>
            <a:r>
              <a:rPr lang="fr-FR" sz="2400" dirty="0" err="1" smtClean="0">
                <a:sym typeface="Wingdings" panose="05000000000000000000" pitchFamily="2" charset="2"/>
              </a:rPr>
              <a:t>degree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scale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5" t="15217" r="2034" b="7869"/>
          <a:stretch/>
        </p:blipFill>
        <p:spPr bwMode="auto">
          <a:xfrm>
            <a:off x="6173620" y="1315818"/>
            <a:ext cx="2665580" cy="44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23293" y="3410879"/>
            <a:ext cx="6019800" cy="3066121"/>
            <a:chOff x="609600" y="4038600"/>
            <a:chExt cx="5048250" cy="25937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038600"/>
              <a:ext cx="5048250" cy="222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219200" y="6324600"/>
              <a:ext cx="2714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K. </a:t>
              </a:r>
              <a:r>
                <a:rPr lang="fr-FR" sz="1400" b="1" dirty="0" err="1" smtClean="0"/>
                <a:t>Dookaya</a:t>
              </a:r>
              <a:r>
                <a:rPr lang="fr-FR" sz="1400" b="1" dirty="0" smtClean="0"/>
                <a:t>, ARIANNA, PhD </a:t>
              </a:r>
              <a:r>
                <a:rPr lang="fr-FR" sz="1400" b="1" dirty="0" err="1" smtClean="0"/>
                <a:t>Thesis</a:t>
              </a:r>
              <a:endParaRPr lang="en-US" sz="1400" b="1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400800" y="5715000"/>
            <a:ext cx="2318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K. Hanson, ARA, ARENA2016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80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Moon as a </a:t>
            </a:r>
            <a:r>
              <a:rPr lang="fr-FR" dirty="0" err="1" smtClean="0"/>
              <a:t>target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19200"/>
            <a:ext cx="6838466" cy="1686419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 as in </a:t>
            </a:r>
            <a:r>
              <a:rPr lang="fr-FR" dirty="0" err="1" smtClean="0"/>
              <a:t>ice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area… but </a:t>
            </a:r>
            <a:r>
              <a:rPr lang="fr-FR" dirty="0" err="1" smtClean="0"/>
              <a:t>very</a:t>
            </a:r>
            <a:r>
              <a:rPr lang="fr-FR" dirty="0" smtClean="0"/>
              <a:t> distant source (</a:t>
            </a:r>
            <a:r>
              <a:rPr lang="fr-FR" dirty="0" err="1" smtClean="0"/>
              <a:t>obviously</a:t>
            </a:r>
            <a:r>
              <a:rPr lang="fr-FR" dirty="0" smtClean="0"/>
              <a:t>…)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high </a:t>
            </a:r>
            <a:r>
              <a:rPr lang="fr-FR" b="1" dirty="0" err="1" smtClean="0">
                <a:sym typeface="Wingdings" panose="05000000000000000000" pitchFamily="2" charset="2"/>
              </a:rPr>
              <a:t>energy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threshold</a:t>
            </a:r>
            <a:r>
              <a:rPr lang="fr-FR" dirty="0" smtClean="0"/>
              <a:t>.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surface </a:t>
            </a:r>
            <a:r>
              <a:rPr lang="fr-FR" dirty="0" err="1" smtClean="0"/>
              <a:t>roughness</a:t>
            </a:r>
            <a:r>
              <a:rPr lang="fr-FR" dirty="0" smtClean="0"/>
              <a:t> + </a:t>
            </a:r>
            <a:r>
              <a:rPr lang="fr-FR" dirty="0" err="1" smtClean="0"/>
              <a:t>ionosphere</a:t>
            </a:r>
            <a:r>
              <a:rPr lang="fr-FR" dirty="0" smtClean="0"/>
              <a:t> </a:t>
            </a:r>
            <a:r>
              <a:rPr lang="fr-FR" dirty="0" smtClean="0"/>
              <a:t>dispersion.</a:t>
            </a:r>
          </a:p>
          <a:p>
            <a:r>
              <a:rPr lang="fr-FR" dirty="0" err="1" smtClean="0"/>
              <a:t>Competitive</a:t>
            </a:r>
            <a:r>
              <a:rPr lang="fr-FR" dirty="0" smtClean="0"/>
              <a:t> for </a:t>
            </a:r>
            <a:r>
              <a:rPr lang="fr-FR" dirty="0" err="1" smtClean="0"/>
              <a:t>exotic</a:t>
            </a:r>
            <a:r>
              <a:rPr lang="fr-FR" dirty="0" smtClean="0"/>
              <a:t> scenarios </a:t>
            </a:r>
            <a:r>
              <a:rPr lang="fr-FR" dirty="0" err="1" smtClean="0"/>
              <a:t>only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" y="3446215"/>
            <a:ext cx="40867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720288" cy="37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06944" y="648118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 Bray, COSMIC2015 workshop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65" y="1087210"/>
            <a:ext cx="2133111" cy="1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0"/>
            <a:ext cx="280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2570053" y="2025874"/>
            <a:ext cx="2352610" cy="10081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1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287593">
            <a:off x="2481887" y="2753879"/>
            <a:ext cx="8665018" cy="5002364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black-hole-emitting-jet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3015">
            <a:off x="-180203" y="3056758"/>
            <a:ext cx="2000990" cy="167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2118114" y="2899846"/>
            <a:ext cx="1008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ymbol" pitchFamily="18" charset="2"/>
                <a:ea typeface="华文仿宋" charset="0"/>
                <a:cs typeface="华文仿宋" charset="0"/>
                <a:sym typeface="华文仿宋" charset="0"/>
              </a:rPr>
              <a:t>n</a:t>
            </a:r>
            <a:r>
              <a:rPr lang="en-US" sz="4400" baseline="-25000" dirty="0" err="1" smtClean="0">
                <a:solidFill>
                  <a:srgbClr val="FF0000"/>
                </a:solidFill>
                <a:latin typeface="Symbol" pitchFamily="18" charset="2"/>
                <a:ea typeface="华文仿宋" charset="0"/>
                <a:cs typeface="华文仿宋" charset="0"/>
                <a:sym typeface="华文仿宋" charset="0"/>
              </a:rPr>
              <a:t>t</a:t>
            </a:r>
            <a:endParaRPr lang="en-US" sz="4400" baseline="-6000" dirty="0">
              <a:solidFill>
                <a:srgbClr val="FF0000"/>
              </a:solidFill>
              <a:latin typeface="华文仿宋" charset="0"/>
              <a:ea typeface="华文仿宋" charset="0"/>
              <a:cs typeface="华文仿宋" charset="0"/>
              <a:sym typeface="华文仿宋" charset="0"/>
            </a:endParaRPr>
          </a:p>
        </p:txBody>
      </p:sp>
      <p:sp>
        <p:nvSpPr>
          <p:cNvPr id="13" name="Éclair 12"/>
          <p:cNvSpPr>
            <a:spLocks noChangeAspect="1"/>
          </p:cNvSpPr>
          <p:nvPr/>
        </p:nvSpPr>
        <p:spPr>
          <a:xfrm>
            <a:off x="7431746" y="3179164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Éclair 13"/>
          <p:cNvSpPr>
            <a:spLocks noChangeAspect="1"/>
          </p:cNvSpPr>
          <p:nvPr/>
        </p:nvSpPr>
        <p:spPr>
          <a:xfrm>
            <a:off x="7975729" y="3106277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Éclair 14"/>
          <p:cNvSpPr>
            <a:spLocks noChangeAspect="1"/>
          </p:cNvSpPr>
          <p:nvPr/>
        </p:nvSpPr>
        <p:spPr>
          <a:xfrm>
            <a:off x="8599487" y="3179164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Éclair 15"/>
          <p:cNvSpPr>
            <a:spLocks noChangeAspect="1"/>
          </p:cNvSpPr>
          <p:nvPr/>
        </p:nvSpPr>
        <p:spPr>
          <a:xfrm>
            <a:off x="8992724" y="2925163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40889" y="116632"/>
            <a:ext cx="4903111" cy="123386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61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3201434" y="311041"/>
            <a:ext cx="1089848" cy="1008112"/>
          </a:xfrm>
          <a:prstGeom prst="rect">
            <a:avLst/>
          </a:prstGeom>
          <a:gradFill flip="none" rotWithShape="1">
            <a:gsLst>
              <a:gs pos="47000">
                <a:srgbClr val="000000">
                  <a:alpha val="0"/>
                </a:srgbClr>
              </a:gs>
              <a:gs pos="76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" r="15742"/>
          <a:stretch/>
        </p:blipFill>
        <p:spPr bwMode="auto">
          <a:xfrm>
            <a:off x="4248149" y="1331788"/>
            <a:ext cx="4895851" cy="3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>
            <a:stCxn id="12" idx="1"/>
          </p:cNvCxnSpPr>
          <p:nvPr/>
        </p:nvCxnSpPr>
        <p:spPr>
          <a:xfrm flipH="1">
            <a:off x="1489951" y="3293618"/>
            <a:ext cx="2846474" cy="613355"/>
          </a:xfrm>
          <a:prstGeom prst="line">
            <a:avLst/>
          </a:pr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roton_10TeV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8"/>
          <a:stretch/>
        </p:blipFill>
        <p:spPr>
          <a:xfrm rot="15509810">
            <a:off x="6862754" y="1137444"/>
            <a:ext cx="1743403" cy="2819760"/>
          </a:xfrm>
          <a:prstGeom prst="rect">
            <a:avLst/>
          </a:prstGeom>
        </p:spPr>
      </p:pic>
      <p:cxnSp>
        <p:nvCxnSpPr>
          <p:cNvPr id="6" name="Connecteur droit 5"/>
          <p:cNvCxnSpPr>
            <a:stCxn id="7" idx="3"/>
          </p:cNvCxnSpPr>
          <p:nvPr/>
        </p:nvCxnSpPr>
        <p:spPr>
          <a:xfrm flipH="1">
            <a:off x="4422521" y="2845788"/>
            <a:ext cx="1933896" cy="42560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0683" y="4506036"/>
            <a:ext cx="6300193" cy="2318457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fr-FR" dirty="0" smtClean="0"/>
              <a:t>Goal: </a:t>
            </a:r>
            <a:r>
              <a:rPr lang="fr-FR" dirty="0" err="1"/>
              <a:t>s</a:t>
            </a:r>
            <a:r>
              <a:rPr lang="fr-FR" dirty="0" err="1" smtClean="0"/>
              <a:t>earch</a:t>
            </a:r>
            <a:r>
              <a:rPr lang="fr-FR" dirty="0" smtClean="0"/>
              <a:t> for </a:t>
            </a:r>
            <a:r>
              <a:rPr lang="fr-FR" dirty="0" err="1" smtClean="0"/>
              <a:t>cosmic</a:t>
            </a:r>
            <a:r>
              <a:rPr lang="fr-FR" dirty="0" smtClean="0"/>
              <a:t> neutrinos</a:t>
            </a:r>
          </a:p>
          <a:p>
            <a:pPr>
              <a:buClrTx/>
            </a:pP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:</a:t>
            </a:r>
          </a:p>
          <a:p>
            <a:pPr lvl="1">
              <a:buClrTx/>
            </a:pPr>
            <a:r>
              <a:rPr lang="fr-FR" dirty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induced</a:t>
            </a:r>
            <a:r>
              <a:rPr lang="fr-FR" dirty="0" smtClean="0">
                <a:solidFill>
                  <a:schemeClr val="tx1"/>
                </a:solidFill>
              </a:rPr>
              <a:t> tau </a:t>
            </a:r>
            <a:r>
              <a:rPr lang="fr-FR" dirty="0" err="1" smtClean="0">
                <a:solidFill>
                  <a:schemeClr val="tx1"/>
                </a:solidFill>
              </a:rPr>
              <a:t>decays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atmosphere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generate</a:t>
            </a:r>
            <a:r>
              <a:rPr lang="fr-FR" dirty="0" smtClean="0">
                <a:solidFill>
                  <a:schemeClr val="tx1"/>
                </a:solidFill>
              </a:rPr>
              <a:t> ~horizontal extensive air </a:t>
            </a:r>
            <a:r>
              <a:rPr lang="fr-FR" dirty="0" err="1" smtClean="0">
                <a:solidFill>
                  <a:schemeClr val="tx1"/>
                </a:solidFill>
              </a:rPr>
              <a:t>showers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411480" lvl="1" indent="0">
              <a:buClrTx/>
              <a:buNone/>
            </a:pP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     [</a:t>
            </a:r>
            <a:r>
              <a:rPr lang="fr-FR" sz="1900" dirty="0" err="1" smtClean="0">
                <a:solidFill>
                  <a:schemeClr val="tx1"/>
                </a:solidFill>
              </a:rPr>
              <a:t>Fargion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 err="1" smtClean="0">
                <a:solidFill>
                  <a:schemeClr val="tx1"/>
                </a:solidFill>
              </a:rPr>
              <a:t>astro</a:t>
            </a:r>
            <a:r>
              <a:rPr lang="fr-FR" sz="1900" dirty="0" smtClean="0">
                <a:solidFill>
                  <a:schemeClr val="tx1"/>
                </a:solidFill>
              </a:rPr>
              <a:t>-ph/99066450, </a:t>
            </a:r>
            <a:r>
              <a:rPr lang="fr-FR" sz="1900" dirty="0" err="1" smtClean="0">
                <a:solidFill>
                  <a:schemeClr val="tx1"/>
                </a:solidFill>
              </a:rPr>
              <a:t>Bertou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 err="1" smtClean="0">
                <a:solidFill>
                  <a:schemeClr val="tx1"/>
                </a:solidFill>
              </a:rPr>
              <a:t>astro</a:t>
            </a:r>
            <a:r>
              <a:rPr lang="fr-FR" sz="1900" dirty="0" smtClean="0">
                <a:solidFill>
                  <a:schemeClr val="tx1"/>
                </a:solidFill>
              </a:rPr>
              <a:t>-ph/0104452]</a:t>
            </a:r>
          </a:p>
          <a:p>
            <a:pPr lvl="1">
              <a:buClrTx/>
            </a:pPr>
            <a:r>
              <a:rPr lang="fr-FR" dirty="0" smtClean="0">
                <a:solidFill>
                  <a:schemeClr val="tx1"/>
                </a:solidFill>
              </a:rPr>
              <a:t>Issues: </a:t>
            </a:r>
          </a:p>
          <a:p>
            <a:pPr lvl="2">
              <a:buClrTx/>
            </a:pPr>
            <a:r>
              <a:rPr lang="fr-FR" dirty="0" smtClean="0">
                <a:solidFill>
                  <a:schemeClr val="tx1"/>
                </a:solidFill>
              </a:rPr>
              <a:t>VERY </a:t>
            </a:r>
            <a:r>
              <a:rPr lang="fr-FR" dirty="0" err="1" smtClean="0">
                <a:solidFill>
                  <a:schemeClr val="tx1"/>
                </a:solidFill>
              </a:rPr>
              <a:t>seldom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events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2">
              <a:buClrTx/>
            </a:pPr>
            <a:r>
              <a:rPr lang="fr-FR" dirty="0" err="1" smtClean="0">
                <a:solidFill>
                  <a:schemeClr val="tx1"/>
                </a:solidFill>
              </a:rPr>
              <a:t>Earth-skimming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trajectories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mfp</a:t>
            </a:r>
            <a:r>
              <a:rPr lang="fr-FR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dirty="0" smtClean="0">
                <a:solidFill>
                  <a:schemeClr val="tx1"/>
                </a:solidFill>
              </a:rPr>
              <a:t> &lt;1000km)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Soleil 6"/>
          <p:cNvSpPr/>
          <p:nvPr/>
        </p:nvSpPr>
        <p:spPr>
          <a:xfrm>
            <a:off x="6184228" y="2766413"/>
            <a:ext cx="172189" cy="158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008296" y="2248055"/>
            <a:ext cx="2605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Symbol" pitchFamily="18" charset="2"/>
                <a:ea typeface="华文楷体" charset="0"/>
                <a:cs typeface="华文楷体" charset="0"/>
                <a:sym typeface="华文楷体" charset="0"/>
              </a:rPr>
              <a:t>t</a:t>
            </a:r>
            <a:endParaRPr lang="en-US" sz="4400">
              <a:solidFill>
                <a:srgbClr val="FF0000"/>
              </a:solidFill>
              <a:latin typeface="Symbol" pitchFamily="18" charset="2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12" name="Soleil 11"/>
          <p:cNvSpPr/>
          <p:nvPr/>
        </p:nvSpPr>
        <p:spPr>
          <a:xfrm>
            <a:off x="4336425" y="3214243"/>
            <a:ext cx="172189" cy="158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5178"/>
          <a:stretch/>
        </p:blipFill>
        <p:spPr bwMode="auto">
          <a:xfrm>
            <a:off x="11089" y="380"/>
            <a:ext cx="1176535" cy="10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5185" y="-27384"/>
            <a:ext cx="7857147" cy="10668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Earth-skimming</a:t>
            </a:r>
            <a:r>
              <a:rPr lang="fr-FR" dirty="0" smtClean="0">
                <a:solidFill>
                  <a:schemeClr val="bg2"/>
                </a:solidFill>
              </a:rPr>
              <a:t> neutrino </a:t>
            </a:r>
            <a:r>
              <a:rPr lang="fr-FR" dirty="0" err="1" smtClean="0">
                <a:solidFill>
                  <a:schemeClr val="bg2"/>
                </a:solidFill>
              </a:rPr>
              <a:t>detection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7317430" y="2119456"/>
            <a:ext cx="1789080" cy="964962"/>
            <a:chOff x="8726835" y="1628801"/>
            <a:chExt cx="1157582" cy="748132"/>
          </a:xfrm>
        </p:grpSpPr>
        <p:sp>
          <p:nvSpPr>
            <p:cNvPr id="32" name="Arc 31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020272" y="1988840"/>
            <a:ext cx="2352938" cy="1247978"/>
            <a:chOff x="8726835" y="1628801"/>
            <a:chExt cx="1157582" cy="748132"/>
          </a:xfrm>
        </p:grpSpPr>
        <p:sp>
          <p:nvSpPr>
            <p:cNvPr id="37" name="Arc 36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532313" y="2128979"/>
            <a:ext cx="1422650" cy="762339"/>
            <a:chOff x="8726835" y="1628801"/>
            <a:chExt cx="1157582" cy="748132"/>
          </a:xfrm>
        </p:grpSpPr>
        <p:sp>
          <p:nvSpPr>
            <p:cNvPr id="40" name="Arc 39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045341" y="1575231"/>
            <a:ext cx="2291084" cy="1603933"/>
            <a:chOff x="2045341" y="1575231"/>
            <a:chExt cx="2291084" cy="1603933"/>
          </a:xfrm>
        </p:grpSpPr>
        <p:pic>
          <p:nvPicPr>
            <p:cNvPr id="1026" name="Picture 2" descr="T2K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27"/>
            <a:stretch/>
          </p:blipFill>
          <p:spPr bwMode="auto">
            <a:xfrm>
              <a:off x="2045341" y="1575231"/>
              <a:ext cx="2049803" cy="10884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Connecteur droit 42"/>
            <p:cNvCxnSpPr/>
            <p:nvPr/>
          </p:nvCxnSpPr>
          <p:spPr>
            <a:xfrm>
              <a:off x="3635896" y="2663679"/>
              <a:ext cx="700529" cy="51548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5355070" y="1124744"/>
            <a:ext cx="2257366" cy="1584847"/>
            <a:chOff x="5355070" y="1124744"/>
            <a:chExt cx="2257366" cy="1584847"/>
          </a:xfrm>
        </p:grpSpPr>
        <p:pic>
          <p:nvPicPr>
            <p:cNvPr id="1030" name="Picture 6" descr="https://upload.wikimedia.org/wikipedia/commons/thumb/1/11/Feynman_diagram_of_decay_of_tau_lepton.svg/2000px-Feynman_diagram_of_decay_of_tau_lepton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070" y="1124744"/>
              <a:ext cx="2257366" cy="1170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</p:pic>
        <p:cxnSp>
          <p:nvCxnSpPr>
            <p:cNvPr id="44" name="Connecteur droit 43"/>
            <p:cNvCxnSpPr>
              <a:stCxn id="1030" idx="2"/>
            </p:cNvCxnSpPr>
            <p:nvPr/>
          </p:nvCxnSpPr>
          <p:spPr>
            <a:xfrm flipH="1">
              <a:off x="6267918" y="2294974"/>
              <a:ext cx="215835" cy="41461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6914435" y="1709859"/>
            <a:ext cx="760342" cy="582949"/>
            <a:chOff x="6914435" y="1709859"/>
            <a:chExt cx="760342" cy="582949"/>
          </a:xfrm>
        </p:grpSpPr>
        <p:grpSp>
          <p:nvGrpSpPr>
            <p:cNvPr id="19" name="Groupe 18"/>
            <p:cNvGrpSpPr/>
            <p:nvPr/>
          </p:nvGrpSpPr>
          <p:grpSpPr>
            <a:xfrm>
              <a:off x="6914435" y="1709859"/>
              <a:ext cx="753909" cy="304329"/>
              <a:chOff x="6609740" y="1815487"/>
              <a:chExt cx="753909" cy="304329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7081059" y="1815487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609740" y="1815848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7392187" y="1988840"/>
              <a:ext cx="282590" cy="3039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4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emission</a:t>
            </a:r>
            <a:r>
              <a:rPr lang="fr-FR" dirty="0"/>
              <a:t> </a:t>
            </a:r>
            <a:r>
              <a:rPr lang="fr-FR" dirty="0" smtClean="0"/>
              <a:t>by Air </a:t>
            </a:r>
            <a:r>
              <a:rPr lang="fr-FR" dirty="0" err="1" smtClean="0"/>
              <a:t>showers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91973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BB501F4-F9CE-4073-B52E-8C4E45F94689}" type="slidenum">
              <a:rPr lang="fr-FR" smtClean="0"/>
              <a:t>9</a:t>
            </a:fld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2" t="14188" r="6340" b="44312"/>
          <a:stretch/>
        </p:blipFill>
        <p:spPr bwMode="auto">
          <a:xfrm>
            <a:off x="757650" y="1524000"/>
            <a:ext cx="2720909" cy="24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3581400" y="1524000"/>
            <a:ext cx="2667000" cy="2485405"/>
            <a:chOff x="4772076" y="3219450"/>
            <a:chExt cx="3009850" cy="271462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2" t="55373" r="8488" b="5745"/>
            <a:stretch/>
          </p:blipFill>
          <p:spPr bwMode="auto">
            <a:xfrm>
              <a:off x="4772076" y="3219450"/>
              <a:ext cx="3009850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772076" y="5085184"/>
              <a:ext cx="73602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248400" y="1075383"/>
            <a:ext cx="2758165" cy="2650404"/>
            <a:chOff x="5292080" y="836712"/>
            <a:chExt cx="3603675" cy="320694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246672"/>
              <a:ext cx="3603675" cy="2796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5962227" y="836712"/>
              <a:ext cx="1742961" cy="52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De </a:t>
              </a:r>
              <a:r>
                <a:rPr lang="fr-FR" sz="1100" dirty="0" err="1" smtClean="0"/>
                <a:t>Vries</a:t>
              </a:r>
              <a:r>
                <a:rPr lang="fr-FR" sz="1100" dirty="0" smtClean="0"/>
                <a:t> et al.,</a:t>
              </a:r>
            </a:p>
            <a:p>
              <a:r>
                <a:rPr lang="fr-FR" sz="1100" dirty="0" err="1"/>
                <a:t>a</a:t>
              </a:r>
              <a:r>
                <a:rPr lang="fr-FR" sz="1100" dirty="0" err="1" smtClean="0"/>
                <a:t>stro</a:t>
              </a:r>
              <a:r>
                <a:rPr lang="fr-FR" sz="1100" dirty="0" smtClean="0"/>
                <a:t>-ph/1304.1321</a:t>
              </a:r>
              <a:endParaRPr lang="en-US" sz="11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694055" y="3495904"/>
            <a:ext cx="2541896" cy="831850"/>
            <a:chOff x="5715000" y="3105602"/>
            <a:chExt cx="3064571" cy="108539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3" t="78368" r="34070" b="6426"/>
            <a:stretch/>
          </p:blipFill>
          <p:spPr bwMode="auto">
            <a:xfrm>
              <a:off x="5974767" y="3260575"/>
              <a:ext cx="2804804" cy="9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715000" y="3105602"/>
              <a:ext cx="741784" cy="309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52400" y="1075383"/>
            <a:ext cx="356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Charge </a:t>
            </a:r>
            <a:r>
              <a:rPr lang="fr-FR" dirty="0" err="1" smtClean="0"/>
              <a:t>excess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 </a:t>
            </a:r>
            <a:r>
              <a:rPr lang="fr-FR" dirty="0" err="1" smtClean="0">
                <a:sym typeface="Wingdings" panose="05000000000000000000" pitchFamily="2" charset="2"/>
              </a:rPr>
              <a:t>Askaryan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effect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6" t="54358" r="7068" b="7083"/>
          <a:stretch/>
        </p:blipFill>
        <p:spPr bwMode="auto">
          <a:xfrm>
            <a:off x="3768533" y="4148543"/>
            <a:ext cx="2498917" cy="24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533400" y="4267200"/>
            <a:ext cx="3375052" cy="2454185"/>
            <a:chOff x="533400" y="4267200"/>
            <a:chExt cx="3375052" cy="24541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0" t="13468" b="45605"/>
            <a:stretch/>
          </p:blipFill>
          <p:spPr bwMode="auto">
            <a:xfrm>
              <a:off x="636205" y="4267200"/>
              <a:ext cx="3272247" cy="24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33400" y="4419600"/>
              <a:ext cx="741784" cy="309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38800" y="6096000"/>
            <a:ext cx="3453234" cy="914400"/>
            <a:chOff x="5703466" y="3962400"/>
            <a:chExt cx="3453234" cy="914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0" t="78355" r="33765" b="7770"/>
            <a:stretch/>
          </p:blipFill>
          <p:spPr bwMode="auto">
            <a:xfrm>
              <a:off x="5726970" y="3962400"/>
              <a:ext cx="3429730" cy="78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703466" y="4566854"/>
              <a:ext cx="741784" cy="309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04800" y="3976577"/>
            <a:ext cx="23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Geomagnetic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705</Words>
  <Application>Microsoft Office PowerPoint</Application>
  <PresentationFormat>Affichage à l'écran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Radio-detection of UHE neutrinos</vt:lpstr>
      <vt:lpstr>Why UHE neutrinos?</vt:lpstr>
      <vt:lpstr>Présentation PowerPoint</vt:lpstr>
      <vt:lpstr>MultiMessenger Astronomy Era</vt:lpstr>
      <vt:lpstr>Radiodetection in Ice</vt:lpstr>
      <vt:lpstr>Issues with in-ice detection</vt:lpstr>
      <vt:lpstr>Moon as a target</vt:lpstr>
      <vt:lpstr>Earth-skimming neutrino detection</vt:lpstr>
      <vt:lpstr>Radio emission by Air showers</vt:lpstr>
      <vt:lpstr>Why radio? Because it works!</vt:lpstr>
      <vt:lpstr>Why radio?  Because it is perfect for horizontal air showers!</vt:lpstr>
      <vt:lpstr>Why radio? Because it is cheap!</vt:lpstr>
      <vt:lpstr>Présentation PowerPoint</vt:lpstr>
      <vt:lpstr>GRAND goal</vt:lpstr>
      <vt:lpstr>Présentation PowerPoint</vt:lpstr>
      <vt:lpstr>Radio background</vt:lpstr>
      <vt:lpstr>Signal identification &amp; data transfer</vt:lpstr>
      <vt:lpstr>Présentation PowerPoint</vt:lpstr>
      <vt:lpstr>Présentation PowerPoint</vt:lpstr>
      <vt:lpstr>Signal identification &amp; data transfer</vt:lpstr>
      <vt:lpstr>GRANDProto300</vt:lpstr>
      <vt:lpstr>Back-up</vt:lpstr>
      <vt:lpstr>Présentation PowerPoint</vt:lpstr>
      <vt:lpstr>Neutrino  Tau</vt:lpstr>
      <vt:lpstr>Tau energy losses</vt:lpstr>
      <vt:lpstr>Tau decay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Radio-detection of UHE neutrinos</dc:title>
  <dc:creator>martineau</dc:creator>
  <cp:lastModifiedBy>martineau</cp:lastModifiedBy>
  <cp:revision>109</cp:revision>
  <dcterms:created xsi:type="dcterms:W3CDTF">2018-06-08T13:16:35Z</dcterms:created>
  <dcterms:modified xsi:type="dcterms:W3CDTF">2018-06-12T12:12:08Z</dcterms:modified>
</cp:coreProperties>
</file>