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6" r:id="rId2"/>
    <p:sldMasterId id="2147483838" r:id="rId3"/>
    <p:sldMasterId id="2147483862" r:id="rId4"/>
    <p:sldMasterId id="2147483894" r:id="rId5"/>
    <p:sldMasterId id="2147483931" r:id="rId6"/>
    <p:sldMasterId id="2147483933" r:id="rId7"/>
    <p:sldMasterId id="2147483935" r:id="rId8"/>
    <p:sldMasterId id="2147483948" r:id="rId9"/>
  </p:sldMasterIdLst>
  <p:notesMasterIdLst>
    <p:notesMasterId r:id="rId32"/>
  </p:notesMasterIdLst>
  <p:sldIdLst>
    <p:sldId id="879" r:id="rId10"/>
    <p:sldId id="999" r:id="rId11"/>
    <p:sldId id="1023" r:id="rId12"/>
    <p:sldId id="1029" r:id="rId13"/>
    <p:sldId id="1026" r:id="rId14"/>
    <p:sldId id="1022" r:id="rId15"/>
    <p:sldId id="1000" r:id="rId16"/>
    <p:sldId id="1028" r:id="rId17"/>
    <p:sldId id="1001" r:id="rId18"/>
    <p:sldId id="1031" r:id="rId19"/>
    <p:sldId id="1030" r:id="rId20"/>
    <p:sldId id="1032" r:id="rId21"/>
    <p:sldId id="1039" r:id="rId22"/>
    <p:sldId id="1038" r:id="rId23"/>
    <p:sldId id="1002" r:id="rId24"/>
    <p:sldId id="1041" r:id="rId25"/>
    <p:sldId id="1034" r:id="rId26"/>
    <p:sldId id="1035" r:id="rId27"/>
    <p:sldId id="1036" r:id="rId28"/>
    <p:sldId id="1037" r:id="rId29"/>
    <p:sldId id="1042" r:id="rId30"/>
    <p:sldId id="1043" r:id="rId31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43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1" autoAdjust="0"/>
    <p:restoredTop sz="94624" autoAdjust="0"/>
  </p:normalViewPr>
  <p:slideViewPr>
    <p:cSldViewPr>
      <p:cViewPr varScale="1">
        <p:scale>
          <a:sx n="84" d="100"/>
          <a:sy n="84" d="100"/>
        </p:scale>
        <p:origin x="13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58"/>
    </p:cViewPr>
  </p:sorterViewPr>
  <p:notesViewPr>
    <p:cSldViewPr>
      <p:cViewPr varScale="1">
        <p:scale>
          <a:sx n="58" d="100"/>
          <a:sy n="58" d="100"/>
        </p:scale>
        <p:origin x="-2052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36DA45E-D0DF-4844-A677-50A97EDA7D6B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8CF13CB-7F00-4EDC-80F0-4A19D6B271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418-F51B-42C8-A4D6-6F73EBB734F3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34-AB14-48DA-9AC8-0913C8AD1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406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E4F2-672E-4993-A486-4FEE5E320AD5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0157-057A-4796-9F88-42C659BB02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412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9902-5A35-4F3D-8054-9DC515B70ABF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19E7-5EFF-413F-B1EC-F151194DAD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898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105-28A9-4F9F-B428-4B86FC9584E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56BB-2C8F-4CBB-8229-EC8256C82F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8491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08D5-D149-406E-8B0A-E1716624999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31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38F5-8DE6-448B-BCAA-FB59C860DD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C24-58DF-46C6-8FC8-4B8171C68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8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1D9BF-5E36-AF41-99A9-4BFF475AC147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23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8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04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90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0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70BF-DF36-4771-A7B6-122BCFEBACE7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A5C-22B1-4762-AF27-55E604E619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548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89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16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87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72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58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418-F51B-42C8-A4D6-6F73EBB734F3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34-AB14-48DA-9AC8-0913C8AD1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383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70BF-DF36-4771-A7B6-122BCFEBACE7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A5C-22B1-4762-AF27-55E604E619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441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12F9-C2C8-4215-8A69-C8A5B2FB1ECD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517E-9F8C-4C33-865B-6EA093FEED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868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12F9-C2C8-4215-8A69-C8A5B2FB1ECD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517E-9F8C-4C33-865B-6EA093FEED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3821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8F7E-504A-4926-B021-4763CB43800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4C0F-AAD4-4BED-900F-7564221B9E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6637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7D74-51BB-4AF2-A426-620323CD447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8E7A-47B3-4F87-A320-B186DF23A0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3313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218C-16A7-4A61-8807-CAB7A3A0D7D8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81FC-88F9-4B3A-975C-369C7F069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4039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998D5C1-46A9-47AE-901E-04C49029E071}" type="slidenum">
              <a:rPr lang="fr-FR" altLang="fr-FR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940563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EB30-2CD1-4C91-B545-4F2553594FC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4C6B-EF0B-4586-AA47-B40D8BEBF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2446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3B08-DED5-4A8D-8526-CCE212BE1999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3CE1-A580-4F9B-B93B-58CE515FB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5278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E4F2-672E-4993-A486-4FEE5E320AD5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0157-057A-4796-9F88-42C659BB02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6558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9902-5A35-4F3D-8054-9DC515B70ABF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19E7-5EFF-413F-B1EC-F151194DAD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4900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105-28A9-4F9F-B428-4B86FC9584E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56BB-2C8F-4CBB-8229-EC8256C82F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7541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60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8F7E-504A-4926-B021-4763CB43800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4C0F-AAD4-4BED-900F-7564221B9E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912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36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2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5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38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40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6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35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23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1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5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7D74-51BB-4AF2-A426-620323CD447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8E7A-47B3-4F87-A320-B186DF23A0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635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0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9133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D5B8-9374-4A32-9294-F7F6EF035B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5129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418-F51B-42C8-A4D6-6F73EBB734F3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34-AB14-48DA-9AC8-0913C8AD1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6217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70BF-DF36-4771-A7B6-122BCFEBACE7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A5C-22B1-4762-AF27-55E604E619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8501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12F9-C2C8-4215-8A69-C8A5B2FB1ECD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517E-9F8C-4C33-865B-6EA093FEED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5073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8F7E-504A-4926-B021-4763CB43800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4C0F-AAD4-4BED-900F-7564221B9E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3052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7D74-51BB-4AF2-A426-620323CD447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8E7A-47B3-4F87-A320-B186DF23A0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6761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218C-16A7-4A61-8807-CAB7A3A0D7D8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81FC-88F9-4B3A-975C-369C7F069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0751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998D5C1-46A9-47AE-901E-04C49029E071}" type="slidenum">
              <a:rPr lang="fr-FR" altLang="fr-FR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sz="1200" smtClean="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47403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218C-16A7-4A61-8807-CAB7A3A0D7D8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81FC-88F9-4B3A-975C-369C7F069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9282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EB30-2CD1-4C91-B545-4F2553594FC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4C6B-EF0B-4586-AA47-B40D8BEBF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7648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3B08-DED5-4A8D-8526-CCE212BE1999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3CE1-A580-4F9B-B93B-58CE515FB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3496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E4F2-672E-4993-A486-4FEE5E320AD5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0157-057A-4796-9F88-42C659BB02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326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9902-5A35-4F3D-8054-9DC515B70ABF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19E7-5EFF-413F-B1EC-F151194DAD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4658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105-28A9-4F9F-B428-4B86FC9584E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56BB-2C8F-4CBB-8229-EC8256C82F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51138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418-F51B-42C8-A4D6-6F73EBB734F3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34-AB14-48DA-9AC8-0913C8AD1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2600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70BF-DF36-4771-A7B6-122BCFEBACE7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A5C-22B1-4762-AF27-55E604E619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4997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12F9-C2C8-4215-8A69-C8A5B2FB1ECD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517E-9F8C-4C33-865B-6EA093FEED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2033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8F7E-504A-4926-B021-4763CB43800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4C0F-AAD4-4BED-900F-7564221B9E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787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7D74-51BB-4AF2-A426-620323CD447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8E7A-47B3-4F87-A320-B186DF23A0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428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998D5C1-46A9-47AE-901E-04C49029E071}" type="slidenum">
              <a:rPr lang="fr-FR" altLang="fr-FR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sz="1200" smtClean="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804697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218C-16A7-4A61-8807-CAB7A3A0D7D8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81FC-88F9-4B3A-975C-369C7F069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4309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998D5C1-46A9-47AE-901E-04C49029E071}" type="slidenum">
              <a:rPr lang="fr-FR" altLang="fr-FR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sz="1200" smtClean="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566571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EB30-2CD1-4C91-B545-4F2553594FC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4C6B-EF0B-4586-AA47-B40D8BEBF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822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3B08-DED5-4A8D-8526-CCE212BE1999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3CE1-A580-4F9B-B93B-58CE515FB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76290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E4F2-672E-4993-A486-4FEE5E320AD5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0157-057A-4796-9F88-42C659BB02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3436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9902-5A35-4F3D-8054-9DC515B70ABF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19E7-5EFF-413F-B1EC-F151194DAD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56228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105-28A9-4F9F-B428-4B86FC9584EA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56BB-2C8F-4CBB-8229-EC8256C82F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6773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7AFC3-497B-4D8A-82F7-118FB0A7D435}" type="datetime1">
              <a:rPr lang="fr-FR"/>
              <a:pPr>
                <a:defRPr/>
              </a:pPr>
              <a:t>11/06/2018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3576-D99D-4F5A-9303-254015D0EE0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703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EB30-2CD1-4C91-B545-4F2553594FC2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4C6B-EF0B-4586-AA47-B40D8BEBF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392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3B08-DED5-4A8D-8526-CCE212BE1999}" type="datetime1">
              <a:rPr lang="fr-FR" altLang="fr-FR"/>
              <a:pPr>
                <a:defRPr/>
              </a:pPr>
              <a:t>11/06/2018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3CE1-A580-4F9B-B93B-58CE515FB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2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B50E-3DFA-4FC7-9C02-77088F1C7635}" type="datetime1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11/06/2018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6C9DC-C0A4-4F31-B23F-CB62344617D7}" type="slidenum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57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3848-EA34-4DBD-8AD7-C86FC4130DE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930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8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B50E-3DFA-4FC7-9C02-77088F1C7635}" type="datetime1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11/06/2018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6C9DC-C0A4-4F31-B23F-CB62344617D7}" type="slidenum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002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11/06/2018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3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UNElogoFINAL5.6.15_type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3" y="212150"/>
            <a:ext cx="3598105" cy="214097"/>
          </a:xfrm>
          <a:prstGeom prst="rect">
            <a:avLst/>
          </a:prstGeom>
        </p:spPr>
      </p:pic>
      <p:pic>
        <p:nvPicPr>
          <p:cNvPr id="5" name="Picture 4" descr="DUNElogoFINAL5.6.15_noType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33" y="5974039"/>
            <a:ext cx="1370067" cy="5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629400"/>
            <a:ext cx="3676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sz="8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90000"/>
              </a:lnSpc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98B176-BFAE-4E36-B99A-3A965CB58910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0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B50E-3DFA-4FC7-9C02-77088F1C7635}" type="datetime1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11/06/2018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6C9DC-C0A4-4F31-B23F-CB62344617D7}" type="slidenum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600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B50E-3DFA-4FC7-9C02-77088F1C7635}" type="datetime1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11/06/2018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6C9DC-C0A4-4F31-B23F-CB62344617D7}" type="slidenum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230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2p3.fr/recherche/actualites/2017/nouvelle_experience_dune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hyperlink" Target="http://news.fnal.gov/2017/07/construction-begins-international-mega-science-experiment-understand-neutrino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08520" y="188640"/>
            <a:ext cx="889248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DUNE Overview</a:t>
            </a:r>
          </a:p>
          <a:p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Picture 3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367" r="-218" b="8963"/>
          <a:stretch/>
        </p:blipFill>
        <p:spPr bwMode="auto">
          <a:xfrm>
            <a:off x="5148064" y="2924944"/>
            <a:ext cx="4010303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7504" y="5157192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WA105</a:t>
            </a:r>
          </a:p>
          <a:p>
            <a:r>
              <a:rPr lang="fr-FR" dirty="0" smtClean="0"/>
              <a:t>Dual-Phase </a:t>
            </a:r>
            <a:r>
              <a:rPr lang="fr-FR" dirty="0" err="1" smtClean="0"/>
              <a:t>ProtoDUNE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96" y="3260292"/>
            <a:ext cx="2674668" cy="223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796136" y="4869160"/>
            <a:ext cx="1664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DUNE</a:t>
            </a:r>
          </a:p>
          <a:p>
            <a:r>
              <a:rPr lang="fr-FR" dirty="0" smtClean="0"/>
              <a:t>10 </a:t>
            </a:r>
            <a:r>
              <a:rPr lang="fr-FR" dirty="0" err="1" smtClean="0"/>
              <a:t>kton</a:t>
            </a:r>
            <a:r>
              <a:rPr lang="fr-FR" dirty="0" smtClean="0"/>
              <a:t> module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07504" y="980728"/>
            <a:ext cx="5088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Dario Autiero, IPNL Lyon</a:t>
            </a:r>
          </a:p>
          <a:p>
            <a:endParaRPr lang="fr-FR" sz="2400" dirty="0" smtClean="0"/>
          </a:p>
          <a:p>
            <a:r>
              <a:rPr lang="fr-FR" sz="2400" dirty="0" smtClean="0"/>
              <a:t>GDR neutrino meeting, ESPP discussion</a:t>
            </a:r>
          </a:p>
          <a:p>
            <a:r>
              <a:rPr lang="fr-FR" sz="2400" dirty="0" smtClean="0"/>
              <a:t>APC, 11/6/2018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15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6D5B8-9374-4A32-9294-F7F6EF035B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36512" y="3645024"/>
            <a:ext cx="89234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Advantages of </a:t>
            </a: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dual-phase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design</a:t>
            </a: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Gain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in the gas phase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 robust and tunable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S/N,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lower detection threshold,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compensation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charge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attenuation due to long drift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paths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Finer readout pitch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3.125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mm), implemented in two identical collection views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(X,Y)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3m long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strips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Long drift projective geometry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: reduced number of readout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channels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153,600 for DP less than half of equivalent SP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FD)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, absence of dead materials in the drift 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Fewer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construction modules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Full accessibility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replaceability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cryogenic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front-end (FE) electronics during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detector 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3657010" cy="3672408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607903" y="-27384"/>
            <a:ext cx="5572609" cy="3788431"/>
            <a:chOff x="2483768" y="-7987"/>
            <a:chExt cx="6624736" cy="43730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-7987"/>
              <a:ext cx="6624736" cy="437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9952" y="3851776"/>
              <a:ext cx="648072" cy="125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7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7" y="476672"/>
            <a:ext cx="6957663" cy="344453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3528" y="4273351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50x50 cm</a:t>
            </a:r>
            <a:r>
              <a:rPr kumimoji="0" lang="fr-FR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anodes 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collection 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5496" y="3985319"/>
            <a:ext cx="9118511" cy="2828057"/>
            <a:chOff x="35496" y="3985319"/>
            <a:chExt cx="9118511" cy="2828057"/>
          </a:xfrm>
        </p:grpSpPr>
        <p:grpSp>
          <p:nvGrpSpPr>
            <p:cNvPr id="4" name="Groupe 3"/>
            <p:cNvGrpSpPr/>
            <p:nvPr/>
          </p:nvGrpSpPr>
          <p:grpSpPr>
            <a:xfrm>
              <a:off x="35496" y="4096567"/>
              <a:ext cx="9118511" cy="2716809"/>
              <a:chOff x="35496" y="4142934"/>
              <a:chExt cx="9118511" cy="2716809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35496" y="4725144"/>
                <a:ext cx="8856984" cy="2085975"/>
                <a:chOff x="251520" y="4471988"/>
                <a:chExt cx="8856984" cy="2085975"/>
              </a:xfrm>
            </p:grpSpPr>
            <p:pic>
              <p:nvPicPr>
                <p:cNvPr id="7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8729" y="4471988"/>
                  <a:ext cx="5819775" cy="2085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4478003"/>
                  <a:ext cx="5906760" cy="2079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0083" y="4142934"/>
                <a:ext cx="3333924" cy="2716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ZoneTexte 11"/>
            <p:cNvSpPr txBox="1"/>
            <p:nvPr/>
          </p:nvSpPr>
          <p:spPr>
            <a:xfrm>
              <a:off x="6372200" y="3985319"/>
              <a:ext cx="20162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50x50 cm</a:t>
              </a:r>
              <a:r>
                <a:rPr kumimoji="0" lang="fr-FR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fr-F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LEM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7386332" y="3573016"/>
            <a:ext cx="208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 avalanche in LEM </a:t>
            </a:r>
            <a:r>
              <a:rPr kumimoji="0" lang="fr-F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15" y="2492896"/>
            <a:ext cx="905389" cy="10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512" y="1484785"/>
            <a:ext cx="1970398" cy="1152127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1979712" y="868051"/>
            <a:ext cx="1296144" cy="22729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 flipH="1">
            <a:off x="35494" y="2564904"/>
            <a:ext cx="1898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eadout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Plane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integrating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LEM-anode sandwiches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èche droite 17"/>
          <p:cNvSpPr/>
          <p:nvPr/>
        </p:nvSpPr>
        <p:spPr>
          <a:xfrm rot="16200000">
            <a:off x="4939444" y="3277581"/>
            <a:ext cx="432048" cy="4468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2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mm.cern.ch/owa/attachment.ashx?id=RgAAAAA9BqUaArYwRKxA%2bMvNYu3gBwCTgR0NacwbRZ5jcPhXbfxOAAAACnTGAAC5tCE5yaZqRK4JI5vhMWQ1AADsLQzwAAAJ&amp;attcnt=1&amp;attid0=BAAAAAAA&amp;attcid0=EFF81891-0B92-44BF-9F9C-256B75BD6233%40guest-network.net"/>
          <p:cNvSpPr>
            <a:spLocks noChangeAspect="1" noChangeArrowheads="1"/>
          </p:cNvSpPr>
          <p:nvPr/>
        </p:nvSpPr>
        <p:spPr bwMode="auto">
          <a:xfrm>
            <a:off x="63500" y="-136525"/>
            <a:ext cx="7820025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C5F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5466811" cy="57592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317610" y="1907540"/>
            <a:ext cx="237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Charge Readout Planes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10106" y="2564904"/>
            <a:ext cx="282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Field Cage sub-modules (common structural elements with SP)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39064" y="3923263"/>
            <a:ext cx="2826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Cathode modules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2" name="Connecteur droit avec flèche 11"/>
          <p:cNvCxnSpPr>
            <a:stCxn id="9" idx="1"/>
          </p:cNvCxnSpPr>
          <p:nvPr/>
        </p:nvCxnSpPr>
        <p:spPr bwMode="auto">
          <a:xfrm flipH="1">
            <a:off x="4766160" y="2076817"/>
            <a:ext cx="1551450" cy="3020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>
            <a:off x="4572000" y="3063198"/>
            <a:ext cx="1590600" cy="4691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/>
          <p:cNvCxnSpPr>
            <a:stCxn id="11" idx="1"/>
          </p:cNvCxnSpPr>
          <p:nvPr/>
        </p:nvCxnSpPr>
        <p:spPr bwMode="auto">
          <a:xfrm flipH="1">
            <a:off x="3122348" y="4092540"/>
            <a:ext cx="3016716" cy="5052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>
          <a:xfrm>
            <a:off x="1122510" y="2475669"/>
            <a:ext cx="72008" cy="2334257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298369" y="3354505"/>
            <a:ext cx="569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6 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1403648" y="4971169"/>
            <a:ext cx="1642318" cy="474055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842373" y="5229200"/>
            <a:ext cx="569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6 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28881" y="4581128"/>
            <a:ext cx="282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36 cryogenic photomultipliers Hamamatsu R5912-02mod with TPB coating</a:t>
            </a:r>
          </a:p>
        </p:txBody>
      </p:sp>
      <p:cxnSp>
        <p:nvCxnSpPr>
          <p:cNvPr id="20" name="Connecteur droit avec flèche 19"/>
          <p:cNvCxnSpPr>
            <a:stCxn id="19" idx="1"/>
          </p:cNvCxnSpPr>
          <p:nvPr/>
        </p:nvCxnSpPr>
        <p:spPr bwMode="auto">
          <a:xfrm flipH="1">
            <a:off x="3707904" y="4996627"/>
            <a:ext cx="2420977" cy="176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6228185" y="62068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Digital electronics in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uTCA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crates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28184" y="126004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Cold FE electronics in SFT “chimneys”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27" name="Connecteur droit avec flèche 26"/>
          <p:cNvCxnSpPr>
            <a:stCxn id="26" idx="1"/>
          </p:cNvCxnSpPr>
          <p:nvPr/>
        </p:nvCxnSpPr>
        <p:spPr bwMode="auto">
          <a:xfrm flipH="1">
            <a:off x="3045966" y="1552437"/>
            <a:ext cx="3182218" cy="1028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>
            <a:stCxn id="25" idx="1"/>
          </p:cNvCxnSpPr>
          <p:nvPr/>
        </p:nvCxnSpPr>
        <p:spPr bwMode="auto">
          <a:xfrm flipH="1">
            <a:off x="3333998" y="913076"/>
            <a:ext cx="2894187" cy="8085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ZoneTexte 31"/>
          <p:cNvSpPr txBox="1"/>
          <p:nvPr/>
        </p:nvSpPr>
        <p:spPr>
          <a:xfrm>
            <a:off x="323527" y="548680"/>
            <a:ext cx="48965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DP-FD design described in the TP is based on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ProtoDUNE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-DP design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1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080" y="4829692"/>
            <a:ext cx="39347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ProtoDUNE</a:t>
            </a:r>
            <a:r>
              <a:rPr lang="fr-FR" dirty="0" smtClean="0"/>
              <a:t> dual-phase </a:t>
            </a:r>
            <a:r>
              <a:rPr lang="fr-FR" dirty="0" err="1" smtClean="0"/>
              <a:t>under</a:t>
            </a:r>
            <a:r>
              <a:rPr lang="fr-FR" dirty="0" smtClean="0"/>
              <a:t> construction</a:t>
            </a:r>
          </a:p>
          <a:p>
            <a:endParaRPr lang="fr-FR" dirty="0"/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:  </a:t>
            </a:r>
            <a:r>
              <a:rPr lang="fr-FR" sz="1000" dirty="0"/>
              <a:t>http://news.fnal.gov/2018/06/dune-collaboration-grows-to-32-countries-prepares-for-operations-of-prototype-detectors/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6" y="3416"/>
            <a:ext cx="5781340" cy="43134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968552" cy="331236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6176" y="404664"/>
            <a:ext cx="251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ProtoDUNEs</a:t>
            </a:r>
            <a:r>
              <a:rPr lang="fr-FR" dirty="0" smtClean="0"/>
              <a:t> detectors at</a:t>
            </a:r>
          </a:p>
          <a:p>
            <a:r>
              <a:rPr lang="fr-FR" dirty="0" smtClean="0"/>
              <a:t>CERN EHN1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548680"/>
            <a:ext cx="22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Dual-phase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85057" y="1691516"/>
            <a:ext cx="22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Single-phase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1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854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DUNE CEA/</a:t>
            </a:r>
            <a:r>
              <a:rPr lang="fr-FR" dirty="0" err="1" smtClean="0"/>
              <a:t>Irfu</a:t>
            </a:r>
            <a:r>
              <a:rPr lang="fr-FR" dirty="0" smtClean="0"/>
              <a:t> </a:t>
            </a:r>
            <a:r>
              <a:rPr lang="fr-FR" dirty="0" smtClean="0"/>
              <a:t>and IN2P3 </a:t>
            </a:r>
            <a:r>
              <a:rPr lang="fr-FR" dirty="0" err="1" smtClean="0"/>
              <a:t>groupshave</a:t>
            </a:r>
            <a:r>
              <a:rPr lang="fr-FR" smtClean="0"/>
              <a:t> been </a:t>
            </a:r>
            <a:r>
              <a:rPr lang="fr-FR" dirty="0" err="1" smtClean="0"/>
              <a:t>involved</a:t>
            </a:r>
            <a:r>
              <a:rPr lang="fr-FR" dirty="0" smtClean="0"/>
              <a:t> in </a:t>
            </a:r>
            <a:r>
              <a:rPr lang="fr-FR" dirty="0" err="1" smtClean="0"/>
              <a:t>ProtoDUNE</a:t>
            </a:r>
            <a:r>
              <a:rPr lang="fr-FR" dirty="0" smtClean="0"/>
              <a:t>-DP </a:t>
            </a:r>
            <a:r>
              <a:rPr lang="fr-FR" dirty="0" smtClean="0"/>
              <a:t>(</a:t>
            </a:r>
            <a:r>
              <a:rPr lang="fr-FR" dirty="0" err="1" smtClean="0"/>
              <a:t>formerly</a:t>
            </a:r>
            <a:r>
              <a:rPr lang="fr-FR" dirty="0" smtClean="0"/>
              <a:t> </a:t>
            </a:r>
            <a:r>
              <a:rPr lang="fr-FR" dirty="0" err="1" smtClean="0"/>
              <a:t>known</a:t>
            </a:r>
            <a:r>
              <a:rPr lang="fr-FR" dirty="0" smtClean="0"/>
              <a:t> as WA105) </a:t>
            </a:r>
            <a:r>
              <a:rPr lang="fr-FR" dirty="0" err="1" smtClean="0"/>
              <a:t>since</a:t>
            </a:r>
            <a:r>
              <a:rPr lang="fr-FR" dirty="0" smtClean="0"/>
              <a:t> 2013 and in DUNE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creation</a:t>
            </a:r>
            <a:r>
              <a:rPr lang="fr-FR" dirty="0" smtClean="0"/>
              <a:t> (2014-2015)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48" y="1196752"/>
            <a:ext cx="4772472" cy="17187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33751"/>
            <a:ext cx="2339229" cy="15520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0057" y="2996952"/>
            <a:ext cx="2196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CEA/</a:t>
            </a:r>
            <a:r>
              <a:rPr lang="fr-FR" sz="1600" b="1" dirty="0" err="1"/>
              <a:t>I</a:t>
            </a:r>
            <a:r>
              <a:rPr lang="fr-FR" sz="1600" b="1" dirty="0" err="1" smtClean="0"/>
              <a:t>rfu</a:t>
            </a:r>
            <a:r>
              <a:rPr lang="fr-FR" sz="1600" b="1" dirty="0" smtClean="0"/>
              <a:t>: LEM/anodes</a:t>
            </a:r>
            <a:endParaRPr lang="fr-FR" sz="16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52" y="980728"/>
            <a:ext cx="2758023" cy="352752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76056" y="849486"/>
            <a:ext cx="278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IPNL: charge </a:t>
            </a:r>
            <a:r>
              <a:rPr lang="fr-FR" sz="1600" b="1" dirty="0" err="1" smtClean="0"/>
              <a:t>readout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analog</a:t>
            </a:r>
            <a:r>
              <a:rPr lang="fr-FR" sz="1600" b="1" dirty="0" smtClean="0"/>
              <a:t>/digital </a:t>
            </a:r>
            <a:r>
              <a:rPr lang="fr-FR" sz="1600" b="1" dirty="0" err="1" smtClean="0"/>
              <a:t>electronics</a:t>
            </a:r>
            <a:r>
              <a:rPr lang="fr-FR" sz="1600" b="1" dirty="0" smtClean="0"/>
              <a:t>, DAQ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699253"/>
            <a:ext cx="3645277" cy="21587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33230" y="4088346"/>
            <a:ext cx="284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APC/LAPP/OMEGA:</a:t>
            </a:r>
          </a:p>
          <a:p>
            <a:r>
              <a:rPr lang="fr-FR" sz="1600" b="1" dirty="0" smtClean="0"/>
              <a:t>Light </a:t>
            </a:r>
            <a:r>
              <a:rPr lang="fr-FR" sz="1600" b="1" dirty="0" err="1" smtClean="0"/>
              <a:t>readout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electronics</a:t>
            </a:r>
            <a:endParaRPr lang="fr-FR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248750"/>
            <a:ext cx="3491880" cy="260580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598561" y="5982379"/>
            <a:ext cx="2125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LAPP:</a:t>
            </a:r>
          </a:p>
          <a:p>
            <a:r>
              <a:rPr lang="fr-FR" sz="1600" b="1" dirty="0" smtClean="0"/>
              <a:t>Charge </a:t>
            </a:r>
            <a:r>
              <a:rPr lang="fr-FR" sz="1600" b="1" dirty="0" err="1" smtClean="0"/>
              <a:t>Readout</a:t>
            </a:r>
            <a:r>
              <a:rPr lang="fr-FR" sz="1600" b="1" dirty="0" smtClean="0"/>
              <a:t> Planes </a:t>
            </a:r>
            <a:r>
              <a:rPr lang="fr-FR" sz="1600" b="1" dirty="0" err="1" smtClean="0"/>
              <a:t>mechanics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86665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0" y="363027"/>
            <a:ext cx="8831886" cy="64697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79912" y="142921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Far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Detector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consortia July-August 2018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566124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Planning:  First </a:t>
            </a:r>
            <a:r>
              <a:rPr lang="fr-FR" dirty="0" err="1" smtClean="0"/>
              <a:t>installed</a:t>
            </a:r>
            <a:r>
              <a:rPr lang="fr-FR" dirty="0" smtClean="0"/>
              <a:t> FD module single-phase, second module dual-phase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809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5" y="2246254"/>
            <a:ext cx="6289327" cy="43524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19" y="214929"/>
            <a:ext cx="8352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Schedule: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 smtClean="0"/>
              <a:t>Proposal</a:t>
            </a:r>
            <a:r>
              <a:rPr lang="fr-FR" dirty="0" smtClean="0"/>
              <a:t> (</a:t>
            </a:r>
            <a:r>
              <a:rPr lang="fr-FR" dirty="0" err="1" smtClean="0"/>
              <a:t>interim</a:t>
            </a:r>
            <a:r>
              <a:rPr lang="fr-FR" dirty="0" smtClean="0"/>
              <a:t>-TDR) </a:t>
            </a:r>
            <a:r>
              <a:rPr lang="fr-FR" dirty="0" err="1" smtClean="0"/>
              <a:t>submitted</a:t>
            </a:r>
            <a:r>
              <a:rPr lang="fr-FR" dirty="0" smtClean="0"/>
              <a:t> to LBNC in May 2018 (</a:t>
            </a:r>
            <a:r>
              <a:rPr lang="fr-FR" dirty="0" err="1" smtClean="0"/>
              <a:t>soon</a:t>
            </a:r>
            <a:r>
              <a:rPr lang="fr-FR" dirty="0" smtClean="0"/>
              <a:t> public)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Fall</a:t>
            </a:r>
            <a:r>
              <a:rPr lang="fr-FR" dirty="0" smtClean="0"/>
              <a:t> 2018-Spring 2019 </a:t>
            </a:r>
            <a:r>
              <a:rPr lang="fr-FR" dirty="0" err="1" smtClean="0"/>
              <a:t>ProtoDUNEs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Technical</a:t>
            </a:r>
            <a:r>
              <a:rPr lang="fr-FR" dirty="0" smtClean="0"/>
              <a:t> Design Report (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)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completed</a:t>
            </a:r>
            <a:r>
              <a:rPr lang="fr-FR" dirty="0" smtClean="0"/>
              <a:t> by May 2019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2019: Start of Far Site </a:t>
            </a:r>
            <a:r>
              <a:rPr lang="fr-FR" dirty="0" err="1"/>
              <a:t>c</a:t>
            </a:r>
            <a:r>
              <a:rPr lang="fr-FR" dirty="0" err="1" smtClean="0"/>
              <a:t>averns</a:t>
            </a:r>
            <a:r>
              <a:rPr lang="fr-FR" dirty="0" smtClean="0"/>
              <a:t> excavation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2022: Start of installation of first FD module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2023: Start of installation of </a:t>
            </a:r>
            <a:r>
              <a:rPr lang="fr-FR" smtClean="0"/>
              <a:t>second FD module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2026: Start of neutrino </a:t>
            </a:r>
            <a:r>
              <a:rPr lang="fr-FR" dirty="0" err="1" smtClean="0"/>
              <a:t>beam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517982" y="3068960"/>
            <a:ext cx="2374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Snapshot</a:t>
            </a:r>
            <a:r>
              <a:rPr lang="fr-FR" dirty="0" smtClean="0"/>
              <a:t> of 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/>
              <a:t>Proposal</a:t>
            </a:r>
            <a:r>
              <a:rPr lang="fr-FR" dirty="0"/>
              <a:t> (</a:t>
            </a:r>
            <a:r>
              <a:rPr lang="fr-FR" dirty="0" err="1"/>
              <a:t>interim</a:t>
            </a:r>
            <a:r>
              <a:rPr lang="fr-FR" dirty="0"/>
              <a:t>-TDR) </a:t>
            </a:r>
          </a:p>
        </p:txBody>
      </p:sp>
    </p:spTree>
    <p:extLst>
      <p:ext uri="{BB962C8B-B14F-4D97-AF65-F5344CB8AC3E}">
        <p14:creationId xmlns:p14="http://schemas.microsoft.com/office/powerpoint/2010/main" val="418434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flipH="1">
            <a:off x="179512" y="160764"/>
            <a:ext cx="8307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March 2018: Inscription of DUNE to the « </a:t>
            </a:r>
            <a:r>
              <a:rPr lang="fr-FR" b="1" dirty="0" smtClean="0"/>
              <a:t>Feuille </a:t>
            </a:r>
            <a:r>
              <a:rPr lang="fr-FR" b="1" dirty="0"/>
              <a:t>de route nationale des Infrastructures de </a:t>
            </a:r>
            <a:r>
              <a:rPr lang="fr-FR" b="1" dirty="0" smtClean="0"/>
              <a:t>recherche »</a:t>
            </a:r>
            <a:endParaRPr lang="fr-FR" b="1" dirty="0"/>
          </a:p>
          <a:p>
            <a:endParaRPr lang="fr-FR" dirty="0" smtClean="0"/>
          </a:p>
          <a:p>
            <a:r>
              <a:rPr lang="fr-FR" sz="1200" b="1" dirty="0"/>
              <a:t>http://www.enseignementsup-recherche.gouv.fr/cid70554/la-feuille-de-route-nationale-des-infrastructures-de-recherche.html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512" y="4156045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/>
              <a:t>IR </a:t>
            </a:r>
            <a:r>
              <a:rPr lang="fr-FR" dirty="0" err="1" smtClean="0"/>
              <a:t>project</a:t>
            </a:r>
            <a:r>
              <a:rPr lang="fr-FR" dirty="0" smtClean="0"/>
              <a:t> for DUNE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definition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Interest</a:t>
            </a:r>
            <a:r>
              <a:rPr lang="fr-FR" dirty="0" smtClean="0"/>
              <a:t> for </a:t>
            </a:r>
            <a:r>
              <a:rPr lang="fr-FR" dirty="0" err="1" smtClean="0"/>
              <a:t>additional</a:t>
            </a:r>
            <a:r>
              <a:rPr lang="fr-FR" dirty="0" smtClean="0"/>
              <a:t> contributions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expressed</a:t>
            </a:r>
            <a:r>
              <a:rPr lang="fr-FR" dirty="0" smtClean="0"/>
              <a:t>: LAL (detector), CEA/</a:t>
            </a:r>
            <a:r>
              <a:rPr lang="fr-FR" dirty="0" err="1" smtClean="0"/>
              <a:t>Irfu</a:t>
            </a:r>
            <a:r>
              <a:rPr lang="fr-FR" dirty="0" smtClean="0"/>
              <a:t>, IPNO, LAL (</a:t>
            </a:r>
            <a:r>
              <a:rPr lang="fr-FR" dirty="0" err="1" smtClean="0"/>
              <a:t>beam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New groups are </a:t>
            </a:r>
            <a:r>
              <a:rPr lang="fr-FR" dirty="0" err="1" smtClean="0"/>
              <a:t>welcome</a:t>
            </a:r>
            <a:r>
              <a:rPr lang="fr-FR" dirty="0" smtClean="0"/>
              <a:t> !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 2 pages input document to the IN2P3 for the ESPP </a:t>
            </a:r>
            <a:r>
              <a:rPr lang="fr-FR" dirty="0" err="1" smtClean="0"/>
              <a:t>from</a:t>
            </a:r>
            <a:r>
              <a:rPr lang="fr-FR" dirty="0" smtClean="0"/>
              <a:t> the DUNE IN2P3 groups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provided</a:t>
            </a:r>
            <a:r>
              <a:rPr lang="fr-FR" dirty="0" smtClean="0"/>
              <a:t> by the end of July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299600"/>
            <a:ext cx="5373181" cy="28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7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668DC-857F-487D-BFFA-8C0CA5037977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838" y="-223838"/>
            <a:ext cx="1035367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668DC-857F-487D-BFFA-8C0CA5037977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823224" cy="54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668DC-857F-487D-BFFA-8C0CA5037977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4544"/>
            <a:ext cx="8770331" cy="596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553200" y="5661248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1.2 – 2.4 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FD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521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233253" cy="326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217738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 r="79" b="8156"/>
          <a:stretch>
            <a:fillRect/>
          </a:stretch>
        </p:blipFill>
        <p:spPr bwMode="auto">
          <a:xfrm>
            <a:off x="4140200" y="4392613"/>
            <a:ext cx="48244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ZoneTexte 4"/>
          <p:cNvSpPr txBox="1">
            <a:spLocks noChangeArrowheads="1"/>
          </p:cNvSpPr>
          <p:nvPr/>
        </p:nvSpPr>
        <p:spPr bwMode="auto">
          <a:xfrm>
            <a:off x="2124075" y="44450"/>
            <a:ext cx="7056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The Dual-Phase ProtoDUNE/WA105 6x6x6 m</a:t>
            </a:r>
            <a:r>
              <a:rPr kumimoji="1" lang="en-US" altLang="en-US" sz="18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3</a:t>
            </a:r>
            <a:r>
              <a:rPr kumimoji="1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 detector is built out of the same </a:t>
            </a:r>
            <a:r>
              <a:rPr kumimoji="1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3x3m</a:t>
            </a:r>
            <a:r>
              <a:rPr kumimoji="1" lang="en-US" altLang="en-US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</a:t>
            </a:r>
            <a:r>
              <a:rPr kumimoji="1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 Charge Readout Plane units (CRP) </a:t>
            </a:r>
            <a:r>
              <a:rPr kumimoji="1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foreseen for the 10 kton </a:t>
            </a: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Dual-Phase DUNE Far D</a:t>
            </a:r>
            <a:r>
              <a:rPr kumimoji="1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etector (same QA/QC and installation chains)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189038"/>
            <a:ext cx="29987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7" name="Groupe 6"/>
          <p:cNvGrpSpPr>
            <a:grpSpLocks/>
          </p:cNvGrpSpPr>
          <p:nvPr/>
        </p:nvGrpSpPr>
        <p:grpSpPr bwMode="auto">
          <a:xfrm>
            <a:off x="2944813" y="1276350"/>
            <a:ext cx="2419350" cy="1504950"/>
            <a:chOff x="3448794" y="1468233"/>
            <a:chExt cx="2419350" cy="1504950"/>
          </a:xfrm>
        </p:grpSpPr>
        <p:pic>
          <p:nvPicPr>
            <p:cNvPr id="1026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794" y="1468233"/>
              <a:ext cx="2419350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291881" y="1468233"/>
              <a:ext cx="5619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48" name="ZoneTexte 7"/>
          <p:cNvSpPr txBox="1">
            <a:spLocks noChangeArrowheads="1"/>
          </p:cNvSpPr>
          <p:nvPr/>
        </p:nvSpPr>
        <p:spPr bwMode="auto">
          <a:xfrm>
            <a:off x="2699792" y="2780928"/>
            <a:ext cx="19591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WA105: 4(2) CRP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27037" y="3700463"/>
            <a:ext cx="149226" cy="19605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83569" y="5661248"/>
            <a:ext cx="1296143" cy="83242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2084170" y="5599113"/>
            <a:ext cx="1470243" cy="93979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ZoneTexte 17"/>
          <p:cNvSpPr txBox="1">
            <a:spLocks noChangeArrowheads="1"/>
          </p:cNvSpPr>
          <p:nvPr/>
        </p:nvSpPr>
        <p:spPr bwMode="auto">
          <a:xfrm>
            <a:off x="-108520" y="4679950"/>
            <a:ext cx="63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6 m</a:t>
            </a:r>
          </a:p>
        </p:txBody>
      </p:sp>
      <p:sp>
        <p:nvSpPr>
          <p:cNvPr id="10253" name="ZoneTexte 21"/>
          <p:cNvSpPr txBox="1">
            <a:spLocks noChangeArrowheads="1"/>
          </p:cNvSpPr>
          <p:nvPr/>
        </p:nvSpPr>
        <p:spPr bwMode="auto">
          <a:xfrm>
            <a:off x="837481" y="6093296"/>
            <a:ext cx="63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6 m</a:t>
            </a:r>
          </a:p>
        </p:txBody>
      </p:sp>
      <p:sp>
        <p:nvSpPr>
          <p:cNvPr id="10254" name="ZoneTexte 22"/>
          <p:cNvSpPr txBox="1">
            <a:spLocks noChangeArrowheads="1"/>
          </p:cNvSpPr>
          <p:nvPr/>
        </p:nvSpPr>
        <p:spPr bwMode="auto">
          <a:xfrm>
            <a:off x="4371975" y="3933824"/>
            <a:ext cx="48805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10 </a:t>
            </a:r>
            <a:r>
              <a:rPr kumimoji="1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kton</a:t>
            </a:r>
            <a:r>
              <a:rPr kumimoji="1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: 80 CRP + 288 field cage sub-modules + 80 cathode/ground grid modules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4508500" y="5986463"/>
            <a:ext cx="3951288" cy="611187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6" name="ZoneTexte 25"/>
          <p:cNvSpPr txBox="1">
            <a:spLocks noChangeArrowheads="1"/>
          </p:cNvSpPr>
          <p:nvPr/>
        </p:nvSpPr>
        <p:spPr bwMode="auto">
          <a:xfrm>
            <a:off x="5603875" y="6308725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60 m</a:t>
            </a:r>
          </a:p>
        </p:txBody>
      </p:sp>
      <p:sp>
        <p:nvSpPr>
          <p:cNvPr id="10257" name="ZoneTexte 26"/>
          <p:cNvSpPr txBox="1">
            <a:spLocks noChangeArrowheads="1"/>
          </p:cNvSpPr>
          <p:nvPr/>
        </p:nvSpPr>
        <p:spPr bwMode="auto">
          <a:xfrm>
            <a:off x="2771800" y="6165304"/>
            <a:ext cx="63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6 m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4219575" y="4865688"/>
            <a:ext cx="0" cy="90487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9" name="ZoneTexte 29"/>
          <p:cNvSpPr txBox="1">
            <a:spLocks noChangeArrowheads="1"/>
          </p:cNvSpPr>
          <p:nvPr/>
        </p:nvSpPr>
        <p:spPr bwMode="auto">
          <a:xfrm>
            <a:off x="4279900" y="5229225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12 m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5364163" y="2708275"/>
            <a:ext cx="952500" cy="1444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5780088" y="2708275"/>
            <a:ext cx="536575" cy="12255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2" name="スライド番号プレースホルダ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708F1-1499-422D-ACFB-0E85BDFC4E40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1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7-01-16 09.49.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268760"/>
            <a:ext cx="5760640" cy="323482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29760" y="5441448"/>
            <a:ext cx="4554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 builder, network, GPS/White Rabbit GM,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 Trigger PC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95536" y="3212976"/>
            <a:ext cx="57606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87624" y="4941168"/>
            <a:ext cx="326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 Chimneys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crates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604193" y="1988840"/>
            <a:ext cx="95599" cy="295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51520" y="188640"/>
            <a:ext cx="83507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6x6x6: 12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crates (120 AMCs, 7680 readout channels)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3x1x1: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crates  (20 AMCs, 1280 readout channels)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since fall 2016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95" y="3557414"/>
            <a:ext cx="4398258" cy="330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5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4" y="764704"/>
            <a:ext cx="3223486" cy="26141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658068"/>
            <a:ext cx="4440705" cy="28274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H="1">
            <a:off x="467544" y="2606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3x1x1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cosmic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ray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Shower.png" descr="Show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94" y="3592921"/>
            <a:ext cx="6422714" cy="168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rack2.png" descr="Track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861"/>
            <a:ext cx="6453052" cy="16976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9075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C24-58DF-46C6-8FC8-4B8171C68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78" y="404664"/>
            <a:ext cx="8299658" cy="55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776864" cy="559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8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6013"/>
            <a:ext cx="8655058" cy="60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3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6" y="27180"/>
            <a:ext cx="8298587" cy="674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5976" y="1340768"/>
            <a:ext cx="364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https://indico.in2p3.fr/event/16873/</a:t>
            </a:r>
          </a:p>
        </p:txBody>
      </p:sp>
    </p:spTree>
    <p:extLst>
      <p:ext uri="{BB962C8B-B14F-4D97-AF65-F5344CB8AC3E}">
        <p14:creationId xmlns:p14="http://schemas.microsoft.com/office/powerpoint/2010/main" val="162598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668DC-857F-487D-BFFA-8C0CA5037977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316363" cy="58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53" y="983344"/>
            <a:ext cx="2728306" cy="1811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08" y="2888773"/>
            <a:ext cx="3215711" cy="34747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66A"/>
                </a:solidFill>
                <a:cs typeface="+mn-cs"/>
              </a:rPr>
              <a:t>On September </a:t>
            </a:r>
            <a:r>
              <a:rPr lang="en-US" dirty="0" smtClean="0">
                <a:solidFill>
                  <a:srgbClr val="63666A"/>
                </a:solidFill>
                <a:cs typeface="+mn-cs"/>
              </a:rPr>
              <a:t>1</a:t>
            </a:r>
            <a:r>
              <a:rPr lang="en-US" baseline="30000" dirty="0" smtClean="0">
                <a:solidFill>
                  <a:srgbClr val="63666A"/>
                </a:solidFill>
                <a:cs typeface="+mn-cs"/>
              </a:rPr>
              <a:t>st</a:t>
            </a:r>
            <a:r>
              <a:rPr lang="en-US" dirty="0">
                <a:solidFill>
                  <a:srgbClr val="63666A"/>
                </a:solidFill>
              </a:rPr>
              <a:t> </a:t>
            </a:r>
            <a:r>
              <a:rPr lang="en-US" dirty="0" smtClean="0">
                <a:solidFill>
                  <a:srgbClr val="63666A"/>
                </a:solidFill>
              </a:rPr>
              <a:t>2016, </a:t>
            </a:r>
            <a:r>
              <a:rPr lang="en-US" dirty="0" smtClean="0">
                <a:solidFill>
                  <a:srgbClr val="63666A"/>
                </a:solidFill>
                <a:cs typeface="+mn-cs"/>
              </a:rPr>
              <a:t>DOE </a:t>
            </a:r>
            <a:r>
              <a:rPr lang="en-US" dirty="0">
                <a:solidFill>
                  <a:srgbClr val="63666A"/>
                </a:solidFill>
                <a:cs typeface="+mn-cs"/>
              </a:rPr>
              <a:t>Under </a:t>
            </a:r>
            <a:r>
              <a:rPr lang="en-US" dirty="0" err="1">
                <a:solidFill>
                  <a:srgbClr val="63666A"/>
                </a:solidFill>
                <a:cs typeface="+mn-cs"/>
              </a:rPr>
              <a:t>Sec’ty</a:t>
            </a:r>
            <a:r>
              <a:rPr lang="en-US" dirty="0">
                <a:solidFill>
                  <a:srgbClr val="63666A"/>
                </a:solidFill>
                <a:cs typeface="+mn-cs"/>
              </a:rPr>
              <a:t> for Science and Energy </a:t>
            </a:r>
            <a:r>
              <a:rPr lang="en-US" b="1" dirty="0">
                <a:solidFill>
                  <a:srgbClr val="63666A"/>
                </a:solidFill>
                <a:cs typeface="+mn-cs"/>
              </a:rPr>
              <a:t>approved</a:t>
            </a:r>
            <a:r>
              <a:rPr lang="en-US" dirty="0">
                <a:solidFill>
                  <a:srgbClr val="63666A"/>
                </a:solidFill>
                <a:cs typeface="+mn-cs"/>
              </a:rPr>
              <a:t> the CD-3a </a:t>
            </a:r>
            <a:r>
              <a:rPr lang="en-US" dirty="0" smtClean="0">
                <a:solidFill>
                  <a:srgbClr val="63666A"/>
                </a:solidFill>
                <a:cs typeface="+mn-cs"/>
              </a:rPr>
              <a:t>milestone</a:t>
            </a:r>
            <a:endParaRPr lang="en-US" dirty="0">
              <a:solidFill>
                <a:srgbClr val="6366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63666A"/>
              </a:solidFill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66A"/>
                </a:solidFill>
                <a:cs typeface="+mn-cs"/>
              </a:rPr>
              <a:t>Signifies DOE's </a:t>
            </a:r>
            <a:r>
              <a:rPr lang="en-US" b="1" dirty="0">
                <a:solidFill>
                  <a:srgbClr val="63666A"/>
                </a:solidFill>
                <a:cs typeface="+mn-cs"/>
              </a:rPr>
              <a:t>strong commitment </a:t>
            </a:r>
            <a:r>
              <a:rPr lang="en-US" dirty="0">
                <a:solidFill>
                  <a:srgbClr val="63666A"/>
                </a:solidFill>
                <a:cs typeface="+mn-cs"/>
              </a:rPr>
              <a:t>to move the project forward, solidify international partnerships, and position DUNE to rapidly pursue its science objectives.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54419" y="1578789"/>
            <a:ext cx="5805500" cy="5142686"/>
            <a:chOff x="3251340" y="994333"/>
            <a:chExt cx="5805500" cy="5142686"/>
          </a:xfrm>
        </p:grpSpPr>
        <p:grpSp>
          <p:nvGrpSpPr>
            <p:cNvPr id="10" name="Group 9"/>
            <p:cNvGrpSpPr/>
            <p:nvPr/>
          </p:nvGrpSpPr>
          <p:grpSpPr>
            <a:xfrm>
              <a:off x="3251340" y="1001878"/>
              <a:ext cx="5805500" cy="5135141"/>
              <a:chOff x="3655317" y="765733"/>
              <a:chExt cx="4913078" cy="434576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0984" y="765733"/>
                <a:ext cx="4907411" cy="213855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5317" y="2896647"/>
                <a:ext cx="4913078" cy="2214853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24" name="Curved Connector 23"/>
              <p:cNvCxnSpPr/>
              <p:nvPr/>
            </p:nvCxnSpPr>
            <p:spPr>
              <a:xfrm>
                <a:off x="3660984" y="2904286"/>
                <a:ext cx="4907411" cy="459865"/>
              </a:xfrm>
              <a:prstGeom prst="curvedConnector3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3263750" y="994333"/>
              <a:ext cx="5793089" cy="51426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5496" y="116632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DUNE CD-1R 2015 (Conceptual Design Report)</a:t>
            </a:r>
            <a:br>
              <a:rPr lang="en-US" dirty="0"/>
            </a:br>
            <a:r>
              <a:rPr lang="en-US" dirty="0"/>
              <a:t>LBNF CD-3a 2016 – Approval of Initial Far Site Construction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7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668DC-857F-487D-BFFA-8C0CA5037977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5084057" cy="28597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28693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LBNF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roundbreaking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21/7/2017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4077072"/>
            <a:ext cx="43924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www.in2p3.fr/recherche/actualites/2017/nouvelle_experience_dune.html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://news.fnal.gov/2017/07/construction-begins-international-mega-science-experiment-understand-neutrinos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/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41594" y="4108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of civil engineering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LBNF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947258"/>
            <a:ext cx="4315453" cy="48775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496" y="5733256"/>
            <a:ext cx="536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Strong</a:t>
            </a:r>
            <a:r>
              <a:rPr lang="fr-FR" sz="1600" dirty="0" smtClean="0"/>
              <a:t> </a:t>
            </a:r>
            <a:r>
              <a:rPr lang="fr-FR" sz="1600" dirty="0" err="1" smtClean="0"/>
              <a:t>committment</a:t>
            </a:r>
            <a:r>
              <a:rPr lang="fr-FR" sz="1600" dirty="0" smtClean="0"/>
              <a:t> </a:t>
            </a:r>
            <a:r>
              <a:rPr lang="fr-FR" sz="1600" dirty="0" err="1" smtClean="0"/>
              <a:t>reiterated</a:t>
            </a:r>
            <a:r>
              <a:rPr lang="fr-FR" sz="1600" dirty="0" smtClean="0"/>
              <a:t>: </a:t>
            </a:r>
            <a:r>
              <a:rPr lang="en-US" sz="1600" dirty="0" smtClean="0"/>
              <a:t> </a:t>
            </a:r>
            <a:r>
              <a:rPr lang="en-US" sz="1600" dirty="0"/>
              <a:t>funding allocated for FY 2019 (95 M$) exceeded expectations and the budget recommended by the House of Representatives/Senate committees </a:t>
            </a:r>
            <a:r>
              <a:rPr lang="en-US" sz="1600" dirty="0" smtClean="0"/>
              <a:t> (80M$) </a:t>
            </a:r>
            <a:r>
              <a:rPr lang="fr-FR" sz="1600" dirty="0" smtClean="0"/>
              <a:t>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92653034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13163</TotalTime>
  <Words>657</Words>
  <Application>Microsoft Office PowerPoint</Application>
  <PresentationFormat>Affichage à l'écran (4:3)</PresentationFormat>
  <Paragraphs>110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22</vt:i4>
      </vt:variant>
    </vt:vector>
  </HeadingPairs>
  <TitlesOfParts>
    <vt:vector size="38" baseType="lpstr">
      <vt:lpstr>ＭＳ Ｐゴシック</vt:lpstr>
      <vt:lpstr>Arial</vt:lpstr>
      <vt:lpstr>Calibri</vt:lpstr>
      <vt:lpstr>Geneva</vt:lpstr>
      <vt:lpstr>Helvetica</vt:lpstr>
      <vt:lpstr>Verdana</vt:lpstr>
      <vt:lpstr>Wingdings</vt:lpstr>
      <vt:lpstr>Conception personnalisée</vt:lpstr>
      <vt:lpstr>Thème Office</vt:lpstr>
      <vt:lpstr>1_Thème Office</vt:lpstr>
      <vt:lpstr>1_Conception personnalisée</vt:lpstr>
      <vt:lpstr>2_Thème Office</vt:lpstr>
      <vt:lpstr>Dune Template_051215</vt:lpstr>
      <vt:lpstr>1_Blank Presentation</vt:lpstr>
      <vt:lpstr>2_Conception personnalisée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Dario Autiero</dc:creator>
  <cp:lastModifiedBy>.</cp:lastModifiedBy>
  <cp:revision>934</cp:revision>
  <cp:lastPrinted>2015-04-13T16:10:31Z</cp:lastPrinted>
  <dcterms:created xsi:type="dcterms:W3CDTF">2012-12-10T15:55:54Z</dcterms:created>
  <dcterms:modified xsi:type="dcterms:W3CDTF">2018-06-11T12:05:11Z</dcterms:modified>
</cp:coreProperties>
</file>