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1"/>
    <p:sldMasterId id="2147483734" r:id="rId2"/>
    <p:sldMasterId id="2147483759" r:id="rId3"/>
  </p:sldMasterIdLst>
  <p:notesMasterIdLst>
    <p:notesMasterId r:id="rId31"/>
  </p:notesMasterIdLst>
  <p:handoutMasterIdLst>
    <p:handoutMasterId r:id="rId32"/>
  </p:handoutMasterIdLst>
  <p:sldIdLst>
    <p:sldId id="584" r:id="rId4"/>
    <p:sldId id="647" r:id="rId5"/>
    <p:sldId id="600" r:id="rId6"/>
    <p:sldId id="602" r:id="rId7"/>
    <p:sldId id="642" r:id="rId8"/>
    <p:sldId id="643" r:id="rId9"/>
    <p:sldId id="644" r:id="rId10"/>
    <p:sldId id="645" r:id="rId11"/>
    <p:sldId id="646" r:id="rId12"/>
    <p:sldId id="589" r:id="rId13"/>
    <p:sldId id="619" r:id="rId14"/>
    <p:sldId id="648" r:id="rId15"/>
    <p:sldId id="599" r:id="rId16"/>
    <p:sldId id="621" r:id="rId17"/>
    <p:sldId id="635" r:id="rId18"/>
    <p:sldId id="634" r:id="rId19"/>
    <p:sldId id="636" r:id="rId20"/>
    <p:sldId id="257" r:id="rId21"/>
    <p:sldId id="637" r:id="rId22"/>
    <p:sldId id="628" r:id="rId23"/>
    <p:sldId id="640" r:id="rId24"/>
    <p:sldId id="638" r:id="rId25"/>
    <p:sldId id="629" r:id="rId26"/>
    <p:sldId id="630" r:id="rId27"/>
    <p:sldId id="632" r:id="rId28"/>
    <p:sldId id="633" r:id="rId29"/>
    <p:sldId id="641" r:id="rId30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67" autoAdjust="0"/>
    <p:restoredTop sz="86449" autoAdjust="0"/>
  </p:normalViewPr>
  <p:slideViewPr>
    <p:cSldViewPr>
      <p:cViewPr varScale="1">
        <p:scale>
          <a:sx n="56" d="100"/>
          <a:sy n="56" d="100"/>
        </p:scale>
        <p:origin x="760" y="184"/>
      </p:cViewPr>
      <p:guideLst>
        <p:guide orient="horz" pos="2205"/>
        <p:guide pos="2880"/>
      </p:guideLst>
    </p:cSldViewPr>
  </p:slideViewPr>
  <p:outlineViewPr>
    <p:cViewPr>
      <p:scale>
        <a:sx n="50" d="100"/>
        <a:sy n="50" d="100"/>
      </p:scale>
      <p:origin x="0" y="-1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Users/vincentjacquesbreton/Desktop/2018%2004%2019-20%20Plan-e%20meeting%20/usage%20ressources%20EGI%20par%20pay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'2017 - usage by country'!$A$2:$A$66</cx:f>
        <cx:lvl ptCount="65">
          <cx:pt idx="0">Algeria</cx:pt>
          <cx:pt idx="1">Argentina</cx:pt>
          <cx:pt idx="2">Armenia</cx:pt>
          <cx:pt idx="3">Australia</cx:pt>
          <cx:pt idx="4">Austria</cx:pt>
          <cx:pt idx="5">Azerbaijan</cx:pt>
          <cx:pt idx="6">Belarus</cx:pt>
          <cx:pt idx="7">Belgium</cx:pt>
          <cx:pt idx="8">Brazil</cx:pt>
          <cx:pt idx="9">Bulgaria</cx:pt>
          <cx:pt idx="10">Canada</cx:pt>
          <cx:pt idx="11">Chile</cx:pt>
          <cx:pt idx="12">China</cx:pt>
          <cx:pt idx="13">Colombia</cx:pt>
          <cx:pt idx="14">Croatia</cx:pt>
          <cx:pt idx="15">Czech Republic</cx:pt>
          <cx:pt idx="16">Denmark</cx:pt>
          <cx:pt idx="17">Egypt</cx:pt>
          <cx:pt idx="18">Estonia</cx:pt>
          <cx:pt idx="19">Finland</cx:pt>
          <cx:pt idx="20">France</cx:pt>
          <cx:pt idx="21">FYROM</cx:pt>
          <cx:pt idx="22">Georgia</cx:pt>
          <cx:pt idx="23">Germany</cx:pt>
          <cx:pt idx="24">Greece</cx:pt>
          <cx:pt idx="25">Hungary</cx:pt>
          <cx:pt idx="26">India</cx:pt>
          <cx:pt idx="27">Iran</cx:pt>
          <cx:pt idx="28">Israel</cx:pt>
          <cx:pt idx="29">Italy</cx:pt>
          <cx:pt idx="30">Japan</cx:pt>
          <cx:pt idx="31">Latvia</cx:pt>
          <cx:pt idx="32">Lithuania</cx:pt>
          <cx:pt idx="33">Malaysia</cx:pt>
          <cx:pt idx="34">Mexico</cx:pt>
          <cx:pt idx="35">Moldova</cx:pt>
          <cx:pt idx="36">Montenegro</cx:pt>
          <cx:pt idx="37">Morocco</cx:pt>
          <cx:pt idx="38">Netherlands</cx:pt>
          <cx:pt idx="39">New Zealand</cx:pt>
          <cx:pt idx="40">Norway</cx:pt>
          <cx:pt idx="41">Pakistan</cx:pt>
          <cx:pt idx="42">Philippines</cx:pt>
          <cx:pt idx="43">Poland</cx:pt>
          <cx:pt idx="44">Portugal</cx:pt>
          <cx:pt idx="45">Puerto Rico</cx:pt>
          <cx:pt idx="46">Romania</cx:pt>
          <cx:pt idx="47">Russia</cx:pt>
          <cx:pt idx="48">Senegal</cx:pt>
          <cx:pt idx="49">Serbia</cx:pt>
          <cx:pt idx="50">Slovakia</cx:pt>
          <cx:pt idx="51">Slovenia</cx:pt>
          <cx:pt idx="52">South Africa</cx:pt>
          <cx:pt idx="53">South Korea</cx:pt>
          <cx:pt idx="54">Spain</cx:pt>
          <cx:pt idx="55">Sweden</cx:pt>
          <cx:pt idx="56">Switzerland</cx:pt>
          <cx:pt idx="57">Taiwan</cx:pt>
          <cx:pt idx="58">Thailand</cx:pt>
          <cx:pt idx="59">Turkey</cx:pt>
          <cx:pt idx="60">Ukraine</cx:pt>
          <cx:pt idx="61">United Kingdom</cx:pt>
          <cx:pt idx="62">United States of America</cx:pt>
          <cx:pt idx="63">Venezuela</cx:pt>
          <cx:pt idx="64">Vietnam</cx:pt>
        </cx:lvl>
      </cx:strDim>
      <cx:numDim type="val">
        <cx:f>'2017 - usage by country'!$B$2:$B$66</cx:f>
        <cx:lvl ptCount="65" formatCode="Standard">
          <cx:pt idx="0">1</cx:pt>
          <cx:pt idx="1">0</cx:pt>
          <cx:pt idx="2">0</cx:pt>
          <cx:pt idx="3">0</cx:pt>
          <cx:pt idx="4">0</cx:pt>
          <cx:pt idx="5">0</cx:pt>
          <cx:pt idx="6">0</cx:pt>
          <cx:pt idx="7">0</cx:pt>
          <cx:pt idx="8">0</cx:pt>
          <cx:pt idx="9">87</cx:pt>
          <cx:pt idx="10">50670069</cx:pt>
          <cx:pt idx="11">0</cx:pt>
          <cx:pt idx="12">13229578</cx:pt>
          <cx:pt idx="13">0</cx:pt>
          <cx:pt idx="14">13</cx:pt>
          <cx:pt idx="15">45031365</cx:pt>
          <cx:pt idx="16">1</cx:pt>
          <cx:pt idx="17">0</cx:pt>
          <cx:pt idx="18">0</cx:pt>
          <cx:pt idx="19">10299541</cx:pt>
          <cx:pt idx="20">676212165</cx:pt>
          <cx:pt idx="21">0</cx:pt>
          <cx:pt idx="22">42</cx:pt>
          <cx:pt idx="23">582156989</cx:pt>
          <cx:pt idx="24">4812280</cx:pt>
          <cx:pt idx="25">335</cx:pt>
          <cx:pt idx="26">104460056</cx:pt>
          <cx:pt idx="27">0</cx:pt>
          <cx:pt idx="28">0</cx:pt>
          <cx:pt idx="29">407315370</cx:pt>
          <cx:pt idx="30">112930353</cx:pt>
          <cx:pt idx="31">0</cx:pt>
          <cx:pt idx="32">0</cx:pt>
          <cx:pt idx="33">0</cx:pt>
          <cx:pt idx="34">61013075</cx:pt>
          <cx:pt idx="35">0</cx:pt>
          <cx:pt idx="36">0</cx:pt>
          <cx:pt idx="37">14381</cx:pt>
          <cx:pt idx="38">7834772</cx:pt>
          <cx:pt idx="39">0</cx:pt>
          <cx:pt idx="40">0</cx:pt>
          <cx:pt idx="41">0</cx:pt>
          <cx:pt idx="42">0</cx:pt>
          <cx:pt idx="43">1198</cx:pt>
          <cx:pt idx="44">2</cx:pt>
          <cx:pt idx="45">0</cx:pt>
          <cx:pt idx="46">50239538</cx:pt>
          <cx:pt idx="47">428666830</cx:pt>
          <cx:pt idx="48">0</cx:pt>
          <cx:pt idx="49">0</cx:pt>
          <cx:pt idx="50">37858697</cx:pt>
          <cx:pt idx="51">105752018</cx:pt>
          <cx:pt idx="52">0</cx:pt>
          <cx:pt idx="53">115646916</cx:pt>
          <cx:pt idx="54">9269227</cx:pt>
          <cx:pt idx="55">0</cx:pt>
          <cx:pt idx="56">0</cx:pt>
          <cx:pt idx="57">1</cx:pt>
          <cx:pt idx="58">0</cx:pt>
          <cx:pt idx="59">0</cx:pt>
          <cx:pt idx="60">5655481</cx:pt>
          <cx:pt idx="61">75702269</cx:pt>
          <cx:pt idx="62">0</cx:pt>
          <cx:pt idx="63">0</cx:pt>
          <cx:pt idx="64">0</cx:pt>
        </cx:lvl>
      </cx:numDim>
    </cx:data>
  </cx:chartData>
  <cx:chart>
    <cx:title pos="t" align="ctr" overlay="0">
      <cx:tx>
        <cx:txData>
          <cx:v>EGI resource usage per country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EGI resource usage per country</a:t>
          </a:r>
        </a:p>
      </cx:txPr>
    </cx:title>
    <cx:plotArea>
      <cx:plotAreaRegion>
        <cx:series layoutId="clusteredColumn" uniqueId="{4843BBCD-10AC-1747-AE93-D9C9AD94A1C5}">
          <cx:dataId val="0"/>
          <cx:layoutPr>
            <cx:aggregation/>
          </cx:layoutPr>
          <cx:axisId val="1"/>
        </cx:series>
        <cx:series layoutId="paretoLine" ownerIdx="0" uniqueId="{46C587F3-6088-D946-861A-77C09AED3CE1}"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489A9-28E3-46DE-BF0C-A30ABC867221}" type="datetimeFigureOut">
              <a:rPr lang="fr-FR" smtClean="0"/>
              <a:pPr/>
              <a:t>27/06/2018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6994-DBEA-4051-BF64-F56BAC5A12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30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1E3743F-23DC-4248-B0D3-DCC3539A30CE}" type="datetimeFigureOut">
              <a:rPr lang="en-GB"/>
              <a:pPr>
                <a:defRPr/>
              </a:pPr>
              <a:t>27/06/2018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F5C1692-A211-47BB-82C7-D9386D78C5A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16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baseline="0" dirty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19544AD4-3BF8-495B-85BC-ECDFC16AB129}" type="slidenum">
              <a:rPr lang="en-GB"/>
              <a:pPr eaLnBrk="1" hangingPunct="1"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8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3884462" y="8685889"/>
            <a:ext cx="2972004" cy="456704"/>
          </a:xfrm>
          <a:prstGeom prst="rect">
            <a:avLst/>
          </a:prstGeom>
          <a:noFill/>
          <a:ln>
            <a:noFill/>
          </a:ln>
        </p:spPr>
        <p:txBody>
          <a:bodyPr lIns="90075" tIns="45050" rIns="90075" bIns="45050" anchor="b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"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11</a:t>
            </a:fld>
            <a:endParaRPr lang="en" sz="1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3738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" name="Shape 81"/>
          <p:cNvSpPr txBox="1"/>
          <p:nvPr/>
        </p:nvSpPr>
        <p:spPr>
          <a:xfrm>
            <a:off x="686360" y="4342540"/>
            <a:ext cx="5486679" cy="4114515"/>
          </a:xfrm>
          <a:prstGeom prst="rect">
            <a:avLst/>
          </a:prstGeom>
          <a:noFill/>
          <a:ln>
            <a:noFill/>
          </a:ln>
        </p:spPr>
        <p:txBody>
          <a:bodyPr lIns="86100" tIns="43050" rIns="86100" bIns="430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7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7026" y="4342944"/>
            <a:ext cx="5483946" cy="4114592"/>
          </a:xfrm>
          <a:prstGeom prst="rect">
            <a:avLst/>
          </a:prstGeom>
          <a:noFill/>
          <a:ln>
            <a:noFill/>
          </a:ln>
        </p:spPr>
        <p:txBody>
          <a:bodyPr lIns="86100" tIns="86100" rIns="86100" bIns="861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06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(Environnement-Agronomie, Santé, Usine du futur, sciences humaines et sociales)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0804-3F68-46FB-92F4-8C6ADF999CB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89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118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Exposé Marin </a:t>
            </a:r>
            <a:r>
              <a:rPr lang="fr-FR" dirty="0" err="1"/>
              <a:t>Dacos</a:t>
            </a:r>
            <a:r>
              <a:rPr lang="fr-FR" dirty="0"/>
              <a:t>: exemple de l’astronomie mais il a fallu 25 ans</a:t>
            </a:r>
          </a:p>
          <a:p>
            <a:r>
              <a:rPr lang="fr-FR" dirty="0"/>
              <a:t>https://www6.inra.fr/</a:t>
            </a:r>
            <a:r>
              <a:rPr lang="fr-FR" dirty="0" err="1"/>
              <a:t>datapartage</a:t>
            </a:r>
            <a:r>
              <a:rPr lang="fr-FR" dirty="0"/>
              <a:t>/Technologies/Principes-FAIR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5C1692-A211-47BB-82C7-D9386D78C5A5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6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/>
          <a:stretch/>
        </p:blipFill>
        <p:spPr bwMode="auto">
          <a:xfrm>
            <a:off x="0" y="1043869"/>
            <a:ext cx="1447800" cy="543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551613" y="503238"/>
            <a:ext cx="26638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3200" b="1" u="none">
                <a:solidFill>
                  <a:srgbClr val="FFFFFF"/>
                </a:solidFill>
                <a:ea typeface="SimSun" pitchFamily="2" charset="-122"/>
              </a:rPr>
              <a:t>EGI-InSPIRE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713413"/>
            <a:ext cx="78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640388"/>
            <a:ext cx="14478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www.egi.eu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EGI-InSPIRE RI-261323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130425"/>
            <a:ext cx="72008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886200"/>
            <a:ext cx="5832648" cy="13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30/05/2011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Context &amp; NA2 - EGI-InSPIRE Review 2011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5475" y="635635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5715CC5-53A4-439F-A85F-0604235AB755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7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21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4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9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39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839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03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87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30/05/2011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Project Presentation - May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3C9E4-42E2-402A-B0B1-17451789FE1F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632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3717032"/>
            <a:ext cx="8640960" cy="2836168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6604992"/>
            <a:ext cx="8640960" cy="253008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4956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267744" y="6597650"/>
            <a:ext cx="2808288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– séminaire INRA - 29 mai 2013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811516" y="6597650"/>
            <a:ext cx="1296988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9117672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413426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005064"/>
            <a:ext cx="7772400" cy="1763911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348881"/>
            <a:ext cx="7772400" cy="165618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006402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2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7504" y="1844824"/>
            <a:ext cx="4176464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7504" y="2484586"/>
            <a:ext cx="4176464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427984" y="1844824"/>
            <a:ext cx="4589969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427984" y="2484586"/>
            <a:ext cx="4589969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083743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168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199441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286001" cy="1162050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844825"/>
            <a:ext cx="5389438" cy="4608512"/>
          </a:xfrm>
        </p:spPr>
        <p:txBody>
          <a:bodyPr/>
          <a:lstStyle>
            <a:lvl1pPr>
              <a:defRPr sz="3200">
                <a:solidFill>
                  <a:srgbClr val="01ADF0"/>
                </a:solidFill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3006875"/>
            <a:ext cx="3286001" cy="34464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799670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4800600"/>
            <a:ext cx="8784976" cy="566738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512" y="1916831"/>
            <a:ext cx="8784976" cy="2810743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5367338"/>
            <a:ext cx="8784976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63521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038163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844824"/>
            <a:ext cx="2407096" cy="4608512"/>
          </a:xfrm>
        </p:spPr>
        <p:txBody>
          <a:bodyPr vert="eaVer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844824"/>
            <a:ext cx="6019800" cy="4608512"/>
          </a:xfrm>
        </p:spPr>
        <p:txBody>
          <a:bodyPr vert="eaVert"/>
          <a:lstStyle>
            <a:lvl1pPr>
              <a:defRPr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91488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60670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775C4F-72C9-4C3A-AED8-74F11D37076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72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7504" y="1916832"/>
            <a:ext cx="4248472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464496" cy="4525963"/>
          </a:xfrm>
        </p:spPr>
        <p:txBody>
          <a:bodyPr/>
          <a:lstStyle>
            <a:lvl1pPr>
              <a:defRPr sz="2800">
                <a:solidFill>
                  <a:srgbClr val="01ADF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dirty="0"/>
              <a:t>France Grilles     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0DD07-2C1C-4E98-BDAC-E9219E5F2D2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2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4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0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7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2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_TopBar_1247width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41257"/>
          </a:xfrm>
          <a:prstGeom prst="rect">
            <a:avLst/>
          </a:prstGeom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0" y="6308725"/>
            <a:ext cx="9144000" cy="549275"/>
          </a:xfrm>
          <a:prstGeom prst="rect">
            <a:avLst/>
          </a:prstGeom>
          <a:solidFill>
            <a:srgbClr val="0067B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>
              <a:latin typeface="Calibri" pitchFamily="34" charset="0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2124075" y="115888"/>
            <a:ext cx="68405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 style du titre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1188" y="1600200"/>
            <a:ext cx="80756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913" y="6376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/>
              <a:t>France Grilles - juin  2012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33" name="Rectangle 17"/>
          <p:cNvSpPr>
            <a:spLocks noChangeArrowheads="1"/>
          </p:cNvSpPr>
          <p:nvPr/>
        </p:nvSpPr>
        <p:spPr bwMode="auto">
          <a:xfrm>
            <a:off x="7667625" y="6586538"/>
            <a:ext cx="14478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r"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www.egi.eu</a:t>
            </a:r>
          </a:p>
        </p:txBody>
      </p:sp>
      <p:sp>
        <p:nvSpPr>
          <p:cNvPr id="1034" name="Rectangle 18"/>
          <p:cNvSpPr>
            <a:spLocks noChangeArrowheads="1"/>
          </p:cNvSpPr>
          <p:nvPr/>
        </p:nvSpPr>
        <p:spPr bwMode="auto">
          <a:xfrm>
            <a:off x="53975" y="6605588"/>
            <a:ext cx="2286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200">
                <a:solidFill>
                  <a:srgbClr val="FFFFFF"/>
                </a:solidFill>
                <a:ea typeface="SimSun" pitchFamily="2" charset="-122"/>
              </a:rPr>
              <a:t>EGI-InSPIRE RI-261323</a:t>
            </a:r>
          </a:p>
        </p:txBody>
      </p:sp>
    </p:spTree>
    <p:extLst>
      <p:ext uri="{BB962C8B-B14F-4D97-AF65-F5344CB8AC3E}">
        <p14:creationId xmlns:p14="http://schemas.microsoft.com/office/powerpoint/2010/main" val="99035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0C2F7-7F6A-4E25-B40A-7E15BC683171}" type="datetimeFigureOut">
              <a:rPr lang="en-GB" smtClean="0"/>
              <a:pPr/>
              <a:t>27/06/2018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141F7-50E8-4C5B-BB8E-219A037B6DD9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6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7950" y="1268413"/>
            <a:ext cx="8928100" cy="431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07950" y="1844675"/>
            <a:ext cx="8928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7950" y="6592888"/>
            <a:ext cx="2133600" cy="2651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39975" y="6597650"/>
            <a:ext cx="28082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France Grilles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219700" y="6597650"/>
            <a:ext cx="1296988" cy="2603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charset="-128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01ADF0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5.jp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4419600"/>
            <a:ext cx="8640960" cy="10835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effectLst/>
              </a:rPr>
              <a:t>V. Breton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38" y="-152400"/>
            <a:ext cx="9155938" cy="38862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7" name="Image 6" descr="BandeauBasPP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67475"/>
            <a:ext cx="91440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44F771-016B-2F46-B807-E2461CF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Services for the long </a:t>
            </a:r>
            <a:r>
              <a:rPr lang="fr-FR" dirty="0" err="1"/>
              <a:t>tail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9545D2-AA14-5842-806D-47FFBD5D9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44675"/>
            <a:ext cx="3167906" cy="4525963"/>
          </a:xfrm>
        </p:spPr>
        <p:txBody>
          <a:bodyPr/>
          <a:lstStyle/>
          <a:p>
            <a:r>
              <a:rPr lang="fr-FR" sz="2400" dirty="0"/>
              <a:t>80+ active </a:t>
            </a:r>
            <a:r>
              <a:rPr lang="fr-FR" sz="2400" dirty="0" err="1"/>
              <a:t>users</a:t>
            </a:r>
            <a:r>
              <a:rPr lang="fr-FR" sz="2400" dirty="0"/>
              <a:t> of France Grilles VO</a:t>
            </a:r>
          </a:p>
          <a:p>
            <a:r>
              <a:rPr lang="fr-FR" sz="2400" dirty="0"/>
              <a:t>FG-DIRAC service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very</a:t>
            </a:r>
            <a:r>
              <a:rPr lang="fr-FR" sz="2400" dirty="0"/>
              <a:t> active</a:t>
            </a:r>
          </a:p>
          <a:p>
            <a:r>
              <a:rPr lang="fr-FR" sz="2400" dirty="0"/>
              <a:t>Scientific </a:t>
            </a:r>
            <a:r>
              <a:rPr lang="fr-FR" sz="2400" dirty="0" err="1"/>
              <a:t>portals</a:t>
            </a:r>
            <a:r>
              <a:rPr lang="fr-FR" sz="2400" dirty="0"/>
              <a:t> on top of EGI </a:t>
            </a:r>
            <a:r>
              <a:rPr lang="fr-FR" sz="2400" dirty="0" err="1"/>
              <a:t>resources</a:t>
            </a:r>
            <a:r>
              <a:rPr lang="fr-FR" sz="2400" dirty="0"/>
              <a:t> in  constant </a:t>
            </a:r>
            <a:r>
              <a:rPr lang="fr-FR" sz="2400" dirty="0" err="1"/>
              <a:t>growth</a:t>
            </a:r>
            <a:endParaRPr lang="fr-FR" sz="2400" dirty="0"/>
          </a:p>
          <a:p>
            <a:pPr lvl="1"/>
            <a:r>
              <a:rPr lang="fr-FR" sz="2400" dirty="0"/>
              <a:t>VIP for neuroscience </a:t>
            </a:r>
            <a:r>
              <a:rPr lang="fr-FR" sz="2400" dirty="0" err="1"/>
              <a:t>community</a:t>
            </a:r>
            <a:r>
              <a:rPr lang="fr-FR" sz="2400" dirty="0"/>
              <a:t> has 1200+ </a:t>
            </a:r>
            <a:r>
              <a:rPr lang="fr-FR" sz="2400" dirty="0" err="1"/>
              <a:t>users</a:t>
            </a:r>
            <a:endParaRPr lang="fr-FR" sz="2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AEE685-F263-4545-AC8B-529B786B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C12C748-CABB-BB43-A293-6CEC86D27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13096"/>
            <a:ext cx="585216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4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Shape 84"/>
          <p:cNvGrpSpPr/>
          <p:nvPr/>
        </p:nvGrpSpPr>
        <p:grpSpPr>
          <a:xfrm>
            <a:off x="177120" y="907295"/>
            <a:ext cx="3051360" cy="1728181"/>
            <a:chOff x="123" y="630"/>
            <a:chExt cx="2119" cy="1199"/>
          </a:xfrm>
        </p:grpSpPr>
        <p:grpSp>
          <p:nvGrpSpPr>
            <p:cNvPr id="85" name="Shape 85"/>
            <p:cNvGrpSpPr/>
            <p:nvPr/>
          </p:nvGrpSpPr>
          <p:grpSpPr>
            <a:xfrm>
              <a:off x="123" y="630"/>
              <a:ext cx="2118" cy="1199"/>
              <a:chOff x="123" y="630"/>
              <a:chExt cx="2118" cy="1199"/>
            </a:xfrm>
          </p:grpSpPr>
          <p:pic>
            <p:nvPicPr>
              <p:cNvPr id="86" name="Shape 86"/>
              <p:cNvPicPr preferRelativeResize="0"/>
              <p:nvPr/>
            </p:nvPicPr>
            <p:blipFill rotWithShape="1">
              <a:blip r:embed="rId3">
                <a:alphaModFix/>
              </a:blip>
              <a:srcRect t="595" r="63936" b="43905"/>
              <a:stretch/>
            </p:blipFill>
            <p:spPr>
              <a:xfrm>
                <a:off x="166" y="678"/>
                <a:ext cx="2065" cy="11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" name="Shape 87"/>
              <p:cNvSpPr/>
              <p:nvPr/>
            </p:nvSpPr>
            <p:spPr>
              <a:xfrm>
                <a:off x="530" y="630"/>
                <a:ext cx="1710" cy="1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Shape 88"/>
              <p:cNvSpPr/>
              <p:nvPr/>
            </p:nvSpPr>
            <p:spPr>
              <a:xfrm>
                <a:off x="123" y="667"/>
                <a:ext cx="45" cy="11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123" y="667"/>
                <a:ext cx="62" cy="5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0" name="Shape 90"/>
            <p:cNvCxnSpPr/>
            <p:nvPr/>
          </p:nvCxnSpPr>
          <p:spPr>
            <a:xfrm>
              <a:off x="175" y="1809"/>
              <a:ext cx="2067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Shape 91"/>
            <p:cNvCxnSpPr/>
            <p:nvPr/>
          </p:nvCxnSpPr>
          <p:spPr>
            <a:xfrm>
              <a:off x="2232" y="773"/>
              <a:ext cx="9" cy="1032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Shape 92"/>
          <p:cNvSpPr txBox="1"/>
          <p:nvPr/>
        </p:nvSpPr>
        <p:spPr>
          <a:xfrm>
            <a:off x="172800" y="591902"/>
            <a:ext cx="1227000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Web portal</a:t>
            </a:r>
          </a:p>
        </p:txBody>
      </p:sp>
      <p:sp>
        <p:nvSpPr>
          <p:cNvPr id="93" name="Shape 93"/>
          <p:cNvSpPr/>
          <p:nvPr/>
        </p:nvSpPr>
        <p:spPr>
          <a:xfrm>
            <a:off x="4716001" y="4081389"/>
            <a:ext cx="4269600" cy="25101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4665600" y="3833675"/>
            <a:ext cx="1584899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160" y="4572480"/>
            <a:ext cx="3911099" cy="197579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4674250" y="4110200"/>
            <a:ext cx="4203300" cy="519586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1200+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registered users in April 2018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used robot certificate in EGI in 2012(</a:t>
            </a: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http://go.egi.eu/wiki.robot.users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&gt;40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publications since 2011</a:t>
            </a:r>
          </a:p>
        </p:txBody>
      </p:sp>
      <p:sp>
        <p:nvSpPr>
          <p:cNvPr id="97" name="Shape 97"/>
          <p:cNvSpPr/>
          <p:nvPr/>
        </p:nvSpPr>
        <p:spPr>
          <a:xfrm>
            <a:off x="165600" y="2900464"/>
            <a:ext cx="4366199" cy="3807899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/>
          <p:nvPr/>
        </p:nvSpPr>
        <p:spPr>
          <a:xfrm>
            <a:off x="2583359" y="3008475"/>
            <a:ext cx="1483199" cy="2304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Neuro-image analysis</a:t>
            </a:r>
          </a:p>
        </p:txBody>
      </p:sp>
      <p:grpSp>
        <p:nvGrpSpPr>
          <p:cNvPr id="99" name="Shape 99"/>
          <p:cNvGrpSpPr/>
          <p:nvPr/>
        </p:nvGrpSpPr>
        <p:grpSpPr>
          <a:xfrm>
            <a:off x="480959" y="2998395"/>
            <a:ext cx="1892159" cy="1749784"/>
            <a:chOff x="333" y="2081"/>
            <a:chExt cx="1313" cy="1214"/>
          </a:xfrm>
        </p:grpSpPr>
        <p:sp>
          <p:nvSpPr>
            <p:cNvPr id="100" name="Shape 100"/>
            <p:cNvSpPr txBox="1"/>
            <p:nvPr/>
          </p:nvSpPr>
          <p:spPr>
            <a:xfrm>
              <a:off x="345" y="2081"/>
              <a:ext cx="1222" cy="1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 typeface="Arial"/>
                <a:buNone/>
              </a:pPr>
              <a:r>
                <a:rPr lang="en" sz="900" b="1" kern="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Cancer therapy simulation</a:t>
              </a:r>
            </a:p>
          </p:txBody>
        </p:sp>
        <p:pic>
          <p:nvPicPr>
            <p:cNvPr id="101" name="Shape 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9" y="2219"/>
              <a:ext cx="1193" cy="8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Shape 102"/>
            <p:cNvSpPr txBox="1"/>
            <p:nvPr/>
          </p:nvSpPr>
          <p:spPr>
            <a:xfrm>
              <a:off x="333" y="3080"/>
              <a:ext cx="1313" cy="216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Prostate radiotherapy  plan simulated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with GATE(L. Grevillot and  D. Sarrut)</a:t>
              </a:r>
            </a:p>
          </p:txBody>
        </p:sp>
      </p:grpSp>
      <p:grpSp>
        <p:nvGrpSpPr>
          <p:cNvPr id="103" name="Shape 103"/>
          <p:cNvGrpSpPr/>
          <p:nvPr/>
        </p:nvGrpSpPr>
        <p:grpSpPr>
          <a:xfrm>
            <a:off x="580321" y="4798584"/>
            <a:ext cx="3366720" cy="1800189"/>
            <a:chOff x="403" y="3331"/>
            <a:chExt cx="2338" cy="1250"/>
          </a:xfrm>
        </p:grpSpPr>
        <p:sp>
          <p:nvSpPr>
            <p:cNvPr id="104" name="Shape 104"/>
            <p:cNvSpPr txBox="1"/>
            <p:nvPr/>
          </p:nvSpPr>
          <p:spPr>
            <a:xfrm>
              <a:off x="538" y="3331"/>
              <a:ext cx="840" cy="15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333333"/>
                </a:buClr>
                <a:buSzPct val="25000"/>
                <a:buFont typeface="Arial"/>
                <a:buNone/>
              </a:pPr>
              <a:r>
                <a:rPr lang="en" sz="900" b="1" kern="0">
                  <a:solidFill>
                    <a:srgbClr val="333333"/>
                  </a:solidFill>
                  <a:latin typeface="Arial"/>
                  <a:ea typeface="Arial"/>
                  <a:cs typeface="Arial"/>
                  <a:sym typeface="Arial"/>
                </a:rPr>
                <a:t>Image simulation</a:t>
              </a:r>
            </a:p>
          </p:txBody>
        </p:sp>
        <p:pic>
          <p:nvPicPr>
            <p:cNvPr id="105" name="Shape 10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7" y="3472"/>
              <a:ext cx="999" cy="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Shape 106"/>
            <p:cNvSpPr txBox="1"/>
            <p:nvPr/>
          </p:nvSpPr>
          <p:spPr>
            <a:xfrm>
              <a:off x="403" y="4365"/>
              <a:ext cx="2338" cy="217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anchor="t" anchorCtr="0">
              <a:no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Echocardiography simulated with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FIELD-II (O. Bernard </a:t>
              </a:r>
              <a:r>
                <a:rPr lang="en" sz="700" i="1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et al</a:t>
              </a:r>
              <a:r>
                <a:rPr lang="en" sz="7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</a:p>
          </p:txBody>
        </p:sp>
      </p:grpSp>
      <p:sp>
        <p:nvSpPr>
          <p:cNvPr id="107" name="Shape 107"/>
          <p:cNvSpPr txBox="1"/>
          <p:nvPr/>
        </p:nvSpPr>
        <p:spPr>
          <a:xfrm>
            <a:off x="2332800" y="4838907"/>
            <a:ext cx="2089500" cy="2304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Modeling and optimization of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distributed computing systems</a:t>
            </a:r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21381"/>
          <a:stretch/>
        </p:blipFill>
        <p:spPr>
          <a:xfrm>
            <a:off x="2403359" y="5174464"/>
            <a:ext cx="1876200" cy="118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Shape 109"/>
          <p:cNvSpPr txBox="1"/>
          <p:nvPr/>
        </p:nvSpPr>
        <p:spPr>
          <a:xfrm>
            <a:off x="2381759" y="6310742"/>
            <a:ext cx="2053499" cy="3152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Acceleration yielded by non-clairvoyant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task replication (R. Ferreira da Silva </a:t>
            </a:r>
            <a:r>
              <a:rPr lang="en" sz="7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53280" y="3207216"/>
            <a:ext cx="1140599" cy="126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2666880" y="4475989"/>
            <a:ext cx="1355100" cy="3152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Brain tissue segmentation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Freesurfer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69120" y="2619635"/>
            <a:ext cx="2617800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Scientific applications</a:t>
            </a:r>
          </a:p>
        </p:txBody>
      </p:sp>
      <p:sp>
        <p:nvSpPr>
          <p:cNvPr id="113" name="Shape 113"/>
          <p:cNvSpPr/>
          <p:nvPr/>
        </p:nvSpPr>
        <p:spPr>
          <a:xfrm>
            <a:off x="4710239" y="845370"/>
            <a:ext cx="4237800" cy="29853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4610880" y="613504"/>
            <a:ext cx="2658299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11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Infrastructure</a:t>
            </a:r>
          </a:p>
        </p:txBody>
      </p:sp>
      <p:pic>
        <p:nvPicPr>
          <p:cNvPr id="115" name="Shape 1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24640" y="908737"/>
            <a:ext cx="527099" cy="3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 rotWithShape="1">
          <a:blip r:embed="rId10">
            <a:alphaModFix/>
          </a:blip>
          <a:srcRect r="64380"/>
          <a:stretch/>
        </p:blipFill>
        <p:spPr>
          <a:xfrm>
            <a:off x="8326081" y="2046455"/>
            <a:ext cx="540000" cy="39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/>
        </p:nvSpPr>
        <p:spPr>
          <a:xfrm>
            <a:off x="4690067" y="888575"/>
            <a:ext cx="3434100" cy="2592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Supported by EGI Infrastructure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biomed VO (~65 sites in Europe and beyond)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 in </a:t>
            </a: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N4U (Neugrid)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portal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VIP consumes ~3</a:t>
            </a:r>
            <a:r>
              <a:rPr lang="en" sz="9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 CPU years</a:t>
            </a:r>
            <a:r>
              <a:rPr lang="en" sz="9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every month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b="1" kern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75039" y="2475621"/>
            <a:ext cx="502500" cy="5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8364960" y="2989753"/>
            <a:ext cx="496800" cy="2015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DIRAC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8184960" y="1876517"/>
            <a:ext cx="817799" cy="201599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France-Grilles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1064161" y="744558"/>
            <a:ext cx="1483199" cy="230400"/>
          </a:xfrm>
          <a:prstGeom prst="rect">
            <a:avLst/>
          </a:prstGeom>
          <a:noFill/>
          <a:ln>
            <a:noFill/>
          </a:ln>
        </p:spPr>
        <p:txBody>
          <a:bodyPr lIns="81625" tIns="408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Application as a service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ct val="25000"/>
              <a:buFont typeface="Arial"/>
              <a:buNone/>
            </a:pPr>
            <a:r>
              <a:rPr lang="en" sz="900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File transfer to/from grid</a:t>
            </a:r>
            <a:r>
              <a:rPr lang="en" sz="900" b="1" kern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</a:pPr>
            <a:endParaRPr sz="900" b="1" kern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499200" y="1692178"/>
            <a:ext cx="881399" cy="704099"/>
          </a:xfrm>
          <a:prstGeom prst="rightArrow">
            <a:avLst>
              <a:gd name="adj1" fmla="val 50000"/>
              <a:gd name="adj2" fmla="val 31288"/>
            </a:avLst>
          </a:prstGeom>
          <a:solidFill>
            <a:srgbClr val="729FCF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Shape 124"/>
          <p:cNvSpPr/>
          <p:nvPr/>
        </p:nvSpPr>
        <p:spPr>
          <a:xfrm rot="5400000">
            <a:off x="2136180" y="2391492"/>
            <a:ext cx="674100" cy="704099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729FCF"/>
          </a:solidFill>
          <a:ln w="9525" cap="flat" cmpd="sng">
            <a:solidFill>
              <a:srgbClr val="3465A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2925" tIns="41450" rIns="82925" bIns="4145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6160" y="17282"/>
            <a:ext cx="7656600" cy="516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lIns="81625" tIns="40800" rIns="81625" bIns="408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endParaRPr lang="en" sz="25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sz="25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Virtual Imaging Platform (VIP)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5472670" y="99797"/>
            <a:ext cx="3155099" cy="314099"/>
          </a:xfrm>
          <a:prstGeom prst="rect">
            <a:avLst/>
          </a:prstGeom>
          <a:noFill/>
          <a:ln>
            <a:noFill/>
          </a:ln>
        </p:spPr>
        <p:txBody>
          <a:bodyPr lIns="81625" tIns="55200" rIns="81625" bIns="408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https://vip.creatis.insa-lyon.fr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61" y="1644486"/>
            <a:ext cx="3405588" cy="20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AF3141-951D-844A-9460-E6D799E2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Utilisation des ressources du cloud fédéré France Grilles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054671-49D8-F34B-AFA4-C16646D89F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Nombres d’utilisateurs ?</a:t>
            </a:r>
          </a:p>
          <a:p>
            <a:pPr lvl="1"/>
            <a:r>
              <a:rPr lang="fr-FR" dirty="0"/>
              <a:t>Disciplines scientifiques?</a:t>
            </a:r>
          </a:p>
          <a:p>
            <a:r>
              <a:rPr lang="fr-FR" dirty="0"/>
              <a:t>Ressources utilisées 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1F5399-6C6C-0C4F-9524-158D1B543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181865-3A76-8F47-B5ED-250465BD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215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Highlights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950" y="1844824"/>
            <a:ext cx="8928100" cy="4525963"/>
          </a:xfrm>
        </p:spPr>
        <p:txBody>
          <a:bodyPr/>
          <a:lstStyle/>
          <a:p>
            <a:r>
              <a:rPr lang="en-US" sz="2200" b="1"/>
              <a:t>2010: birth of GIS France-Grilles and EGI foundation</a:t>
            </a:r>
          </a:p>
          <a:p>
            <a:r>
              <a:rPr lang="en-US" sz="2200" b="1"/>
              <a:t>2011: EGI Technical Forum in Lyon gathers over 670 participants</a:t>
            </a:r>
          </a:p>
          <a:p>
            <a:r>
              <a:rPr lang="en-US" sz="2200" b="1"/>
              <a:t>2012: discovery of the Higgs boson using LHC Computing Grid</a:t>
            </a:r>
          </a:p>
          <a:p>
            <a:r>
              <a:rPr lang="en-US" sz="2200" b="1"/>
              <a:t>2013: birth of SUCCES national workshop with HPC user group - birth of FG-Cloud</a:t>
            </a:r>
          </a:p>
          <a:p>
            <a:r>
              <a:rPr lang="en-US" sz="2200" b="1"/>
              <a:t>2014: french EGI users harvest 40% of their computing resources outside France</a:t>
            </a:r>
          </a:p>
          <a:p>
            <a:r>
              <a:rPr lang="en-US" sz="2200" b="1"/>
              <a:t>2015: France-Grilles virtual organization enters EGI top 10 VOs</a:t>
            </a:r>
          </a:p>
          <a:p>
            <a:r>
              <a:rPr lang="en-US" sz="2200" b="1"/>
              <a:t>2016: France-Grilles enters top5 contributors to EGI cloud federation</a:t>
            </a:r>
          </a:p>
          <a:p>
            <a:r>
              <a:rPr lang="en-US" sz="2200" b="1"/>
              <a:t>2018: french EGI users have harvested 1 billion normalized CPU hours outside France since january 2014</a:t>
            </a:r>
          </a:p>
          <a:p>
            <a:endParaRPr lang="en-US" sz="2200" b="1"/>
          </a:p>
          <a:p>
            <a:endParaRPr lang="en-US" sz="2200" b="1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977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5ED86D-4000-AD47-B3CB-56EEDC2E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futur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5F17C8-10B1-3148-8CE8-C40534409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La société nous demande d’évoluer</a:t>
            </a:r>
          </a:p>
          <a:p>
            <a:pPr lvl="1"/>
            <a:r>
              <a:rPr lang="fr-FR" dirty="0"/>
              <a:t>Science ouverte à tous</a:t>
            </a:r>
          </a:p>
          <a:p>
            <a:pPr lvl="1"/>
            <a:r>
              <a:rPr lang="fr-FR" dirty="0"/>
              <a:t>Rationalisation des investissements</a:t>
            </a:r>
          </a:p>
          <a:p>
            <a:r>
              <a:rPr lang="fr-FR" dirty="0"/>
              <a:t>Problème </a:t>
            </a:r>
            <a:r>
              <a:rPr lang="fr-FR" dirty="0" err="1"/>
              <a:t>multiéchelle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Échelle du site</a:t>
            </a:r>
          </a:p>
          <a:p>
            <a:pPr lvl="1"/>
            <a:r>
              <a:rPr lang="fr-FR" dirty="0"/>
              <a:t>Echelle régionale</a:t>
            </a:r>
          </a:p>
          <a:p>
            <a:pPr lvl="1"/>
            <a:r>
              <a:rPr lang="fr-FR" dirty="0"/>
              <a:t>Echelle nationale </a:t>
            </a:r>
          </a:p>
          <a:p>
            <a:pPr lvl="1"/>
            <a:r>
              <a:rPr lang="fr-FR" dirty="0"/>
              <a:t>Echelle internationale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19A96D3-7DFD-6B42-B78B-A71EA055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3770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4F38E-67EA-0042-8F4A-56E92EE95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Rappels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E6FDE-C526-B446-88F0-D07F0A4E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Sur les 150000 chercheurs, enseignants-chercheurs et doctorants dans les laboratoires français, environ</a:t>
            </a:r>
          </a:p>
          <a:p>
            <a:pPr lvl="1"/>
            <a:r>
              <a:rPr lang="fr-FR" dirty="0"/>
              <a:t>6000 utilisent les </a:t>
            </a:r>
            <a:r>
              <a:rPr lang="fr-FR" dirty="0" err="1"/>
              <a:t>mesocentres</a:t>
            </a:r>
            <a:endParaRPr lang="fr-FR" dirty="0"/>
          </a:p>
          <a:p>
            <a:pPr lvl="1"/>
            <a:r>
              <a:rPr lang="fr-FR" dirty="0"/>
              <a:t>1000 à 1500 la grille et le cloud</a:t>
            </a:r>
          </a:p>
          <a:p>
            <a:pPr lvl="1"/>
            <a:r>
              <a:rPr lang="fr-FR" dirty="0"/>
              <a:t>1500 à 2000 les centres de calculs Haute Performance nationaux et européens (&gt; 700 projets)</a:t>
            </a:r>
          </a:p>
          <a:p>
            <a:r>
              <a:rPr lang="fr-FR" dirty="0"/>
              <a:t>La longue traîne de la science est très longue…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9D9DDD-9556-B147-AA62-A521D890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484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C2365-A20E-2A41-BFF1-8373D5C5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Echelle locale = site universitaire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051551-92CD-A447-B7B5-13C9D78D7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Echelle pertinente pour déployer les services mutualisés pour la longue traîne de la science</a:t>
            </a:r>
          </a:p>
          <a:p>
            <a:pPr lvl="1"/>
            <a:r>
              <a:rPr lang="fr-FR" dirty="0"/>
              <a:t>Échelle des financements</a:t>
            </a:r>
          </a:p>
          <a:p>
            <a:r>
              <a:rPr lang="fr-FR" dirty="0"/>
              <a:t>Echelle fondamentale pour la multidisciplinarité</a:t>
            </a:r>
          </a:p>
          <a:p>
            <a:pPr lvl="1"/>
            <a:r>
              <a:rPr lang="fr-FR" dirty="0"/>
              <a:t>Contacts plus faciles entre laboratoires</a:t>
            </a:r>
          </a:p>
          <a:p>
            <a:pPr lvl="1"/>
            <a:r>
              <a:rPr lang="fr-FR" dirty="0"/>
              <a:t>Importance du partage d’une infrastructure commune</a:t>
            </a:r>
          </a:p>
          <a:p>
            <a:r>
              <a:rPr lang="fr-FR" dirty="0"/>
              <a:t>Clefs</a:t>
            </a:r>
          </a:p>
          <a:p>
            <a:pPr lvl="1"/>
            <a:r>
              <a:rPr lang="fr-FR" dirty="0"/>
              <a:t>construire la confiance</a:t>
            </a:r>
          </a:p>
          <a:p>
            <a:pPr lvl="1"/>
            <a:r>
              <a:rPr lang="fr-FR" dirty="0"/>
              <a:t>Volonté politique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653ED8-A7E1-814B-9DDB-A67C47F0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091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09FEC-1031-A84C-9742-077EC35C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Expérience à Clermont-Ferrand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7053AB-AFA2-1740-84CA-BDB06B63B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700213"/>
            <a:ext cx="8928100" cy="4525963"/>
          </a:xfrm>
        </p:spPr>
        <p:txBody>
          <a:bodyPr/>
          <a:lstStyle/>
          <a:p>
            <a:r>
              <a:rPr lang="fr-FR" sz="2800" dirty="0"/>
              <a:t>Un des 5 défis du Contrat de Projet Etat-Région est consacré à l’achat d’équipement pour les données massives de la recherche</a:t>
            </a:r>
          </a:p>
          <a:p>
            <a:pPr lvl="1"/>
            <a:r>
              <a:rPr lang="fr-FR" sz="2400" dirty="0"/>
              <a:t>Budget de 3 M€ sur 6 ans pour équiper le </a:t>
            </a:r>
            <a:r>
              <a:rPr lang="fr-FR" sz="2400" dirty="0" err="1"/>
              <a:t>mesocentre</a:t>
            </a:r>
            <a:endParaRPr lang="fr-FR" sz="2400" dirty="0"/>
          </a:p>
          <a:p>
            <a:pPr lvl="1"/>
            <a:r>
              <a:rPr lang="fr-FR" sz="2400" dirty="0"/>
              <a:t>Financement de projets annuels </a:t>
            </a:r>
            <a:r>
              <a:rPr lang="fr-FR" sz="2400" dirty="0" err="1"/>
              <a:t>coconstruits</a:t>
            </a:r>
            <a:r>
              <a:rPr lang="fr-FR" sz="2400" dirty="0"/>
              <a:t> avec les autres défis </a:t>
            </a:r>
          </a:p>
          <a:p>
            <a:r>
              <a:rPr lang="fr-FR" sz="2800" dirty="0"/>
              <a:t>Partenariat étroit avec les chercheurs en informatique </a:t>
            </a:r>
          </a:p>
          <a:p>
            <a:pPr lvl="1"/>
            <a:r>
              <a:rPr lang="fr-FR" sz="2400" dirty="0"/>
              <a:t>Plate-forme dédiée recherche (</a:t>
            </a:r>
            <a:r>
              <a:rPr lang="fr-FR" sz="2400" dirty="0" err="1"/>
              <a:t>Galactica</a:t>
            </a:r>
            <a:r>
              <a:rPr lang="fr-FR" sz="2400" dirty="0"/>
              <a:t>)</a:t>
            </a:r>
          </a:p>
          <a:p>
            <a:pPr lvl="1"/>
            <a:r>
              <a:rPr lang="fr-FR" sz="2400" dirty="0"/>
              <a:t>Co-encadrement de toutes les thèses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955F2E-14D5-ED43-83B4-337B2C68E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811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9106"/>
            <a:ext cx="6635080" cy="1238532"/>
          </a:xfrm>
        </p:spPr>
        <p:txBody>
          <a:bodyPr>
            <a:normAutofit/>
          </a:bodyPr>
          <a:lstStyle/>
          <a:p>
            <a:r>
              <a:rPr lang="fr-FR" dirty="0"/>
              <a:t>Cloud environnemental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sz="2800" dirty="0"/>
              <a:t>Une ambition importante :</a:t>
            </a:r>
          </a:p>
          <a:p>
            <a:pPr lvl="2"/>
            <a:r>
              <a:rPr lang="fr-FR" sz="2000" dirty="0"/>
              <a:t>Création d’un « grand » observatoire de l’environnement en Auvergne, unique en Europe.</a:t>
            </a:r>
          </a:p>
          <a:p>
            <a:r>
              <a:rPr lang="fr-FR" sz="2800" dirty="0"/>
              <a:t>Des objectifs scientifiques à fort impact :</a:t>
            </a:r>
          </a:p>
          <a:p>
            <a:pPr lvl="2"/>
            <a:r>
              <a:rPr lang="fr-FR" sz="2000" dirty="0"/>
              <a:t>Concevoir un environnement numérique interconnecté valorisant les données environnementales existantes ou à acquérir.</a:t>
            </a:r>
          </a:p>
          <a:p>
            <a:pPr lvl="2"/>
            <a:r>
              <a:rPr lang="fr-FR" sz="2000" dirty="0"/>
              <a:t>Automatiser le monitoring de données à distance par la mise au point de nouveaux systèmes de capteurs sans fil. </a:t>
            </a:r>
          </a:p>
          <a:p>
            <a:pPr lvl="2"/>
            <a:r>
              <a:rPr lang="fr-FR" sz="2000" dirty="0"/>
              <a:t>Accroitre notre compréhension des compartiments environnementaux face au changement global (évolutions, interactions).</a:t>
            </a:r>
          </a:p>
          <a:p>
            <a:pPr lvl="2"/>
            <a:r>
              <a:rPr lang="fr-FR" sz="2000" dirty="0"/>
              <a:t>Comprendre l’impact de ces compartiments sur les </a:t>
            </a:r>
            <a:r>
              <a:rPr lang="fr-FR" sz="2000" dirty="0" err="1"/>
              <a:t>agro-écosystèmes</a:t>
            </a:r>
            <a:r>
              <a:rPr lang="fr-FR" sz="2000" dirty="0"/>
              <a:t> et réciproquement.</a:t>
            </a:r>
          </a:p>
          <a:p>
            <a:pPr lvl="2"/>
            <a:r>
              <a:rPr lang="fr-FR" sz="2000" dirty="0"/>
              <a:t>Conceptualiser les interrelations entre les compartiments pour comprendre, modéliser et prédire le comportement des agroécosystèmes.</a:t>
            </a:r>
          </a:p>
          <a:p>
            <a:pPr lvl="2"/>
            <a:r>
              <a:rPr lang="fr-FR" sz="2000" dirty="0"/>
              <a:t>Accompagner l’aide à la décision (agriculteurs, entreprises, collectivités territoriales).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6CD2C1-1B2F-C242-A7E3-4F36059B92FB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71297"/>
            <a:ext cx="1907704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86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DC0AB-CF64-D94A-8065-170203B5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Du capteur au cloud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67C980-0748-104C-843F-A78DFF60424D}"/>
              </a:ext>
            </a:extLst>
          </p:cNvPr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Du capteur au cloud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5615D-69AC-A449-80E4-860FEB150612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71297"/>
            <a:ext cx="1907704" cy="83671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CFFA91C-00B4-674F-95C7-4F438E64A917}"/>
              </a:ext>
            </a:extLst>
          </p:cNvPr>
          <p:cNvGrpSpPr>
            <a:grpSpLocks noChangeAspect="1"/>
          </p:cNvGrpSpPr>
          <p:nvPr/>
        </p:nvGrpSpPr>
        <p:grpSpPr>
          <a:xfrm>
            <a:off x="288490" y="1916832"/>
            <a:ext cx="8242495" cy="2443333"/>
            <a:chOff x="832608" y="1038564"/>
            <a:chExt cx="9697053" cy="28745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52B9D2-6DF9-5946-B6D0-D784AAA68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332" y="1644081"/>
              <a:ext cx="4462008" cy="1933349"/>
            </a:xfrm>
            <a:prstGeom prst="rect">
              <a:avLst/>
            </a:prstGeom>
            <a:blipFill dpi="0" rotWithShape="1">
              <a:blip r:embed="rId6">
                <a:alphaModFix amt="50000"/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>
                <a:defRPr/>
              </a:pPr>
              <a:endParaRPr lang="fr-FR" altLang="fr-FR" sz="1286">
                <a:solidFill>
                  <a:srgbClr val="FFFFFF"/>
                </a:solidFill>
                <a:latin typeface="Calibri" charset="0"/>
              </a:endParaRPr>
            </a:p>
          </p:txBody>
        </p:sp>
        <p:pic>
          <p:nvPicPr>
            <p:cNvPr id="9" name="Image 7">
              <a:extLst>
                <a:ext uri="{FF2B5EF4-FFF2-40B4-BE49-F238E27FC236}">
                  <a16:creationId xmlns:a16="http://schemas.microsoft.com/office/drawing/2014/main" id="{B21B95C8-AF03-E140-A9AE-775CF2087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188" y="1038564"/>
              <a:ext cx="785812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 32">
              <a:extLst>
                <a:ext uri="{FF2B5EF4-FFF2-40B4-BE49-F238E27FC236}">
                  <a16:creationId xmlns:a16="http://schemas.microsoft.com/office/drawing/2014/main" id="{ACA5A70C-CCBE-E74A-99B3-1F4C0F16F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5" t="1172" r="36813" b="6824"/>
            <a:stretch>
              <a:fillRect/>
            </a:stretch>
          </p:blipFill>
          <p:spPr bwMode="auto">
            <a:xfrm>
              <a:off x="2246967" y="1686038"/>
              <a:ext cx="552703" cy="814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44">
              <a:extLst>
                <a:ext uri="{FF2B5EF4-FFF2-40B4-BE49-F238E27FC236}">
                  <a16:creationId xmlns:a16="http://schemas.microsoft.com/office/drawing/2014/main" id="{F4F4CCE4-1061-2346-9CFB-EC8D03B0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5" t="9843" r="41528" b="8900"/>
            <a:stretch>
              <a:fillRect/>
            </a:stretch>
          </p:blipFill>
          <p:spPr bwMode="auto">
            <a:xfrm>
              <a:off x="7465786" y="2766671"/>
              <a:ext cx="866321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45">
              <a:extLst>
                <a:ext uri="{FF2B5EF4-FFF2-40B4-BE49-F238E27FC236}">
                  <a16:creationId xmlns:a16="http://schemas.microsoft.com/office/drawing/2014/main" id="{8DC7D66C-1CE0-3D4A-8CCC-CC958462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8" t="12933" r="31615" b="40945"/>
            <a:stretch>
              <a:fillRect/>
            </a:stretch>
          </p:blipFill>
          <p:spPr bwMode="auto">
            <a:xfrm>
              <a:off x="8612188" y="2767805"/>
              <a:ext cx="619125" cy="718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age 46">
              <a:extLst>
                <a:ext uri="{FF2B5EF4-FFF2-40B4-BE49-F238E27FC236}">
                  <a16:creationId xmlns:a16="http://schemas.microsoft.com/office/drawing/2014/main" id="{91CE49FA-9BF8-C24B-80CE-4EA3C390C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5036" y="2767805"/>
              <a:ext cx="630464" cy="967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5665E9E9-50F6-564D-B8B7-3EA4442412D7}"/>
                </a:ext>
              </a:extLst>
            </p:cNvPr>
            <p:cNvCxnSpPr/>
            <p:nvPr/>
          </p:nvCxnSpPr>
          <p:spPr>
            <a:xfrm>
              <a:off x="8150679" y="3230448"/>
              <a:ext cx="293688" cy="2268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Image 51">
              <a:extLst>
                <a:ext uri="{FF2B5EF4-FFF2-40B4-BE49-F238E27FC236}">
                  <a16:creationId xmlns:a16="http://schemas.microsoft.com/office/drawing/2014/main" id="{D2859CC1-311A-344E-A608-C8F663D21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320" t="11823" r="13490" b="16988"/>
            <a:stretch>
              <a:fillRect/>
            </a:stretch>
          </p:blipFill>
          <p:spPr bwMode="auto">
            <a:xfrm>
              <a:off x="4492625" y="2352787"/>
              <a:ext cx="827768" cy="826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36623831-95B1-EA4A-88BB-904BF82315C0}"/>
                </a:ext>
              </a:extLst>
            </p:cNvPr>
            <p:cNvCxnSpPr/>
            <p:nvPr/>
          </p:nvCxnSpPr>
          <p:spPr>
            <a:xfrm flipV="1">
              <a:off x="7204982" y="3231582"/>
              <a:ext cx="178027" cy="113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361FA8-FC2C-6E46-9ABA-ECD133403769}"/>
                </a:ext>
              </a:extLst>
            </p:cNvPr>
            <p:cNvSpPr/>
            <p:nvPr/>
          </p:nvSpPr>
          <p:spPr>
            <a:xfrm>
              <a:off x="6335259" y="2524010"/>
              <a:ext cx="3119437" cy="13879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457209">
                <a:defRPr/>
              </a:pPr>
              <a:endParaRPr lang="fr-FR" sz="1286"/>
            </a:p>
          </p:txBody>
        </p:sp>
        <p:sp>
          <p:nvSpPr>
            <p:cNvPr id="18" name="ZoneTexte 40">
              <a:extLst>
                <a:ext uri="{FF2B5EF4-FFF2-40B4-BE49-F238E27FC236}">
                  <a16:creationId xmlns:a16="http://schemas.microsoft.com/office/drawing/2014/main" id="{60B8B4A9-0CFF-9542-9CC9-C5645598A0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9759" y="1148556"/>
              <a:ext cx="1105580" cy="487589"/>
            </a:xfrm>
            <a:prstGeom prst="rect">
              <a:avLst/>
            </a:prstGeom>
            <a:gradFill rotWithShape="1">
              <a:gsLst>
                <a:gs pos="0">
                  <a:srgbClr val="DCFFA0"/>
                </a:gs>
                <a:gs pos="100000">
                  <a:srgbClr val="A0CA4A"/>
                </a:gs>
              </a:gsLst>
              <a:lin ang="5400000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91440" tIns="45720" rIns="91440" bIns="4572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sz="1286">
                  <a:latin typeface="Calibri" pitchFamily="1" charset="0"/>
                </a:rPr>
                <a:t>Data Collection</a:t>
              </a:r>
            </a:p>
          </p:txBody>
        </p:sp>
        <p:sp>
          <p:nvSpPr>
            <p:cNvPr id="19" name="ZoneTexte 40">
              <a:extLst>
                <a:ext uri="{FF2B5EF4-FFF2-40B4-BE49-F238E27FC236}">
                  <a16:creationId xmlns:a16="http://schemas.microsoft.com/office/drawing/2014/main" id="{1A1BD769-6950-6F4A-A1C6-2A883D2A49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32" y="1146041"/>
              <a:ext cx="2242166" cy="488082"/>
            </a:xfrm>
            <a:prstGeom prst="rect">
              <a:avLst/>
            </a:prstGeom>
            <a:gradFill rotWithShape="1">
              <a:gsLst>
                <a:gs pos="0">
                  <a:srgbClr val="DCFFA0"/>
                </a:gs>
                <a:gs pos="100000">
                  <a:srgbClr val="A0CA4A"/>
                </a:gs>
              </a:gsLst>
              <a:lin ang="5400000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square" lIns="91440" tIns="45720" rIns="91440" bIns="4572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sz="1286">
                  <a:latin typeface="Calibri" pitchFamily="1" charset="0"/>
                </a:rPr>
                <a:t>Data Producer</a:t>
              </a:r>
            </a:p>
            <a:p>
              <a:pPr algn="ctr" eaLnBrk="1" hangingPunct="1">
                <a:defRPr/>
              </a:pPr>
              <a:r>
                <a:rPr lang="fr-FR" sz="1286" dirty="0">
                  <a:latin typeface="Calibri" pitchFamily="1" charset="0"/>
                </a:rPr>
                <a:t>Data </a:t>
              </a:r>
              <a:r>
                <a:rPr lang="fr-FR" sz="1286" dirty="0" err="1">
                  <a:latin typeface="Calibri" pitchFamily="1" charset="0"/>
                </a:rPr>
                <a:t>Logger</a:t>
              </a:r>
              <a:endParaRPr lang="fr-FR" sz="1286" dirty="0">
                <a:latin typeface="Calibri" pitchFamily="1" charset="0"/>
              </a:endParaRPr>
            </a:p>
          </p:txBody>
        </p:sp>
        <p:sp>
          <p:nvSpPr>
            <p:cNvPr id="20" name="ZoneTexte 40">
              <a:extLst>
                <a:ext uri="{FF2B5EF4-FFF2-40B4-BE49-F238E27FC236}">
                  <a16:creationId xmlns:a16="http://schemas.microsoft.com/office/drawing/2014/main" id="{64CF196C-7110-8842-897A-BC06932F0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6447" y="1146288"/>
              <a:ext cx="1105581" cy="487589"/>
            </a:xfrm>
            <a:prstGeom prst="rect">
              <a:avLst/>
            </a:prstGeom>
            <a:gradFill rotWithShape="1">
              <a:gsLst>
                <a:gs pos="0">
                  <a:srgbClr val="DCFFA0"/>
                </a:gs>
                <a:gs pos="100000">
                  <a:srgbClr val="A0CA4A"/>
                </a:gs>
              </a:gsLst>
              <a:lin ang="5400000"/>
            </a:gradFill>
            <a:ln w="9525">
              <a:solidFill>
                <a:srgbClr val="98B954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91440" tIns="45720" rIns="91440" bIns="4572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sz="1286">
                  <a:latin typeface="Calibri" pitchFamily="1" charset="0"/>
                </a:rPr>
                <a:t>Connectivity</a:t>
              </a:r>
            </a:p>
          </p:txBody>
        </p:sp>
        <p:pic>
          <p:nvPicPr>
            <p:cNvPr id="21" name="Image 45" descr="95-www.png">
              <a:extLst>
                <a:ext uri="{FF2B5EF4-FFF2-40B4-BE49-F238E27FC236}">
                  <a16:creationId xmlns:a16="http://schemas.microsoft.com/office/drawing/2014/main" id="{B4311410-C15F-184D-A809-50CAF37E8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482" y="2500198"/>
              <a:ext cx="730250" cy="73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 49" descr="lora-logo-transp-400x231.png">
              <a:extLst>
                <a:ext uri="{FF2B5EF4-FFF2-40B4-BE49-F238E27FC236}">
                  <a16:creationId xmlns:a16="http://schemas.microsoft.com/office/drawing/2014/main" id="{22D9239D-E069-2940-A5C6-87AF42EF8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054" y="2634002"/>
              <a:ext cx="1187224" cy="684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7">
              <a:extLst>
                <a:ext uri="{FF2B5EF4-FFF2-40B4-BE49-F238E27FC236}">
                  <a16:creationId xmlns:a16="http://schemas.microsoft.com/office/drawing/2014/main" id="{FA6A7534-FC3E-8042-B112-9801A478E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5259" y="1886742"/>
              <a:ext cx="1029607" cy="616857"/>
            </a:xfrm>
            <a:prstGeom prst="rect">
              <a:avLst/>
            </a:prstGeom>
            <a:gradFill rotWithShape="1">
              <a:gsLst>
                <a:gs pos="0">
                  <a:srgbClr val="95EEFF"/>
                </a:gs>
                <a:gs pos="100000">
                  <a:srgbClr val="39B7D8"/>
                </a:gs>
              </a:gsLst>
              <a:lin ang="5400000"/>
            </a:gradFill>
            <a:ln w="9525">
              <a:solidFill>
                <a:srgbClr val="46AAC5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fr-FR" sz="1286"/>
                <a:t>Data </a:t>
              </a:r>
              <a:br>
                <a:rPr lang="fr-FR" sz="1286"/>
              </a:br>
              <a:r>
                <a:rPr lang="fr-FR" sz="1286"/>
                <a:t>processing</a:t>
              </a:r>
            </a:p>
          </p:txBody>
        </p:sp>
        <p:sp>
          <p:nvSpPr>
            <p:cNvPr id="24" name="Rectangle 58">
              <a:extLst>
                <a:ext uri="{FF2B5EF4-FFF2-40B4-BE49-F238E27FC236}">
                  <a16:creationId xmlns:a16="http://schemas.microsoft.com/office/drawing/2014/main" id="{7FC4F969-3CD6-9841-BFEE-BC6EECD80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5072" y="1886742"/>
              <a:ext cx="1028474" cy="616857"/>
            </a:xfrm>
            <a:prstGeom prst="rect">
              <a:avLst/>
            </a:prstGeom>
            <a:gradFill rotWithShape="1">
              <a:gsLst>
                <a:gs pos="0">
                  <a:srgbClr val="95EEFF"/>
                </a:gs>
                <a:gs pos="100000">
                  <a:srgbClr val="39B7D8"/>
                </a:gs>
              </a:gsLst>
              <a:lin ang="5400000"/>
            </a:gradFill>
            <a:ln w="9525">
              <a:solidFill>
                <a:srgbClr val="46AAC5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fr-FR" sz="1286"/>
                <a:t>Search &amp; </a:t>
              </a:r>
              <a:br>
                <a:rPr lang="fr-FR" sz="1286"/>
              </a:br>
              <a:r>
                <a:rPr lang="fr-FR" sz="1286"/>
                <a:t>analytics</a:t>
              </a:r>
              <a:br>
                <a:rPr lang="fr-FR" sz="1286"/>
              </a:br>
              <a:r>
                <a:rPr lang="fr-FR" sz="1286"/>
                <a:t>engine</a:t>
              </a:r>
            </a:p>
          </p:txBody>
        </p:sp>
        <p:sp>
          <p:nvSpPr>
            <p:cNvPr id="25" name="ZoneTexte 40">
              <a:extLst>
                <a:ext uri="{FF2B5EF4-FFF2-40B4-BE49-F238E27FC236}">
                  <a16:creationId xmlns:a16="http://schemas.microsoft.com/office/drawing/2014/main" id="{049E9757-F473-6D4E-8967-50911BCE6E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0554" y="1886742"/>
              <a:ext cx="1028474" cy="616857"/>
            </a:xfrm>
            <a:prstGeom prst="rect">
              <a:avLst/>
            </a:prstGeom>
            <a:gradFill rotWithShape="1">
              <a:gsLst>
                <a:gs pos="0">
                  <a:srgbClr val="95EEFF"/>
                </a:gs>
                <a:gs pos="100000">
                  <a:srgbClr val="39B7D8"/>
                </a:gs>
              </a:gsLst>
              <a:lin ang="5400000"/>
            </a:gradFill>
            <a:ln w="9525">
              <a:solidFill>
                <a:srgbClr val="46AAC5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wrap="none" lIns="91440" tIns="45720" rIns="91440" bIns="4572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sz="1286">
                  <a:latin typeface="Calibri" pitchFamily="1" charset="0"/>
                </a:rPr>
                <a:t>Data</a:t>
              </a:r>
              <a:br>
                <a:rPr lang="fr-FR" sz="1286">
                  <a:latin typeface="Calibri" pitchFamily="1" charset="0"/>
                </a:rPr>
              </a:br>
              <a:r>
                <a:rPr lang="fr-FR" sz="1286">
                  <a:latin typeface="Calibri" pitchFamily="1" charset="0"/>
                </a:rPr>
                <a:t>visualisation &amp;</a:t>
              </a:r>
            </a:p>
            <a:p>
              <a:pPr algn="ctr" eaLnBrk="1" hangingPunct="1">
                <a:defRPr/>
              </a:pPr>
              <a:r>
                <a:rPr lang="fr-FR" sz="1286">
                  <a:latin typeface="Calibri" pitchFamily="1" charset="0"/>
                </a:rPr>
                <a:t> navigation</a:t>
              </a:r>
            </a:p>
          </p:txBody>
        </p:sp>
        <p:pic>
          <p:nvPicPr>
            <p:cNvPr id="26" name="Image 79" descr="1341306563-800px.png">
              <a:extLst>
                <a:ext uri="{FF2B5EF4-FFF2-40B4-BE49-F238E27FC236}">
                  <a16:creationId xmlns:a16="http://schemas.microsoft.com/office/drawing/2014/main" id="{6ED4A756-9B9E-1B4F-A141-363762F10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2706" y="2516073"/>
              <a:ext cx="676955" cy="679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Image 45">
              <a:extLst>
                <a:ext uri="{FF2B5EF4-FFF2-40B4-BE49-F238E27FC236}">
                  <a16:creationId xmlns:a16="http://schemas.microsoft.com/office/drawing/2014/main" id="{F8F83165-B32C-0648-9214-AF2733224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5" t="64516" r="13329" b="10999"/>
            <a:stretch>
              <a:fillRect/>
            </a:stretch>
          </p:blipFill>
          <p:spPr bwMode="auto">
            <a:xfrm>
              <a:off x="8777742" y="3577430"/>
              <a:ext cx="426357" cy="13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Image 41" descr="Industry-Infrared-Beam-Sensor-icon.png">
              <a:extLst>
                <a:ext uri="{FF2B5EF4-FFF2-40B4-BE49-F238E27FC236}">
                  <a16:creationId xmlns:a16="http://schemas.microsoft.com/office/drawing/2014/main" id="{8330B59A-B1CA-5246-9F44-9A4657BBB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47"/>
            <a:stretch>
              <a:fillRect/>
            </a:stretch>
          </p:blipFill>
          <p:spPr bwMode="auto">
            <a:xfrm>
              <a:off x="2845319" y="2073842"/>
              <a:ext cx="291419" cy="375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Image 41" descr="Industry-Infrared-Beam-Sensor-icon.png">
              <a:extLst>
                <a:ext uri="{FF2B5EF4-FFF2-40B4-BE49-F238E27FC236}">
                  <a16:creationId xmlns:a16="http://schemas.microsoft.com/office/drawing/2014/main" id="{FF49076C-F4F6-574B-9088-CCA7930CC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47"/>
            <a:stretch>
              <a:fillRect/>
            </a:stretch>
          </p:blipFill>
          <p:spPr bwMode="auto">
            <a:xfrm>
              <a:off x="2724264" y="2906505"/>
              <a:ext cx="291419" cy="374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Image 43" descr="Industry-Infrared-Beam-Sensor-icon.png">
              <a:extLst>
                <a:ext uri="{FF2B5EF4-FFF2-40B4-BE49-F238E27FC236}">
                  <a16:creationId xmlns:a16="http://schemas.microsoft.com/office/drawing/2014/main" id="{ECAC15CB-1C0F-0944-BE77-ADD149AC1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7"/>
            <a:stretch>
              <a:fillRect/>
            </a:stretch>
          </p:blipFill>
          <p:spPr bwMode="auto">
            <a:xfrm rot="-160440">
              <a:off x="4147911" y="2732653"/>
              <a:ext cx="291420" cy="375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ZoneTexte 26">
              <a:extLst>
                <a:ext uri="{FF2B5EF4-FFF2-40B4-BE49-F238E27FC236}">
                  <a16:creationId xmlns:a16="http://schemas.microsoft.com/office/drawing/2014/main" id="{D884CB80-AB1D-E34F-8C4B-9082F892D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43527" y="2062502"/>
              <a:ext cx="784189" cy="29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40" tIns="45720" rIns="91440" bIns="4572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600200" indent="-319088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2239963" indent="-319088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879725" indent="-319088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33369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37941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42513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47085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86"/>
                <a:t>End User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7B254A51-6B6E-8A4D-BADE-C5A70FE9FA14}"/>
                </a:ext>
              </a:extLst>
            </p:cNvPr>
            <p:cNvCxnSpPr/>
            <p:nvPr/>
          </p:nvCxnSpPr>
          <p:spPr>
            <a:xfrm>
              <a:off x="9256259" y="3217975"/>
              <a:ext cx="544286" cy="1134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A5A3371C-3C44-C642-AD69-DF4361DC0CF2}"/>
                </a:ext>
              </a:extLst>
            </p:cNvPr>
            <p:cNvCxnSpPr/>
            <p:nvPr/>
          </p:nvCxnSpPr>
          <p:spPr>
            <a:xfrm>
              <a:off x="5233081" y="3230448"/>
              <a:ext cx="1053419" cy="1134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5F4E5F-8BB3-2240-AFE3-220546D96F78}"/>
                </a:ext>
              </a:extLst>
            </p:cNvPr>
            <p:cNvSpPr/>
            <p:nvPr/>
          </p:nvSpPr>
          <p:spPr>
            <a:xfrm>
              <a:off x="8426224" y="2524010"/>
              <a:ext cx="1028473" cy="13890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457209">
                <a:defRPr/>
              </a:pPr>
              <a:endParaRPr lang="fr-FR" sz="1286"/>
            </a:p>
          </p:txBody>
        </p:sp>
        <p:pic>
          <p:nvPicPr>
            <p:cNvPr id="35" name="Image 75" descr="analyses-2.png">
              <a:extLst>
                <a:ext uri="{FF2B5EF4-FFF2-40B4-BE49-F238E27FC236}">
                  <a16:creationId xmlns:a16="http://schemas.microsoft.com/office/drawing/2014/main" id="{9CCB7F6A-95BB-C445-B336-BA84D93CA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938" y="3198698"/>
              <a:ext cx="697366" cy="48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age 45" descr="95-www.png">
              <a:extLst>
                <a:ext uri="{FF2B5EF4-FFF2-40B4-BE49-F238E27FC236}">
                  <a16:creationId xmlns:a16="http://schemas.microsoft.com/office/drawing/2014/main" id="{B64BBDF9-9951-7C41-B0C2-0F55F49E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9438" y="2920885"/>
              <a:ext cx="274411" cy="274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9654C8AC-62A7-A248-B679-154C83986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99" r="32498" b="42003"/>
            <a:stretch/>
          </p:blipFill>
          <p:spPr>
            <a:xfrm>
              <a:off x="2092087" y="2496981"/>
              <a:ext cx="624794" cy="858384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B81CF4C7-C377-F748-B389-431180FE2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608" y="2427276"/>
              <a:ext cx="939126" cy="986083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82F17FE3-7E92-9244-A14B-619A21EC6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474" y="1868837"/>
              <a:ext cx="148403" cy="136289"/>
            </a:xfrm>
            <a:prstGeom prst="rect">
              <a:avLst/>
            </a:prstGeom>
          </p:spPr>
        </p:pic>
        <p:sp>
          <p:nvSpPr>
            <p:cNvPr id="40" name="ZoneTexte 26">
              <a:extLst>
                <a:ext uri="{FF2B5EF4-FFF2-40B4-BE49-F238E27FC236}">
                  <a16:creationId xmlns:a16="http://schemas.microsoft.com/office/drawing/2014/main" id="{FF899876-54F8-B946-9A8C-A395A7010A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9033" y="2206719"/>
              <a:ext cx="349669" cy="29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600200" indent="-319088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2239963" indent="-319088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879725" indent="-319088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33369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37941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42513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47085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86" b="1"/>
                <a:t>x4</a:t>
              </a:r>
              <a:endParaRPr lang="fr-FR" altLang="fr-FR" sz="1286" b="1" dirty="0"/>
            </a:p>
          </p:txBody>
        </p:sp>
        <p:sp>
          <p:nvSpPr>
            <p:cNvPr id="41" name="ZoneTexte 26">
              <a:extLst>
                <a:ext uri="{FF2B5EF4-FFF2-40B4-BE49-F238E27FC236}">
                  <a16:creationId xmlns:a16="http://schemas.microsoft.com/office/drawing/2014/main" id="{F1F11020-72CC-E647-8E3E-E8B94BBCC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2873" y="3230095"/>
              <a:ext cx="349669" cy="290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45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>
                <a:spcBef>
                  <a:spcPct val="20000"/>
                </a:spcBef>
                <a:buFont typeface="Arial" charset="0"/>
                <a:buChar char="–"/>
                <a:defRPr sz="39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600200" indent="-319088">
                <a:spcBef>
                  <a:spcPct val="20000"/>
                </a:spcBef>
                <a:buFont typeface="Arial" charset="0"/>
                <a:buChar char="•"/>
                <a:defRPr sz="3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2239963" indent="-319088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879725" indent="-319088">
                <a:spcBef>
                  <a:spcPct val="20000"/>
                </a:spcBef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33369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37941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42513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4708525" indent="-319088" defTabSz="6397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286" b="1"/>
                <a:t>x1</a:t>
              </a:r>
              <a:endParaRPr lang="fr-FR" altLang="fr-FR" sz="1286" b="1" dirty="0"/>
            </a:p>
          </p:txBody>
        </p:sp>
      </p:grpSp>
      <p:pic>
        <p:nvPicPr>
          <p:cNvPr id="43" name="Image 42" descr="logo_zatu.jpg">
            <a:extLst>
              <a:ext uri="{FF2B5EF4-FFF2-40B4-BE49-F238E27FC236}">
                <a16:creationId xmlns:a16="http://schemas.microsoft.com/office/drawing/2014/main" id="{2AA59E25-337C-3249-8A4C-244285CB3EA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41" y="5898774"/>
            <a:ext cx="1794933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E2CCA2-560C-CF45-A53E-CD5EAC02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C03094-21AD-8D49-A836-8F7DF2E4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Passé, présent</a:t>
            </a:r>
          </a:p>
          <a:p>
            <a:r>
              <a:rPr lang="fr-FR" dirty="0"/>
              <a:t>Futur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368B9A-4798-AA4B-A55E-16BF91CC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6042904-F7F3-C947-8764-225D817FD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7741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F0879-28AA-8241-9899-E5ED12041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Echelon régional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C5CC69-A497-6349-BAFC-150B4603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564" y="1734503"/>
            <a:ext cx="8928100" cy="4525963"/>
          </a:xfrm>
        </p:spPr>
        <p:txBody>
          <a:bodyPr/>
          <a:lstStyle/>
          <a:p>
            <a:r>
              <a:rPr lang="fr-FR" sz="2800" dirty="0"/>
              <a:t>Les grandes régions rassemblent plusieurs sites universitaires</a:t>
            </a:r>
          </a:p>
          <a:p>
            <a:pPr lvl="1"/>
            <a:r>
              <a:rPr lang="fr-FR" sz="2400" dirty="0"/>
              <a:t>Besoins différents de l’éducation nationale, de l’enseignement supérieur et de la recherche </a:t>
            </a:r>
          </a:p>
          <a:p>
            <a:r>
              <a:rPr lang="fr-FR" sz="2800" dirty="0"/>
              <a:t>Garder les données de la recherche en milieu académique a plusieurs avantages</a:t>
            </a:r>
          </a:p>
          <a:p>
            <a:pPr lvl="1"/>
            <a:r>
              <a:rPr lang="fr-FR" sz="2400" dirty="0"/>
              <a:t>Elles restent où elles sont produites… et comprises </a:t>
            </a:r>
          </a:p>
          <a:p>
            <a:pPr lvl="1"/>
            <a:r>
              <a:rPr lang="fr-FR" sz="2400" dirty="0"/>
              <a:t>Les réseaux humains existent pour les gérer</a:t>
            </a:r>
          </a:p>
          <a:p>
            <a:r>
              <a:rPr lang="fr-FR" sz="2800" dirty="0"/>
              <a:t>Data </a:t>
            </a:r>
            <a:r>
              <a:rPr lang="fr-FR" sz="2800" dirty="0" err="1"/>
              <a:t>centers</a:t>
            </a:r>
            <a:r>
              <a:rPr lang="fr-FR" sz="2800" dirty="0"/>
              <a:t>: le risque du contournement</a:t>
            </a:r>
          </a:p>
          <a:p>
            <a:pPr lvl="1"/>
            <a:r>
              <a:rPr lang="fr-FR" sz="2400" dirty="0"/>
              <a:t>Le modèle est-il gagnant-gagnant?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A2CE8D-67F6-B344-9773-642AE9A0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67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A8E6A-0EC2-CE46-84D2-3819ED9F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Partager les données…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7983E-99F0-4646-A80B-8A7E94867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Findable</a:t>
            </a:r>
            <a:r>
              <a:rPr lang="fr-FR" dirty="0"/>
              <a:t>, Accessible, </a:t>
            </a:r>
            <a:r>
              <a:rPr lang="fr-FR" dirty="0" err="1"/>
              <a:t>Interoperable</a:t>
            </a:r>
            <a:r>
              <a:rPr lang="fr-FR" dirty="0"/>
              <a:t>, </a:t>
            </a:r>
            <a:r>
              <a:rPr lang="fr-FR" dirty="0" err="1"/>
              <a:t>Reusable</a:t>
            </a:r>
            <a:endParaRPr lang="fr-FR" dirty="0"/>
          </a:p>
          <a:p>
            <a:pPr lvl="1"/>
            <a:r>
              <a:rPr lang="fr-FR" dirty="0"/>
              <a:t>« Facile » pour les communautés très structurées dont les données sont produites en quelques sites</a:t>
            </a:r>
          </a:p>
          <a:p>
            <a:pPr lvl="1"/>
            <a:r>
              <a:rPr lang="fr-FR" dirty="0"/>
              <a:t>Pas pour la longue traîne…</a:t>
            </a:r>
          </a:p>
          <a:p>
            <a:r>
              <a:rPr lang="fr-FR" dirty="0"/>
              <a:t>Nécessité de créer une culture du partage des données</a:t>
            </a:r>
          </a:p>
          <a:p>
            <a:pPr lvl="1"/>
            <a:r>
              <a:rPr lang="fr-FR" dirty="0"/>
              <a:t>Formation</a:t>
            </a:r>
          </a:p>
          <a:p>
            <a:pPr lvl="1"/>
            <a:r>
              <a:rPr lang="fr-FR" dirty="0"/>
              <a:t>Support aux communautés les moins armées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357031-8DCB-284C-B599-2FA57D6DA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C44DD3-EB49-2B41-9DB3-4A3B83F9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05715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D1D8A-AB67-394A-8AA3-5498F04B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Fédérer à l’échelle régionale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CC1FCE-FF2E-3F40-99FB-3320C1972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Mutualiser les technologies et partager les compétences</a:t>
            </a:r>
          </a:p>
          <a:p>
            <a:pPr lvl="1"/>
            <a:r>
              <a:rPr lang="fr-FR" sz="2400" dirty="0"/>
              <a:t>Administration</a:t>
            </a:r>
          </a:p>
          <a:p>
            <a:pPr lvl="1"/>
            <a:r>
              <a:rPr lang="fr-FR" sz="2400" dirty="0"/>
              <a:t>Développement et déploiement d’applications</a:t>
            </a:r>
          </a:p>
          <a:p>
            <a:pPr lvl="1"/>
            <a:r>
              <a:rPr lang="fr-FR" sz="2400" dirty="0"/>
              <a:t>Sécurité</a:t>
            </a:r>
          </a:p>
          <a:p>
            <a:r>
              <a:rPr lang="fr-FR" sz="2800" dirty="0"/>
              <a:t>Accompagner les projets </a:t>
            </a:r>
            <a:r>
              <a:rPr lang="fr-FR" sz="2800" dirty="0" err="1"/>
              <a:t>multisites</a:t>
            </a:r>
            <a:r>
              <a:rPr lang="fr-FR" sz="2800" dirty="0"/>
              <a:t> universitaires</a:t>
            </a:r>
          </a:p>
          <a:p>
            <a:pPr lvl="1"/>
            <a:r>
              <a:rPr lang="fr-FR" sz="2400" dirty="0"/>
              <a:t>Région = échelon majeur de financement de la recherche</a:t>
            </a:r>
          </a:p>
          <a:p>
            <a:r>
              <a:rPr lang="fr-FR" sz="2800" dirty="0"/>
              <a:t>Optimiser l’usage des ressources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91188E-1671-CC4B-BA76-EAC81E9B4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4E7DAB-3504-7B4F-A221-DCF7F85E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1485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ACA7E-2BE2-ED4A-82EF-3839D7F17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Echelon national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547D40-7886-834F-84D6-FD828F1B7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Organisation top-down des centres nationaux</a:t>
            </a:r>
          </a:p>
          <a:p>
            <a:pPr lvl="1"/>
            <a:r>
              <a:rPr lang="fr-FR" sz="2400" dirty="0"/>
              <a:t>Politique d’investissement</a:t>
            </a:r>
          </a:p>
          <a:p>
            <a:pPr lvl="1"/>
            <a:r>
              <a:rPr lang="fr-FR" sz="2400" dirty="0"/>
              <a:t>Représentation internationale</a:t>
            </a:r>
          </a:p>
          <a:p>
            <a:r>
              <a:rPr lang="fr-FR" sz="2800" dirty="0"/>
              <a:t>Faut-il coordonner au niveau national l’échelle des sites et des régions?</a:t>
            </a:r>
          </a:p>
          <a:p>
            <a:pPr lvl="1"/>
            <a:r>
              <a:rPr lang="fr-FR" sz="2400" dirty="0"/>
              <a:t>Support aux infrastructures de recherche productrices de données distribuées</a:t>
            </a:r>
          </a:p>
          <a:p>
            <a:pPr lvl="1"/>
            <a:r>
              <a:rPr lang="fr-FR" sz="2400" dirty="0"/>
              <a:t>Eviter les silos et réduire le coût humain</a:t>
            </a:r>
          </a:p>
          <a:p>
            <a:pPr lvl="1"/>
            <a:r>
              <a:rPr lang="fr-FR" sz="2400" dirty="0"/>
              <a:t>Développer des partages d’expertise et les solutions mutualisées</a:t>
            </a:r>
          </a:p>
          <a:p>
            <a:pPr lvl="1"/>
            <a:r>
              <a:rPr lang="fr-FR" sz="2400" dirty="0"/>
              <a:t>Parler d’une seule voix au niveau international</a:t>
            </a:r>
          </a:p>
          <a:p>
            <a:pPr lvl="1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352691-BEB5-1046-84FA-3FE23DE7E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FAFF873-D63B-FF4A-8421-92DD9B5F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6402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0BD93E-8FC4-0240-8E54-B2D2BB04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Echelon international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216044-8672-3E4B-8CBB-89C41F52C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moins de 10% des chercheurs européens utilisent les infrastructures de calcul européennes</a:t>
            </a:r>
          </a:p>
          <a:p>
            <a:r>
              <a:rPr lang="fr-FR" sz="2800" dirty="0"/>
              <a:t>Dans le point de départ de l’</a:t>
            </a:r>
            <a:r>
              <a:rPr lang="fr-FR" sz="2800" dirty="0" err="1"/>
              <a:t>European</a:t>
            </a:r>
            <a:r>
              <a:rPr lang="fr-FR" sz="2800" dirty="0"/>
              <a:t> Open Science Cloud, il y a une volonté européenne de : </a:t>
            </a:r>
          </a:p>
          <a:p>
            <a:pPr lvl="1"/>
            <a:r>
              <a:rPr lang="fr-FR" dirty="0"/>
              <a:t>structurer l’offre de services des e-infrastructures</a:t>
            </a:r>
          </a:p>
          <a:p>
            <a:pPr lvl="1"/>
            <a:r>
              <a:rPr lang="fr-FR" dirty="0"/>
              <a:t>rendre les données de la science accessibles et disponibles (open science)</a:t>
            </a:r>
          </a:p>
          <a:p>
            <a:pPr lvl="1"/>
            <a:r>
              <a:rPr lang="fr-FR" dirty="0"/>
              <a:t>Accroître le pilotage par la Commission Européenne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5AD1063-A5C4-9348-91F6-2E6BE7C4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98BCEF-D3B4-9949-9BF9-4F27CE78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1297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85D908-6E6F-FA41-9D02-86B81223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la science dans tout cela?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E359FB-F5B7-F84C-932E-BF8805835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Quels objectifs scientifiques pour l’EOSC?</a:t>
            </a:r>
          </a:p>
          <a:p>
            <a:r>
              <a:rPr lang="fr-FR" dirty="0"/>
              <a:t>Quels objectifs scientifiques pour une infrastructure distribuée nationale?</a:t>
            </a:r>
          </a:p>
          <a:p>
            <a:pPr lvl="1"/>
            <a:r>
              <a:rPr lang="fr-FR" dirty="0"/>
              <a:t>Infrastructures de recherche distribuées </a:t>
            </a:r>
          </a:p>
          <a:p>
            <a:pPr lvl="1"/>
            <a:r>
              <a:rPr lang="fr-FR" dirty="0"/>
              <a:t>Sciences de la vie</a:t>
            </a:r>
          </a:p>
          <a:p>
            <a:pPr lvl="1"/>
            <a:r>
              <a:rPr lang="fr-FR" dirty="0"/>
              <a:t>Sciences de l’environnement (réchauffement climatique local)</a:t>
            </a:r>
          </a:p>
          <a:p>
            <a:pPr lvl="1"/>
            <a:r>
              <a:rPr lang="fr-FR" dirty="0"/>
              <a:t>Sciences Humaines et Sociales</a:t>
            </a:r>
          </a:p>
          <a:p>
            <a:pPr lvl="1"/>
            <a:r>
              <a:rPr lang="fr-FR" dirty="0"/>
              <a:t>Intelligence Artificielle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DE42F7-03A1-9A4E-A1FD-5C1D45479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DD4644-43EA-6E43-A3E6-ECC0CB6E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7818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0E02AD-0880-314C-8EC3-6C9D40FB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l’Intelligence Artificielle dans tout cela?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250E1E-3C9E-6C4B-A5E2-BD350153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844675"/>
            <a:ext cx="3599954" cy="4525963"/>
          </a:xfrm>
        </p:spPr>
        <p:txBody>
          <a:bodyPr/>
          <a:lstStyle/>
          <a:p>
            <a:r>
              <a:rPr lang="fr-FR" sz="2800" dirty="0"/>
              <a:t>Intelligence artificielle et </a:t>
            </a:r>
            <a:r>
              <a:rPr lang="fr-FR" sz="2800" dirty="0" err="1"/>
              <a:t>Big</a:t>
            </a:r>
            <a:r>
              <a:rPr lang="fr-FR" sz="2800" dirty="0"/>
              <a:t> Data, une convergence révolutionnaire?</a:t>
            </a:r>
          </a:p>
          <a:p>
            <a:pPr lvl="1"/>
            <a:r>
              <a:rPr lang="fr-FR" sz="2400" dirty="0"/>
              <a:t>???</a:t>
            </a:r>
          </a:p>
          <a:p>
            <a:pPr lvl="1"/>
            <a:r>
              <a:rPr lang="fr-FR" sz="2400" dirty="0"/>
              <a:t>Internet des objets</a:t>
            </a:r>
          </a:p>
          <a:p>
            <a:r>
              <a:rPr lang="fr-FR" sz="2800" dirty="0"/>
              <a:t>Besoin de calcul distribué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FE57DB-8BE6-884C-9E27-D62C3C8C0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80DA5E0-90F8-9D43-B60A-68C47221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7332AA-035F-7246-812D-7EE4CCDA4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1859101"/>
            <a:ext cx="5486400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6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04CA9-CB89-0E47-9891-7826C81D5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903895-B868-B046-8ACC-6EB9F6416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700808"/>
            <a:ext cx="8928100" cy="4752975"/>
          </a:xfrm>
        </p:spPr>
        <p:txBody>
          <a:bodyPr/>
          <a:lstStyle/>
          <a:p>
            <a:r>
              <a:rPr lang="fr-FR" sz="2400" dirty="0"/>
              <a:t>La France dans EGI aujourd’hui</a:t>
            </a:r>
          </a:p>
          <a:p>
            <a:pPr lvl="1"/>
            <a:r>
              <a:rPr lang="fr-FR" sz="2000" dirty="0"/>
              <a:t>Fournit 9,3% du calcul</a:t>
            </a:r>
          </a:p>
          <a:p>
            <a:pPr lvl="1"/>
            <a:r>
              <a:rPr lang="fr-FR" sz="2000" dirty="0"/>
              <a:t>Est le premier utilisateur des ressources (loin) après le CERN</a:t>
            </a:r>
          </a:p>
          <a:p>
            <a:r>
              <a:rPr lang="fr-FR" sz="2400" dirty="0"/>
              <a:t>Objectifs à court terme</a:t>
            </a:r>
          </a:p>
          <a:p>
            <a:pPr lvl="1"/>
            <a:r>
              <a:rPr lang="fr-FR" sz="2000" dirty="0"/>
              <a:t>Journées JCAD (24-26 octobre)</a:t>
            </a:r>
          </a:p>
          <a:p>
            <a:pPr lvl="1"/>
            <a:r>
              <a:rPr lang="fr-FR" sz="2000" dirty="0"/>
              <a:t>Offre de services pour l’intelligence artificielle</a:t>
            </a:r>
          </a:p>
          <a:p>
            <a:pPr lvl="1"/>
            <a:r>
              <a:rPr lang="fr-FR" sz="2000" dirty="0"/>
              <a:t>Développer les portails scientifiques (calcul et données)</a:t>
            </a:r>
          </a:p>
          <a:p>
            <a:r>
              <a:rPr lang="fr-FR" sz="2400" dirty="0"/>
              <a:t>Futur</a:t>
            </a:r>
          </a:p>
          <a:p>
            <a:pPr lvl="1"/>
            <a:r>
              <a:rPr lang="fr-FR" sz="2000" dirty="0"/>
              <a:t>La société nous demande d’évoluer: science ouverte à tous et rationalisation des investissements</a:t>
            </a:r>
          </a:p>
          <a:p>
            <a:pPr lvl="1"/>
            <a:r>
              <a:rPr lang="fr-FR" sz="2000" dirty="0"/>
              <a:t>Mettre la science au cœur des futures infrastructures (France-</a:t>
            </a:r>
            <a:r>
              <a:rPr lang="fr-FR" sz="2000" dirty="0" err="1"/>
              <a:t>Tier</a:t>
            </a:r>
            <a:r>
              <a:rPr lang="fr-FR" sz="2000" dirty="0"/>
              <a:t> 2, EOSC)</a:t>
            </a:r>
          </a:p>
          <a:p>
            <a:pPr lvl="1"/>
            <a:r>
              <a:rPr lang="fr-FR" sz="2000" dirty="0"/>
              <a:t>Il n’y a plus de place et d’argent pour le « communautarisme » scientifique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5DB178-9777-DC4E-990D-284068B9F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France Grilles – séminaire INRA - 29 mai 2013     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C1C86B8-E55B-E34C-B82D-BDEF33C9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8920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E9050-8270-3A47-9B3A-CB9E9C1D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France Grilles </a:t>
            </a:r>
            <a:r>
              <a:rPr lang="fr-FR" dirty="0" err="1"/>
              <a:t>distributed</a:t>
            </a:r>
            <a:r>
              <a:rPr lang="fr-FR" dirty="0"/>
              <a:t> </a:t>
            </a:r>
            <a:r>
              <a:rPr lang="fr-FR" dirty="0" err="1"/>
              <a:t>computing</a:t>
            </a:r>
            <a:r>
              <a:rPr lang="fr-FR" dirty="0"/>
              <a:t> infrastructure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E2A8D3-C91A-3745-9DA4-E2F36B17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783357"/>
            <a:ext cx="4320034" cy="4525963"/>
          </a:xfrm>
        </p:spPr>
        <p:txBody>
          <a:bodyPr/>
          <a:lstStyle/>
          <a:p>
            <a:r>
              <a:rPr lang="fr-FR" dirty="0" err="1"/>
              <a:t>Grid</a:t>
            </a:r>
            <a:r>
              <a:rPr lang="fr-FR" dirty="0"/>
              <a:t> infrastructure</a:t>
            </a:r>
          </a:p>
          <a:p>
            <a:pPr lvl="1"/>
            <a:r>
              <a:rPr lang="fr-FR" dirty="0"/>
              <a:t>13 sites</a:t>
            </a:r>
          </a:p>
          <a:p>
            <a:pPr lvl="1"/>
            <a:r>
              <a:rPr lang="fr-FR" dirty="0"/>
              <a:t>Storage: 45 Po</a:t>
            </a:r>
          </a:p>
          <a:p>
            <a:pPr lvl="1"/>
            <a:r>
              <a:rPr lang="fr-FR" dirty="0"/>
              <a:t>CPU: 65000 </a:t>
            </a:r>
            <a:r>
              <a:rPr lang="fr-FR" dirty="0" err="1"/>
              <a:t>cores</a:t>
            </a:r>
            <a:endParaRPr lang="fr-FR" dirty="0"/>
          </a:p>
          <a:p>
            <a:pPr lvl="1"/>
            <a:r>
              <a:rPr lang="fr-FR" dirty="0"/>
              <a:t>Total: 693kHEPSPEC06</a:t>
            </a:r>
          </a:p>
          <a:p>
            <a:r>
              <a:rPr lang="fr-FR" dirty="0"/>
              <a:t>Cloud infrastructure</a:t>
            </a:r>
          </a:p>
          <a:p>
            <a:pPr lvl="1"/>
            <a:r>
              <a:rPr lang="fr-FR" dirty="0"/>
              <a:t>7 sites</a:t>
            </a:r>
          </a:p>
          <a:p>
            <a:pPr lvl="1"/>
            <a:r>
              <a:rPr lang="fr-FR" dirty="0"/>
              <a:t>Storage: 1500 To</a:t>
            </a:r>
          </a:p>
          <a:p>
            <a:pPr lvl="1"/>
            <a:r>
              <a:rPr lang="fr-FR" dirty="0"/>
              <a:t>CPU: 7500 </a:t>
            </a:r>
            <a:r>
              <a:rPr lang="fr-FR" dirty="0" err="1"/>
              <a:t>cores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19A45C-951B-2447-8D48-4F804A87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ADD0822-AFCD-BC49-B3BD-7D3F0992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285" y="2130425"/>
            <a:ext cx="459676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1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D8116-E5FB-0F40-9361-F18B0E355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0585BFDB-E88E-AD46-A2F8-6BA94E0B2A38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774" y="1196752"/>
          <a:ext cx="9144001" cy="55980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263">
                  <a:extLst>
                    <a:ext uri="{9D8B030D-6E8A-4147-A177-3AD203B41FA5}">
                      <a16:colId xmlns:a16="http://schemas.microsoft.com/office/drawing/2014/main" val="16016895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49917341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249606909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39062842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798797081"/>
                    </a:ext>
                  </a:extLst>
                </a:gridCol>
                <a:gridCol w="1893034">
                  <a:extLst>
                    <a:ext uri="{9D8B030D-6E8A-4147-A177-3AD203B41FA5}">
                      <a16:colId xmlns:a16="http://schemas.microsoft.com/office/drawing/2014/main" val="2263578984"/>
                    </a:ext>
                  </a:extLst>
                </a:gridCol>
              </a:tblGrid>
              <a:tr h="56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Service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name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TRL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Target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Service description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Infrastructures and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used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Partners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offering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the service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1856569561"/>
                  </a:ext>
                </a:extLst>
              </a:tr>
              <a:tr h="4474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FG-DIRAC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Engineer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/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researcher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General solution to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access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infrastructure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User VO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grid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cloud,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other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(cluster)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CC-IN2P3, CPPM,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Creatis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LUPM, MCIA  and 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vo.france-grilles.fr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providers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4255983987"/>
                  </a:ext>
                </a:extLst>
              </a:tr>
              <a:tr h="592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FG-iRODS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Engineer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/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researcher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 VO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Data management and organisation service on a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distributed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architecture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France Grilles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storage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CC-IN2P3, IPHC, LPSC, MCIA</a:t>
                      </a:r>
                      <a:endParaRPr lang="fr-FR" sz="1200" b="1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1134187865"/>
                  </a:ext>
                </a:extLst>
              </a:tr>
              <a:tr h="4981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FG-DIRAC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Virtual Organisations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General solution to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access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infrastructure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for VO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members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VO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Grid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cloud and cluster)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CC-IN2P3, CPPM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4159220247"/>
                  </a:ext>
                </a:extLst>
              </a:tr>
              <a:tr h="4659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FG-Cloud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Engineer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/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researcher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 VO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Federated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cloud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IaaS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VO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CPPM, GRICAD, IPHC, IRIT, LAL, LIMOS, LPC, LPNHE, LUPM, Lille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university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487191938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GRID2-FR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certificates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Final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users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services 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Certificate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service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IGC GRID2-FR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Renater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1160134386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Robot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certificate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Scientific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portals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Shared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certificate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for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users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of a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scientific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portal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IGC GRID2-FR 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Renater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1231884018"/>
                  </a:ext>
                </a:extLst>
              </a:tr>
              <a:tr h="7475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Training infrastructure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Higher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education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teachers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Distributed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infrastructures for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academic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training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GRID2-FR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certificate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infrastructure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Training VO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vo.formation.idgrilles.fr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resource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providers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3647529992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Event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organization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8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Engineer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/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researcher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SUCCES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days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253667012"/>
                  </a:ext>
                </a:extLst>
              </a:tr>
              <a:tr h="3789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FG-SOL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7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Engineer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/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researchee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Reuse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and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preservation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of </a:t>
                      </a:r>
                      <a:r>
                        <a:rPr lang="fr-FR" sz="12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research</a:t>
                      </a: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software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IPHC</a:t>
                      </a: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CC-IN2P3, CREATIS,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IPHC, LIGM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424315872"/>
                  </a:ext>
                </a:extLst>
              </a:tr>
            </a:tbl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575898-E864-E44E-A0E4-1182F208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8212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41E5B7-29EF-064F-9694-DD9381262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268759"/>
            <a:ext cx="9036050" cy="431453"/>
          </a:xfrm>
        </p:spPr>
        <p:txBody>
          <a:bodyPr/>
          <a:lstStyle/>
          <a:p>
            <a:r>
              <a:rPr lang="fr-FR" dirty="0"/>
              <a:t>Décroissance régulière du nombre de titulaires de certificats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A3AE18-07C6-E742-997E-313B68054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8C35B7A-44C3-CA44-AFAA-ED362B281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35891"/>
              </p:ext>
            </p:extLst>
          </p:nvPr>
        </p:nvGraphicFramePr>
        <p:xfrm>
          <a:off x="437704" y="1916832"/>
          <a:ext cx="8268591" cy="4400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97">
                  <a:extLst>
                    <a:ext uri="{9D8B030D-6E8A-4147-A177-3AD203B41FA5}">
                      <a16:colId xmlns:a16="http://schemas.microsoft.com/office/drawing/2014/main" val="3854992574"/>
                    </a:ext>
                  </a:extLst>
                </a:gridCol>
                <a:gridCol w="2756197">
                  <a:extLst>
                    <a:ext uri="{9D8B030D-6E8A-4147-A177-3AD203B41FA5}">
                      <a16:colId xmlns:a16="http://schemas.microsoft.com/office/drawing/2014/main" val="1539774730"/>
                    </a:ext>
                  </a:extLst>
                </a:gridCol>
                <a:gridCol w="2756197">
                  <a:extLst>
                    <a:ext uri="{9D8B030D-6E8A-4147-A177-3AD203B41FA5}">
                      <a16:colId xmlns:a16="http://schemas.microsoft.com/office/drawing/2014/main" val="4289889562"/>
                    </a:ext>
                  </a:extLst>
                </a:gridCol>
              </a:tblGrid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Année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Nombre d’utilisateurs titulaires de certificats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France Grilles budget (KEuros)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9529605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7041036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7622900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363279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32977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332134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5178668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718652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8314389"/>
                  </a:ext>
                </a:extLst>
              </a:tr>
              <a:tr h="421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1/4/2018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3603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22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630B67-5B81-EE4E-9875-6FFE9247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Ressources fournies par la France à EGI en 2017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EB7FF0E-D01B-C940-844F-CDD9F442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9471F9-850D-3946-B607-745E957C04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7950" y="1916832"/>
            <a:ext cx="892810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1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915D68-B84E-B34B-BEA6-DC40E9CF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Consommation des ressources EGI en 2017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E1D45BC-74EF-B64F-9E62-A6DE97353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Graphique 5">
                <a:extLst>
                  <a:ext uri="{FF2B5EF4-FFF2-40B4-BE49-F238E27FC236}">
                    <a16:creationId xmlns:a16="http://schemas.microsoft.com/office/drawing/2014/main" id="{99E5DF15-02E5-7847-AEF9-0D87D1A4D44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5471576"/>
                  </p:ext>
                </p:extLst>
              </p:nvPr>
            </p:nvGraphicFramePr>
            <p:xfrm>
              <a:off x="107950" y="2057400"/>
              <a:ext cx="8928100" cy="45402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99E5DF15-02E5-7847-AEF9-0D87D1A4D4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50" y="2057400"/>
                <a:ext cx="8928100" cy="45402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232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2EFF52-710A-4E4E-ACE0-ADFC4DFBD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Usage des ressources EGI depuis janvier 2014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F11EEAF-A2E1-BA46-BF70-2E8F0D98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6051595-818E-1043-91F0-9E497AEF75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700214"/>
            <a:ext cx="8928100" cy="45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3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1AB676-A598-4942-B71A-6680B841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 de l’usage des ressources par la France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7CC19D-D886-0A43-996E-58C67AC0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C6605-D007-4D8C-9E2B-311A77486A66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F60E83B-9DE3-5549-BD03-E22C8764B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917463"/>
              </p:ext>
            </p:extLst>
          </p:nvPr>
        </p:nvGraphicFramePr>
        <p:xfrm>
          <a:off x="61998" y="1852630"/>
          <a:ext cx="9020004" cy="4592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572">
                  <a:extLst>
                    <a:ext uri="{9D8B030D-6E8A-4147-A177-3AD203B41FA5}">
                      <a16:colId xmlns:a16="http://schemas.microsoft.com/office/drawing/2014/main" val="2977157235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val="102515978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val="218323583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val="4067632047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val="650145482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val="1690163238"/>
                    </a:ext>
                  </a:extLst>
                </a:gridCol>
                <a:gridCol w="1288572">
                  <a:extLst>
                    <a:ext uri="{9D8B030D-6E8A-4147-A177-3AD203B41FA5}">
                      <a16:colId xmlns:a16="http://schemas.microsoft.com/office/drawing/2014/main" val="1996487501"/>
                    </a:ext>
                  </a:extLst>
                </a:gridCol>
              </a:tblGrid>
              <a:tr h="15708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Année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Heures CPU normalisées consommées par les certificats français (HEPSPEC06)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Heures CPU fournies par la France et utiisées dans EGI (HEPSPEC06)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Principal consommateur des ressources françaises (CERN)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Fraction des ressources fournies par la France consommées par les certificats français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Fraction de la ressource consommée par les certificats français qui est fournie par la France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Heures CPU glanées sur la grille (HEPSPEC06)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842849"/>
                  </a:ext>
                </a:extLst>
              </a:tr>
              <a:tr h="166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1/2014 à 4/2018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10,7 G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0,992 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2616511"/>
                  </a:ext>
                </a:extLst>
              </a:tr>
              <a:tr h="166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1-3/2018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813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 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617472"/>
                  </a:ext>
                </a:extLst>
              </a:tr>
              <a:tr h="166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3,2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 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5334216"/>
                  </a:ext>
                </a:extLst>
              </a:tr>
              <a:tr h="166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 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2829920"/>
                  </a:ext>
                </a:extLst>
              </a:tr>
              <a:tr h="166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2,5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 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1112493"/>
                  </a:ext>
                </a:extLst>
              </a:tr>
              <a:tr h="4778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 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231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488560"/>
      </p:ext>
    </p:extLst>
  </p:cSld>
  <p:clrMapOvr>
    <a:masterClrMapping/>
  </p:clrMapOvr>
</p:sld>
</file>

<file path=ppt/theme/theme1.xml><?xml version="1.0" encoding="utf-8"?>
<a:theme xmlns:a="http://schemas.openxmlformats.org/drawingml/2006/main" name="FG-SUCCES-novembre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rancegrilles_utilisateurs-copi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FG-SUCCES-novembre2015</Template>
  <TotalTime>12064</TotalTime>
  <Words>1516</Words>
  <Application>Microsoft Macintosh PowerPoint</Application>
  <PresentationFormat>Affichage à l'écran (4:3)</PresentationFormat>
  <Paragraphs>380</Paragraphs>
  <Slides>27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MS Mincho</vt:lpstr>
      <vt:lpstr>ＭＳ Ｐゴシック</vt:lpstr>
      <vt:lpstr>SimSun</vt:lpstr>
      <vt:lpstr>Arial</vt:lpstr>
      <vt:lpstr>Calibri</vt:lpstr>
      <vt:lpstr>Times New Roman</vt:lpstr>
      <vt:lpstr>FG-SUCCES-novembre2015</vt:lpstr>
      <vt:lpstr>Custom Design</vt:lpstr>
      <vt:lpstr>francegrilles_utilisateurs-copie2</vt:lpstr>
      <vt:lpstr>V. Breton  </vt:lpstr>
      <vt:lpstr>Présentation PowerPoint</vt:lpstr>
      <vt:lpstr>France Grilles distributed computing infrastructure</vt:lpstr>
      <vt:lpstr>Présentation PowerPoint</vt:lpstr>
      <vt:lpstr>Décroissance régulière du nombre de titulaires de certificats </vt:lpstr>
      <vt:lpstr>Ressources fournies par la France à EGI en 2017</vt:lpstr>
      <vt:lpstr>Consommation des ressources EGI en 2017</vt:lpstr>
      <vt:lpstr>Usage des ressources EGI depuis janvier 2014 </vt:lpstr>
      <vt:lpstr>Analyse de l’usage des ressources par la France</vt:lpstr>
      <vt:lpstr>Services for the long tail</vt:lpstr>
      <vt:lpstr>Présentation PowerPoint</vt:lpstr>
      <vt:lpstr>Utilisation des ressources du cloud fédéré France Grilles</vt:lpstr>
      <vt:lpstr>Highlights</vt:lpstr>
      <vt:lpstr>Le futur</vt:lpstr>
      <vt:lpstr>Rappels</vt:lpstr>
      <vt:lpstr>Echelle locale = site universitaire</vt:lpstr>
      <vt:lpstr>Expérience à Clermont-Ferrand</vt:lpstr>
      <vt:lpstr>Cloud environnemental</vt:lpstr>
      <vt:lpstr>Du capteur au cloud</vt:lpstr>
      <vt:lpstr>Echelon régional</vt:lpstr>
      <vt:lpstr>Partager les données…</vt:lpstr>
      <vt:lpstr>Fédérer à l’échelle régionale</vt:lpstr>
      <vt:lpstr>Echelon national</vt:lpstr>
      <vt:lpstr>Echelon international</vt:lpstr>
      <vt:lpstr>Et la science dans tout cela?</vt:lpstr>
      <vt:lpstr>Et l’Intelligence Artificielle dans tout cela?</vt:lpstr>
      <vt:lpstr>Conclusion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FranceGrillesSucess2015</dc:title>
  <dc:creator>Geneviève Romier</dc:creator>
  <cp:lastModifiedBy>Utilisateur Microsoft Office</cp:lastModifiedBy>
  <cp:revision>130</cp:revision>
  <dcterms:created xsi:type="dcterms:W3CDTF">2015-10-28T15:44:03Z</dcterms:created>
  <dcterms:modified xsi:type="dcterms:W3CDTF">2018-06-27T12:05:01Z</dcterms:modified>
</cp:coreProperties>
</file>