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1"/>
    <p:sldMasterId id="2147483734" r:id="rId2"/>
    <p:sldMasterId id="2147483759" r:id="rId3"/>
  </p:sldMasterIdLst>
  <p:notesMasterIdLst>
    <p:notesMasterId r:id="rId17"/>
  </p:notesMasterIdLst>
  <p:handoutMasterIdLst>
    <p:handoutMasterId r:id="rId18"/>
  </p:handoutMasterIdLst>
  <p:sldIdLst>
    <p:sldId id="584" r:id="rId4"/>
    <p:sldId id="585" r:id="rId5"/>
    <p:sldId id="591" r:id="rId6"/>
    <p:sldId id="588" r:id="rId7"/>
    <p:sldId id="590" r:id="rId8"/>
    <p:sldId id="587" r:id="rId9"/>
    <p:sldId id="589" r:id="rId10"/>
    <p:sldId id="619" r:id="rId11"/>
    <p:sldId id="620" r:id="rId12"/>
    <p:sldId id="621" r:id="rId13"/>
    <p:sldId id="622" r:id="rId14"/>
    <p:sldId id="624" r:id="rId15"/>
    <p:sldId id="623" r:id="rId1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55" autoAdjust="0"/>
    <p:restoredTop sz="93692" autoAdjust="0"/>
  </p:normalViewPr>
  <p:slideViewPr>
    <p:cSldViewPr>
      <p:cViewPr varScale="1">
        <p:scale>
          <a:sx n="71" d="100"/>
          <a:sy n="71" d="100"/>
        </p:scale>
        <p:origin x="480" y="18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2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489A9-28E3-46DE-BF0C-A30ABC867221}" type="datetimeFigureOut">
              <a:rPr lang="fr-FR" smtClean="0"/>
              <a:pPr/>
              <a:t>19/04/2018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6994-DBEA-4051-BF64-F56BAC5A12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30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E3743F-23DC-4248-B0D3-DCC3539A30CE}" type="datetimeFigureOut">
              <a:rPr lang="en-GB"/>
              <a:pPr>
                <a:defRPr/>
              </a:pPr>
              <a:t>19/04/2018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F5C1692-A211-47BB-82C7-D9386D78C5A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16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/>
              <a:t>Présentation générale de France Grilles (5’) </a:t>
            </a:r>
          </a:p>
          <a:p>
            <a:r>
              <a:rPr lang="fr-FR" dirty="0"/>
              <a:t>L’INRA dans France Grilles (5’)</a:t>
            </a:r>
          </a:p>
          <a:p>
            <a:r>
              <a:rPr lang="fr-FR" dirty="0"/>
              <a:t>Les services de France Grilles (3’)</a:t>
            </a:r>
          </a:p>
          <a:p>
            <a:r>
              <a:rPr lang="fr-FR" dirty="0"/>
              <a:t>Conclusion et perspectives (2’)</a:t>
            </a:r>
          </a:p>
          <a:p>
            <a:pPr>
              <a:spcBef>
                <a:spcPct val="0"/>
              </a:spcBef>
            </a:pPr>
            <a:endParaRPr lang="en-GB" baseline="0" dirty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9544AD4-3BF8-495B-85BC-ECDFC16AB129}" type="slidenum">
              <a:rPr lang="en-GB"/>
              <a:pPr eaLnBrk="1" hangingPunct="1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regional</a:t>
            </a:r>
            <a:r>
              <a:rPr lang="fr-FR" dirty="0"/>
              <a:t> HP </a:t>
            </a:r>
            <a:r>
              <a:rPr lang="fr-FR" dirty="0" err="1"/>
              <a:t>Centers</a:t>
            </a:r>
            <a:r>
              <a:rPr lang="fr-FR" dirty="0"/>
              <a:t> (6000), Tier-0 and </a:t>
            </a:r>
            <a:r>
              <a:rPr lang="fr-FR" dirty="0" err="1"/>
              <a:t>Tier</a:t>
            </a:r>
            <a:r>
              <a:rPr lang="fr-FR" dirty="0"/>
              <a:t> 1 HPC </a:t>
            </a:r>
            <a:r>
              <a:rPr lang="fr-FR" dirty="0" err="1"/>
              <a:t>Centers</a:t>
            </a:r>
            <a:r>
              <a:rPr lang="fr-FR" dirty="0"/>
              <a:t> (3000), France Grilles 1500), Grid5000(500)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12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2004" cy="456704"/>
          </a:xfrm>
          <a:prstGeom prst="rect">
            <a:avLst/>
          </a:prstGeom>
          <a:noFill/>
          <a:ln>
            <a:noFill/>
          </a:ln>
        </p:spPr>
        <p:txBody>
          <a:bodyPr lIns="90075" tIns="45050" rIns="90075" bIns="45050" anchor="b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"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8</a:t>
            </a:fld>
            <a:endParaRPr lang="en"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3738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" name="Shape 81"/>
          <p:cNvSpPr txBox="1"/>
          <p:nvPr/>
        </p:nvSpPr>
        <p:spPr>
          <a:xfrm>
            <a:off x="686360" y="4342540"/>
            <a:ext cx="5486679" cy="4114515"/>
          </a:xfrm>
          <a:prstGeom prst="rect">
            <a:avLst/>
          </a:prstGeom>
          <a:noFill/>
          <a:ln>
            <a:noFill/>
          </a:ln>
        </p:spPr>
        <p:txBody>
          <a:bodyPr lIns="86100" tIns="43050" rIns="86100" bIns="430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7026" y="4342944"/>
            <a:ext cx="5483946" cy="4114592"/>
          </a:xfrm>
          <a:prstGeom prst="rect">
            <a:avLst/>
          </a:prstGeom>
          <a:noFill/>
          <a:ln>
            <a:noFill/>
          </a:ln>
        </p:spPr>
        <p:txBody>
          <a:bodyPr lIns="86100" tIns="86100" rIns="86100" bIns="861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530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1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/>
          <a:stretch/>
        </p:blipFill>
        <p:spPr bwMode="auto">
          <a:xfrm>
            <a:off x="0" y="1043869"/>
            <a:ext cx="1447800" cy="5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551613" y="503238"/>
            <a:ext cx="26638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3200" b="1" u="none">
                <a:solidFill>
                  <a:srgbClr val="FFFFFF"/>
                </a:solidFill>
                <a:ea typeface="SimSun" pitchFamily="2" charset="-122"/>
              </a:rPr>
              <a:t>EGI-InSPIRE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713413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40388"/>
            <a:ext cx="14478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www.egi.eu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EGI-InSPIRE RI-261323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130425"/>
            <a:ext cx="72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886200"/>
            <a:ext cx="5832648" cy="13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30/05/2011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Context &amp; NA2 - EGI-InSPIRE Review 2011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5475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715CC5-53A4-439F-A85F-0604235AB755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7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21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4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9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39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839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3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87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30/05/2011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Project Presentation - May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3C9E4-42E2-402A-B0B1-17451789FE1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32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717032"/>
            <a:ext cx="8640960" cy="2836168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6604992"/>
            <a:ext cx="8640960" cy="25300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956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67744" y="6597650"/>
            <a:ext cx="2808288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– séminaire INRA - 29 mai 2013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811516" y="6597650"/>
            <a:ext cx="1296988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1176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41342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4"/>
            <a:ext cx="7772400" cy="1763911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348881"/>
            <a:ext cx="7772400" cy="16561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006402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2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504" y="1844824"/>
            <a:ext cx="417646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7504" y="2484586"/>
            <a:ext cx="4176464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427984" y="1844824"/>
            <a:ext cx="458996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427984" y="2484586"/>
            <a:ext cx="4589969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08374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168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199441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286001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44825"/>
            <a:ext cx="5389438" cy="4608512"/>
          </a:xfrm>
        </p:spPr>
        <p:txBody>
          <a:bodyPr/>
          <a:lstStyle>
            <a:lvl1pPr>
              <a:defRPr sz="3200">
                <a:solidFill>
                  <a:srgbClr val="01ADF0"/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3006875"/>
            <a:ext cx="3286001" cy="34464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799670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1916831"/>
            <a:ext cx="8784976" cy="281074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63521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038163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844824"/>
            <a:ext cx="2407096" cy="4608512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844824"/>
            <a:ext cx="6019800" cy="4608512"/>
          </a:xfrm>
        </p:spPr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91488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000"/>
              <a:pPr algn="r">
                <a:buSzPct val="25000"/>
              </a:pPr>
              <a:t>‹N°›</a:t>
            </a:fld>
            <a:r>
              <a:rPr lang="en" sz="1000"/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189774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60670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72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2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4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0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7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2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TopBar_1247width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1257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124075" y="115888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00200"/>
            <a:ext cx="80756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3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/>
              <a:t>France Grilles - juin  2012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33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www.egi.eu</a:t>
            </a:r>
          </a:p>
        </p:txBody>
      </p:sp>
      <p:sp>
        <p:nvSpPr>
          <p:cNvPr id="1034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EGI-InSPIRE RI-261323</a:t>
            </a:r>
          </a:p>
        </p:txBody>
      </p:sp>
    </p:spTree>
    <p:extLst>
      <p:ext uri="{BB962C8B-B14F-4D97-AF65-F5344CB8AC3E}">
        <p14:creationId xmlns:p14="http://schemas.microsoft.com/office/powerpoint/2010/main" val="99035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C2F7-7F6A-4E25-B40A-7E15BC683171}" type="datetimeFigureOut">
              <a:rPr lang="en-GB" smtClean="0"/>
              <a:pPr/>
              <a:t>19/04/2018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6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7950" y="1268413"/>
            <a:ext cx="8928100" cy="431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07950" y="1844675"/>
            <a:ext cx="8928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7950" y="6592888"/>
            <a:ext cx="2133600" cy="265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France Grilles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219700" y="6597650"/>
            <a:ext cx="12969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1ADF0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7946" y="4910882"/>
            <a:ext cx="8640960" cy="132643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GB" dirty="0">
                <a:effectLst/>
              </a:rPr>
            </a:br>
            <a:r>
              <a:rPr lang="en-GB" dirty="0">
                <a:effectLst/>
              </a:rPr>
              <a:t>V. Breton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Plan-e meeting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38" y="-152400"/>
            <a:ext cx="9155938" cy="38862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Image 6" descr="BandeauBasP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7475"/>
            <a:ext cx="91440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87579-3382-954F-AD65-DBC39AED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Key </a:t>
            </a:r>
            <a:r>
              <a:rPr lang="fr-FR" sz="3600" dirty="0" err="1"/>
              <a:t>lessons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5446EB-B34C-6947-B418-2B1D8921A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bg1"/>
                </a:solidFill>
              </a:rPr>
              <a:t>Technology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transfer</a:t>
            </a:r>
            <a:r>
              <a:rPr lang="fr-FR" b="1" dirty="0">
                <a:solidFill>
                  <a:schemeClr val="bg1"/>
                </a:solidFill>
              </a:rPr>
              <a:t> of </a:t>
            </a:r>
            <a:r>
              <a:rPr lang="fr-FR" b="1" dirty="0" err="1">
                <a:solidFill>
                  <a:schemeClr val="bg1"/>
                </a:solidFill>
              </a:rPr>
              <a:t>computing</a:t>
            </a:r>
            <a:r>
              <a:rPr lang="fr-FR" b="1" dirty="0">
                <a:solidFill>
                  <a:schemeClr val="bg1"/>
                </a:solidFill>
              </a:rPr>
              <a:t> infrastructure services </a:t>
            </a:r>
            <a:r>
              <a:rPr lang="fr-FR" b="1" dirty="0" err="1">
                <a:solidFill>
                  <a:schemeClr val="bg1"/>
                </a:solidFill>
              </a:rPr>
              <a:t>requires</a:t>
            </a:r>
            <a:endParaRPr lang="fr-FR" b="1" dirty="0">
              <a:solidFill>
                <a:schemeClr val="bg1"/>
              </a:solidFill>
            </a:endParaRPr>
          </a:p>
          <a:p>
            <a:pPr lvl="1"/>
            <a:r>
              <a:rPr lang="fr-FR" b="1" dirty="0" err="1">
                <a:solidFill>
                  <a:schemeClr val="bg1"/>
                </a:solidFill>
              </a:rPr>
              <a:t>Reliable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electricity</a:t>
            </a:r>
            <a:r>
              <a:rPr lang="fr-FR" b="1" dirty="0">
                <a:solidFill>
                  <a:schemeClr val="bg1"/>
                </a:solidFill>
              </a:rPr>
              <a:t> provision</a:t>
            </a:r>
          </a:p>
          <a:p>
            <a:pPr lvl="1"/>
            <a:r>
              <a:rPr lang="fr-FR" b="1" dirty="0" err="1">
                <a:solidFill>
                  <a:schemeClr val="bg1"/>
                </a:solidFill>
              </a:rPr>
              <a:t>Reliable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academic</a:t>
            </a:r>
            <a:r>
              <a:rPr lang="fr-FR" b="1" dirty="0">
                <a:solidFill>
                  <a:schemeClr val="bg1"/>
                </a:solidFill>
              </a:rPr>
              <a:t> network</a:t>
            </a:r>
          </a:p>
          <a:p>
            <a:r>
              <a:rPr lang="fr-FR" b="1" dirty="0" err="1">
                <a:solidFill>
                  <a:schemeClr val="bg1"/>
                </a:solidFill>
              </a:rPr>
              <a:t>Human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factors</a:t>
            </a:r>
            <a:r>
              <a:rPr lang="fr-FR" b="1" dirty="0">
                <a:solidFill>
                  <a:schemeClr val="bg1"/>
                </a:solidFill>
              </a:rPr>
              <a:t> are keys to </a:t>
            </a:r>
            <a:r>
              <a:rPr lang="fr-FR" b="1" dirty="0" err="1">
                <a:solidFill>
                  <a:schemeClr val="bg1"/>
                </a:solidFill>
              </a:rPr>
              <a:t>success</a:t>
            </a:r>
            <a:endParaRPr lang="fr-FR" b="1" dirty="0">
              <a:solidFill>
                <a:schemeClr val="bg1"/>
              </a:solidFill>
            </a:endParaRPr>
          </a:p>
          <a:p>
            <a:pPr lvl="1"/>
            <a:r>
              <a:rPr lang="fr-FR" b="1" dirty="0" err="1">
                <a:solidFill>
                  <a:schemeClr val="bg1"/>
                </a:solidFill>
              </a:rPr>
              <a:t>Political</a:t>
            </a:r>
            <a:r>
              <a:rPr lang="fr-FR" b="1" dirty="0">
                <a:solidFill>
                  <a:schemeClr val="bg1"/>
                </a:solidFill>
              </a:rPr>
              <a:t> support </a:t>
            </a:r>
            <a:r>
              <a:rPr lang="fr-FR" b="1" dirty="0" err="1">
                <a:solidFill>
                  <a:schemeClr val="bg1"/>
                </a:solidFill>
              </a:rPr>
              <a:t>from</a:t>
            </a:r>
            <a:r>
              <a:rPr lang="fr-FR" b="1" dirty="0">
                <a:solidFill>
                  <a:schemeClr val="bg1"/>
                </a:solidFill>
              </a:rPr>
              <a:t> local </a:t>
            </a:r>
            <a:r>
              <a:rPr lang="fr-FR" b="1" dirty="0" err="1">
                <a:solidFill>
                  <a:schemeClr val="bg1"/>
                </a:solidFill>
              </a:rPr>
              <a:t>authorities</a:t>
            </a:r>
            <a:endParaRPr lang="fr-FR" b="1" dirty="0">
              <a:solidFill>
                <a:schemeClr val="bg1"/>
              </a:solidFill>
            </a:endParaRPr>
          </a:p>
          <a:p>
            <a:pPr lvl="1"/>
            <a:r>
              <a:rPr lang="fr-FR" b="1" dirty="0" err="1">
                <a:solidFill>
                  <a:schemeClr val="bg1"/>
                </a:solidFill>
              </a:rPr>
              <a:t>Engineers</a:t>
            </a:r>
            <a:r>
              <a:rPr lang="fr-FR" b="1" dirty="0">
                <a:solidFill>
                  <a:schemeClr val="bg1"/>
                </a:solidFill>
              </a:rPr>
              <a:t>/</a:t>
            </a:r>
            <a:r>
              <a:rPr lang="fr-FR" b="1" dirty="0" err="1">
                <a:solidFill>
                  <a:schemeClr val="bg1"/>
                </a:solidFill>
              </a:rPr>
              <a:t>scientists</a:t>
            </a:r>
            <a:r>
              <a:rPr lang="fr-FR" b="1" dirty="0">
                <a:solidFill>
                  <a:schemeClr val="bg1"/>
                </a:solidFill>
              </a:rPr>
              <a:t>/PhD </a:t>
            </a:r>
            <a:r>
              <a:rPr lang="fr-FR" b="1" dirty="0" err="1">
                <a:solidFill>
                  <a:schemeClr val="bg1"/>
                </a:solidFill>
              </a:rPr>
              <a:t>students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willing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get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trained</a:t>
            </a:r>
            <a:r>
              <a:rPr lang="fr-FR" b="1" dirty="0">
                <a:solidFill>
                  <a:schemeClr val="bg1"/>
                </a:solidFill>
              </a:rPr>
              <a:t> and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pioneers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It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worth</a:t>
            </a:r>
            <a:r>
              <a:rPr lang="fr-FR" b="1" dirty="0">
                <a:solidFill>
                  <a:schemeClr val="bg1"/>
                </a:solidFill>
              </a:rPr>
              <a:t> the effort!!!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BF32F2-6881-A945-9283-2D873EAF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238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B53EFA-F4C7-D042-A582-D5064386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the long </a:t>
            </a:r>
            <a:r>
              <a:rPr lang="fr-FR" dirty="0" err="1"/>
              <a:t>tail</a:t>
            </a:r>
            <a:r>
              <a:rPr lang="fr-FR" dirty="0"/>
              <a:t> of data?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851924-26E8-9C40-8206-5E22E8C0C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44675"/>
            <a:ext cx="3887986" cy="4525963"/>
          </a:xfrm>
        </p:spPr>
        <p:txBody>
          <a:bodyPr/>
          <a:lstStyle/>
          <a:p>
            <a:r>
              <a:rPr lang="fr-FR" dirty="0" err="1"/>
              <a:t>Considerations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dirty="0" err="1"/>
              <a:t>experience</a:t>
            </a:r>
            <a:r>
              <a:rPr lang="fr-FR" dirty="0"/>
              <a:t> of building an </a:t>
            </a:r>
            <a:r>
              <a:rPr lang="fr-FR" dirty="0" err="1"/>
              <a:t>environmental</a:t>
            </a:r>
            <a:r>
              <a:rPr lang="fr-FR" dirty="0"/>
              <a:t> cloud to the </a:t>
            </a:r>
            <a:r>
              <a:rPr lang="fr-FR" dirty="0" err="1"/>
              <a:t>benefit</a:t>
            </a:r>
            <a:r>
              <a:rPr lang="fr-FR" dirty="0"/>
              <a:t> of agriculture at a </a:t>
            </a:r>
            <a:r>
              <a:rPr lang="fr-FR" dirty="0" err="1"/>
              <a:t>regional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026156-3AC4-D542-A871-2730C2FF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94CFA-26BA-5C48-BD36-08723A88D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1683853"/>
            <a:ext cx="5953125" cy="508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450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ECD1FF-7472-0243-8C35-50804783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</a:t>
            </a:r>
            <a:r>
              <a:rPr lang="fr-FR" dirty="0" err="1"/>
              <a:t>findings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CE8993-B55C-F749-B5B6-16945EEB7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2" y="1844675"/>
            <a:ext cx="3671962" cy="4525963"/>
          </a:xfrm>
        </p:spPr>
        <p:txBody>
          <a:bodyPr/>
          <a:lstStyle/>
          <a:p>
            <a:r>
              <a:rPr lang="fr-FR" sz="2800" dirty="0" err="1"/>
              <a:t>Need</a:t>
            </a:r>
            <a:r>
              <a:rPr lang="fr-FR" sz="2800" dirty="0"/>
              <a:t> for </a:t>
            </a:r>
            <a:r>
              <a:rPr lang="fr-FR" sz="2800" dirty="0" err="1"/>
              <a:t>flexibility</a:t>
            </a:r>
            <a:r>
              <a:rPr lang="fr-FR" sz="2800" dirty="0"/>
              <a:t> in data sharing </a:t>
            </a:r>
            <a:r>
              <a:rPr lang="fr-FR" sz="2800" dirty="0" err="1"/>
              <a:t>policy</a:t>
            </a:r>
            <a:endParaRPr lang="fr-FR" sz="2800" dirty="0"/>
          </a:p>
          <a:p>
            <a:r>
              <a:rPr lang="fr-FR" sz="2800" dirty="0" err="1"/>
              <a:t>Need</a:t>
            </a:r>
            <a:r>
              <a:rPr lang="fr-FR" sz="2800" dirty="0"/>
              <a:t> for </a:t>
            </a:r>
            <a:r>
              <a:rPr lang="fr-FR" sz="2800" dirty="0" err="1"/>
              <a:t>flexibility</a:t>
            </a:r>
            <a:r>
              <a:rPr lang="fr-FR" sz="2800" dirty="0"/>
              <a:t> in data structures</a:t>
            </a:r>
          </a:p>
          <a:p>
            <a:r>
              <a:rPr lang="fr-FR" sz="2800" dirty="0" err="1"/>
              <a:t>Need</a:t>
            </a:r>
            <a:r>
              <a:rPr lang="fr-FR" sz="2800" dirty="0"/>
              <a:t> for </a:t>
            </a:r>
            <a:r>
              <a:rPr lang="fr-FR" sz="2800" dirty="0" err="1"/>
              <a:t>friendly</a:t>
            </a:r>
            <a:r>
              <a:rPr lang="fr-FR" sz="2800" dirty="0"/>
              <a:t> interfaces for data exploitation </a:t>
            </a:r>
          </a:p>
          <a:p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D8780A-60FA-2D4F-876A-182AC49E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FBBE3-C3DE-7545-958C-F32E76549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828" y="1927225"/>
            <a:ext cx="5501920" cy="34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0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689DD-A86D-3D48-9927-BEDA4A9F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ABCFB1-6CCE-1E41-AF41-B56A03469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Reaching</a:t>
            </a:r>
            <a:r>
              <a:rPr lang="fr-FR" dirty="0"/>
              <a:t> out to the long </a:t>
            </a:r>
            <a:r>
              <a:rPr lang="fr-FR" dirty="0" err="1"/>
              <a:t>tail</a:t>
            </a:r>
            <a:r>
              <a:rPr lang="fr-FR" dirty="0"/>
              <a:t> of science in Europe </a:t>
            </a:r>
            <a:r>
              <a:rPr lang="fr-FR" dirty="0" err="1"/>
              <a:t>is</a:t>
            </a:r>
            <a:r>
              <a:rPr lang="fr-FR" dirty="0"/>
              <a:t> possible</a:t>
            </a:r>
          </a:p>
          <a:p>
            <a:pPr lvl="1"/>
            <a:r>
              <a:rPr lang="fr-FR" dirty="0"/>
              <a:t>Is </a:t>
            </a:r>
            <a:r>
              <a:rPr lang="fr-FR" dirty="0" err="1"/>
              <a:t>it</a:t>
            </a:r>
            <a:r>
              <a:rPr lang="fr-FR" dirty="0"/>
              <a:t> a </a:t>
            </a:r>
            <a:r>
              <a:rPr lang="fr-FR" dirty="0" err="1"/>
              <a:t>priority</a:t>
            </a:r>
            <a:r>
              <a:rPr lang="fr-FR" dirty="0"/>
              <a:t>? </a:t>
            </a:r>
          </a:p>
          <a:p>
            <a:r>
              <a:rPr lang="fr-FR" dirty="0" err="1"/>
              <a:t>Need</a:t>
            </a:r>
            <a:r>
              <a:rPr lang="fr-FR" dirty="0"/>
              <a:t> for </a:t>
            </a:r>
            <a:r>
              <a:rPr lang="fr-FR" dirty="0" err="1"/>
              <a:t>emblematic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use cases to drive EOSC</a:t>
            </a:r>
          </a:p>
          <a:p>
            <a:pPr lvl="1"/>
            <a:r>
              <a:rPr lang="fr-FR" dirty="0" err="1"/>
              <a:t>Need</a:t>
            </a:r>
            <a:r>
              <a:rPr lang="fr-FR" dirty="0"/>
              <a:t> for a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for </a:t>
            </a:r>
            <a:r>
              <a:rPr lang="fr-FR" dirty="0" err="1"/>
              <a:t>users</a:t>
            </a:r>
            <a:r>
              <a:rPr lang="fr-FR" dirty="0"/>
              <a:t> in EOSC gouvernance</a:t>
            </a:r>
          </a:p>
          <a:p>
            <a:r>
              <a:rPr lang="fr-FR" dirty="0" err="1"/>
              <a:t>Opening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infrastructure to the LTOS </a:t>
            </a:r>
            <a:r>
              <a:rPr lang="fr-FR" dirty="0" err="1"/>
              <a:t>outside</a:t>
            </a:r>
            <a:r>
              <a:rPr lang="fr-FR" dirty="0"/>
              <a:t> Europe </a:t>
            </a:r>
            <a:r>
              <a:rPr lang="fr-FR" dirty="0" err="1"/>
              <a:t>is</a:t>
            </a:r>
            <a:r>
              <a:rPr lang="fr-FR" dirty="0"/>
              <a:t> a moral </a:t>
            </a:r>
            <a:r>
              <a:rPr lang="fr-FR" dirty="0" err="1"/>
              <a:t>responsability</a:t>
            </a:r>
            <a:r>
              <a:rPr lang="fr-FR" dirty="0"/>
              <a:t> and an </a:t>
            </a:r>
            <a:r>
              <a:rPr lang="fr-FR" dirty="0" err="1"/>
              <a:t>asset</a:t>
            </a:r>
            <a:r>
              <a:rPr lang="fr-FR" dirty="0"/>
              <a:t> for the future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C296D8-A630-E549-9F3D-D61992ED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432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CD53E-1690-8144-BC58-8EA65E8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Long </a:t>
            </a:r>
            <a:r>
              <a:rPr lang="fr-FR" dirty="0" err="1"/>
              <a:t>Tail</a:t>
            </a:r>
            <a:r>
              <a:rPr lang="fr-FR" dirty="0"/>
              <a:t> of Science?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996A8-A443-5645-8D24-0DF8294BE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44675"/>
            <a:ext cx="8784530" cy="4525963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scientists</a:t>
            </a:r>
            <a:r>
              <a:rPr lang="fr-FR" dirty="0"/>
              <a:t> in Europe </a:t>
            </a:r>
            <a:r>
              <a:rPr lang="fr-FR" dirty="0" err="1"/>
              <a:t>who</a:t>
            </a:r>
            <a:r>
              <a:rPr lang="fr-FR" dirty="0"/>
              <a:t> are not </a:t>
            </a:r>
            <a:r>
              <a:rPr lang="fr-FR" dirty="0" err="1"/>
              <a:t>using</a:t>
            </a:r>
            <a:r>
              <a:rPr lang="fr-FR" dirty="0"/>
              <a:t> data and </a:t>
            </a:r>
            <a:r>
              <a:rPr lang="fr-FR" dirty="0" err="1"/>
              <a:t>computing</a:t>
            </a:r>
            <a:r>
              <a:rPr lang="fr-FR" dirty="0"/>
              <a:t> infrastructures</a:t>
            </a:r>
          </a:p>
          <a:p>
            <a:pPr lvl="1"/>
            <a:r>
              <a:rPr lang="fr-FR" dirty="0"/>
              <a:t>In France: 156000 </a:t>
            </a:r>
            <a:r>
              <a:rPr lang="fr-FR" dirty="0" err="1"/>
              <a:t>researchers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77000 PhD </a:t>
            </a:r>
            <a:r>
              <a:rPr lang="fr-FR" dirty="0" err="1"/>
              <a:t>students</a:t>
            </a:r>
            <a:endParaRPr lang="fr-FR" dirty="0"/>
          </a:p>
          <a:p>
            <a:pPr lvl="1"/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e-infrastructure </a:t>
            </a:r>
            <a:r>
              <a:rPr lang="fr-FR" dirty="0" err="1"/>
              <a:t>users</a:t>
            </a:r>
            <a:r>
              <a:rPr lang="fr-FR" dirty="0"/>
              <a:t> &lt; 10% (15000)</a:t>
            </a:r>
          </a:p>
          <a:p>
            <a:r>
              <a:rPr lang="fr-FR" dirty="0"/>
              <a:t>The </a:t>
            </a:r>
            <a:r>
              <a:rPr lang="fr-FR" dirty="0" err="1"/>
              <a:t>scientists</a:t>
            </a:r>
            <a:r>
              <a:rPr lang="fr-FR" dirty="0"/>
              <a:t> </a:t>
            </a:r>
            <a:r>
              <a:rPr lang="fr-FR" dirty="0" err="1"/>
              <a:t>outside</a:t>
            </a:r>
            <a:r>
              <a:rPr lang="fr-FR" dirty="0"/>
              <a:t> Europe in </a:t>
            </a:r>
            <a:r>
              <a:rPr lang="fr-FR" dirty="0" err="1"/>
              <a:t>developing</a:t>
            </a:r>
            <a:r>
              <a:rPr lang="fr-FR" dirty="0"/>
              <a:t> countries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4E1990-61C8-E440-9CD2-6456EE4D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409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A85A0-8312-6E4E-B1DB-26E2E11E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Specific</a:t>
            </a:r>
            <a:r>
              <a:rPr lang="fr-FR" dirty="0"/>
              <a:t> efforts made to </a:t>
            </a:r>
            <a:r>
              <a:rPr lang="fr-FR" dirty="0" err="1"/>
              <a:t>address</a:t>
            </a:r>
            <a:r>
              <a:rPr lang="fr-FR" dirty="0"/>
              <a:t> long </a:t>
            </a:r>
            <a:r>
              <a:rPr lang="fr-FR" dirty="0" err="1"/>
              <a:t>tail</a:t>
            </a:r>
            <a:r>
              <a:rPr lang="fr-FR" dirty="0"/>
              <a:t> on EGI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4A350-2D77-DF4D-8C7F-457949C5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85950"/>
            <a:ext cx="4356100" cy="4525963"/>
          </a:xfrm>
        </p:spPr>
        <p:txBody>
          <a:bodyPr/>
          <a:lstStyle/>
          <a:p>
            <a:r>
              <a:rPr lang="fr-FR" dirty="0" err="1"/>
              <a:t>Dedicated</a:t>
            </a:r>
            <a:r>
              <a:rPr lang="fr-FR" dirty="0"/>
              <a:t> France Grilles VO for new </a:t>
            </a:r>
            <a:r>
              <a:rPr lang="fr-FR" dirty="0" err="1"/>
              <a:t>users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80+ active </a:t>
            </a:r>
            <a:r>
              <a:rPr lang="fr-FR" dirty="0" err="1"/>
              <a:t>users</a:t>
            </a:r>
            <a:r>
              <a:rPr lang="fr-FR" dirty="0"/>
              <a:t> (4/18)</a:t>
            </a:r>
          </a:p>
          <a:p>
            <a:r>
              <a:rPr lang="fr-FR" dirty="0" err="1"/>
              <a:t>Hide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complexity</a:t>
            </a:r>
            <a:r>
              <a:rPr lang="fr-FR" dirty="0"/>
              <a:t>: FG-DIRAC</a:t>
            </a:r>
          </a:p>
          <a:p>
            <a:r>
              <a:rPr lang="fr-FR" dirty="0"/>
              <a:t>Training and support to </a:t>
            </a:r>
            <a:r>
              <a:rPr lang="fr-FR" dirty="0" err="1"/>
              <a:t>users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BCAC46-8468-FE4B-988A-024DB433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0227BCA8-8754-704B-9B1B-0C902C4D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4050" y="2389982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71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0AC36-1030-954B-BA7C-6C8861E16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Challenges to </a:t>
            </a:r>
            <a:r>
              <a:rPr lang="fr-FR" dirty="0" err="1"/>
              <a:t>serving</a:t>
            </a:r>
            <a:r>
              <a:rPr lang="fr-FR" dirty="0"/>
              <a:t> the LTOS on EGI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FE78A3-43B0-754B-AA26-2F21922F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0F75088-31A7-2041-8144-EA747A401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74525"/>
              </p:ext>
            </p:extLst>
          </p:nvPr>
        </p:nvGraphicFramePr>
        <p:xfrm>
          <a:off x="131479" y="1923890"/>
          <a:ext cx="4429772" cy="389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112">
                  <a:extLst>
                    <a:ext uri="{9D8B030D-6E8A-4147-A177-3AD203B41FA5}">
                      <a16:colId xmlns:a16="http://schemas.microsoft.com/office/drawing/2014/main" val="3991523939"/>
                    </a:ext>
                  </a:extLst>
                </a:gridCol>
                <a:gridCol w="1451774">
                  <a:extLst>
                    <a:ext uri="{9D8B030D-6E8A-4147-A177-3AD203B41FA5}">
                      <a16:colId xmlns:a16="http://schemas.microsoft.com/office/drawing/2014/main" val="2373242968"/>
                    </a:ext>
                  </a:extLst>
                </a:gridCol>
                <a:gridCol w="1107443">
                  <a:extLst>
                    <a:ext uri="{9D8B030D-6E8A-4147-A177-3AD203B41FA5}">
                      <a16:colId xmlns:a16="http://schemas.microsoft.com/office/drawing/2014/main" val="1642212271"/>
                    </a:ext>
                  </a:extLst>
                </a:gridCol>
                <a:gridCol w="1107443">
                  <a:extLst>
                    <a:ext uri="{9D8B030D-6E8A-4147-A177-3AD203B41FA5}">
                      <a16:colId xmlns:a16="http://schemas.microsoft.com/office/drawing/2014/main" val="1794206268"/>
                    </a:ext>
                  </a:extLst>
                </a:gridCol>
              </a:tblGrid>
              <a:tr h="1145070">
                <a:tc>
                  <a:txBody>
                    <a:bodyPr/>
                    <a:lstStyle/>
                    <a:p>
                      <a:r>
                        <a:rPr lang="fr-FR" sz="1200" dirty="0" err="1"/>
                        <a:t>Year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CPU </a:t>
                      </a:r>
                      <a:r>
                        <a:rPr lang="fr-FR" sz="1200" dirty="0" err="1"/>
                        <a:t>hours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consumed</a:t>
                      </a:r>
                      <a:r>
                        <a:rPr lang="fr-FR" sz="1200" dirty="0"/>
                        <a:t> by french </a:t>
                      </a:r>
                      <a:r>
                        <a:rPr lang="fr-FR" sz="1200" dirty="0" err="1"/>
                        <a:t>certificate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owners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CPU </a:t>
                      </a:r>
                      <a:r>
                        <a:rPr lang="fr-FR" sz="1200" dirty="0" err="1"/>
                        <a:t>hours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contributed</a:t>
                      </a:r>
                      <a:r>
                        <a:rPr lang="fr-FR" sz="1200" dirty="0"/>
                        <a:t> by France and </a:t>
                      </a:r>
                      <a:r>
                        <a:rPr lang="fr-FR" sz="1200" dirty="0" err="1"/>
                        <a:t>used</a:t>
                      </a:r>
                      <a:r>
                        <a:rPr lang="fr-FR" sz="1200" dirty="0"/>
                        <a:t> by EGI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Share of France </a:t>
                      </a:r>
                      <a:r>
                        <a:rPr lang="fr-FR" sz="1200" dirty="0" err="1"/>
                        <a:t>resources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consumed</a:t>
                      </a:r>
                      <a:r>
                        <a:rPr lang="fr-FR" sz="1200" dirty="0"/>
                        <a:t> by 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903036"/>
                  </a:ext>
                </a:extLst>
              </a:tr>
              <a:tr h="482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1-3/2018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813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1424996"/>
                  </a:ext>
                </a:extLst>
              </a:tr>
              <a:tr h="482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933287"/>
                  </a:ext>
                </a:extLst>
              </a:tr>
              <a:tr h="482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660626"/>
                  </a:ext>
                </a:extLst>
              </a:tr>
              <a:tr h="482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5173054"/>
                  </a:ext>
                </a:extLst>
              </a:tr>
              <a:tr h="482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426296"/>
                  </a:ext>
                </a:extLst>
              </a:tr>
            </a:tbl>
          </a:graphicData>
        </a:graphic>
      </p:graphicFrame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B2D8F5-54C2-CF49-A7C5-D35DCA88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921" y="1945391"/>
            <a:ext cx="4320034" cy="4165774"/>
          </a:xfrm>
        </p:spPr>
        <p:txBody>
          <a:bodyPr/>
          <a:lstStyle/>
          <a:p>
            <a:r>
              <a:rPr lang="fr-FR" dirty="0"/>
              <a:t>EGI </a:t>
            </a:r>
            <a:r>
              <a:rPr lang="fr-FR" dirty="0" err="1"/>
              <a:t>competence</a:t>
            </a:r>
            <a:r>
              <a:rPr lang="fr-FR" dirty="0"/>
              <a:t> </a:t>
            </a:r>
            <a:r>
              <a:rPr lang="fr-FR" dirty="0" err="1"/>
              <a:t>centers</a:t>
            </a:r>
            <a:r>
              <a:rPr lang="fr-FR" dirty="0"/>
              <a:t> are ESFRI </a:t>
            </a:r>
            <a:r>
              <a:rPr lang="fr-FR" dirty="0" err="1"/>
              <a:t>centric</a:t>
            </a:r>
            <a:endParaRPr lang="fr-FR" dirty="0"/>
          </a:p>
          <a:p>
            <a:pPr lvl="1"/>
            <a:r>
              <a:rPr lang="fr-FR" dirty="0"/>
              <a:t>Most </a:t>
            </a:r>
            <a:r>
              <a:rPr lang="fr-FR" dirty="0" err="1"/>
              <a:t>ESFRIs</a:t>
            </a:r>
            <a:r>
              <a:rPr lang="fr-FR" dirty="0"/>
              <a:t> are </a:t>
            </a:r>
            <a:r>
              <a:rPr lang="fr-FR" dirty="0" err="1"/>
              <a:t>under</a:t>
            </a:r>
            <a:r>
              <a:rPr lang="fr-FR" dirty="0"/>
              <a:t> construction</a:t>
            </a:r>
          </a:p>
          <a:p>
            <a:r>
              <a:rPr lang="fr-FR" dirty="0"/>
              <a:t>Limited  places to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experience</a:t>
            </a:r>
            <a:endParaRPr lang="fr-FR" dirty="0"/>
          </a:p>
          <a:p>
            <a:pPr lvl="1"/>
            <a:r>
              <a:rPr lang="fr-FR" dirty="0" err="1"/>
              <a:t>Technical</a:t>
            </a:r>
            <a:r>
              <a:rPr lang="fr-FR" dirty="0"/>
              <a:t> silos</a:t>
            </a:r>
          </a:p>
          <a:p>
            <a:pPr lvl="1"/>
            <a:r>
              <a:rPr lang="fr-FR" dirty="0" err="1"/>
              <a:t>Lack</a:t>
            </a:r>
            <a:r>
              <a:rPr lang="fr-FR" dirty="0"/>
              <a:t> of user forum</a:t>
            </a:r>
          </a:p>
        </p:txBody>
      </p:sp>
    </p:spTree>
    <p:extLst>
      <p:ext uri="{BB962C8B-B14F-4D97-AF65-F5344CB8AC3E}">
        <p14:creationId xmlns:p14="http://schemas.microsoft.com/office/powerpoint/2010/main" val="318390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49824-4610-F344-B00A-A51C6C26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are the </a:t>
            </a:r>
            <a:r>
              <a:rPr lang="fr-FR" dirty="0" err="1"/>
              <a:t>scientific</a:t>
            </a:r>
            <a:r>
              <a:rPr lang="fr-FR" dirty="0"/>
              <a:t> use cases </a:t>
            </a:r>
            <a:r>
              <a:rPr lang="fr-FR" dirty="0" err="1"/>
              <a:t>driving</a:t>
            </a:r>
            <a:r>
              <a:rPr lang="fr-FR" dirty="0"/>
              <a:t> EOSC?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59819E-0C0C-C949-B7ED-B451E6E41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EGI success owes a lot to LHC</a:t>
            </a:r>
          </a:p>
          <a:p>
            <a:pPr lvl="1"/>
            <a:r>
              <a:rPr lang="en-US"/>
              <a:t>LHC Computing Grid is EGI backbone</a:t>
            </a:r>
          </a:p>
          <a:p>
            <a:r>
              <a:rPr lang="en-US"/>
              <a:t>Science benefits from HPC technology progress</a:t>
            </a:r>
          </a:p>
          <a:p>
            <a:r>
              <a:rPr lang="en-US"/>
              <a:t>What is driving EOSC construction?</a:t>
            </a:r>
          </a:p>
          <a:p>
            <a:pPr lvl="1"/>
            <a:r>
              <a:rPr lang="en-US"/>
              <a:t>EOSC services will not be used if they do not respond to specific needs/ address scientific challenges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D1DAD1-5D5D-234A-B1F2-1F3AD627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1926DB-1789-AD41-BBD9-0DD09B0AE3F5}"/>
              </a:ext>
            </a:extLst>
          </p:cNvPr>
          <p:cNvSpPr txBox="1"/>
          <p:nvPr/>
        </p:nvSpPr>
        <p:spPr>
          <a:xfrm>
            <a:off x="1509182" y="5791647"/>
            <a:ext cx="7072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Need</a:t>
            </a:r>
            <a:r>
              <a:rPr lang="fr-FR" sz="2400" b="1" dirty="0">
                <a:solidFill>
                  <a:srgbClr val="FF0000"/>
                </a:solidFill>
              </a:rPr>
              <a:t> to </a:t>
            </a:r>
            <a:r>
              <a:rPr lang="fr-FR" sz="2400" b="1" dirty="0" err="1">
                <a:solidFill>
                  <a:srgbClr val="FF0000"/>
                </a:solidFill>
              </a:rPr>
              <a:t>involve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users</a:t>
            </a:r>
            <a:r>
              <a:rPr lang="fr-FR" sz="2400" b="1" dirty="0">
                <a:solidFill>
                  <a:srgbClr val="FF0000"/>
                </a:solidFill>
              </a:rPr>
              <a:t> in EOSC gouvernance !!!</a:t>
            </a:r>
          </a:p>
        </p:txBody>
      </p:sp>
    </p:spTree>
    <p:extLst>
      <p:ext uri="{BB962C8B-B14F-4D97-AF65-F5344CB8AC3E}">
        <p14:creationId xmlns:p14="http://schemas.microsoft.com/office/powerpoint/2010/main" val="2457559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F401D-A156-2B4F-9FEA-792A1DE2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2"/>
                </a:solidFill>
              </a:rPr>
              <a:t>How to </a:t>
            </a:r>
            <a:r>
              <a:rPr lang="fr-FR" sz="3200" dirty="0" err="1">
                <a:solidFill>
                  <a:schemeClr val="tx2"/>
                </a:solidFill>
              </a:rPr>
              <a:t>reach</a:t>
            </a:r>
            <a:r>
              <a:rPr lang="fr-FR" sz="3200" dirty="0">
                <a:solidFill>
                  <a:schemeClr val="tx2"/>
                </a:solidFill>
              </a:rPr>
              <a:t> out to new </a:t>
            </a:r>
            <a:r>
              <a:rPr lang="fr-FR" sz="3200" dirty="0" err="1">
                <a:solidFill>
                  <a:schemeClr val="tx2"/>
                </a:solidFill>
              </a:rPr>
              <a:t>users</a:t>
            </a:r>
            <a:r>
              <a:rPr lang="fr-FR" sz="3200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921F67-E21B-C849-B73E-0A93ACE13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2"/>
                </a:solidFill>
              </a:rPr>
              <a:t>Need</a:t>
            </a:r>
            <a:r>
              <a:rPr lang="fr-FR" dirty="0">
                <a:solidFill>
                  <a:schemeClr val="tx2"/>
                </a:solidFill>
              </a:rPr>
              <a:t> for a </a:t>
            </a:r>
            <a:r>
              <a:rPr lang="fr-FR" dirty="0" err="1">
                <a:solidFill>
                  <a:schemeClr val="tx2"/>
                </a:solidFill>
              </a:rPr>
              <a:t>distributed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approach</a:t>
            </a:r>
            <a:r>
              <a:rPr lang="fr-FR" dirty="0">
                <a:solidFill>
                  <a:schemeClr val="tx2"/>
                </a:solidFill>
              </a:rPr>
              <a:t> (</a:t>
            </a:r>
            <a:r>
              <a:rPr lang="fr-FR" dirty="0" err="1">
                <a:solidFill>
                  <a:schemeClr val="tx2"/>
                </a:solidFill>
              </a:rPr>
              <a:t>salesman</a:t>
            </a:r>
            <a:r>
              <a:rPr lang="fr-FR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fr-FR" dirty="0">
                <a:solidFill>
                  <a:schemeClr val="tx2"/>
                </a:solidFill>
              </a:rPr>
              <a:t>First at country </a:t>
            </a:r>
            <a:r>
              <a:rPr lang="fr-FR" dirty="0" err="1">
                <a:solidFill>
                  <a:schemeClr val="tx2"/>
                </a:solidFill>
              </a:rPr>
              <a:t>level</a:t>
            </a:r>
            <a:r>
              <a:rPr lang="fr-FR" dirty="0">
                <a:solidFill>
                  <a:schemeClr val="tx2"/>
                </a:solidFill>
              </a:rPr>
              <a:t>, </a:t>
            </a:r>
            <a:r>
              <a:rPr lang="fr-FR" dirty="0" err="1">
                <a:solidFill>
                  <a:schemeClr val="tx2"/>
                </a:solidFill>
              </a:rPr>
              <a:t>then</a:t>
            </a:r>
            <a:r>
              <a:rPr lang="fr-FR" dirty="0">
                <a:solidFill>
                  <a:schemeClr val="tx2"/>
                </a:solidFill>
              </a:rPr>
              <a:t> at </a:t>
            </a:r>
            <a:r>
              <a:rPr lang="fr-FR" dirty="0" err="1">
                <a:solidFill>
                  <a:schemeClr val="tx2"/>
                </a:solidFill>
              </a:rPr>
              <a:t>regional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level</a:t>
            </a:r>
            <a:endParaRPr lang="fr-FR" dirty="0">
              <a:solidFill>
                <a:schemeClr val="tx2"/>
              </a:solidFill>
            </a:endParaRPr>
          </a:p>
          <a:p>
            <a:r>
              <a:rPr lang="fr-FR" dirty="0" err="1">
                <a:solidFill>
                  <a:schemeClr val="tx2"/>
                </a:solidFill>
              </a:rPr>
              <a:t>Three</a:t>
            </a:r>
            <a:r>
              <a:rPr lang="fr-FR" dirty="0">
                <a:solidFill>
                  <a:schemeClr val="tx2"/>
                </a:solidFill>
              </a:rPr>
              <a:t> keys:</a:t>
            </a:r>
          </a:p>
          <a:p>
            <a:pPr lvl="1"/>
            <a:r>
              <a:rPr lang="fr-FR" dirty="0" err="1">
                <a:solidFill>
                  <a:schemeClr val="tx2"/>
                </a:solidFill>
              </a:rPr>
              <a:t>Easy</a:t>
            </a:r>
            <a:r>
              <a:rPr lang="fr-FR" dirty="0">
                <a:solidFill>
                  <a:schemeClr val="tx2"/>
                </a:solidFill>
              </a:rPr>
              <a:t> to use services</a:t>
            </a:r>
          </a:p>
          <a:p>
            <a:pPr lvl="1"/>
            <a:r>
              <a:rPr lang="fr-FR" dirty="0">
                <a:solidFill>
                  <a:schemeClr val="tx2"/>
                </a:solidFill>
              </a:rPr>
              <a:t>Training</a:t>
            </a:r>
          </a:p>
          <a:p>
            <a:pPr lvl="1"/>
            <a:r>
              <a:rPr lang="fr-FR" dirty="0">
                <a:solidFill>
                  <a:schemeClr val="tx2"/>
                </a:solidFill>
              </a:rPr>
              <a:t>User support</a:t>
            </a:r>
          </a:p>
          <a:p>
            <a:r>
              <a:rPr lang="fr-FR" dirty="0">
                <a:solidFill>
                  <a:schemeClr val="tx2"/>
                </a:solidFill>
              </a:rPr>
              <a:t>Challenges:</a:t>
            </a:r>
          </a:p>
          <a:p>
            <a:pPr lvl="1"/>
            <a:r>
              <a:rPr lang="fr-FR" dirty="0" err="1">
                <a:solidFill>
                  <a:schemeClr val="tx2"/>
                </a:solidFill>
              </a:rPr>
              <a:t>Cost</a:t>
            </a:r>
            <a:endParaRPr lang="fr-FR" dirty="0">
              <a:solidFill>
                <a:schemeClr val="tx2"/>
              </a:solidFill>
            </a:endParaRPr>
          </a:p>
          <a:p>
            <a:pPr lvl="1"/>
            <a:r>
              <a:rPr lang="fr-FR" dirty="0">
                <a:solidFill>
                  <a:schemeClr val="tx2"/>
                </a:solidFill>
              </a:rPr>
              <a:t>Limited </a:t>
            </a:r>
            <a:r>
              <a:rPr lang="fr-FR" dirty="0" err="1">
                <a:solidFill>
                  <a:schemeClr val="tx2"/>
                </a:solidFill>
              </a:rPr>
              <a:t>interest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from</a:t>
            </a:r>
            <a:r>
              <a:rPr lang="fr-FR" dirty="0">
                <a:solidFill>
                  <a:schemeClr val="tx2"/>
                </a:solidFill>
              </a:rPr>
              <a:t> e-infrastructure </a:t>
            </a:r>
            <a:r>
              <a:rPr lang="fr-FR" dirty="0" err="1">
                <a:solidFill>
                  <a:schemeClr val="tx2"/>
                </a:solidFill>
              </a:rPr>
              <a:t>stakeholders</a:t>
            </a:r>
            <a:r>
              <a:rPr lang="fr-FR" dirty="0">
                <a:solidFill>
                  <a:schemeClr val="tx2"/>
                </a:solidFill>
              </a:rPr>
              <a:t> and </a:t>
            </a:r>
            <a:r>
              <a:rPr lang="fr-FR" dirty="0" err="1">
                <a:solidFill>
                  <a:schemeClr val="tx2"/>
                </a:solidFill>
              </a:rPr>
              <a:t>funders</a:t>
            </a:r>
            <a:r>
              <a:rPr lang="fr-FR" dirty="0">
                <a:solidFill>
                  <a:schemeClr val="tx2"/>
                </a:solidFill>
              </a:rPr>
              <a:t> ?</a:t>
            </a:r>
          </a:p>
          <a:p>
            <a:pPr lvl="1"/>
            <a:endParaRPr lang="fr-FR" dirty="0">
              <a:solidFill>
                <a:schemeClr val="tx2"/>
              </a:solidFill>
            </a:endParaRPr>
          </a:p>
          <a:p>
            <a:pPr lvl="1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B5072C-D7FB-0C40-B058-BFD8F8ED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671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4F771-016B-2F46-B807-E2461CF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hope</a:t>
            </a:r>
            <a:r>
              <a:rPr lang="fr-FR" dirty="0"/>
              <a:t> !!!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545D2-AA14-5842-806D-47FFBD5D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44675"/>
            <a:ext cx="2951882" cy="4525963"/>
          </a:xfrm>
        </p:spPr>
        <p:txBody>
          <a:bodyPr/>
          <a:lstStyle/>
          <a:p>
            <a:r>
              <a:rPr lang="fr-FR" sz="2400" dirty="0"/>
              <a:t>FG-DIRAC service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very</a:t>
            </a:r>
            <a:r>
              <a:rPr lang="fr-FR" sz="2400" dirty="0"/>
              <a:t> active</a:t>
            </a:r>
          </a:p>
          <a:p>
            <a:r>
              <a:rPr lang="fr-FR" sz="2400" dirty="0"/>
              <a:t>Scientific </a:t>
            </a:r>
            <a:r>
              <a:rPr lang="fr-FR" sz="2400" dirty="0" err="1"/>
              <a:t>portals</a:t>
            </a:r>
            <a:r>
              <a:rPr lang="fr-FR" sz="2400" dirty="0"/>
              <a:t> on top of EGI </a:t>
            </a:r>
            <a:r>
              <a:rPr lang="fr-FR" sz="2400" dirty="0" err="1"/>
              <a:t>resources</a:t>
            </a:r>
            <a:r>
              <a:rPr lang="fr-FR" sz="2400" dirty="0"/>
              <a:t> </a:t>
            </a:r>
            <a:r>
              <a:rPr lang="fr-FR" sz="2400" dirty="0" err="1"/>
              <a:t>experience</a:t>
            </a:r>
            <a:r>
              <a:rPr lang="fr-FR" sz="2400" dirty="0"/>
              <a:t> constant </a:t>
            </a:r>
            <a:r>
              <a:rPr lang="fr-FR" sz="2400" dirty="0" err="1"/>
              <a:t>growth</a:t>
            </a:r>
            <a:endParaRPr lang="fr-FR" sz="2400" dirty="0"/>
          </a:p>
          <a:p>
            <a:pPr lvl="1"/>
            <a:r>
              <a:rPr lang="fr-FR" sz="2400" dirty="0"/>
              <a:t>VIP for neuroscience </a:t>
            </a:r>
            <a:r>
              <a:rPr lang="fr-FR" sz="2400" dirty="0" err="1"/>
              <a:t>community</a:t>
            </a:r>
            <a:r>
              <a:rPr lang="fr-FR" sz="2400" dirty="0"/>
              <a:t> has 1200+ </a:t>
            </a:r>
            <a:r>
              <a:rPr lang="fr-FR" sz="2400" dirty="0" err="1"/>
              <a:t>users</a:t>
            </a:r>
            <a:endParaRPr lang="fr-FR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AEE685-F263-4545-AC8B-529B786B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12C748-CABB-BB43-A293-6CEC86D27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13096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0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Shape 84"/>
          <p:cNvGrpSpPr/>
          <p:nvPr/>
        </p:nvGrpSpPr>
        <p:grpSpPr>
          <a:xfrm>
            <a:off x="177120" y="907295"/>
            <a:ext cx="3051360" cy="1728181"/>
            <a:chOff x="123" y="630"/>
            <a:chExt cx="2119" cy="1199"/>
          </a:xfrm>
        </p:grpSpPr>
        <p:grpSp>
          <p:nvGrpSpPr>
            <p:cNvPr id="85" name="Shape 85"/>
            <p:cNvGrpSpPr/>
            <p:nvPr/>
          </p:nvGrpSpPr>
          <p:grpSpPr>
            <a:xfrm>
              <a:off x="123" y="630"/>
              <a:ext cx="2118" cy="1199"/>
              <a:chOff x="123" y="630"/>
              <a:chExt cx="2118" cy="1199"/>
            </a:xfrm>
          </p:grpSpPr>
          <p:pic>
            <p:nvPicPr>
              <p:cNvPr id="86" name="Shape 86"/>
              <p:cNvPicPr preferRelativeResize="0"/>
              <p:nvPr/>
            </p:nvPicPr>
            <p:blipFill rotWithShape="1">
              <a:blip r:embed="rId3">
                <a:alphaModFix/>
              </a:blip>
              <a:srcRect t="595" r="63936" b="43905"/>
              <a:stretch/>
            </p:blipFill>
            <p:spPr>
              <a:xfrm>
                <a:off x="166" y="678"/>
                <a:ext cx="2065" cy="11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" name="Shape 87"/>
              <p:cNvSpPr/>
              <p:nvPr/>
            </p:nvSpPr>
            <p:spPr>
              <a:xfrm>
                <a:off x="530" y="630"/>
                <a:ext cx="1710" cy="1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Shape 88"/>
              <p:cNvSpPr/>
              <p:nvPr/>
            </p:nvSpPr>
            <p:spPr>
              <a:xfrm>
                <a:off x="123" y="667"/>
                <a:ext cx="45" cy="11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123" y="667"/>
                <a:ext cx="62" cy="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0" name="Shape 90"/>
            <p:cNvCxnSpPr/>
            <p:nvPr/>
          </p:nvCxnSpPr>
          <p:spPr>
            <a:xfrm>
              <a:off x="175" y="1809"/>
              <a:ext cx="2067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1"/>
            <p:cNvCxnSpPr/>
            <p:nvPr/>
          </p:nvCxnSpPr>
          <p:spPr>
            <a:xfrm>
              <a:off x="2232" y="773"/>
              <a:ext cx="9" cy="1032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Shape 92"/>
          <p:cNvSpPr txBox="1"/>
          <p:nvPr/>
        </p:nvSpPr>
        <p:spPr>
          <a:xfrm>
            <a:off x="172800" y="591902"/>
            <a:ext cx="1227000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Web portal</a:t>
            </a:r>
          </a:p>
        </p:txBody>
      </p:sp>
      <p:sp>
        <p:nvSpPr>
          <p:cNvPr id="93" name="Shape 93"/>
          <p:cNvSpPr/>
          <p:nvPr/>
        </p:nvSpPr>
        <p:spPr>
          <a:xfrm>
            <a:off x="4716001" y="4081389"/>
            <a:ext cx="4269600" cy="25101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4665600" y="3833675"/>
            <a:ext cx="1584899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160" y="4572480"/>
            <a:ext cx="3911099" cy="19757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4674250" y="4110200"/>
            <a:ext cx="4203300" cy="519586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1200+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registered users in April 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used robot certificate in EGI in 2012(</a:t>
            </a: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http://go.egi.eu/wiki.robot.users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&gt;40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publications since 2011</a:t>
            </a:r>
          </a:p>
        </p:txBody>
      </p:sp>
      <p:sp>
        <p:nvSpPr>
          <p:cNvPr id="97" name="Shape 97"/>
          <p:cNvSpPr/>
          <p:nvPr/>
        </p:nvSpPr>
        <p:spPr>
          <a:xfrm>
            <a:off x="165600" y="2900464"/>
            <a:ext cx="4366199" cy="3807899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2583359" y="3008475"/>
            <a:ext cx="1483199" cy="2304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Neuro-image analysis</a:t>
            </a:r>
          </a:p>
        </p:txBody>
      </p:sp>
      <p:grpSp>
        <p:nvGrpSpPr>
          <p:cNvPr id="99" name="Shape 99"/>
          <p:cNvGrpSpPr/>
          <p:nvPr/>
        </p:nvGrpSpPr>
        <p:grpSpPr>
          <a:xfrm>
            <a:off x="480959" y="2998395"/>
            <a:ext cx="1892159" cy="1749784"/>
            <a:chOff x="333" y="2081"/>
            <a:chExt cx="1313" cy="1214"/>
          </a:xfrm>
        </p:grpSpPr>
        <p:sp>
          <p:nvSpPr>
            <p:cNvPr id="100" name="Shape 100"/>
            <p:cNvSpPr txBox="1"/>
            <p:nvPr/>
          </p:nvSpPr>
          <p:spPr>
            <a:xfrm>
              <a:off x="345" y="2081"/>
              <a:ext cx="1222" cy="1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 typeface="Arial"/>
                <a:buNone/>
              </a:pPr>
              <a:r>
                <a:rPr lang="en" sz="900" b="1" kern="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Cancer therapy simulation</a:t>
              </a:r>
            </a:p>
          </p:txBody>
        </p:sp>
        <p:pic>
          <p:nvPicPr>
            <p:cNvPr id="101" name="Shape 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9" y="2219"/>
              <a:ext cx="1193" cy="8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Shape 102"/>
            <p:cNvSpPr txBox="1"/>
            <p:nvPr/>
          </p:nvSpPr>
          <p:spPr>
            <a:xfrm>
              <a:off x="333" y="3080"/>
              <a:ext cx="1313" cy="216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Prostate radiotherapy  plan simulated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with GATE(L. Grevillot and  D. Sarrut)</a:t>
              </a:r>
            </a:p>
          </p:txBody>
        </p:sp>
      </p:grpSp>
      <p:grpSp>
        <p:nvGrpSpPr>
          <p:cNvPr id="103" name="Shape 103"/>
          <p:cNvGrpSpPr/>
          <p:nvPr/>
        </p:nvGrpSpPr>
        <p:grpSpPr>
          <a:xfrm>
            <a:off x="580321" y="4798584"/>
            <a:ext cx="3366720" cy="1800189"/>
            <a:chOff x="403" y="3331"/>
            <a:chExt cx="2338" cy="1250"/>
          </a:xfrm>
        </p:grpSpPr>
        <p:sp>
          <p:nvSpPr>
            <p:cNvPr id="104" name="Shape 104"/>
            <p:cNvSpPr txBox="1"/>
            <p:nvPr/>
          </p:nvSpPr>
          <p:spPr>
            <a:xfrm>
              <a:off x="538" y="3331"/>
              <a:ext cx="840" cy="1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 typeface="Arial"/>
                <a:buNone/>
              </a:pPr>
              <a:r>
                <a:rPr lang="en" sz="900" b="1" kern="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Image simulation</a:t>
              </a:r>
            </a:p>
          </p:txBody>
        </p:sp>
        <p:pic>
          <p:nvPicPr>
            <p:cNvPr id="105" name="Shape 10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7" y="3472"/>
              <a:ext cx="999" cy="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Shape 106"/>
            <p:cNvSpPr txBox="1"/>
            <p:nvPr/>
          </p:nvSpPr>
          <p:spPr>
            <a:xfrm>
              <a:off x="403" y="4365"/>
              <a:ext cx="2338" cy="21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Echocardiography simulated with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FIELD-II (O. Bernard </a:t>
              </a:r>
              <a:r>
                <a:rPr lang="en" sz="700" i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et al</a:t>
              </a: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</a:p>
          </p:txBody>
        </p:sp>
      </p:grpSp>
      <p:sp>
        <p:nvSpPr>
          <p:cNvPr id="107" name="Shape 107"/>
          <p:cNvSpPr txBox="1"/>
          <p:nvPr/>
        </p:nvSpPr>
        <p:spPr>
          <a:xfrm>
            <a:off x="2332800" y="4838907"/>
            <a:ext cx="2089500" cy="2304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Modeling and optimization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distributed computing systems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21381"/>
          <a:stretch/>
        </p:blipFill>
        <p:spPr>
          <a:xfrm>
            <a:off x="2403359" y="5174464"/>
            <a:ext cx="1876200" cy="11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2381759" y="6310742"/>
            <a:ext cx="2053499" cy="3152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Acceleration yielded by non-clairvoyant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 replication (R. Ferreira da Silva </a:t>
            </a:r>
            <a:r>
              <a:rPr lang="en" sz="7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53280" y="3207216"/>
            <a:ext cx="1140599" cy="12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2666880" y="4475989"/>
            <a:ext cx="1355100" cy="3152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Brain tissue segmentation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Freesurfer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69120" y="2619635"/>
            <a:ext cx="2617800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Scientific applications</a:t>
            </a:r>
          </a:p>
        </p:txBody>
      </p:sp>
      <p:sp>
        <p:nvSpPr>
          <p:cNvPr id="113" name="Shape 113"/>
          <p:cNvSpPr/>
          <p:nvPr/>
        </p:nvSpPr>
        <p:spPr>
          <a:xfrm>
            <a:off x="4710239" y="845370"/>
            <a:ext cx="4237800" cy="29853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4610880" y="613504"/>
            <a:ext cx="2658299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4640" y="908737"/>
            <a:ext cx="527099" cy="3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10">
            <a:alphaModFix/>
          </a:blip>
          <a:srcRect r="64380"/>
          <a:stretch/>
        </p:blipFill>
        <p:spPr>
          <a:xfrm>
            <a:off x="8326081" y="2046455"/>
            <a:ext cx="540000" cy="3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4690067" y="888575"/>
            <a:ext cx="3434100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Supported by EGI Infrastructure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biomed VO (~65 sites in Europe and beyond)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 in </a:t>
            </a: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N4U (Neugrid)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portal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VIP consumes ~3</a:t>
            </a: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CPU years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every month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75039" y="2475621"/>
            <a:ext cx="502500" cy="5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8364960" y="2989753"/>
            <a:ext cx="496800" cy="2015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DIRAC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8184960" y="1876517"/>
            <a:ext cx="817799" cy="2015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France-Grilles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1064161" y="744558"/>
            <a:ext cx="1483199" cy="2304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Application as a service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File transfer to/from grid</a:t>
            </a: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499200" y="1692178"/>
            <a:ext cx="881399" cy="704099"/>
          </a:xfrm>
          <a:prstGeom prst="rightArrow">
            <a:avLst>
              <a:gd name="adj1" fmla="val 50000"/>
              <a:gd name="adj2" fmla="val 31288"/>
            </a:avLst>
          </a:prstGeom>
          <a:solidFill>
            <a:srgbClr val="729FCF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 rot="5400000">
            <a:off x="2136180" y="2391492"/>
            <a:ext cx="674100" cy="7040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6160" y="17282"/>
            <a:ext cx="7656600" cy="516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endParaRPr lang="en" sz="25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25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Virtual Imaging Platform (VIP)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5472670" y="99797"/>
            <a:ext cx="3155099" cy="314099"/>
          </a:xfrm>
          <a:prstGeom prst="rect">
            <a:avLst/>
          </a:prstGeom>
          <a:noFill/>
          <a:ln>
            <a:noFill/>
          </a:ln>
        </p:spPr>
        <p:txBody>
          <a:bodyPr lIns="81625" tIns="552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https://vip.creatis.insa-lyon.fr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1644486"/>
            <a:ext cx="3405588" cy="20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1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B9857F0-8AF0-9A43-835B-DB95F331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332656"/>
            <a:ext cx="8928100" cy="431800"/>
          </a:xfrm>
        </p:spPr>
        <p:txBody>
          <a:bodyPr/>
          <a:lstStyle/>
          <a:p>
            <a:r>
              <a:rPr lang="fr-FR" sz="2800" b="0" dirty="0" err="1">
                <a:solidFill>
                  <a:schemeClr val="accent1">
                    <a:lumMod val="50000"/>
                  </a:schemeClr>
                </a:solidFill>
              </a:rPr>
              <a:t>Reaching</a:t>
            </a: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</a:rPr>
              <a:t> out to the long </a:t>
            </a:r>
            <a:r>
              <a:rPr lang="fr-FR" sz="2800" b="0" dirty="0" err="1">
                <a:solidFill>
                  <a:schemeClr val="accent1">
                    <a:lumMod val="50000"/>
                  </a:schemeClr>
                </a:solidFill>
              </a:rPr>
              <a:t>tail</a:t>
            </a: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</a:rPr>
              <a:t> of science in </a:t>
            </a:r>
            <a:r>
              <a:rPr lang="fr-FR" sz="2800" b="0" dirty="0" err="1">
                <a:solidFill>
                  <a:schemeClr val="accent1">
                    <a:lumMod val="50000"/>
                  </a:schemeClr>
                </a:solidFill>
              </a:rPr>
              <a:t>developing</a:t>
            </a: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</a:rPr>
              <a:t> countries: </a:t>
            </a:r>
            <a:r>
              <a:rPr lang="fr-FR" sz="2800" b="0" dirty="0" err="1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b="0" dirty="0" err="1">
                <a:solidFill>
                  <a:schemeClr val="accent1">
                    <a:lumMod val="50000"/>
                  </a:schemeClr>
                </a:solidFill>
              </a:rPr>
              <a:t>experience</a:t>
            </a: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</a:rPr>
              <a:t> in Vietnam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25E0963-DBFA-EC46-8FCA-531074DC9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124744"/>
            <a:ext cx="8928100" cy="45259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Goal: enable scientists to access high level computing services locally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emerging disease surveillance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Method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Organization of  grid schools (2007-2009)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Installation of grid nodes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Training of grid system administrators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Joint PhDs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experience was a technical failure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human contacts were very rich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56361"/>
      </p:ext>
    </p:extLst>
  </p:cSld>
  <p:clrMapOvr>
    <a:masterClrMapping/>
  </p:clrMapOvr>
</p:sld>
</file>

<file path=ppt/theme/theme1.xml><?xml version="1.0" encoding="utf-8"?>
<a:theme xmlns:a="http://schemas.openxmlformats.org/drawingml/2006/main" name="FG-SUCCES-novembre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rancegrilles_utilisateurs-copi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FG-SUCCES-novembre2015</Template>
  <TotalTime>6016</TotalTime>
  <Words>735</Words>
  <Application>Microsoft Macintosh PowerPoint</Application>
  <PresentationFormat>Affichage à l'écran (4:3)</PresentationFormat>
  <Paragraphs>152</Paragraphs>
  <Slides>13</Slides>
  <Notes>4</Notes>
  <HiddenSlides>3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ＭＳ Ｐゴシック</vt:lpstr>
      <vt:lpstr>SimSun</vt:lpstr>
      <vt:lpstr>Arial</vt:lpstr>
      <vt:lpstr>Calibri</vt:lpstr>
      <vt:lpstr>Times New Roman</vt:lpstr>
      <vt:lpstr>FG-SUCCES-novembre2015</vt:lpstr>
      <vt:lpstr>Custom Design</vt:lpstr>
      <vt:lpstr>francegrilles_utilisateurs-copie2</vt:lpstr>
      <vt:lpstr> V. Breton Plan-e meeting</vt:lpstr>
      <vt:lpstr>What is the Long Tail of Science?</vt:lpstr>
      <vt:lpstr>Specific efforts made to address long tail on EGI</vt:lpstr>
      <vt:lpstr>Challenges to serving the LTOS on EGI</vt:lpstr>
      <vt:lpstr>What are the scientific use cases driving EOSC? </vt:lpstr>
      <vt:lpstr>How to reach out to new users ?</vt:lpstr>
      <vt:lpstr>There is hope !!!</vt:lpstr>
      <vt:lpstr>Présentation PowerPoint</vt:lpstr>
      <vt:lpstr>Reaching out to the long tail of science in developing countries: our experience in Vietnam</vt:lpstr>
      <vt:lpstr>Key lessons</vt:lpstr>
      <vt:lpstr>What about the long tail of data?</vt:lpstr>
      <vt:lpstr>Key findings</vt:lpstr>
      <vt:lpstr>Conclusions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FranceGrillesSucess2015</dc:title>
  <dc:creator>Geneviève Romier</dc:creator>
  <cp:lastModifiedBy>Utilisateur Microsoft Office</cp:lastModifiedBy>
  <cp:revision>107</cp:revision>
  <dcterms:created xsi:type="dcterms:W3CDTF">2015-10-28T15:44:03Z</dcterms:created>
  <dcterms:modified xsi:type="dcterms:W3CDTF">2018-04-19T12:21:31Z</dcterms:modified>
</cp:coreProperties>
</file>