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9" r:id="rId4"/>
    <p:sldId id="313" r:id="rId5"/>
    <p:sldId id="320" r:id="rId6"/>
    <p:sldId id="311" r:id="rId7"/>
    <p:sldId id="315" r:id="rId8"/>
    <p:sldId id="316" r:id="rId9"/>
    <p:sldId id="317" r:id="rId10"/>
    <p:sldId id="318" r:id="rId11"/>
    <p:sldId id="298" r:id="rId12"/>
    <p:sldId id="272" r:id="rId13"/>
    <p:sldId id="282" r:id="rId14"/>
    <p:sldId id="283" r:id="rId15"/>
    <p:sldId id="295" r:id="rId16"/>
    <p:sldId id="296" r:id="rId17"/>
    <p:sldId id="297" r:id="rId18"/>
    <p:sldId id="270" r:id="rId19"/>
    <p:sldId id="281" r:id="rId20"/>
    <p:sldId id="285" r:id="rId21"/>
    <p:sldId id="287" r:id="rId22"/>
    <p:sldId id="284" r:id="rId23"/>
    <p:sldId id="288" r:id="rId24"/>
    <p:sldId id="302" r:id="rId25"/>
    <p:sldId id="303" r:id="rId26"/>
    <p:sldId id="304" r:id="rId27"/>
    <p:sldId id="305" r:id="rId28"/>
    <p:sldId id="306" r:id="rId29"/>
    <p:sldId id="309" r:id="rId30"/>
    <p:sldId id="319" r:id="rId31"/>
    <p:sldId id="314" r:id="rId32"/>
    <p:sldId id="312" r:id="rId33"/>
    <p:sldId id="310" r:id="rId34"/>
    <p:sldId id="261" r:id="rId35"/>
    <p:sldId id="269" r:id="rId36"/>
    <p:sldId id="300" r:id="rId37"/>
    <p:sldId id="322" r:id="rId38"/>
    <p:sldId id="321" r:id="rId39"/>
    <p:sldId id="301" r:id="rId40"/>
    <p:sldId id="259" r:id="rId41"/>
    <p:sldId id="260" r:id="rId42"/>
    <p:sldId id="263" r:id="rId43"/>
    <p:sldId id="275" r:id="rId44"/>
    <p:sldId id="262" r:id="rId45"/>
    <p:sldId id="276" r:id="rId46"/>
    <p:sldId id="271" r:id="rId47"/>
    <p:sldId id="294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E90A-3DAA-4A72-A661-4FA43CB0354E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20A55-261B-4C10-9B9B-2DDB7984CC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91B2-0FDB-450F-8AE0-DDC56E4D7C92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5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60F-33F6-4D91-B349-FDFFBD2529ED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88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604-74BF-4368-B407-CCEC5B28A238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25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5FA-539D-4739-9B5E-EECF42AEEC5D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630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DABE-0239-44A8-8137-2ED4D4BF813A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412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D4E9-E615-4040-9C3A-F822DCE6C65F}" type="datetime1">
              <a:rPr lang="fr-CH" smtClean="0"/>
              <a:t>11.10.2018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427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499D-470B-4E0D-B59E-3A2B3EE9B16E}" type="datetime1">
              <a:rPr lang="fr-CH" smtClean="0"/>
              <a:t>11.10.2018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8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7BDC-2EF1-4616-BF96-FD5C7133B267}" type="datetime1">
              <a:rPr lang="fr-CH" smtClean="0"/>
              <a:t>11.10.2018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99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FC53-0AD2-43A8-A3F4-3C17A9346FD2}" type="datetime1">
              <a:rPr lang="fr-CH" smtClean="0"/>
              <a:t>11.10.2018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185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302DA-0794-4F21-95C6-88AB1882AECA}" type="datetime1">
              <a:rPr lang="fr-CH" smtClean="0"/>
              <a:t>11.10.2018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20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98B6-572D-4936-8B07-591C35D5494B}" type="datetime1">
              <a:rPr lang="fr-CH" smtClean="0"/>
              <a:t>11.10.2018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62D63-170C-4697-8E7A-D3EA4B9BF4CA}" type="datetime1">
              <a:rPr lang="fr-CH" smtClean="0"/>
              <a:t>11.10.2018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7E1E-7F1E-48DF-888B-BD03ADA08D0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362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MPGDs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>
                <a:latin typeface="Comic Sans MS" panose="030F0702030302020204" pitchFamily="66" charset="0"/>
              </a:rPr>
              <a:t>Bordeaux 11/10/2018</a:t>
            </a:r>
          </a:p>
          <a:p>
            <a:r>
              <a:rPr lang="fr-CH" dirty="0">
                <a:latin typeface="Comic Sans MS" panose="030F0702030302020204" pitchFamily="66" charset="0"/>
              </a:rPr>
              <a:t>CERN MPT workshop</a:t>
            </a:r>
          </a:p>
          <a:p>
            <a:r>
              <a:rPr lang="fr-CH" dirty="0">
                <a:latin typeface="Comic Sans MS" panose="030F0702030302020204" pitchFamily="66" charset="0"/>
              </a:rPr>
              <a:t>Rui De Oliveira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4EA7F0-D3D1-48B0-9DE4-A690E810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62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Resistive detectors</a:t>
            </a:r>
            <a:endParaRPr lang="fr-CH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5" y="1579441"/>
            <a:ext cx="10860464" cy="41179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resistive layers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Spark energy reduction ( 600 </a:t>
            </a:r>
            <a:r>
              <a:rPr lang="en-US" dirty="0" err="1">
                <a:latin typeface="Comic Sans MS" panose="030F0702030302020204" pitchFamily="66" charset="0"/>
              </a:rPr>
              <a:t>uJ</a:t>
            </a:r>
            <a:r>
              <a:rPr lang="en-US" dirty="0">
                <a:latin typeface="Comic Sans MS" panose="030F0702030302020204" pitchFamily="66" charset="0"/>
              </a:rPr>
              <a:t> in a GEM , 30uJ in a classical MM , 10 </a:t>
            </a:r>
            <a:r>
              <a:rPr lang="en-US" dirty="0" err="1">
                <a:latin typeface="Comic Sans MS" panose="030F0702030302020204" pitchFamily="66" charset="0"/>
              </a:rPr>
              <a:t>nJ</a:t>
            </a:r>
            <a:r>
              <a:rPr lang="en-US" dirty="0">
                <a:latin typeface="Comic Sans MS" panose="030F0702030302020204" pitchFamily="66" charset="0"/>
              </a:rPr>
              <a:t> in a protected device)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Charge spreading for better </a:t>
            </a:r>
            <a:r>
              <a:rPr lang="en-US" dirty="0" err="1">
                <a:latin typeface="Comic Sans MS" panose="030F0702030302020204" pitchFamily="66" charset="0"/>
              </a:rPr>
              <a:t>spacial</a:t>
            </a:r>
            <a:r>
              <a:rPr lang="en-US" dirty="0">
                <a:latin typeface="Comic Sans MS" panose="030F0702030302020204" pitchFamily="66" charset="0"/>
              </a:rPr>
              <a:t> resolution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Electronic front end protection not needed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resistive value for spark damage control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The highest the better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Below 10M there is some risks of microscopic damages (can always be cured but need new cleaning) 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values for charge sharing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For 10mm x 10mm pads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500K/square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For 0.4mm lines pitch   80M/square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Optimal value for rate capability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Depends a lot on the structure (single or double layers)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Single layers up to 100Kevents/cm2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one 10Mohms layer (be careful : detector size dependent).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Double layers above 10Mevents/cm2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two 10Mohms layers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resistive layers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Polymer paste 10Kohms to 100K/Square					too low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Thickfilm</a:t>
            </a:r>
            <a:r>
              <a:rPr lang="en-US" dirty="0">
                <a:latin typeface="Comic Sans MS" panose="030F0702030302020204" pitchFamily="66" charset="0"/>
              </a:rPr>
              <a:t> paste (high temp only on ceramic substrates) 10K to 100M/square		limited detector size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Resistive </a:t>
            </a:r>
            <a:r>
              <a:rPr lang="en-US" dirty="0" err="1">
                <a:latin typeface="Comic Sans MS" panose="030F0702030302020204" pitchFamily="66" charset="0"/>
              </a:rPr>
              <a:t>kapton</a:t>
            </a:r>
            <a:r>
              <a:rPr lang="en-US" dirty="0">
                <a:latin typeface="Comic Sans MS" panose="030F0702030302020204" pitchFamily="66" charset="0"/>
              </a:rPr>
              <a:t> 5M/square						single value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Disipative</a:t>
            </a:r>
            <a:r>
              <a:rPr lang="en-US" dirty="0">
                <a:latin typeface="Comic Sans MS" panose="030F0702030302020204" pitchFamily="66" charset="0"/>
              </a:rPr>
              <a:t> films 1G/square and above					too high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DLC 100K to 1G/square						perfect in theory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E217D-4BEE-465E-9F85-00A0E4A0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436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Diamond Like Carbon base material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2000" dirty="0">
                <a:latin typeface="Comic Sans MS" panose="030F0702030302020204" pitchFamily="66" charset="0"/>
              </a:rPr>
              <a:t>vacuum deposition on 1m x 0.6m foils</a:t>
            </a:r>
            <a:endParaRPr lang="fr-CH" sz="2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0464" cy="6587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DLC/Polyimide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3407840" y="2816141"/>
            <a:ext cx="4886632" cy="748404"/>
            <a:chOff x="3407840" y="2816140"/>
            <a:chExt cx="4886632" cy="7484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AB0C62-DF2A-4E31-8EE5-052A774623CC}"/>
                </a:ext>
              </a:extLst>
            </p:cNvPr>
            <p:cNvSpPr/>
            <p:nvPr/>
          </p:nvSpPr>
          <p:spPr>
            <a:xfrm>
              <a:off x="3407840" y="2816140"/>
              <a:ext cx="4886632" cy="6587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B3CFD-00C9-48B2-842D-99984419AC0F}"/>
                </a:ext>
              </a:extLst>
            </p:cNvPr>
            <p:cNvSpPr/>
            <p:nvPr/>
          </p:nvSpPr>
          <p:spPr>
            <a:xfrm>
              <a:off x="3407840" y="3485886"/>
              <a:ext cx="4886632" cy="786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05BB4B-B5C1-4BEA-B0A8-7F94CC2F8B76}"/>
              </a:ext>
            </a:extLst>
          </p:cNvPr>
          <p:cNvSpPr txBox="1">
            <a:spLocks/>
          </p:cNvSpPr>
          <p:nvPr/>
        </p:nvSpPr>
        <p:spPr>
          <a:xfrm>
            <a:off x="993139" y="4211493"/>
            <a:ext cx="10860464" cy="65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DLC/Polyimide/Cu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4CE2DB-9E8C-4914-8C4F-F267D9EBBF48}"/>
              </a:ext>
            </a:extLst>
          </p:cNvPr>
          <p:cNvSpPr/>
          <p:nvPr/>
        </p:nvSpPr>
        <p:spPr>
          <a:xfrm>
            <a:off x="3407840" y="5411028"/>
            <a:ext cx="4886632" cy="6587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91AF1F-AB4E-4225-B88C-45449DBD376A}"/>
              </a:ext>
            </a:extLst>
          </p:cNvPr>
          <p:cNvSpPr/>
          <p:nvPr/>
        </p:nvSpPr>
        <p:spPr>
          <a:xfrm>
            <a:off x="3407840" y="5223065"/>
            <a:ext cx="4886632" cy="1769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A85467-2741-417F-84CB-87820F74F00D}"/>
              </a:ext>
            </a:extLst>
          </p:cNvPr>
          <p:cNvSpPr/>
          <p:nvPr/>
        </p:nvSpPr>
        <p:spPr>
          <a:xfrm>
            <a:off x="3407840" y="6080773"/>
            <a:ext cx="4886632" cy="78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236621" y="2978609"/>
            <a:ext cx="204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 um</a:t>
            </a:r>
          </a:p>
          <a:p>
            <a:r>
              <a:rPr lang="en-GB" dirty="0">
                <a:latin typeface="Comic Sans MS" panose="030F0702030302020204" pitchFamily="66" charset="0"/>
              </a:rPr>
              <a:t>APICAL NP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Kapton</a:t>
            </a:r>
            <a:r>
              <a:rPr lang="en-GB" dirty="0">
                <a:latin typeface="Comic Sans MS" panose="030F0702030302020204" pitchFamily="66" charset="0"/>
              </a:rPr>
              <a:t> HN</a:t>
            </a:r>
          </a:p>
        </p:txBody>
      </p:sp>
      <p:sp>
        <p:nvSpPr>
          <p:cNvPr id="22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236621" y="2157582"/>
            <a:ext cx="221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 to 1um</a:t>
            </a:r>
          </a:p>
          <a:p>
            <a:r>
              <a:rPr lang="en-GB" dirty="0">
                <a:latin typeface="Comic Sans MS" panose="030F0702030302020204" pitchFamily="66" charset="0"/>
              </a:rPr>
              <a:t>100K to 1G/square</a:t>
            </a:r>
          </a:p>
        </p:txBody>
      </p:sp>
      <p:cxnSp>
        <p:nvCxnSpPr>
          <p:cNvPr id="23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4" idx="1"/>
          </p:cNvCxnSpPr>
          <p:nvPr/>
        </p:nvCxnSpPr>
        <p:spPr>
          <a:xfrm flipH="1">
            <a:off x="8294473" y="3191459"/>
            <a:ext cx="942148" cy="4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8" idx="1"/>
          </p:cNvCxnSpPr>
          <p:nvPr/>
        </p:nvCxnSpPr>
        <p:spPr>
          <a:xfrm flipH="1">
            <a:off x="8294473" y="2335167"/>
            <a:ext cx="942148" cy="52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24543" y="5337741"/>
            <a:ext cx="204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 um</a:t>
            </a:r>
          </a:p>
          <a:p>
            <a:r>
              <a:rPr lang="en-GB" dirty="0">
                <a:latin typeface="Comic Sans MS" panose="030F0702030302020204" pitchFamily="66" charset="0"/>
              </a:rPr>
              <a:t>APICAL NP</a:t>
            </a:r>
          </a:p>
        </p:txBody>
      </p:sp>
      <p:sp>
        <p:nvSpPr>
          <p:cNvPr id="2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39404" y="6101290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 to 1um</a:t>
            </a:r>
          </a:p>
        </p:txBody>
      </p:sp>
      <p:sp>
        <p:nvSpPr>
          <p:cNvPr id="29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39404" y="4814496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Copper 5um</a:t>
            </a:r>
          </a:p>
        </p:txBody>
      </p:sp>
      <p:cxnSp>
        <p:nvCxnSpPr>
          <p:cNvPr id="30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12" idx="3"/>
          </p:cNvCxnSpPr>
          <p:nvPr/>
        </p:nvCxnSpPr>
        <p:spPr>
          <a:xfrm flipH="1">
            <a:off x="8294472" y="5700121"/>
            <a:ext cx="1044931" cy="4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14" idx="3"/>
          </p:cNvCxnSpPr>
          <p:nvPr/>
        </p:nvCxnSpPr>
        <p:spPr>
          <a:xfrm flipH="1">
            <a:off x="8294472" y="5024808"/>
            <a:ext cx="1044931" cy="28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15" idx="3"/>
          </p:cNvCxnSpPr>
          <p:nvPr/>
        </p:nvCxnSpPr>
        <p:spPr>
          <a:xfrm flipH="1" flipV="1">
            <a:off x="8294472" y="6120104"/>
            <a:ext cx="1044931" cy="16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16EB0-8C1F-469A-8BE6-B45AB987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508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710786"/>
            <a:ext cx="3554764" cy="6480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710787"/>
            <a:ext cx="3600400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1029926" y="351867"/>
            <a:ext cx="983736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itchFamily="66" charset="0"/>
              </a:rPr>
              <a:t>Single </a:t>
            </a:r>
            <a:r>
              <a:rPr lang="en-US" sz="2800" dirty="0" err="1">
                <a:latin typeface="Comic Sans MS" pitchFamily="66" charset="0"/>
              </a:rPr>
              <a:t>uRwell</a:t>
            </a:r>
            <a:r>
              <a:rPr lang="en-US" sz="2800" dirty="0">
                <a:latin typeface="Comic Sans MS" pitchFamily="66" charset="0"/>
              </a:rPr>
              <a:t> structure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42600" y="3828699"/>
            <a:ext cx="1068529" cy="3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7" y="469439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PCB support</a:t>
            </a:r>
          </a:p>
        </p:txBody>
      </p:sp>
      <p:cxnSp>
        <p:nvCxnSpPr>
          <p:cNvPr id="1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7940405" y="4358863"/>
            <a:ext cx="1170722" cy="52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C9F9072C-1684-4577-9474-F6AB498B7AD5}"/>
              </a:ext>
            </a:extLst>
          </p:cNvPr>
          <p:cNvGrpSpPr/>
          <p:nvPr/>
        </p:nvGrpSpPr>
        <p:grpSpPr>
          <a:xfrm>
            <a:off x="1413518" y="3782795"/>
            <a:ext cx="1247481" cy="1604975"/>
            <a:chOff x="6096000" y="4991286"/>
            <a:chExt cx="1247481" cy="1604975"/>
          </a:xfrm>
        </p:grpSpPr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39F2FCC0-AA30-40B8-BFA0-BBD9CB31EC0A}"/>
                </a:ext>
              </a:extLst>
            </p:cNvPr>
            <p:cNvSpPr/>
            <p:nvPr/>
          </p:nvSpPr>
          <p:spPr>
            <a:xfrm rot="5400000">
              <a:off x="6665006" y="5917787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D17EE43-DE0E-4461-8D5A-B9C19DB1A5F9}"/>
                </a:ext>
              </a:extLst>
            </p:cNvPr>
            <p:cNvCxnSpPr/>
            <p:nvPr/>
          </p:nvCxnSpPr>
          <p:spPr>
            <a:xfrm>
              <a:off x="6096000" y="4991286"/>
              <a:ext cx="0" cy="1221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E9915C3-A2C7-43F5-9CA6-2ACEE7DB084C}"/>
                </a:ext>
              </a:extLst>
            </p:cNvPr>
            <p:cNvCxnSpPr>
              <a:endCxn id="20" idx="3"/>
            </p:cNvCxnSpPr>
            <p:nvPr/>
          </p:nvCxnSpPr>
          <p:spPr>
            <a:xfrm>
              <a:off x="6096001" y="6213164"/>
              <a:ext cx="649364" cy="3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8F05CBE-7899-4213-92DC-F6EE82BE9078}"/>
              </a:ext>
            </a:extLst>
          </p:cNvPr>
          <p:cNvGrpSpPr/>
          <p:nvPr/>
        </p:nvGrpSpPr>
        <p:grpSpPr>
          <a:xfrm>
            <a:off x="3055570" y="3782795"/>
            <a:ext cx="1247481" cy="1604975"/>
            <a:chOff x="6096000" y="4991286"/>
            <a:chExt cx="1247481" cy="1604975"/>
          </a:xfrm>
        </p:grpSpPr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29D44313-7748-43A7-BD7B-88BEE238660E}"/>
                </a:ext>
              </a:extLst>
            </p:cNvPr>
            <p:cNvSpPr/>
            <p:nvPr/>
          </p:nvSpPr>
          <p:spPr>
            <a:xfrm rot="5400000">
              <a:off x="6665006" y="5917787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3B8B937-04D5-47B7-AAFB-48A505141F12}"/>
                </a:ext>
              </a:extLst>
            </p:cNvPr>
            <p:cNvCxnSpPr/>
            <p:nvPr/>
          </p:nvCxnSpPr>
          <p:spPr>
            <a:xfrm>
              <a:off x="6096000" y="4991286"/>
              <a:ext cx="0" cy="1221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AEA7D4A-0F06-493F-BB0C-CBAE673D73D7}"/>
                </a:ext>
              </a:extLst>
            </p:cNvPr>
            <p:cNvCxnSpPr>
              <a:endCxn id="24" idx="3"/>
            </p:cNvCxnSpPr>
            <p:nvPr/>
          </p:nvCxnSpPr>
          <p:spPr>
            <a:xfrm>
              <a:off x="6096001" y="6213164"/>
              <a:ext cx="649364" cy="3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5D71437-F705-4288-8DDA-520DF841A330}"/>
              </a:ext>
            </a:extLst>
          </p:cNvPr>
          <p:cNvGrpSpPr/>
          <p:nvPr/>
        </p:nvGrpSpPr>
        <p:grpSpPr>
          <a:xfrm>
            <a:off x="4874247" y="3782796"/>
            <a:ext cx="1247481" cy="1604975"/>
            <a:chOff x="6096000" y="4991286"/>
            <a:chExt cx="1247481" cy="1604975"/>
          </a:xfrm>
        </p:grpSpPr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3BCAF025-501B-4B36-ABEA-A86C3DCF85F7}"/>
                </a:ext>
              </a:extLst>
            </p:cNvPr>
            <p:cNvSpPr/>
            <p:nvPr/>
          </p:nvSpPr>
          <p:spPr>
            <a:xfrm rot="5400000">
              <a:off x="6665006" y="5917787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1297451-5CCB-4D35-8A49-2BBBD5A59469}"/>
                </a:ext>
              </a:extLst>
            </p:cNvPr>
            <p:cNvCxnSpPr/>
            <p:nvPr/>
          </p:nvCxnSpPr>
          <p:spPr>
            <a:xfrm>
              <a:off x="6096000" y="4991286"/>
              <a:ext cx="0" cy="1221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2D4CDB7-EDE8-4B89-AD3D-E7C7A41E80DC}"/>
                </a:ext>
              </a:extLst>
            </p:cNvPr>
            <p:cNvCxnSpPr>
              <a:endCxn id="29" idx="3"/>
            </p:cNvCxnSpPr>
            <p:nvPr/>
          </p:nvCxnSpPr>
          <p:spPr>
            <a:xfrm>
              <a:off x="6096001" y="6213164"/>
              <a:ext cx="649364" cy="3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0E6BD57-BB21-4FBB-BBAC-A958F55FD754}"/>
              </a:ext>
            </a:extLst>
          </p:cNvPr>
          <p:cNvGrpSpPr/>
          <p:nvPr/>
        </p:nvGrpSpPr>
        <p:grpSpPr>
          <a:xfrm>
            <a:off x="6494584" y="3782796"/>
            <a:ext cx="1247481" cy="1604975"/>
            <a:chOff x="6096000" y="4991286"/>
            <a:chExt cx="1247481" cy="1604975"/>
          </a:xfrm>
        </p:grpSpPr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D387F68F-358A-4B7F-8F22-5DAADEBE30B8}"/>
                </a:ext>
              </a:extLst>
            </p:cNvPr>
            <p:cNvSpPr/>
            <p:nvPr/>
          </p:nvSpPr>
          <p:spPr>
            <a:xfrm rot="5400000">
              <a:off x="6665006" y="5917787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4A28D4BB-CC4E-49C0-97E6-A4E4D1D408EE}"/>
                </a:ext>
              </a:extLst>
            </p:cNvPr>
            <p:cNvCxnSpPr/>
            <p:nvPr/>
          </p:nvCxnSpPr>
          <p:spPr>
            <a:xfrm>
              <a:off x="6096000" y="4991286"/>
              <a:ext cx="0" cy="1221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989DAC37-4666-4B6B-B50E-9406F347D328}"/>
                </a:ext>
              </a:extLst>
            </p:cNvPr>
            <p:cNvCxnSpPr>
              <a:endCxn id="33" idx="3"/>
            </p:cNvCxnSpPr>
            <p:nvPr/>
          </p:nvCxnSpPr>
          <p:spPr>
            <a:xfrm>
              <a:off x="6096001" y="6213164"/>
              <a:ext cx="649364" cy="3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01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324581"/>
            <a:ext cx="3554764" cy="103427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27873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83616" y="2846693"/>
            <a:ext cx="7056784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83616" y="2918701"/>
            <a:ext cx="7056784" cy="36003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83616" y="327874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8E74DE-3183-4ADA-97B3-14D7E507152F}"/>
              </a:ext>
            </a:extLst>
          </p:cNvPr>
          <p:cNvSpPr txBox="1"/>
          <p:nvPr/>
        </p:nvSpPr>
        <p:spPr>
          <a:xfrm>
            <a:off x="9099922" y="240766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Copper 5um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DE869-1683-44D1-9ABB-91BF826C5DD5}"/>
              </a:ext>
            </a:extLst>
          </p:cNvPr>
          <p:cNvSpPr txBox="1"/>
          <p:nvPr/>
        </p:nvSpPr>
        <p:spPr>
          <a:xfrm>
            <a:off x="9099921" y="3005577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50um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4DF984-879A-4E80-98FD-9AFEAB983B1F}"/>
              </a:ext>
            </a:extLst>
          </p:cNvPr>
          <p:cNvSpPr txBox="1"/>
          <p:nvPr/>
        </p:nvSpPr>
        <p:spPr>
          <a:xfrm>
            <a:off x="9099922" y="350818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0.1um </a:t>
            </a:r>
            <a:r>
              <a:rPr lang="en-GB" dirty="0" err="1">
                <a:latin typeface="Comic Sans MS" panose="030F0702030302020204" pitchFamily="66" charset="0"/>
              </a:rPr>
              <a:t>typ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27918A7-8938-439D-A09A-63CE0E4FD59C}"/>
              </a:ext>
            </a:extLst>
          </p:cNvPr>
          <p:cNvCxnSpPr>
            <a:stCxn id="3" idx="1"/>
          </p:cNvCxnSpPr>
          <p:nvPr/>
        </p:nvCxnSpPr>
        <p:spPr>
          <a:xfrm flipH="1">
            <a:off x="8042600" y="2592334"/>
            <a:ext cx="1057322" cy="25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9D002D-481F-4638-983A-4AFC9E19BF1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042600" y="3106643"/>
            <a:ext cx="1057321" cy="8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D72DDC3-67DF-457A-A67F-612EF6BC033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042600" y="3324586"/>
            <a:ext cx="1057322" cy="36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42600" y="3828699"/>
            <a:ext cx="1068529" cy="3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83616" y="3374911"/>
            <a:ext cx="7056784" cy="3358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ZoneTexte 2">
            <a:extLst>
              <a:ext uri="{FF2B5EF4-FFF2-40B4-BE49-F238E27FC236}">
                <a16:creationId xmlns:a16="http://schemas.microsoft.com/office/drawing/2014/main" id="{7B8E74DE-3183-4ADA-97B3-14D7E507152F}"/>
              </a:ext>
            </a:extLst>
          </p:cNvPr>
          <p:cNvSpPr txBox="1"/>
          <p:nvPr/>
        </p:nvSpPr>
        <p:spPr>
          <a:xfrm>
            <a:off x="7671310" y="4774491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Glue 75um</a:t>
            </a:r>
          </a:p>
        </p:txBody>
      </p:sp>
      <p:cxnSp>
        <p:nvCxnSpPr>
          <p:cNvPr id="26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 flipV="1">
            <a:off x="6518033" y="3590923"/>
            <a:ext cx="1151711" cy="1368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1029926" y="351867"/>
            <a:ext cx="983736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itchFamily="66" charset="0"/>
              </a:rPr>
              <a:t>Single </a:t>
            </a:r>
            <a:r>
              <a:rPr lang="en-US" sz="2800" dirty="0" err="1">
                <a:latin typeface="Comic Sans MS" pitchFamily="66" charset="0"/>
              </a:rPr>
              <a:t>uRwell</a:t>
            </a:r>
            <a:r>
              <a:rPr lang="en-US" sz="2800" dirty="0">
                <a:latin typeface="Comic Sans MS" pitchFamily="66" charset="0"/>
              </a:rPr>
              <a:t> structure</a:t>
            </a:r>
            <a:endParaRPr lang="fr-F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278739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27873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83616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83616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459680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459680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035744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035744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611808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611808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187872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187872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763936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763936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340000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340000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4916064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4916064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492128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492128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068192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068192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644256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644256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220320" y="284669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220320" y="291869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796384" y="2846691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796384" y="2918699"/>
            <a:ext cx="14401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83616" y="327874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438827" y="4585456"/>
            <a:ext cx="46137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+</a:t>
            </a:r>
          </a:p>
          <a:p>
            <a:r>
              <a:rPr lang="en-US" dirty="0">
                <a:latin typeface="Comic Sans MS" pitchFamily="66" charset="0"/>
              </a:rPr>
              <a:t>Only 1 gluing + 1 patterning + 1 etching</a:t>
            </a:r>
          </a:p>
          <a:p>
            <a:r>
              <a:rPr lang="en-US" dirty="0">
                <a:latin typeface="Comic Sans MS" pitchFamily="66" charset="0"/>
              </a:rPr>
              <a:t>Probably the simplest MPGD</a:t>
            </a:r>
          </a:p>
          <a:p>
            <a:r>
              <a:rPr lang="en-US" dirty="0">
                <a:latin typeface="Comic Sans MS" pitchFamily="66" charset="0"/>
              </a:rPr>
              <a:t>Flexible detectors can be produced</a:t>
            </a:r>
          </a:p>
          <a:p>
            <a:r>
              <a:rPr lang="en-US" dirty="0">
                <a:latin typeface="Comic Sans MS" pitchFamily="66" charset="0"/>
              </a:rPr>
              <a:t>Low mass detectors (rare event search)</a:t>
            </a:r>
          </a:p>
          <a:p>
            <a:r>
              <a:rPr lang="en-US" dirty="0">
                <a:latin typeface="Comic Sans MS" pitchFamily="66" charset="0"/>
              </a:rPr>
              <a:t>mass production compatible</a:t>
            </a:r>
          </a:p>
          <a:p>
            <a:r>
              <a:rPr lang="en-US" dirty="0">
                <a:latin typeface="Comic Sans MS" pitchFamily="66" charset="0"/>
              </a:rPr>
              <a:t>Top electrode fully supported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8E74DE-3183-4ADA-97B3-14D7E507152F}"/>
              </a:ext>
            </a:extLst>
          </p:cNvPr>
          <p:cNvSpPr txBox="1"/>
          <p:nvPr/>
        </p:nvSpPr>
        <p:spPr>
          <a:xfrm>
            <a:off x="9099922" y="240766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Patterned Copper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DE869-1683-44D1-9ABB-91BF826C5DD5}"/>
              </a:ext>
            </a:extLst>
          </p:cNvPr>
          <p:cNvSpPr txBox="1"/>
          <p:nvPr/>
        </p:nvSpPr>
        <p:spPr>
          <a:xfrm>
            <a:off x="9099922" y="300557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Etched Polyimide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4DF984-879A-4E80-98FD-9AFEAB983B1F}"/>
              </a:ext>
            </a:extLst>
          </p:cNvPr>
          <p:cNvSpPr txBox="1"/>
          <p:nvPr/>
        </p:nvSpPr>
        <p:spPr>
          <a:xfrm>
            <a:off x="9099921" y="350818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27918A7-8938-439D-A09A-63CE0E4FD59C}"/>
              </a:ext>
            </a:extLst>
          </p:cNvPr>
          <p:cNvCxnSpPr>
            <a:stCxn id="3" idx="1"/>
          </p:cNvCxnSpPr>
          <p:nvPr/>
        </p:nvCxnSpPr>
        <p:spPr>
          <a:xfrm flipH="1">
            <a:off x="8042600" y="2592334"/>
            <a:ext cx="1057322" cy="25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9D002D-481F-4638-983A-4AFC9E19BF19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669743" y="3005577"/>
            <a:ext cx="1430179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D72DDC3-67DF-457A-A67F-612EF6BC033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042600" y="3324586"/>
            <a:ext cx="1057321" cy="36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42600" y="3828699"/>
            <a:ext cx="1068529" cy="3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36DADBBE-A127-486F-9C62-032154F5FE9A}"/>
              </a:ext>
            </a:extLst>
          </p:cNvPr>
          <p:cNvSpPr txBox="1"/>
          <p:nvPr/>
        </p:nvSpPr>
        <p:spPr>
          <a:xfrm>
            <a:off x="6326628" y="4616647"/>
            <a:ext cx="4926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-</a:t>
            </a:r>
          </a:p>
          <a:p>
            <a:r>
              <a:rPr lang="en-US" dirty="0">
                <a:latin typeface="Comic Sans MS" pitchFamily="66" charset="0"/>
              </a:rPr>
              <a:t>Lateral current evacuation</a:t>
            </a:r>
          </a:p>
          <a:p>
            <a:r>
              <a:rPr lang="en-US" dirty="0">
                <a:latin typeface="Comic Sans MS" pitchFamily="66" charset="0"/>
              </a:rPr>
              <a:t>Rate limitation 10 to 100K depending on size</a:t>
            </a:r>
          </a:p>
          <a:p>
            <a:r>
              <a:rPr lang="fr-FR" dirty="0" err="1">
                <a:latin typeface="Comic Sans MS" pitchFamily="66" charset="0"/>
              </a:rPr>
              <a:t>Only</a:t>
            </a:r>
            <a:r>
              <a:rPr lang="fr-FR" dirty="0">
                <a:latin typeface="Comic Sans MS" pitchFamily="66" charset="0"/>
              </a:rPr>
              <a:t> 50um amplification gap (</a:t>
            </a:r>
            <a:r>
              <a:rPr lang="fr-FR" dirty="0" err="1">
                <a:latin typeface="Comic Sans MS" pitchFamily="66" charset="0"/>
              </a:rPr>
              <a:t>today</a:t>
            </a:r>
            <a:r>
              <a:rPr lang="fr-FR" dirty="0">
                <a:latin typeface="Comic Sans MS" pitchFamily="66" charset="0"/>
              </a:rPr>
              <a:t>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83616" y="3374911"/>
            <a:ext cx="7056784" cy="3358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3" name="Titre 1"/>
          <p:cNvSpPr>
            <a:spLocks noGrp="1"/>
          </p:cNvSpPr>
          <p:nvPr>
            <p:ph type="title"/>
          </p:nvPr>
        </p:nvSpPr>
        <p:spPr>
          <a:xfrm>
            <a:off x="1029926" y="351867"/>
            <a:ext cx="9837367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itchFamily="66" charset="0"/>
              </a:rPr>
              <a:t>Single </a:t>
            </a:r>
            <a:r>
              <a:rPr lang="en-US" sz="2800" dirty="0" err="1">
                <a:latin typeface="Comic Sans MS" pitchFamily="66" charset="0"/>
              </a:rPr>
              <a:t>uRwell</a:t>
            </a:r>
            <a:r>
              <a:rPr lang="en-US" sz="2800" dirty="0">
                <a:latin typeface="Comic Sans MS" pitchFamily="66" charset="0"/>
              </a:rPr>
              <a:t> structure</a:t>
            </a:r>
            <a:endParaRPr lang="fr-F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4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710786"/>
            <a:ext cx="3554764" cy="6480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710787"/>
            <a:ext cx="3600400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itre 1"/>
          <p:cNvSpPr>
            <a:spLocks noGrp="1"/>
          </p:cNvSpPr>
          <p:nvPr>
            <p:ph type="title"/>
          </p:nvPr>
        </p:nvSpPr>
        <p:spPr>
          <a:xfrm>
            <a:off x="983033" y="351867"/>
            <a:ext cx="9391891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itchFamily="66" charset="0"/>
              </a:rPr>
              <a:t>Single </a:t>
            </a:r>
            <a:r>
              <a:rPr lang="fr-FR" sz="3200" dirty="0" err="1">
                <a:latin typeface="Comic Sans MS" pitchFamily="66" charset="0"/>
              </a:rPr>
              <a:t>resistive</a:t>
            </a:r>
            <a:r>
              <a:rPr lang="fr-FR" sz="3200" dirty="0">
                <a:latin typeface="Comic Sans MS" pitchFamily="66" charset="0"/>
              </a:rPr>
              <a:t> </a:t>
            </a:r>
            <a:r>
              <a:rPr lang="fr-FR" sz="3200" dirty="0" err="1">
                <a:latin typeface="Comic Sans MS" pitchFamily="66" charset="0"/>
              </a:rPr>
              <a:t>MicroMegas</a:t>
            </a:r>
            <a:r>
              <a:rPr lang="fr-FR" sz="3200" dirty="0">
                <a:latin typeface="Comic Sans MS" pitchFamily="66" charset="0"/>
              </a:rPr>
              <a:t> structure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42600" y="3828699"/>
            <a:ext cx="1068529" cy="3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7" y="469439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PCB support</a:t>
            </a:r>
          </a:p>
        </p:txBody>
      </p:sp>
      <p:cxnSp>
        <p:nvCxnSpPr>
          <p:cNvPr id="1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7940405" y="4358863"/>
            <a:ext cx="1170722" cy="52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0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278739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27873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83616" y="3347698"/>
            <a:ext cx="7056784" cy="36003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83616" y="327874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DE869-1683-44D1-9ABB-91BF826C5DD5}"/>
              </a:ext>
            </a:extLst>
          </p:cNvPr>
          <p:cNvSpPr txBox="1"/>
          <p:nvPr/>
        </p:nvSpPr>
        <p:spPr>
          <a:xfrm>
            <a:off x="9099921" y="333823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50um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4DF984-879A-4E80-98FD-9AFEAB983B1F}"/>
              </a:ext>
            </a:extLst>
          </p:cNvPr>
          <p:cNvSpPr txBox="1"/>
          <p:nvPr/>
        </p:nvSpPr>
        <p:spPr>
          <a:xfrm>
            <a:off x="9099922" y="281940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9D002D-481F-4638-983A-4AFC9E19BF19}"/>
              </a:ext>
            </a:extLst>
          </p:cNvPr>
          <p:cNvCxnSpPr>
            <a:endCxn id="34" idx="3"/>
          </p:cNvCxnSpPr>
          <p:nvPr/>
        </p:nvCxnSpPr>
        <p:spPr>
          <a:xfrm flipH="1">
            <a:off x="7940402" y="3017948"/>
            <a:ext cx="1171295" cy="29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D72DDC3-67DF-457A-A67F-612EF6BC033E}"/>
              </a:ext>
            </a:extLst>
          </p:cNvPr>
          <p:cNvCxnSpPr>
            <a:endCxn id="58" idx="3"/>
          </p:cNvCxnSpPr>
          <p:nvPr/>
        </p:nvCxnSpPr>
        <p:spPr>
          <a:xfrm flipH="1" flipV="1">
            <a:off x="7940400" y="3527717"/>
            <a:ext cx="1122957" cy="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  <a:endCxn id="16" idx="3"/>
          </p:cNvCxnSpPr>
          <p:nvPr/>
        </p:nvCxnSpPr>
        <p:spPr>
          <a:xfrm flipH="1" flipV="1">
            <a:off x="7940400" y="3818799"/>
            <a:ext cx="1170729" cy="32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83616" y="3581160"/>
            <a:ext cx="7056784" cy="1265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ZoneTexte 2">
            <a:extLst>
              <a:ext uri="{FF2B5EF4-FFF2-40B4-BE49-F238E27FC236}">
                <a16:creationId xmlns:a16="http://schemas.microsoft.com/office/drawing/2014/main" id="{7B8E74DE-3183-4ADA-97B3-14D7E507152F}"/>
              </a:ext>
            </a:extLst>
          </p:cNvPr>
          <p:cNvSpPr txBox="1"/>
          <p:nvPr/>
        </p:nvSpPr>
        <p:spPr>
          <a:xfrm>
            <a:off x="7299713" y="4876421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Glue 25um</a:t>
            </a:r>
          </a:p>
        </p:txBody>
      </p:sp>
      <p:cxnSp>
        <p:nvCxnSpPr>
          <p:cNvPr id="25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 flipV="1">
            <a:off x="6146435" y="3692853"/>
            <a:ext cx="1151711" cy="1368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83033" y="351867"/>
            <a:ext cx="9391891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itchFamily="66" charset="0"/>
              </a:rPr>
              <a:t>Single </a:t>
            </a:r>
            <a:r>
              <a:rPr lang="fr-FR" sz="3200" dirty="0" err="1">
                <a:latin typeface="Comic Sans MS" pitchFamily="66" charset="0"/>
              </a:rPr>
              <a:t>resistive</a:t>
            </a:r>
            <a:r>
              <a:rPr lang="fr-FR" sz="3200" dirty="0">
                <a:latin typeface="Comic Sans MS" pitchFamily="66" charset="0"/>
              </a:rPr>
              <a:t> </a:t>
            </a:r>
            <a:r>
              <a:rPr lang="fr-FR" sz="3200" dirty="0" err="1">
                <a:latin typeface="Comic Sans MS" pitchFamily="66" charset="0"/>
              </a:rPr>
              <a:t>MicroMegas</a:t>
            </a:r>
            <a:r>
              <a:rPr lang="fr-FR" sz="3200" dirty="0">
                <a:latin typeface="Comic Sans MS" pitchFamily="66" charset="0"/>
              </a:rPr>
              <a:t> structure </a:t>
            </a:r>
          </a:p>
        </p:txBody>
      </p:sp>
    </p:spTree>
    <p:extLst>
      <p:ext uri="{BB962C8B-B14F-4D97-AF65-F5344CB8AC3E}">
        <p14:creationId xmlns:p14="http://schemas.microsoft.com/office/powerpoint/2010/main" val="5247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017986" y="2805803"/>
            <a:ext cx="401063" cy="50294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710803" y="2802939"/>
            <a:ext cx="336796" cy="505812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5572751" y="2802941"/>
            <a:ext cx="336796" cy="521641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7201300" y="2802939"/>
            <a:ext cx="372592" cy="51428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83617" y="3278739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169757" y="3710789"/>
            <a:ext cx="1281995" cy="720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9571" y="3710787"/>
            <a:ext cx="136815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40000" y="327873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10657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26628" y="3710787"/>
            <a:ext cx="1343115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83616" y="327874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409982" y="4884476"/>
            <a:ext cx="2999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+</a:t>
            </a:r>
          </a:p>
          <a:p>
            <a:r>
              <a:rPr lang="en-US" dirty="0">
                <a:latin typeface="Comic Sans MS" pitchFamily="66" charset="0"/>
              </a:rPr>
              <a:t>Only 1 gluing + 1 Bulk</a:t>
            </a:r>
          </a:p>
          <a:p>
            <a:r>
              <a:rPr lang="en-US" dirty="0">
                <a:latin typeface="Comic Sans MS" pitchFamily="66" charset="0"/>
              </a:rPr>
              <a:t>Single piece</a:t>
            </a:r>
          </a:p>
          <a:p>
            <a:r>
              <a:rPr lang="en-US" dirty="0">
                <a:latin typeface="Comic Sans MS" pitchFamily="66" charset="0"/>
              </a:rPr>
              <a:t>different gaps possible</a:t>
            </a:r>
          </a:p>
          <a:p>
            <a:r>
              <a:rPr lang="en-US" dirty="0">
                <a:latin typeface="Comic Sans MS" pitchFamily="66" charset="0"/>
              </a:rPr>
              <a:t>different meshes possible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8E74DE-3183-4ADA-97B3-14D7E507152F}"/>
              </a:ext>
            </a:extLst>
          </p:cNvPr>
          <p:cNvSpPr txBox="1"/>
          <p:nvPr/>
        </p:nvSpPr>
        <p:spPr>
          <a:xfrm>
            <a:off x="9099921" y="2407668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SS Mesh 400 to 700 LPI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7DE869-1683-44D1-9ABB-91BF826C5DD5}"/>
              </a:ext>
            </a:extLst>
          </p:cNvPr>
          <p:cNvSpPr txBox="1"/>
          <p:nvPr/>
        </p:nvSpPr>
        <p:spPr>
          <a:xfrm>
            <a:off x="9111127" y="3455209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50um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4DF984-879A-4E80-98FD-9AFEAB983B1F}"/>
              </a:ext>
            </a:extLst>
          </p:cNvPr>
          <p:cNvSpPr txBox="1"/>
          <p:nvPr/>
        </p:nvSpPr>
        <p:spPr>
          <a:xfrm>
            <a:off x="9099922" y="299256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111129" y="395576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Pick up pads/lines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27918A7-8938-439D-A09A-63CE0E4FD59C}"/>
              </a:ext>
            </a:extLst>
          </p:cNvPr>
          <p:cNvCxnSpPr>
            <a:stCxn id="3" idx="1"/>
          </p:cNvCxnSpPr>
          <p:nvPr/>
        </p:nvCxnSpPr>
        <p:spPr>
          <a:xfrm flipH="1">
            <a:off x="8042600" y="2592334"/>
            <a:ext cx="1057321" cy="254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A9D002D-481F-4638-983A-4AFC9E19BF19}"/>
              </a:ext>
            </a:extLst>
          </p:cNvPr>
          <p:cNvCxnSpPr>
            <a:stCxn id="5" idx="1"/>
          </p:cNvCxnSpPr>
          <p:nvPr/>
        </p:nvCxnSpPr>
        <p:spPr>
          <a:xfrm flipH="1">
            <a:off x="8007440" y="3177231"/>
            <a:ext cx="1092482" cy="13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D72DDC3-67DF-457A-A67F-612EF6BC033E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042599" y="3484531"/>
            <a:ext cx="1068528" cy="155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042600" y="3828699"/>
            <a:ext cx="1068529" cy="31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36DADBBE-A127-486F-9C62-032154F5FE9A}"/>
              </a:ext>
            </a:extLst>
          </p:cNvPr>
          <p:cNvSpPr txBox="1"/>
          <p:nvPr/>
        </p:nvSpPr>
        <p:spPr>
          <a:xfrm>
            <a:off x="6326629" y="4905955"/>
            <a:ext cx="4926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-</a:t>
            </a:r>
          </a:p>
          <a:p>
            <a:r>
              <a:rPr lang="en-US" dirty="0">
                <a:latin typeface="Comic Sans MS" pitchFamily="66" charset="0"/>
              </a:rPr>
              <a:t>Lateral current evacuation</a:t>
            </a:r>
          </a:p>
          <a:p>
            <a:r>
              <a:rPr lang="en-US" dirty="0">
                <a:latin typeface="Comic Sans MS" pitchFamily="66" charset="0"/>
              </a:rPr>
              <a:t>Rate limitation 10 to 100K depending on size</a:t>
            </a:r>
          </a:p>
          <a:p>
            <a:r>
              <a:rPr lang="en-US" dirty="0">
                <a:latin typeface="Comic Sans MS" pitchFamily="66" charset="0"/>
              </a:rPr>
              <a:t>Not Flexible</a:t>
            </a:r>
          </a:p>
          <a:p>
            <a:r>
              <a:rPr lang="en-US" dirty="0">
                <a:latin typeface="Comic Sans MS" pitchFamily="66" charset="0"/>
              </a:rPr>
              <a:t>BULK steps are still manually performed</a:t>
            </a: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83616" y="3347698"/>
            <a:ext cx="7056784" cy="36003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Straight Connector 67"/>
          <p:cNvCxnSpPr/>
          <p:nvPr/>
        </p:nvCxnSpPr>
        <p:spPr>
          <a:xfrm>
            <a:off x="870248" y="2948711"/>
            <a:ext cx="7056784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70248" y="330986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83616" y="3610709"/>
            <a:ext cx="7056784" cy="970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1" name="Titre 1"/>
          <p:cNvSpPr>
            <a:spLocks noGrp="1"/>
          </p:cNvSpPr>
          <p:nvPr>
            <p:ph type="title"/>
          </p:nvPr>
        </p:nvSpPr>
        <p:spPr>
          <a:xfrm>
            <a:off x="983033" y="351867"/>
            <a:ext cx="9391891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itchFamily="66" charset="0"/>
              </a:rPr>
              <a:t>Single </a:t>
            </a:r>
            <a:r>
              <a:rPr lang="fr-FR" sz="3200" dirty="0" err="1">
                <a:latin typeface="Comic Sans MS" pitchFamily="66" charset="0"/>
              </a:rPr>
              <a:t>resistive</a:t>
            </a:r>
            <a:r>
              <a:rPr lang="fr-FR" sz="3200" dirty="0">
                <a:latin typeface="Comic Sans MS" pitchFamily="66" charset="0"/>
              </a:rPr>
              <a:t> </a:t>
            </a:r>
            <a:r>
              <a:rPr lang="fr-FR" sz="3200" dirty="0" err="1">
                <a:latin typeface="Comic Sans MS" pitchFamily="66" charset="0"/>
              </a:rPr>
              <a:t>MicroMegas</a:t>
            </a:r>
            <a:r>
              <a:rPr lang="fr-FR" sz="3200" dirty="0">
                <a:latin typeface="Comic Sans MS" pitchFamily="66" charset="0"/>
              </a:rPr>
              <a:t> structure </a:t>
            </a:r>
          </a:p>
        </p:txBody>
      </p:sp>
    </p:spTree>
    <p:extLst>
      <p:ext uri="{BB962C8B-B14F-4D97-AF65-F5344CB8AC3E}">
        <p14:creationId xmlns:p14="http://schemas.microsoft.com/office/powerpoint/2010/main" val="275553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068" y="138247"/>
            <a:ext cx="6807864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Advanced DLC materials 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0464" cy="6587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Cu/DLC/Polyimide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0800000">
            <a:off x="3407840" y="2816140"/>
            <a:ext cx="4886632" cy="940387"/>
            <a:chOff x="3407840" y="2816140"/>
            <a:chExt cx="4886632" cy="9403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AB0C62-DF2A-4E31-8EE5-052A774623CC}"/>
                </a:ext>
              </a:extLst>
            </p:cNvPr>
            <p:cNvSpPr/>
            <p:nvPr/>
          </p:nvSpPr>
          <p:spPr>
            <a:xfrm>
              <a:off x="3407840" y="2816140"/>
              <a:ext cx="4886632" cy="6587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B3CFD-00C9-48B2-842D-99984419AC0F}"/>
                </a:ext>
              </a:extLst>
            </p:cNvPr>
            <p:cNvSpPr/>
            <p:nvPr/>
          </p:nvSpPr>
          <p:spPr>
            <a:xfrm>
              <a:off x="3407840" y="3485886"/>
              <a:ext cx="4886632" cy="786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8467FF-5134-4144-BF3B-55C09F097A99}"/>
                </a:ext>
              </a:extLst>
            </p:cNvPr>
            <p:cNvSpPr/>
            <p:nvPr/>
          </p:nvSpPr>
          <p:spPr>
            <a:xfrm>
              <a:off x="3407840" y="3579546"/>
              <a:ext cx="4886632" cy="17698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DAB0C62-DF2A-4E31-8EE5-052A774623CC}"/>
              </a:ext>
            </a:extLst>
          </p:cNvPr>
          <p:cNvSpPr/>
          <p:nvPr/>
        </p:nvSpPr>
        <p:spPr>
          <a:xfrm>
            <a:off x="3407840" y="5149032"/>
            <a:ext cx="4886632" cy="6587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04FDFA-20FD-471F-8A67-0578141F64FC}"/>
              </a:ext>
            </a:extLst>
          </p:cNvPr>
          <p:cNvSpPr/>
          <p:nvPr/>
        </p:nvSpPr>
        <p:spPr>
          <a:xfrm>
            <a:off x="3407840" y="4962007"/>
            <a:ext cx="4886632" cy="1769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4B3CFD-00C9-48B2-842D-99984419AC0F}"/>
              </a:ext>
            </a:extLst>
          </p:cNvPr>
          <p:cNvSpPr/>
          <p:nvPr/>
        </p:nvSpPr>
        <p:spPr>
          <a:xfrm>
            <a:off x="3407840" y="5818777"/>
            <a:ext cx="4886632" cy="78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8467FF-5134-4144-BF3B-55C09F097A99}"/>
              </a:ext>
            </a:extLst>
          </p:cNvPr>
          <p:cNvSpPr/>
          <p:nvPr/>
        </p:nvSpPr>
        <p:spPr>
          <a:xfrm>
            <a:off x="3407840" y="5912439"/>
            <a:ext cx="4886632" cy="1769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8200" y="4059695"/>
            <a:ext cx="10860464" cy="65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Cu/Polyimide/DLC/Cu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6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236621" y="3470305"/>
            <a:ext cx="204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 um</a:t>
            </a:r>
          </a:p>
          <a:p>
            <a:r>
              <a:rPr lang="en-GB" dirty="0">
                <a:latin typeface="Comic Sans MS" panose="030F0702030302020204" pitchFamily="66" charset="0"/>
              </a:rPr>
              <a:t>APICAL NP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Kapton</a:t>
            </a:r>
            <a:r>
              <a:rPr lang="en-GB" dirty="0">
                <a:latin typeface="Comic Sans MS" panose="030F0702030302020204" pitchFamily="66" charset="0"/>
              </a:rPr>
              <a:t> HN</a:t>
            </a:r>
          </a:p>
        </p:txBody>
      </p:sp>
      <p:sp>
        <p:nvSpPr>
          <p:cNvPr id="27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236621" y="2836075"/>
            <a:ext cx="221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 to 1um</a:t>
            </a:r>
          </a:p>
          <a:p>
            <a:r>
              <a:rPr lang="en-GB" dirty="0">
                <a:latin typeface="Comic Sans MS" panose="030F0702030302020204" pitchFamily="66" charset="0"/>
              </a:rPr>
              <a:t>100K to 1G/square</a:t>
            </a:r>
          </a:p>
        </p:txBody>
      </p:sp>
      <p:cxnSp>
        <p:nvCxnSpPr>
          <p:cNvPr id="28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>
            <a:off x="8294473" y="3191459"/>
            <a:ext cx="942148" cy="4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>
            <a:off x="8294473" y="2335167"/>
            <a:ext cx="942148" cy="52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24541" y="4938145"/>
            <a:ext cx="204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Polyimide 50 um</a:t>
            </a:r>
          </a:p>
          <a:p>
            <a:r>
              <a:rPr lang="en-GB" dirty="0">
                <a:latin typeface="Comic Sans MS" panose="030F0702030302020204" pitchFamily="66" charset="0"/>
              </a:rPr>
              <a:t>APICAL NP</a:t>
            </a:r>
          </a:p>
        </p:txBody>
      </p:sp>
      <p:sp>
        <p:nvSpPr>
          <p:cNvPr id="31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24541" y="5595182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 to 1um</a:t>
            </a:r>
          </a:p>
        </p:txBody>
      </p:sp>
      <p:sp>
        <p:nvSpPr>
          <p:cNvPr id="32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39404" y="4558105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Copper 5um</a:t>
            </a:r>
          </a:p>
        </p:txBody>
      </p:sp>
      <p:cxnSp>
        <p:nvCxnSpPr>
          <p:cNvPr id="33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>
            <a:off x="8294472" y="5275159"/>
            <a:ext cx="1044931" cy="4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/>
          <p:nvPr/>
        </p:nvCxnSpPr>
        <p:spPr>
          <a:xfrm flipH="1">
            <a:off x="8294472" y="4733459"/>
            <a:ext cx="1044931" cy="28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21" idx="3"/>
          </p:cNvCxnSpPr>
          <p:nvPr/>
        </p:nvCxnSpPr>
        <p:spPr>
          <a:xfrm flipH="1">
            <a:off x="8294472" y="5793529"/>
            <a:ext cx="1075421" cy="6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236620" y="1958405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Copper 5um</a:t>
            </a:r>
          </a:p>
        </p:txBody>
      </p:sp>
      <p:cxnSp>
        <p:nvCxnSpPr>
          <p:cNvPr id="37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8332573" y="3597788"/>
            <a:ext cx="904048" cy="33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7">
            <a:extLst>
              <a:ext uri="{FF2B5EF4-FFF2-40B4-BE49-F238E27FC236}">
                <a16:creationId xmlns:a16="http://schemas.microsoft.com/office/drawing/2014/main" id="{20749924-CC84-41BA-A65B-CE12B3C7EC08}"/>
              </a:ext>
            </a:extLst>
          </p:cNvPr>
          <p:cNvSpPr txBox="1"/>
          <p:nvPr/>
        </p:nvSpPr>
        <p:spPr>
          <a:xfrm>
            <a:off x="9325650" y="6004587"/>
            <a:ext cx="22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Copper 5um</a:t>
            </a:r>
          </a:p>
        </p:txBody>
      </p:sp>
      <p:cxnSp>
        <p:nvCxnSpPr>
          <p:cNvPr id="42" name="Connecteur droit avec flèche 26">
            <a:extLst>
              <a:ext uri="{FF2B5EF4-FFF2-40B4-BE49-F238E27FC236}">
                <a16:creationId xmlns:a16="http://schemas.microsoft.com/office/drawing/2014/main" id="{3B546E7E-9FD8-4FAC-BBD5-3C170B047D23}"/>
              </a:ext>
            </a:extLst>
          </p:cNvPr>
          <p:cNvCxnSpPr>
            <a:endCxn id="22" idx="3"/>
          </p:cNvCxnSpPr>
          <p:nvPr/>
        </p:nvCxnSpPr>
        <p:spPr>
          <a:xfrm flipH="1" flipV="1">
            <a:off x="8294472" y="6000928"/>
            <a:ext cx="1075421" cy="188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363C19-B01B-4893-8188-49C0F33F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103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5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45" y="306871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with 2DLC layers !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0312FAE-43E9-4BE1-8DDF-548591921902}"/>
              </a:ext>
            </a:extLst>
          </p:cNvPr>
          <p:cNvSpPr txBox="1"/>
          <p:nvPr/>
        </p:nvSpPr>
        <p:spPr>
          <a:xfrm>
            <a:off x="3001562" y="2393437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Base PCB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043D9D-2588-41A1-A42A-289AE6F2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203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Outline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Simplified TPC field-cage production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MPGDs</a:t>
            </a:r>
          </a:p>
          <a:p>
            <a:r>
              <a:rPr lang="en-US" dirty="0">
                <a:latin typeface="Comic Sans MS" panose="030F0702030302020204" pitchFamily="66" charset="0"/>
              </a:rPr>
              <a:t>Resistive detectors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Micro Resistive well and resistive </a:t>
            </a:r>
            <a:r>
              <a:rPr lang="en-US" dirty="0" err="1">
                <a:latin typeface="Comic Sans MS" panose="030F0702030302020204" pitchFamily="66" charset="0"/>
              </a:rPr>
              <a:t>MicroMegas</a:t>
            </a:r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Advanced DLC coated material possibilities</a:t>
            </a:r>
          </a:p>
          <a:p>
            <a:r>
              <a:rPr lang="en-US" dirty="0">
                <a:latin typeface="Comic Sans MS" panose="030F0702030302020204" pitchFamily="66" charset="0"/>
              </a:rPr>
              <a:t>How can we improve energy resolution</a:t>
            </a:r>
          </a:p>
          <a:p>
            <a:r>
              <a:rPr lang="en-US" dirty="0">
                <a:latin typeface="Comic Sans MS" panose="030F0702030302020204" pitchFamily="66" charset="0"/>
              </a:rPr>
              <a:t>Dynamic range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A6FD12-0B21-48AA-AE26-B401D75F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45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AEB8DC04-83EC-4464-A84A-31AC232D23EE}"/>
              </a:ext>
            </a:extLst>
          </p:cNvPr>
          <p:cNvGrpSpPr/>
          <p:nvPr/>
        </p:nvGrpSpPr>
        <p:grpSpPr>
          <a:xfrm>
            <a:off x="1152875" y="3362842"/>
            <a:ext cx="4745568" cy="789343"/>
            <a:chOff x="1129445" y="2059255"/>
            <a:chExt cx="4745568" cy="7893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29445" y="2365998"/>
              <a:ext cx="4745567" cy="482600"/>
              <a:chOff x="1168399" y="1295400"/>
              <a:chExt cx="4745567" cy="48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4CE821-B086-49D0-BFAE-39C31A36764C}"/>
                </a:ext>
              </a:extLst>
            </p:cNvPr>
            <p:cNvSpPr/>
            <p:nvPr/>
          </p:nvSpPr>
          <p:spPr>
            <a:xfrm>
              <a:off x="1129445" y="2261936"/>
              <a:ext cx="4745567" cy="10434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C58714-EFA4-4F2D-851B-962C3300B43B}"/>
                </a:ext>
              </a:extLst>
            </p:cNvPr>
            <p:cNvSpPr/>
            <p:nvPr/>
          </p:nvSpPr>
          <p:spPr>
            <a:xfrm>
              <a:off x="1404744" y="226854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5422499" y="226365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>
              <a:off x="1129445" y="2059255"/>
              <a:ext cx="4745568" cy="202341"/>
              <a:chOff x="1168397" y="2059737"/>
              <a:chExt cx="4745568" cy="20234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01ACF5-8DBA-42FF-984F-1E97E7FF7D94}"/>
                  </a:ext>
                </a:extLst>
              </p:cNvPr>
              <p:cNvSpPr/>
              <p:nvPr/>
            </p:nvSpPr>
            <p:spPr>
              <a:xfrm>
                <a:off x="1168398" y="2059737"/>
                <a:ext cx="474556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3341590" y="2283575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45" y="306871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with 2DLC layers !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6C24DF93-1343-420F-A8EC-4888C9067F8F}"/>
              </a:ext>
            </a:extLst>
          </p:cNvPr>
          <p:cNvSpPr txBox="1"/>
          <p:nvPr/>
        </p:nvSpPr>
        <p:spPr>
          <a:xfrm>
            <a:off x="1115395" y="4193765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Cu/PI/DLC/Cu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bot Cu</a:t>
            </a:r>
            <a:r>
              <a:rPr lang="en-US" dirty="0">
                <a:latin typeface="Comic Sans MS" panose="030F0702030302020204" pitchFamily="66" charset="0"/>
              </a:rPr>
              <a:t> patterning + gluing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A59650-4435-4ACF-8721-403D57DA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10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AEB8DC04-83EC-4464-A84A-31AC232D23EE}"/>
              </a:ext>
            </a:extLst>
          </p:cNvPr>
          <p:cNvGrpSpPr/>
          <p:nvPr/>
        </p:nvGrpSpPr>
        <p:grpSpPr>
          <a:xfrm>
            <a:off x="1152875" y="3362842"/>
            <a:ext cx="4745568" cy="789343"/>
            <a:chOff x="1129445" y="2059255"/>
            <a:chExt cx="4745568" cy="7893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29445" y="2365998"/>
              <a:ext cx="4745567" cy="482600"/>
              <a:chOff x="1168399" y="1295400"/>
              <a:chExt cx="4745567" cy="48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4CE821-B086-49D0-BFAE-39C31A36764C}"/>
                </a:ext>
              </a:extLst>
            </p:cNvPr>
            <p:cNvSpPr/>
            <p:nvPr/>
          </p:nvSpPr>
          <p:spPr>
            <a:xfrm>
              <a:off x="1129445" y="2261936"/>
              <a:ext cx="4745567" cy="10434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C58714-EFA4-4F2D-851B-962C3300B43B}"/>
                </a:ext>
              </a:extLst>
            </p:cNvPr>
            <p:cNvSpPr/>
            <p:nvPr/>
          </p:nvSpPr>
          <p:spPr>
            <a:xfrm>
              <a:off x="1404744" y="226854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5422499" y="226365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>
              <a:off x="1129445" y="2059255"/>
              <a:ext cx="4745568" cy="202341"/>
              <a:chOff x="1168397" y="2059737"/>
              <a:chExt cx="4745568" cy="20234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01ACF5-8DBA-42FF-984F-1E97E7FF7D94}"/>
                  </a:ext>
                </a:extLst>
              </p:cNvPr>
              <p:cNvSpPr/>
              <p:nvPr/>
            </p:nvSpPr>
            <p:spPr>
              <a:xfrm>
                <a:off x="1168398" y="2059737"/>
                <a:ext cx="474556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3341590" y="2283575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45" y="306871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with 2DLC layers !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:a16="http://schemas.microsoft.com/office/drawing/2014/main" id="{15739669-DE60-4F7E-B70B-04C7B0CE874E}"/>
              </a:ext>
            </a:extLst>
          </p:cNvPr>
          <p:cNvSpPr txBox="1"/>
          <p:nvPr/>
        </p:nvSpPr>
        <p:spPr>
          <a:xfrm>
            <a:off x="1168116" y="6125447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Microvia</a:t>
            </a:r>
            <a:r>
              <a:rPr lang="en-US" dirty="0">
                <a:latin typeface="Comic Sans MS" panose="030F0702030302020204" pitchFamily="66" charset="0"/>
              </a:rPr>
              <a:t> drilling + plating + top Cu patterning</a:t>
            </a:r>
            <a:endParaRPr lang="fr-CH" dirty="0">
              <a:latin typeface="Comic Sans MS" panose="030F0702030302020204" pitchFamily="66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479D84-FF5E-40DF-9584-A41A8B951DAE}"/>
              </a:ext>
            </a:extLst>
          </p:cNvPr>
          <p:cNvGrpSpPr/>
          <p:nvPr/>
        </p:nvGrpSpPr>
        <p:grpSpPr>
          <a:xfrm>
            <a:off x="1187004" y="5253655"/>
            <a:ext cx="4748699" cy="824861"/>
            <a:chOff x="1187004" y="5253654"/>
            <a:chExt cx="4748698" cy="824861"/>
          </a:xfrm>
        </p:grpSpPr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3D3D9EE0-901D-49DE-ABEF-43038D8AD4C6}"/>
                </a:ext>
              </a:extLst>
            </p:cNvPr>
            <p:cNvGrpSpPr/>
            <p:nvPr/>
          </p:nvGrpSpPr>
          <p:grpSpPr>
            <a:xfrm>
              <a:off x="1187004" y="5253654"/>
              <a:ext cx="4748698" cy="824861"/>
              <a:chOff x="1168397" y="3141213"/>
              <a:chExt cx="4748698" cy="82486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7D84415-9952-4493-9E65-E9ACD78C3018}"/>
                  </a:ext>
                </a:extLst>
              </p:cNvPr>
              <p:cNvSpPr/>
              <p:nvPr/>
            </p:nvSpPr>
            <p:spPr>
              <a:xfrm>
                <a:off x="1171528" y="3483474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7CDAE49-6B21-4AFF-86FF-9C6011EFD6E7}"/>
                  </a:ext>
                </a:extLst>
              </p:cNvPr>
              <p:cNvSpPr/>
              <p:nvPr/>
            </p:nvSpPr>
            <p:spPr>
              <a:xfrm>
                <a:off x="189324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ABE48D4-4146-4D45-9020-BD0A98A17C58}"/>
                  </a:ext>
                </a:extLst>
              </p:cNvPr>
              <p:cNvSpPr/>
              <p:nvPr/>
            </p:nvSpPr>
            <p:spPr>
              <a:xfrm>
                <a:off x="246721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2E7434F-9F2B-4B94-9488-9121CBCF82EA}"/>
                  </a:ext>
                </a:extLst>
              </p:cNvPr>
              <p:cNvSpPr/>
              <p:nvPr/>
            </p:nvSpPr>
            <p:spPr>
              <a:xfrm>
                <a:off x="304117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F228069-98F3-4F14-B7B7-D077DB38332B}"/>
                  </a:ext>
                </a:extLst>
              </p:cNvPr>
              <p:cNvSpPr/>
              <p:nvPr/>
            </p:nvSpPr>
            <p:spPr>
              <a:xfrm>
                <a:off x="361514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298B772-34A8-4675-8FBC-FDE6321D0C3E}"/>
                  </a:ext>
                </a:extLst>
              </p:cNvPr>
              <p:cNvSpPr/>
              <p:nvPr/>
            </p:nvSpPr>
            <p:spPr>
              <a:xfrm>
                <a:off x="418910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22F33AB-42FE-49ED-B055-D58679DF5861}"/>
                  </a:ext>
                </a:extLst>
              </p:cNvPr>
              <p:cNvSpPr/>
              <p:nvPr/>
            </p:nvSpPr>
            <p:spPr>
              <a:xfrm>
                <a:off x="476307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82C445-5538-446D-B618-E646B88A5E4F}"/>
                  </a:ext>
                </a:extLst>
              </p:cNvPr>
              <p:cNvSpPr/>
              <p:nvPr/>
            </p:nvSpPr>
            <p:spPr>
              <a:xfrm>
                <a:off x="1168398" y="3368124"/>
                <a:ext cx="4745567" cy="11535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CD29937-22DD-4211-BEA6-CC4262F88C5E}"/>
                  </a:ext>
                </a:extLst>
              </p:cNvPr>
              <p:cNvSpPr/>
              <p:nvPr/>
            </p:nvSpPr>
            <p:spPr>
              <a:xfrm>
                <a:off x="1168397" y="3222498"/>
                <a:ext cx="4745567" cy="12276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1740F0-ED5C-4C98-95A0-5EE2744A39C9}"/>
                  </a:ext>
                </a:extLst>
              </p:cNvPr>
              <p:cNvSpPr/>
              <p:nvPr/>
            </p:nvSpPr>
            <p:spPr>
              <a:xfrm>
                <a:off x="1369835" y="3375846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B6C72D5-75D0-4137-A033-50A0FC46D22E}"/>
                  </a:ext>
                </a:extLst>
              </p:cNvPr>
              <p:cNvSpPr/>
              <p:nvPr/>
            </p:nvSpPr>
            <p:spPr>
              <a:xfrm>
                <a:off x="5392489" y="3370189"/>
                <a:ext cx="321275" cy="480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FE01B540-AE0D-43C6-ABD9-3DAF62883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3352986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71D4D0A-F10C-415A-8C74-74636C400A9D}"/>
                  </a:ext>
                </a:extLst>
              </p:cNvPr>
              <p:cNvSpPr/>
              <p:nvPr/>
            </p:nvSpPr>
            <p:spPr>
              <a:xfrm>
                <a:off x="5626783" y="3192931"/>
                <a:ext cx="49614" cy="3200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5B85730-7053-4F88-B077-97CE90E83BE2}"/>
                  </a:ext>
                </a:extLst>
              </p:cNvPr>
              <p:cNvSpPr/>
              <p:nvPr/>
            </p:nvSpPr>
            <p:spPr>
              <a:xfrm>
                <a:off x="5436486" y="3203960"/>
                <a:ext cx="45719" cy="31797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A9779A5-4606-433A-AF96-B85E46CCFEF5}"/>
                  </a:ext>
                </a:extLst>
              </p:cNvPr>
              <p:cNvSpPr/>
              <p:nvPr/>
            </p:nvSpPr>
            <p:spPr>
              <a:xfrm>
                <a:off x="5482035" y="3141213"/>
                <a:ext cx="136009" cy="380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1BFCB9-F0E9-4E51-89F9-62CA6E585333}"/>
                  </a:ext>
                </a:extLst>
              </p:cNvPr>
              <p:cNvSpPr/>
              <p:nvPr/>
            </p:nvSpPr>
            <p:spPr>
              <a:xfrm>
                <a:off x="1604129" y="3199638"/>
                <a:ext cx="49614" cy="30459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0EAC7C0-A4F0-4779-8CCD-66D4F781AF05}"/>
                  </a:ext>
                </a:extLst>
              </p:cNvPr>
              <p:cNvSpPr/>
              <p:nvPr/>
            </p:nvSpPr>
            <p:spPr>
              <a:xfrm>
                <a:off x="1413832" y="3210133"/>
                <a:ext cx="45719" cy="3026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039C4B7-D2EB-4F36-8CE4-308CB10E381E}"/>
                  </a:ext>
                </a:extLst>
              </p:cNvPr>
              <p:cNvSpPr/>
              <p:nvPr/>
            </p:nvSpPr>
            <p:spPr>
              <a:xfrm>
                <a:off x="1459381" y="3150420"/>
                <a:ext cx="144747" cy="362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E75137-5AB2-4D91-AA4C-B2C8627E0C51}"/>
                  </a:ext>
                </a:extLst>
              </p:cNvPr>
              <p:cNvSpPr/>
              <p:nvPr/>
            </p:nvSpPr>
            <p:spPr>
              <a:xfrm>
                <a:off x="533703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CF4B2EF-F91F-4299-9BF6-4CD454DCAA5E}"/>
                  </a:ext>
                </a:extLst>
              </p:cNvPr>
              <p:cNvSpPr/>
              <p:nvPr/>
            </p:nvSpPr>
            <p:spPr>
              <a:xfrm>
                <a:off x="131928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5106299B-5256-4181-93FC-60394B1D94EB}"/>
                </a:ext>
              </a:extLst>
            </p:cNvPr>
            <p:cNvSpPr/>
            <p:nvPr/>
          </p:nvSpPr>
          <p:spPr>
            <a:xfrm>
              <a:off x="3389759" y="5483791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60C07-9057-43E4-8E8C-F60ECA8C4F71}"/>
                </a:ext>
              </a:extLst>
            </p:cNvPr>
            <p:cNvSpPr/>
            <p:nvPr/>
          </p:nvSpPr>
          <p:spPr>
            <a:xfrm>
              <a:off x="1187004" y="5253654"/>
              <a:ext cx="4745567" cy="68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C93628F-3159-496E-B0AF-B5595DE4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558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AEB8DC04-83EC-4464-A84A-31AC232D23EE}"/>
              </a:ext>
            </a:extLst>
          </p:cNvPr>
          <p:cNvGrpSpPr/>
          <p:nvPr/>
        </p:nvGrpSpPr>
        <p:grpSpPr>
          <a:xfrm>
            <a:off x="1152875" y="3362842"/>
            <a:ext cx="4745568" cy="789343"/>
            <a:chOff x="1129445" y="2059255"/>
            <a:chExt cx="4745568" cy="7893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29445" y="2365998"/>
              <a:ext cx="4745567" cy="482600"/>
              <a:chOff x="1168399" y="1295400"/>
              <a:chExt cx="4745567" cy="48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4CE821-B086-49D0-BFAE-39C31A36764C}"/>
                </a:ext>
              </a:extLst>
            </p:cNvPr>
            <p:cNvSpPr/>
            <p:nvPr/>
          </p:nvSpPr>
          <p:spPr>
            <a:xfrm>
              <a:off x="1129445" y="2261936"/>
              <a:ext cx="4745567" cy="10434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C58714-EFA4-4F2D-851B-962C3300B43B}"/>
                </a:ext>
              </a:extLst>
            </p:cNvPr>
            <p:cNvSpPr/>
            <p:nvPr/>
          </p:nvSpPr>
          <p:spPr>
            <a:xfrm>
              <a:off x="1404744" y="226854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5422499" y="226365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>
              <a:off x="1129445" y="2059255"/>
              <a:ext cx="4745568" cy="202341"/>
              <a:chOff x="1168397" y="2059737"/>
              <a:chExt cx="4745568" cy="20234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01ACF5-8DBA-42FF-984F-1E97E7FF7D94}"/>
                  </a:ext>
                </a:extLst>
              </p:cNvPr>
              <p:cNvSpPr/>
              <p:nvPr/>
            </p:nvSpPr>
            <p:spPr>
              <a:xfrm>
                <a:off x="1168398" y="2059737"/>
                <a:ext cx="474556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3341590" y="2283575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0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45" y="306871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with 2DLC layers !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8FFBDCA5-7481-4361-BA83-8ADF537B9FC7}"/>
              </a:ext>
            </a:extLst>
          </p:cNvPr>
          <p:cNvGrpSpPr/>
          <p:nvPr/>
        </p:nvGrpSpPr>
        <p:grpSpPr>
          <a:xfrm>
            <a:off x="1187004" y="5253655"/>
            <a:ext cx="4748699" cy="824861"/>
            <a:chOff x="1187004" y="5253654"/>
            <a:chExt cx="4748698" cy="824861"/>
          </a:xfrm>
        </p:grpSpPr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4E6E8D37-405E-43B1-9AAA-C7709C9CA8DC}"/>
                </a:ext>
              </a:extLst>
            </p:cNvPr>
            <p:cNvGrpSpPr/>
            <p:nvPr/>
          </p:nvGrpSpPr>
          <p:grpSpPr>
            <a:xfrm>
              <a:off x="1187004" y="5253654"/>
              <a:ext cx="4748698" cy="824861"/>
              <a:chOff x="1168397" y="3141213"/>
              <a:chExt cx="4748698" cy="82486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660EF5-E52F-49A1-85C9-38C1BECFE3A4}"/>
                  </a:ext>
                </a:extLst>
              </p:cNvPr>
              <p:cNvSpPr/>
              <p:nvPr/>
            </p:nvSpPr>
            <p:spPr>
              <a:xfrm>
                <a:off x="1171528" y="3483474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39596A9-53E8-4836-8952-263AD82E6009}"/>
                  </a:ext>
                </a:extLst>
              </p:cNvPr>
              <p:cNvSpPr/>
              <p:nvPr/>
            </p:nvSpPr>
            <p:spPr>
              <a:xfrm>
                <a:off x="189324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2AAE8C8-9B27-42E2-B056-9DE5BED16F89}"/>
                  </a:ext>
                </a:extLst>
              </p:cNvPr>
              <p:cNvSpPr/>
              <p:nvPr/>
            </p:nvSpPr>
            <p:spPr>
              <a:xfrm>
                <a:off x="246721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C20AEF4-C29A-4750-96F6-11F9D0132B64}"/>
                  </a:ext>
                </a:extLst>
              </p:cNvPr>
              <p:cNvSpPr/>
              <p:nvPr/>
            </p:nvSpPr>
            <p:spPr>
              <a:xfrm>
                <a:off x="304117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DF3798D-2CC3-4677-8764-1D00CF61BDD5}"/>
                  </a:ext>
                </a:extLst>
              </p:cNvPr>
              <p:cNvSpPr/>
              <p:nvPr/>
            </p:nvSpPr>
            <p:spPr>
              <a:xfrm>
                <a:off x="361514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973386-9BEC-4AE5-95F3-9E554B2F6D36}"/>
                  </a:ext>
                </a:extLst>
              </p:cNvPr>
              <p:cNvSpPr/>
              <p:nvPr/>
            </p:nvSpPr>
            <p:spPr>
              <a:xfrm>
                <a:off x="418910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A2517EC-B665-4309-B266-769C9187CD19}"/>
                  </a:ext>
                </a:extLst>
              </p:cNvPr>
              <p:cNvSpPr/>
              <p:nvPr/>
            </p:nvSpPr>
            <p:spPr>
              <a:xfrm>
                <a:off x="476307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2763BA9-2EFC-4222-A4B7-4F8EADEEC589}"/>
                  </a:ext>
                </a:extLst>
              </p:cNvPr>
              <p:cNvSpPr/>
              <p:nvPr/>
            </p:nvSpPr>
            <p:spPr>
              <a:xfrm>
                <a:off x="1168398" y="3368124"/>
                <a:ext cx="4745567" cy="11535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5A0F64A-CDBA-4AAA-82A3-50213DBF65F5}"/>
                  </a:ext>
                </a:extLst>
              </p:cNvPr>
              <p:cNvSpPr/>
              <p:nvPr/>
            </p:nvSpPr>
            <p:spPr>
              <a:xfrm>
                <a:off x="1168397" y="3222498"/>
                <a:ext cx="4745567" cy="12276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51B3A8B-C4A1-4581-9C29-82F3F7679383}"/>
                  </a:ext>
                </a:extLst>
              </p:cNvPr>
              <p:cNvSpPr/>
              <p:nvPr/>
            </p:nvSpPr>
            <p:spPr>
              <a:xfrm>
                <a:off x="1369835" y="3375846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03CF6E7-7A1F-4DB7-9151-1E70C1B9EAB9}"/>
                  </a:ext>
                </a:extLst>
              </p:cNvPr>
              <p:cNvSpPr/>
              <p:nvPr/>
            </p:nvSpPr>
            <p:spPr>
              <a:xfrm>
                <a:off x="5392489" y="3370189"/>
                <a:ext cx="321275" cy="480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E3D3BEA6-7766-4D5F-A602-AAA12F826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3352986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7F5A38D-2B88-499A-99E1-6EA6719F9C89}"/>
                  </a:ext>
                </a:extLst>
              </p:cNvPr>
              <p:cNvSpPr/>
              <p:nvPr/>
            </p:nvSpPr>
            <p:spPr>
              <a:xfrm>
                <a:off x="5626783" y="3192931"/>
                <a:ext cx="49614" cy="3200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C2DD0FD-23FB-41D6-A3DA-3F13049586F6}"/>
                  </a:ext>
                </a:extLst>
              </p:cNvPr>
              <p:cNvSpPr/>
              <p:nvPr/>
            </p:nvSpPr>
            <p:spPr>
              <a:xfrm>
                <a:off x="5436486" y="3203960"/>
                <a:ext cx="45719" cy="31797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E6010DF-36C1-4D1D-ACBA-B22C786CFF0D}"/>
                  </a:ext>
                </a:extLst>
              </p:cNvPr>
              <p:cNvSpPr/>
              <p:nvPr/>
            </p:nvSpPr>
            <p:spPr>
              <a:xfrm>
                <a:off x="5482035" y="3141213"/>
                <a:ext cx="136009" cy="380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13B63CE-67F3-45B5-A778-5080233F6238}"/>
                  </a:ext>
                </a:extLst>
              </p:cNvPr>
              <p:cNvSpPr/>
              <p:nvPr/>
            </p:nvSpPr>
            <p:spPr>
              <a:xfrm>
                <a:off x="1604129" y="3199638"/>
                <a:ext cx="49614" cy="30459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DD2D00C-F5B7-430C-B9CE-0873883620D5}"/>
                  </a:ext>
                </a:extLst>
              </p:cNvPr>
              <p:cNvSpPr/>
              <p:nvPr/>
            </p:nvSpPr>
            <p:spPr>
              <a:xfrm>
                <a:off x="1413832" y="3210133"/>
                <a:ext cx="45719" cy="3026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1262438-B49D-4ADB-89D9-01A448963FDA}"/>
                  </a:ext>
                </a:extLst>
              </p:cNvPr>
              <p:cNvSpPr/>
              <p:nvPr/>
            </p:nvSpPr>
            <p:spPr>
              <a:xfrm>
                <a:off x="1459381" y="3150420"/>
                <a:ext cx="144747" cy="362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5F50AB6-3C48-4206-ADDE-4F0AB294EC0F}"/>
                  </a:ext>
                </a:extLst>
              </p:cNvPr>
              <p:cNvSpPr/>
              <p:nvPr/>
            </p:nvSpPr>
            <p:spPr>
              <a:xfrm>
                <a:off x="533703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47DD7C7-ACDF-4A1D-ABD6-84841774923C}"/>
                  </a:ext>
                </a:extLst>
              </p:cNvPr>
              <p:cNvSpPr/>
              <p:nvPr/>
            </p:nvSpPr>
            <p:spPr>
              <a:xfrm>
                <a:off x="131928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F67A656-8292-4A32-97B0-6042FFF9E6F6}"/>
                </a:ext>
              </a:extLst>
            </p:cNvPr>
            <p:cNvSpPr/>
            <p:nvPr/>
          </p:nvSpPr>
          <p:spPr>
            <a:xfrm>
              <a:off x="3389759" y="5483791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95607BE-54BB-4793-ACBF-8AD2C8834C64}"/>
                </a:ext>
              </a:extLst>
            </p:cNvPr>
            <p:cNvSpPr/>
            <p:nvPr/>
          </p:nvSpPr>
          <p:spPr>
            <a:xfrm>
              <a:off x="1187004" y="5253654"/>
              <a:ext cx="4745567" cy="68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18" name="TextBox 255">
            <a:extLst>
              <a:ext uri="{FF2B5EF4-FFF2-40B4-BE49-F238E27FC236}">
                <a16:creationId xmlns:a16="http://schemas.microsoft.com/office/drawing/2014/main" id="{45D4C792-A680-456E-A559-20E0337C2DC7}"/>
              </a:ext>
            </a:extLst>
          </p:cNvPr>
          <p:cNvSpPr txBox="1"/>
          <p:nvPr/>
        </p:nvSpPr>
        <p:spPr>
          <a:xfrm>
            <a:off x="7975580" y="2543908"/>
            <a:ext cx="3007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New CU/PI/DLC/Cu gluing</a:t>
            </a:r>
          </a:p>
          <a:p>
            <a:r>
              <a:rPr lang="en-US" dirty="0">
                <a:latin typeface="Comic Sans MS" panose="030F0702030302020204" pitchFamily="66" charset="0"/>
              </a:rPr>
              <a:t>+ </a:t>
            </a:r>
            <a:r>
              <a:rPr lang="en-US" dirty="0" err="1">
                <a:latin typeface="Comic Sans MS" panose="030F0702030302020204" pitchFamily="66" charset="0"/>
              </a:rPr>
              <a:t>microvia</a:t>
            </a:r>
            <a:r>
              <a:rPr lang="en-US" dirty="0">
                <a:latin typeface="Comic Sans MS" panose="030F0702030302020204" pitchFamily="66" charset="0"/>
              </a:rPr>
              <a:t> drilling</a:t>
            </a:r>
          </a:p>
          <a:p>
            <a:r>
              <a:rPr lang="en-US" dirty="0">
                <a:latin typeface="Comic Sans MS" panose="030F0702030302020204" pitchFamily="66" charset="0"/>
              </a:rPr>
              <a:t>+ Cu Plating </a:t>
            </a:r>
          </a:p>
        </p:txBody>
      </p: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78BD7683-4F51-4062-AC62-A8350B652839}"/>
              </a:ext>
            </a:extLst>
          </p:cNvPr>
          <p:cNvGrpSpPr/>
          <p:nvPr/>
        </p:nvGrpSpPr>
        <p:grpSpPr>
          <a:xfrm>
            <a:off x="6776756" y="1250787"/>
            <a:ext cx="4748699" cy="1085111"/>
            <a:chOff x="6786527" y="3067189"/>
            <a:chExt cx="4748698" cy="1085110"/>
          </a:xfrm>
        </p:grpSpPr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BCF5C1DD-CD2C-4A51-8B46-B0520176C8C9}"/>
                </a:ext>
              </a:extLst>
            </p:cNvPr>
            <p:cNvGrpSpPr/>
            <p:nvPr/>
          </p:nvGrpSpPr>
          <p:grpSpPr>
            <a:xfrm>
              <a:off x="6786527" y="3067189"/>
              <a:ext cx="4748698" cy="1085110"/>
              <a:chOff x="6776472" y="1244184"/>
              <a:chExt cx="4748698" cy="1085110"/>
            </a:xfrm>
          </p:grpSpPr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3EBF43BF-4E5A-427D-AD86-DB87B5E290E7}"/>
                  </a:ext>
                </a:extLst>
              </p:cNvPr>
              <p:cNvGrpSpPr/>
              <p:nvPr/>
            </p:nvGrpSpPr>
            <p:grpSpPr>
              <a:xfrm>
                <a:off x="6776472" y="1288137"/>
                <a:ext cx="4748698" cy="1041157"/>
                <a:chOff x="1168397" y="5457777"/>
                <a:chExt cx="4748698" cy="1041157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F9F561B-1601-4B0F-A6BF-F0FFBD679A2C}"/>
                    </a:ext>
                  </a:extLst>
                </p:cNvPr>
                <p:cNvSpPr/>
                <p:nvPr/>
              </p:nvSpPr>
              <p:spPr>
                <a:xfrm>
                  <a:off x="1171528" y="6016334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F16E16DE-2B8A-47B7-A469-50726E144923}"/>
                    </a:ext>
                  </a:extLst>
                </p:cNvPr>
                <p:cNvSpPr/>
                <p:nvPr/>
              </p:nvSpPr>
              <p:spPr>
                <a:xfrm>
                  <a:off x="189324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4B6A2F62-FCF5-4BB2-A4AB-9E45921F30AF}"/>
                    </a:ext>
                  </a:extLst>
                </p:cNvPr>
                <p:cNvSpPr/>
                <p:nvPr/>
              </p:nvSpPr>
              <p:spPr>
                <a:xfrm>
                  <a:off x="246721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D9C7762-CA28-40AB-B459-78B0CC88E974}"/>
                    </a:ext>
                  </a:extLst>
                </p:cNvPr>
                <p:cNvSpPr/>
                <p:nvPr/>
              </p:nvSpPr>
              <p:spPr>
                <a:xfrm>
                  <a:off x="304117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004A5E5-BF15-426A-9B9F-DF534BF09BC5}"/>
                    </a:ext>
                  </a:extLst>
                </p:cNvPr>
                <p:cNvSpPr/>
                <p:nvPr/>
              </p:nvSpPr>
              <p:spPr>
                <a:xfrm>
                  <a:off x="361514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457FEE7-B7BE-41EE-B0EE-273EC4D8E107}"/>
                    </a:ext>
                  </a:extLst>
                </p:cNvPr>
                <p:cNvSpPr/>
                <p:nvPr/>
              </p:nvSpPr>
              <p:spPr>
                <a:xfrm>
                  <a:off x="418910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1C4262EB-6ED4-4F32-8BDA-F9E4A73E0D33}"/>
                    </a:ext>
                  </a:extLst>
                </p:cNvPr>
                <p:cNvSpPr/>
                <p:nvPr/>
              </p:nvSpPr>
              <p:spPr>
                <a:xfrm>
                  <a:off x="476307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6E2B57B-D7BE-4507-AD60-1F0BEBB1E515}"/>
                    </a:ext>
                  </a:extLst>
                </p:cNvPr>
                <p:cNvSpPr/>
                <p:nvPr/>
              </p:nvSpPr>
              <p:spPr>
                <a:xfrm>
                  <a:off x="1168398" y="5900984"/>
                  <a:ext cx="4745567" cy="1153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45F99C6-35B4-4C10-A09B-6470224A149E}"/>
                    </a:ext>
                  </a:extLst>
                </p:cNvPr>
                <p:cNvSpPr/>
                <p:nvPr/>
              </p:nvSpPr>
              <p:spPr>
                <a:xfrm>
                  <a:off x="1168397" y="5755358"/>
                  <a:ext cx="4745567" cy="12276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F4FE3B2-750E-4608-8817-697D9A1BD787}"/>
                    </a:ext>
                  </a:extLst>
                </p:cNvPr>
                <p:cNvSpPr/>
                <p:nvPr/>
              </p:nvSpPr>
              <p:spPr>
                <a:xfrm>
                  <a:off x="1369835" y="590870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1D581C2D-B04F-491B-831D-6596BF78DFA5}"/>
                    </a:ext>
                  </a:extLst>
                </p:cNvPr>
                <p:cNvSpPr/>
                <p:nvPr/>
              </p:nvSpPr>
              <p:spPr>
                <a:xfrm>
                  <a:off x="5392489" y="5903049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9" name="Connecteur droit 138">
                  <a:extLst>
                    <a:ext uri="{FF2B5EF4-FFF2-40B4-BE49-F238E27FC236}">
                      <a16:creationId xmlns:a16="http://schemas.microsoft.com/office/drawing/2014/main" id="{C0471359-7F13-4294-81FC-4B14BF163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397" y="5885846"/>
                  <a:ext cx="474556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33FC2D74-BBC8-4C6D-946D-80B398FD8777}"/>
                    </a:ext>
                  </a:extLst>
                </p:cNvPr>
                <p:cNvSpPr/>
                <p:nvPr/>
              </p:nvSpPr>
              <p:spPr>
                <a:xfrm>
                  <a:off x="5626783" y="5755358"/>
                  <a:ext cx="49614" cy="290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6F8A106-43E4-4196-929B-90F3C37CF7C6}"/>
                    </a:ext>
                  </a:extLst>
                </p:cNvPr>
                <p:cNvSpPr/>
                <p:nvPr/>
              </p:nvSpPr>
              <p:spPr>
                <a:xfrm>
                  <a:off x="5430484" y="5755358"/>
                  <a:ext cx="51721" cy="2994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8AEFC5F-B816-4B41-A4E5-7EB017BEA7C1}"/>
                    </a:ext>
                  </a:extLst>
                </p:cNvPr>
                <p:cNvSpPr/>
                <p:nvPr/>
              </p:nvSpPr>
              <p:spPr>
                <a:xfrm>
                  <a:off x="5482035" y="5674073"/>
                  <a:ext cx="136009" cy="380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FDF5B14E-3745-4544-9FEE-D0C1F6A727C0}"/>
                    </a:ext>
                  </a:extLst>
                </p:cNvPr>
                <p:cNvSpPr/>
                <p:nvPr/>
              </p:nvSpPr>
              <p:spPr>
                <a:xfrm>
                  <a:off x="1604128" y="5755358"/>
                  <a:ext cx="51551" cy="28173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182DEFB6-34A8-4EAE-AE6C-D0C791A71BB4}"/>
                    </a:ext>
                  </a:extLst>
                </p:cNvPr>
                <p:cNvSpPr/>
                <p:nvPr/>
              </p:nvSpPr>
              <p:spPr>
                <a:xfrm>
                  <a:off x="1403928" y="5755358"/>
                  <a:ext cx="55624" cy="2902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6306870-51FF-483F-AA2A-0945EE9F36DD}"/>
                    </a:ext>
                  </a:extLst>
                </p:cNvPr>
                <p:cNvSpPr/>
                <p:nvPr/>
              </p:nvSpPr>
              <p:spPr>
                <a:xfrm>
                  <a:off x="1459381" y="5683280"/>
                  <a:ext cx="144747" cy="362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FBD96010-7968-40B9-AC99-1EDD498483AB}"/>
                    </a:ext>
                  </a:extLst>
                </p:cNvPr>
                <p:cNvSpPr/>
                <p:nvPr/>
              </p:nvSpPr>
              <p:spPr>
                <a:xfrm>
                  <a:off x="533703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DDB5C42E-A3AC-44C2-8259-7D75FEED5FBB}"/>
                    </a:ext>
                  </a:extLst>
                </p:cNvPr>
                <p:cNvSpPr/>
                <p:nvPr/>
              </p:nvSpPr>
              <p:spPr>
                <a:xfrm>
                  <a:off x="131928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7180E5B2-FFAA-4154-8132-DA44341C77BB}"/>
                    </a:ext>
                  </a:extLst>
                </p:cNvPr>
                <p:cNvSpPr/>
                <p:nvPr/>
              </p:nvSpPr>
              <p:spPr>
                <a:xfrm>
                  <a:off x="1168397" y="5671548"/>
                  <a:ext cx="4745567" cy="7945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FDBAAC6E-B79C-4024-BB0E-472049AE64FF}"/>
                    </a:ext>
                  </a:extLst>
                </p:cNvPr>
                <p:cNvSpPr/>
                <p:nvPr/>
              </p:nvSpPr>
              <p:spPr>
                <a:xfrm>
                  <a:off x="5482035" y="5683280"/>
                  <a:ext cx="136009" cy="33293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7B8935EA-BBC2-4CB0-B029-F3871029D232}"/>
                    </a:ext>
                  </a:extLst>
                </p:cNvPr>
                <p:cNvSpPr/>
                <p:nvPr/>
              </p:nvSpPr>
              <p:spPr>
                <a:xfrm>
                  <a:off x="1450642" y="5725710"/>
                  <a:ext cx="153486" cy="29943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3" name="Groupe 182">
                  <a:extLst>
                    <a:ext uri="{FF2B5EF4-FFF2-40B4-BE49-F238E27FC236}">
                      <a16:creationId xmlns:a16="http://schemas.microsoft.com/office/drawing/2014/main" id="{83E52C18-4776-4341-9471-174AE948C7B8}"/>
                    </a:ext>
                  </a:extLst>
                </p:cNvPr>
                <p:cNvGrpSpPr/>
                <p:nvPr/>
              </p:nvGrpSpPr>
              <p:grpSpPr>
                <a:xfrm>
                  <a:off x="1168397" y="5457777"/>
                  <a:ext cx="4745568" cy="202341"/>
                  <a:chOff x="1168397" y="2059737"/>
                  <a:chExt cx="4745568" cy="202341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BD6783C5-DB78-4FA3-97F5-63DD2F564466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1B25DB9F-17B6-41F7-9DE9-68380B1D009D}"/>
                      </a:ext>
                    </a:extLst>
                  </p:cNvPr>
                  <p:cNvSpPr/>
                  <p:nvPr/>
                </p:nvSpPr>
                <p:spPr>
                  <a:xfrm>
                    <a:off x="1168398" y="2059737"/>
                    <a:ext cx="474556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87" name="Connecteur droit 186">
                    <a:extLst>
                      <a:ext uri="{FF2B5EF4-FFF2-40B4-BE49-F238E27FC236}">
                        <a16:creationId xmlns:a16="http://schemas.microsoft.com/office/drawing/2014/main" id="{2DDCA66B-B1D9-42A7-9F32-10500F9CE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5ED6ADB8-CB27-49DB-973C-38D7A67457A5}"/>
                    </a:ext>
                  </a:extLst>
                </p:cNvPr>
                <p:cNvSpPr/>
                <p:nvPr/>
              </p:nvSpPr>
              <p:spPr>
                <a:xfrm>
                  <a:off x="3371152" y="590047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3BC1BC-5C9B-437A-8962-BE15A2DDCAAD}"/>
                  </a:ext>
                </a:extLst>
              </p:cNvPr>
              <p:cNvSpPr/>
              <p:nvPr/>
            </p:nvSpPr>
            <p:spPr>
              <a:xfrm>
                <a:off x="9046564" y="1244184"/>
                <a:ext cx="209748" cy="489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9C8D82E-5F72-4413-91A4-679BD9601F4F}"/>
                  </a:ext>
                </a:extLst>
              </p:cNvPr>
              <p:cNvSpPr/>
              <p:nvPr/>
            </p:nvSpPr>
            <p:spPr>
              <a:xfrm>
                <a:off x="9219827" y="1287171"/>
                <a:ext cx="45719" cy="46085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609B0A-0171-4FF3-AAD1-4DB61664086D}"/>
                  </a:ext>
                </a:extLst>
              </p:cNvPr>
              <p:cNvSpPr/>
              <p:nvPr/>
            </p:nvSpPr>
            <p:spPr>
              <a:xfrm>
                <a:off x="9023704" y="1287171"/>
                <a:ext cx="45719" cy="4608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A1F000D-14FB-411A-81D0-E4CF8F4DCA7D}"/>
                </a:ext>
              </a:extLst>
            </p:cNvPr>
            <p:cNvSpPr/>
            <p:nvPr/>
          </p:nvSpPr>
          <p:spPr>
            <a:xfrm>
              <a:off x="9244490" y="3334167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BAA2F2C-246E-4FEC-BA39-A66978DCEDD2}"/>
                </a:ext>
              </a:extLst>
            </p:cNvPr>
            <p:cNvSpPr/>
            <p:nvPr/>
          </p:nvSpPr>
          <p:spPr>
            <a:xfrm>
              <a:off x="8986640" y="3337386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6E75DE-9A7A-4A59-B11D-F2C8CC24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7566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e 263">
            <a:extLst>
              <a:ext uri="{FF2B5EF4-FFF2-40B4-BE49-F238E27FC236}">
                <a16:creationId xmlns:a16="http://schemas.microsoft.com/office/drawing/2014/main" id="{7A5A7EC2-0A2C-48BC-9312-9412D9B2A468}"/>
              </a:ext>
            </a:extLst>
          </p:cNvPr>
          <p:cNvGrpSpPr/>
          <p:nvPr/>
        </p:nvGrpSpPr>
        <p:grpSpPr>
          <a:xfrm>
            <a:off x="1187004" y="5253655"/>
            <a:ext cx="4748699" cy="824861"/>
            <a:chOff x="1168397" y="3754309"/>
            <a:chExt cx="4748698" cy="824861"/>
          </a:xfrm>
        </p:grpSpPr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3D3D9EE0-901D-49DE-ABEF-43038D8AD4C6}"/>
                </a:ext>
              </a:extLst>
            </p:cNvPr>
            <p:cNvGrpSpPr/>
            <p:nvPr/>
          </p:nvGrpSpPr>
          <p:grpSpPr>
            <a:xfrm>
              <a:off x="1168397" y="3754309"/>
              <a:ext cx="4748698" cy="824861"/>
              <a:chOff x="1168397" y="3141213"/>
              <a:chExt cx="4748698" cy="82486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7D84415-9952-4493-9E65-E9ACD78C3018}"/>
                  </a:ext>
                </a:extLst>
              </p:cNvPr>
              <p:cNvSpPr/>
              <p:nvPr/>
            </p:nvSpPr>
            <p:spPr>
              <a:xfrm>
                <a:off x="1171528" y="3483474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7CDAE49-6B21-4AFF-86FF-9C6011EFD6E7}"/>
                  </a:ext>
                </a:extLst>
              </p:cNvPr>
              <p:cNvSpPr/>
              <p:nvPr/>
            </p:nvSpPr>
            <p:spPr>
              <a:xfrm>
                <a:off x="189324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ABE48D4-4146-4D45-9020-BD0A98A17C58}"/>
                  </a:ext>
                </a:extLst>
              </p:cNvPr>
              <p:cNvSpPr/>
              <p:nvPr/>
            </p:nvSpPr>
            <p:spPr>
              <a:xfrm>
                <a:off x="246721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2E7434F-9F2B-4B94-9488-9121CBCF82EA}"/>
                  </a:ext>
                </a:extLst>
              </p:cNvPr>
              <p:cNvSpPr/>
              <p:nvPr/>
            </p:nvSpPr>
            <p:spPr>
              <a:xfrm>
                <a:off x="304117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F228069-98F3-4F14-B7B7-D077DB38332B}"/>
                  </a:ext>
                </a:extLst>
              </p:cNvPr>
              <p:cNvSpPr/>
              <p:nvPr/>
            </p:nvSpPr>
            <p:spPr>
              <a:xfrm>
                <a:off x="361514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298B772-34A8-4675-8FBC-FDE6321D0C3E}"/>
                  </a:ext>
                </a:extLst>
              </p:cNvPr>
              <p:cNvSpPr/>
              <p:nvPr/>
            </p:nvSpPr>
            <p:spPr>
              <a:xfrm>
                <a:off x="418910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22F33AB-42FE-49ED-B055-D58679DF5861}"/>
                  </a:ext>
                </a:extLst>
              </p:cNvPr>
              <p:cNvSpPr/>
              <p:nvPr/>
            </p:nvSpPr>
            <p:spPr>
              <a:xfrm>
                <a:off x="476307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82C445-5538-446D-B618-E646B88A5E4F}"/>
                  </a:ext>
                </a:extLst>
              </p:cNvPr>
              <p:cNvSpPr/>
              <p:nvPr/>
            </p:nvSpPr>
            <p:spPr>
              <a:xfrm>
                <a:off x="1168398" y="3368124"/>
                <a:ext cx="4745567" cy="11535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CD29937-22DD-4211-BEA6-CC4262F88C5E}"/>
                  </a:ext>
                </a:extLst>
              </p:cNvPr>
              <p:cNvSpPr/>
              <p:nvPr/>
            </p:nvSpPr>
            <p:spPr>
              <a:xfrm>
                <a:off x="1168397" y="3222498"/>
                <a:ext cx="4745567" cy="12276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9C1D247-A75C-40EF-8C6E-718B04247590}"/>
                  </a:ext>
                </a:extLst>
              </p:cNvPr>
              <p:cNvSpPr/>
              <p:nvPr/>
            </p:nvSpPr>
            <p:spPr>
              <a:xfrm>
                <a:off x="1168397" y="3176779"/>
                <a:ext cx="474556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41740F0-ED5C-4C98-95A0-5EE2744A39C9}"/>
                  </a:ext>
                </a:extLst>
              </p:cNvPr>
              <p:cNvSpPr/>
              <p:nvPr/>
            </p:nvSpPr>
            <p:spPr>
              <a:xfrm>
                <a:off x="1369835" y="3375846"/>
                <a:ext cx="321275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B6C72D5-75D0-4137-A033-50A0FC46D22E}"/>
                  </a:ext>
                </a:extLst>
              </p:cNvPr>
              <p:cNvSpPr/>
              <p:nvPr/>
            </p:nvSpPr>
            <p:spPr>
              <a:xfrm>
                <a:off x="5392489" y="3370189"/>
                <a:ext cx="321275" cy="480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Connecteur droit 71">
                <a:extLst>
                  <a:ext uri="{FF2B5EF4-FFF2-40B4-BE49-F238E27FC236}">
                    <a16:creationId xmlns:a16="http://schemas.microsoft.com/office/drawing/2014/main" id="{FE01B540-AE0D-43C6-ABD9-3DAF62883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3352986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71D4D0A-F10C-415A-8C74-74636C400A9D}"/>
                  </a:ext>
                </a:extLst>
              </p:cNvPr>
              <p:cNvSpPr/>
              <p:nvPr/>
            </p:nvSpPr>
            <p:spPr>
              <a:xfrm>
                <a:off x="5626783" y="3192931"/>
                <a:ext cx="49614" cy="3200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5B85730-7053-4F88-B077-97CE90E83BE2}"/>
                  </a:ext>
                </a:extLst>
              </p:cNvPr>
              <p:cNvSpPr/>
              <p:nvPr/>
            </p:nvSpPr>
            <p:spPr>
              <a:xfrm>
                <a:off x="5436486" y="3203960"/>
                <a:ext cx="45719" cy="31797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A9779A5-4606-433A-AF96-B85E46CCFEF5}"/>
                  </a:ext>
                </a:extLst>
              </p:cNvPr>
              <p:cNvSpPr/>
              <p:nvPr/>
            </p:nvSpPr>
            <p:spPr>
              <a:xfrm>
                <a:off x="5482035" y="3141213"/>
                <a:ext cx="136009" cy="380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1BFCB9-F0E9-4E51-89F9-62CA6E585333}"/>
                  </a:ext>
                </a:extLst>
              </p:cNvPr>
              <p:cNvSpPr/>
              <p:nvPr/>
            </p:nvSpPr>
            <p:spPr>
              <a:xfrm>
                <a:off x="1604129" y="3199638"/>
                <a:ext cx="49614" cy="30459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A0EAC7C0-A4F0-4779-8CCD-66D4F781AF05}"/>
                  </a:ext>
                </a:extLst>
              </p:cNvPr>
              <p:cNvSpPr/>
              <p:nvPr/>
            </p:nvSpPr>
            <p:spPr>
              <a:xfrm>
                <a:off x="1413832" y="3210133"/>
                <a:ext cx="45719" cy="30260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039C4B7-D2EB-4F36-8CE4-308CB10E381E}"/>
                  </a:ext>
                </a:extLst>
              </p:cNvPr>
              <p:cNvSpPr/>
              <p:nvPr/>
            </p:nvSpPr>
            <p:spPr>
              <a:xfrm>
                <a:off x="1459381" y="3150420"/>
                <a:ext cx="144747" cy="362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E75137-5AB2-4D91-AA4C-B2C8627E0C51}"/>
                  </a:ext>
                </a:extLst>
              </p:cNvPr>
              <p:cNvSpPr/>
              <p:nvPr/>
            </p:nvSpPr>
            <p:spPr>
              <a:xfrm>
                <a:off x="5337038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CF4B2EF-F91F-4299-9BF6-4CD454DCAA5E}"/>
                  </a:ext>
                </a:extLst>
              </p:cNvPr>
              <p:cNvSpPr/>
              <p:nvPr/>
            </p:nvSpPr>
            <p:spPr>
              <a:xfrm>
                <a:off x="1319283" y="3483475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5106299B-5256-4181-93FC-60394B1D94EB}"/>
                </a:ext>
              </a:extLst>
            </p:cNvPr>
            <p:cNvSpPr/>
            <p:nvPr/>
          </p:nvSpPr>
          <p:spPr>
            <a:xfrm>
              <a:off x="3371152" y="3984446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AEB8DC04-83EC-4464-A84A-31AC232D23EE}"/>
              </a:ext>
            </a:extLst>
          </p:cNvPr>
          <p:cNvGrpSpPr/>
          <p:nvPr/>
        </p:nvGrpSpPr>
        <p:grpSpPr>
          <a:xfrm>
            <a:off x="1152875" y="3362842"/>
            <a:ext cx="4745568" cy="789343"/>
            <a:chOff x="1129445" y="2059255"/>
            <a:chExt cx="4745568" cy="7893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29445" y="2365998"/>
              <a:ext cx="4745567" cy="482600"/>
              <a:chOff x="1168399" y="1295400"/>
              <a:chExt cx="4745567" cy="48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4CE821-B086-49D0-BFAE-39C31A36764C}"/>
                </a:ext>
              </a:extLst>
            </p:cNvPr>
            <p:cNvSpPr/>
            <p:nvPr/>
          </p:nvSpPr>
          <p:spPr>
            <a:xfrm>
              <a:off x="1129445" y="2261936"/>
              <a:ext cx="4745567" cy="10434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C58714-EFA4-4F2D-851B-962C3300B43B}"/>
                </a:ext>
              </a:extLst>
            </p:cNvPr>
            <p:cNvSpPr/>
            <p:nvPr/>
          </p:nvSpPr>
          <p:spPr>
            <a:xfrm>
              <a:off x="1404744" y="226854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5422499" y="2263651"/>
              <a:ext cx="2612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>
              <a:off x="1129445" y="2059255"/>
              <a:ext cx="4745568" cy="202341"/>
              <a:chOff x="1168397" y="2059737"/>
              <a:chExt cx="4745568" cy="20234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401ACF5-8DBA-42FF-984F-1E97E7FF7D94}"/>
                  </a:ext>
                </a:extLst>
              </p:cNvPr>
              <p:cNvSpPr/>
              <p:nvPr/>
            </p:nvSpPr>
            <p:spPr>
              <a:xfrm>
                <a:off x="1168398" y="2059737"/>
                <a:ext cx="4745567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3341590" y="2283575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1" name="Groupe 270">
            <a:extLst>
              <a:ext uri="{FF2B5EF4-FFF2-40B4-BE49-F238E27FC236}">
                <a16:creationId xmlns:a16="http://schemas.microsoft.com/office/drawing/2014/main" id="{D8A51A69-E28D-4C54-AD36-CB0CDCDEACA7}"/>
              </a:ext>
            </a:extLst>
          </p:cNvPr>
          <p:cNvGrpSpPr/>
          <p:nvPr/>
        </p:nvGrpSpPr>
        <p:grpSpPr>
          <a:xfrm>
            <a:off x="6786527" y="1253139"/>
            <a:ext cx="4748699" cy="1085111"/>
            <a:chOff x="6786527" y="3067189"/>
            <a:chExt cx="4748698" cy="1085110"/>
          </a:xfrm>
        </p:grpSpPr>
        <p:grpSp>
          <p:nvGrpSpPr>
            <p:cNvPr id="210" name="Groupe 209">
              <a:extLst>
                <a:ext uri="{FF2B5EF4-FFF2-40B4-BE49-F238E27FC236}">
                  <a16:creationId xmlns:a16="http://schemas.microsoft.com/office/drawing/2014/main" id="{B1F452B5-FEB2-4E44-9593-6F5290B55AA9}"/>
                </a:ext>
              </a:extLst>
            </p:cNvPr>
            <p:cNvGrpSpPr/>
            <p:nvPr/>
          </p:nvGrpSpPr>
          <p:grpSpPr>
            <a:xfrm>
              <a:off x="6786527" y="3067189"/>
              <a:ext cx="4748698" cy="1085110"/>
              <a:chOff x="6776472" y="1244184"/>
              <a:chExt cx="4748698" cy="1085110"/>
            </a:xfrm>
          </p:grpSpPr>
          <p:grpSp>
            <p:nvGrpSpPr>
              <p:cNvPr id="178" name="Groupe 177">
                <a:extLst>
                  <a:ext uri="{FF2B5EF4-FFF2-40B4-BE49-F238E27FC236}">
                    <a16:creationId xmlns:a16="http://schemas.microsoft.com/office/drawing/2014/main" id="{68859FBB-47C6-476D-AEC5-69CDE1F7440B}"/>
                  </a:ext>
                </a:extLst>
              </p:cNvPr>
              <p:cNvGrpSpPr/>
              <p:nvPr/>
            </p:nvGrpSpPr>
            <p:grpSpPr>
              <a:xfrm>
                <a:off x="6776472" y="1288137"/>
                <a:ext cx="4748698" cy="1041157"/>
                <a:chOff x="1168397" y="5457777"/>
                <a:chExt cx="4748698" cy="1041157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B1667491-1276-438C-B9E6-828B0AFB021D}"/>
                    </a:ext>
                  </a:extLst>
                </p:cNvPr>
                <p:cNvSpPr/>
                <p:nvPr/>
              </p:nvSpPr>
              <p:spPr>
                <a:xfrm>
                  <a:off x="1171528" y="6016334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FD3745EC-8634-4AD4-9B9F-DF50C7063FE1}"/>
                    </a:ext>
                  </a:extLst>
                </p:cNvPr>
                <p:cNvSpPr/>
                <p:nvPr/>
              </p:nvSpPr>
              <p:spPr>
                <a:xfrm>
                  <a:off x="189324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B32ECDCC-5764-483E-8221-9F751F8CEBA7}"/>
                    </a:ext>
                  </a:extLst>
                </p:cNvPr>
                <p:cNvSpPr/>
                <p:nvPr/>
              </p:nvSpPr>
              <p:spPr>
                <a:xfrm>
                  <a:off x="246721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746D71AF-B88D-48A8-982B-A652EB727800}"/>
                    </a:ext>
                  </a:extLst>
                </p:cNvPr>
                <p:cNvSpPr/>
                <p:nvPr/>
              </p:nvSpPr>
              <p:spPr>
                <a:xfrm>
                  <a:off x="304117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E7D9E50-070F-4642-8092-B59D8860164E}"/>
                    </a:ext>
                  </a:extLst>
                </p:cNvPr>
                <p:cNvSpPr/>
                <p:nvPr/>
              </p:nvSpPr>
              <p:spPr>
                <a:xfrm>
                  <a:off x="361514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2139F5DB-FF02-479A-9709-F1EBC9336177}"/>
                    </a:ext>
                  </a:extLst>
                </p:cNvPr>
                <p:cNvSpPr/>
                <p:nvPr/>
              </p:nvSpPr>
              <p:spPr>
                <a:xfrm>
                  <a:off x="418910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C41FC266-CDB6-4E14-8074-00DE2AA0A8B8}"/>
                    </a:ext>
                  </a:extLst>
                </p:cNvPr>
                <p:cNvSpPr/>
                <p:nvPr/>
              </p:nvSpPr>
              <p:spPr>
                <a:xfrm>
                  <a:off x="476307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86B35DA4-086D-442D-9B10-9C0FB47AAEB9}"/>
                    </a:ext>
                  </a:extLst>
                </p:cNvPr>
                <p:cNvSpPr/>
                <p:nvPr/>
              </p:nvSpPr>
              <p:spPr>
                <a:xfrm>
                  <a:off x="1168398" y="5900984"/>
                  <a:ext cx="4745567" cy="11535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3F33D94C-6D8F-4609-8EB1-403D0C94D648}"/>
                    </a:ext>
                  </a:extLst>
                </p:cNvPr>
                <p:cNvSpPr/>
                <p:nvPr/>
              </p:nvSpPr>
              <p:spPr>
                <a:xfrm>
                  <a:off x="1168397" y="5755358"/>
                  <a:ext cx="4745567" cy="12276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18421BEA-1C29-4D41-B0E1-D69A5452DBF6}"/>
                    </a:ext>
                  </a:extLst>
                </p:cNvPr>
                <p:cNvSpPr/>
                <p:nvPr/>
              </p:nvSpPr>
              <p:spPr>
                <a:xfrm>
                  <a:off x="1369835" y="590870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3E1ACD8C-7A8E-491E-872E-37BE4916BB7B}"/>
                    </a:ext>
                  </a:extLst>
                </p:cNvPr>
                <p:cNvSpPr/>
                <p:nvPr/>
              </p:nvSpPr>
              <p:spPr>
                <a:xfrm>
                  <a:off x="5392489" y="5903049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0" name="Connecteur droit 189">
                  <a:extLst>
                    <a:ext uri="{FF2B5EF4-FFF2-40B4-BE49-F238E27FC236}">
                      <a16:creationId xmlns:a16="http://schemas.microsoft.com/office/drawing/2014/main" id="{79270513-548E-4BA2-91DC-5A97044DD4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8397" y="5885846"/>
                  <a:ext cx="4745567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7F805ABF-81DF-4EEA-BED8-B5AE79B42856}"/>
                    </a:ext>
                  </a:extLst>
                </p:cNvPr>
                <p:cNvSpPr/>
                <p:nvPr/>
              </p:nvSpPr>
              <p:spPr>
                <a:xfrm>
                  <a:off x="5626783" y="5755358"/>
                  <a:ext cx="49614" cy="290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66195AD3-349B-43DA-A6F2-356FB88FE645}"/>
                    </a:ext>
                  </a:extLst>
                </p:cNvPr>
                <p:cNvSpPr/>
                <p:nvPr/>
              </p:nvSpPr>
              <p:spPr>
                <a:xfrm>
                  <a:off x="5430484" y="5755358"/>
                  <a:ext cx="51721" cy="2994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CF021CBC-8D19-4A84-AADC-023FC747DD2E}"/>
                    </a:ext>
                  </a:extLst>
                </p:cNvPr>
                <p:cNvSpPr/>
                <p:nvPr/>
              </p:nvSpPr>
              <p:spPr>
                <a:xfrm>
                  <a:off x="5482035" y="5674073"/>
                  <a:ext cx="136009" cy="380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92BB94BB-6C42-4141-8945-4AA70DDFFB2A}"/>
                    </a:ext>
                  </a:extLst>
                </p:cNvPr>
                <p:cNvSpPr/>
                <p:nvPr/>
              </p:nvSpPr>
              <p:spPr>
                <a:xfrm>
                  <a:off x="1604128" y="5755358"/>
                  <a:ext cx="51551" cy="28173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CC7A538-F62F-4A7A-857E-DE39DB06FE5F}"/>
                    </a:ext>
                  </a:extLst>
                </p:cNvPr>
                <p:cNvSpPr/>
                <p:nvPr/>
              </p:nvSpPr>
              <p:spPr>
                <a:xfrm>
                  <a:off x="1403928" y="5755358"/>
                  <a:ext cx="55624" cy="29023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95D229-08CE-4BBF-B1E7-A92598273D1A}"/>
                    </a:ext>
                  </a:extLst>
                </p:cNvPr>
                <p:cNvSpPr/>
                <p:nvPr/>
              </p:nvSpPr>
              <p:spPr>
                <a:xfrm>
                  <a:off x="1459381" y="5683280"/>
                  <a:ext cx="144747" cy="3624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A539A36-ED67-4E75-94D1-B2E77DB373FE}"/>
                    </a:ext>
                  </a:extLst>
                </p:cNvPr>
                <p:cNvSpPr/>
                <p:nvPr/>
              </p:nvSpPr>
              <p:spPr>
                <a:xfrm>
                  <a:off x="5337038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7D651832-1DC7-441F-98C5-5A6104A2EDB8}"/>
                    </a:ext>
                  </a:extLst>
                </p:cNvPr>
                <p:cNvSpPr/>
                <p:nvPr/>
              </p:nvSpPr>
              <p:spPr>
                <a:xfrm>
                  <a:off x="1319283" y="6016335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96AB1459-03DA-4E27-BF7D-F58E47B39271}"/>
                    </a:ext>
                  </a:extLst>
                </p:cNvPr>
                <p:cNvSpPr/>
                <p:nvPr/>
              </p:nvSpPr>
              <p:spPr>
                <a:xfrm>
                  <a:off x="1168397" y="5671548"/>
                  <a:ext cx="4745567" cy="7945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6AF4FCBF-1318-4F45-ACD5-3127A5DCA037}"/>
                    </a:ext>
                  </a:extLst>
                </p:cNvPr>
                <p:cNvSpPr/>
                <p:nvPr/>
              </p:nvSpPr>
              <p:spPr>
                <a:xfrm>
                  <a:off x="5482035" y="5683280"/>
                  <a:ext cx="136009" cy="33293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2F601264-5DD4-4434-8223-54311DDAAAF6}"/>
                    </a:ext>
                  </a:extLst>
                </p:cNvPr>
                <p:cNvSpPr/>
                <p:nvPr/>
              </p:nvSpPr>
              <p:spPr>
                <a:xfrm>
                  <a:off x="1450642" y="5725710"/>
                  <a:ext cx="153486" cy="29943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2" name="Groupe 201">
                  <a:extLst>
                    <a:ext uri="{FF2B5EF4-FFF2-40B4-BE49-F238E27FC236}">
                      <a16:creationId xmlns:a16="http://schemas.microsoft.com/office/drawing/2014/main" id="{669CC62F-F3AF-494E-BC4C-ED2BAA33DA14}"/>
                    </a:ext>
                  </a:extLst>
                </p:cNvPr>
                <p:cNvGrpSpPr/>
                <p:nvPr/>
              </p:nvGrpSpPr>
              <p:grpSpPr>
                <a:xfrm>
                  <a:off x="1168397" y="5457777"/>
                  <a:ext cx="4745568" cy="202341"/>
                  <a:chOff x="1168397" y="2059737"/>
                  <a:chExt cx="4745568" cy="202341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E205BB91-608A-4648-BC92-E414322B1174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8336035-9C72-400D-932C-F7575A7A6D1C}"/>
                      </a:ext>
                    </a:extLst>
                  </p:cNvPr>
                  <p:cNvSpPr/>
                  <p:nvPr/>
                </p:nvSpPr>
                <p:spPr>
                  <a:xfrm>
                    <a:off x="1168398" y="2059737"/>
                    <a:ext cx="474556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06" name="Connecteur droit 205">
                    <a:extLst>
                      <a:ext uri="{FF2B5EF4-FFF2-40B4-BE49-F238E27FC236}">
                        <a16:creationId xmlns:a16="http://schemas.microsoft.com/office/drawing/2014/main" id="{3E56D0FE-6980-4625-BC3C-D0AC70C5D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41E75E39-9F5C-42B4-BF64-C7E852FAAC21}"/>
                    </a:ext>
                  </a:extLst>
                </p:cNvPr>
                <p:cNvSpPr/>
                <p:nvPr/>
              </p:nvSpPr>
              <p:spPr>
                <a:xfrm>
                  <a:off x="3371152" y="5900476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843CDD50-71FF-4DF6-8D38-95EDABE87CC3}"/>
                  </a:ext>
                </a:extLst>
              </p:cNvPr>
              <p:cNvSpPr/>
              <p:nvPr/>
            </p:nvSpPr>
            <p:spPr>
              <a:xfrm>
                <a:off x="9046564" y="1244184"/>
                <a:ext cx="209748" cy="489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BB768FF7-D9BA-4167-9459-92C2631ACCFB}"/>
                  </a:ext>
                </a:extLst>
              </p:cNvPr>
              <p:cNvSpPr/>
              <p:nvPr/>
            </p:nvSpPr>
            <p:spPr>
              <a:xfrm>
                <a:off x="9219827" y="1287171"/>
                <a:ext cx="45719" cy="46085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F05DE24-F8EF-4C78-8D31-B31D79AD7FEB}"/>
                  </a:ext>
                </a:extLst>
              </p:cNvPr>
              <p:cNvSpPr/>
              <p:nvPr/>
            </p:nvSpPr>
            <p:spPr>
              <a:xfrm>
                <a:off x="9023704" y="1287171"/>
                <a:ext cx="45719" cy="4608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238FB16F-37D3-4120-A6B4-7A260F412075}"/>
                </a:ext>
              </a:extLst>
            </p:cNvPr>
            <p:cNvSpPr/>
            <p:nvPr/>
          </p:nvSpPr>
          <p:spPr>
            <a:xfrm>
              <a:off x="9244490" y="3334167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0E4C903-80B1-4FA6-A2F1-5171EF07102C}"/>
                </a:ext>
              </a:extLst>
            </p:cNvPr>
            <p:cNvSpPr/>
            <p:nvPr/>
          </p:nvSpPr>
          <p:spPr>
            <a:xfrm>
              <a:off x="8986640" y="3337386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4" name="Groupe 273">
            <a:extLst>
              <a:ext uri="{FF2B5EF4-FFF2-40B4-BE49-F238E27FC236}">
                <a16:creationId xmlns:a16="http://schemas.microsoft.com/office/drawing/2014/main" id="{11FA7EB2-2F33-4C7E-8998-A31CA90D838D}"/>
              </a:ext>
            </a:extLst>
          </p:cNvPr>
          <p:cNvGrpSpPr/>
          <p:nvPr/>
        </p:nvGrpSpPr>
        <p:grpSpPr>
          <a:xfrm>
            <a:off x="6791997" y="3067465"/>
            <a:ext cx="4748699" cy="1085111"/>
            <a:chOff x="6797484" y="4981590"/>
            <a:chExt cx="4748698" cy="1085110"/>
          </a:xfrm>
        </p:grpSpPr>
        <p:grpSp>
          <p:nvGrpSpPr>
            <p:cNvPr id="262" name="Groupe 261">
              <a:extLst>
                <a:ext uri="{FF2B5EF4-FFF2-40B4-BE49-F238E27FC236}">
                  <a16:creationId xmlns:a16="http://schemas.microsoft.com/office/drawing/2014/main" id="{03BCB5E8-E14B-44D9-BBF2-CD83F91F4FE4}"/>
                </a:ext>
              </a:extLst>
            </p:cNvPr>
            <p:cNvGrpSpPr/>
            <p:nvPr/>
          </p:nvGrpSpPr>
          <p:grpSpPr>
            <a:xfrm>
              <a:off x="6797484" y="4981590"/>
              <a:ext cx="4748698" cy="1085110"/>
              <a:chOff x="6776472" y="2910499"/>
              <a:chExt cx="4748698" cy="1085110"/>
            </a:xfrm>
          </p:grpSpPr>
          <p:grpSp>
            <p:nvGrpSpPr>
              <p:cNvPr id="212" name="Groupe 211">
                <a:extLst>
                  <a:ext uri="{FF2B5EF4-FFF2-40B4-BE49-F238E27FC236}">
                    <a16:creationId xmlns:a16="http://schemas.microsoft.com/office/drawing/2014/main" id="{20412B4C-8809-4F1A-B8B2-F04A2F61A7B4}"/>
                  </a:ext>
                </a:extLst>
              </p:cNvPr>
              <p:cNvGrpSpPr/>
              <p:nvPr/>
            </p:nvGrpSpPr>
            <p:grpSpPr>
              <a:xfrm>
                <a:off x="6776472" y="2910499"/>
                <a:ext cx="4748698" cy="1085110"/>
                <a:chOff x="6776472" y="1244184"/>
                <a:chExt cx="4748698" cy="1085110"/>
              </a:xfrm>
            </p:grpSpPr>
            <p:grpSp>
              <p:nvGrpSpPr>
                <p:cNvPr id="213" name="Groupe 212">
                  <a:extLst>
                    <a:ext uri="{FF2B5EF4-FFF2-40B4-BE49-F238E27FC236}">
                      <a16:creationId xmlns:a16="http://schemas.microsoft.com/office/drawing/2014/main" id="{2F85D353-0BAC-46BC-B812-0FDC91493E2A}"/>
                    </a:ext>
                  </a:extLst>
                </p:cNvPr>
                <p:cNvGrpSpPr/>
                <p:nvPr/>
              </p:nvGrpSpPr>
              <p:grpSpPr>
                <a:xfrm>
                  <a:off x="6776472" y="1288137"/>
                  <a:ext cx="4748698" cy="1041157"/>
                  <a:chOff x="1168397" y="5457777"/>
                  <a:chExt cx="4748698" cy="1041157"/>
                </a:xfrm>
              </p:grpSpPr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97F4A48F-655C-45B4-A66B-666000D651E9}"/>
                      </a:ext>
                    </a:extLst>
                  </p:cNvPr>
                  <p:cNvSpPr/>
                  <p:nvPr/>
                </p:nvSpPr>
                <p:spPr>
                  <a:xfrm>
                    <a:off x="1171528" y="6016334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59D7734B-3A2D-40AB-8C48-F32AFBA30C37}"/>
                      </a:ext>
                    </a:extLst>
                  </p:cNvPr>
                  <p:cNvSpPr/>
                  <p:nvPr/>
                </p:nvSpPr>
                <p:spPr>
                  <a:xfrm>
                    <a:off x="189324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193AD837-7BB4-46A7-AAAB-21CA10DFB08E}"/>
                      </a:ext>
                    </a:extLst>
                  </p:cNvPr>
                  <p:cNvSpPr/>
                  <p:nvPr/>
                </p:nvSpPr>
                <p:spPr>
                  <a:xfrm>
                    <a:off x="246721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8DAE5B3C-9E69-412D-BE01-02D182692858}"/>
                      </a:ext>
                    </a:extLst>
                  </p:cNvPr>
                  <p:cNvSpPr/>
                  <p:nvPr/>
                </p:nvSpPr>
                <p:spPr>
                  <a:xfrm>
                    <a:off x="304117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1841E018-6131-4A64-9326-1AB7459663AD}"/>
                      </a:ext>
                    </a:extLst>
                  </p:cNvPr>
                  <p:cNvSpPr/>
                  <p:nvPr/>
                </p:nvSpPr>
                <p:spPr>
                  <a:xfrm>
                    <a:off x="361514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2037F8A-A94A-4691-8146-BE8F8ACE20B6}"/>
                      </a:ext>
                    </a:extLst>
                  </p:cNvPr>
                  <p:cNvSpPr/>
                  <p:nvPr/>
                </p:nvSpPr>
                <p:spPr>
                  <a:xfrm>
                    <a:off x="418910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A158BBBA-C056-4D33-A1B6-3CF92750EB8A}"/>
                      </a:ext>
                    </a:extLst>
                  </p:cNvPr>
                  <p:cNvSpPr/>
                  <p:nvPr/>
                </p:nvSpPr>
                <p:spPr>
                  <a:xfrm>
                    <a:off x="476307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893336FF-37E4-4A64-90BE-FBAB8EB3A67F}"/>
                      </a:ext>
                    </a:extLst>
                  </p:cNvPr>
                  <p:cNvSpPr/>
                  <p:nvPr/>
                </p:nvSpPr>
                <p:spPr>
                  <a:xfrm>
                    <a:off x="1168398" y="5900984"/>
                    <a:ext cx="4745567" cy="11535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7EF73ECD-90AA-44B0-85F5-1912DC98E829}"/>
                      </a:ext>
                    </a:extLst>
                  </p:cNvPr>
                  <p:cNvSpPr/>
                  <p:nvPr/>
                </p:nvSpPr>
                <p:spPr>
                  <a:xfrm>
                    <a:off x="1168397" y="5755358"/>
                    <a:ext cx="4745567" cy="12276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F3459476-6AC6-474B-B362-653CA143AEA9}"/>
                      </a:ext>
                    </a:extLst>
                  </p:cNvPr>
                  <p:cNvSpPr/>
                  <p:nvPr/>
                </p:nvSpPr>
                <p:spPr>
                  <a:xfrm>
                    <a:off x="1369835" y="590870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60572E3F-9B67-453B-A1D0-68F2FAE354AB}"/>
                      </a:ext>
                    </a:extLst>
                  </p:cNvPr>
                  <p:cNvSpPr/>
                  <p:nvPr/>
                </p:nvSpPr>
                <p:spPr>
                  <a:xfrm>
                    <a:off x="5392489" y="5903049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28" name="Connecteur droit 227">
                    <a:extLst>
                      <a:ext uri="{FF2B5EF4-FFF2-40B4-BE49-F238E27FC236}">
                        <a16:creationId xmlns:a16="http://schemas.microsoft.com/office/drawing/2014/main" id="{E3706747-DBFC-4BCC-B49B-CD49C3866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5885846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A64E8E40-A8C4-472D-9735-A73E56904B9D}"/>
                      </a:ext>
                    </a:extLst>
                  </p:cNvPr>
                  <p:cNvSpPr/>
                  <p:nvPr/>
                </p:nvSpPr>
                <p:spPr>
                  <a:xfrm>
                    <a:off x="5626783" y="5755358"/>
                    <a:ext cx="49614" cy="290504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E5E8D19-BFD7-467A-A77C-1BC3C2889034}"/>
                      </a:ext>
                    </a:extLst>
                  </p:cNvPr>
                  <p:cNvSpPr/>
                  <p:nvPr/>
                </p:nvSpPr>
                <p:spPr>
                  <a:xfrm>
                    <a:off x="5430484" y="5755358"/>
                    <a:ext cx="51721" cy="2994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93F6024-3C76-4453-9F1F-8F26C38B85D8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74073"/>
                    <a:ext cx="136009" cy="38084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520A1DDC-CEA5-4CE9-BF2A-C6E047EA0349}"/>
                      </a:ext>
                    </a:extLst>
                  </p:cNvPr>
                  <p:cNvSpPr/>
                  <p:nvPr/>
                </p:nvSpPr>
                <p:spPr>
                  <a:xfrm>
                    <a:off x="1604128" y="5755358"/>
                    <a:ext cx="51551" cy="2817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9BD78313-3306-4880-AEA8-9CA9617BE4D0}"/>
                      </a:ext>
                    </a:extLst>
                  </p:cNvPr>
                  <p:cNvSpPr/>
                  <p:nvPr/>
                </p:nvSpPr>
                <p:spPr>
                  <a:xfrm>
                    <a:off x="1403928" y="5755358"/>
                    <a:ext cx="55624" cy="29023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B1084E4E-9F22-4747-8C0A-6D60339775FF}"/>
                      </a:ext>
                    </a:extLst>
                  </p:cNvPr>
                  <p:cNvSpPr/>
                  <p:nvPr/>
                </p:nvSpPr>
                <p:spPr>
                  <a:xfrm>
                    <a:off x="1459381" y="5683280"/>
                    <a:ext cx="144747" cy="3624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0A2BA77-6334-497C-90B7-360D308688DA}"/>
                      </a:ext>
                    </a:extLst>
                  </p:cNvPr>
                  <p:cNvSpPr/>
                  <p:nvPr/>
                </p:nvSpPr>
                <p:spPr>
                  <a:xfrm>
                    <a:off x="5337038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4978CEF6-5F50-4ACF-8504-44B2D4BD7DA3}"/>
                      </a:ext>
                    </a:extLst>
                  </p:cNvPr>
                  <p:cNvSpPr/>
                  <p:nvPr/>
                </p:nvSpPr>
                <p:spPr>
                  <a:xfrm>
                    <a:off x="1319283" y="6016335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3A7CFFC6-518C-4E94-9400-7FD8E213C1CC}"/>
                      </a:ext>
                    </a:extLst>
                  </p:cNvPr>
                  <p:cNvSpPr/>
                  <p:nvPr/>
                </p:nvSpPr>
                <p:spPr>
                  <a:xfrm>
                    <a:off x="1168397" y="5671548"/>
                    <a:ext cx="4745567" cy="7945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B77CB0FD-9604-46F0-A492-74C4A82722CC}"/>
                      </a:ext>
                    </a:extLst>
                  </p:cNvPr>
                  <p:cNvSpPr/>
                  <p:nvPr/>
                </p:nvSpPr>
                <p:spPr>
                  <a:xfrm>
                    <a:off x="5482035" y="5683280"/>
                    <a:ext cx="136009" cy="332934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A16EB146-E7F3-499D-BF1D-0CEEE58D56D1}"/>
                      </a:ext>
                    </a:extLst>
                  </p:cNvPr>
                  <p:cNvSpPr/>
                  <p:nvPr/>
                </p:nvSpPr>
                <p:spPr>
                  <a:xfrm>
                    <a:off x="1450642" y="5725710"/>
                    <a:ext cx="153486" cy="29943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40" name="Groupe 239">
                    <a:extLst>
                      <a:ext uri="{FF2B5EF4-FFF2-40B4-BE49-F238E27FC236}">
                        <a16:creationId xmlns:a16="http://schemas.microsoft.com/office/drawing/2014/main" id="{77CD9C67-7CA4-4B7E-9272-05C2612F48D6}"/>
                      </a:ext>
                    </a:extLst>
                  </p:cNvPr>
                  <p:cNvGrpSpPr/>
                  <p:nvPr/>
                </p:nvGrpSpPr>
                <p:grpSpPr>
                  <a:xfrm>
                    <a:off x="1168397" y="5457777"/>
                    <a:ext cx="4745568" cy="202341"/>
                    <a:chOff x="1168397" y="2059737"/>
                    <a:chExt cx="4745568" cy="202341"/>
                  </a:xfrm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5F1AB0DD-F1DC-440A-A5D6-F71E306E6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8BCE26AB-4AF5-4D4F-B5E1-81DCCE91A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059737"/>
                      <a:ext cx="4745567" cy="4571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cxnSp>
                  <p:nvCxnSpPr>
                    <p:cNvPr id="244" name="Connecteur droit 243">
                      <a:extLst>
                        <a:ext uri="{FF2B5EF4-FFF2-40B4-BE49-F238E27FC236}">
                          <a16:creationId xmlns:a16="http://schemas.microsoft.com/office/drawing/2014/main" id="{E7FCBA5E-5599-4789-A674-3B566A344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7F498F55-71DD-420F-8F3F-0C80265D4CAD}"/>
                      </a:ext>
                    </a:extLst>
                  </p:cNvPr>
                  <p:cNvSpPr/>
                  <p:nvPr/>
                </p:nvSpPr>
                <p:spPr>
                  <a:xfrm>
                    <a:off x="3371152" y="5900476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2350CB8C-A386-405B-BF18-B1E1A24FC21B}"/>
                    </a:ext>
                  </a:extLst>
                </p:cNvPr>
                <p:cNvSpPr/>
                <p:nvPr/>
              </p:nvSpPr>
              <p:spPr>
                <a:xfrm>
                  <a:off x="9046564" y="1244184"/>
                  <a:ext cx="209748" cy="4892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5E4DB7FD-02EC-47D7-BE12-B939E2DF0768}"/>
                    </a:ext>
                  </a:extLst>
                </p:cNvPr>
                <p:cNvSpPr/>
                <p:nvPr/>
              </p:nvSpPr>
              <p:spPr>
                <a:xfrm>
                  <a:off x="9219827" y="1287171"/>
                  <a:ext cx="45719" cy="46085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79862D0C-F9B2-4D1E-8F9C-DFACF6B9A219}"/>
                    </a:ext>
                  </a:extLst>
                </p:cNvPr>
                <p:cNvSpPr/>
                <p:nvPr/>
              </p:nvSpPr>
              <p:spPr>
                <a:xfrm>
                  <a:off x="9023704" y="1287171"/>
                  <a:ext cx="45719" cy="4608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70CAA038-66DC-431C-9A6D-30FDE822406E}"/>
                  </a:ext>
                </a:extLst>
              </p:cNvPr>
              <p:cNvSpPr/>
              <p:nvPr/>
            </p:nvSpPr>
            <p:spPr>
              <a:xfrm>
                <a:off x="6977910" y="2953486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4B1AA967-F1C3-4A43-ADA3-92EBB0000E73}"/>
                  </a:ext>
                </a:extLst>
              </p:cNvPr>
              <p:cNvSpPr/>
              <p:nvPr/>
            </p:nvSpPr>
            <p:spPr>
              <a:xfrm>
                <a:off x="7263754" y="294818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0932D361-BE32-423B-B3C6-9F920105B440}"/>
                  </a:ext>
                </a:extLst>
              </p:cNvPr>
              <p:cNvSpPr/>
              <p:nvPr/>
            </p:nvSpPr>
            <p:spPr>
              <a:xfrm>
                <a:off x="7553178" y="2952321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DD369D2C-661F-4D42-BCB3-76372C0BF4B3}"/>
                  </a:ext>
                </a:extLst>
              </p:cNvPr>
              <p:cNvSpPr/>
              <p:nvPr/>
            </p:nvSpPr>
            <p:spPr>
              <a:xfrm>
                <a:off x="7839022" y="2947019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DEC60338-D716-4AC8-A3E9-9A8393C562C6}"/>
                  </a:ext>
                </a:extLst>
              </p:cNvPr>
              <p:cNvSpPr/>
              <p:nvPr/>
            </p:nvSpPr>
            <p:spPr>
              <a:xfrm>
                <a:off x="8129943" y="2947266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5CA53EB-8503-4DEB-A1F8-8D4F16D94A91}"/>
                  </a:ext>
                </a:extLst>
              </p:cNvPr>
              <p:cNvSpPr/>
              <p:nvPr/>
            </p:nvSpPr>
            <p:spPr>
              <a:xfrm>
                <a:off x="8415787" y="294196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C7FB2DF-2F92-4648-8298-F387B296144C}"/>
                  </a:ext>
                </a:extLst>
              </p:cNvPr>
              <p:cNvSpPr/>
              <p:nvPr/>
            </p:nvSpPr>
            <p:spPr>
              <a:xfrm>
                <a:off x="8700134" y="294818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DAF9E1FC-2FDB-45DF-B755-85A25A18EEA2}"/>
                  </a:ext>
                </a:extLst>
              </p:cNvPr>
              <p:cNvSpPr/>
              <p:nvPr/>
            </p:nvSpPr>
            <p:spPr>
              <a:xfrm>
                <a:off x="8937523" y="2941964"/>
                <a:ext cx="410685" cy="603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F55587-2F3E-4D2C-9353-EDCE6F4F52CC}"/>
                  </a:ext>
                </a:extLst>
              </p:cNvPr>
              <p:cNvSpPr/>
              <p:nvPr/>
            </p:nvSpPr>
            <p:spPr>
              <a:xfrm>
                <a:off x="9463916" y="2953486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9D1DC9C0-F1C4-4F01-9CE8-693DBD81B4B7}"/>
                  </a:ext>
                </a:extLst>
              </p:cNvPr>
              <p:cNvSpPr/>
              <p:nvPr/>
            </p:nvSpPr>
            <p:spPr>
              <a:xfrm>
                <a:off x="9749760" y="294818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122DCF9-1F11-4762-ADD0-A5FD98519CAF}"/>
                  </a:ext>
                </a:extLst>
              </p:cNvPr>
              <p:cNvSpPr/>
              <p:nvPr/>
            </p:nvSpPr>
            <p:spPr>
              <a:xfrm>
                <a:off x="10039184" y="2952321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41C7EE67-8768-4B56-96D0-9BB8AC6229CD}"/>
                  </a:ext>
                </a:extLst>
              </p:cNvPr>
              <p:cNvSpPr/>
              <p:nvPr/>
            </p:nvSpPr>
            <p:spPr>
              <a:xfrm>
                <a:off x="10325028" y="2947019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40B83E81-F354-4A73-9FE9-A07D32B4B844}"/>
                  </a:ext>
                </a:extLst>
              </p:cNvPr>
              <p:cNvSpPr/>
              <p:nvPr/>
            </p:nvSpPr>
            <p:spPr>
              <a:xfrm>
                <a:off x="10615949" y="2947266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D75C363-6D3A-41CB-85EF-5F109A4EA1CB}"/>
                  </a:ext>
                </a:extLst>
              </p:cNvPr>
              <p:cNvSpPr/>
              <p:nvPr/>
            </p:nvSpPr>
            <p:spPr>
              <a:xfrm>
                <a:off x="10901793" y="294196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D9FC291E-59C6-4874-8855-0C6D4ED2077E}"/>
                  </a:ext>
                </a:extLst>
              </p:cNvPr>
              <p:cNvSpPr/>
              <p:nvPr/>
            </p:nvSpPr>
            <p:spPr>
              <a:xfrm>
                <a:off x="11186140" y="2948184"/>
                <a:ext cx="136009" cy="1890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43C1F78-A34D-4D31-84CC-E4FEF707C215}"/>
                </a:ext>
              </a:extLst>
            </p:cNvPr>
            <p:cNvSpPr/>
            <p:nvPr/>
          </p:nvSpPr>
          <p:spPr>
            <a:xfrm>
              <a:off x="9248123" y="5243410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627213A-F72D-4DED-9305-5A4B94455C89}"/>
                </a:ext>
              </a:extLst>
            </p:cNvPr>
            <p:cNvSpPr/>
            <p:nvPr/>
          </p:nvSpPr>
          <p:spPr>
            <a:xfrm>
              <a:off x="8998347" y="5246527"/>
              <a:ext cx="8266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9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45" y="306871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with 2DLC layers !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11" name="TextBox 255">
            <a:extLst>
              <a:ext uri="{FF2B5EF4-FFF2-40B4-BE49-F238E27FC236}">
                <a16:creationId xmlns:a16="http://schemas.microsoft.com/office/drawing/2014/main" id="{EDDC0C36-F51B-40DD-AE01-5FD7CAB8F0F5}"/>
              </a:ext>
            </a:extLst>
          </p:cNvPr>
          <p:cNvSpPr txBox="1"/>
          <p:nvPr/>
        </p:nvSpPr>
        <p:spPr>
          <a:xfrm>
            <a:off x="7152458" y="4312200"/>
            <a:ext cx="4626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Top Cu patterning + PI etching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-Rate above 10M events/cm2.s possible</a:t>
            </a:r>
          </a:p>
          <a:p>
            <a:r>
              <a:rPr lang="en-US" dirty="0">
                <a:latin typeface="Comic Sans MS" panose="030F0702030302020204" pitchFamily="66" charset="0"/>
              </a:rPr>
              <a:t>-Spark protected</a:t>
            </a:r>
          </a:p>
          <a:p>
            <a:r>
              <a:rPr lang="en-US" dirty="0">
                <a:latin typeface="Comic Sans MS" panose="030F0702030302020204" pitchFamily="66" charset="0"/>
              </a:rPr>
              <a:t>-full construction with std PCB processes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9883B6-8400-47C1-85AE-51E1ADD2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407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5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9" y="283425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MM with 2DLC layers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1562" y="2393437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Base PCB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FF6C35-DF49-4136-8194-98EDC807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914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2871" y="3459709"/>
            <a:ext cx="4745571" cy="692475"/>
            <a:chOff x="1152871" y="3459709"/>
            <a:chExt cx="4745570" cy="692474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52874" y="3669583"/>
              <a:ext cx="4745567" cy="482600"/>
              <a:chOff x="1168399" y="1295400"/>
              <a:chExt cx="4745567" cy="482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1168115" y="3459709"/>
              <a:ext cx="4730324" cy="581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 rot="10800000">
              <a:off x="1152871" y="3512960"/>
              <a:ext cx="4745568" cy="156623"/>
              <a:chOff x="1168397" y="2105455"/>
              <a:chExt cx="4745568" cy="15662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9" y="283425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MM with 2DLC layers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766" y="418095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PI/DLC/Cu foil  gluing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70042E-41F9-4B1F-BFA8-25BEF6D2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578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0032" y="5281155"/>
            <a:ext cx="4745568" cy="693479"/>
            <a:chOff x="1150032" y="5281155"/>
            <a:chExt cx="4745568" cy="69347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150032" y="5282159"/>
              <a:ext cx="4745568" cy="692474"/>
              <a:chOff x="1152874" y="3459709"/>
              <a:chExt cx="4745568" cy="692474"/>
            </a:xfrm>
          </p:grpSpPr>
          <p:grpSp>
            <p:nvGrpSpPr>
              <p:cNvPr id="112" name="Groupe 15">
                <a:extLst>
                  <a:ext uri="{FF2B5EF4-FFF2-40B4-BE49-F238E27FC236}">
                    <a16:creationId xmlns:a16="http://schemas.microsoft.com/office/drawing/2014/main" id="{17393631-177E-4F21-94F6-EF4E170EC153}"/>
                  </a:ext>
                </a:extLst>
              </p:cNvPr>
              <p:cNvGrpSpPr/>
              <p:nvPr/>
            </p:nvGrpSpPr>
            <p:grpSpPr>
              <a:xfrm>
                <a:off x="1152874" y="3669583"/>
                <a:ext cx="4745567" cy="482600"/>
                <a:chOff x="1168399" y="1295400"/>
                <a:chExt cx="4745567" cy="482600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EAB62B83-7783-48E9-BE14-F2ABE087C042}"/>
                    </a:ext>
                  </a:extLst>
                </p:cNvPr>
                <p:cNvSpPr/>
                <p:nvPr/>
              </p:nvSpPr>
              <p:spPr>
                <a:xfrm>
                  <a:off x="1168399" y="1295400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B873F9-BDDA-4D33-9AA2-2785B722A4EA}"/>
                    </a:ext>
                  </a:extLst>
                </p:cNvPr>
                <p:cNvSpPr/>
                <p:nvPr/>
              </p:nvSpPr>
              <p:spPr>
                <a:xfrm>
                  <a:off x="131928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158B424-DDF5-415F-81AB-A54D8DF8FE56}"/>
                    </a:ext>
                  </a:extLst>
                </p:cNvPr>
                <p:cNvSpPr/>
                <p:nvPr/>
              </p:nvSpPr>
              <p:spPr>
                <a:xfrm>
                  <a:off x="189324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5C85B378-C857-4415-A9AC-1DFB5AD7928F}"/>
                    </a:ext>
                  </a:extLst>
                </p:cNvPr>
                <p:cNvSpPr/>
                <p:nvPr/>
              </p:nvSpPr>
              <p:spPr>
                <a:xfrm>
                  <a:off x="246721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E509B7B4-50F4-4399-BAD4-F79324D2AD05}"/>
                    </a:ext>
                  </a:extLst>
                </p:cNvPr>
                <p:cNvSpPr/>
                <p:nvPr/>
              </p:nvSpPr>
              <p:spPr>
                <a:xfrm>
                  <a:off x="304117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0A8E482E-268B-45C4-A3C4-ACDAC9DC8123}"/>
                    </a:ext>
                  </a:extLst>
                </p:cNvPr>
                <p:cNvSpPr/>
                <p:nvPr/>
              </p:nvSpPr>
              <p:spPr>
                <a:xfrm>
                  <a:off x="361514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58C2EA6-6D31-4595-BC6F-3698903DDC55}"/>
                    </a:ext>
                  </a:extLst>
                </p:cNvPr>
                <p:cNvSpPr/>
                <p:nvPr/>
              </p:nvSpPr>
              <p:spPr>
                <a:xfrm>
                  <a:off x="418910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46F0B984-B3FD-456E-926A-2E348D5B910C}"/>
                    </a:ext>
                  </a:extLst>
                </p:cNvPr>
                <p:cNvSpPr/>
                <p:nvPr/>
              </p:nvSpPr>
              <p:spPr>
                <a:xfrm>
                  <a:off x="476307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3532E51-DF9D-4A61-8185-552906A42D59}"/>
                    </a:ext>
                  </a:extLst>
                </p:cNvPr>
                <p:cNvSpPr/>
                <p:nvPr/>
              </p:nvSpPr>
              <p:spPr>
                <a:xfrm>
                  <a:off x="533703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152874" y="3459709"/>
                <a:ext cx="4745568" cy="209874"/>
                <a:chOff x="1152874" y="3325255"/>
                <a:chExt cx="4745568" cy="209874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0BBACCD-9810-4A6F-BF12-6E4CB8204980}"/>
                    </a:ext>
                  </a:extLst>
                </p:cNvPr>
                <p:cNvSpPr/>
                <p:nvPr/>
              </p:nvSpPr>
              <p:spPr>
                <a:xfrm>
                  <a:off x="3365019" y="3338572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0C58714-EFA4-4F2D-851B-962C3300B43B}"/>
                    </a:ext>
                  </a:extLst>
                </p:cNvPr>
                <p:cNvSpPr/>
                <p:nvPr/>
              </p:nvSpPr>
              <p:spPr>
                <a:xfrm>
                  <a:off x="1404460" y="3333672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B7D6F0F-0EA0-4167-9672-5C2DBB57F100}"/>
                    </a:ext>
                  </a:extLst>
                </p:cNvPr>
                <p:cNvSpPr/>
                <p:nvPr/>
              </p:nvSpPr>
              <p:spPr>
                <a:xfrm>
                  <a:off x="5422215" y="3325255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2" name="Groupe 168">
                  <a:extLst>
                    <a:ext uri="{FF2B5EF4-FFF2-40B4-BE49-F238E27FC236}">
                      <a16:creationId xmlns:a16="http://schemas.microsoft.com/office/drawing/2014/main" id="{A01120EF-B556-43DD-8EF1-8E6314E56A28}"/>
                    </a:ext>
                  </a:extLst>
                </p:cNvPr>
                <p:cNvGrpSpPr/>
                <p:nvPr/>
              </p:nvGrpSpPr>
              <p:grpSpPr>
                <a:xfrm rot="10800000">
                  <a:off x="1152874" y="3378506"/>
                  <a:ext cx="4745568" cy="156623"/>
                  <a:chOff x="1168397" y="2105455"/>
                  <a:chExt cx="4745568" cy="156623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700C5D53-6B91-4098-A47A-282B9AA47B80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124" name="Connecteur droit 28">
                    <a:extLst>
                      <a:ext uri="{FF2B5EF4-FFF2-40B4-BE49-F238E27FC236}">
                        <a16:creationId xmlns:a16="http://schemas.microsoft.com/office/drawing/2014/main" id="{9525B561-27FF-4970-9223-E4F0031EF8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" name="Rectangle 1"/>
            <p:cNvSpPr/>
            <p:nvPr/>
          </p:nvSpPr>
          <p:spPr>
            <a:xfrm>
              <a:off x="1496630" y="529157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50911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575958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521523" y="528215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475804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600851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152871" y="3459709"/>
            <a:ext cx="4745571" cy="692475"/>
            <a:chOff x="1152871" y="3459709"/>
            <a:chExt cx="4745570" cy="692474"/>
          </a:xfrm>
        </p:grpSpPr>
        <p:grpSp>
          <p:nvGrpSpPr>
            <p:cNvPr id="139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52874" y="3669583"/>
              <a:ext cx="4745567" cy="482600"/>
              <a:chOff x="1168399" y="1295400"/>
              <a:chExt cx="4745567" cy="482600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1168115" y="3459709"/>
              <a:ext cx="4730324" cy="581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1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 rot="10800000">
              <a:off x="1152871" y="3512960"/>
              <a:ext cx="4745568" cy="156623"/>
              <a:chOff x="1168397" y="2105455"/>
              <a:chExt cx="4745568" cy="156623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43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9" y="283425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MM with 2DLC layers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197" y="6088521"/>
            <a:ext cx="539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Micro via drilling + Cu plating + top Cu patterning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5D0D880-9378-458D-B59D-458BE2DD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1495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50032" y="5281155"/>
            <a:ext cx="4745568" cy="693479"/>
            <a:chOff x="1150032" y="5281155"/>
            <a:chExt cx="4745568" cy="693478"/>
          </a:xfrm>
        </p:grpSpPr>
        <p:grpSp>
          <p:nvGrpSpPr>
            <p:cNvPr id="108" name="Group 107"/>
            <p:cNvGrpSpPr/>
            <p:nvPr/>
          </p:nvGrpSpPr>
          <p:grpSpPr>
            <a:xfrm>
              <a:off x="1150032" y="5282159"/>
              <a:ext cx="4745568" cy="692474"/>
              <a:chOff x="1152874" y="3459709"/>
              <a:chExt cx="4745568" cy="692474"/>
            </a:xfrm>
          </p:grpSpPr>
          <p:grpSp>
            <p:nvGrpSpPr>
              <p:cNvPr id="109" name="Groupe 15">
                <a:extLst>
                  <a:ext uri="{FF2B5EF4-FFF2-40B4-BE49-F238E27FC236}">
                    <a16:creationId xmlns:a16="http://schemas.microsoft.com/office/drawing/2014/main" id="{17393631-177E-4F21-94F6-EF4E170EC153}"/>
                  </a:ext>
                </a:extLst>
              </p:cNvPr>
              <p:cNvGrpSpPr/>
              <p:nvPr/>
            </p:nvGrpSpPr>
            <p:grpSpPr>
              <a:xfrm>
                <a:off x="1152874" y="3669583"/>
                <a:ext cx="4745567" cy="482600"/>
                <a:chOff x="1168399" y="1295400"/>
                <a:chExt cx="4745567" cy="482600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AB62B83-7783-48E9-BE14-F2ABE087C042}"/>
                    </a:ext>
                  </a:extLst>
                </p:cNvPr>
                <p:cNvSpPr/>
                <p:nvPr/>
              </p:nvSpPr>
              <p:spPr>
                <a:xfrm>
                  <a:off x="1168399" y="1295400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5B873F9-BDDA-4D33-9AA2-2785B722A4EA}"/>
                    </a:ext>
                  </a:extLst>
                </p:cNvPr>
                <p:cNvSpPr/>
                <p:nvPr/>
              </p:nvSpPr>
              <p:spPr>
                <a:xfrm>
                  <a:off x="131928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3158B424-DDF5-415F-81AB-A54D8DF8FE56}"/>
                    </a:ext>
                  </a:extLst>
                </p:cNvPr>
                <p:cNvSpPr/>
                <p:nvPr/>
              </p:nvSpPr>
              <p:spPr>
                <a:xfrm>
                  <a:off x="189324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C85B378-C857-4415-A9AC-1DFB5AD7928F}"/>
                    </a:ext>
                  </a:extLst>
                </p:cNvPr>
                <p:cNvSpPr/>
                <p:nvPr/>
              </p:nvSpPr>
              <p:spPr>
                <a:xfrm>
                  <a:off x="246721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509B7B4-50F4-4399-BAD4-F79324D2AD05}"/>
                    </a:ext>
                  </a:extLst>
                </p:cNvPr>
                <p:cNvSpPr/>
                <p:nvPr/>
              </p:nvSpPr>
              <p:spPr>
                <a:xfrm>
                  <a:off x="304117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0A8E482E-268B-45C4-A3C4-ACDAC9DC8123}"/>
                    </a:ext>
                  </a:extLst>
                </p:cNvPr>
                <p:cNvSpPr/>
                <p:nvPr/>
              </p:nvSpPr>
              <p:spPr>
                <a:xfrm>
                  <a:off x="361514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558C2EA6-6D31-4595-BC6F-3698903DDC55}"/>
                    </a:ext>
                  </a:extLst>
                </p:cNvPr>
                <p:cNvSpPr/>
                <p:nvPr/>
              </p:nvSpPr>
              <p:spPr>
                <a:xfrm>
                  <a:off x="418910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6F0B984-B3FD-456E-926A-2E348D5B910C}"/>
                    </a:ext>
                  </a:extLst>
                </p:cNvPr>
                <p:cNvSpPr/>
                <p:nvPr/>
              </p:nvSpPr>
              <p:spPr>
                <a:xfrm>
                  <a:off x="476307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3532E51-DF9D-4A61-8185-552906A42D59}"/>
                    </a:ext>
                  </a:extLst>
                </p:cNvPr>
                <p:cNvSpPr/>
                <p:nvPr/>
              </p:nvSpPr>
              <p:spPr>
                <a:xfrm>
                  <a:off x="533703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1152874" y="3459709"/>
                <a:ext cx="4745568" cy="209874"/>
                <a:chOff x="1152874" y="3325255"/>
                <a:chExt cx="4745568" cy="209874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0BBACCD-9810-4A6F-BF12-6E4CB8204980}"/>
                    </a:ext>
                  </a:extLst>
                </p:cNvPr>
                <p:cNvSpPr/>
                <p:nvPr/>
              </p:nvSpPr>
              <p:spPr>
                <a:xfrm>
                  <a:off x="3365019" y="3338572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0C58714-EFA4-4F2D-851B-962C3300B43B}"/>
                    </a:ext>
                  </a:extLst>
                </p:cNvPr>
                <p:cNvSpPr/>
                <p:nvPr/>
              </p:nvSpPr>
              <p:spPr>
                <a:xfrm>
                  <a:off x="1404460" y="3333672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DB7D6F0F-0EA0-4167-9672-5C2DBB57F100}"/>
                    </a:ext>
                  </a:extLst>
                </p:cNvPr>
                <p:cNvSpPr/>
                <p:nvPr/>
              </p:nvSpPr>
              <p:spPr>
                <a:xfrm>
                  <a:off x="5422215" y="3325255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8" name="Groupe 168">
                  <a:extLst>
                    <a:ext uri="{FF2B5EF4-FFF2-40B4-BE49-F238E27FC236}">
                      <a16:creationId xmlns:a16="http://schemas.microsoft.com/office/drawing/2014/main" id="{A01120EF-B556-43DD-8EF1-8E6314E56A28}"/>
                    </a:ext>
                  </a:extLst>
                </p:cNvPr>
                <p:cNvGrpSpPr/>
                <p:nvPr/>
              </p:nvGrpSpPr>
              <p:grpSpPr>
                <a:xfrm rot="10800000">
                  <a:off x="1152874" y="3378506"/>
                  <a:ext cx="4745568" cy="156623"/>
                  <a:chOff x="1168397" y="2105455"/>
                  <a:chExt cx="4745568" cy="156623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700C5D53-6B91-4098-A47A-282B9AA47B80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121" name="Connecteur droit 28">
                    <a:extLst>
                      <a:ext uri="{FF2B5EF4-FFF2-40B4-BE49-F238E27FC236}">
                        <a16:creationId xmlns:a16="http://schemas.microsoft.com/office/drawing/2014/main" id="{9525B561-27FF-4970-9223-E4F0031EF8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1" name="Rectangle 130"/>
            <p:cNvSpPr/>
            <p:nvPr/>
          </p:nvSpPr>
          <p:spPr>
            <a:xfrm>
              <a:off x="1496630" y="529157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450911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75958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521523" y="528215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475804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600851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8547" y="1494027"/>
            <a:ext cx="4745571" cy="829996"/>
            <a:chOff x="6841993" y="1505901"/>
            <a:chExt cx="4745570" cy="829996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9054138" y="1507431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00C5D53-6B91-4098-A47A-282B9AA47B80}"/>
                </a:ext>
              </a:extLst>
            </p:cNvPr>
            <p:cNvSpPr/>
            <p:nvPr/>
          </p:nvSpPr>
          <p:spPr>
            <a:xfrm rot="10800000">
              <a:off x="6841993" y="1566007"/>
              <a:ext cx="4745567" cy="13798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0" name="Connecteur droit 28">
              <a:extLst>
                <a:ext uri="{FF2B5EF4-FFF2-40B4-BE49-F238E27FC236}">
                  <a16:creationId xmlns:a16="http://schemas.microsoft.com/office/drawing/2014/main" id="{9525B561-27FF-4970-9223-E4F0031EF8B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41994" y="1547365"/>
              <a:ext cx="4745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6841995" y="1642419"/>
              <a:ext cx="4745568" cy="693478"/>
              <a:chOff x="1150032" y="5281155"/>
              <a:chExt cx="4745568" cy="69347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150032" y="5282159"/>
                <a:ext cx="4745568" cy="692474"/>
                <a:chOff x="1152874" y="3459709"/>
                <a:chExt cx="4745568" cy="692474"/>
              </a:xfrm>
            </p:grpSpPr>
            <p:grpSp>
              <p:nvGrpSpPr>
                <p:cNvPr id="166" name="Groupe 15">
                  <a:extLst>
                    <a:ext uri="{FF2B5EF4-FFF2-40B4-BE49-F238E27FC236}">
                      <a16:creationId xmlns:a16="http://schemas.microsoft.com/office/drawing/2014/main" id="{17393631-177E-4F21-94F6-EF4E170EC153}"/>
                    </a:ext>
                  </a:extLst>
                </p:cNvPr>
                <p:cNvGrpSpPr/>
                <p:nvPr/>
              </p:nvGrpSpPr>
              <p:grpSpPr>
                <a:xfrm>
                  <a:off x="1152874" y="3669583"/>
                  <a:ext cx="4745567" cy="482600"/>
                  <a:chOff x="1168399" y="1295400"/>
                  <a:chExt cx="4745567" cy="482600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EAB62B83-7783-48E9-BE14-F2ABE087C042}"/>
                      </a:ext>
                    </a:extLst>
                  </p:cNvPr>
                  <p:cNvSpPr/>
                  <p:nvPr/>
                </p:nvSpPr>
                <p:spPr>
                  <a:xfrm>
                    <a:off x="1168399" y="1295400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A5B873F9-BDDA-4D33-9AA2-2785B722A4EA}"/>
                      </a:ext>
                    </a:extLst>
                  </p:cNvPr>
                  <p:cNvSpPr/>
                  <p:nvPr/>
                </p:nvSpPr>
                <p:spPr>
                  <a:xfrm>
                    <a:off x="131928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3158B424-DDF5-415F-81AB-A54D8DF8FE56}"/>
                      </a:ext>
                    </a:extLst>
                  </p:cNvPr>
                  <p:cNvSpPr/>
                  <p:nvPr/>
                </p:nvSpPr>
                <p:spPr>
                  <a:xfrm>
                    <a:off x="189324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5C85B378-C857-4415-A9AC-1DFB5AD7928F}"/>
                      </a:ext>
                    </a:extLst>
                  </p:cNvPr>
                  <p:cNvSpPr/>
                  <p:nvPr/>
                </p:nvSpPr>
                <p:spPr>
                  <a:xfrm>
                    <a:off x="246721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E509B7B4-50F4-4399-BAD4-F79324D2AD05}"/>
                      </a:ext>
                    </a:extLst>
                  </p:cNvPr>
                  <p:cNvSpPr/>
                  <p:nvPr/>
                </p:nvSpPr>
                <p:spPr>
                  <a:xfrm>
                    <a:off x="304117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0A8E482E-268B-45C4-A3C4-ACDAC9DC8123}"/>
                      </a:ext>
                    </a:extLst>
                  </p:cNvPr>
                  <p:cNvSpPr/>
                  <p:nvPr/>
                </p:nvSpPr>
                <p:spPr>
                  <a:xfrm>
                    <a:off x="361514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8C2EA6-6D31-4595-BC6F-3698903DDC55}"/>
                      </a:ext>
                    </a:extLst>
                  </p:cNvPr>
                  <p:cNvSpPr/>
                  <p:nvPr/>
                </p:nvSpPr>
                <p:spPr>
                  <a:xfrm>
                    <a:off x="418910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46F0B984-B3FD-456E-926A-2E348D5B910C}"/>
                      </a:ext>
                    </a:extLst>
                  </p:cNvPr>
                  <p:cNvSpPr/>
                  <p:nvPr/>
                </p:nvSpPr>
                <p:spPr>
                  <a:xfrm>
                    <a:off x="476307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F3532E51-DF9D-4A61-8185-552906A42D59}"/>
                      </a:ext>
                    </a:extLst>
                  </p:cNvPr>
                  <p:cNvSpPr/>
                  <p:nvPr/>
                </p:nvSpPr>
                <p:spPr>
                  <a:xfrm>
                    <a:off x="533703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1152874" y="3459709"/>
                  <a:ext cx="4745568" cy="209874"/>
                  <a:chOff x="1152874" y="3325255"/>
                  <a:chExt cx="4745568" cy="209874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0BBACCD-9810-4A6F-BF12-6E4CB8204980}"/>
                      </a:ext>
                    </a:extLst>
                  </p:cNvPr>
                  <p:cNvSpPr/>
                  <p:nvPr/>
                </p:nvSpPr>
                <p:spPr>
                  <a:xfrm>
                    <a:off x="3365019" y="3338572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C58714-EFA4-4F2D-851B-962C3300B43B}"/>
                      </a:ext>
                    </a:extLst>
                  </p:cNvPr>
                  <p:cNvSpPr/>
                  <p:nvPr/>
                </p:nvSpPr>
                <p:spPr>
                  <a:xfrm>
                    <a:off x="1404460" y="3333672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DB7D6F0F-0EA0-4167-9672-5C2DBB57F100}"/>
                      </a:ext>
                    </a:extLst>
                  </p:cNvPr>
                  <p:cNvSpPr/>
                  <p:nvPr/>
                </p:nvSpPr>
                <p:spPr>
                  <a:xfrm>
                    <a:off x="5422215" y="3325255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82" name="Groupe 168">
                    <a:extLst>
                      <a:ext uri="{FF2B5EF4-FFF2-40B4-BE49-F238E27FC236}">
                        <a16:creationId xmlns:a16="http://schemas.microsoft.com/office/drawing/2014/main" id="{A01120EF-B556-43DD-8EF1-8E6314E56A2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152874" y="3378506"/>
                    <a:ext cx="4745568" cy="156623"/>
                    <a:chOff x="1168397" y="2105455"/>
                    <a:chExt cx="4745568" cy="156623"/>
                  </a:xfrm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700C5D53-6B91-4098-A47A-282B9AA47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cxnSp>
                  <p:nvCxnSpPr>
                    <p:cNvPr id="184" name="Connecteur droit 28">
                      <a:extLst>
                        <a:ext uri="{FF2B5EF4-FFF2-40B4-BE49-F238E27FC236}">
                          <a16:creationId xmlns:a16="http://schemas.microsoft.com/office/drawing/2014/main" id="{9525B561-27FF-4970-9223-E4F0031EF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39" name="Rectangle 138"/>
              <p:cNvSpPr/>
              <p:nvPr/>
            </p:nvSpPr>
            <p:spPr>
              <a:xfrm>
                <a:off x="1496630" y="529157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450911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575958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521523" y="528215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475804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600851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146954" y="1507431"/>
              <a:ext cx="151996" cy="137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6954" y="150743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9262627" y="150590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152871" y="3459709"/>
            <a:ext cx="4745571" cy="692475"/>
            <a:chOff x="1152871" y="3459709"/>
            <a:chExt cx="4745570" cy="692474"/>
          </a:xfrm>
        </p:grpSpPr>
        <p:grpSp>
          <p:nvGrpSpPr>
            <p:cNvPr id="203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52874" y="3669583"/>
              <a:ext cx="4745567" cy="482600"/>
              <a:chOff x="1168399" y="1295400"/>
              <a:chExt cx="4745567" cy="48260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1168115" y="3459709"/>
              <a:ext cx="4730324" cy="581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5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 rot="10800000">
              <a:off x="1152871" y="3512960"/>
              <a:ext cx="4745568" cy="156623"/>
              <a:chOff x="1168397" y="2105455"/>
              <a:chExt cx="4745568" cy="156623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07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9" y="283425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MM with 2DLC layers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7975579" y="2543909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New PI/DLC/Cu gluing</a:t>
            </a:r>
          </a:p>
          <a:p>
            <a:r>
              <a:rPr lang="en-US" dirty="0">
                <a:latin typeface="Comic Sans MS" panose="030F0702030302020204" pitchFamily="66" charset="0"/>
              </a:rPr>
              <a:t>+ </a:t>
            </a:r>
            <a:r>
              <a:rPr lang="en-US" dirty="0" err="1">
                <a:latin typeface="Comic Sans MS" panose="030F0702030302020204" pitchFamily="66" charset="0"/>
              </a:rPr>
              <a:t>microvia</a:t>
            </a:r>
            <a:r>
              <a:rPr lang="en-US" dirty="0">
                <a:latin typeface="Comic Sans MS" panose="030F0702030302020204" pitchFamily="66" charset="0"/>
              </a:rPr>
              <a:t> drilling</a:t>
            </a:r>
          </a:p>
          <a:p>
            <a:r>
              <a:rPr lang="en-US" dirty="0">
                <a:latin typeface="Comic Sans MS" panose="030F0702030302020204" pitchFamily="66" charset="0"/>
              </a:rPr>
              <a:t>+ Cu Plating </a:t>
            </a:r>
          </a:p>
          <a:p>
            <a:r>
              <a:rPr lang="en-US" dirty="0">
                <a:latin typeface="Comic Sans MS" panose="030F0702030302020204" pitchFamily="66" charset="0"/>
              </a:rPr>
              <a:t>+ Cu Patterning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2B4F939-FEA4-42A5-80AD-8ACCC0DB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931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301"/>
          <p:cNvSpPr/>
          <p:nvPr/>
        </p:nvSpPr>
        <p:spPr>
          <a:xfrm>
            <a:off x="8944708" y="2886896"/>
            <a:ext cx="527539" cy="476755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228CBD1-A1EE-4AF3-B272-05D2B53489C9}"/>
              </a:ext>
            </a:extLst>
          </p:cNvPr>
          <p:cNvGrpSpPr/>
          <p:nvPr/>
        </p:nvGrpSpPr>
        <p:grpSpPr>
          <a:xfrm>
            <a:off x="1168117" y="1853297"/>
            <a:ext cx="4745567" cy="482600"/>
            <a:chOff x="1168399" y="1295400"/>
            <a:chExt cx="4745567" cy="482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3F41C-7888-4164-9DBB-E26269BB6231}"/>
                </a:ext>
              </a:extLst>
            </p:cNvPr>
            <p:cNvSpPr/>
            <p:nvPr/>
          </p:nvSpPr>
          <p:spPr>
            <a:xfrm>
              <a:off x="1168399" y="1295400"/>
              <a:ext cx="4745567" cy="4826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0B14B1-9485-4FA9-B1A0-796302BB23F7}"/>
                </a:ext>
              </a:extLst>
            </p:cNvPr>
            <p:cNvSpPr/>
            <p:nvPr/>
          </p:nvSpPr>
          <p:spPr>
            <a:xfrm>
              <a:off x="131928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0B86EE-6C01-4226-83DD-E29263C5DCD8}"/>
                </a:ext>
              </a:extLst>
            </p:cNvPr>
            <p:cNvSpPr/>
            <p:nvPr/>
          </p:nvSpPr>
          <p:spPr>
            <a:xfrm>
              <a:off x="189324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EC17B-D788-4363-BD12-AC866B6D9EB7}"/>
                </a:ext>
              </a:extLst>
            </p:cNvPr>
            <p:cNvSpPr/>
            <p:nvPr/>
          </p:nvSpPr>
          <p:spPr>
            <a:xfrm>
              <a:off x="246721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1AA565-98AD-4A4C-881B-CC5C269F44E6}"/>
                </a:ext>
              </a:extLst>
            </p:cNvPr>
            <p:cNvSpPr/>
            <p:nvPr/>
          </p:nvSpPr>
          <p:spPr>
            <a:xfrm>
              <a:off x="304117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408A2B-5B11-482A-B86F-E50F777BB804}"/>
                </a:ext>
              </a:extLst>
            </p:cNvPr>
            <p:cNvSpPr/>
            <p:nvPr/>
          </p:nvSpPr>
          <p:spPr>
            <a:xfrm>
              <a:off x="361514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30E940-E154-4341-B7F3-88BFA94F5F33}"/>
                </a:ext>
              </a:extLst>
            </p:cNvPr>
            <p:cNvSpPr/>
            <p:nvPr/>
          </p:nvSpPr>
          <p:spPr>
            <a:xfrm>
              <a:off x="418910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FB127E-1EB0-4A50-AE6E-A14F19D71A7C}"/>
                </a:ext>
              </a:extLst>
            </p:cNvPr>
            <p:cNvSpPr/>
            <p:nvPr/>
          </p:nvSpPr>
          <p:spPr>
            <a:xfrm>
              <a:off x="4763074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DC8B31-2D56-4C11-8F3A-3BC38F9C457E}"/>
                </a:ext>
              </a:extLst>
            </p:cNvPr>
            <p:cNvSpPr/>
            <p:nvPr/>
          </p:nvSpPr>
          <p:spPr>
            <a:xfrm>
              <a:off x="5337039" y="1295400"/>
              <a:ext cx="432179" cy="5572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150032" y="5281155"/>
            <a:ext cx="4745568" cy="693479"/>
            <a:chOff x="1150032" y="5281155"/>
            <a:chExt cx="4745568" cy="693478"/>
          </a:xfrm>
        </p:grpSpPr>
        <p:grpSp>
          <p:nvGrpSpPr>
            <p:cNvPr id="142" name="Group 141"/>
            <p:cNvGrpSpPr/>
            <p:nvPr/>
          </p:nvGrpSpPr>
          <p:grpSpPr>
            <a:xfrm>
              <a:off x="1150032" y="5282159"/>
              <a:ext cx="4745568" cy="692474"/>
              <a:chOff x="1152874" y="3459709"/>
              <a:chExt cx="4745568" cy="692474"/>
            </a:xfrm>
          </p:grpSpPr>
          <p:grpSp>
            <p:nvGrpSpPr>
              <p:cNvPr id="214" name="Groupe 15">
                <a:extLst>
                  <a:ext uri="{FF2B5EF4-FFF2-40B4-BE49-F238E27FC236}">
                    <a16:creationId xmlns:a16="http://schemas.microsoft.com/office/drawing/2014/main" id="{17393631-177E-4F21-94F6-EF4E170EC153}"/>
                  </a:ext>
                </a:extLst>
              </p:cNvPr>
              <p:cNvGrpSpPr/>
              <p:nvPr/>
            </p:nvGrpSpPr>
            <p:grpSpPr>
              <a:xfrm>
                <a:off x="1152874" y="3669583"/>
                <a:ext cx="4745567" cy="482600"/>
                <a:chOff x="1168399" y="1295400"/>
                <a:chExt cx="4745567" cy="482600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EAB62B83-7783-48E9-BE14-F2ABE087C042}"/>
                    </a:ext>
                  </a:extLst>
                </p:cNvPr>
                <p:cNvSpPr/>
                <p:nvPr/>
              </p:nvSpPr>
              <p:spPr>
                <a:xfrm>
                  <a:off x="1168399" y="1295400"/>
                  <a:ext cx="4745567" cy="4826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B873F9-BDDA-4D33-9AA2-2785B722A4EA}"/>
                    </a:ext>
                  </a:extLst>
                </p:cNvPr>
                <p:cNvSpPr/>
                <p:nvPr/>
              </p:nvSpPr>
              <p:spPr>
                <a:xfrm>
                  <a:off x="131928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3158B424-DDF5-415F-81AB-A54D8DF8FE56}"/>
                    </a:ext>
                  </a:extLst>
                </p:cNvPr>
                <p:cNvSpPr/>
                <p:nvPr/>
              </p:nvSpPr>
              <p:spPr>
                <a:xfrm>
                  <a:off x="189324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5C85B378-C857-4415-A9AC-1DFB5AD7928F}"/>
                    </a:ext>
                  </a:extLst>
                </p:cNvPr>
                <p:cNvSpPr/>
                <p:nvPr/>
              </p:nvSpPr>
              <p:spPr>
                <a:xfrm>
                  <a:off x="246721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E509B7B4-50F4-4399-BAD4-F79324D2AD05}"/>
                    </a:ext>
                  </a:extLst>
                </p:cNvPr>
                <p:cNvSpPr/>
                <p:nvPr/>
              </p:nvSpPr>
              <p:spPr>
                <a:xfrm>
                  <a:off x="304117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0A8E482E-268B-45C4-A3C4-ACDAC9DC8123}"/>
                    </a:ext>
                  </a:extLst>
                </p:cNvPr>
                <p:cNvSpPr/>
                <p:nvPr/>
              </p:nvSpPr>
              <p:spPr>
                <a:xfrm>
                  <a:off x="361514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558C2EA6-6D31-4595-BC6F-3698903DDC55}"/>
                    </a:ext>
                  </a:extLst>
                </p:cNvPr>
                <p:cNvSpPr/>
                <p:nvPr/>
              </p:nvSpPr>
              <p:spPr>
                <a:xfrm>
                  <a:off x="418910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6F0B984-B3FD-456E-926A-2E348D5B910C}"/>
                    </a:ext>
                  </a:extLst>
                </p:cNvPr>
                <p:cNvSpPr/>
                <p:nvPr/>
              </p:nvSpPr>
              <p:spPr>
                <a:xfrm>
                  <a:off x="4763074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F3532E51-DF9D-4A61-8185-552906A42D59}"/>
                    </a:ext>
                  </a:extLst>
                </p:cNvPr>
                <p:cNvSpPr/>
                <p:nvPr/>
              </p:nvSpPr>
              <p:spPr>
                <a:xfrm>
                  <a:off x="5337039" y="1295400"/>
                  <a:ext cx="432179" cy="55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1152874" y="3459709"/>
                <a:ext cx="4745568" cy="209874"/>
                <a:chOff x="1152874" y="3325255"/>
                <a:chExt cx="4745568" cy="209874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80BBACCD-9810-4A6F-BF12-6E4CB8204980}"/>
                    </a:ext>
                  </a:extLst>
                </p:cNvPr>
                <p:cNvSpPr/>
                <p:nvPr/>
              </p:nvSpPr>
              <p:spPr>
                <a:xfrm>
                  <a:off x="3365019" y="3338572"/>
                  <a:ext cx="321275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0C58714-EFA4-4F2D-851B-962C3300B43B}"/>
                    </a:ext>
                  </a:extLst>
                </p:cNvPr>
                <p:cNvSpPr/>
                <p:nvPr/>
              </p:nvSpPr>
              <p:spPr>
                <a:xfrm>
                  <a:off x="1404460" y="3333672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DB7D6F0F-0EA0-4167-9672-5C2DBB57F100}"/>
                    </a:ext>
                  </a:extLst>
                </p:cNvPr>
                <p:cNvSpPr/>
                <p:nvPr/>
              </p:nvSpPr>
              <p:spPr>
                <a:xfrm>
                  <a:off x="5422215" y="3325255"/>
                  <a:ext cx="261257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9" name="Groupe 168">
                  <a:extLst>
                    <a:ext uri="{FF2B5EF4-FFF2-40B4-BE49-F238E27FC236}">
                      <a16:creationId xmlns:a16="http://schemas.microsoft.com/office/drawing/2014/main" id="{A01120EF-B556-43DD-8EF1-8E6314E56A28}"/>
                    </a:ext>
                  </a:extLst>
                </p:cNvPr>
                <p:cNvGrpSpPr/>
                <p:nvPr/>
              </p:nvGrpSpPr>
              <p:grpSpPr>
                <a:xfrm rot="10800000">
                  <a:off x="1152874" y="3378506"/>
                  <a:ext cx="4745568" cy="156623"/>
                  <a:chOff x="1168397" y="2105455"/>
                  <a:chExt cx="4745568" cy="156623"/>
                </a:xfrm>
              </p:grpSpPr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700C5D53-6B91-4098-A47A-282B9AA47B80}"/>
                      </a:ext>
                    </a:extLst>
                  </p:cNvPr>
                  <p:cNvSpPr/>
                  <p:nvPr/>
                </p:nvSpPr>
                <p:spPr>
                  <a:xfrm>
                    <a:off x="1168398" y="2105455"/>
                    <a:ext cx="4745567" cy="137981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221" name="Connecteur droit 28">
                    <a:extLst>
                      <a:ext uri="{FF2B5EF4-FFF2-40B4-BE49-F238E27FC236}">
                        <a16:creationId xmlns:a16="http://schemas.microsoft.com/office/drawing/2014/main" id="{9525B561-27FF-4970-9223-E4F0031EF8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68397" y="2262078"/>
                    <a:ext cx="4745567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43" name="Rectangle 142"/>
            <p:cNvSpPr/>
            <p:nvPr/>
          </p:nvSpPr>
          <p:spPr>
            <a:xfrm>
              <a:off x="1496630" y="529157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50911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575958" y="529057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521523" y="5282158"/>
              <a:ext cx="89544" cy="229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75804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600851" y="5281155"/>
              <a:ext cx="45719" cy="25718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818547" y="1494027"/>
            <a:ext cx="4745571" cy="829996"/>
            <a:chOff x="6841993" y="1505901"/>
            <a:chExt cx="4745570" cy="829996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9054138" y="1507431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00C5D53-6B91-4098-A47A-282B9AA47B80}"/>
                </a:ext>
              </a:extLst>
            </p:cNvPr>
            <p:cNvSpPr/>
            <p:nvPr/>
          </p:nvSpPr>
          <p:spPr>
            <a:xfrm rot="10800000">
              <a:off x="6841993" y="1566007"/>
              <a:ext cx="4745567" cy="13798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34" name="Connecteur droit 28">
              <a:extLst>
                <a:ext uri="{FF2B5EF4-FFF2-40B4-BE49-F238E27FC236}">
                  <a16:creationId xmlns:a16="http://schemas.microsoft.com/office/drawing/2014/main" id="{9525B561-27FF-4970-9223-E4F0031EF8B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41994" y="1547365"/>
              <a:ext cx="4745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/>
            <p:cNvGrpSpPr/>
            <p:nvPr/>
          </p:nvGrpSpPr>
          <p:grpSpPr>
            <a:xfrm>
              <a:off x="6841995" y="1642419"/>
              <a:ext cx="4745568" cy="693478"/>
              <a:chOff x="1150032" y="5281155"/>
              <a:chExt cx="4745568" cy="693478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1150032" y="5282159"/>
                <a:ext cx="4745568" cy="692474"/>
                <a:chOff x="1152874" y="3459709"/>
                <a:chExt cx="4745568" cy="692474"/>
              </a:xfrm>
            </p:grpSpPr>
            <p:grpSp>
              <p:nvGrpSpPr>
                <p:cNvPr id="246" name="Groupe 15">
                  <a:extLst>
                    <a:ext uri="{FF2B5EF4-FFF2-40B4-BE49-F238E27FC236}">
                      <a16:creationId xmlns:a16="http://schemas.microsoft.com/office/drawing/2014/main" id="{17393631-177E-4F21-94F6-EF4E170EC153}"/>
                    </a:ext>
                  </a:extLst>
                </p:cNvPr>
                <p:cNvGrpSpPr/>
                <p:nvPr/>
              </p:nvGrpSpPr>
              <p:grpSpPr>
                <a:xfrm>
                  <a:off x="1152874" y="3669583"/>
                  <a:ext cx="4745567" cy="482600"/>
                  <a:chOff x="1168399" y="1295400"/>
                  <a:chExt cx="4745567" cy="482600"/>
                </a:xfrm>
              </p:grpSpPr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EAB62B83-7783-48E9-BE14-F2ABE087C042}"/>
                      </a:ext>
                    </a:extLst>
                  </p:cNvPr>
                  <p:cNvSpPr/>
                  <p:nvPr/>
                </p:nvSpPr>
                <p:spPr>
                  <a:xfrm>
                    <a:off x="1168399" y="1295400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A5B873F9-BDDA-4D33-9AA2-2785B722A4EA}"/>
                      </a:ext>
                    </a:extLst>
                  </p:cNvPr>
                  <p:cNvSpPr/>
                  <p:nvPr/>
                </p:nvSpPr>
                <p:spPr>
                  <a:xfrm>
                    <a:off x="131928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3158B424-DDF5-415F-81AB-A54D8DF8FE56}"/>
                      </a:ext>
                    </a:extLst>
                  </p:cNvPr>
                  <p:cNvSpPr/>
                  <p:nvPr/>
                </p:nvSpPr>
                <p:spPr>
                  <a:xfrm>
                    <a:off x="189324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5C85B378-C857-4415-A9AC-1DFB5AD7928F}"/>
                      </a:ext>
                    </a:extLst>
                  </p:cNvPr>
                  <p:cNvSpPr/>
                  <p:nvPr/>
                </p:nvSpPr>
                <p:spPr>
                  <a:xfrm>
                    <a:off x="246721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E509B7B4-50F4-4399-BAD4-F79324D2AD05}"/>
                      </a:ext>
                    </a:extLst>
                  </p:cNvPr>
                  <p:cNvSpPr/>
                  <p:nvPr/>
                </p:nvSpPr>
                <p:spPr>
                  <a:xfrm>
                    <a:off x="304117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0A8E482E-268B-45C4-A3C4-ACDAC9DC8123}"/>
                      </a:ext>
                    </a:extLst>
                  </p:cNvPr>
                  <p:cNvSpPr/>
                  <p:nvPr/>
                </p:nvSpPr>
                <p:spPr>
                  <a:xfrm>
                    <a:off x="361514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558C2EA6-6D31-4595-BC6F-3698903DDC55}"/>
                      </a:ext>
                    </a:extLst>
                  </p:cNvPr>
                  <p:cNvSpPr/>
                  <p:nvPr/>
                </p:nvSpPr>
                <p:spPr>
                  <a:xfrm>
                    <a:off x="418910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46F0B984-B3FD-456E-926A-2E348D5B910C}"/>
                      </a:ext>
                    </a:extLst>
                  </p:cNvPr>
                  <p:cNvSpPr/>
                  <p:nvPr/>
                </p:nvSpPr>
                <p:spPr>
                  <a:xfrm>
                    <a:off x="476307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F3532E51-DF9D-4A61-8185-552906A42D59}"/>
                      </a:ext>
                    </a:extLst>
                  </p:cNvPr>
                  <p:cNvSpPr/>
                  <p:nvPr/>
                </p:nvSpPr>
                <p:spPr>
                  <a:xfrm>
                    <a:off x="533703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1152874" y="3459709"/>
                  <a:ext cx="4745568" cy="209874"/>
                  <a:chOff x="1152874" y="3325255"/>
                  <a:chExt cx="4745568" cy="209874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80BBACCD-9810-4A6F-BF12-6E4CB8204980}"/>
                      </a:ext>
                    </a:extLst>
                  </p:cNvPr>
                  <p:cNvSpPr/>
                  <p:nvPr/>
                </p:nvSpPr>
                <p:spPr>
                  <a:xfrm>
                    <a:off x="3365019" y="3338572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00C58714-EFA4-4F2D-851B-962C3300B43B}"/>
                      </a:ext>
                    </a:extLst>
                  </p:cNvPr>
                  <p:cNvSpPr/>
                  <p:nvPr/>
                </p:nvSpPr>
                <p:spPr>
                  <a:xfrm>
                    <a:off x="1404460" y="3333672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DB7D6F0F-0EA0-4167-9672-5C2DBB57F100}"/>
                      </a:ext>
                    </a:extLst>
                  </p:cNvPr>
                  <p:cNvSpPr/>
                  <p:nvPr/>
                </p:nvSpPr>
                <p:spPr>
                  <a:xfrm>
                    <a:off x="5422215" y="3325255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51" name="Groupe 168">
                    <a:extLst>
                      <a:ext uri="{FF2B5EF4-FFF2-40B4-BE49-F238E27FC236}">
                        <a16:creationId xmlns:a16="http://schemas.microsoft.com/office/drawing/2014/main" id="{A01120EF-B556-43DD-8EF1-8E6314E56A2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152874" y="3378506"/>
                    <a:ext cx="4745568" cy="156623"/>
                    <a:chOff x="1168397" y="2105455"/>
                    <a:chExt cx="4745568" cy="156623"/>
                  </a:xfrm>
                </p:grpSpPr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700C5D53-6B91-4098-A47A-282B9AA47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cxnSp>
                  <p:nvCxnSpPr>
                    <p:cNvPr id="253" name="Connecteur droit 28">
                      <a:extLst>
                        <a:ext uri="{FF2B5EF4-FFF2-40B4-BE49-F238E27FC236}">
                          <a16:creationId xmlns:a16="http://schemas.microsoft.com/office/drawing/2014/main" id="{9525B561-27FF-4970-9223-E4F0031EF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40" name="Rectangle 239"/>
              <p:cNvSpPr/>
              <p:nvPr/>
            </p:nvSpPr>
            <p:spPr>
              <a:xfrm>
                <a:off x="1496630" y="529157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1450911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1575958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5521523" y="528215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475804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600851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36" name="Rectangle 235"/>
            <p:cNvSpPr/>
            <p:nvPr/>
          </p:nvSpPr>
          <p:spPr>
            <a:xfrm>
              <a:off x="9146954" y="1507431"/>
              <a:ext cx="151996" cy="137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9146954" y="150743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9262627" y="150590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826721" y="3322187"/>
            <a:ext cx="4745571" cy="829996"/>
            <a:chOff x="6841993" y="1505901"/>
            <a:chExt cx="4745570" cy="829996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0BBACCD-9810-4A6F-BF12-6E4CB8204980}"/>
                </a:ext>
              </a:extLst>
            </p:cNvPr>
            <p:cNvSpPr/>
            <p:nvPr/>
          </p:nvSpPr>
          <p:spPr>
            <a:xfrm>
              <a:off x="9054138" y="1507431"/>
              <a:ext cx="32127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00C5D53-6B91-4098-A47A-282B9AA47B80}"/>
                </a:ext>
              </a:extLst>
            </p:cNvPr>
            <p:cNvSpPr/>
            <p:nvPr/>
          </p:nvSpPr>
          <p:spPr>
            <a:xfrm rot="10800000">
              <a:off x="6841993" y="1566007"/>
              <a:ext cx="4745567" cy="13798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73" name="Connecteur droit 28">
              <a:extLst>
                <a:ext uri="{FF2B5EF4-FFF2-40B4-BE49-F238E27FC236}">
                  <a16:creationId xmlns:a16="http://schemas.microsoft.com/office/drawing/2014/main" id="{9525B561-27FF-4970-9223-E4F0031EF8B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41994" y="1547365"/>
              <a:ext cx="4745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>
              <a:off x="6841995" y="1642419"/>
              <a:ext cx="4745568" cy="693478"/>
              <a:chOff x="1150032" y="5281155"/>
              <a:chExt cx="4745568" cy="693478"/>
            </a:xfrm>
          </p:grpSpPr>
          <p:grpSp>
            <p:nvGrpSpPr>
              <p:cNvPr id="278" name="Group 277"/>
              <p:cNvGrpSpPr/>
              <p:nvPr/>
            </p:nvGrpSpPr>
            <p:grpSpPr>
              <a:xfrm>
                <a:off x="1150032" y="5282159"/>
                <a:ext cx="4745568" cy="692474"/>
                <a:chOff x="1152874" y="3459709"/>
                <a:chExt cx="4745568" cy="692474"/>
              </a:xfrm>
            </p:grpSpPr>
            <p:grpSp>
              <p:nvGrpSpPr>
                <p:cNvPr id="285" name="Groupe 15">
                  <a:extLst>
                    <a:ext uri="{FF2B5EF4-FFF2-40B4-BE49-F238E27FC236}">
                      <a16:creationId xmlns:a16="http://schemas.microsoft.com/office/drawing/2014/main" id="{17393631-177E-4F21-94F6-EF4E170EC153}"/>
                    </a:ext>
                  </a:extLst>
                </p:cNvPr>
                <p:cNvGrpSpPr/>
                <p:nvPr/>
              </p:nvGrpSpPr>
              <p:grpSpPr>
                <a:xfrm>
                  <a:off x="1152874" y="3669583"/>
                  <a:ext cx="4745567" cy="482600"/>
                  <a:chOff x="1168399" y="1295400"/>
                  <a:chExt cx="4745567" cy="482600"/>
                </a:xfrm>
              </p:grpSpPr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EAB62B83-7783-48E9-BE14-F2ABE087C042}"/>
                      </a:ext>
                    </a:extLst>
                  </p:cNvPr>
                  <p:cNvSpPr/>
                  <p:nvPr/>
                </p:nvSpPr>
                <p:spPr>
                  <a:xfrm>
                    <a:off x="1168399" y="1295400"/>
                    <a:ext cx="4745567" cy="48260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5B873F9-BDDA-4D33-9AA2-2785B722A4EA}"/>
                      </a:ext>
                    </a:extLst>
                  </p:cNvPr>
                  <p:cNvSpPr/>
                  <p:nvPr/>
                </p:nvSpPr>
                <p:spPr>
                  <a:xfrm>
                    <a:off x="131928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3158B424-DDF5-415F-81AB-A54D8DF8FE56}"/>
                      </a:ext>
                    </a:extLst>
                  </p:cNvPr>
                  <p:cNvSpPr/>
                  <p:nvPr/>
                </p:nvSpPr>
                <p:spPr>
                  <a:xfrm>
                    <a:off x="189324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5C85B378-C857-4415-A9AC-1DFB5AD7928F}"/>
                      </a:ext>
                    </a:extLst>
                  </p:cNvPr>
                  <p:cNvSpPr/>
                  <p:nvPr/>
                </p:nvSpPr>
                <p:spPr>
                  <a:xfrm>
                    <a:off x="246721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E509B7B4-50F4-4399-BAD4-F79324D2AD05}"/>
                      </a:ext>
                    </a:extLst>
                  </p:cNvPr>
                  <p:cNvSpPr/>
                  <p:nvPr/>
                </p:nvSpPr>
                <p:spPr>
                  <a:xfrm>
                    <a:off x="304117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0A8E482E-268B-45C4-A3C4-ACDAC9DC8123}"/>
                      </a:ext>
                    </a:extLst>
                  </p:cNvPr>
                  <p:cNvSpPr/>
                  <p:nvPr/>
                </p:nvSpPr>
                <p:spPr>
                  <a:xfrm>
                    <a:off x="361514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558C2EA6-6D31-4595-BC6F-3698903DDC55}"/>
                      </a:ext>
                    </a:extLst>
                  </p:cNvPr>
                  <p:cNvSpPr/>
                  <p:nvPr/>
                </p:nvSpPr>
                <p:spPr>
                  <a:xfrm>
                    <a:off x="418910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46F0B984-B3FD-456E-926A-2E348D5B910C}"/>
                      </a:ext>
                    </a:extLst>
                  </p:cNvPr>
                  <p:cNvSpPr/>
                  <p:nvPr/>
                </p:nvSpPr>
                <p:spPr>
                  <a:xfrm>
                    <a:off x="4763074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F3532E51-DF9D-4A61-8185-552906A42D59}"/>
                      </a:ext>
                    </a:extLst>
                  </p:cNvPr>
                  <p:cNvSpPr/>
                  <p:nvPr/>
                </p:nvSpPr>
                <p:spPr>
                  <a:xfrm>
                    <a:off x="5337039" y="1295400"/>
                    <a:ext cx="432179" cy="5572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6" name="Group 285"/>
                <p:cNvGrpSpPr/>
                <p:nvPr/>
              </p:nvGrpSpPr>
              <p:grpSpPr>
                <a:xfrm>
                  <a:off x="1152874" y="3459709"/>
                  <a:ext cx="4745568" cy="209874"/>
                  <a:chOff x="1152874" y="3325255"/>
                  <a:chExt cx="4745568" cy="209874"/>
                </a:xfrm>
              </p:grpSpPr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80BBACCD-9810-4A6F-BF12-6E4CB8204980}"/>
                      </a:ext>
                    </a:extLst>
                  </p:cNvPr>
                  <p:cNvSpPr/>
                  <p:nvPr/>
                </p:nvSpPr>
                <p:spPr>
                  <a:xfrm>
                    <a:off x="3365019" y="3338572"/>
                    <a:ext cx="321275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00C58714-EFA4-4F2D-851B-962C3300B43B}"/>
                      </a:ext>
                    </a:extLst>
                  </p:cNvPr>
                  <p:cNvSpPr/>
                  <p:nvPr/>
                </p:nvSpPr>
                <p:spPr>
                  <a:xfrm>
                    <a:off x="1404460" y="3333672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DB7D6F0F-0EA0-4167-9672-5C2DBB57F100}"/>
                      </a:ext>
                    </a:extLst>
                  </p:cNvPr>
                  <p:cNvSpPr/>
                  <p:nvPr/>
                </p:nvSpPr>
                <p:spPr>
                  <a:xfrm>
                    <a:off x="5422215" y="3325255"/>
                    <a:ext cx="261257" cy="45719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90" name="Groupe 168">
                    <a:extLst>
                      <a:ext uri="{FF2B5EF4-FFF2-40B4-BE49-F238E27FC236}">
                        <a16:creationId xmlns:a16="http://schemas.microsoft.com/office/drawing/2014/main" id="{A01120EF-B556-43DD-8EF1-8E6314E56A2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152874" y="3378506"/>
                    <a:ext cx="4745568" cy="156623"/>
                    <a:chOff x="1168397" y="2105455"/>
                    <a:chExt cx="4745568" cy="156623"/>
                  </a:xfrm>
                </p:grpSpPr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700C5D53-6B91-4098-A47A-282B9AA47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8398" y="2105455"/>
                      <a:ext cx="4745567" cy="13798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cxnSp>
                  <p:nvCxnSpPr>
                    <p:cNvPr id="292" name="Connecteur droit 28">
                      <a:extLst>
                        <a:ext uri="{FF2B5EF4-FFF2-40B4-BE49-F238E27FC236}">
                          <a16:creationId xmlns:a16="http://schemas.microsoft.com/office/drawing/2014/main" id="{9525B561-27FF-4970-9223-E4F0031EF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68397" y="2262078"/>
                      <a:ext cx="4745567" cy="0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79" name="Rectangle 278"/>
              <p:cNvSpPr/>
              <p:nvPr/>
            </p:nvSpPr>
            <p:spPr>
              <a:xfrm>
                <a:off x="1496630" y="529157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450911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575958" y="529057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5521523" y="5282158"/>
                <a:ext cx="89544" cy="2293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475804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600851" y="5281155"/>
                <a:ext cx="45719" cy="25718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75" name="Rectangle 274"/>
            <p:cNvSpPr/>
            <p:nvPr/>
          </p:nvSpPr>
          <p:spPr>
            <a:xfrm>
              <a:off x="9146954" y="1507431"/>
              <a:ext cx="151996" cy="137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9146954" y="150743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9262627" y="1505901"/>
              <a:ext cx="45719" cy="1444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303" name="Straight Connector 302"/>
          <p:cNvCxnSpPr/>
          <p:nvPr/>
        </p:nvCxnSpPr>
        <p:spPr>
          <a:xfrm flipV="1">
            <a:off x="6818549" y="2985527"/>
            <a:ext cx="4745567" cy="3902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Group 303"/>
          <p:cNvGrpSpPr/>
          <p:nvPr/>
        </p:nvGrpSpPr>
        <p:grpSpPr>
          <a:xfrm>
            <a:off x="1152871" y="3459709"/>
            <a:ext cx="4745571" cy="692475"/>
            <a:chOff x="1152871" y="3459709"/>
            <a:chExt cx="4745570" cy="692474"/>
          </a:xfrm>
        </p:grpSpPr>
        <p:grpSp>
          <p:nvGrpSpPr>
            <p:cNvPr id="305" name="Groupe 15">
              <a:extLst>
                <a:ext uri="{FF2B5EF4-FFF2-40B4-BE49-F238E27FC236}">
                  <a16:creationId xmlns:a16="http://schemas.microsoft.com/office/drawing/2014/main" id="{17393631-177E-4F21-94F6-EF4E170EC153}"/>
                </a:ext>
              </a:extLst>
            </p:cNvPr>
            <p:cNvGrpSpPr/>
            <p:nvPr/>
          </p:nvGrpSpPr>
          <p:grpSpPr>
            <a:xfrm>
              <a:off x="1152874" y="3669583"/>
              <a:ext cx="4745567" cy="482600"/>
              <a:chOff x="1168399" y="1295400"/>
              <a:chExt cx="4745567" cy="482600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EAB62B83-7783-48E9-BE14-F2ABE087C042}"/>
                  </a:ext>
                </a:extLst>
              </p:cNvPr>
              <p:cNvSpPr/>
              <p:nvPr/>
            </p:nvSpPr>
            <p:spPr>
              <a:xfrm>
                <a:off x="1168399" y="1295400"/>
                <a:ext cx="4745567" cy="48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5B873F9-BDDA-4D33-9AA2-2785B722A4EA}"/>
                  </a:ext>
                </a:extLst>
              </p:cNvPr>
              <p:cNvSpPr/>
              <p:nvPr/>
            </p:nvSpPr>
            <p:spPr>
              <a:xfrm>
                <a:off x="131928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3158B424-DDF5-415F-81AB-A54D8DF8FE56}"/>
                  </a:ext>
                </a:extLst>
              </p:cNvPr>
              <p:cNvSpPr/>
              <p:nvPr/>
            </p:nvSpPr>
            <p:spPr>
              <a:xfrm>
                <a:off x="189324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5C85B378-C857-4415-A9AC-1DFB5AD7928F}"/>
                  </a:ext>
                </a:extLst>
              </p:cNvPr>
              <p:cNvSpPr/>
              <p:nvPr/>
            </p:nvSpPr>
            <p:spPr>
              <a:xfrm>
                <a:off x="246721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E509B7B4-50F4-4399-BAD4-F79324D2AD05}"/>
                  </a:ext>
                </a:extLst>
              </p:cNvPr>
              <p:cNvSpPr/>
              <p:nvPr/>
            </p:nvSpPr>
            <p:spPr>
              <a:xfrm>
                <a:off x="304117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0A8E482E-268B-45C4-A3C4-ACDAC9DC8123}"/>
                  </a:ext>
                </a:extLst>
              </p:cNvPr>
              <p:cNvSpPr/>
              <p:nvPr/>
            </p:nvSpPr>
            <p:spPr>
              <a:xfrm>
                <a:off x="361514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558C2EA6-6D31-4595-BC6F-3698903DDC55}"/>
                  </a:ext>
                </a:extLst>
              </p:cNvPr>
              <p:cNvSpPr/>
              <p:nvPr/>
            </p:nvSpPr>
            <p:spPr>
              <a:xfrm>
                <a:off x="418910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6F0B984-B3FD-456E-926A-2E348D5B910C}"/>
                  </a:ext>
                </a:extLst>
              </p:cNvPr>
              <p:cNvSpPr/>
              <p:nvPr/>
            </p:nvSpPr>
            <p:spPr>
              <a:xfrm>
                <a:off x="4763074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F3532E51-DF9D-4A61-8185-552906A42D59}"/>
                  </a:ext>
                </a:extLst>
              </p:cNvPr>
              <p:cNvSpPr/>
              <p:nvPr/>
            </p:nvSpPr>
            <p:spPr>
              <a:xfrm>
                <a:off x="5337039" y="1295400"/>
                <a:ext cx="432179" cy="5572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DB7D6F0F-0EA0-4167-9672-5C2DBB57F100}"/>
                </a:ext>
              </a:extLst>
            </p:cNvPr>
            <p:cNvSpPr/>
            <p:nvPr/>
          </p:nvSpPr>
          <p:spPr>
            <a:xfrm>
              <a:off x="1168115" y="3459709"/>
              <a:ext cx="4730324" cy="581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7" name="Groupe 168">
              <a:extLst>
                <a:ext uri="{FF2B5EF4-FFF2-40B4-BE49-F238E27FC236}">
                  <a16:creationId xmlns:a16="http://schemas.microsoft.com/office/drawing/2014/main" id="{A01120EF-B556-43DD-8EF1-8E6314E56A28}"/>
                </a:ext>
              </a:extLst>
            </p:cNvPr>
            <p:cNvGrpSpPr/>
            <p:nvPr/>
          </p:nvGrpSpPr>
          <p:grpSpPr>
            <a:xfrm rot="10800000">
              <a:off x="1152871" y="3512960"/>
              <a:ext cx="4745568" cy="156623"/>
              <a:chOff x="1168397" y="2105455"/>
              <a:chExt cx="4745568" cy="156623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700C5D53-6B91-4098-A47A-282B9AA47B80}"/>
                  </a:ext>
                </a:extLst>
              </p:cNvPr>
              <p:cNvSpPr/>
              <p:nvPr/>
            </p:nvSpPr>
            <p:spPr>
              <a:xfrm>
                <a:off x="1168398" y="2105455"/>
                <a:ext cx="4745567" cy="1379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09" name="Connecteur droit 28">
                <a:extLst>
                  <a:ext uri="{FF2B5EF4-FFF2-40B4-BE49-F238E27FC236}">
                    <a16:creationId xmlns:a16="http://schemas.microsoft.com/office/drawing/2014/main" id="{9525B561-27FF-4970-9223-E4F0031EF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8397" y="2262078"/>
                <a:ext cx="474556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9" name="Titre 1">
            <a:extLst>
              <a:ext uri="{FF2B5EF4-FFF2-40B4-BE49-F238E27FC236}">
                <a16:creationId xmlns:a16="http://schemas.microsoft.com/office/drawing/2014/main" id="{33B71C64-640D-48A8-978B-D31FC49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179" y="283425"/>
            <a:ext cx="9803815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MM with 2DLC layers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		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9567" y="4316661"/>
            <a:ext cx="44133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Bulk creation on top of the structure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-Rate above 10M events/cm2.s possible</a:t>
            </a:r>
          </a:p>
          <a:p>
            <a:r>
              <a:rPr lang="en-US" dirty="0">
                <a:latin typeface="Comic Sans MS" panose="030F0702030302020204" pitchFamily="66" charset="0"/>
              </a:rPr>
              <a:t>-Pillars should hide the </a:t>
            </a:r>
            <a:r>
              <a:rPr lang="en-US" dirty="0" err="1">
                <a:latin typeface="Comic Sans MS" panose="030F0702030302020204" pitchFamily="66" charset="0"/>
              </a:rPr>
              <a:t>Microvias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-Spark protected</a:t>
            </a:r>
          </a:p>
          <a:p>
            <a:r>
              <a:rPr lang="en-US" dirty="0">
                <a:latin typeface="Comic Sans MS" panose="030F0702030302020204" pitchFamily="66" charset="0"/>
              </a:rPr>
              <a:t>-BULK step still manually performed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CFF0A7A-6A10-4EC8-AEA9-6C20F37C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539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5" y="180736"/>
            <a:ext cx="10515600" cy="75497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Can we get better energy resolution in MM detectors ?</a:t>
            </a:r>
            <a:endParaRPr lang="fr-CH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1511364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Pad polishing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Glass substrates give even better results</a:t>
            </a:r>
          </a:p>
          <a:p>
            <a:r>
              <a:rPr lang="en-US" dirty="0">
                <a:latin typeface="Comic Sans MS" panose="030F0702030302020204" pitchFamily="66" charset="0"/>
              </a:rPr>
              <a:t>Improve amplification gap uniformity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BULK : Hard to do better than what we have today </a:t>
            </a:r>
          </a:p>
          <a:p>
            <a:r>
              <a:rPr lang="en-US" dirty="0">
                <a:latin typeface="Comic Sans MS" panose="030F0702030302020204" pitchFamily="66" charset="0"/>
              </a:rPr>
              <a:t>Mesh type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Woven ( some field variations in the holes)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Electro-formed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Chemical etching (round shape seems to be the best)</a:t>
            </a:r>
          </a:p>
          <a:p>
            <a:r>
              <a:rPr lang="en-US" dirty="0">
                <a:latin typeface="Comic Sans MS" panose="030F0702030302020204" pitchFamily="66" charset="0"/>
              </a:rPr>
              <a:t>Resistive layer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Cancel the high fields at the edges of the pads</a:t>
            </a:r>
          </a:p>
          <a:p>
            <a:r>
              <a:rPr lang="en-US" dirty="0">
                <a:latin typeface="Comic Sans MS" panose="030F0702030302020204" pitchFamily="66" charset="0"/>
              </a:rPr>
              <a:t>Remove Pillars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Great contributor in field distortion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143" y="1154031"/>
            <a:ext cx="1745800" cy="1168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α mesh / β mesh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74" b="13844"/>
          <a:stretch/>
        </p:blipFill>
        <p:spPr bwMode="auto">
          <a:xfrm>
            <a:off x="9029143" y="3947941"/>
            <a:ext cx="1745800" cy="1154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143" y="2540771"/>
            <a:ext cx="1745800" cy="1188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43" y="5321032"/>
            <a:ext cx="1745800" cy="1241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955216-0DCB-4D7E-B110-62BA338B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98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</a:t>
            </a:r>
            <a:r>
              <a:rPr lang="en-US" dirty="0" err="1"/>
              <a:t>fieldcage</a:t>
            </a:r>
            <a:r>
              <a:rPr lang="en-US" dirty="0"/>
              <a:t> </a:t>
            </a:r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3" y="365126"/>
            <a:ext cx="10606171" cy="5935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822" y="1934996"/>
            <a:ext cx="3200399" cy="2400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0275" y="1944966"/>
            <a:ext cx="3333980" cy="25139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7215" y="1949449"/>
            <a:ext cx="3316035" cy="2487027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4AA266-5FE8-491C-92FA-A84FEAB2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517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08" y="3841514"/>
            <a:ext cx="6986955" cy="13012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2813539" y="4396155"/>
            <a:ext cx="1641231" cy="820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5005755" y="4390292"/>
            <a:ext cx="1641231" cy="820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197970" y="4390292"/>
            <a:ext cx="1641231" cy="820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403231" y="3739663"/>
            <a:ext cx="6986955" cy="937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Oval 8"/>
          <p:cNvSpPr/>
          <p:nvPr/>
        </p:nvSpPr>
        <p:spPr>
          <a:xfrm>
            <a:off x="2403233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Oval 10"/>
          <p:cNvSpPr/>
          <p:nvPr/>
        </p:nvSpPr>
        <p:spPr>
          <a:xfrm>
            <a:off x="3162300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Oval 11"/>
          <p:cNvSpPr/>
          <p:nvPr/>
        </p:nvSpPr>
        <p:spPr>
          <a:xfrm>
            <a:off x="4680433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Oval 12"/>
          <p:cNvSpPr/>
          <p:nvPr/>
        </p:nvSpPr>
        <p:spPr>
          <a:xfrm>
            <a:off x="3921366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Oval 13"/>
          <p:cNvSpPr/>
          <p:nvPr/>
        </p:nvSpPr>
        <p:spPr>
          <a:xfrm>
            <a:off x="5439501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Oval 14"/>
          <p:cNvSpPr/>
          <p:nvPr/>
        </p:nvSpPr>
        <p:spPr>
          <a:xfrm>
            <a:off x="6198568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Oval 15"/>
          <p:cNvSpPr/>
          <p:nvPr/>
        </p:nvSpPr>
        <p:spPr>
          <a:xfrm>
            <a:off x="6957634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Oval 16"/>
          <p:cNvSpPr/>
          <p:nvPr/>
        </p:nvSpPr>
        <p:spPr>
          <a:xfrm>
            <a:off x="7716701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Oval 17"/>
          <p:cNvSpPr/>
          <p:nvPr/>
        </p:nvSpPr>
        <p:spPr>
          <a:xfrm>
            <a:off x="8475769" y="2086709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Oval 18"/>
          <p:cNvSpPr/>
          <p:nvPr/>
        </p:nvSpPr>
        <p:spPr>
          <a:xfrm>
            <a:off x="9234836" y="2080847"/>
            <a:ext cx="187569" cy="199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Left-Right Arrow 23"/>
          <p:cNvSpPr/>
          <p:nvPr/>
        </p:nvSpPr>
        <p:spPr>
          <a:xfrm>
            <a:off x="5326500" y="2921861"/>
            <a:ext cx="1216152" cy="1964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74C53C1-4F97-4D24-93D1-76D64BBB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154" y="263714"/>
            <a:ext cx="7777113" cy="773421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Interesting to know concerning energy resolution</a:t>
            </a:r>
            <a:endParaRPr lang="fr-CH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F305133E-3C0B-4113-87D7-1F399D4D120B}"/>
              </a:ext>
            </a:extLst>
          </p:cNvPr>
          <p:cNvSpPr txBox="1"/>
          <p:nvPr/>
        </p:nvSpPr>
        <p:spPr>
          <a:xfrm>
            <a:off x="2506395" y="5493795"/>
            <a:ext cx="7491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is the field variation if we do a scan following the blue arrow?</a:t>
            </a:r>
          </a:p>
          <a:p>
            <a:r>
              <a:rPr lang="en-US" dirty="0">
                <a:latin typeface="Comic Sans MS" panose="030F0702030302020204" pitchFamily="66" charset="0"/>
              </a:rPr>
              <a:t>Constant?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9064CC-8F0F-4021-AA27-5CE436E9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30</a:t>
            </a:fld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B32869-C46E-407F-8CFD-CD8C6FC3A603}"/>
              </a:ext>
            </a:extLst>
          </p:cNvPr>
          <p:cNvSpPr txBox="1"/>
          <p:nvPr/>
        </p:nvSpPr>
        <p:spPr>
          <a:xfrm>
            <a:off x="6915429" y="280175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Scan at mid height</a:t>
            </a:r>
          </a:p>
        </p:txBody>
      </p:sp>
    </p:spTree>
    <p:extLst>
      <p:ext uri="{BB962C8B-B14F-4D97-AF65-F5344CB8AC3E}">
        <p14:creationId xmlns:p14="http://schemas.microsoft.com/office/powerpoint/2010/main" val="1454078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22" y="270532"/>
            <a:ext cx="8616548" cy="6218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70" y="270532"/>
            <a:ext cx="2936408" cy="219467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88B983-EAFE-42F8-B5C4-9BF6917C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31</a:t>
            </a:fld>
            <a:endParaRPr lang="fr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7ACCC5-86E5-446F-969C-AB18090816DD}"/>
              </a:ext>
            </a:extLst>
          </p:cNvPr>
          <p:cNvSpPr txBox="1"/>
          <p:nvPr/>
        </p:nvSpPr>
        <p:spPr>
          <a:xfrm>
            <a:off x="9243391" y="2944110"/>
            <a:ext cx="29578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Extensive studies have </a:t>
            </a:r>
          </a:p>
          <a:p>
            <a:r>
              <a:rPr lang="en-GB" dirty="0"/>
              <a:t>been done by ATLAS NSW on:</a:t>
            </a:r>
          </a:p>
          <a:p>
            <a:r>
              <a:rPr lang="en-GB" dirty="0"/>
              <a:t>-Meshes </a:t>
            </a:r>
          </a:p>
          <a:p>
            <a:r>
              <a:rPr lang="en-GB" dirty="0"/>
              <a:t>-HV stability</a:t>
            </a:r>
          </a:p>
          <a:p>
            <a:r>
              <a:rPr lang="en-GB" dirty="0"/>
              <a:t>-Operational margins</a:t>
            </a:r>
          </a:p>
        </p:txBody>
      </p:sp>
    </p:spTree>
    <p:extLst>
      <p:ext uri="{BB962C8B-B14F-4D97-AF65-F5344CB8AC3E}">
        <p14:creationId xmlns:p14="http://schemas.microsoft.com/office/powerpoint/2010/main" val="269223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92" y="-142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Best MPGD concerning Energy resolution: Micro BULK MM</a:t>
            </a:r>
            <a:endParaRPr lang="fr-CH" sz="28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88" y="3740010"/>
            <a:ext cx="3811603" cy="283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8405" y="1350254"/>
            <a:ext cx="7628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>
                <a:latin typeface="Comic Sans MS" panose="030F0702030302020204" pitchFamily="66" charset="0"/>
              </a:rPr>
              <a:t>-11.2% FWHM measured (Fe55)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-Round holes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-No Pillars modifying fields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-Electrodes have a mirror like finishing by process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-Really precise gap define by base material less than 1% error</a:t>
            </a:r>
            <a:endParaRPr lang="fr-CH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-No pad edges in the amplification region (in the holes)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2306" y="1867559"/>
            <a:ext cx="3454421" cy="269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15" y="5171081"/>
            <a:ext cx="3811604" cy="1070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86" y="4898335"/>
            <a:ext cx="2079431" cy="147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0495D6-C767-4D49-8372-8CB490A2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104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Dynamic range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Micromegas and  micro-wells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 err="1">
                <a:latin typeface="Comic Sans MS" panose="030F0702030302020204" pitchFamily="66" charset="0"/>
              </a:rPr>
              <a:t>Ar</a:t>
            </a:r>
            <a:r>
              <a:rPr lang="en-US" dirty="0">
                <a:latin typeface="Comic Sans MS" panose="030F0702030302020204" pitchFamily="66" charset="0"/>
              </a:rPr>
              <a:t>/Co2 mixtures with cosmic muons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Average minimum gas gain for good efficiency : 3000 to 5000</a:t>
            </a: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Sparks or instabilities at gas gain of 10 000 to 20 000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In similar conditions a triple GEM detector can reach gas gains above 100 000 before having instabilities.</a:t>
            </a:r>
          </a:p>
          <a:p>
            <a:r>
              <a:rPr lang="en-US" dirty="0">
                <a:latin typeface="Comic Sans MS" panose="030F0702030302020204" pitchFamily="66" charset="0"/>
              </a:rPr>
              <a:t>It seems that only multi amplification gap devices can reach higher dynamic range.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Triple or quadruple GEM detectors (THGEM also)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Or may be </a:t>
            </a:r>
            <a:r>
              <a:rPr lang="en-US" dirty="0" err="1">
                <a:latin typeface="Comic Sans MS" panose="030F0702030302020204" pitchFamily="66" charset="0"/>
              </a:rPr>
              <a:t>multimesh</a:t>
            </a:r>
            <a:r>
              <a:rPr lang="en-US" dirty="0">
                <a:latin typeface="Comic Sans MS" panose="030F0702030302020204" pitchFamily="66" charset="0"/>
              </a:rPr>
              <a:t>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63ACF9-A606-4E0B-8902-D2E671F7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2370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1" y="1684563"/>
            <a:ext cx="3811652" cy="19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igure 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86" y="3555605"/>
            <a:ext cx="3431207" cy="10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igure II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92"/>
          <a:stretch>
            <a:fillRect/>
          </a:stretch>
        </p:blipFill>
        <p:spPr bwMode="auto">
          <a:xfrm>
            <a:off x="1761985" y="5028019"/>
            <a:ext cx="3431207" cy="78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60"/>
          <a:stretch>
            <a:fillRect/>
          </a:stretch>
        </p:blipFill>
        <p:spPr bwMode="auto">
          <a:xfrm>
            <a:off x="7421565" y="950331"/>
            <a:ext cx="4143903" cy="45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904" y="4968953"/>
            <a:ext cx="42354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-Self supporting panel</a:t>
            </a:r>
            <a:r>
              <a:rPr lang="fr-CH" sz="1600" dirty="0">
                <a:latin typeface="Comic Sans MS" panose="030F0702030302020204" pitchFamily="66" charset="0"/>
              </a:rPr>
              <a:t> no frames no </a:t>
            </a:r>
            <a:r>
              <a:rPr lang="fr-CH" sz="1600" dirty="0" err="1">
                <a:latin typeface="Comic Sans MS" panose="030F0702030302020204" pitchFamily="66" charset="0"/>
              </a:rPr>
              <a:t>pillars</a:t>
            </a:r>
            <a:endParaRPr lang="fr-CH" sz="1600" dirty="0">
              <a:latin typeface="Comic Sans MS" panose="030F0702030302020204" pitchFamily="66" charset="0"/>
            </a:endParaRPr>
          </a:p>
          <a:p>
            <a:r>
              <a:rPr lang="fr-CH" sz="1600" dirty="0">
                <a:latin typeface="Comic Sans MS" panose="030F0702030302020204" pitchFamily="66" charset="0"/>
              </a:rPr>
              <a:t>-large size compatible</a:t>
            </a:r>
          </a:p>
          <a:p>
            <a:r>
              <a:rPr lang="fr-CH" sz="1600" dirty="0">
                <a:latin typeface="Comic Sans MS" panose="030F0702030302020204" pitchFamily="66" charset="0"/>
              </a:rPr>
              <a:t>-Mass production compatible</a:t>
            </a:r>
          </a:p>
          <a:p>
            <a:r>
              <a:rPr lang="fr-CH" sz="1600" dirty="0">
                <a:latin typeface="Comic Sans MS" panose="030F0702030302020204" pitchFamily="66" charset="0"/>
              </a:rPr>
              <a:t>-</a:t>
            </a:r>
            <a:r>
              <a:rPr lang="fr-CH" sz="1600" dirty="0" err="1">
                <a:latin typeface="Comic Sans MS" panose="030F0702030302020204" pitchFamily="66" charset="0"/>
              </a:rPr>
              <a:t>See</a:t>
            </a:r>
            <a:r>
              <a:rPr lang="fr-CH" sz="1600" dirty="0">
                <a:latin typeface="Comic Sans MS" panose="030F0702030302020204" pitchFamily="66" charset="0"/>
              </a:rPr>
              <a:t> </a:t>
            </a:r>
            <a:r>
              <a:rPr lang="fr-CH" sz="1600" dirty="0" err="1">
                <a:latin typeface="Comic Sans MS" panose="030F0702030302020204" pitchFamily="66" charset="0"/>
              </a:rPr>
              <a:t>Marco’s</a:t>
            </a:r>
            <a:r>
              <a:rPr lang="fr-CH" sz="1600" dirty="0">
                <a:latin typeface="Comic Sans MS" panose="030F0702030302020204" pitchFamily="66" charset="0"/>
              </a:rPr>
              <a:t> talk for performances</a:t>
            </a:r>
          </a:p>
          <a:p>
            <a:endParaRPr lang="fr-CH" sz="1600" dirty="0">
              <a:latin typeface="Comic Sans MS" panose="030F0702030302020204" pitchFamily="66" charset="0"/>
            </a:endParaRPr>
          </a:p>
          <a:p>
            <a:endParaRPr lang="fr-CH" dirty="0">
              <a:latin typeface="Comic Sans MS" panose="030F0702030302020204" pitchFamily="66" charset="0"/>
            </a:endParaRPr>
          </a:p>
          <a:p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B531D7-903F-4AFF-BC7A-1AB02D27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5" y="2875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Multi Mesh device: MM THGEM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Marco </a:t>
            </a:r>
            <a:r>
              <a:rPr lang="en-US" sz="1800" dirty="0" err="1">
                <a:latin typeface="Comic Sans MS" panose="030F0702030302020204" pitchFamily="66" charset="0"/>
              </a:rPr>
              <a:t>Cortesi</a:t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Rui De </a:t>
            </a:r>
            <a:r>
              <a:rPr lang="en-US" sz="1800" dirty="0" err="1">
                <a:latin typeface="Comic Sans MS" panose="030F0702030302020204" pitchFamily="66" charset="0"/>
              </a:rPr>
              <a:t>OLiveira</a:t>
            </a:r>
            <a:endParaRPr lang="fr-CH" sz="3200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B1192A-424E-4EF2-AED1-6CCEDD25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0990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60"/>
          <a:stretch>
            <a:fillRect/>
          </a:stretch>
        </p:blipFill>
        <p:spPr bwMode="auto">
          <a:xfrm>
            <a:off x="8579055" y="4392251"/>
            <a:ext cx="1886549" cy="207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6159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Future tests</a:t>
            </a:r>
            <a:endParaRPr lang="fr-CH" dirty="0">
              <a:latin typeface="Comic Sans MS" panose="030F0702030302020204" pitchFamily="66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47F6F9B-FF76-498B-AFDF-F74C14EA5563}"/>
              </a:ext>
            </a:extLst>
          </p:cNvPr>
          <p:cNvGrpSpPr/>
          <p:nvPr/>
        </p:nvGrpSpPr>
        <p:grpSpPr>
          <a:xfrm>
            <a:off x="409377" y="843193"/>
            <a:ext cx="6398299" cy="3123532"/>
            <a:chOff x="390525" y="1485287"/>
            <a:chExt cx="6398298" cy="3123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966" b="34966"/>
            <a:stretch/>
          </p:blipFill>
          <p:spPr>
            <a:xfrm>
              <a:off x="1110634" y="1485287"/>
              <a:ext cx="4841840" cy="290696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0525" y="4175682"/>
              <a:ext cx="6398298" cy="43313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6900" y="4054322"/>
              <a:ext cx="1047750" cy="1213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7679" y="4054322"/>
              <a:ext cx="1047750" cy="1213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8458" y="4054322"/>
              <a:ext cx="1047750" cy="1213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389" y="4296952"/>
            <a:ext cx="7160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- 2 and may be 3 stage MM-THGEM directly mounted on a simple PCB read-out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-triple GEM principle in a single object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-ultra Low IBF expected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-ultra High gain expected (high dynamic range)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-High rate by construction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-Efficiency/energy resolution needs to be studied?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-A multitude of possible configuration !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	changing gaps, meshes, hole size, materials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40" y="1201701"/>
            <a:ext cx="4276441" cy="2406515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F2C8564-C7EE-4E8D-BB67-1EA426E8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7828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96" y="10302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Other possibility : special </a:t>
            </a:r>
            <a:r>
              <a:rPr lang="en-US" dirty="0" err="1">
                <a:latin typeface="Comic Sans MS" panose="030F0702030302020204" pitchFamily="66" charset="0"/>
              </a:rPr>
              <a:t>uRwell</a:t>
            </a:r>
            <a:r>
              <a:rPr lang="en-US" dirty="0">
                <a:latin typeface="Comic Sans MS" panose="030F0702030302020204" pitchFamily="66" charset="0"/>
              </a:rPr>
              <a:t> device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/>
            </a:br>
            <a:endParaRPr lang="fr-CH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3111F4A7-941D-42B4-8A1E-7DBD922169DA}"/>
              </a:ext>
            </a:extLst>
          </p:cNvPr>
          <p:cNvGrpSpPr/>
          <p:nvPr/>
        </p:nvGrpSpPr>
        <p:grpSpPr>
          <a:xfrm>
            <a:off x="1949197" y="2822713"/>
            <a:ext cx="7950177" cy="3773548"/>
            <a:chOff x="1442301" y="1779727"/>
            <a:chExt cx="8993171" cy="48165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90EAF9-D59A-4FD3-A296-7D2F6767DB35}"/>
                </a:ext>
              </a:extLst>
            </p:cNvPr>
            <p:cNvSpPr/>
            <p:nvPr/>
          </p:nvSpPr>
          <p:spPr>
            <a:xfrm>
              <a:off x="1442302" y="4270342"/>
              <a:ext cx="8990473" cy="44306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DE2951-1CED-4E59-ABE1-5D3D800107B9}"/>
                </a:ext>
              </a:extLst>
            </p:cNvPr>
            <p:cNvSpPr/>
            <p:nvPr/>
          </p:nvSpPr>
          <p:spPr>
            <a:xfrm>
              <a:off x="1442301" y="4713402"/>
              <a:ext cx="8993171" cy="801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2AD6FD-D07A-4A66-BE1D-3E7FB92AA9E2}"/>
                </a:ext>
              </a:extLst>
            </p:cNvPr>
            <p:cNvSpPr/>
            <p:nvPr/>
          </p:nvSpPr>
          <p:spPr>
            <a:xfrm>
              <a:off x="1838227" y="4138369"/>
              <a:ext cx="2205872" cy="131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7E567A-ED09-4159-A796-A38E2311C436}"/>
                </a:ext>
              </a:extLst>
            </p:cNvPr>
            <p:cNvSpPr/>
            <p:nvPr/>
          </p:nvSpPr>
          <p:spPr>
            <a:xfrm>
              <a:off x="4667840" y="4138367"/>
              <a:ext cx="2205872" cy="131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8E31DB-565A-4197-9C37-7D0950094FE8}"/>
                </a:ext>
              </a:extLst>
            </p:cNvPr>
            <p:cNvSpPr/>
            <p:nvPr/>
          </p:nvSpPr>
          <p:spPr>
            <a:xfrm>
              <a:off x="7497453" y="4138367"/>
              <a:ext cx="2205872" cy="131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51944F-87BC-48B0-885F-0A88AF60A00B}"/>
                </a:ext>
              </a:extLst>
            </p:cNvPr>
            <p:cNvSpPr/>
            <p:nvPr/>
          </p:nvSpPr>
          <p:spPr>
            <a:xfrm>
              <a:off x="7497453" y="4938077"/>
              <a:ext cx="2205872" cy="131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4B7147-8340-49A0-9176-20C59BD14374}"/>
                </a:ext>
              </a:extLst>
            </p:cNvPr>
            <p:cNvSpPr/>
            <p:nvPr/>
          </p:nvSpPr>
          <p:spPr>
            <a:xfrm>
              <a:off x="4694548" y="4925299"/>
              <a:ext cx="2205872" cy="131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60F27E-962C-4067-90E0-9B71FCD21745}"/>
                </a:ext>
              </a:extLst>
            </p:cNvPr>
            <p:cNvSpPr/>
            <p:nvPr/>
          </p:nvSpPr>
          <p:spPr>
            <a:xfrm>
              <a:off x="5019262" y="4138367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71B94E-B19A-4D19-8279-154014458BD5}"/>
                </a:ext>
              </a:extLst>
            </p:cNvPr>
            <p:cNvSpPr/>
            <p:nvPr/>
          </p:nvSpPr>
          <p:spPr>
            <a:xfrm>
              <a:off x="5643429" y="4117947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93EC87-B1A1-4288-8E8E-D03C0F8E681E}"/>
                </a:ext>
              </a:extLst>
            </p:cNvPr>
            <p:cNvSpPr/>
            <p:nvPr/>
          </p:nvSpPr>
          <p:spPr>
            <a:xfrm>
              <a:off x="6288686" y="4124228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27357C-DD66-46C4-9F98-5F3D6FFF70E9}"/>
                </a:ext>
              </a:extLst>
            </p:cNvPr>
            <p:cNvSpPr/>
            <p:nvPr/>
          </p:nvSpPr>
          <p:spPr>
            <a:xfrm>
              <a:off x="7809188" y="4138368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7E14B5-45E0-4941-BFBF-DEDD2AEEF0CF}"/>
                </a:ext>
              </a:extLst>
            </p:cNvPr>
            <p:cNvSpPr/>
            <p:nvPr/>
          </p:nvSpPr>
          <p:spPr>
            <a:xfrm>
              <a:off x="8433353" y="4117948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A83B82-8ED4-42E6-9802-90FB76570A59}"/>
                </a:ext>
              </a:extLst>
            </p:cNvPr>
            <p:cNvSpPr/>
            <p:nvPr/>
          </p:nvSpPr>
          <p:spPr>
            <a:xfrm>
              <a:off x="9078612" y="4124231"/>
              <a:ext cx="308113" cy="57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E2FC3A6-0C44-4B25-B373-C4AFD1A5BD10}"/>
                </a:ext>
              </a:extLst>
            </p:cNvPr>
            <p:cNvCxnSpPr>
              <a:cxnSpLocks/>
            </p:cNvCxnSpPr>
            <p:nvPr/>
          </p:nvCxnSpPr>
          <p:spPr>
            <a:xfrm>
              <a:off x="1759227" y="4713403"/>
              <a:ext cx="804075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F40F40C0-7F55-4B6A-8519-AA7D2B09D1C8}"/>
                </a:ext>
              </a:extLst>
            </p:cNvPr>
            <p:cNvSpPr/>
            <p:nvPr/>
          </p:nvSpPr>
          <p:spPr>
            <a:xfrm rot="5400000">
              <a:off x="6665006" y="2519666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70E9F860-3812-4C33-BCE7-A8A8F937402E}"/>
                </a:ext>
              </a:extLst>
            </p:cNvPr>
            <p:cNvSpPr/>
            <p:nvPr/>
          </p:nvSpPr>
          <p:spPr>
            <a:xfrm rot="5400000">
              <a:off x="6665006" y="5917787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94BB1466-CBBB-460C-8D00-75065326009E}"/>
                </a:ext>
              </a:extLst>
            </p:cNvPr>
            <p:cNvSpPr/>
            <p:nvPr/>
          </p:nvSpPr>
          <p:spPr>
            <a:xfrm rot="5400000">
              <a:off x="9024852" y="5914106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8C73CC7D-A076-4439-889B-058168A4810C}"/>
                </a:ext>
              </a:extLst>
            </p:cNvPr>
            <p:cNvSpPr/>
            <p:nvPr/>
          </p:nvSpPr>
          <p:spPr>
            <a:xfrm rot="5400000">
              <a:off x="3546305" y="2519666"/>
              <a:ext cx="758833" cy="5981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40E1D43-B4A1-48D2-A53F-3C4434D0C400}"/>
                </a:ext>
              </a:extLst>
            </p:cNvPr>
            <p:cNvCxnSpPr>
              <a:stCxn id="25" idx="3"/>
            </p:cNvCxnSpPr>
            <p:nvPr/>
          </p:nvCxnSpPr>
          <p:spPr>
            <a:xfrm flipH="1" flipV="1">
              <a:off x="3016578" y="2818725"/>
              <a:ext cx="61008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0A0C92A4-68DD-4E9E-825F-38E0466313EE}"/>
                </a:ext>
              </a:extLst>
            </p:cNvPr>
            <p:cNvCxnSpPr/>
            <p:nvPr/>
          </p:nvCxnSpPr>
          <p:spPr>
            <a:xfrm>
              <a:off x="3035431" y="2818723"/>
              <a:ext cx="0" cy="1319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31E01DD-6927-4563-A1BF-BDB5EDD326A9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 flipV="1">
              <a:off x="6096001" y="2818725"/>
              <a:ext cx="649364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86659FD-8E1C-4D76-A3A6-A02907B0F3AF}"/>
                </a:ext>
              </a:extLst>
            </p:cNvPr>
            <p:cNvCxnSpPr/>
            <p:nvPr/>
          </p:nvCxnSpPr>
          <p:spPr>
            <a:xfrm>
              <a:off x="6096000" y="2818723"/>
              <a:ext cx="0" cy="13456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90AFEE4-6B4F-426E-A0C5-BEA5DA2E0758}"/>
                </a:ext>
              </a:extLst>
            </p:cNvPr>
            <p:cNvCxnSpPr/>
            <p:nvPr/>
          </p:nvCxnSpPr>
          <p:spPr>
            <a:xfrm>
              <a:off x="6096000" y="4991286"/>
              <a:ext cx="0" cy="1221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A3221185-B441-4153-830D-357DB522F67A}"/>
                </a:ext>
              </a:extLst>
            </p:cNvPr>
            <p:cNvCxnSpPr>
              <a:endCxn id="23" idx="3"/>
            </p:cNvCxnSpPr>
            <p:nvPr/>
          </p:nvCxnSpPr>
          <p:spPr>
            <a:xfrm>
              <a:off x="6096001" y="6213164"/>
              <a:ext cx="649364" cy="3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F30C966-6C79-4575-8665-1807F8305A23}"/>
                </a:ext>
              </a:extLst>
            </p:cNvPr>
            <p:cNvCxnSpPr>
              <a:stCxn id="24" idx="3"/>
            </p:cNvCxnSpPr>
            <p:nvPr/>
          </p:nvCxnSpPr>
          <p:spPr>
            <a:xfrm flipH="1" flipV="1">
              <a:off x="8512404" y="6213165"/>
              <a:ext cx="59280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8D419F9F-7EC6-4685-A1C2-7C3D507E9B30}"/>
                </a:ext>
              </a:extLst>
            </p:cNvPr>
            <p:cNvCxnSpPr/>
            <p:nvPr/>
          </p:nvCxnSpPr>
          <p:spPr>
            <a:xfrm flipV="1">
              <a:off x="8507092" y="5032470"/>
              <a:ext cx="0" cy="11806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7583828-B9C1-4612-BA46-EC9B786AD66B}"/>
                </a:ext>
              </a:extLst>
            </p:cNvPr>
            <p:cNvSpPr txBox="1"/>
            <p:nvPr/>
          </p:nvSpPr>
          <p:spPr>
            <a:xfrm>
              <a:off x="2025689" y="1779727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High ionising part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DF34C23-EECB-48EE-93C2-9B03597316F0}"/>
                </a:ext>
              </a:extLst>
            </p:cNvPr>
            <p:cNvSpPr txBox="1"/>
            <p:nvPr/>
          </p:nvSpPr>
          <p:spPr>
            <a:xfrm>
              <a:off x="7809188" y="1785511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low ionising part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6F6A4A1-1A05-457D-A63D-82143409888F}"/>
                </a:ext>
              </a:extLst>
            </p:cNvPr>
            <p:cNvSpPr txBox="1"/>
            <p:nvPr/>
          </p:nvSpPr>
          <p:spPr>
            <a:xfrm>
              <a:off x="5019262" y="1805953"/>
              <a:ext cx="1459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Can do both</a:t>
              </a:r>
            </a:p>
          </p:txBody>
        </p:sp>
      </p:grp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953E0A47-EC91-4A37-B780-66FADE6E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1515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93" y="969236"/>
            <a:ext cx="113328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Similar but with pad voltage control possible 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/>
            </a:br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90EAF9-D59A-4FD3-A296-7D2F6767DB35}"/>
              </a:ext>
            </a:extLst>
          </p:cNvPr>
          <p:cNvSpPr/>
          <p:nvPr/>
        </p:nvSpPr>
        <p:spPr>
          <a:xfrm>
            <a:off x="1949197" y="4503890"/>
            <a:ext cx="7947792" cy="3471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E2951-1CED-4E59-ABE1-5D3D800107B9}"/>
              </a:ext>
            </a:extLst>
          </p:cNvPr>
          <p:cNvSpPr/>
          <p:nvPr/>
        </p:nvSpPr>
        <p:spPr>
          <a:xfrm>
            <a:off x="1949197" y="5121122"/>
            <a:ext cx="7950177" cy="62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AD6FD-D07A-4A66-BE1D-3E7FB92AA9E2}"/>
              </a:ext>
            </a:extLst>
          </p:cNvPr>
          <p:cNvSpPr/>
          <p:nvPr/>
        </p:nvSpPr>
        <p:spPr>
          <a:xfrm>
            <a:off x="2299204" y="4400495"/>
            <a:ext cx="1950043" cy="1033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E567A-ED09-4159-A796-A38E2311C436}"/>
              </a:ext>
            </a:extLst>
          </p:cNvPr>
          <p:cNvSpPr/>
          <p:nvPr/>
        </p:nvSpPr>
        <p:spPr>
          <a:xfrm>
            <a:off x="4800649" y="4400493"/>
            <a:ext cx="1950043" cy="1033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E31DB-565A-4197-9C37-7D0950094FE8}"/>
              </a:ext>
            </a:extLst>
          </p:cNvPr>
          <p:cNvSpPr/>
          <p:nvPr/>
        </p:nvSpPr>
        <p:spPr>
          <a:xfrm>
            <a:off x="7302094" y="4400493"/>
            <a:ext cx="1950043" cy="1033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51944F-87BC-48B0-885F-0A88AF60A00B}"/>
              </a:ext>
            </a:extLst>
          </p:cNvPr>
          <p:cNvSpPr/>
          <p:nvPr/>
        </p:nvSpPr>
        <p:spPr>
          <a:xfrm>
            <a:off x="7302095" y="5297145"/>
            <a:ext cx="1950043" cy="1033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B7147-8340-49A0-9176-20C59BD14374}"/>
              </a:ext>
            </a:extLst>
          </p:cNvPr>
          <p:cNvSpPr/>
          <p:nvPr/>
        </p:nvSpPr>
        <p:spPr>
          <a:xfrm>
            <a:off x="4824261" y="5287134"/>
            <a:ext cx="1950043" cy="1033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60F27E-962C-4067-90E0-9B71FCD21745}"/>
              </a:ext>
            </a:extLst>
          </p:cNvPr>
          <p:cNvSpPr/>
          <p:nvPr/>
        </p:nvSpPr>
        <p:spPr>
          <a:xfrm>
            <a:off x="5111315" y="4400493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71B94E-B19A-4D19-8279-154014458BD5}"/>
              </a:ext>
            </a:extLst>
          </p:cNvPr>
          <p:cNvSpPr/>
          <p:nvPr/>
        </p:nvSpPr>
        <p:spPr>
          <a:xfrm>
            <a:off x="5663093" y="4384495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3EC87-B1A1-4288-8E8E-D03C0F8E681E}"/>
              </a:ext>
            </a:extLst>
          </p:cNvPr>
          <p:cNvSpPr/>
          <p:nvPr/>
        </p:nvSpPr>
        <p:spPr>
          <a:xfrm>
            <a:off x="6233516" y="4389416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27357C-DD66-46C4-9F98-5F3D6FFF70E9}"/>
              </a:ext>
            </a:extLst>
          </p:cNvPr>
          <p:cNvSpPr/>
          <p:nvPr/>
        </p:nvSpPr>
        <p:spPr>
          <a:xfrm>
            <a:off x="7577675" y="4400494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7E14B5-45E0-4941-BFBF-DEDD2AEEF0CF}"/>
              </a:ext>
            </a:extLst>
          </p:cNvPr>
          <p:cNvSpPr/>
          <p:nvPr/>
        </p:nvSpPr>
        <p:spPr>
          <a:xfrm>
            <a:off x="8129452" y="4384496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A83B82-8ED4-42E6-9802-90FB76570A59}"/>
              </a:ext>
            </a:extLst>
          </p:cNvPr>
          <p:cNvSpPr/>
          <p:nvPr/>
        </p:nvSpPr>
        <p:spPr>
          <a:xfrm>
            <a:off x="8699876" y="4389418"/>
            <a:ext cx="272379" cy="45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F40F40C0-7F55-4B6A-8519-AA7D2B09D1C8}"/>
              </a:ext>
            </a:extLst>
          </p:cNvPr>
          <p:cNvSpPr/>
          <p:nvPr/>
        </p:nvSpPr>
        <p:spPr>
          <a:xfrm rot="5400000">
            <a:off x="6604349" y="3372348"/>
            <a:ext cx="594513" cy="5287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70E9F860-3812-4C33-BCE7-A8A8F937402E}"/>
              </a:ext>
            </a:extLst>
          </p:cNvPr>
          <p:cNvSpPr/>
          <p:nvPr/>
        </p:nvSpPr>
        <p:spPr>
          <a:xfrm rot="5400000">
            <a:off x="6604349" y="6034630"/>
            <a:ext cx="594513" cy="5287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Triangle isocèle 23">
            <a:extLst>
              <a:ext uri="{FF2B5EF4-FFF2-40B4-BE49-F238E27FC236}">
                <a16:creationId xmlns:a16="http://schemas.microsoft.com/office/drawing/2014/main" id="{94BB1466-CBBB-460C-8D00-75065326009E}"/>
              </a:ext>
            </a:extLst>
          </p:cNvPr>
          <p:cNvSpPr/>
          <p:nvPr/>
        </p:nvSpPr>
        <p:spPr>
          <a:xfrm rot="5400000">
            <a:off x="8690509" y="6031747"/>
            <a:ext cx="594513" cy="5287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8C73CC7D-A076-4439-889B-058168A4810C}"/>
              </a:ext>
            </a:extLst>
          </p:cNvPr>
          <p:cNvSpPr/>
          <p:nvPr/>
        </p:nvSpPr>
        <p:spPr>
          <a:xfrm rot="5400000">
            <a:off x="3847343" y="3372348"/>
            <a:ext cx="594513" cy="52874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40E1D43-B4A1-48D2-A53F-3C4434D0C400}"/>
              </a:ext>
            </a:extLst>
          </p:cNvPr>
          <p:cNvCxnSpPr>
            <a:stCxn id="25" idx="3"/>
          </p:cNvCxnSpPr>
          <p:nvPr/>
        </p:nvCxnSpPr>
        <p:spPr>
          <a:xfrm flipH="1" flipV="1">
            <a:off x="3340895" y="3636723"/>
            <a:ext cx="53933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A0C92A4-68DD-4E9E-825F-38E0466313EE}"/>
              </a:ext>
            </a:extLst>
          </p:cNvPr>
          <p:cNvCxnSpPr>
            <a:cxnSpLocks/>
          </p:cNvCxnSpPr>
          <p:nvPr/>
        </p:nvCxnSpPr>
        <p:spPr>
          <a:xfrm>
            <a:off x="3357562" y="3636722"/>
            <a:ext cx="0" cy="802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31E01DD-6927-4563-A1BF-BDB5EDD326A9}"/>
              </a:ext>
            </a:extLst>
          </p:cNvPr>
          <p:cNvCxnSpPr>
            <a:cxnSpLocks/>
            <a:stCxn id="22" idx="3"/>
          </p:cNvCxnSpPr>
          <p:nvPr/>
        </p:nvCxnSpPr>
        <p:spPr>
          <a:xfrm flipH="1" flipV="1">
            <a:off x="6063178" y="3636723"/>
            <a:ext cx="57405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86659FD-8E1C-4D76-A3A6-A02907B0F3AF}"/>
              </a:ext>
            </a:extLst>
          </p:cNvPr>
          <p:cNvCxnSpPr>
            <a:cxnSpLocks/>
          </p:cNvCxnSpPr>
          <p:nvPr/>
        </p:nvCxnSpPr>
        <p:spPr>
          <a:xfrm>
            <a:off x="6063178" y="3636722"/>
            <a:ext cx="0" cy="8023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90AFEE4-6B4F-426E-A0C5-BEA5DA2E0758}"/>
              </a:ext>
            </a:extLst>
          </p:cNvPr>
          <p:cNvCxnSpPr/>
          <p:nvPr/>
        </p:nvCxnSpPr>
        <p:spPr>
          <a:xfrm>
            <a:off x="6063178" y="5338832"/>
            <a:ext cx="0" cy="9572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3221185-B441-4153-830D-357DB522F67A}"/>
              </a:ext>
            </a:extLst>
          </p:cNvPr>
          <p:cNvCxnSpPr>
            <a:endCxn id="23" idx="3"/>
          </p:cNvCxnSpPr>
          <p:nvPr/>
        </p:nvCxnSpPr>
        <p:spPr>
          <a:xfrm>
            <a:off x="6063178" y="6296121"/>
            <a:ext cx="574053" cy="28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3F30C966-6C79-4575-8665-1807F8305A23}"/>
              </a:ext>
            </a:extLst>
          </p:cNvPr>
          <p:cNvCxnSpPr>
            <a:stCxn id="24" idx="3"/>
          </p:cNvCxnSpPr>
          <p:nvPr/>
        </p:nvCxnSpPr>
        <p:spPr>
          <a:xfrm flipH="1" flipV="1">
            <a:off x="8199336" y="6296122"/>
            <a:ext cx="52405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D419F9F-7EC6-4685-A1C2-7C3D507E9B30}"/>
              </a:ext>
            </a:extLst>
          </p:cNvPr>
          <p:cNvCxnSpPr/>
          <p:nvPr/>
        </p:nvCxnSpPr>
        <p:spPr>
          <a:xfrm flipV="1">
            <a:off x="8194640" y="5371098"/>
            <a:ext cx="0" cy="925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B7583828-B9C1-4612-BA46-EC9B786AD66B}"/>
              </a:ext>
            </a:extLst>
          </p:cNvPr>
          <p:cNvSpPr txBox="1"/>
          <p:nvPr/>
        </p:nvSpPr>
        <p:spPr>
          <a:xfrm>
            <a:off x="2464926" y="2822713"/>
            <a:ext cx="1829750" cy="289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High ionising part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DF34C23-EECB-48EE-93C2-9B03597316F0}"/>
              </a:ext>
            </a:extLst>
          </p:cNvPr>
          <p:cNvSpPr txBox="1"/>
          <p:nvPr/>
        </p:nvSpPr>
        <p:spPr>
          <a:xfrm>
            <a:off x="7577676" y="2827245"/>
            <a:ext cx="1693709" cy="289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low ionising part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6F6A4A1-1A05-457D-A63D-82143409888F}"/>
              </a:ext>
            </a:extLst>
          </p:cNvPr>
          <p:cNvSpPr txBox="1"/>
          <p:nvPr/>
        </p:nvSpPr>
        <p:spPr>
          <a:xfrm>
            <a:off x="5111316" y="2843260"/>
            <a:ext cx="1289838" cy="289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do both</a:t>
            </a:r>
          </a:p>
        </p:txBody>
      </p:sp>
      <p:sp>
        <p:nvSpPr>
          <p:cNvPr id="46" name="Espace réservé du numéro de diapositive 45">
            <a:extLst>
              <a:ext uri="{FF2B5EF4-FFF2-40B4-BE49-F238E27FC236}">
                <a16:creationId xmlns:a16="http://schemas.microsoft.com/office/drawing/2014/main" id="{953E0A47-EC91-4A37-B780-66FADE6E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37</a:t>
            </a:fld>
            <a:endParaRPr lang="fr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127137-9227-4974-A605-A13211B17E81}"/>
              </a:ext>
            </a:extLst>
          </p:cNvPr>
          <p:cNvSpPr/>
          <p:nvPr/>
        </p:nvSpPr>
        <p:spPr>
          <a:xfrm>
            <a:off x="1949197" y="4855926"/>
            <a:ext cx="7947792" cy="2651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2FC3A6-0C44-4B25-B373-C4AFD1A5BD10}"/>
              </a:ext>
            </a:extLst>
          </p:cNvPr>
          <p:cNvCxnSpPr>
            <a:cxnSpLocks/>
          </p:cNvCxnSpPr>
          <p:nvPr/>
        </p:nvCxnSpPr>
        <p:spPr>
          <a:xfrm>
            <a:off x="4824259" y="4858286"/>
            <a:ext cx="1950043" cy="28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599F87F-B47B-4284-B00F-EE506B8B9D16}"/>
              </a:ext>
            </a:extLst>
          </p:cNvPr>
          <p:cNvCxnSpPr>
            <a:cxnSpLocks/>
          </p:cNvCxnSpPr>
          <p:nvPr/>
        </p:nvCxnSpPr>
        <p:spPr>
          <a:xfrm>
            <a:off x="4824260" y="5107181"/>
            <a:ext cx="1950043" cy="28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04F84D9-4BA7-4461-9662-F3A4D3578561}"/>
              </a:ext>
            </a:extLst>
          </p:cNvPr>
          <p:cNvCxnSpPr>
            <a:cxnSpLocks/>
          </p:cNvCxnSpPr>
          <p:nvPr/>
        </p:nvCxnSpPr>
        <p:spPr>
          <a:xfrm>
            <a:off x="7302093" y="4851348"/>
            <a:ext cx="1950043" cy="28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1ED74A6-6D48-4B53-B6E5-D686E8BD6EE7}"/>
              </a:ext>
            </a:extLst>
          </p:cNvPr>
          <p:cNvCxnSpPr>
            <a:cxnSpLocks/>
          </p:cNvCxnSpPr>
          <p:nvPr/>
        </p:nvCxnSpPr>
        <p:spPr>
          <a:xfrm>
            <a:off x="7302094" y="5100243"/>
            <a:ext cx="1950043" cy="28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95999D4-5244-4DAD-990F-7693CE8C81D2}"/>
              </a:ext>
            </a:extLst>
          </p:cNvPr>
          <p:cNvCxnSpPr>
            <a:cxnSpLocks/>
          </p:cNvCxnSpPr>
          <p:nvPr/>
        </p:nvCxnSpPr>
        <p:spPr>
          <a:xfrm flipV="1">
            <a:off x="4973523" y="4848956"/>
            <a:ext cx="1" cy="247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F2388B9-A54D-49FD-AE17-D628D5CEA109}"/>
              </a:ext>
            </a:extLst>
          </p:cNvPr>
          <p:cNvCxnSpPr>
            <a:cxnSpLocks/>
          </p:cNvCxnSpPr>
          <p:nvPr/>
        </p:nvCxnSpPr>
        <p:spPr>
          <a:xfrm flipV="1">
            <a:off x="6594180" y="5112921"/>
            <a:ext cx="1" cy="247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09A3318-32C1-446C-A169-71D738057AC5}"/>
              </a:ext>
            </a:extLst>
          </p:cNvPr>
          <p:cNvCxnSpPr>
            <a:cxnSpLocks/>
          </p:cNvCxnSpPr>
          <p:nvPr/>
        </p:nvCxnSpPr>
        <p:spPr>
          <a:xfrm flipV="1">
            <a:off x="7458843" y="4847791"/>
            <a:ext cx="1" cy="247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FF110B8C-CE61-40C0-BFDC-EE75DB7857F3}"/>
              </a:ext>
            </a:extLst>
          </p:cNvPr>
          <p:cNvCxnSpPr>
            <a:cxnSpLocks/>
          </p:cNvCxnSpPr>
          <p:nvPr/>
        </p:nvCxnSpPr>
        <p:spPr>
          <a:xfrm flipV="1">
            <a:off x="9079500" y="5111756"/>
            <a:ext cx="1" cy="247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96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6C4DA-2A2A-47D4-A434-407F395B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85" y="2486156"/>
            <a:ext cx="3469849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Thank you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86B3B6-CA83-4FCF-B41A-6E230028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4399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slides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2F4B5A-6A34-4D20-AD29-8DA771A7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334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Possibilities of this technique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PCB material self sustaining</a:t>
            </a:r>
          </a:p>
          <a:p>
            <a:r>
              <a:rPr lang="en-US" dirty="0">
                <a:latin typeface="Comic Sans MS" panose="030F0702030302020204" pitchFamily="66" charset="0"/>
              </a:rPr>
              <a:t>Single wall</a:t>
            </a:r>
          </a:p>
          <a:p>
            <a:r>
              <a:rPr lang="en-US" dirty="0">
                <a:latin typeface="Comic Sans MS" panose="030F0702030302020204" pitchFamily="66" charset="0"/>
              </a:rPr>
              <a:t>Double wall </a:t>
            </a:r>
          </a:p>
          <a:p>
            <a:r>
              <a:rPr lang="en-US" dirty="0">
                <a:latin typeface="Comic Sans MS" panose="030F0702030302020204" pitchFamily="66" charset="0"/>
              </a:rPr>
              <a:t>Dismountable field-cage</a:t>
            </a:r>
          </a:p>
          <a:p>
            <a:r>
              <a:rPr lang="en-US" dirty="0">
                <a:latin typeface="Comic Sans MS" panose="030F0702030302020204" pitchFamily="66" charset="0"/>
              </a:rPr>
              <a:t>Double wall with potting in between</a:t>
            </a:r>
          </a:p>
          <a:p>
            <a:r>
              <a:rPr lang="en-US" dirty="0">
                <a:latin typeface="Comic Sans MS" panose="030F0702030302020204" pitchFamily="66" charset="0"/>
              </a:rPr>
              <a:t>Square TPCs with flexible angles.</a:t>
            </a:r>
          </a:p>
          <a:p>
            <a:r>
              <a:rPr lang="en-US" dirty="0">
                <a:latin typeface="Comic Sans MS" panose="030F0702030302020204" pitchFamily="66" charset="0"/>
              </a:rPr>
              <a:t>Resistor assembly on rigid board.</a:t>
            </a:r>
          </a:p>
          <a:p>
            <a:r>
              <a:rPr lang="en-US" dirty="0">
                <a:latin typeface="Comic Sans MS" panose="030F0702030302020204" pitchFamily="66" charset="0"/>
              </a:rPr>
              <a:t>Plated edges to simplify connections .</a:t>
            </a:r>
          </a:p>
          <a:p>
            <a:r>
              <a:rPr lang="en-US" dirty="0">
                <a:latin typeface="Comic Sans MS" panose="030F0702030302020204" pitchFamily="66" charset="0"/>
              </a:rPr>
              <a:t>Resistive layer deposition to create uniform fields may be possible.</a:t>
            </a: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729040-A294-40EC-B118-ABEAEC57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4706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9225"/>
            <a:ext cx="10515600" cy="1325563"/>
          </a:xfrm>
        </p:spPr>
        <p:txBody>
          <a:bodyPr/>
          <a:lstStyle/>
          <a:p>
            <a:r>
              <a:rPr lang="en-US" dirty="0"/>
              <a:t>Multi-Mesh Thick GEM – MM-THGEM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04" y="2449151"/>
            <a:ext cx="5817621" cy="28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5" y="1322453"/>
            <a:ext cx="4893136" cy="5408547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BB523D-1165-4909-A143-2A0EA734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075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48" y="187325"/>
            <a:ext cx="10515600" cy="1325563"/>
          </a:xfrm>
        </p:spPr>
        <p:txBody>
          <a:bodyPr/>
          <a:lstStyle/>
          <a:p>
            <a:r>
              <a:rPr lang="en-US" dirty="0"/>
              <a:t>simulations results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1" y="2189163"/>
            <a:ext cx="4465637" cy="323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29" y="2012422"/>
            <a:ext cx="3771371" cy="37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40BAB0-C38E-47CF-B48B-4143C3D5DA0F}"/>
              </a:ext>
            </a:extLst>
          </p:cNvPr>
          <p:cNvSpPr txBox="1"/>
          <p:nvPr/>
        </p:nvSpPr>
        <p:spPr>
          <a:xfrm>
            <a:off x="5640207" y="5960643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Garfield and </a:t>
            </a:r>
            <a:r>
              <a:rPr lang="en-GB" dirty="0" err="1">
                <a:latin typeface="Comic Sans MS" panose="030F0702030302020204" pitchFamily="66" charset="0"/>
              </a:rPr>
              <a:t>Megaboltz</a:t>
            </a:r>
            <a:r>
              <a:rPr lang="en-GB" dirty="0">
                <a:latin typeface="Comic Sans MS" panose="030F0702030302020204" pitchFamily="66" charset="0"/>
              </a:rPr>
              <a:t>  qualitative Ion/Electron transport</a:t>
            </a:r>
          </a:p>
          <a:p>
            <a:r>
              <a:rPr lang="en-GB" dirty="0">
                <a:latin typeface="Comic Sans MS" panose="030F0702030302020204" pitchFamily="66" charset="0"/>
              </a:rPr>
              <a:t> and avalanche simulation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91317C-9BED-4F83-8CCD-8F13586BEFFB}"/>
              </a:ext>
            </a:extLst>
          </p:cNvPr>
          <p:cNvSpPr txBox="1"/>
          <p:nvPr/>
        </p:nvSpPr>
        <p:spPr>
          <a:xfrm>
            <a:off x="1521276" y="581330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Map of electric field strength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C5BD2-50DA-4155-B629-A0A13FB5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190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320" y="84135"/>
            <a:ext cx="677684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Gain MM-THGEM alone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4801" y="23892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50738"/>
              </p:ext>
            </p:extLst>
          </p:nvPr>
        </p:nvGraphicFramePr>
        <p:xfrm>
          <a:off x="1316567" y="1409698"/>
          <a:ext cx="3632200" cy="311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" r:id="rId3" imgW="2942018" imgH="2250720" progId="Origin50.Graph">
                  <p:embed/>
                </p:oleObj>
              </mc:Choice>
              <mc:Fallback>
                <p:oleObj r:id="rId3" imgW="2942018" imgH="22507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37" r="16783" b="14220"/>
                      <a:stretch>
                        <a:fillRect/>
                      </a:stretch>
                    </p:blipFill>
                    <p:spPr bwMode="auto">
                      <a:xfrm>
                        <a:off x="1316567" y="1409698"/>
                        <a:ext cx="3632200" cy="3119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53201" y="23892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39339"/>
              </p:ext>
            </p:extLst>
          </p:nvPr>
        </p:nvGraphicFramePr>
        <p:xfrm>
          <a:off x="6294969" y="1409699"/>
          <a:ext cx="3632201" cy="311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" r:id="rId5" imgW="2942018" imgH="2250720" progId="Origin50.Graph">
                  <p:embed/>
                </p:oleObj>
              </mc:Choice>
              <mc:Fallback>
                <p:oleObj r:id="rId5" imgW="2942018" imgH="22507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37" r="16783" b="14220"/>
                      <a:stretch>
                        <a:fillRect/>
                      </a:stretch>
                    </p:blipFill>
                    <p:spPr bwMode="auto">
                      <a:xfrm>
                        <a:off x="6294969" y="1409699"/>
                        <a:ext cx="3632201" cy="3119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8CC26C-634A-470E-8BF4-5CFD137C22BC}"/>
              </a:ext>
            </a:extLst>
          </p:cNvPr>
          <p:cNvSpPr/>
          <p:nvPr/>
        </p:nvSpPr>
        <p:spPr>
          <a:xfrm>
            <a:off x="1619338" y="4699733"/>
            <a:ext cx="8953325" cy="173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83" algn="just">
              <a:lnSpc>
                <a:spcPct val="110000"/>
              </a:lnSpc>
            </a:pP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-Maximum achievable gains (&gt;10</a:t>
            </a:r>
            <a:r>
              <a:rPr lang="en-US" sz="1400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5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and &gt;10</a:t>
            </a:r>
            <a:r>
              <a:rPr lang="en-US" sz="1400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4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for He/CO</a:t>
            </a:r>
            <a:r>
              <a:rPr lang="en-US" sz="1400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and </a:t>
            </a:r>
            <a:r>
              <a:rPr lang="en-US" sz="1400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Ar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/CH</a:t>
            </a:r>
            <a:r>
              <a:rPr lang="en-US" sz="1400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4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respectively) </a:t>
            </a:r>
          </a:p>
          <a:p>
            <a:pPr indent="288283" algn="just">
              <a:lnSpc>
                <a:spcPct val="110000"/>
              </a:lnSpc>
            </a:pPr>
            <a:endParaRPr lang="en-US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-Best configuration: High electric field strength in the avalanche gap and low dipole field at the extremities of the MM-THGEM holes. </a:t>
            </a:r>
          </a:p>
          <a:p>
            <a:pPr indent="288283" algn="just">
              <a:lnSpc>
                <a:spcPct val="110000"/>
              </a:lnSpc>
            </a:pPr>
            <a:endParaRPr lang="en-US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</a:rPr>
              <a:t>-The avalanche processes are largely confined in the small volume between the two meshes, with small or no significant contribution from the pre- and post-amplification volumes. </a:t>
            </a:r>
            <a:endParaRPr lang="en-GB" sz="1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CF6BA99-4858-41A6-9D79-643B063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4948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135" y="214297"/>
            <a:ext cx="3152088" cy="1325563"/>
          </a:xfrm>
        </p:spPr>
        <p:txBody>
          <a:bodyPr>
            <a:normAutofit/>
          </a:bodyPr>
          <a:lstStyle/>
          <a:p>
            <a:r>
              <a:rPr lang="fr-CH" dirty="0">
                <a:latin typeface="Comic Sans MS" panose="030F0702030302020204" pitchFamily="66" charset="0"/>
              </a:rPr>
              <a:t>IBF </a:t>
            </a:r>
            <a:r>
              <a:rPr lang="fr-CH" dirty="0" err="1">
                <a:latin typeface="Comic Sans MS" panose="030F0702030302020204" pitchFamily="66" charset="0"/>
              </a:rPr>
              <a:t>study</a:t>
            </a:r>
            <a:endParaRPr lang="fr-CH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" y="1957600"/>
            <a:ext cx="948595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0788C8-04EE-4C60-8771-91EABF5E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2244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851" y="296595"/>
            <a:ext cx="10020300" cy="1294343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IBF versus MM-THGEM gain</a:t>
            </a:r>
            <a:endParaRPr lang="fr-CH" dirty="0">
              <a:latin typeface="Comic Sans MS" panose="030F0702030302020204" pitchFamily="66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66001" y="17796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18213" y="42063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04771"/>
              </p:ext>
            </p:extLst>
          </p:nvPr>
        </p:nvGraphicFramePr>
        <p:xfrm>
          <a:off x="1607077" y="1590938"/>
          <a:ext cx="3015723" cy="282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r:id="rId3" imgW="2942018" imgH="2250720" progId="Origin50.Graph">
                  <p:embed/>
                </p:oleObj>
              </mc:Choice>
              <mc:Fallback>
                <p:oleObj r:id="rId3" imgW="2942018" imgH="2250720" progId="Origin50.Grap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054" t="5281" r="20514" b="13814"/>
                      <a:stretch>
                        <a:fillRect/>
                      </a:stretch>
                    </p:blipFill>
                    <p:spPr bwMode="auto">
                      <a:xfrm>
                        <a:off x="1607077" y="1590938"/>
                        <a:ext cx="3015723" cy="28232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78138"/>
              </p:ext>
            </p:extLst>
          </p:nvPr>
        </p:nvGraphicFramePr>
        <p:xfrm>
          <a:off x="6457921" y="1590938"/>
          <a:ext cx="2928147" cy="27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r:id="rId5" imgW="2942018" imgH="2250720" progId="Origin50.Graph">
                  <p:embed/>
                </p:oleObj>
              </mc:Choice>
              <mc:Fallback>
                <p:oleObj r:id="rId5" imgW="2942018" imgH="2250720" progId="Origin50.Grap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433" t="6906" r="21446" b="12189"/>
                      <a:stretch>
                        <a:fillRect/>
                      </a:stretch>
                    </p:blipFill>
                    <p:spPr bwMode="auto">
                      <a:xfrm>
                        <a:off x="6457921" y="1590938"/>
                        <a:ext cx="2928147" cy="2731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7DC91B-EE8F-473A-B7ED-6A42A993A899}"/>
              </a:ext>
            </a:extLst>
          </p:cNvPr>
          <p:cNvSpPr/>
          <p:nvPr/>
        </p:nvSpPr>
        <p:spPr>
          <a:xfrm>
            <a:off x="257667" y="4764753"/>
            <a:ext cx="6096000" cy="1430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-Different MM-THGEM bias configurations tested (expressed in term of the parameter α).</a:t>
            </a:r>
          </a:p>
          <a:p>
            <a:pPr indent="288283" algn="just">
              <a:lnSpc>
                <a:spcPct val="110000"/>
              </a:lnSpc>
            </a:pPr>
            <a:endParaRPr lang="en-US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-The WELL-THGEM electrode was kept at 900 Volt, corresponding to a gas gain of around 20. </a:t>
            </a:r>
            <a:endParaRPr lang="en-GB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C229B-4A31-4AF8-9EDD-499E2F343855}"/>
              </a:ext>
            </a:extLst>
          </p:cNvPr>
          <p:cNvSpPr/>
          <p:nvPr/>
        </p:nvSpPr>
        <p:spPr>
          <a:xfrm>
            <a:off x="6457922" y="4764752"/>
            <a:ext cx="5372719" cy="119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83" algn="just">
              <a:lnSpc>
                <a:spcPct val="110000"/>
              </a:lnSpc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-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Most of the gas gain is delivered by MM-THGEM </a:t>
            </a:r>
          </a:p>
          <a:p>
            <a:pPr indent="288283" algn="just">
              <a:lnSpc>
                <a:spcPct val="110000"/>
              </a:lnSpc>
            </a:pPr>
            <a:endParaRPr lang="en-US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-High capability of the MM-THGEM to trap ions 	generated by its own avalanches.</a:t>
            </a:r>
            <a:endParaRPr lang="en-GB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B2341-D4C0-4798-97E7-6BA1AFF8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3972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700" y="339725"/>
            <a:ext cx="7784053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IBF versus Well THGEM gain</a:t>
            </a:r>
            <a:endParaRPr lang="fr-CH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39085"/>
              </p:ext>
            </p:extLst>
          </p:nvPr>
        </p:nvGraphicFramePr>
        <p:xfrm>
          <a:off x="2110005" y="1825626"/>
          <a:ext cx="2995395" cy="2787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r:id="rId3" imgW="2942018" imgH="2250720" progId="Origin50.Graph">
                  <p:embed/>
                </p:oleObj>
              </mc:Choice>
              <mc:Fallback>
                <p:oleObj r:id="rId3" imgW="2942018" imgH="2250720" progId="Origin50.Graph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919" t="8531" r="20824" b="13081"/>
                      <a:stretch>
                        <a:fillRect/>
                      </a:stretch>
                    </p:blipFill>
                    <p:spPr bwMode="auto">
                      <a:xfrm>
                        <a:off x="2110005" y="1825626"/>
                        <a:ext cx="2995395" cy="2787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13559"/>
              </p:ext>
            </p:extLst>
          </p:nvPr>
        </p:nvGraphicFramePr>
        <p:xfrm>
          <a:off x="6751390" y="1825626"/>
          <a:ext cx="2860207" cy="27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r:id="rId5" imgW="2942018" imgH="2250720" progId="Origin50.Graph">
                  <p:embed/>
                </p:oleObj>
              </mc:Choice>
              <mc:Fallback>
                <p:oleObj r:id="rId5" imgW="2942018" imgH="2250720" progId="Origin50.Graph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986" t="8531" r="22067" b="9967"/>
                      <a:stretch>
                        <a:fillRect/>
                      </a:stretch>
                    </p:blipFill>
                    <p:spPr bwMode="auto">
                      <a:xfrm>
                        <a:off x="6751390" y="1825626"/>
                        <a:ext cx="2860207" cy="2798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3965B6E-4C46-4842-814E-6D35B421C843}"/>
              </a:ext>
            </a:extLst>
          </p:cNvPr>
          <p:cNvSpPr/>
          <p:nvPr/>
        </p:nvSpPr>
        <p:spPr>
          <a:xfrm>
            <a:off x="1739753" y="4773344"/>
            <a:ext cx="9176487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-MM-THGEM is efficient in trapping ions coming from the beneath transfer field also.</a:t>
            </a:r>
          </a:p>
          <a:p>
            <a:pPr indent="288283" algn="just">
              <a:lnSpc>
                <a:spcPct val="110000"/>
              </a:lnSpc>
            </a:pPr>
            <a:endParaRPr lang="en-US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-lower IBF (ranging from 1.5-2%) is attained when the contribution of the WELL-THGEM to the total gain is the higher . </a:t>
            </a:r>
          </a:p>
          <a:p>
            <a:pPr indent="288283" algn="just">
              <a:lnSpc>
                <a:spcPct val="110000"/>
              </a:lnSpc>
            </a:pPr>
            <a:endParaRPr lang="en-US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indent="288283" algn="just">
              <a:lnSpc>
                <a:spcPct val="110000"/>
              </a:lnSpc>
            </a:pP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-ions drifting from the underneath multipliers are also trapped in the bottom mesh.</a:t>
            </a:r>
            <a:endParaRPr lang="en-GB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ADCC4-4B89-45FF-9677-5CFD7727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7238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70249" y="3309859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26632" y="330985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68343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504245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2159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848061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839951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75853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183767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19669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70248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70248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446312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446312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022376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022376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598440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2598440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174504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174504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750568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750568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4326632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4326632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4902696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4902696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478760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478760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054824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054824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630888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6630888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7206952" y="2877811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206952" y="2949819"/>
            <a:ext cx="288032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7783016" y="2877811"/>
            <a:ext cx="14401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783016" y="2949819"/>
            <a:ext cx="144016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70248" y="330986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590328" y="4958582"/>
            <a:ext cx="1564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+</a:t>
            </a:r>
          </a:p>
          <a:p>
            <a:r>
              <a:rPr lang="en-US" dirty="0">
                <a:latin typeface="Comic Sans MS" pitchFamily="66" charset="0"/>
              </a:rPr>
              <a:t>-High rate </a:t>
            </a:r>
          </a:p>
          <a:p>
            <a:r>
              <a:rPr lang="fr-FR" dirty="0">
                <a:latin typeface="Comic Sans MS" pitchFamily="66" charset="0"/>
              </a:rPr>
              <a:t>-Single </a:t>
            </a:r>
            <a:r>
              <a:rPr lang="fr-FR" dirty="0" err="1">
                <a:latin typeface="Comic Sans MS" pitchFamily="66" charset="0"/>
              </a:rPr>
              <a:t>piece</a:t>
            </a:r>
            <a:endParaRPr lang="fr-FR" dirty="0">
              <a:latin typeface="Comic Sans MS" pitchFamily="66" charset="0"/>
            </a:endParaRPr>
          </a:p>
          <a:p>
            <a:r>
              <a:rPr lang="fr-FR" dirty="0">
                <a:latin typeface="Comic Sans MS" pitchFamily="66" charset="0"/>
              </a:rPr>
              <a:t>-Flexible</a:t>
            </a:r>
          </a:p>
        </p:txBody>
      </p:sp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2194540" y="334665"/>
            <a:ext cx="7720568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</a:t>
            </a:r>
            <a:r>
              <a:rPr lang="en-US" sz="3200" dirty="0" err="1">
                <a:latin typeface="Comic Sans MS" pitchFamily="66" charset="0"/>
              </a:rPr>
              <a:t>uRwell</a:t>
            </a:r>
            <a:r>
              <a:rPr lang="en-US" sz="3200" dirty="0">
                <a:latin typeface="Comic Sans MS" pitchFamily="66" charset="0"/>
              </a:rPr>
              <a:t> High rate with 2 DLC layers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0248" y="352588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72252" y="3741904"/>
            <a:ext cx="1368152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13260" y="3741904"/>
            <a:ext cx="1343115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7091" y="3741904"/>
            <a:ext cx="1357264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87605" y="3741904"/>
            <a:ext cx="1350779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E43278B-F3EE-43BA-BF5B-664E33DE10C1}"/>
              </a:ext>
            </a:extLst>
          </p:cNvPr>
          <p:cNvSpPr txBox="1"/>
          <p:nvPr/>
        </p:nvSpPr>
        <p:spPr>
          <a:xfrm>
            <a:off x="9099921" y="350818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F38173C-D987-45FD-A516-FA191D297FA3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8042600" y="3324586"/>
            <a:ext cx="1057321" cy="36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700C287-B255-4DA1-8EDD-B31B55D34B4C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8042600" y="3525887"/>
            <a:ext cx="1057321" cy="16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764900F5-9548-4B69-80C4-23163A36F61A}"/>
              </a:ext>
            </a:extLst>
          </p:cNvPr>
          <p:cNvSpPr txBox="1"/>
          <p:nvPr/>
        </p:nvSpPr>
        <p:spPr>
          <a:xfrm>
            <a:off x="4948234" y="4967150"/>
            <a:ext cx="6418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-</a:t>
            </a:r>
          </a:p>
          <a:p>
            <a:r>
              <a:rPr lang="en-US" dirty="0">
                <a:latin typeface="Comic Sans MS" pitchFamily="66" charset="0"/>
              </a:rPr>
              <a:t>-Silver interconnects must be printed</a:t>
            </a:r>
          </a:p>
          <a:p>
            <a:r>
              <a:rPr lang="en-US" dirty="0">
                <a:latin typeface="Comic Sans MS" pitchFamily="66" charset="0"/>
              </a:rPr>
              <a:t>-Accurate Screen printing difficult with large size</a:t>
            </a:r>
          </a:p>
          <a:p>
            <a:r>
              <a:rPr lang="en-US" dirty="0">
                <a:latin typeface="Comic Sans MS" pitchFamily="66" charset="0"/>
              </a:rPr>
              <a:t>-Back build up process increasing seriously the complexity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AEC889-A701-492C-AAE5-886251A73F04}"/>
              </a:ext>
            </a:extLst>
          </p:cNvPr>
          <p:cNvSpPr txBox="1"/>
          <p:nvPr/>
        </p:nvSpPr>
        <p:spPr>
          <a:xfrm>
            <a:off x="9099922" y="2949817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Silver connection in yellow</a:t>
            </a:r>
          </a:p>
        </p:txBody>
      </p:sp>
    </p:spTree>
    <p:extLst>
      <p:ext uri="{BB962C8B-B14F-4D97-AF65-F5344CB8AC3E}">
        <p14:creationId xmlns:p14="http://schemas.microsoft.com/office/powerpoint/2010/main" val="3227037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0F34-1251-4B2C-B3A3-993013E67A1D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70249" y="3309859"/>
            <a:ext cx="3554764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326632" y="3309859"/>
            <a:ext cx="3600400" cy="10801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68343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504245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2159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848061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839951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75853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183767" y="3381867"/>
            <a:ext cx="144016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19669" y="3525883"/>
            <a:ext cx="126643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572751" y="2802941"/>
            <a:ext cx="336796" cy="521641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870248" y="3309862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590328" y="4958581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+</a:t>
            </a:r>
          </a:p>
          <a:p>
            <a:r>
              <a:rPr lang="en-US" dirty="0">
                <a:latin typeface="Comic Sans MS" pitchFamily="66" charset="0"/>
              </a:rPr>
              <a:t>-High rate </a:t>
            </a:r>
          </a:p>
          <a:p>
            <a:r>
              <a:rPr lang="fr-FR" dirty="0">
                <a:latin typeface="Comic Sans MS" pitchFamily="66" charset="0"/>
              </a:rPr>
              <a:t>-Single </a:t>
            </a:r>
            <a:r>
              <a:rPr lang="fr-FR" dirty="0" err="1">
                <a:latin typeface="Comic Sans MS" pitchFamily="66" charset="0"/>
              </a:rPr>
              <a:t>piece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1695447" y="267203"/>
            <a:ext cx="8801107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    High rate </a:t>
            </a:r>
            <a:r>
              <a:rPr lang="en-US" sz="3200" dirty="0" err="1">
                <a:latin typeface="Comic Sans MS" pitchFamily="66" charset="0"/>
              </a:rPr>
              <a:t>Micromegas</a:t>
            </a:r>
            <a:r>
              <a:rPr lang="en-US" sz="3200" dirty="0">
                <a:latin typeface="Comic Sans MS" pitchFamily="66" charset="0"/>
              </a:rPr>
              <a:t> with 2 DLC layers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0248" y="3525883"/>
            <a:ext cx="7056784" cy="720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72252" y="3741904"/>
            <a:ext cx="1368152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13260" y="3741904"/>
            <a:ext cx="1343115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797091" y="3741904"/>
            <a:ext cx="1357264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87605" y="3741904"/>
            <a:ext cx="1350779" cy="720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E43278B-F3EE-43BA-BF5B-664E33DE10C1}"/>
              </a:ext>
            </a:extLst>
          </p:cNvPr>
          <p:cNvSpPr txBox="1"/>
          <p:nvPr/>
        </p:nvSpPr>
        <p:spPr>
          <a:xfrm>
            <a:off x="9099922" y="3508185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DLC 0.1um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6F38173C-D987-45FD-A516-FA191D297FA3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8042600" y="3324586"/>
            <a:ext cx="1057322" cy="368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700C287-B255-4DA1-8EDD-B31B55D34B4C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8042600" y="3525887"/>
            <a:ext cx="1057322" cy="166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764900F5-9548-4B69-80C4-23163A36F61A}"/>
              </a:ext>
            </a:extLst>
          </p:cNvPr>
          <p:cNvSpPr txBox="1"/>
          <p:nvPr/>
        </p:nvSpPr>
        <p:spPr>
          <a:xfrm>
            <a:off x="4966107" y="5057003"/>
            <a:ext cx="56220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-</a:t>
            </a:r>
          </a:p>
          <a:p>
            <a:r>
              <a:rPr lang="en-US" dirty="0">
                <a:latin typeface="Comic Sans MS" pitchFamily="66" charset="0"/>
              </a:rPr>
              <a:t>-Silver interconnects must be printed</a:t>
            </a:r>
          </a:p>
          <a:p>
            <a:r>
              <a:rPr lang="en-US" dirty="0">
                <a:latin typeface="Comic Sans MS" pitchFamily="66" charset="0"/>
              </a:rPr>
              <a:t>-Pillars should hide silver connections</a:t>
            </a:r>
          </a:p>
          <a:p>
            <a:r>
              <a:rPr lang="en-US" dirty="0">
                <a:latin typeface="Comic Sans MS" pitchFamily="66" charset="0"/>
              </a:rPr>
              <a:t>-Accurate Screen printing difficult with large size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AEC889-A701-492C-AAE5-886251A73F04}"/>
              </a:ext>
            </a:extLst>
          </p:cNvPr>
          <p:cNvSpPr txBox="1"/>
          <p:nvPr/>
        </p:nvSpPr>
        <p:spPr>
          <a:xfrm>
            <a:off x="9099922" y="405300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Silver connection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10803" y="2802939"/>
            <a:ext cx="336796" cy="505812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2017986" y="2805803"/>
            <a:ext cx="401063" cy="502949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avec flèche 61">
            <a:extLst>
              <a:ext uri="{FF2B5EF4-FFF2-40B4-BE49-F238E27FC236}">
                <a16:creationId xmlns:a16="http://schemas.microsoft.com/office/drawing/2014/main" id="{6F38173C-D987-45FD-A516-FA191D297FA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7454605" y="3460242"/>
            <a:ext cx="1645317" cy="777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201300" y="2802939"/>
            <a:ext cx="372592" cy="514280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870248" y="2948711"/>
            <a:ext cx="7056784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7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ECF65-F2AE-4D26-97B1-35C9120C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Existing MPGD structures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A8291-EE8C-4E6B-9628-00744B6E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GEMs</a:t>
            </a:r>
          </a:p>
          <a:p>
            <a:pPr lvl="1"/>
            <a:r>
              <a:rPr lang="en-GB" dirty="0" err="1">
                <a:latin typeface="Comic Sans MS" panose="030F0702030302020204" pitchFamily="66" charset="0"/>
              </a:rPr>
              <a:t>uWells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 err="1">
                <a:solidFill>
                  <a:srgbClr val="00B0F0"/>
                </a:solidFill>
                <a:latin typeface="Comic Sans MS" panose="030F0702030302020204" pitchFamily="66" charset="0"/>
              </a:rPr>
              <a:t>uRwells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Single resistive layer</a:t>
            </a:r>
          </a:p>
          <a:p>
            <a:pPr lvl="2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Double resistive layer</a:t>
            </a:r>
          </a:p>
          <a:p>
            <a:r>
              <a:rPr lang="en-GB" dirty="0">
                <a:latin typeface="Comic Sans MS" panose="030F0702030302020204" pitchFamily="66" charset="0"/>
              </a:rPr>
              <a:t>Micromegas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BULK</a:t>
            </a:r>
          </a:p>
          <a:p>
            <a:pPr lvl="1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Micro BULK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Floating mesh</a:t>
            </a:r>
          </a:p>
          <a:p>
            <a:pPr lvl="1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Resistive Micromegas</a:t>
            </a:r>
          </a:p>
          <a:p>
            <a:pPr lvl="2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Single resistive layer</a:t>
            </a:r>
          </a:p>
          <a:p>
            <a:pPr lvl="2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Double resistive layer</a:t>
            </a:r>
          </a:p>
          <a:p>
            <a:r>
              <a:rPr lang="en-GB" dirty="0">
                <a:latin typeface="Comic Sans MS" panose="030F0702030302020204" pitchFamily="66" charset="0"/>
              </a:rPr>
              <a:t>THGEM</a:t>
            </a: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ML THGEM</a:t>
            </a:r>
          </a:p>
          <a:p>
            <a:pPr lvl="1"/>
            <a:r>
              <a:rPr lang="en-GB" dirty="0" err="1">
                <a:latin typeface="Comic Sans MS" panose="030F0702030302020204" pitchFamily="66" charset="0"/>
              </a:rPr>
              <a:t>THwell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latin typeface="Comic Sans MS" panose="030F0702030302020204" pitchFamily="66" charset="0"/>
              </a:rPr>
              <a:t>R </a:t>
            </a:r>
            <a:r>
              <a:rPr lang="en-GB" dirty="0" err="1">
                <a:latin typeface="Comic Sans MS" panose="030F0702030302020204" pitchFamily="66" charset="0"/>
              </a:rPr>
              <a:t>THwell</a:t>
            </a:r>
            <a:endParaRPr lang="en-GB" dirty="0">
              <a:latin typeface="Comic Sans MS" panose="030F0702030302020204" pitchFamily="66" charset="0"/>
            </a:endParaRPr>
          </a:p>
          <a:p>
            <a:pPr lvl="1"/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MM THGEM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51B2F5-30D5-4BE8-AD72-B58AA414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18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Resistive detectors</a:t>
            </a:r>
            <a:endParaRPr lang="fr-CH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5" y="1579441"/>
            <a:ext cx="10860464" cy="41179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resistive layers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Spark energy reduction ( 600 </a:t>
            </a:r>
            <a:r>
              <a:rPr lang="en-US" dirty="0" err="1">
                <a:latin typeface="Comic Sans MS" panose="030F0702030302020204" pitchFamily="66" charset="0"/>
              </a:rPr>
              <a:t>uJ</a:t>
            </a:r>
            <a:r>
              <a:rPr lang="en-US" dirty="0">
                <a:latin typeface="Comic Sans MS" panose="030F0702030302020204" pitchFamily="66" charset="0"/>
              </a:rPr>
              <a:t> in a GEM , 30uJ in a classical MM , 10 </a:t>
            </a:r>
            <a:r>
              <a:rPr lang="en-US" dirty="0" err="1">
                <a:latin typeface="Comic Sans MS" panose="030F0702030302020204" pitchFamily="66" charset="0"/>
              </a:rPr>
              <a:t>nJ</a:t>
            </a:r>
            <a:r>
              <a:rPr lang="en-US" dirty="0">
                <a:latin typeface="Comic Sans MS" panose="030F0702030302020204" pitchFamily="66" charset="0"/>
              </a:rPr>
              <a:t> in a protected device)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Charge spreading for better </a:t>
            </a:r>
            <a:r>
              <a:rPr lang="en-US" dirty="0" err="1">
                <a:latin typeface="Comic Sans MS" panose="030F0702030302020204" pitchFamily="66" charset="0"/>
              </a:rPr>
              <a:t>spacial</a:t>
            </a:r>
            <a:r>
              <a:rPr lang="en-US" dirty="0">
                <a:latin typeface="Comic Sans MS" panose="030F0702030302020204" pitchFamily="66" charset="0"/>
              </a:rPr>
              <a:t> resolution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Electronic front end protection not needed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resistive value for spark damage control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The highest the better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Below 10M there is some risks of microscopic damages (can always be cured but need new cleaning) 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values for charge sharing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For 10mm x 10mm pads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500K/square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For 0.4mm lines pitch   80M/square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Optimal value for rate capability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Depends a lot on the structure (single or double layers)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Single layers up to 100Kevents/cm2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one 10Mohms layer (be careful : detector size dependent).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Double layers above 10Mevents/cm2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two 10Mohms layers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resistive layers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Polymer paste 10Kohms to 100K/Square					too low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Thickfilm</a:t>
            </a:r>
            <a:r>
              <a:rPr lang="en-US" dirty="0">
                <a:latin typeface="Comic Sans MS" panose="030F0702030302020204" pitchFamily="66" charset="0"/>
              </a:rPr>
              <a:t> paste (high temp only on ceramic substrates) 10K to 100M/square		limited detector size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Resistive </a:t>
            </a:r>
            <a:r>
              <a:rPr lang="en-US" dirty="0" err="1">
                <a:latin typeface="Comic Sans MS" panose="030F0702030302020204" pitchFamily="66" charset="0"/>
              </a:rPr>
              <a:t>kapton</a:t>
            </a:r>
            <a:r>
              <a:rPr lang="en-US" dirty="0">
                <a:latin typeface="Comic Sans MS" panose="030F0702030302020204" pitchFamily="66" charset="0"/>
              </a:rPr>
              <a:t> 5M/square						single value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Disipative</a:t>
            </a:r>
            <a:r>
              <a:rPr lang="en-US" dirty="0">
                <a:latin typeface="Comic Sans MS" panose="030F0702030302020204" pitchFamily="66" charset="0"/>
              </a:rPr>
              <a:t> films 1G/square and above					too high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DLC 100K to 1G/square						perfect in theory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92" y="2356339"/>
            <a:ext cx="11324493" cy="382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7C2246-CAE7-40E5-8131-AE30338A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968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Resistive detectors</a:t>
            </a:r>
            <a:endParaRPr lang="fr-CH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5" y="1579441"/>
            <a:ext cx="10860464" cy="41179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resistive layers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Spark energy reduction ( 600 </a:t>
            </a:r>
            <a:r>
              <a:rPr lang="en-US" dirty="0" err="1">
                <a:latin typeface="Comic Sans MS" panose="030F0702030302020204" pitchFamily="66" charset="0"/>
              </a:rPr>
              <a:t>uJ</a:t>
            </a:r>
            <a:r>
              <a:rPr lang="en-US" dirty="0">
                <a:latin typeface="Comic Sans MS" panose="030F0702030302020204" pitchFamily="66" charset="0"/>
              </a:rPr>
              <a:t> in a GEM , 30uJ in a classical MM , 10 </a:t>
            </a:r>
            <a:r>
              <a:rPr lang="en-US" dirty="0" err="1">
                <a:latin typeface="Comic Sans MS" panose="030F0702030302020204" pitchFamily="66" charset="0"/>
              </a:rPr>
              <a:t>nJ</a:t>
            </a:r>
            <a:r>
              <a:rPr lang="en-US" dirty="0">
                <a:latin typeface="Comic Sans MS" panose="030F0702030302020204" pitchFamily="66" charset="0"/>
              </a:rPr>
              <a:t> in a protected device)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Charge spreading for better </a:t>
            </a:r>
            <a:r>
              <a:rPr lang="en-US" dirty="0" err="1">
                <a:latin typeface="Comic Sans MS" panose="030F0702030302020204" pitchFamily="66" charset="0"/>
              </a:rPr>
              <a:t>spacial</a:t>
            </a:r>
            <a:r>
              <a:rPr lang="en-US" dirty="0">
                <a:latin typeface="Comic Sans MS" panose="030F0702030302020204" pitchFamily="66" charset="0"/>
              </a:rPr>
              <a:t> resolution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Electronic front end protection not needed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resistive value for spark damage control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The highest the better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Below 10M there is some risks of microscopic damages (can always be cured but need new cleaning) 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values for charge sharing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For 10mm x 10mm pads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500K/square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For 0.4mm lines pitch   80M/square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Optimal value for rate capability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Depends a lot on the structure (single or double layers)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Single layers up to 100Kevents/cm2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one 10Mohms layer (be careful : detector size dependent).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Double layers above 10Mevents/cm2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two 10Mohms layers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resistive layers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Polymer paste 10Kohms to 100K/Square					too low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Thickfilm</a:t>
            </a:r>
            <a:r>
              <a:rPr lang="en-US" dirty="0">
                <a:latin typeface="Comic Sans MS" panose="030F0702030302020204" pitchFamily="66" charset="0"/>
              </a:rPr>
              <a:t> paste (high temp only on ceramic substrates) 10K to 100M/square		limited detector size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Resistive </a:t>
            </a:r>
            <a:r>
              <a:rPr lang="en-US" dirty="0" err="1">
                <a:latin typeface="Comic Sans MS" panose="030F0702030302020204" pitchFamily="66" charset="0"/>
              </a:rPr>
              <a:t>kapton</a:t>
            </a:r>
            <a:r>
              <a:rPr lang="en-US" dirty="0">
                <a:latin typeface="Comic Sans MS" panose="030F0702030302020204" pitchFamily="66" charset="0"/>
              </a:rPr>
              <a:t> 5M/square						single value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Disipative</a:t>
            </a:r>
            <a:r>
              <a:rPr lang="en-US" dirty="0">
                <a:latin typeface="Comic Sans MS" panose="030F0702030302020204" pitchFamily="66" charset="0"/>
              </a:rPr>
              <a:t> films 1G/square and above					too high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DLC 100K to 1G/square						perfect in theory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092" y="3012831"/>
            <a:ext cx="11324493" cy="3165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B85D2D-703A-4C1C-8807-53CEC18D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744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Resistive detectors</a:t>
            </a:r>
            <a:endParaRPr lang="fr-CH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5" y="1579441"/>
            <a:ext cx="10860464" cy="41179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resistive layers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Spark energy reduction ( 600 </a:t>
            </a:r>
            <a:r>
              <a:rPr lang="en-US" dirty="0" err="1">
                <a:latin typeface="Comic Sans MS" panose="030F0702030302020204" pitchFamily="66" charset="0"/>
              </a:rPr>
              <a:t>uJ</a:t>
            </a:r>
            <a:r>
              <a:rPr lang="en-US" dirty="0">
                <a:latin typeface="Comic Sans MS" panose="030F0702030302020204" pitchFamily="66" charset="0"/>
              </a:rPr>
              <a:t> in a GEM , 30uJ in a classical MM , 10 </a:t>
            </a:r>
            <a:r>
              <a:rPr lang="en-US" dirty="0" err="1">
                <a:latin typeface="Comic Sans MS" panose="030F0702030302020204" pitchFamily="66" charset="0"/>
              </a:rPr>
              <a:t>nJ</a:t>
            </a:r>
            <a:r>
              <a:rPr lang="en-US" dirty="0">
                <a:latin typeface="Comic Sans MS" panose="030F0702030302020204" pitchFamily="66" charset="0"/>
              </a:rPr>
              <a:t> in a protected device)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Charge spreading for better </a:t>
            </a:r>
            <a:r>
              <a:rPr lang="en-US" dirty="0" err="1">
                <a:latin typeface="Comic Sans MS" panose="030F0702030302020204" pitchFamily="66" charset="0"/>
              </a:rPr>
              <a:t>spacial</a:t>
            </a:r>
            <a:r>
              <a:rPr lang="en-US" dirty="0">
                <a:latin typeface="Comic Sans MS" panose="030F0702030302020204" pitchFamily="66" charset="0"/>
              </a:rPr>
              <a:t> resolution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Electronic front end protection not needed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resistive value for spark damage control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The highest the better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Below 10M there is some risks of microscopic damages (can always be cured but need new cleaning) 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values for charge sharing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For 10mm x 10mm pads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500K/square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For 0.4mm lines pitch   80M/square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Optimal value for rate capability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Depends a lot on the structure (single or double layers)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Single layers up to 100Kevents/cm2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one 10Mohms layer (be careful : detector size dependent).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Double layers above 10Mevents/cm2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two 10Mohms layers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resistive layers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Polymer paste 10Kohms to 100K/Square					too low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Thickfilm</a:t>
            </a:r>
            <a:r>
              <a:rPr lang="en-US" dirty="0">
                <a:latin typeface="Comic Sans MS" panose="030F0702030302020204" pitchFamily="66" charset="0"/>
              </a:rPr>
              <a:t> paste (high temp only on ceramic substrates) 10K to 100M/square		limited detector size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Resistive </a:t>
            </a:r>
            <a:r>
              <a:rPr lang="en-US" dirty="0" err="1">
                <a:latin typeface="Comic Sans MS" panose="030F0702030302020204" pitchFamily="66" charset="0"/>
              </a:rPr>
              <a:t>kapton</a:t>
            </a:r>
            <a:r>
              <a:rPr lang="en-US" dirty="0">
                <a:latin typeface="Comic Sans MS" panose="030F0702030302020204" pitchFamily="66" charset="0"/>
              </a:rPr>
              <a:t> 5M/square						single value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Disipative</a:t>
            </a:r>
            <a:r>
              <a:rPr lang="en-US" dirty="0">
                <a:latin typeface="Comic Sans MS" panose="030F0702030302020204" pitchFamily="66" charset="0"/>
              </a:rPr>
              <a:t> films 1G/square and above					too high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DLC 100K to 1G/square						perfect in theory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092" y="3622431"/>
            <a:ext cx="11324493" cy="255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473C6B-2E4E-4C9A-8DC6-C85627D6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03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9" y="147255"/>
            <a:ext cx="8620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 Resistive detectors</a:t>
            </a:r>
            <a:endParaRPr lang="fr-CH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755" y="1579441"/>
            <a:ext cx="10860464" cy="41179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Why resistive layers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Spark energy reduction ( 600 </a:t>
            </a:r>
            <a:r>
              <a:rPr lang="en-US" dirty="0" err="1">
                <a:latin typeface="Comic Sans MS" panose="030F0702030302020204" pitchFamily="66" charset="0"/>
              </a:rPr>
              <a:t>uJ</a:t>
            </a:r>
            <a:r>
              <a:rPr lang="en-US" dirty="0">
                <a:latin typeface="Comic Sans MS" panose="030F0702030302020204" pitchFamily="66" charset="0"/>
              </a:rPr>
              <a:t> in a GEM , 30uJ in a classical MM , 10 </a:t>
            </a:r>
            <a:r>
              <a:rPr lang="en-US" dirty="0" err="1">
                <a:latin typeface="Comic Sans MS" panose="030F0702030302020204" pitchFamily="66" charset="0"/>
              </a:rPr>
              <a:t>nJ</a:t>
            </a:r>
            <a:r>
              <a:rPr lang="en-US" dirty="0">
                <a:latin typeface="Comic Sans MS" panose="030F0702030302020204" pitchFamily="66" charset="0"/>
              </a:rPr>
              <a:t> in a protected device)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Charge spreading for better </a:t>
            </a:r>
            <a:r>
              <a:rPr lang="en-US" dirty="0" err="1">
                <a:latin typeface="Comic Sans MS" panose="030F0702030302020204" pitchFamily="66" charset="0"/>
              </a:rPr>
              <a:t>spacial</a:t>
            </a:r>
            <a:r>
              <a:rPr lang="en-US" dirty="0">
                <a:latin typeface="Comic Sans MS" panose="030F0702030302020204" pitchFamily="66" charset="0"/>
              </a:rPr>
              <a:t> resolution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Electronic front end protection not needed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resistive value for spark damage control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The highest the better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Below 10M there is some risks of microscopic damages (can always be cured but need new cleaning) </a:t>
            </a:r>
          </a:p>
          <a:p>
            <a:r>
              <a:rPr lang="en-US" dirty="0">
                <a:latin typeface="Comic Sans MS" panose="030F0702030302020204" pitchFamily="66" charset="0"/>
              </a:rPr>
              <a:t>Optimal values for charge sharing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For 10mm x 10mm pads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 500K/square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For 0.4mm lines pitch   80M/square </a:t>
            </a:r>
            <a:r>
              <a:rPr lang="en-US" dirty="0" err="1">
                <a:latin typeface="Comic Sans MS" panose="030F0702030302020204" pitchFamily="66" charset="0"/>
                <a:sym typeface="Wingdings" panose="05000000000000000000" pitchFamily="2" charset="2"/>
              </a:rPr>
              <a:t>typ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Optimal value for rate capability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Depends a lot on the structure (single or double layers)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Single layers up to 100Kevents/cm2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one 10Mohms layer (be careful : detector size dependent).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Double layers above 10Mevents/cm2 </a:t>
            </a:r>
            <a:r>
              <a:rPr lang="en-US" dirty="0" err="1">
                <a:latin typeface="Comic Sans MS" panose="030F0702030302020204" pitchFamily="66" charset="0"/>
              </a:rPr>
              <a:t>typ</a:t>
            </a:r>
            <a:r>
              <a:rPr lang="en-US" dirty="0">
                <a:latin typeface="Comic Sans MS" panose="030F0702030302020204" pitchFamily="66" charset="0"/>
              </a:rPr>
              <a:t> with two 10Mohms layers</a:t>
            </a:r>
          </a:p>
          <a:p>
            <a:r>
              <a:rPr lang="en-US" dirty="0">
                <a:latin typeface="Comic Sans MS" panose="030F0702030302020204" pitchFamily="66" charset="0"/>
              </a:rPr>
              <a:t>Existing resistive layers 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Polymer paste 10Kohms to 100K/Square					too low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Thickfilm</a:t>
            </a:r>
            <a:r>
              <a:rPr lang="en-US" dirty="0">
                <a:latin typeface="Comic Sans MS" panose="030F0702030302020204" pitchFamily="66" charset="0"/>
              </a:rPr>
              <a:t> paste (high temp only on ceramic substrates) 10K to 100M/square		limited detector size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Resistive </a:t>
            </a:r>
            <a:r>
              <a:rPr lang="en-US" dirty="0" err="1">
                <a:latin typeface="Comic Sans MS" panose="030F0702030302020204" pitchFamily="66" charset="0"/>
              </a:rPr>
              <a:t>kapton</a:t>
            </a:r>
            <a:r>
              <a:rPr lang="en-US" dirty="0">
                <a:latin typeface="Comic Sans MS" panose="030F0702030302020204" pitchFamily="66" charset="0"/>
              </a:rPr>
              <a:t> 5M/square						single value</a:t>
            </a:r>
          </a:p>
          <a:p>
            <a:pPr lvl="1"/>
            <a:r>
              <a:rPr lang="en-US" dirty="0" err="1">
                <a:latin typeface="Comic Sans MS" panose="030F0702030302020204" pitchFamily="66" charset="0"/>
              </a:rPr>
              <a:t>Disipative</a:t>
            </a:r>
            <a:r>
              <a:rPr lang="en-US" dirty="0">
                <a:latin typeface="Comic Sans MS" panose="030F0702030302020204" pitchFamily="66" charset="0"/>
              </a:rPr>
              <a:t> films 1G/square and above					too high</a:t>
            </a: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DLC 100K to 1G/square						perfect in theory</a:t>
            </a:r>
          </a:p>
          <a:p>
            <a:pPr lvl="1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092" y="4396155"/>
            <a:ext cx="11324493" cy="1781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6C7027-B06C-468C-9B9C-A5477574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7E1E-7F1E-48DF-888B-BD03ADA08D05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476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6322</TotalTime>
  <Words>2089</Words>
  <Application>Microsoft Office PowerPoint</Application>
  <PresentationFormat>Grand écran</PresentationFormat>
  <Paragraphs>412</Paragraphs>
  <Slides>47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Origin50.Graph</vt:lpstr>
      <vt:lpstr>MPGDs</vt:lpstr>
      <vt:lpstr>Outline</vt:lpstr>
      <vt:lpstr>TPC fieldcage </vt:lpstr>
      <vt:lpstr>Possibilities of this technique</vt:lpstr>
      <vt:lpstr>Existing MPGD structures</vt:lpstr>
      <vt:lpstr> Resistive detectors</vt:lpstr>
      <vt:lpstr> Resistive detectors</vt:lpstr>
      <vt:lpstr> Resistive detectors</vt:lpstr>
      <vt:lpstr> Resistive detectors</vt:lpstr>
      <vt:lpstr> Resistive detectors</vt:lpstr>
      <vt:lpstr>Diamond Like Carbon base material vacuum deposition on 1m x 0.6m foils</vt:lpstr>
      <vt:lpstr>Single uRwell structure</vt:lpstr>
      <vt:lpstr>Single uRwell structure</vt:lpstr>
      <vt:lpstr>Single uRwell structure</vt:lpstr>
      <vt:lpstr>Single resistive MicroMegas structure </vt:lpstr>
      <vt:lpstr>Single resistive MicroMegas structure </vt:lpstr>
      <vt:lpstr>Single resistive MicroMegas structure </vt:lpstr>
      <vt:lpstr>Advanced DLC materials </vt:lpstr>
      <vt:lpstr>    High rate uRwell with 2DLC layers !   </vt:lpstr>
      <vt:lpstr>    High rate uRwell with 2DLC layers !   </vt:lpstr>
      <vt:lpstr>    High rate uRwell with 2DLC layers !   </vt:lpstr>
      <vt:lpstr>    High rate uRwell with 2DLC layers !   </vt:lpstr>
      <vt:lpstr>    High rate uRwell with 2DLC layers !   </vt:lpstr>
      <vt:lpstr>    High rate MM with 2DLC layers   </vt:lpstr>
      <vt:lpstr>    High rate MM with 2DLC layers   </vt:lpstr>
      <vt:lpstr>    High rate MM with 2DLC layers   </vt:lpstr>
      <vt:lpstr>    High rate MM with 2DLC layers   </vt:lpstr>
      <vt:lpstr>    High rate MM with 2DLC layers   </vt:lpstr>
      <vt:lpstr>Can we get better energy resolution in MM detectors ?</vt:lpstr>
      <vt:lpstr>Interesting to know concerning energy resolution</vt:lpstr>
      <vt:lpstr>Présentation PowerPoint</vt:lpstr>
      <vt:lpstr>Best MPGD concerning Energy resolution: Micro BULK MM</vt:lpstr>
      <vt:lpstr>Dynamic range</vt:lpstr>
      <vt:lpstr>Multi Mesh device: MM THGEM Marco Cortesi Rui De OLiveira</vt:lpstr>
      <vt:lpstr>Présentation PowerPoint</vt:lpstr>
      <vt:lpstr>Other possibility : special uRwell device  </vt:lpstr>
      <vt:lpstr>Similar but with pad voltage control possible   </vt:lpstr>
      <vt:lpstr>Thank you</vt:lpstr>
      <vt:lpstr>Back slides</vt:lpstr>
      <vt:lpstr>Multi-Mesh Thick GEM – MM-THGEM</vt:lpstr>
      <vt:lpstr>simulations results</vt:lpstr>
      <vt:lpstr>Gain MM-THGEM alone</vt:lpstr>
      <vt:lpstr>IBF study</vt:lpstr>
      <vt:lpstr>IBF versus MM-THGEM gain</vt:lpstr>
      <vt:lpstr>IBF versus Well THGEM gain</vt:lpstr>
      <vt:lpstr>    uRwell High rate with 2 DLC layers</vt:lpstr>
      <vt:lpstr>    High rate Micromegas with 2 DLC layers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structures</dc:title>
  <dc:creator>Rui De Oliveira</dc:creator>
  <cp:lastModifiedBy>Rui</cp:lastModifiedBy>
  <cp:revision>166</cp:revision>
  <dcterms:created xsi:type="dcterms:W3CDTF">2018-06-11T07:54:26Z</dcterms:created>
  <dcterms:modified xsi:type="dcterms:W3CDTF">2018-10-11T05:57:48Z</dcterms:modified>
</cp:coreProperties>
</file>