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37"/>
  </p:notesMasterIdLst>
  <p:sldIdLst>
    <p:sldId id="257" r:id="rId2"/>
    <p:sldId id="259" r:id="rId3"/>
    <p:sldId id="282" r:id="rId4"/>
    <p:sldId id="284" r:id="rId5"/>
    <p:sldId id="329" r:id="rId6"/>
    <p:sldId id="260" r:id="rId7"/>
    <p:sldId id="283" r:id="rId8"/>
    <p:sldId id="261" r:id="rId9"/>
    <p:sldId id="301" r:id="rId10"/>
    <p:sldId id="326" r:id="rId11"/>
    <p:sldId id="327" r:id="rId12"/>
    <p:sldId id="286" r:id="rId13"/>
    <p:sldId id="264" r:id="rId14"/>
    <p:sldId id="265" r:id="rId15"/>
    <p:sldId id="287" r:id="rId16"/>
    <p:sldId id="266" r:id="rId17"/>
    <p:sldId id="300" r:id="rId18"/>
    <p:sldId id="269" r:id="rId19"/>
    <p:sldId id="268" r:id="rId20"/>
    <p:sldId id="281" r:id="rId21"/>
    <p:sldId id="271" r:id="rId22"/>
    <p:sldId id="274" r:id="rId23"/>
    <p:sldId id="272" r:id="rId24"/>
    <p:sldId id="303" r:id="rId25"/>
    <p:sldId id="273" r:id="rId26"/>
    <p:sldId id="276" r:id="rId27"/>
    <p:sldId id="277" r:id="rId28"/>
    <p:sldId id="312" r:id="rId29"/>
    <p:sldId id="278" r:id="rId30"/>
    <p:sldId id="313" r:id="rId31"/>
    <p:sldId id="331" r:id="rId32"/>
    <p:sldId id="332" r:id="rId33"/>
    <p:sldId id="333" r:id="rId34"/>
    <p:sldId id="330" r:id="rId35"/>
    <p:sldId id="28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92" d="100"/>
          <a:sy n="92" d="100"/>
        </p:scale>
        <p:origin x="3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DE6B9-6449-4531-B8D9-17A0C5B551D2}" type="datetimeFigureOut">
              <a:rPr lang="en-GB" smtClean="0"/>
              <a:t>11/10/2018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9AAC1-B896-4C11-A12B-FF507B3161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31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06802B-35D0-4D53-9035-C4B95073574C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/>
          </a:p>
        </p:txBody>
      </p:sp>
      <p:sp>
        <p:nvSpPr>
          <p:cNvPr id="92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91952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074F25-4913-4744-974E-1E3AE8D0B1C2}" type="slidenum">
              <a:rPr lang="en-US"/>
              <a:pPr/>
              <a:t>28</a:t>
            </a:fld>
            <a:endParaRPr lang="en-US"/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pPr marL="0" marR="0" indent="0" algn="l" defTabSz="41472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14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A6BC504-F470-474F-BF89-F74349E9DB99}" type="slidenum">
              <a:rPr lang="en-US" smtClean="0"/>
              <a:pPr/>
              <a:t>35</a:t>
            </a:fld>
            <a:endParaRPr lang="en-US" dirty="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22272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097C-7B10-4E0F-B9B5-8876029A71A7}" type="datetimeFigureOut">
              <a:rPr lang="en-GB" smtClean="0"/>
              <a:t>11/10/2018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E02A-49D7-431B-BBA3-3A04B1AEC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567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097C-7B10-4E0F-B9B5-8876029A71A7}" type="datetimeFigureOut">
              <a:rPr lang="en-GB" smtClean="0"/>
              <a:t>11/10/2018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E02A-49D7-431B-BBA3-3A04B1AEC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829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097C-7B10-4E0F-B9B5-8876029A71A7}" type="datetimeFigureOut">
              <a:rPr lang="en-GB" smtClean="0"/>
              <a:t>11/10/2018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E02A-49D7-431B-BBA3-3A04B1AEC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905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08013" y="6246813"/>
            <a:ext cx="2838450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70363" y="6246813"/>
            <a:ext cx="3862387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42363" y="6246813"/>
            <a:ext cx="2836862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48F1A-38BC-4239-916E-060158E21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0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097C-7B10-4E0F-B9B5-8876029A71A7}" type="datetimeFigureOut">
              <a:rPr lang="en-GB" smtClean="0"/>
              <a:t>11/10/2018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E02A-49D7-431B-BBA3-3A04B1AEC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997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097C-7B10-4E0F-B9B5-8876029A71A7}" type="datetimeFigureOut">
              <a:rPr lang="en-GB" smtClean="0"/>
              <a:t>11/10/2018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E02A-49D7-431B-BBA3-3A04B1AEC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853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097C-7B10-4E0F-B9B5-8876029A71A7}" type="datetimeFigureOut">
              <a:rPr lang="en-GB" smtClean="0"/>
              <a:t>11/10/2018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E02A-49D7-431B-BBA3-3A04B1AEC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108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097C-7B10-4E0F-B9B5-8876029A71A7}" type="datetimeFigureOut">
              <a:rPr lang="en-GB" smtClean="0"/>
              <a:t>11/10/2018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E02A-49D7-431B-BBA3-3A04B1AEC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512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097C-7B10-4E0F-B9B5-8876029A71A7}" type="datetimeFigureOut">
              <a:rPr lang="en-GB" smtClean="0"/>
              <a:t>11/10/2018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E02A-49D7-431B-BBA3-3A04B1AEC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164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097C-7B10-4E0F-B9B5-8876029A71A7}" type="datetimeFigureOut">
              <a:rPr lang="en-GB" smtClean="0"/>
              <a:t>11/10/2018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E02A-49D7-431B-BBA3-3A04B1AEC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560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097C-7B10-4E0F-B9B5-8876029A71A7}" type="datetimeFigureOut">
              <a:rPr lang="en-GB" smtClean="0"/>
              <a:t>11/10/2018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E02A-49D7-431B-BBA3-3A04B1AEC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43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2097C-7B10-4E0F-B9B5-8876029A71A7}" type="datetimeFigureOut">
              <a:rPr lang="en-GB" smtClean="0"/>
              <a:t>11/10/2018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E02A-49D7-431B-BBA3-3A04B1AEC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128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2097C-7B10-4E0F-B9B5-8876029A71A7}" type="datetimeFigureOut">
              <a:rPr lang="en-GB" smtClean="0"/>
              <a:t>11/10/2018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2E02A-49D7-431B-BBA3-3A04B1AEC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25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1.jpe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Relationship Id="rId9" Type="http://schemas.openxmlformats.org/officeDocument/2006/relationships/image" Target="../media/image6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11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7" Type="http://schemas.openxmlformats.org/officeDocument/2006/relationships/image" Target="../media/image75.e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 txBox="1">
            <a:spLocks/>
          </p:cNvSpPr>
          <p:nvPr/>
        </p:nvSpPr>
        <p:spPr bwMode="auto">
          <a:xfrm>
            <a:off x="1755775" y="1516063"/>
            <a:ext cx="8912225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rebuchet MS" panose="020B0603020202020204" pitchFamily="34" charset="0"/>
              </a:rPr>
              <a:t>Extreme Light Infrastructure-Nuclear Physics </a:t>
            </a:r>
            <a:r>
              <a:rPr lang="en-US" altLang="en-US" sz="2800">
                <a:latin typeface="Trebuchet MS" panose="020B0603020202020204" pitchFamily="34" charset="0"/>
              </a:rPr>
              <a:t/>
            </a:r>
            <a:br>
              <a:rPr lang="en-US" altLang="en-US" sz="2800">
                <a:latin typeface="Trebuchet MS" panose="020B0603020202020204" pitchFamily="34" charset="0"/>
              </a:rPr>
            </a:br>
            <a:r>
              <a:rPr lang="en-US" altLang="en-US" sz="2800" b="1">
                <a:latin typeface="Trebuchet MS" panose="020B0603020202020204" pitchFamily="34" charset="0"/>
              </a:rPr>
              <a:t>(ELI-NP) - Phase II</a:t>
            </a:r>
            <a:endParaRPr lang="ro-RO" altLang="en-US" sz="2800">
              <a:latin typeface="Trebuchet MS" panose="020B0603020202020204" pitchFamily="34" charset="0"/>
            </a:endParaRPr>
          </a:p>
        </p:txBody>
      </p:sp>
      <p:pic>
        <p:nvPicPr>
          <p:cNvPr id="5123" name="Picture 2" descr="E:\ELI-NP\ELI-NP_Faza_2\Manual_Id_Viz\UE-logo_Eng.e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201613"/>
            <a:ext cx="129381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 descr="E:\ELI-NP\ELI-NP_Faza_2\Manual_Id_Viz\Struct Instr-ENG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450" y="200025"/>
            <a:ext cx="10795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 descr="E:\ELI-NP\ELI-NP_Faza_2\Manual_Id_Viz\Sigle\logo GR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200025"/>
            <a:ext cx="1027112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" descr="E:\IFIN\Logo_IFIN\Maxim\Logo_IFIN-HH_Black.e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463" y="1517650"/>
            <a:ext cx="1227137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6399213"/>
            <a:ext cx="12192000" cy="4603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cs typeface="Arial" charset="0"/>
              </a:rPr>
              <a:t>Project co-financed by the European Regional Development Fund through the Competitiveness Operational </a:t>
            </a:r>
            <a:r>
              <a:rPr lang="en-US" sz="1200" dirty="0" err="1">
                <a:solidFill>
                  <a:schemeClr val="bg1"/>
                </a:solidFill>
                <a:latin typeface="+mn-lt"/>
                <a:cs typeface="Arial" charset="0"/>
              </a:rPr>
              <a:t>Programme</a:t>
            </a:r>
            <a:endParaRPr lang="ro-RO" sz="1200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1200" dirty="0">
                <a:solidFill>
                  <a:schemeClr val="bg1"/>
                </a:solidFill>
                <a:latin typeface="+mn-lt"/>
                <a:cs typeface="Arial" charset="0"/>
              </a:rPr>
              <a:t>“Investing in Sustainable Development”</a:t>
            </a:r>
            <a:endParaRPr lang="ro-RO" sz="1200" dirty="0">
              <a:solidFill>
                <a:schemeClr val="bg1"/>
              </a:solidFill>
              <a:latin typeface="Trebuchet MS" panose="020B0603020202020204" pitchFamily="34" charset="0"/>
              <a:cs typeface="Arial" charset="0"/>
            </a:endParaRPr>
          </a:p>
        </p:txBody>
      </p:sp>
      <p:pic>
        <p:nvPicPr>
          <p:cNvPr id="51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516063"/>
            <a:ext cx="17605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u 1"/>
          <p:cNvSpPr txBox="1">
            <a:spLocks/>
          </p:cNvSpPr>
          <p:nvPr/>
        </p:nvSpPr>
        <p:spPr bwMode="auto">
          <a:xfrm>
            <a:off x="0" y="2760663"/>
            <a:ext cx="12192000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en-GB" sz="3600" b="1" dirty="0"/>
              <a:t>Status of the ELI-NP GBS instrumentation </a:t>
            </a:r>
            <a:r>
              <a:rPr lang="en-GB" sz="3600" b="1" dirty="0" smtClean="0"/>
              <a:t>at ELI-NP </a:t>
            </a:r>
          </a:p>
          <a:p>
            <a:pPr algn="ctr">
              <a:defRPr/>
            </a:pPr>
            <a:r>
              <a:rPr lang="en-GB" sz="3600" b="1" dirty="0" smtClean="0"/>
              <a:t>and </a:t>
            </a:r>
            <a:r>
              <a:rPr lang="en-GB" sz="3600" b="1" dirty="0"/>
              <a:t>possible future upgrades </a:t>
            </a:r>
            <a:endParaRPr lang="ro-RO" sz="3200" b="1" i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4225056" y="4576763"/>
            <a:ext cx="40332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dirty="0"/>
              <a:t>Dimiter L. </a:t>
            </a:r>
            <a:r>
              <a:rPr lang="en-US" altLang="en-US" dirty="0" err="1" smtClean="0"/>
              <a:t>Balabanski</a:t>
            </a:r>
            <a:r>
              <a:rPr lang="en-US" altLang="en-US" dirty="0" smtClean="0"/>
              <a:t> for the ELI-NP team</a:t>
            </a:r>
            <a:endParaRPr lang="ro-RO" altLang="en-US" dirty="0"/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2330450" y="5360988"/>
            <a:ext cx="7905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 Workshop, Bordeaux, France</a:t>
            </a:r>
          </a:p>
          <a:p>
            <a:pPr algn="ctr" eaLnBrk="1" hangingPunct="1"/>
            <a:r>
              <a:rPr lang="en-US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October 10</a:t>
            </a:r>
            <a:r>
              <a:rPr lang="en-US" altLang="en-US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12</a:t>
            </a:r>
            <a:r>
              <a:rPr lang="en-US" altLang="en-US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2018</a:t>
            </a:r>
            <a:endParaRPr lang="en-US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-4763" y="2721408"/>
            <a:ext cx="12171363" cy="101600"/>
          </a:xfrm>
          <a:prstGeom prst="line">
            <a:avLst/>
          </a:prstGeom>
          <a:ln w="127000" cmpd="thinThick">
            <a:solidFill>
              <a:schemeClr val="accent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8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8903A378-C416-4D64-871D-04BDC9700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846833"/>
            <a:ext cx="7011549" cy="545390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/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FE709D7-9B7B-4CDA-A251-83CE1399DF93}"/>
              </a:ext>
            </a:extLst>
          </p:cNvPr>
          <p:cNvSpPr txBox="1"/>
          <p:nvPr/>
        </p:nvSpPr>
        <p:spPr>
          <a:xfrm>
            <a:off x="8777878" y="2165127"/>
            <a:ext cx="862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highlight>
                  <a:srgbClr val="FFFF00"/>
                </a:highlight>
              </a:rPr>
              <a:t>f=30m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EEDF6AE-6D20-4D26-9F45-CF37ED2F9CFC}"/>
              </a:ext>
            </a:extLst>
          </p:cNvPr>
          <p:cNvSpPr txBox="1"/>
          <p:nvPr/>
        </p:nvSpPr>
        <p:spPr>
          <a:xfrm>
            <a:off x="1886058" y="1726775"/>
            <a:ext cx="2005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highlight>
                  <a:srgbClr val="FFFFFF"/>
                </a:highlight>
              </a:rPr>
              <a:t>QED </a:t>
            </a:r>
          </a:p>
          <a:p>
            <a:r>
              <a:rPr lang="en-US" sz="2000" b="1" dirty="0">
                <a:solidFill>
                  <a:srgbClr val="0000FF"/>
                </a:solidFill>
                <a:highlight>
                  <a:srgbClr val="FFFFFF"/>
                </a:highlight>
              </a:rPr>
              <a:t>(gas target)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59832F4-4466-42D1-9DE6-6A6CDAB199A3}"/>
              </a:ext>
            </a:extLst>
          </p:cNvPr>
          <p:cNvSpPr txBox="1"/>
          <p:nvPr/>
        </p:nvSpPr>
        <p:spPr>
          <a:xfrm>
            <a:off x="1806128" y="5767476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highlight>
                  <a:srgbClr val="FFFFFF"/>
                </a:highlight>
              </a:rPr>
              <a:t>Laser-Gamma</a:t>
            </a:r>
          </a:p>
          <a:p>
            <a:endParaRPr lang="en-US" b="1" dirty="0">
              <a:solidFill>
                <a:srgbClr val="0000FF"/>
              </a:solidFill>
              <a:highlight>
                <a:srgbClr val="FFFFFF"/>
              </a:highligh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4E6774C-A61B-4B10-B498-3DC6C52C5478}"/>
              </a:ext>
            </a:extLst>
          </p:cNvPr>
          <p:cNvSpPr txBox="1"/>
          <p:nvPr/>
        </p:nvSpPr>
        <p:spPr>
          <a:xfrm>
            <a:off x="5885070" y="1877871"/>
            <a:ext cx="18311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highlight>
                  <a:srgbClr val="FFFFFF"/>
                </a:highlight>
              </a:rPr>
              <a:t>Nuclear Physics</a:t>
            </a:r>
          </a:p>
          <a:p>
            <a:r>
              <a:rPr lang="en-US" sz="2000" b="1" dirty="0">
                <a:solidFill>
                  <a:srgbClr val="0000FF"/>
                </a:solidFill>
                <a:highlight>
                  <a:srgbClr val="FFFFFF"/>
                </a:highlight>
              </a:rPr>
              <a:t>(solid target)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6AE4F603-CDBB-469D-BE8F-62D7795ED6FC}"/>
              </a:ext>
            </a:extLst>
          </p:cNvPr>
          <p:cNvSpPr txBox="1"/>
          <p:nvPr/>
        </p:nvSpPr>
        <p:spPr>
          <a:xfrm>
            <a:off x="7824193" y="1388645"/>
            <a:ext cx="17281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highlight>
                  <a:srgbClr val="FFFFFF"/>
                </a:highlight>
              </a:rPr>
              <a:t>1 PW/1 Hz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B30D0A5-114E-4927-BA1B-265AD0ACA939}"/>
              </a:ext>
            </a:extLst>
          </p:cNvPr>
          <p:cNvSpPr txBox="1"/>
          <p:nvPr/>
        </p:nvSpPr>
        <p:spPr>
          <a:xfrm>
            <a:off x="4433181" y="5216003"/>
            <a:ext cx="1018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highlight>
                  <a:srgbClr val="FFFF00"/>
                </a:highlight>
              </a:rPr>
              <a:t>Gamma</a:t>
            </a:r>
          </a:p>
          <a:p>
            <a:r>
              <a:rPr lang="en-US" sz="2000" b="1" dirty="0">
                <a:solidFill>
                  <a:srgbClr val="0000FF"/>
                </a:solidFill>
                <a:highlight>
                  <a:srgbClr val="FFFF00"/>
                </a:highlight>
              </a:rPr>
              <a:t>beam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70F7E93-7FA1-4062-9BFF-16342CB4D5B3}"/>
              </a:ext>
            </a:extLst>
          </p:cNvPr>
          <p:cNvCxnSpPr/>
          <p:nvPr/>
        </p:nvCxnSpPr>
        <p:spPr>
          <a:xfrm>
            <a:off x="1556071" y="548680"/>
            <a:ext cx="91440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u 1">
            <a:extLst>
              <a:ext uri="{FF2B5EF4-FFF2-40B4-BE49-F238E27FC236}">
                <a16:creationId xmlns="" xmlns:a16="http://schemas.microsoft.com/office/drawing/2014/main" id="{90C747ED-A585-4B3E-8B4B-9948F60B63E9}"/>
              </a:ext>
            </a:extLst>
          </p:cNvPr>
          <p:cNvSpPr txBox="1">
            <a:spLocks/>
          </p:cNvSpPr>
          <p:nvPr/>
        </p:nvSpPr>
        <p:spPr bwMode="auto">
          <a:xfrm>
            <a:off x="911425" y="-237921"/>
            <a:ext cx="10557563" cy="101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12" tIns="48006" rIns="96012" bIns="48006" numCol="1" anchor="ctr" anchorCtr="1" compatLnSpc="1">
            <a:prstTxWarp prst="textNoShape">
              <a:avLst/>
            </a:prstTxWarp>
          </a:bodyPr>
          <a:lstStyle/>
          <a:p>
            <a:pPr lvl="0" algn="just">
              <a:defRPr/>
            </a:pPr>
            <a:r>
              <a:rPr lang="en-US" sz="2400" b="1" dirty="0"/>
              <a:t>2x10 PW laser beam transport system in construction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="" xmlns:a16="http://schemas.microsoft.com/office/drawing/2014/main" id="{F96E32C8-CDB1-413A-970E-71973B43BE19}"/>
              </a:ext>
            </a:extLst>
          </p:cNvPr>
          <p:cNvCxnSpPr>
            <a:cxnSpLocks/>
          </p:cNvCxnSpPr>
          <p:nvPr/>
        </p:nvCxnSpPr>
        <p:spPr>
          <a:xfrm flipH="1">
            <a:off x="4439816" y="5952141"/>
            <a:ext cx="864096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">
            <a:extLst>
              <a:ext uri="{FF2B5EF4-FFF2-40B4-BE49-F238E27FC236}">
                <a16:creationId xmlns="" xmlns:a16="http://schemas.microsoft.com/office/drawing/2014/main" id="{54887EAD-2FD9-43AE-B70B-65686D4B1722}"/>
              </a:ext>
            </a:extLst>
          </p:cNvPr>
          <p:cNvSpPr txBox="1">
            <a:spLocks/>
          </p:cNvSpPr>
          <p:nvPr/>
        </p:nvSpPr>
        <p:spPr>
          <a:xfrm>
            <a:off x="5906986" y="3888179"/>
            <a:ext cx="4478887" cy="2759205"/>
          </a:xfrm>
          <a:prstGeom prst="rect">
            <a:avLst/>
          </a:prstGeom>
          <a:solidFill>
            <a:srgbClr val="CCFFCC"/>
          </a:solidFill>
          <a:ln w="28575">
            <a:noFill/>
          </a:ln>
          <a:effectLst/>
        </p:spPr>
        <p:txBody>
          <a:bodyPr vert="horz" lIns="91440" tIns="45720" rIns="91440" bIns="45720" rtlCol="0">
            <a:no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2000" b="1" dirty="0">
                <a:cs typeface="Arial" panose="020B0604020202020204" pitchFamily="34" charset="0"/>
              </a:rPr>
              <a:t> 2x10 PW + 1 PW auxiliary beam  to three experimental areas</a:t>
            </a:r>
          </a:p>
          <a:p>
            <a:pPr>
              <a:buFont typeface="Wingdings" pitchFamily="2" charset="2"/>
              <a:buChar char="§"/>
              <a:defRPr/>
            </a:pPr>
            <a:endParaRPr lang="en-US" sz="2000" b="1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2000" b="1" dirty="0">
                <a:cs typeface="Arial" panose="020B0604020202020204" pitchFamily="34" charset="0"/>
              </a:rPr>
              <a:t> f=30 m, F/50 mirror for electron LWFA at 10 PW </a:t>
            </a:r>
          </a:p>
          <a:p>
            <a:pPr>
              <a:buFont typeface="Wingdings" pitchFamily="2" charset="2"/>
              <a:buChar char="§"/>
              <a:defRPr/>
            </a:pPr>
            <a:endParaRPr lang="en-US" sz="2000" b="1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2000" b="1" dirty="0">
                <a:cs typeface="Arial" panose="020B0604020202020204" pitchFamily="34" charset="0"/>
              </a:rPr>
              <a:t> 10 PW adaptive mirror upgrade</a:t>
            </a:r>
          </a:p>
          <a:p>
            <a:pPr>
              <a:buFont typeface="Wingdings" pitchFamily="2" charset="2"/>
              <a:buChar char="§"/>
              <a:defRPr/>
            </a:pPr>
            <a:endParaRPr lang="en-US" sz="2000" b="1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2000" b="1" dirty="0">
                <a:cs typeface="Arial" panose="020B0604020202020204" pitchFamily="34" charset="0"/>
              </a:rPr>
              <a:t> Commissioning fall 2019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F36E0F4D-EB61-4E26-9D91-834953B3E9A5}"/>
              </a:ext>
            </a:extLst>
          </p:cNvPr>
          <p:cNvSpPr/>
          <p:nvPr/>
        </p:nvSpPr>
        <p:spPr>
          <a:xfrm>
            <a:off x="2235619" y="1287224"/>
            <a:ext cx="162012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E4CA19B1-09F6-45FC-AD85-482254A89261}"/>
              </a:ext>
            </a:extLst>
          </p:cNvPr>
          <p:cNvSpPr txBox="1"/>
          <p:nvPr/>
        </p:nvSpPr>
        <p:spPr>
          <a:xfrm>
            <a:off x="4433180" y="905858"/>
            <a:ext cx="1031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highlight>
                  <a:srgbClr val="FFFFFF"/>
                </a:highlight>
              </a:rPr>
              <a:t>10 PW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D401F9E-6997-4D31-8A2A-BF12D38AEF7E}"/>
              </a:ext>
            </a:extLst>
          </p:cNvPr>
          <p:cNvSpPr txBox="1"/>
          <p:nvPr/>
        </p:nvSpPr>
        <p:spPr>
          <a:xfrm>
            <a:off x="3554772" y="898991"/>
            <a:ext cx="100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highlight>
                  <a:srgbClr val="FFFFFF"/>
                </a:highlight>
              </a:rPr>
              <a:t>10 PW 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6C9578C1-CADB-4F5A-AAE3-DFE4160C1E1E}"/>
              </a:ext>
            </a:extLst>
          </p:cNvPr>
          <p:cNvSpPr/>
          <p:nvPr/>
        </p:nvSpPr>
        <p:spPr>
          <a:xfrm>
            <a:off x="5058936" y="1252506"/>
            <a:ext cx="162012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1C2C432-827A-4E1C-B1D8-C2DFBC123863}"/>
              </a:ext>
            </a:extLst>
          </p:cNvPr>
          <p:cNvSpPr txBox="1"/>
          <p:nvPr/>
        </p:nvSpPr>
        <p:spPr>
          <a:xfrm>
            <a:off x="4316066" y="2924944"/>
            <a:ext cx="677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highlight>
                  <a:srgbClr val="FFFF00"/>
                </a:highlight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100074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D499F4DC-DEFD-46A6-9A26-456AF7CEB139}"/>
              </a:ext>
            </a:extLst>
          </p:cNvPr>
          <p:cNvCxnSpPr/>
          <p:nvPr/>
        </p:nvCxnSpPr>
        <p:spPr>
          <a:xfrm>
            <a:off x="1556071" y="548680"/>
            <a:ext cx="91440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u 1">
            <a:extLst>
              <a:ext uri="{FF2B5EF4-FFF2-40B4-BE49-F238E27FC236}">
                <a16:creationId xmlns="" xmlns:a16="http://schemas.microsoft.com/office/drawing/2014/main" id="{0F2CAA74-BA74-4390-8641-34F1D8AD613F}"/>
              </a:ext>
            </a:extLst>
          </p:cNvPr>
          <p:cNvSpPr txBox="1">
            <a:spLocks/>
          </p:cNvSpPr>
          <p:nvPr/>
        </p:nvSpPr>
        <p:spPr bwMode="auto">
          <a:xfrm>
            <a:off x="767409" y="-251886"/>
            <a:ext cx="10557563" cy="101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12" tIns="48006" rIns="96012" bIns="48006" numCol="1" anchor="ctr" anchorCtr="1" compatLnSpc="1">
            <a:prstTxWarp prst="textNoShape">
              <a:avLst/>
            </a:prstTxWarp>
          </a:bodyPr>
          <a:lstStyle/>
          <a:p>
            <a:pPr lvl="0" algn="just">
              <a:defRPr/>
            </a:pPr>
            <a:r>
              <a:rPr lang="en-US" sz="2400" b="1" dirty="0"/>
              <a:t>10 PW interaction chambers and mirrors under contracting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46A5377-FBB3-4C3E-8B75-C4E0FA1C2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262" y="1412776"/>
            <a:ext cx="5036948" cy="3528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D8904D9-35F3-4C58-8AAA-8EBCEDC89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433" y="1348452"/>
            <a:ext cx="4496137" cy="362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1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7BEF7A06-7312-4595-B084-20608B3B7272}"/>
              </a:ext>
            </a:extLst>
          </p:cNvPr>
          <p:cNvCxnSpPr/>
          <p:nvPr/>
        </p:nvCxnSpPr>
        <p:spPr>
          <a:xfrm>
            <a:off x="1487488" y="548680"/>
            <a:ext cx="91440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u 1">
            <a:extLst>
              <a:ext uri="{FF2B5EF4-FFF2-40B4-BE49-F238E27FC236}">
                <a16:creationId xmlns="" xmlns:a16="http://schemas.microsoft.com/office/drawing/2014/main" id="{E746B75A-FE07-43E9-B6A0-00305BFFD849}"/>
              </a:ext>
            </a:extLst>
          </p:cNvPr>
          <p:cNvSpPr txBox="1">
            <a:spLocks/>
          </p:cNvSpPr>
          <p:nvPr/>
        </p:nvSpPr>
        <p:spPr bwMode="auto">
          <a:xfrm>
            <a:off x="1489919" y="-243578"/>
            <a:ext cx="9090806" cy="101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12" tIns="48006" rIns="96012" bIns="48006" numCol="1" anchor="ctr" anchorCtr="1" compatLnSpc="1">
            <a:prstTxWarp prst="textNoShape">
              <a:avLst/>
            </a:prstTxWarp>
          </a:bodyPr>
          <a:lstStyle/>
          <a:p>
            <a:pPr lvl="0" algn="just">
              <a:defRPr/>
            </a:pPr>
            <a:r>
              <a:rPr lang="en-US" sz="2800" b="1" dirty="0"/>
              <a:t>Nuclear Physics with High Power Lasers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5FF1063-18AA-4134-B984-E89E6029D3F2}"/>
              </a:ext>
            </a:extLst>
          </p:cNvPr>
          <p:cNvSpPr txBox="1"/>
          <p:nvPr/>
        </p:nvSpPr>
        <p:spPr>
          <a:xfrm>
            <a:off x="2052949" y="1124744"/>
            <a:ext cx="5394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00FF"/>
                </a:solidFill>
              </a:rPr>
              <a:t>Extreme light intensity (10</a:t>
            </a:r>
            <a:r>
              <a:rPr lang="en-US" sz="2000" b="1" i="1" baseline="30000" dirty="0">
                <a:solidFill>
                  <a:srgbClr val="0000FF"/>
                </a:solidFill>
              </a:rPr>
              <a:t>23</a:t>
            </a:r>
            <a:r>
              <a:rPr lang="en-US" sz="2000" b="1" i="1" dirty="0">
                <a:solidFill>
                  <a:srgbClr val="0000FF"/>
                </a:solidFill>
              </a:rPr>
              <a:t> W/cm</a:t>
            </a:r>
            <a:r>
              <a:rPr lang="en-US" sz="2000" b="1" i="1" baseline="30000" dirty="0">
                <a:solidFill>
                  <a:srgbClr val="0000FF"/>
                </a:solidFill>
              </a:rPr>
              <a:t>2</a:t>
            </a:r>
            <a:r>
              <a:rPr lang="en-US" sz="2000" b="1" i="1" dirty="0">
                <a:solidFill>
                  <a:srgbClr val="0000FF"/>
                </a:solidFill>
              </a:rPr>
              <a:t>)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FD4F4234-175D-489B-9EE9-E6A83E3B680E}"/>
              </a:ext>
            </a:extLst>
          </p:cNvPr>
          <p:cNvSpPr txBox="1"/>
          <p:nvPr/>
        </p:nvSpPr>
        <p:spPr>
          <a:xfrm>
            <a:off x="2180159" y="1628800"/>
            <a:ext cx="427056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00FF"/>
                </a:solidFill>
              </a:rPr>
              <a:t>Extreme light pressure (10 </a:t>
            </a:r>
            <a:r>
              <a:rPr lang="en-US" sz="2000" b="1" i="1" dirty="0" err="1">
                <a:solidFill>
                  <a:srgbClr val="0000FF"/>
                </a:solidFill>
              </a:rPr>
              <a:t>Tbar</a:t>
            </a:r>
            <a:r>
              <a:rPr lang="en-US" sz="2000" b="1" i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7FBDD7CF-5DB2-4AE3-B469-42D04530F6AB}"/>
              </a:ext>
            </a:extLst>
          </p:cNvPr>
          <p:cNvSpPr txBox="1"/>
          <p:nvPr/>
        </p:nvSpPr>
        <p:spPr>
          <a:xfrm>
            <a:off x="2113851" y="2284667"/>
            <a:ext cx="452558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00FF"/>
                </a:solidFill>
              </a:rPr>
              <a:t>Radiation Pressure Acceleration of solid density GeV ion beams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7649601-212B-499F-897E-F539D65F24A0}"/>
              </a:ext>
            </a:extLst>
          </p:cNvPr>
          <p:cNvSpPr txBox="1"/>
          <p:nvPr/>
        </p:nvSpPr>
        <p:spPr>
          <a:xfrm>
            <a:off x="1512935" y="3429000"/>
            <a:ext cx="1571885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Neutron-rich nuclei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="" xmlns:a16="http://schemas.microsoft.com/office/drawing/2014/main" id="{7899A7E6-1B1B-4734-B0DF-9E23C4F0FC27}"/>
              </a:ext>
            </a:extLst>
          </p:cNvPr>
          <p:cNvCxnSpPr>
            <a:cxnSpLocks/>
          </p:cNvCxnSpPr>
          <p:nvPr/>
        </p:nvCxnSpPr>
        <p:spPr>
          <a:xfrm flipH="1">
            <a:off x="3892636" y="3149264"/>
            <a:ext cx="1" cy="1959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7B3F7CAC-FC4A-4006-B0EF-D63E8CF35D3E}"/>
              </a:ext>
            </a:extLst>
          </p:cNvPr>
          <p:cNvSpPr txBox="1"/>
          <p:nvPr/>
        </p:nvSpPr>
        <p:spPr>
          <a:xfrm>
            <a:off x="5256932" y="3429001"/>
            <a:ext cx="1561391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Nuclear reactions in plasmas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A11D71B8-00B4-4DAC-8553-645A6423E2BA}"/>
              </a:ext>
            </a:extLst>
          </p:cNvPr>
          <p:cNvSpPr txBox="1"/>
          <p:nvPr/>
        </p:nvSpPr>
        <p:spPr>
          <a:xfrm>
            <a:off x="3267060" y="3429001"/>
            <a:ext cx="1895078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cs typeface="Arial" panose="020B0604020202020204" pitchFamily="34" charset="0"/>
              </a:rPr>
              <a:t>Ultra-intense </a:t>
            </a:r>
          </a:p>
          <a:p>
            <a:r>
              <a:rPr lang="en-US" sz="2000" b="1" dirty="0">
                <a:solidFill>
                  <a:srgbClr val="0000FF"/>
                </a:solidFill>
                <a:cs typeface="Arial" panose="020B0604020202020204" pitchFamily="34" charset="0"/>
              </a:rPr>
              <a:t>ion, </a:t>
            </a:r>
            <a:r>
              <a:rPr lang="en-US" sz="2000" b="1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sz="2000" b="1" dirty="0">
                <a:solidFill>
                  <a:srgbClr val="0000FF"/>
                </a:solidFill>
                <a:cs typeface="Arial" panose="020B0604020202020204" pitchFamily="34" charset="0"/>
              </a:rPr>
              <a:t>, neutron sources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918B0893-23E9-48AC-8625-BABBA38F3BE9}"/>
              </a:ext>
            </a:extLst>
          </p:cNvPr>
          <p:cNvCxnSpPr>
            <a:cxnSpLocks/>
          </p:cNvCxnSpPr>
          <p:nvPr/>
        </p:nvCxnSpPr>
        <p:spPr>
          <a:xfrm flipH="1">
            <a:off x="2402116" y="3078970"/>
            <a:ext cx="456172" cy="2636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="" xmlns:a16="http://schemas.microsoft.com/office/drawing/2014/main" id="{C652EA5D-1BDE-45BD-AEE3-3ECCCBC520A3}"/>
              </a:ext>
            </a:extLst>
          </p:cNvPr>
          <p:cNvCxnSpPr>
            <a:cxnSpLocks/>
          </p:cNvCxnSpPr>
          <p:nvPr/>
        </p:nvCxnSpPr>
        <p:spPr>
          <a:xfrm>
            <a:off x="5333648" y="3126007"/>
            <a:ext cx="456172" cy="2636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A670181C-F82F-4C48-A749-C1BA4F718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15" y="2105622"/>
            <a:ext cx="3635164" cy="3161164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="" xmlns:a16="http://schemas.microsoft.com/office/drawing/2014/main" id="{F6612261-279B-4E27-BDAA-6F1A792C0D16}"/>
              </a:ext>
            </a:extLst>
          </p:cNvPr>
          <p:cNvCxnSpPr>
            <a:cxnSpLocks/>
          </p:cNvCxnSpPr>
          <p:nvPr/>
        </p:nvCxnSpPr>
        <p:spPr>
          <a:xfrm flipH="1">
            <a:off x="3892635" y="1484785"/>
            <a:ext cx="1" cy="1959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="" xmlns:a16="http://schemas.microsoft.com/office/drawing/2014/main" id="{5DD076EA-A509-4720-BF56-C9C18B12F9C6}"/>
              </a:ext>
            </a:extLst>
          </p:cNvPr>
          <p:cNvCxnSpPr>
            <a:cxnSpLocks/>
          </p:cNvCxnSpPr>
          <p:nvPr/>
        </p:nvCxnSpPr>
        <p:spPr>
          <a:xfrm flipH="1">
            <a:off x="3892636" y="2079106"/>
            <a:ext cx="1" cy="1959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7D747424-8D27-40D0-8892-FA114F2A4BEA}"/>
              </a:ext>
            </a:extLst>
          </p:cNvPr>
          <p:cNvSpPr txBox="1"/>
          <p:nvPr/>
        </p:nvSpPr>
        <p:spPr>
          <a:xfrm>
            <a:off x="6581426" y="1705512"/>
            <a:ext cx="3566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Radiation Pressure Acceleration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4293320-4966-4927-B8FC-E029D7EAEC7E}"/>
              </a:ext>
            </a:extLst>
          </p:cNvPr>
          <p:cNvSpPr txBox="1"/>
          <p:nvPr/>
        </p:nvSpPr>
        <p:spPr>
          <a:xfrm>
            <a:off x="9184590" y="2870960"/>
            <a:ext cx="1065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electrons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18CFD91-E0D2-437A-806D-9EC633540F1D}"/>
              </a:ext>
            </a:extLst>
          </p:cNvPr>
          <p:cNvSpPr txBox="1"/>
          <p:nvPr/>
        </p:nvSpPr>
        <p:spPr>
          <a:xfrm>
            <a:off x="9040656" y="4259997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128EF4B-DFF3-40FF-B7BA-EC26099E40D4}"/>
              </a:ext>
            </a:extLst>
          </p:cNvPr>
          <p:cNvSpPr txBox="1"/>
          <p:nvPr/>
        </p:nvSpPr>
        <p:spPr>
          <a:xfrm>
            <a:off x="8434315" y="489745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100 nm</a:t>
            </a:r>
          </a:p>
        </p:txBody>
      </p:sp>
      <p:pic>
        <p:nvPicPr>
          <p:cNvPr id="20" name="Picture 19" descr="ELI_NP_Logo_First_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18076"/>
            <a:ext cx="1761060" cy="107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25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/>
          <p:cNvSpPr/>
          <p:nvPr/>
        </p:nvSpPr>
        <p:spPr>
          <a:xfrm>
            <a:off x="4931773" y="2550796"/>
            <a:ext cx="2227217" cy="49638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26575" y="352697"/>
            <a:ext cx="7138851" cy="1184774"/>
          </a:xfrm>
        </p:spPr>
        <p:txBody>
          <a:bodyPr>
            <a:normAutofit/>
          </a:bodyPr>
          <a:lstStyle/>
          <a:p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Laser System Implementation Schedule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06189" y="2550796"/>
            <a:ext cx="2227217" cy="49638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7160623" y="2550796"/>
            <a:ext cx="2227217" cy="49638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52803" y="20378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2017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881258" y="20378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25937" y="20378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2018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96043" y="3802890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100 TW</a:t>
            </a:r>
            <a:br>
              <a:rPr kumimoji="1" lang="en-US" altLang="ja-JP" dirty="0"/>
            </a:br>
            <a:r>
              <a:rPr kumimoji="1" lang="en-US" altLang="ja-JP" dirty="0"/>
              <a:t>June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41422" y="3748255"/>
            <a:ext cx="678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 PW</a:t>
            </a:r>
            <a:br>
              <a:rPr kumimoji="1" lang="en-US" altLang="ja-JP" dirty="0"/>
            </a:br>
            <a:r>
              <a:rPr kumimoji="1" lang="en-US" altLang="ja-JP" dirty="0"/>
              <a:t>Sept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274231" y="3809494"/>
            <a:ext cx="795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 PW</a:t>
            </a:r>
            <a:br>
              <a:rPr kumimoji="1" lang="en-US" altLang="ja-JP" dirty="0"/>
            </a:br>
            <a:r>
              <a:rPr kumimoji="1" lang="en-US" altLang="ja-JP" dirty="0"/>
              <a:t>June</a:t>
            </a:r>
            <a:endParaRPr kumimoji="1" lang="ja-JP" altLang="en-US" dirty="0"/>
          </a:p>
        </p:txBody>
      </p:sp>
      <p:cxnSp>
        <p:nvCxnSpPr>
          <p:cNvPr id="15" name="直線矢印コネクタ 14"/>
          <p:cNvCxnSpPr>
            <a:stCxn id="11" idx="0"/>
          </p:cNvCxnSpPr>
          <p:nvPr/>
        </p:nvCxnSpPr>
        <p:spPr>
          <a:xfrm flipV="1">
            <a:off x="5549052" y="3078943"/>
            <a:ext cx="504187" cy="723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>
            <a:stCxn id="12" idx="0"/>
          </p:cNvCxnSpPr>
          <p:nvPr/>
        </p:nvCxnSpPr>
        <p:spPr>
          <a:xfrm flipH="1" flipV="1">
            <a:off x="6581625" y="3101808"/>
            <a:ext cx="498992" cy="646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13" idx="0"/>
          </p:cNvCxnSpPr>
          <p:nvPr/>
        </p:nvCxnSpPr>
        <p:spPr>
          <a:xfrm flipH="1" flipV="1">
            <a:off x="8207628" y="3066179"/>
            <a:ext cx="464308" cy="7433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6072976" y="2560321"/>
            <a:ext cx="0" cy="49493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6567706" y="2560321"/>
            <a:ext cx="0" cy="49493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8193311" y="2567581"/>
            <a:ext cx="0" cy="49493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1647225" y="4414332"/>
            <a:ext cx="28548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Thales Laser System Implementation</a:t>
            </a:r>
            <a:endParaRPr kumimoji="1" lang="ja-JP" altLang="en-US" sz="1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762763" y="4822664"/>
            <a:ext cx="321100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10PW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Laser Beam Transport System </a:t>
            </a:r>
            <a:r>
              <a:rPr kumimoji="1" lang="en-US" altLang="ja-JP" sz="1400" dirty="0" err="1"/>
              <a:t>Impl</a:t>
            </a:r>
            <a:r>
              <a:rPr kumimoji="1" lang="en-US" altLang="ja-JP" sz="1400" dirty="0"/>
              <a:t>.</a:t>
            </a:r>
            <a:endParaRPr kumimoji="1" lang="ja-JP" altLang="en-US" sz="1400" dirty="0"/>
          </a:p>
        </p:txBody>
      </p:sp>
      <p:cxnSp>
        <p:nvCxnSpPr>
          <p:cNvPr id="26" name="直線矢印コネクタ 25"/>
          <p:cNvCxnSpPr>
            <a:stCxn id="23" idx="3"/>
          </p:cNvCxnSpPr>
          <p:nvPr/>
        </p:nvCxnSpPr>
        <p:spPr>
          <a:xfrm flipV="1">
            <a:off x="4502045" y="4560570"/>
            <a:ext cx="3910435" cy="76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V="1">
            <a:off x="4973770" y="4983480"/>
            <a:ext cx="3300461" cy="45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4331970" y="5251414"/>
            <a:ext cx="174100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Commissioning Exp.</a:t>
            </a:r>
            <a:endParaRPr kumimoji="1" lang="ja-JP" altLang="en-US" sz="1400" dirty="0"/>
          </a:p>
        </p:txBody>
      </p:sp>
      <p:cxnSp>
        <p:nvCxnSpPr>
          <p:cNvPr id="33" name="直線矢印コネクタ 32"/>
          <p:cNvCxnSpPr>
            <a:stCxn id="30" idx="3"/>
          </p:cNvCxnSpPr>
          <p:nvPr/>
        </p:nvCxnSpPr>
        <p:spPr>
          <a:xfrm>
            <a:off x="6072975" y="5405303"/>
            <a:ext cx="331486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ELI_NP_Logo_First_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18076"/>
            <a:ext cx="1761060" cy="107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66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2830" y="1"/>
            <a:ext cx="10398287" cy="1092086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+mn-lt"/>
              </a:rPr>
              <a:t>Nuclear processes in plasmas</a:t>
            </a:r>
            <a:endParaRPr lang="ro-RO" sz="4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943" y="4742020"/>
            <a:ext cx="3424304" cy="1897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800" y="1770220"/>
            <a:ext cx="6674400" cy="2185440"/>
          </a:xfrm>
          <a:prstGeom prst="rect">
            <a:avLst/>
          </a:prstGeom>
        </p:spPr>
      </p:pic>
      <p:pic>
        <p:nvPicPr>
          <p:cNvPr id="8" name="Picture 7" descr="ELI_NP_Logo_First_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18076"/>
            <a:ext cx="1761060" cy="107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891" y="2427514"/>
            <a:ext cx="283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observed in cold targets at 10</a:t>
            </a:r>
            <a:r>
              <a:rPr lang="en-US" sz="1600" b="1" baseline="30000" dirty="0" smtClean="0"/>
              <a:t>-8</a:t>
            </a:r>
            <a:r>
              <a:rPr lang="en-US" sz="1600" b="1" dirty="0" smtClean="0"/>
              <a:t> rates in </a:t>
            </a:r>
            <a:r>
              <a:rPr lang="en-US" sz="1600" b="1" baseline="30000" dirty="0" smtClean="0"/>
              <a:t>197</a:t>
            </a:r>
            <a:r>
              <a:rPr lang="en-US" sz="1600" b="1" dirty="0" smtClean="0"/>
              <a:t>Au, </a:t>
            </a:r>
            <a:r>
              <a:rPr lang="en-US" sz="1600" b="1" baseline="30000" dirty="0" smtClean="0"/>
              <a:t>189</a:t>
            </a:r>
            <a:r>
              <a:rPr lang="en-US" sz="1600" b="1" dirty="0" smtClean="0"/>
              <a:t>Os, and </a:t>
            </a:r>
            <a:r>
              <a:rPr lang="en-US" sz="1600" b="1" baseline="30000" dirty="0" smtClean="0"/>
              <a:t>193</a:t>
            </a:r>
            <a:r>
              <a:rPr lang="en-US" sz="1600" b="1" dirty="0" smtClean="0"/>
              <a:t>Ir; never observed in plasmas </a:t>
            </a:r>
            <a:endParaRPr lang="ro-RO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437907" y="2362200"/>
            <a:ext cx="2562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never observed</a:t>
            </a:r>
            <a:endParaRPr lang="ro-RO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788229" y="1121227"/>
            <a:ext cx="4647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Nuclear (de-)excitations in plasmas</a:t>
            </a:r>
            <a:endParaRPr lang="ro-RO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820885" y="3995055"/>
            <a:ext cx="3769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Nuclear lifetimes in plasmas</a:t>
            </a:r>
            <a:endParaRPr lang="ro-RO" sz="2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4235" y="4221014"/>
            <a:ext cx="3698730" cy="25960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777" y="4963884"/>
            <a:ext cx="283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significant changes of nuclear lifetimes are predicted in hot and dense plasmas </a:t>
            </a:r>
            <a:endParaRPr lang="ro-RO" sz="1600" b="1" dirty="0"/>
          </a:p>
        </p:txBody>
      </p:sp>
    </p:spTree>
    <p:extLst>
      <p:ext uri="{BB962C8B-B14F-4D97-AF65-F5344CB8AC3E}">
        <p14:creationId xmlns:p14="http://schemas.microsoft.com/office/powerpoint/2010/main" val="17630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>
            <a:extLst>
              <a:ext uri="{FF2B5EF4-FFF2-40B4-BE49-F238E27FC236}">
                <a16:creationId xmlns="" xmlns:a16="http://schemas.microsoft.com/office/drawing/2014/main" id="{9F072286-30F6-4247-80ED-B267024ED3F5}"/>
              </a:ext>
            </a:extLst>
          </p:cNvPr>
          <p:cNvGrpSpPr/>
          <p:nvPr/>
        </p:nvGrpSpPr>
        <p:grpSpPr>
          <a:xfrm>
            <a:off x="2927650" y="1101371"/>
            <a:ext cx="5707015" cy="4577534"/>
            <a:chOff x="4091794" y="818342"/>
            <a:chExt cx="4586245" cy="3775429"/>
          </a:xfrm>
        </p:grpSpPr>
        <p:sp>
          <p:nvSpPr>
            <p:cNvPr id="3" name="Rectangle 26">
              <a:extLst>
                <a:ext uri="{FF2B5EF4-FFF2-40B4-BE49-F238E27FC236}">
                  <a16:creationId xmlns="" xmlns:a16="http://schemas.microsoft.com/office/drawing/2014/main" id="{A2B6D492-81B5-4CDC-BA3F-1B829007753E}"/>
                </a:ext>
              </a:extLst>
            </p:cNvPr>
            <p:cNvSpPr/>
            <p:nvPr/>
          </p:nvSpPr>
          <p:spPr>
            <a:xfrm>
              <a:off x="4091794" y="818342"/>
              <a:ext cx="4366407" cy="287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b="1" dirty="0">
                  <a:solidFill>
                    <a:srgbClr val="0000FF"/>
                  </a:solidFill>
                </a:rPr>
                <a:t>Fission-fusion scheme (</a:t>
              </a:r>
              <a:r>
                <a:rPr lang="en-US" sz="2000" b="1" dirty="0" err="1">
                  <a:solidFill>
                    <a:srgbClr val="0000FF"/>
                  </a:solidFill>
                </a:rPr>
                <a:t>Thirolf</a:t>
              </a:r>
              <a:r>
                <a:rPr lang="en-US" sz="2000" b="1" dirty="0">
                  <a:solidFill>
                    <a:srgbClr val="0000FF"/>
                  </a:solidFill>
                </a:rPr>
                <a:t> et al 2011)</a:t>
              </a:r>
            </a:p>
          </p:txBody>
        </p:sp>
        <p:pic>
          <p:nvPicPr>
            <p:cNvPr id="4" name="Picture 27">
              <a:extLst>
                <a:ext uri="{FF2B5EF4-FFF2-40B4-BE49-F238E27FC236}">
                  <a16:creationId xmlns="" xmlns:a16="http://schemas.microsoft.com/office/drawing/2014/main" id="{2D950CCA-4878-4742-A7AB-B546AEFCC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29087" y="1550533"/>
              <a:ext cx="4548952" cy="3043238"/>
            </a:xfrm>
            <a:prstGeom prst="rect">
              <a:avLst/>
            </a:prstGeom>
          </p:spPr>
        </p:pic>
      </p:grp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1A6F6E7B-1DF7-4003-BC0E-9ABA29DB3320}"/>
              </a:ext>
            </a:extLst>
          </p:cNvPr>
          <p:cNvCxnSpPr/>
          <p:nvPr/>
        </p:nvCxnSpPr>
        <p:spPr>
          <a:xfrm>
            <a:off x="1611275" y="533400"/>
            <a:ext cx="91440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u 1">
            <a:extLst>
              <a:ext uri="{FF2B5EF4-FFF2-40B4-BE49-F238E27FC236}">
                <a16:creationId xmlns="" xmlns:a16="http://schemas.microsoft.com/office/drawing/2014/main" id="{4A6F04B3-58C9-49A0-97D2-DB18D71E478E}"/>
              </a:ext>
            </a:extLst>
          </p:cNvPr>
          <p:cNvSpPr txBox="1">
            <a:spLocks/>
          </p:cNvSpPr>
          <p:nvPr/>
        </p:nvSpPr>
        <p:spPr bwMode="auto">
          <a:xfrm>
            <a:off x="1519308" y="-228189"/>
            <a:ext cx="9090806" cy="101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12" tIns="48006" rIns="96012" bIns="48006" numCol="1" anchor="ctr" anchorCtr="1" compatLnSpc="1">
            <a:prstTxWarp prst="textNoShape">
              <a:avLst/>
            </a:prstTxWarp>
          </a:bodyPr>
          <a:lstStyle/>
          <a:p>
            <a:pPr lvl="0" algn="just">
              <a:defRPr/>
            </a:pPr>
            <a:r>
              <a:rPr lang="en-US" sz="2800" b="1" dirty="0"/>
              <a:t>Neutron-rich nuclei production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="" xmlns:a16="http://schemas.microsoft.com/office/drawing/2014/main" id="{6A59D919-E540-490F-B19F-E2465C0350A7}"/>
              </a:ext>
            </a:extLst>
          </p:cNvPr>
          <p:cNvSpPr txBox="1"/>
          <p:nvPr/>
        </p:nvSpPr>
        <p:spPr>
          <a:xfrm>
            <a:off x="1674795" y="5910704"/>
            <a:ext cx="8935319" cy="79406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Requires accelerating solid density heavy ion bunches to ~10 MeV/A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Theory and experiments show promising direction</a:t>
            </a:r>
          </a:p>
        </p:txBody>
      </p:sp>
      <p:pic>
        <p:nvPicPr>
          <p:cNvPr id="8" name="Picture 7" descr="ELI_NP_Logo_First_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18076"/>
            <a:ext cx="1761060" cy="107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28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180184" y="0"/>
            <a:ext cx="7668344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Gamma Beam System</a:t>
            </a:r>
          </a:p>
        </p:txBody>
      </p:sp>
      <p:pic>
        <p:nvPicPr>
          <p:cNvPr id="335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81425" y="2253456"/>
            <a:ext cx="462915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58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737" y="1122187"/>
            <a:ext cx="3960440" cy="29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58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6709" y="1081200"/>
            <a:ext cx="4333146" cy="280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ELI_NP_Logo_First_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7190"/>
            <a:ext cx="1761060" cy="107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rain_ban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5824" y="1070770"/>
            <a:ext cx="830580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victor nicolae zamfi\Music\Documents\ELI\Pictures\Gamma\Selection\WP_20151105_11_47_30_Pr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16545" y="2996952"/>
            <a:ext cx="3840427" cy="2160240"/>
          </a:xfrm>
          <a:prstGeom prst="rect">
            <a:avLst/>
          </a:prstGeom>
          <a:noFill/>
        </p:spPr>
      </p:pic>
      <p:pic>
        <p:nvPicPr>
          <p:cNvPr id="3075" name="Picture 3" descr="C:\Users\victor nicolae zamfi\Music\Documents\ELI\Pictures\Gamma\Selection\WP_20151105_11_43_09_Pr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86525" y="4754290"/>
            <a:ext cx="3739930" cy="210371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" y="1759352"/>
            <a:ext cx="3180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low-energy accelerator section: </a:t>
            </a:r>
          </a:p>
          <a:p>
            <a:pPr algn="r"/>
            <a:r>
              <a:rPr lang="en-US" b="1" dirty="0" smtClean="0">
                <a:solidFill>
                  <a:srgbClr val="FFFF00"/>
                </a:solidFill>
              </a:rPr>
              <a:t>0.2-3.5 MeV</a:t>
            </a: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f</a:t>
            </a:r>
            <a:r>
              <a:rPr lang="en-US" b="1" dirty="0" smtClean="0">
                <a:solidFill>
                  <a:schemeClr val="bg1"/>
                </a:solidFill>
              </a:rPr>
              <a:t>actory acceptance in Dec. 2015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high-energy accelerator section:</a:t>
            </a:r>
          </a:p>
          <a:p>
            <a:pPr algn="r"/>
            <a:r>
              <a:rPr lang="en-US" b="1" dirty="0" smtClean="0">
                <a:solidFill>
                  <a:srgbClr val="FFFF00"/>
                </a:solidFill>
              </a:rPr>
              <a:t>3.0-19.5 MeV</a:t>
            </a:r>
            <a:endParaRPr lang="ro-RO" b="1" dirty="0">
              <a:solidFill>
                <a:srgbClr val="FFFF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90" y="4904509"/>
            <a:ext cx="3178594" cy="1953493"/>
            <a:chOff x="1590" y="5091547"/>
            <a:chExt cx="3042946" cy="1766455"/>
          </a:xfrm>
        </p:grpSpPr>
        <p:sp>
          <p:nvSpPr>
            <p:cNvPr id="3" name="Rectangle 2"/>
            <p:cNvSpPr/>
            <p:nvPr/>
          </p:nvSpPr>
          <p:spPr>
            <a:xfrm>
              <a:off x="2316187" y="5091547"/>
              <a:ext cx="728349" cy="1766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590" y="5091547"/>
              <a:ext cx="2897910" cy="1762936"/>
              <a:chOff x="107504" y="1628589"/>
              <a:chExt cx="5675122" cy="305524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910" t="7048"/>
              <a:stretch/>
            </p:blipFill>
            <p:spPr>
              <a:xfrm>
                <a:off x="107504" y="1628589"/>
                <a:ext cx="4583921" cy="3055244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3899377" y="3683354"/>
                <a:ext cx="1883249" cy="8134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 </a:t>
                </a:r>
                <a:r>
                  <a:rPr lang="en-US" sz="2400" b="1" baseline="-25000" dirty="0"/>
                  <a:t>~</a:t>
                </a:r>
                <a:r>
                  <a:rPr lang="en-US" sz="2400" dirty="0"/>
                  <a:t> </a:t>
                </a:r>
                <a:r>
                  <a:rPr lang="en-US" sz="2400" b="1" dirty="0"/>
                  <a:t>4</a:t>
                </a:r>
                <a:r>
                  <a:rPr lang="el-GR" sz="2400" b="1" dirty="0"/>
                  <a:t>γ</a:t>
                </a:r>
                <a:r>
                  <a:rPr lang="en-US" sz="2400" b="1" baseline="30000" dirty="0"/>
                  <a:t>2</a:t>
                </a:r>
                <a:r>
                  <a:rPr lang="en-US" sz="2400" b="1" dirty="0"/>
                  <a:t>·E</a:t>
                </a:r>
                <a:r>
                  <a:rPr lang="en-US" sz="2400" b="1" baseline="-25000" dirty="0"/>
                  <a:t>L</a:t>
                </a:r>
                <a:endParaRPr lang="bg-BG" sz="2400" b="1" baseline="-25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488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81"/>
          <a:stretch/>
        </p:blipFill>
        <p:spPr>
          <a:xfrm>
            <a:off x="1951417" y="2015395"/>
            <a:ext cx="8462583" cy="282756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524" y="-27384"/>
            <a:ext cx="7886476" cy="760377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180000"/>
            <a:r>
              <a:rPr lang="en-US" sz="3600" b="1" dirty="0">
                <a:solidFill>
                  <a:srgbClr val="FFFF00"/>
                </a:solidFill>
              </a:rPr>
              <a:t>Gamma Beam System – Layout </a:t>
            </a:r>
          </a:p>
        </p:txBody>
      </p:sp>
      <p:cxnSp>
        <p:nvCxnSpPr>
          <p:cNvPr id="13" name="Straight Arrow Connector 12"/>
          <p:cNvCxnSpPr>
            <a:stCxn id="20" idx="0"/>
          </p:cNvCxnSpPr>
          <p:nvPr/>
        </p:nvCxnSpPr>
        <p:spPr>
          <a:xfrm flipV="1">
            <a:off x="7908717" y="2749963"/>
            <a:ext cx="405016" cy="20929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297011" y="4957488"/>
            <a:ext cx="1223412" cy="738664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RF LINAC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Low Energy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300 MeV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13923" y="4949815"/>
            <a:ext cx="1531188" cy="523220"/>
          </a:xfrm>
          <a:prstGeom prst="rect">
            <a:avLst/>
          </a:prstGeom>
          <a:noFill/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Interaction Laser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Low Energy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687647" y="4949816"/>
            <a:ext cx="1556836" cy="307777"/>
          </a:xfrm>
          <a:prstGeom prst="rect">
            <a:avLst/>
          </a:prstGeom>
          <a:noFill/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Photo–gun Laser</a:t>
            </a:r>
          </a:p>
        </p:txBody>
      </p:sp>
      <p:pic>
        <p:nvPicPr>
          <p:cNvPr id="21" name="Picture 20" descr="sigla_ELI-N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616" y="116633"/>
            <a:ext cx="1080000" cy="657711"/>
          </a:xfrm>
          <a:prstGeom prst="rect">
            <a:avLst/>
          </a:prstGeom>
          <a:solidFill>
            <a:srgbClr val="FFF0C9"/>
          </a:solidFill>
        </p:spPr>
      </p:pic>
      <p:sp>
        <p:nvSpPr>
          <p:cNvPr id="32" name="TextBox 31"/>
          <p:cNvSpPr txBox="1"/>
          <p:nvPr/>
        </p:nvSpPr>
        <p:spPr>
          <a:xfrm>
            <a:off x="6831637" y="911986"/>
            <a:ext cx="1482096" cy="523220"/>
          </a:xfrm>
          <a:prstGeom prst="rect">
            <a:avLst/>
          </a:prstGeom>
          <a:noFill/>
          <a:ln>
            <a:solidFill>
              <a:srgbClr val="008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Interaction Point</a:t>
            </a:r>
          </a:p>
          <a:p>
            <a:pPr algn="ctr"/>
            <a:r>
              <a:rPr lang="en-US" sz="14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Low Energy </a:t>
            </a:r>
          </a:p>
        </p:txBody>
      </p:sp>
      <p:cxnSp>
        <p:nvCxnSpPr>
          <p:cNvPr id="37" name="Straight Arrow Connector 36"/>
          <p:cNvCxnSpPr>
            <a:stCxn id="32" idx="2"/>
          </p:cNvCxnSpPr>
          <p:nvPr/>
        </p:nvCxnSpPr>
        <p:spPr>
          <a:xfrm flipH="1">
            <a:off x="7385539" y="1435206"/>
            <a:ext cx="187147" cy="107006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6" idx="2"/>
          </p:cNvCxnSpPr>
          <p:nvPr/>
        </p:nvCxnSpPr>
        <p:spPr>
          <a:xfrm>
            <a:off x="9626864" y="1435206"/>
            <a:ext cx="279137" cy="11970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072064" y="911986"/>
            <a:ext cx="1109599" cy="52322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Photogun</a:t>
            </a:r>
            <a:endParaRPr lang="en-US" sz="14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multi-bunch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63832" y="908720"/>
            <a:ext cx="898003" cy="523220"/>
          </a:xfrm>
          <a:prstGeom prst="rect">
            <a:avLst/>
          </a:prstGeom>
          <a:noFill/>
          <a:ln>
            <a:solidFill>
              <a:srgbClr val="008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beam </a:t>
            </a:r>
          </a:p>
          <a:p>
            <a:pPr algn="ctr"/>
            <a:r>
              <a:rPr lang="en-US" sz="14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dump</a:t>
            </a:r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>
          <a:xfrm>
            <a:off x="5912834" y="1431940"/>
            <a:ext cx="983267" cy="136716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630411" y="1482405"/>
            <a:ext cx="970138" cy="52322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85750" indent="-285750" algn="ctr">
              <a:buFont typeface="Symbol" charset="0"/>
              <a:buChar char="g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beam </a:t>
            </a:r>
          </a:p>
          <a:p>
            <a:pPr algn="ctr"/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coll&amp;diag</a:t>
            </a:r>
            <a:endParaRPr lang="en-US" sz="1400" dirty="0">
              <a:solidFill>
                <a:schemeClr val="accent2">
                  <a:lumMod val="7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51" name="Straight Arrow Connector 50"/>
          <p:cNvCxnSpPr>
            <a:stCxn id="49" idx="2"/>
          </p:cNvCxnSpPr>
          <p:nvPr/>
        </p:nvCxnSpPr>
        <p:spPr>
          <a:xfrm>
            <a:off x="5115480" y="2005626"/>
            <a:ext cx="1136828" cy="49964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209741" y="1492174"/>
            <a:ext cx="898003" cy="523220"/>
          </a:xfrm>
          <a:prstGeom prst="rect">
            <a:avLst/>
          </a:prstGeom>
          <a:noFill/>
          <a:ln>
            <a:solidFill>
              <a:srgbClr val="008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beam </a:t>
            </a:r>
          </a:p>
          <a:p>
            <a:pPr algn="ctr"/>
            <a:r>
              <a:rPr lang="en-US" sz="14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dump</a:t>
            </a:r>
          </a:p>
        </p:txBody>
      </p:sp>
      <p:cxnSp>
        <p:nvCxnSpPr>
          <p:cNvPr id="53" name="Straight Arrow Connector 52"/>
          <p:cNvCxnSpPr>
            <a:stCxn id="52" idx="2"/>
          </p:cNvCxnSpPr>
          <p:nvPr/>
        </p:nvCxnSpPr>
        <p:spPr>
          <a:xfrm>
            <a:off x="8658743" y="2015394"/>
            <a:ext cx="114027" cy="61687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252309" y="6258986"/>
            <a:ext cx="4415691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Low-Energy Stage: </a:t>
            </a:r>
            <a:r>
              <a:rPr lang="el-GR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γ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rays up to 3.5 MeV  </a:t>
            </a:r>
          </a:p>
        </p:txBody>
      </p:sp>
      <p:sp>
        <p:nvSpPr>
          <p:cNvPr id="9" name="Rectangle 8"/>
          <p:cNvSpPr/>
          <p:nvPr/>
        </p:nvSpPr>
        <p:spPr>
          <a:xfrm>
            <a:off x="5115481" y="3463606"/>
            <a:ext cx="84610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Control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Room</a:t>
            </a:r>
            <a:endParaRPr lang="en-US" sz="1600" dirty="0"/>
          </a:p>
        </p:txBody>
      </p:sp>
      <p:sp>
        <p:nvSpPr>
          <p:cNvPr id="54" name="Rectangle 53"/>
          <p:cNvSpPr/>
          <p:nvPr/>
        </p:nvSpPr>
        <p:spPr>
          <a:xfrm>
            <a:off x="2998258" y="3492484"/>
            <a:ext cx="75473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Racks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Room</a:t>
            </a:r>
            <a:endParaRPr lang="en-US" sz="1600" dirty="0"/>
          </a:p>
        </p:txBody>
      </p:sp>
      <p:sp>
        <p:nvSpPr>
          <p:cNvPr id="55" name="Rectangle 54"/>
          <p:cNvSpPr/>
          <p:nvPr/>
        </p:nvSpPr>
        <p:spPr>
          <a:xfrm>
            <a:off x="7747758" y="3477949"/>
            <a:ext cx="75473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Racks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Room</a:t>
            </a:r>
            <a:endParaRPr lang="en-US" sz="1600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3761" y="3365700"/>
            <a:ext cx="883999" cy="611999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 flipH="1" flipV="1">
            <a:off x="9271000" y="3977699"/>
            <a:ext cx="195066" cy="97211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4507" y="3300739"/>
            <a:ext cx="854302" cy="684000"/>
          </a:xfrm>
          <a:prstGeom prst="rect">
            <a:avLst/>
          </a:prstGeom>
        </p:spPr>
      </p:pic>
      <p:cxnSp>
        <p:nvCxnSpPr>
          <p:cNvPr id="62" name="Straight Arrow Connector 61"/>
          <p:cNvCxnSpPr/>
          <p:nvPr/>
        </p:nvCxnSpPr>
        <p:spPr>
          <a:xfrm flipV="1">
            <a:off x="5979517" y="3977699"/>
            <a:ext cx="614714" cy="97211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521044" y="6276264"/>
            <a:ext cx="4464496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High-Energy Stage: </a:t>
            </a:r>
            <a:r>
              <a:rPr lang="el-GR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γ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rays up to 19.5 MeV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25396" y="911986"/>
            <a:ext cx="1482096" cy="523220"/>
          </a:xfrm>
          <a:prstGeom prst="rect">
            <a:avLst/>
          </a:prstGeom>
          <a:noFill/>
          <a:ln>
            <a:solidFill>
              <a:srgbClr val="008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Interaction Point</a:t>
            </a:r>
          </a:p>
          <a:p>
            <a:pPr algn="ctr"/>
            <a:r>
              <a:rPr lang="en-US" sz="14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 Energy </a:t>
            </a:r>
          </a:p>
        </p:txBody>
      </p:sp>
      <p:cxnSp>
        <p:nvCxnSpPr>
          <p:cNvPr id="31" name="Straight Arrow Connector 30"/>
          <p:cNvCxnSpPr>
            <a:stCxn id="30" idx="2"/>
          </p:cNvCxnSpPr>
          <p:nvPr/>
        </p:nvCxnSpPr>
        <p:spPr>
          <a:xfrm>
            <a:off x="3866444" y="1435206"/>
            <a:ext cx="0" cy="119706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591528" y="918154"/>
            <a:ext cx="898003" cy="523220"/>
          </a:xfrm>
          <a:prstGeom prst="rect">
            <a:avLst/>
          </a:prstGeom>
          <a:noFill/>
          <a:ln>
            <a:solidFill>
              <a:srgbClr val="008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beam </a:t>
            </a:r>
          </a:p>
          <a:p>
            <a:pPr algn="ctr"/>
            <a:r>
              <a:rPr lang="en-US" sz="14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dump</a:t>
            </a:r>
          </a:p>
        </p:txBody>
      </p:sp>
      <p:cxnSp>
        <p:nvCxnSpPr>
          <p:cNvPr id="40" name="Straight Arrow Connector 39"/>
          <p:cNvCxnSpPr>
            <a:stCxn id="34" idx="2"/>
          </p:cNvCxnSpPr>
          <p:nvPr/>
        </p:nvCxnSpPr>
        <p:spPr>
          <a:xfrm>
            <a:off x="2040529" y="1441374"/>
            <a:ext cx="441674" cy="197829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87554" y="1492174"/>
            <a:ext cx="970138" cy="52322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85750" indent="-285750" algn="ctr">
              <a:buFont typeface="Symbol" charset="0"/>
              <a:buChar char="g"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beam </a:t>
            </a:r>
          </a:p>
          <a:p>
            <a:pPr algn="ctr"/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coll&amp;diag</a:t>
            </a:r>
            <a:endParaRPr lang="en-US" sz="1400" dirty="0">
              <a:solidFill>
                <a:schemeClr val="accent2">
                  <a:lumMod val="75000"/>
                </a:scheme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42" name="Straight Arrow Connector 41"/>
          <p:cNvCxnSpPr>
            <a:stCxn id="41" idx="2"/>
          </p:cNvCxnSpPr>
          <p:nvPr/>
        </p:nvCxnSpPr>
        <p:spPr>
          <a:xfrm>
            <a:off x="2772623" y="2015394"/>
            <a:ext cx="0" cy="783706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715888" y="4935229"/>
            <a:ext cx="1223412" cy="738664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sz="1400" baseline="300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–</a:t>
            </a:r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RF LINAC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 Energy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720 MeV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115481" y="3463606"/>
            <a:ext cx="84610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Control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Room</a:t>
            </a:r>
            <a:endParaRPr lang="en-US" sz="1600" dirty="0"/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4445001" y="2944887"/>
            <a:ext cx="936285" cy="19903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7770" y="3313236"/>
            <a:ext cx="854302" cy="6840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832818" y="4949815"/>
            <a:ext cx="1531188" cy="523220"/>
          </a:xfrm>
          <a:prstGeom prst="rect">
            <a:avLst/>
          </a:prstGeom>
          <a:noFill/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Interaction Laser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 Energy 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2598412" y="3977699"/>
            <a:ext cx="1485126" cy="97211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588861" y="5906350"/>
            <a:ext cx="6893988" cy="15776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598412" y="5477320"/>
            <a:ext cx="0" cy="429030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980356" y="5461544"/>
            <a:ext cx="0" cy="444806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33" idx="2"/>
          </p:cNvCxnSpPr>
          <p:nvPr/>
        </p:nvCxnSpPr>
        <p:spPr>
          <a:xfrm flipH="1" flipV="1">
            <a:off x="9466065" y="5257592"/>
            <a:ext cx="1874" cy="664534"/>
          </a:xfrm>
          <a:prstGeom prst="line">
            <a:avLst/>
          </a:prstGeom>
          <a:ln w="2857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3791744" y="5939988"/>
            <a:ext cx="440377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Master clock synchronization  @ &lt; 0.5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ps</a:t>
            </a:r>
            <a:endParaRPr lang="en-US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4249442" y="5652874"/>
            <a:ext cx="0" cy="253477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7908717" y="5726042"/>
            <a:ext cx="0" cy="196085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549298"/>
            <a:ext cx="2133600" cy="365125"/>
          </a:xfrm>
        </p:spPr>
        <p:txBody>
          <a:bodyPr/>
          <a:lstStyle/>
          <a:p>
            <a:fld id="{DBDE5A35-3D9C-4CCF-A188-2BFF7DFE7733}" type="slidenum">
              <a:rPr lang="bg-BG" smtClean="0"/>
              <a:t>17</a:t>
            </a:fld>
            <a:r>
              <a:rPr lang="fr-FR" dirty="0"/>
              <a:t>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9636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4931773" y="2550796"/>
            <a:ext cx="2227217" cy="49638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7160623" y="2550796"/>
            <a:ext cx="2227217" cy="49638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26575" y="352697"/>
            <a:ext cx="7138851" cy="1184774"/>
          </a:xfrm>
        </p:spPr>
        <p:txBody>
          <a:bodyPr>
            <a:normAutofit/>
          </a:bodyPr>
          <a:lstStyle/>
          <a:p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Gamma Beam System Implementation Schedule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52803" y="20378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2017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881258" y="20378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2019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25937" y="20378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2018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09004" y="3782945"/>
            <a:ext cx="798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 MeV</a:t>
            </a:r>
            <a:br>
              <a:rPr kumimoji="1" lang="en-US" altLang="ja-JP" dirty="0"/>
            </a:br>
            <a:r>
              <a:rPr kumimoji="1" lang="en-US" altLang="ja-JP" dirty="0"/>
              <a:t>May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68382" y="3808928"/>
            <a:ext cx="109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19.5 MeV</a:t>
            </a:r>
            <a:br>
              <a:rPr kumimoji="1" lang="en-US" altLang="ja-JP" dirty="0"/>
            </a:br>
            <a:r>
              <a:rPr kumimoji="1" lang="en-US" altLang="ja-JP" dirty="0"/>
              <a:t>June</a:t>
            </a:r>
            <a:endParaRPr kumimoji="1" lang="ja-JP" altLang="en-US" dirty="0"/>
          </a:p>
        </p:txBody>
      </p:sp>
      <p:cxnSp>
        <p:nvCxnSpPr>
          <p:cNvPr id="15" name="直線矢印コネクタ 14"/>
          <p:cNvCxnSpPr>
            <a:stCxn id="11" idx="0"/>
          </p:cNvCxnSpPr>
          <p:nvPr/>
        </p:nvCxnSpPr>
        <p:spPr>
          <a:xfrm flipH="1" flipV="1">
            <a:off x="5902036" y="3079130"/>
            <a:ext cx="406276" cy="703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>
            <a:stCxn id="12" idx="0"/>
          </p:cNvCxnSpPr>
          <p:nvPr/>
        </p:nvCxnSpPr>
        <p:spPr>
          <a:xfrm flipV="1">
            <a:off x="7713563" y="3056335"/>
            <a:ext cx="560668" cy="752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5909003" y="2561375"/>
            <a:ext cx="0" cy="49493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8284654" y="2560322"/>
            <a:ext cx="0" cy="49493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1647226" y="4414332"/>
            <a:ext cx="298786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Gamma Beam System Implementation</a:t>
            </a:r>
            <a:endParaRPr kumimoji="1" lang="ja-JP" altLang="en-US" sz="1400" dirty="0"/>
          </a:p>
        </p:txBody>
      </p:sp>
      <p:cxnSp>
        <p:nvCxnSpPr>
          <p:cNvPr id="26" name="直線矢印コネクタ 25"/>
          <p:cNvCxnSpPr>
            <a:stCxn id="23" idx="3"/>
          </p:cNvCxnSpPr>
          <p:nvPr/>
        </p:nvCxnSpPr>
        <p:spPr>
          <a:xfrm flipV="1">
            <a:off x="4502045" y="4568220"/>
            <a:ext cx="2795738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3300400" y="5199607"/>
            <a:ext cx="163137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Commissioning Exp.</a:t>
            </a:r>
            <a:endParaRPr kumimoji="1" lang="ja-JP" altLang="en-US" sz="1400" dirty="0"/>
          </a:p>
        </p:txBody>
      </p:sp>
      <p:cxnSp>
        <p:nvCxnSpPr>
          <p:cNvPr id="33" name="直線矢印コネクタ 32"/>
          <p:cNvCxnSpPr>
            <a:stCxn id="30" idx="3"/>
          </p:cNvCxnSpPr>
          <p:nvPr/>
        </p:nvCxnSpPr>
        <p:spPr>
          <a:xfrm>
            <a:off x="4931773" y="5353496"/>
            <a:ext cx="432746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2706189" y="2550796"/>
            <a:ext cx="2227217" cy="49638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7157991" y="2472146"/>
            <a:ext cx="10391" cy="6430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0"/>
          </p:cNvCxnSpPr>
          <p:nvPr/>
        </p:nvCxnSpPr>
        <p:spPr>
          <a:xfrm flipV="1">
            <a:off x="6308313" y="3106532"/>
            <a:ext cx="837223" cy="6764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9367791" y="2464526"/>
            <a:ext cx="10391" cy="6430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2" idx="0"/>
          </p:cNvCxnSpPr>
          <p:nvPr/>
        </p:nvCxnSpPr>
        <p:spPr>
          <a:xfrm flipV="1">
            <a:off x="7713564" y="3106532"/>
            <a:ext cx="1681036" cy="7023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90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55788" y="166688"/>
            <a:ext cx="8228012" cy="728662"/>
          </a:xfrm>
        </p:spPr>
        <p:txBody>
          <a:bodyPr lIns="0" tIns="25602" rIns="0" bIns="0" rtlCol="0">
            <a:normAutofit/>
          </a:bodyPr>
          <a:lstStyle/>
          <a:p>
            <a:pPr fontAlgn="auto">
              <a:spcAft>
                <a:spcPts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sz="2903" b="1" dirty="0">
                <a:solidFill>
                  <a:srgbClr val="FF0000"/>
                </a:solidFill>
              </a:rPr>
              <a:t>what to remember</a:t>
            </a:r>
          </a:p>
        </p:txBody>
      </p:sp>
      <p:pic>
        <p:nvPicPr>
          <p:cNvPr id="8195" name="Picture 2" descr="rain_ban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41375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3" descr="ELI_nuclear_physics_cmykv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675" y="12700"/>
            <a:ext cx="889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752600" y="1524000"/>
            <a:ext cx="8610600" cy="44958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defTabSz="4143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73100" indent="-258763" defTabSz="414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6638" indent="-206375" defTabSz="414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50975" indent="-206375" defTabSz="414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65313" indent="-206375" defTabSz="4143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22513" indent="-206375" defTabSz="414338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79713" indent="-206375" defTabSz="414338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36913" indent="-206375" defTabSz="414338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94113" indent="-206375" defTabSz="414338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130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</a:pPr>
            <a:r>
              <a:rPr lang="en-US" altLang="en-US">
                <a:solidFill>
                  <a:srgbClr val="000000"/>
                </a:solidFill>
              </a:rPr>
              <a:t>beam size: 1 mm at 10 m away from collimator </a:t>
            </a:r>
          </a:p>
          <a:p>
            <a:pPr eaLnBrk="1">
              <a:lnSpc>
                <a:spcPct val="130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</a:pPr>
            <a:r>
              <a:rPr lang="en-US" altLang="en-US">
                <a:solidFill>
                  <a:srgbClr val="000000"/>
                </a:solidFill>
              </a:rPr>
              <a:t>energy spread: 50 keV at E</a:t>
            </a:r>
            <a:r>
              <a:rPr lang="en-US" altLang="en-US" baseline="-25000">
                <a:solidFill>
                  <a:srgbClr val="000000"/>
                </a:solidFill>
              </a:rPr>
              <a:t>γ</a:t>
            </a:r>
            <a:r>
              <a:rPr lang="en-US" altLang="en-US">
                <a:solidFill>
                  <a:srgbClr val="000000"/>
                </a:solidFill>
              </a:rPr>
              <a:t>=10 MeV </a:t>
            </a:r>
          </a:p>
          <a:p>
            <a:pPr eaLnBrk="1">
              <a:lnSpc>
                <a:spcPct val="130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</a:pPr>
            <a:r>
              <a:rPr lang="en-US" altLang="en-US">
                <a:solidFill>
                  <a:srgbClr val="000000"/>
                </a:solidFill>
              </a:rPr>
              <a:t>time structure: micropulses at 16 ns</a:t>
            </a:r>
          </a:p>
          <a:p>
            <a:pPr eaLnBrk="1">
              <a:lnSpc>
                <a:spcPct val="130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</a:pPr>
            <a:r>
              <a:rPr lang="en-US" altLang="en-US">
                <a:solidFill>
                  <a:srgbClr val="000000"/>
                </a:solidFill>
              </a:rPr>
              <a:t>photons/pulse: 10</a:t>
            </a:r>
            <a:r>
              <a:rPr lang="en-US" altLang="en-US" baseline="30000">
                <a:solidFill>
                  <a:srgbClr val="000000"/>
                </a:solidFill>
              </a:rPr>
              <a:t>5</a:t>
            </a:r>
          </a:p>
          <a:p>
            <a:pPr eaLnBrk="1">
              <a:lnSpc>
                <a:spcPct val="130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</a:pPr>
            <a:r>
              <a:rPr lang="en-US" altLang="en-US">
                <a:solidFill>
                  <a:srgbClr val="000000"/>
                </a:solidFill>
              </a:rPr>
              <a:t>photons/macro-pulse: 32 x 10</a:t>
            </a:r>
            <a:r>
              <a:rPr lang="en-US" altLang="en-US" baseline="30000">
                <a:solidFill>
                  <a:srgbClr val="000000"/>
                </a:solidFill>
              </a:rPr>
              <a:t>5</a:t>
            </a:r>
            <a:r>
              <a:rPr lang="en-US" altLang="en-US">
                <a:solidFill>
                  <a:srgbClr val="000000"/>
                </a:solidFill>
              </a:rPr>
              <a:t>=3 x 10</a:t>
            </a:r>
            <a:r>
              <a:rPr lang="en-US" altLang="en-US" baseline="30000">
                <a:solidFill>
                  <a:srgbClr val="000000"/>
                </a:solidFill>
              </a:rPr>
              <a:t>6</a:t>
            </a:r>
          </a:p>
          <a:p>
            <a:pPr eaLnBrk="1">
              <a:lnSpc>
                <a:spcPct val="130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</a:pPr>
            <a:r>
              <a:rPr lang="en-US" altLang="en-US">
                <a:solidFill>
                  <a:srgbClr val="000000"/>
                </a:solidFill>
              </a:rPr>
              <a:t>photons/s: 3 x 10</a:t>
            </a:r>
            <a:r>
              <a:rPr lang="en-US" altLang="en-US" baseline="30000">
                <a:solidFill>
                  <a:srgbClr val="000000"/>
                </a:solidFill>
              </a:rPr>
              <a:t>8</a:t>
            </a:r>
          </a:p>
          <a:p>
            <a:pPr eaLnBrk="1">
              <a:lnSpc>
                <a:spcPct val="83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602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2013\ELI-NP_2013full\Poze_santierELI-NP\June06_20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2701" y="1"/>
            <a:ext cx="109892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5" y="1"/>
            <a:ext cx="1115615" cy="78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07965" y="97468"/>
            <a:ext cx="2209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June 7</a:t>
            </a:r>
            <a:r>
              <a:rPr lang="en-US" sz="2800" i="1" baseline="30000" dirty="0"/>
              <a:t>th</a:t>
            </a:r>
            <a:r>
              <a:rPr lang="en-US" sz="2800" i="1" dirty="0"/>
              <a:t>, 2013</a:t>
            </a:r>
            <a:endParaRPr lang="bg-BG" sz="2800" i="1" dirty="0"/>
          </a:p>
        </p:txBody>
      </p:sp>
      <p:pic>
        <p:nvPicPr>
          <p:cNvPr id="1028" name="Picture 4" descr="http://www.eli-np.ro/2013-14-june/photos/DSC_90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9" y="789096"/>
            <a:ext cx="4049019" cy="607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25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855201" y="165961"/>
            <a:ext cx="8228160" cy="730080"/>
          </a:xfrm>
          <a:prstGeom prst="rect">
            <a:avLst/>
          </a:prstGeom>
          <a:ln/>
        </p:spPr>
        <p:txBody>
          <a:bodyPr vert="horz" wrap="square" lIns="0" tIns="25602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903" b="1" dirty="0" smtClean="0">
                <a:solidFill>
                  <a:srgbClr val="FF0000"/>
                </a:solidFill>
              </a:rPr>
              <a:t>beam diagnostics</a:t>
            </a:r>
            <a:endParaRPr lang="en-US" sz="2903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rain_ban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42067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ELI_nuclear_physics_cmykv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60" y="12700"/>
            <a:ext cx="889345" cy="6923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715" y="1049478"/>
            <a:ext cx="111910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Spatial parameters</a:t>
            </a:r>
            <a:r>
              <a:rPr lang="en-US" dirty="0" smtClean="0"/>
              <a:t>: source diameter, beam width (at target), beam divergence, beam instability</a:t>
            </a:r>
          </a:p>
          <a:p>
            <a:endParaRPr lang="en-US" dirty="0"/>
          </a:p>
          <a:p>
            <a:r>
              <a:rPr lang="en-US" sz="2400" u="sng" dirty="0" smtClean="0"/>
              <a:t>Temporal parameters</a:t>
            </a:r>
            <a:r>
              <a:rPr lang="en-US" dirty="0" smtClean="0"/>
              <a:t>:  </a:t>
            </a:r>
            <a:r>
              <a:rPr lang="en-US" dirty="0" err="1" smtClean="0"/>
              <a:t>micropulse</a:t>
            </a:r>
            <a:r>
              <a:rPr lang="en-US" dirty="0" smtClean="0"/>
              <a:t> duration and separation, number of pulses in train, </a:t>
            </a:r>
            <a:r>
              <a:rPr lang="en-US" dirty="0" err="1" smtClean="0"/>
              <a:t>macropulse</a:t>
            </a:r>
            <a:r>
              <a:rPr lang="en-US" dirty="0" smtClean="0"/>
              <a:t> separation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r>
              <a:rPr lang="en-US" sz="2400" u="sng" dirty="0" smtClean="0"/>
              <a:t>Spectral parameters</a:t>
            </a:r>
            <a:r>
              <a:rPr lang="en-US" dirty="0" smtClean="0"/>
              <a:t>: beam bandwidth and beam polarization</a:t>
            </a:r>
          </a:p>
          <a:p>
            <a:endParaRPr lang="en-US" dirty="0"/>
          </a:p>
          <a:p>
            <a:r>
              <a:rPr lang="en-US" sz="2400" u="sng" dirty="0" smtClean="0"/>
              <a:t>Power parameters</a:t>
            </a:r>
            <a:r>
              <a:rPr lang="en-US" dirty="0" smtClean="0"/>
              <a:t>: average brilliance at peak energy, peak brilliance at peak energy, time-average spectral </a:t>
            </a:r>
          </a:p>
          <a:p>
            <a:r>
              <a:rPr lang="en-US" dirty="0"/>
              <a:t>	</a:t>
            </a:r>
            <a:r>
              <a:rPr lang="en-US" dirty="0" smtClean="0"/>
              <a:t>	          density at peak energy and off peak energy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51" y="4518342"/>
            <a:ext cx="2269760" cy="18727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410688" y="4301833"/>
            <a:ext cx="5237017" cy="1938139"/>
            <a:chOff x="609600" y="1524000"/>
            <a:chExt cx="7947025" cy="2848196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1524000"/>
              <a:ext cx="7947025" cy="2848196"/>
              <a:chOff x="609600" y="1524000"/>
              <a:chExt cx="7947025" cy="2848196"/>
            </a:xfrm>
          </p:grpSpPr>
          <p:pic>
            <p:nvPicPr>
              <p:cNvPr id="12" name="Picture 32207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09600" y="2568711"/>
                <a:ext cx="7947025" cy="1676210"/>
              </a:xfrm>
              <a:prstGeom prst="rect">
                <a:avLst/>
              </a:prstGeom>
              <a:noFill/>
            </p:spPr>
          </p:pic>
          <p:sp>
            <p:nvSpPr>
              <p:cNvPr id="13" name="Text Box 32208"/>
              <p:cNvSpPr txBox="1">
                <a:spLocks noChangeArrowheads="1"/>
              </p:cNvSpPr>
              <p:nvPr/>
            </p:nvSpPr>
            <p:spPr bwMode="auto">
              <a:xfrm>
                <a:off x="1219199" y="2285999"/>
                <a:ext cx="609599" cy="287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16 ns</a:t>
                </a:r>
                <a:endPara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14" name="Straight Arrow Connector 32209"/>
              <p:cNvCxnSpPr>
                <a:cxnSpLocks noChangeShapeType="1"/>
              </p:cNvCxnSpPr>
              <p:nvPr/>
            </p:nvCxnSpPr>
            <p:spPr bwMode="auto">
              <a:xfrm>
                <a:off x="1127982" y="1944860"/>
                <a:ext cx="4042071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arrow" w="med" len="med"/>
                <a:tailEnd type="arrow" w="med" len="med"/>
              </a:ln>
            </p:spPr>
          </p:cxnSp>
          <p:sp>
            <p:nvSpPr>
              <p:cNvPr id="15" name="Text Box 32210"/>
              <p:cNvSpPr txBox="1">
                <a:spLocks noChangeArrowheads="1"/>
              </p:cNvSpPr>
              <p:nvPr/>
            </p:nvSpPr>
            <p:spPr bwMode="auto">
              <a:xfrm>
                <a:off x="2514598" y="1524000"/>
                <a:ext cx="1798219" cy="369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10 </a:t>
                </a:r>
                <a:r>
                  <a:rPr kumimoji="0" lang="en-US" sz="1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ms</a:t>
                </a: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 (100 Hz)</a:t>
                </a:r>
                <a:endPara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6" name="Text Box 32211"/>
              <p:cNvSpPr txBox="1">
                <a:spLocks noChangeArrowheads="1"/>
              </p:cNvSpPr>
              <p:nvPr/>
            </p:nvSpPr>
            <p:spPr bwMode="auto">
              <a:xfrm>
                <a:off x="1009680" y="4084859"/>
                <a:ext cx="2382042" cy="287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</a:rPr>
                  <a:t>&gt;31 pulses for 512 ns @ 0.5J/pulse</a:t>
                </a:r>
                <a:endPara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11" name="Text Box 32208"/>
            <p:cNvSpPr txBox="1">
              <a:spLocks noChangeArrowheads="1"/>
            </p:cNvSpPr>
            <p:nvPr/>
          </p:nvSpPr>
          <p:spPr bwMode="auto">
            <a:xfrm>
              <a:off x="5257799" y="2285999"/>
              <a:ext cx="609599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</a:rPr>
                <a:t>16 ns</a:t>
              </a: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670206" y="3574474"/>
            <a:ext cx="1986302" cy="3144981"/>
            <a:chOff x="4648200" y="990600"/>
            <a:chExt cx="4495800" cy="5562600"/>
          </a:xfrm>
        </p:grpSpPr>
        <p:pic>
          <p:nvPicPr>
            <p:cNvPr id="20" name="Picture 19" descr="elinp_polarimiter_nrf2.jpg"/>
            <p:cNvPicPr/>
            <p:nvPr/>
          </p:nvPicPr>
          <p:blipFill>
            <a:blip r:embed="rId6" cstate="print"/>
            <a:srcRect l="11188" r="29942"/>
            <a:stretch>
              <a:fillRect/>
            </a:stretch>
          </p:blipFill>
          <p:spPr>
            <a:xfrm>
              <a:off x="4648200" y="990600"/>
              <a:ext cx="4495800" cy="5562600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 bwMode="auto">
            <a:xfrm>
              <a:off x="6553200" y="3810000"/>
              <a:ext cx="838200" cy="30480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rot="5400000" flipH="1" flipV="1">
              <a:off x="7011194" y="3123406"/>
              <a:ext cx="1066006" cy="794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rot="16200000" flipH="1">
              <a:off x="7429500" y="4610100"/>
              <a:ext cx="914400" cy="38100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6781800" y="3200400"/>
              <a:ext cx="651140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90°</a:t>
              </a:r>
              <a:endParaRPr lang="en-US" sz="2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01000" y="4191000"/>
              <a:ext cx="822661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135°</a:t>
              </a:r>
              <a:endParaRPr lang="en-US" sz="2400" dirty="0"/>
            </a:p>
          </p:txBody>
        </p:sp>
      </p:grpSp>
      <p:pic>
        <p:nvPicPr>
          <p:cNvPr id="18" name="Picture 17" descr="Polarimeter with second type of detectors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156">
            <a:off x="10377814" y="3961215"/>
            <a:ext cx="1798480" cy="2549005"/>
          </a:xfrm>
          <a:prstGeom prst="rect">
            <a:avLst/>
          </a:prstGeom>
        </p:spPr>
      </p:pic>
      <p:pic>
        <p:nvPicPr>
          <p:cNvPr id="17" name="Picture 16" descr="HPGe Detector - Atenuator Is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945" y="3727134"/>
            <a:ext cx="2700476" cy="297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0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1341457" y="0"/>
            <a:ext cx="1085630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 smtClean="0">
                <a:solidFill>
                  <a:schemeClr val="bg1"/>
                </a:solidFill>
              </a:rPr>
              <a:t>Experiments with high-brilliance gamma beams at ELI-NP</a:t>
            </a:r>
            <a:endParaRPr lang="ro-RO" sz="3600" dirty="0">
              <a:solidFill>
                <a:schemeClr val="bg1"/>
              </a:solidFill>
            </a:endParaRPr>
          </a:p>
        </p:txBody>
      </p:sp>
      <p:pic>
        <p:nvPicPr>
          <p:cNvPr id="107" name="Picture 3" descr="ELI_NP_Logo_First_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" y="16510"/>
            <a:ext cx="1326217" cy="80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1116934" y="1228090"/>
            <a:ext cx="8220339" cy="2852659"/>
            <a:chOff x="1116934" y="1228090"/>
            <a:chExt cx="8220339" cy="2852659"/>
          </a:xfrm>
        </p:grpSpPr>
        <p:grpSp>
          <p:nvGrpSpPr>
            <p:cNvPr id="7" name="Group 6"/>
            <p:cNvGrpSpPr/>
            <p:nvPr/>
          </p:nvGrpSpPr>
          <p:grpSpPr>
            <a:xfrm>
              <a:off x="1116934" y="1361163"/>
              <a:ext cx="1798836" cy="1185427"/>
              <a:chOff x="947559" y="2652753"/>
              <a:chExt cx="1798836" cy="1185427"/>
            </a:xfrm>
          </p:grpSpPr>
          <p:pic>
            <p:nvPicPr>
              <p:cNvPr id="4" name="Picture 3"/>
              <p:cNvPicPr/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47559" y="3187065"/>
                <a:ext cx="862965" cy="4838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Textfeld 41"/>
              <p:cNvSpPr txBox="1">
                <a:spLocks noChangeArrowheads="1"/>
              </p:cNvSpPr>
              <p:nvPr/>
            </p:nvSpPr>
            <p:spPr bwMode="auto">
              <a:xfrm>
                <a:off x="1155402" y="2652753"/>
                <a:ext cx="380365" cy="660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de-DE" sz="3600" b="1" kern="1200" dirty="0">
                    <a:solidFill>
                      <a:srgbClr val="000000"/>
                    </a:solidFill>
                    <a:effectLst/>
                    <a:latin typeface="Symbol" panose="05050102010706020507" pitchFamily="18" charset="2"/>
                    <a:ea typeface="MS PGothic" panose="020B0600070205080204" pitchFamily="34" charset="-128"/>
                    <a:cs typeface="Times New Roman" panose="02020603050405020304" pitchFamily="18" charset="0"/>
                  </a:rPr>
                  <a:t>g</a:t>
                </a:r>
                <a:endParaRPr lang="ro-RO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pic>
            <p:nvPicPr>
              <p:cNvPr id="6" name="Picture 5"/>
              <p:cNvPicPr/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773575" y="2975215"/>
                <a:ext cx="972820" cy="8629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92" name="Group 91"/>
            <p:cNvGrpSpPr/>
            <p:nvPr/>
          </p:nvGrpSpPr>
          <p:grpSpPr>
            <a:xfrm>
              <a:off x="3191355" y="2021563"/>
              <a:ext cx="1631300" cy="1459569"/>
              <a:chOff x="3021980" y="3313153"/>
              <a:chExt cx="1631300" cy="1459569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V="1">
                <a:off x="3490332" y="3313153"/>
                <a:ext cx="0" cy="144841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021980" y="3313153"/>
                <a:ext cx="16313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3618695" y="4125951"/>
                <a:ext cx="58531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3929690" y="3313153"/>
                <a:ext cx="0" cy="81279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4332620" y="3313153"/>
                <a:ext cx="11152" cy="145956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3929690" y="4125951"/>
                <a:ext cx="0" cy="63562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 101"/>
            <p:cNvGrpSpPr/>
            <p:nvPr/>
          </p:nvGrpSpPr>
          <p:grpSpPr>
            <a:xfrm>
              <a:off x="2614245" y="3152171"/>
              <a:ext cx="3737490" cy="826124"/>
              <a:chOff x="3622160" y="3152171"/>
              <a:chExt cx="3737490" cy="826124"/>
            </a:xfrm>
          </p:grpSpPr>
          <p:grpSp>
            <p:nvGrpSpPr>
              <p:cNvPr id="100" name="Group 99"/>
              <p:cNvGrpSpPr/>
              <p:nvPr/>
            </p:nvGrpSpPr>
            <p:grpSpPr>
              <a:xfrm>
                <a:off x="4199270" y="3454565"/>
                <a:ext cx="3160380" cy="523730"/>
                <a:chOff x="4199270" y="3469981"/>
                <a:chExt cx="3160380" cy="508314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4199270" y="3469981"/>
                  <a:ext cx="3160380" cy="92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TextBox 30"/>
                <p:cNvSpPr txBox="1"/>
                <p:nvPr/>
              </p:nvSpPr>
              <p:spPr>
                <a:xfrm>
                  <a:off x="4331970" y="3516630"/>
                  <a:ext cx="85953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/>
                    <a:t>(Z, N)</a:t>
                  </a:r>
                  <a:endParaRPr lang="ro-RO" sz="2400" dirty="0"/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3622160" y="3152171"/>
                <a:ext cx="6030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 smtClean="0"/>
                  <a:t>g.s</a:t>
                </a:r>
                <a:r>
                  <a:rPr lang="en-US" sz="2400" dirty="0" smtClean="0"/>
                  <a:t>.</a:t>
                </a:r>
                <a:endParaRPr lang="ro-RO" sz="2400" dirty="0"/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2678895" y="1385570"/>
              <a:ext cx="3759200" cy="375920"/>
              <a:chOff x="3686810" y="1385570"/>
              <a:chExt cx="3759200" cy="375920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4209430" y="1736090"/>
                <a:ext cx="3236580" cy="25400"/>
              </a:xfrm>
              <a:prstGeom prst="line">
                <a:avLst/>
              </a:prstGeom>
              <a:ln w="38100">
                <a:solidFill>
                  <a:srgbClr val="0070C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3686810" y="1385570"/>
                <a:ext cx="21320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separation threshold</a:t>
                </a:r>
                <a:endParaRPr lang="ro-RO" dirty="0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4990295" y="1228090"/>
              <a:ext cx="1061720" cy="2253042"/>
              <a:chOff x="4820920" y="2519680"/>
              <a:chExt cx="1061720" cy="2253042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4820920" y="2738120"/>
                <a:ext cx="1061720" cy="1524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4820920" y="2667000"/>
                <a:ext cx="1061720" cy="1524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820920" y="2585720"/>
                <a:ext cx="1061720" cy="1524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820920" y="2519680"/>
                <a:ext cx="1061720" cy="1524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 flipH="1" flipV="1">
                <a:off x="4998720" y="2652753"/>
                <a:ext cx="5080" cy="210881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5120640" y="4282440"/>
                <a:ext cx="59944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5420360" y="2672080"/>
                <a:ext cx="0" cy="161036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5786120" y="2667000"/>
                <a:ext cx="10160" cy="210572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98"/>
            <p:cNvGrpSpPr/>
            <p:nvPr/>
          </p:nvGrpSpPr>
          <p:grpSpPr>
            <a:xfrm>
              <a:off x="6491152" y="3041374"/>
              <a:ext cx="2846121" cy="1039375"/>
              <a:chOff x="6321777" y="4332964"/>
              <a:chExt cx="2846121" cy="1039375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6321777" y="4648321"/>
                <a:ext cx="16677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photoactivation</a:t>
                </a:r>
                <a:endParaRPr lang="ro-RO" dirty="0"/>
              </a:p>
            </p:txBody>
          </p:sp>
          <p:cxnSp>
            <p:nvCxnSpPr>
              <p:cNvPr id="85" name="Straight Arrow Connector 84"/>
              <p:cNvCxnSpPr/>
              <p:nvPr/>
            </p:nvCxnSpPr>
            <p:spPr>
              <a:xfrm>
                <a:off x="7501810" y="4332964"/>
                <a:ext cx="574741" cy="627468"/>
              </a:xfrm>
              <a:prstGeom prst="straightConnector1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8" name="Group 87"/>
              <p:cNvGrpSpPr/>
              <p:nvPr/>
            </p:nvGrpSpPr>
            <p:grpSpPr>
              <a:xfrm>
                <a:off x="7813040" y="4988560"/>
                <a:ext cx="1354858" cy="383779"/>
                <a:chOff x="2026920" y="5273040"/>
                <a:chExt cx="1354858" cy="383779"/>
              </a:xfrm>
            </p:grpSpPr>
            <p:sp>
              <p:nvSpPr>
                <p:cNvPr id="89" name="TextBox 88"/>
                <p:cNvSpPr txBox="1"/>
                <p:nvPr/>
              </p:nvSpPr>
              <p:spPr>
                <a:xfrm>
                  <a:off x="2026920" y="5273040"/>
                  <a:ext cx="13548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(Z</a:t>
                  </a:r>
                  <a:r>
                    <a:rPr lang="en-US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´</a:t>
                  </a:r>
                  <a:r>
                    <a:rPr lang="en-US" dirty="0" smtClean="0"/>
                    <a:t>±1, N</a:t>
                  </a:r>
                  <a:r>
                    <a:rPr lang="en-US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´</a:t>
                  </a:r>
                  <a:r>
                    <a:rPr lang="en-US" dirty="0" smtClean="0"/>
                    <a:t>   1)</a:t>
                  </a:r>
                  <a:endParaRPr lang="ro-RO" dirty="0"/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 rot="10800000">
                  <a:off x="2739002" y="5287487"/>
                  <a:ext cx="5116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  </a:t>
                  </a:r>
                  <a:r>
                    <a:rPr lang="ro-RO" dirty="0" smtClean="0"/>
                    <a:t>±</a:t>
                  </a:r>
                  <a:r>
                    <a:rPr lang="en-US" dirty="0" smtClean="0"/>
                    <a:t>  </a:t>
                  </a:r>
                  <a:endParaRPr lang="ro-RO" dirty="0"/>
                </a:p>
              </p:txBody>
            </p:sp>
          </p:grpSp>
        </p:grpSp>
        <p:grpSp>
          <p:nvGrpSpPr>
            <p:cNvPr id="96" name="Group 95"/>
            <p:cNvGrpSpPr/>
            <p:nvPr/>
          </p:nvGrpSpPr>
          <p:grpSpPr>
            <a:xfrm>
              <a:off x="6052015" y="1370330"/>
              <a:ext cx="1515774" cy="563880"/>
              <a:chOff x="5882640" y="2661920"/>
              <a:chExt cx="1515774" cy="563880"/>
            </a:xfrm>
          </p:grpSpPr>
          <p:cxnSp>
            <p:nvCxnSpPr>
              <p:cNvPr id="75" name="Straight Arrow Connector 74"/>
              <p:cNvCxnSpPr/>
              <p:nvPr/>
            </p:nvCxnSpPr>
            <p:spPr>
              <a:xfrm>
                <a:off x="5882640" y="2682240"/>
                <a:ext cx="797560" cy="543560"/>
              </a:xfrm>
              <a:prstGeom prst="straightConnector1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Box 90"/>
              <p:cNvSpPr txBox="1"/>
              <p:nvPr/>
            </p:nvSpPr>
            <p:spPr>
              <a:xfrm>
                <a:off x="6344920" y="2661920"/>
                <a:ext cx="1053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n, p, </a:t>
                </a:r>
                <a:r>
                  <a:rPr lang="el-GR" b="1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b="1" dirty="0" smtClean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b="1" dirty="0" err="1" smtClean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ff</a:t>
                </a:r>
                <a:endParaRPr lang="ro-RO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6800510" y="1930123"/>
              <a:ext cx="1703492" cy="1249719"/>
              <a:chOff x="6631135" y="3221713"/>
              <a:chExt cx="1703492" cy="1249719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6631135" y="3221713"/>
                <a:ext cx="872025" cy="1126767"/>
                <a:chOff x="6676855" y="3257273"/>
                <a:chExt cx="872025" cy="1459569"/>
              </a:xfrm>
            </p:grpSpPr>
            <p:cxnSp>
              <p:nvCxnSpPr>
                <p:cNvPr id="76" name="Straight Connector 75"/>
                <p:cNvCxnSpPr/>
                <p:nvPr/>
              </p:nvCxnSpPr>
              <p:spPr>
                <a:xfrm>
                  <a:off x="6676855" y="4070071"/>
                  <a:ext cx="585315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/>
                <p:cNvCxnSpPr/>
                <p:nvPr/>
              </p:nvCxnSpPr>
              <p:spPr>
                <a:xfrm>
                  <a:off x="6987850" y="3257273"/>
                  <a:ext cx="0" cy="812798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/>
                <p:nvPr/>
              </p:nvCxnSpPr>
              <p:spPr>
                <a:xfrm>
                  <a:off x="7390780" y="3257273"/>
                  <a:ext cx="11152" cy="1459569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/>
                <p:nvPr/>
              </p:nvCxnSpPr>
              <p:spPr>
                <a:xfrm>
                  <a:off x="6987850" y="4070071"/>
                  <a:ext cx="0" cy="63562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6720840" y="3257273"/>
                  <a:ext cx="82296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6725920" y="4715233"/>
                  <a:ext cx="82296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4" name="TextBox 93"/>
              <p:cNvSpPr txBox="1"/>
              <p:nvPr/>
            </p:nvSpPr>
            <p:spPr>
              <a:xfrm>
                <a:off x="7487920" y="4102100"/>
                <a:ext cx="8467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(Z</a:t>
                </a:r>
                <a:r>
                  <a:rPr lang="en-US" dirty="0" smtClean="0">
                    <a:cs typeface="Times New Roman" panose="02020603050405020304" pitchFamily="18" charset="0"/>
                  </a:rPr>
                  <a:t>´, N´)</a:t>
                </a:r>
                <a:endParaRPr lang="ro-RO" dirty="0"/>
              </a:p>
            </p:txBody>
          </p:sp>
        </p:grpSp>
        <p:cxnSp>
          <p:nvCxnSpPr>
            <p:cNvPr id="3" name="Straight Arrow Connector 2"/>
            <p:cNvCxnSpPr/>
            <p:nvPr/>
          </p:nvCxnSpPr>
          <p:spPr>
            <a:xfrm>
              <a:off x="5589735" y="2990850"/>
              <a:ext cx="0" cy="47913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8060210" y="700382"/>
            <a:ext cx="3421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TDRs: &gt; 300 scientists involved</a:t>
            </a:r>
          </a:p>
          <a:p>
            <a:pPr algn="r"/>
            <a:r>
              <a:rPr lang="en-US" sz="1600" b="1" dirty="0" smtClean="0"/>
              <a:t>Rom. Rep. Phys. 68 (2016)</a:t>
            </a:r>
            <a:endParaRPr lang="ro-RO" sz="16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2068817" y="4251960"/>
            <a:ext cx="7116750" cy="2408575"/>
            <a:chOff x="655651" y="4251960"/>
            <a:chExt cx="9814224" cy="2408575"/>
          </a:xfrm>
        </p:grpSpPr>
        <p:sp>
          <p:nvSpPr>
            <p:cNvPr id="103" name="TextBox 102"/>
            <p:cNvSpPr txBox="1"/>
            <p:nvPr/>
          </p:nvSpPr>
          <p:spPr>
            <a:xfrm>
              <a:off x="660865" y="4251960"/>
              <a:ext cx="42013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Nuclear Resonance Fluorescence (NRF)</a:t>
              </a:r>
              <a:endParaRPr lang="ro-RO" b="1" dirty="0">
                <a:solidFill>
                  <a:srgbClr val="002060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55651" y="4766310"/>
              <a:ext cx="9814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Giant/Pigmy Resonances (GANT)</a:t>
              </a:r>
              <a:endParaRPr lang="ro-RO" sz="2400" dirty="0">
                <a:solidFill>
                  <a:srgbClr val="002060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62935" y="5292090"/>
              <a:ext cx="8948656" cy="933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2400" dirty="0" smtClean="0"/>
                <a:t>Photodisintegration (</a:t>
              </a:r>
              <a:r>
                <a:rPr lang="el-GR" sz="2400" dirty="0" smtClean="0">
                  <a:cs typeface="Times New Roman" panose="02020603050405020304" pitchFamily="18" charset="0"/>
                </a:rPr>
                <a:t>γ</a:t>
              </a:r>
              <a:r>
                <a:rPr lang="en-US" sz="2400" dirty="0" smtClean="0">
                  <a:cs typeface="Times New Roman" panose="02020603050405020304" pitchFamily="18" charset="0"/>
                </a:rPr>
                <a:t>,n), (</a:t>
              </a:r>
              <a:r>
                <a:rPr lang="el-GR" sz="2400" dirty="0" smtClean="0">
                  <a:cs typeface="Times New Roman" panose="02020603050405020304" pitchFamily="18" charset="0"/>
                </a:rPr>
                <a:t>γ</a:t>
              </a:r>
              <a:r>
                <a:rPr lang="en-US" sz="2400" dirty="0" smtClean="0">
                  <a:cs typeface="Times New Roman" panose="02020603050405020304" pitchFamily="18" charset="0"/>
                </a:rPr>
                <a:t>,p), (</a:t>
              </a:r>
              <a:r>
                <a:rPr lang="el-GR" sz="2400" dirty="0" smtClean="0">
                  <a:cs typeface="Times New Roman" panose="02020603050405020304" pitchFamily="18" charset="0"/>
                </a:rPr>
                <a:t>γ</a:t>
              </a:r>
              <a:r>
                <a:rPr lang="en-US" sz="2400" dirty="0" smtClean="0">
                  <a:cs typeface="Times New Roman" panose="02020603050405020304" pitchFamily="18" charset="0"/>
                </a:rPr>
                <a:t>,</a:t>
              </a:r>
              <a:r>
                <a:rPr lang="el-GR" sz="2400" dirty="0" smtClean="0">
                  <a:cs typeface="Times New Roman" panose="02020603050405020304" pitchFamily="18" charset="0"/>
                </a:rPr>
                <a:t>α</a:t>
              </a:r>
              <a:r>
                <a:rPr lang="en-US" sz="2400" dirty="0" smtClean="0">
                  <a:cs typeface="Times New Roman" panose="02020603050405020304" pitchFamily="18" charset="0"/>
                </a:rPr>
                <a:t>)</a:t>
              </a:r>
              <a:endParaRPr lang="en-US" b="1" dirty="0" smtClean="0">
                <a:solidFill>
                  <a:srgbClr val="002060"/>
                </a:solidFill>
                <a:cs typeface="Times New Roman" panose="02020603050405020304" pitchFamily="18" charset="0"/>
              </a:endParaRPr>
            </a:p>
            <a:p>
              <a:pPr>
                <a:spcAft>
                  <a:spcPts val="800"/>
                </a:spcAft>
              </a:pPr>
              <a:r>
                <a:rPr lang="en-US" sz="2400" dirty="0" err="1" smtClean="0">
                  <a:cs typeface="Times New Roman" panose="02020603050405020304" pitchFamily="18" charset="0"/>
                </a:rPr>
                <a:t>Photofission</a:t>
              </a:r>
              <a:r>
                <a:rPr lang="en-US" sz="2400" dirty="0" smtClean="0">
                  <a:cs typeface="Times New Roman" panose="02020603050405020304" pitchFamily="18" charset="0"/>
                </a:rPr>
                <a:t> (</a:t>
              </a:r>
              <a:r>
                <a:rPr lang="el-GR" sz="2400" dirty="0" smtClean="0">
                  <a:cs typeface="Times New Roman" panose="02020603050405020304" pitchFamily="18" charset="0"/>
                </a:rPr>
                <a:t>γ</a:t>
              </a:r>
              <a:r>
                <a:rPr lang="en-US" sz="2400" dirty="0" smtClean="0">
                  <a:cs typeface="Times New Roman" panose="02020603050405020304" pitchFamily="18" charset="0"/>
                </a:rPr>
                <a:t>,</a:t>
              </a:r>
              <a:r>
                <a:rPr lang="en-US" sz="2400" dirty="0" err="1" smtClean="0">
                  <a:cs typeface="Times New Roman" panose="02020603050405020304" pitchFamily="18" charset="0"/>
                </a:rPr>
                <a:t>ff</a:t>
              </a:r>
              <a:r>
                <a:rPr lang="en-US" sz="2400" dirty="0" smtClean="0">
                  <a:cs typeface="Times New Roman" panose="02020603050405020304" pitchFamily="18" charset="0"/>
                </a:rPr>
                <a:t>)</a:t>
              </a:r>
              <a:endParaRPr lang="ro-RO" b="1" dirty="0">
                <a:solidFill>
                  <a:srgbClr val="00206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70891" y="6198870"/>
              <a:ext cx="8940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Applications (positron beams)</a:t>
              </a:r>
              <a:endParaRPr lang="ro-RO" sz="24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118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012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2194" y="2313624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ELIADE</a:t>
            </a:r>
            <a:endParaRPr lang="en-GB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289279" y="1839193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ELIGANT-GN</a:t>
            </a:r>
            <a:endParaRPr lang="en-GB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271045" y="5995555"/>
            <a:ext cx="5204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  <a:r>
              <a:rPr lang="en-US" sz="2400" dirty="0" smtClean="0"/>
              <a:t>ll mechanical structures are contracted</a:t>
            </a: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0780" y="103907"/>
            <a:ext cx="2135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</a:t>
            </a:r>
            <a:r>
              <a:rPr lang="en-US" b="1" dirty="0" smtClean="0"/>
              <a:t>xperimental hall E8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15878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553" y="909609"/>
            <a:ext cx="323469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ELIADE array</a:t>
            </a:r>
            <a:br>
              <a:rPr lang="en-US" dirty="0" smtClean="0"/>
            </a:br>
            <a:r>
              <a:rPr lang="en-US" sz="2000" b="1" dirty="0" smtClean="0"/>
              <a:t>in collaboration with U. </a:t>
            </a:r>
            <a:r>
              <a:rPr lang="en-US" sz="2000" b="1" dirty="0" err="1" smtClean="0"/>
              <a:t>Koeln</a:t>
            </a:r>
            <a:r>
              <a:rPr lang="en-US" sz="2000" b="1" dirty="0" smtClean="0"/>
              <a:t> and TU Darmstadt</a:t>
            </a:r>
            <a:endParaRPr lang="ro-RO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9337" y="2220483"/>
            <a:ext cx="3997353" cy="435133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868414" y="2852936"/>
            <a:ext cx="2629272" cy="19442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140950">
            <a:off x="6457208" y="4899152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0070C0"/>
                </a:solidFill>
              </a:rPr>
              <a:t>γ</a:t>
            </a:r>
            <a:r>
              <a:rPr lang="en-US" b="1" dirty="0">
                <a:solidFill>
                  <a:srgbClr val="0070C0"/>
                </a:solidFill>
              </a:rPr>
              <a:t> beam</a:t>
            </a:r>
            <a:endParaRPr lang="ro-RO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62722" y="3929639"/>
            <a:ext cx="3598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2400" dirty="0"/>
              <a:t>γγ</a:t>
            </a:r>
            <a:r>
              <a:rPr lang="en-US" sz="2400" dirty="0"/>
              <a:t> coincidences</a:t>
            </a:r>
          </a:p>
          <a:p>
            <a:pPr algn="r"/>
            <a:r>
              <a:rPr lang="ro-RO" sz="2400" dirty="0"/>
              <a:t>angular distributions</a:t>
            </a:r>
            <a:endParaRPr lang="en-US" sz="2400" dirty="0"/>
          </a:p>
          <a:p>
            <a:pPr algn="r"/>
            <a:r>
              <a:rPr lang="en-US" sz="2400" dirty="0"/>
              <a:t>polarization measurements</a:t>
            </a:r>
            <a:endParaRPr lang="ro-RO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433032" y="925830"/>
            <a:ext cx="57522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detector tests are ongoing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</a:t>
            </a:r>
            <a:r>
              <a:rPr lang="en-US" sz="2400" dirty="0" smtClean="0"/>
              <a:t>rray design is at a final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day-one experiments are under discussion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240" y="0"/>
            <a:ext cx="12176760" cy="954107"/>
            <a:chOff x="15240" y="0"/>
            <a:chExt cx="12176760" cy="954107"/>
          </a:xfrm>
        </p:grpSpPr>
        <p:pic>
          <p:nvPicPr>
            <p:cNvPr id="8" name="Picture 3" descr="ELI_NP_Logo_First_New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" y="16510"/>
              <a:ext cx="1326217" cy="809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337310" y="0"/>
              <a:ext cx="10854690" cy="95410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3600" dirty="0" smtClean="0">
                  <a:solidFill>
                    <a:schemeClr val="bg1"/>
                  </a:solidFill>
                </a:rPr>
                <a:t>NRF experiment at ELI-NP</a:t>
              </a:r>
              <a:endParaRPr lang="ro-RO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2" descr="E:\Dropbox\TDR-NRF\2016\Postere\PosterUPB_april\ELIADE P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83184"/>
            <a:ext cx="3171550" cy="356285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9043641" y="2"/>
            <a:ext cx="3358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Rom. Rep. Phys. 68, S483 (2016)</a:t>
            </a:r>
            <a:endParaRPr lang="ro-RO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2363" y="6088566"/>
            <a:ext cx="461748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First in-beam test: Dec. 12-18, 2016</a:t>
            </a:r>
            <a:endParaRPr lang="ro-RO" sz="2400" dirty="0"/>
          </a:p>
        </p:txBody>
      </p:sp>
      <p:sp>
        <p:nvSpPr>
          <p:cNvPr id="15" name="AutoShape 2" descr="https://www.eli-np.ro/webmail/src/download.php?passed_id=18990&amp;mailbox=INBOX&amp;ent_id=4&amp;absolute_dl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17" name="AutoShape 4" descr="https://www.eli-np.ro/webmail/src/download.php?passed_id=18990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9683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-2866"/>
            <a:ext cx="11353800" cy="108380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</a:rPr>
              <a:t>ELI-NP NRF physics cases </a:t>
            </a:r>
            <a:endParaRPr lang="ro-RO" sz="40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 descr="ELI_NP_Logo_First_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4" y="-22302"/>
            <a:ext cx="1760538" cy="110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304689" y="1722862"/>
            <a:ext cx="10526753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Self-absorption measurements (</a:t>
            </a:r>
            <a:r>
              <a:rPr lang="el-GR" dirty="0" smtClean="0"/>
              <a:t>Γ</a:t>
            </a:r>
            <a:r>
              <a:rPr lang="en-US" baseline="-25000" dirty="0" smtClean="0"/>
              <a:t>0</a:t>
            </a:r>
            <a:r>
              <a:rPr lang="en-US" dirty="0" smtClean="0"/>
              <a:t>/</a:t>
            </a:r>
            <a:r>
              <a:rPr lang="el-GR" dirty="0" smtClean="0"/>
              <a:t>Γ</a:t>
            </a:r>
            <a:r>
              <a:rPr lang="en-US" baseline="-25000" dirty="0" err="1" smtClean="0"/>
              <a:t>i</a:t>
            </a:r>
            <a:r>
              <a:rPr lang="en-US" dirty="0" smtClean="0"/>
              <a:t>)</a:t>
            </a:r>
          </a:p>
          <a:p>
            <a:r>
              <a:rPr lang="en-US" dirty="0" smtClean="0"/>
              <a:t>Low-energy dipole response (e.g. Actinides)</a:t>
            </a:r>
          </a:p>
          <a:p>
            <a:r>
              <a:rPr lang="en-US" dirty="0" smtClean="0"/>
              <a:t>Dipole response and parity measurements for weakly-bound nuclei</a:t>
            </a:r>
          </a:p>
          <a:p>
            <a:r>
              <a:rPr lang="en-US" dirty="0" smtClean="0"/>
              <a:t>Investigation of the Pigmy </a:t>
            </a:r>
            <a:r>
              <a:rPr lang="en-US" dirty="0"/>
              <a:t>D</a:t>
            </a:r>
            <a:r>
              <a:rPr lang="en-US" dirty="0" smtClean="0"/>
              <a:t>ipole Resonance</a:t>
            </a:r>
          </a:p>
          <a:p>
            <a:r>
              <a:rPr lang="en-US" dirty="0" smtClean="0"/>
              <a:t>Rotational 2</a:t>
            </a:r>
            <a:r>
              <a:rPr lang="en-US" baseline="30000" dirty="0" smtClean="0"/>
              <a:t>+</a:t>
            </a:r>
            <a:r>
              <a:rPr lang="en-US" dirty="0" smtClean="0"/>
              <a:t> states of the scissor mode</a:t>
            </a:r>
          </a:p>
          <a:p>
            <a:r>
              <a:rPr lang="en-US" dirty="0" smtClean="0"/>
              <a:t>Constraints on the 0</a:t>
            </a:r>
            <a:r>
              <a:rPr lang="el-GR" dirty="0" smtClean="0"/>
              <a:t>νββ</a:t>
            </a:r>
            <a:r>
              <a:rPr lang="en-US" dirty="0" smtClean="0"/>
              <a:t>-decay matrix elements of the scissors mode decay channel: </a:t>
            </a:r>
            <a:r>
              <a:rPr lang="en-US" baseline="30000" dirty="0" smtClean="0"/>
              <a:t>150</a:t>
            </a:r>
            <a:r>
              <a:rPr lang="en-US" dirty="0" smtClean="0"/>
              <a:t>Sm 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bg-B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220" y="5203580"/>
            <a:ext cx="1001160" cy="1454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4400" y="5435600"/>
            <a:ext cx="25301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Sensitivity frontier</a:t>
            </a:r>
          </a:p>
          <a:p>
            <a:endParaRPr lang="en-US" dirty="0" smtClean="0"/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w</a:t>
            </a:r>
            <a:r>
              <a:rPr lang="en-US" b="1" dirty="0" smtClean="0">
                <a:solidFill>
                  <a:srgbClr val="C00000"/>
                </a:solidFill>
              </a:rPr>
              <a:t>eek channels</a:t>
            </a:r>
            <a:endParaRPr lang="ro-RO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" y="5461000"/>
            <a:ext cx="26573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Availability frontier</a:t>
            </a:r>
          </a:p>
          <a:p>
            <a:endParaRPr lang="en-US" dirty="0" smtClean="0"/>
          </a:p>
          <a:p>
            <a:pPr algn="ctr"/>
            <a:r>
              <a:rPr lang="en-US" b="1" i="1" dirty="0">
                <a:solidFill>
                  <a:srgbClr val="C00000"/>
                </a:solidFill>
              </a:rPr>
              <a:t>p</a:t>
            </a:r>
            <a:r>
              <a:rPr lang="en-US" b="1" dirty="0" smtClean="0">
                <a:solidFill>
                  <a:srgbClr val="C00000"/>
                </a:solidFill>
              </a:rPr>
              <a:t>-nuclei and actinides</a:t>
            </a:r>
            <a:endParaRPr lang="ro-RO" b="1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900" y="5255408"/>
            <a:ext cx="2073890" cy="1562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5800" y="5829300"/>
            <a:ext cx="2584950" cy="8913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91500" y="5346700"/>
            <a:ext cx="23698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Precision frontier</a:t>
            </a:r>
          </a:p>
          <a:p>
            <a:endParaRPr lang="en-US" dirty="0" smtClean="0"/>
          </a:p>
          <a:p>
            <a:r>
              <a:rPr lang="en-US" b="1" dirty="0">
                <a:solidFill>
                  <a:srgbClr val="C00000"/>
                </a:solidFill>
              </a:rPr>
              <a:t>h</a:t>
            </a:r>
            <a:r>
              <a:rPr lang="en-US" b="1" dirty="0" smtClean="0">
                <a:solidFill>
                  <a:srgbClr val="C00000"/>
                </a:solidFill>
              </a:rPr>
              <a:t>igh statistics</a:t>
            </a:r>
            <a:endParaRPr lang="ro-RO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43641" y="2"/>
            <a:ext cx="3358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Rom. Rep. Phys. 68, S483 (2016)</a:t>
            </a:r>
            <a:endParaRPr lang="ro-R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7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1"/>
          <p:cNvGrpSpPr>
            <a:grpSpLocks/>
          </p:cNvGrpSpPr>
          <p:nvPr/>
        </p:nvGrpSpPr>
        <p:grpSpPr bwMode="auto">
          <a:xfrm>
            <a:off x="146195" y="1010373"/>
            <a:ext cx="6067425" cy="5757862"/>
            <a:chOff x="44609" y="1089223"/>
            <a:chExt cx="6068849" cy="5757625"/>
          </a:xfrm>
        </p:grpSpPr>
        <p:pic>
          <p:nvPicPr>
            <p:cNvPr id="174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9" y="1089223"/>
              <a:ext cx="6068849" cy="575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8" name="TextBox 13"/>
            <p:cNvSpPr txBox="1">
              <a:spLocks noChangeArrowheads="1"/>
            </p:cNvSpPr>
            <p:nvPr/>
          </p:nvSpPr>
          <p:spPr bwMode="auto">
            <a:xfrm>
              <a:off x="3814495" y="1126280"/>
              <a:ext cx="2138791" cy="169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/>
              <a:r>
                <a:rPr lang="en-US" altLang="en-US" sz="2000" b="1" i="1" u="sng">
                  <a:solidFill>
                    <a:srgbClr val="7030A0"/>
                  </a:solidFill>
                </a:rPr>
                <a:t>ELIGANT-GN array</a:t>
              </a:r>
            </a:p>
            <a:p>
              <a:pPr algn="r" eaLnBrk="1" hangingPunct="1"/>
              <a:r>
                <a:rPr lang="en-US" altLang="en-US" sz="2000" b="1" i="1"/>
                <a:t>30 LaBr</a:t>
              </a:r>
              <a:r>
                <a:rPr lang="en-US" altLang="en-US" sz="2000" b="1" i="1" baseline="-25000"/>
                <a:t>3 </a:t>
              </a:r>
              <a:r>
                <a:rPr lang="en-US" altLang="en-US" sz="2000" b="1" i="1"/>
                <a:t>or CeBr</a:t>
              </a:r>
              <a:r>
                <a:rPr lang="en-US" altLang="en-US" sz="2000" b="1" i="1" baseline="-25000"/>
                <a:t>3</a:t>
              </a:r>
            </a:p>
            <a:p>
              <a:pPr algn="r" eaLnBrk="1" hangingPunct="1"/>
              <a:r>
                <a:rPr lang="en-US" altLang="en-US" sz="2000" b="1" i="1"/>
                <a:t>20 </a:t>
              </a:r>
              <a:r>
                <a:rPr lang="en-US" altLang="en-US" sz="2000" b="1" i="1" baseline="30000"/>
                <a:t>7</a:t>
              </a:r>
              <a:r>
                <a:rPr lang="en-US" altLang="en-US" sz="2000" b="1" i="1"/>
                <a:t>Li glasses</a:t>
              </a:r>
            </a:p>
            <a:p>
              <a:pPr algn="r" eaLnBrk="1" hangingPunct="1"/>
              <a:r>
                <a:rPr lang="en-US" altLang="en-US" sz="2000" b="1" i="1"/>
                <a:t>30 Lq. Scint.</a:t>
              </a:r>
            </a:p>
            <a:p>
              <a:pPr algn="r" eaLnBrk="1" hangingPunct="1"/>
              <a:endParaRPr lang="ro-RO" altLang="en-US" sz="2400" b="1" i="1"/>
            </a:p>
          </p:txBody>
        </p:sp>
      </p:grpSp>
      <p:pic>
        <p:nvPicPr>
          <p:cNvPr id="17411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5" y="4514850"/>
            <a:ext cx="17526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2" name="Group 10"/>
          <p:cNvGrpSpPr>
            <a:grpSpLocks/>
          </p:cNvGrpSpPr>
          <p:nvPr/>
        </p:nvGrpSpPr>
        <p:grpSpPr bwMode="auto">
          <a:xfrm>
            <a:off x="8337550" y="4484688"/>
            <a:ext cx="3760788" cy="2378075"/>
            <a:chOff x="8384045" y="4484739"/>
            <a:chExt cx="3759820" cy="2377316"/>
          </a:xfrm>
        </p:grpSpPr>
        <p:pic>
          <p:nvPicPr>
            <p:cNvPr id="17423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4045" y="4484739"/>
              <a:ext cx="3759820" cy="2377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4" name="TextBox 7"/>
            <p:cNvSpPr txBox="1">
              <a:spLocks noChangeArrowheads="1"/>
            </p:cNvSpPr>
            <p:nvPr/>
          </p:nvSpPr>
          <p:spPr bwMode="auto">
            <a:xfrm>
              <a:off x="10687050" y="6389370"/>
              <a:ext cx="4138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E8</a:t>
              </a:r>
              <a:endParaRPr lang="ro-RO" altLang="en-US" b="1"/>
            </a:p>
          </p:txBody>
        </p:sp>
        <p:sp>
          <p:nvSpPr>
            <p:cNvPr id="17425" name="TextBox 8"/>
            <p:cNvSpPr txBox="1">
              <a:spLocks noChangeArrowheads="1"/>
            </p:cNvSpPr>
            <p:nvPr/>
          </p:nvSpPr>
          <p:spPr bwMode="auto">
            <a:xfrm>
              <a:off x="10504170" y="4514850"/>
              <a:ext cx="8531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ELIADE</a:t>
              </a:r>
              <a:endParaRPr lang="ro-RO" altLang="en-US" b="1"/>
            </a:p>
          </p:txBody>
        </p:sp>
        <p:sp>
          <p:nvSpPr>
            <p:cNvPr id="17426" name="TextBox 9"/>
            <p:cNvSpPr txBox="1">
              <a:spLocks noChangeArrowheads="1"/>
            </p:cNvSpPr>
            <p:nvPr/>
          </p:nvSpPr>
          <p:spPr bwMode="auto">
            <a:xfrm>
              <a:off x="8804910" y="4518660"/>
              <a:ext cx="13789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b="1"/>
                <a:t>ELIGANT-GN</a:t>
              </a:r>
              <a:endParaRPr lang="ro-RO" altLang="en-US" b="1"/>
            </a:p>
          </p:txBody>
        </p:sp>
      </p:grpSp>
      <p:grpSp>
        <p:nvGrpSpPr>
          <p:cNvPr id="17413" name="Group 21"/>
          <p:cNvGrpSpPr>
            <a:grpSpLocks/>
          </p:cNvGrpSpPr>
          <p:nvPr/>
        </p:nvGrpSpPr>
        <p:grpSpPr bwMode="auto">
          <a:xfrm>
            <a:off x="15875" y="0"/>
            <a:ext cx="12269788" cy="954088"/>
            <a:chOff x="15240" y="0"/>
            <a:chExt cx="12269738" cy="954107"/>
          </a:xfrm>
        </p:grpSpPr>
        <p:grpSp>
          <p:nvGrpSpPr>
            <p:cNvPr id="17419" name="Group 3"/>
            <p:cNvGrpSpPr>
              <a:grpSpLocks/>
            </p:cNvGrpSpPr>
            <p:nvPr/>
          </p:nvGrpSpPr>
          <p:grpSpPr bwMode="auto">
            <a:xfrm>
              <a:off x="15240" y="0"/>
              <a:ext cx="12176760" cy="954107"/>
              <a:chOff x="15240" y="0"/>
              <a:chExt cx="12176760" cy="954107"/>
            </a:xfrm>
          </p:grpSpPr>
          <p:pic>
            <p:nvPicPr>
              <p:cNvPr id="17421" name="Picture 3" descr="ELI_NP_Logo_First_New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" y="16509"/>
                <a:ext cx="1326217" cy="88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22" name="TextBox 5"/>
              <p:cNvSpPr txBox="1">
                <a:spLocks noChangeArrowheads="1"/>
              </p:cNvSpPr>
              <p:nvPr/>
            </p:nvSpPr>
            <p:spPr bwMode="auto">
              <a:xfrm>
                <a:off x="1337310" y="0"/>
                <a:ext cx="10854690" cy="95410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endParaRPr lang="en-US" altLang="en-US" sz="2000">
                  <a:solidFill>
                    <a:schemeClr val="bg1"/>
                  </a:solidFill>
                </a:endParaRPr>
              </a:p>
              <a:p>
                <a:pPr algn="ctr" eaLnBrk="1" hangingPunct="1"/>
                <a:r>
                  <a:rPr lang="en-US" altLang="en-US" sz="3600">
                    <a:solidFill>
                      <a:schemeClr val="bg1"/>
                    </a:solidFill>
                  </a:rPr>
                  <a:t>GANT experiment at ELI-NP</a:t>
                </a:r>
                <a:endParaRPr lang="ro-RO" alt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420" name="TextBox 14"/>
            <p:cNvSpPr txBox="1">
              <a:spLocks noChangeArrowheads="1"/>
            </p:cNvSpPr>
            <p:nvPr/>
          </p:nvSpPr>
          <p:spPr bwMode="auto">
            <a:xfrm>
              <a:off x="9043641" y="2"/>
              <a:ext cx="32413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schemeClr val="bg1"/>
                  </a:solidFill>
                </a:rPr>
                <a:t>Rom. Rep. Phys. 68, S539 (2016)</a:t>
              </a:r>
              <a:endParaRPr lang="ro-RO" alt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683375" y="812800"/>
            <a:ext cx="5470525" cy="36925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o-RO" sz="12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+mn-lt"/>
              </a:rPr>
              <a:t>Day ONE: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studies of GDR and PDR decay (</a:t>
            </a:r>
            <a:r>
              <a:rPr lang="en-US" sz="2400" baseline="30000" dirty="0">
                <a:latin typeface="+mn-lt"/>
              </a:rPr>
              <a:t>90</a:t>
            </a:r>
            <a:r>
              <a:rPr lang="en-US" sz="2400" dirty="0">
                <a:latin typeface="+mn-lt"/>
              </a:rPr>
              <a:t>Zr, </a:t>
            </a:r>
            <a:r>
              <a:rPr lang="en-US" sz="2400" baseline="30000" dirty="0">
                <a:latin typeface="+mn-lt"/>
              </a:rPr>
              <a:t>208</a:t>
            </a:r>
            <a:r>
              <a:rPr lang="en-US" sz="2400" dirty="0">
                <a:latin typeface="+mn-lt"/>
              </a:rPr>
              <a:t>Pb)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Wingdings" panose="05000000000000000000" pitchFamily="2" charset="2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</a:rPr>
              <a:t>combine with information from (</a:t>
            </a:r>
            <a:r>
              <a:rPr lang="el-GR" sz="2400" dirty="0">
                <a:latin typeface="+mn-lt"/>
                <a:cs typeface="Times New Roman" panose="02020603050405020304" pitchFamily="18" charset="0"/>
              </a:rPr>
              <a:t>γ</a:t>
            </a:r>
            <a:r>
              <a:rPr lang="en-US" sz="2400" dirty="0">
                <a:latin typeface="+mn-lt"/>
                <a:cs typeface="Times New Roman" panose="02020603050405020304" pitchFamily="18" charset="0"/>
              </a:rPr>
              <a:t>,n) experiments</a:t>
            </a:r>
            <a:endParaRPr lang="en-US" sz="2400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</a:rPr>
              <a:t>combine with information from (</a:t>
            </a:r>
            <a:r>
              <a:rPr lang="el-GR" sz="2400" dirty="0">
                <a:latin typeface="+mn-lt"/>
                <a:cs typeface="Times New Roman" panose="02020603050405020304" pitchFamily="18" charset="0"/>
              </a:rPr>
              <a:t>γ</a:t>
            </a:r>
            <a:r>
              <a:rPr lang="en-US" sz="2400" dirty="0">
                <a:latin typeface="+mn-lt"/>
                <a:cs typeface="Times New Roman" panose="02020603050405020304" pitchFamily="18" charset="0"/>
              </a:rPr>
              <a:t>,</a:t>
            </a:r>
            <a:r>
              <a:rPr lang="el-GR" sz="2400" dirty="0">
                <a:latin typeface="+mn-lt"/>
                <a:cs typeface="Times New Roman" panose="02020603050405020304" pitchFamily="18" charset="0"/>
              </a:rPr>
              <a:t>γ</a:t>
            </a:r>
            <a:r>
              <a:rPr lang="en-US" sz="2400" dirty="0">
                <a:latin typeface="+mn-lt"/>
                <a:cs typeface="Times New Roman" panose="02020603050405020304" pitchFamily="18" charset="0"/>
              </a:rPr>
              <a:t>’) experiments </a:t>
            </a:r>
            <a:r>
              <a:rPr lang="ro-RO" sz="2400" dirty="0">
                <a:latin typeface="+mn-lt"/>
              </a:rPr>
              <a:t>(</a:t>
            </a:r>
            <a:r>
              <a:rPr lang="ro-RO" sz="2400" i="1" dirty="0">
                <a:latin typeface="+mn-lt"/>
              </a:rPr>
              <a:t>e.g. </a:t>
            </a:r>
            <a:r>
              <a:rPr lang="ro-RO" sz="2400" dirty="0">
                <a:latin typeface="+mn-lt"/>
              </a:rPr>
              <a:t>polarization)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+mn-lt"/>
              </a:rPr>
              <a:t>γ-decay to </a:t>
            </a:r>
            <a:r>
              <a:rPr lang="en-US" sz="2400" dirty="0" err="1">
                <a:latin typeface="+mn-lt"/>
              </a:rPr>
              <a:t>gs</a:t>
            </a:r>
            <a:r>
              <a:rPr lang="en-US" sz="2400" dirty="0">
                <a:latin typeface="+mn-lt"/>
              </a:rPr>
              <a:t> and excited states as a </a:t>
            </a:r>
            <a:r>
              <a:rPr lang="ro-RO" sz="2400" dirty="0">
                <a:latin typeface="+mn-lt"/>
              </a:rPr>
              <a:t>function of excitation energy </a:t>
            </a:r>
          </a:p>
        </p:txBody>
      </p:sp>
      <p:pic>
        <p:nvPicPr>
          <p:cNvPr id="1741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320925"/>
            <a:ext cx="207327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3827463"/>
            <a:ext cx="20828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5310188"/>
            <a:ext cx="2087563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Content Placeholder 3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" y="5457825"/>
            <a:ext cx="1606550" cy="1395413"/>
          </a:xfrm>
        </p:spPr>
      </p:pic>
      <p:sp>
        <p:nvSpPr>
          <p:cNvPr id="2" name="TextBox 1"/>
          <p:cNvSpPr txBox="1"/>
          <p:nvPr/>
        </p:nvSpPr>
        <p:spPr>
          <a:xfrm>
            <a:off x="187036" y="904007"/>
            <a:ext cx="3318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ey input U. Milano and Konan U.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49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4263" y="2687"/>
            <a:ext cx="1069773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ELITPC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76" y="1219819"/>
            <a:ext cx="5852160" cy="441645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755751" y="1321219"/>
            <a:ext cx="363674" cy="5017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17642" y="973778"/>
            <a:ext cx="22444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Front-end GET electronics </a:t>
            </a:r>
            <a:endParaRPr lang="en-US" sz="15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227683" y="2753819"/>
            <a:ext cx="1199408" cy="30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82895" y="934259"/>
            <a:ext cx="22444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</a:t>
            </a:r>
            <a:r>
              <a:rPr lang="en-US" sz="1500" dirty="0" smtClean="0"/>
              <a:t>eadout plane PCB </a:t>
            </a:r>
            <a:endParaRPr lang="en-US" sz="15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640012" y="1297735"/>
            <a:ext cx="0" cy="14012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62461" y="2793164"/>
            <a:ext cx="22444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Mountable handles for base-plate manipulation </a:t>
            </a:r>
            <a:endParaRPr lang="en-US" sz="15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357402" y="1823017"/>
            <a:ext cx="323443" cy="6932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95685" y="1647060"/>
            <a:ext cx="22444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HV BNC connectors </a:t>
            </a:r>
            <a:endParaRPr lang="en-US" sz="15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409331" y="4690753"/>
            <a:ext cx="748579" cy="528667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61402" y="5257053"/>
            <a:ext cx="22444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Vacuum port  </a:t>
            </a:r>
            <a:endParaRPr lang="en-US" sz="15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4004920" y="3974663"/>
            <a:ext cx="1918440" cy="154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982330" y="3642146"/>
            <a:ext cx="22444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Source ports  </a:t>
            </a:r>
            <a:endParaRPr lang="en-US" sz="15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988430" y="3697400"/>
            <a:ext cx="841801" cy="1893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50660" y="3360541"/>
            <a:ext cx="22444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Beam port  </a:t>
            </a:r>
            <a:endParaRPr lang="en-US" sz="1500" dirty="0"/>
          </a:p>
        </p:txBody>
      </p:sp>
      <p:sp>
        <p:nvSpPr>
          <p:cNvPr id="37" name="TextBox 36"/>
          <p:cNvSpPr txBox="1"/>
          <p:nvPr/>
        </p:nvSpPr>
        <p:spPr>
          <a:xfrm>
            <a:off x="4254485" y="1350999"/>
            <a:ext cx="22444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Gas port  </a:t>
            </a:r>
            <a:endParaRPr lang="en-US" sz="1500" dirty="0"/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4206408" y="1683516"/>
            <a:ext cx="258232" cy="3960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462" y="2213577"/>
            <a:ext cx="3475792" cy="329184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8442980" y="1789981"/>
            <a:ext cx="27511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Detector upside-down view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80845" y="1823017"/>
            <a:ext cx="5468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616150" y="5880210"/>
            <a:ext cx="4284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mini-</a:t>
            </a:r>
            <a:r>
              <a:rPr lang="en-US" dirty="0" err="1" smtClean="0"/>
              <a:t>eTPC</a:t>
            </a:r>
            <a:r>
              <a:rPr lang="en-US" dirty="0" smtClean="0"/>
              <a:t> detector with 256-channel readout was built and successfully tested in-beam at the IFIN Tandem in 2016</a:t>
            </a:r>
            <a:endParaRPr lang="en-US" dirty="0"/>
          </a:p>
        </p:txBody>
      </p:sp>
      <p:pic>
        <p:nvPicPr>
          <p:cNvPr id="27" name="Picture 3" descr="C:\Users\Anissa\Desktop\e-TPC_meeting\Pictures\IMG_02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685" y="4908558"/>
            <a:ext cx="2564061" cy="192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6046" y="490620"/>
            <a:ext cx="4920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flagship experiment: </a:t>
            </a:r>
            <a:r>
              <a:rPr lang="en-US" sz="2800" baseline="30000" dirty="0" smtClean="0">
                <a:solidFill>
                  <a:srgbClr val="FF0000"/>
                </a:solidFill>
              </a:rPr>
              <a:t>16</a:t>
            </a:r>
            <a:r>
              <a:rPr lang="en-US" sz="2800" dirty="0" smtClean="0">
                <a:solidFill>
                  <a:srgbClr val="FF0000"/>
                </a:solidFill>
              </a:rPr>
              <a:t>O(</a:t>
            </a:r>
            <a:r>
              <a:rPr lang="el-GR" sz="28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γ</a:t>
            </a:r>
            <a:r>
              <a:rPr lang="en-US" sz="28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,</a:t>
            </a:r>
            <a:r>
              <a:rPr lang="el-GR" sz="28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α</a:t>
            </a:r>
            <a:r>
              <a:rPr lang="en-US" sz="28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  <a:r>
              <a:rPr lang="en-US" sz="2800" baseline="30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12</a:t>
            </a:r>
            <a:r>
              <a:rPr lang="en-US" sz="28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30" name="Picture 29" descr="ELI_NP_Logo_First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3348" y="-22302"/>
            <a:ext cx="1760538" cy="110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50660" y="5880210"/>
            <a:ext cx="4158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</a:t>
            </a:r>
            <a:r>
              <a:rPr lang="en-US" sz="2400" dirty="0" smtClean="0"/>
              <a:t>n collaboration with U. Warsaw</a:t>
            </a:r>
            <a:endParaRPr lang="en-GB" sz="24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742" y="1111823"/>
            <a:ext cx="5493867" cy="31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7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705" y="-34033"/>
            <a:ext cx="9198877" cy="68613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62319" y="4555779"/>
            <a:ext cx="4257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C. </a:t>
            </a:r>
            <a:r>
              <a:rPr lang="en-US" b="1" dirty="0" err="1" smtClean="0"/>
              <a:t>Matei</a:t>
            </a:r>
            <a:r>
              <a:rPr lang="en-US" b="1" dirty="0" smtClean="0"/>
              <a:t> et al., exp. at HI</a:t>
            </a:r>
            <a:r>
              <a:rPr lang="el-G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in March 2017</a:t>
            </a:r>
            <a:endParaRPr lang="ro-RO" b="1" dirty="0"/>
          </a:p>
        </p:txBody>
      </p:sp>
      <p:pic>
        <p:nvPicPr>
          <p:cNvPr id="4" name="Picture 3" descr="ELI_NP_Logo_First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" y="16509"/>
            <a:ext cx="1326217" cy="88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28950" y="1085850"/>
            <a:ext cx="387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n collaboration with INFN LNS Catania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0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855201" y="165961"/>
            <a:ext cx="8228160" cy="730080"/>
          </a:xfrm>
          <a:ln/>
        </p:spPr>
        <p:txBody>
          <a:bodyPr vert="horz" wrap="square" lIns="0" tIns="25602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903" b="1" baseline="30000" dirty="0">
                <a:solidFill>
                  <a:schemeClr val="accent6">
                    <a:lumMod val="50000"/>
                  </a:schemeClr>
                </a:solidFill>
              </a:rPr>
              <a:t>7</a:t>
            </a:r>
            <a:r>
              <a:rPr lang="en-US" sz="2903" b="1" dirty="0">
                <a:solidFill>
                  <a:schemeClr val="accent6">
                    <a:lumMod val="50000"/>
                  </a:schemeClr>
                </a:solidFill>
              </a:rPr>
              <a:t>Li(</a:t>
            </a:r>
            <a:r>
              <a:rPr lang="en-US" sz="2903" b="1" dirty="0" err="1">
                <a:solidFill>
                  <a:schemeClr val="accent6">
                    <a:lumMod val="50000"/>
                  </a:schemeClr>
                </a:solidFill>
              </a:rPr>
              <a:t>γ,t</a:t>
            </a:r>
            <a:r>
              <a:rPr lang="en-US" sz="2903" b="1" dirty="0">
                <a:solidFill>
                  <a:schemeClr val="accent6">
                    <a:lumMod val="50000"/>
                  </a:schemeClr>
                </a:solidFill>
              </a:rPr>
              <a:t>)α w/ SIDAR at </a:t>
            </a:r>
            <a:r>
              <a:rPr lang="en-US" sz="2903" b="1" dirty="0" smtClean="0">
                <a:solidFill>
                  <a:schemeClr val="accent6">
                    <a:lumMod val="50000"/>
                  </a:schemeClr>
                </a:solidFill>
              </a:rPr>
              <a:t>HI</a:t>
            </a:r>
            <a:r>
              <a:rPr lang="el-GR" sz="2903" b="1" dirty="0" smtClean="0">
                <a:solidFill>
                  <a:schemeClr val="accent6">
                    <a:lumMod val="50000"/>
                  </a:schemeClr>
                </a:solidFill>
              </a:rPr>
              <a:t>γ</a:t>
            </a:r>
            <a:r>
              <a:rPr lang="en-US" sz="2903" b="1" dirty="0" smtClean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en-US" sz="2903" b="1" dirty="0">
                <a:solidFill>
                  <a:schemeClr val="accent6">
                    <a:lumMod val="50000"/>
                  </a:schemeClr>
                </a:solidFill>
              </a:rPr>
              <a:t>, March-April 2017</a:t>
            </a:r>
          </a:p>
        </p:txBody>
      </p:sp>
      <p:pic>
        <p:nvPicPr>
          <p:cNvPr id="10" name="Picture 2" descr="rain_ban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42067"/>
            <a:ext cx="8305800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752600" y="1066800"/>
            <a:ext cx="5791200" cy="1975926"/>
          </a:xfrm>
          <a:prstGeom prst="rect">
            <a:avLst/>
          </a:prstGeom>
          <a:noFill/>
          <a:ln w="12700" cmpd="sng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20000"/>
              </a:spcBef>
              <a:buFontTx/>
              <a:buChar char="•"/>
            </a:pPr>
            <a:r>
              <a:rPr lang="en-US" b="0" dirty="0">
                <a:solidFill>
                  <a:srgbClr val="19194D"/>
                </a:solidFill>
                <a:latin typeface="+mn-lt"/>
                <a:cs typeface="Times New Roman" pitchFamily="18" charset="0"/>
                <a:sym typeface="Symbol" pitchFamily="18" charset="2"/>
              </a:rPr>
              <a:t> addressing the Li-problem and theoretical aspects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en-US" b="0" dirty="0">
                <a:solidFill>
                  <a:srgbClr val="19194D"/>
                </a:solidFill>
                <a:latin typeface="+mn-lt"/>
                <a:cs typeface="Times New Roman" pitchFamily="18" charset="0"/>
                <a:sym typeface="Symbol" pitchFamily="18" charset="2"/>
              </a:rPr>
              <a:t> using SIDAR array from ORNL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en-US" b="0" dirty="0">
                <a:solidFill>
                  <a:srgbClr val="19194D"/>
                </a:solidFill>
                <a:latin typeface="+mn-lt"/>
                <a:ea typeface="Microsoft YaHei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b="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two lamp-</a:t>
            </a:r>
            <a:r>
              <a:rPr lang="en-US" b="0">
                <a:solidFill>
                  <a:srgbClr val="000000"/>
                </a:solidFill>
                <a:ea typeface="Microsoft YaHei" charset="0"/>
                <a:cs typeface="Microsoft YaHei" charset="0"/>
              </a:rPr>
              <a:t>shades of YY1: 300, 500, 1000 </a:t>
            </a:r>
            <a:r>
              <a:rPr lang="en-US" b="0" dirty="0" err="1">
                <a:solidFill>
                  <a:srgbClr val="000000"/>
                </a:solidFill>
                <a:ea typeface="Microsoft YaHei" charset="0"/>
                <a:cs typeface="Microsoft YaHei" charset="0"/>
              </a:rPr>
              <a:t>μm</a:t>
            </a:r>
            <a:r>
              <a:rPr lang="en-US" b="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 </a:t>
            </a:r>
            <a:endParaRPr lang="en-US" b="0" dirty="0">
              <a:solidFill>
                <a:srgbClr val="19194D"/>
              </a:solidFill>
              <a:latin typeface="+mn-lt"/>
              <a:cs typeface="Times New Roman" pitchFamily="18" charset="0"/>
              <a:sym typeface="Symbol" pitchFamily="18" charset="2"/>
            </a:endParaRP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en-US" b="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 clean alpha-triton coincidence</a:t>
            </a:r>
          </a:p>
          <a:p>
            <a:pPr algn="just">
              <a:spcBef>
                <a:spcPct val="20000"/>
              </a:spcBef>
              <a:buFontTx/>
              <a:buChar char="•"/>
            </a:pPr>
            <a:r>
              <a:rPr lang="en-US" b="0" dirty="0">
                <a:solidFill>
                  <a:srgbClr val="000000"/>
                </a:solidFill>
                <a:ea typeface="Microsoft YaHei" charset="0"/>
                <a:cs typeface="Microsoft YaHei" charset="0"/>
              </a:rPr>
              <a:t> proposed by ELI-NP together w/: ORNL, Rutgers U, INFN-LNS, York U, Aarhus U, U Michigan</a:t>
            </a:r>
          </a:p>
        </p:txBody>
      </p:sp>
      <p:pic>
        <p:nvPicPr>
          <p:cNvPr id="13" name="Picture 12" descr="ELI_nuclear_physics_cmykv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60" y="12700"/>
            <a:ext cx="889345" cy="692384"/>
          </a:xfrm>
          <a:prstGeom prst="rect">
            <a:avLst/>
          </a:prstGeom>
        </p:spPr>
      </p:pic>
      <p:pic>
        <p:nvPicPr>
          <p:cNvPr id="2" name="Picture 1" descr="replay3_dd100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1" y="1066800"/>
            <a:ext cx="2623211" cy="2743200"/>
          </a:xfrm>
          <a:prstGeom prst="rect">
            <a:avLst/>
          </a:prstGeom>
        </p:spPr>
      </p:pic>
      <p:pic>
        <p:nvPicPr>
          <p:cNvPr id="3" name="Picture 2" descr="replay16_dd3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3871296"/>
            <a:ext cx="2856063" cy="2986704"/>
          </a:xfrm>
          <a:prstGeom prst="rect">
            <a:avLst/>
          </a:prstGeom>
        </p:spPr>
      </p:pic>
      <p:pic>
        <p:nvPicPr>
          <p:cNvPr id="4" name="Picture 3" descr="IMG_322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429000"/>
            <a:ext cx="47244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67801" y="6096000"/>
            <a:ext cx="80663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alphas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144000" y="4572000"/>
            <a:ext cx="81881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tritons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296400" y="2362200"/>
            <a:ext cx="81881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tritons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9067800" y="5867400"/>
            <a:ext cx="0" cy="45720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9144000" y="4800600"/>
            <a:ext cx="0" cy="53340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9296400" y="2362200"/>
            <a:ext cx="0" cy="53340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369241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147" y="811530"/>
            <a:ext cx="4026106" cy="5697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930" y="1094808"/>
            <a:ext cx="2871369" cy="302998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240" y="0"/>
            <a:ext cx="12269738" cy="954107"/>
            <a:chOff x="15240" y="0"/>
            <a:chExt cx="12269738" cy="954107"/>
          </a:xfrm>
        </p:grpSpPr>
        <p:grpSp>
          <p:nvGrpSpPr>
            <p:cNvPr id="11" name="Group 10"/>
            <p:cNvGrpSpPr/>
            <p:nvPr/>
          </p:nvGrpSpPr>
          <p:grpSpPr>
            <a:xfrm>
              <a:off x="15240" y="0"/>
              <a:ext cx="12176760" cy="954107"/>
              <a:chOff x="15240" y="0"/>
              <a:chExt cx="12176760" cy="954107"/>
            </a:xfrm>
          </p:grpSpPr>
          <p:pic>
            <p:nvPicPr>
              <p:cNvPr id="13" name="Picture 3" descr="ELI_NP_Logo_First_New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240" y="16510"/>
                <a:ext cx="1326217" cy="8096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337310" y="0"/>
                <a:ext cx="10854690" cy="95410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000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3600" dirty="0" err="1" smtClean="0">
                    <a:solidFill>
                      <a:schemeClr val="bg1"/>
                    </a:solidFill>
                  </a:rPr>
                  <a:t>Photofission</a:t>
                </a:r>
                <a:r>
                  <a:rPr lang="en-US" sz="3600" dirty="0" smtClean="0">
                    <a:solidFill>
                      <a:schemeClr val="bg1"/>
                    </a:solidFill>
                  </a:rPr>
                  <a:t> experiments at ELI-NP</a:t>
                </a:r>
                <a:endParaRPr lang="ro-RO" sz="3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9043641" y="2"/>
              <a:ext cx="3241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Rom. Rep. Phys. 68, S621 (2016)</a:t>
              </a:r>
              <a:endParaRPr lang="ro-RO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646177" y="997868"/>
            <a:ext cx="1186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ELI-BIC</a:t>
            </a:r>
            <a:endParaRPr lang="ro-RO" sz="2800" dirty="0"/>
          </a:p>
        </p:txBody>
      </p:sp>
      <p:sp>
        <p:nvSpPr>
          <p:cNvPr id="16" name="Rectangle 15"/>
          <p:cNvSpPr/>
          <p:nvPr/>
        </p:nvSpPr>
        <p:spPr>
          <a:xfrm>
            <a:off x="2979654" y="6136124"/>
            <a:ext cx="29644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Array of Bragg ICs coupled to </a:t>
            </a:r>
          </a:p>
          <a:p>
            <a:pPr algn="ctr"/>
            <a:r>
              <a:rPr lang="en-US" b="1" dirty="0" smtClean="0"/>
              <a:t>Si DSSD based ∆E-E detectors</a:t>
            </a:r>
            <a:endParaRPr lang="ro-RO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6574" y="2674993"/>
            <a:ext cx="3458978" cy="19456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6363" y="5584711"/>
            <a:ext cx="272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BIC prototype tested with sources and in-beam</a:t>
            </a:r>
            <a:endParaRPr lang="ro-RO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1792" y="2693697"/>
            <a:ext cx="3308357" cy="32041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5144" y="4198050"/>
            <a:ext cx="2596200" cy="26811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89721" y="1303020"/>
            <a:ext cx="300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in collaboration with ATOMKI, Debrecen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02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" y="-1"/>
            <a:ext cx="12187067" cy="6715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3585" y="54116"/>
            <a:ext cx="9430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D2399"/>
                </a:solidFill>
              </a:rPr>
              <a:t>Extreme Light Infrastructure – </a:t>
            </a:r>
            <a:r>
              <a:rPr lang="en-US" sz="3200" b="1" dirty="0" smtClean="0">
                <a:solidFill>
                  <a:srgbClr val="AD2399"/>
                </a:solidFill>
              </a:rPr>
              <a:t>Nuclear Physics (ELI-NP)</a:t>
            </a:r>
          </a:p>
          <a:p>
            <a:pPr algn="ctr"/>
            <a:r>
              <a:rPr lang="en-US" sz="2400" b="1" dirty="0" smtClean="0">
                <a:solidFill>
                  <a:srgbClr val="AD2399"/>
                </a:solidFill>
              </a:rPr>
              <a:t>ESFRI Landmark Laboratory 2017 (together with FAIR and SPIRAL2)</a:t>
            </a:r>
          </a:p>
          <a:p>
            <a:pPr algn="ctr"/>
            <a:r>
              <a:rPr lang="en-US" sz="2400" b="1" dirty="0" smtClean="0">
                <a:solidFill>
                  <a:srgbClr val="AD2399"/>
                </a:solidFill>
              </a:rPr>
              <a:t>NUPECC 2017 Long Range Plan: </a:t>
            </a:r>
            <a:r>
              <a:rPr lang="en-US" sz="2400" b="1" dirty="0">
                <a:solidFill>
                  <a:srgbClr val="AD2399"/>
                </a:solidFill>
              </a:rPr>
              <a:t>M</a:t>
            </a:r>
            <a:r>
              <a:rPr lang="en-US" sz="2400" b="1" dirty="0" smtClean="0">
                <a:solidFill>
                  <a:srgbClr val="AD2399"/>
                </a:solidFill>
              </a:rPr>
              <a:t>ajor Nuclear Physics Facility in Europe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33" y="-10390"/>
            <a:ext cx="1115615" cy="78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944625"/>
            <a:ext cx="12192000" cy="193899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Mission:</a:t>
            </a:r>
            <a:r>
              <a:rPr lang="en-US" sz="3200" b="1" dirty="0"/>
              <a:t> </a:t>
            </a:r>
            <a:endParaRPr lang="en-US" sz="3200" b="1" dirty="0" smtClean="0"/>
          </a:p>
          <a:p>
            <a:r>
              <a:rPr lang="en-US" sz="3200" b="1" dirty="0" smtClean="0"/>
              <a:t>Nuclear </a:t>
            </a:r>
            <a:r>
              <a:rPr lang="en-US" sz="3200" b="1" dirty="0"/>
              <a:t>Physics studies with high-intensity lasers and brilliant </a:t>
            </a:r>
            <a:r>
              <a:rPr lang="el-GR" sz="3200" b="1" dirty="0"/>
              <a:t>γ</a:t>
            </a:r>
            <a:r>
              <a:rPr lang="en-US" sz="3200" b="1" dirty="0"/>
              <a:t> </a:t>
            </a:r>
            <a:r>
              <a:rPr lang="en-US" sz="3200" b="1" dirty="0" smtClean="0"/>
              <a:t>beams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800" b="1" i="1" dirty="0" smtClean="0"/>
              <a:t>2 x 10 PW </a:t>
            </a:r>
            <a:r>
              <a:rPr lang="en-US" sz="2800" b="1" i="1" dirty="0" err="1" smtClean="0"/>
              <a:t>synchronizable</a:t>
            </a:r>
            <a:r>
              <a:rPr lang="en-US" sz="2800" b="1" i="1" dirty="0" smtClean="0"/>
              <a:t> lasers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US" sz="2800" b="1" i="1" dirty="0" smtClean="0"/>
              <a:t>0.2 – 20 MeV 0.5% </a:t>
            </a:r>
            <a:r>
              <a:rPr lang="en-US" sz="2800" b="1" i="1" dirty="0" err="1" smtClean="0"/>
              <a:t>bw</a:t>
            </a:r>
            <a:r>
              <a:rPr lang="en-US" sz="2800" b="1" i="1" dirty="0" smtClean="0"/>
              <a:t> 95% polarized </a:t>
            </a:r>
            <a:r>
              <a:rPr lang="el-GR" sz="2800" b="1" i="1" dirty="0" smtClean="0"/>
              <a:t>γ</a:t>
            </a:r>
            <a:r>
              <a:rPr lang="en-US" sz="2800" b="1" i="1" dirty="0" smtClean="0"/>
              <a:t> beams</a:t>
            </a:r>
            <a:endParaRPr lang="bg-BG" sz="2800" b="1" i="1" dirty="0"/>
          </a:p>
        </p:txBody>
      </p:sp>
    </p:spTree>
    <p:extLst>
      <p:ext uri="{BB962C8B-B14F-4D97-AF65-F5344CB8AC3E}">
        <p14:creationId xmlns:p14="http://schemas.microsoft.com/office/powerpoint/2010/main" val="242266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7" r="882" b="13737"/>
          <a:stretch>
            <a:fillRect/>
          </a:stretch>
        </p:blipFill>
        <p:spPr bwMode="auto">
          <a:xfrm rot="16200000">
            <a:off x="3259859" y="614362"/>
            <a:ext cx="5881688" cy="660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stomShape 1"/>
          <p:cNvSpPr/>
          <p:nvPr/>
        </p:nvSpPr>
        <p:spPr>
          <a:xfrm>
            <a:off x="1525588" y="-3175"/>
            <a:ext cx="9144000" cy="55403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36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 algn="ctr">
              <a:lnSpc>
                <a:spcPct val="118000"/>
              </a:lnSpc>
              <a:defRPr/>
            </a:pPr>
            <a:r>
              <a:rPr lang="en-US" sz="2800" b="1" dirty="0" err="1" smtClean="0">
                <a:solidFill>
                  <a:schemeClr val="bg1"/>
                </a:solidFill>
                <a:latin typeface="Comic Sans MS"/>
                <a:ea typeface="Symbol"/>
              </a:rPr>
              <a:t>Photofission</a:t>
            </a:r>
            <a:r>
              <a:rPr lang="en-US" sz="2800" b="1" dirty="0" smtClean="0">
                <a:solidFill>
                  <a:schemeClr val="bg1"/>
                </a:solidFill>
                <a:latin typeface="Comic Sans MS"/>
                <a:ea typeface="Symbol"/>
              </a:rPr>
              <a:t> </a:t>
            </a:r>
            <a:r>
              <a:rPr lang="ro-RO" sz="2800" b="1" dirty="0" smtClean="0">
                <a:solidFill>
                  <a:schemeClr val="bg1"/>
                </a:solidFill>
                <a:latin typeface="Comic Sans MS"/>
                <a:ea typeface="Symbol"/>
              </a:rPr>
              <a:t>Instrumentation</a:t>
            </a:r>
            <a:r>
              <a:rPr lang="en-US" sz="2800" b="1" dirty="0" smtClean="0">
                <a:solidFill>
                  <a:schemeClr val="bg1"/>
                </a:solidFill>
                <a:latin typeface="Comic Sans MS"/>
                <a:ea typeface="Symbol"/>
              </a:rPr>
              <a:t>:</a:t>
            </a:r>
            <a:r>
              <a:rPr lang="ro-RO" sz="2800" b="1" dirty="0" smtClean="0">
                <a:solidFill>
                  <a:schemeClr val="bg1"/>
                </a:solidFill>
                <a:latin typeface="Comic Sans MS"/>
                <a:ea typeface="Symbol"/>
              </a:rPr>
              <a:t> </a:t>
            </a:r>
            <a:r>
              <a:rPr lang="ro-RO" sz="2800" b="1" dirty="0">
                <a:solidFill>
                  <a:schemeClr val="bg1"/>
                </a:solidFill>
                <a:latin typeface="Comic Sans MS"/>
                <a:ea typeface="Symbol"/>
              </a:rPr>
              <a:t>ELI-BIC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22305" y="6509084"/>
            <a:ext cx="1469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 production</a:t>
            </a:r>
            <a:endParaRPr lang="en-GB" b="1" dirty="0"/>
          </a:p>
        </p:txBody>
      </p:sp>
      <p:pic>
        <p:nvPicPr>
          <p:cNvPr id="6" name="Picture 3" descr="ELI_NP_Logo_First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" y="16510"/>
            <a:ext cx="1326217" cy="80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157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ustomShape 1"/>
          <p:cNvSpPr/>
          <p:nvPr/>
        </p:nvSpPr>
        <p:spPr>
          <a:xfrm>
            <a:off x="1525588" y="-3175"/>
            <a:ext cx="9144000" cy="55403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36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 algn="ctr">
              <a:lnSpc>
                <a:spcPct val="118000"/>
              </a:lnSpc>
              <a:defRPr/>
            </a:pPr>
            <a:r>
              <a:rPr lang="ro-RO" sz="2800" b="1" dirty="0" smtClean="0">
                <a:solidFill>
                  <a:schemeClr val="bg1"/>
                </a:solidFill>
                <a:latin typeface="Comic Sans MS"/>
                <a:ea typeface="Symbol"/>
              </a:rPr>
              <a:t>Instrumentation</a:t>
            </a:r>
            <a:r>
              <a:rPr lang="en-US" sz="2800" b="1" dirty="0" smtClean="0">
                <a:solidFill>
                  <a:schemeClr val="bg1"/>
                </a:solidFill>
                <a:latin typeface="Comic Sans MS"/>
                <a:ea typeface="Symbol"/>
              </a:rPr>
              <a:t>:</a:t>
            </a:r>
            <a:r>
              <a:rPr lang="ro-RO" sz="2800" b="1" dirty="0" smtClean="0">
                <a:solidFill>
                  <a:schemeClr val="bg1"/>
                </a:solidFill>
                <a:latin typeface="Comic Sans MS"/>
                <a:ea typeface="Symbol"/>
              </a:rPr>
              <a:t> </a:t>
            </a:r>
            <a:r>
              <a:rPr lang="ro-RO" sz="2800" b="1" dirty="0">
                <a:solidFill>
                  <a:schemeClr val="bg1"/>
                </a:solidFill>
                <a:latin typeface="Comic Sans MS"/>
                <a:ea typeface="Symbol"/>
              </a:rPr>
              <a:t>ELITHGEM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23556" name="Rectangle 1"/>
          <p:cNvSpPr>
            <a:spLocks noChangeArrowheads="1"/>
          </p:cNvSpPr>
          <p:nvPr/>
        </p:nvSpPr>
        <p:spPr bwMode="auto">
          <a:xfrm>
            <a:off x="1920876" y="1152526"/>
            <a:ext cx="5337175" cy="873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4000"/>
              </a:lnSpc>
              <a:spcBef>
                <a:spcPts val="263"/>
              </a:spcBef>
              <a:spcAft>
                <a:spcPts val="263"/>
              </a:spcAft>
              <a:buNone/>
              <a:defRPr/>
            </a:pPr>
            <a:r>
              <a:rPr lang="ro-RO" altLang="en-US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Multi-target detector array consisting of position sensitive gas detector modules based on the state-of-art THGEM technology </a:t>
            </a:r>
          </a:p>
        </p:txBody>
      </p:sp>
      <p:pic>
        <p:nvPicPr>
          <p:cNvPr id="18436" name="Picture 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5" b="11191"/>
          <a:stretch>
            <a:fillRect/>
          </a:stretch>
        </p:blipFill>
        <p:spPr bwMode="auto">
          <a:xfrm>
            <a:off x="7537450" y="585789"/>
            <a:ext cx="2751138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6035" b="111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" t="4829" r="3024" b="3574"/>
          <a:stretch>
            <a:fillRect/>
          </a:stretch>
        </p:blipFill>
        <p:spPr bwMode="auto">
          <a:xfrm>
            <a:off x="1663700" y="2709864"/>
            <a:ext cx="3494088" cy="411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765" t="4829" r="3024" b="35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420E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18398" r="2228" b="42192"/>
          <a:stretch>
            <a:fillRect/>
          </a:stretch>
        </p:blipFill>
        <p:spPr bwMode="auto">
          <a:xfrm>
            <a:off x="5329239" y="2876551"/>
            <a:ext cx="3386137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>
            <a:off x="4384675" y="3249614"/>
            <a:ext cx="2451100" cy="530225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257676" y="4232276"/>
            <a:ext cx="1655763" cy="8731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257676" y="4543425"/>
            <a:ext cx="1946275" cy="8255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4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4986339"/>
            <a:ext cx="1655762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420E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5167314"/>
            <a:ext cx="18542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420E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4" name="Line 6"/>
          <p:cNvSpPr>
            <a:spLocks noChangeShapeType="1"/>
          </p:cNvSpPr>
          <p:nvPr/>
        </p:nvSpPr>
        <p:spPr bwMode="auto">
          <a:xfrm rot="5400000" flipV="1">
            <a:off x="6750845" y="6020595"/>
            <a:ext cx="646113" cy="574675"/>
          </a:xfrm>
          <a:prstGeom prst="line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5" name="Line 7"/>
          <p:cNvSpPr>
            <a:spLocks noChangeShapeType="1"/>
          </p:cNvSpPr>
          <p:nvPr/>
        </p:nvSpPr>
        <p:spPr bwMode="auto">
          <a:xfrm rot="5400000" flipH="1" flipV="1">
            <a:off x="6674644" y="5293519"/>
            <a:ext cx="808038" cy="565150"/>
          </a:xfrm>
          <a:prstGeom prst="line">
            <a:avLst/>
          </a:prstGeom>
          <a:noFill/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844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313" y="4530726"/>
            <a:ext cx="12446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420E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7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2" t="21225" r="14618"/>
          <a:stretch>
            <a:fillRect/>
          </a:stretch>
        </p:blipFill>
        <p:spPr bwMode="auto">
          <a:xfrm>
            <a:off x="8912225" y="2886076"/>
            <a:ext cx="1695450" cy="148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0382" t="21225" r="1461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8912226" y="3867150"/>
            <a:ext cx="536575" cy="508000"/>
          </a:xfrm>
          <a:prstGeom prst="rect">
            <a:avLst/>
          </a:prstGeom>
          <a:noFill/>
          <a:ln w="38100">
            <a:solidFill>
              <a:srgbClr val="FFB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9448801" y="4121151"/>
            <a:ext cx="417513" cy="422275"/>
          </a:xfrm>
          <a:prstGeom prst="straightConnector1">
            <a:avLst/>
          </a:prstGeom>
          <a:ln w="38100">
            <a:solidFill>
              <a:srgbClr val="FFB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362700" y="4381500"/>
            <a:ext cx="433388" cy="14351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8447" idx="1"/>
          </p:cNvCxnSpPr>
          <p:nvPr/>
        </p:nvCxnSpPr>
        <p:spPr>
          <a:xfrm flipV="1">
            <a:off x="7345363" y="3630613"/>
            <a:ext cx="1566862" cy="9398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1224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" r="2484" b="2679"/>
          <a:stretch>
            <a:fillRect/>
          </a:stretch>
        </p:blipFill>
        <p:spPr bwMode="auto">
          <a:xfrm>
            <a:off x="1743075" y="1012825"/>
            <a:ext cx="4635500" cy="332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977" r="2484" b="267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12"/>
          <p:cNvSpPr>
            <a:spLocks noChangeShapeType="1"/>
          </p:cNvSpPr>
          <p:nvPr/>
        </p:nvSpPr>
        <p:spPr bwMode="auto">
          <a:xfrm rot="21445648">
            <a:off x="1741489" y="2801938"/>
            <a:ext cx="4243387" cy="12700"/>
          </a:xfrm>
          <a:prstGeom prst="line">
            <a:avLst/>
          </a:prstGeom>
          <a:noFill/>
          <a:ln w="36000" cap="sq">
            <a:solidFill>
              <a:srgbClr val="00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33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rot="5245648" flipV="1">
            <a:off x="3644107" y="2717007"/>
            <a:ext cx="150813" cy="171450"/>
          </a:xfrm>
          <a:prstGeom prst="lin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33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rot="5245648" flipV="1">
            <a:off x="3806826" y="2716213"/>
            <a:ext cx="149225" cy="171450"/>
          </a:xfrm>
          <a:prstGeom prst="lin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33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rot="5245648" flipV="1">
            <a:off x="3969544" y="2717007"/>
            <a:ext cx="150813" cy="171450"/>
          </a:xfrm>
          <a:prstGeom prst="lin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33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rot="5245648" flipV="1">
            <a:off x="4133851" y="2716213"/>
            <a:ext cx="149225" cy="171450"/>
          </a:xfrm>
          <a:prstGeom prst="lin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33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rot="5245648" flipV="1">
            <a:off x="4296569" y="2707482"/>
            <a:ext cx="150813" cy="171450"/>
          </a:xfrm>
          <a:prstGeom prst="lin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33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rot="5245648" flipV="1">
            <a:off x="4459288" y="2698751"/>
            <a:ext cx="149225" cy="171450"/>
          </a:xfrm>
          <a:prstGeom prst="lin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33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rot="5245648" flipV="1">
            <a:off x="4590257" y="2691607"/>
            <a:ext cx="150813" cy="171450"/>
          </a:xfrm>
          <a:prstGeom prst="lin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33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rot="5245648" flipV="1">
            <a:off x="4754563" y="2681288"/>
            <a:ext cx="149225" cy="171450"/>
          </a:xfrm>
          <a:prstGeom prst="lin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33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rot="5245648" flipV="1">
            <a:off x="4917282" y="2682082"/>
            <a:ext cx="150813" cy="171450"/>
          </a:xfrm>
          <a:prstGeom prst="lin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33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rot="5245648" flipV="1">
            <a:off x="5080001" y="2673351"/>
            <a:ext cx="149225" cy="171450"/>
          </a:xfrm>
          <a:prstGeom prst="line">
            <a:avLst/>
          </a:prstGeom>
          <a:noFill/>
          <a:ln w="3600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33"/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 rot="21445648">
            <a:off x="1792289" y="2644776"/>
            <a:ext cx="81438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51922" rIns="81638" bIns="40819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>
              <a:lnSpc>
                <a:spcPct val="94000"/>
              </a:lnSpc>
              <a:defRPr/>
            </a:pPr>
            <a:r>
              <a:rPr lang="en-IN" altLang="en-US" sz="1451" b="1" dirty="0">
                <a:solidFill>
                  <a:schemeClr val="bg1"/>
                </a:solidFill>
              </a:rPr>
              <a:t>Beam</a:t>
            </a:r>
          </a:p>
        </p:txBody>
      </p:sp>
      <p:sp>
        <p:nvSpPr>
          <p:cNvPr id="19471" name="Rectangle 22"/>
          <p:cNvSpPr>
            <a:spLocks noChangeArrowheads="1"/>
          </p:cNvSpPr>
          <p:nvPr/>
        </p:nvSpPr>
        <p:spPr bwMode="auto">
          <a:xfrm rot="-162154">
            <a:off x="3243264" y="3533775"/>
            <a:ext cx="2581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Isobutane </a:t>
            </a:r>
            <a:r>
              <a:rPr lang="ro-RO" altLang="en-US" sz="18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altLang="en-US" sz="18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mbar</a:t>
            </a:r>
          </a:p>
        </p:txBody>
      </p:sp>
      <p:sp>
        <p:nvSpPr>
          <p:cNvPr id="19472" name="TextBox 2"/>
          <p:cNvSpPr txBox="1">
            <a:spLocks noChangeArrowheads="1"/>
          </p:cNvSpPr>
          <p:nvPr/>
        </p:nvSpPr>
        <p:spPr bwMode="auto">
          <a:xfrm>
            <a:off x="1617664" y="1012825"/>
            <a:ext cx="947737" cy="368300"/>
          </a:xfrm>
          <a:prstGeom prst="rect">
            <a:avLst/>
          </a:prstGeom>
          <a:solidFill>
            <a:srgbClr val="FEED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o-RO" altLang="en-US" sz="1800" b="1">
                <a:latin typeface="Comic Sans MS" panose="030F0702030302020204" pitchFamily="66" charset="0"/>
                <a:cs typeface="Times New Roman" panose="02020603050405020304" pitchFamily="18" charset="0"/>
              </a:rPr>
              <a:t>CAD</a:t>
            </a:r>
          </a:p>
        </p:txBody>
      </p:sp>
      <p:pic>
        <p:nvPicPr>
          <p:cNvPr id="194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1" t="63" r="9132" b="-562"/>
          <a:stretch>
            <a:fillRect/>
          </a:stretch>
        </p:blipFill>
        <p:spPr bwMode="auto">
          <a:xfrm>
            <a:off x="6523039" y="3487739"/>
            <a:ext cx="3965575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131" t="63" r="9132" b="-5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74" name="TextBox 2"/>
          <p:cNvSpPr txBox="1">
            <a:spLocks noChangeArrowheads="1"/>
          </p:cNvSpPr>
          <p:nvPr/>
        </p:nvSpPr>
        <p:spPr bwMode="auto">
          <a:xfrm>
            <a:off x="6754813" y="3117850"/>
            <a:ext cx="3503612" cy="369888"/>
          </a:xfrm>
          <a:prstGeom prst="rect">
            <a:avLst/>
          </a:prstGeom>
          <a:solidFill>
            <a:srgbClr val="FEED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o-RO" altLang="en-US" sz="1800" b="1">
                <a:latin typeface="Comic Sans MS" panose="030F0702030302020204" pitchFamily="66" charset="0"/>
                <a:cs typeface="Times New Roman" panose="02020603050405020304" pitchFamily="18" charset="0"/>
              </a:rPr>
              <a:t>Mechanical development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1917700" y="4689475"/>
            <a:ext cx="4179888" cy="1816100"/>
          </a:xfrm>
          <a:prstGeom prst="rect">
            <a:avLst/>
          </a:prstGeom>
          <a:ln/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sz="2000" b="1" u="sng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Status</a:t>
            </a:r>
            <a:endParaRPr lang="ro-RO" altLang="en-US" sz="2000" b="1" u="sng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o-RO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GEM array has been assembled consisting of 12 T</a:t>
            </a:r>
            <a:r>
              <a:rPr lang="ro-RO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GEM and anode readout board</a:t>
            </a:r>
            <a:r>
              <a:rPr lang="ro-RO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>
              <a:buFont typeface="Wingdings" panose="05000000000000000000" pitchFamily="2" charset="2"/>
              <a:buChar char="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the development of a target holder, the full chamber </a:t>
            </a:r>
            <a:r>
              <a:rPr lang="ro-RO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be</a:t>
            </a:r>
            <a:r>
              <a:rPr lang="en-US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ready for in-beam tests</a:t>
            </a:r>
          </a:p>
        </p:txBody>
      </p:sp>
      <p:sp>
        <p:nvSpPr>
          <p:cNvPr id="26" name="CustomShape 1"/>
          <p:cNvSpPr/>
          <p:nvPr/>
        </p:nvSpPr>
        <p:spPr>
          <a:xfrm>
            <a:off x="1525588" y="-3175"/>
            <a:ext cx="9144000" cy="55403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36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 algn="ctr">
              <a:lnSpc>
                <a:spcPct val="118000"/>
              </a:lnSpc>
              <a:defRPr/>
            </a:pPr>
            <a:r>
              <a:rPr lang="ro-RO" sz="2800" b="1" dirty="0" smtClean="0">
                <a:solidFill>
                  <a:schemeClr val="bg1"/>
                </a:solidFill>
                <a:latin typeface="Comic Sans MS"/>
                <a:ea typeface="Symbol"/>
              </a:rPr>
              <a:t>Instrumentation</a:t>
            </a:r>
            <a:r>
              <a:rPr lang="en-US" sz="2800" b="1" dirty="0" smtClean="0">
                <a:solidFill>
                  <a:schemeClr val="bg1"/>
                </a:solidFill>
                <a:latin typeface="Comic Sans MS"/>
                <a:ea typeface="Symbol"/>
              </a:rPr>
              <a:t>:</a:t>
            </a:r>
            <a:r>
              <a:rPr lang="ro-RO" sz="2800" b="1" dirty="0" smtClean="0">
                <a:solidFill>
                  <a:schemeClr val="bg1"/>
                </a:solidFill>
                <a:latin typeface="Comic Sans MS"/>
                <a:ea typeface="Symbol"/>
              </a:rPr>
              <a:t> </a:t>
            </a:r>
            <a:r>
              <a:rPr lang="ro-RO" sz="2800" b="1" dirty="0">
                <a:solidFill>
                  <a:schemeClr val="bg1"/>
                </a:solidFill>
                <a:latin typeface="Comic Sans MS"/>
                <a:ea typeface="Symbol"/>
              </a:rPr>
              <a:t>ELITHGEM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19477" name="Rectangle 1"/>
          <p:cNvSpPr>
            <a:spLocks noChangeArrowheads="1"/>
          </p:cNvSpPr>
          <p:nvPr/>
        </p:nvSpPr>
        <p:spPr bwMode="auto">
          <a:xfrm>
            <a:off x="6408738" y="1068388"/>
            <a:ext cx="40513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ro-RO" alt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target thickness: 20 mg/cm</a:t>
            </a:r>
            <a:r>
              <a:rPr lang="ro-RO" altLang="en-US" b="1" baseline="30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>
              <a:spcAft>
                <a:spcPts val="600"/>
              </a:spcAft>
              <a:defRPr/>
            </a:pPr>
            <a:r>
              <a:rPr lang="ro-RO" alt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(10 x 2 mg/cm</a:t>
            </a:r>
            <a:r>
              <a:rPr lang="ro-RO" altLang="en-US" b="1" baseline="30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o-RO" alt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o-RO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</a:t>
            </a:r>
            <a:r>
              <a:rPr lang="ro-RO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 = </a:t>
            </a:r>
            <a:r>
              <a:rPr lang="ro-RO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MeV,</a:t>
            </a:r>
          </a:p>
          <a:p>
            <a:pPr>
              <a:defRPr/>
            </a:pPr>
            <a:r>
              <a:rPr lang="ro-RO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300 fissions / sec are expected for </a:t>
            </a:r>
            <a:r>
              <a:rPr lang="ro-RO" altLang="en-US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ro-RO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  <a:p>
            <a:pPr>
              <a:spcBef>
                <a:spcPts val="600"/>
              </a:spcBef>
              <a:defRPr/>
            </a:pPr>
            <a:r>
              <a:rPr lang="ro-RO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(from Geant4 simulations)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27" name="CustomShape 1"/>
          <p:cNvSpPr/>
          <p:nvPr/>
        </p:nvSpPr>
        <p:spPr>
          <a:xfrm>
            <a:off x="1527176" y="496888"/>
            <a:ext cx="9142413" cy="431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360">
            <a:solidFill>
              <a:srgbClr val="CCCCC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 algn="ctr">
              <a:lnSpc>
                <a:spcPct val="118000"/>
              </a:lnSpc>
              <a:defRPr/>
            </a:pPr>
            <a:r>
              <a:rPr lang="en-US" sz="2000" b="1" dirty="0">
                <a:solidFill>
                  <a:srgbClr val="C00000"/>
                </a:solidFill>
                <a:latin typeface="Comic Sans MS"/>
                <a:ea typeface="Symbol"/>
              </a:rPr>
              <a:t>Array of 12 THGEM detectors</a:t>
            </a:r>
          </a:p>
        </p:txBody>
      </p:sp>
      <p:sp>
        <p:nvSpPr>
          <p:cNvPr id="19479" name="TextBox 1"/>
          <p:cNvSpPr txBox="1">
            <a:spLocks noChangeArrowheads="1"/>
          </p:cNvSpPr>
          <p:nvPr/>
        </p:nvSpPr>
        <p:spPr bwMode="auto">
          <a:xfrm>
            <a:off x="6340475" y="2595564"/>
            <a:ext cx="4400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o-RO" altLang="en-US" sz="16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Choudhury et al., Acta Phys Pol. 48, 559 (2017)</a:t>
            </a:r>
            <a:endParaRPr lang="en-US" altLang="en-US" sz="1600" i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17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97" y="577128"/>
            <a:ext cx="5268913" cy="572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stomShape 1"/>
          <p:cNvSpPr/>
          <p:nvPr/>
        </p:nvSpPr>
        <p:spPr>
          <a:xfrm>
            <a:off x="1525588" y="-3175"/>
            <a:ext cx="9144000" cy="55403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36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 algn="ctr">
              <a:lnSpc>
                <a:spcPct val="118000"/>
              </a:lnSpc>
              <a:defRPr/>
            </a:pPr>
            <a:r>
              <a:rPr lang="ro-RO" sz="2800" b="1" dirty="0" smtClean="0">
                <a:solidFill>
                  <a:schemeClr val="bg1"/>
                </a:solidFill>
                <a:latin typeface="Comic Sans MS"/>
                <a:ea typeface="Symbol"/>
              </a:rPr>
              <a:t>Instrumentation</a:t>
            </a:r>
            <a:r>
              <a:rPr lang="en-US" sz="2800" b="1" dirty="0" smtClean="0">
                <a:solidFill>
                  <a:schemeClr val="bg1"/>
                </a:solidFill>
                <a:latin typeface="Comic Sans MS"/>
                <a:ea typeface="Symbol"/>
              </a:rPr>
              <a:t>:</a:t>
            </a:r>
            <a:r>
              <a:rPr lang="ro-RO" sz="2800" b="1" dirty="0" smtClean="0">
                <a:solidFill>
                  <a:schemeClr val="bg1"/>
                </a:solidFill>
                <a:latin typeface="Comic Sans MS"/>
                <a:ea typeface="Symbol"/>
              </a:rPr>
              <a:t> </a:t>
            </a:r>
            <a:r>
              <a:rPr lang="ro-RO" sz="2800" b="1" dirty="0">
                <a:solidFill>
                  <a:schemeClr val="bg1"/>
                </a:solidFill>
                <a:latin typeface="Comic Sans MS"/>
                <a:ea typeface="Symbol"/>
              </a:rPr>
              <a:t>ELITHGEM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95649" y="5278579"/>
            <a:ext cx="1888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tests ongoing</a:t>
            </a:r>
            <a:endParaRPr lang="en-GB" sz="2400" b="1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333" y="1828657"/>
            <a:ext cx="4024312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19049" y="5753242"/>
            <a:ext cx="3101975" cy="708025"/>
          </a:xfrm>
          <a:prstGeom prst="rect">
            <a:avLst/>
          </a:prstGeom>
          <a:solidFill>
            <a:srgbClr val="FEEDC2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o-RO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position sensitivity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o-RO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 with time</a:t>
            </a:r>
            <a:endParaRPr lang="en-US" sz="20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6696076" y="748147"/>
            <a:ext cx="3186113" cy="1200150"/>
          </a:xfrm>
          <a:custGeom>
            <a:avLst/>
            <a:gdLst>
              <a:gd name="T0" fmla="*/ 2147483646 w 2463800"/>
              <a:gd name="T1" fmla="*/ 1 h 1751012"/>
              <a:gd name="T2" fmla="*/ 2147483646 w 2463800"/>
              <a:gd name="T3" fmla="*/ 1 h 1751012"/>
              <a:gd name="T4" fmla="*/ 0 w 2463800"/>
              <a:gd name="T5" fmla="*/ 1 h 1751012"/>
              <a:gd name="T6" fmla="*/ 2147483646 w 2463800"/>
              <a:gd name="T7" fmla="*/ 0 h 1751012"/>
              <a:gd name="T8" fmla="*/ 0 60000 65536"/>
              <a:gd name="T9" fmla="*/ 0 60000 65536"/>
              <a:gd name="T10" fmla="*/ 0 60000 65536"/>
              <a:gd name="T11" fmla="*/ 0 60000 65536"/>
              <a:gd name="T12" fmla="*/ 0 w 2463800"/>
              <a:gd name="T13" fmla="*/ 0 h 1751012"/>
              <a:gd name="T14" fmla="*/ 2463800 w 2463800"/>
              <a:gd name="T15" fmla="*/ 1751012 h 17510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63800" h="1751012">
                <a:moveTo>
                  <a:pt x="0" y="0"/>
                </a:moveTo>
                <a:lnTo>
                  <a:pt x="12039" y="0"/>
                </a:lnTo>
                <a:lnTo>
                  <a:pt x="12039" y="4864"/>
                </a:lnTo>
                <a:lnTo>
                  <a:pt x="0" y="486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o-RO" altLang="en-US" sz="1600" b="1" i="1" dirty="0">
                <a:solidFill>
                  <a:srgbClr val="10243E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Voltages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10243E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Transfer Zone </a:t>
            </a:r>
            <a:r>
              <a:rPr lang="en-US" altLang="en-US" sz="1600" i="1" dirty="0">
                <a:solidFill>
                  <a:srgbClr val="10243E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: ~ -680 V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10243E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THEM front surface </a:t>
            </a:r>
            <a:r>
              <a:rPr lang="en-US" altLang="en-US" sz="1600" i="1" dirty="0">
                <a:solidFill>
                  <a:srgbClr val="10243E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: ~ -650 V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10243E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THEM back surface </a:t>
            </a:r>
            <a:r>
              <a:rPr lang="en-US" altLang="en-US" sz="1600" i="1" dirty="0">
                <a:solidFill>
                  <a:srgbClr val="10243E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: -150 V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10243E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Anode</a:t>
            </a:r>
            <a:r>
              <a:rPr lang="en-US" altLang="en-US" sz="1600" i="1" dirty="0">
                <a:solidFill>
                  <a:srgbClr val="10243E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 : Ground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1880324" y="5986753"/>
            <a:ext cx="3805237" cy="658812"/>
          </a:xfrm>
          <a:custGeom>
            <a:avLst/>
            <a:gdLst>
              <a:gd name="T0" fmla="*/ 5 w 5203825"/>
              <a:gd name="T1" fmla="*/ 64730 h 684211"/>
              <a:gd name="T2" fmla="*/ 3 w 5203825"/>
              <a:gd name="T3" fmla="*/ 129457 h 684211"/>
              <a:gd name="T4" fmla="*/ 0 w 5203825"/>
              <a:gd name="T5" fmla="*/ 64730 h 684211"/>
              <a:gd name="T6" fmla="*/ 3 w 5203825"/>
              <a:gd name="T7" fmla="*/ 0 h 684211"/>
              <a:gd name="T8" fmla="*/ 0 60000 65536"/>
              <a:gd name="T9" fmla="*/ 0 60000 65536"/>
              <a:gd name="T10" fmla="*/ 0 60000 65536"/>
              <a:gd name="T11" fmla="*/ 0 60000 65536"/>
              <a:gd name="T12" fmla="*/ 0 w 5203825"/>
              <a:gd name="T13" fmla="*/ 0 h 684211"/>
              <a:gd name="T14" fmla="*/ 5203825 w 5203825"/>
              <a:gd name="T15" fmla="*/ 684211 h 6842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03825" h="684211">
                <a:moveTo>
                  <a:pt x="0" y="0"/>
                </a:moveTo>
                <a:lnTo>
                  <a:pt x="7185" y="0"/>
                </a:lnTo>
                <a:lnTo>
                  <a:pt x="7185" y="2906"/>
                </a:lnTo>
                <a:lnTo>
                  <a:pt x="0" y="290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Gas</a:t>
            </a:r>
            <a:endParaRPr lang="ro-RO" altLang="en-US" sz="1800" b="1" i="1" u="sng" dirty="0">
              <a:solidFill>
                <a:srgbClr val="FFFF00"/>
              </a:solidFill>
              <a:latin typeface="Times New Roman" panose="02020603050405020304" pitchFamily="18" charset="0"/>
              <a:ea typeface="Droid Sans Fallback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i="1" dirty="0" err="1">
                <a:solidFill>
                  <a:srgbClr val="10243E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Isobutane</a:t>
            </a:r>
            <a:r>
              <a:rPr lang="en-US" altLang="en-US" sz="1800" i="1" dirty="0">
                <a:solidFill>
                  <a:srgbClr val="10243E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 (C</a:t>
            </a:r>
            <a:r>
              <a:rPr lang="en-US" altLang="en-US" sz="1800" i="1" baseline="-25000" dirty="0">
                <a:solidFill>
                  <a:srgbClr val="10243E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4</a:t>
            </a:r>
            <a:r>
              <a:rPr lang="en-US" altLang="en-US" sz="1800" i="1" dirty="0">
                <a:solidFill>
                  <a:srgbClr val="10243E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H</a:t>
            </a:r>
            <a:r>
              <a:rPr lang="en-US" altLang="en-US" sz="1800" i="1" baseline="-25000" dirty="0">
                <a:solidFill>
                  <a:srgbClr val="10243E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10</a:t>
            </a:r>
            <a:r>
              <a:rPr lang="en-US" altLang="en-US" sz="1800" i="1" dirty="0">
                <a:solidFill>
                  <a:srgbClr val="10243E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)</a:t>
            </a:r>
            <a:r>
              <a:rPr lang="ro-RO" altLang="en-US" sz="1800" i="1" dirty="0">
                <a:solidFill>
                  <a:srgbClr val="10243E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 </a:t>
            </a:r>
            <a:r>
              <a:rPr lang="en-US" altLang="en-US" sz="1800" i="1" dirty="0">
                <a:solidFill>
                  <a:srgbClr val="10243E"/>
                </a:solidFill>
                <a:latin typeface="Times New Roman" panose="02020603050405020304" pitchFamily="18" charset="0"/>
                <a:ea typeface="Droid Sans Fallback"/>
                <a:cs typeface="Times New Roman" panose="02020603050405020304" pitchFamily="18" charset="0"/>
              </a:rPr>
              <a:t>at pressure of 5 mbar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5157" y="5881256"/>
            <a:ext cx="75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 smtClean="0"/>
              <a:t>252</a:t>
            </a:r>
            <a:r>
              <a:rPr lang="en-US" sz="2400" b="1" dirty="0" smtClean="0"/>
              <a:t>Cf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73397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9971" y="1132608"/>
            <a:ext cx="8746690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Considered upgrades</a:t>
            </a:r>
          </a:p>
          <a:p>
            <a:endParaRPr lang="en-US" sz="2400" dirty="0" smtClean="0"/>
          </a:p>
          <a:p>
            <a:r>
              <a:rPr lang="en-US" sz="2400" b="1" i="1" u="sng" dirty="0" smtClean="0"/>
              <a:t>Si detectors</a:t>
            </a:r>
          </a:p>
          <a:p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 smtClean="0"/>
              <a:t>ELISSA array: next generation DSSD detectors (higher granularity</a:t>
            </a:r>
            <a:r>
              <a:rPr lang="en-US" sz="2400" dirty="0" smtClean="0"/>
              <a:t>)</a:t>
            </a: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/>
          </a:p>
          <a:p>
            <a:r>
              <a:rPr lang="en-US" sz="2400" b="1" i="1" u="sng" dirty="0" smtClean="0"/>
              <a:t>Gas-filled detectors</a:t>
            </a:r>
          </a:p>
          <a:p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ELI-BIC array: improved A/Z resolution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 smtClean="0"/>
              <a:t>ELITHGEM array: improved </a:t>
            </a:r>
            <a:r>
              <a:rPr lang="en-US" sz="2400" dirty="0" smtClean="0"/>
              <a:t>sensitivity</a:t>
            </a:r>
          </a:p>
          <a:p>
            <a:pPr marL="457200" indent="-457200">
              <a:buAutoNum type="arabicPeriod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1712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stituent număr diapozitiv 4"/>
          <p:cNvSpPr txBox="1">
            <a:spLocks noGrp="1"/>
          </p:cNvSpPr>
          <p:nvPr/>
        </p:nvSpPr>
        <p:spPr bwMode="auto">
          <a:xfrm>
            <a:off x="8077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defRPr/>
            </a:pPr>
            <a:endParaRPr lang="en-US" sz="1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2254" y="5805264"/>
            <a:ext cx="280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ELI-NP Team, March 5, 2013</a:t>
            </a:r>
          </a:p>
        </p:txBody>
      </p:sp>
      <p:pic>
        <p:nvPicPr>
          <p:cNvPr id="60418" name="Picture 2" descr="C:\Users\Io\Desktop\PagGar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4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000" y="3119438"/>
            <a:ext cx="1910600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43472" y="3873822"/>
            <a:ext cx="3550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Thank you!</a:t>
            </a:r>
          </a:p>
        </p:txBody>
      </p:sp>
      <p:sp>
        <p:nvSpPr>
          <p:cNvPr id="9" name="Rectangle 8"/>
          <p:cNvSpPr/>
          <p:nvPr/>
        </p:nvSpPr>
        <p:spPr>
          <a:xfrm>
            <a:off x="7444960" y="3222171"/>
            <a:ext cx="76203" cy="21652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5868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753134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b="1" dirty="0" smtClean="0"/>
              <a:t>The laboratory building is fully operational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3134"/>
            <a:ext cx="12192000" cy="61294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1176" y="6182589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17 000 m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endParaRPr lang="en-GB" sz="24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2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0967" y="89214"/>
            <a:ext cx="9206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US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ELI-NP </a:t>
            </a:r>
            <a:r>
              <a:rPr lang="en-US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laboratory building</a:t>
            </a:r>
            <a:endParaRPr lang="ro-RO" sz="4800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ELI_NP_Logo_First_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" y="0"/>
            <a:ext cx="1761060" cy="108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3"/>
          <a:srcRect t="3159"/>
          <a:stretch/>
        </p:blipFill>
        <p:spPr>
          <a:xfrm>
            <a:off x="820058" y="1281189"/>
            <a:ext cx="5318709" cy="5370832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1844525" y="1567543"/>
            <a:ext cx="1490133" cy="2658533"/>
            <a:chOff x="1481667" y="1600200"/>
            <a:chExt cx="1490133" cy="2658533"/>
          </a:xfrm>
          <a:solidFill>
            <a:schemeClr val="accent1">
              <a:lumMod val="40000"/>
              <a:lumOff val="60000"/>
              <a:alpha val="30000"/>
            </a:schemeClr>
          </a:solidFill>
          <a:effectLst/>
        </p:grpSpPr>
        <p:sp>
          <p:nvSpPr>
            <p:cNvPr id="86" name="Rectangle 85"/>
            <p:cNvSpPr/>
            <p:nvPr/>
          </p:nvSpPr>
          <p:spPr>
            <a:xfrm>
              <a:off x="1481667" y="1998133"/>
              <a:ext cx="1490133" cy="226060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2060"/>
                  </a:solidFill>
                </a:rPr>
                <a:t>HPLS</a:t>
              </a:r>
              <a:endPara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778000" y="1600200"/>
              <a:ext cx="575733" cy="397933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8" name="Rectangle 87"/>
          <p:cNvSpPr/>
          <p:nvPr/>
        </p:nvSpPr>
        <p:spPr>
          <a:xfrm rot="16200000">
            <a:off x="2898626" y="2172908"/>
            <a:ext cx="2794001" cy="1312333"/>
          </a:xfrm>
          <a:prstGeom prst="rect">
            <a:avLst/>
          </a:prstGeom>
          <a:solidFill>
            <a:srgbClr val="CCFFCC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Laboratories</a:t>
            </a:r>
            <a:endParaRPr lang="en-US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1328058" y="4513940"/>
            <a:ext cx="3623734" cy="1858436"/>
            <a:chOff x="965200" y="4546597"/>
            <a:chExt cx="3814936" cy="1858436"/>
          </a:xfrm>
          <a:solidFill>
            <a:srgbClr val="3366FF">
              <a:alpha val="28000"/>
            </a:srgbClr>
          </a:solidFill>
        </p:grpSpPr>
        <p:grpSp>
          <p:nvGrpSpPr>
            <p:cNvPr id="90" name="Group 89"/>
            <p:cNvGrpSpPr/>
            <p:nvPr/>
          </p:nvGrpSpPr>
          <p:grpSpPr>
            <a:xfrm>
              <a:off x="965200" y="4546597"/>
              <a:ext cx="3814936" cy="1858436"/>
              <a:chOff x="1536700" y="5376332"/>
              <a:chExt cx="3814936" cy="1858436"/>
            </a:xfrm>
            <a:grpFill/>
          </p:grpSpPr>
          <p:sp>
            <p:nvSpPr>
              <p:cNvPr id="92" name="Rectangle 91"/>
              <p:cNvSpPr/>
              <p:nvPr/>
            </p:nvSpPr>
            <p:spPr>
              <a:xfrm>
                <a:off x="1778000" y="5376332"/>
                <a:ext cx="3573636" cy="829735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ln w="24500" cmpd="dbl">
                      <a:solidFill>
                        <a:schemeClr val="accent2">
                          <a:shade val="85000"/>
                          <a:satMod val="155000"/>
                        </a:schemeClr>
                      </a:solidFill>
                      <a:prstDash val="solid"/>
                      <a:miter lim="800000"/>
                    </a:ln>
                    <a:solidFill>
                      <a:srgbClr val="002060"/>
                    </a:solidFill>
                    <a:effectLst>
                      <a:outerShdw blurRad="38100" dist="38100" dir="7020000" algn="tl">
                        <a:srgbClr val="000000">
                          <a:alpha val="35000"/>
                        </a:srgbClr>
                      </a:outerShdw>
                    </a:effectLst>
                  </a:rPr>
                  <a:t>Experiments</a:t>
                </a:r>
                <a:endParaRPr lang="en-US" b="1" dirty="0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solidFill>
                    <a:srgbClr val="002060"/>
                  </a:soli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1536700" y="6104467"/>
                <a:ext cx="812799" cy="1130301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91" name="Rectangle 90"/>
            <p:cNvSpPr/>
            <p:nvPr/>
          </p:nvSpPr>
          <p:spPr>
            <a:xfrm>
              <a:off x="2429934" y="5376333"/>
              <a:ext cx="1032934" cy="26246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1141791" y="1576009"/>
            <a:ext cx="8032665" cy="5034015"/>
            <a:chOff x="347133" y="1608666"/>
            <a:chExt cx="8032665" cy="5034015"/>
          </a:xfrm>
        </p:grpSpPr>
        <p:grpSp>
          <p:nvGrpSpPr>
            <p:cNvPr id="95" name="Group 94"/>
            <p:cNvGrpSpPr/>
            <p:nvPr/>
          </p:nvGrpSpPr>
          <p:grpSpPr>
            <a:xfrm>
              <a:off x="347133" y="1608666"/>
              <a:ext cx="4715933" cy="4806951"/>
              <a:chOff x="778933" y="1608666"/>
              <a:chExt cx="4715933" cy="4806951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 flipH="1">
                <a:off x="2956984" y="3426883"/>
                <a:ext cx="365886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" name="Group 97"/>
              <p:cNvGrpSpPr/>
              <p:nvPr/>
            </p:nvGrpSpPr>
            <p:grpSpPr>
              <a:xfrm>
                <a:off x="778933" y="1608666"/>
                <a:ext cx="4715933" cy="4806951"/>
                <a:chOff x="778933" y="1608666"/>
                <a:chExt cx="4715933" cy="4806951"/>
              </a:xfrm>
            </p:grpSpPr>
            <p:grpSp>
              <p:nvGrpSpPr>
                <p:cNvPr id="100" name="Group 99"/>
                <p:cNvGrpSpPr/>
                <p:nvPr/>
              </p:nvGrpSpPr>
              <p:grpSpPr>
                <a:xfrm>
                  <a:off x="778933" y="1608666"/>
                  <a:ext cx="4715933" cy="4806951"/>
                  <a:chOff x="778933" y="1608666"/>
                  <a:chExt cx="4715933" cy="4806951"/>
                </a:xfrm>
                <a:effectLst/>
              </p:grpSpPr>
              <p:cxnSp>
                <p:nvCxnSpPr>
                  <p:cNvPr id="107" name="Straight Connector 106"/>
                  <p:cNvCxnSpPr/>
                  <p:nvPr/>
                </p:nvCxnSpPr>
                <p:spPr>
                  <a:xfrm flipV="1">
                    <a:off x="1475317" y="1991783"/>
                    <a:ext cx="0" cy="2317750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/>
                  <p:cNvCxnSpPr/>
                  <p:nvPr/>
                </p:nvCxnSpPr>
                <p:spPr>
                  <a:xfrm flipH="1">
                    <a:off x="2353733" y="1985433"/>
                    <a:ext cx="618068" cy="0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 flipH="1">
                    <a:off x="1735665" y="1608666"/>
                    <a:ext cx="618068" cy="0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>
                  <a:xfrm flipV="1">
                    <a:off x="2353733" y="1608666"/>
                    <a:ext cx="0" cy="397934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 flipV="1">
                    <a:off x="1778000" y="1608666"/>
                    <a:ext cx="0" cy="397934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>
                  <a:xfrm flipH="1">
                    <a:off x="1481667" y="1985433"/>
                    <a:ext cx="296333" cy="8467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/>
                  <p:cNvCxnSpPr/>
                  <p:nvPr/>
                </p:nvCxnSpPr>
                <p:spPr>
                  <a:xfrm flipV="1">
                    <a:off x="2961217" y="1993901"/>
                    <a:ext cx="10583" cy="1325032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/>
                  <p:nvPr/>
                </p:nvCxnSpPr>
                <p:spPr>
                  <a:xfrm flipH="1">
                    <a:off x="2963333" y="4309533"/>
                    <a:ext cx="2531533" cy="0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 flipV="1">
                    <a:off x="5457977" y="4286253"/>
                    <a:ext cx="7255" cy="1549397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Connector 115"/>
                  <p:cNvCxnSpPr/>
                  <p:nvPr/>
                </p:nvCxnSpPr>
                <p:spPr>
                  <a:xfrm flipH="1">
                    <a:off x="778933" y="4309533"/>
                    <a:ext cx="707573" cy="0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Connector 116"/>
                  <p:cNvCxnSpPr/>
                  <p:nvPr/>
                </p:nvCxnSpPr>
                <p:spPr>
                  <a:xfrm flipV="1">
                    <a:off x="795865" y="4292602"/>
                    <a:ext cx="0" cy="1574798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Connector 117"/>
                  <p:cNvCxnSpPr/>
                  <p:nvPr/>
                </p:nvCxnSpPr>
                <p:spPr>
                  <a:xfrm flipH="1">
                    <a:off x="1132720" y="6409267"/>
                    <a:ext cx="867530" cy="0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Connector 118"/>
                  <p:cNvCxnSpPr/>
                  <p:nvPr/>
                </p:nvCxnSpPr>
                <p:spPr>
                  <a:xfrm flipH="1">
                    <a:off x="2512484" y="6233583"/>
                    <a:ext cx="459317" cy="0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Straight Connector 119"/>
                  <p:cNvCxnSpPr/>
                  <p:nvPr/>
                </p:nvCxnSpPr>
                <p:spPr>
                  <a:xfrm flipH="1">
                    <a:off x="3598334" y="6231466"/>
                    <a:ext cx="529166" cy="0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/>
                  <p:cNvCxnSpPr/>
                  <p:nvPr/>
                </p:nvCxnSpPr>
                <p:spPr>
                  <a:xfrm flipH="1">
                    <a:off x="4853516" y="6231466"/>
                    <a:ext cx="442384" cy="0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/>
                  <p:cNvCxnSpPr/>
                  <p:nvPr/>
                </p:nvCxnSpPr>
                <p:spPr>
                  <a:xfrm flipH="1">
                    <a:off x="1999947" y="5848350"/>
                    <a:ext cx="512537" cy="0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/>
                  <p:cNvCxnSpPr/>
                  <p:nvPr/>
                </p:nvCxnSpPr>
                <p:spPr>
                  <a:xfrm flipH="1">
                    <a:off x="2963334" y="5848350"/>
                    <a:ext cx="635000" cy="0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/>
                  <p:cNvCxnSpPr/>
                  <p:nvPr/>
                </p:nvCxnSpPr>
                <p:spPr>
                  <a:xfrm flipH="1">
                    <a:off x="4127500" y="5848350"/>
                    <a:ext cx="707573" cy="0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/>
                  <p:cNvCxnSpPr/>
                  <p:nvPr/>
                </p:nvCxnSpPr>
                <p:spPr>
                  <a:xfrm flipH="1">
                    <a:off x="795866" y="5848350"/>
                    <a:ext cx="336854" cy="0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1132720" y="5867400"/>
                    <a:ext cx="0" cy="548217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>
                    <a:off x="2000250" y="5856817"/>
                    <a:ext cx="0" cy="548217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>
                    <a:off x="2512484" y="5842000"/>
                    <a:ext cx="0" cy="395816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>
                    <a:off x="2961217" y="5867400"/>
                    <a:ext cx="0" cy="395816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>
                    <a:off x="3596218" y="5844117"/>
                    <a:ext cx="0" cy="395816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>
                    <a:off x="4127500" y="5842000"/>
                    <a:ext cx="0" cy="395816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>
                    <a:off x="4835073" y="5842000"/>
                    <a:ext cx="0" cy="395816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/>
                  <p:cNvCxnSpPr/>
                  <p:nvPr/>
                </p:nvCxnSpPr>
                <p:spPr>
                  <a:xfrm>
                    <a:off x="5293784" y="5844117"/>
                    <a:ext cx="0" cy="395816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/>
                  <p:cNvCxnSpPr/>
                  <p:nvPr/>
                </p:nvCxnSpPr>
                <p:spPr>
                  <a:xfrm flipH="1">
                    <a:off x="5293784" y="5825067"/>
                    <a:ext cx="176893" cy="0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2959101" y="3318933"/>
                  <a:ext cx="357419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V="1">
                  <a:off x="2960159" y="3426883"/>
                  <a:ext cx="11642" cy="88265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flipV="1">
                  <a:off x="3767665" y="2683935"/>
                  <a:ext cx="0" cy="846665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276601" y="2700868"/>
                  <a:ext cx="491064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282952" y="3520018"/>
                  <a:ext cx="491064" cy="0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V="1">
                  <a:off x="3295653" y="2683935"/>
                  <a:ext cx="0" cy="634998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9" name="Straight Connector 98"/>
              <p:cNvCxnSpPr/>
              <p:nvPr/>
            </p:nvCxnSpPr>
            <p:spPr>
              <a:xfrm flipV="1">
                <a:off x="3295653" y="3426883"/>
                <a:ext cx="1" cy="12065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Rectangle 95"/>
            <p:cNvSpPr/>
            <p:nvPr/>
          </p:nvSpPr>
          <p:spPr>
            <a:xfrm>
              <a:off x="5835512" y="4919132"/>
              <a:ext cx="2544286" cy="17235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 Neue"/>
                  <a:cs typeface="Helvetica Neue"/>
                </a:rPr>
                <a:t>Anti–vibration platform</a:t>
              </a:r>
            </a:p>
            <a:p>
              <a:r>
                <a:rPr lang="en-US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 Neue"/>
                  <a:cs typeface="Helvetica Neue"/>
                </a:rPr>
                <a:t>±1 </a:t>
              </a:r>
              <a:r>
                <a:rPr lang="en-US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Symbol" charset="2"/>
                  <a:cs typeface="Symbol" charset="2"/>
                </a:rPr>
                <a:t>m</a:t>
              </a:r>
              <a:r>
                <a:rPr lang="en-US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 Neue"/>
                  <a:cs typeface="Helvetica Neue"/>
                </a:rPr>
                <a:t>m @ &lt; 10 Hz</a:t>
              </a:r>
            </a:p>
            <a:p>
              <a:endParaRPr lang="en-US" sz="8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endParaRPr>
            </a:p>
            <a:p>
              <a:r>
                <a:rPr lang="en-US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 Neue"/>
                  <a:cs typeface="Helvetica Neue"/>
                </a:rPr>
                <a:t>Thermalized building</a:t>
              </a:r>
            </a:p>
            <a:p>
              <a:r>
                <a:rPr lang="en-US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 Neue"/>
                  <a:cs typeface="Helvetica Neue"/>
                </a:rPr>
                <a:t>22⁰ </a:t>
              </a:r>
              <a:r>
                <a:rPr lang="en-US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 Neue"/>
                  <a:cs typeface="Helvetica Neue"/>
                </a:rPr>
                <a:t>± </a:t>
              </a:r>
              <a:r>
                <a:rPr lang="en-US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 Neue"/>
                  <a:cs typeface="Helvetica Neue"/>
                </a:rPr>
                <a:t>0.5⁰</a:t>
              </a:r>
            </a:p>
            <a:p>
              <a:endParaRPr lang="en-US" sz="8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endParaRPr>
            </a:p>
            <a:p>
              <a:r>
                <a:rPr lang="en-US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 Neue"/>
                  <a:cs typeface="Helvetica Neue"/>
                </a:rPr>
                <a:t>Clean rooms:  ISO-5, 7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2064657" y="5343676"/>
            <a:ext cx="3683001" cy="1028701"/>
            <a:chOff x="1269999" y="5376333"/>
            <a:chExt cx="3683001" cy="1028701"/>
          </a:xfrm>
        </p:grpSpPr>
        <p:grpSp>
          <p:nvGrpSpPr>
            <p:cNvPr id="136" name="Group 135"/>
            <p:cNvGrpSpPr/>
            <p:nvPr/>
          </p:nvGrpSpPr>
          <p:grpSpPr>
            <a:xfrm>
              <a:off x="1269999" y="5376333"/>
              <a:ext cx="3683001" cy="1028701"/>
              <a:chOff x="1701799" y="5376333"/>
              <a:chExt cx="3683001" cy="1028701"/>
            </a:xfrm>
            <a:solidFill>
              <a:srgbClr val="FF0000">
                <a:alpha val="26000"/>
              </a:srgbClr>
            </a:solidFill>
          </p:grpSpPr>
          <p:sp>
            <p:nvSpPr>
              <p:cNvPr id="138" name="Rectangle 137"/>
              <p:cNvSpPr/>
              <p:nvPr/>
            </p:nvSpPr>
            <p:spPr>
              <a:xfrm>
                <a:off x="1778000" y="5376333"/>
                <a:ext cx="3606800" cy="3937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ln w="1905"/>
                    <a:solidFill>
                      <a:srgbClr val="00206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GBS</a:t>
                </a:r>
                <a:endParaRPr lang="en-US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1701799" y="5770033"/>
                <a:ext cx="249767" cy="635001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137" name="Rectangle 136"/>
            <p:cNvSpPr/>
            <p:nvPr/>
          </p:nvSpPr>
          <p:spPr>
            <a:xfrm>
              <a:off x="1568147" y="5816601"/>
              <a:ext cx="3228276" cy="414865"/>
            </a:xfrm>
            <a:prstGeom prst="rect">
              <a:avLst/>
            </a:prstGeom>
            <a:solidFill>
              <a:srgbClr val="FF0000">
                <a:alpha val="26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8000"/>
                </a:solidFill>
              </a:endParaRPr>
            </a:p>
          </p:txBody>
        </p:sp>
      </p:grpSp>
      <p:cxnSp>
        <p:nvCxnSpPr>
          <p:cNvPr id="140" name="Straight Connector 139"/>
          <p:cNvCxnSpPr/>
          <p:nvPr/>
        </p:nvCxnSpPr>
        <p:spPr>
          <a:xfrm flipH="1" flipV="1">
            <a:off x="9058589" y="3460446"/>
            <a:ext cx="263769" cy="585818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Rectangle 140"/>
          <p:cNvSpPr/>
          <p:nvPr/>
        </p:nvSpPr>
        <p:spPr>
          <a:xfrm>
            <a:off x="7859555" y="4041310"/>
            <a:ext cx="780897" cy="25391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05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basement</a:t>
            </a:r>
            <a:endParaRPr lang="en-US" sz="1050" dirty="0"/>
          </a:p>
        </p:txBody>
      </p:sp>
      <p:cxnSp>
        <p:nvCxnSpPr>
          <p:cNvPr id="142" name="Straight Connector 141"/>
          <p:cNvCxnSpPr/>
          <p:nvPr/>
        </p:nvCxnSpPr>
        <p:spPr>
          <a:xfrm flipH="1" flipV="1">
            <a:off x="7861444" y="3532838"/>
            <a:ext cx="396514" cy="489774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Rectangle 142"/>
          <p:cNvSpPr/>
          <p:nvPr/>
        </p:nvSpPr>
        <p:spPr>
          <a:xfrm>
            <a:off x="7701125" y="2105464"/>
            <a:ext cx="877163" cy="41549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05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accelerator</a:t>
            </a:r>
          </a:p>
          <a:p>
            <a:pPr algn="ctr"/>
            <a:r>
              <a:rPr lang="en-US" sz="105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bays</a:t>
            </a:r>
            <a:endParaRPr lang="en-US" sz="1050" dirty="0"/>
          </a:p>
        </p:txBody>
      </p:sp>
      <p:cxnSp>
        <p:nvCxnSpPr>
          <p:cNvPr id="144" name="Straight Connector 143"/>
          <p:cNvCxnSpPr/>
          <p:nvPr/>
        </p:nvCxnSpPr>
        <p:spPr>
          <a:xfrm flipV="1">
            <a:off x="7873006" y="2520962"/>
            <a:ext cx="141114" cy="646713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Rectangle 144"/>
          <p:cNvSpPr/>
          <p:nvPr/>
        </p:nvSpPr>
        <p:spPr>
          <a:xfrm>
            <a:off x="6289467" y="4042278"/>
            <a:ext cx="996378" cy="25391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l</a:t>
            </a:r>
            <a:r>
              <a:rPr lang="en-US" sz="105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aser rooms</a:t>
            </a:r>
            <a:endParaRPr lang="en-US" sz="1050" dirty="0"/>
          </a:p>
        </p:txBody>
      </p:sp>
      <p:cxnSp>
        <p:nvCxnSpPr>
          <p:cNvPr id="146" name="Straight Connector 145"/>
          <p:cNvCxnSpPr/>
          <p:nvPr/>
        </p:nvCxnSpPr>
        <p:spPr>
          <a:xfrm flipV="1">
            <a:off x="6750603" y="3167675"/>
            <a:ext cx="423644" cy="877670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6365" y="4928807"/>
            <a:ext cx="2705635" cy="1913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57" name="Group 56"/>
          <p:cNvGrpSpPr/>
          <p:nvPr/>
        </p:nvGrpSpPr>
        <p:grpSpPr>
          <a:xfrm>
            <a:off x="5261091" y="1097816"/>
            <a:ext cx="4767888" cy="5597744"/>
            <a:chOff x="4368439" y="1239334"/>
            <a:chExt cx="4767888" cy="5597744"/>
          </a:xfrm>
        </p:grpSpPr>
        <p:pic>
          <p:nvPicPr>
            <p:cNvPr id="58" name="Picture 57" descr="section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4" t="37171" r="47485" b="30792"/>
            <a:stretch/>
          </p:blipFill>
          <p:spPr>
            <a:xfrm>
              <a:off x="4368439" y="1464732"/>
              <a:ext cx="4767888" cy="2638400"/>
            </a:xfrm>
            <a:prstGeom prst="rect">
              <a:avLst/>
            </a:prstGeom>
          </p:spPr>
        </p:pic>
        <p:grpSp>
          <p:nvGrpSpPr>
            <p:cNvPr id="59" name="Group 58"/>
            <p:cNvGrpSpPr/>
            <p:nvPr/>
          </p:nvGrpSpPr>
          <p:grpSpPr>
            <a:xfrm>
              <a:off x="4696959" y="3886200"/>
              <a:ext cx="438018" cy="2950878"/>
              <a:chOff x="4696959" y="3886200"/>
              <a:chExt cx="438018" cy="2950878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4696959" y="3886200"/>
                <a:ext cx="0" cy="2950878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/>
            </p:nvSpPr>
            <p:spPr>
              <a:xfrm>
                <a:off x="4796423" y="6451602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</a:t>
                </a:r>
              </a:p>
            </p:txBody>
          </p:sp>
          <p:cxnSp>
            <p:nvCxnSpPr>
              <p:cNvPr id="65" name="Straight Arrow Connector 64"/>
              <p:cNvCxnSpPr/>
              <p:nvPr/>
            </p:nvCxnSpPr>
            <p:spPr>
              <a:xfrm flipH="1">
                <a:off x="4715989" y="4103134"/>
                <a:ext cx="347077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 flipH="1">
                <a:off x="4720250" y="6786278"/>
                <a:ext cx="347077" cy="0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/>
            <p:cNvSpPr txBox="1"/>
            <p:nvPr/>
          </p:nvSpPr>
          <p:spPr>
            <a:xfrm>
              <a:off x="4796423" y="373380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41190" y="1239334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 – A</a:t>
              </a:r>
              <a:endParaRPr lang="en-US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540706" y="4634518"/>
              <a:ext cx="34813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 Neue"/>
                  <a:cs typeface="Helvetica Neue"/>
                </a:rPr>
                <a:t>Platform </a:t>
              </a:r>
              <a:r>
                <a:rPr lang="en-US" dirty="0"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Helvetica Neue"/>
                  <a:cs typeface="Helvetica Neue"/>
                </a:rPr>
                <a:t>supported on dampers</a:t>
              </a:r>
              <a:endPara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8867354" y="4043196"/>
            <a:ext cx="1002962" cy="41549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05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a</a:t>
            </a:r>
            <a:r>
              <a:rPr lang="en-US" sz="105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nti–vibration</a:t>
            </a:r>
          </a:p>
          <a:p>
            <a:pPr algn="ctr"/>
            <a:r>
              <a:rPr lang="en-US" sz="105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 Neue"/>
                <a:cs typeface="Helvetica Neue"/>
              </a:rPr>
              <a:t>mounts </a:t>
            </a:r>
            <a:endParaRPr lang="en-US" sz="1050" dirty="0"/>
          </a:p>
        </p:txBody>
      </p:sp>
      <p:cxnSp>
        <p:nvCxnSpPr>
          <p:cNvPr id="153" name="Straight Arrow Connector 152"/>
          <p:cNvCxnSpPr/>
          <p:nvPr/>
        </p:nvCxnSpPr>
        <p:spPr>
          <a:xfrm>
            <a:off x="707571" y="1323214"/>
            <a:ext cx="12750" cy="5171536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 rot="16200000">
            <a:off x="220944" y="3709364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140 m</a:t>
            </a:r>
            <a:endParaRPr lang="ro-RO" sz="1400" b="1" dirty="0">
              <a:solidFill>
                <a:srgbClr val="FF0000"/>
              </a:solidFill>
            </a:endParaRPr>
          </a:p>
        </p:txBody>
      </p:sp>
      <p:cxnSp>
        <p:nvCxnSpPr>
          <p:cNvPr id="157" name="Straight Arrow Connector 156"/>
          <p:cNvCxnSpPr/>
          <p:nvPr/>
        </p:nvCxnSpPr>
        <p:spPr>
          <a:xfrm>
            <a:off x="1014912" y="1197462"/>
            <a:ext cx="4767267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3127022" y="935392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120 m</a:t>
            </a:r>
            <a:endParaRPr lang="ro-RO" sz="1400" b="1" dirty="0">
              <a:solidFill>
                <a:srgbClr val="FF0000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9970473" y="1952776"/>
            <a:ext cx="2150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civil construction was commissioned in September 2016</a:t>
            </a:r>
            <a:endParaRPr lang="ro-RO" b="1" dirty="0"/>
          </a:p>
        </p:txBody>
      </p:sp>
    </p:spTree>
    <p:extLst>
      <p:ext uri="{BB962C8B-B14F-4D97-AF65-F5344CB8AC3E}">
        <p14:creationId xmlns:p14="http://schemas.microsoft.com/office/powerpoint/2010/main" val="207823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54" y="667414"/>
            <a:ext cx="9285878" cy="61905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0731" y="0"/>
            <a:ext cx="5935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cs typeface="Arial" panose="020B0604020202020204" pitchFamily="34" charset="0"/>
              </a:rPr>
              <a:t>1.5m thick, 150,000 ton “optical table”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2967" y="3331536"/>
            <a:ext cx="4411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1000 springs + vibration dampers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563943"/>
            <a:ext cx="91440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ELI_NP_Logo_First_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18076"/>
            <a:ext cx="1449978" cy="88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2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17" y="10049"/>
            <a:ext cx="11367655" cy="68671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44740" y="6567055"/>
            <a:ext cx="3293918" cy="29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GBS control room and utilities</a:t>
            </a:r>
            <a:endParaRPr lang="en-GB" sz="1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595755" y="405245"/>
            <a:ext cx="1943100" cy="154824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577133" y="152581"/>
            <a:ext cx="1903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Labs and workshops</a:t>
            </a:r>
            <a:endParaRPr lang="en-GB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5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1362" cy="2663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" y="2034540"/>
            <a:ext cx="12192000" cy="482346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771650" y="2663190"/>
            <a:ext cx="5280660" cy="217170"/>
          </a:xfrm>
          <a:prstGeom prst="straightConnector1">
            <a:avLst/>
          </a:prstGeom>
          <a:ln w="381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21426862">
            <a:off x="3760470" y="2183130"/>
            <a:ext cx="809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70 m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1161" y="4307913"/>
            <a:ext cx="2031325" cy="255454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400">
                <a:solidFill>
                  <a:srgbClr val="323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323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323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323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323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323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323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323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323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</a:rPr>
              <a:t> 250 J  in  25fs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1 pulse/min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tx1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chemeClr val="tx1"/>
                </a:solidFill>
              </a:rPr>
              <a:t>Contrast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chemeClr val="tx1"/>
                </a:solidFill>
              </a:rPr>
              <a:t>1:10</a:t>
            </a:r>
            <a:r>
              <a:rPr lang="en-US" altLang="en-US" sz="2000" b="1" baseline="30000" dirty="0">
                <a:solidFill>
                  <a:schemeClr val="tx1"/>
                </a:solidFill>
              </a:rPr>
              <a:t>7    </a:t>
            </a:r>
            <a:r>
              <a:rPr lang="en-US" altLang="en-US" sz="2000" b="1" dirty="0">
                <a:solidFill>
                  <a:schemeClr val="tx1"/>
                </a:solidFill>
              </a:rPr>
              <a:t>@ 5ps</a:t>
            </a:r>
            <a:endParaRPr lang="fr-FR" altLang="en-US" sz="2000" b="1" dirty="0">
              <a:solidFill>
                <a:schemeClr val="tx1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chemeClr val="tx1"/>
                </a:solidFill>
              </a:rPr>
              <a:t>1:10</a:t>
            </a:r>
            <a:r>
              <a:rPr lang="en-US" altLang="en-US" sz="2000" b="1" baseline="30000" dirty="0">
                <a:solidFill>
                  <a:schemeClr val="tx1"/>
                </a:solidFill>
              </a:rPr>
              <a:t>9    </a:t>
            </a:r>
            <a:r>
              <a:rPr lang="en-US" altLang="en-US" sz="2000" b="1" dirty="0">
                <a:solidFill>
                  <a:schemeClr val="tx1"/>
                </a:solidFill>
              </a:rPr>
              <a:t>@ 10ps</a:t>
            </a:r>
            <a:endParaRPr lang="fr-FR" altLang="en-US" sz="2000" b="1" dirty="0">
              <a:solidFill>
                <a:schemeClr val="tx1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chemeClr val="tx1"/>
                </a:solidFill>
              </a:rPr>
              <a:t>1:10</a:t>
            </a:r>
            <a:r>
              <a:rPr lang="en-US" altLang="en-US" sz="2000" b="1" baseline="30000" dirty="0">
                <a:solidFill>
                  <a:schemeClr val="tx1"/>
                </a:solidFill>
              </a:rPr>
              <a:t>14  </a:t>
            </a:r>
            <a:r>
              <a:rPr lang="en-US" altLang="en-US" sz="2000" b="1" dirty="0">
                <a:solidFill>
                  <a:schemeClr val="tx1"/>
                </a:solidFill>
              </a:rPr>
              <a:t>@ 100ps</a:t>
            </a:r>
            <a:endParaRPr lang="fr-FR" alt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3A5C599-5F62-4C4D-A676-3C1209BB12D2}"/>
              </a:ext>
            </a:extLst>
          </p:cNvPr>
          <p:cNvSpPr txBox="1"/>
          <p:nvPr/>
        </p:nvSpPr>
        <p:spPr>
          <a:xfrm>
            <a:off x="10207634" y="3854684"/>
            <a:ext cx="1935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Stations E1 and E6</a:t>
            </a:r>
          </a:p>
          <a:p>
            <a:r>
              <a:rPr lang="en-US" b="1" dirty="0" smtClean="0"/>
              <a:t>2 x 10 </a:t>
            </a:r>
            <a:r>
              <a:rPr lang="en-US" b="1" dirty="0"/>
              <a:t>PW/min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7B0C96C-C851-49E1-96EF-2BDDF9738C6F}"/>
              </a:ext>
            </a:extLst>
          </p:cNvPr>
          <p:cNvSpPr txBox="1"/>
          <p:nvPr/>
        </p:nvSpPr>
        <p:spPr>
          <a:xfrm>
            <a:off x="9713937" y="2660752"/>
            <a:ext cx="1523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Station E5</a:t>
            </a:r>
          </a:p>
          <a:p>
            <a:r>
              <a:rPr lang="en-US" b="1" dirty="0" smtClean="0"/>
              <a:t>2 x 1 </a:t>
            </a:r>
            <a:r>
              <a:rPr lang="en-US" b="1" dirty="0"/>
              <a:t>PW/1 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C6B337C-6BCF-408E-A229-283C5E197E49}"/>
              </a:ext>
            </a:extLst>
          </p:cNvPr>
          <p:cNvSpPr txBox="1"/>
          <p:nvPr/>
        </p:nvSpPr>
        <p:spPr>
          <a:xfrm>
            <a:off x="9237461" y="2007362"/>
            <a:ext cx="1818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Station E4</a:t>
            </a:r>
          </a:p>
          <a:p>
            <a:r>
              <a:rPr lang="en-US" b="1" dirty="0" smtClean="0"/>
              <a:t>2 x 0.1 </a:t>
            </a:r>
            <a:r>
              <a:rPr lang="en-US" b="1" dirty="0"/>
              <a:t>PW/10 Hz</a:t>
            </a:r>
          </a:p>
        </p:txBody>
      </p:sp>
    </p:spTree>
    <p:extLst>
      <p:ext uri="{BB962C8B-B14F-4D97-AF65-F5344CB8AC3E}">
        <p14:creationId xmlns:p14="http://schemas.microsoft.com/office/powerpoint/2010/main" val="90555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10138"/>
            <a:ext cx="12192000" cy="60908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1636" y="176645"/>
            <a:ext cx="712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3 PW performance was confirmed ! (June 2018)</a:t>
            </a:r>
            <a:endParaRPr lang="en-GB" sz="2800" dirty="0"/>
          </a:p>
        </p:txBody>
      </p:sp>
      <p:pic>
        <p:nvPicPr>
          <p:cNvPr id="6" name="Picture 5" descr="ELI_NP_Logo_First_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" y="7685"/>
            <a:ext cx="1588973" cy="96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35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1136</TotalTime>
  <Words>1479</Words>
  <Application>Microsoft Office PowerPoint</Application>
  <PresentationFormat>Widescreen</PresentationFormat>
  <Paragraphs>341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Microsoft YaHei</vt:lpstr>
      <vt:lpstr>ＭＳ Ｐゴシック</vt:lpstr>
      <vt:lpstr>ＭＳ Ｐゴシック</vt:lpstr>
      <vt:lpstr>Arial</vt:lpstr>
      <vt:lpstr>Calibri</vt:lpstr>
      <vt:lpstr>Calibri Light</vt:lpstr>
      <vt:lpstr>Comic Sans MS</vt:lpstr>
      <vt:lpstr>Droid Sans Fallback</vt:lpstr>
      <vt:lpstr>Helvetica</vt:lpstr>
      <vt:lpstr>Helvetica Neue</vt:lpstr>
      <vt:lpstr>Symbol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The laboratory building is fully operational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Laser System Implementation Schedule</vt:lpstr>
      <vt:lpstr>Nuclear processes in plasmas</vt:lpstr>
      <vt:lpstr>PowerPoint Presentation</vt:lpstr>
      <vt:lpstr>Gamma Beam System</vt:lpstr>
      <vt:lpstr>Gamma Beam System – Layout </vt:lpstr>
      <vt:lpstr>Gamma Beam System Implementation Schedule</vt:lpstr>
      <vt:lpstr>what to remember</vt:lpstr>
      <vt:lpstr>PowerPoint Presentation</vt:lpstr>
      <vt:lpstr>PowerPoint Presentation</vt:lpstr>
      <vt:lpstr>PowerPoint Presentation</vt:lpstr>
      <vt:lpstr>ELIADE array in collaboration with U. Koeln and TU Darmstadt</vt:lpstr>
      <vt:lpstr>ELI-NP NRF physics cases </vt:lpstr>
      <vt:lpstr>PowerPoint Presentation</vt:lpstr>
      <vt:lpstr>PowerPoint Presentation</vt:lpstr>
      <vt:lpstr>PowerPoint Presentation</vt:lpstr>
      <vt:lpstr>7Li(γ,t)α w/ SIDAR at HIγS, March-April 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Dimiter Balabanski</dc:creator>
  <cp:lastModifiedBy>Dimiter Balabanski</cp:lastModifiedBy>
  <cp:revision>29</cp:revision>
  <dcterms:created xsi:type="dcterms:W3CDTF">2018-05-11T04:50:37Z</dcterms:created>
  <dcterms:modified xsi:type="dcterms:W3CDTF">2018-10-11T06:10:10Z</dcterms:modified>
</cp:coreProperties>
</file>