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71" r:id="rId14"/>
    <p:sldId id="273" r:id="rId15"/>
    <p:sldId id="270" r:id="rId16"/>
    <p:sldId id="275" r:id="rId17"/>
    <p:sldId id="276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E26"/>
    <a:srgbClr val="776761"/>
    <a:srgbClr val="00B4CD"/>
    <a:srgbClr val="00B3CC"/>
    <a:srgbClr val="173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9884" autoAdjust="0"/>
  </p:normalViewPr>
  <p:slideViewPr>
    <p:cSldViewPr>
      <p:cViewPr varScale="1">
        <p:scale>
          <a:sx n="103" d="100"/>
          <a:sy n="103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latin typeface="+mj-lt"/>
              </a:rPr>
              <a:t>Au Visitor Centre (ESRF)</a:t>
            </a:r>
          </a:p>
        </c:rich>
      </c:tx>
      <c:layout>
        <c:manualLayout>
          <c:xMode val="edge"/>
          <c:yMode val="edge"/>
          <c:x val="0.28296973638022016"/>
          <c:y val="7.5816168268059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 Visitor Centre (ESRF)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explosion val="0"/>
            <c:spPr>
              <a:solidFill>
                <a:srgbClr val="00B4C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8-4D00-89EA-3B39D7CEC60E}"/>
              </c:ext>
            </c:extLst>
          </c:dPt>
          <c:dPt>
            <c:idx val="1"/>
            <c:bubble3D val="0"/>
            <c:explosion val="2"/>
            <c:spPr>
              <a:solidFill>
                <a:srgbClr val="7767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8-4D00-89EA-3B39D7CEC60E}"/>
              </c:ext>
            </c:extLst>
          </c:dPt>
          <c:dPt>
            <c:idx val="2"/>
            <c:bubble3D val="0"/>
            <c:explosion val="2"/>
            <c:spPr>
              <a:solidFill>
                <a:srgbClr val="F9AE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D8-4D00-89EA-3B39D7CEC60E}"/>
              </c:ext>
            </c:extLst>
          </c:dPt>
          <c:dLbls>
            <c:dLbl>
              <c:idx val="1"/>
              <c:layout>
                <c:manualLayout>
                  <c:x val="4.9557288819321761E-3"/>
                  <c:y val="-2.9935261516211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D8-4D00-89EA-3B39D7CEC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Connaisseurs</c:v>
                </c:pt>
                <c:pt idx="1">
                  <c:v>Industriels</c:v>
                </c:pt>
                <c:pt idx="2">
                  <c:v>Novices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0.70499999999999996</c:v>
                </c:pt>
                <c:pt idx="1">
                  <c:v>0.10299999999999999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D8-4D00-89EA-3B39D7CEC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800" dirty="0">
                <a:latin typeface="+mj-lt"/>
              </a:rPr>
              <a:t>Au PHYSIQUARIUM (</a:t>
            </a:r>
            <a:r>
              <a:rPr lang="en-US" sz="1800" dirty="0" err="1">
                <a:latin typeface="+mj-lt"/>
              </a:rPr>
              <a:t>Institut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Néel</a:t>
            </a:r>
            <a:r>
              <a:rPr lang="en-US" sz="1800" dirty="0">
                <a:latin typeface="+mj-lt"/>
              </a:rPr>
              <a:t>)</a:t>
            </a:r>
          </a:p>
        </c:rich>
      </c:tx>
      <c:layout>
        <c:manualLayout>
          <c:xMode val="edge"/>
          <c:yMode val="edge"/>
          <c:x val="0.21544034546558896"/>
          <c:y val="6.7495721329478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 PHYSIQUARIUM (Institut Néel)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4C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9-4DAC-9B7F-44C9D169E317}"/>
              </c:ext>
            </c:extLst>
          </c:dPt>
          <c:dPt>
            <c:idx val="1"/>
            <c:bubble3D val="0"/>
            <c:spPr>
              <a:solidFill>
                <a:srgbClr val="7767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9-4DAC-9B7F-44C9D169E317}"/>
              </c:ext>
            </c:extLst>
          </c:dPt>
          <c:dPt>
            <c:idx val="2"/>
            <c:bubble3D val="0"/>
            <c:spPr>
              <a:solidFill>
                <a:srgbClr val="F9AE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9-4DAC-9B7F-44C9D169E3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79-4DAC-9B7F-44C9D169E3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79-4DAC-9B7F-44C9D169E3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17354A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C79-4DAC-9B7F-44C9D169E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Connaisseurs</c:v>
                </c:pt>
                <c:pt idx="1">
                  <c:v>Industriels</c:v>
                </c:pt>
                <c:pt idx="2">
                  <c:v>Novices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0.81599999999999995</c:v>
                </c:pt>
                <c:pt idx="1">
                  <c:v>4.0000000000000001E-3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79-4DAC-9B7F-44C9D169E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5C077-5B3A-4356-91BE-3F0A80C9B62F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AB5104F-8B5E-4194-B7A5-E8605AD8D682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Textes</a:t>
          </a:r>
          <a:endParaRPr lang="fr-FR" dirty="0"/>
        </a:p>
      </dgm:t>
    </dgm:pt>
    <dgm:pt modelId="{CFB7AB40-0D1A-470F-A85E-51A0CD682121}" type="parTrans" cxnId="{FA2BC3A0-4EA0-4642-8E65-0C368DA3456C}">
      <dgm:prSet/>
      <dgm:spPr/>
      <dgm:t>
        <a:bodyPr/>
        <a:lstStyle/>
        <a:p>
          <a:endParaRPr lang="fr-FR"/>
        </a:p>
      </dgm:t>
    </dgm:pt>
    <dgm:pt modelId="{7D8A5F9B-4A1B-4316-9A4F-299F61F4D71D}" type="sibTrans" cxnId="{FA2BC3A0-4EA0-4642-8E65-0C368DA3456C}">
      <dgm:prSet/>
      <dgm:spPr/>
      <dgm:t>
        <a:bodyPr/>
        <a:lstStyle/>
        <a:p>
          <a:endParaRPr lang="fr-FR"/>
        </a:p>
      </dgm:t>
    </dgm:pt>
    <dgm:pt modelId="{CBA56B19-2467-48DD-ABB3-889E18AA0C0B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Analyse de contenu</a:t>
          </a:r>
          <a:endParaRPr lang="fr-FR" sz="2200" dirty="0"/>
        </a:p>
      </dgm:t>
    </dgm:pt>
    <dgm:pt modelId="{82FF6798-7FE1-486A-88A6-3FA3BE2C0B69}" type="parTrans" cxnId="{6FB3EAA5-490A-4E95-9075-FBDA561A2498}">
      <dgm:prSet/>
      <dgm:spPr/>
      <dgm:t>
        <a:bodyPr/>
        <a:lstStyle/>
        <a:p>
          <a:endParaRPr lang="fr-FR"/>
        </a:p>
      </dgm:t>
    </dgm:pt>
    <dgm:pt modelId="{76112E95-8BA6-4FC3-B372-021895973CCD}" type="sibTrans" cxnId="{6FB3EAA5-490A-4E95-9075-FBDA561A2498}">
      <dgm:prSet/>
      <dgm:spPr/>
      <dgm:t>
        <a:bodyPr/>
        <a:lstStyle/>
        <a:p>
          <a:endParaRPr lang="fr-FR"/>
        </a:p>
      </dgm:t>
    </dgm:pt>
    <dgm:pt modelId="{F63AF22B-C153-4E1B-9282-2BFFDBD4E1AA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Dispositifs</a:t>
          </a:r>
          <a:endParaRPr lang="fr-FR" dirty="0"/>
        </a:p>
      </dgm:t>
    </dgm:pt>
    <dgm:pt modelId="{DD0026A4-5CD7-4E9C-805E-E76AB581A1C5}" type="parTrans" cxnId="{73A9B621-E733-4133-A6A4-6CFE1ED81EC2}">
      <dgm:prSet/>
      <dgm:spPr/>
      <dgm:t>
        <a:bodyPr/>
        <a:lstStyle/>
        <a:p>
          <a:endParaRPr lang="fr-FR"/>
        </a:p>
      </dgm:t>
    </dgm:pt>
    <dgm:pt modelId="{1A903113-B51C-4000-9A8E-89D045F0B48E}" type="sibTrans" cxnId="{73A9B621-E733-4133-A6A4-6CFE1ED81EC2}">
      <dgm:prSet/>
      <dgm:spPr/>
      <dgm:t>
        <a:bodyPr/>
        <a:lstStyle/>
        <a:p>
          <a:endParaRPr lang="fr-FR"/>
        </a:p>
      </dgm:t>
    </dgm:pt>
    <dgm:pt modelId="{E4532A87-B482-4B9B-89AB-671117F6EF9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Analyse globale</a:t>
          </a:r>
          <a:endParaRPr lang="fr-FR" sz="2200" dirty="0"/>
        </a:p>
      </dgm:t>
    </dgm:pt>
    <dgm:pt modelId="{5F4EE022-4CBD-45BC-AE82-1AA0269D4BCB}" type="parTrans" cxnId="{3A79FAC5-4DE9-470E-B861-B3739768DCBA}">
      <dgm:prSet/>
      <dgm:spPr/>
      <dgm:t>
        <a:bodyPr/>
        <a:lstStyle/>
        <a:p>
          <a:endParaRPr lang="fr-FR"/>
        </a:p>
      </dgm:t>
    </dgm:pt>
    <dgm:pt modelId="{526EECA6-4062-4327-A65C-186DB04F208A}" type="sibTrans" cxnId="{3A79FAC5-4DE9-470E-B861-B3739768DCBA}">
      <dgm:prSet/>
      <dgm:spPr/>
      <dgm:t>
        <a:bodyPr/>
        <a:lstStyle/>
        <a:p>
          <a:endParaRPr lang="fr-FR"/>
        </a:p>
      </dgm:t>
    </dgm:pt>
    <dgm:pt modelId="{073F4633-22D0-4986-9DD7-1A2C77830665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Techniques de communication</a:t>
          </a:r>
        </a:p>
      </dgm:t>
    </dgm:pt>
    <dgm:pt modelId="{E076238D-4D12-4B3B-A8E8-27B8EC70463D}" type="parTrans" cxnId="{37945A16-77FD-4CEC-957A-D9F9EF4927F7}">
      <dgm:prSet/>
      <dgm:spPr/>
      <dgm:t>
        <a:bodyPr/>
        <a:lstStyle/>
        <a:p>
          <a:endParaRPr lang="fr-FR"/>
        </a:p>
      </dgm:t>
    </dgm:pt>
    <dgm:pt modelId="{AB15D41D-5EB6-49DD-ACBD-996005422FBB}" type="sibTrans" cxnId="{37945A16-77FD-4CEC-957A-D9F9EF4927F7}">
      <dgm:prSet/>
      <dgm:spPr/>
      <dgm:t>
        <a:bodyPr/>
        <a:lstStyle/>
        <a:p>
          <a:endParaRPr lang="fr-FR"/>
        </a:p>
      </dgm:t>
    </dgm:pt>
    <dgm:pt modelId="{8D8857D4-4777-43CC-85AB-1A092C9BFA12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Entretiens semi-directifs</a:t>
          </a:r>
          <a:endParaRPr lang="fr-FR" sz="2200" dirty="0"/>
        </a:p>
      </dgm:t>
    </dgm:pt>
    <dgm:pt modelId="{59160775-7245-4992-9214-CB2816F1908A}" type="parTrans" cxnId="{A243A5FF-7EC9-435B-B230-9F75ACAB92B9}">
      <dgm:prSet/>
      <dgm:spPr/>
      <dgm:t>
        <a:bodyPr/>
        <a:lstStyle/>
        <a:p>
          <a:endParaRPr lang="fr-FR"/>
        </a:p>
      </dgm:t>
    </dgm:pt>
    <dgm:pt modelId="{ADEE26BC-B605-4FED-A64D-7C9B38911937}" type="sibTrans" cxnId="{A243A5FF-7EC9-435B-B230-9F75ACAB92B9}">
      <dgm:prSet/>
      <dgm:spPr/>
      <dgm:t>
        <a:bodyPr/>
        <a:lstStyle/>
        <a:p>
          <a:endParaRPr lang="fr-FR"/>
        </a:p>
      </dgm:t>
    </dgm:pt>
    <dgm:pt modelId="{F7CCD5A3-22A6-494A-AF6A-AC4BB33D7C5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Profil visiteur visé</a:t>
          </a:r>
          <a:endParaRPr lang="fr-FR" sz="2200" dirty="0"/>
        </a:p>
      </dgm:t>
    </dgm:pt>
    <dgm:pt modelId="{2EA17C61-5503-45C0-9914-B27D9D1474F2}" type="parTrans" cxnId="{1C6F1984-9265-4031-8E6E-D98B444F7AEE}">
      <dgm:prSet/>
      <dgm:spPr/>
      <dgm:t>
        <a:bodyPr/>
        <a:lstStyle/>
        <a:p>
          <a:endParaRPr lang="fr-FR"/>
        </a:p>
      </dgm:t>
    </dgm:pt>
    <dgm:pt modelId="{B51D91E3-75CB-42E0-958F-37A72224EFC7}" type="sibTrans" cxnId="{1C6F1984-9265-4031-8E6E-D98B444F7AEE}">
      <dgm:prSet/>
      <dgm:spPr/>
      <dgm:t>
        <a:bodyPr/>
        <a:lstStyle/>
        <a:p>
          <a:endParaRPr lang="fr-FR"/>
        </a:p>
      </dgm:t>
    </dgm:pt>
    <dgm:pt modelId="{EDBCD9D4-74E9-45A7-8681-30E6D969511D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smtClean="0"/>
            <a:t>Dégager les profils visiteur</a:t>
          </a:r>
          <a:endParaRPr lang="fr-FR" sz="2200" dirty="0"/>
        </a:p>
      </dgm:t>
    </dgm:pt>
    <dgm:pt modelId="{0EDB5650-CF99-4940-AD67-7FFB76C71623}" type="parTrans" cxnId="{59C9D7F9-8734-48C7-9A54-7F9F97B29F08}">
      <dgm:prSet/>
      <dgm:spPr/>
      <dgm:t>
        <a:bodyPr/>
        <a:lstStyle/>
        <a:p>
          <a:endParaRPr lang="fr-FR"/>
        </a:p>
      </dgm:t>
    </dgm:pt>
    <dgm:pt modelId="{795A2EC3-7115-4B05-8DB2-1C95620342B3}" type="sibTrans" cxnId="{59C9D7F9-8734-48C7-9A54-7F9F97B29F08}">
      <dgm:prSet/>
      <dgm:spPr/>
      <dgm:t>
        <a:bodyPr/>
        <a:lstStyle/>
        <a:p>
          <a:endParaRPr lang="fr-FR"/>
        </a:p>
      </dgm:t>
    </dgm:pt>
    <dgm:pt modelId="{0895C83C-011B-4DAF-BFFC-90CF82736884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Adaptation </a:t>
          </a:r>
          <a:r>
            <a:rPr lang="fr-FR" sz="2200" smtClean="0"/>
            <a:t>du discours</a:t>
          </a:r>
          <a:endParaRPr lang="fr-FR" sz="2200" dirty="0"/>
        </a:p>
      </dgm:t>
    </dgm:pt>
    <dgm:pt modelId="{4A234730-4367-40C3-B18D-7A45697791E1}" type="parTrans" cxnId="{996DBC18-C966-45C9-98C2-1AA9E6D9BD76}">
      <dgm:prSet/>
      <dgm:spPr/>
      <dgm:t>
        <a:bodyPr/>
        <a:lstStyle/>
        <a:p>
          <a:endParaRPr lang="fr-FR"/>
        </a:p>
      </dgm:t>
    </dgm:pt>
    <dgm:pt modelId="{3FE1EB46-0BEC-4201-92EF-A203E28E290C}" type="sibTrans" cxnId="{996DBC18-C966-45C9-98C2-1AA9E6D9BD76}">
      <dgm:prSet/>
      <dgm:spPr/>
      <dgm:t>
        <a:bodyPr/>
        <a:lstStyle/>
        <a:p>
          <a:endParaRPr lang="fr-FR"/>
        </a:p>
      </dgm:t>
    </dgm:pt>
    <dgm:pt modelId="{3A73C407-2358-4DCD-9DDB-F98E10E5E6C7}" type="pres">
      <dgm:prSet presAssocID="{66A5C077-5B3A-4356-91BE-3F0A80C9B6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C2076C-D7CD-4A47-8FD0-15F9267D3A83}" type="pres">
      <dgm:prSet presAssocID="{5AB5104F-8B5E-4194-B7A5-E8605AD8D682}" presName="compNode" presStyleCnt="0"/>
      <dgm:spPr/>
    </dgm:pt>
    <dgm:pt modelId="{8F9FB1C7-5CD8-4BE8-BD41-B64507FB3823}" type="pres">
      <dgm:prSet presAssocID="{5AB5104F-8B5E-4194-B7A5-E8605AD8D68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5487E-42CA-46FD-8DFE-8ED099DC7958}" type="pres">
      <dgm:prSet presAssocID="{5AB5104F-8B5E-4194-B7A5-E8605AD8D6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0C774-FA34-4271-B95F-CF8732081292}" type="pres">
      <dgm:prSet presAssocID="{5AB5104F-8B5E-4194-B7A5-E8605AD8D682}" presName="parentRect" presStyleLbl="alignNode1" presStyleIdx="0" presStyleCnt="3"/>
      <dgm:spPr/>
      <dgm:t>
        <a:bodyPr/>
        <a:lstStyle/>
        <a:p>
          <a:endParaRPr lang="fr-FR"/>
        </a:p>
      </dgm:t>
    </dgm:pt>
    <dgm:pt modelId="{B39A46D0-2A50-45D2-86F2-538F72BE6C00}" type="pres">
      <dgm:prSet presAssocID="{5AB5104F-8B5E-4194-B7A5-E8605AD8D682}" presName="adorn" presStyleLbl="fgAccFollowNode1" presStyleIdx="0" presStyleCnt="3" custScaleX="116272" custScaleY="11627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5" t="-109532" r="-36721" b="-9949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4C9D96A7-3E8A-4CB0-A09B-B23A4F0636AB}" type="pres">
      <dgm:prSet presAssocID="{7D8A5F9B-4A1B-4316-9A4F-299F61F4D71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F656A3-5F1D-49C3-A066-0F220B0C2376}" type="pres">
      <dgm:prSet presAssocID="{F63AF22B-C153-4E1B-9282-2BFFDBD4E1AA}" presName="compNode" presStyleCnt="0"/>
      <dgm:spPr/>
    </dgm:pt>
    <dgm:pt modelId="{87419523-83DA-461F-AA3C-F7FF2211271E}" type="pres">
      <dgm:prSet presAssocID="{F63AF22B-C153-4E1B-9282-2BFFDBD4E1A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52A81-D1E7-44C6-BE44-DFBE08B662E2}" type="pres">
      <dgm:prSet presAssocID="{F63AF22B-C153-4E1B-9282-2BFFDBD4E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01E737-3501-4928-8E52-BD26494F022A}" type="pres">
      <dgm:prSet presAssocID="{F63AF22B-C153-4E1B-9282-2BFFDBD4E1AA}" presName="parentRect" presStyleLbl="alignNode1" presStyleIdx="1" presStyleCnt="3"/>
      <dgm:spPr/>
      <dgm:t>
        <a:bodyPr/>
        <a:lstStyle/>
        <a:p>
          <a:endParaRPr lang="fr-FR"/>
        </a:p>
      </dgm:t>
    </dgm:pt>
    <dgm:pt modelId="{D2149924-98DB-4E0B-8688-D21E74E9C16E}" type="pres">
      <dgm:prSet presAssocID="{F63AF22B-C153-4E1B-9282-2BFFDBD4E1AA}" presName="adorn" presStyleLbl="fgAccFollowNode1" presStyleIdx="1" presStyleCnt="3" custScaleX="116272" custScaleY="11627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413" t="-15676" r="-39669" b="-14324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9310BC97-D34B-4B9B-87A4-D5A40F474EF2}" type="pres">
      <dgm:prSet presAssocID="{1A903113-B51C-4000-9A8E-89D045F0B48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BBB8EF-E74C-425A-95D1-8757E1525CA8}" type="pres">
      <dgm:prSet presAssocID="{073F4633-22D0-4986-9DD7-1A2C77830665}" presName="compNode" presStyleCnt="0"/>
      <dgm:spPr/>
    </dgm:pt>
    <dgm:pt modelId="{31BDFFA8-C091-459F-97DC-43495FA309A3}" type="pres">
      <dgm:prSet presAssocID="{073F4633-22D0-4986-9DD7-1A2C7783066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A40714-95C2-4D95-8D23-0D7FC425A79B}" type="pres">
      <dgm:prSet presAssocID="{073F4633-22D0-4986-9DD7-1A2C778306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BE8EA-33BB-42C6-A56B-09F0DC6398BC}" type="pres">
      <dgm:prSet presAssocID="{073F4633-22D0-4986-9DD7-1A2C77830665}" presName="parentRect" presStyleLbl="alignNode1" presStyleIdx="2" presStyleCnt="3"/>
      <dgm:spPr/>
      <dgm:t>
        <a:bodyPr/>
        <a:lstStyle/>
        <a:p>
          <a:endParaRPr lang="fr-FR"/>
        </a:p>
      </dgm:t>
    </dgm:pt>
    <dgm:pt modelId="{4730DA11-209B-4ADE-9C0E-571A90115755}" type="pres">
      <dgm:prSet presAssocID="{073F4633-22D0-4986-9DD7-1A2C77830665}" presName="adorn" presStyleLbl="fgAccFollowNode1" presStyleIdx="2" presStyleCnt="3" custScaleX="116272" custScaleY="11627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568" t="-22896" r="-5652" b="-21500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37945A16-77FD-4CEC-957A-D9F9EF4927F7}" srcId="{66A5C077-5B3A-4356-91BE-3F0A80C9B62F}" destId="{073F4633-22D0-4986-9DD7-1A2C77830665}" srcOrd="2" destOrd="0" parTransId="{E076238D-4D12-4B3B-A8E8-27B8EC70463D}" sibTransId="{AB15D41D-5EB6-49DD-ACBD-996005422FBB}"/>
    <dgm:cxn modelId="{9AE0286F-E6E9-4777-8437-93AC6A01BF93}" type="presOf" srcId="{F7CCD5A3-22A6-494A-AF6A-AC4BB33D7C56}" destId="{87419523-83DA-461F-AA3C-F7FF2211271E}" srcOrd="0" destOrd="1" presId="urn:microsoft.com/office/officeart/2005/8/layout/bList2"/>
    <dgm:cxn modelId="{4E6E74AF-6F77-4D14-AD41-424A0C5CBACA}" type="presOf" srcId="{0895C83C-011B-4DAF-BFFC-90CF82736884}" destId="{31BDFFA8-C091-459F-97DC-43495FA309A3}" srcOrd="0" destOrd="1" presId="urn:microsoft.com/office/officeart/2005/8/layout/bList2"/>
    <dgm:cxn modelId="{E1B53E09-138A-4E36-BA94-8A7BD85A6B18}" type="presOf" srcId="{7D8A5F9B-4A1B-4316-9A4F-299F61F4D71D}" destId="{4C9D96A7-3E8A-4CB0-A09B-B23A4F0636AB}" srcOrd="0" destOrd="0" presId="urn:microsoft.com/office/officeart/2005/8/layout/bList2"/>
    <dgm:cxn modelId="{7DBE9E65-47ED-45F2-AC16-CEB5B8ECFF29}" type="presOf" srcId="{F63AF22B-C153-4E1B-9282-2BFFDBD4E1AA}" destId="{3001E737-3501-4928-8E52-BD26494F022A}" srcOrd="1" destOrd="0" presId="urn:microsoft.com/office/officeart/2005/8/layout/bList2"/>
    <dgm:cxn modelId="{60674B93-8C05-461D-8ACA-34EB04D2757C}" type="presOf" srcId="{8D8857D4-4777-43CC-85AB-1A092C9BFA12}" destId="{31BDFFA8-C091-459F-97DC-43495FA309A3}" srcOrd="0" destOrd="0" presId="urn:microsoft.com/office/officeart/2005/8/layout/bList2"/>
    <dgm:cxn modelId="{26C55565-D03E-4FA8-812A-8737EFD4D65F}" type="presOf" srcId="{EDBCD9D4-74E9-45A7-8681-30E6D969511D}" destId="{8F9FB1C7-5CD8-4BE8-BD41-B64507FB3823}" srcOrd="0" destOrd="1" presId="urn:microsoft.com/office/officeart/2005/8/layout/bList2"/>
    <dgm:cxn modelId="{6FB3EAA5-490A-4E95-9075-FBDA561A2498}" srcId="{5AB5104F-8B5E-4194-B7A5-E8605AD8D682}" destId="{CBA56B19-2467-48DD-ABB3-889E18AA0C0B}" srcOrd="0" destOrd="0" parTransId="{82FF6798-7FE1-486A-88A6-3FA3BE2C0B69}" sibTransId="{76112E95-8BA6-4FC3-B372-021895973CCD}"/>
    <dgm:cxn modelId="{7B55E7EF-E2EC-44AB-A58E-416CB845EE48}" type="presOf" srcId="{073F4633-22D0-4986-9DD7-1A2C77830665}" destId="{73A40714-95C2-4D95-8D23-0D7FC425A79B}" srcOrd="0" destOrd="0" presId="urn:microsoft.com/office/officeart/2005/8/layout/bList2"/>
    <dgm:cxn modelId="{FA2BC3A0-4EA0-4642-8E65-0C368DA3456C}" srcId="{66A5C077-5B3A-4356-91BE-3F0A80C9B62F}" destId="{5AB5104F-8B5E-4194-B7A5-E8605AD8D682}" srcOrd="0" destOrd="0" parTransId="{CFB7AB40-0D1A-470F-A85E-51A0CD682121}" sibTransId="{7D8A5F9B-4A1B-4316-9A4F-299F61F4D71D}"/>
    <dgm:cxn modelId="{8E5C8E25-A37C-4C76-A993-6B23B39C5D4C}" type="presOf" srcId="{F63AF22B-C153-4E1B-9282-2BFFDBD4E1AA}" destId="{F8452A81-D1E7-44C6-BE44-DFBE08B662E2}" srcOrd="0" destOrd="0" presId="urn:microsoft.com/office/officeart/2005/8/layout/bList2"/>
    <dgm:cxn modelId="{AB66F42E-557B-4A58-9C75-DA641E151067}" type="presOf" srcId="{CBA56B19-2467-48DD-ABB3-889E18AA0C0B}" destId="{8F9FB1C7-5CD8-4BE8-BD41-B64507FB3823}" srcOrd="0" destOrd="0" presId="urn:microsoft.com/office/officeart/2005/8/layout/bList2"/>
    <dgm:cxn modelId="{92C6C830-D978-4488-AAEA-78A86B6A593A}" type="presOf" srcId="{5AB5104F-8B5E-4194-B7A5-E8605AD8D682}" destId="{D745487E-42CA-46FD-8DFE-8ED099DC7958}" srcOrd="0" destOrd="0" presId="urn:microsoft.com/office/officeart/2005/8/layout/bList2"/>
    <dgm:cxn modelId="{D24FC2DC-F6C1-482F-BBDE-9CFCDBEC4FFD}" type="presOf" srcId="{073F4633-22D0-4986-9DD7-1A2C77830665}" destId="{A1DBE8EA-33BB-42C6-A56B-09F0DC6398BC}" srcOrd="1" destOrd="0" presId="urn:microsoft.com/office/officeart/2005/8/layout/bList2"/>
    <dgm:cxn modelId="{CEFD9AE6-C23F-47D9-B368-38E6461CFF95}" type="presOf" srcId="{1A903113-B51C-4000-9A8E-89D045F0B48E}" destId="{9310BC97-D34B-4B9B-87A4-D5A40F474EF2}" srcOrd="0" destOrd="0" presId="urn:microsoft.com/office/officeart/2005/8/layout/bList2"/>
    <dgm:cxn modelId="{1C6F1984-9265-4031-8E6E-D98B444F7AEE}" srcId="{F63AF22B-C153-4E1B-9282-2BFFDBD4E1AA}" destId="{F7CCD5A3-22A6-494A-AF6A-AC4BB33D7C56}" srcOrd="1" destOrd="0" parTransId="{2EA17C61-5503-45C0-9914-B27D9D1474F2}" sibTransId="{B51D91E3-75CB-42E0-958F-37A72224EFC7}"/>
    <dgm:cxn modelId="{F062E388-7B32-4ECB-99D5-05D45D448C89}" type="presOf" srcId="{E4532A87-B482-4B9B-89AB-671117F6EF96}" destId="{87419523-83DA-461F-AA3C-F7FF2211271E}" srcOrd="0" destOrd="0" presId="urn:microsoft.com/office/officeart/2005/8/layout/bList2"/>
    <dgm:cxn modelId="{2B181343-E111-4867-B3A2-E1C07531E585}" type="presOf" srcId="{66A5C077-5B3A-4356-91BE-3F0A80C9B62F}" destId="{3A73C407-2358-4DCD-9DDB-F98E10E5E6C7}" srcOrd="0" destOrd="0" presId="urn:microsoft.com/office/officeart/2005/8/layout/bList2"/>
    <dgm:cxn modelId="{3A79FAC5-4DE9-470E-B861-B3739768DCBA}" srcId="{F63AF22B-C153-4E1B-9282-2BFFDBD4E1AA}" destId="{E4532A87-B482-4B9B-89AB-671117F6EF96}" srcOrd="0" destOrd="0" parTransId="{5F4EE022-4CBD-45BC-AE82-1AA0269D4BCB}" sibTransId="{526EECA6-4062-4327-A65C-186DB04F208A}"/>
    <dgm:cxn modelId="{A243A5FF-7EC9-435B-B230-9F75ACAB92B9}" srcId="{073F4633-22D0-4986-9DD7-1A2C77830665}" destId="{8D8857D4-4777-43CC-85AB-1A092C9BFA12}" srcOrd="0" destOrd="0" parTransId="{59160775-7245-4992-9214-CB2816F1908A}" sibTransId="{ADEE26BC-B605-4FED-A64D-7C9B38911937}"/>
    <dgm:cxn modelId="{73A9B621-E733-4133-A6A4-6CFE1ED81EC2}" srcId="{66A5C077-5B3A-4356-91BE-3F0A80C9B62F}" destId="{F63AF22B-C153-4E1B-9282-2BFFDBD4E1AA}" srcOrd="1" destOrd="0" parTransId="{DD0026A4-5CD7-4E9C-805E-E76AB581A1C5}" sibTransId="{1A903113-B51C-4000-9A8E-89D045F0B48E}"/>
    <dgm:cxn modelId="{996DBC18-C966-45C9-98C2-1AA9E6D9BD76}" srcId="{073F4633-22D0-4986-9DD7-1A2C77830665}" destId="{0895C83C-011B-4DAF-BFFC-90CF82736884}" srcOrd="1" destOrd="0" parTransId="{4A234730-4367-40C3-B18D-7A45697791E1}" sibTransId="{3FE1EB46-0BEC-4201-92EF-A203E28E290C}"/>
    <dgm:cxn modelId="{59C9D7F9-8734-48C7-9A54-7F9F97B29F08}" srcId="{5AB5104F-8B5E-4194-B7A5-E8605AD8D682}" destId="{EDBCD9D4-74E9-45A7-8681-30E6D969511D}" srcOrd="1" destOrd="0" parTransId="{0EDB5650-CF99-4940-AD67-7FFB76C71623}" sibTransId="{795A2EC3-7115-4B05-8DB2-1C95620342B3}"/>
    <dgm:cxn modelId="{8CA88BA5-5E78-4801-8427-88DBF1095503}" type="presOf" srcId="{5AB5104F-8B5E-4194-B7A5-E8605AD8D682}" destId="{7530C774-FA34-4271-B95F-CF8732081292}" srcOrd="1" destOrd="0" presId="urn:microsoft.com/office/officeart/2005/8/layout/bList2"/>
    <dgm:cxn modelId="{06ADA1A0-57B7-4EDE-8F1D-8E301A91F21A}" type="presParOf" srcId="{3A73C407-2358-4DCD-9DDB-F98E10E5E6C7}" destId="{0DC2076C-D7CD-4A47-8FD0-15F9267D3A83}" srcOrd="0" destOrd="0" presId="urn:microsoft.com/office/officeart/2005/8/layout/bList2"/>
    <dgm:cxn modelId="{C563F354-A52B-4EC8-B050-1B747A19EF5C}" type="presParOf" srcId="{0DC2076C-D7CD-4A47-8FD0-15F9267D3A83}" destId="{8F9FB1C7-5CD8-4BE8-BD41-B64507FB3823}" srcOrd="0" destOrd="0" presId="urn:microsoft.com/office/officeart/2005/8/layout/bList2"/>
    <dgm:cxn modelId="{B6F9DA7D-D772-4395-B521-08C8352D37BF}" type="presParOf" srcId="{0DC2076C-D7CD-4A47-8FD0-15F9267D3A83}" destId="{D745487E-42CA-46FD-8DFE-8ED099DC7958}" srcOrd="1" destOrd="0" presId="urn:microsoft.com/office/officeart/2005/8/layout/bList2"/>
    <dgm:cxn modelId="{800C78FF-9E4F-4596-BF56-16D3D515719D}" type="presParOf" srcId="{0DC2076C-D7CD-4A47-8FD0-15F9267D3A83}" destId="{7530C774-FA34-4271-B95F-CF8732081292}" srcOrd="2" destOrd="0" presId="urn:microsoft.com/office/officeart/2005/8/layout/bList2"/>
    <dgm:cxn modelId="{643F81D6-3303-4BD7-A5D4-73E152C6FA19}" type="presParOf" srcId="{0DC2076C-D7CD-4A47-8FD0-15F9267D3A83}" destId="{B39A46D0-2A50-45D2-86F2-538F72BE6C00}" srcOrd="3" destOrd="0" presId="urn:microsoft.com/office/officeart/2005/8/layout/bList2"/>
    <dgm:cxn modelId="{EC3FF146-94BF-4374-821A-6750C32FEBC9}" type="presParOf" srcId="{3A73C407-2358-4DCD-9DDB-F98E10E5E6C7}" destId="{4C9D96A7-3E8A-4CB0-A09B-B23A4F0636AB}" srcOrd="1" destOrd="0" presId="urn:microsoft.com/office/officeart/2005/8/layout/bList2"/>
    <dgm:cxn modelId="{F2FA27FB-32B4-47F1-8B97-99C0FFEF37E7}" type="presParOf" srcId="{3A73C407-2358-4DCD-9DDB-F98E10E5E6C7}" destId="{6AF656A3-5F1D-49C3-A066-0F220B0C2376}" srcOrd="2" destOrd="0" presId="urn:microsoft.com/office/officeart/2005/8/layout/bList2"/>
    <dgm:cxn modelId="{BC08DFDE-A4B4-4F7D-B62A-5218387AD0BD}" type="presParOf" srcId="{6AF656A3-5F1D-49C3-A066-0F220B0C2376}" destId="{87419523-83DA-461F-AA3C-F7FF2211271E}" srcOrd="0" destOrd="0" presId="urn:microsoft.com/office/officeart/2005/8/layout/bList2"/>
    <dgm:cxn modelId="{A8E77CF3-3BCE-44BF-BE5F-5B8C51EADF4E}" type="presParOf" srcId="{6AF656A3-5F1D-49C3-A066-0F220B0C2376}" destId="{F8452A81-D1E7-44C6-BE44-DFBE08B662E2}" srcOrd="1" destOrd="0" presId="urn:microsoft.com/office/officeart/2005/8/layout/bList2"/>
    <dgm:cxn modelId="{FC3557A1-1189-4220-8324-183594B976A3}" type="presParOf" srcId="{6AF656A3-5F1D-49C3-A066-0F220B0C2376}" destId="{3001E737-3501-4928-8E52-BD26494F022A}" srcOrd="2" destOrd="0" presId="urn:microsoft.com/office/officeart/2005/8/layout/bList2"/>
    <dgm:cxn modelId="{9B6B3D29-9407-4D53-A3B9-9117DD83EC44}" type="presParOf" srcId="{6AF656A3-5F1D-49C3-A066-0F220B0C2376}" destId="{D2149924-98DB-4E0B-8688-D21E74E9C16E}" srcOrd="3" destOrd="0" presId="urn:microsoft.com/office/officeart/2005/8/layout/bList2"/>
    <dgm:cxn modelId="{2AB1FAE1-7F44-4755-B4F2-2C7EE68C8694}" type="presParOf" srcId="{3A73C407-2358-4DCD-9DDB-F98E10E5E6C7}" destId="{9310BC97-D34B-4B9B-87A4-D5A40F474EF2}" srcOrd="3" destOrd="0" presId="urn:microsoft.com/office/officeart/2005/8/layout/bList2"/>
    <dgm:cxn modelId="{6D2B8E5C-7900-4D22-B07A-7A183A5581EF}" type="presParOf" srcId="{3A73C407-2358-4DCD-9DDB-F98E10E5E6C7}" destId="{BBBBB8EF-E74C-425A-95D1-8757E1525CA8}" srcOrd="4" destOrd="0" presId="urn:microsoft.com/office/officeart/2005/8/layout/bList2"/>
    <dgm:cxn modelId="{831E5EAC-E8A8-4E7D-91C5-C189276F544F}" type="presParOf" srcId="{BBBBB8EF-E74C-425A-95D1-8757E1525CA8}" destId="{31BDFFA8-C091-459F-97DC-43495FA309A3}" srcOrd="0" destOrd="0" presId="urn:microsoft.com/office/officeart/2005/8/layout/bList2"/>
    <dgm:cxn modelId="{A5C2ECD6-56FF-4250-B17C-CE8AC81262E5}" type="presParOf" srcId="{BBBBB8EF-E74C-425A-95D1-8757E1525CA8}" destId="{73A40714-95C2-4D95-8D23-0D7FC425A79B}" srcOrd="1" destOrd="0" presId="urn:microsoft.com/office/officeart/2005/8/layout/bList2"/>
    <dgm:cxn modelId="{701282C0-DCA6-46BB-922F-7D339ACD88C2}" type="presParOf" srcId="{BBBBB8EF-E74C-425A-95D1-8757E1525CA8}" destId="{A1DBE8EA-33BB-42C6-A56B-09F0DC6398BC}" srcOrd="2" destOrd="0" presId="urn:microsoft.com/office/officeart/2005/8/layout/bList2"/>
    <dgm:cxn modelId="{E46391BA-ED01-4D9B-8C89-A9F291F5DF31}" type="presParOf" srcId="{BBBBB8EF-E74C-425A-95D1-8757E1525CA8}" destId="{4730DA11-209B-4ADE-9C0E-571A9011575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FB1C7-5CD8-4BE8-BD41-B64507FB3823}">
      <dsp:nvSpPr>
        <dsp:cNvPr id="0" name=""/>
        <dsp:cNvSpPr/>
      </dsp:nvSpPr>
      <dsp:spPr>
        <a:xfrm>
          <a:off x="7262" y="1368031"/>
          <a:ext cx="2450824" cy="182948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Analyse de contenu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smtClean="0"/>
            <a:t>Dégager les profils visiteur</a:t>
          </a:r>
          <a:endParaRPr lang="fr-FR" sz="2200" kern="1200" dirty="0"/>
        </a:p>
      </dsp:txBody>
      <dsp:txXfrm>
        <a:off x="50129" y="1410898"/>
        <a:ext cx="2365090" cy="1786621"/>
      </dsp:txXfrm>
    </dsp:sp>
    <dsp:sp modelId="{7530C774-FA34-4271-B95F-CF8732081292}">
      <dsp:nvSpPr>
        <dsp:cNvPr id="0" name=""/>
        <dsp:cNvSpPr/>
      </dsp:nvSpPr>
      <dsp:spPr>
        <a:xfrm>
          <a:off x="7262" y="3197520"/>
          <a:ext cx="2450824" cy="78668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Textes</a:t>
          </a:r>
          <a:endParaRPr lang="fr-FR" sz="2000" kern="1200" dirty="0"/>
        </a:p>
      </dsp:txBody>
      <dsp:txXfrm>
        <a:off x="7262" y="3197520"/>
        <a:ext cx="1725932" cy="786680"/>
      </dsp:txXfrm>
    </dsp:sp>
    <dsp:sp modelId="{B39A46D0-2A50-45D2-86F2-538F72BE6C00}">
      <dsp:nvSpPr>
        <dsp:cNvPr id="0" name=""/>
        <dsp:cNvSpPr/>
      </dsp:nvSpPr>
      <dsp:spPr>
        <a:xfrm>
          <a:off x="1732735" y="3252688"/>
          <a:ext cx="997368" cy="99736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5" t="-109532" r="-36721" b="-9949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19523-83DA-461F-AA3C-F7FF2211271E}">
      <dsp:nvSpPr>
        <dsp:cNvPr id="0" name=""/>
        <dsp:cNvSpPr/>
      </dsp:nvSpPr>
      <dsp:spPr>
        <a:xfrm>
          <a:off x="2942615" y="1368031"/>
          <a:ext cx="2450824" cy="182948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Analyse globale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Profil visiteur visé</a:t>
          </a:r>
          <a:endParaRPr lang="fr-FR" sz="2200" kern="1200" dirty="0"/>
        </a:p>
      </dsp:txBody>
      <dsp:txXfrm>
        <a:off x="2985482" y="1410898"/>
        <a:ext cx="2365090" cy="1786621"/>
      </dsp:txXfrm>
    </dsp:sp>
    <dsp:sp modelId="{3001E737-3501-4928-8E52-BD26494F022A}">
      <dsp:nvSpPr>
        <dsp:cNvPr id="0" name=""/>
        <dsp:cNvSpPr/>
      </dsp:nvSpPr>
      <dsp:spPr>
        <a:xfrm>
          <a:off x="2942615" y="3197520"/>
          <a:ext cx="2450824" cy="78668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Dispositifs</a:t>
          </a:r>
          <a:endParaRPr lang="fr-FR" sz="2000" kern="1200" dirty="0"/>
        </a:p>
      </dsp:txBody>
      <dsp:txXfrm>
        <a:off x="2942615" y="3197520"/>
        <a:ext cx="1725932" cy="786680"/>
      </dsp:txXfrm>
    </dsp:sp>
    <dsp:sp modelId="{D2149924-98DB-4E0B-8688-D21E74E9C16E}">
      <dsp:nvSpPr>
        <dsp:cNvPr id="0" name=""/>
        <dsp:cNvSpPr/>
      </dsp:nvSpPr>
      <dsp:spPr>
        <a:xfrm>
          <a:off x="4668088" y="3252688"/>
          <a:ext cx="997368" cy="99736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413" t="-15676" r="-39669" b="-14324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FFA8-C091-459F-97DC-43495FA309A3}">
      <dsp:nvSpPr>
        <dsp:cNvPr id="0" name=""/>
        <dsp:cNvSpPr/>
      </dsp:nvSpPr>
      <dsp:spPr>
        <a:xfrm>
          <a:off x="5877968" y="1368031"/>
          <a:ext cx="2450824" cy="182948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Entretiens semi-directifs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Adaptation </a:t>
          </a:r>
          <a:r>
            <a:rPr lang="fr-FR" sz="2200" kern="1200" smtClean="0"/>
            <a:t>du discours</a:t>
          </a:r>
          <a:endParaRPr lang="fr-FR" sz="2200" kern="1200" dirty="0"/>
        </a:p>
      </dsp:txBody>
      <dsp:txXfrm>
        <a:off x="5920835" y="1410898"/>
        <a:ext cx="2365090" cy="1786621"/>
      </dsp:txXfrm>
    </dsp:sp>
    <dsp:sp modelId="{A1DBE8EA-33BB-42C6-A56B-09F0DC6398BC}">
      <dsp:nvSpPr>
        <dsp:cNvPr id="0" name=""/>
        <dsp:cNvSpPr/>
      </dsp:nvSpPr>
      <dsp:spPr>
        <a:xfrm>
          <a:off x="5877968" y="3197520"/>
          <a:ext cx="2450824" cy="786680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Techniques de communication</a:t>
          </a:r>
        </a:p>
      </dsp:txBody>
      <dsp:txXfrm>
        <a:off x="5877968" y="3197520"/>
        <a:ext cx="1725932" cy="786680"/>
      </dsp:txXfrm>
    </dsp:sp>
    <dsp:sp modelId="{4730DA11-209B-4ADE-9C0E-571A90115755}">
      <dsp:nvSpPr>
        <dsp:cNvPr id="0" name=""/>
        <dsp:cNvSpPr/>
      </dsp:nvSpPr>
      <dsp:spPr>
        <a:xfrm>
          <a:off x="7603441" y="3252688"/>
          <a:ext cx="997368" cy="99736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2568" t="-22896" r="-5652" b="-215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5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Techniques mises en place </a:t>
            </a:r>
            <a:r>
              <a:rPr lang="fr-FR" dirty="0" err="1" smtClean="0"/>
              <a:t>cf</a:t>
            </a:r>
            <a:r>
              <a:rPr lang="fr-FR" dirty="0" smtClean="0"/>
              <a:t> analyse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8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AC2BE-4E1D-44BF-82CE-959ABA7E1D5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Entrez votre nom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3239E-5CFC-4EA3-9F9C-DF60679EE92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75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5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Panneaux </a:t>
            </a:r>
            <a:r>
              <a:rPr lang="fr-FR" dirty="0" err="1" smtClean="0"/>
              <a:t>ViCe</a:t>
            </a:r>
            <a:r>
              <a:rPr lang="fr-FR" dirty="0" smtClean="0"/>
              <a:t> + </a:t>
            </a:r>
            <a:r>
              <a:rPr lang="fr-FR" dirty="0" err="1" smtClean="0"/>
              <a:t>Physiquarium</a:t>
            </a:r>
            <a:endParaRPr lang="fr-FR" dirty="0" smtClean="0"/>
          </a:p>
          <a:p>
            <a:r>
              <a:rPr lang="fr-FR" dirty="0" smtClean="0"/>
              <a:t>Explication mots clés des</a:t>
            </a:r>
            <a:r>
              <a:rPr lang="fr-FR" baseline="0" dirty="0" smtClean="0"/>
              <a:t> textes : vocabulaire spécialisé ou non destiné à faire passer un </a:t>
            </a:r>
            <a:r>
              <a:rPr lang="fr-FR" baseline="0" dirty="0" err="1" smtClean="0"/>
              <a:t>msg</a:t>
            </a:r>
            <a:r>
              <a:rPr lang="fr-FR" baseline="0" dirty="0" smtClean="0"/>
              <a:t> scientifique</a:t>
            </a:r>
          </a:p>
          <a:p>
            <a:r>
              <a:rPr lang="fr-FR" baseline="0" dirty="0" smtClean="0"/>
              <a:t>Pour les photos : méthode envisagée, contraintes, méthode appliquée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Catégories : profils et sous-catégories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Lire explication des profils : p 17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/>
              <a:t>Glissement des profils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3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Extrait du</a:t>
            </a:r>
            <a:r>
              <a:rPr lang="fr-FR" baseline="0" dirty="0" smtClean="0"/>
              <a:t> tableau mots clés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32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Extrait du</a:t>
            </a:r>
            <a:r>
              <a:rPr lang="fr-FR" baseline="0" dirty="0" smtClean="0"/>
              <a:t> tableau pourcentage</a:t>
            </a:r>
          </a:p>
          <a:p>
            <a:r>
              <a:rPr lang="fr-FR" baseline="0" dirty="0" smtClean="0"/>
              <a:t>Expliquer comptage des mots et pourcentages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9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Diagrammes circulaires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1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Photos dispositifs</a:t>
            </a:r>
          </a:p>
          <a:p>
            <a:r>
              <a:rPr lang="fr-FR" dirty="0" smtClean="0"/>
              <a:t>Pour chaque</a:t>
            </a:r>
            <a:r>
              <a:rPr lang="fr-FR" baseline="0" dirty="0" smtClean="0"/>
              <a:t> dispositif : description + plus/moins value pour chaque profil visiteur et exemple avec l’étude des maquettes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9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Picto</a:t>
            </a:r>
            <a:r>
              <a:rPr lang="fr-FR" dirty="0" smtClean="0"/>
              <a:t> des gens</a:t>
            </a:r>
          </a:p>
          <a:p>
            <a:r>
              <a:rPr lang="fr-FR" dirty="0" smtClean="0"/>
              <a:t>Présenter les 4 personnes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44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Questions posées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1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2F5650-F41A-463A-8C48-15EEF02473CD}" type="datetime1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1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8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39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98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ED06-0ED1-4AED-B14F-B27593AB8EFE}" type="datetime1">
              <a:rPr lang="fr-FR"/>
              <a:pPr>
                <a:defRPr/>
              </a:pPr>
              <a:t>27/03/2018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9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052736"/>
            <a:ext cx="740092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Giovanni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r>
              <a:rPr lang="fr-FR" dirty="0" smtClean="0">
                <a:solidFill>
                  <a:srgbClr val="153449"/>
                </a:solidFill>
              </a:rPr>
              <a:t>, Edwige </a:t>
            </a:r>
            <a:r>
              <a:rPr lang="fr-FR" dirty="0" err="1" smtClean="0">
                <a:solidFill>
                  <a:srgbClr val="153449"/>
                </a:solidFill>
              </a:rPr>
              <a:t>Tournefier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37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2912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835696" y="274638"/>
            <a:ext cx="6851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000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59396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441401" y="6356351"/>
            <a:ext cx="8405233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9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Les « espaces visiteur »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des organismes de recherche</a:t>
            </a:r>
            <a:r>
              <a:rPr lang="fr-FR" dirty="0">
                <a:solidFill>
                  <a:srgbClr val="01B2CD"/>
                </a:solidFill>
              </a:rPr>
              <a:t/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Alix Guillaume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68400"/>
            <a:ext cx="5655744" cy="450000"/>
          </a:xfrm>
        </p:spPr>
        <p:txBody>
          <a:bodyPr/>
          <a:lstStyle/>
          <a:p>
            <a:r>
              <a:rPr lang="fr-FR" dirty="0"/>
              <a:t>Étude </a:t>
            </a:r>
            <a:r>
              <a:rPr lang="fr-FR" dirty="0" smtClean="0"/>
              <a:t>des techniques de communication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703299" y="4456525"/>
            <a:ext cx="4755449" cy="1319610"/>
            <a:chOff x="2048799" y="4456525"/>
            <a:chExt cx="4755449" cy="1319610"/>
          </a:xfrm>
        </p:grpSpPr>
        <p:sp>
          <p:nvSpPr>
            <p:cNvPr id="10" name="Rectangle 9"/>
            <p:cNvSpPr/>
            <p:nvPr/>
          </p:nvSpPr>
          <p:spPr>
            <a:xfrm>
              <a:off x="2048799" y="4931664"/>
              <a:ext cx="34022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9388" lvl="0" indent="-179388">
                <a:spcBef>
                  <a:spcPct val="20000"/>
                </a:spcBef>
                <a:buFontTx/>
                <a:buChar char="•"/>
                <a:defRPr/>
              </a:pPr>
              <a:r>
                <a:rPr lang="fr-FR" kern="0" dirty="0">
                  <a:latin typeface="+mj-lt"/>
                </a:rPr>
                <a:t>Jeune chercheur à l’institut Néel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27" y="4456525"/>
              <a:ext cx="1170421" cy="1319610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2703299" y="2334257"/>
            <a:ext cx="4755449" cy="1243239"/>
            <a:chOff x="2048799" y="2334257"/>
            <a:chExt cx="4755449" cy="1243239"/>
          </a:xfrm>
        </p:grpSpPr>
        <p:sp>
          <p:nvSpPr>
            <p:cNvPr id="8" name="Rectangle 7"/>
            <p:cNvSpPr/>
            <p:nvPr/>
          </p:nvSpPr>
          <p:spPr>
            <a:xfrm>
              <a:off x="2048799" y="277121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9388" lvl="0" indent="-179388">
                <a:spcBef>
                  <a:spcPct val="20000"/>
                </a:spcBef>
                <a:buFontTx/>
                <a:buChar char="•"/>
                <a:defRPr/>
              </a:pPr>
              <a:r>
                <a:rPr lang="fr-FR" kern="0" dirty="0">
                  <a:latin typeface="+mj-lt"/>
                </a:rPr>
                <a:t>Jeune chercheur à </a:t>
              </a:r>
              <a:r>
                <a:rPr lang="fr-FR" kern="0" dirty="0" smtClean="0">
                  <a:latin typeface="+mj-lt"/>
                </a:rPr>
                <a:t>l’ESRF</a:t>
              </a:r>
              <a:endParaRPr lang="fr-FR" kern="0" dirty="0">
                <a:latin typeface="+mj-lt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27" y="2334257"/>
              <a:ext cx="1170421" cy="1243239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1391783" y="3402495"/>
            <a:ext cx="6492585" cy="1229031"/>
            <a:chOff x="737283" y="3292973"/>
            <a:chExt cx="6492585" cy="1229031"/>
          </a:xfrm>
        </p:grpSpPr>
        <p:sp>
          <p:nvSpPr>
            <p:cNvPr id="9" name="Rectangle 8"/>
            <p:cNvSpPr/>
            <p:nvPr/>
          </p:nvSpPr>
          <p:spPr>
            <a:xfrm>
              <a:off x="2048799" y="3722822"/>
              <a:ext cx="5181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>
                <a:spcBef>
                  <a:spcPct val="20000"/>
                </a:spcBef>
                <a:buFontTx/>
                <a:buChar char="•"/>
                <a:defRPr/>
              </a:pPr>
              <a:r>
                <a:rPr lang="fr-FR" kern="0" dirty="0">
                  <a:latin typeface="+mj-lt"/>
                </a:rPr>
                <a:t>Responsable du transfert de technologie à </a:t>
              </a:r>
              <a:r>
                <a:rPr lang="fr-FR" kern="0" dirty="0" smtClean="0">
                  <a:latin typeface="+mj-lt"/>
                </a:rPr>
                <a:t>l’ESRF</a:t>
              </a:r>
              <a:endParaRPr lang="fr-FR" kern="0" dirty="0">
                <a:latin typeface="+mj-lt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83" y="3292973"/>
              <a:ext cx="1170421" cy="1229031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1391783" y="1196752"/>
            <a:ext cx="6120717" cy="1312506"/>
            <a:chOff x="737283" y="908720"/>
            <a:chExt cx="6120717" cy="1312506"/>
          </a:xfrm>
        </p:grpSpPr>
        <p:sp>
          <p:nvSpPr>
            <p:cNvPr id="7" name="Rectangle 6"/>
            <p:cNvSpPr/>
            <p:nvPr/>
          </p:nvSpPr>
          <p:spPr>
            <a:xfrm>
              <a:off x="2048799" y="1380307"/>
              <a:ext cx="48092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lvl="0" indent="-179388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fr-FR" kern="0" dirty="0" smtClean="0">
                  <a:latin typeface="+mj-lt"/>
                </a:rPr>
                <a:t>Responsable de la médiation à l’ESRF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83" y="908720"/>
              <a:ext cx="1170421" cy="131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0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68400"/>
            <a:ext cx="5655744" cy="450000"/>
          </a:xfrm>
        </p:spPr>
        <p:txBody>
          <a:bodyPr/>
          <a:lstStyle/>
          <a:p>
            <a:r>
              <a:rPr lang="fr-FR" dirty="0"/>
              <a:t>Étude </a:t>
            </a:r>
            <a:r>
              <a:rPr lang="fr-FR" dirty="0" smtClean="0"/>
              <a:t>des techniques de communication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9764"/>
              </p:ext>
            </p:extLst>
          </p:nvPr>
        </p:nvGraphicFramePr>
        <p:xfrm>
          <a:off x="755576" y="1124744"/>
          <a:ext cx="7992888" cy="4392486"/>
        </p:xfrm>
        <a:graphic>
          <a:graphicData uri="http://schemas.openxmlformats.org/drawingml/2006/table">
            <a:tbl>
              <a:tblPr/>
              <a:tblGrid>
                <a:gridCol w="2433147">
                  <a:extLst>
                    <a:ext uri="{9D8B030D-6E8A-4147-A177-3AD203B41FA5}">
                      <a16:colId xmlns:a16="http://schemas.microsoft.com/office/drawing/2014/main" val="3654202515"/>
                    </a:ext>
                  </a:extLst>
                </a:gridCol>
                <a:gridCol w="5559741">
                  <a:extLst>
                    <a:ext uri="{9D8B030D-6E8A-4147-A177-3AD203B41FA5}">
                      <a16:colId xmlns:a16="http://schemas.microsoft.com/office/drawing/2014/main" val="4151062251"/>
                    </a:ext>
                  </a:extLst>
                </a:gridCol>
              </a:tblGrid>
              <a:tr h="3552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Thématique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09994"/>
                  </a:ext>
                </a:extLst>
              </a:tr>
              <a:tr h="6136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Visitor Centre</a:t>
                      </a:r>
                      <a:b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PHYSIQUARIUM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Comment trouvez-vous le Visitor Centre / PHYSIQUARIUM comme outil pour les visites ?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26850"/>
                  </a:ext>
                </a:extLst>
              </a:tr>
              <a:tr h="61365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Publics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Quels sont les différents types de publics auxquels vous avez déjà fait visiter le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Visitor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Centre / PHYSIQUARIUM ?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374385"/>
                  </a:ext>
                </a:extLst>
              </a:tr>
              <a:tr h="3552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Quelles sont les différences entre ces publics ?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841765"/>
                  </a:ext>
                </a:extLst>
              </a:tr>
              <a:tr h="613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Comment s’adapte-t-on à ces différences lorsqu’on est guide ?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83243"/>
                  </a:ext>
                </a:extLst>
              </a:tr>
              <a:tr h="61365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Pour le public sélectionné (novice, connaisseur ou industriel suivant le guide rencontré)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Quels sont vos objectifs quand vous faites visiter le Visitor Centre / PHYSIQUARIUM ?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59310"/>
                  </a:ext>
                </a:extLst>
              </a:tr>
              <a:tr h="613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Comment utilisez-vous les dispositifs du Visitor Centre / PHYSIQUARIUM ?</a:t>
                      </a:r>
                      <a:endParaRPr lang="fr-FR" sz="280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506590"/>
                  </a:ext>
                </a:extLst>
              </a:tr>
              <a:tr h="613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pensez-vous de la pertinence des informations présentes dans les dispositifs ?</a:t>
                      </a:r>
                      <a:endParaRPr lang="fr-FR" sz="2800" dirty="0">
                        <a:effectLst/>
                        <a:latin typeface="+mn-lt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8774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20316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68400"/>
            <a:ext cx="5655744" cy="450000"/>
          </a:xfrm>
        </p:spPr>
        <p:txBody>
          <a:bodyPr/>
          <a:lstStyle/>
          <a:p>
            <a:r>
              <a:rPr lang="fr-FR" dirty="0" smtClean="0"/>
              <a:t>Préconisations pour les textes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1" y="836712"/>
            <a:ext cx="3182373" cy="5303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5934" y="1270629"/>
            <a:ext cx="594960" cy="99055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81810" y="1567341"/>
            <a:ext cx="235070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46740" y="1853417"/>
            <a:ext cx="235070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16879" y="1853416"/>
            <a:ext cx="524231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64274" y="1388200"/>
            <a:ext cx="1188878" cy="107028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02161" y="3179561"/>
            <a:ext cx="367927" cy="106546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43025" y="3183722"/>
            <a:ext cx="367927" cy="106546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30097" y="4829227"/>
            <a:ext cx="235070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07536" y="4776742"/>
            <a:ext cx="145616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33377" y="5546515"/>
            <a:ext cx="145616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45857" y="1735752"/>
            <a:ext cx="325786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146740" y="1794661"/>
            <a:ext cx="470139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605239" y="3359220"/>
            <a:ext cx="482640" cy="90985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347843" y="3471485"/>
            <a:ext cx="642770" cy="108085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46740" y="4497658"/>
            <a:ext cx="394841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46740" y="4435875"/>
            <a:ext cx="259792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793193" y="5253053"/>
            <a:ext cx="514343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616879" y="5309783"/>
            <a:ext cx="333221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60397" y="5446638"/>
            <a:ext cx="216232" cy="61783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038632" y="5544639"/>
            <a:ext cx="333491" cy="63659"/>
          </a:xfrm>
          <a:prstGeom prst="rect">
            <a:avLst/>
          </a:prstGeom>
          <a:solidFill>
            <a:srgbClr val="EB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759430" y="3741014"/>
            <a:ext cx="923305" cy="110213"/>
          </a:xfrm>
          <a:prstGeom prst="rect">
            <a:avLst/>
          </a:prstGeom>
          <a:solidFill>
            <a:srgbClr val="F7E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141586" y="4245283"/>
            <a:ext cx="1230537" cy="110213"/>
          </a:xfrm>
          <a:prstGeom prst="rect">
            <a:avLst/>
          </a:prstGeom>
          <a:solidFill>
            <a:srgbClr val="F7E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85621" y="4717705"/>
            <a:ext cx="235070" cy="61783"/>
          </a:xfrm>
          <a:prstGeom prst="rect">
            <a:avLst/>
          </a:prstGeom>
          <a:solidFill>
            <a:srgbClr val="42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141586" y="1567094"/>
            <a:ext cx="235070" cy="61783"/>
          </a:xfrm>
          <a:prstGeom prst="rect">
            <a:avLst/>
          </a:prstGeom>
          <a:solidFill>
            <a:srgbClr val="F7E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73147" y="3631606"/>
            <a:ext cx="452675" cy="106228"/>
          </a:xfrm>
          <a:prstGeom prst="rect">
            <a:avLst/>
          </a:prstGeom>
          <a:solidFill>
            <a:srgbClr val="F7E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321922" y="3737833"/>
            <a:ext cx="334453" cy="113040"/>
          </a:xfrm>
          <a:prstGeom prst="rect">
            <a:avLst/>
          </a:prstGeom>
          <a:solidFill>
            <a:srgbClr val="F7E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572395" y="4829227"/>
            <a:ext cx="1000599" cy="958360"/>
          </a:xfrm>
          <a:prstGeom prst="rect">
            <a:avLst/>
          </a:prstGeom>
          <a:noFill/>
          <a:ln w="38100">
            <a:solidFill>
              <a:srgbClr val="F7E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572395" y="1185934"/>
            <a:ext cx="1000599" cy="794263"/>
          </a:xfrm>
          <a:prstGeom prst="rect">
            <a:avLst/>
          </a:prstGeom>
          <a:noFill/>
          <a:ln w="38100">
            <a:solidFill>
              <a:srgbClr val="F7E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72395" y="1980197"/>
            <a:ext cx="1000599" cy="835302"/>
          </a:xfrm>
          <a:prstGeom prst="rect">
            <a:avLst/>
          </a:prstGeom>
          <a:noFill/>
          <a:ln w="38100">
            <a:solidFill>
              <a:srgbClr val="F7E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571930" y="4190111"/>
            <a:ext cx="1000599" cy="639117"/>
          </a:xfrm>
          <a:prstGeom prst="rect">
            <a:avLst/>
          </a:prstGeom>
          <a:noFill/>
          <a:ln w="38100">
            <a:solidFill>
              <a:srgbClr val="F7E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e 72"/>
          <p:cNvGrpSpPr/>
          <p:nvPr/>
        </p:nvGrpSpPr>
        <p:grpSpPr>
          <a:xfrm>
            <a:off x="4020684" y="917055"/>
            <a:ext cx="1991476" cy="1112149"/>
            <a:chOff x="3947100" y="917055"/>
            <a:chExt cx="1991476" cy="1112149"/>
          </a:xfrm>
        </p:grpSpPr>
        <p:sp>
          <p:nvSpPr>
            <p:cNvPr id="47" name="Rectangle 46"/>
            <p:cNvSpPr/>
            <p:nvPr/>
          </p:nvSpPr>
          <p:spPr>
            <a:xfrm>
              <a:off x="3947100" y="971137"/>
              <a:ext cx="199612" cy="199612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4146711" y="917055"/>
              <a:ext cx="1791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Connaisseurs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47100" y="1370434"/>
              <a:ext cx="199611" cy="199612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54"/>
            <p:cNvSpPr txBox="1"/>
            <p:nvPr/>
          </p:nvSpPr>
          <p:spPr>
            <a:xfrm>
              <a:off x="4146710" y="1316352"/>
              <a:ext cx="1443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Industriels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47100" y="1775509"/>
              <a:ext cx="199611" cy="199612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52"/>
            <p:cNvSpPr txBox="1"/>
            <p:nvPr/>
          </p:nvSpPr>
          <p:spPr>
            <a:xfrm>
              <a:off x="4153052" y="1721427"/>
              <a:ext cx="1181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Novices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9" name="Group 5"/>
          <p:cNvGrpSpPr/>
          <p:nvPr/>
        </p:nvGrpSpPr>
        <p:grpSpPr>
          <a:xfrm>
            <a:off x="5600386" y="836712"/>
            <a:ext cx="3182373" cy="5303955"/>
            <a:chOff x="4198527" y="689315"/>
            <a:chExt cx="2354932" cy="3924887"/>
          </a:xfrm>
        </p:grpSpPr>
        <p:pic>
          <p:nvPicPr>
            <p:cNvPr id="50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527" y="689315"/>
              <a:ext cx="2354932" cy="3924887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5678159" y="958777"/>
              <a:ext cx="740436" cy="474708"/>
            </a:xfrm>
            <a:prstGeom prst="rect">
              <a:avLst/>
            </a:prstGeom>
            <a:noFill/>
            <a:ln w="38100">
              <a:solidFill>
                <a:srgbClr val="F7E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83650" y="2057884"/>
              <a:ext cx="740436" cy="565395"/>
            </a:xfrm>
            <a:prstGeom prst="rect">
              <a:avLst/>
            </a:prstGeom>
            <a:noFill/>
            <a:ln w="38100">
              <a:solidFill>
                <a:srgbClr val="EB91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609877" y="3211632"/>
              <a:ext cx="808718" cy="1141293"/>
            </a:xfrm>
            <a:prstGeom prst="rect">
              <a:avLst/>
            </a:prstGeom>
            <a:noFill/>
            <a:ln w="38100">
              <a:solidFill>
                <a:srgbClr val="42C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05087" y="3495089"/>
              <a:ext cx="211414" cy="45719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83650" y="968455"/>
              <a:ext cx="674150" cy="158814"/>
            </a:xfrm>
            <a:prstGeom prst="rect">
              <a:avLst/>
            </a:prstGeom>
            <a:noFill/>
            <a:ln w="38100">
              <a:solidFill>
                <a:srgbClr val="F7E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24293" y="2076600"/>
              <a:ext cx="628638" cy="169299"/>
            </a:xfrm>
            <a:prstGeom prst="rect">
              <a:avLst/>
            </a:prstGeom>
            <a:noFill/>
            <a:ln w="38100">
              <a:solidFill>
                <a:srgbClr val="EB91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83650" y="3237548"/>
              <a:ext cx="1026227" cy="160840"/>
            </a:xfrm>
            <a:prstGeom prst="rect">
              <a:avLst/>
            </a:prstGeom>
            <a:noFill/>
            <a:ln w="38100">
              <a:solidFill>
                <a:srgbClr val="42C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85482" y="3580348"/>
              <a:ext cx="285217" cy="49104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23965" y="3783128"/>
              <a:ext cx="285217" cy="49104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57207" y="3916116"/>
              <a:ext cx="111790" cy="45719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66355" y="4039100"/>
              <a:ext cx="163941" cy="45719"/>
            </a:xfrm>
            <a:prstGeom prst="rect">
              <a:avLst/>
            </a:prstGeom>
            <a:solidFill>
              <a:srgbClr val="42C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70699" y="2542596"/>
              <a:ext cx="307460" cy="45719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14236" y="2673290"/>
              <a:ext cx="214881" cy="45719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23294" y="2377287"/>
              <a:ext cx="210975" cy="45719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59503" y="2742255"/>
              <a:ext cx="239178" cy="55938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07065" y="2245899"/>
              <a:ext cx="239178" cy="55938"/>
            </a:xfrm>
            <a:prstGeom prst="rect">
              <a:avLst/>
            </a:prstGeom>
            <a:solidFill>
              <a:srgbClr val="EB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28090" y="1643714"/>
              <a:ext cx="239178" cy="55938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60209" y="1382627"/>
              <a:ext cx="239178" cy="55938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616378" y="1315490"/>
              <a:ext cx="257933" cy="45719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618290" y="1600335"/>
              <a:ext cx="375453" cy="45719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42717" y="1228723"/>
              <a:ext cx="227982" cy="45719"/>
            </a:xfrm>
            <a:prstGeom prst="rect">
              <a:avLst/>
            </a:prstGeom>
            <a:solidFill>
              <a:srgbClr val="F7E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Right Arrow 9"/>
          <p:cNvSpPr/>
          <p:nvPr/>
        </p:nvSpPr>
        <p:spPr>
          <a:xfrm>
            <a:off x="4047134" y="3127561"/>
            <a:ext cx="1127962" cy="780450"/>
          </a:xfrm>
          <a:prstGeom prst="rightArrow">
            <a:avLst/>
          </a:prstGeom>
          <a:solidFill>
            <a:srgbClr val="00B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68400"/>
            <a:ext cx="5655744" cy="450000"/>
          </a:xfrm>
        </p:spPr>
        <p:txBody>
          <a:bodyPr/>
          <a:lstStyle/>
          <a:p>
            <a:r>
              <a:rPr lang="fr-FR" dirty="0" smtClean="0"/>
              <a:t>Préconisations pour les dispositifs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268252" cy="3024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290" y="1746657"/>
            <a:ext cx="5425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Novices </a:t>
            </a:r>
            <a:r>
              <a:rPr lang="fr-FR" dirty="0">
                <a:latin typeface="+mj-lt"/>
              </a:rPr>
              <a:t>: dispositifs </a:t>
            </a:r>
            <a:r>
              <a:rPr lang="fr-FR" dirty="0" smtClean="0">
                <a:latin typeface="+mj-lt"/>
              </a:rPr>
              <a:t>sensationnels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Connaisseurs </a:t>
            </a:r>
            <a:r>
              <a:rPr lang="fr-FR" dirty="0">
                <a:latin typeface="+mj-lt"/>
              </a:rPr>
              <a:t>: dispositifs </a:t>
            </a:r>
            <a:r>
              <a:rPr lang="fr-FR" dirty="0" smtClean="0">
                <a:latin typeface="+mj-lt"/>
              </a:rPr>
              <a:t>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Industriels </a:t>
            </a:r>
            <a:r>
              <a:rPr lang="fr-FR" dirty="0">
                <a:latin typeface="+mj-lt"/>
              </a:rPr>
              <a:t>: dispositifs techniques et technologiques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58667"/>
            <a:ext cx="2952328" cy="19651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-10062" r="4336" b="10062"/>
          <a:stretch/>
        </p:blipFill>
        <p:spPr>
          <a:xfrm>
            <a:off x="683568" y="3568879"/>
            <a:ext cx="3139632" cy="26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68400"/>
            <a:ext cx="7095904" cy="450000"/>
          </a:xfrm>
        </p:spPr>
        <p:txBody>
          <a:bodyPr/>
          <a:lstStyle/>
          <a:p>
            <a:r>
              <a:rPr lang="fr-FR" dirty="0" smtClean="0"/>
              <a:t>Préconisations pour les techniques de communication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11560" y="764704"/>
            <a:ext cx="7681212" cy="1872208"/>
            <a:chOff x="611560" y="764704"/>
            <a:chExt cx="7681212" cy="1872208"/>
          </a:xfrm>
        </p:grpSpPr>
        <p:sp>
          <p:nvSpPr>
            <p:cNvPr id="7" name="Rectangle 6"/>
            <p:cNvSpPr/>
            <p:nvPr/>
          </p:nvSpPr>
          <p:spPr>
            <a:xfrm>
              <a:off x="611560" y="1100644"/>
              <a:ext cx="76812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+mj-lt"/>
                </a:rPr>
                <a:t>Novices </a:t>
              </a:r>
              <a:r>
                <a:rPr lang="fr-FR" dirty="0">
                  <a:latin typeface="+mj-lt"/>
                </a:rPr>
                <a:t>: </a:t>
              </a:r>
              <a:r>
                <a:rPr lang="fr-FR" dirty="0" smtClean="0">
                  <a:latin typeface="+mj-lt"/>
                </a:rPr>
                <a:t>montrer le champ des possibles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 smtClean="0">
                  <a:latin typeface="+mj-lt"/>
                </a:rPr>
                <a:t>Généralités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 smtClean="0">
                  <a:latin typeface="+mj-lt"/>
                </a:rPr>
                <a:t>Références à la vie quotidienne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 smtClean="0">
                  <a:latin typeface="+mj-lt"/>
                </a:rPr>
                <a:t>Applications à la vie courante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924" y="764704"/>
              <a:ext cx="1872208" cy="1872208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611560" y="2809490"/>
            <a:ext cx="7418693" cy="923330"/>
            <a:chOff x="611560" y="2809490"/>
            <a:chExt cx="7418693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6305802" y="3055712"/>
                  <a:ext cx="1724451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  <m:r>
                          <a:rPr lang="fr-FR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𝑛𝑅𝑇</m:t>
                        </m:r>
                      </m:oMath>
                    </m:oMathPara>
                  </a14:m>
                  <a:endParaRPr lang="fr-FR" sz="2800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802" y="3055712"/>
                  <a:ext cx="1724451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11560" y="280949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+mn-lt"/>
                </a:rPr>
                <a:t>Connaisseurs </a:t>
              </a:r>
              <a:r>
                <a:rPr lang="fr-FR" dirty="0">
                  <a:latin typeface="+mn-lt"/>
                </a:rPr>
                <a:t>: réveiller des savoirs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>
                  <a:latin typeface="+mn-lt"/>
                </a:rPr>
                <a:t>Concepts scientifiques connus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>
                  <a:latin typeface="+mn-lt"/>
                </a:rPr>
                <a:t>Mise en perspective des </a:t>
              </a:r>
              <a:r>
                <a:rPr lang="fr-FR" dirty="0" smtClean="0">
                  <a:latin typeface="+mn-lt"/>
                </a:rPr>
                <a:t>savoirs</a:t>
              </a:r>
              <a:endParaRPr lang="fr-FR" dirty="0">
                <a:latin typeface="+mn-lt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11560" y="4127481"/>
            <a:ext cx="8075717" cy="1307269"/>
            <a:chOff x="611560" y="4127481"/>
            <a:chExt cx="8075717" cy="1307269"/>
          </a:xfrm>
        </p:grpSpPr>
        <p:sp>
          <p:nvSpPr>
            <p:cNvPr id="10" name="Rectangle 9"/>
            <p:cNvSpPr/>
            <p:nvPr/>
          </p:nvSpPr>
          <p:spPr>
            <a:xfrm>
              <a:off x="611560" y="4319451"/>
              <a:ext cx="57606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latin typeface="+mn-lt"/>
                </a:rPr>
                <a:t>Industriels : proposer des solutions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>
                  <a:latin typeface="+mn-lt"/>
                </a:rPr>
                <a:t>Produits d’un partenariat recherche-industrie</a:t>
              </a:r>
            </a:p>
            <a:p>
              <a:pPr marL="742950" lvl="1" indent="-285750">
                <a:buFont typeface="Calibri" panose="020F0502020204030204" pitchFamily="34" charset="0"/>
                <a:buChar char="›"/>
              </a:pPr>
              <a:r>
                <a:rPr lang="fr-FR" dirty="0">
                  <a:latin typeface="+mn-lt"/>
                </a:rPr>
                <a:t>Apports pour leur thématique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13046" y="4127481"/>
              <a:ext cx="2374231" cy="130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2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3140968"/>
            <a:ext cx="6620272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Questions ?</a:t>
            </a:r>
            <a:r>
              <a:rPr lang="fr-FR" sz="2800" dirty="0" smtClean="0">
                <a:solidFill>
                  <a:srgbClr val="153449"/>
                </a:solidFill>
              </a:rPr>
              <a:t/>
            </a:r>
            <a:br>
              <a:rPr lang="fr-FR" sz="2800" dirty="0" smtClean="0">
                <a:solidFill>
                  <a:srgbClr val="153449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930" y="68400"/>
            <a:ext cx="6359670" cy="450000"/>
          </a:xfrm>
        </p:spPr>
        <p:txBody>
          <a:bodyPr/>
          <a:lstStyle/>
          <a:p>
            <a:r>
              <a:rPr lang="fr-FR" dirty="0" smtClean="0"/>
              <a:t>Sources des images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http://loa.ensta-paristech.fr/applications_lang_FR_menu_3</a:t>
            </a:r>
          </a:p>
        </p:txBody>
      </p:sp>
    </p:spTree>
    <p:extLst>
      <p:ext uri="{BB962C8B-B14F-4D97-AF65-F5344CB8AC3E}">
        <p14:creationId xmlns:p14="http://schemas.microsoft.com/office/powerpoint/2010/main" val="39903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Mémoire </a:t>
            </a:r>
            <a:r>
              <a:rPr lang="fr-FR" dirty="0" err="1" smtClean="0"/>
              <a:t>Origins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611560" y="1556792"/>
            <a:ext cx="8169655" cy="4175065"/>
            <a:chOff x="435873" y="1209950"/>
            <a:chExt cx="6120409" cy="3127807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73" y="1209950"/>
              <a:ext cx="2658815" cy="1994112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74" y="3186322"/>
              <a:ext cx="4434953" cy="1151435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809" y="2115882"/>
              <a:ext cx="1631473" cy="1088180"/>
            </a:xfrm>
            <a:prstGeom prst="rect">
              <a:avLst/>
            </a:prstGeom>
          </p:spPr>
        </p:pic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939" y="3186321"/>
              <a:ext cx="1729342" cy="1151436"/>
            </a:xfrm>
            <a:prstGeom prst="rect">
              <a:avLst/>
            </a:prstGeom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688" y="1809750"/>
              <a:ext cx="1835428" cy="1376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3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2204864"/>
            <a:ext cx="820891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+mn-lt"/>
              </a:rPr>
              <a:t>Les « espaces visiteur » des organismes de recherche :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+mn-lt"/>
              </a:rPr>
              <a:t>entre valorisation et médiation, convergence et divergence des enjeux communicationnels.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Paramètres à étudier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859899277"/>
              </p:ext>
            </p:extLst>
          </p:nvPr>
        </p:nvGraphicFramePr>
        <p:xfrm>
          <a:off x="323528" y="836712"/>
          <a:ext cx="8608072" cy="56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5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Étude </a:t>
            </a:r>
            <a:r>
              <a:rPr lang="fr-FR" dirty="0" smtClean="0"/>
              <a:t>des textes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952328" cy="48868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45856"/>
            <a:ext cx="3043122" cy="48980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79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Étude </a:t>
            </a:r>
            <a:r>
              <a:rPr lang="fr-FR" dirty="0" smtClean="0"/>
              <a:t>des textes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10157"/>
              </p:ext>
            </p:extLst>
          </p:nvPr>
        </p:nvGraphicFramePr>
        <p:xfrm>
          <a:off x="107502" y="980728"/>
          <a:ext cx="8928993" cy="4536505"/>
        </p:xfrm>
        <a:graphic>
          <a:graphicData uri="http://schemas.openxmlformats.org/drawingml/2006/table">
            <a:tbl>
              <a:tblPr/>
              <a:tblGrid>
                <a:gridCol w="692766">
                  <a:extLst>
                    <a:ext uri="{9D8B030D-6E8A-4147-A177-3AD203B41FA5}">
                      <a16:colId xmlns:a16="http://schemas.microsoft.com/office/drawing/2014/main" val="3269590895"/>
                    </a:ext>
                  </a:extLst>
                </a:gridCol>
                <a:gridCol w="830741">
                  <a:extLst>
                    <a:ext uri="{9D8B030D-6E8A-4147-A177-3AD203B41FA5}">
                      <a16:colId xmlns:a16="http://schemas.microsoft.com/office/drawing/2014/main" val="3954856505"/>
                    </a:ext>
                  </a:extLst>
                </a:gridCol>
                <a:gridCol w="366478">
                  <a:extLst>
                    <a:ext uri="{9D8B030D-6E8A-4147-A177-3AD203B41FA5}">
                      <a16:colId xmlns:a16="http://schemas.microsoft.com/office/drawing/2014/main" val="3447669479"/>
                    </a:ext>
                  </a:extLst>
                </a:gridCol>
                <a:gridCol w="408362">
                  <a:extLst>
                    <a:ext uri="{9D8B030D-6E8A-4147-A177-3AD203B41FA5}">
                      <a16:colId xmlns:a16="http://schemas.microsoft.com/office/drawing/2014/main" val="3480869073"/>
                    </a:ext>
                  </a:extLst>
                </a:gridCol>
                <a:gridCol w="795782">
                  <a:extLst>
                    <a:ext uri="{9D8B030D-6E8A-4147-A177-3AD203B41FA5}">
                      <a16:colId xmlns:a16="http://schemas.microsoft.com/office/drawing/2014/main" val="2433465532"/>
                    </a:ext>
                  </a:extLst>
                </a:gridCol>
                <a:gridCol w="795782">
                  <a:extLst>
                    <a:ext uri="{9D8B030D-6E8A-4147-A177-3AD203B41FA5}">
                      <a16:colId xmlns:a16="http://schemas.microsoft.com/office/drawing/2014/main" val="304833586"/>
                    </a:ext>
                  </a:extLst>
                </a:gridCol>
                <a:gridCol w="973786">
                  <a:extLst>
                    <a:ext uri="{9D8B030D-6E8A-4147-A177-3AD203B41FA5}">
                      <a16:colId xmlns:a16="http://schemas.microsoft.com/office/drawing/2014/main" val="77957700"/>
                    </a:ext>
                  </a:extLst>
                </a:gridCol>
                <a:gridCol w="869078">
                  <a:extLst>
                    <a:ext uri="{9D8B030D-6E8A-4147-A177-3AD203B41FA5}">
                      <a16:colId xmlns:a16="http://schemas.microsoft.com/office/drawing/2014/main" val="1902367849"/>
                    </a:ext>
                  </a:extLst>
                </a:gridCol>
                <a:gridCol w="795782">
                  <a:extLst>
                    <a:ext uri="{9D8B030D-6E8A-4147-A177-3AD203B41FA5}">
                      <a16:colId xmlns:a16="http://schemas.microsoft.com/office/drawing/2014/main" val="3973996243"/>
                    </a:ext>
                  </a:extLst>
                </a:gridCol>
                <a:gridCol w="795782">
                  <a:extLst>
                    <a:ext uri="{9D8B030D-6E8A-4147-A177-3AD203B41FA5}">
                      <a16:colId xmlns:a16="http://schemas.microsoft.com/office/drawing/2014/main" val="4197940026"/>
                    </a:ext>
                  </a:extLst>
                </a:gridCol>
                <a:gridCol w="808872">
                  <a:extLst>
                    <a:ext uri="{9D8B030D-6E8A-4147-A177-3AD203B41FA5}">
                      <a16:colId xmlns:a16="http://schemas.microsoft.com/office/drawing/2014/main" val="760410178"/>
                    </a:ext>
                  </a:extLst>
                </a:gridCol>
                <a:gridCol w="795782">
                  <a:extLst>
                    <a:ext uri="{9D8B030D-6E8A-4147-A177-3AD203B41FA5}">
                      <a16:colId xmlns:a16="http://schemas.microsoft.com/office/drawing/2014/main" val="1348077596"/>
                    </a:ext>
                  </a:extLst>
                </a:gridCol>
              </a:tblGrid>
              <a:tr h="1922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Connaisseurs</a:t>
                      </a:r>
                    </a:p>
                  </a:txBody>
                  <a:tcPr marL="4034" marR="4034" marT="403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Novices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Industriels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247611"/>
                  </a:ext>
                </a:extLst>
              </a:tr>
              <a:tr h="10763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Titre panneau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Thème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Nb de mots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 texte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Vocabulaire scientifique spécialisé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Vocabulaire scientifique usuel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Métaphores, comparaisons, périphrases et jeux de mots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Marqueurs de reformulation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Références culture commune et vie quotidienne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Conception et marketing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 de pointe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Transfert de technologie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59828"/>
                  </a:ext>
                </a:extLst>
              </a:tr>
              <a:tr h="32679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but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complex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 quotidienne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#5</a:t>
                      </a:r>
                    </a:p>
                  </a:txBody>
                  <a:tcPr marL="4034" marR="4034" marT="4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nano-sized semiconductor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nanoscopic scale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crystal microstructures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organic solvent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solid and liquid phase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microscopic scale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x-rays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chemistry</a:t>
                      </a:r>
                      <a:b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 : ///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everyday products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ecological impact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 detergents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water in the wash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voiture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autoradio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écrans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ordinateurs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lave-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linge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bouton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réglage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lessive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 development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shelf life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effective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Innovation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improve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increased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34" marR="4034" marT="40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18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Étude </a:t>
            </a:r>
            <a:r>
              <a:rPr lang="fr-FR" dirty="0" smtClean="0"/>
              <a:t>des textes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78200" y="153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97063" y="77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46024"/>
              </p:ext>
            </p:extLst>
          </p:nvPr>
        </p:nvGraphicFramePr>
        <p:xfrm>
          <a:off x="755575" y="1036053"/>
          <a:ext cx="7357176" cy="49648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26196">
                  <a:extLst>
                    <a:ext uri="{9D8B030D-6E8A-4147-A177-3AD203B41FA5}">
                      <a16:colId xmlns:a16="http://schemas.microsoft.com/office/drawing/2014/main" val="3673476889"/>
                    </a:ext>
                  </a:extLst>
                </a:gridCol>
                <a:gridCol w="1226196">
                  <a:extLst>
                    <a:ext uri="{9D8B030D-6E8A-4147-A177-3AD203B41FA5}">
                      <a16:colId xmlns:a16="http://schemas.microsoft.com/office/drawing/2014/main" val="4192866854"/>
                    </a:ext>
                  </a:extLst>
                </a:gridCol>
                <a:gridCol w="1226196">
                  <a:extLst>
                    <a:ext uri="{9D8B030D-6E8A-4147-A177-3AD203B41FA5}">
                      <a16:colId xmlns:a16="http://schemas.microsoft.com/office/drawing/2014/main" val="1365902050"/>
                    </a:ext>
                  </a:extLst>
                </a:gridCol>
                <a:gridCol w="1226196">
                  <a:extLst>
                    <a:ext uri="{9D8B030D-6E8A-4147-A177-3AD203B41FA5}">
                      <a16:colId xmlns:a16="http://schemas.microsoft.com/office/drawing/2014/main" val="2488933631"/>
                    </a:ext>
                  </a:extLst>
                </a:gridCol>
                <a:gridCol w="1226196">
                  <a:extLst>
                    <a:ext uri="{9D8B030D-6E8A-4147-A177-3AD203B41FA5}">
                      <a16:colId xmlns:a16="http://schemas.microsoft.com/office/drawing/2014/main" val="2246128793"/>
                    </a:ext>
                  </a:extLst>
                </a:gridCol>
                <a:gridCol w="1226196">
                  <a:extLst>
                    <a:ext uri="{9D8B030D-6E8A-4147-A177-3AD203B41FA5}">
                      <a16:colId xmlns:a16="http://schemas.microsoft.com/office/drawing/2014/main" val="1681849460"/>
                    </a:ext>
                  </a:extLst>
                </a:gridCol>
              </a:tblGrid>
              <a:tr h="79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“Espace visiteur” et structure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Panneau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Thématique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Quantité d’informations pour les novices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Quantité d’informations pour les connaisseurs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Quantité d’informations pour les industriels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58878"/>
                  </a:ext>
                </a:extLst>
              </a:tr>
              <a:tr h="38917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Visitor</a:t>
                      </a:r>
                      <a:r>
                        <a:rPr lang="fr-FR" sz="1100" dirty="0">
                          <a:effectLst/>
                        </a:rPr>
                        <a:t> Centre de l’ESRF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>
                    <a:solidFill>
                      <a:srgbClr val="00B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Common but </a:t>
                      </a:r>
                      <a:r>
                        <a:rPr lang="fr-FR" sz="1050" dirty="0" err="1">
                          <a:effectLst/>
                        </a:rPr>
                        <a:t>complex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Vie quotidienne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37,1%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37,1%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25,7%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2916204359"/>
                  </a:ext>
                </a:extLst>
              </a:tr>
              <a:tr h="3891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Industrial</a:t>
                      </a:r>
                      <a:r>
                        <a:rPr lang="fr-FR" sz="1050" dirty="0">
                          <a:effectLst/>
                        </a:rPr>
                        <a:t> challenges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Industrie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14,3%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42,9%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42,9%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4174487335"/>
                  </a:ext>
                </a:extLst>
              </a:tr>
              <a:tr h="2187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Going nano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Nanosciences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80,0%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1224873030"/>
                  </a:ext>
                </a:extLst>
              </a:tr>
              <a:tr h="3891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Extreme conditions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Géologie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21,7%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78,3%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1764110073"/>
                  </a:ext>
                </a:extLst>
              </a:tr>
              <a:tr h="3891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Solving ancient mysteries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Paléontologie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50,0%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</a:rPr>
                        <a:t>50,0%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497674606"/>
                  </a:ext>
                </a:extLst>
              </a:tr>
              <a:tr h="358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When art needs science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Patrimoine culturel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20,8%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79,2%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1119807405"/>
                  </a:ext>
                </a:extLst>
              </a:tr>
              <a:tr h="35815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PHYSIQUARIUM de l’institut Néel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047" marB="8047" anchor="ctr">
                    <a:solidFill>
                      <a:srgbClr val="00B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cristallographie, qu'est-ce que c'est ?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Cristallographie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26,7%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73,3%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0,0%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1046444082"/>
                  </a:ext>
                </a:extLst>
              </a:tr>
              <a:tr h="358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cristallographie, comment faire ?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Cristallographie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9,1%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89,6%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1,3%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1220549164"/>
                  </a:ext>
                </a:extLst>
              </a:tr>
              <a:tr h="358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cristallographie, pourquoi faire ?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Cristallographie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30,4%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67,9%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1,8%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2385812617"/>
                  </a:ext>
                </a:extLst>
              </a:tr>
              <a:tr h="358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La température, qu'est-ce que c'est ?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Basses températures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19,4%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80,6%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0,0%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3253460039"/>
                  </a:ext>
                </a:extLst>
              </a:tr>
              <a:tr h="5131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très basses températures, comment faire ?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Basses températures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2,3%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97,7%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0,0%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60" marR="21460" marT="21460" marB="21460" anchor="ctr"/>
                </a:tc>
                <a:extLst>
                  <a:ext uri="{0D108BD9-81ED-4DB2-BD59-A6C34878D82A}">
                    <a16:rowId xmlns:a16="http://schemas.microsoft.com/office/drawing/2014/main" val="290378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des textes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7" name="Chart 19"/>
          <p:cNvGraphicFramePr/>
          <p:nvPr>
            <p:extLst>
              <p:ext uri="{D42A27DB-BD31-4B8C-83A1-F6EECF244321}">
                <p14:modId xmlns:p14="http://schemas.microsoft.com/office/powerpoint/2010/main" val="3992122909"/>
              </p:ext>
            </p:extLst>
          </p:nvPr>
        </p:nvGraphicFramePr>
        <p:xfrm>
          <a:off x="-333654" y="1102216"/>
          <a:ext cx="5560736" cy="41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22"/>
          <p:cNvGraphicFramePr/>
          <p:nvPr>
            <p:extLst>
              <p:ext uri="{D42A27DB-BD31-4B8C-83A1-F6EECF244321}">
                <p14:modId xmlns:p14="http://schemas.microsoft.com/office/powerpoint/2010/main" val="952327272"/>
              </p:ext>
            </p:extLst>
          </p:nvPr>
        </p:nvGraphicFramePr>
        <p:xfrm>
          <a:off x="3769647" y="1118434"/>
          <a:ext cx="5708007" cy="408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95"/>
          <p:cNvGrpSpPr/>
          <p:nvPr/>
        </p:nvGrpSpPr>
        <p:grpSpPr>
          <a:xfrm>
            <a:off x="1567856" y="5156716"/>
            <a:ext cx="6008288" cy="277000"/>
            <a:chOff x="802151" y="4056597"/>
            <a:chExt cx="4930143" cy="223704"/>
          </a:xfrm>
        </p:grpSpPr>
        <p:grpSp>
          <p:nvGrpSpPr>
            <p:cNvPr id="10" name="Group 23"/>
            <p:cNvGrpSpPr/>
            <p:nvPr/>
          </p:nvGrpSpPr>
          <p:grpSpPr>
            <a:xfrm>
              <a:off x="802151" y="4056597"/>
              <a:ext cx="1184033" cy="223703"/>
              <a:chOff x="757309" y="3866684"/>
              <a:chExt cx="1184033" cy="22370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57309" y="3915941"/>
                <a:ext cx="147711" cy="147711"/>
              </a:xfrm>
              <a:prstGeom prst="rect">
                <a:avLst/>
              </a:prstGeom>
              <a:solidFill>
                <a:srgbClr val="00B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21"/>
              <p:cNvSpPr txBox="1"/>
              <p:nvPr/>
            </p:nvSpPr>
            <p:spPr>
              <a:xfrm>
                <a:off x="905020" y="3866684"/>
                <a:ext cx="1036322" cy="22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Connaisseurs</a:t>
                </a: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4749900" y="4056597"/>
              <a:ext cx="982394" cy="223703"/>
              <a:chOff x="3842824" y="3866684"/>
              <a:chExt cx="982394" cy="22370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42824" y="3915940"/>
                <a:ext cx="147711" cy="147711"/>
              </a:xfrm>
              <a:prstGeom prst="rect">
                <a:avLst/>
              </a:prstGeom>
              <a:solidFill>
                <a:srgbClr val="7767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28"/>
              <p:cNvSpPr txBox="1"/>
              <p:nvPr/>
            </p:nvSpPr>
            <p:spPr>
              <a:xfrm>
                <a:off x="3990535" y="3866684"/>
                <a:ext cx="834683" cy="22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Industriels</a:t>
                </a: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2" name="Group 27"/>
            <p:cNvGrpSpPr/>
            <p:nvPr/>
          </p:nvGrpSpPr>
          <p:grpSpPr>
            <a:xfrm>
              <a:off x="2950113" y="4056597"/>
              <a:ext cx="835858" cy="223704"/>
              <a:chOff x="2223865" y="3866684"/>
              <a:chExt cx="835858" cy="2237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23865" y="3915940"/>
                <a:ext cx="147711" cy="147711"/>
              </a:xfrm>
              <a:prstGeom prst="rect">
                <a:avLst/>
              </a:prstGeom>
              <a:solidFill>
                <a:srgbClr val="F9AE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29"/>
              <p:cNvSpPr txBox="1"/>
              <p:nvPr/>
            </p:nvSpPr>
            <p:spPr>
              <a:xfrm>
                <a:off x="2376268" y="3866684"/>
                <a:ext cx="683455" cy="223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Novices</a:t>
                </a:r>
                <a:endPara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37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Étude des dispositifs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27/03/2018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53449"/>
                </a:solidFill>
              </a:rPr>
              <a:t>Alix </a:t>
            </a:r>
            <a:r>
              <a:rPr lang="fr-FR" dirty="0">
                <a:solidFill>
                  <a:srgbClr val="153449"/>
                </a:solidFill>
              </a:rPr>
              <a:t>Guillaume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-10062" r="4336" b="10062"/>
          <a:stretch/>
        </p:blipFill>
        <p:spPr>
          <a:xfrm>
            <a:off x="744526" y="694424"/>
            <a:ext cx="3572172" cy="30226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2165" y="1356264"/>
            <a:ext cx="3538435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kern="0" dirty="0" smtClean="0">
                <a:latin typeface="+mn-lt"/>
              </a:rPr>
              <a:t>Panneaux </a:t>
            </a:r>
            <a:r>
              <a:rPr lang="fr-FR" kern="0" dirty="0" err="1" smtClean="0">
                <a:latin typeface="+mn-lt"/>
              </a:rPr>
              <a:t>scripto-visuels</a:t>
            </a:r>
            <a:endParaRPr lang="fr-FR" kern="0" dirty="0" smtClean="0">
              <a:latin typeface="+mn-lt"/>
            </a:endParaRPr>
          </a:p>
          <a:p>
            <a:pPr marL="179388" lvl="0" indent="-1793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kern="0" dirty="0" smtClean="0">
                <a:latin typeface="+mn-lt"/>
              </a:rPr>
              <a:t>Photographies</a:t>
            </a:r>
          </a:p>
          <a:p>
            <a:pPr marL="179388" lvl="0" indent="-1793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kern="0" dirty="0" smtClean="0">
                <a:latin typeface="+mn-lt"/>
              </a:rPr>
              <a:t>Vitrines d’objets de science</a:t>
            </a:r>
          </a:p>
          <a:p>
            <a:pPr marL="179388" lvl="0" indent="-1793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kern="0" dirty="0" smtClean="0">
                <a:latin typeface="+mn-lt"/>
              </a:rPr>
              <a:t>Étiquettes</a:t>
            </a:r>
          </a:p>
          <a:p>
            <a:pPr marL="179388" lvl="0" indent="-1793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kern="0" dirty="0" smtClean="0">
                <a:latin typeface="+mn-lt"/>
              </a:rPr>
              <a:t>Maquettes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526" y="4568851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Bef>
                <a:spcPct val="20000"/>
              </a:spcBef>
              <a:buFontTx/>
              <a:buChar char="•"/>
              <a:defRPr/>
            </a:pPr>
            <a:r>
              <a:rPr lang="fr-FR" kern="0" dirty="0" smtClean="0">
                <a:latin typeface="+mj-lt"/>
              </a:rPr>
              <a:t>Vue </a:t>
            </a:r>
            <a:r>
              <a:rPr lang="fr-FR" kern="0" dirty="0">
                <a:latin typeface="+mj-lt"/>
              </a:rPr>
              <a:t>sur les </a:t>
            </a:r>
            <a:r>
              <a:rPr lang="fr-FR" kern="0" dirty="0" smtClean="0">
                <a:latin typeface="+mj-lt"/>
              </a:rPr>
              <a:t>installations</a:t>
            </a:r>
          </a:p>
          <a:p>
            <a:pPr marL="179388" indent="-179388">
              <a:spcBef>
                <a:spcPct val="20000"/>
              </a:spcBef>
              <a:buFontTx/>
              <a:buChar char="•"/>
              <a:defRPr/>
            </a:pPr>
            <a:r>
              <a:rPr lang="fr-FR" kern="0" dirty="0">
                <a:latin typeface="+mj-lt"/>
              </a:rPr>
              <a:t>Écrans de diffusion vidéo</a:t>
            </a:r>
          </a:p>
          <a:p>
            <a:pPr marL="179388" indent="-179388">
              <a:spcBef>
                <a:spcPct val="20000"/>
              </a:spcBef>
              <a:buFontTx/>
              <a:buChar char="•"/>
              <a:defRPr/>
            </a:pPr>
            <a:r>
              <a:rPr lang="fr-FR" kern="0" dirty="0" smtClean="0">
                <a:latin typeface="+mj-lt"/>
              </a:rPr>
              <a:t>Dispositifs expérimentaux</a:t>
            </a:r>
            <a:endParaRPr lang="fr-FR" kern="0" dirty="0"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07" y="3700028"/>
            <a:ext cx="3631276" cy="24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65B1BEBA-2ACD-EE4B-8A4E-A7A92331B0D1}" vid="{9DE71B95-A8B5-764D-A0BD-757A5AE25D9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2902</TotalTime>
  <Words>769</Words>
  <Application>Microsoft Office PowerPoint</Application>
  <PresentationFormat>Affichage à l'écran (4:3)</PresentationFormat>
  <Paragraphs>271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</vt:lpstr>
      <vt:lpstr>Cambria Math</vt:lpstr>
      <vt:lpstr>Symbol</vt:lpstr>
      <vt:lpstr>Times New Roman</vt:lpstr>
      <vt:lpstr>Conception personnalisée</vt:lpstr>
      <vt:lpstr>1_Conception personnalisée</vt:lpstr>
      <vt:lpstr>Les « espaces visiteur » des organismes de recherche Alix Guillaume </vt:lpstr>
      <vt:lpstr>Mémoire Origins</vt:lpstr>
      <vt:lpstr>Problématique</vt:lpstr>
      <vt:lpstr>Paramètres à étudier</vt:lpstr>
      <vt:lpstr>Étude des textes</vt:lpstr>
      <vt:lpstr>Étude des textes</vt:lpstr>
      <vt:lpstr>Étude des textes</vt:lpstr>
      <vt:lpstr>Étude des textes</vt:lpstr>
      <vt:lpstr>Étude des dispositifs</vt:lpstr>
      <vt:lpstr>Étude des techniques de communication</vt:lpstr>
      <vt:lpstr>Étude des techniques de communication</vt:lpstr>
      <vt:lpstr>Préconisations pour les textes</vt:lpstr>
      <vt:lpstr>Préconisations pour les dispositifs</vt:lpstr>
      <vt:lpstr>Préconisations pour les techniques de communication</vt:lpstr>
      <vt:lpstr>Questions ? </vt:lpstr>
      <vt:lpstr>Sources des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Alix GUILLAUME</dc:creator>
  <cp:lastModifiedBy>Alix GUILLAUME</cp:lastModifiedBy>
  <cp:revision>124</cp:revision>
  <dcterms:created xsi:type="dcterms:W3CDTF">2017-11-10T09:19:09Z</dcterms:created>
  <dcterms:modified xsi:type="dcterms:W3CDTF">2018-03-27T09:32:42Z</dcterms:modified>
</cp:coreProperties>
</file>