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58"/>
  </p:notesMasterIdLst>
  <p:sldIdLst>
    <p:sldId id="388" r:id="rId2"/>
    <p:sldId id="374" r:id="rId3"/>
    <p:sldId id="389" r:id="rId4"/>
    <p:sldId id="376" r:id="rId5"/>
    <p:sldId id="377" r:id="rId6"/>
    <p:sldId id="390" r:id="rId7"/>
    <p:sldId id="410" r:id="rId8"/>
    <p:sldId id="391" r:id="rId9"/>
    <p:sldId id="398" r:id="rId10"/>
    <p:sldId id="431" r:id="rId11"/>
    <p:sldId id="412" r:id="rId12"/>
    <p:sldId id="413" r:id="rId13"/>
    <p:sldId id="414" r:id="rId14"/>
    <p:sldId id="415" r:id="rId15"/>
    <p:sldId id="416" r:id="rId16"/>
    <p:sldId id="421" r:id="rId17"/>
    <p:sldId id="423" r:id="rId18"/>
    <p:sldId id="424" r:id="rId19"/>
    <p:sldId id="417" r:id="rId20"/>
    <p:sldId id="425" r:id="rId21"/>
    <p:sldId id="379" r:id="rId22"/>
    <p:sldId id="380" r:id="rId23"/>
    <p:sldId id="375" r:id="rId24"/>
    <p:sldId id="378" r:id="rId25"/>
    <p:sldId id="381" r:id="rId26"/>
    <p:sldId id="396" r:id="rId27"/>
    <p:sldId id="428" r:id="rId28"/>
    <p:sldId id="418" r:id="rId29"/>
    <p:sldId id="397" r:id="rId30"/>
    <p:sldId id="399" r:id="rId31"/>
    <p:sldId id="400" r:id="rId32"/>
    <p:sldId id="402" r:id="rId33"/>
    <p:sldId id="407" r:id="rId34"/>
    <p:sldId id="408" r:id="rId35"/>
    <p:sldId id="409" r:id="rId36"/>
    <p:sldId id="403" r:id="rId37"/>
    <p:sldId id="401" r:id="rId38"/>
    <p:sldId id="406" r:id="rId39"/>
    <p:sldId id="404" r:id="rId40"/>
    <p:sldId id="405" r:id="rId41"/>
    <p:sldId id="393" r:id="rId42"/>
    <p:sldId id="395" r:id="rId43"/>
    <p:sldId id="394" r:id="rId44"/>
    <p:sldId id="411" r:id="rId45"/>
    <p:sldId id="426" r:id="rId46"/>
    <p:sldId id="429" r:id="rId47"/>
    <p:sldId id="430" r:id="rId48"/>
    <p:sldId id="382" r:id="rId49"/>
    <p:sldId id="383" r:id="rId50"/>
    <p:sldId id="384" r:id="rId51"/>
    <p:sldId id="419" r:id="rId52"/>
    <p:sldId id="420" r:id="rId53"/>
    <p:sldId id="427" r:id="rId54"/>
    <p:sldId id="385" r:id="rId55"/>
    <p:sldId id="386" r:id="rId56"/>
    <p:sldId id="387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7811"/>
    <a:srgbClr val="C2C417"/>
    <a:srgbClr val="A938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78"/>
    <p:restoredTop sz="91433"/>
  </p:normalViewPr>
  <p:slideViewPr>
    <p:cSldViewPr snapToGrid="0" snapToObjects="1">
      <p:cViewPr varScale="1">
        <p:scale>
          <a:sx n="85" d="100"/>
          <a:sy n="85" d="100"/>
        </p:scale>
        <p:origin x="208" y="6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notesMaster" Target="notesMasters/notesMaster1.xml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307C81-CD66-0149-B66F-B41289F75B1E}" type="datetimeFigureOut">
              <a:rPr lang="en-US" smtClean="0"/>
              <a:t>5/23/18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11F4D6-AF44-7445-AF32-5F72BC5656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09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Updated figs in /Users/</a:t>
            </a:r>
            <a:r>
              <a:rPr lang="en-US" dirty="0" err="1" smtClean="0"/>
              <a:t>yoachim</a:t>
            </a:r>
            <a:r>
              <a:rPr lang="en-US" dirty="0" smtClean="0"/>
              <a:t>/</a:t>
            </a:r>
            <a:r>
              <a:rPr lang="en-US" dirty="0" err="1" smtClean="0"/>
              <a:t>gitRepos</a:t>
            </a:r>
            <a:r>
              <a:rPr lang="en-US" dirty="0" smtClean="0"/>
              <a:t>/18_scratch/</a:t>
            </a:r>
            <a:r>
              <a:rPr lang="en-US" dirty="0" err="1" smtClean="0"/>
              <a:t>dither_plots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1F4D6-AF44-7445-AF32-5F72BC56562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643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6A985-361D-8A43-9037-4FAD4101C548}" type="datetimeFigureOut">
              <a:rPr lang="en-US" smtClean="0"/>
              <a:t>5/23/18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A5484-6125-F545-8BAD-14C193242C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6A985-361D-8A43-9037-4FAD4101C548}" type="datetimeFigureOut">
              <a:rPr lang="en-US" smtClean="0"/>
              <a:t>5/23/18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A5484-6125-F545-8BAD-14C193242C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6A985-361D-8A43-9037-4FAD4101C548}" type="datetimeFigureOut">
              <a:rPr lang="en-US" smtClean="0"/>
              <a:t>5/23/18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A5484-6125-F545-8BAD-14C193242C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6A985-361D-8A43-9037-4FAD4101C548}" type="datetimeFigureOut">
              <a:rPr lang="en-US" smtClean="0"/>
              <a:t>5/23/18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A5484-6125-F545-8BAD-14C193242C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6A985-361D-8A43-9037-4FAD4101C548}" type="datetimeFigureOut">
              <a:rPr lang="en-US" smtClean="0"/>
              <a:t>5/23/18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A5484-6125-F545-8BAD-14C193242C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6A985-361D-8A43-9037-4FAD4101C548}" type="datetimeFigureOut">
              <a:rPr lang="en-US" smtClean="0"/>
              <a:t>5/23/18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A5484-6125-F545-8BAD-14C193242C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6A985-361D-8A43-9037-4FAD4101C548}" type="datetimeFigureOut">
              <a:rPr lang="en-US" smtClean="0"/>
              <a:t>5/23/18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A5484-6125-F545-8BAD-14C193242C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6A985-361D-8A43-9037-4FAD4101C548}" type="datetimeFigureOut">
              <a:rPr lang="en-US" smtClean="0"/>
              <a:t>5/23/18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A5484-6125-F545-8BAD-14C193242C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6A985-361D-8A43-9037-4FAD4101C548}" type="datetimeFigureOut">
              <a:rPr lang="en-US" smtClean="0"/>
              <a:t>5/23/18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A5484-6125-F545-8BAD-14C193242C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6A985-361D-8A43-9037-4FAD4101C548}" type="datetimeFigureOut">
              <a:rPr lang="en-US" smtClean="0"/>
              <a:t>5/23/18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A5484-6125-F545-8BAD-14C193242C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6A985-361D-8A43-9037-4FAD4101C548}" type="datetimeFigureOut">
              <a:rPr lang="en-US" smtClean="0"/>
              <a:t>5/23/18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A5484-6125-F545-8BAD-14C193242C7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6A985-361D-8A43-9037-4FAD4101C548}" type="datetimeFigureOut">
              <a:rPr lang="en-US" smtClean="0"/>
              <a:t>5/23/18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6A5484-6125-F545-8BAD-14C193242C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1621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22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Relationship Id="rId3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em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tif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tif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e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LSST Scheduler </a:t>
            </a:r>
            <a:br>
              <a:rPr lang="en-US" dirty="0" smtClean="0"/>
            </a:br>
            <a:r>
              <a:rPr lang="en-US" dirty="0" smtClean="0"/>
              <a:t>Status and Future Plans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Peter Yoachim</a:t>
            </a:r>
          </a:p>
          <a:p>
            <a:r>
              <a:rPr lang="en-US" dirty="0" smtClean="0"/>
              <a:t>University of Washington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08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50" t="13750" b="43217"/>
          <a:stretch/>
        </p:blipFill>
        <p:spPr>
          <a:xfrm>
            <a:off x="6345835" y="0"/>
            <a:ext cx="5846165" cy="5184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9724" y="464697"/>
            <a:ext cx="4437089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Target goal map, where regions are defined in terms of the </a:t>
            </a:r>
            <a:r>
              <a:rPr lang="en-US" sz="2400" b="1" dirty="0" smtClean="0"/>
              <a:t>ratios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WFD = 1</a:t>
            </a:r>
          </a:p>
          <a:p>
            <a:r>
              <a:rPr lang="en-US" sz="2400" dirty="0" smtClean="0"/>
              <a:t>NES = 0.46</a:t>
            </a:r>
          </a:p>
          <a:p>
            <a:r>
              <a:rPr lang="en-US" sz="2400" dirty="0" smtClean="0"/>
              <a:t>SCP = 0.15</a:t>
            </a:r>
          </a:p>
          <a:p>
            <a:r>
              <a:rPr lang="en-US" sz="2400" dirty="0" smtClean="0"/>
              <a:t>GP = 0.15</a:t>
            </a:r>
          </a:p>
          <a:p>
            <a:endParaRPr lang="en-US" dirty="0" smtClean="0"/>
          </a:p>
          <a:p>
            <a:r>
              <a:rPr lang="en-US" sz="2400" dirty="0" smtClean="0"/>
              <a:t>(No running out of observations, can make a map per filter)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0346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987800" y="0"/>
            <a:ext cx="8204200" cy="4737100"/>
            <a:chOff x="2099917" y="1100207"/>
            <a:chExt cx="8204200" cy="4737100"/>
          </a:xfrm>
        </p:grpSpPr>
        <p:sp>
          <p:nvSpPr>
            <p:cNvPr id="3" name="Rectangle 2"/>
            <p:cNvSpPr/>
            <p:nvPr/>
          </p:nvSpPr>
          <p:spPr>
            <a:xfrm>
              <a:off x="2099917" y="1100207"/>
              <a:ext cx="8204200" cy="4737099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99917" y="1100207"/>
              <a:ext cx="8204200" cy="4737100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159027" y="927652"/>
            <a:ext cx="3534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Combine the target goal map with the map of completed observations to generate a map </a:t>
            </a:r>
            <a:r>
              <a:rPr lang="en-US" sz="2400" dirty="0" smtClean="0"/>
              <a:t>of how far behind </a:t>
            </a:r>
            <a:r>
              <a:rPr lang="en-US" sz="2400" dirty="0" err="1" smtClean="0"/>
              <a:t>HEALpixels</a:t>
            </a:r>
            <a:r>
              <a:rPr lang="en-US" sz="2400" dirty="0" smtClean="0"/>
              <a:t> are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0317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987800" y="0"/>
            <a:ext cx="8204200" cy="4737100"/>
            <a:chOff x="1993900" y="1060450"/>
            <a:chExt cx="8204200" cy="4737100"/>
          </a:xfrm>
        </p:grpSpPr>
        <p:sp>
          <p:nvSpPr>
            <p:cNvPr id="3" name="Rectangle 2"/>
            <p:cNvSpPr/>
            <p:nvPr/>
          </p:nvSpPr>
          <p:spPr>
            <a:xfrm>
              <a:off x="1993900" y="1060450"/>
              <a:ext cx="8204200" cy="47371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93900" y="1060450"/>
              <a:ext cx="8204200" cy="4737100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546265" y="855024"/>
            <a:ext cx="28382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Time to slew to any </a:t>
            </a:r>
            <a:r>
              <a:rPr lang="en-US" sz="2400" dirty="0" err="1" smtClean="0"/>
              <a:t>HEALpixels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9639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869083" y="285198"/>
            <a:ext cx="8204200" cy="4737100"/>
            <a:chOff x="2146300" y="1212850"/>
            <a:chExt cx="8204200" cy="4737100"/>
          </a:xfrm>
        </p:grpSpPr>
        <p:sp>
          <p:nvSpPr>
            <p:cNvPr id="3" name="Rectangle 2"/>
            <p:cNvSpPr/>
            <p:nvPr/>
          </p:nvSpPr>
          <p:spPr>
            <a:xfrm>
              <a:off x="2146300" y="1212850"/>
              <a:ext cx="8204200" cy="47371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46300" y="1212850"/>
              <a:ext cx="8204200" cy="4737100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95003" y="1270659"/>
            <a:ext cx="34653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Mask in </a:t>
            </a:r>
            <a:r>
              <a:rPr lang="en-US" sz="2400" dirty="0" err="1" smtClean="0"/>
              <a:t>alt,az</a:t>
            </a:r>
            <a:r>
              <a:rPr lang="en-US" sz="2400" dirty="0" smtClean="0"/>
              <a:t> space to prevent getting stuck near zenith or </a:t>
            </a:r>
            <a:r>
              <a:rPr lang="en-US" sz="2400" dirty="0" err="1" smtClean="0"/>
              <a:t>airmass</a:t>
            </a:r>
            <a:r>
              <a:rPr lang="en-US" sz="2400" dirty="0" smtClean="0"/>
              <a:t> limit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598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422567" y="0"/>
            <a:ext cx="9769434" cy="6683274"/>
            <a:chOff x="1993900" y="1060450"/>
            <a:chExt cx="8204200" cy="4737100"/>
          </a:xfrm>
        </p:grpSpPr>
        <p:sp>
          <p:nvSpPr>
            <p:cNvPr id="3" name="Rectangle 2"/>
            <p:cNvSpPr/>
            <p:nvPr/>
          </p:nvSpPr>
          <p:spPr>
            <a:xfrm>
              <a:off x="1993900" y="1060450"/>
              <a:ext cx="8204200" cy="47371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93900" y="1060450"/>
              <a:ext cx="8204200" cy="4737100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-1" y="190005"/>
            <a:ext cx="2422568" cy="4142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Final </a:t>
            </a:r>
            <a:r>
              <a:rPr lang="en-US" sz="2400" dirty="0" smtClean="0"/>
              <a:t>reward </a:t>
            </a:r>
            <a:r>
              <a:rPr lang="en-US" sz="2400" dirty="0" smtClean="0"/>
              <a:t>function is a linear combination of the basis functions.</a:t>
            </a:r>
          </a:p>
          <a:p>
            <a:endParaRPr lang="en-US" sz="2400" dirty="0"/>
          </a:p>
          <a:p>
            <a:r>
              <a:rPr lang="en-US" sz="2400" dirty="0" smtClean="0"/>
              <a:t>Single filter survey only has </a:t>
            </a:r>
            <a:r>
              <a:rPr lang="en-US" sz="2400" dirty="0" smtClean="0"/>
              <a:t>3* </a:t>
            </a:r>
            <a:r>
              <a:rPr lang="en-US" sz="2400" dirty="0" smtClean="0"/>
              <a:t>free parameters!</a:t>
            </a:r>
          </a:p>
        </p:txBody>
      </p:sp>
    </p:spTree>
    <p:extLst>
      <p:ext uri="{BB962C8B-B14F-4D97-AF65-F5344CB8AC3E}">
        <p14:creationId xmlns:p14="http://schemas.microsoft.com/office/powerpoint/2010/main" val="1337698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048906" y="193103"/>
            <a:ext cx="3206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Full Survey</a:t>
            </a:r>
            <a:endParaRPr lang="en-US" sz="24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5940371" y="5797825"/>
            <a:ext cx="5784405" cy="702366"/>
            <a:chOff x="1076738" y="4247321"/>
            <a:chExt cx="5784405" cy="702366"/>
          </a:xfrm>
        </p:grpSpPr>
        <p:sp>
          <p:nvSpPr>
            <p:cNvPr id="9" name="Rectangle 8"/>
            <p:cNvSpPr/>
            <p:nvPr/>
          </p:nvSpPr>
          <p:spPr>
            <a:xfrm>
              <a:off x="2098727" y="4247321"/>
              <a:ext cx="848139" cy="70236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g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91767" y="4247321"/>
              <a:ext cx="848139" cy="70236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r</a:t>
              </a: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76738" y="4247322"/>
              <a:ext cx="848139" cy="702365"/>
            </a:xfrm>
            <a:prstGeom prst="rect">
              <a:avLst/>
            </a:prstGeom>
            <a:solidFill>
              <a:srgbClr val="A938C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u</a:t>
              </a:r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013004" y="4247321"/>
              <a:ext cx="848139" cy="7023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y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084808" y="4247321"/>
              <a:ext cx="848139" cy="702365"/>
            </a:xfrm>
            <a:prstGeom prst="rect">
              <a:avLst/>
            </a:prstGeom>
            <a:solidFill>
              <a:srgbClr val="C4781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i</a:t>
              </a:r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048906" y="4247321"/>
              <a:ext cx="848139" cy="702365"/>
            </a:xfrm>
            <a:prstGeom prst="rect">
              <a:avLst/>
            </a:prstGeom>
            <a:solidFill>
              <a:srgbClr val="C2C41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z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540025" y="2305878"/>
            <a:ext cx="1470991" cy="92765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Pairs</a:t>
            </a:r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2163416" y="4346712"/>
            <a:ext cx="2696819" cy="596348"/>
            <a:chOff x="7066721" y="4678016"/>
            <a:chExt cx="2696819" cy="596348"/>
          </a:xfrm>
        </p:grpSpPr>
        <p:sp>
          <p:nvSpPr>
            <p:cNvPr id="17" name="Rectangle 16"/>
            <p:cNvSpPr/>
            <p:nvPr/>
          </p:nvSpPr>
          <p:spPr>
            <a:xfrm>
              <a:off x="7066721" y="4678016"/>
              <a:ext cx="834887" cy="59634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DD1</a:t>
              </a:r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997687" y="4678017"/>
              <a:ext cx="834887" cy="59634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DD2</a:t>
              </a:r>
              <a:endParaRPr lang="en-US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928653" y="4678016"/>
              <a:ext cx="834887" cy="59634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DD3</a:t>
              </a:r>
              <a:r>
                <a:rPr lang="mr-IN" dirty="0" smtClean="0"/>
                <a:t>…</a:t>
              </a:r>
              <a:endParaRPr lang="en-US" dirty="0"/>
            </a:p>
          </p:txBody>
        </p:sp>
      </p:grpSp>
      <p:cxnSp>
        <p:nvCxnSpPr>
          <p:cNvPr id="22" name="Straight Arrow Connector 21"/>
          <p:cNvCxnSpPr>
            <a:stCxn id="16" idx="0"/>
          </p:cNvCxnSpPr>
          <p:nvPr/>
        </p:nvCxnSpPr>
        <p:spPr>
          <a:xfrm flipH="1" flipV="1">
            <a:off x="1275520" y="1444487"/>
            <a:ext cx="1" cy="861391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05150" y="905686"/>
            <a:ext cx="1140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RA,Dec</a:t>
            </a:r>
            <a:r>
              <a:rPr lang="en-US" dirty="0" smtClean="0"/>
              <a:t>) </a:t>
            </a:r>
          </a:p>
          <a:p>
            <a:r>
              <a:rPr lang="en-US" dirty="0" smtClean="0"/>
              <a:t>Reward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8852452" y="151825"/>
            <a:ext cx="33395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Requesting an observation, each “survey” returns target(s) and a reward value. Highest reward value gets selected.</a:t>
            </a:r>
          </a:p>
          <a:p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 flipH="1" flipV="1">
            <a:off x="3511826" y="3485321"/>
            <a:ext cx="1" cy="861391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941456" y="2946520"/>
            <a:ext cx="1140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RA,Dec</a:t>
            </a:r>
            <a:r>
              <a:rPr lang="en-US" dirty="0" smtClean="0"/>
              <a:t>) </a:t>
            </a:r>
          </a:p>
          <a:p>
            <a:r>
              <a:rPr lang="en-US" dirty="0" smtClean="0"/>
              <a:t>Reward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flipH="1" flipV="1">
            <a:off x="8385574" y="4936434"/>
            <a:ext cx="1" cy="861391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815204" y="4397633"/>
            <a:ext cx="1140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RA,Dec</a:t>
            </a:r>
            <a:r>
              <a:rPr lang="en-US" dirty="0" smtClean="0"/>
              <a:t>) </a:t>
            </a:r>
          </a:p>
          <a:p>
            <a:r>
              <a:rPr lang="en-US" dirty="0" smtClean="0"/>
              <a:t>Reward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89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4152"/>
          <a:stretch/>
        </p:blipFill>
        <p:spPr>
          <a:xfrm>
            <a:off x="0" y="1411357"/>
            <a:ext cx="12191967" cy="54466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94990" y="265043"/>
            <a:ext cx="5459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Number of observations in each filter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3465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066" r="3261" b="1953"/>
          <a:stretch/>
        </p:blipFill>
        <p:spPr>
          <a:xfrm>
            <a:off x="0" y="1366534"/>
            <a:ext cx="12192000" cy="54914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17843" y="477078"/>
            <a:ext cx="2134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Coadded</a:t>
            </a:r>
            <a:r>
              <a:rPr lang="en-US" sz="2400" dirty="0" smtClean="0"/>
              <a:t> Depth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2791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444" y="0"/>
            <a:ext cx="8559556" cy="56056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765" y="344555"/>
            <a:ext cx="33011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Fraction of observations that are in a pair that can be used for solar system object detection  (peak around 90%)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10691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869" y="0"/>
            <a:ext cx="7862131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017" y="424069"/>
            <a:ext cx="266368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Shutter open 76% of possible time. (82% would be the maximum with no filter changes and minimum slew times)</a:t>
            </a:r>
          </a:p>
          <a:p>
            <a:endParaRPr lang="en-US" sz="2400" dirty="0"/>
          </a:p>
          <a:p>
            <a:r>
              <a:rPr lang="en-US" sz="2400" dirty="0" smtClean="0"/>
              <a:t>Observing mostly near meridian.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0934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528" y="0"/>
            <a:ext cx="8971472" cy="68676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737" y="261872"/>
            <a:ext cx="321852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Old proposal based scheduler</a:t>
            </a:r>
          </a:p>
          <a:p>
            <a:endParaRPr lang="en-US" sz="2400" dirty="0"/>
          </a:p>
          <a:p>
            <a:r>
              <a:rPr lang="en-US" sz="2400" dirty="0" smtClean="0"/>
              <a:t>Simulating the motion of the dome and telescope, using realistic weather logs, scheduled and unscheduled downtime, seeing model, sky brightness model, etc.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4287328" y="1682151"/>
            <a:ext cx="6140495" cy="2985164"/>
            <a:chOff x="4287328" y="1682151"/>
            <a:chExt cx="6140495" cy="2985164"/>
          </a:xfrm>
        </p:grpSpPr>
        <p:sp>
          <p:nvSpPr>
            <p:cNvPr id="6" name="TextBox 5"/>
            <p:cNvSpPr txBox="1"/>
            <p:nvPr/>
          </p:nvSpPr>
          <p:spPr>
            <a:xfrm>
              <a:off x="4287328" y="2708696"/>
              <a:ext cx="23316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Wide-Fast-Deep (WFD)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201729" y="1682151"/>
              <a:ext cx="23981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North Ecliptic Spur (NES)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467030" y="1820650"/>
              <a:ext cx="19607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Galactic Plane (GP)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970144" y="4020984"/>
              <a:ext cx="22428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South Celestial Pole (SCP)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096754" y="3142397"/>
              <a:ext cx="19896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Deep Drilling Fields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 flipV="1">
              <a:off x="7306574" y="2648309"/>
              <a:ext cx="508959" cy="457175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 flipV="1">
              <a:off x="7096754" y="3174732"/>
              <a:ext cx="328616" cy="51082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>
              <a:off x="8058464" y="3410219"/>
              <a:ext cx="66225" cy="21318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69553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39756" y="0"/>
            <a:ext cx="9152245" cy="6472052"/>
            <a:chOff x="1993900" y="1060450"/>
            <a:chExt cx="8204200" cy="4737100"/>
          </a:xfrm>
        </p:grpSpPr>
        <p:sp>
          <p:nvSpPr>
            <p:cNvPr id="3" name="Rectangle 2"/>
            <p:cNvSpPr/>
            <p:nvPr/>
          </p:nvSpPr>
          <p:spPr>
            <a:xfrm>
              <a:off x="1993900" y="1060450"/>
              <a:ext cx="8204200" cy="47371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93900" y="1060450"/>
              <a:ext cx="8204200" cy="4737100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92765" y="649356"/>
            <a:ext cx="314076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reward function shows the best </a:t>
            </a:r>
            <a:r>
              <a:rPr lang="en-US" sz="2400" dirty="0" err="1" smtClean="0"/>
              <a:t>HEALpixel</a:t>
            </a:r>
            <a:r>
              <a:rPr lang="en-US" sz="2400" dirty="0" smtClean="0"/>
              <a:t> to observe. 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Each </a:t>
            </a:r>
            <a:r>
              <a:rPr lang="en-US" sz="2400" dirty="0" smtClean="0"/>
              <a:t>night, we randomly rotate the </a:t>
            </a:r>
            <a:r>
              <a:rPr lang="en-US" sz="2400" dirty="0" smtClean="0"/>
              <a:t>tessellation </a:t>
            </a:r>
            <a:r>
              <a:rPr lang="en-US" sz="2400" dirty="0" smtClean="0"/>
              <a:t>and create a new mapping of </a:t>
            </a:r>
            <a:r>
              <a:rPr lang="en-US" sz="2400" dirty="0" err="1" smtClean="0"/>
              <a:t>HEALpix</a:t>
            </a:r>
            <a:r>
              <a:rPr lang="en-US" sz="2400" dirty="0" smtClean="0"/>
              <a:t> to </a:t>
            </a:r>
            <a:r>
              <a:rPr lang="en-US" sz="2400" dirty="0" err="1" smtClean="0"/>
              <a:t>pointings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5690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81" y="-1"/>
            <a:ext cx="8934720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" y="834236"/>
            <a:ext cx="32572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 </a:t>
            </a:r>
            <a:r>
              <a:rPr lang="en-US" sz="2400" smtClean="0"/>
              <a:t>more </a:t>
            </a:r>
            <a:r>
              <a:rPr lang="en-US" sz="2400" smtClean="0"/>
              <a:t>over-exposed </a:t>
            </a:r>
            <a:r>
              <a:rPr lang="en-US" sz="2400" dirty="0" smtClean="0"/>
              <a:t>overlap regions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51803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059" y="802452"/>
            <a:ext cx="8729490" cy="60150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9918" y="5585552"/>
            <a:ext cx="661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DDFs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319097" y="1187986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WFD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60804" y="4812535"/>
            <a:ext cx="135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SCP, NES, GP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80434" y="4939221"/>
            <a:ext cx="1631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No </a:t>
            </a:r>
            <a:r>
              <a:rPr lang="en-US" smtClean="0">
                <a:solidFill>
                  <a:schemeClr val="bg1"/>
                </a:solidFill>
              </a:rPr>
              <a:t>more overlaps!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0336" y="802452"/>
            <a:ext cx="3075723" cy="854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Feature </a:t>
            </a:r>
            <a:r>
              <a:rPr lang="en-US" sz="2400" dirty="0"/>
              <a:t>b</a:t>
            </a:r>
            <a:r>
              <a:rPr lang="en-US" sz="2400" dirty="0" smtClean="0"/>
              <a:t>ased scheduler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3082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661" y="572877"/>
            <a:ext cx="8856339" cy="61330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9320" y="1189822"/>
            <a:ext cx="22364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Feature based scheduler. </a:t>
            </a:r>
          </a:p>
          <a:p>
            <a:endParaRPr lang="en-US" dirty="0"/>
          </a:p>
          <a:p>
            <a:r>
              <a:rPr lang="en-US" dirty="0" smtClean="0"/>
              <a:t>No more giant power spike at 1 degree (l=180)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61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320" y="0"/>
            <a:ext cx="4023360" cy="44372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023360" cy="44372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3383" y="4598629"/>
            <a:ext cx="16137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Undithered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4816527" y="4598629"/>
            <a:ext cx="22120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Sub field dithers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8419522" y="4598629"/>
            <a:ext cx="3251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Feature Based scheduler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2011680" y="5683585"/>
            <a:ext cx="91985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So far, we have only tried to keep the number of visits even. We could try to keep </a:t>
            </a:r>
            <a:r>
              <a:rPr lang="en-US" sz="2400" dirty="0" err="1" smtClean="0"/>
              <a:t>coadded</a:t>
            </a:r>
            <a:r>
              <a:rPr lang="en-US" sz="2400" dirty="0" smtClean="0"/>
              <a:t> depth even.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822" y="0"/>
            <a:ext cx="4021178" cy="443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28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173" y="0"/>
            <a:ext cx="4023360" cy="44372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6" y="0"/>
            <a:ext cx="4023360" cy="44372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67085" y="5290970"/>
            <a:ext cx="4861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Another view at the WFD-SCP border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465" y="2406"/>
            <a:ext cx="4021178" cy="443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98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8527" y="461072"/>
            <a:ext cx="289155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We are a little under-subscribed in winter, little over-subscribed in summer.</a:t>
            </a:r>
          </a:p>
          <a:p>
            <a:endParaRPr lang="en-US" sz="2400" dirty="0"/>
          </a:p>
          <a:p>
            <a:r>
              <a:rPr lang="en-US" sz="2400" dirty="0" smtClean="0"/>
              <a:t>May want to adjust WFD area a bit to compensate. Make sure we don’t pile-up DD fields too much in RA.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82" y="0"/>
            <a:ext cx="8934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41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135" y="0"/>
            <a:ext cx="906686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96881"/>
            <a:ext cx="30044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Filter choice currently gets driven largely by lunar phase. So we get several days of red followed by days of blue.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3803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92557" y="2305877"/>
            <a:ext cx="55335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Some initial experiments in rolling cadence</a:t>
            </a:r>
          </a:p>
          <a:p>
            <a:r>
              <a:rPr lang="en-US" sz="2400" dirty="0" smtClean="0"/>
              <a:t>(proof of concept, I did these in a day)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98446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82" y="0"/>
            <a:ext cx="893471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313" y="2279374"/>
            <a:ext cx="25576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WFD~90-100 observations/</a:t>
            </a:r>
            <a:r>
              <a:rPr lang="en-US" sz="2400" dirty="0" err="1" smtClean="0"/>
              <a:t>yr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8192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99" y="14842"/>
            <a:ext cx="6204858" cy="68431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6883" y="807522"/>
            <a:ext cx="47620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Fixed fields mean overlap areas get over-observed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5679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80" y="0"/>
            <a:ext cx="89347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77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838" y="0"/>
            <a:ext cx="90071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56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82" y="0"/>
            <a:ext cx="893471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8782" y="954157"/>
            <a:ext cx="27034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Rolling Cadence:</a:t>
            </a:r>
          </a:p>
          <a:p>
            <a:r>
              <a:rPr lang="en-US" sz="2400" dirty="0" smtClean="0"/>
              <a:t>Mask 1/3 of WFD region each year.</a:t>
            </a:r>
          </a:p>
          <a:p>
            <a:endParaRPr lang="en-US" sz="2400" dirty="0"/>
          </a:p>
          <a:p>
            <a:r>
              <a:rPr lang="en-US" sz="2400" dirty="0" smtClean="0"/>
              <a:t>Now 120-130 observations/</a:t>
            </a:r>
            <a:r>
              <a:rPr lang="en-US" sz="2400" dirty="0" err="1" smtClean="0"/>
              <a:t>yr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0462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82" y="0"/>
            <a:ext cx="8934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62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82" y="0"/>
            <a:ext cx="8934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7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134" y="0"/>
            <a:ext cx="89588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24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82" y="0"/>
            <a:ext cx="893471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2522" y="1179443"/>
            <a:ext cx="28889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Now Mask half the WFD region. Then unmask next year</a:t>
            </a:r>
          </a:p>
          <a:p>
            <a:endParaRPr lang="en-US" sz="2400" dirty="0"/>
          </a:p>
          <a:p>
            <a:r>
              <a:rPr lang="en-US" sz="2400" dirty="0" smtClean="0"/>
              <a:t>140-160 </a:t>
            </a:r>
            <a:r>
              <a:rPr lang="en-US" sz="2400" dirty="0" err="1" smtClean="0"/>
              <a:t>obs</a:t>
            </a:r>
            <a:r>
              <a:rPr lang="en-US" sz="2400" dirty="0" smtClean="0"/>
              <a:t>/</a:t>
            </a:r>
            <a:r>
              <a:rPr lang="en-US" sz="2400" dirty="0" err="1" smtClean="0"/>
              <a:t>yr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8754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82" y="0"/>
            <a:ext cx="8934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63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82" y="0"/>
            <a:ext cx="8934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04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82" y="0"/>
            <a:ext cx="893471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1061" y="1378226"/>
            <a:ext cx="2411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Mask 2/3 of WFD</a:t>
            </a:r>
          </a:p>
          <a:p>
            <a:endParaRPr lang="en-US" sz="2400" dirty="0"/>
          </a:p>
          <a:p>
            <a:r>
              <a:rPr lang="en-US" sz="2400" dirty="0" smtClean="0"/>
              <a:t>160-180/</a:t>
            </a:r>
            <a:r>
              <a:rPr lang="en-US" sz="2400" dirty="0" err="1" smtClean="0"/>
              <a:t>yr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63219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31536"/>
            <a:ext cx="5651653" cy="43263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940" y="931536"/>
            <a:ext cx="6353060" cy="43238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259239" y="4329629"/>
            <a:ext cx="661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DDFs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57413" y="3325258"/>
            <a:ext cx="1395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WFD overlap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19097" y="1187986"/>
            <a:ext cx="638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bg1"/>
                </a:solidFill>
              </a:rPr>
              <a:t>WFD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60804" y="3810000"/>
            <a:ext cx="135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SCP, NES, GP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2421" y="100539"/>
            <a:ext cx="31051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Old proposal based scheduler</a:t>
            </a:r>
          </a:p>
        </p:txBody>
      </p:sp>
    </p:spTree>
    <p:extLst>
      <p:ext uri="{BB962C8B-B14F-4D97-AF65-F5344CB8AC3E}">
        <p14:creationId xmlns:p14="http://schemas.microsoft.com/office/powerpoint/2010/main" val="168202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82" y="0"/>
            <a:ext cx="8934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88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511325"/>
            <a:ext cx="1720203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r>
              <a:rPr lang="en-US" sz="2400" dirty="0" smtClean="0"/>
              <a:t>Baseline:</a:t>
            </a:r>
          </a:p>
          <a:p>
            <a:endParaRPr lang="en-US" sz="2400" dirty="0" smtClean="0"/>
          </a:p>
          <a:p>
            <a:r>
              <a:rPr lang="en-US" sz="2400" dirty="0" smtClean="0"/>
              <a:t>Median inter-night gap of 3.95 days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203" y="0"/>
            <a:ext cx="104717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0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204" y="0"/>
            <a:ext cx="1047179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828003"/>
            <a:ext cx="17202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1/3 rolling cadence</a:t>
            </a:r>
          </a:p>
          <a:p>
            <a:r>
              <a:rPr lang="en-US" sz="2400" dirty="0" smtClean="0"/>
              <a:t>Median gap of 2.06 days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8794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203" y="-1"/>
            <a:ext cx="10471797" cy="68580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933331"/>
            <a:ext cx="17202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Half-sky rolling cadence:</a:t>
            </a:r>
          </a:p>
          <a:p>
            <a:r>
              <a:rPr lang="en-US" sz="2400" dirty="0" smtClean="0"/>
              <a:t>Median gap 2.01 days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286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204" y="0"/>
            <a:ext cx="1047179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933331"/>
            <a:ext cx="17202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2/3 rolling cadence:</a:t>
            </a:r>
          </a:p>
          <a:p>
            <a:r>
              <a:rPr lang="en-US" sz="2400" dirty="0" smtClean="0"/>
              <a:t>Median gap 1.97 days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6342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2521" y="1086678"/>
            <a:ext cx="482379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Rolling cadence takeaway: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The baseline tends to have 4-day gaps (in all filters)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Overly aggressive rolling cadence can cut that down to 2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I often head 3 is the magic number for </a:t>
            </a:r>
            <a:r>
              <a:rPr lang="en-US" sz="2400" dirty="0" err="1" smtClean="0"/>
              <a:t>SNe</a:t>
            </a:r>
            <a:r>
              <a:rPr lang="en-US" sz="2400" dirty="0" smtClean="0"/>
              <a:t>, so we should be able to get close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209" y="0"/>
            <a:ext cx="7198792" cy="47145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04143" y="5036695"/>
            <a:ext cx="88591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We need  to do the slightly more sophisticated experiment where we increase cadence but still observe the full sky each year (rather than masking the target map, just set it to a lower value)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11455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422567" y="0"/>
            <a:ext cx="9769434" cy="6683274"/>
            <a:chOff x="1993900" y="1060450"/>
            <a:chExt cx="8204200" cy="4737100"/>
          </a:xfrm>
        </p:grpSpPr>
        <p:sp>
          <p:nvSpPr>
            <p:cNvPr id="3" name="Rectangle 2"/>
            <p:cNvSpPr/>
            <p:nvPr/>
          </p:nvSpPr>
          <p:spPr>
            <a:xfrm>
              <a:off x="1993900" y="1060450"/>
              <a:ext cx="8204200" cy="47371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93900" y="1060450"/>
              <a:ext cx="8204200" cy="47371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874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953062" y="-877"/>
            <a:ext cx="9238938" cy="5276538"/>
            <a:chOff x="3454565" y="917946"/>
            <a:chExt cx="8204200" cy="4737101"/>
          </a:xfrm>
        </p:grpSpPr>
        <p:sp>
          <p:nvSpPr>
            <p:cNvPr id="4" name="Rectangle 3"/>
            <p:cNvSpPr/>
            <p:nvPr/>
          </p:nvSpPr>
          <p:spPr>
            <a:xfrm>
              <a:off x="3454565" y="917947"/>
              <a:ext cx="8204200" cy="47371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54565" y="917946"/>
              <a:ext cx="8204200" cy="4737100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0" y="52945"/>
            <a:ext cx="295306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Rather than have a greedy algorithm pick single observations, have a greedy algorithm select a large chunk of sky. Then solve the traveling salesperson to keep </a:t>
            </a:r>
            <a:r>
              <a:rPr lang="en-US" sz="2400" dirty="0" err="1" smtClean="0"/>
              <a:t>slewtime</a:t>
            </a:r>
            <a:r>
              <a:rPr lang="en-US" sz="2400" dirty="0" smtClean="0"/>
              <a:t> down. Go through the block twice to get pairs.</a:t>
            </a:r>
            <a:endParaRPr lang="en-US" sz="2400" dirty="0"/>
          </a:p>
        </p:txBody>
      </p:sp>
      <p:sp>
        <p:nvSpPr>
          <p:cNvPr id="7" name="Triangle 6"/>
          <p:cNvSpPr/>
          <p:nvPr/>
        </p:nvSpPr>
        <p:spPr>
          <a:xfrm rot="3553163">
            <a:off x="6764352" y="2147729"/>
            <a:ext cx="908305" cy="979326"/>
          </a:xfrm>
          <a:prstGeom prst="triangle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6518902" y="2337588"/>
            <a:ext cx="1076115" cy="873253"/>
            <a:chOff x="6518902" y="2337588"/>
            <a:chExt cx="1076115" cy="873253"/>
          </a:xfrm>
        </p:grpSpPr>
        <p:sp>
          <p:nvSpPr>
            <p:cNvPr id="8" name="Oval 7"/>
            <p:cNvSpPr/>
            <p:nvPr/>
          </p:nvSpPr>
          <p:spPr>
            <a:xfrm>
              <a:off x="6518902" y="2444596"/>
              <a:ext cx="299804" cy="299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7002112" y="2805811"/>
              <a:ext cx="299804" cy="299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7152014" y="2571184"/>
              <a:ext cx="299804" cy="299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6995409" y="2342585"/>
              <a:ext cx="299804" cy="299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7295213" y="2337588"/>
              <a:ext cx="299804" cy="299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6903711" y="2546607"/>
              <a:ext cx="299804" cy="299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6747106" y="2342585"/>
              <a:ext cx="299804" cy="299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6845507" y="2911037"/>
              <a:ext cx="299804" cy="299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6747986" y="2642389"/>
              <a:ext cx="299804" cy="29980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4925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00" y="198511"/>
            <a:ext cx="68629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Future Plans: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Double check that all-sky re-tessellation is good for </a:t>
            </a:r>
            <a:r>
              <a:rPr lang="en-US" sz="2400" dirty="0" err="1" smtClean="0">
                <a:solidFill>
                  <a:srgbClr val="FF0000"/>
                </a:solidFill>
              </a:rPr>
              <a:t>ubercal</a:t>
            </a:r>
            <a:r>
              <a:rPr lang="en-US" sz="2400" dirty="0" smtClean="0">
                <a:solidFill>
                  <a:srgbClr val="FF0000"/>
                </a:solidFill>
              </a:rPr>
              <a:t> (it should be great)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Schedule large areas rather than single </a:t>
            </a:r>
            <a:r>
              <a:rPr lang="en-US" sz="2400" dirty="0" smtClean="0"/>
              <a:t>visits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More sophisticated DD cadence</a:t>
            </a:r>
            <a:endParaRPr lang="en-US" sz="2400" dirty="0" smtClean="0">
              <a:solidFill>
                <a:srgbClr val="FF00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We (still) need a dither strategy for the DD fields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We (still) need a strategy for dithering in camera rotator angle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More sophisticated rolling cadence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Adjust WFD area for summer/winter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Galactic plane as part of WFD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Try to enforce particular WFD cadence with a new basis function?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Depth uniformity basis function?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Special 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year strategy to get templates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I’d like to try new </a:t>
            </a:r>
            <a:r>
              <a:rPr lang="en-US" sz="2400" dirty="0" smtClean="0">
                <a:solidFill>
                  <a:srgbClr val="FF0000"/>
                </a:solidFill>
              </a:rPr>
              <a:t>sky tessellations</a:t>
            </a:r>
            <a:endParaRPr lang="en-US" sz="2400" dirty="0" smtClean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191" y="2406"/>
            <a:ext cx="4965452" cy="54762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971748" y="6200154"/>
            <a:ext cx="6255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Red</a:t>
            </a:r>
            <a:r>
              <a:rPr lang="en-US" sz="2400" dirty="0" smtClean="0"/>
              <a:t> = I think DESC could help a lot with that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120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9637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628" y="276045"/>
            <a:ext cx="8724372" cy="60416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7419" y="276045"/>
            <a:ext cx="29507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Overlap region creates a spike in the power spectrum at ~1 degree </a:t>
            </a:r>
          </a:p>
        </p:txBody>
      </p:sp>
    </p:spTree>
    <p:extLst>
      <p:ext uri="{BB962C8B-B14F-4D97-AF65-F5344CB8AC3E}">
        <p14:creationId xmlns:p14="http://schemas.microsoft.com/office/powerpoint/2010/main" val="40139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84605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048906" y="193103"/>
            <a:ext cx="3206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Full Survey</a:t>
            </a:r>
            <a:endParaRPr lang="en-US" sz="24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5940371" y="5797825"/>
            <a:ext cx="5784405" cy="702366"/>
            <a:chOff x="1076738" y="4247321"/>
            <a:chExt cx="5784405" cy="702366"/>
          </a:xfrm>
        </p:grpSpPr>
        <p:sp>
          <p:nvSpPr>
            <p:cNvPr id="9" name="Rectangle 8"/>
            <p:cNvSpPr/>
            <p:nvPr/>
          </p:nvSpPr>
          <p:spPr>
            <a:xfrm>
              <a:off x="2098727" y="4247321"/>
              <a:ext cx="848139" cy="70236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g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91767" y="4247321"/>
              <a:ext cx="848139" cy="70236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r</a:t>
              </a: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76738" y="4247322"/>
              <a:ext cx="848139" cy="702365"/>
            </a:xfrm>
            <a:prstGeom prst="rect">
              <a:avLst/>
            </a:prstGeom>
            <a:solidFill>
              <a:srgbClr val="A938C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u</a:t>
              </a:r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013004" y="4247321"/>
              <a:ext cx="848139" cy="7023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y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084808" y="4247321"/>
              <a:ext cx="848139" cy="702365"/>
            </a:xfrm>
            <a:prstGeom prst="rect">
              <a:avLst/>
            </a:prstGeom>
            <a:solidFill>
              <a:srgbClr val="C4781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i</a:t>
              </a:r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048906" y="4247321"/>
              <a:ext cx="848139" cy="702365"/>
            </a:xfrm>
            <a:prstGeom prst="rect">
              <a:avLst/>
            </a:prstGeom>
            <a:solidFill>
              <a:srgbClr val="C2C41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z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540025" y="2305878"/>
            <a:ext cx="1470991" cy="92765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Pairs</a:t>
            </a:r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2163416" y="4346712"/>
            <a:ext cx="2696819" cy="596348"/>
            <a:chOff x="7066721" y="4678016"/>
            <a:chExt cx="2696819" cy="596348"/>
          </a:xfrm>
        </p:grpSpPr>
        <p:sp>
          <p:nvSpPr>
            <p:cNvPr id="17" name="Rectangle 16"/>
            <p:cNvSpPr/>
            <p:nvPr/>
          </p:nvSpPr>
          <p:spPr>
            <a:xfrm>
              <a:off x="7066721" y="4678016"/>
              <a:ext cx="834887" cy="59634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DD1</a:t>
              </a:r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997687" y="4678017"/>
              <a:ext cx="834887" cy="59634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DD2</a:t>
              </a:r>
              <a:endParaRPr lang="en-US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928653" y="4678016"/>
              <a:ext cx="834887" cy="59634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DD3</a:t>
              </a:r>
              <a:endParaRPr lang="en-US" dirty="0"/>
            </a:p>
          </p:txBody>
        </p:sp>
      </p:grpSp>
      <p:cxnSp>
        <p:nvCxnSpPr>
          <p:cNvPr id="22" name="Straight Arrow Connector 21"/>
          <p:cNvCxnSpPr>
            <a:stCxn id="16" idx="0"/>
          </p:cNvCxnSpPr>
          <p:nvPr/>
        </p:nvCxnSpPr>
        <p:spPr>
          <a:xfrm flipH="1" flipV="1">
            <a:off x="1275520" y="1444487"/>
            <a:ext cx="1" cy="861391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05150" y="905686"/>
            <a:ext cx="1140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RA,Dec</a:t>
            </a:r>
            <a:r>
              <a:rPr lang="en-US" dirty="0" smtClean="0"/>
              <a:t>) </a:t>
            </a:r>
          </a:p>
          <a:p>
            <a:r>
              <a:rPr lang="en-US" dirty="0" smtClean="0"/>
              <a:t>Reward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8852452" y="151825"/>
            <a:ext cx="33395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Requesting an observation, each “survey” returns target(s) and a reward value. Highest reward value gets selected.</a:t>
            </a:r>
          </a:p>
          <a:p>
            <a:endParaRPr lang="en-US" dirty="0"/>
          </a:p>
        </p:txBody>
      </p:sp>
      <p:cxnSp>
        <p:nvCxnSpPr>
          <p:cNvPr id="28" name="Straight Arrow Connector 27"/>
          <p:cNvCxnSpPr/>
          <p:nvPr/>
        </p:nvCxnSpPr>
        <p:spPr>
          <a:xfrm flipH="1" flipV="1">
            <a:off x="3511826" y="3485321"/>
            <a:ext cx="1" cy="861391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941456" y="2946520"/>
            <a:ext cx="1140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RA,Dec</a:t>
            </a:r>
            <a:r>
              <a:rPr lang="en-US" dirty="0" smtClean="0"/>
              <a:t>) </a:t>
            </a:r>
          </a:p>
          <a:p>
            <a:r>
              <a:rPr lang="en-US" dirty="0" smtClean="0"/>
              <a:t>Reward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flipH="1" flipV="1">
            <a:off x="8385574" y="4936434"/>
            <a:ext cx="1" cy="861391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815204" y="4397633"/>
            <a:ext cx="1140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RA,Dec</a:t>
            </a:r>
            <a:r>
              <a:rPr lang="en-US" dirty="0" smtClean="0"/>
              <a:t>) </a:t>
            </a:r>
          </a:p>
          <a:p>
            <a:r>
              <a:rPr lang="en-US" dirty="0" smtClean="0"/>
              <a:t>Reward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5364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048906" y="193103"/>
            <a:ext cx="3206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Full Survey</a:t>
            </a:r>
            <a:endParaRPr lang="en-US" sz="24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5940371" y="5797825"/>
            <a:ext cx="5784405" cy="702366"/>
            <a:chOff x="1076738" y="4247321"/>
            <a:chExt cx="5784405" cy="702366"/>
          </a:xfrm>
        </p:grpSpPr>
        <p:sp>
          <p:nvSpPr>
            <p:cNvPr id="9" name="Rectangle 8"/>
            <p:cNvSpPr/>
            <p:nvPr/>
          </p:nvSpPr>
          <p:spPr>
            <a:xfrm>
              <a:off x="2098727" y="4247321"/>
              <a:ext cx="848139" cy="70236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g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91767" y="4247321"/>
              <a:ext cx="848139" cy="70236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r</a:t>
              </a: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76738" y="4247322"/>
              <a:ext cx="848139" cy="702365"/>
            </a:xfrm>
            <a:prstGeom prst="rect">
              <a:avLst/>
            </a:prstGeom>
            <a:solidFill>
              <a:srgbClr val="A938C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u</a:t>
              </a:r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013004" y="4247321"/>
              <a:ext cx="848139" cy="7023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y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084808" y="4247321"/>
              <a:ext cx="848139" cy="702365"/>
            </a:xfrm>
            <a:prstGeom prst="rect">
              <a:avLst/>
            </a:prstGeom>
            <a:solidFill>
              <a:srgbClr val="C4781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i</a:t>
              </a:r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048906" y="4247321"/>
              <a:ext cx="848139" cy="702365"/>
            </a:xfrm>
            <a:prstGeom prst="rect">
              <a:avLst/>
            </a:prstGeom>
            <a:solidFill>
              <a:srgbClr val="C2C41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z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02094" y="2239617"/>
            <a:ext cx="2696819" cy="596348"/>
            <a:chOff x="7066721" y="4678016"/>
            <a:chExt cx="2696819" cy="596348"/>
          </a:xfrm>
        </p:grpSpPr>
        <p:sp>
          <p:nvSpPr>
            <p:cNvPr id="17" name="Rectangle 16"/>
            <p:cNvSpPr/>
            <p:nvPr/>
          </p:nvSpPr>
          <p:spPr>
            <a:xfrm>
              <a:off x="7066721" y="4678016"/>
              <a:ext cx="834887" cy="59634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DD1</a:t>
              </a:r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997687" y="4678017"/>
              <a:ext cx="834887" cy="59634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DD2</a:t>
              </a:r>
              <a:endParaRPr lang="en-US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928653" y="4678016"/>
              <a:ext cx="834887" cy="59634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DD3</a:t>
              </a:r>
              <a:endParaRPr lang="en-US" dirty="0"/>
            </a:p>
          </p:txBody>
        </p:sp>
      </p:grpSp>
      <p:cxnSp>
        <p:nvCxnSpPr>
          <p:cNvPr id="28" name="Straight Arrow Connector 27"/>
          <p:cNvCxnSpPr/>
          <p:nvPr/>
        </p:nvCxnSpPr>
        <p:spPr>
          <a:xfrm flipH="1" flipV="1">
            <a:off x="1550504" y="1378226"/>
            <a:ext cx="1" cy="861391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980134" y="839425"/>
            <a:ext cx="1140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RA,Dec</a:t>
            </a:r>
            <a:r>
              <a:rPr lang="en-US" dirty="0" smtClean="0"/>
              <a:t>) </a:t>
            </a:r>
          </a:p>
          <a:p>
            <a:r>
              <a:rPr lang="en-US" dirty="0" smtClean="0"/>
              <a:t>Reward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flipH="1" flipV="1">
            <a:off x="9369738" y="4936434"/>
            <a:ext cx="1" cy="861391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8799368" y="4397633"/>
            <a:ext cx="1140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RA,Dec</a:t>
            </a:r>
            <a:r>
              <a:rPr lang="en-US" dirty="0" smtClean="0"/>
              <a:t>) </a:t>
            </a:r>
          </a:p>
          <a:p>
            <a:r>
              <a:rPr lang="en-US" dirty="0" smtClean="0"/>
              <a:t>Reward</a:t>
            </a:r>
            <a:endParaRPr lang="en-US" dirty="0"/>
          </a:p>
        </p:txBody>
      </p:sp>
      <p:grpSp>
        <p:nvGrpSpPr>
          <p:cNvPr id="24" name="Group 23"/>
          <p:cNvGrpSpPr/>
          <p:nvPr/>
        </p:nvGrpSpPr>
        <p:grpSpPr>
          <a:xfrm>
            <a:off x="344558" y="4137340"/>
            <a:ext cx="7910686" cy="702366"/>
            <a:chOff x="1076738" y="4247321"/>
            <a:chExt cx="5784405" cy="702366"/>
          </a:xfrm>
        </p:grpSpPr>
        <p:sp>
          <p:nvSpPr>
            <p:cNvPr id="25" name="Rectangle 24"/>
            <p:cNvSpPr/>
            <p:nvPr/>
          </p:nvSpPr>
          <p:spPr>
            <a:xfrm>
              <a:off x="2098727" y="4247321"/>
              <a:ext cx="848139" cy="70236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g</a:t>
              </a:r>
            </a:p>
            <a:p>
              <a:pPr algn="ctr"/>
              <a:r>
                <a:rPr lang="en-US" dirty="0" smtClean="0"/>
                <a:t>20m+20m</a:t>
              </a:r>
              <a:endParaRPr lang="en-US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091767" y="4247321"/>
              <a:ext cx="848139" cy="70236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r</a:t>
              </a:r>
              <a:endParaRPr lang="en-US" dirty="0"/>
            </a:p>
            <a:p>
              <a:pPr algn="ctr"/>
              <a:r>
                <a:rPr lang="en-US" dirty="0" smtClean="0"/>
                <a:t>20m+20m</a:t>
              </a:r>
              <a:endParaRPr lang="en-US" dirty="0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1076738" y="4247322"/>
              <a:ext cx="848139" cy="702365"/>
            </a:xfrm>
            <a:prstGeom prst="rect">
              <a:avLst/>
            </a:prstGeom>
            <a:solidFill>
              <a:srgbClr val="A938C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u</a:t>
              </a:r>
            </a:p>
            <a:p>
              <a:pPr algn="ctr"/>
              <a:r>
                <a:rPr lang="en-US" dirty="0" smtClean="0"/>
                <a:t>20m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6013004" y="4247321"/>
              <a:ext cx="848139" cy="7023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y</a:t>
              </a:r>
              <a:endParaRPr lang="en-US" dirty="0"/>
            </a:p>
            <a:p>
              <a:pPr algn="ctr"/>
              <a:r>
                <a:rPr lang="en-US" dirty="0" smtClean="0"/>
                <a:t>20m</a:t>
              </a:r>
              <a:endParaRPr lang="en-US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4084808" y="4247321"/>
              <a:ext cx="848139" cy="702365"/>
            </a:xfrm>
            <a:prstGeom prst="rect">
              <a:avLst/>
            </a:prstGeom>
            <a:solidFill>
              <a:srgbClr val="C4781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 smtClean="0"/>
                <a:t>i</a:t>
              </a:r>
              <a:endParaRPr lang="en-US" dirty="0"/>
            </a:p>
            <a:p>
              <a:pPr algn="ctr"/>
              <a:r>
                <a:rPr lang="en-US" dirty="0" smtClean="0"/>
                <a:t>20m+20m</a:t>
              </a:r>
              <a:endParaRPr lang="en-US" dirty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048906" y="4247321"/>
              <a:ext cx="848139" cy="702365"/>
            </a:xfrm>
            <a:prstGeom prst="rect">
              <a:avLst/>
            </a:prstGeom>
            <a:solidFill>
              <a:srgbClr val="C2C41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z</a:t>
              </a:r>
              <a:endParaRPr lang="en-US" dirty="0"/>
            </a:p>
            <a:p>
              <a:pPr algn="ctr"/>
              <a:r>
                <a:rPr lang="en-US" dirty="0" smtClean="0"/>
                <a:t>20m+20m</a:t>
              </a:r>
              <a:endParaRPr lang="en-US" dirty="0"/>
            </a:p>
          </p:txBody>
        </p:sp>
      </p:grpSp>
      <p:cxnSp>
        <p:nvCxnSpPr>
          <p:cNvPr id="36" name="Straight Arrow Connector 35"/>
          <p:cNvCxnSpPr/>
          <p:nvPr/>
        </p:nvCxnSpPr>
        <p:spPr>
          <a:xfrm flipH="1" flipV="1">
            <a:off x="3578263" y="3275949"/>
            <a:ext cx="1" cy="861391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007893" y="2737148"/>
            <a:ext cx="1140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RA,Dec</a:t>
            </a:r>
            <a:r>
              <a:rPr lang="en-US" dirty="0" smtClean="0"/>
              <a:t>) </a:t>
            </a:r>
          </a:p>
          <a:p>
            <a:r>
              <a:rPr lang="en-US" dirty="0" smtClean="0"/>
              <a:t>Reward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255244" y="193103"/>
            <a:ext cx="380423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Rather than pairs as a separate survey, have surveys that request blocks of observations that include pairs. Assume reward is slowly changing and solve traveling salesperson on sphere.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714873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048906" y="193103"/>
            <a:ext cx="3206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Full Survey</a:t>
            </a:r>
            <a:endParaRPr lang="en-US" sz="24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5940371" y="5797825"/>
            <a:ext cx="5784405" cy="702366"/>
            <a:chOff x="1076738" y="4247321"/>
            <a:chExt cx="5784405" cy="702366"/>
          </a:xfrm>
        </p:grpSpPr>
        <p:sp>
          <p:nvSpPr>
            <p:cNvPr id="9" name="Rectangle 8"/>
            <p:cNvSpPr/>
            <p:nvPr/>
          </p:nvSpPr>
          <p:spPr>
            <a:xfrm>
              <a:off x="2098727" y="4247321"/>
              <a:ext cx="848139" cy="70236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g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91767" y="4247321"/>
              <a:ext cx="848139" cy="70236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r</a:t>
              </a: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76738" y="4247322"/>
              <a:ext cx="848139" cy="702365"/>
            </a:xfrm>
            <a:prstGeom prst="rect">
              <a:avLst/>
            </a:prstGeom>
            <a:solidFill>
              <a:srgbClr val="A938C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u</a:t>
              </a:r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013004" y="4247321"/>
              <a:ext cx="848139" cy="702365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y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084808" y="4247321"/>
              <a:ext cx="848139" cy="702365"/>
            </a:xfrm>
            <a:prstGeom prst="rect">
              <a:avLst/>
            </a:prstGeom>
            <a:solidFill>
              <a:srgbClr val="C4781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err="1"/>
                <a:t>i</a:t>
              </a:r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048906" y="4247321"/>
              <a:ext cx="848139" cy="702365"/>
            </a:xfrm>
            <a:prstGeom prst="rect">
              <a:avLst/>
            </a:prstGeom>
            <a:solidFill>
              <a:srgbClr val="C2C41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z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02094" y="2239617"/>
            <a:ext cx="2696819" cy="596348"/>
            <a:chOff x="7066721" y="4678016"/>
            <a:chExt cx="2696819" cy="596348"/>
          </a:xfrm>
        </p:grpSpPr>
        <p:sp>
          <p:nvSpPr>
            <p:cNvPr id="17" name="Rectangle 16"/>
            <p:cNvSpPr/>
            <p:nvPr/>
          </p:nvSpPr>
          <p:spPr>
            <a:xfrm>
              <a:off x="7066721" y="4678016"/>
              <a:ext cx="834887" cy="59634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DD1</a:t>
              </a:r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997687" y="4678017"/>
              <a:ext cx="834887" cy="59634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DD2</a:t>
              </a:r>
              <a:endParaRPr lang="en-US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928653" y="4678016"/>
              <a:ext cx="834887" cy="59634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DD3</a:t>
              </a:r>
              <a:endParaRPr lang="en-US" dirty="0"/>
            </a:p>
          </p:txBody>
        </p:sp>
      </p:grpSp>
      <p:cxnSp>
        <p:nvCxnSpPr>
          <p:cNvPr id="28" name="Straight Arrow Connector 27"/>
          <p:cNvCxnSpPr/>
          <p:nvPr/>
        </p:nvCxnSpPr>
        <p:spPr>
          <a:xfrm flipH="1" flipV="1">
            <a:off x="1550504" y="1378226"/>
            <a:ext cx="1" cy="861391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980134" y="839425"/>
            <a:ext cx="1140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RA,Dec</a:t>
            </a:r>
            <a:r>
              <a:rPr lang="en-US" dirty="0" smtClean="0"/>
              <a:t>) </a:t>
            </a:r>
          </a:p>
          <a:p>
            <a:r>
              <a:rPr lang="en-US" dirty="0" smtClean="0"/>
              <a:t>Reward</a:t>
            </a:r>
            <a:endParaRPr lang="en-US" dirty="0"/>
          </a:p>
        </p:txBody>
      </p:sp>
      <p:cxnSp>
        <p:nvCxnSpPr>
          <p:cNvPr id="30" name="Straight Arrow Connector 29"/>
          <p:cNvCxnSpPr/>
          <p:nvPr/>
        </p:nvCxnSpPr>
        <p:spPr>
          <a:xfrm flipH="1" flipV="1">
            <a:off x="11331048" y="4936434"/>
            <a:ext cx="1" cy="861391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0760678" y="4397633"/>
            <a:ext cx="1140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RA,Dec</a:t>
            </a:r>
            <a:r>
              <a:rPr lang="en-US" dirty="0" smtClean="0"/>
              <a:t>) </a:t>
            </a:r>
          </a:p>
          <a:p>
            <a:r>
              <a:rPr lang="en-US" dirty="0" smtClean="0"/>
              <a:t>Reward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1742218" y="4137340"/>
            <a:ext cx="1159905" cy="7023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</a:t>
            </a:r>
          </a:p>
          <a:p>
            <a:pPr algn="ctr"/>
            <a:r>
              <a:rPr lang="en-US" dirty="0" smtClean="0"/>
              <a:t>20m+20m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4455011" y="4137340"/>
            <a:ext cx="1159905" cy="70236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</a:t>
            </a:r>
            <a:endParaRPr lang="en-US" dirty="0"/>
          </a:p>
          <a:p>
            <a:pPr algn="ctr"/>
            <a:r>
              <a:rPr lang="en-US" dirty="0" smtClean="0"/>
              <a:t>20m+20m</a:t>
            </a:r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344558" y="4137341"/>
            <a:ext cx="1159905" cy="702365"/>
          </a:xfrm>
          <a:prstGeom prst="rect">
            <a:avLst/>
          </a:prstGeom>
          <a:solidFill>
            <a:srgbClr val="A938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</a:t>
            </a:r>
          </a:p>
          <a:p>
            <a:pPr algn="ctr"/>
            <a:r>
              <a:rPr lang="en-US" dirty="0" smtClean="0"/>
              <a:t>20m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599339" y="4137340"/>
            <a:ext cx="1159905" cy="70236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</a:t>
            </a:r>
            <a:endParaRPr lang="en-US" dirty="0"/>
          </a:p>
          <a:p>
            <a:pPr algn="ctr"/>
            <a:r>
              <a:rPr lang="en-US" dirty="0" smtClean="0"/>
              <a:t>20m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6962360" y="4137340"/>
            <a:ext cx="1159905" cy="702365"/>
          </a:xfrm>
          <a:prstGeom prst="rect">
            <a:avLst/>
          </a:prstGeom>
          <a:solidFill>
            <a:srgbClr val="C4781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</a:t>
            </a:r>
            <a:endParaRPr lang="en-US" dirty="0"/>
          </a:p>
          <a:p>
            <a:pPr algn="ctr"/>
            <a:r>
              <a:rPr lang="en-US" dirty="0" smtClean="0"/>
              <a:t>20m+20m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8280849" y="4137340"/>
            <a:ext cx="1159905" cy="702365"/>
          </a:xfrm>
          <a:prstGeom prst="rect">
            <a:avLst/>
          </a:prstGeom>
          <a:solidFill>
            <a:srgbClr val="C2C41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z</a:t>
            </a:r>
            <a:endParaRPr lang="en-US" dirty="0"/>
          </a:p>
          <a:p>
            <a:pPr algn="ctr"/>
            <a:r>
              <a:rPr lang="en-US" dirty="0" smtClean="0"/>
              <a:t>20m+20m</a:t>
            </a: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 flipH="1" flipV="1">
            <a:off x="4932985" y="3275949"/>
            <a:ext cx="1" cy="861391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421760" y="2737148"/>
            <a:ext cx="1140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</a:t>
            </a:r>
            <a:r>
              <a:rPr lang="en-US" dirty="0" err="1" smtClean="0"/>
              <a:t>RA,Dec</a:t>
            </a:r>
            <a:r>
              <a:rPr lang="en-US" dirty="0" smtClean="0"/>
              <a:t>) </a:t>
            </a:r>
          </a:p>
          <a:p>
            <a:r>
              <a:rPr lang="en-US" dirty="0" smtClean="0"/>
              <a:t>Reward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3086131" y="4137340"/>
            <a:ext cx="1159905" cy="702365"/>
          </a:xfrm>
          <a:prstGeom prst="rect">
            <a:avLst/>
          </a:prstGeom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g+r</a:t>
            </a:r>
            <a:endParaRPr lang="en-US" dirty="0"/>
          </a:p>
          <a:p>
            <a:pPr algn="ctr"/>
            <a:r>
              <a:rPr lang="en-US" dirty="0" smtClean="0"/>
              <a:t>20m+20m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5708685" y="4137339"/>
            <a:ext cx="1159905" cy="702365"/>
          </a:xfrm>
          <a:prstGeom prst="rect">
            <a:avLst/>
          </a:prstGeom>
          <a:solidFill>
            <a:srgbClr val="FF0000"/>
          </a:solidFill>
          <a:ln w="63500">
            <a:solidFill>
              <a:srgbClr val="C478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r+i</a:t>
            </a:r>
            <a:endParaRPr lang="en-US" dirty="0"/>
          </a:p>
          <a:p>
            <a:pPr algn="ctr"/>
            <a:r>
              <a:rPr lang="en-US" dirty="0" smtClean="0"/>
              <a:t>20m+20m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9263270" y="654768"/>
            <a:ext cx="22661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Could include pairs in different filters.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7732691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399924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13194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67941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2756" y="723207"/>
            <a:ext cx="426799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Before, we had a “Proposal Based” scheduler.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Write down all the observations we want (125 visits of Field 23 in r, 90 visits of field 36 in y, </a:t>
            </a:r>
            <a:r>
              <a:rPr lang="mr-IN" sz="2400" dirty="0" smtClean="0"/>
              <a:t>…</a:t>
            </a:r>
            <a:r>
              <a:rPr lang="en-US" sz="2400" dirty="0" smtClean="0"/>
              <a:t>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Pick the “best” observation from remaining list at any given time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Mostly minimizing slew time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852" y="0"/>
            <a:ext cx="6997148" cy="52478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02087" y="5486400"/>
            <a:ext cx="68646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Alt,az</a:t>
            </a:r>
            <a:r>
              <a:rPr lang="en-US" sz="2400" dirty="0" smtClean="0"/>
              <a:t> distribution for the old scheduler. To minimize slew time, it tends to go to hit the </a:t>
            </a:r>
            <a:r>
              <a:rPr lang="en-US" sz="2400" dirty="0" err="1" smtClean="0"/>
              <a:t>airmass</a:t>
            </a:r>
            <a:r>
              <a:rPr lang="en-US" sz="2400" dirty="0" smtClean="0"/>
              <a:t> limit and raster in azimuth.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26461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61504"/>
            <a:ext cx="52049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Now, with Markovian Feature Based framework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Track progress at high resolution (</a:t>
            </a:r>
            <a:r>
              <a:rPr lang="en-US" sz="2400" dirty="0" err="1" smtClean="0"/>
              <a:t>HEALpixels</a:t>
            </a:r>
            <a:r>
              <a:rPr lang="en-US" sz="2400" dirty="0" smtClean="0"/>
              <a:t>, </a:t>
            </a:r>
            <a:r>
              <a:rPr lang="en-US" sz="2400" dirty="0" err="1" smtClean="0"/>
              <a:t>nside</a:t>
            </a:r>
            <a:r>
              <a:rPr lang="en-US" sz="2400" dirty="0" smtClean="0"/>
              <a:t>=32, 1.8 degree resolution, 12,288 pixels)</a:t>
            </a:r>
            <a:endParaRPr lang="en-US" sz="24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Compute a reward function for which </a:t>
            </a:r>
            <a:r>
              <a:rPr lang="en-US" sz="2400" dirty="0" err="1" smtClean="0"/>
              <a:t>HEALpixel</a:t>
            </a:r>
            <a:r>
              <a:rPr lang="en-US" sz="2400" dirty="0" smtClean="0"/>
              <a:t> is most desirable at any given time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 smtClean="0"/>
          </a:p>
          <a:p>
            <a:r>
              <a:rPr lang="en-US" sz="2400" dirty="0" smtClean="0"/>
              <a:t>Lots of the work done my </a:t>
            </a:r>
            <a:r>
              <a:rPr lang="en-US" sz="2400" dirty="0" err="1" smtClean="0"/>
              <a:t>Elahe</a:t>
            </a:r>
            <a:r>
              <a:rPr lang="en-US" sz="2400" dirty="0" smtClean="0"/>
              <a:t> </a:t>
            </a:r>
            <a:r>
              <a:rPr lang="en-US" sz="2400" dirty="0" err="1" smtClean="0"/>
              <a:t>Naghib</a:t>
            </a:r>
            <a:r>
              <a:rPr lang="en-US" sz="2400" dirty="0" smtClean="0"/>
              <a:t> (Operations Research, Princeton) and Daniel </a:t>
            </a:r>
            <a:r>
              <a:rPr lang="en-US" sz="2400" dirty="0" err="1" smtClean="0"/>
              <a:t>Rothchild</a:t>
            </a:r>
            <a:r>
              <a:rPr lang="en-US" sz="2400" dirty="0" smtClean="0"/>
              <a:t> (CS, Berkeley)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907" y="0"/>
            <a:ext cx="7052093" cy="615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59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941" y="0"/>
            <a:ext cx="4867697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How do we pick what to observe?</a:t>
            </a:r>
          </a:p>
          <a:p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What has the least depth degradation (compared to dark time on the meridian)?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What </a:t>
            </a:r>
            <a:r>
              <a:rPr lang="en-US" sz="2400" dirty="0"/>
              <a:t>area has fallen </a:t>
            </a:r>
            <a:r>
              <a:rPr lang="en-US" sz="2400" dirty="0" smtClean="0"/>
              <a:t>behind?</a:t>
            </a: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What’s the shortest </a:t>
            </a:r>
            <a:r>
              <a:rPr lang="en-US" sz="2400" dirty="0" err="1" smtClean="0"/>
              <a:t>slewtime</a:t>
            </a:r>
            <a:r>
              <a:rPr lang="en-US" sz="2400" dirty="0" smtClean="0"/>
              <a:t>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What filter are we in?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Mask out bad regions in </a:t>
            </a:r>
            <a:r>
              <a:rPr lang="en-US" sz="2400" dirty="0" err="1" smtClean="0"/>
              <a:t>alt,az</a:t>
            </a:r>
            <a:r>
              <a:rPr lang="en-US" sz="2400" dirty="0" smtClean="0"/>
              <a:t> space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/>
          </a:p>
          <a:p>
            <a:r>
              <a:rPr lang="en-US" sz="2400" dirty="0" smtClean="0"/>
              <a:t>This let’s us pick which </a:t>
            </a:r>
            <a:r>
              <a:rPr lang="en-US" sz="2400" dirty="0" err="1" smtClean="0"/>
              <a:t>healpixel</a:t>
            </a:r>
            <a:r>
              <a:rPr lang="en-US" sz="2400" dirty="0" smtClean="0"/>
              <a:t> we would most like to observe. To decide where to actually point the telescope, we randomize the tessellation every night (so there is a </a:t>
            </a:r>
            <a:r>
              <a:rPr lang="en-US" sz="2400" dirty="0" smtClean="0"/>
              <a:t>changing </a:t>
            </a:r>
            <a:r>
              <a:rPr lang="en-US" sz="2400" dirty="0" smtClean="0"/>
              <a:t>nightly mapping of </a:t>
            </a:r>
            <a:r>
              <a:rPr lang="en-US" sz="2400" dirty="0" err="1" smtClean="0"/>
              <a:t>HEALpix</a:t>
            </a:r>
            <a:r>
              <a:rPr lang="en-US" sz="2400" dirty="0" smtClean="0"/>
              <a:t> to </a:t>
            </a:r>
            <a:r>
              <a:rPr lang="en-US" sz="2400" dirty="0" err="1" smtClean="0"/>
              <a:t>RA,dec</a:t>
            </a:r>
            <a:r>
              <a:rPr lang="en-US" sz="2400" dirty="0" smtClean="0"/>
              <a:t> telescope pointing).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690753" y="0"/>
            <a:ext cx="7501247" cy="4331215"/>
            <a:chOff x="5491890" y="1162050"/>
            <a:chExt cx="6545523" cy="3779381"/>
          </a:xfrm>
        </p:grpSpPr>
        <p:sp>
          <p:nvSpPr>
            <p:cNvPr id="5" name="Rectangle 4"/>
            <p:cNvSpPr/>
            <p:nvPr/>
          </p:nvSpPr>
          <p:spPr>
            <a:xfrm>
              <a:off x="5600700" y="1162050"/>
              <a:ext cx="6436713" cy="3779381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91890" y="1162050"/>
              <a:ext cx="6545523" cy="3779381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7279573" y="4607625"/>
            <a:ext cx="36292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Example r-band only survey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3928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183693" y="0"/>
            <a:ext cx="9008308" cy="5201392"/>
            <a:chOff x="6191250" y="792484"/>
            <a:chExt cx="5638800" cy="3255840"/>
          </a:xfrm>
        </p:grpSpPr>
        <p:sp>
          <p:nvSpPr>
            <p:cNvPr id="3" name="Rectangle 2"/>
            <p:cNvSpPr/>
            <p:nvPr/>
          </p:nvSpPr>
          <p:spPr>
            <a:xfrm>
              <a:off x="6191250" y="798441"/>
              <a:ext cx="5638800" cy="3249883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91250" y="792484"/>
              <a:ext cx="5638800" cy="3255840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>
            <a:off x="118755" y="1140031"/>
            <a:ext cx="28975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5-sigma limiting depth Compared to </a:t>
            </a:r>
            <a:r>
              <a:rPr lang="en-US" sz="2400" dirty="0" smtClean="0"/>
              <a:t>meridian dark </a:t>
            </a:r>
            <a:r>
              <a:rPr lang="en-US" sz="2400" dirty="0" smtClean="0"/>
              <a:t>time, using model sky brightness, </a:t>
            </a:r>
            <a:r>
              <a:rPr lang="en-US" sz="2400" dirty="0" err="1" smtClean="0"/>
              <a:t>airmass</a:t>
            </a:r>
            <a:r>
              <a:rPr lang="en-US" sz="2400" dirty="0" smtClean="0"/>
              <a:t>, and seeing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4181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12140</TotalTime>
  <Words>1194</Words>
  <Application>Microsoft Macintosh PowerPoint</Application>
  <PresentationFormat>Widescreen</PresentationFormat>
  <Paragraphs>222</Paragraphs>
  <Slides>56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1" baseType="lpstr">
      <vt:lpstr>Calibri</vt:lpstr>
      <vt:lpstr>Calibri Light</vt:lpstr>
      <vt:lpstr>Mangal</vt:lpstr>
      <vt:lpstr>Arial</vt:lpstr>
      <vt:lpstr>Office Theme</vt:lpstr>
      <vt:lpstr>LSST Scheduler  Status and Future Plans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Scheduling Strategies for LSST</dc:title>
  <dc:creator>Peter Yoachim</dc:creator>
  <cp:lastModifiedBy>Microsoft Office User</cp:lastModifiedBy>
  <cp:revision>288</cp:revision>
  <dcterms:created xsi:type="dcterms:W3CDTF">2017-09-27T23:01:28Z</dcterms:created>
  <dcterms:modified xsi:type="dcterms:W3CDTF">2018-05-23T21:23:44Z</dcterms:modified>
</cp:coreProperties>
</file>