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22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256" r:id="rId15"/>
    <p:sldId id="257" r:id="rId16"/>
    <p:sldId id="261" r:id="rId17"/>
    <p:sldId id="258" r:id="rId18"/>
    <p:sldId id="263" r:id="rId19"/>
    <p:sldId id="260" r:id="rId20"/>
    <p:sldId id="335" r:id="rId21"/>
    <p:sldId id="282" r:id="rId22"/>
    <p:sldId id="259" r:id="rId23"/>
    <p:sldId id="265" r:id="rId24"/>
    <p:sldId id="299" r:id="rId25"/>
    <p:sldId id="272" r:id="rId26"/>
    <p:sldId id="266" r:id="rId27"/>
    <p:sldId id="268" r:id="rId28"/>
    <p:sldId id="281" r:id="rId29"/>
    <p:sldId id="289" r:id="rId30"/>
    <p:sldId id="287" r:id="rId31"/>
    <p:sldId id="288" r:id="rId32"/>
    <p:sldId id="290" r:id="rId33"/>
    <p:sldId id="291" r:id="rId34"/>
    <p:sldId id="302" r:id="rId35"/>
    <p:sldId id="293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759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-824" y="-112"/>
      </p:cViewPr>
      <p:guideLst>
        <p:guide orient="horz" pos="3473"/>
        <p:guide pos="42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579D0-5AE0-A748-BE8D-E72E5E124FA2}" type="datetimeFigureOut">
              <a:rPr lang="fr-FR" smtClean="0"/>
              <a:t>25/05/18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48522-C214-874C-8998-1FFA674593F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074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33419-4B07-E543-B6B0-AD861D7041EB}" type="datetimeFigureOut">
              <a:rPr lang="fr-FR" smtClean="0"/>
              <a:t>25/05/18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87E38-BC89-854E-9DC5-ACBE3AE7F7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0578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87E38-BC89-854E-9DC5-ACBE3AE7F71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469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400" noProof="0" dirty="0" smtClean="0"/>
              <a:t>The goal would be to evaluate the </a:t>
            </a:r>
            <a:r>
              <a:rPr lang="en-CA" sz="1400" noProof="0" dirty="0" err="1" smtClean="0"/>
              <a:t>differents</a:t>
            </a:r>
            <a:r>
              <a:rPr lang="en-CA" sz="1400" noProof="0" dirty="0" smtClean="0"/>
              <a:t> methods </a:t>
            </a:r>
            <a:r>
              <a:rPr lang="en-CA" sz="1400" noProof="0" dirty="0" err="1" smtClean="0"/>
              <a:t>differents</a:t>
            </a:r>
            <a:r>
              <a:rPr lang="en-CA" sz="1400" noProof="0" dirty="0" smtClean="0"/>
              <a:t> </a:t>
            </a:r>
            <a:r>
              <a:rPr lang="en-CA" sz="1400" noProof="0" dirty="0" err="1" smtClean="0"/>
              <a:t>temas</a:t>
            </a:r>
            <a:r>
              <a:rPr lang="en-CA" sz="1400" noProof="0" dirty="0" smtClean="0"/>
              <a:t> may have in mind to achieve this work.</a:t>
            </a:r>
          </a:p>
          <a:p>
            <a:endParaRPr lang="en-CA" sz="1400" noProof="0" dirty="0" smtClean="0"/>
          </a:p>
          <a:p>
            <a:r>
              <a:rPr lang="en-CA" sz="1400" noProof="0" dirty="0" smtClean="0"/>
              <a:t>Performances may be evaluated on an accuracy bias</a:t>
            </a:r>
            <a:r>
              <a:rPr lang="en-CA" sz="1400" baseline="0" noProof="0" dirty="0" smtClean="0"/>
              <a:t> and other criteria to be defined,…</a:t>
            </a:r>
          </a:p>
          <a:p>
            <a:endParaRPr lang="en-CA" sz="1400" baseline="0" noProof="0" dirty="0" smtClean="0"/>
          </a:p>
          <a:p>
            <a:r>
              <a:rPr lang="en-CA" sz="1400" baseline="0" noProof="0" dirty="0" smtClean="0"/>
              <a:t>According to</a:t>
            </a:r>
          </a:p>
          <a:p>
            <a:endParaRPr lang="en-CA" sz="1400" noProof="0" dirty="0" smtClean="0"/>
          </a:p>
          <a:p>
            <a:pPr lvl="1">
              <a:spcBef>
                <a:spcPts val="168"/>
              </a:spcBef>
            </a:pPr>
            <a:r>
              <a:rPr lang="en-CA" sz="1400" noProof="0" dirty="0" smtClean="0">
                <a:solidFill>
                  <a:srgbClr val="000090"/>
                </a:solidFill>
              </a:rPr>
              <a:t>- Number of visits (1 year / 10 year)</a:t>
            </a:r>
          </a:p>
          <a:p>
            <a:pPr lvl="1">
              <a:spcBef>
                <a:spcPts val="168"/>
              </a:spcBef>
            </a:pPr>
            <a:r>
              <a:rPr lang="en-CA" sz="1400" noProof="0" dirty="0" smtClean="0">
                <a:solidFill>
                  <a:srgbClr val="000090"/>
                </a:solidFill>
              </a:rPr>
              <a:t>- Series of visits with same atmospheric conditions (same night or photometric nights)</a:t>
            </a:r>
          </a:p>
          <a:p>
            <a:pPr lvl="1">
              <a:spcBef>
                <a:spcPts val="168"/>
              </a:spcBef>
            </a:pPr>
            <a:r>
              <a:rPr lang="en-CA" sz="1400" noProof="0" dirty="0" smtClean="0">
                <a:solidFill>
                  <a:srgbClr val="000090"/>
                </a:solidFill>
              </a:rPr>
              <a:t>- Number of scanned patches of fields</a:t>
            </a:r>
          </a:p>
          <a:p>
            <a:pPr marL="800100" lvl="1" indent="-342900">
              <a:spcBef>
                <a:spcPts val="168"/>
              </a:spcBef>
              <a:buFontTx/>
              <a:buChar char="-"/>
            </a:pPr>
            <a:r>
              <a:rPr lang="en-CA" sz="1400" noProof="0" dirty="0" smtClean="0">
                <a:solidFill>
                  <a:srgbClr val="000090"/>
                </a:solidFill>
              </a:rPr>
              <a:t>Number of objects in the FOV of the field</a:t>
            </a:r>
          </a:p>
          <a:p>
            <a:pPr marL="457200" lvl="1" indent="0">
              <a:spcBef>
                <a:spcPts val="168"/>
              </a:spcBef>
              <a:buFontTx/>
              <a:buNone/>
            </a:pPr>
            <a:endParaRPr lang="en-CA" sz="1400" noProof="0" dirty="0" smtClean="0">
              <a:solidFill>
                <a:srgbClr val="000090"/>
              </a:solidFill>
            </a:endParaRPr>
          </a:p>
          <a:p>
            <a:pPr marL="457200" lvl="1" indent="0">
              <a:spcBef>
                <a:spcPts val="168"/>
              </a:spcBef>
              <a:buFontTx/>
              <a:buNone/>
            </a:pPr>
            <a:endParaRPr lang="en-CA" sz="1400" noProof="0" dirty="0" smtClean="0">
              <a:solidFill>
                <a:srgbClr val="000090"/>
              </a:solidFill>
            </a:endParaRPr>
          </a:p>
          <a:p>
            <a:pPr marL="800100" lvl="1" indent="-342900">
              <a:spcBef>
                <a:spcPts val="168"/>
              </a:spcBef>
              <a:buFontTx/>
              <a:buChar char="-"/>
            </a:pPr>
            <a:r>
              <a:rPr lang="en-CA" sz="1400" noProof="0" dirty="0" smtClean="0">
                <a:solidFill>
                  <a:srgbClr val="000090"/>
                </a:solidFill>
              </a:rPr>
              <a:t>This evaluation can</a:t>
            </a:r>
            <a:r>
              <a:rPr lang="en-CA" sz="1400" baseline="0" noProof="0" dirty="0" smtClean="0">
                <a:solidFill>
                  <a:srgbClr val="000090"/>
                </a:solidFill>
              </a:rPr>
              <a:t> be undertaken provided a mock dataset </a:t>
            </a:r>
          </a:p>
          <a:p>
            <a:pPr marL="800100" lvl="1" indent="-342900">
              <a:spcBef>
                <a:spcPts val="168"/>
              </a:spcBef>
              <a:buFontTx/>
              <a:buChar char="-"/>
            </a:pPr>
            <a:r>
              <a:rPr lang="en-CA" sz="1400" baseline="0" noProof="0" dirty="0" smtClean="0">
                <a:solidFill>
                  <a:srgbClr val="000090"/>
                </a:solidFill>
              </a:rPr>
              <a:t>Freeze the deadline to compare performances</a:t>
            </a:r>
          </a:p>
          <a:p>
            <a:pPr marL="800100" lvl="1" indent="-342900">
              <a:spcBef>
                <a:spcPts val="168"/>
              </a:spcBef>
              <a:buFontTx/>
              <a:buChar char="-"/>
            </a:pPr>
            <a:r>
              <a:rPr lang="en-CA" sz="1400" baseline="0" noProof="0" dirty="0" smtClean="0">
                <a:solidFill>
                  <a:srgbClr val="000090"/>
                </a:solidFill>
              </a:rPr>
              <a:t>Need to improve our mock dataset</a:t>
            </a:r>
          </a:p>
          <a:p>
            <a:pPr marL="800100" lvl="1" indent="-342900">
              <a:spcBef>
                <a:spcPts val="168"/>
              </a:spcBef>
              <a:buFontTx/>
              <a:buChar char="-"/>
            </a:pPr>
            <a:endParaRPr lang="en-CA" sz="1400" baseline="0" noProof="0" dirty="0" smtClean="0">
              <a:solidFill>
                <a:srgbClr val="000090"/>
              </a:solidFill>
            </a:endParaRPr>
          </a:p>
          <a:p>
            <a:pPr marL="800100" lvl="1" indent="-342900">
              <a:spcBef>
                <a:spcPts val="168"/>
              </a:spcBef>
              <a:buFontTx/>
              <a:buChar char="-"/>
            </a:pPr>
            <a:r>
              <a:rPr lang="en-CA" sz="1400" baseline="0" noProof="0" dirty="0" smtClean="0">
                <a:solidFill>
                  <a:srgbClr val="000090"/>
                </a:solidFill>
              </a:rPr>
              <a:t>Necessary to learn how to deal with our data</a:t>
            </a:r>
            <a:endParaRPr lang="en-CA" sz="1400" noProof="0" dirty="0" smtClean="0">
              <a:solidFill>
                <a:srgbClr val="000090"/>
              </a:solidFill>
            </a:endParaRPr>
          </a:p>
          <a:p>
            <a:pPr marL="0" lvl="0" indent="0">
              <a:spcBef>
                <a:spcPts val="168"/>
              </a:spcBef>
              <a:buFontTx/>
              <a:buNone/>
            </a:pPr>
            <a:endParaRPr lang="en-CA" sz="1400" noProof="0" dirty="0" smtClean="0">
              <a:solidFill>
                <a:srgbClr val="000090"/>
              </a:solidFill>
            </a:endParaRPr>
          </a:p>
          <a:p>
            <a:pPr lvl="0"/>
            <a:endParaRPr lang="en-CA" sz="14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A9127-7D3A-914A-A183-AA1F568E2E8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49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4903-6BBA-E546-BA5E-D4FC5EF4EB6C}" type="datetime1">
              <a:rPr lang="fr-FR" smtClean="0"/>
              <a:t>25/05/18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776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8CBE-2776-2B46-81F4-FFA9BB82068C}" type="datetime1">
              <a:rPr lang="fr-FR" smtClean="0"/>
              <a:t>25/05/18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86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D8CB-AB34-B949-8B32-FD1F4F365716}" type="datetime1">
              <a:rPr lang="fr-FR" smtClean="0"/>
              <a:t>25/05/18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07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13AE-4C86-004A-A4F4-1FA085BCF9F0}" type="datetime1">
              <a:rPr lang="fr-FR" smtClean="0"/>
              <a:t>25/05/18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58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CE0F7-1EC6-7845-923F-80247DA17C95}" type="datetime1">
              <a:rPr lang="fr-FR" smtClean="0"/>
              <a:t>25/05/18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33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B12E0-534A-3A45-B8E8-FA77B36363ED}" type="datetime1">
              <a:rPr lang="fr-FR" smtClean="0"/>
              <a:t>25/05/18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33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4963B-1C33-D04F-94F5-1A4CDE1FEE69}" type="datetime1">
              <a:rPr lang="fr-FR" smtClean="0"/>
              <a:t>25/05/18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53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2492-1C44-7C4C-A555-1E0822417C30}" type="datetime1">
              <a:rPr lang="fr-FR" smtClean="0"/>
              <a:t>25/05/18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231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D2EA3-6DDF-E941-B2F4-6236D75B8E11}" type="datetime1">
              <a:rPr lang="fr-FR" smtClean="0"/>
              <a:t>25/05/18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02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37D1-58DB-6D41-98AB-D5C976986C97}" type="datetime1">
              <a:rPr lang="fr-FR" smtClean="0"/>
              <a:t>25/05/18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04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231A-D205-3744-A7EB-B576D393DCA3}" type="datetime1">
              <a:rPr lang="fr-FR" smtClean="0"/>
              <a:t>25/05/18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8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491E-5D2E-0848-A777-6FE2CFE54899}" type="datetime1">
              <a:rPr lang="fr-FR" smtClean="0"/>
              <a:t>25/05/18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6D987-6881-6242-829B-56CBBC4409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36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jp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igle-holospe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749301"/>
            <a:ext cx="4203700" cy="42037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59300" y="749301"/>
            <a:ext cx="3898900" cy="4203700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FF0000"/>
                </a:solidFill>
              </a:rPr>
              <a:t>Holographic Optical Element to measure the atmospheric transmission with AuxTel</a:t>
            </a:r>
            <a:endParaRPr lang="fr-FR" b="1">
              <a:solidFill>
                <a:srgbClr val="008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5350781"/>
            <a:ext cx="6400800" cy="1398569"/>
          </a:xfrm>
        </p:spPr>
        <p:txBody>
          <a:bodyPr>
            <a:normAutofit fontScale="70000" lnSpcReduction="20000"/>
          </a:bodyPr>
          <a:lstStyle/>
          <a:p>
            <a:r>
              <a:rPr lang="fr-FR"/>
              <a:t>Sylvie Dagoret, Jérémy Neveu, Olivier Perdereau and Marc Moniez (LAL-Orsay)</a:t>
            </a:r>
          </a:p>
          <a:p>
            <a:r>
              <a:rPr lang="fr-FR"/>
              <a:t>+ Marc Betoule and Laurent Le Guillou (LPNHE)</a:t>
            </a:r>
          </a:p>
          <a:p>
            <a:r>
              <a:rPr lang="fr-FR"/>
              <a:t>PCWG-Workshop 25/may/2018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88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PNG_HoloPh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624" y="2547388"/>
            <a:ext cx="10017094" cy="4325553"/>
          </a:xfrm>
          <a:prstGeom prst="rect">
            <a:avLst/>
          </a:prstGeom>
        </p:spPr>
      </p:pic>
      <p:pic>
        <p:nvPicPr>
          <p:cNvPr id="17" name="Image 16" descr="PN-spectre-zoo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6" y="-390322"/>
            <a:ext cx="9144000" cy="24771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3977" y="71988"/>
            <a:ext cx="8039423" cy="668059"/>
          </a:xfrm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rgbClr val="FFFF00"/>
                </a:solidFill>
              </a:rPr>
              <a:t>HOE performances: planetary nebula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10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3977" y="1081828"/>
            <a:ext cx="5805478" cy="10674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b="1">
                <a:solidFill>
                  <a:srgbClr val="FFFF00"/>
                </a:solidFill>
              </a:rPr>
              <a:t>Why?</a:t>
            </a:r>
            <a:r>
              <a:rPr lang="fr-FR" sz="1800" b="1">
                <a:solidFill>
                  <a:srgbClr val="FFFF00"/>
                </a:solidFill>
              </a:rPr>
              <a:t>	</a:t>
            </a:r>
            <a:r>
              <a:rPr lang="fr-FR" sz="1800">
                <a:solidFill>
                  <a:srgbClr val="FFFF00"/>
                </a:solidFill>
              </a:rPr>
              <a:t>narrow emission spikes with measured intensities</a:t>
            </a:r>
            <a:br>
              <a:rPr lang="fr-FR" sz="1800">
                <a:solidFill>
                  <a:srgbClr val="FFFF00"/>
                </a:solidFill>
              </a:rPr>
            </a:br>
            <a:r>
              <a:rPr lang="fr-FR" sz="1800">
                <a:solidFill>
                  <a:srgbClr val="FFFF00"/>
                </a:solidFill>
              </a:rPr>
              <a:t>	-&gt; </a:t>
            </a:r>
            <a:r>
              <a:rPr lang="fr-FR" sz="180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fr-FR" sz="1800">
                <a:solidFill>
                  <a:srgbClr val="FFFF00"/>
                </a:solidFill>
              </a:rPr>
              <a:t> calibration, resolution, and (</a:t>
            </a:r>
            <a:r>
              <a:rPr lang="fr-FR" sz="1800">
                <a:solidFill>
                  <a:srgbClr val="FFFF00"/>
                </a:solidFill>
                <a:latin typeface="Symbol" charset="2"/>
                <a:cs typeface="Symbol" charset="2"/>
              </a:rPr>
              <a:t>e</a:t>
            </a:r>
            <a:r>
              <a:rPr lang="fr-FR" sz="1800" baseline="-25000">
                <a:solidFill>
                  <a:srgbClr val="FFFF00"/>
                </a:solidFill>
              </a:rPr>
              <a:t>CCD</a:t>
            </a:r>
            <a:r>
              <a:rPr lang="fr-FR" sz="1800">
                <a:solidFill>
                  <a:srgbClr val="FFFF00"/>
                </a:solidFill>
              </a:rPr>
              <a:t> x </a:t>
            </a:r>
            <a:r>
              <a:rPr lang="fr-FR" sz="1800">
                <a:solidFill>
                  <a:srgbClr val="FFFF00"/>
                </a:solidFill>
                <a:latin typeface="Symbol" charset="2"/>
                <a:cs typeface="Symbol" charset="2"/>
              </a:rPr>
              <a:t>e</a:t>
            </a:r>
            <a:r>
              <a:rPr lang="fr-FR" sz="1800" baseline="-25000">
                <a:solidFill>
                  <a:srgbClr val="FFFF00"/>
                </a:solidFill>
              </a:rPr>
              <a:t>diffraction</a:t>
            </a:r>
            <a:r>
              <a:rPr lang="fr-FR" sz="1800">
                <a:solidFill>
                  <a:srgbClr val="FFFF00"/>
                </a:solidFill>
              </a:rPr>
              <a:t>)(</a:t>
            </a:r>
            <a:r>
              <a:rPr lang="fr-FR" sz="180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fr-FR" sz="1800">
                <a:solidFill>
                  <a:srgbClr val="FFFF00"/>
                </a:solidFill>
              </a:rPr>
              <a:t>) estimates</a:t>
            </a:r>
          </a:p>
          <a:p>
            <a:pPr marL="0" indent="0">
              <a:buNone/>
            </a:pPr>
            <a:r>
              <a:rPr lang="fr-FR" sz="1800" b="1">
                <a:solidFill>
                  <a:srgbClr val="FFFF00"/>
                </a:solidFill>
              </a:rPr>
              <a:t>		Planetary nebula PNG032.9-02.8 emission spikes</a:t>
            </a:r>
            <a:r>
              <a:rPr lang="fr-FR" sz="1800" b="1">
                <a:solidFill>
                  <a:srgbClr val="FFFF00"/>
                </a:solidFill>
                <a:effectLst/>
              </a:rPr>
              <a:t> </a:t>
            </a:r>
            <a:endParaRPr lang="fr-FR" sz="2800" b="1">
              <a:solidFill>
                <a:srgbClr val="FFFF00"/>
              </a:solidFill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6790660" y="1151186"/>
            <a:ext cx="2353339" cy="1785378"/>
            <a:chOff x="6470336" y="865061"/>
            <a:chExt cx="2673664" cy="2028395"/>
          </a:xfrm>
        </p:grpSpPr>
        <p:pic>
          <p:nvPicPr>
            <p:cNvPr id="7" name="Image 6" descr="Macintosh HD:Users:moniez:Desktop:dispersion_holopng.pn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336" y="865061"/>
              <a:ext cx="2673664" cy="20283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ZoneTexte 11"/>
            <p:cNvSpPr txBox="1"/>
            <p:nvPr/>
          </p:nvSpPr>
          <p:spPr>
            <a:xfrm>
              <a:off x="7735660" y="1973113"/>
              <a:ext cx="117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/>
                <a:t>Dispersion</a:t>
              </a:r>
            </a:p>
            <a:p>
              <a:pPr algn="r"/>
              <a:r>
                <a:rPr lang="fr-FR"/>
                <a:t>relation</a:t>
              </a: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3229764" y="2414755"/>
            <a:ext cx="214905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/>
              <a:t>Argentic phase hologram</a:t>
            </a:r>
          </a:p>
        </p:txBody>
      </p:sp>
    </p:spTree>
    <p:extLst>
      <p:ext uri="{BB962C8B-B14F-4D97-AF65-F5344CB8AC3E}">
        <p14:creationId xmlns:p14="http://schemas.microsoft.com/office/powerpoint/2010/main" val="250588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11</a:t>
            </a:fld>
            <a:endParaRPr lang="fr-FR"/>
          </a:p>
        </p:txBody>
      </p:sp>
      <p:grpSp>
        <p:nvGrpSpPr>
          <p:cNvPr id="23" name="Grouper 22"/>
          <p:cNvGrpSpPr/>
          <p:nvPr/>
        </p:nvGrpSpPr>
        <p:grpSpPr>
          <a:xfrm>
            <a:off x="403433" y="76643"/>
            <a:ext cx="4244569" cy="6638191"/>
            <a:chOff x="403434" y="76643"/>
            <a:chExt cx="3665754" cy="6638191"/>
          </a:xfrm>
        </p:grpSpPr>
        <p:pic>
          <p:nvPicPr>
            <p:cNvPr id="5" name="Image 4" descr="PNG_Thor3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4" y="76643"/>
              <a:ext cx="3553769" cy="1776885"/>
            </a:xfrm>
            <a:prstGeom prst="rect">
              <a:avLst/>
            </a:prstGeom>
          </p:spPr>
        </p:pic>
        <p:pic>
          <p:nvPicPr>
            <p:cNvPr id="6" name="Image 5" descr="PNG_HoloAmA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4" y="1655556"/>
              <a:ext cx="3586617" cy="1793309"/>
            </a:xfrm>
            <a:prstGeom prst="rect">
              <a:avLst/>
            </a:prstGeom>
          </p:spPr>
        </p:pic>
        <p:pic>
          <p:nvPicPr>
            <p:cNvPr id="7" name="Image 6" descr="PNG_HoloPhA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25" y="3248787"/>
              <a:ext cx="3653163" cy="1826582"/>
            </a:xfrm>
            <a:prstGeom prst="rect">
              <a:avLst/>
            </a:prstGeom>
          </p:spPr>
        </p:pic>
        <p:pic>
          <p:nvPicPr>
            <p:cNvPr id="8" name="Image 7" descr="PNG_HoloPh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34" y="4881957"/>
              <a:ext cx="3665754" cy="1832877"/>
            </a:xfrm>
            <a:prstGeom prst="rect">
              <a:avLst/>
            </a:prstGeom>
          </p:spPr>
        </p:pic>
      </p:grpSp>
      <p:grpSp>
        <p:nvGrpSpPr>
          <p:cNvPr id="24" name="Grouper 23"/>
          <p:cNvGrpSpPr/>
          <p:nvPr/>
        </p:nvGrpSpPr>
        <p:grpSpPr>
          <a:xfrm>
            <a:off x="4756096" y="40025"/>
            <a:ext cx="4387904" cy="6709364"/>
            <a:chOff x="5220071" y="40025"/>
            <a:chExt cx="3650228" cy="6709364"/>
          </a:xfrm>
        </p:grpSpPr>
        <p:pic>
          <p:nvPicPr>
            <p:cNvPr id="9" name="Image 8" descr="3C273_Thor3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819" y="40025"/>
              <a:ext cx="3644479" cy="1822240"/>
            </a:xfrm>
            <a:prstGeom prst="rect">
              <a:avLst/>
            </a:prstGeom>
          </p:spPr>
        </p:pic>
        <p:pic>
          <p:nvPicPr>
            <p:cNvPr id="10" name="Image 9" descr="3C273_HoloAmAg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820" y="1672054"/>
              <a:ext cx="3644479" cy="1822240"/>
            </a:xfrm>
            <a:prstGeom prst="rect">
              <a:avLst/>
            </a:prstGeom>
          </p:spPr>
        </p:pic>
        <p:pic>
          <p:nvPicPr>
            <p:cNvPr id="11" name="Image 10" descr="3C273_HoloPhAg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1" y="3299774"/>
              <a:ext cx="3650227" cy="1825114"/>
            </a:xfrm>
            <a:prstGeom prst="rect">
              <a:avLst/>
            </a:prstGeom>
          </p:spPr>
        </p:pic>
        <p:pic>
          <p:nvPicPr>
            <p:cNvPr id="12" name="Image 11" descr="3C273_HoloPhP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573" y="4928026"/>
              <a:ext cx="3642725" cy="1821363"/>
            </a:xfrm>
            <a:prstGeom prst="rect">
              <a:avLst/>
            </a:prstGeom>
          </p:spPr>
        </p:pic>
      </p:grpSp>
      <p:sp>
        <p:nvSpPr>
          <p:cNvPr id="13" name="ZoneTexte 12"/>
          <p:cNvSpPr txBox="1"/>
          <p:nvPr/>
        </p:nvSpPr>
        <p:spPr>
          <a:xfrm rot="16200000">
            <a:off x="-696564" y="3531843"/>
            <a:ext cx="230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Planetary Nebula SED</a:t>
            </a: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2830262" y="3405622"/>
            <a:ext cx="389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Quasar 3C273 SED (redshifted z=0.158)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93607" y="313830"/>
            <a:ext cx="80029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b="1"/>
              <a:t>Blazed grating</a:t>
            </a:r>
          </a:p>
          <a:p>
            <a:pPr algn="ctr"/>
            <a:r>
              <a:rPr lang="fr-FR" sz="800" b="1"/>
              <a:t>300 lines/mm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09068" y="1883530"/>
            <a:ext cx="68990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b="1"/>
              <a:t>Amplitude hologram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19649" y="5118503"/>
            <a:ext cx="8353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b="1"/>
              <a:t>Polymer phase hologram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19649" y="3499489"/>
            <a:ext cx="88903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b="1"/>
              <a:t>Argentic phase hologram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354043" y="181501"/>
            <a:ext cx="80029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b="1"/>
              <a:t>Blazed grating</a:t>
            </a:r>
          </a:p>
          <a:p>
            <a:pPr algn="ctr"/>
            <a:r>
              <a:rPr lang="fr-FR" sz="800" b="1"/>
              <a:t>300 lines/mm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469504" y="1751201"/>
            <a:ext cx="689906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b="1"/>
              <a:t>Amplitude hologram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480085" y="4986174"/>
            <a:ext cx="8353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b="1"/>
              <a:t>Polymer phase hologram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480085" y="3367160"/>
            <a:ext cx="88903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800" b="1"/>
              <a:t>Argentic phase hologram</a:t>
            </a:r>
          </a:p>
        </p:txBody>
      </p:sp>
    </p:spTree>
    <p:extLst>
      <p:ext uri="{BB962C8B-B14F-4D97-AF65-F5344CB8AC3E}">
        <p14:creationId xmlns:p14="http://schemas.microsoft.com/office/powerpoint/2010/main" val="251553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572" y="274638"/>
            <a:ext cx="5930518" cy="982919"/>
          </a:xfrm>
        </p:spPr>
        <p:txBody>
          <a:bodyPr>
            <a:normAutofit/>
          </a:bodyPr>
          <a:lstStyle/>
          <a:p>
            <a:r>
              <a:rPr lang="fr-FR" sz="3600" b="1">
                <a:solidFill>
                  <a:srgbClr val="FF0000"/>
                </a:solidFill>
              </a:rPr>
              <a:t>Optical Test-bench at LPNHE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158" y="1038868"/>
            <a:ext cx="6073357" cy="211269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r-FR" b="1"/>
              <a:t>Simulation of the AuxTel convergent beam</a:t>
            </a:r>
            <a:endParaRPr lang="fr-FR"/>
          </a:p>
          <a:p>
            <a:pPr lvl="1"/>
            <a:r>
              <a:rPr lang="fr-FR"/>
              <a:t>Focus on a LSST-type CCD sub-arcsec equivalent PSF from converging beam</a:t>
            </a:r>
          </a:p>
          <a:p>
            <a:pPr lvl="1"/>
            <a:r>
              <a:rPr lang="fr-FR"/>
              <a:t>Focus independent from the wavelength (mirrors)</a:t>
            </a:r>
          </a:p>
          <a:p>
            <a:pPr lvl="1"/>
            <a:r>
              <a:rPr lang="fr-FR"/>
              <a:t>Uniform beam density obtained with integrating sphere + 20</a:t>
            </a:r>
            <a:r>
              <a:rPr lang="fr-FR">
                <a:latin typeface="Symbol" charset="2"/>
                <a:cs typeface="Symbol" charset="2"/>
              </a:rPr>
              <a:t>m</a:t>
            </a:r>
            <a:r>
              <a:rPr lang="fr-FR"/>
              <a:t> hole</a:t>
            </a:r>
          </a:p>
          <a:p>
            <a:pPr lvl="1"/>
            <a:r>
              <a:rPr lang="fr-FR"/>
              <a:t>Hologram installed on a XYZ mounting</a:t>
            </a:r>
          </a:p>
          <a:p>
            <a:pPr marL="0" indent="0">
              <a:buNone/>
            </a:pPr>
            <a:r>
              <a:rPr lang="fr-FR" b="1"/>
              <a:t>Measurements to do on every disperser</a:t>
            </a:r>
          </a:p>
          <a:p>
            <a:pPr lvl="1"/>
            <a:r>
              <a:rPr lang="fr-FR"/>
              <a:t>Volume of validity </a:t>
            </a:r>
            <a:r>
              <a:rPr lang="fr-FR">
                <a:latin typeface="Symbol" charset="2"/>
                <a:cs typeface="Symbol" charset="2"/>
              </a:rPr>
              <a:t>D</a:t>
            </a:r>
            <a:r>
              <a:rPr lang="fr-FR"/>
              <a:t>X</a:t>
            </a:r>
            <a:r>
              <a:rPr lang="fr-FR">
                <a:latin typeface="Symbol" charset="2"/>
                <a:cs typeface="Symbol" charset="2"/>
              </a:rPr>
              <a:t>D</a:t>
            </a:r>
            <a:r>
              <a:rPr lang="fr-FR"/>
              <a:t>Y</a:t>
            </a:r>
            <a:r>
              <a:rPr lang="fr-FR">
                <a:latin typeface="Symbol" charset="2"/>
                <a:cs typeface="Symbol" charset="2"/>
              </a:rPr>
              <a:t>D</a:t>
            </a:r>
            <a:r>
              <a:rPr lang="fr-FR"/>
              <a:t>Z for acceptable use (&gt;10mm10mm4mm)</a:t>
            </a:r>
          </a:p>
          <a:p>
            <a:pPr lvl="1"/>
            <a:r>
              <a:rPr lang="fr-FR"/>
              <a:t>Spectral resolution </a:t>
            </a:r>
            <a:r>
              <a:rPr lang="fr-FR">
                <a:latin typeface="Symbol" charset="2"/>
                <a:cs typeface="Symbol" charset="2"/>
              </a:rPr>
              <a:t>l/Dl</a:t>
            </a:r>
            <a:r>
              <a:rPr lang="fr-FR"/>
              <a:t> with emission line lamp and monochromator</a:t>
            </a:r>
          </a:p>
          <a:p>
            <a:pPr lvl="1"/>
            <a:r>
              <a:rPr lang="fr-FR"/>
              <a:t>Transmission as a function of </a:t>
            </a:r>
            <a:r>
              <a:rPr lang="fr-FR">
                <a:latin typeface="Symbol" charset="2"/>
                <a:cs typeface="Symbol" charset="2"/>
              </a:rPr>
              <a:t>l.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12</a:t>
            </a:fld>
            <a:endParaRPr lang="fr-FR"/>
          </a:p>
        </p:txBody>
      </p:sp>
      <p:pic>
        <p:nvPicPr>
          <p:cNvPr id="6" name="Image 5" descr="montureXYZ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96" y="349487"/>
            <a:ext cx="2137847" cy="3110342"/>
          </a:xfrm>
          <a:prstGeom prst="rect">
            <a:avLst/>
          </a:prstGeom>
        </p:spPr>
      </p:pic>
      <p:pic>
        <p:nvPicPr>
          <p:cNvPr id="5" name="Image 4" descr="tot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282949"/>
            <a:ext cx="2590800" cy="3575050"/>
          </a:xfrm>
          <a:prstGeom prst="rect">
            <a:avLst/>
          </a:prstGeom>
        </p:spPr>
      </p:pic>
      <p:pic>
        <p:nvPicPr>
          <p:cNvPr id="8" name="Image 7" descr="banc-optiqu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19" y="2945236"/>
            <a:ext cx="3672481" cy="2456920"/>
          </a:xfrm>
          <a:prstGeom prst="rect">
            <a:avLst/>
          </a:prstGeom>
        </p:spPr>
      </p:pic>
      <p:pic>
        <p:nvPicPr>
          <p:cNvPr id="9" name="Image 8" descr="Macintosh HD:Users:moniez:Documents:LSST:Atmosphere:Hologramme:schema-faisceau1.pd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077">
            <a:off x="211620" y="4155824"/>
            <a:ext cx="4261485" cy="2180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34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rgbClr val="FF0000"/>
                </a:solidFill>
              </a:rPr>
              <a:t>HOE: schedule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5048250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fr-FR" b="1">
                <a:solidFill>
                  <a:schemeClr val="bg1">
                    <a:lumMod val="65000"/>
                  </a:schemeClr>
                </a:solidFill>
              </a:rPr>
              <a:t>Janvier 2017</a:t>
            </a:r>
            <a:r>
              <a:rPr lang="fr-FR">
                <a:solidFill>
                  <a:schemeClr val="bg1">
                    <a:lumMod val="65000"/>
                  </a:schemeClr>
                </a:solidFill>
              </a:rPr>
              <a:t>: tests préparatoires au CTIO (Chili)</a:t>
            </a:r>
          </a:p>
          <a:p>
            <a:pPr>
              <a:buFontTx/>
              <a:buChar char="-"/>
            </a:pPr>
            <a:r>
              <a:rPr lang="fr-FR" b="1">
                <a:solidFill>
                  <a:schemeClr val="bg1">
                    <a:lumMod val="65000"/>
                  </a:schemeClr>
                </a:solidFill>
              </a:rPr>
              <a:t>Mai 2017</a:t>
            </a:r>
            <a:r>
              <a:rPr lang="fr-FR">
                <a:solidFill>
                  <a:schemeClr val="bg1">
                    <a:lumMod val="65000"/>
                  </a:schemeClr>
                </a:solidFill>
              </a:rPr>
              <a:t>: premiers prototypes d'hologrammes</a:t>
            </a:r>
          </a:p>
          <a:p>
            <a:pPr>
              <a:buFontTx/>
              <a:buChar char="-"/>
            </a:pPr>
            <a:r>
              <a:rPr lang="fr-FR" b="1">
                <a:solidFill>
                  <a:schemeClr val="bg1">
                    <a:lumMod val="65000"/>
                  </a:schemeClr>
                </a:solidFill>
              </a:rPr>
              <a:t>Juin 2017</a:t>
            </a:r>
            <a:r>
              <a:rPr lang="fr-FR">
                <a:solidFill>
                  <a:schemeClr val="bg1">
                    <a:lumMod val="65000"/>
                  </a:schemeClr>
                </a:solidFill>
              </a:rPr>
              <a:t>: tests de prototypes sur télescope au CTIO (Chili)</a:t>
            </a:r>
          </a:p>
          <a:p>
            <a:pPr>
              <a:buFontTx/>
              <a:buChar char="-"/>
            </a:pPr>
            <a:r>
              <a:rPr lang="fr-FR" b="1">
                <a:solidFill>
                  <a:schemeClr val="bg1">
                    <a:lumMod val="65000"/>
                  </a:schemeClr>
                </a:solidFill>
              </a:rPr>
              <a:t>Eté 2017</a:t>
            </a:r>
            <a:r>
              <a:rPr lang="fr-FR">
                <a:solidFill>
                  <a:schemeClr val="bg1">
                    <a:lumMod val="65000"/>
                  </a:schemeClr>
                </a:solidFill>
              </a:rPr>
              <a:t>: analyse des tests</a:t>
            </a:r>
          </a:p>
          <a:p>
            <a:pPr>
              <a:buFontTx/>
              <a:buChar char="-"/>
            </a:pPr>
            <a:r>
              <a:rPr lang="fr-FR" b="1">
                <a:solidFill>
                  <a:schemeClr val="bg1">
                    <a:lumMod val="65000"/>
                  </a:schemeClr>
                </a:solidFill>
              </a:rPr>
              <a:t>Automne-hiver 2017</a:t>
            </a:r>
            <a:endParaRPr lang="fr-FR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Tx/>
              <a:buChar char="-"/>
            </a:pPr>
            <a:r>
              <a:rPr lang="fr-FR">
                <a:solidFill>
                  <a:schemeClr val="bg1">
                    <a:lumMod val="65000"/>
                  </a:schemeClr>
                </a:solidFill>
              </a:rPr>
              <a:t>simulations optiques et atmosphériques</a:t>
            </a:r>
          </a:p>
          <a:p>
            <a:pPr lvl="1">
              <a:buFontTx/>
              <a:buChar char="-"/>
            </a:pPr>
            <a:r>
              <a:rPr lang="fr-FR">
                <a:solidFill>
                  <a:schemeClr val="bg1">
                    <a:lumMod val="65000"/>
                  </a:schemeClr>
                </a:solidFill>
              </a:rPr>
              <a:t>Analyse: étude de la largeur équivalente de la bande d'absorption de l’eau (proche IR) et de l'absorption par les aérosols (bleu)</a:t>
            </a:r>
          </a:p>
          <a:p>
            <a:pPr>
              <a:buFontTx/>
              <a:buChar char="-"/>
            </a:pPr>
            <a:r>
              <a:rPr lang="fr-FR" b="1"/>
              <a:t>Spring-summer 2018</a:t>
            </a:r>
            <a:endParaRPr lang="fr-FR"/>
          </a:p>
          <a:p>
            <a:pPr lvl="1">
              <a:buFontTx/>
              <a:buChar char="-"/>
            </a:pPr>
            <a:r>
              <a:rPr lang="fr-FR"/>
              <a:t>production of finalized holograms (several technologies, 2/1 orders minimized; 	</a:t>
            </a:r>
            <a:r>
              <a:rPr lang="fr-FR" i="1"/>
              <a:t>first order could take up to 80% of the light</a:t>
            </a:r>
            <a:r>
              <a:rPr lang="fr-FR"/>
              <a:t>)</a:t>
            </a:r>
          </a:p>
          <a:p>
            <a:pPr lvl="1">
              <a:buFontTx/>
              <a:buChar char="-"/>
            </a:pPr>
            <a:r>
              <a:rPr lang="fr-FR"/>
              <a:t>measurements/characterization with the LPNHE test-bench</a:t>
            </a:r>
          </a:p>
          <a:p>
            <a:pPr>
              <a:buFontTx/>
              <a:buChar char="-"/>
            </a:pPr>
            <a:r>
              <a:rPr lang="fr-FR" b="1"/>
              <a:t>End 2018-beginning 2019</a:t>
            </a:r>
            <a:endParaRPr lang="fr-FR"/>
          </a:p>
          <a:p>
            <a:pPr lvl="1">
              <a:buFontTx/>
              <a:buChar char="-"/>
            </a:pPr>
            <a:r>
              <a:rPr lang="fr-FR"/>
              <a:t>Start operations on AuxTel</a:t>
            </a:r>
          </a:p>
          <a:p>
            <a:pPr>
              <a:buFontTx/>
              <a:buChar char="-"/>
            </a:pPr>
            <a:r>
              <a:rPr lang="fr-FR" b="1"/>
              <a:t>2019 – 2020</a:t>
            </a:r>
            <a:endParaRPr lang="fr-FR"/>
          </a:p>
          <a:p>
            <a:pPr lvl="1">
              <a:buFontTx/>
              <a:buChar char="-"/>
            </a:pPr>
            <a:r>
              <a:rPr lang="fr-FR"/>
              <a:t>Calibration of the system</a:t>
            </a:r>
          </a:p>
          <a:p>
            <a:pPr lvl="1">
              <a:buFontTx/>
              <a:buChar char="-"/>
            </a:pPr>
            <a:r>
              <a:rPr lang="fr-FR"/>
              <a:t>Extensive observations of the various atmospheric conditions on-site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287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83343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Atmospheric attenuation estimation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update on CTIO data (</a:t>
            </a:r>
            <a:r>
              <a:rPr lang="en-GB" dirty="0" err="1" smtClean="0">
                <a:solidFill>
                  <a:srgbClr val="FF0000"/>
                </a:solidFill>
              </a:rPr>
              <a:t>jun</a:t>
            </a:r>
            <a:r>
              <a:rPr lang="en-GB" dirty="0" smtClean="0">
                <a:solidFill>
                  <a:srgbClr val="FF0000"/>
                </a:solidFill>
              </a:rPr>
              <a:t> 2017)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857500"/>
            <a:ext cx="6642100" cy="2311400"/>
          </a:xfrm>
        </p:spPr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Sylvie Dagoret-Campagne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Marc </a:t>
            </a:r>
            <a:r>
              <a:rPr lang="fr-FR" dirty="0" err="1" smtClean="0">
                <a:solidFill>
                  <a:schemeClr val="tx1"/>
                </a:solidFill>
              </a:rPr>
              <a:t>Moniez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Jérémy Neveu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Olivier </a:t>
            </a:r>
            <a:r>
              <a:rPr lang="fr-FR" dirty="0" err="1" smtClean="0">
                <a:solidFill>
                  <a:schemeClr val="tx1"/>
                </a:solidFill>
              </a:rPr>
              <a:t>Perdereau</a:t>
            </a:r>
            <a:endParaRPr lang="fr-FR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18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062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Outline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003300"/>
            <a:ext cx="8229600" cy="52070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en-GB" b="1" dirty="0" smtClean="0">
                <a:solidFill>
                  <a:srgbClr val="0000FF"/>
                </a:solidFill>
              </a:rPr>
              <a:t>CTIO may-</a:t>
            </a:r>
            <a:r>
              <a:rPr lang="en-GB" b="1" dirty="0" err="1" smtClean="0">
                <a:solidFill>
                  <a:srgbClr val="0000FF"/>
                </a:solidFill>
              </a:rPr>
              <a:t>jun</a:t>
            </a:r>
            <a:r>
              <a:rPr lang="en-GB" b="1" dirty="0" smtClean="0">
                <a:solidFill>
                  <a:srgbClr val="0000FF"/>
                </a:solidFill>
              </a:rPr>
              <a:t> 2015 </a:t>
            </a:r>
            <a:r>
              <a:rPr lang="en-GB" b="1" dirty="0" smtClean="0">
                <a:solidFill>
                  <a:srgbClr val="0000FF"/>
                </a:solidFill>
                <a:sym typeface="Wingdings"/>
              </a:rPr>
              <a:t></a:t>
            </a:r>
            <a:r>
              <a:rPr lang="en-GB" b="1" dirty="0" smtClean="0">
                <a:solidFill>
                  <a:srgbClr val="0000FF"/>
                </a:solidFill>
              </a:rPr>
              <a:t> 16 nights </a:t>
            </a:r>
          </a:p>
          <a:p>
            <a:pPr lvl="1">
              <a:buFont typeface="Wingdings" charset="2"/>
              <a:buChar char="²"/>
            </a:pPr>
            <a:r>
              <a:rPr lang="en-GB" dirty="0" smtClean="0">
                <a:solidFill>
                  <a:srgbClr val="FF0000"/>
                </a:solidFill>
              </a:rPr>
              <a:t> Focus only on « 4 photometric nights »</a:t>
            </a:r>
          </a:p>
          <a:p>
            <a:pPr lvl="1">
              <a:buFont typeface="Wingdings" charset="2"/>
              <a:buChar char="²"/>
            </a:pP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smtClean="0"/>
              <a:t>CALSPEC/ 2 Filters Red/Blue  / 2 grating, 3 Holograms </a:t>
            </a:r>
          </a:p>
          <a:p>
            <a:pPr marL="514350" indent="-514350">
              <a:buFont typeface="+mj-ea"/>
              <a:buAutoNum type="circleNumDbPlain"/>
            </a:pPr>
            <a:r>
              <a:rPr lang="en-GB" b="1" dirty="0" smtClean="0">
                <a:solidFill>
                  <a:srgbClr val="0000FF"/>
                </a:solidFill>
              </a:rPr>
              <a:t>Reconstructed the star spectra and </a:t>
            </a:r>
            <a:r>
              <a:rPr lang="en-GB" b="1" dirty="0" err="1" smtClean="0">
                <a:solidFill>
                  <a:srgbClr val="0000FF"/>
                </a:solidFill>
              </a:rPr>
              <a:t>wl</a:t>
            </a:r>
            <a:r>
              <a:rPr lang="en-GB" b="1" dirty="0" smtClean="0">
                <a:solidFill>
                  <a:srgbClr val="0000FF"/>
                </a:solidFill>
              </a:rPr>
              <a:t> calibration</a:t>
            </a:r>
          </a:p>
          <a:p>
            <a:pPr marL="914400" lvl="1" indent="-514350">
              <a:buFont typeface="Wingdings" charset="2"/>
              <a:buChar char="²"/>
            </a:pPr>
            <a:r>
              <a:rPr lang="en-GB" dirty="0" smtClean="0"/>
              <a:t>Optimize reconstruction pipeline</a:t>
            </a:r>
          </a:p>
          <a:p>
            <a:pPr lvl="1">
              <a:buFont typeface="Wingdings" charset="2"/>
              <a:buChar char="²"/>
            </a:pPr>
            <a:r>
              <a:rPr lang="en-GB" dirty="0" smtClean="0"/>
              <a:t> Still systematics under study (disperser dependent)</a:t>
            </a:r>
          </a:p>
          <a:p>
            <a:pPr marL="514350" indent="-514350">
              <a:buFont typeface="+mj-ea"/>
              <a:buAutoNum type="circleNumDbPlain"/>
            </a:pPr>
            <a:r>
              <a:rPr lang="en-GB" b="1" dirty="0" smtClean="0">
                <a:solidFill>
                  <a:srgbClr val="0000FF"/>
                </a:solidFill>
              </a:rPr>
              <a:t>Extract atmospheric feature (knowing </a:t>
            </a:r>
            <a:r>
              <a:rPr lang="en-GB" b="1" dirty="0" err="1" smtClean="0">
                <a:solidFill>
                  <a:srgbClr val="0000FF"/>
                </a:solidFill>
              </a:rPr>
              <a:t>calspec</a:t>
            </a:r>
            <a:r>
              <a:rPr lang="en-GB" b="1" dirty="0" smtClean="0">
                <a:solidFill>
                  <a:srgbClr val="0000FF"/>
                </a:solidFill>
              </a:rPr>
              <a:t> SED)</a:t>
            </a:r>
          </a:p>
          <a:p>
            <a:pPr lvl="1">
              <a:buFont typeface="Wingdings" charset="2"/>
              <a:buChar char="²"/>
            </a:pPr>
            <a:r>
              <a:rPr lang="en-GB" dirty="0" smtClean="0"/>
              <a:t>Set of time varying «  atm. estimators» to be monitored</a:t>
            </a:r>
          </a:p>
          <a:p>
            <a:pPr lvl="1">
              <a:buFont typeface="Wingdings" charset="2"/>
              <a:buChar char="²"/>
            </a:pPr>
            <a:r>
              <a:rPr lang="en-GB" dirty="0" smtClean="0"/>
              <a:t>To feed into simulation in order to reproduce spectra data </a:t>
            </a:r>
          </a:p>
          <a:p>
            <a:pPr lvl="1">
              <a:buFont typeface="Wingdings" charset="2"/>
              <a:buChar char="²"/>
            </a:pPr>
            <a:r>
              <a:rPr lang="en-GB" dirty="0" smtClean="0"/>
              <a:t>External required info : overall throughput (telescope + CCD+ disperser)</a:t>
            </a:r>
          </a:p>
          <a:p>
            <a:pPr marL="514350" indent="-514350">
              <a:buFont typeface="+mj-ea"/>
              <a:buAutoNum type="circleNumDbPlain"/>
            </a:pPr>
            <a:r>
              <a:rPr lang="en-GB" b="1" dirty="0" smtClean="0">
                <a:solidFill>
                  <a:srgbClr val="0000FF"/>
                </a:solidFill>
              </a:rPr>
              <a:t>Predict LSST atmospheric transmission for every exposure </a:t>
            </a:r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30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3188"/>
            <a:ext cx="8229600" cy="796395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Software Design &amp; </a:t>
            </a:r>
            <a:r>
              <a:rPr lang="fr-FR" dirty="0" err="1">
                <a:solidFill>
                  <a:srgbClr val="FF0000"/>
                </a:solidFill>
              </a:rPr>
              <a:t>A</a:t>
            </a:r>
            <a:r>
              <a:rPr lang="fr-FR" dirty="0" err="1" smtClean="0">
                <a:solidFill>
                  <a:srgbClr val="FF0000"/>
                </a:solidFill>
              </a:rPr>
              <a:t>nalysis</a:t>
            </a:r>
            <a:r>
              <a:rPr lang="fr-FR" dirty="0" smtClean="0">
                <a:solidFill>
                  <a:srgbClr val="FF0000"/>
                </a:solidFill>
              </a:rPr>
              <a:t> Progress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C925-BF48-6847-B236-9EE25E8FBCE8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350"/>
            <a:ext cx="3164163" cy="3716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163" y="1532354"/>
            <a:ext cx="5963197" cy="331951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889000" y="977384"/>
            <a:ext cx="130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Old </a:t>
            </a:r>
            <a:r>
              <a:rPr lang="fr-FR" i="1" dirty="0" err="1" smtClean="0"/>
              <a:t>fashion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3788833" y="1008018"/>
            <a:ext cx="529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00FF"/>
                </a:solidFill>
              </a:rPr>
              <a:t>Pipeline designed for mass production (&gt;3000 images)</a:t>
            </a:r>
            <a:endParaRPr lang="en-GB" i="1" dirty="0">
              <a:solidFill>
                <a:srgbClr val="0000FF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349500" y="1206500"/>
            <a:ext cx="12700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0" y="5072896"/>
            <a:ext cx="91273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GB" sz="2200" dirty="0" smtClean="0"/>
              <a:t>Parallel reconstruction of data &amp; </a:t>
            </a:r>
            <a:r>
              <a:rPr lang="en-GB" sz="2200" dirty="0" err="1" smtClean="0"/>
              <a:t>sim</a:t>
            </a:r>
            <a:r>
              <a:rPr lang="en-GB" sz="2200" dirty="0" smtClean="0"/>
              <a:t> spectra (clear sky, aver. Sky, merra2 sky)</a:t>
            </a:r>
          </a:p>
          <a:p>
            <a:pPr marL="342900" indent="-342900">
              <a:buFont typeface="+mj-ea"/>
              <a:buAutoNum type="circleNumDbPlain"/>
            </a:pPr>
            <a:r>
              <a:rPr lang="en-GB" sz="2200" dirty="0" smtClean="0"/>
              <a:t>Spectrum Extraction  (data)  </a:t>
            </a:r>
            <a:r>
              <a:rPr lang="en-GB" sz="2200" dirty="0" smtClean="0">
                <a:sym typeface="Wingdings"/>
              </a:rPr>
              <a:t> spectra in erg/cm2/s/nm</a:t>
            </a:r>
          </a:p>
          <a:p>
            <a:pPr marL="342900" indent="-342900">
              <a:buFont typeface="+mj-ea"/>
              <a:buAutoNum type="circleNumDbPlain"/>
            </a:pPr>
            <a:r>
              <a:rPr lang="en-GB" sz="2200" dirty="0" smtClean="0">
                <a:sym typeface="Wingdings"/>
              </a:rPr>
              <a:t>Being done : the automated close loop with chi</a:t>
            </a:r>
            <a:r>
              <a:rPr lang="en-GB" sz="2200" baseline="30000" dirty="0" smtClean="0">
                <a:sym typeface="Wingdings"/>
              </a:rPr>
              <a:t>2</a:t>
            </a:r>
            <a:r>
              <a:rPr lang="en-GB" sz="2200" dirty="0" smtClean="0">
                <a:sym typeface="Wingdings"/>
              </a:rPr>
              <a:t>/likelihood </a:t>
            </a:r>
            <a:r>
              <a:rPr lang="en-GB" sz="2200" dirty="0" err="1" smtClean="0">
                <a:sym typeface="Wingdings"/>
              </a:rPr>
              <a:t>func</a:t>
            </a:r>
            <a:endParaRPr lang="en-GB" sz="2200" dirty="0" smtClean="0">
              <a:sym typeface="Wingdings"/>
            </a:endParaRPr>
          </a:p>
          <a:p>
            <a:pPr marL="800100" lvl="1" indent="-342900">
              <a:buFont typeface="Wingdings" charset="2"/>
              <a:buChar char="Ø"/>
            </a:pPr>
            <a:r>
              <a:rPr lang="en-GB" sz="2200" dirty="0" smtClean="0"/>
              <a:t>Require the effective throughput</a:t>
            </a:r>
            <a:endParaRPr lang="en-GB" sz="2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5492750" y="1377350"/>
            <a:ext cx="10583" cy="371642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521427" y="448253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Done</a:t>
            </a:r>
            <a:r>
              <a:rPr lang="fr-FR" dirty="0" smtClean="0"/>
              <a:t> up </a:t>
            </a:r>
            <a:r>
              <a:rPr lang="fr-FR" dirty="0" err="1" smtClean="0"/>
              <a:t>april</a:t>
            </a:r>
            <a:r>
              <a:rPr lang="fr-FR" dirty="0" smtClean="0"/>
              <a:t> 18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651500" y="4524868"/>
            <a:ext cx="313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Under </a:t>
            </a:r>
            <a:r>
              <a:rPr lang="fr-FR" dirty="0" err="1" smtClean="0"/>
              <a:t>progress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</a:t>
            </a:r>
            <a:r>
              <a:rPr lang="fr-FR" dirty="0" err="1" smtClean="0"/>
              <a:t>may</a:t>
            </a:r>
            <a:r>
              <a:rPr lang="fr-FR" dirty="0" smtClean="0"/>
              <a:t> 18,</a:t>
            </a:r>
            <a:r>
              <a:rPr lang="mr-IN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958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91216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Principle of the </a:t>
            </a:r>
            <a:r>
              <a:rPr lang="en-GB" dirty="0" err="1" smtClean="0">
                <a:solidFill>
                  <a:srgbClr val="FF0000"/>
                </a:solidFill>
              </a:rPr>
              <a:t>Bouguer</a:t>
            </a:r>
            <a:r>
              <a:rPr lang="en-GB" dirty="0" smtClean="0">
                <a:solidFill>
                  <a:srgbClr val="FF0000"/>
                </a:solidFill>
              </a:rPr>
              <a:t> lines Methods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41719"/>
            <a:ext cx="3454401" cy="1597025"/>
          </a:xfrm>
        </p:spPr>
        <p:txBody>
          <a:bodyPr>
            <a:noAutofit/>
          </a:bodyPr>
          <a:lstStyle/>
          <a:p>
            <a:r>
              <a:rPr lang="en-CA" sz="2400" dirty="0" smtClean="0">
                <a:solidFill>
                  <a:srgbClr val="0000FF"/>
                </a:solidFill>
              </a:rPr>
              <a:t>Generate </a:t>
            </a:r>
            <a:r>
              <a:rPr lang="en-CA" sz="2400" dirty="0" err="1" smtClean="0">
                <a:solidFill>
                  <a:srgbClr val="0000FF"/>
                </a:solidFill>
              </a:rPr>
              <a:t>atm</a:t>
            </a:r>
            <a:r>
              <a:rPr lang="en-CA" sz="2400" dirty="0" smtClean="0">
                <a:solidFill>
                  <a:srgbClr val="0000FF"/>
                </a:solidFill>
              </a:rPr>
              <a:t> </a:t>
            </a:r>
            <a:r>
              <a:rPr lang="en-CA" sz="2400" dirty="0" err="1" smtClean="0">
                <a:solidFill>
                  <a:srgbClr val="0000FF"/>
                </a:solidFill>
              </a:rPr>
              <a:t>transm</a:t>
            </a:r>
            <a:r>
              <a:rPr lang="en-CA" sz="24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CA" sz="2400" dirty="0" err="1" smtClean="0">
                <a:solidFill>
                  <a:srgbClr val="0000FF"/>
                </a:solidFill>
              </a:rPr>
              <a:t>Airmass</a:t>
            </a:r>
            <a:r>
              <a:rPr lang="en-CA" sz="2400" dirty="0" smtClean="0">
                <a:solidFill>
                  <a:srgbClr val="0000FF"/>
                </a:solidFill>
              </a:rPr>
              <a:t> : 1-2</a:t>
            </a:r>
          </a:p>
          <a:p>
            <a:r>
              <a:rPr lang="en-CA" sz="2400" dirty="0" smtClean="0">
                <a:solidFill>
                  <a:srgbClr val="0000FF"/>
                </a:solidFill>
              </a:rPr>
              <a:t>Clear sky</a:t>
            </a:r>
            <a:endParaRPr lang="en-CA" sz="2400" dirty="0">
              <a:solidFill>
                <a:srgbClr val="0000FF"/>
              </a:solidFill>
            </a:endParaRPr>
          </a:p>
        </p:txBody>
      </p:sp>
      <p:pic>
        <p:nvPicPr>
          <p:cNvPr id="4" name="Image 3" descr="output_8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2" y="3636962"/>
            <a:ext cx="4227749" cy="2992437"/>
          </a:xfrm>
          <a:prstGeom prst="rect">
            <a:avLst/>
          </a:prstGeom>
        </p:spPr>
      </p:pic>
      <p:pic>
        <p:nvPicPr>
          <p:cNvPr id="5" name="Image 4" descr="output_10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48" y="3636962"/>
            <a:ext cx="4383352" cy="2763837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5640486" y="1578767"/>
            <a:ext cx="3211414" cy="957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rgbClr val="0000FF"/>
                </a:solidFill>
              </a:rPr>
              <a:t>Fit </a:t>
            </a:r>
            <a:r>
              <a:rPr lang="fr-FR" sz="2400" dirty="0" err="1" smtClean="0">
                <a:solidFill>
                  <a:srgbClr val="0000FF"/>
                </a:solidFill>
              </a:rPr>
              <a:t>bouguer</a:t>
            </a:r>
            <a:r>
              <a:rPr lang="fr-FR" sz="2400" dirty="0" smtClean="0">
                <a:solidFill>
                  <a:srgbClr val="0000FF"/>
                </a:solidFill>
              </a:rPr>
              <a:t> line in </a:t>
            </a:r>
            <a:r>
              <a:rPr lang="fr-FR" sz="2400" dirty="0" err="1" smtClean="0">
                <a:solidFill>
                  <a:srgbClr val="0000FF"/>
                </a:solidFill>
              </a:rPr>
              <a:t>wavelength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bins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32730" y="920105"/>
            <a:ext cx="264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Proof on simulation</a:t>
            </a:r>
            <a:endParaRPr lang="fr-FR" sz="2400" dirty="0"/>
          </a:p>
        </p:txBody>
      </p:sp>
      <p:sp>
        <p:nvSpPr>
          <p:cNvPr id="8" name="ZoneTexte 7"/>
          <p:cNvSpPr txBox="1"/>
          <p:nvPr/>
        </p:nvSpPr>
        <p:spPr>
          <a:xfrm>
            <a:off x="4288728" y="2814177"/>
            <a:ext cx="1178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Zero</a:t>
            </a:r>
            <a:r>
              <a:rPr lang="fr-FR" b="1" dirty="0" smtClean="0"/>
              <a:t> point</a:t>
            </a:r>
            <a:endParaRPr lang="fr-FR" b="1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930756" y="3365500"/>
            <a:ext cx="0" cy="4199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448020" y="5053442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UV Ozone </a:t>
            </a:r>
          </a:p>
          <a:p>
            <a:r>
              <a:rPr lang="fr-FR" dirty="0" smtClean="0"/>
              <a:t>Huggins </a:t>
            </a:r>
            <a:r>
              <a:rPr lang="fr-FR" dirty="0" err="1" smtClean="0"/>
              <a:t>cutoff</a:t>
            </a:r>
            <a:endParaRPr lang="fr-FR" dirty="0"/>
          </a:p>
        </p:txBody>
      </p:sp>
      <p:sp>
        <p:nvSpPr>
          <p:cNvPr id="14" name="Accolade ouvrante 13"/>
          <p:cNvSpPr/>
          <p:nvPr/>
        </p:nvSpPr>
        <p:spPr>
          <a:xfrm>
            <a:off x="6749648" y="4432951"/>
            <a:ext cx="1041638" cy="1668583"/>
          </a:xfrm>
          <a:prstGeom prst="leftBrac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126091" y="3025863"/>
            <a:ext cx="1943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400-600 nm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17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05605" y="299063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Ozone</a:t>
            </a:r>
          </a:p>
          <a:p>
            <a:r>
              <a:rPr lang="fr-FR" dirty="0" smtClean="0"/>
              <a:t>Huggins </a:t>
            </a:r>
            <a:r>
              <a:rPr lang="fr-FR" dirty="0" err="1" smtClean="0"/>
              <a:t>cutoff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064822" y="3636962"/>
            <a:ext cx="12829" cy="12760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54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802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Saturation </a:t>
            </a:r>
            <a:r>
              <a:rPr lang="fr-FR" sz="4000" b="1" dirty="0" err="1" smtClean="0">
                <a:solidFill>
                  <a:srgbClr val="FF0000"/>
                </a:solidFill>
              </a:rPr>
              <a:t>at</a:t>
            </a:r>
            <a:r>
              <a:rPr lang="fr-FR" sz="4000" b="1" dirty="0" smtClean="0">
                <a:solidFill>
                  <a:srgbClr val="FF0000"/>
                </a:solidFill>
              </a:rPr>
              <a:t> </a:t>
            </a:r>
            <a:r>
              <a:rPr lang="fr-FR" sz="4000" b="1" dirty="0" err="1" smtClean="0">
                <a:solidFill>
                  <a:srgbClr val="FF0000"/>
                </a:solidFill>
              </a:rPr>
              <a:t>molecular</a:t>
            </a:r>
            <a:r>
              <a:rPr lang="fr-FR" sz="4000" b="1" dirty="0" smtClean="0">
                <a:solidFill>
                  <a:srgbClr val="FF0000"/>
                </a:solidFill>
              </a:rPr>
              <a:t> absorption</a:t>
            </a:r>
            <a:br>
              <a:rPr lang="fr-FR" sz="4000" b="1" dirty="0" smtClean="0">
                <a:solidFill>
                  <a:srgbClr val="FF0000"/>
                </a:solidFill>
              </a:rPr>
            </a:br>
            <a:r>
              <a:rPr lang="fr-FR" sz="3600" b="1" dirty="0" smtClean="0">
                <a:solidFill>
                  <a:srgbClr val="FF0000"/>
                </a:solidFill>
              </a:rPr>
              <a:t>600-1000 nm</a:t>
            </a:r>
            <a:endParaRPr lang="fr-FR" sz="3600" b="1" dirty="0">
              <a:solidFill>
                <a:srgbClr val="FF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224"/>
            <a:ext cx="9144000" cy="5277954"/>
          </a:xfrm>
          <a:prstGeom prst="rect">
            <a:avLst/>
          </a:prstGeom>
        </p:spPr>
      </p:pic>
      <p:sp>
        <p:nvSpPr>
          <p:cNvPr id="3" name="Accolade fermante 2"/>
          <p:cNvSpPr/>
          <p:nvPr/>
        </p:nvSpPr>
        <p:spPr>
          <a:xfrm rot="10800000">
            <a:off x="1377102" y="2233612"/>
            <a:ext cx="722181" cy="2263025"/>
          </a:xfrm>
          <a:prstGeom prst="rightBrac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26334" y="4659120"/>
            <a:ext cx="262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Saturated</a:t>
            </a:r>
            <a:r>
              <a:rPr lang="fr-FR" b="1" dirty="0" smtClean="0"/>
              <a:t> </a:t>
            </a:r>
            <a:r>
              <a:rPr lang="fr-FR" b="1" dirty="0" err="1" smtClean="0"/>
              <a:t>lines</a:t>
            </a:r>
            <a:r>
              <a:rPr lang="fr-FR" b="1" dirty="0" smtClean="0"/>
              <a:t> (O</a:t>
            </a:r>
            <a:r>
              <a:rPr lang="fr-FR" b="1" baseline="-25000" dirty="0" smtClean="0"/>
              <a:t>2</a:t>
            </a:r>
            <a:r>
              <a:rPr lang="fr-FR" b="1" dirty="0" smtClean="0"/>
              <a:t>, H</a:t>
            </a:r>
            <a:r>
              <a:rPr lang="fr-FR" b="1" baseline="-25000" dirty="0" smtClean="0"/>
              <a:t>2</a:t>
            </a:r>
            <a:r>
              <a:rPr lang="fr-FR" b="1" dirty="0" smtClean="0"/>
              <a:t>O)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853892"/>
            <a:ext cx="11781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Zero</a:t>
            </a:r>
            <a:r>
              <a:rPr lang="fr-FR" b="1" dirty="0" smtClean="0"/>
              <a:t> point</a:t>
            </a:r>
            <a:endParaRPr lang="fr-FR" b="1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642028" y="1405215"/>
            <a:ext cx="0" cy="41994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11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7665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Reconstruction of light </a:t>
            </a:r>
            <a:r>
              <a:rPr lang="fr-FR" sz="3600" dirty="0" err="1" smtClean="0">
                <a:solidFill>
                  <a:srgbClr val="FF0000"/>
                </a:solidFill>
              </a:rPr>
              <a:t>at</a:t>
            </a:r>
            <a:r>
              <a:rPr lang="fr-FR" sz="3600" dirty="0" smtClean="0">
                <a:solidFill>
                  <a:srgbClr val="FF0000"/>
                </a:solidFill>
              </a:rPr>
              <a:t> TOA</a:t>
            </a:r>
            <a:br>
              <a:rPr lang="fr-FR" sz="36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(Top of </a:t>
            </a:r>
            <a:r>
              <a:rPr lang="fr-FR" sz="2800" dirty="0" err="1" smtClean="0">
                <a:solidFill>
                  <a:srgbClr val="FF0000"/>
                </a:solidFill>
              </a:rPr>
              <a:t>Atmosphere</a:t>
            </a:r>
            <a:r>
              <a:rPr lang="fr-FR" sz="2800" dirty="0" smtClean="0">
                <a:solidFill>
                  <a:srgbClr val="FF0000"/>
                </a:solidFill>
              </a:rPr>
              <a:t>)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985ED-C78D-C14D-8516-011487FDACAF}" type="slidenum">
              <a:rPr lang="fr-FR" smtClean="0"/>
              <a:t>19</a:t>
            </a:fld>
            <a:endParaRPr lang="fr-FR"/>
          </a:p>
        </p:txBody>
      </p:sp>
      <p:pic>
        <p:nvPicPr>
          <p:cNvPr id="4" name="Image 3" descr="output_14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90554"/>
            <a:ext cx="8001000" cy="35705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7650" y="1932464"/>
            <a:ext cx="5218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err="1" smtClean="0">
                <a:solidFill>
                  <a:srgbClr val="0000FF"/>
                </a:solidFill>
              </a:rPr>
              <a:t>Intercept</a:t>
            </a:r>
            <a:r>
              <a:rPr lang="fr-FR" sz="2400" b="1" u="sng" dirty="0" smtClean="0">
                <a:solidFill>
                  <a:srgbClr val="0000FF"/>
                </a:solidFill>
              </a:rPr>
              <a:t> of Bouguer </a:t>
            </a:r>
            <a:r>
              <a:rPr lang="fr-FR" sz="2400" b="1" u="sng" dirty="0" err="1" smtClean="0">
                <a:solidFill>
                  <a:srgbClr val="0000FF"/>
                </a:solidFill>
              </a:rPr>
              <a:t>lines</a:t>
            </a:r>
            <a:r>
              <a:rPr lang="fr-FR" sz="2400" b="1" u="sng" dirty="0" smtClean="0">
                <a:solidFill>
                  <a:srgbClr val="0000FF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(</a:t>
            </a:r>
            <a:r>
              <a:rPr lang="fr-FR" sz="2400" dirty="0" err="1" smtClean="0">
                <a:solidFill>
                  <a:srgbClr val="0000FF"/>
                </a:solidFill>
              </a:rPr>
              <a:t>airmass</a:t>
            </a:r>
            <a:r>
              <a:rPr lang="fr-FR" sz="2400" dirty="0" smtClean="0">
                <a:solidFill>
                  <a:srgbClr val="0000FF"/>
                </a:solidFill>
              </a:rPr>
              <a:t> z=0)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525852" y="48338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O</a:t>
            </a:r>
            <a:r>
              <a:rPr lang="fr-FR" b="1" baseline="-25000" dirty="0" smtClean="0">
                <a:solidFill>
                  <a:srgbClr val="FF0000"/>
                </a:solidFill>
              </a:rPr>
              <a:t>2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75252" y="4833898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</a:t>
            </a:r>
            <a:r>
              <a:rPr lang="fr-FR" b="1" baseline="-25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O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70055" y="1620749"/>
            <a:ext cx="37739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Molecular</a:t>
            </a:r>
            <a:r>
              <a:rPr lang="fr-FR" sz="2400" dirty="0" smtClean="0"/>
              <a:t> absorption </a:t>
            </a:r>
            <a:r>
              <a:rPr lang="fr-FR" sz="2400" dirty="0" err="1" smtClean="0"/>
              <a:t>saturates</a:t>
            </a:r>
            <a:r>
              <a:rPr lang="fr-FR" sz="2400" dirty="0" smtClean="0"/>
              <a:t> :</a:t>
            </a:r>
          </a:p>
          <a:p>
            <a:r>
              <a:rPr lang="fr-FR" sz="2400" dirty="0" smtClean="0"/>
              <a:t>Extinction  α z  </a:t>
            </a:r>
            <a:r>
              <a:rPr lang="fr-FR" sz="2400" dirty="0" smtClean="0">
                <a:sym typeface="Wingdings"/>
              </a:rPr>
              <a:t> </a:t>
            </a:r>
            <a:r>
              <a:rPr lang="fr-FR" sz="2400" dirty="0" smtClean="0"/>
              <a:t> α  √z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4842302" y="36146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O</a:t>
            </a:r>
            <a:r>
              <a:rPr lang="fr-FR" b="1" baseline="-25000" dirty="0" smtClean="0">
                <a:solidFill>
                  <a:srgbClr val="FF0000"/>
                </a:solidFill>
              </a:rPr>
              <a:t>2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9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r 12"/>
          <p:cNvGrpSpPr/>
          <p:nvPr/>
        </p:nvGrpSpPr>
        <p:grpSpPr>
          <a:xfrm>
            <a:off x="154168" y="480712"/>
            <a:ext cx="8824125" cy="6107093"/>
            <a:chOff x="154168" y="480712"/>
            <a:chExt cx="8824125" cy="6107093"/>
          </a:xfrm>
        </p:grpSpPr>
        <p:grpSp>
          <p:nvGrpSpPr>
            <p:cNvPr id="12" name="Grouper 11"/>
            <p:cNvGrpSpPr/>
            <p:nvPr/>
          </p:nvGrpSpPr>
          <p:grpSpPr>
            <a:xfrm>
              <a:off x="154168" y="480712"/>
              <a:ext cx="8824125" cy="6107093"/>
              <a:chOff x="154168" y="371222"/>
              <a:chExt cx="8824125" cy="6107093"/>
            </a:xfrm>
          </p:grpSpPr>
          <p:pic>
            <p:nvPicPr>
              <p:cNvPr id="6" name="Image 5" descr="toto.tif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168" y="371222"/>
                <a:ext cx="8824125" cy="6107093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3">
                <a:alphaModFix amt="36000"/>
              </a:blip>
              <a:srcRect l="-101660" t="-60762" r="-3095" b="12912"/>
              <a:stretch/>
            </p:blipFill>
            <p:spPr>
              <a:xfrm>
                <a:off x="3930196" y="2333358"/>
                <a:ext cx="2961647" cy="3688434"/>
              </a:xfrm>
              <a:prstGeom prst="flowChartOffpageConnector">
                <a:avLst/>
              </a:prstGeom>
            </p:spPr>
          </p:pic>
        </p:grpSp>
        <p:pic>
          <p:nvPicPr>
            <p:cNvPr id="11" name="Image 10"/>
            <p:cNvPicPr/>
            <p:nvPr/>
          </p:nvPicPr>
          <p:blipFill rotWithShape="1">
            <a:blip r:embed="rId4" cstate="print">
              <a:alphaModFix amt="5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794" t="2263" r="10855" b="8115"/>
            <a:stretch/>
          </p:blipFill>
          <p:spPr bwMode="auto">
            <a:xfrm>
              <a:off x="1860051" y="4585357"/>
              <a:ext cx="685019" cy="84498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18" y="59666"/>
            <a:ext cx="5247633" cy="78548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FR" b="1">
                <a:solidFill>
                  <a:srgbClr val="FF0000"/>
                </a:solidFill>
              </a:rPr>
              <a:t>HOE for AuxTel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86777" y="779721"/>
            <a:ext cx="4332259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Usual gratings:</a:t>
            </a:r>
          </a:p>
          <a:p>
            <a:pPr marL="285750" indent="-285750">
              <a:buFontTx/>
              <a:buChar char="-"/>
            </a:pPr>
            <a:r>
              <a:rPr lang="fr-FR" sz="1600"/>
              <a:t>all wavelengths not focused simultaneously due to optical path variation with the diffraction angle</a:t>
            </a:r>
          </a:p>
          <a:p>
            <a:pPr marL="285750" indent="-285750">
              <a:buFontTx/>
              <a:buChar char="-"/>
            </a:pPr>
            <a:r>
              <a:rPr lang="fr-FR" sz="1600"/>
              <a:t>Distorsions (astigmatism) due to converging beam (not parallel)</a:t>
            </a:r>
          </a:p>
          <a:p>
            <a:r>
              <a:rPr lang="fr-FR" b="1">
                <a:solidFill>
                  <a:srgbClr val="FF0000"/>
                </a:solidFill>
              </a:rPr>
              <a:t>Holograms:</a:t>
            </a:r>
          </a:p>
          <a:p>
            <a:pPr marL="285750" indent="-285750">
              <a:buFontTx/>
              <a:buChar char="-"/>
            </a:pPr>
            <a:r>
              <a:rPr lang="fr-FR" sz="1600"/>
              <a:t>Focusing forced on the focal plane at all wavelengths</a:t>
            </a:r>
          </a:p>
          <a:p>
            <a:pPr marL="285750" indent="-285750">
              <a:buFontTx/>
              <a:buChar char="-"/>
            </a:pPr>
            <a:r>
              <a:rPr lang="fr-FR" sz="1600"/>
              <a:t>No distorsions by design of the hologram</a:t>
            </a:r>
          </a:p>
          <a:p>
            <a:pPr marL="285750" indent="-285750">
              <a:buFontTx/>
              <a:buChar char="-"/>
            </a:pPr>
            <a:r>
              <a:rPr lang="fr-FR" sz="1600"/>
              <a:t>Theoretical hologram (linear phase encoding): only -1, 0, +1 orders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8231217" y="5902643"/>
            <a:ext cx="717292" cy="55215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65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err="1">
                <a:solidFill>
                  <a:srgbClr val="FF0000"/>
                </a:solidFill>
              </a:rPr>
              <a:t>Bouguer</a:t>
            </a:r>
            <a:r>
              <a:rPr lang="en-GB" sz="3600" dirty="0">
                <a:solidFill>
                  <a:srgbClr val="FF0000"/>
                </a:solidFill>
              </a:rPr>
              <a:t> line fit : effect of wavelength zero point accuracy  : </a:t>
            </a:r>
            <a:r>
              <a:rPr lang="en-GB" sz="3600" dirty="0" err="1">
                <a:solidFill>
                  <a:srgbClr val="FF0000"/>
                </a:solidFill>
              </a:rPr>
              <a:t>σ</a:t>
            </a:r>
            <a:r>
              <a:rPr lang="en-GB" sz="3600" dirty="0">
                <a:solidFill>
                  <a:srgbClr val="FF0000"/>
                </a:solidFill>
              </a:rPr>
              <a:t>(</a:t>
            </a:r>
            <a:r>
              <a:rPr lang="en-GB" sz="3600" dirty="0" err="1">
                <a:solidFill>
                  <a:srgbClr val="FF0000"/>
                </a:solidFill>
              </a:rPr>
              <a:t>λ</a:t>
            </a:r>
            <a:r>
              <a:rPr lang="en-GB" sz="3600" dirty="0">
                <a:solidFill>
                  <a:srgbClr val="FF0000"/>
                </a:solidFill>
              </a:rPr>
              <a:t>)=2nm</a:t>
            </a:r>
            <a:endParaRPr lang="fr-FR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20</a:t>
            </a:fld>
            <a:endParaRPr lang="fr-FR"/>
          </a:p>
        </p:txBody>
      </p:sp>
      <p:pic>
        <p:nvPicPr>
          <p:cNvPr id="4" name="Image 3" descr="output_28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4499"/>
            <a:ext cx="7754353" cy="47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74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03311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Bouguer</a:t>
            </a:r>
            <a:r>
              <a:rPr lang="en-GB" dirty="0" smtClean="0">
                <a:solidFill>
                  <a:srgbClr val="FF0000"/>
                </a:solidFill>
              </a:rPr>
              <a:t> line fit : effect of wavelength zero point accuracy  : </a:t>
            </a:r>
            <a:r>
              <a:rPr lang="en-GB" dirty="0" err="1" smtClean="0">
                <a:solidFill>
                  <a:srgbClr val="FF0000"/>
                </a:solidFill>
              </a:rPr>
              <a:t>σ</a:t>
            </a:r>
            <a:r>
              <a:rPr lang="en-GB" dirty="0" smtClean="0">
                <a:solidFill>
                  <a:srgbClr val="FF0000"/>
                </a:solidFill>
              </a:rPr>
              <a:t>(</a:t>
            </a:r>
            <a:r>
              <a:rPr lang="en-GB" dirty="0" err="1" smtClean="0">
                <a:solidFill>
                  <a:srgbClr val="FF0000"/>
                </a:solidFill>
              </a:rPr>
              <a:t>λ</a:t>
            </a:r>
            <a:r>
              <a:rPr lang="en-GB" dirty="0" smtClean="0">
                <a:solidFill>
                  <a:srgbClr val="FF0000"/>
                </a:solidFill>
              </a:rPr>
              <a:t>)=2nm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21</a:t>
            </a:fld>
            <a:endParaRPr lang="fr-FR"/>
          </a:p>
        </p:txBody>
      </p:sp>
      <p:pic>
        <p:nvPicPr>
          <p:cNvPr id="6" name="Image 5" descr="output_25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56" y="1649718"/>
            <a:ext cx="6492175" cy="4320768"/>
          </a:xfrm>
          <a:prstGeom prst="rect">
            <a:avLst/>
          </a:prstGeom>
        </p:spPr>
      </p:pic>
      <p:sp>
        <p:nvSpPr>
          <p:cNvPr id="7" name="Accolade ouvrante 6"/>
          <p:cNvSpPr/>
          <p:nvPr/>
        </p:nvSpPr>
        <p:spPr>
          <a:xfrm>
            <a:off x="619068" y="2951150"/>
            <a:ext cx="958759" cy="170594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57200" y="3423843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80%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0" y="6125517"/>
            <a:ext cx="9030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0000FF"/>
                </a:solidFill>
              </a:rPr>
              <a:t>Requires</a:t>
            </a:r>
            <a:r>
              <a:rPr lang="fr-FR" sz="2400" b="1" dirty="0" smtClean="0">
                <a:solidFill>
                  <a:srgbClr val="0000FF"/>
                </a:solidFill>
              </a:rPr>
              <a:t> a disperser </a:t>
            </a:r>
            <a:r>
              <a:rPr lang="fr-FR" sz="2400" b="1" dirty="0" err="1" smtClean="0">
                <a:solidFill>
                  <a:srgbClr val="0000FF"/>
                </a:solidFill>
              </a:rPr>
              <a:t>with</a:t>
            </a:r>
            <a:r>
              <a:rPr lang="fr-FR" sz="2400" b="1" dirty="0" smtClean="0">
                <a:solidFill>
                  <a:srgbClr val="0000FF"/>
                </a:solidFill>
              </a:rPr>
              <a:t> a </a:t>
            </a:r>
            <a:r>
              <a:rPr lang="fr-FR" sz="2400" b="1" dirty="0" err="1" smtClean="0">
                <a:solidFill>
                  <a:srgbClr val="0000FF"/>
                </a:solidFill>
              </a:rPr>
              <a:t>very</a:t>
            </a:r>
            <a:r>
              <a:rPr lang="fr-FR" sz="2400" b="1" dirty="0" smtClean="0">
                <a:solidFill>
                  <a:srgbClr val="0000FF"/>
                </a:solidFill>
              </a:rPr>
              <a:t> good </a:t>
            </a:r>
            <a:r>
              <a:rPr lang="fr-FR" sz="2400" b="1" dirty="0" err="1" smtClean="0">
                <a:solidFill>
                  <a:srgbClr val="0000FF"/>
                </a:solidFill>
              </a:rPr>
              <a:t>wavelength</a:t>
            </a:r>
            <a:r>
              <a:rPr lang="fr-FR" sz="2400" b="1" dirty="0" smtClean="0">
                <a:solidFill>
                  <a:srgbClr val="0000FF"/>
                </a:solidFill>
              </a:rPr>
              <a:t> </a:t>
            </a:r>
            <a:r>
              <a:rPr lang="fr-FR" sz="2400" b="1" dirty="0" err="1" smtClean="0">
                <a:solidFill>
                  <a:srgbClr val="0000FF"/>
                </a:solidFill>
              </a:rPr>
              <a:t>accuracy</a:t>
            </a:r>
            <a:r>
              <a:rPr lang="fr-FR" sz="2400" b="1" dirty="0" smtClean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σ</a:t>
            </a:r>
            <a:r>
              <a:rPr lang="fr-FR" sz="2400" b="1" dirty="0">
                <a:solidFill>
                  <a:srgbClr val="0000FF"/>
                </a:solidFill>
              </a:rPr>
              <a:t>(</a:t>
            </a:r>
            <a:r>
              <a:rPr lang="fr-FR" sz="2400" b="1" dirty="0" err="1">
                <a:solidFill>
                  <a:srgbClr val="0000FF"/>
                </a:solidFill>
              </a:rPr>
              <a:t>λ</a:t>
            </a:r>
            <a:r>
              <a:rPr lang="fr-FR" sz="2400" b="1" dirty="0">
                <a:solidFill>
                  <a:srgbClr val="0000FF"/>
                </a:solidFill>
              </a:rPr>
              <a:t>)=2nm</a:t>
            </a:r>
            <a:r>
              <a:rPr lang="fr-FR" sz="2400" b="1" dirty="0" smtClean="0">
                <a:solidFill>
                  <a:srgbClr val="0000FF"/>
                </a:solidFill>
              </a:rPr>
              <a:t>  </a:t>
            </a:r>
            <a:endParaRPr lang="fr-F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3200" y="33338"/>
            <a:ext cx="8839200" cy="1068826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S</a:t>
            </a:r>
            <a:r>
              <a:rPr lang="en-GB" sz="3600" b="1" dirty="0" smtClean="0">
                <a:solidFill>
                  <a:srgbClr val="FF0000"/>
                </a:solidFill>
              </a:rPr>
              <a:t>imulation</a:t>
            </a:r>
            <a:r>
              <a:rPr lang="en-GB" sz="3600" dirty="0" smtClean="0">
                <a:solidFill>
                  <a:srgbClr val="FF0000"/>
                </a:solidFill>
              </a:rPr>
              <a:t> : </a:t>
            </a:r>
            <a:r>
              <a:rPr lang="en-GB" sz="3600" dirty="0" err="1" smtClean="0">
                <a:solidFill>
                  <a:srgbClr val="FF0000"/>
                </a:solidFill>
              </a:rPr>
              <a:t>Bouguer</a:t>
            </a:r>
            <a:r>
              <a:rPr lang="en-GB" sz="3600" dirty="0" smtClean="0">
                <a:solidFill>
                  <a:srgbClr val="FF0000"/>
                </a:solidFill>
              </a:rPr>
              <a:t> lines fit method to get back throughput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5" name="Image 4" descr="output_31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65664"/>
            <a:ext cx="4622800" cy="2852518"/>
          </a:xfrm>
          <a:prstGeom prst="rect">
            <a:avLst/>
          </a:prstGeom>
        </p:spPr>
      </p:pic>
      <p:pic>
        <p:nvPicPr>
          <p:cNvPr id="6" name="Image 5" descr="output_32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22" y="3911600"/>
            <a:ext cx="4612078" cy="2946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25500" y="1339334"/>
            <a:ext cx="189336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Magnitude Y </a:t>
            </a:r>
            <a:r>
              <a:rPr lang="fr-FR" dirty="0" err="1" smtClean="0"/>
              <a:t>scale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26000" y="4025048"/>
            <a:ext cx="14971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Linear</a:t>
            </a:r>
            <a:r>
              <a:rPr lang="fr-FR" dirty="0" smtClean="0"/>
              <a:t> Y  </a:t>
            </a:r>
            <a:r>
              <a:rPr lang="fr-FR" dirty="0" err="1" smtClean="0"/>
              <a:t>scale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872052" y="46492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O</a:t>
            </a:r>
            <a:r>
              <a:rPr lang="fr-FR" b="1" baseline="-25000" dirty="0" smtClean="0">
                <a:solidFill>
                  <a:srgbClr val="FF0000"/>
                </a:solidFill>
              </a:rPr>
              <a:t>2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20752" y="22557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O</a:t>
            </a:r>
            <a:r>
              <a:rPr lang="fr-FR" b="1" baseline="-25000" dirty="0" smtClean="0">
                <a:solidFill>
                  <a:srgbClr val="FF0000"/>
                </a:solidFill>
              </a:rPr>
              <a:t>2</a:t>
            </a:r>
            <a:endParaRPr lang="fr-FR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167452" y="5014794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</a:t>
            </a:r>
            <a:r>
              <a:rPr lang="fr-FR" b="1" baseline="-25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O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76452" y="2621360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</a:t>
            </a:r>
            <a:r>
              <a:rPr lang="fr-FR" b="1" baseline="-25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O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099097" y="1460500"/>
            <a:ext cx="392928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 smtClean="0">
                <a:solidFill>
                  <a:srgbClr val="0000FF"/>
                </a:solidFill>
              </a:rPr>
              <a:t>3 atm. simulations </a:t>
            </a:r>
            <a:r>
              <a:rPr lang="en-GB" sz="2400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 smtClean="0">
                <a:solidFill>
                  <a:srgbClr val="0000FF"/>
                </a:solidFill>
              </a:rPr>
              <a:t>Clear sky, </a:t>
            </a:r>
            <a:r>
              <a:rPr lang="en-GB" sz="2000" dirty="0" smtClean="0">
                <a:solidFill>
                  <a:srgbClr val="0000FF"/>
                </a:solidFill>
              </a:rPr>
              <a:t>(no aerosol, no PWV)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 smtClean="0">
                <a:solidFill>
                  <a:srgbClr val="0000FF"/>
                </a:solidFill>
              </a:rPr>
              <a:t>Average sky  </a:t>
            </a:r>
          </a:p>
          <a:p>
            <a:pPr lvl="1"/>
            <a:r>
              <a:rPr lang="en-GB" sz="2000" dirty="0" smtClean="0">
                <a:solidFill>
                  <a:srgbClr val="0000FF"/>
                </a:solidFill>
              </a:rPr>
              <a:t>(</a:t>
            </a:r>
            <a:r>
              <a:rPr lang="en-GB" sz="2000" dirty="0" err="1" smtClean="0">
                <a:solidFill>
                  <a:srgbClr val="0000FF"/>
                </a:solidFill>
              </a:rPr>
              <a:t>aer</a:t>
            </a:r>
            <a:r>
              <a:rPr lang="en-GB" sz="2000" dirty="0" smtClean="0">
                <a:solidFill>
                  <a:srgbClr val="0000FF"/>
                </a:solidFill>
              </a:rPr>
              <a:t>=0.05, PWV=4mm)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err="1" smtClean="0">
                <a:solidFill>
                  <a:srgbClr val="0000FF"/>
                </a:solidFill>
              </a:rPr>
              <a:t>Merra</a:t>
            </a:r>
            <a:r>
              <a:rPr lang="en-GB" sz="2400" dirty="0" smtClean="0">
                <a:solidFill>
                  <a:srgbClr val="0000FF"/>
                </a:solidFill>
              </a:rPr>
              <a:t> sky (NASA/GMAO)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03200" y="4845517"/>
            <a:ext cx="42220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Fit Method OK, except</a:t>
            </a:r>
          </a:p>
          <a:p>
            <a:r>
              <a:rPr lang="en-GB" sz="3200" dirty="0" smtClean="0"/>
              <a:t>At molecular absorption</a:t>
            </a:r>
          </a:p>
          <a:p>
            <a:r>
              <a:rPr lang="en-GB" sz="3200" dirty="0" smtClean="0"/>
              <a:t>Line and bands </a:t>
            </a:r>
            <a:endParaRPr lang="en-GB" sz="3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6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C925-BF48-6847-B236-9EE25E8FBCE8}" type="slidenum">
              <a:rPr lang="fr-FR" smtClean="0"/>
              <a:t>23</a:t>
            </a:fld>
            <a:endParaRPr lang="fr-FR"/>
          </a:p>
        </p:txBody>
      </p:sp>
      <p:pic>
        <p:nvPicPr>
          <p:cNvPr id="3" name="Image 2" descr="output_35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62100"/>
            <a:ext cx="8191500" cy="505460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smtClean="0">
                <a:solidFill>
                  <a:srgbClr val="FF0000"/>
                </a:solidFill>
              </a:rPr>
              <a:t>Simulation</a:t>
            </a:r>
            <a:r>
              <a:rPr lang="fr-FR" sz="3600" dirty="0" smtClean="0">
                <a:solidFill>
                  <a:srgbClr val="FF0000"/>
                </a:solidFill>
              </a:rPr>
              <a:t> : </a:t>
            </a:r>
            <a:r>
              <a:rPr lang="fr-FR" sz="3600" dirty="0" err="1" smtClean="0">
                <a:solidFill>
                  <a:srgbClr val="FF0000"/>
                </a:solidFill>
              </a:rPr>
              <a:t>Throughput</a:t>
            </a:r>
            <a:r>
              <a:rPr lang="fr-FR" sz="3600" dirty="0" smtClean="0">
                <a:solidFill>
                  <a:srgbClr val="FF0000"/>
                </a:solidFill>
              </a:rPr>
              <a:t> </a:t>
            </a:r>
            <a:r>
              <a:rPr lang="fr-FR" sz="3600" dirty="0">
                <a:solidFill>
                  <a:srgbClr val="FF0000"/>
                </a:solidFill>
              </a:rPr>
              <a:t>:</a:t>
            </a:r>
            <a:endParaRPr lang="fr-FR" sz="3600" dirty="0" smtClean="0">
              <a:solidFill>
                <a:srgbClr val="FF0000"/>
              </a:solidFill>
            </a:endParaRPr>
          </a:p>
          <a:p>
            <a:r>
              <a:rPr lang="fr-FR" sz="3600" dirty="0" smtClean="0">
                <a:solidFill>
                  <a:srgbClr val="FF0000"/>
                </a:solidFill>
              </a:rPr>
              <a:t>Use of Blue/</a:t>
            </a:r>
            <a:r>
              <a:rPr lang="fr-FR" sz="3600" dirty="0" err="1" smtClean="0">
                <a:solidFill>
                  <a:srgbClr val="FF0000"/>
                </a:solidFill>
              </a:rPr>
              <a:t>Red</a:t>
            </a:r>
            <a:r>
              <a:rPr lang="fr-FR" sz="3600" dirty="0" smtClean="0">
                <a:solidFill>
                  <a:srgbClr val="FF0000"/>
                </a:solidFill>
              </a:rPr>
              <a:t>  </a:t>
            </a:r>
            <a:r>
              <a:rPr lang="fr-FR" sz="3600" dirty="0" err="1" smtClean="0">
                <a:solidFill>
                  <a:srgbClr val="FF0000"/>
                </a:solidFill>
              </a:rPr>
              <a:t>filters</a:t>
            </a: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46300" y="2043668"/>
            <a:ext cx="1136173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Blue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0000FF"/>
                </a:solidFill>
              </a:rPr>
              <a:t>Filter</a:t>
            </a:r>
            <a:endParaRPr lang="fr-FR" dirty="0">
              <a:solidFill>
                <a:srgbClr val="0000FF"/>
              </a:solidFill>
            </a:endParaRPr>
          </a:p>
        </p:txBody>
      </p:sp>
      <p:cxnSp>
        <p:nvCxnSpPr>
          <p:cNvPr id="7" name="Connecteur droit 6"/>
          <p:cNvCxnSpPr>
            <a:stCxn id="5" idx="2"/>
          </p:cNvCxnSpPr>
          <p:nvPr/>
        </p:nvCxnSpPr>
        <p:spPr>
          <a:xfrm>
            <a:off x="2714387" y="2413000"/>
            <a:ext cx="371713" cy="11811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184900" y="2043668"/>
            <a:ext cx="108297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Red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Filter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6184900" y="2413000"/>
            <a:ext cx="546100" cy="1181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14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54086" y="-87165"/>
            <a:ext cx="8989914" cy="1417638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DATA</a:t>
            </a:r>
            <a:r>
              <a:rPr lang="fr-FR" sz="3200" dirty="0" smtClean="0">
                <a:solidFill>
                  <a:srgbClr val="FF0000"/>
                </a:solidFill>
              </a:rPr>
              <a:t> : Fit of Bouguer </a:t>
            </a:r>
            <a:r>
              <a:rPr lang="fr-FR" sz="3200" dirty="0" err="1" smtClean="0">
                <a:solidFill>
                  <a:srgbClr val="FF0000"/>
                </a:solidFill>
              </a:rPr>
              <a:t>lines</a:t>
            </a:r>
            <a:r>
              <a:rPr lang="fr-FR" sz="3200" dirty="0" smtClean="0">
                <a:solidFill>
                  <a:srgbClr val="FF0000"/>
                </a:solidFill>
              </a:rPr>
              <a:t> on </a:t>
            </a:r>
            <a:r>
              <a:rPr lang="fr-FR" sz="3200" dirty="0" err="1" smtClean="0">
                <a:solidFill>
                  <a:srgbClr val="FF0000"/>
                </a:solidFill>
              </a:rPr>
              <a:t>HoloAmAg</a:t>
            </a:r>
            <a:r>
              <a:rPr lang="fr-FR" sz="3200" dirty="0" smtClean="0">
                <a:solidFill>
                  <a:srgbClr val="FF0000"/>
                </a:solidFill>
              </a:rPr>
              <a:t/>
            </a:r>
            <a:br>
              <a:rPr lang="fr-FR" sz="3200" dirty="0" smtClean="0">
                <a:solidFill>
                  <a:srgbClr val="FF0000"/>
                </a:solidFill>
              </a:rPr>
            </a:br>
            <a:r>
              <a:rPr lang="fr-FR" sz="2800" b="1" dirty="0" smtClean="0">
                <a:solidFill>
                  <a:srgbClr val="FF0000"/>
                </a:solidFill>
              </a:rPr>
              <a:t>400-700 nm </a:t>
            </a:r>
            <a:r>
              <a:rPr lang="fr-FR" sz="3200" dirty="0" smtClean="0">
                <a:solidFill>
                  <a:srgbClr val="FF0000"/>
                </a:solidFill>
              </a:rPr>
              <a:t>: </a:t>
            </a:r>
            <a:r>
              <a:rPr lang="fr-FR" sz="3200" b="1" dirty="0" smtClean="0">
                <a:solidFill>
                  <a:srgbClr val="FF0000"/>
                </a:solidFill>
              </a:rPr>
              <a:t>ratio = </a:t>
            </a:r>
            <a:r>
              <a:rPr lang="fr-FR" sz="3200" b="1" dirty="0" err="1" smtClean="0">
                <a:solidFill>
                  <a:srgbClr val="FF0000"/>
                </a:solidFill>
              </a:rPr>
              <a:t>Spectrum</a:t>
            </a:r>
            <a:r>
              <a:rPr lang="fr-FR" sz="3200" b="1" baseline="-25000" dirty="0" err="1" smtClean="0">
                <a:solidFill>
                  <a:srgbClr val="FF0000"/>
                </a:solidFill>
              </a:rPr>
              <a:t>flam</a:t>
            </a:r>
            <a:r>
              <a:rPr lang="fr-FR" sz="3200" b="1" dirty="0" smtClean="0">
                <a:solidFill>
                  <a:srgbClr val="FF0000"/>
                </a:solidFill>
              </a:rPr>
              <a:t>(</a:t>
            </a:r>
            <a:r>
              <a:rPr lang="fr-FR" sz="3200" b="1" dirty="0" err="1">
                <a:solidFill>
                  <a:srgbClr val="FF0000"/>
                </a:solidFill>
              </a:rPr>
              <a:t>λ</a:t>
            </a:r>
            <a:r>
              <a:rPr lang="fr-FR" sz="3200" b="1" dirty="0">
                <a:solidFill>
                  <a:srgbClr val="FF0000"/>
                </a:solidFill>
              </a:rPr>
              <a:t>)/SED(</a:t>
            </a:r>
            <a:r>
              <a:rPr lang="fr-FR" sz="3200" b="1" dirty="0" err="1">
                <a:solidFill>
                  <a:srgbClr val="FF0000"/>
                </a:solidFill>
              </a:rPr>
              <a:t>λ</a:t>
            </a:r>
            <a:r>
              <a:rPr lang="fr-FR" sz="3200" b="1" dirty="0" smtClean="0">
                <a:solidFill>
                  <a:srgbClr val="FF0000"/>
                </a:solidFill>
              </a:rPr>
              <a:t>)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24</a:t>
            </a:fld>
            <a:endParaRPr lang="fr-FR"/>
          </a:p>
        </p:txBody>
      </p:sp>
      <p:pic>
        <p:nvPicPr>
          <p:cNvPr id="7" name="Image 6" descr="output_187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551"/>
            <a:ext cx="9144000" cy="51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8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0309"/>
            <a:ext cx="8229600" cy="1143000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DATA</a:t>
            </a:r>
            <a:r>
              <a:rPr lang="fr-FR" sz="3600" dirty="0" smtClean="0">
                <a:solidFill>
                  <a:srgbClr val="FF0000"/>
                </a:solidFill>
              </a:rPr>
              <a:t> :Fit </a:t>
            </a:r>
            <a:r>
              <a:rPr lang="fr-FR" sz="3600" dirty="0">
                <a:solidFill>
                  <a:srgbClr val="FF0000"/>
                </a:solidFill>
              </a:rPr>
              <a:t>of Bouguer </a:t>
            </a:r>
            <a:r>
              <a:rPr lang="fr-FR" sz="3600" dirty="0" err="1">
                <a:solidFill>
                  <a:srgbClr val="FF0000"/>
                </a:solidFill>
              </a:rPr>
              <a:t>lines</a:t>
            </a:r>
            <a:r>
              <a:rPr lang="fr-FR" sz="3600" dirty="0">
                <a:solidFill>
                  <a:srgbClr val="FF0000"/>
                </a:solidFill>
              </a:rPr>
              <a:t> on </a:t>
            </a:r>
            <a:r>
              <a:rPr lang="fr-FR" sz="3600" dirty="0" err="1">
                <a:solidFill>
                  <a:srgbClr val="FF0000"/>
                </a:solidFill>
              </a:rPr>
              <a:t>HoloAmAg</a:t>
            </a:r>
            <a:r>
              <a:rPr lang="fr-FR" sz="3600" dirty="0">
                <a:solidFill>
                  <a:srgbClr val="FF0000"/>
                </a:solidFill>
              </a:rPr>
              <a:t/>
            </a:r>
            <a:br>
              <a:rPr lang="fr-FR" sz="3600" dirty="0">
                <a:solidFill>
                  <a:srgbClr val="FF0000"/>
                </a:solidFill>
              </a:rPr>
            </a:br>
            <a:r>
              <a:rPr lang="fr-FR" sz="3600" b="1" dirty="0" smtClean="0">
                <a:solidFill>
                  <a:srgbClr val="FF0000"/>
                </a:solidFill>
              </a:rPr>
              <a:t>700-1000 nm : </a:t>
            </a:r>
            <a:r>
              <a:rPr lang="fr-FR" sz="3600" dirty="0">
                <a:solidFill>
                  <a:srgbClr val="FF0000"/>
                </a:solidFill>
              </a:rPr>
              <a:t>ratio = Spectrum(</a:t>
            </a:r>
            <a:r>
              <a:rPr lang="fr-FR" sz="3600" dirty="0" err="1">
                <a:solidFill>
                  <a:srgbClr val="FF0000"/>
                </a:solidFill>
              </a:rPr>
              <a:t>λ</a:t>
            </a:r>
            <a:r>
              <a:rPr lang="fr-FR" sz="3600" dirty="0">
                <a:solidFill>
                  <a:srgbClr val="FF0000"/>
                </a:solidFill>
              </a:rPr>
              <a:t>)/SED(</a:t>
            </a:r>
            <a:r>
              <a:rPr lang="fr-FR" sz="3600" dirty="0" err="1">
                <a:solidFill>
                  <a:srgbClr val="FF0000"/>
                </a:solidFill>
              </a:rPr>
              <a:t>λ</a:t>
            </a:r>
            <a:r>
              <a:rPr lang="fr-FR" sz="3600" dirty="0">
                <a:solidFill>
                  <a:srgbClr val="FF0000"/>
                </a:solidFill>
              </a:rPr>
              <a:t>)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25</a:t>
            </a:fld>
            <a:endParaRPr lang="fr-FR"/>
          </a:p>
        </p:txBody>
      </p:sp>
      <p:pic>
        <p:nvPicPr>
          <p:cNvPr id="5" name="Image 4" descr="output_189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551"/>
            <a:ext cx="9144000" cy="51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2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417638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Absolute Throughput with </a:t>
            </a:r>
            <a:r>
              <a:rPr lang="en-GB" sz="4000" dirty="0" err="1" smtClean="0">
                <a:solidFill>
                  <a:srgbClr val="FF0000"/>
                </a:solidFill>
              </a:rPr>
              <a:t>Ronchi</a:t>
            </a:r>
            <a:r>
              <a:rPr lang="en-GB" sz="4000" dirty="0" smtClean="0">
                <a:solidFill>
                  <a:srgbClr val="FF0000"/>
                </a:solidFill>
              </a:rPr>
              <a:t/>
            </a:r>
            <a:br>
              <a:rPr lang="en-GB" sz="4000" dirty="0" smtClean="0">
                <a:solidFill>
                  <a:srgbClr val="FF0000"/>
                </a:solidFill>
              </a:rPr>
            </a:br>
            <a:r>
              <a:rPr lang="en-GB" sz="4000" dirty="0" smtClean="0">
                <a:solidFill>
                  <a:srgbClr val="FF0000"/>
                </a:solidFill>
              </a:rPr>
              <a:t>(</a:t>
            </a:r>
            <a:r>
              <a:rPr lang="en-GB" sz="4000" dirty="0" err="1" smtClean="0">
                <a:solidFill>
                  <a:srgbClr val="FF0000"/>
                </a:solidFill>
              </a:rPr>
              <a:t>Qe</a:t>
            </a:r>
            <a:r>
              <a:rPr lang="en-GB" sz="4000" dirty="0" smtClean="0">
                <a:solidFill>
                  <a:srgbClr val="FF0000"/>
                </a:solidFill>
              </a:rPr>
              <a:t> x optics x 1st order disperser)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7088-8F54-AB4B-ABE9-EED6341009EB}" type="slidenum">
              <a:rPr lang="fr-FR" smtClean="0"/>
              <a:t>26</a:t>
            </a:fld>
            <a:endParaRPr lang="fr-FR"/>
          </a:p>
        </p:txBody>
      </p:sp>
      <p:pic>
        <p:nvPicPr>
          <p:cNvPr id="2" name="Image 1" descr="output_38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63191"/>
            <a:ext cx="8153400" cy="5054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77667" y="1910834"/>
            <a:ext cx="74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10/17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024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8952560" cy="1143000"/>
          </a:xfrm>
        </p:spPr>
        <p:txBody>
          <a:bodyPr>
            <a:noAutofit/>
          </a:bodyPr>
          <a:lstStyle/>
          <a:p>
            <a:r>
              <a:rPr lang="fr-FR" sz="3600" b="1" dirty="0" err="1">
                <a:solidFill>
                  <a:srgbClr val="FF0000"/>
                </a:solidFill>
              </a:rPr>
              <a:t>Throughput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err="1">
                <a:solidFill>
                  <a:srgbClr val="FF0000"/>
                </a:solidFill>
              </a:rPr>
              <a:t>with</a:t>
            </a:r>
            <a:r>
              <a:rPr lang="fr-FR" sz="3600" b="1" dirty="0">
                <a:solidFill>
                  <a:srgbClr val="FF0000"/>
                </a:solidFill>
              </a:rPr>
              <a:t> </a:t>
            </a:r>
            <a:r>
              <a:rPr lang="fr-FR" sz="3600" b="1" dirty="0" smtClean="0">
                <a:solidFill>
                  <a:srgbClr val="FF0000"/>
                </a:solidFill>
              </a:rPr>
              <a:t>HOE</a:t>
            </a:r>
            <a:r>
              <a:rPr lang="fr-FR" sz="3600" b="1" dirty="0">
                <a:solidFill>
                  <a:srgbClr val="FF0000"/>
                </a:solidFill>
              </a:rPr>
              <a:t/>
            </a:r>
            <a:br>
              <a:rPr lang="fr-FR" sz="3600" b="1" dirty="0">
                <a:solidFill>
                  <a:srgbClr val="FF0000"/>
                </a:solidFill>
              </a:rPr>
            </a:br>
            <a:r>
              <a:rPr lang="fr-FR" sz="3600" b="1" dirty="0">
                <a:solidFill>
                  <a:srgbClr val="FF0000"/>
                </a:solidFill>
              </a:rPr>
              <a:t>(</a:t>
            </a:r>
            <a:r>
              <a:rPr lang="fr-FR" sz="3600" b="1" dirty="0" err="1">
                <a:solidFill>
                  <a:srgbClr val="FF0000"/>
                </a:solidFill>
              </a:rPr>
              <a:t>Qe</a:t>
            </a:r>
            <a:r>
              <a:rPr lang="fr-FR" sz="3600" b="1" dirty="0">
                <a:solidFill>
                  <a:srgbClr val="FF0000"/>
                </a:solidFill>
              </a:rPr>
              <a:t> x </a:t>
            </a:r>
            <a:r>
              <a:rPr lang="fr-FR" sz="3600" b="1" dirty="0" err="1">
                <a:solidFill>
                  <a:srgbClr val="FF0000"/>
                </a:solidFill>
              </a:rPr>
              <a:t>optics</a:t>
            </a:r>
            <a:r>
              <a:rPr lang="fr-FR" sz="3600" b="1" dirty="0">
                <a:solidFill>
                  <a:srgbClr val="FF0000"/>
                </a:solidFill>
              </a:rPr>
              <a:t> x </a:t>
            </a:r>
            <a:r>
              <a:rPr lang="fr-FR" sz="3600" b="1" dirty="0" err="1" smtClean="0">
                <a:solidFill>
                  <a:srgbClr val="FF0000"/>
                </a:solidFill>
              </a:rPr>
              <a:t>Filter</a:t>
            </a:r>
            <a:r>
              <a:rPr lang="fr-FR" sz="3600" b="1" dirty="0" smtClean="0">
                <a:solidFill>
                  <a:srgbClr val="FF0000"/>
                </a:solidFill>
              </a:rPr>
              <a:t> x 1st </a:t>
            </a:r>
            <a:r>
              <a:rPr lang="fr-FR" sz="3600" b="1" dirty="0" err="1">
                <a:solidFill>
                  <a:srgbClr val="FF0000"/>
                </a:solidFill>
              </a:rPr>
              <a:t>order</a:t>
            </a:r>
            <a:r>
              <a:rPr lang="fr-FR" sz="3600" b="1" dirty="0">
                <a:solidFill>
                  <a:srgbClr val="FF0000"/>
                </a:solidFill>
              </a:rPr>
              <a:t> disperser)</a:t>
            </a:r>
          </a:p>
        </p:txBody>
      </p:sp>
      <p:pic>
        <p:nvPicPr>
          <p:cNvPr id="3" name="Image 2" descr="output_43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1417638"/>
            <a:ext cx="8039100" cy="50546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37088-8F54-AB4B-ABE9-EED6341009EB}" type="slidenum">
              <a:rPr lang="fr-FR" smtClean="0"/>
              <a:t>27</a:t>
            </a:fld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652149" y="2079502"/>
            <a:ext cx="1307398" cy="410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593780" y="1894836"/>
            <a:ext cx="95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No </a:t>
            </a:r>
            <a:r>
              <a:rPr lang="fr-FR" dirty="0" err="1" smtClean="0">
                <a:solidFill>
                  <a:srgbClr val="FF0000"/>
                </a:solidFill>
              </a:rPr>
              <a:t>filter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8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C925-BF48-6847-B236-9EE25E8FBCE8}" type="slidenum">
              <a:rPr lang="fr-FR" smtClean="0"/>
              <a:t>28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77308"/>
            <a:ext cx="9045255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smtClean="0">
                <a:solidFill>
                  <a:srgbClr val="FF0000"/>
                </a:solidFill>
              </a:rPr>
              <a:t>Throughput comparison night 30/05/17</a:t>
            </a:r>
          </a:p>
          <a:p>
            <a:r>
              <a:rPr lang="en-GB" sz="3600" b="1" dirty="0" smtClean="0">
                <a:solidFill>
                  <a:srgbClr val="FF0000"/>
                </a:solidFill>
              </a:rPr>
              <a:t>No filter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2" name="Image 1" descr="output_84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0" y="1220308"/>
            <a:ext cx="8454503" cy="54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7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95773" y="137665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Extraction of atmospheric parameters spectrum by spectrum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10168" y="1831292"/>
            <a:ext cx="8587181" cy="4774758"/>
          </a:xfrm>
        </p:spPr>
        <p:txBody>
          <a:bodyPr>
            <a:noAutofit/>
          </a:bodyPr>
          <a:lstStyle/>
          <a:p>
            <a:r>
              <a:rPr lang="en-GB" sz="2400" dirty="0" smtClean="0">
                <a:solidFill>
                  <a:srgbClr val="000090"/>
                </a:solidFill>
              </a:rPr>
              <a:t>Estimate the best model parameters:</a:t>
            </a:r>
          </a:p>
          <a:p>
            <a:pPr lvl="1"/>
            <a:r>
              <a:rPr lang="en-GB" sz="2400" b="1" dirty="0" smtClean="0">
                <a:solidFill>
                  <a:srgbClr val="000090"/>
                </a:solidFill>
              </a:rPr>
              <a:t>PWV, </a:t>
            </a:r>
          </a:p>
          <a:p>
            <a:pPr lvl="1"/>
            <a:r>
              <a:rPr lang="en-GB" sz="2400" b="1" dirty="0" smtClean="0">
                <a:solidFill>
                  <a:srgbClr val="000090"/>
                </a:solidFill>
              </a:rPr>
              <a:t>aerosols, </a:t>
            </a:r>
          </a:p>
          <a:p>
            <a:pPr lvl="1"/>
            <a:r>
              <a:rPr lang="en-GB" sz="2400" b="1" dirty="0" smtClean="0">
                <a:solidFill>
                  <a:srgbClr val="000090"/>
                </a:solidFill>
              </a:rPr>
              <a:t>ozone, </a:t>
            </a:r>
          </a:p>
          <a:p>
            <a:pPr lvl="1"/>
            <a:r>
              <a:rPr lang="en-GB" sz="2400" b="1" dirty="0" err="1" smtClean="0">
                <a:solidFill>
                  <a:srgbClr val="000090"/>
                </a:solidFill>
              </a:rPr>
              <a:t>σ</a:t>
            </a:r>
            <a:r>
              <a:rPr lang="en-GB" sz="2400" b="1" dirty="0" smtClean="0">
                <a:solidFill>
                  <a:srgbClr val="000090"/>
                </a:solidFill>
              </a:rPr>
              <a:t>(</a:t>
            </a:r>
            <a:r>
              <a:rPr lang="en-GB" sz="2400" b="1" dirty="0" err="1" smtClean="0">
                <a:solidFill>
                  <a:srgbClr val="000090"/>
                </a:solidFill>
              </a:rPr>
              <a:t>pix</a:t>
            </a:r>
            <a:r>
              <a:rPr lang="en-GB" sz="2400" b="1" dirty="0" smtClean="0">
                <a:solidFill>
                  <a:srgbClr val="000090"/>
                </a:solidFill>
              </a:rPr>
              <a:t>) (seeing)</a:t>
            </a:r>
          </a:p>
          <a:p>
            <a:pPr lvl="1"/>
            <a:r>
              <a:rPr lang="el-GR" sz="2400" b="1" dirty="0" smtClean="0">
                <a:solidFill>
                  <a:srgbClr val="000090"/>
                </a:solidFill>
              </a:rPr>
              <a:t>δ</a:t>
            </a:r>
            <a:r>
              <a:rPr lang="en-GB" sz="2400" b="1" dirty="0" err="1" smtClean="0">
                <a:solidFill>
                  <a:srgbClr val="000090"/>
                </a:solidFill>
              </a:rPr>
              <a:t>λ</a:t>
            </a:r>
            <a:r>
              <a:rPr lang="en-GB" sz="2400" dirty="0" smtClean="0">
                <a:solidFill>
                  <a:srgbClr val="000090"/>
                </a:solidFill>
              </a:rPr>
              <a:t>-shift</a:t>
            </a:r>
          </a:p>
          <a:p>
            <a:pPr lvl="1"/>
            <a:r>
              <a:rPr lang="en-GB" sz="2400" dirty="0" smtClean="0">
                <a:solidFill>
                  <a:srgbClr val="000090"/>
                </a:solidFill>
              </a:rPr>
              <a:t>Using </a:t>
            </a:r>
            <a:r>
              <a:rPr lang="en-GB" sz="2400" dirty="0" err="1" smtClean="0">
                <a:solidFill>
                  <a:srgbClr val="000090"/>
                </a:solidFill>
              </a:rPr>
              <a:t>LibRadTran</a:t>
            </a:r>
            <a:r>
              <a:rPr lang="en-GB" sz="2400" dirty="0" smtClean="0">
                <a:solidFill>
                  <a:srgbClr val="000090"/>
                </a:solidFill>
              </a:rPr>
              <a:t> as the atmospheric model</a:t>
            </a:r>
          </a:p>
          <a:p>
            <a:pPr lvl="1"/>
            <a:r>
              <a:rPr lang="en-GB" sz="2400" dirty="0" smtClean="0">
                <a:solidFill>
                  <a:srgbClr val="000090"/>
                </a:solidFill>
              </a:rPr>
              <a:t>Using the Throughput measured </a:t>
            </a:r>
          </a:p>
          <a:p>
            <a:r>
              <a:rPr lang="en-GB" sz="2400" dirty="0" smtClean="0">
                <a:solidFill>
                  <a:srgbClr val="000090"/>
                </a:solidFill>
              </a:rPr>
              <a:t>Extraction performed by MCMC </a:t>
            </a:r>
            <a:r>
              <a:rPr lang="en-GB" sz="2400" dirty="0" smtClean="0">
                <a:solidFill>
                  <a:srgbClr val="000090"/>
                </a:solidFill>
              </a:rPr>
              <a:t>techniques</a:t>
            </a:r>
          </a:p>
          <a:p>
            <a:r>
              <a:rPr lang="en-GB" sz="2400" dirty="0" smtClean="0">
                <a:solidFill>
                  <a:srgbClr val="000090"/>
                </a:solidFill>
              </a:rPr>
              <a:t>Model : Order 1</a:t>
            </a:r>
            <a:r>
              <a:rPr lang="en-GB" sz="2400" smtClean="0">
                <a:solidFill>
                  <a:srgbClr val="000090"/>
                </a:solidFill>
              </a:rPr>
              <a:t>+ Order 2</a:t>
            </a:r>
            <a:endParaRPr lang="en-GB" sz="24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000090"/>
                </a:solidFill>
              </a:rPr>
              <a:t> </a:t>
            </a:r>
            <a:r>
              <a:rPr lang="mr-IN" sz="1600" dirty="0"/>
              <a:t>S(x) =  [ A1 x ( Simu(x - shift) + A2 x Sim((x-shift) /2) ] * Gaussienne(reso) </a:t>
            </a:r>
            <a:r>
              <a:rPr lang="fr-FR" sz="1600" dirty="0" smtClean="0"/>
              <a:t>)</a:t>
            </a:r>
            <a:endParaRPr lang="en-GB" sz="1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29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9155" y="772530"/>
            <a:ext cx="253907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 </a:t>
            </a:r>
            <a:r>
              <a:rPr lang="fr-FR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progress</a:t>
            </a:r>
            <a:endParaRPr lang="fr-FR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20845" y="1465027"/>
            <a:ext cx="113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Jérémy N.</a:t>
            </a:r>
            <a:endParaRPr lang="fr-FR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6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>
                <a:solidFill>
                  <a:srgbClr val="FF0000"/>
                </a:solidFill>
              </a:rPr>
              <a:t>Realization of the HOE</a:t>
            </a:r>
            <a:br>
              <a:rPr lang="fr-FR" b="1">
                <a:solidFill>
                  <a:srgbClr val="FF0000"/>
                </a:solidFill>
              </a:rPr>
            </a:br>
            <a:r>
              <a:rPr lang="fr-FR" sz="3600" b="1">
                <a:solidFill>
                  <a:srgbClr val="FF0000"/>
                </a:solidFill>
              </a:rPr>
              <a:t>(Holographic Optical Element)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5539" y="1658990"/>
            <a:ext cx="4422735" cy="4525963"/>
          </a:xfrm>
        </p:spPr>
        <p:txBody>
          <a:bodyPr>
            <a:normAutofit fontScale="70000" lnSpcReduction="20000"/>
          </a:bodyPr>
          <a:lstStyle/>
          <a:p>
            <a:r>
              <a:rPr lang="fr-FR" b="1"/>
              <a:t>Ultimate holography company</a:t>
            </a:r>
            <a:r>
              <a:rPr lang="fr-FR"/>
              <a:t>: </a:t>
            </a:r>
            <a:r>
              <a:rPr lang="fr-FR" sz="2900" i="1"/>
              <a:t>makes the best holograms in the world. Director (Mr Gentet) was the head of a Thales laboratory producing holographic windows for rafale planes until the end of cold war.</a:t>
            </a:r>
          </a:p>
          <a:p>
            <a:r>
              <a:rPr lang="fr-FR"/>
              <a:t>3 technologies:</a:t>
            </a:r>
          </a:p>
          <a:p>
            <a:pPr lvl="1"/>
            <a:r>
              <a:rPr lang="fr-FR"/>
              <a:t>Amplitude holograms: transmission modulation</a:t>
            </a:r>
          </a:p>
          <a:p>
            <a:pPr lvl="1"/>
            <a:r>
              <a:rPr lang="fr-FR"/>
              <a:t>Phase holograms: phase modulation (2 techniques)</a:t>
            </a:r>
          </a:p>
          <a:p>
            <a:r>
              <a:rPr lang="fr-FR"/>
              <a:t>Tested together with </a:t>
            </a:r>
            <a:r>
              <a:rPr lang="fr-FR" b="1"/>
              <a:t>Ronchi</a:t>
            </a:r>
            <a:r>
              <a:rPr lang="fr-FR"/>
              <a:t> and </a:t>
            </a:r>
            <a:r>
              <a:rPr lang="fr-FR" b="1"/>
              <a:t>blazed gratings </a:t>
            </a:r>
            <a:r>
              <a:rPr lang="fr-FR"/>
              <a:t>during may-june 2017 CTIO run (18 nights)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3</a:t>
            </a:fld>
            <a:endParaRPr lang="fr-FR"/>
          </a:p>
        </p:txBody>
      </p:sp>
      <p:pic>
        <p:nvPicPr>
          <p:cNvPr id="5" name="Image 4" descr="tot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26" y="1658990"/>
            <a:ext cx="4087681" cy="43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3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Ronchi</a:t>
            </a:r>
            <a:r>
              <a:rPr lang="fr-FR" dirty="0" smtClean="0">
                <a:solidFill>
                  <a:srgbClr val="FF0000"/>
                </a:solidFill>
              </a:rPr>
              <a:t> 400 </a:t>
            </a:r>
            <a:r>
              <a:rPr lang="fr-FR" dirty="0" err="1" smtClean="0">
                <a:solidFill>
                  <a:srgbClr val="FF0000"/>
                </a:solidFill>
              </a:rPr>
              <a:t>spectrum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30</a:t>
            </a:fld>
            <a:endParaRPr lang="fr-FR"/>
          </a:p>
        </p:txBody>
      </p:sp>
      <p:pic>
        <p:nvPicPr>
          <p:cNvPr id="4" name="Image 3" descr="best_fit_Ron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633"/>
            <a:ext cx="9144000" cy="4572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20115909">
            <a:off x="31621" y="1601908"/>
            <a:ext cx="253907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 </a:t>
            </a:r>
            <a:r>
              <a:rPr lang="fr-FR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progress</a:t>
            </a:r>
            <a:endParaRPr lang="fr-FR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602319" y="124473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</a:rPr>
              <a:t>Chi2/</a:t>
            </a:r>
            <a:r>
              <a:rPr lang="fr-FR" b="1" dirty="0" err="1" smtClean="0">
                <a:solidFill>
                  <a:srgbClr val="0000FF"/>
                </a:solidFill>
              </a:rPr>
              <a:t>Ndf</a:t>
            </a:r>
            <a:r>
              <a:rPr lang="fr-FR" b="1" dirty="0" smtClean="0">
                <a:solidFill>
                  <a:srgbClr val="0000FF"/>
                </a:solidFill>
              </a:rPr>
              <a:t>=8.7</a:t>
            </a:r>
            <a:endParaRPr lang="fr-FR" b="1" dirty="0">
              <a:solidFill>
                <a:srgbClr val="0000FF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918305" y="4931036"/>
            <a:ext cx="1773008" cy="846743"/>
          </a:xfrm>
          <a:prstGeom prst="straightConnector1">
            <a:avLst/>
          </a:prstGeom>
          <a:ln>
            <a:solidFill>
              <a:srgbClr val="FF66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656825" y="5767892"/>
            <a:ext cx="77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6600"/>
                </a:solidFill>
              </a:rPr>
              <a:t>model</a:t>
            </a:r>
            <a:endParaRPr lang="fr-FR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4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6807"/>
            <a:ext cx="8229600" cy="1143000"/>
          </a:xfrm>
        </p:spPr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Hologram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HoloAmAg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31</a:t>
            </a:fld>
            <a:endParaRPr lang="fr-FR"/>
          </a:p>
        </p:txBody>
      </p:sp>
      <p:pic>
        <p:nvPicPr>
          <p:cNvPr id="4" name="Image 3" descr="best_fit_HoloAm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090"/>
            <a:ext cx="9144000" cy="47472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20115909">
            <a:off x="31621" y="1601908"/>
            <a:ext cx="253907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 </a:t>
            </a:r>
            <a:r>
              <a:rPr lang="fr-FR" sz="4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progress</a:t>
            </a:r>
            <a:endParaRPr lang="fr-FR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2319" y="1285924"/>
            <a:ext cx="2009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</a:rPr>
              <a:t>Chi2/</a:t>
            </a:r>
            <a:r>
              <a:rPr lang="de-DE" b="1" dirty="0" err="1" smtClean="0">
                <a:solidFill>
                  <a:srgbClr val="0000FF"/>
                </a:solidFill>
              </a:rPr>
              <a:t>Ndf</a:t>
            </a:r>
            <a:r>
              <a:rPr lang="de-DE" b="1" dirty="0" smtClean="0">
                <a:solidFill>
                  <a:srgbClr val="0000FF"/>
                </a:solidFill>
              </a:rPr>
              <a:t>=</a:t>
            </a:r>
            <a:r>
              <a:rPr lang="de-DE" b="1" dirty="0">
                <a:solidFill>
                  <a:srgbClr val="0000FF"/>
                </a:solidFill>
              </a:rPr>
              <a:t>5.7</a:t>
            </a:r>
            <a:br>
              <a:rPr lang="de-DE" b="1" dirty="0">
                <a:solidFill>
                  <a:srgbClr val="0000FF"/>
                </a:solidFill>
              </a:rPr>
            </a:b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77069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3712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 Covariance matrix for Ronchi400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32</a:t>
            </a:fld>
            <a:endParaRPr lang="fr-FR"/>
          </a:p>
        </p:txBody>
      </p:sp>
      <p:pic>
        <p:nvPicPr>
          <p:cNvPr id="5" name="Image 4" descr="triangle_Ron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7938"/>
            <a:ext cx="8225276" cy="54584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411685" y="6352143"/>
            <a:ext cx="7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Ozone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482506" y="6352143"/>
            <a:ext cx="64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PWV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565777" y="636880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VAOD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553200" y="6352143"/>
            <a:ext cx="64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000090"/>
                </a:solidFill>
              </a:rPr>
              <a:t>σ</a:t>
            </a:r>
            <a:r>
              <a:rPr lang="en-GB" b="1" baseline="-25000" dirty="0" err="1">
                <a:solidFill>
                  <a:srgbClr val="000090"/>
                </a:solidFill>
              </a:rPr>
              <a:t>λ</a:t>
            </a:r>
            <a:r>
              <a:rPr lang="en-GB" b="1" dirty="0">
                <a:solidFill>
                  <a:srgbClr val="000090"/>
                </a:solidFill>
              </a:rPr>
              <a:t>(</a:t>
            </a:r>
            <a:r>
              <a:rPr lang="en-GB" b="1" dirty="0" err="1">
                <a:solidFill>
                  <a:srgbClr val="000090"/>
                </a:solidFill>
              </a:rPr>
              <a:t>λ</a:t>
            </a:r>
            <a:r>
              <a:rPr lang="en-GB" b="1" dirty="0">
                <a:solidFill>
                  <a:srgbClr val="000090"/>
                </a:solidFill>
              </a:rPr>
              <a:t>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844385" y="6302335"/>
            <a:ext cx="51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0090"/>
                </a:solidFill>
              </a:rPr>
              <a:t>δ</a:t>
            </a:r>
            <a:r>
              <a:rPr lang="en-GB" dirty="0" err="1">
                <a:solidFill>
                  <a:srgbClr val="000090"/>
                </a:solidFill>
              </a:rPr>
              <a:t>λ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718037" y="937825"/>
            <a:ext cx="2264484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r>
              <a:rPr lang="de-DE" dirty="0" err="1"/>
              <a:t>ozone</a:t>
            </a:r>
            <a:r>
              <a:rPr lang="de-DE" dirty="0"/>
              <a:t>: 394.0</a:t>
            </a:r>
            <a:br>
              <a:rPr lang="de-DE" dirty="0"/>
            </a:br>
            <a:r>
              <a:rPr lang="de-DE" dirty="0"/>
              <a:t> </a:t>
            </a:r>
            <a:r>
              <a:rPr lang="de-DE" dirty="0" smtClean="0"/>
              <a:t>PWV</a:t>
            </a:r>
            <a:r>
              <a:rPr lang="de-DE" dirty="0"/>
              <a:t>: 1.4</a:t>
            </a:r>
            <a:br>
              <a:rPr lang="de-DE" dirty="0"/>
            </a:br>
            <a:r>
              <a:rPr lang="de-DE" dirty="0"/>
              <a:t> </a:t>
            </a:r>
            <a:r>
              <a:rPr lang="de-DE" dirty="0" smtClean="0"/>
              <a:t>VAOD</a:t>
            </a:r>
            <a:r>
              <a:rPr lang="de-DE" dirty="0"/>
              <a:t>: 0.0729</a:t>
            </a:r>
            <a:br>
              <a:rPr lang="de-DE" dirty="0"/>
            </a:br>
            <a:r>
              <a:rPr lang="de-DE" dirty="0"/>
              <a:t> </a:t>
            </a:r>
            <a:r>
              <a:rPr lang="de-DE" dirty="0" err="1" smtClean="0"/>
              <a:t>reso</a:t>
            </a:r>
            <a:r>
              <a:rPr lang="de-DE" dirty="0"/>
              <a:t>: 8.74 pix</a:t>
            </a:r>
          </a:p>
          <a:p>
            <a:r>
              <a:rPr lang="de-DE" dirty="0"/>
              <a:t>Chi</a:t>
            </a:r>
            <a:r>
              <a:rPr lang="de-DE" baseline="30000" dirty="0"/>
              <a:t>2</a:t>
            </a:r>
            <a:r>
              <a:rPr lang="de-DE" dirty="0"/>
              <a:t>/dof= 8.7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76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743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Covariance matrix </a:t>
            </a:r>
            <a:r>
              <a:rPr lang="fr-FR" dirty="0" smtClean="0">
                <a:solidFill>
                  <a:srgbClr val="FF0000"/>
                </a:solidFill>
              </a:rPr>
              <a:t>for </a:t>
            </a:r>
            <a:r>
              <a:rPr lang="fr-FR" dirty="0" err="1" smtClean="0">
                <a:solidFill>
                  <a:srgbClr val="FF0000"/>
                </a:solidFill>
              </a:rPr>
              <a:t>HoloAmAg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33</a:t>
            </a:fld>
            <a:endParaRPr lang="fr-FR"/>
          </a:p>
        </p:txBody>
      </p:sp>
      <p:pic>
        <p:nvPicPr>
          <p:cNvPr id="5" name="Image 4" descr="triangle_HoloAm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076"/>
            <a:ext cx="9144000" cy="57593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96124" y="1332375"/>
            <a:ext cx="1864613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r>
              <a:rPr lang="de-DE" dirty="0" err="1"/>
              <a:t>ozone</a:t>
            </a:r>
            <a:r>
              <a:rPr lang="de-DE" dirty="0"/>
              <a:t>: </a:t>
            </a:r>
            <a:r>
              <a:rPr lang="de-DE" dirty="0" smtClean="0"/>
              <a:t>   382.0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 </a:t>
            </a:r>
            <a:r>
              <a:rPr lang="de-DE" dirty="0" smtClean="0"/>
              <a:t>PWV  :     </a:t>
            </a:r>
            <a:r>
              <a:rPr lang="de-DE" dirty="0"/>
              <a:t>3.07</a:t>
            </a:r>
            <a:br>
              <a:rPr lang="de-DE" dirty="0"/>
            </a:br>
            <a:r>
              <a:rPr lang="de-DE" dirty="0"/>
              <a:t> </a:t>
            </a:r>
            <a:r>
              <a:rPr lang="de-DE" dirty="0" smtClean="0"/>
              <a:t>VAOD</a:t>
            </a:r>
            <a:r>
              <a:rPr lang="de-DE" dirty="0"/>
              <a:t>: 0.00634</a:t>
            </a:r>
            <a:br>
              <a:rPr lang="de-DE" dirty="0"/>
            </a:br>
            <a:r>
              <a:rPr lang="de-DE" dirty="0"/>
              <a:t> </a:t>
            </a:r>
            <a:r>
              <a:rPr lang="de-DE" dirty="0" err="1" smtClean="0"/>
              <a:t>reso</a:t>
            </a:r>
            <a:r>
              <a:rPr lang="de-DE" dirty="0"/>
              <a:t>: </a:t>
            </a:r>
            <a:r>
              <a:rPr lang="de-DE" dirty="0" smtClean="0"/>
              <a:t>       2.08 pix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Chi</a:t>
            </a:r>
            <a:r>
              <a:rPr lang="de-DE" baseline="30000" dirty="0"/>
              <a:t>2</a:t>
            </a:r>
            <a:r>
              <a:rPr lang="de-DE" dirty="0"/>
              <a:t>/dof= 5.7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510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</a:rPr>
              <a:t>Comments</a:t>
            </a:r>
            <a:r>
              <a:rPr lang="fr-FR" sz="3600" b="1" dirty="0" smtClean="0">
                <a:solidFill>
                  <a:srgbClr val="FF0000"/>
                </a:solidFill>
              </a:rPr>
              <a:t> on the MCMC fit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First </a:t>
            </a:r>
            <a:r>
              <a:rPr lang="fr-FR" dirty="0" err="1"/>
              <a:t>encouraging</a:t>
            </a:r>
            <a:r>
              <a:rPr lang="fr-FR" dirty="0"/>
              <a:t> </a:t>
            </a:r>
            <a:r>
              <a:rPr lang="fr-FR" dirty="0" err="1"/>
              <a:t>determinations</a:t>
            </a:r>
            <a:r>
              <a:rPr lang="fr-FR" dirty="0"/>
              <a:t> of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parameters</a:t>
            </a:r>
            <a:endParaRPr lang="fr-FR" dirty="0"/>
          </a:p>
          <a:p>
            <a:r>
              <a:rPr lang="en-GB" dirty="0">
                <a:solidFill>
                  <a:srgbClr val="000090"/>
                </a:solidFill>
              </a:rPr>
              <a:t>S</a:t>
            </a:r>
            <a:r>
              <a:rPr lang="en-GB" dirty="0" smtClean="0">
                <a:solidFill>
                  <a:srgbClr val="000090"/>
                </a:solidFill>
              </a:rPr>
              <a:t>till room for progress</a:t>
            </a:r>
          </a:p>
          <a:p>
            <a:r>
              <a:rPr lang="en-GB" dirty="0" smtClean="0">
                <a:solidFill>
                  <a:srgbClr val="000090"/>
                </a:solidFill>
              </a:rPr>
              <a:t>O</a:t>
            </a:r>
            <a:r>
              <a:rPr lang="en-GB" baseline="-25000" dirty="0" smtClean="0">
                <a:solidFill>
                  <a:srgbClr val="000090"/>
                </a:solidFill>
              </a:rPr>
              <a:t>2</a:t>
            </a:r>
            <a:r>
              <a:rPr lang="en-GB" dirty="0" smtClean="0">
                <a:solidFill>
                  <a:srgbClr val="000090"/>
                </a:solidFill>
              </a:rPr>
              <a:t> line and H</a:t>
            </a:r>
            <a:r>
              <a:rPr lang="en-GB" baseline="-25000" dirty="0" smtClean="0">
                <a:solidFill>
                  <a:srgbClr val="000090"/>
                </a:solidFill>
              </a:rPr>
              <a:t>2</a:t>
            </a:r>
            <a:r>
              <a:rPr lang="en-GB" dirty="0" smtClean="0">
                <a:solidFill>
                  <a:srgbClr val="000090"/>
                </a:solidFill>
              </a:rPr>
              <a:t>O band are much better fitted for </a:t>
            </a:r>
            <a:r>
              <a:rPr lang="en-GB" dirty="0" err="1" smtClean="0">
                <a:solidFill>
                  <a:srgbClr val="000090"/>
                </a:solidFill>
              </a:rPr>
              <a:t>HoloAmAg</a:t>
            </a:r>
            <a:r>
              <a:rPr lang="en-GB" dirty="0" smtClean="0">
                <a:solidFill>
                  <a:srgbClr val="000090"/>
                </a:solidFill>
              </a:rPr>
              <a:t> than for  </a:t>
            </a:r>
            <a:r>
              <a:rPr lang="en-GB" dirty="0" smtClean="0">
                <a:solidFill>
                  <a:srgbClr val="000090"/>
                </a:solidFill>
              </a:rPr>
              <a:t>Ron400</a:t>
            </a:r>
            <a:endParaRPr lang="en-GB" dirty="0" smtClean="0">
              <a:solidFill>
                <a:srgbClr val="00009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16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CONCLUSION</a:t>
            </a:r>
            <a:endParaRPr lang="fr-FR" sz="3600" b="1" dirty="0">
              <a:solidFill>
                <a:srgbClr val="FF0000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000090"/>
                </a:solidFill>
              </a:rPr>
              <a:t>Progress in software chain including:</a:t>
            </a:r>
          </a:p>
          <a:p>
            <a:pPr lvl="1"/>
            <a:r>
              <a:rPr lang="en-GB" dirty="0" smtClean="0">
                <a:solidFill>
                  <a:srgbClr val="000090"/>
                </a:solidFill>
              </a:rPr>
              <a:t>Spectrum extraction/background subtraction</a:t>
            </a:r>
          </a:p>
          <a:p>
            <a:pPr lvl="1"/>
            <a:r>
              <a:rPr lang="en-GB" dirty="0" smtClean="0">
                <a:solidFill>
                  <a:srgbClr val="000090"/>
                </a:solidFill>
              </a:rPr>
              <a:t>Wavelength calibration, and </a:t>
            </a:r>
            <a:r>
              <a:rPr lang="en-GB" dirty="0" err="1" smtClean="0">
                <a:solidFill>
                  <a:srgbClr val="000090"/>
                </a:solidFill>
              </a:rPr>
              <a:t>λ</a:t>
            </a:r>
            <a:r>
              <a:rPr lang="en-GB" dirty="0" smtClean="0">
                <a:solidFill>
                  <a:srgbClr val="000090"/>
                </a:solidFill>
              </a:rPr>
              <a:t>=0 point</a:t>
            </a:r>
          </a:p>
          <a:p>
            <a:pPr lvl="1"/>
            <a:r>
              <a:rPr lang="en-GB" dirty="0" smtClean="0">
                <a:solidFill>
                  <a:srgbClr val="000090"/>
                </a:solidFill>
              </a:rPr>
              <a:t>Detector Throughput (Ronchi400, </a:t>
            </a:r>
            <a:r>
              <a:rPr lang="en-GB" dirty="0" err="1" smtClean="0">
                <a:solidFill>
                  <a:srgbClr val="000090"/>
                </a:solidFill>
              </a:rPr>
              <a:t>HoloAmAg</a:t>
            </a:r>
            <a:r>
              <a:rPr lang="en-GB" dirty="0" smtClean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GB" dirty="0" smtClean="0">
                <a:solidFill>
                  <a:srgbClr val="000090"/>
                </a:solidFill>
              </a:rPr>
              <a:t>Extraction of parameters</a:t>
            </a:r>
          </a:p>
          <a:p>
            <a:r>
              <a:rPr lang="en-GB" dirty="0" smtClean="0">
                <a:solidFill>
                  <a:srgbClr val="000090"/>
                </a:solidFill>
              </a:rPr>
              <a:t>Still poor in data (only 4 photometric nights)</a:t>
            </a:r>
          </a:p>
          <a:p>
            <a:pPr lvl="1"/>
            <a:r>
              <a:rPr lang="en-GB" dirty="0" smtClean="0">
                <a:solidFill>
                  <a:srgbClr val="000090"/>
                </a:solidFill>
              </a:rPr>
              <a:t>Not enough to accumulate variations over time</a:t>
            </a:r>
          </a:p>
          <a:p>
            <a:r>
              <a:rPr lang="en-GB" dirty="0" smtClean="0">
                <a:solidFill>
                  <a:srgbClr val="000090"/>
                </a:solidFill>
              </a:rPr>
              <a:t>Need further transmission measurement at HOLOSPEC test-bench</a:t>
            </a:r>
            <a:endParaRPr lang="en-GB" dirty="0">
              <a:solidFill>
                <a:srgbClr val="00009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D987-6881-6242-829B-56CBBC44094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73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Mini-Data Challenge for </a:t>
            </a:r>
            <a:r>
              <a:rPr lang="fr-FR" b="1" dirty="0" err="1" smtClean="0">
                <a:solidFill>
                  <a:srgbClr val="FF0000"/>
                </a:solidFill>
              </a:rPr>
              <a:t>atmospheric</a:t>
            </a:r>
            <a:r>
              <a:rPr lang="fr-FR" b="1" dirty="0" smtClean="0">
                <a:solidFill>
                  <a:srgbClr val="FF0000"/>
                </a:solidFill>
              </a:rPr>
              <a:t> calibration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Sylvie Dagoret-Campagne</a:t>
            </a:r>
          </a:p>
          <a:p>
            <a:r>
              <a:rPr lang="fr-FR" dirty="0" smtClean="0"/>
              <a:t>LAL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BF6A-A0B0-7748-AED4-EF7836D2AF9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26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2398"/>
            <a:ext cx="8229600" cy="616654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Motivations 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1373" y="1173588"/>
            <a:ext cx="8621881" cy="4796745"/>
          </a:xfrm>
        </p:spPr>
        <p:txBody>
          <a:bodyPr>
            <a:normAutofit lnSpcReduction="10000"/>
          </a:bodyPr>
          <a:lstStyle/>
          <a:p>
            <a:pPr>
              <a:spcBef>
                <a:spcPts val="168"/>
              </a:spcBef>
              <a:buFont typeface="Wingdings" charset="0"/>
              <a:buChar char="à"/>
            </a:pPr>
            <a:r>
              <a:rPr lang="en-CA" b="1" i="1" dirty="0" smtClean="0">
                <a:solidFill>
                  <a:srgbClr val="000090"/>
                </a:solidFill>
              </a:rPr>
              <a:t>Setup methods to estimate atmospheric transmission </a:t>
            </a:r>
          </a:p>
          <a:p>
            <a:pPr marL="457200" lvl="1" indent="0">
              <a:spcBef>
                <a:spcPts val="168"/>
              </a:spcBef>
              <a:buNone/>
            </a:pPr>
            <a:endParaRPr lang="en-CA" sz="2400" i="1" dirty="0" smtClean="0">
              <a:solidFill>
                <a:srgbClr val="000090"/>
              </a:solidFill>
            </a:endParaRPr>
          </a:p>
          <a:p>
            <a:pPr>
              <a:spcBef>
                <a:spcPts val="168"/>
              </a:spcBef>
              <a:buFont typeface="Wingdings" charset="0"/>
              <a:buChar char="è"/>
            </a:pPr>
            <a:r>
              <a:rPr lang="en-CA" sz="2800" b="1" dirty="0" smtClean="0">
                <a:solidFill>
                  <a:srgbClr val="000090"/>
                </a:solidFill>
                <a:sym typeface="Wingdings"/>
              </a:rPr>
              <a:t>Different teams will </a:t>
            </a:r>
            <a:r>
              <a:rPr lang="en-CA" sz="2800" b="1" dirty="0" smtClean="0">
                <a:solidFill>
                  <a:srgbClr val="000090"/>
                </a:solidFill>
              </a:rPr>
              <a:t>Evaluate the performances of their methods</a:t>
            </a:r>
            <a:r>
              <a:rPr lang="en-CA" sz="2800" dirty="0" smtClean="0">
                <a:solidFill>
                  <a:srgbClr val="000090"/>
                </a:solidFill>
              </a:rPr>
              <a:t> </a:t>
            </a:r>
            <a:endParaRPr lang="en-CA" sz="2800" dirty="0">
              <a:solidFill>
                <a:srgbClr val="000090"/>
              </a:solidFill>
            </a:endParaRPr>
          </a:p>
          <a:p>
            <a:pPr>
              <a:spcBef>
                <a:spcPts val="168"/>
              </a:spcBef>
              <a:buFont typeface="Wingdings" charset="0"/>
              <a:buChar char="è"/>
            </a:pPr>
            <a:r>
              <a:rPr lang="en-CA" sz="2800" dirty="0" smtClean="0">
                <a:solidFill>
                  <a:srgbClr val="000090"/>
                </a:solidFill>
              </a:rPr>
              <a:t>Evaluate the relative contribution of LSST alone </a:t>
            </a:r>
            <a:r>
              <a:rPr lang="en-CA" sz="2800" dirty="0" err="1" smtClean="0">
                <a:solidFill>
                  <a:srgbClr val="000090"/>
                </a:solidFill>
              </a:rPr>
              <a:t>config</a:t>
            </a:r>
            <a:r>
              <a:rPr lang="en-CA" sz="2800" dirty="0" smtClean="0">
                <a:solidFill>
                  <a:srgbClr val="000090"/>
                </a:solidFill>
              </a:rPr>
              <a:t> and (Auxiliary Telescope + LSST) </a:t>
            </a:r>
            <a:r>
              <a:rPr lang="en-CA" sz="2800" dirty="0" err="1" smtClean="0">
                <a:solidFill>
                  <a:srgbClr val="000090"/>
                </a:solidFill>
              </a:rPr>
              <a:t>config</a:t>
            </a:r>
            <a:endParaRPr lang="en-CA" sz="2800" dirty="0" smtClean="0">
              <a:solidFill>
                <a:srgbClr val="000090"/>
              </a:solidFill>
            </a:endParaRPr>
          </a:p>
          <a:p>
            <a:pPr lvl="1">
              <a:spcBef>
                <a:spcPts val="168"/>
              </a:spcBef>
              <a:buFont typeface="Wingdings" charset="0"/>
              <a:buChar char="è"/>
            </a:pPr>
            <a:r>
              <a:rPr lang="en-CA" sz="2400" dirty="0" smtClean="0">
                <a:solidFill>
                  <a:srgbClr val="000090"/>
                </a:solidFill>
              </a:rPr>
              <a:t>Set requirements on </a:t>
            </a:r>
            <a:r>
              <a:rPr lang="en-CA" sz="2400" smtClean="0">
                <a:solidFill>
                  <a:srgbClr val="000090"/>
                </a:solidFill>
              </a:rPr>
              <a:t>Auxiliary Telescope</a:t>
            </a:r>
            <a:endParaRPr lang="en-CA" sz="2400" dirty="0" smtClean="0">
              <a:solidFill>
                <a:srgbClr val="000090"/>
              </a:solidFill>
            </a:endParaRPr>
          </a:p>
          <a:p>
            <a:pPr>
              <a:spcBef>
                <a:spcPts val="168"/>
              </a:spcBef>
              <a:buFont typeface="Wingdings" charset="0"/>
              <a:buChar char="è"/>
            </a:pPr>
            <a:endParaRPr lang="en-CA" sz="2800" dirty="0">
              <a:solidFill>
                <a:srgbClr val="000090"/>
              </a:solidFill>
            </a:endParaRPr>
          </a:p>
          <a:p>
            <a:pPr>
              <a:spcBef>
                <a:spcPts val="168"/>
              </a:spcBef>
              <a:buFont typeface="Wingdings" charset="0"/>
              <a:buChar char="è"/>
            </a:pPr>
            <a:r>
              <a:rPr lang="en-CA" sz="2800" dirty="0" smtClean="0">
                <a:solidFill>
                  <a:srgbClr val="000090"/>
                </a:solidFill>
              </a:rPr>
              <a:t> On a fake but realistically simulated Dataset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en-CA" sz="2800" dirty="0" smtClean="0">
                <a:solidFill>
                  <a:srgbClr val="000090"/>
                </a:solidFill>
              </a:rPr>
              <a:t> </a:t>
            </a:r>
            <a:r>
              <a:rPr lang="en-CA" sz="2400" dirty="0" smtClean="0">
                <a:solidFill>
                  <a:srgbClr val="000090"/>
                </a:solidFill>
              </a:rPr>
              <a:t>   </a:t>
            </a:r>
            <a:endParaRPr lang="en-CA" dirty="0" smtClean="0"/>
          </a:p>
          <a:p>
            <a:pPr>
              <a:spcBef>
                <a:spcPts val="168"/>
              </a:spcBef>
            </a:pP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B0BB-7C09-DA43-97B1-C80CE1F27CE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1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90451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Data Product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BF6A-A0B0-7748-AED4-EF7836D2AF9C}" type="slidenum">
              <a:rPr lang="fr-FR" smtClean="0"/>
              <a:t>38</a:t>
            </a:fld>
            <a:endParaRPr lang="fr-FR"/>
          </a:p>
        </p:txBody>
      </p:sp>
      <p:sp>
        <p:nvSpPr>
          <p:cNvPr id="5" name="Espace réservé du contenu 3"/>
          <p:cNvSpPr>
            <a:spLocks noGrp="1"/>
          </p:cNvSpPr>
          <p:nvPr>
            <p:ph idx="1"/>
          </p:nvPr>
        </p:nvSpPr>
        <p:spPr>
          <a:xfrm>
            <a:off x="161868" y="1462671"/>
            <a:ext cx="8524932" cy="4880952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r>
              <a:rPr lang="en-CA" b="1" i="1" dirty="0" err="1" smtClean="0">
                <a:solidFill>
                  <a:srgbClr val="000090"/>
                </a:solidFill>
              </a:rPr>
              <a:t>N</a:t>
            </a:r>
            <a:r>
              <a:rPr lang="en-CA" b="1" i="1" baseline="-25000" dirty="0" err="1" smtClean="0">
                <a:solidFill>
                  <a:srgbClr val="000090"/>
                </a:solidFill>
              </a:rPr>
              <a:t>vis</a:t>
            </a:r>
            <a:r>
              <a:rPr lang="en-CA" b="1" dirty="0" smtClean="0">
                <a:solidFill>
                  <a:srgbClr val="000090"/>
                </a:solidFill>
              </a:rPr>
              <a:t> visits    (</a:t>
            </a:r>
            <a:r>
              <a:rPr lang="en-CA" dirty="0" smtClean="0">
                <a:solidFill>
                  <a:srgbClr val="000090"/>
                </a:solidFill>
              </a:rPr>
              <a:t> </a:t>
            </a:r>
            <a:r>
              <a:rPr lang="en-CA" dirty="0" err="1" smtClean="0">
                <a:solidFill>
                  <a:srgbClr val="000090"/>
                </a:solidFill>
              </a:rPr>
              <a:t>i</a:t>
            </a:r>
            <a:r>
              <a:rPr lang="en-CA" dirty="0" smtClean="0">
                <a:solidFill>
                  <a:srgbClr val="000090"/>
                </a:solidFill>
              </a:rPr>
              <a:t>=1,…,</a:t>
            </a:r>
            <a:r>
              <a:rPr lang="en-CA" i="1" dirty="0" err="1" smtClean="0">
                <a:solidFill>
                  <a:srgbClr val="000090"/>
                </a:solidFill>
              </a:rPr>
              <a:t>N</a:t>
            </a:r>
            <a:r>
              <a:rPr lang="en-CA" i="1" baseline="-25000" dirty="0" err="1" smtClean="0">
                <a:solidFill>
                  <a:srgbClr val="000090"/>
                </a:solidFill>
              </a:rPr>
              <a:t>vis</a:t>
            </a:r>
            <a:r>
              <a:rPr lang="en-CA" i="1" dirty="0" smtClean="0">
                <a:solidFill>
                  <a:srgbClr val="000090"/>
                </a:solidFill>
              </a:rPr>
              <a:t>) </a:t>
            </a:r>
            <a:r>
              <a:rPr lang="en-CA" sz="3000" dirty="0" smtClean="0">
                <a:solidFill>
                  <a:srgbClr val="000090"/>
                </a:solidFill>
              </a:rPr>
              <a:t>scheduled by minion16 cadence</a:t>
            </a:r>
          </a:p>
          <a:p>
            <a:r>
              <a:rPr lang="en-CA" b="1" i="1" dirty="0" err="1" smtClean="0">
                <a:solidFill>
                  <a:srgbClr val="000090"/>
                </a:solidFill>
              </a:rPr>
              <a:t>N</a:t>
            </a:r>
            <a:r>
              <a:rPr lang="en-CA" b="1" i="1" baseline="-25000" dirty="0" err="1" smtClean="0">
                <a:solidFill>
                  <a:srgbClr val="000090"/>
                </a:solidFill>
              </a:rPr>
              <a:t>obj</a:t>
            </a:r>
            <a:r>
              <a:rPr lang="en-CA" b="1" i="1" baseline="-25000" dirty="0" smtClean="0">
                <a:solidFill>
                  <a:srgbClr val="000090"/>
                </a:solidFill>
              </a:rPr>
              <a:t>  </a:t>
            </a:r>
            <a:r>
              <a:rPr lang="en-CA" b="1" dirty="0" smtClean="0">
                <a:solidFill>
                  <a:srgbClr val="000090"/>
                </a:solidFill>
              </a:rPr>
              <a:t>objects sampled from a </a:t>
            </a:r>
            <a:r>
              <a:rPr lang="en-CA" b="1" dirty="0" err="1" smtClean="0">
                <a:solidFill>
                  <a:srgbClr val="000090"/>
                </a:solidFill>
              </a:rPr>
              <a:t>catalog</a:t>
            </a:r>
            <a:r>
              <a:rPr lang="en-CA" b="1" dirty="0" smtClean="0">
                <a:solidFill>
                  <a:srgbClr val="000090"/>
                </a:solidFill>
              </a:rPr>
              <a:t> of SED selected (</a:t>
            </a:r>
            <a:r>
              <a:rPr lang="en-CA" dirty="0" smtClean="0">
                <a:solidFill>
                  <a:srgbClr val="000090"/>
                </a:solidFill>
              </a:rPr>
              <a:t>j=1,…,</a:t>
            </a:r>
            <a:r>
              <a:rPr lang="en-CA" i="1" dirty="0" err="1" smtClean="0">
                <a:solidFill>
                  <a:srgbClr val="000090"/>
                </a:solidFill>
              </a:rPr>
              <a:t>N</a:t>
            </a:r>
            <a:r>
              <a:rPr lang="en-CA" i="1" baseline="-25000" dirty="0" err="1" smtClean="0">
                <a:solidFill>
                  <a:srgbClr val="000090"/>
                </a:solidFill>
              </a:rPr>
              <a:t>obj</a:t>
            </a:r>
            <a:r>
              <a:rPr lang="en-CA" i="1" dirty="0" smtClean="0">
                <a:solidFill>
                  <a:srgbClr val="000090"/>
                </a:solidFill>
              </a:rPr>
              <a:t>)</a:t>
            </a:r>
          </a:p>
          <a:p>
            <a:r>
              <a:rPr lang="en-CA" b="1" i="1" dirty="0">
                <a:solidFill>
                  <a:srgbClr val="000090"/>
                </a:solidFill>
              </a:rPr>
              <a:t>F</a:t>
            </a:r>
            <a:r>
              <a:rPr lang="en-CA" b="1" i="1" baseline="-25000" dirty="0">
                <a:solidFill>
                  <a:srgbClr val="000090"/>
                </a:solidFill>
              </a:rPr>
              <a:t>i</a:t>
            </a:r>
            <a:r>
              <a:rPr lang="en-CA" b="1" baseline="-25000" dirty="0">
                <a:solidFill>
                  <a:srgbClr val="000090"/>
                </a:solidFill>
              </a:rPr>
              <a:t> </a:t>
            </a:r>
            <a:r>
              <a:rPr lang="en-CA" baseline="-25000" dirty="0">
                <a:solidFill>
                  <a:srgbClr val="000090"/>
                </a:solidFill>
              </a:rPr>
              <a:t> </a:t>
            </a:r>
            <a:r>
              <a:rPr lang="en-CA" dirty="0">
                <a:solidFill>
                  <a:srgbClr val="000090"/>
                </a:solidFill>
              </a:rPr>
              <a:t>is the filter used for </a:t>
            </a:r>
            <a:r>
              <a:rPr lang="en-CA" dirty="0" smtClean="0">
                <a:solidFill>
                  <a:srgbClr val="000090"/>
                </a:solidFill>
              </a:rPr>
              <a:t>visit </a:t>
            </a:r>
            <a:r>
              <a:rPr lang="en-CA" b="1" i="1" dirty="0" err="1">
                <a:solidFill>
                  <a:srgbClr val="000090"/>
                </a:solidFill>
              </a:rPr>
              <a:t>i</a:t>
            </a:r>
            <a:endParaRPr lang="en-CA" b="1" i="1" dirty="0">
              <a:solidFill>
                <a:srgbClr val="000090"/>
              </a:solidFill>
            </a:endParaRPr>
          </a:p>
          <a:p>
            <a:pPr marL="857250" lvl="1" indent="-457200"/>
            <a:r>
              <a:rPr lang="en-CA" b="1" i="1" dirty="0">
                <a:solidFill>
                  <a:srgbClr val="000090"/>
                </a:solidFill>
              </a:rPr>
              <a:t>F</a:t>
            </a:r>
            <a:r>
              <a:rPr lang="en-CA" b="1" i="1" baseline="-25000" dirty="0">
                <a:solidFill>
                  <a:srgbClr val="000090"/>
                </a:solidFill>
              </a:rPr>
              <a:t>i   </a:t>
            </a:r>
            <a:r>
              <a:rPr lang="en-CA" dirty="0">
                <a:solidFill>
                  <a:srgbClr val="000090"/>
                </a:solidFill>
              </a:rPr>
              <a:t>= U, G, R I, Z, </a:t>
            </a:r>
            <a:r>
              <a:rPr lang="en-CA" dirty="0" smtClean="0">
                <a:solidFill>
                  <a:srgbClr val="000090"/>
                </a:solidFill>
              </a:rPr>
              <a:t>Y according a cadence (minion16)</a:t>
            </a:r>
            <a:endParaRPr lang="en-CA" i="1" baseline="-25000" dirty="0" smtClean="0">
              <a:solidFill>
                <a:srgbClr val="000090"/>
              </a:solidFill>
            </a:endParaRPr>
          </a:p>
          <a:p>
            <a:r>
              <a:rPr lang="en-CA" b="1" dirty="0" err="1">
                <a:solidFill>
                  <a:srgbClr val="000090"/>
                </a:solidFill>
              </a:rPr>
              <a:t>A</a:t>
            </a:r>
            <a:r>
              <a:rPr lang="en-CA" b="1" dirty="0" err="1" smtClean="0">
                <a:solidFill>
                  <a:srgbClr val="000090"/>
                </a:solidFill>
              </a:rPr>
              <a:t>irmasses</a:t>
            </a:r>
            <a:r>
              <a:rPr lang="en-CA" b="1" dirty="0" smtClean="0">
                <a:solidFill>
                  <a:srgbClr val="000090"/>
                </a:solidFill>
              </a:rPr>
              <a:t> </a:t>
            </a:r>
            <a:r>
              <a:rPr lang="en-CA" b="1" i="1" dirty="0" err="1" smtClean="0">
                <a:solidFill>
                  <a:srgbClr val="000090"/>
                </a:solidFill>
              </a:rPr>
              <a:t>z</a:t>
            </a:r>
            <a:r>
              <a:rPr lang="en-CA" b="1" i="1" baseline="-25000" dirty="0" err="1" smtClean="0">
                <a:solidFill>
                  <a:srgbClr val="000090"/>
                </a:solidFill>
              </a:rPr>
              <a:t>i</a:t>
            </a:r>
            <a:r>
              <a:rPr lang="en-CA" dirty="0" smtClean="0">
                <a:solidFill>
                  <a:srgbClr val="000090"/>
                </a:solidFill>
              </a:rPr>
              <a:t> </a:t>
            </a:r>
            <a:r>
              <a:rPr lang="en-CA" b="1" dirty="0" smtClean="0">
                <a:solidFill>
                  <a:srgbClr val="000090"/>
                </a:solidFill>
              </a:rPr>
              <a:t>of each visit </a:t>
            </a:r>
            <a:r>
              <a:rPr lang="en-CA" b="1" i="1" dirty="0" err="1" smtClean="0">
                <a:solidFill>
                  <a:srgbClr val="000090"/>
                </a:solidFill>
              </a:rPr>
              <a:t>i</a:t>
            </a:r>
            <a:r>
              <a:rPr lang="en-CA" b="1" dirty="0" smtClean="0">
                <a:solidFill>
                  <a:srgbClr val="000090"/>
                </a:solidFill>
              </a:rPr>
              <a:t> and the instrumental magnitude </a:t>
            </a:r>
            <a:r>
              <a:rPr lang="en-CA" b="1" i="1" dirty="0" err="1" smtClean="0">
                <a:solidFill>
                  <a:srgbClr val="000090"/>
                </a:solidFill>
              </a:rPr>
              <a:t>M</a:t>
            </a:r>
            <a:r>
              <a:rPr lang="en-CA" b="1" i="1" baseline="-25000" dirty="0" err="1" smtClean="0">
                <a:solidFill>
                  <a:srgbClr val="000090"/>
                </a:solidFill>
              </a:rPr>
              <a:t>ij</a:t>
            </a:r>
            <a:r>
              <a:rPr lang="en-CA" b="1" i="1" baseline="-25000" dirty="0" smtClean="0">
                <a:solidFill>
                  <a:srgbClr val="000090"/>
                </a:solidFill>
              </a:rPr>
              <a:t> </a:t>
            </a:r>
            <a:r>
              <a:rPr lang="en-CA" dirty="0" smtClean="0">
                <a:solidFill>
                  <a:srgbClr val="000090"/>
                </a:solidFill>
              </a:rPr>
              <a:t> for </a:t>
            </a:r>
            <a:r>
              <a:rPr lang="en-CA" b="1" dirty="0" smtClean="0">
                <a:solidFill>
                  <a:srgbClr val="000090"/>
                </a:solidFill>
              </a:rPr>
              <a:t>each object</a:t>
            </a:r>
            <a:r>
              <a:rPr lang="en-CA" b="1" i="1" dirty="0" smtClean="0">
                <a:solidFill>
                  <a:srgbClr val="000090"/>
                </a:solidFill>
              </a:rPr>
              <a:t> j</a:t>
            </a:r>
            <a:r>
              <a:rPr lang="en-CA" i="1" dirty="0" smtClean="0">
                <a:solidFill>
                  <a:srgbClr val="000090"/>
                </a:solidFill>
              </a:rPr>
              <a:t> </a:t>
            </a:r>
            <a:r>
              <a:rPr lang="en-CA" dirty="0" smtClean="0">
                <a:solidFill>
                  <a:srgbClr val="000090"/>
                </a:solidFill>
              </a:rPr>
              <a:t>in the field : 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000090"/>
                </a:solidFill>
              </a:rPr>
              <a:t>         the dataset :  </a:t>
            </a:r>
            <a:r>
              <a:rPr lang="en-CA" b="1" dirty="0" smtClean="0">
                <a:solidFill>
                  <a:srgbClr val="000090"/>
                </a:solidFill>
              </a:rPr>
              <a:t>{ </a:t>
            </a:r>
            <a:r>
              <a:rPr lang="en-CA" b="1" i="1" dirty="0" err="1" smtClean="0">
                <a:solidFill>
                  <a:srgbClr val="000090"/>
                </a:solidFill>
              </a:rPr>
              <a:t>z</a:t>
            </a:r>
            <a:r>
              <a:rPr lang="en-CA" b="1" i="1" baseline="-25000" dirty="0" err="1" smtClean="0">
                <a:solidFill>
                  <a:srgbClr val="000090"/>
                </a:solidFill>
              </a:rPr>
              <a:t>i</a:t>
            </a:r>
            <a:r>
              <a:rPr lang="en-CA" b="1" i="1" baseline="-25000" dirty="0" smtClean="0">
                <a:solidFill>
                  <a:srgbClr val="000090"/>
                </a:solidFill>
              </a:rPr>
              <a:t> </a:t>
            </a:r>
            <a:r>
              <a:rPr lang="en-CA" b="1" i="1" dirty="0" smtClean="0">
                <a:solidFill>
                  <a:srgbClr val="000090"/>
                </a:solidFill>
              </a:rPr>
              <a:t>, F</a:t>
            </a:r>
            <a:r>
              <a:rPr lang="en-CA" b="1" i="1" baseline="-25000" dirty="0" smtClean="0">
                <a:solidFill>
                  <a:srgbClr val="000090"/>
                </a:solidFill>
              </a:rPr>
              <a:t>i</a:t>
            </a:r>
            <a:r>
              <a:rPr lang="en-CA" b="1" i="1" dirty="0" smtClean="0">
                <a:solidFill>
                  <a:srgbClr val="000090"/>
                </a:solidFill>
              </a:rPr>
              <a:t> ,{</a:t>
            </a:r>
            <a:r>
              <a:rPr lang="en-CA" b="1" i="1" dirty="0" err="1" smtClean="0">
                <a:solidFill>
                  <a:srgbClr val="000090"/>
                </a:solidFill>
              </a:rPr>
              <a:t>M</a:t>
            </a:r>
            <a:r>
              <a:rPr lang="en-CA" b="1" i="1" baseline="-25000" dirty="0" err="1" smtClean="0">
                <a:solidFill>
                  <a:srgbClr val="000090"/>
                </a:solidFill>
              </a:rPr>
              <a:t>ij</a:t>
            </a:r>
            <a:r>
              <a:rPr lang="en-CA" b="1" i="1" baseline="-25000" dirty="0" smtClean="0">
                <a:solidFill>
                  <a:srgbClr val="000090"/>
                </a:solidFill>
              </a:rPr>
              <a:t> , </a:t>
            </a:r>
            <a:r>
              <a:rPr lang="en-CA" b="1" i="1" dirty="0" err="1" smtClean="0">
                <a:solidFill>
                  <a:srgbClr val="000090"/>
                </a:solidFill>
              </a:rPr>
              <a:t>δM</a:t>
            </a:r>
            <a:r>
              <a:rPr lang="en-CA" b="1" i="1" baseline="-25000" dirty="0" err="1" smtClean="0">
                <a:solidFill>
                  <a:srgbClr val="000090"/>
                </a:solidFill>
              </a:rPr>
              <a:t>ij</a:t>
            </a:r>
            <a:r>
              <a:rPr lang="en-CA" b="1" i="1" dirty="0" smtClean="0">
                <a:solidFill>
                  <a:srgbClr val="000090"/>
                </a:solidFill>
              </a:rPr>
              <a:t>}</a:t>
            </a:r>
            <a:r>
              <a:rPr lang="en-CA" b="1" baseline="-25000" dirty="0" smtClean="0">
                <a:solidFill>
                  <a:srgbClr val="000090"/>
                </a:solidFill>
              </a:rPr>
              <a:t>j</a:t>
            </a:r>
            <a:r>
              <a:rPr lang="en-CA" b="1" dirty="0" smtClean="0">
                <a:solidFill>
                  <a:srgbClr val="000090"/>
                </a:solidFill>
              </a:rPr>
              <a:t> }</a:t>
            </a:r>
            <a:r>
              <a:rPr lang="en-CA" b="1" baseline="-25000" dirty="0" smtClean="0">
                <a:solidFill>
                  <a:srgbClr val="000090"/>
                </a:solidFill>
              </a:rPr>
              <a:t>I</a:t>
            </a:r>
          </a:p>
          <a:p>
            <a:r>
              <a:rPr lang="en-CA" b="1" dirty="0" smtClean="0">
                <a:solidFill>
                  <a:srgbClr val="000090"/>
                </a:solidFill>
              </a:rPr>
              <a:t>One spectrum (undelivered SED) of a reference star in the field </a:t>
            </a:r>
            <a:r>
              <a:rPr lang="en-CA" dirty="0" smtClean="0">
                <a:solidFill>
                  <a:srgbClr val="000090"/>
                </a:solidFill>
              </a:rPr>
              <a:t>(to combine with auxiliary telescope data)</a:t>
            </a:r>
          </a:p>
        </p:txBody>
      </p:sp>
    </p:spTree>
    <p:extLst>
      <p:ext uri="{BB962C8B-B14F-4D97-AF65-F5344CB8AC3E}">
        <p14:creationId xmlns:p14="http://schemas.microsoft.com/office/powerpoint/2010/main" val="180456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List of </a:t>
            </a:r>
            <a:r>
              <a:rPr lang="fr-FR" dirty="0" err="1" smtClean="0">
                <a:solidFill>
                  <a:srgbClr val="FF0000"/>
                </a:solidFill>
              </a:rPr>
              <a:t>Tasks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000090"/>
                </a:solidFill>
              </a:rPr>
              <a:t>Selection</a:t>
            </a:r>
            <a:r>
              <a:rPr lang="fr-FR" dirty="0" smtClean="0">
                <a:solidFill>
                  <a:srgbClr val="000090"/>
                </a:solidFill>
              </a:rPr>
              <a:t> of star </a:t>
            </a:r>
            <a:r>
              <a:rPr lang="fr-FR" dirty="0" err="1" smtClean="0">
                <a:solidFill>
                  <a:srgbClr val="000090"/>
                </a:solidFill>
              </a:rPr>
              <a:t>catalog</a:t>
            </a:r>
            <a:r>
              <a:rPr lang="fr-FR" dirty="0" smtClean="0">
                <a:solidFill>
                  <a:srgbClr val="000090"/>
                </a:solidFill>
              </a:rPr>
              <a:t> : Phoenix </a:t>
            </a:r>
            <a:r>
              <a:rPr lang="fr-FR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fr-FR" dirty="0" err="1" smtClean="0">
                <a:solidFill>
                  <a:srgbClr val="008000"/>
                </a:solidFill>
                <a:sym typeface="Wingdings"/>
              </a:rPr>
              <a:t>Done</a:t>
            </a:r>
            <a:endParaRPr lang="fr-FR" dirty="0" smtClean="0">
              <a:solidFill>
                <a:srgbClr val="008000"/>
              </a:solidFill>
            </a:endParaRPr>
          </a:p>
          <a:p>
            <a:r>
              <a:rPr lang="fr-FR" dirty="0" smtClean="0">
                <a:solidFill>
                  <a:srgbClr val="000090"/>
                </a:solidFill>
              </a:rPr>
              <a:t>SED </a:t>
            </a:r>
            <a:r>
              <a:rPr lang="fr-FR" dirty="0" err="1" smtClean="0">
                <a:solidFill>
                  <a:srgbClr val="000090"/>
                </a:solidFill>
              </a:rPr>
              <a:t>Sampling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according</a:t>
            </a:r>
            <a:r>
              <a:rPr lang="fr-FR" dirty="0" smtClean="0">
                <a:solidFill>
                  <a:srgbClr val="000090"/>
                </a:solidFill>
              </a:rPr>
              <a:t> the magnitude distribution in SNLS </a:t>
            </a:r>
            <a:r>
              <a:rPr lang="fr-FR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fr-FR" dirty="0" err="1" smtClean="0">
                <a:solidFill>
                  <a:srgbClr val="FF6600"/>
                </a:solidFill>
                <a:sym typeface="Wingdings"/>
              </a:rPr>
              <a:t>almost</a:t>
            </a:r>
            <a:r>
              <a:rPr lang="fr-FR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fr-FR" dirty="0" err="1" smtClean="0">
                <a:solidFill>
                  <a:srgbClr val="FF6600"/>
                </a:solidFill>
                <a:sym typeface="Wingdings"/>
              </a:rPr>
              <a:t>done</a:t>
            </a:r>
            <a:endParaRPr lang="fr-FR" dirty="0" smtClean="0">
              <a:solidFill>
                <a:srgbClr val="FF6600"/>
              </a:solidFill>
            </a:endParaRPr>
          </a:p>
          <a:p>
            <a:r>
              <a:rPr lang="fr-FR" dirty="0" err="1" smtClean="0">
                <a:solidFill>
                  <a:srgbClr val="000090"/>
                </a:solidFill>
              </a:rPr>
              <a:t>Atmospheric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parameters</a:t>
            </a:r>
            <a:r>
              <a:rPr lang="fr-FR" dirty="0" smtClean="0">
                <a:solidFill>
                  <a:srgbClr val="000090"/>
                </a:solidFill>
              </a:rPr>
              <a:t> distribution </a:t>
            </a:r>
            <a:r>
              <a:rPr lang="fr-FR" dirty="0" err="1" smtClean="0">
                <a:solidFill>
                  <a:srgbClr val="000090"/>
                </a:solidFill>
              </a:rPr>
              <a:t>according</a:t>
            </a:r>
            <a:r>
              <a:rPr lang="fr-FR" dirty="0" smtClean="0">
                <a:solidFill>
                  <a:srgbClr val="000090"/>
                </a:solidFill>
              </a:rPr>
              <a:t> MERRA2 </a:t>
            </a:r>
            <a:r>
              <a:rPr lang="fr-FR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fr-FR" dirty="0" err="1" smtClean="0">
                <a:solidFill>
                  <a:srgbClr val="008000"/>
                </a:solidFill>
                <a:sym typeface="Wingdings"/>
              </a:rPr>
              <a:t>Done</a:t>
            </a:r>
            <a:endParaRPr lang="fr-FR" dirty="0" smtClean="0">
              <a:solidFill>
                <a:srgbClr val="008000"/>
              </a:solidFill>
              <a:sym typeface="Wingdings"/>
            </a:endParaRPr>
          </a:p>
          <a:p>
            <a:r>
              <a:rPr lang="fr-FR" dirty="0" err="1" smtClean="0">
                <a:solidFill>
                  <a:srgbClr val="000090"/>
                </a:solidFill>
                <a:sym typeface="Wingdings"/>
              </a:rPr>
              <a:t>Atmospheric</a:t>
            </a:r>
            <a:r>
              <a:rPr lang="fr-FR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sym typeface="Wingdings"/>
              </a:rPr>
              <a:t>transparency</a:t>
            </a:r>
            <a:r>
              <a:rPr lang="fr-FR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fr-FR" dirty="0" err="1" smtClean="0">
                <a:solidFill>
                  <a:srgbClr val="000090"/>
                </a:solidFill>
                <a:sym typeface="Wingdings"/>
              </a:rPr>
              <a:t>calculated</a:t>
            </a:r>
            <a:r>
              <a:rPr lang="fr-FR" dirty="0" smtClean="0">
                <a:solidFill>
                  <a:srgbClr val="000090"/>
                </a:solidFill>
                <a:sym typeface="Wingdings"/>
              </a:rPr>
              <a:t> by </a:t>
            </a:r>
            <a:r>
              <a:rPr lang="fr-FR" dirty="0" err="1" smtClean="0">
                <a:solidFill>
                  <a:srgbClr val="000090"/>
                </a:solidFill>
                <a:sym typeface="Wingdings"/>
              </a:rPr>
              <a:t>libradtran</a:t>
            </a:r>
            <a:r>
              <a:rPr lang="fr-FR" dirty="0" smtClean="0">
                <a:solidFill>
                  <a:srgbClr val="000090"/>
                </a:solidFill>
                <a:sym typeface="Wingdings"/>
              </a:rPr>
              <a:t>  </a:t>
            </a:r>
            <a:r>
              <a:rPr lang="fr-FR" dirty="0" err="1" smtClean="0">
                <a:solidFill>
                  <a:srgbClr val="008000"/>
                </a:solidFill>
                <a:sym typeface="Wingdings"/>
              </a:rPr>
              <a:t>Done</a:t>
            </a:r>
            <a:endParaRPr lang="fr-FR" dirty="0" smtClean="0">
              <a:solidFill>
                <a:srgbClr val="008000"/>
              </a:solidFill>
              <a:sym typeface="Wingdings"/>
            </a:endParaRPr>
          </a:p>
          <a:p>
            <a:r>
              <a:rPr lang="fr-FR" dirty="0" err="1" smtClean="0">
                <a:solidFill>
                  <a:srgbClr val="000090"/>
                </a:solidFill>
                <a:sym typeface="Wingdings"/>
              </a:rPr>
              <a:t>True</a:t>
            </a:r>
            <a:r>
              <a:rPr lang="fr-FR" dirty="0" smtClean="0">
                <a:solidFill>
                  <a:srgbClr val="000090"/>
                </a:solidFill>
                <a:sym typeface="Wingdings"/>
              </a:rPr>
              <a:t> effective LSST </a:t>
            </a:r>
            <a:r>
              <a:rPr lang="fr-FR" dirty="0" err="1" smtClean="0">
                <a:solidFill>
                  <a:srgbClr val="000090"/>
                </a:solidFill>
                <a:sym typeface="Wingdings"/>
              </a:rPr>
              <a:t>Filter</a:t>
            </a:r>
            <a:r>
              <a:rPr lang="fr-FR" dirty="0" smtClean="0">
                <a:solidFill>
                  <a:srgbClr val="000090"/>
                </a:solidFill>
                <a:sym typeface="Wingdings"/>
              </a:rPr>
              <a:t>  </a:t>
            </a:r>
            <a:r>
              <a:rPr lang="fr-FR" dirty="0" err="1" smtClean="0">
                <a:solidFill>
                  <a:srgbClr val="008000"/>
                </a:solidFill>
                <a:sym typeface="Wingdings"/>
              </a:rPr>
              <a:t>Done</a:t>
            </a:r>
            <a:endParaRPr lang="fr-FR" dirty="0" smtClean="0">
              <a:solidFill>
                <a:srgbClr val="008000"/>
              </a:solidFill>
              <a:sym typeface="Wingding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BF6A-A0B0-7748-AED4-EF7836D2AF9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44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solidFill>
                  <a:srgbClr val="FF0000"/>
                </a:solidFill>
              </a:rPr>
              <a:t>Holograms on a telescope</a:t>
            </a:r>
          </a:p>
        </p:txBody>
      </p:sp>
      <p:pic>
        <p:nvPicPr>
          <p:cNvPr id="5" name="Espace réservé du contenu 4" descr="toto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" b="317"/>
          <a:stretch>
            <a:fillRect/>
          </a:stretch>
        </p:blipFill>
        <p:spPr/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87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611" y="274638"/>
            <a:ext cx="8587189" cy="114300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Last Task : Calculation of Magnitudes and errors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0090"/>
                </a:solidFill>
              </a:rPr>
              <a:t>How to go from </a:t>
            </a:r>
          </a:p>
          <a:p>
            <a:pPr marL="0" indent="0">
              <a:buNone/>
            </a:pPr>
            <a:r>
              <a:rPr lang="en-GB" dirty="0">
                <a:solidFill>
                  <a:srgbClr val="000090"/>
                </a:solidFill>
              </a:rPr>
              <a:t>c</a:t>
            </a:r>
            <a:r>
              <a:rPr lang="en-GB" dirty="0" smtClean="0">
                <a:solidFill>
                  <a:srgbClr val="000090"/>
                </a:solidFill>
              </a:rPr>
              <a:t>adence (</a:t>
            </a:r>
            <a:r>
              <a:rPr lang="en-GB" dirty="0" err="1" smtClean="0">
                <a:solidFill>
                  <a:srgbClr val="000090"/>
                </a:solidFill>
              </a:rPr>
              <a:t>z</a:t>
            </a:r>
            <a:r>
              <a:rPr lang="en-GB" baseline="-25000" dirty="0" err="1" smtClean="0">
                <a:solidFill>
                  <a:srgbClr val="000090"/>
                </a:solidFill>
              </a:rPr>
              <a:t>am</a:t>
            </a:r>
            <a:r>
              <a:rPr lang="en-GB" dirty="0" smtClean="0">
                <a:solidFill>
                  <a:srgbClr val="000090"/>
                </a:solidFill>
              </a:rPr>
              <a:t>, sky) + SED + </a:t>
            </a:r>
            <a:r>
              <a:rPr lang="en-GB" dirty="0" err="1" smtClean="0">
                <a:solidFill>
                  <a:srgbClr val="000090"/>
                </a:solidFill>
              </a:rPr>
              <a:t>atm</a:t>
            </a:r>
            <a:r>
              <a:rPr lang="en-GB" dirty="0" smtClean="0">
                <a:solidFill>
                  <a:srgbClr val="000090"/>
                </a:solidFill>
              </a:rPr>
              <a:t> </a:t>
            </a:r>
            <a:r>
              <a:rPr lang="en-GB" dirty="0" err="1" smtClean="0">
                <a:solidFill>
                  <a:srgbClr val="000090"/>
                </a:solidFill>
              </a:rPr>
              <a:t>transm</a:t>
            </a:r>
            <a:r>
              <a:rPr lang="en-GB" dirty="0" smtClean="0">
                <a:solidFill>
                  <a:srgbClr val="000090"/>
                </a:solidFill>
              </a:rPr>
              <a:t>. + F</a:t>
            </a:r>
            <a:r>
              <a:rPr lang="en-GB" baseline="-25000" dirty="0" smtClean="0">
                <a:solidFill>
                  <a:srgbClr val="000090"/>
                </a:solidFill>
              </a:rPr>
              <a:t>i</a:t>
            </a:r>
            <a:r>
              <a:rPr lang="en-GB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CA" b="1" i="1" dirty="0" smtClean="0">
                <a:solidFill>
                  <a:srgbClr val="000090"/>
                </a:solidFill>
              </a:rPr>
              <a:t>{</a:t>
            </a:r>
            <a:r>
              <a:rPr lang="en-CA" b="1" i="1" dirty="0" err="1" smtClean="0">
                <a:solidFill>
                  <a:srgbClr val="000090"/>
                </a:solidFill>
              </a:rPr>
              <a:t>M</a:t>
            </a:r>
            <a:r>
              <a:rPr lang="en-CA" b="1" i="1" baseline="-25000" dirty="0" err="1" smtClean="0">
                <a:solidFill>
                  <a:srgbClr val="000090"/>
                </a:solidFill>
              </a:rPr>
              <a:t>ij</a:t>
            </a:r>
            <a:r>
              <a:rPr lang="en-CA" b="1" i="1" baseline="-25000" dirty="0" smtClean="0">
                <a:solidFill>
                  <a:srgbClr val="000090"/>
                </a:solidFill>
              </a:rPr>
              <a:t> , </a:t>
            </a:r>
            <a:r>
              <a:rPr lang="en-CA" b="1" i="1" dirty="0" err="1" smtClean="0">
                <a:solidFill>
                  <a:srgbClr val="000090"/>
                </a:solidFill>
              </a:rPr>
              <a:t>δM</a:t>
            </a:r>
            <a:r>
              <a:rPr lang="en-CA" b="1" i="1" baseline="-25000" dirty="0" err="1" smtClean="0">
                <a:solidFill>
                  <a:srgbClr val="000090"/>
                </a:solidFill>
              </a:rPr>
              <a:t>ij</a:t>
            </a:r>
            <a:r>
              <a:rPr lang="en-CA" b="1" i="1" dirty="0" smtClean="0">
                <a:solidFill>
                  <a:srgbClr val="000090"/>
                </a:solidFill>
              </a:rPr>
              <a:t>}</a:t>
            </a:r>
            <a:endParaRPr lang="en-GB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GB" u="sng" dirty="0" smtClean="0">
                <a:solidFill>
                  <a:srgbClr val="000090"/>
                </a:solidFill>
              </a:rPr>
              <a:t>Two options can be used</a:t>
            </a:r>
            <a:r>
              <a:rPr lang="en-GB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GB" dirty="0" err="1">
                <a:solidFill>
                  <a:srgbClr val="000090"/>
                </a:solidFill>
              </a:rPr>
              <a:t>s</a:t>
            </a:r>
            <a:r>
              <a:rPr lang="en-GB" dirty="0" err="1" smtClean="0">
                <a:solidFill>
                  <a:srgbClr val="000090"/>
                </a:solidFill>
              </a:rPr>
              <a:t>aunerie</a:t>
            </a:r>
            <a:r>
              <a:rPr lang="en-GB" dirty="0" smtClean="0">
                <a:solidFill>
                  <a:srgbClr val="000090"/>
                </a:solidFill>
              </a:rPr>
              <a:t> (Nicolas R expert), python2</a:t>
            </a:r>
          </a:p>
          <a:p>
            <a:r>
              <a:rPr lang="en-GB" dirty="0" smtClean="0">
                <a:solidFill>
                  <a:srgbClr val="000090"/>
                </a:solidFill>
              </a:rPr>
              <a:t>LSST_SIM_MAF (python3) provides official LSST Filter Transmission </a:t>
            </a:r>
          </a:p>
          <a:p>
            <a:pPr marL="857250" lvl="1" indent="-457200">
              <a:buFont typeface="Wingdings" charset="2"/>
              <a:buChar char="Ø"/>
            </a:pPr>
            <a:r>
              <a:rPr lang="en-GB" dirty="0" smtClean="0"/>
              <a:t>(still need to learn how to use </a:t>
            </a:r>
            <a:r>
              <a:rPr lang="en-GB" dirty="0" err="1" smtClean="0"/>
              <a:t>lsst.sims.photUtils</a:t>
            </a:r>
            <a:r>
              <a:rPr lang="en-GB" dirty="0" smtClean="0"/>
              <a:t>)</a:t>
            </a:r>
          </a:p>
          <a:p>
            <a:pPr marL="457200" lvl="1" indent="0">
              <a:buNone/>
            </a:pPr>
            <a:endParaRPr lang="en-GB" dirty="0" smtClean="0">
              <a:solidFill>
                <a:srgbClr val="000090"/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rgbClr val="000090"/>
              </a:solidFill>
            </a:endParaRPr>
          </a:p>
          <a:p>
            <a:pPr marL="57150" indent="0">
              <a:buNone/>
            </a:pPr>
            <a:endParaRPr lang="en-GB" dirty="0" smtClean="0">
              <a:solidFill>
                <a:srgbClr val="000090"/>
              </a:solidFill>
            </a:endParaRPr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BF6A-A0B0-7748-AED4-EF7836D2AF9C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166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Validation of SIMS_MAF use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90"/>
                </a:solidFill>
              </a:rPr>
              <a:t>Learn LSST_SIMS_MAF  by comparing the results to </a:t>
            </a:r>
            <a:r>
              <a:rPr lang="en-GB" dirty="0" err="1" smtClean="0">
                <a:solidFill>
                  <a:srgbClr val="000090"/>
                </a:solidFill>
              </a:rPr>
              <a:t>saunerie</a:t>
            </a:r>
            <a:r>
              <a:rPr lang="en-GB" dirty="0" smtClean="0">
                <a:solidFill>
                  <a:srgbClr val="000090"/>
                </a:solidFill>
              </a:rPr>
              <a:t> </a:t>
            </a:r>
          </a:p>
          <a:p>
            <a:endParaRPr lang="en-GB" dirty="0" smtClean="0">
              <a:solidFill>
                <a:srgbClr val="000090"/>
              </a:solidFill>
            </a:endParaRPr>
          </a:p>
          <a:p>
            <a:r>
              <a:rPr lang="en-GB" smtClean="0">
                <a:solidFill>
                  <a:srgbClr val="000090"/>
                </a:solidFill>
              </a:rPr>
              <a:t>Check with Nicolas R, how we extract the parameters we want.</a:t>
            </a:r>
            <a:endParaRPr lang="en-GB">
              <a:solidFill>
                <a:srgbClr val="00009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BF6A-A0B0-7748-AED4-EF7836D2AF9C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792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4428" y="698956"/>
            <a:ext cx="7772400" cy="1470025"/>
          </a:xfrm>
        </p:spPr>
        <p:txBody>
          <a:bodyPr>
            <a:noAutofit/>
          </a:bodyPr>
          <a:lstStyle/>
          <a:p>
            <a:r>
              <a:rPr lang="en-GB" sz="3200" b="1" u="sng" dirty="0" smtClean="0">
                <a:solidFill>
                  <a:srgbClr val="FF0000"/>
                </a:solidFill>
              </a:rPr>
              <a:t>Diffused background light </a:t>
            </a:r>
            <a:r>
              <a:rPr lang="en-GB" sz="3200" dirty="0" smtClean="0">
                <a:solidFill>
                  <a:srgbClr val="FF0000"/>
                </a:solidFill>
              </a:rPr>
              <a:t>with </a:t>
            </a:r>
            <a:r>
              <a:rPr lang="en-GB" sz="3200" dirty="0" err="1" smtClean="0">
                <a:solidFill>
                  <a:srgbClr val="FF0000"/>
                </a:solidFill>
              </a:rPr>
              <a:t>librandtran</a:t>
            </a:r>
            <a:r>
              <a:rPr lang="en-GB" sz="3200" dirty="0" smtClean="0">
                <a:solidFill>
                  <a:srgbClr val="FF0000"/>
                </a:solidFill>
              </a:rPr>
              <a:t/>
            </a:r>
            <a:br>
              <a:rPr lang="en-GB" sz="3200" dirty="0" smtClean="0">
                <a:solidFill>
                  <a:srgbClr val="FF0000"/>
                </a:solidFill>
              </a:rPr>
            </a:br>
            <a:r>
              <a:rPr lang="en-GB" sz="3200" dirty="0" smtClean="0">
                <a:solidFill>
                  <a:srgbClr val="FF0000"/>
                </a:solidFill>
              </a:rPr>
              <a:t>comparison of clear sky and sky with aerosols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4500" y="4662793"/>
            <a:ext cx="7922328" cy="1752600"/>
          </a:xfrm>
        </p:spPr>
        <p:txBody>
          <a:bodyPr/>
          <a:lstStyle/>
          <a:p>
            <a:r>
              <a:rPr lang="fr-FR" dirty="0" smtClean="0"/>
              <a:t>Sylvie Dagoret-Campagne and Arve </a:t>
            </a:r>
            <a:r>
              <a:rPr lang="fr-FR" dirty="0" err="1" smtClean="0"/>
              <a:t>Kylling</a:t>
            </a:r>
            <a:endParaRPr lang="fr-FR" dirty="0" smtClean="0"/>
          </a:p>
          <a:p>
            <a:r>
              <a:rPr lang="fr-FR" dirty="0" err="1" smtClean="0"/>
              <a:t>December</a:t>
            </a:r>
            <a:r>
              <a:rPr lang="fr-FR" dirty="0" smtClean="0"/>
              <a:t>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45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3692"/>
          </a:xfrm>
        </p:spPr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Scattering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properties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dirty="0" err="1" smtClean="0">
                <a:solidFill>
                  <a:srgbClr val="FF0000"/>
                </a:solidFill>
              </a:rPr>
              <a:t>atmosphere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43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584" y="1403523"/>
            <a:ext cx="5284199" cy="49528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5" y="1257662"/>
            <a:ext cx="3202201" cy="2296867"/>
          </a:xfrm>
          <a:prstGeom prst="rect">
            <a:avLst/>
          </a:prstGeom>
        </p:spPr>
      </p:pic>
      <p:cxnSp>
        <p:nvCxnSpPr>
          <p:cNvPr id="8" name="Connecteur droit avec flèche 7"/>
          <p:cNvCxnSpPr>
            <a:endCxn id="6" idx="3"/>
          </p:cNvCxnSpPr>
          <p:nvPr/>
        </p:nvCxnSpPr>
        <p:spPr>
          <a:xfrm flipH="1" flipV="1">
            <a:off x="3469376" y="2406096"/>
            <a:ext cx="1324415" cy="124237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67175" y="888330"/>
            <a:ext cx="307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Mie </a:t>
            </a:r>
            <a:r>
              <a:rPr lang="fr-FR" dirty="0" err="1" smtClean="0"/>
              <a:t>scattering</a:t>
            </a:r>
            <a:r>
              <a:rPr lang="fr-FR" dirty="0" smtClean="0"/>
              <a:t> </a:t>
            </a:r>
            <a:r>
              <a:rPr lang="fr-FR" dirty="0" err="1" smtClean="0"/>
              <a:t>peaked</a:t>
            </a:r>
            <a:r>
              <a:rPr lang="fr-FR" dirty="0" smtClean="0"/>
              <a:t> </a:t>
            </a:r>
            <a:r>
              <a:rPr lang="fr-FR" dirty="0" err="1" smtClean="0"/>
              <a:t>forward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6" y="4153710"/>
            <a:ext cx="3266176" cy="2567765"/>
          </a:xfrm>
          <a:prstGeom prst="rect">
            <a:avLst/>
          </a:prstGeom>
        </p:spPr>
      </p:pic>
      <p:cxnSp>
        <p:nvCxnSpPr>
          <p:cNvPr id="12" name="Connecteur droit avec flèche 11"/>
          <p:cNvCxnSpPr/>
          <p:nvPr/>
        </p:nvCxnSpPr>
        <p:spPr>
          <a:xfrm flipH="1">
            <a:off x="3469377" y="5404216"/>
            <a:ext cx="4088625" cy="7346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09341" y="3687940"/>
            <a:ext cx="195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Rayleigh </a:t>
            </a:r>
            <a:r>
              <a:rPr lang="fr-FR" dirty="0" err="1" smtClean="0"/>
              <a:t>scattering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590681" y="1072996"/>
            <a:ext cx="219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Angular</a:t>
            </a:r>
            <a:r>
              <a:rPr lang="fr-FR" dirty="0" smtClean="0">
                <a:solidFill>
                  <a:srgbClr val="FF0000"/>
                </a:solidFill>
              </a:rPr>
              <a:t> cross-section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10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Application to </a:t>
            </a:r>
            <a:r>
              <a:rPr lang="fr-FR" dirty="0" err="1" smtClean="0">
                <a:solidFill>
                  <a:srgbClr val="FF0000"/>
                </a:solidFill>
              </a:rPr>
              <a:t>sky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diffused</a:t>
            </a:r>
            <a:r>
              <a:rPr lang="fr-FR" dirty="0" smtClean="0">
                <a:solidFill>
                  <a:srgbClr val="FF0000"/>
                </a:solidFill>
              </a:rPr>
              <a:t> background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90"/>
                </a:solidFill>
              </a:rPr>
              <a:t>Libradtran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simulate</a:t>
            </a:r>
            <a:r>
              <a:rPr lang="fr-FR" dirty="0" smtClean="0">
                <a:solidFill>
                  <a:srgbClr val="000090"/>
                </a:solidFill>
              </a:rPr>
              <a:t> not </a:t>
            </a:r>
            <a:r>
              <a:rPr lang="fr-FR" dirty="0" err="1" smtClean="0">
                <a:solidFill>
                  <a:srgbClr val="000090"/>
                </a:solidFill>
              </a:rPr>
              <a:t>only</a:t>
            </a:r>
            <a:r>
              <a:rPr lang="fr-FR" dirty="0" smtClean="0">
                <a:solidFill>
                  <a:srgbClr val="000090"/>
                </a:solidFill>
              </a:rPr>
              <a:t> direct light</a:t>
            </a:r>
          </a:p>
          <a:p>
            <a:r>
              <a:rPr lang="fr-FR" dirty="0" smtClean="0">
                <a:solidFill>
                  <a:srgbClr val="000090"/>
                </a:solidFill>
              </a:rPr>
              <a:t>But </a:t>
            </a:r>
            <a:r>
              <a:rPr lang="fr-FR" dirty="0" err="1" smtClean="0">
                <a:solidFill>
                  <a:srgbClr val="000090"/>
                </a:solidFill>
              </a:rPr>
              <a:t>also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diffused</a:t>
            </a:r>
            <a:r>
              <a:rPr lang="fr-FR" dirty="0" smtClean="0">
                <a:solidFill>
                  <a:srgbClr val="000090"/>
                </a:solidFill>
              </a:rPr>
              <a:t> background</a:t>
            </a:r>
          </a:p>
          <a:p>
            <a:endParaRPr lang="fr-FR" dirty="0">
              <a:solidFill>
                <a:srgbClr val="000090"/>
              </a:solidFill>
            </a:endParaRPr>
          </a:p>
          <a:p>
            <a:pPr lvl="1"/>
            <a:r>
              <a:rPr lang="fr-FR" dirty="0" err="1" smtClean="0">
                <a:solidFill>
                  <a:srgbClr val="000090"/>
                </a:solidFill>
              </a:rPr>
              <a:t>Diffused</a:t>
            </a:r>
            <a:r>
              <a:rPr lang="fr-FR" dirty="0" smtClean="0">
                <a:solidFill>
                  <a:srgbClr val="000090"/>
                </a:solidFill>
              </a:rPr>
              <a:t> background </a:t>
            </a:r>
            <a:r>
              <a:rPr lang="fr-FR" dirty="0" err="1" smtClean="0">
                <a:solidFill>
                  <a:srgbClr val="000090"/>
                </a:solidFill>
              </a:rPr>
              <a:t>requires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earth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albedo</a:t>
            </a:r>
            <a:endParaRPr lang="fr-FR" dirty="0" smtClean="0">
              <a:solidFill>
                <a:srgbClr val="000090"/>
              </a:solidFill>
            </a:endParaRPr>
          </a:p>
          <a:p>
            <a:pPr marL="457200" lvl="1" indent="0">
              <a:buNone/>
            </a:pPr>
            <a:r>
              <a:rPr lang="fr-FR" dirty="0" smtClean="0">
                <a:solidFill>
                  <a:srgbClr val="000090"/>
                </a:solidFill>
              </a:rPr>
              <a:t>(</a:t>
            </a:r>
            <a:r>
              <a:rPr lang="fr-FR" dirty="0" err="1" smtClean="0">
                <a:solidFill>
                  <a:srgbClr val="000090"/>
                </a:solidFill>
              </a:rPr>
              <a:t>albedo</a:t>
            </a:r>
            <a:r>
              <a:rPr lang="fr-FR" dirty="0" smtClean="0">
                <a:solidFill>
                  <a:srgbClr val="000090"/>
                </a:solidFill>
              </a:rPr>
              <a:t> for rocks </a:t>
            </a:r>
            <a:r>
              <a:rPr lang="fr-FR" dirty="0" err="1" smtClean="0">
                <a:solidFill>
                  <a:srgbClr val="000090"/>
                </a:solidFill>
              </a:rPr>
              <a:t>also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depend</a:t>
            </a:r>
            <a:r>
              <a:rPr lang="fr-FR" dirty="0" smtClean="0">
                <a:solidFill>
                  <a:srgbClr val="000090"/>
                </a:solidFill>
              </a:rPr>
              <a:t> on </a:t>
            </a:r>
            <a:r>
              <a:rPr lang="fr-FR" dirty="0" err="1" smtClean="0">
                <a:solidFill>
                  <a:srgbClr val="000090"/>
                </a:solidFill>
              </a:rPr>
              <a:t>weather</a:t>
            </a:r>
            <a:r>
              <a:rPr lang="fr-FR" dirty="0" smtClean="0">
                <a:solidFill>
                  <a:srgbClr val="000090"/>
                </a:solidFill>
              </a:rPr>
              <a:t> conditions : </a:t>
            </a:r>
            <a:r>
              <a:rPr lang="fr-FR" dirty="0" err="1" smtClean="0">
                <a:solidFill>
                  <a:srgbClr val="000090"/>
                </a:solidFill>
              </a:rPr>
              <a:t>wet</a:t>
            </a:r>
            <a:r>
              <a:rPr lang="fr-FR" dirty="0" smtClean="0">
                <a:solidFill>
                  <a:srgbClr val="000090"/>
                </a:solidFill>
              </a:rPr>
              <a:t>/</a:t>
            </a:r>
            <a:r>
              <a:rPr lang="fr-FR" dirty="0" err="1" smtClean="0">
                <a:solidFill>
                  <a:srgbClr val="000090"/>
                </a:solidFill>
              </a:rPr>
              <a:t>dry,snow</a:t>
            </a:r>
            <a:r>
              <a:rPr lang="fr-FR" dirty="0" smtClean="0">
                <a:solidFill>
                  <a:srgbClr val="000090"/>
                </a:solidFill>
              </a:rPr>
              <a:t>,</a:t>
            </a:r>
            <a:r>
              <a:rPr lang="mr-IN" dirty="0" smtClean="0">
                <a:solidFill>
                  <a:srgbClr val="000090"/>
                </a:solidFill>
              </a:rPr>
              <a:t>…</a:t>
            </a:r>
            <a:r>
              <a:rPr lang="fr-FR" dirty="0" smtClean="0">
                <a:solidFill>
                  <a:srgbClr val="000090"/>
                </a:solidFill>
              </a:rPr>
              <a:t>)</a:t>
            </a:r>
          </a:p>
          <a:p>
            <a:pPr marL="1200150" lvl="2" indent="-342900">
              <a:buFont typeface="Wingdings" charset="2"/>
              <a:buChar char="Ø"/>
            </a:pPr>
            <a:r>
              <a:rPr lang="fr-FR" dirty="0" smtClean="0">
                <a:solidFill>
                  <a:srgbClr val="000090"/>
                </a:solidFill>
              </a:rPr>
              <a:t>To </a:t>
            </a:r>
            <a:r>
              <a:rPr lang="fr-FR" dirty="0" err="1" smtClean="0">
                <a:solidFill>
                  <a:srgbClr val="000090"/>
                </a:solidFill>
              </a:rPr>
              <a:t>be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 err="1" smtClean="0">
                <a:solidFill>
                  <a:srgbClr val="000090"/>
                </a:solidFill>
              </a:rPr>
              <a:t>studied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27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779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Map of Clear sky diffused light sun at 30° zenith angle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3" name="Image 2" descr="fig_30_0_clearsky_reflec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710"/>
            <a:ext cx="9144000" cy="433734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2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Map of Clear sky diffused light sun at 60° zenith angle</a:t>
            </a:r>
            <a:endParaRPr lang="en-GB" dirty="0"/>
          </a:p>
        </p:txBody>
      </p:sp>
      <p:pic>
        <p:nvPicPr>
          <p:cNvPr id="3" name="Image 2" descr="fig_60_0_clearsky_reflec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2892"/>
            <a:ext cx="9144000" cy="433734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1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Map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dirty="0" err="1" smtClean="0">
                <a:solidFill>
                  <a:srgbClr val="FF0000"/>
                </a:solidFill>
              </a:rPr>
              <a:t>diffused</a:t>
            </a:r>
            <a:r>
              <a:rPr lang="fr-FR" dirty="0" smtClean="0">
                <a:solidFill>
                  <a:srgbClr val="FF0000"/>
                </a:solidFill>
              </a:rPr>
              <a:t> light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aerosols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err="1" smtClean="0">
                <a:solidFill>
                  <a:srgbClr val="FF0000"/>
                </a:solidFill>
              </a:rPr>
              <a:t>sun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at</a:t>
            </a:r>
            <a:r>
              <a:rPr lang="fr-FR" dirty="0" smtClean="0">
                <a:solidFill>
                  <a:srgbClr val="FF0000"/>
                </a:solidFill>
              </a:rPr>
              <a:t> 30° </a:t>
            </a:r>
            <a:r>
              <a:rPr lang="fr-FR" dirty="0" err="1" smtClean="0">
                <a:solidFill>
                  <a:srgbClr val="FF0000"/>
                </a:solidFill>
              </a:rPr>
              <a:t>zenith</a:t>
            </a:r>
            <a:r>
              <a:rPr lang="fr-FR" dirty="0" smtClean="0">
                <a:solidFill>
                  <a:srgbClr val="FF0000"/>
                </a:solidFill>
              </a:rPr>
              <a:t> angle</a:t>
            </a:r>
            <a:endParaRPr lang="fr-FR" dirty="0"/>
          </a:p>
        </p:txBody>
      </p:sp>
      <p:pic>
        <p:nvPicPr>
          <p:cNvPr id="3" name="Image 2" descr="fig_30_0_aerosol_default_reflec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646"/>
            <a:ext cx="9144000" cy="436090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51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Map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dirty="0" err="1" smtClean="0">
                <a:solidFill>
                  <a:srgbClr val="FF0000"/>
                </a:solidFill>
              </a:rPr>
              <a:t>diffused</a:t>
            </a:r>
            <a:r>
              <a:rPr lang="fr-FR" dirty="0" smtClean="0">
                <a:solidFill>
                  <a:srgbClr val="FF0000"/>
                </a:solidFill>
              </a:rPr>
              <a:t> light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aerosols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err="1" smtClean="0">
                <a:solidFill>
                  <a:srgbClr val="FF0000"/>
                </a:solidFill>
              </a:rPr>
              <a:t>sun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at</a:t>
            </a:r>
            <a:r>
              <a:rPr lang="fr-FR" dirty="0" smtClean="0">
                <a:solidFill>
                  <a:srgbClr val="FF0000"/>
                </a:solidFill>
              </a:rPr>
              <a:t> 60° </a:t>
            </a:r>
            <a:r>
              <a:rPr lang="fr-FR" dirty="0" err="1" smtClean="0">
                <a:solidFill>
                  <a:srgbClr val="FF0000"/>
                </a:solidFill>
              </a:rPr>
              <a:t>zenith</a:t>
            </a:r>
            <a:r>
              <a:rPr lang="fr-FR" dirty="0" smtClean="0">
                <a:solidFill>
                  <a:srgbClr val="FF0000"/>
                </a:solidFill>
              </a:rPr>
              <a:t> angle</a:t>
            </a:r>
            <a:endParaRPr lang="fr-FR" dirty="0"/>
          </a:p>
        </p:txBody>
      </p:sp>
      <p:pic>
        <p:nvPicPr>
          <p:cNvPr id="4" name="Image 3" descr="fig_60_0_aerosol_default_reflec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238"/>
            <a:ext cx="9144000" cy="436090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74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Normalized</a:t>
            </a:r>
            <a:r>
              <a:rPr lang="fr-FR" dirty="0" smtClean="0"/>
              <a:t> LIGHT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19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5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567488" y="437051"/>
            <a:ext cx="799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>
                <a:solidFill>
                  <a:srgbClr val="FF0000"/>
                </a:solidFill>
              </a:rPr>
              <a:t>Tests on telescope : 27 may-13 june 2017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0188" y="1306161"/>
            <a:ext cx="6239712" cy="4862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b="1"/>
              <a:t>Objectives</a:t>
            </a:r>
            <a:endParaRPr lang="fr-FR" b="1"/>
          </a:p>
          <a:p>
            <a:pPr marL="285750" indent="-285750">
              <a:buFontTx/>
              <a:buChar char="-"/>
            </a:pPr>
            <a:r>
              <a:rPr lang="fr-FR"/>
              <a:t>Compare </a:t>
            </a:r>
            <a:r>
              <a:rPr lang="fr-FR" b="1"/>
              <a:t>Ronchi, blazed gratings and holograms (phase &amp; amplitude)</a:t>
            </a:r>
          </a:p>
          <a:p>
            <a:pPr marL="285750" indent="-285750">
              <a:buFontTx/>
              <a:buChar char="-"/>
            </a:pPr>
            <a:r>
              <a:rPr lang="fr-FR"/>
              <a:t>Obtain data with various atmospheric conditions</a:t>
            </a:r>
          </a:p>
          <a:p>
            <a:r>
              <a:rPr lang="fr-FR" sz="2400" b="1"/>
              <a:t>Observations made</a:t>
            </a:r>
          </a:p>
          <a:p>
            <a:pPr marL="285750" indent="-285750">
              <a:buFontTx/>
              <a:buChar char="-"/>
            </a:pPr>
            <a:r>
              <a:rPr lang="fr-FR"/>
              <a:t>16 clear nights with variable conditions</a:t>
            </a:r>
          </a:p>
          <a:p>
            <a:pPr marL="285750" indent="-285750">
              <a:buFontTx/>
              <a:buChar char="-"/>
            </a:pPr>
            <a:r>
              <a:rPr lang="fr-FR"/>
              <a:t>Measures and comparisons of spectra from:</a:t>
            </a:r>
          </a:p>
          <a:p>
            <a:pPr marL="742950" lvl="1" indent="-285750">
              <a:buFontTx/>
              <a:buChar char="-"/>
            </a:pPr>
            <a:r>
              <a:rPr lang="fr-FR" b="1">
                <a:solidFill>
                  <a:srgbClr val="FF0000"/>
                </a:solidFill>
              </a:rPr>
              <a:t>Standards HST</a:t>
            </a:r>
            <a:r>
              <a:rPr lang="fr-FR">
                <a:solidFill>
                  <a:srgbClr val="FF0000"/>
                </a:solidFill>
              </a:rPr>
              <a:t> </a:t>
            </a:r>
            <a:r>
              <a:rPr lang="fr-FR"/>
              <a:t>spectro-photométriques (</a:t>
            </a:r>
            <a:r>
              <a:rPr lang="fr-FR" b="1"/>
              <a:t>CALSPEC</a:t>
            </a:r>
            <a:r>
              <a:rPr lang="fr-FR"/>
              <a:t>)</a:t>
            </a:r>
          </a:p>
          <a:p>
            <a:pPr lvl="1"/>
            <a:r>
              <a:rPr lang="fr-FR"/>
              <a:t>Extended series of consecutive measurements with variable airmass</a:t>
            </a:r>
          </a:p>
          <a:p>
            <a:pPr lvl="1"/>
            <a:endParaRPr lang="fr-FR"/>
          </a:p>
          <a:p>
            <a:pPr marL="742950" lvl="1" indent="-285750">
              <a:buFontTx/>
              <a:buChar char="-"/>
            </a:pPr>
            <a:r>
              <a:rPr lang="fr-FR" b="1">
                <a:solidFill>
                  <a:srgbClr val="FF0000"/>
                </a:solidFill>
              </a:rPr>
              <a:t>Planetary nebulae</a:t>
            </a:r>
          </a:p>
          <a:p>
            <a:pPr lvl="2"/>
            <a:r>
              <a:rPr lang="fr-FR" sz="1400" i="1"/>
              <a:t>Narrow and strong emission lines</a:t>
            </a:r>
          </a:p>
          <a:p>
            <a:pPr lvl="2"/>
            <a:r>
              <a:rPr lang="fr-FR" sz="1400" i="1"/>
              <a:t>-&gt; to study the dispersion law and estimate spectral resolution</a:t>
            </a:r>
          </a:p>
          <a:p>
            <a:pPr lvl="2"/>
            <a:endParaRPr lang="fr-FR" i="1"/>
          </a:p>
          <a:p>
            <a:pPr marL="742950" lvl="1" indent="-285750">
              <a:buFontTx/>
              <a:buChar char="-"/>
            </a:pPr>
            <a:r>
              <a:rPr lang="fr-FR" b="1">
                <a:solidFill>
                  <a:srgbClr val="FF0000"/>
                </a:solidFill>
              </a:rPr>
              <a:t>Quasars</a:t>
            </a:r>
            <a:endParaRPr lang="fr-FR">
              <a:solidFill>
                <a:srgbClr val="FF0000"/>
              </a:solidFill>
            </a:endParaRPr>
          </a:p>
          <a:p>
            <a:pPr lvl="2"/>
            <a:r>
              <a:rPr lang="fr-FR" sz="1400" i="1"/>
              <a:t>Strong redshifted H</a:t>
            </a:r>
            <a:r>
              <a:rPr lang="fr-FR" sz="1400" i="1">
                <a:latin typeface="Symbol" charset="2"/>
                <a:cs typeface="Symbol" charset="2"/>
              </a:rPr>
              <a:t>a</a:t>
            </a:r>
            <a:r>
              <a:rPr lang="fr-FR" sz="1400" i="1"/>
              <a:t>  -&gt; to test R et IR spectrscopy</a:t>
            </a:r>
            <a:endParaRPr lang="fr-FR" i="1"/>
          </a:p>
        </p:txBody>
      </p:sp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900" y="1625600"/>
            <a:ext cx="2362200" cy="1841500"/>
          </a:xfrm>
          <a:prstGeom prst="rect">
            <a:avLst/>
          </a:prstGeom>
        </p:spPr>
      </p:pic>
      <p:pic>
        <p:nvPicPr>
          <p:cNvPr id="6" name="Image 5" descr="https://sites.ualberta.ca/%7Epogosyan/teaching/ASTRO_122/lect27/figure27-0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396" y="5168901"/>
            <a:ext cx="2133104" cy="140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066" y="3479800"/>
            <a:ext cx="2366434" cy="1600201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V="1">
            <a:off x="6159500" y="2832100"/>
            <a:ext cx="825500" cy="7747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3459448" y="4495800"/>
            <a:ext cx="3525552" cy="25594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362200" y="5657851"/>
            <a:ext cx="46228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91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 err="1" smtClean="0">
                <a:solidFill>
                  <a:srgbClr val="FF0000"/>
                </a:solidFill>
              </a:rPr>
              <a:t>Map</a:t>
            </a:r>
            <a:r>
              <a:rPr lang="fr-FR" sz="2800" dirty="0" smtClean="0">
                <a:solidFill>
                  <a:srgbClr val="FF0000"/>
                </a:solidFill>
              </a:rPr>
              <a:t> of </a:t>
            </a:r>
            <a:r>
              <a:rPr lang="fr-FR" sz="2800" dirty="0" err="1" smtClean="0">
                <a:solidFill>
                  <a:srgbClr val="FF0000"/>
                </a:solidFill>
              </a:rPr>
              <a:t>Normalised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b="1" u="sng" dirty="0" err="1">
                <a:solidFill>
                  <a:srgbClr val="FF0000"/>
                </a:solidFill>
              </a:rPr>
              <a:t>c</a:t>
            </a:r>
            <a:r>
              <a:rPr lang="fr-FR" sz="2800" b="1" u="sng" dirty="0" err="1" smtClean="0">
                <a:solidFill>
                  <a:srgbClr val="FF0000"/>
                </a:solidFill>
              </a:rPr>
              <a:t>lear</a:t>
            </a:r>
            <a:r>
              <a:rPr lang="fr-FR" sz="2800" b="1" u="sng" dirty="0" smtClean="0">
                <a:solidFill>
                  <a:srgbClr val="FF0000"/>
                </a:solidFill>
              </a:rPr>
              <a:t> </a:t>
            </a:r>
            <a:r>
              <a:rPr lang="fr-FR" sz="2800" b="1" u="sng" dirty="0" err="1" smtClean="0">
                <a:solidFill>
                  <a:srgbClr val="FF0000"/>
                </a:solidFill>
              </a:rPr>
              <a:t>sky</a:t>
            </a:r>
            <a:r>
              <a:rPr lang="fr-FR" sz="2800" b="1" u="sng" dirty="0" smtClean="0">
                <a:solidFill>
                  <a:srgbClr val="FF0000"/>
                </a:solidFill>
              </a:rPr>
              <a:t> </a:t>
            </a:r>
            <a:r>
              <a:rPr lang="fr-FR" sz="2800" b="1" u="sng" dirty="0" err="1" smtClean="0">
                <a:solidFill>
                  <a:srgbClr val="FF0000"/>
                </a:solidFill>
              </a:rPr>
              <a:t>diffused</a:t>
            </a:r>
            <a:r>
              <a:rPr lang="fr-FR" sz="2800" b="1" u="sng" dirty="0" smtClean="0">
                <a:solidFill>
                  <a:srgbClr val="FF0000"/>
                </a:solidFill>
              </a:rPr>
              <a:t> light</a:t>
            </a:r>
            <a:r>
              <a:rPr lang="fr-FR" sz="2800" dirty="0" smtClean="0">
                <a:solidFill>
                  <a:srgbClr val="FF0000"/>
                </a:solidFill>
              </a:rPr>
              <a:t/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err="1" smtClean="0">
                <a:solidFill>
                  <a:srgbClr val="FF0000"/>
                </a:solidFill>
              </a:rPr>
              <a:t>sun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at</a:t>
            </a:r>
            <a:r>
              <a:rPr lang="fr-FR" sz="2800" dirty="0" smtClean="0">
                <a:solidFill>
                  <a:srgbClr val="FF0000"/>
                </a:solidFill>
              </a:rPr>
              <a:t> 30° </a:t>
            </a:r>
            <a:r>
              <a:rPr lang="fr-FR" sz="2800" dirty="0" err="1" smtClean="0">
                <a:solidFill>
                  <a:srgbClr val="FF0000"/>
                </a:solidFill>
              </a:rPr>
              <a:t>zenith</a:t>
            </a:r>
            <a:r>
              <a:rPr lang="fr-FR" sz="2800" dirty="0" smtClean="0">
                <a:solidFill>
                  <a:srgbClr val="FF0000"/>
                </a:solidFill>
              </a:rPr>
              <a:t> angle</a:t>
            </a:r>
            <a:endParaRPr lang="fr-FR" sz="2800" dirty="0">
              <a:solidFill>
                <a:srgbClr val="FF0000"/>
              </a:solidFill>
            </a:endParaRPr>
          </a:p>
        </p:txBody>
      </p:sp>
      <p:pic>
        <p:nvPicPr>
          <p:cNvPr id="3" name="Image 2" descr="fig_30_0_clearsky_reflectivity_Normal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3230"/>
            <a:ext cx="9144000" cy="443805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98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</a:rPr>
              <a:t>Map</a:t>
            </a:r>
            <a:r>
              <a:rPr lang="fr-FR" sz="3200" dirty="0" smtClean="0">
                <a:solidFill>
                  <a:srgbClr val="FF0000"/>
                </a:solidFill>
              </a:rPr>
              <a:t> of </a:t>
            </a:r>
            <a:r>
              <a:rPr lang="fr-FR" sz="3200" dirty="0" err="1" smtClean="0">
                <a:solidFill>
                  <a:srgbClr val="FF0000"/>
                </a:solidFill>
              </a:rPr>
              <a:t>Normalised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b="1" u="sng" dirty="0" err="1" smtClean="0">
                <a:solidFill>
                  <a:srgbClr val="FF0000"/>
                </a:solidFill>
              </a:rPr>
              <a:t>clear</a:t>
            </a:r>
            <a:r>
              <a:rPr lang="fr-FR" sz="3200" b="1" u="sng" dirty="0" smtClean="0">
                <a:solidFill>
                  <a:srgbClr val="FF0000"/>
                </a:solidFill>
              </a:rPr>
              <a:t> </a:t>
            </a:r>
            <a:r>
              <a:rPr lang="fr-FR" sz="3200" b="1" u="sng" dirty="0" err="1" smtClean="0">
                <a:solidFill>
                  <a:srgbClr val="FF0000"/>
                </a:solidFill>
              </a:rPr>
              <a:t>sky</a:t>
            </a:r>
            <a:r>
              <a:rPr lang="fr-FR" sz="3200" b="1" u="sng" dirty="0" smtClean="0">
                <a:solidFill>
                  <a:srgbClr val="FF0000"/>
                </a:solidFill>
              </a:rPr>
              <a:t> </a:t>
            </a:r>
            <a:r>
              <a:rPr lang="fr-FR" sz="3200" b="1" u="sng" dirty="0" err="1" smtClean="0">
                <a:solidFill>
                  <a:srgbClr val="FF0000"/>
                </a:solidFill>
              </a:rPr>
              <a:t>diffused</a:t>
            </a:r>
            <a:r>
              <a:rPr lang="fr-FR" sz="3200" b="1" u="sng" dirty="0" smtClean="0">
                <a:solidFill>
                  <a:srgbClr val="FF0000"/>
                </a:solidFill>
              </a:rPr>
              <a:t> light</a:t>
            </a:r>
            <a:r>
              <a:rPr lang="fr-FR" sz="3200" dirty="0" smtClean="0">
                <a:solidFill>
                  <a:srgbClr val="FF0000"/>
                </a:solidFill>
              </a:rPr>
              <a:t/>
            </a:r>
            <a:br>
              <a:rPr lang="fr-FR" sz="3200" dirty="0" smtClean="0">
                <a:solidFill>
                  <a:srgbClr val="FF0000"/>
                </a:solidFill>
              </a:rPr>
            </a:br>
            <a:r>
              <a:rPr lang="fr-FR" sz="3200" dirty="0" err="1" smtClean="0">
                <a:solidFill>
                  <a:srgbClr val="FF0000"/>
                </a:solidFill>
              </a:rPr>
              <a:t>sun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at</a:t>
            </a:r>
            <a:r>
              <a:rPr lang="fr-FR" sz="3200" dirty="0" smtClean="0">
                <a:solidFill>
                  <a:srgbClr val="FF0000"/>
                </a:solidFill>
              </a:rPr>
              <a:t> 60° </a:t>
            </a:r>
            <a:r>
              <a:rPr lang="fr-FR" sz="3200" dirty="0" err="1" smtClean="0">
                <a:solidFill>
                  <a:srgbClr val="FF0000"/>
                </a:solidFill>
              </a:rPr>
              <a:t>zenith</a:t>
            </a:r>
            <a:r>
              <a:rPr lang="fr-FR" sz="3200" dirty="0" smtClean="0">
                <a:solidFill>
                  <a:srgbClr val="FF0000"/>
                </a:solidFill>
              </a:rPr>
              <a:t> angle</a:t>
            </a:r>
            <a:endParaRPr lang="fr-FR" sz="3200" dirty="0"/>
          </a:p>
        </p:txBody>
      </p:sp>
      <p:pic>
        <p:nvPicPr>
          <p:cNvPr id="3" name="Image 2" descr="fig_60_0_clearsky_reflectivity_Normal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637"/>
            <a:ext cx="9144000" cy="443805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84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</a:rPr>
              <a:t>Map</a:t>
            </a:r>
            <a:r>
              <a:rPr lang="fr-FR" sz="3200" dirty="0" smtClean="0">
                <a:solidFill>
                  <a:srgbClr val="FF0000"/>
                </a:solidFill>
              </a:rPr>
              <a:t> of </a:t>
            </a:r>
            <a:r>
              <a:rPr lang="fr-FR" sz="3200" dirty="0" err="1" smtClean="0">
                <a:solidFill>
                  <a:srgbClr val="FF0000"/>
                </a:solidFill>
              </a:rPr>
              <a:t>normalised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diffused</a:t>
            </a:r>
            <a:r>
              <a:rPr lang="fr-FR" sz="3200" dirty="0" smtClean="0">
                <a:solidFill>
                  <a:srgbClr val="FF0000"/>
                </a:solidFill>
              </a:rPr>
              <a:t> light </a:t>
            </a:r>
            <a:r>
              <a:rPr lang="fr-FR" sz="3200" dirty="0" err="1" smtClean="0">
                <a:solidFill>
                  <a:srgbClr val="FF0000"/>
                </a:solidFill>
              </a:rPr>
              <a:t>with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aerosols</a:t>
            </a:r>
            <a:r>
              <a:rPr lang="fr-FR" sz="3200" dirty="0" smtClean="0">
                <a:solidFill>
                  <a:srgbClr val="FF0000"/>
                </a:solidFill>
              </a:rPr>
              <a:t/>
            </a:r>
            <a:br>
              <a:rPr lang="fr-FR" sz="3200" dirty="0" smtClean="0">
                <a:solidFill>
                  <a:srgbClr val="FF0000"/>
                </a:solidFill>
              </a:rPr>
            </a:br>
            <a:r>
              <a:rPr lang="fr-FR" sz="3200" dirty="0" err="1" smtClean="0">
                <a:solidFill>
                  <a:srgbClr val="FF0000"/>
                </a:solidFill>
              </a:rPr>
              <a:t>sun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at</a:t>
            </a:r>
            <a:r>
              <a:rPr lang="fr-FR" sz="3200" dirty="0" smtClean="0">
                <a:solidFill>
                  <a:srgbClr val="FF0000"/>
                </a:solidFill>
              </a:rPr>
              <a:t> 30° </a:t>
            </a:r>
            <a:r>
              <a:rPr lang="fr-FR" sz="3200" dirty="0" err="1" smtClean="0">
                <a:solidFill>
                  <a:srgbClr val="FF0000"/>
                </a:solidFill>
              </a:rPr>
              <a:t>zenith</a:t>
            </a:r>
            <a:r>
              <a:rPr lang="fr-FR" sz="3200" dirty="0" smtClean="0">
                <a:solidFill>
                  <a:srgbClr val="FF0000"/>
                </a:solidFill>
              </a:rPr>
              <a:t> angle</a:t>
            </a:r>
            <a:endParaRPr lang="fr-FR" sz="3200" dirty="0"/>
          </a:p>
        </p:txBody>
      </p:sp>
      <p:pic>
        <p:nvPicPr>
          <p:cNvPr id="4" name="Image 3" descr="fig_30_0_aerosol_default_reflectivity_Normal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683"/>
            <a:ext cx="9144000" cy="443805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43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err="1" smtClean="0">
                <a:solidFill>
                  <a:srgbClr val="FF0000"/>
                </a:solidFill>
              </a:rPr>
              <a:t>Map</a:t>
            </a:r>
            <a:r>
              <a:rPr lang="fr-FR" sz="3200" dirty="0" smtClean="0">
                <a:solidFill>
                  <a:srgbClr val="FF0000"/>
                </a:solidFill>
              </a:rPr>
              <a:t> of </a:t>
            </a:r>
            <a:r>
              <a:rPr lang="fr-FR" sz="3200" dirty="0" err="1" smtClean="0">
                <a:solidFill>
                  <a:srgbClr val="FF0000"/>
                </a:solidFill>
              </a:rPr>
              <a:t>normalised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diffused</a:t>
            </a:r>
            <a:r>
              <a:rPr lang="fr-FR" sz="3200" dirty="0" smtClean="0">
                <a:solidFill>
                  <a:srgbClr val="FF0000"/>
                </a:solidFill>
              </a:rPr>
              <a:t> light </a:t>
            </a:r>
            <a:r>
              <a:rPr lang="fr-FR" sz="3200" dirty="0" err="1" smtClean="0">
                <a:solidFill>
                  <a:srgbClr val="FF0000"/>
                </a:solidFill>
              </a:rPr>
              <a:t>with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aerosols</a:t>
            </a:r>
            <a:r>
              <a:rPr lang="fr-FR" sz="3200" dirty="0" smtClean="0">
                <a:solidFill>
                  <a:srgbClr val="FF0000"/>
                </a:solidFill>
              </a:rPr>
              <a:t/>
            </a:r>
            <a:br>
              <a:rPr lang="fr-FR" sz="3200" dirty="0" smtClean="0">
                <a:solidFill>
                  <a:srgbClr val="FF0000"/>
                </a:solidFill>
              </a:rPr>
            </a:br>
            <a:r>
              <a:rPr lang="fr-FR" sz="3200" dirty="0" err="1" smtClean="0">
                <a:solidFill>
                  <a:srgbClr val="FF0000"/>
                </a:solidFill>
              </a:rPr>
              <a:t>sun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at</a:t>
            </a:r>
            <a:r>
              <a:rPr lang="fr-FR" sz="3200" dirty="0" smtClean="0">
                <a:solidFill>
                  <a:srgbClr val="FF0000"/>
                </a:solidFill>
              </a:rPr>
              <a:t> 60° </a:t>
            </a:r>
            <a:r>
              <a:rPr lang="fr-FR" sz="3200" dirty="0" err="1" smtClean="0">
                <a:solidFill>
                  <a:srgbClr val="FF0000"/>
                </a:solidFill>
              </a:rPr>
              <a:t>zenith</a:t>
            </a:r>
            <a:r>
              <a:rPr lang="fr-FR" sz="3200" dirty="0" smtClean="0">
                <a:solidFill>
                  <a:srgbClr val="FF0000"/>
                </a:solidFill>
              </a:rPr>
              <a:t> angle</a:t>
            </a:r>
            <a:endParaRPr lang="fr-FR" sz="3200" dirty="0"/>
          </a:p>
        </p:txBody>
      </p:sp>
      <p:pic>
        <p:nvPicPr>
          <p:cNvPr id="3" name="Image 2" descr="fig_60_0_aerosol_default_reflectivity_Normaliz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865"/>
            <a:ext cx="9144000" cy="443805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00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Radiance </a:t>
            </a:r>
            <a:r>
              <a:rPr lang="fr-FR" dirty="0" err="1" smtClean="0">
                <a:solidFill>
                  <a:srgbClr val="FF0000"/>
                </a:solidFill>
              </a:rPr>
              <a:t>decrease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zenithal</a:t>
            </a:r>
            <a:r>
              <a:rPr lang="fr-FR" dirty="0" smtClean="0">
                <a:solidFill>
                  <a:srgbClr val="FF0000"/>
                </a:solidFill>
              </a:rPr>
              <a:t> angle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 descr="fig_spherical_clearsky_zeni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3" y="1512789"/>
            <a:ext cx="5847089" cy="4385317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>
            <a:off x="2758276" y="2576461"/>
            <a:ext cx="362744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5902597" y="2782669"/>
            <a:ext cx="2075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Light diffused above</a:t>
            </a:r>
          </a:p>
          <a:p>
            <a:r>
              <a:rPr lang="en-CA" dirty="0" smtClean="0"/>
              <a:t>The horizon</a:t>
            </a:r>
            <a:endParaRPr lang="en-CA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4349282" y="5043285"/>
            <a:ext cx="9137" cy="4020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797002" y="4933649"/>
            <a:ext cx="4234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Astronomical</a:t>
            </a:r>
            <a:r>
              <a:rPr lang="fr-FR" dirty="0" smtClean="0"/>
              <a:t> </a:t>
            </a:r>
            <a:r>
              <a:rPr lang="fr-FR" dirty="0" err="1" smtClean="0"/>
              <a:t>twillight</a:t>
            </a:r>
            <a:r>
              <a:rPr lang="fr-FR" dirty="0" smtClean="0"/>
              <a:t> : 10^8 radiance drop</a:t>
            </a:r>
          </a:p>
          <a:p>
            <a:r>
              <a:rPr lang="fr-FR" dirty="0"/>
              <a:t> </a:t>
            </a:r>
            <a:r>
              <a:rPr lang="fr-FR" dirty="0" smtClean="0"/>
              <a:t>                     -26.74   </a:t>
            </a:r>
            <a:r>
              <a:rPr lang="fr-FR" dirty="0"/>
              <a:t>+</a:t>
            </a:r>
            <a:r>
              <a:rPr lang="fr-FR" dirty="0" smtClean="0"/>
              <a:t>  20 magnitudes</a:t>
            </a:r>
          </a:p>
          <a:p>
            <a:endParaRPr lang="fr-FR" dirty="0"/>
          </a:p>
          <a:p>
            <a:r>
              <a:rPr lang="fr-FR" dirty="0" smtClean="0"/>
              <a:t>= - 6.74 magnitude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792A-0BC3-1A4C-B24C-29DF6D6E5401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47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0943" y="274638"/>
            <a:ext cx="6184758" cy="1143000"/>
          </a:xfrm>
        </p:spPr>
        <p:txBody>
          <a:bodyPr/>
          <a:lstStyle/>
          <a:p>
            <a:r>
              <a:rPr lang="fr-FR" b="1">
                <a:solidFill>
                  <a:srgbClr val="FF0000"/>
                </a:solidFill>
              </a:rPr>
              <a:t>Disperser performances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3098" y="1417638"/>
            <a:ext cx="7406393" cy="1514025"/>
          </a:xfrm>
        </p:spPr>
        <p:txBody>
          <a:bodyPr>
            <a:normAutofit fontScale="85000" lnSpcReduction="20000"/>
          </a:bodyPr>
          <a:lstStyle/>
          <a:p>
            <a:r>
              <a:rPr lang="fr-FR"/>
              <a:t>HOE designed to compensate geometrical distortions for 1rst diffractive order, by design</a:t>
            </a:r>
          </a:p>
          <a:p>
            <a:pPr lvl="1"/>
            <a:r>
              <a:rPr lang="fr-FR"/>
              <a:t>Tests with narrow </a:t>
            </a:r>
            <a:r>
              <a:rPr lang="fr-FR" b="1">
                <a:solidFill>
                  <a:srgbClr val="FF0000"/>
                </a:solidFill>
              </a:rPr>
              <a:t>H</a:t>
            </a:r>
            <a:r>
              <a:rPr lang="fr-FR" b="1" baseline="-2500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fr-FR"/>
              <a:t> filter (FWHM = 6.4 nm)</a:t>
            </a:r>
          </a:p>
          <a:p>
            <a:pPr lvl="1"/>
            <a:r>
              <a:rPr lang="fr-FR"/>
              <a:t>Best results with the +1 order of the hologram</a:t>
            </a:r>
          </a:p>
        </p:txBody>
      </p:sp>
      <p:pic>
        <p:nvPicPr>
          <p:cNvPr id="4" name="Image 3" descr="Macintosh HD:Users:moniez:Documents:LSST:Atmosphere:CTIO-juin17:holo-orders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4" y="3147825"/>
            <a:ext cx="6313202" cy="26908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7249196" y="3283997"/>
            <a:ext cx="1508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Ronchi</a:t>
            </a:r>
          </a:p>
          <a:p>
            <a:r>
              <a:rPr lang="fr-FR" b="1"/>
              <a:t>400 lines/mm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235684" y="4192956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Blazed grating</a:t>
            </a:r>
          </a:p>
          <a:p>
            <a:r>
              <a:rPr lang="fr-FR" b="1"/>
              <a:t>300 lines/mm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249196" y="5072747"/>
            <a:ext cx="1727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Phase hologram</a:t>
            </a:r>
          </a:p>
          <a:p>
            <a:r>
              <a:rPr lang="fr-FR" b="1"/>
              <a:t>~365 lines/mm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29094" y="5838685"/>
            <a:ext cx="632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/>
              <a:t>Order -1			   Order 0			      Order +1</a:t>
            </a:r>
            <a:endParaRPr lang="fr-FR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02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9734" y="58478"/>
            <a:ext cx="6923366" cy="1143000"/>
          </a:xfrm>
        </p:spPr>
        <p:txBody>
          <a:bodyPr/>
          <a:lstStyle/>
          <a:p>
            <a:r>
              <a:rPr lang="fr-FR" b="1">
                <a:solidFill>
                  <a:srgbClr val="FF0000"/>
                </a:solidFill>
              </a:rPr>
              <a:t>Let’s look in more details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79599" y="1025849"/>
            <a:ext cx="6197827" cy="1067441"/>
          </a:xfrm>
        </p:spPr>
        <p:txBody>
          <a:bodyPr>
            <a:normAutofit fontScale="77500" lnSpcReduction="20000"/>
          </a:bodyPr>
          <a:lstStyle/>
          <a:p>
            <a:r>
              <a:rPr lang="fr-FR" i="1"/>
              <a:t>SIMULTANEOUS focus procedures with the H</a:t>
            </a:r>
            <a:r>
              <a:rPr lang="fr-FR" i="1">
                <a:latin typeface="Symbol" charset="2"/>
                <a:cs typeface="Symbol" charset="2"/>
              </a:rPr>
              <a:t>a</a:t>
            </a:r>
            <a:r>
              <a:rPr lang="fr-FR" i="1"/>
              <a:t> narrow filter.</a:t>
            </a:r>
            <a:endParaRPr lang="fr-FR"/>
          </a:p>
          <a:p>
            <a:pPr lvl="1"/>
            <a:r>
              <a:rPr lang="fr-FR"/>
              <a:t>0 order focus (left) vs +1 order focus (right)</a:t>
            </a:r>
          </a:p>
        </p:txBody>
      </p:sp>
      <p:grpSp>
        <p:nvGrpSpPr>
          <p:cNvPr id="27" name="Grouper 26"/>
          <p:cNvGrpSpPr/>
          <p:nvPr/>
        </p:nvGrpSpPr>
        <p:grpSpPr>
          <a:xfrm>
            <a:off x="459381" y="2093290"/>
            <a:ext cx="7363857" cy="4405007"/>
            <a:chOff x="459381" y="2093290"/>
            <a:chExt cx="7363857" cy="4405007"/>
          </a:xfrm>
        </p:grpSpPr>
        <p:pic>
          <p:nvPicPr>
            <p:cNvPr id="5" name="Image 4" descr="Macintosh HD:Users:moniez:Documents:LSST:Atmosphere:CTIO-juin17:compare-focus.tif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20" y="2093290"/>
              <a:ext cx="6755818" cy="4405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ZoneTexte 5"/>
            <p:cNvSpPr txBox="1"/>
            <p:nvPr/>
          </p:nvSpPr>
          <p:spPr>
            <a:xfrm>
              <a:off x="1797049" y="2133820"/>
              <a:ext cx="2188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solidFill>
                    <a:srgbClr val="FFFF00"/>
                  </a:solidFill>
                </a:rPr>
                <a:t>Ronchi 400 l/mm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340870" y="2150365"/>
              <a:ext cx="2188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solidFill>
                    <a:srgbClr val="FFFF00"/>
                  </a:solidFill>
                </a:rPr>
                <a:t>Blazed 300 l/mm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598147" y="4407285"/>
              <a:ext cx="2188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solidFill>
                    <a:srgbClr val="FFFF00"/>
                  </a:solidFill>
                </a:rPr>
                <a:t>Phase hologram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087922" y="4407285"/>
              <a:ext cx="2188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solidFill>
                    <a:srgbClr val="FFFF00"/>
                  </a:solidFill>
                </a:rPr>
                <a:t>Amplitude hologram</a:t>
              </a: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1598147" y="2519697"/>
              <a:ext cx="2541805" cy="765287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5466247" y="2546717"/>
              <a:ext cx="1855569" cy="333239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1490054" y="4816392"/>
              <a:ext cx="2296977" cy="114748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4979829" y="4796213"/>
              <a:ext cx="2328475" cy="256517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>
              <a:off x="1156019" y="2428917"/>
              <a:ext cx="0" cy="856067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 rot="16200000">
              <a:off x="47591" y="2537681"/>
              <a:ext cx="14699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/>
                <a:t>3.5 mm focus</a:t>
              </a:r>
            </a:p>
            <a:p>
              <a:pPr algn="ctr"/>
              <a:r>
                <a:rPr lang="fr-FR" b="1"/>
                <a:t>difference</a:t>
              </a:r>
            </a:p>
          </p:txBody>
        </p:sp>
      </p:grpSp>
      <p:sp>
        <p:nvSpPr>
          <p:cNvPr id="28" name="Espace réservé du numéro de diapositive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7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455264" y="3215376"/>
            <a:ext cx="2964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>
                <a:solidFill>
                  <a:srgbClr val="FFFF00"/>
                </a:solidFill>
              </a:rPr>
              <a:t>H</a:t>
            </a:r>
            <a:r>
              <a:rPr lang="fr-FR" sz="3600" b="1" baseline="-2500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</a:p>
          <a:p>
            <a:pPr algn="ctr"/>
            <a:r>
              <a:rPr lang="fr-FR" sz="2400" b="1">
                <a:solidFill>
                  <a:srgbClr val="FFFF00"/>
                </a:solidFill>
                <a:cs typeface="Symbol" charset="2"/>
              </a:rPr>
              <a:t>Order 0            Order 1</a:t>
            </a:r>
            <a:endParaRPr lang="fr-FR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5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2081" y="58478"/>
            <a:ext cx="7365857" cy="993129"/>
          </a:xfrm>
        </p:spPr>
        <p:txBody>
          <a:bodyPr>
            <a:normAutofit fontScale="90000"/>
          </a:bodyPr>
          <a:lstStyle/>
          <a:p>
            <a:r>
              <a:rPr lang="fr-FR" sz="4000" b="1">
                <a:solidFill>
                  <a:srgbClr val="FF0000"/>
                </a:solidFill>
              </a:rPr>
              <a:t>HOE performances: focus, resolution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5871" y="5887251"/>
            <a:ext cx="7406393" cy="7849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i="1"/>
              <a:t>Profile width of the dispersed first order light, as a function of the wavelength (Gunn-z passband)</a:t>
            </a:r>
            <a:endParaRPr lang="fr-FR" sz="1400"/>
          </a:p>
          <a:p>
            <a:pPr marL="0" indent="0">
              <a:buNone/>
            </a:pPr>
            <a:r>
              <a:rPr lang="fr-FR" sz="1400"/>
              <a:t>-&gt; Commensurable with the expectations from simulations (ZEMAX)	</a:t>
            </a:r>
          </a:p>
          <a:p>
            <a:pPr marL="0" indent="0">
              <a:buNone/>
            </a:pPr>
            <a:r>
              <a:rPr lang="fr-FR" sz="1400"/>
              <a:t>-&gt; Low performance of the photopolymer hologram due to protective layer (not anti-reflective)</a:t>
            </a:r>
          </a:p>
        </p:txBody>
      </p:sp>
      <p:pic>
        <p:nvPicPr>
          <p:cNvPr id="15" name="Image 14" descr="Macintosh HD:Users:moniez:Desktop:fwhm_profiles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18" y="2856446"/>
            <a:ext cx="5796486" cy="312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2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871"/>
            <a:ext cx="8267938" cy="631511"/>
          </a:xfrm>
          <a:prstGeom prst="rect">
            <a:avLst/>
          </a:prstGeom>
        </p:spPr>
      </p:pic>
      <p:pic>
        <p:nvPicPr>
          <p:cNvPr id="10" name="Image 9" descr="im21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121"/>
            <a:ext cx="9144000" cy="100946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37058" y="906329"/>
            <a:ext cx="42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Spectrum profile of CALSPEC standard star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781277" y="2538255"/>
            <a:ext cx="169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Phase hologram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003786" y="173187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O</a:t>
            </a:r>
            <a:r>
              <a:rPr lang="fr-FR" baseline="-25000">
                <a:solidFill>
                  <a:srgbClr val="FFFF00"/>
                </a:solidFill>
              </a:rPr>
              <a:t>2</a:t>
            </a:r>
            <a:endParaRPr lang="fr-FR">
              <a:solidFill>
                <a:srgbClr val="FFFF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758118" y="1633825"/>
            <a:ext cx="179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Ronchi 400 l/mm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4276185" y="1626275"/>
            <a:ext cx="356349" cy="219273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3878092" y="2032307"/>
            <a:ext cx="215350" cy="270064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8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081060" y="2932596"/>
            <a:ext cx="2783540" cy="284693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</a:rPr>
              <a:t>Estimates of spectral finesse R=</a:t>
            </a:r>
            <a:r>
              <a:rPr lang="fr-FR" sz="2000" b="1">
                <a:solidFill>
                  <a:srgbClr val="FF0000"/>
                </a:solidFill>
                <a:latin typeface="Symbol" charset="2"/>
                <a:cs typeface="Symbol" charset="2"/>
              </a:rPr>
              <a:t>l/Dl</a:t>
            </a:r>
            <a:r>
              <a:rPr lang="fr-FR" sz="2000" b="1">
                <a:solidFill>
                  <a:srgbClr val="FF0000"/>
                </a:solidFill>
              </a:rPr>
              <a:t> @H</a:t>
            </a:r>
            <a:r>
              <a:rPr lang="fr-FR" sz="2000" b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endParaRPr lang="fr-FR" sz="2000" b="1">
              <a:solidFill>
                <a:srgbClr val="FF0000"/>
              </a:solidFill>
            </a:endParaRPr>
          </a:p>
          <a:p>
            <a:endParaRPr lang="fr-FR" sz="900" b="1" i="1"/>
          </a:p>
          <a:p>
            <a:r>
              <a:rPr lang="fr-FR" sz="2000" b="1" i="1"/>
              <a:t>Gratings </a:t>
            </a:r>
          </a:p>
          <a:p>
            <a:r>
              <a:rPr lang="fr-FR"/>
              <a:t>- Ronchi 400 l/mm: </a:t>
            </a:r>
            <a:r>
              <a:rPr lang="fr-FR" b="1"/>
              <a:t>R ~ 70</a:t>
            </a:r>
          </a:p>
          <a:p>
            <a:r>
              <a:rPr lang="fr-FR"/>
              <a:t>- Blazed 300 l/mm: </a:t>
            </a:r>
            <a:r>
              <a:rPr lang="fr-FR" b="1"/>
              <a:t>R ~ 125</a:t>
            </a:r>
          </a:p>
          <a:p>
            <a:r>
              <a:rPr lang="fr-FR" sz="2000" b="1" i="1"/>
              <a:t>Holograms</a:t>
            </a:r>
            <a:endParaRPr lang="fr-FR" b="1" i="1"/>
          </a:p>
          <a:p>
            <a:r>
              <a:rPr lang="fr-FR"/>
              <a:t>- Photopolymer : </a:t>
            </a:r>
            <a:r>
              <a:rPr lang="fr-FR" b="1"/>
              <a:t>R ~ 130</a:t>
            </a:r>
          </a:p>
          <a:p>
            <a:r>
              <a:rPr lang="fr-FR"/>
              <a:t>- Phase argentic : </a:t>
            </a:r>
            <a:r>
              <a:rPr lang="fr-FR" b="1"/>
              <a:t>R ~ 280</a:t>
            </a:r>
          </a:p>
          <a:p>
            <a:r>
              <a:rPr lang="fr-FR"/>
              <a:t>- Amplitude Ag : </a:t>
            </a:r>
            <a:r>
              <a:rPr lang="fr-FR" b="1"/>
              <a:t>R ~ 390</a:t>
            </a:r>
            <a:endParaRPr lang="fr-FR" sz="2000" b="1"/>
          </a:p>
        </p:txBody>
      </p:sp>
    </p:spTree>
    <p:extLst>
      <p:ext uri="{BB962C8B-B14F-4D97-AF65-F5344CB8AC3E}">
        <p14:creationId xmlns:p14="http://schemas.microsoft.com/office/powerpoint/2010/main" val="4170630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52473" y="1381807"/>
            <a:ext cx="4234327" cy="2652309"/>
          </a:xfrm>
        </p:spPr>
        <p:txBody>
          <a:bodyPr/>
          <a:lstStyle/>
          <a:p>
            <a:r>
              <a:rPr lang="fr-FR"/>
              <a:t>Blue filter allows to split 1</a:t>
            </a:r>
            <a:r>
              <a:rPr lang="fr-FR" baseline="30000"/>
              <a:t>rst</a:t>
            </a:r>
            <a:r>
              <a:rPr lang="fr-FR"/>
              <a:t>/2</a:t>
            </a:r>
            <a:r>
              <a:rPr lang="fr-FR" baseline="30000"/>
              <a:t>nd</a:t>
            </a:r>
            <a:r>
              <a:rPr lang="fr-FR"/>
              <a:t> orders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9568F-9521-F342-8C96-394E544D6F13}" type="slidenum">
              <a:rPr lang="fr-FR"/>
              <a:t>9</a:t>
            </a:fld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02081" y="58478"/>
            <a:ext cx="7365857" cy="993129"/>
          </a:xfrm>
        </p:spPr>
        <p:txBody>
          <a:bodyPr>
            <a:normAutofit fontScale="90000"/>
          </a:bodyPr>
          <a:lstStyle/>
          <a:p>
            <a:r>
              <a:rPr lang="fr-FR" sz="4000" b="1">
                <a:solidFill>
                  <a:srgbClr val="FF0000"/>
                </a:solidFill>
              </a:rPr>
              <a:t>Disperser performances: 2</a:t>
            </a:r>
            <a:r>
              <a:rPr lang="fr-FR" sz="4000" b="1" baseline="30000">
                <a:solidFill>
                  <a:srgbClr val="FF0000"/>
                </a:solidFill>
              </a:rPr>
              <a:t>nd</a:t>
            </a:r>
            <a:r>
              <a:rPr lang="fr-FR" sz="4000" b="1">
                <a:solidFill>
                  <a:srgbClr val="FF0000"/>
                </a:solidFill>
              </a:rPr>
              <a:t> order</a:t>
            </a:r>
            <a:endParaRPr lang="fr-FR" b="1">
              <a:solidFill>
                <a:srgbClr val="FF0000"/>
              </a:solidFill>
            </a:endParaRPr>
          </a:p>
        </p:txBody>
      </p:sp>
      <p:pic>
        <p:nvPicPr>
          <p:cNvPr id="7" name="Image 6" descr="rapport-ordr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3" y="3151095"/>
            <a:ext cx="8686800" cy="3330797"/>
          </a:xfrm>
          <a:prstGeom prst="rect">
            <a:avLst/>
          </a:prstGeom>
        </p:spPr>
      </p:pic>
      <p:pic>
        <p:nvPicPr>
          <p:cNvPr id="9" name="Image 8" descr="tot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8" y="1013623"/>
            <a:ext cx="3442686" cy="254237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84941" y="5274236"/>
            <a:ext cx="103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1</a:t>
            </a:r>
            <a:r>
              <a:rPr lang="fr-FR" baseline="30000"/>
              <a:t>rst</a:t>
            </a:r>
            <a:r>
              <a:rPr lang="fr-FR"/>
              <a:t> order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129321" y="5133184"/>
            <a:ext cx="103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2</a:t>
            </a:r>
            <a:r>
              <a:rPr lang="fr-FR" baseline="30000"/>
              <a:t>nd</a:t>
            </a:r>
            <a:r>
              <a:rPr lang="fr-FR"/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408773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1921</Words>
  <Application>Microsoft Macintosh PowerPoint</Application>
  <PresentationFormat>Présentation à l'écran (4:3)</PresentationFormat>
  <Paragraphs>387</Paragraphs>
  <Slides>54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5" baseType="lpstr">
      <vt:lpstr>Thème Office</vt:lpstr>
      <vt:lpstr>Holographic Optical Element to measure the atmospheric transmission with AuxTel</vt:lpstr>
      <vt:lpstr>HOE for AuxTel</vt:lpstr>
      <vt:lpstr>Realization of the HOE (Holographic Optical Element)</vt:lpstr>
      <vt:lpstr>Holograms on a telescope</vt:lpstr>
      <vt:lpstr>Présentation PowerPoint</vt:lpstr>
      <vt:lpstr>Disperser performances</vt:lpstr>
      <vt:lpstr>Let’s look in more details</vt:lpstr>
      <vt:lpstr>HOE performances: focus, resolution</vt:lpstr>
      <vt:lpstr>Disperser performances: 2nd order</vt:lpstr>
      <vt:lpstr>HOE performances: planetary nebula</vt:lpstr>
      <vt:lpstr>Présentation PowerPoint</vt:lpstr>
      <vt:lpstr>Optical Test-bench at LPNHE</vt:lpstr>
      <vt:lpstr>HOE: schedule</vt:lpstr>
      <vt:lpstr>Atmospheric attenuation estimation update on CTIO data (jun 2017)</vt:lpstr>
      <vt:lpstr>Outline</vt:lpstr>
      <vt:lpstr>Software Design &amp; Analysis Progress</vt:lpstr>
      <vt:lpstr>Principle of the Bouguer lines Methods</vt:lpstr>
      <vt:lpstr>Saturation at molecular absorption 600-1000 nm</vt:lpstr>
      <vt:lpstr>Reconstruction of light at TOA (Top of Atmosphere)</vt:lpstr>
      <vt:lpstr>Bouguer line fit : effect of wavelength zero point accuracy  : σ(λ)=2nm</vt:lpstr>
      <vt:lpstr>Bouguer line fit : effect of wavelength zero point accuracy  : σ(λ)=2nm</vt:lpstr>
      <vt:lpstr>Simulation : Bouguer lines fit method to get back throughput</vt:lpstr>
      <vt:lpstr>Présentation PowerPoint</vt:lpstr>
      <vt:lpstr>DATA : Fit of Bouguer lines on HoloAmAg 400-700 nm : ratio = Spectrumflam(λ)/SED(λ)</vt:lpstr>
      <vt:lpstr>DATA :Fit of Bouguer lines on HoloAmAg 700-1000 nm : ratio = Spectrum(λ)/SED(λ)</vt:lpstr>
      <vt:lpstr>Absolute Throughput with Ronchi (Qe x optics x 1st order disperser)</vt:lpstr>
      <vt:lpstr>Throughput with HOE (Qe x optics x Filter x 1st order disperser)</vt:lpstr>
      <vt:lpstr>Présentation PowerPoint</vt:lpstr>
      <vt:lpstr>Extraction of atmospheric parameters spectrum by spectrum</vt:lpstr>
      <vt:lpstr>Ronchi 400 spectrum</vt:lpstr>
      <vt:lpstr>Hologram HoloAmAg</vt:lpstr>
      <vt:lpstr> Covariance matrix for Ronchi400</vt:lpstr>
      <vt:lpstr>Covariance matrix for HoloAmAg</vt:lpstr>
      <vt:lpstr>Comments on the MCMC fit</vt:lpstr>
      <vt:lpstr>CONCLUSION</vt:lpstr>
      <vt:lpstr>Mini-Data Challenge for atmospheric calibration</vt:lpstr>
      <vt:lpstr>Motivations  </vt:lpstr>
      <vt:lpstr>Data Product</vt:lpstr>
      <vt:lpstr>List of Tasks</vt:lpstr>
      <vt:lpstr>Last Task : Calculation of Magnitudes and errors</vt:lpstr>
      <vt:lpstr>Validation of SIMS_MAF use</vt:lpstr>
      <vt:lpstr>Diffused background light with librandtran comparison of clear sky and sky with aerosols</vt:lpstr>
      <vt:lpstr>Scattering properties of atmosphere</vt:lpstr>
      <vt:lpstr>Application to sky diffused background</vt:lpstr>
      <vt:lpstr>Map of Clear sky diffused light sun at 30° zenith angle</vt:lpstr>
      <vt:lpstr>Map of Clear sky diffused light sun at 60° zenith angle</vt:lpstr>
      <vt:lpstr>Map of diffused light with aerosols sun at 30° zenith angle</vt:lpstr>
      <vt:lpstr>Map of diffused light with aerosols sun at 60° zenith angle</vt:lpstr>
      <vt:lpstr>Normalized LIGHT</vt:lpstr>
      <vt:lpstr>Map of Normalised clear sky diffused light sun at 30° zenith angle</vt:lpstr>
      <vt:lpstr>Map of Normalised clear sky diffused light sun at 60° zenith angle</vt:lpstr>
      <vt:lpstr>Map of normalised diffused light with aerosols sun at 30° zenith angle</vt:lpstr>
      <vt:lpstr>Map of normalised diffused light with aerosols sun at 60° zenith angle</vt:lpstr>
      <vt:lpstr>Radiance decrease with zenithal angle</vt:lpstr>
    </vt:vector>
  </TitlesOfParts>
  <Company>Laboratoire de l'accélérateur linéaire, IN2P3,CNRS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attenuation estimation update on CTIO data (jun 2017)</dc:title>
  <dc:creator>Dagoret-Campagne Sylvie</dc:creator>
  <cp:lastModifiedBy>Dagoret-Campagne Sylvie</cp:lastModifiedBy>
  <cp:revision>243</cp:revision>
  <dcterms:created xsi:type="dcterms:W3CDTF">2018-05-23T07:37:09Z</dcterms:created>
  <dcterms:modified xsi:type="dcterms:W3CDTF">2018-05-25T09:11:05Z</dcterms:modified>
</cp:coreProperties>
</file>