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57" r:id="rId4"/>
    <p:sldId id="258" r:id="rId5"/>
    <p:sldId id="259" r:id="rId6"/>
    <p:sldId id="260" r:id="rId7"/>
    <p:sldId id="264" r:id="rId8"/>
    <p:sldId id="283" r:id="rId9"/>
    <p:sldId id="265" r:id="rId10"/>
    <p:sldId id="267" r:id="rId11"/>
    <p:sldId id="263" r:id="rId12"/>
    <p:sldId id="268" r:id="rId13"/>
    <p:sldId id="266" r:id="rId14"/>
    <p:sldId id="269" r:id="rId15"/>
    <p:sldId id="273" r:id="rId16"/>
    <p:sldId id="274" r:id="rId17"/>
    <p:sldId id="271" r:id="rId18"/>
    <p:sldId id="276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45" y="1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A47F0-1A02-4F46-8883-19543F44F9E7}" type="doc">
      <dgm:prSet loTypeId="urn:microsoft.com/office/officeart/2005/8/layout/cycle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FF75541-EDBD-4386-8775-5545E4DE417A}">
      <dgm:prSet phldrT="[Text]"/>
      <dgm:spPr/>
      <dgm:t>
        <a:bodyPr/>
        <a:lstStyle/>
        <a:p>
          <a:r>
            <a:rPr lang="en-US" dirty="0" smtClean="0"/>
            <a:t>Open telescope shutter</a:t>
          </a:r>
          <a:endParaRPr lang="en-US" dirty="0"/>
        </a:p>
      </dgm:t>
    </dgm:pt>
    <dgm:pt modelId="{5241487B-3553-4EE7-A5DD-0E05DF8AF514}" type="parTrans" cxnId="{627C9A70-4E98-47F9-953D-46E1EE153FB7}">
      <dgm:prSet/>
      <dgm:spPr/>
      <dgm:t>
        <a:bodyPr/>
        <a:lstStyle/>
        <a:p>
          <a:endParaRPr lang="en-US"/>
        </a:p>
      </dgm:t>
    </dgm:pt>
    <dgm:pt modelId="{F87F0036-5A22-427E-9B23-58FEB6099453}" type="sibTrans" cxnId="{627C9A70-4E98-47F9-953D-46E1EE153FB7}">
      <dgm:prSet/>
      <dgm:spPr/>
      <dgm:t>
        <a:bodyPr/>
        <a:lstStyle/>
        <a:p>
          <a:endParaRPr lang="en-US"/>
        </a:p>
      </dgm:t>
    </dgm:pt>
    <dgm:pt modelId="{A275D608-DEE3-4686-8271-84F857CEEDD2}">
      <dgm:prSet phldrT="[Text]"/>
      <dgm:spPr/>
      <dgm:t>
        <a:bodyPr/>
        <a:lstStyle/>
        <a:p>
          <a:r>
            <a:rPr lang="en-US" dirty="0" smtClean="0"/>
            <a:t>Open CBP shutter</a:t>
          </a:r>
          <a:endParaRPr lang="en-US" dirty="0"/>
        </a:p>
      </dgm:t>
    </dgm:pt>
    <dgm:pt modelId="{8FF8836F-D22D-4131-BC26-1B0CE9232D6E}" type="parTrans" cxnId="{B51ACE32-B349-49A0-99F9-5342688F945C}">
      <dgm:prSet/>
      <dgm:spPr/>
      <dgm:t>
        <a:bodyPr/>
        <a:lstStyle/>
        <a:p>
          <a:endParaRPr lang="en-US"/>
        </a:p>
      </dgm:t>
    </dgm:pt>
    <dgm:pt modelId="{8C798160-AC93-4AC0-8F8C-6B7AE7B87984}" type="sibTrans" cxnId="{B51ACE32-B349-49A0-99F9-5342688F945C}">
      <dgm:prSet/>
      <dgm:spPr/>
      <dgm:t>
        <a:bodyPr/>
        <a:lstStyle/>
        <a:p>
          <a:endParaRPr lang="en-US"/>
        </a:p>
      </dgm:t>
    </dgm:pt>
    <dgm:pt modelId="{D2022460-6185-4047-B7E9-EFCAF23F290E}">
      <dgm:prSet phldrT="[Text]"/>
      <dgm:spPr/>
      <dgm:t>
        <a:bodyPr/>
        <a:lstStyle/>
        <a:p>
          <a:r>
            <a:rPr lang="en-US" dirty="0" smtClean="0"/>
            <a:t>Expose</a:t>
          </a:r>
          <a:endParaRPr lang="en-US" dirty="0"/>
        </a:p>
      </dgm:t>
    </dgm:pt>
    <dgm:pt modelId="{2B22AB3B-A3B0-436D-A964-6A1DA2B27E97}" type="parTrans" cxnId="{9EBC75D6-EA2B-48DD-B1B9-930E51988534}">
      <dgm:prSet/>
      <dgm:spPr/>
      <dgm:t>
        <a:bodyPr/>
        <a:lstStyle/>
        <a:p>
          <a:endParaRPr lang="en-US"/>
        </a:p>
      </dgm:t>
    </dgm:pt>
    <dgm:pt modelId="{E97AC46B-EEBC-4ACB-B76D-486F09C0535F}" type="sibTrans" cxnId="{9EBC75D6-EA2B-48DD-B1B9-930E51988534}">
      <dgm:prSet/>
      <dgm:spPr/>
      <dgm:t>
        <a:bodyPr/>
        <a:lstStyle/>
        <a:p>
          <a:endParaRPr lang="en-US"/>
        </a:p>
      </dgm:t>
    </dgm:pt>
    <dgm:pt modelId="{FAD4525D-1169-468D-9702-21428619DF39}">
      <dgm:prSet phldrT="[Text]"/>
      <dgm:spPr/>
      <dgm:t>
        <a:bodyPr/>
        <a:lstStyle/>
        <a:p>
          <a:r>
            <a:rPr lang="en-US" dirty="0" smtClean="0"/>
            <a:t>Close CBP shutter</a:t>
          </a:r>
          <a:endParaRPr lang="en-US" dirty="0"/>
        </a:p>
      </dgm:t>
    </dgm:pt>
    <dgm:pt modelId="{D18C368A-41F1-4148-BFF7-F77B8D9EEF31}" type="parTrans" cxnId="{FC41B73C-D0D1-4784-9E73-83954A8F81F7}">
      <dgm:prSet/>
      <dgm:spPr/>
      <dgm:t>
        <a:bodyPr/>
        <a:lstStyle/>
        <a:p>
          <a:endParaRPr lang="en-US"/>
        </a:p>
      </dgm:t>
    </dgm:pt>
    <dgm:pt modelId="{C61AC2D1-B79E-41E3-B4CB-6DF725AAB38D}" type="sibTrans" cxnId="{FC41B73C-D0D1-4784-9E73-83954A8F81F7}">
      <dgm:prSet/>
      <dgm:spPr/>
      <dgm:t>
        <a:bodyPr/>
        <a:lstStyle/>
        <a:p>
          <a:endParaRPr lang="en-US"/>
        </a:p>
      </dgm:t>
    </dgm:pt>
    <dgm:pt modelId="{2A5A2258-1F23-4B35-8914-03EAE3D4ABE4}">
      <dgm:prSet phldrT="[Text]"/>
      <dgm:spPr/>
      <dgm:t>
        <a:bodyPr/>
        <a:lstStyle/>
        <a:p>
          <a:r>
            <a:rPr lang="en-US" dirty="0" smtClean="0"/>
            <a:t>Close telescope shutter</a:t>
          </a:r>
          <a:endParaRPr lang="en-US" dirty="0"/>
        </a:p>
      </dgm:t>
    </dgm:pt>
    <dgm:pt modelId="{9E40BB59-E31C-43F7-A531-ACED8B9D48E2}" type="parTrans" cxnId="{51BF02C8-D4C7-41F0-B54E-B2E97041E652}">
      <dgm:prSet/>
      <dgm:spPr/>
      <dgm:t>
        <a:bodyPr/>
        <a:lstStyle/>
        <a:p>
          <a:endParaRPr lang="en-US"/>
        </a:p>
      </dgm:t>
    </dgm:pt>
    <dgm:pt modelId="{37DCF539-74C0-4C03-84CC-5035DB36217C}" type="sibTrans" cxnId="{51BF02C8-D4C7-41F0-B54E-B2E97041E652}">
      <dgm:prSet/>
      <dgm:spPr/>
      <dgm:t>
        <a:bodyPr/>
        <a:lstStyle/>
        <a:p>
          <a:endParaRPr lang="en-US"/>
        </a:p>
      </dgm:t>
    </dgm:pt>
    <dgm:pt modelId="{3186B33D-63CB-4220-9804-1D311CD177BE}">
      <dgm:prSet phldrT="[Text]"/>
      <dgm:spPr/>
      <dgm:t>
        <a:bodyPr/>
        <a:lstStyle/>
        <a:p>
          <a:r>
            <a:rPr lang="en-US" dirty="0" smtClean="0"/>
            <a:t>Change wavelength</a:t>
          </a:r>
          <a:endParaRPr lang="en-US" dirty="0"/>
        </a:p>
      </dgm:t>
    </dgm:pt>
    <dgm:pt modelId="{36328248-9077-4162-85C9-49F7892C45E1}" type="parTrans" cxnId="{B9FEE50C-2968-478A-ABEF-B96117AB7FB1}">
      <dgm:prSet/>
      <dgm:spPr/>
      <dgm:t>
        <a:bodyPr/>
        <a:lstStyle/>
        <a:p>
          <a:endParaRPr lang="en-US"/>
        </a:p>
      </dgm:t>
    </dgm:pt>
    <dgm:pt modelId="{69D82ECE-AB80-4B81-9F78-413C034FB2F9}" type="sibTrans" cxnId="{B9FEE50C-2968-478A-ABEF-B96117AB7FB1}">
      <dgm:prSet/>
      <dgm:spPr/>
      <dgm:t>
        <a:bodyPr/>
        <a:lstStyle/>
        <a:p>
          <a:endParaRPr lang="en-US"/>
        </a:p>
      </dgm:t>
    </dgm:pt>
    <dgm:pt modelId="{2BCCD6FC-82FD-4976-BDFC-3C83DF4258DB}" type="pres">
      <dgm:prSet presAssocID="{5E1A47F0-1A02-4F46-8883-19543F44F9E7}" presName="Name0" presStyleCnt="0">
        <dgm:presLayoutVars>
          <dgm:dir/>
          <dgm:resizeHandles val="exact"/>
        </dgm:presLayoutVars>
      </dgm:prSet>
      <dgm:spPr/>
    </dgm:pt>
    <dgm:pt modelId="{1E9297FF-620B-431D-9A24-5E0AD00B423C}" type="pres">
      <dgm:prSet presAssocID="{5E1A47F0-1A02-4F46-8883-19543F44F9E7}" presName="cycle" presStyleCnt="0"/>
      <dgm:spPr/>
    </dgm:pt>
    <dgm:pt modelId="{A14B68DE-0033-45F2-82B3-8807EF227B94}" type="pres">
      <dgm:prSet presAssocID="{1FF75541-EDBD-4386-8775-5545E4DE417A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CF45D-FC6D-4C8A-B9B1-BDFAFE2BAEF7}" type="pres">
      <dgm:prSet presAssocID="{F87F0036-5A22-427E-9B23-58FEB6099453}" presName="sibTransFirstNode" presStyleLbl="bgShp" presStyleIdx="0" presStyleCnt="1"/>
      <dgm:spPr/>
    </dgm:pt>
    <dgm:pt modelId="{06F80D46-9849-4B74-9DDE-4923F2CD8A77}" type="pres">
      <dgm:prSet presAssocID="{A275D608-DEE3-4686-8271-84F857CEEDD2}" presName="nodeFollowingNodes" presStyleLbl="node1" presStyleIdx="1" presStyleCnt="6">
        <dgm:presLayoutVars>
          <dgm:bulletEnabled val="1"/>
        </dgm:presLayoutVars>
      </dgm:prSet>
      <dgm:spPr/>
    </dgm:pt>
    <dgm:pt modelId="{CBF44C6E-41CD-46B4-B3A7-9835D2E7D097}" type="pres">
      <dgm:prSet presAssocID="{D2022460-6185-4047-B7E9-EFCAF23F290E}" presName="nodeFollowingNodes" presStyleLbl="node1" presStyleIdx="2" presStyleCnt="6">
        <dgm:presLayoutVars>
          <dgm:bulletEnabled val="1"/>
        </dgm:presLayoutVars>
      </dgm:prSet>
      <dgm:spPr/>
    </dgm:pt>
    <dgm:pt modelId="{9AC9F67A-BBFB-4BB4-B15A-9ACCB95DBFA8}" type="pres">
      <dgm:prSet presAssocID="{FAD4525D-1169-468D-9702-21428619DF39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F626F-3454-4FF2-B7F7-F6F62561932A}" type="pres">
      <dgm:prSet presAssocID="{2A5A2258-1F23-4B35-8914-03EAE3D4ABE4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EB3C7-FFC2-4EEE-9317-9EACBBEC5F2E}" type="pres">
      <dgm:prSet presAssocID="{3186B33D-63CB-4220-9804-1D311CD177BE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FC41B73C-D0D1-4784-9E73-83954A8F81F7}" srcId="{5E1A47F0-1A02-4F46-8883-19543F44F9E7}" destId="{FAD4525D-1169-468D-9702-21428619DF39}" srcOrd="3" destOrd="0" parTransId="{D18C368A-41F1-4148-BFF7-F77B8D9EEF31}" sibTransId="{C61AC2D1-B79E-41E3-B4CB-6DF725AAB38D}"/>
    <dgm:cxn modelId="{D95FBC94-C9AA-443D-BA2A-01BC58FCA833}" type="presOf" srcId="{FAD4525D-1169-468D-9702-21428619DF39}" destId="{9AC9F67A-BBFB-4BB4-B15A-9ACCB95DBFA8}" srcOrd="0" destOrd="0" presId="urn:microsoft.com/office/officeart/2005/8/layout/cycle3"/>
    <dgm:cxn modelId="{51BF02C8-D4C7-41F0-B54E-B2E97041E652}" srcId="{5E1A47F0-1A02-4F46-8883-19543F44F9E7}" destId="{2A5A2258-1F23-4B35-8914-03EAE3D4ABE4}" srcOrd="4" destOrd="0" parTransId="{9E40BB59-E31C-43F7-A531-ACED8B9D48E2}" sibTransId="{37DCF539-74C0-4C03-84CC-5035DB36217C}"/>
    <dgm:cxn modelId="{F687737B-C264-4548-9EA4-C5EAD2F2E6A8}" type="presOf" srcId="{A275D608-DEE3-4686-8271-84F857CEEDD2}" destId="{06F80D46-9849-4B74-9DDE-4923F2CD8A77}" srcOrd="0" destOrd="0" presId="urn:microsoft.com/office/officeart/2005/8/layout/cycle3"/>
    <dgm:cxn modelId="{B51ACE32-B349-49A0-99F9-5342688F945C}" srcId="{5E1A47F0-1A02-4F46-8883-19543F44F9E7}" destId="{A275D608-DEE3-4686-8271-84F857CEEDD2}" srcOrd="1" destOrd="0" parTransId="{8FF8836F-D22D-4131-BC26-1B0CE9232D6E}" sibTransId="{8C798160-AC93-4AC0-8F8C-6B7AE7B87984}"/>
    <dgm:cxn modelId="{550811BA-626B-445C-9FFF-D8168F568F12}" type="presOf" srcId="{1FF75541-EDBD-4386-8775-5545E4DE417A}" destId="{A14B68DE-0033-45F2-82B3-8807EF227B94}" srcOrd="0" destOrd="0" presId="urn:microsoft.com/office/officeart/2005/8/layout/cycle3"/>
    <dgm:cxn modelId="{F74661C3-79EB-4C07-90EC-FF5C51B2B075}" type="presOf" srcId="{3186B33D-63CB-4220-9804-1D311CD177BE}" destId="{7FFEB3C7-FFC2-4EEE-9317-9EACBBEC5F2E}" srcOrd="0" destOrd="0" presId="urn:microsoft.com/office/officeart/2005/8/layout/cycle3"/>
    <dgm:cxn modelId="{9EBC75D6-EA2B-48DD-B1B9-930E51988534}" srcId="{5E1A47F0-1A02-4F46-8883-19543F44F9E7}" destId="{D2022460-6185-4047-B7E9-EFCAF23F290E}" srcOrd="2" destOrd="0" parTransId="{2B22AB3B-A3B0-436D-A964-6A1DA2B27E97}" sibTransId="{E97AC46B-EEBC-4ACB-B76D-486F09C0535F}"/>
    <dgm:cxn modelId="{7BC2B327-D18E-46A3-9775-47594A6619A7}" type="presOf" srcId="{F87F0036-5A22-427E-9B23-58FEB6099453}" destId="{866CF45D-FC6D-4C8A-B9B1-BDFAFE2BAEF7}" srcOrd="0" destOrd="0" presId="urn:microsoft.com/office/officeart/2005/8/layout/cycle3"/>
    <dgm:cxn modelId="{627C9A70-4E98-47F9-953D-46E1EE153FB7}" srcId="{5E1A47F0-1A02-4F46-8883-19543F44F9E7}" destId="{1FF75541-EDBD-4386-8775-5545E4DE417A}" srcOrd="0" destOrd="0" parTransId="{5241487B-3553-4EE7-A5DD-0E05DF8AF514}" sibTransId="{F87F0036-5A22-427E-9B23-58FEB6099453}"/>
    <dgm:cxn modelId="{B93B91EA-6370-4B47-87BC-C50BCBC9942C}" type="presOf" srcId="{5E1A47F0-1A02-4F46-8883-19543F44F9E7}" destId="{2BCCD6FC-82FD-4976-BDFC-3C83DF4258DB}" srcOrd="0" destOrd="0" presId="urn:microsoft.com/office/officeart/2005/8/layout/cycle3"/>
    <dgm:cxn modelId="{B9FEE50C-2968-478A-ABEF-B96117AB7FB1}" srcId="{5E1A47F0-1A02-4F46-8883-19543F44F9E7}" destId="{3186B33D-63CB-4220-9804-1D311CD177BE}" srcOrd="5" destOrd="0" parTransId="{36328248-9077-4162-85C9-49F7892C45E1}" sibTransId="{69D82ECE-AB80-4B81-9F78-413C034FB2F9}"/>
    <dgm:cxn modelId="{52C6B256-D5F8-4ACD-8C4D-07DC937EFEF7}" type="presOf" srcId="{D2022460-6185-4047-B7E9-EFCAF23F290E}" destId="{CBF44C6E-41CD-46B4-B3A7-9835D2E7D097}" srcOrd="0" destOrd="0" presId="urn:microsoft.com/office/officeart/2005/8/layout/cycle3"/>
    <dgm:cxn modelId="{4788A90E-B903-4410-B328-B16230323D42}" type="presOf" srcId="{2A5A2258-1F23-4B35-8914-03EAE3D4ABE4}" destId="{0C6F626F-3454-4FF2-B7F7-F6F62561932A}" srcOrd="0" destOrd="0" presId="urn:microsoft.com/office/officeart/2005/8/layout/cycle3"/>
    <dgm:cxn modelId="{E7CD6E43-3B30-4118-A028-D7FC76816542}" type="presParOf" srcId="{2BCCD6FC-82FD-4976-BDFC-3C83DF4258DB}" destId="{1E9297FF-620B-431D-9A24-5E0AD00B423C}" srcOrd="0" destOrd="0" presId="urn:microsoft.com/office/officeart/2005/8/layout/cycle3"/>
    <dgm:cxn modelId="{8A8876D3-6435-471F-A1EF-7B5240DD3FDB}" type="presParOf" srcId="{1E9297FF-620B-431D-9A24-5E0AD00B423C}" destId="{A14B68DE-0033-45F2-82B3-8807EF227B94}" srcOrd="0" destOrd="0" presId="urn:microsoft.com/office/officeart/2005/8/layout/cycle3"/>
    <dgm:cxn modelId="{E0BE2830-D566-4F5D-9B08-17F2922F0741}" type="presParOf" srcId="{1E9297FF-620B-431D-9A24-5E0AD00B423C}" destId="{866CF45D-FC6D-4C8A-B9B1-BDFAFE2BAEF7}" srcOrd="1" destOrd="0" presId="urn:microsoft.com/office/officeart/2005/8/layout/cycle3"/>
    <dgm:cxn modelId="{00A288FE-0D0C-4ACA-9589-89CCB8198C86}" type="presParOf" srcId="{1E9297FF-620B-431D-9A24-5E0AD00B423C}" destId="{06F80D46-9849-4B74-9DDE-4923F2CD8A77}" srcOrd="2" destOrd="0" presId="urn:microsoft.com/office/officeart/2005/8/layout/cycle3"/>
    <dgm:cxn modelId="{A18BE6BB-B281-4A03-82B8-3B025880DFDC}" type="presParOf" srcId="{1E9297FF-620B-431D-9A24-5E0AD00B423C}" destId="{CBF44C6E-41CD-46B4-B3A7-9835D2E7D097}" srcOrd="3" destOrd="0" presId="urn:microsoft.com/office/officeart/2005/8/layout/cycle3"/>
    <dgm:cxn modelId="{2D543CB6-C671-4521-8412-09E3DAC632A6}" type="presParOf" srcId="{1E9297FF-620B-431D-9A24-5E0AD00B423C}" destId="{9AC9F67A-BBFB-4BB4-B15A-9ACCB95DBFA8}" srcOrd="4" destOrd="0" presId="urn:microsoft.com/office/officeart/2005/8/layout/cycle3"/>
    <dgm:cxn modelId="{018AF74B-A8B3-491E-9221-FA1DE83F99B2}" type="presParOf" srcId="{1E9297FF-620B-431D-9A24-5E0AD00B423C}" destId="{0C6F626F-3454-4FF2-B7F7-F6F62561932A}" srcOrd="5" destOrd="0" presId="urn:microsoft.com/office/officeart/2005/8/layout/cycle3"/>
    <dgm:cxn modelId="{BA0B6348-B37C-4D0A-BCFB-B570161F02AF}" type="presParOf" srcId="{1E9297FF-620B-431D-9A24-5E0AD00B423C}" destId="{7FFEB3C7-FFC2-4EEE-9317-9EACBBEC5F2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CF45D-FC6D-4C8A-B9B1-BDFAFE2BAEF7}">
      <dsp:nvSpPr>
        <dsp:cNvPr id="0" name=""/>
        <dsp:cNvSpPr/>
      </dsp:nvSpPr>
      <dsp:spPr>
        <a:xfrm>
          <a:off x="3328547" y="-4891"/>
          <a:ext cx="5433305" cy="5433305"/>
        </a:xfrm>
        <a:prstGeom prst="circularArrow">
          <a:avLst>
            <a:gd name="adj1" fmla="val 5274"/>
            <a:gd name="adj2" fmla="val 312630"/>
            <a:gd name="adj3" fmla="val 14192294"/>
            <a:gd name="adj4" fmla="val 17148020"/>
            <a:gd name="adj5" fmla="val 547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B68DE-0033-45F2-82B3-8807EF227B94}">
      <dsp:nvSpPr>
        <dsp:cNvPr id="0" name=""/>
        <dsp:cNvSpPr/>
      </dsp:nvSpPr>
      <dsp:spPr>
        <a:xfrm>
          <a:off x="4991422" y="1244"/>
          <a:ext cx="2107555" cy="10537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Open telescope shutter</a:t>
          </a:r>
          <a:endParaRPr lang="en-US" sz="2200" kern="1200" dirty="0"/>
        </a:p>
      </dsp:txBody>
      <dsp:txXfrm>
        <a:off x="5042863" y="52685"/>
        <a:ext cx="2004673" cy="950895"/>
      </dsp:txXfrm>
    </dsp:sp>
    <dsp:sp modelId="{06F80D46-9849-4B74-9DDE-4923F2CD8A77}">
      <dsp:nvSpPr>
        <dsp:cNvPr id="0" name=""/>
        <dsp:cNvSpPr/>
      </dsp:nvSpPr>
      <dsp:spPr>
        <a:xfrm>
          <a:off x="6900298" y="1103334"/>
          <a:ext cx="2107555" cy="10537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Open CBP shutter</a:t>
          </a:r>
          <a:endParaRPr lang="en-US" sz="2200" kern="1200" dirty="0"/>
        </a:p>
      </dsp:txBody>
      <dsp:txXfrm>
        <a:off x="6951739" y="1154775"/>
        <a:ext cx="2004673" cy="950895"/>
      </dsp:txXfrm>
    </dsp:sp>
    <dsp:sp modelId="{CBF44C6E-41CD-46B4-B3A7-9835D2E7D097}">
      <dsp:nvSpPr>
        <dsp:cNvPr id="0" name=""/>
        <dsp:cNvSpPr/>
      </dsp:nvSpPr>
      <dsp:spPr>
        <a:xfrm>
          <a:off x="6900298" y="3307515"/>
          <a:ext cx="2107555" cy="10537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Expose</a:t>
          </a:r>
          <a:endParaRPr lang="en-US" sz="2200" kern="1200" dirty="0"/>
        </a:p>
      </dsp:txBody>
      <dsp:txXfrm>
        <a:off x="6951739" y="3358956"/>
        <a:ext cx="2004673" cy="950895"/>
      </dsp:txXfrm>
    </dsp:sp>
    <dsp:sp modelId="{9AC9F67A-BBFB-4BB4-B15A-9ACCB95DBFA8}">
      <dsp:nvSpPr>
        <dsp:cNvPr id="0" name=""/>
        <dsp:cNvSpPr/>
      </dsp:nvSpPr>
      <dsp:spPr>
        <a:xfrm>
          <a:off x="4991422" y="4409605"/>
          <a:ext cx="2107555" cy="10537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Close CBP shutter</a:t>
          </a:r>
          <a:endParaRPr lang="en-US" sz="2200" kern="1200" dirty="0"/>
        </a:p>
      </dsp:txBody>
      <dsp:txXfrm>
        <a:off x="5042863" y="4461046"/>
        <a:ext cx="2004673" cy="950895"/>
      </dsp:txXfrm>
    </dsp:sp>
    <dsp:sp modelId="{0C6F626F-3454-4FF2-B7F7-F6F62561932A}">
      <dsp:nvSpPr>
        <dsp:cNvPr id="0" name=""/>
        <dsp:cNvSpPr/>
      </dsp:nvSpPr>
      <dsp:spPr>
        <a:xfrm>
          <a:off x="3082546" y="3307515"/>
          <a:ext cx="2107555" cy="10537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Close telescope shutter</a:t>
          </a:r>
          <a:endParaRPr lang="en-US" sz="2200" kern="1200" dirty="0"/>
        </a:p>
      </dsp:txBody>
      <dsp:txXfrm>
        <a:off x="3133987" y="3358956"/>
        <a:ext cx="2004673" cy="950895"/>
      </dsp:txXfrm>
    </dsp:sp>
    <dsp:sp modelId="{7FFEB3C7-FFC2-4EEE-9317-9EACBBEC5F2E}">
      <dsp:nvSpPr>
        <dsp:cNvPr id="0" name=""/>
        <dsp:cNvSpPr/>
      </dsp:nvSpPr>
      <dsp:spPr>
        <a:xfrm>
          <a:off x="3082546" y="1103334"/>
          <a:ext cx="2107555" cy="10537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Change wavelength</a:t>
          </a:r>
          <a:endParaRPr lang="en-US" sz="2200" kern="1200" dirty="0"/>
        </a:p>
      </dsp:txBody>
      <dsp:txXfrm>
        <a:off x="3133987" y="1154775"/>
        <a:ext cx="2004673" cy="950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44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1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45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2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44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32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3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42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94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05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6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07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05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68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15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8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7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8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8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2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DEBE7-68EE-4F40-9653-63BBFA4F639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DAA61-11AF-4F1A-A656-DEB9EAB7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9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The Collimated Beam Projector (CBP)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325112"/>
            <a:ext cx="10058400" cy="1143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Nicholas Mondrik (Harvard)</a:t>
            </a:r>
          </a:p>
          <a:p>
            <a:r>
              <a:rPr lang="en-US" sz="1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Collaborators:</a:t>
            </a:r>
          </a:p>
          <a:p>
            <a:r>
              <a:rPr lang="en-US" sz="1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Michael Coughlin (Caltech)</a:t>
            </a:r>
          </a:p>
          <a:p>
            <a:r>
              <a:rPr lang="en-US" sz="1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Christopher Stubbs (Harvard)</a:t>
            </a:r>
          </a:p>
          <a:p>
            <a:r>
              <a:rPr lang="en-US" sz="1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John Woodward (NIST)</a:t>
            </a:r>
            <a:endParaRPr lang="en-US" sz="1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3896" y="6488668"/>
            <a:ext cx="5208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Paris LSST Calibration Meeting, May 23-25, 2018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7165" y="1570383"/>
            <a:ext cx="10263809" cy="331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70" y="-580507"/>
            <a:ext cx="89154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Taking data: SMARTS 0.9m, CTIO, Chile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114959"/>
              </p:ext>
            </p:extLst>
          </p:nvPr>
        </p:nvGraphicFramePr>
        <p:xfrm>
          <a:off x="0" y="745056"/>
          <a:ext cx="12090400" cy="546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55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85" y="1027906"/>
            <a:ext cx="7628715" cy="5638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homogeneity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-1233716" y="3417701"/>
                <a:ext cx="7076053" cy="858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Charge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collected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CCD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Charge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collected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photodiode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3716" y="3417701"/>
                <a:ext cx="7076053" cy="8585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954480" y="4505904"/>
            <a:ext cx="2398319" cy="12562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Goal: avoid divide-by-zero errors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5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82" y="0"/>
            <a:ext cx="6964823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309257" y="1320800"/>
            <a:ext cx="508000" cy="3193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669143" y="319314"/>
            <a:ext cx="2017486" cy="10014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Primary spot (5x5)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8432800" y="3730171"/>
            <a:ext cx="478971" cy="7692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766530" y="3628571"/>
            <a:ext cx="1640114" cy="1698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Ghost spot</a:t>
            </a:r>
          </a:p>
          <a:p>
            <a:pPr algn="ctr"/>
            <a:r>
              <a:rPr lang="en-US" sz="2800" dirty="0" smtClean="0"/>
              <a:t>(due to filter)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05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621170"/>
            <a:ext cx="10058400" cy="1450757"/>
          </a:xfrm>
        </p:spPr>
        <p:txBody>
          <a:bodyPr/>
          <a:lstStyle/>
          <a:p>
            <a:r>
              <a:rPr lang="en-US" dirty="0" smtClean="0"/>
              <a:t>The results (so far)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18" y="917410"/>
            <a:ext cx="10087563" cy="519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Difficulties and Places for Improvement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Harvard CBP Specific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the Harvard CBP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46913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Alignment (equatorial vs </a:t>
            </a:r>
            <a:r>
              <a:rPr lang="en-US" sz="2800" dirty="0" err="1" smtClean="0"/>
              <a:t>AltAz</a:t>
            </a:r>
            <a:r>
              <a:rPr lang="en-US" sz="2800" dirty="0" smtClean="0"/>
              <a:t> + </a:t>
            </a:r>
            <a:r>
              <a:rPr lang="en-US" sz="2800" dirty="0"/>
              <a:t>d</a:t>
            </a:r>
            <a:r>
              <a:rPr lang="en-US" sz="2800" dirty="0" smtClean="0"/>
              <a:t>ome rotation)</a:t>
            </a:r>
          </a:p>
          <a:p>
            <a:r>
              <a:rPr lang="en-US" sz="2800" dirty="0"/>
              <a:t>Contamination from signal </a:t>
            </a:r>
            <a:r>
              <a:rPr lang="en-US" sz="2800" dirty="0">
                <a:sym typeface="Wingdings" panose="05000000000000000000" pitchFamily="2" charset="2"/>
              </a:rPr>
              <a:t>into idler </a:t>
            </a:r>
            <a:r>
              <a:rPr lang="en-US" sz="2800" dirty="0" smtClean="0">
                <a:sym typeface="Wingdings" panose="05000000000000000000" pitchFamily="2" charset="2"/>
              </a:rPr>
              <a:t>beam</a:t>
            </a:r>
            <a:endParaRPr lang="en-US" sz="2800" dirty="0" smtClean="0"/>
          </a:p>
          <a:p>
            <a:r>
              <a:rPr lang="en-US" sz="2800" dirty="0" smtClean="0"/>
              <a:t>Temperature monitoring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Change from refracting to reflecting optics?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Fix tunable laser (or find new light source)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48" y="1825625"/>
            <a:ext cx="4463332" cy="446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4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and Challenges for the LSST CBP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CBP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Vignetting</a:t>
            </a:r>
            <a:r>
              <a:rPr lang="en-US" dirty="0" smtClean="0"/>
              <a:t>* corrections between days (more after this)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Output of tunable light source in blue (&lt;400nm)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Spot-to-spot comparison map</a:t>
            </a:r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Using a CBP to flat-field </a:t>
            </a:r>
            <a:r>
              <a:rPr lang="en-US" dirty="0" err="1" smtClean="0">
                <a:sym typeface="Wingdings" panose="05000000000000000000" pitchFamily="2" charset="2"/>
              </a:rPr>
              <a:t>Ronchi</a:t>
            </a:r>
            <a:r>
              <a:rPr lang="en-US" dirty="0" smtClean="0">
                <a:sym typeface="Wingdings" panose="05000000000000000000" pitchFamily="2" charset="2"/>
              </a:rPr>
              <a:t> data for atmospheric transmission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How broad can light source FWHM be, and still achieve effective bandpass measurements (alternatively, a method for including observed FWHM in bandpass extraction)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Impact of OPO degeneracy point on filter scans of </a:t>
            </a:r>
            <a:r>
              <a:rPr lang="en-US" i="1" dirty="0" smtClean="0">
                <a:sym typeface="Wingdings" panose="05000000000000000000" pitchFamily="2" charset="2"/>
              </a:rPr>
              <a:t>r </a:t>
            </a:r>
            <a:r>
              <a:rPr lang="en-US" dirty="0" smtClean="0">
                <a:sym typeface="Wingdings" panose="05000000000000000000" pitchFamily="2" charset="2"/>
              </a:rPr>
              <a:t>and </a:t>
            </a:r>
            <a:r>
              <a:rPr lang="en-US" i="1" dirty="0" err="1" smtClean="0">
                <a:sym typeface="Wingdings" panose="05000000000000000000" pitchFamily="2" charset="2"/>
              </a:rPr>
              <a:t>i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Where should we take the CBP next?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Vignetting</a:t>
            </a:r>
            <a:r>
              <a:rPr lang="en-US" dirty="0" smtClean="0"/>
              <a:t>” correction issue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order to make accurate synthetic colors, we need to be able to put 2 different filters (w/ scans taken on different nights) onto same flux scale.  That is, we need to know that the peak I-band throughput is 80% of the peak R-band throughput (don’t care about what the overall multiplicative offset is, though</a:t>
            </a:r>
            <a:r>
              <a:rPr lang="en-US" sz="3200" dirty="0" smtClean="0"/>
              <a:t>).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2021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Purpose of the CBP</a:t>
            </a:r>
          </a:p>
          <a:p>
            <a:r>
              <a:rPr lang="en-US" sz="3200" dirty="0" smtClean="0"/>
              <a:t>CBP design and operation</a:t>
            </a:r>
          </a:p>
          <a:p>
            <a:r>
              <a:rPr lang="en-US" sz="3200" dirty="0" smtClean="0"/>
              <a:t>Collecting data with the CBP</a:t>
            </a:r>
          </a:p>
          <a:p>
            <a:r>
              <a:rPr lang="en-US" sz="3200" dirty="0" smtClean="0"/>
              <a:t>Results</a:t>
            </a:r>
          </a:p>
          <a:p>
            <a:r>
              <a:rPr lang="en-US" sz="3200" dirty="0" smtClean="0"/>
              <a:t>Troubles, lessons, and the future</a:t>
            </a:r>
          </a:p>
        </p:txBody>
      </p:sp>
    </p:spTree>
    <p:extLst>
      <p:ext uri="{BB962C8B-B14F-4D97-AF65-F5344CB8AC3E}">
        <p14:creationId xmlns:p14="http://schemas.microsoft.com/office/powerpoint/2010/main" val="40689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1197"/>
            <a:ext cx="10058400" cy="1450757"/>
          </a:xfrm>
        </p:spPr>
        <p:txBody>
          <a:bodyPr/>
          <a:lstStyle/>
          <a:p>
            <a:r>
              <a:rPr lang="en-US" dirty="0" smtClean="0"/>
              <a:t>Spot Matching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4"/>
          <a:stretch/>
        </p:blipFill>
        <p:spPr>
          <a:xfrm>
            <a:off x="196691" y="1608615"/>
            <a:ext cx="5899309" cy="420246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68"/>
          <a:stretch/>
        </p:blipFill>
        <p:spPr>
          <a:xfrm>
            <a:off x="6209546" y="1638212"/>
            <a:ext cx="5889227" cy="4253922"/>
          </a:xfrm>
        </p:spPr>
      </p:pic>
      <p:cxnSp>
        <p:nvCxnSpPr>
          <p:cNvPr id="9" name="Straight Arrow Connector 8"/>
          <p:cNvCxnSpPr/>
          <p:nvPr/>
        </p:nvCxnSpPr>
        <p:spPr>
          <a:xfrm flipV="1">
            <a:off x="4409440" y="4185920"/>
            <a:ext cx="5110480" cy="8331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20160" y="4460240"/>
            <a:ext cx="5110480" cy="8331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130040" y="3566160"/>
            <a:ext cx="5110480" cy="8331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40760" y="3867785"/>
            <a:ext cx="5110480" cy="8331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58215" y="4260533"/>
            <a:ext cx="5110480" cy="8331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820160" y="2992596"/>
            <a:ext cx="5110480" cy="8331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137615" y="3385344"/>
            <a:ext cx="5110480" cy="8331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48095" y="325080"/>
            <a:ext cx="322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Create a map that links same spots on CBP mask between different runs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13560" y="1470868"/>
            <a:ext cx="322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No-filter scan image taken on 2017-10-11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7620" y="1491397"/>
            <a:ext cx="322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No-filter scan image taken on 2017-10-04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Inconsistent raw throughput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6156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Plot is ratio of raw throughputs of each spot</a:t>
            </a:r>
          </a:p>
          <a:p>
            <a:r>
              <a:rPr lang="en-US" sz="2800" dirty="0" smtClean="0"/>
              <a:t>Note </a:t>
            </a:r>
            <a:r>
              <a:rPr lang="en-US" sz="2800" dirty="0" smtClean="0"/>
              <a:t>that not only are there large (&gt;20%!) offsets between nights, but also not consistent spot-to-spot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4" y="1761569"/>
            <a:ext cx="4518991" cy="4479449"/>
          </a:xfrm>
        </p:spPr>
      </p:pic>
      <p:sp>
        <p:nvSpPr>
          <p:cNvPr id="6" name="TextBox 5"/>
          <p:cNvSpPr txBox="1"/>
          <p:nvPr/>
        </p:nvSpPr>
        <p:spPr>
          <a:xfrm>
            <a:off x="9387840" y="1027906"/>
            <a:ext cx="175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Nofilter</a:t>
            </a:r>
            <a:r>
              <a:rPr lang="en-US" dirty="0">
                <a:solidFill>
                  <a:prstClr val="black"/>
                </a:solidFill>
              </a:rPr>
              <a:t>/</a:t>
            </a:r>
            <a:r>
              <a:rPr lang="en-US" dirty="0" err="1">
                <a:solidFill>
                  <a:prstClr val="black"/>
                </a:solidFill>
              </a:rPr>
              <a:t>nofilter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611" y="3245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it affect throughput measurements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1474685"/>
            <a:ext cx="5430834" cy="5383315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83" y="1474686"/>
            <a:ext cx="5430834" cy="53833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20250" y="3106666"/>
            <a:ext cx="26822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Back-to-back scans taken without moving spots, CBP, or Dome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0616" y="1755990"/>
            <a:ext cx="299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Our “flagship” R-band curve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0328" y="1474685"/>
            <a:ext cx="474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Same curve, but made by dividing an R-band scan by the 2017-10-11 no-filter scan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54428" y="3539629"/>
            <a:ext cx="1421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BAD</a:t>
            </a:r>
            <a:endParaRPr lang="en-US" sz="54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43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117586"/>
            <a:ext cx="10058400" cy="1450757"/>
          </a:xfrm>
        </p:spPr>
        <p:txBody>
          <a:bodyPr/>
          <a:lstStyle/>
          <a:p>
            <a:r>
              <a:rPr lang="en-US" dirty="0" smtClean="0"/>
              <a:t>Can we correct for it?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394778"/>
            <a:ext cx="5623874" cy="557466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34" y="1394777"/>
            <a:ext cx="5623874" cy="5574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800" y="1474685"/>
            <a:ext cx="1153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Same pair as before, but this time, each spot has a “</a:t>
            </a:r>
            <a:r>
              <a:rPr lang="en-US" dirty="0" err="1">
                <a:solidFill>
                  <a:prstClr val="black"/>
                </a:solidFill>
              </a:rPr>
              <a:t>vignetting</a:t>
            </a:r>
            <a:r>
              <a:rPr lang="en-US" dirty="0">
                <a:solidFill>
                  <a:prstClr val="black"/>
                </a:solidFill>
              </a:rPr>
              <a:t>”(=overall multiplicative scaling) applied.  Correction factor is found by MEDIAN(</a:t>
            </a:r>
            <a:r>
              <a:rPr lang="en-US" dirty="0" err="1">
                <a:solidFill>
                  <a:prstClr val="black"/>
                </a:solidFill>
              </a:rPr>
              <a:t>spot_A_Nofil_dayX</a:t>
            </a:r>
            <a:r>
              <a:rPr lang="en-US" dirty="0">
                <a:solidFill>
                  <a:prstClr val="black"/>
                </a:solidFill>
              </a:rPr>
              <a:t>[common wavelengths]/</a:t>
            </a:r>
            <a:r>
              <a:rPr lang="en-US" dirty="0" err="1">
                <a:solidFill>
                  <a:prstClr val="black"/>
                </a:solidFill>
              </a:rPr>
              <a:t>spot_A_Nofil_dayY</a:t>
            </a:r>
            <a:r>
              <a:rPr lang="en-US" dirty="0">
                <a:solidFill>
                  <a:prstClr val="black"/>
                </a:solidFill>
              </a:rPr>
              <a:t>[common wavelengths])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9784080" y="1158240"/>
            <a:ext cx="436880" cy="316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37680" y="447040"/>
            <a:ext cx="3769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 this case, the </a:t>
            </a:r>
            <a:r>
              <a:rPr lang="en-US" dirty="0" err="1">
                <a:solidFill>
                  <a:prstClr val="black"/>
                </a:solidFill>
              </a:rPr>
              <a:t>nofilter</a:t>
            </a:r>
            <a:r>
              <a:rPr lang="en-US" dirty="0">
                <a:solidFill>
                  <a:prstClr val="black"/>
                </a:solidFill>
              </a:rPr>
              <a:t> 2017-10-11 image is corrected by data from the </a:t>
            </a:r>
            <a:r>
              <a:rPr lang="en-US" dirty="0" err="1">
                <a:solidFill>
                  <a:prstClr val="black"/>
                </a:solidFill>
              </a:rPr>
              <a:t>nofilter</a:t>
            </a:r>
            <a:r>
              <a:rPr lang="en-US" dirty="0">
                <a:solidFill>
                  <a:prstClr val="black"/>
                </a:solidFill>
              </a:rPr>
              <a:t> 2017-10-04 run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230231"/>
            <a:ext cx="10058400" cy="1450757"/>
          </a:xfrm>
        </p:spPr>
        <p:txBody>
          <a:bodyPr/>
          <a:lstStyle/>
          <a:p>
            <a:r>
              <a:rPr lang="en-US" dirty="0" smtClean="0"/>
              <a:t>Application to I band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1292022"/>
            <a:ext cx="5491794" cy="5443741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54" y="1292675"/>
            <a:ext cx="5491794" cy="5443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9623" y="1279423"/>
            <a:ext cx="4933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Spot-spot ratio of an I band scan from 2017-10-07 to the no filter scan on 2017-10-11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3623" y="1266823"/>
            <a:ext cx="568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Same, but with a </a:t>
            </a:r>
            <a:r>
              <a:rPr lang="en-US" dirty="0" err="1">
                <a:solidFill>
                  <a:prstClr val="black"/>
                </a:solidFill>
              </a:rPr>
              <a:t>vignetting</a:t>
            </a:r>
            <a:r>
              <a:rPr lang="en-US" dirty="0">
                <a:solidFill>
                  <a:prstClr val="black"/>
                </a:solidFill>
              </a:rPr>
              <a:t> correction (based on a single wavelength no-filter image taken on 2017-10-07)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2157" y="3306417"/>
            <a:ext cx="993913" cy="2411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493951" y="3306417"/>
            <a:ext cx="993913" cy="2411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Large steps in the maturity of the CBP</a:t>
            </a:r>
          </a:p>
          <a:p>
            <a:r>
              <a:rPr lang="en-US" sz="2800" dirty="0" smtClean="0"/>
              <a:t>There are a number of systematics in the existing CBP data that have been identified, and are in the process of being quashed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Unfortunately, the set of data taken at CTIO in 2017 is probably </a:t>
            </a:r>
            <a:r>
              <a:rPr lang="en-US" sz="2800" i="1" dirty="0" smtClean="0">
                <a:sym typeface="Wingdings" panose="05000000000000000000" pitchFamily="2" charset="2"/>
              </a:rPr>
              <a:t>not</a:t>
            </a:r>
            <a:r>
              <a:rPr lang="en-US" sz="2800" dirty="0" smtClean="0">
                <a:sym typeface="Wingdings" panose="05000000000000000000" pitchFamily="2" charset="2"/>
              </a:rPr>
              <a:t> going to provide us with final filter curves with uncertainties &lt;1%</a:t>
            </a:r>
          </a:p>
          <a:p>
            <a:r>
              <a:rPr lang="en-US" sz="2800" dirty="0" smtClean="0"/>
              <a:t>There also exist a number of broader challenges with regard to CBP data, which hopefully DESC can provide some input on</a:t>
            </a:r>
          </a:p>
        </p:txBody>
      </p:sp>
    </p:spTree>
    <p:extLst>
      <p:ext uri="{BB962C8B-B14F-4D97-AF65-F5344CB8AC3E}">
        <p14:creationId xmlns:p14="http://schemas.microsoft.com/office/powerpoint/2010/main" val="67133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flat field is not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broadband flat fields use a non-collimated light source to illuminate the focal plane</a:t>
            </a:r>
          </a:p>
          <a:p>
            <a:r>
              <a:rPr lang="en-US" dirty="0" smtClean="0"/>
              <a:t>Can use monochromatic flat fields to estimate instrumental throughput as a function of wavelength</a:t>
            </a:r>
          </a:p>
          <a:p>
            <a:r>
              <a:rPr lang="en-US" dirty="0" smtClean="0"/>
              <a:t>Primary issue: </a:t>
            </a:r>
          </a:p>
          <a:p>
            <a:pPr lvl="1"/>
            <a:r>
              <a:rPr lang="en-US" dirty="0" smtClean="0"/>
              <a:t>Ghosted light paths are different than those produced by collimated beams</a:t>
            </a:r>
          </a:p>
          <a:p>
            <a:pPr lvl="1"/>
            <a:r>
              <a:rPr lang="en-US" dirty="0" smtClean="0"/>
              <a:t>Wavelength dependent ghosting can masquerade as QE variation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the Collimated Beam Projector (CBP)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51232" y="2177143"/>
            <a:ext cx="9489535" cy="3619517"/>
            <a:chOff x="12168560" y="14475375"/>
            <a:chExt cx="15571613" cy="5939355"/>
          </a:xfrm>
        </p:grpSpPr>
        <p:sp>
          <p:nvSpPr>
            <p:cNvPr id="5" name="Rounded Rectangle 4"/>
            <p:cNvSpPr/>
            <p:nvPr/>
          </p:nvSpPr>
          <p:spPr>
            <a:xfrm>
              <a:off x="12168560" y="14478000"/>
              <a:ext cx="4393885" cy="2438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Tunable laser</a:t>
              </a:r>
              <a:endParaRPr lang="en-US" sz="40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7757424" y="14475375"/>
              <a:ext cx="4393885" cy="2438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Integrating sphere</a:t>
              </a:r>
              <a:endParaRPr lang="en-US" sz="40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6562445" y="15751238"/>
              <a:ext cx="1194979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23346288" y="14532038"/>
              <a:ext cx="4393885" cy="2438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Monitor photodiode and spectrograph</a:t>
              </a:r>
              <a:endParaRPr lang="en-US" sz="28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151309" y="15751238"/>
              <a:ext cx="1194979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23346287" y="17951304"/>
              <a:ext cx="4393885" cy="2438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Image mask</a:t>
              </a:r>
              <a:endParaRPr lang="en-US" sz="40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2071302" y="16757130"/>
              <a:ext cx="1354992" cy="135081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17757424" y="17976330"/>
              <a:ext cx="4393885" cy="2438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Collimating optic</a:t>
              </a:r>
              <a:endParaRPr lang="en-US" sz="4000" dirty="0"/>
            </a:p>
          </p:txBody>
        </p:sp>
        <p:cxnSp>
          <p:nvCxnSpPr>
            <p:cNvPr id="13" name="Straight Arrow Connector 12"/>
            <p:cNvCxnSpPr>
              <a:endCxn id="12" idx="3"/>
            </p:cNvCxnSpPr>
            <p:nvPr/>
          </p:nvCxnSpPr>
          <p:spPr>
            <a:xfrm flipH="1">
              <a:off x="22151309" y="19190881"/>
              <a:ext cx="1194978" cy="464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Left Arrow 13"/>
            <p:cNvSpPr/>
            <p:nvPr/>
          </p:nvSpPr>
          <p:spPr>
            <a:xfrm>
              <a:off x="13291571" y="18146553"/>
              <a:ext cx="3243829" cy="2088655"/>
            </a:xfrm>
            <a:prstGeom prst="lef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To telescope</a:t>
              </a:r>
              <a:endParaRPr lang="en-US" sz="20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6559622" y="19206279"/>
              <a:ext cx="1194978" cy="464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4368800" y="1757241"/>
            <a:ext cx="0" cy="239485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88231" y="1399456"/>
            <a:ext cx="2206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Variable ND filter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85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 flipH="1">
            <a:off x="7434844" y="5050831"/>
            <a:ext cx="728234" cy="283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027200" y="5060215"/>
            <a:ext cx="728234" cy="283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743118" y="5618628"/>
            <a:ext cx="1932519" cy="10724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Tunable laser</a:t>
            </a:r>
            <a:endParaRPr lang="en-US" sz="4000" dirty="0"/>
          </a:p>
        </p:txBody>
      </p:sp>
      <p:cxnSp>
        <p:nvCxnSpPr>
          <p:cNvPr id="27" name="Curved Connector 26"/>
          <p:cNvCxnSpPr/>
          <p:nvPr/>
        </p:nvCxnSpPr>
        <p:spPr>
          <a:xfrm rot="5400000" flipH="1" flipV="1">
            <a:off x="3370441" y="2090453"/>
            <a:ext cx="4369601" cy="3759210"/>
          </a:xfrm>
          <a:prstGeom prst="curvedConnector3">
            <a:avLst>
              <a:gd name="adj1" fmla="val 84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557486" y="1785257"/>
            <a:ext cx="2017486" cy="7837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8898660" y="3530171"/>
            <a:ext cx="2480539" cy="1216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CBP mounted on platform attached to dome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7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130838"/>
            <a:ext cx="10058400" cy="1450757"/>
          </a:xfrm>
        </p:spPr>
        <p:txBody>
          <a:bodyPr/>
          <a:lstStyle/>
          <a:p>
            <a:r>
              <a:rPr lang="en-US" dirty="0" smtClean="0"/>
              <a:t>Tunable light source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85" y="1356860"/>
            <a:ext cx="7852229" cy="4907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770" y="6488668"/>
            <a:ext cx="815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https://ekspla.com/product/nt242-series-tunable-wavelength-nanosecond-lasers/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33258" y="4122058"/>
            <a:ext cx="507999" cy="13498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15886" y="46255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Approx. 400nm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80229" y="5102553"/>
            <a:ext cx="1204685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96399" y="3023488"/>
            <a:ext cx="2500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Ekspla</a:t>
            </a:r>
            <a:r>
              <a:rPr lang="en-US" sz="2800" dirty="0" smtClean="0"/>
              <a:t> NT-242:</a:t>
            </a:r>
          </a:p>
          <a:p>
            <a:r>
              <a:rPr lang="en-US" sz="2800" dirty="0" smtClean="0"/>
              <a:t>1 kHz rep rate</a:t>
            </a:r>
          </a:p>
          <a:p>
            <a:r>
              <a:rPr lang="en-US" sz="2800" dirty="0" smtClean="0"/>
              <a:t>1064nm pump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698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LSST filters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44" y="1559375"/>
            <a:ext cx="7653380" cy="5045109"/>
          </a:xfrm>
        </p:spPr>
      </p:pic>
    </p:spTree>
    <p:extLst>
      <p:ext uri="{BB962C8B-B14F-4D97-AF65-F5344CB8AC3E}">
        <p14:creationId xmlns:p14="http://schemas.microsoft.com/office/powerpoint/2010/main" val="7385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091746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sz="4600" dirty="0" smtClean="0"/>
                  <a:t>Use the NIST-traceable photodiode as metrology standard, NOT light source</a:t>
                </a:r>
              </a:p>
              <a:p>
                <a:pPr marL="0" indent="0">
                  <a:buNone/>
                </a:pPr>
                <a14:m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091746"/>
              </a:xfrm>
              <a:blipFill rotWithShape="0">
                <a:blip r:embed="rId2"/>
                <a:stretch>
                  <a:fillRect l="-2145" t="-1611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870199" y="3048000"/>
                <a:ext cx="6451601" cy="1241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Charge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collected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CCD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Charge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collected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photodiode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199" y="3048000"/>
                <a:ext cx="6451601" cy="12414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292770" y="3484081"/>
            <a:ext cx="206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 correction factor)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38200" y="4975224"/>
                <a:ext cx="10515600" cy="18827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u="sng" dirty="0" smtClean="0"/>
                  <a:t>Challenge: measuring the transfer function of the CBP system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/>
                <a:endParaRPr lang="en-US" dirty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75224"/>
                <a:ext cx="10515600" cy="1882775"/>
              </a:xfrm>
              <a:prstGeom prst="rect">
                <a:avLst/>
              </a:prstGeom>
              <a:blipFill rotWithShape="0">
                <a:blip r:embed="rId4"/>
                <a:stretch>
                  <a:fillRect l="-1507" t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>
            <a:endCxn id="5" idx="3"/>
          </p:cNvCxnSpPr>
          <p:nvPr/>
        </p:nvCxnSpPr>
        <p:spPr>
          <a:xfrm rot="16200000" flipV="1">
            <a:off x="10718931" y="4303616"/>
            <a:ext cx="1599939" cy="330201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1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6052</TotalTime>
  <Words>735</Words>
  <Application>Microsoft Office PowerPoint</Application>
  <PresentationFormat>Widescreen</PresentationFormat>
  <Paragraphs>101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Wingdings</vt:lpstr>
      <vt:lpstr>Retrospect</vt:lpstr>
      <vt:lpstr>Office Theme</vt:lpstr>
      <vt:lpstr>The Collimated Beam Projector (CBP)</vt:lpstr>
      <vt:lpstr>Outline</vt:lpstr>
      <vt:lpstr>The flat field is not enough</vt:lpstr>
      <vt:lpstr>Enter the Collimated Beam Projector (CBP)</vt:lpstr>
      <vt:lpstr>PowerPoint Presentation</vt:lpstr>
      <vt:lpstr>Tunable light source</vt:lpstr>
      <vt:lpstr>LSST filters</vt:lpstr>
      <vt:lpstr>Key point:</vt:lpstr>
      <vt:lpstr>The Data</vt:lpstr>
      <vt:lpstr>Taking data: SMARTS 0.9m, CTIO, Chile</vt:lpstr>
      <vt:lpstr>Charge homogeneity</vt:lpstr>
      <vt:lpstr>PowerPoint Presentation</vt:lpstr>
      <vt:lpstr>The results (so far)</vt:lpstr>
      <vt:lpstr>Current Difficulties and Places for Improvement</vt:lpstr>
      <vt:lpstr>Harvard CBP Specific</vt:lpstr>
      <vt:lpstr>Challenges for the Harvard CBP</vt:lpstr>
      <vt:lpstr>Questions and Challenges for the LSST CBP</vt:lpstr>
      <vt:lpstr>General CBP challenges</vt:lpstr>
      <vt:lpstr>“Vignetting” correction issue</vt:lpstr>
      <vt:lpstr>Spot Matching</vt:lpstr>
      <vt:lpstr>Inconsistent raw throughput ratios</vt:lpstr>
      <vt:lpstr>How does it affect throughput measurements</vt:lpstr>
      <vt:lpstr>Can we correct for it?</vt:lpstr>
      <vt:lpstr>Application to I band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Collimated Beam Projector</dc:title>
  <dc:creator>Nick Mondrik</dc:creator>
  <cp:lastModifiedBy>Nick Mondrik</cp:lastModifiedBy>
  <cp:revision>35</cp:revision>
  <dcterms:created xsi:type="dcterms:W3CDTF">2018-05-18T18:31:30Z</dcterms:created>
  <dcterms:modified xsi:type="dcterms:W3CDTF">2018-05-22T23:24:29Z</dcterms:modified>
</cp:coreProperties>
</file>