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63" r:id="rId2"/>
    <p:sldId id="271" r:id="rId3"/>
    <p:sldId id="261" r:id="rId4"/>
    <p:sldId id="268" r:id="rId5"/>
    <p:sldId id="269" r:id="rId6"/>
    <p:sldId id="270" r:id="rId7"/>
    <p:sldId id="266" r:id="rId8"/>
    <p:sldId id="267" r:id="rId9"/>
    <p:sldId id="262" r:id="rId10"/>
    <p:sldId id="272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29" autoAdjust="0"/>
    <p:restoredTop sz="86667" autoAdjust="0"/>
  </p:normalViewPr>
  <p:slideViewPr>
    <p:cSldViewPr snapToGrid="0" showGuides="1">
      <p:cViewPr>
        <p:scale>
          <a:sx n="60" d="100"/>
          <a:sy n="60" d="100"/>
        </p:scale>
        <p:origin x="1416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DFEED-CD83-4005-998B-CC717178447B}" type="datetimeFigureOut">
              <a:rPr lang="sv-SE" smtClean="0"/>
              <a:t>2018-11-07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8C650-3B74-49E4-9BEE-A14A93C1A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80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Too</a:t>
            </a:r>
            <a:r>
              <a:rPr lang="sv-SE" sz="1200" dirty="0" smtClean="0"/>
              <a:t> </a:t>
            </a:r>
            <a:r>
              <a:rPr lang="sv-SE" sz="1200" dirty="0" err="1" smtClean="0"/>
              <a:t>much</a:t>
            </a:r>
            <a:r>
              <a:rPr lang="sv-SE" sz="1200" dirty="0" smtClean="0"/>
              <a:t> space,</a:t>
            </a:r>
            <a:r>
              <a:rPr lang="sv-SE" sz="1200" baseline="0" dirty="0" smtClean="0"/>
              <a:t> to </a:t>
            </a:r>
            <a:r>
              <a:rPr lang="sv-SE" sz="1200" baseline="0" dirty="0" err="1" smtClean="0"/>
              <a:t>upgrade</a:t>
            </a:r>
            <a:r>
              <a:rPr lang="sv-SE" sz="1200" baseline="0" dirty="0" smtClean="0"/>
              <a:t> </a:t>
            </a: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</a:t>
            </a:r>
            <a:r>
              <a:rPr lang="sv-SE" sz="1200" dirty="0" err="1" smtClean="0"/>
              <a:t>target</a:t>
            </a:r>
            <a:r>
              <a:rPr lang="sv-SE" sz="1200" dirty="0" smtClean="0"/>
              <a:t>  </a:t>
            </a:r>
          </a:p>
          <a:p>
            <a:endParaRPr lang="sv-SE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accelerator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3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61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Too</a:t>
            </a:r>
            <a:r>
              <a:rPr lang="sv-SE" sz="1200" dirty="0" smtClean="0"/>
              <a:t> </a:t>
            </a:r>
            <a:r>
              <a:rPr lang="sv-SE" sz="1200" dirty="0" err="1" smtClean="0"/>
              <a:t>much</a:t>
            </a:r>
            <a:r>
              <a:rPr lang="sv-SE" sz="1200" dirty="0" smtClean="0"/>
              <a:t> space,</a:t>
            </a:r>
            <a:r>
              <a:rPr lang="sv-SE" sz="1200" baseline="0" dirty="0" smtClean="0"/>
              <a:t> to </a:t>
            </a:r>
            <a:r>
              <a:rPr lang="sv-SE" sz="1200" baseline="0" dirty="0" err="1" smtClean="0"/>
              <a:t>upgrade</a:t>
            </a:r>
            <a:r>
              <a:rPr lang="sv-SE" sz="1200" baseline="0" dirty="0" smtClean="0"/>
              <a:t> </a:t>
            </a: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</a:t>
            </a:r>
            <a:r>
              <a:rPr lang="sv-SE" sz="1200" dirty="0" err="1" smtClean="0"/>
              <a:t>target</a:t>
            </a:r>
            <a:r>
              <a:rPr lang="sv-SE" sz="1200" dirty="0" smtClean="0"/>
              <a:t>  </a:t>
            </a:r>
          </a:p>
          <a:p>
            <a:endParaRPr lang="sv-SE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accelerator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34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Micro </a:t>
            </a:r>
            <a:r>
              <a:rPr lang="sv-SE" sz="1200" dirty="0" err="1" smtClean="0"/>
              <a:t>pulses</a:t>
            </a:r>
            <a:r>
              <a:rPr lang="sv-SE" sz="1200" dirty="0" smtClean="0"/>
              <a:t>, 2.84 </a:t>
            </a:r>
            <a:r>
              <a:rPr lang="sv-SE" sz="1200" dirty="0" err="1" smtClean="0"/>
              <a:t>ns</a:t>
            </a:r>
            <a:r>
              <a:rPr lang="sv-SE" sz="1200" dirty="0" smtClean="0"/>
              <a:t> (352 MHz)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60237-65E6-CB4A-ACFB-27E3E41734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7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656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Too</a:t>
            </a:r>
            <a:r>
              <a:rPr lang="sv-SE" sz="1200" dirty="0" smtClean="0"/>
              <a:t> </a:t>
            </a:r>
            <a:r>
              <a:rPr lang="sv-SE" sz="1200" dirty="0" err="1" smtClean="0"/>
              <a:t>much</a:t>
            </a:r>
            <a:r>
              <a:rPr lang="sv-SE" sz="1200" dirty="0" smtClean="0"/>
              <a:t> space,</a:t>
            </a:r>
            <a:r>
              <a:rPr lang="sv-SE" sz="1200" baseline="0" dirty="0" smtClean="0"/>
              <a:t> to </a:t>
            </a:r>
            <a:r>
              <a:rPr lang="sv-SE" sz="1200" baseline="0" dirty="0" err="1" smtClean="0"/>
              <a:t>upgrade</a:t>
            </a:r>
            <a:r>
              <a:rPr lang="sv-SE" sz="1200" baseline="0" dirty="0" smtClean="0"/>
              <a:t> </a:t>
            </a: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</a:t>
            </a:r>
            <a:r>
              <a:rPr lang="sv-SE" sz="1200" dirty="0" err="1" smtClean="0"/>
              <a:t>target</a:t>
            </a:r>
            <a:r>
              <a:rPr lang="sv-SE" sz="1200" dirty="0" smtClean="0"/>
              <a:t>  </a:t>
            </a:r>
          </a:p>
          <a:p>
            <a:endParaRPr lang="sv-SE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accelerator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1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Too</a:t>
            </a:r>
            <a:r>
              <a:rPr lang="sv-SE" sz="1200" dirty="0" smtClean="0"/>
              <a:t> </a:t>
            </a:r>
            <a:r>
              <a:rPr lang="sv-SE" sz="1200" dirty="0" err="1" smtClean="0"/>
              <a:t>much</a:t>
            </a:r>
            <a:r>
              <a:rPr lang="sv-SE" sz="1200" dirty="0" smtClean="0"/>
              <a:t> space,</a:t>
            </a:r>
            <a:r>
              <a:rPr lang="sv-SE" sz="1200" baseline="0" dirty="0" smtClean="0"/>
              <a:t> to </a:t>
            </a:r>
            <a:r>
              <a:rPr lang="sv-SE" sz="1200" baseline="0" dirty="0" err="1" smtClean="0"/>
              <a:t>upgrade</a:t>
            </a:r>
            <a:r>
              <a:rPr lang="sv-SE" sz="1200" baseline="0" dirty="0" smtClean="0"/>
              <a:t> </a:t>
            </a: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</a:t>
            </a:r>
            <a:r>
              <a:rPr lang="sv-SE" sz="1200" dirty="0" err="1" smtClean="0"/>
              <a:t>target</a:t>
            </a:r>
            <a:r>
              <a:rPr lang="sv-SE" sz="1200" dirty="0" smtClean="0"/>
              <a:t>  </a:t>
            </a:r>
          </a:p>
          <a:p>
            <a:endParaRPr lang="sv-SE" dirty="0" smtClean="0"/>
          </a:p>
          <a:p>
            <a:pPr marL="0" marR="0" indent="0" algn="l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Favourable</a:t>
            </a:r>
            <a:r>
              <a:rPr lang="sv-SE" sz="1200" dirty="0" smtClean="0"/>
              <a:t>  from accelerator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32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60237-65E6-CB4A-ACFB-27E3E41734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71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 smtClean="0"/>
              <a:t>Micro </a:t>
            </a:r>
            <a:r>
              <a:rPr lang="sv-SE" sz="1200" dirty="0" err="1" smtClean="0"/>
              <a:t>pulses</a:t>
            </a:r>
            <a:r>
              <a:rPr lang="sv-SE" sz="1200" dirty="0" smtClean="0"/>
              <a:t>, 2.84 </a:t>
            </a:r>
            <a:r>
              <a:rPr lang="sv-SE" sz="1200" dirty="0" err="1" smtClean="0"/>
              <a:t>ns</a:t>
            </a:r>
            <a:r>
              <a:rPr lang="sv-SE" sz="1200" dirty="0" smtClean="0"/>
              <a:t> (352 MHz)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60237-65E6-CB4A-ACFB-27E3E41734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7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397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17"/>
            <a:ext cx="5762624" cy="1441451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 flipV="1">
            <a:off x="-394855" y="1432212"/>
            <a:ext cx="9806754" cy="9254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6" y="6469428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3" y="6469428"/>
            <a:ext cx="2895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469427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fld id="{038C62C7-F79B-CD4A-A5DF-5683BBEC4A65}" type="slidenum"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‹#›</a:t>
            </a:fld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4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6" y="1955805"/>
            <a:ext cx="4766944" cy="3780620"/>
          </a:xfrm>
        </p:spPr>
        <p:txBody>
          <a:bodyPr lIns="0" tIns="0" rIns="0" bIns="0">
            <a:noAutofit/>
          </a:bodyPr>
          <a:lstStyle>
            <a:lvl1pPr marL="394207" marR="0" indent="-340585" algn="l" defTabSz="45410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3611" marR="0" indent="-232414" algn="l" defTabSz="454106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08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2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6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4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78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pPr lvl="1"/>
            <a:r>
              <a:rPr lang="sv-SE" dirty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17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White bullet page</a:t>
            </a:r>
          </a:p>
        </p:txBody>
      </p:sp>
      <p:cxnSp>
        <p:nvCxnSpPr>
          <p:cNvPr id="4" name="Rak 5"/>
          <p:cNvCxnSpPr/>
          <p:nvPr userDrawn="1"/>
        </p:nvCxnSpPr>
        <p:spPr>
          <a:xfrm>
            <a:off x="-326059" y="1452400"/>
            <a:ext cx="9696395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6" y="6492877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3" y="6492877"/>
            <a:ext cx="2895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492877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fld id="{038C62C7-F79B-CD4A-A5DF-5683BBEC4A65}" type="slidenum"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‹#›</a:t>
            </a:fld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84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81" y="70"/>
            <a:ext cx="6067427" cy="1441531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0065" y="1964947"/>
            <a:ext cx="6536399" cy="4038982"/>
          </a:xfrm>
        </p:spPr>
        <p:txBody>
          <a:bodyPr/>
          <a:lstStyle>
            <a:lvl1pPr marL="0" indent="0">
              <a:buNone/>
              <a:defRPr/>
            </a:lvl1pPr>
            <a:lvl2pPr marL="454106" indent="0">
              <a:buNone/>
              <a:defRPr/>
            </a:lvl2pPr>
            <a:lvl3pPr marL="908203" indent="0">
              <a:buNone/>
              <a:defRPr/>
            </a:lvl3pPr>
            <a:lvl4pPr marL="1362318" indent="0">
              <a:buNone/>
              <a:defRPr/>
            </a:lvl4pPr>
            <a:lvl5pPr marL="1816408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2018-11-07</a:t>
            </a:r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B. Gålnander, ESSnuSB, Strasbourg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59" y="1452400"/>
            <a:ext cx="9696395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28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2018-11-07</a:t>
            </a:r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B. Gålnander, ESSnuSB, Strasbourg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59" y="1452400"/>
            <a:ext cx="9696395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16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2018-11-07</a:t>
            </a:r>
            <a:endParaRPr lang="sv-SE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latin typeface="Calibri"/>
              </a:rPr>
              <a:t>B. Gålnander, ESSnuSB, Strasbourg</a:t>
            </a:r>
            <a:endParaRPr lang="sv-SE">
              <a:latin typeface="Calibri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6" name="Rak 7"/>
          <p:cNvCxnSpPr/>
          <p:nvPr userDrawn="1"/>
        </p:nvCxnSpPr>
        <p:spPr>
          <a:xfrm>
            <a:off x="-326059" y="1452400"/>
            <a:ext cx="9696395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1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09605" y="6508820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76603" y="6508820"/>
            <a:ext cx="2895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6705600" y="6508820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defPPr>
              <a:defRPr lang="en-US"/>
            </a:defPPr>
            <a:lvl1pPr marL="0" algn="r" defTabSz="456756" rtl="0" eaLnBrk="1" latinLnBrk="0" hangingPunct="1">
              <a:defRPr sz="1200" kern="1200">
                <a:solidFill>
                  <a:srgbClr val="0094CA"/>
                </a:solidFill>
                <a:latin typeface="+mn-lt"/>
                <a:ea typeface="+mn-ea"/>
                <a:cs typeface="+mn-cs"/>
              </a:defRPr>
            </a:lvl1pPr>
            <a:lvl2pPr marL="456756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511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68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023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78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535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89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4047" algn="l" defTabSz="45675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4106"/>
            <a:fld id="{038C62C7-F79B-CD4A-A5DF-5683BBEC4A65}" type="slidenum">
              <a:rPr lang="sv-SE" sz="1200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‹#›</a:t>
            </a:fld>
            <a:endParaRPr lang="sv-SE" sz="120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54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82" y="1964947"/>
            <a:ext cx="6536399" cy="40389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5" y="6481152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3" y="6481152"/>
            <a:ext cx="2895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481152"/>
            <a:ext cx="2133600" cy="365125"/>
          </a:xfrm>
          <a:prstGeom prst="rect">
            <a:avLst/>
          </a:prstGeom>
        </p:spPr>
        <p:txBody>
          <a:bodyPr vert="horz" lIns="90823" tIns="45412" rIns="90823" bIns="45412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pPr defTabSz="454106"/>
            <a:fld id="{038C62C7-F79B-CD4A-A5DF-5683BBEC4A65}" type="slidenum"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‹#›</a:t>
            </a:fld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3"/>
            <a:ext cx="9144000" cy="1295398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823" tIns="45412" rIns="90823" bIns="45412" rtlCol="0" anchor="ctr"/>
          <a:lstStyle/>
          <a:p>
            <a:pPr algn="ctr" defTabSz="454106"/>
            <a:endParaRPr lang="sv-SE" sz="1800">
              <a:solidFill>
                <a:srgbClr val="0094CA"/>
              </a:solidFill>
              <a:latin typeface="Calibri"/>
              <a:sym typeface="Gill Sans" charset="0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6974" y="280844"/>
            <a:ext cx="1359827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1367356" y="10903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6667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4106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4106" rtl="0" eaLnBrk="1" latinLnBrk="0" hangingPunct="1">
        <a:lnSpc>
          <a:spcPts val="2399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4106" indent="0" algn="l" defTabSz="454106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08203" indent="0" algn="l" defTabSz="454106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62318" indent="0" algn="l" defTabSz="454106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16408" indent="0" algn="l" defTabSz="454106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497558" indent="-227054" algn="l" defTabSz="454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1655" indent="-227054" algn="l" defTabSz="454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5760" indent="-227054" algn="l" defTabSz="454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860" indent="-227054" algn="l" defTabSz="454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106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203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318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408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0505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4615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8707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809" algn="l" defTabSz="454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ds.cern.ch/record/1326339/files/project-note-002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1</a:t>
            </a:fld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668" y="412736"/>
            <a:ext cx="2430366" cy="688982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445851" y="1968155"/>
            <a:ext cx="6258232" cy="18291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94207" marR="0" indent="-340585" algn="l" defTabSz="454106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 kern="1200">
                <a:solidFill>
                  <a:srgbClr val="0094CA"/>
                </a:solidFill>
                <a:latin typeface="+mn-lt"/>
                <a:ea typeface="+mn-ea"/>
                <a:cs typeface="+mn-cs"/>
              </a:defRPr>
            </a:lvl1pPr>
            <a:lvl2pPr marL="643611" marR="0" indent="-232414" algn="l" defTabSz="454106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kern="1200" baseline="0">
                <a:solidFill>
                  <a:srgbClr val="0094CA"/>
                </a:solidFill>
                <a:latin typeface="+mn-lt"/>
                <a:ea typeface="+mn-ea"/>
                <a:cs typeface="+mn-cs"/>
              </a:defRPr>
            </a:lvl2pPr>
            <a:lvl3pPr marL="908203" indent="0" algn="ctr" defTabSz="454106" rtl="0" eaLnBrk="1" latinLnBrk="0" hangingPunct="1">
              <a:spcBef>
                <a:spcPct val="20000"/>
              </a:spcBef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2318" indent="0" algn="ctr" defTabSz="454106" rtl="0" eaLnBrk="1" latinLnBrk="0" hangingPunct="1">
              <a:spcBef>
                <a:spcPct val="20000"/>
              </a:spcBef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6408" indent="0" algn="ctr" defTabSz="454106" rtl="0" eaLnBrk="1" latinLnBrk="0" hangingPunct="1">
              <a:spcBef>
                <a:spcPct val="20000"/>
              </a:spcBef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70505" indent="0" algn="ctr" defTabSz="454106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24615" indent="0" algn="ctr" defTabSz="454106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78707" indent="0" algn="ctr" defTabSz="454106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32809" indent="0" algn="ctr" defTabSz="454106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22" indent="0">
              <a:lnSpc>
                <a:spcPct val="150000"/>
              </a:lnSpc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ESS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⁻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beam pulsing schemes for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ESSnuSB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project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1407" y="3913981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2000" b="1" dirty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Björn Gålnander, ESS</a:t>
            </a:r>
          </a:p>
          <a:p>
            <a:pPr algn="ctr"/>
            <a:endParaRPr lang="en-US" dirty="0" smtClean="0">
              <a:solidFill>
                <a:srgbClr val="0094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rgbClr val="0094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err="1" smtClean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ESSnuSB</a:t>
            </a:r>
            <a:r>
              <a:rPr lang="en-US" dirty="0" smtClean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collaboration </a:t>
            </a:r>
            <a:r>
              <a:rPr lang="en-US" dirty="0" smtClean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Strasbourg </a:t>
            </a:r>
            <a:r>
              <a:rPr lang="en-US" dirty="0" smtClean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5-9 November</a:t>
            </a:r>
          </a:p>
          <a:p>
            <a:pPr algn="ctr"/>
            <a:endParaRPr lang="en-US" dirty="0" smtClean="0">
              <a:solidFill>
                <a:srgbClr val="0094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solidFill>
                  <a:srgbClr val="0094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2018-11-07 </a:t>
            </a:r>
            <a:endParaRPr lang="en-US" dirty="0">
              <a:solidFill>
                <a:srgbClr val="0094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3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07" y="-33005"/>
            <a:ext cx="6208342" cy="1441451"/>
          </a:xfrm>
        </p:spPr>
        <p:txBody>
          <a:bodyPr/>
          <a:lstStyle/>
          <a:p>
            <a:r>
              <a:rPr lang="en-GB" sz="3200" dirty="0"/>
              <a:t>Pulse </a:t>
            </a:r>
            <a:r>
              <a:rPr lang="en-GB" sz="3200" dirty="0" smtClean="0"/>
              <a:t>structure old 50 mA (2.5 GeV)  </a:t>
            </a:r>
            <a:endParaRPr lang="en-GB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939606" y="6453635"/>
            <a:ext cx="2133600" cy="365125"/>
          </a:xfrm>
        </p:spPr>
        <p:txBody>
          <a:bodyPr/>
          <a:lstStyle/>
          <a:p>
            <a:pPr defTabSz="456756"/>
            <a:fld id="{038C62C7-F79B-CD4A-A5DF-5683BBEC4A65}" type="slidenum">
              <a:rPr lang="sv-SE">
                <a:latin typeface="Calibri"/>
              </a:rPr>
              <a:pPr defTabSz="456756"/>
              <a:t>10</a:t>
            </a:fld>
            <a:endParaRPr lang="sv-SE"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2931972" y="6469182"/>
            <a:ext cx="2895600" cy="365125"/>
          </a:xfrm>
        </p:spPr>
        <p:txBody>
          <a:bodyPr/>
          <a:lstStyle/>
          <a:p>
            <a:pPr defTabSz="456756"/>
            <a:r>
              <a:rPr lang="sv-SE" dirty="0">
                <a:latin typeface="Calibri"/>
              </a:rPr>
              <a:t>B. Gålnander, </a:t>
            </a:r>
            <a:r>
              <a:rPr lang="sv-SE" dirty="0" err="1">
                <a:latin typeface="Calibri"/>
              </a:rPr>
              <a:t>NuFACT</a:t>
            </a:r>
            <a:r>
              <a:rPr lang="sv-SE" dirty="0">
                <a:latin typeface="Calibri"/>
              </a:rPr>
              <a:t> 2018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40929" y="6453635"/>
            <a:ext cx="2133600" cy="365125"/>
          </a:xfrm>
        </p:spPr>
        <p:txBody>
          <a:bodyPr/>
          <a:lstStyle/>
          <a:p>
            <a:pPr defTabSz="454106"/>
            <a:r>
              <a:rPr lang="sv-SE" dirty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2018-08-14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6834" y="1408446"/>
            <a:ext cx="8930331" cy="4731098"/>
            <a:chOff x="1552108" y="1408446"/>
            <a:chExt cx="9753914" cy="4850295"/>
          </a:xfrm>
        </p:grpSpPr>
        <p:sp>
          <p:nvSpPr>
            <p:cNvPr id="93" name="TextBox 92"/>
            <p:cNvSpPr txBox="1"/>
            <p:nvPr/>
          </p:nvSpPr>
          <p:spPr>
            <a:xfrm>
              <a:off x="1724959" y="4830616"/>
              <a:ext cx="17116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Chopped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subpulse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with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extraction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gap 100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extraction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kicker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rise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 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736240" y="3545585"/>
              <a:ext cx="1682864" cy="851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Four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subpulses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with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injection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gap </a:t>
              </a:r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 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µs. (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extraction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kicker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fall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 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9811703" y="4880437"/>
              <a:ext cx="1363052" cy="473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538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pulses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with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3.8·10</a:t>
              </a:r>
              <a:r>
                <a:rPr lang="sv-SE" sz="1200" baseline="30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particles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3183494" y="2796225"/>
              <a:ext cx="6474963" cy="1004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437958" y="2002928"/>
              <a:ext cx="495500" cy="7938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93989" y="2799335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p</a:t>
              </a:r>
              <a:r>
                <a:rPr lang="sv-SE" baseline="30000" dirty="0">
                  <a:solidFill>
                    <a:prstClr val="black"/>
                  </a:solidFill>
                  <a:latin typeface="Calibri"/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79409" y="281264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H</a:t>
              </a:r>
              <a:r>
                <a:rPr lang="sv-SE" baseline="30000" dirty="0">
                  <a:solidFill>
                    <a:prstClr val="black"/>
                  </a:solidFill>
                  <a:latin typeface="Calibri"/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50280" y="222238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28 Hz (RF) 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454603" y="1918935"/>
              <a:ext cx="4955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393828" y="1645170"/>
              <a:ext cx="8419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2.86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068914" y="1909838"/>
              <a:ext cx="4955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019836" y="1624147"/>
              <a:ext cx="697239" cy="283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3.16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2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748664" y="1995809"/>
              <a:ext cx="495500" cy="7938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6728450" y="1920644"/>
              <a:ext cx="1635141" cy="85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092280" y="1633677"/>
              <a:ext cx="11576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36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  (1/28 Hz)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3468319" y="2796224"/>
              <a:ext cx="1627477" cy="43251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554834" y="2804294"/>
              <a:ext cx="3131937" cy="42799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183494" y="4300818"/>
              <a:ext cx="6474963" cy="1004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454603" y="3413483"/>
              <a:ext cx="1189868" cy="451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3747306" y="3128832"/>
              <a:ext cx="643393" cy="26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715 </a:t>
              </a:r>
              <a:r>
                <a:rPr lang="sv-SE" sz="1100" dirty="0">
                  <a:solidFill>
                    <a:prstClr val="black"/>
                  </a:solidFill>
                </a:rPr>
                <a:t>µ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s 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528990" y="3133982"/>
              <a:ext cx="643393" cy="26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100 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µs 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454604" y="4834583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V="1">
              <a:off x="3454604" y="4738771"/>
              <a:ext cx="1374031" cy="272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3955207" y="4450161"/>
              <a:ext cx="6639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1.23 µs  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659932" y="4429376"/>
              <a:ext cx="5934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100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ns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H="1">
              <a:off x="3468318" y="4314533"/>
              <a:ext cx="1329552" cy="34740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92967" y="4314533"/>
              <a:ext cx="3732164" cy="34740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3396980" y="5619841"/>
              <a:ext cx="4601239" cy="1005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8173647" y="5619842"/>
              <a:ext cx="176497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Freeform 152"/>
            <p:cNvSpPr/>
            <p:nvPr/>
          </p:nvSpPr>
          <p:spPr>
            <a:xfrm>
              <a:off x="7994431" y="5457902"/>
              <a:ext cx="187265" cy="309020"/>
            </a:xfrm>
            <a:custGeom>
              <a:avLst/>
              <a:gdLst>
                <a:gd name="connsiteX0" fmla="*/ 0 w 358140"/>
                <a:gd name="connsiteY0" fmla="*/ 327660 h 601980"/>
                <a:gd name="connsiteX1" fmla="*/ 198120 w 358140"/>
                <a:gd name="connsiteY1" fmla="*/ 0 h 601980"/>
                <a:gd name="connsiteX2" fmla="*/ 182880 w 358140"/>
                <a:gd name="connsiteY2" fmla="*/ 601980 h 601980"/>
                <a:gd name="connsiteX3" fmla="*/ 358140 w 358140"/>
                <a:gd name="connsiteY3" fmla="*/ 281940 h 60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140" h="601980">
                  <a:moveTo>
                    <a:pt x="0" y="327660"/>
                  </a:moveTo>
                  <a:lnTo>
                    <a:pt x="198120" y="0"/>
                  </a:lnTo>
                  <a:lnTo>
                    <a:pt x="182880" y="601980"/>
                  </a:lnTo>
                  <a:lnTo>
                    <a:pt x="358140" y="281940"/>
                  </a:lnTo>
                </a:path>
              </a:pathLst>
            </a:custGeom>
            <a:no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075389" y="2003101"/>
              <a:ext cx="479444" cy="794153"/>
              <a:chOff x="3917076" y="2058898"/>
              <a:chExt cx="479444" cy="794153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917076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042400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168887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294211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8383805" y="2010475"/>
              <a:ext cx="479444" cy="794153"/>
              <a:chOff x="3917076" y="2058898"/>
              <a:chExt cx="479444" cy="794153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3917076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042400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68887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294211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6153730" y="3504398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502226" y="3503389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03099" y="3510077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54603" y="3513924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930758" y="4821047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405264" y="4816814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8351101" y="4818592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28635" y="4661935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930757" y="4661935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3454603" y="4675471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457314" y="3354812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41836" y="3355098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03099" y="3355098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9831265" y="3698445"/>
              <a:ext cx="1363052" cy="851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2.1·10</a:t>
              </a:r>
              <a:r>
                <a:rPr lang="sv-SE" sz="1200" baseline="30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 </a:t>
              </a:r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particles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per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subpulse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sv-SE" sz="12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sv-SE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52108" y="1408446"/>
              <a:ext cx="9753914" cy="48502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9831265" y="2223584"/>
              <a:ext cx="1363052" cy="1041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8.25·10</a:t>
              </a:r>
              <a:r>
                <a:rPr lang="sv-SE" sz="1200" baseline="30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 </a:t>
              </a:r>
              <a:r>
                <a:rPr lang="sv-SE" sz="12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particles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per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sv-SE" sz="1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pulse</a:t>
              </a: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sv-SE" sz="12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sv-SE" sz="1200" baseline="30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sv-SE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sv-SE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178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Linac</a:t>
            </a:r>
            <a:r>
              <a:rPr lang="sv-SE" dirty="0" smtClean="0"/>
              <a:t> </a:t>
            </a:r>
            <a:r>
              <a:rPr lang="sv-SE" dirty="0" err="1" smtClean="0"/>
              <a:t>modification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2</a:t>
            </a:fld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9543" y="6176742"/>
            <a:ext cx="169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Mamad Eshraqi 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62" y="1652725"/>
            <a:ext cx="8195363" cy="400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ESSnuSB</a:t>
            </a:r>
            <a:r>
              <a:rPr dirty="0"/>
              <a:t> upgrade </a:t>
            </a:r>
            <a:r>
              <a:rPr lang="sv-SE" dirty="0" smtClean="0"/>
              <a:t>options</a:t>
            </a:r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sv-SE" smtClean="0"/>
              <a:t>3</a:t>
            </a:fld>
            <a:endParaRPr lang="sv-SE"/>
          </a:p>
        </p:txBody>
      </p:sp>
      <p:sp>
        <p:nvSpPr>
          <p:cNvPr id="7" name="Shape 166"/>
          <p:cNvSpPr txBox="1">
            <a:spLocks/>
          </p:cNvSpPr>
          <p:nvPr/>
        </p:nvSpPr>
        <p:spPr>
          <a:xfrm>
            <a:off x="165381" y="1750357"/>
            <a:ext cx="8690487" cy="379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304799" marR="0" indent="-304799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1pPr>
            <a:lvl2pPr marL="685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-"/>
              <a:tabLst/>
              <a:defRPr sz="24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2pPr>
            <a:lvl3pPr marL="1066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Lucida Grande"/>
              <a:buChar char="‣"/>
              <a:tabLst/>
              <a:defRPr sz="2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3pPr>
            <a:lvl4pPr marL="1447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 sz="18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4pPr>
            <a:lvl5pPr marL="1828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Zapf Dingbats"/>
              <a:buChar char="✴"/>
              <a:tabLst/>
              <a:defRPr sz="16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5pPr>
            <a:lvl6pPr marL="2286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6pPr>
            <a:lvl7pPr marL="2667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7pPr>
            <a:lvl8pPr marL="3048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8pPr>
            <a:lvl9pPr marL="3429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The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ESSnuSB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 requires the ESS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linac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 to provide an additional 5 MW of beam power for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 neutrino generation.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	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sym typeface="Gill Sans"/>
              </a:rPr>
              <a:t>Any energy upgrade beyond 2 GeV will simplify the delivery of a second 5 MW beam from the ESS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sym typeface="Gill Sans"/>
              </a:rPr>
              <a:t>linac</a:t>
            </a:r>
            <a:r>
              <a:rPr lang="en-US" sz="1800" kern="0" dirty="0" smtClean="0"/>
              <a:t>, lower current. 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535353"/>
              </a:solidFill>
              <a:effectLst/>
              <a:uLnTx/>
              <a:uFillTx/>
              <a:sym typeface="Gill Sans"/>
            </a:endParaRPr>
          </a:p>
          <a:p>
            <a:pPr marL="1447800" marR="0" lvl="3" indent="-304800" algn="l" defTabSz="584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With the energy upgrade to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2.5 GeV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the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increase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 of average power needed from the nominal Radio Frequency (RF) stations is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sym typeface="Gill Sans"/>
              </a:rPr>
              <a:t>~</a:t>
            </a:r>
            <a:r>
              <a:rPr lang="en-US" sz="1600" b="1" kern="0" dirty="0" smtClean="0">
                <a:solidFill>
                  <a:schemeClr val="tx1"/>
                </a:solidFill>
              </a:rPr>
              <a:t>80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sym typeface="Gill Sans"/>
              </a:rPr>
              <a:t>%,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Gill Sans"/>
                <a:sym typeface="Gill Sans"/>
              </a:rPr>
              <a:t>which looks feasible within the existing RF gallery space. </a:t>
            </a:r>
          </a:p>
          <a:p>
            <a:pPr lvl="3">
              <a:defRPr/>
            </a:pPr>
            <a:r>
              <a:rPr lang="en-US" sz="1600" kern="0" dirty="0" smtClean="0"/>
              <a:t>The </a:t>
            </a:r>
            <a:r>
              <a:rPr lang="en-US" sz="1600" kern="0" dirty="0"/>
              <a:t>high-beta superconducting cavities have a total filling time of around 0.3 </a:t>
            </a:r>
            <a:r>
              <a:rPr lang="en-US" sz="1600" kern="0" dirty="0" err="1"/>
              <a:t>ms</a:t>
            </a:r>
            <a:r>
              <a:rPr lang="en-US" sz="1600" kern="0" dirty="0"/>
              <a:t>, and for a beam duty cycle of 8%:</a:t>
            </a:r>
          </a:p>
          <a:p>
            <a:pPr lvl="4">
              <a:buFont typeface="Wingdings" panose="05000000000000000000" pitchFamily="2" charset="2"/>
              <a:buChar char="Ø"/>
              <a:defRPr/>
            </a:pPr>
            <a:r>
              <a:rPr lang="en-US" sz="1400" kern="0" dirty="0"/>
              <a:t>28 Hz yields an RF duty cycle of 8.4%</a:t>
            </a:r>
          </a:p>
          <a:p>
            <a:pPr lvl="4">
              <a:buFont typeface="Wingdings" panose="05000000000000000000" pitchFamily="2" charset="2"/>
              <a:buChar char="Ø"/>
              <a:defRPr/>
            </a:pPr>
            <a:r>
              <a:rPr lang="en-US" sz="1400" kern="0" dirty="0"/>
              <a:t>56 Hz yields an RF duty cycle of </a:t>
            </a:r>
            <a:r>
              <a:rPr lang="en-US" sz="1400" kern="0" dirty="0" smtClean="0"/>
              <a:t>9.45</a:t>
            </a:r>
            <a:endParaRPr lang="en-US" sz="1400" kern="0" dirty="0"/>
          </a:p>
          <a:p>
            <a:pPr marL="1447800" marR="0" lvl="3" indent="-304800" algn="l" defTabSz="584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Gill Sans"/>
              <a:sym typeface="Gill Sans"/>
            </a:endParaRPr>
          </a:p>
          <a:p>
            <a:pPr marL="1447800" marR="0" lvl="3" indent="-304800" algn="l" defTabSz="584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35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7825" y="59409"/>
            <a:ext cx="5762624" cy="1441451"/>
          </a:xfrm>
        </p:spPr>
        <p:txBody>
          <a:bodyPr/>
          <a:lstStyle/>
          <a:p>
            <a:r>
              <a:rPr lang="sv-SE" dirty="0" err="1" smtClean="0"/>
              <a:t>Pulsing</a:t>
            </a:r>
            <a:r>
              <a:rPr lang="sv-SE" dirty="0" smtClean="0"/>
              <a:t> </a:t>
            </a:r>
            <a:r>
              <a:rPr lang="sv-SE" dirty="0" err="1" smtClean="0"/>
              <a:t>schemes</a:t>
            </a:r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4</a:t>
            </a:fld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1840664"/>
            <a:ext cx="9191834" cy="3331445"/>
            <a:chOff x="43163" y="1500860"/>
            <a:chExt cx="9191834" cy="3331445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3"/>
            <a:srcRect b="33952"/>
            <a:stretch/>
          </p:blipFill>
          <p:spPr>
            <a:xfrm>
              <a:off x="43163" y="1500860"/>
              <a:ext cx="7631947" cy="3331445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7620000" y="1500860"/>
              <a:ext cx="14115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err="1" smtClean="0"/>
                <a:t>Baseline</a:t>
              </a:r>
              <a:r>
                <a:rPr lang="sv-SE" sz="1600" dirty="0" smtClean="0"/>
                <a:t> </a:t>
              </a:r>
            </a:p>
            <a:p>
              <a:r>
                <a:rPr lang="sv-SE" sz="1600" dirty="0" smtClean="0"/>
                <a:t>8 % </a:t>
              </a:r>
              <a:r>
                <a:rPr lang="sv-SE" sz="1600" dirty="0" err="1" smtClean="0"/>
                <a:t>duty</a:t>
              </a:r>
              <a:r>
                <a:rPr lang="sv-SE" sz="1600" dirty="0" smtClean="0"/>
                <a:t> </a:t>
              </a:r>
              <a:r>
                <a:rPr lang="sv-SE" sz="1600" dirty="0" err="1" smtClean="0"/>
                <a:t>cycle</a:t>
              </a:r>
              <a:r>
                <a:rPr lang="sv-SE" sz="1600" dirty="0" smtClean="0"/>
                <a:t> </a:t>
              </a:r>
              <a:endParaRPr lang="sv-SE" sz="16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34304" y="4068495"/>
              <a:ext cx="7026488" cy="26504"/>
            </a:xfrm>
            <a:prstGeom prst="line">
              <a:avLst/>
            </a:prstGeom>
            <a:ln w="952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675110" y="2602649"/>
              <a:ext cx="1559887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dirty="0" smtClean="0">
                  <a:solidFill>
                    <a:schemeClr val="accent2"/>
                  </a:solidFill>
                </a:rPr>
                <a:t>Not </a:t>
              </a:r>
              <a:r>
                <a:rPr lang="sv-SE" sz="1600" dirty="0" err="1" smtClean="0">
                  <a:solidFill>
                    <a:schemeClr val="accent2"/>
                  </a:solidFill>
                </a:rPr>
                <a:t>compatible</a:t>
              </a:r>
              <a:r>
                <a:rPr lang="sv-SE" sz="1600" dirty="0" smtClean="0">
                  <a:solidFill>
                    <a:schemeClr val="accent2"/>
                  </a:solidFill>
                </a:rPr>
                <a:t> </a:t>
              </a:r>
              <a:r>
                <a:rPr lang="sv-SE" sz="1600" dirty="0" err="1" smtClean="0">
                  <a:solidFill>
                    <a:schemeClr val="accent2"/>
                  </a:solidFill>
                </a:rPr>
                <a:t>with</a:t>
              </a:r>
              <a:r>
                <a:rPr lang="sv-SE" sz="1600" dirty="0" smtClean="0">
                  <a:solidFill>
                    <a:schemeClr val="accent2"/>
                  </a:solidFill>
                </a:rPr>
                <a:t> present RF modulator design. </a:t>
              </a:r>
              <a:br>
                <a:rPr lang="sv-SE" sz="1600" dirty="0" smtClean="0">
                  <a:solidFill>
                    <a:schemeClr val="accent2"/>
                  </a:solidFill>
                </a:rPr>
              </a:br>
              <a:r>
                <a:rPr lang="sv-SE" sz="1600" dirty="0" err="1" smtClean="0">
                  <a:solidFill>
                    <a:schemeClr val="accent2"/>
                  </a:solidFill>
                </a:rPr>
                <a:t>Feasible</a:t>
              </a:r>
              <a:r>
                <a:rPr lang="sv-SE" sz="1600" dirty="0" smtClean="0">
                  <a:solidFill>
                    <a:schemeClr val="accent2"/>
                  </a:solidFill>
                </a:rPr>
                <a:t> </a:t>
              </a:r>
              <a:r>
                <a:rPr lang="sv-SE" sz="1600" dirty="0" err="1" smtClean="0">
                  <a:solidFill>
                    <a:schemeClr val="accent2"/>
                  </a:solidFill>
                </a:rPr>
                <a:t>with</a:t>
              </a:r>
              <a:r>
                <a:rPr lang="sv-SE" sz="1600" dirty="0" smtClean="0">
                  <a:solidFill>
                    <a:schemeClr val="accent2"/>
                  </a:solidFill>
                </a:rPr>
                <a:t> new, </a:t>
              </a:r>
              <a:r>
                <a:rPr lang="sv-SE" sz="1600" dirty="0" err="1" smtClean="0">
                  <a:solidFill>
                    <a:schemeClr val="accent2"/>
                  </a:solidFill>
                </a:rPr>
                <a:t>separate</a:t>
              </a:r>
              <a:r>
                <a:rPr lang="sv-SE" sz="1600" dirty="0" smtClean="0">
                  <a:solidFill>
                    <a:schemeClr val="accent2"/>
                  </a:solidFill>
                </a:rPr>
                <a:t> modulator system. </a:t>
              </a:r>
              <a:endParaRPr lang="sv-SE" sz="16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743" y="1655998"/>
            <a:ext cx="60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accent2"/>
                </a:solidFill>
              </a:rPr>
              <a:t>A, B 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43" y="278106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accent2"/>
                </a:solidFill>
              </a:rPr>
              <a:t>C  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054" y="3973505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chemeClr val="accent2"/>
                </a:solidFill>
              </a:rPr>
              <a:t>D </a:t>
            </a:r>
            <a:endParaRPr lang="sv-SE" dirty="0">
              <a:solidFill>
                <a:schemeClr val="accent2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91141" y="3251124"/>
            <a:ext cx="7026488" cy="26504"/>
          </a:xfrm>
          <a:prstGeom prst="line">
            <a:avLst/>
          </a:prstGeom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7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06" y="-33005"/>
            <a:ext cx="6628508" cy="1441451"/>
          </a:xfrm>
        </p:spPr>
        <p:txBody>
          <a:bodyPr/>
          <a:lstStyle/>
          <a:p>
            <a:r>
              <a:rPr lang="en-GB" sz="3200" dirty="0"/>
              <a:t>Pulse </a:t>
            </a:r>
            <a:r>
              <a:rPr lang="en-GB" sz="3200" dirty="0" smtClean="0"/>
              <a:t>structure baseline, A and B </a:t>
            </a:r>
            <a:endParaRPr lang="en-GB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939606" y="6453635"/>
            <a:ext cx="2133600" cy="365125"/>
          </a:xfrm>
        </p:spPr>
        <p:txBody>
          <a:bodyPr/>
          <a:lstStyle/>
          <a:p>
            <a:pPr defTabSz="456756"/>
            <a:fld id="{038C62C7-F79B-CD4A-A5DF-5683BBEC4A65}" type="slidenum">
              <a:rPr lang="sv-SE">
                <a:latin typeface="Calibri"/>
              </a:rPr>
              <a:pPr defTabSz="456756"/>
              <a:t>5</a:t>
            </a:fld>
            <a:endParaRPr lang="sv-SE"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2931972" y="6469182"/>
            <a:ext cx="2895600" cy="365125"/>
          </a:xfrm>
        </p:spPr>
        <p:txBody>
          <a:bodyPr/>
          <a:lstStyle/>
          <a:p>
            <a:pPr defTabSz="456756"/>
            <a:r>
              <a:rPr lang="sv-SE" smtClean="0">
                <a:latin typeface="Calibri"/>
              </a:rPr>
              <a:t>B. Gålnander, ESSnuSB, Strasbourg</a:t>
            </a:r>
            <a:endParaRPr lang="sv-SE" dirty="0">
              <a:latin typeface="Calibri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40929" y="6453635"/>
            <a:ext cx="2133600" cy="365125"/>
          </a:xfrm>
        </p:spPr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8795" y="1898087"/>
            <a:ext cx="8904411" cy="4571095"/>
            <a:chOff x="1548857" y="1408446"/>
            <a:chExt cx="9926570" cy="4850295"/>
          </a:xfrm>
        </p:grpSpPr>
        <p:sp>
          <p:nvSpPr>
            <p:cNvPr id="93" name="TextBox 92"/>
            <p:cNvSpPr txBox="1"/>
            <p:nvPr/>
          </p:nvSpPr>
          <p:spPr>
            <a:xfrm>
              <a:off x="1548857" y="4726526"/>
              <a:ext cx="1711637" cy="1217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Chopped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subpulse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with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extraction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gap 100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ns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(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extraction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kicker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rise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time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)  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562275" y="3314717"/>
              <a:ext cx="1682864" cy="1217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Four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subpulses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with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injection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gap </a:t>
              </a:r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100 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µs. (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extraction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kicker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fall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time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)  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9811703" y="4880437"/>
              <a:ext cx="1663724" cy="544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489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pulses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with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b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</a:b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4</a:t>
              </a:r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.2·10</a:t>
              </a:r>
              <a:r>
                <a:rPr lang="sv-SE" sz="1400" baseline="300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11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particles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. 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3183494" y="2796225"/>
              <a:ext cx="6474963" cy="1004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437958" y="2002928"/>
              <a:ext cx="495500" cy="7938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93989" y="2799335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p</a:t>
              </a:r>
              <a:r>
                <a:rPr lang="sv-SE" baseline="30000" dirty="0">
                  <a:solidFill>
                    <a:prstClr val="black"/>
                  </a:solidFill>
                  <a:latin typeface="Calibri"/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79409" y="281264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H</a:t>
              </a:r>
              <a:r>
                <a:rPr lang="sv-SE" baseline="30000" dirty="0">
                  <a:solidFill>
                    <a:prstClr val="black"/>
                  </a:solidFill>
                  <a:latin typeface="Calibri"/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50280" y="222238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dirty="0">
                  <a:solidFill>
                    <a:prstClr val="black"/>
                  </a:solidFill>
                  <a:latin typeface="Calibri"/>
                </a:rPr>
                <a:t>28 Hz (RF) 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454603" y="1918935"/>
              <a:ext cx="4955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393828" y="1645170"/>
              <a:ext cx="8419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2.86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068914" y="1909838"/>
              <a:ext cx="4955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019836" y="1624147"/>
              <a:ext cx="697239" cy="283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2.9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2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748664" y="1995809"/>
              <a:ext cx="495500" cy="7938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6728450" y="1920644"/>
              <a:ext cx="1635141" cy="851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092280" y="1633677"/>
              <a:ext cx="11576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36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ms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  (1/28 Hz)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3468319" y="2796224"/>
              <a:ext cx="1627477" cy="43251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554834" y="2804294"/>
              <a:ext cx="3131937" cy="42799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183494" y="4300818"/>
              <a:ext cx="6474963" cy="1004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454603" y="3413483"/>
              <a:ext cx="1189868" cy="451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3747306" y="3128832"/>
              <a:ext cx="643393" cy="26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650 </a:t>
              </a:r>
              <a:r>
                <a:rPr lang="sv-SE" sz="1100" dirty="0">
                  <a:solidFill>
                    <a:prstClr val="black"/>
                  </a:solidFill>
                </a:rPr>
                <a:t>µ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s 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528990" y="3133982"/>
              <a:ext cx="643393" cy="26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 smtClean="0">
                  <a:solidFill>
                    <a:prstClr val="black"/>
                  </a:solidFill>
                  <a:latin typeface="Calibri"/>
                </a:rPr>
                <a:t>100 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µs 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454604" y="4834583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flipV="1">
              <a:off x="3454604" y="4738771"/>
              <a:ext cx="1374031" cy="272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3955207" y="4450161"/>
              <a:ext cx="6639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1.23 µs  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659932" y="4429376"/>
              <a:ext cx="5934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6756"/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100 </a:t>
              </a:r>
              <a:r>
                <a:rPr lang="sv-SE" sz="1100" dirty="0" err="1">
                  <a:solidFill>
                    <a:prstClr val="black"/>
                  </a:solidFill>
                  <a:latin typeface="Calibri"/>
                </a:rPr>
                <a:t>ns</a:t>
              </a:r>
              <a:r>
                <a:rPr lang="sv-SE" sz="1100" dirty="0">
                  <a:solidFill>
                    <a:prstClr val="black"/>
                  </a:solidFill>
                  <a:latin typeface="Calibri"/>
                </a:rPr>
                <a:t> </a:t>
              </a:r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H="1">
              <a:off x="3468318" y="4314533"/>
              <a:ext cx="1329552" cy="34740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92967" y="4314533"/>
              <a:ext cx="3732164" cy="34740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3396980" y="5619841"/>
              <a:ext cx="4601239" cy="1005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8173647" y="5619842"/>
              <a:ext cx="1764970" cy="1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Freeform 152"/>
            <p:cNvSpPr/>
            <p:nvPr/>
          </p:nvSpPr>
          <p:spPr>
            <a:xfrm>
              <a:off x="7994431" y="5457902"/>
              <a:ext cx="187265" cy="309020"/>
            </a:xfrm>
            <a:custGeom>
              <a:avLst/>
              <a:gdLst>
                <a:gd name="connsiteX0" fmla="*/ 0 w 358140"/>
                <a:gd name="connsiteY0" fmla="*/ 327660 h 601980"/>
                <a:gd name="connsiteX1" fmla="*/ 198120 w 358140"/>
                <a:gd name="connsiteY1" fmla="*/ 0 h 601980"/>
                <a:gd name="connsiteX2" fmla="*/ 182880 w 358140"/>
                <a:gd name="connsiteY2" fmla="*/ 601980 h 601980"/>
                <a:gd name="connsiteX3" fmla="*/ 358140 w 358140"/>
                <a:gd name="connsiteY3" fmla="*/ 281940 h 601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140" h="601980">
                  <a:moveTo>
                    <a:pt x="0" y="327660"/>
                  </a:moveTo>
                  <a:lnTo>
                    <a:pt x="198120" y="0"/>
                  </a:lnTo>
                  <a:lnTo>
                    <a:pt x="182880" y="601980"/>
                  </a:lnTo>
                  <a:lnTo>
                    <a:pt x="358140" y="281940"/>
                  </a:lnTo>
                </a:path>
              </a:pathLst>
            </a:custGeom>
            <a:no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075389" y="2003101"/>
              <a:ext cx="479444" cy="794153"/>
              <a:chOff x="3917076" y="2058898"/>
              <a:chExt cx="479444" cy="794153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3917076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042400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168887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294211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8383805" y="2010475"/>
              <a:ext cx="479444" cy="794153"/>
              <a:chOff x="3917076" y="2058898"/>
              <a:chExt cx="479444" cy="794153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3917076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042400" y="2058898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168887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4294211" y="2059231"/>
                <a:ext cx="102309" cy="79382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6756"/>
                <a:endParaRPr lang="sv-SE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6153730" y="3504398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502226" y="3503389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03099" y="3510077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54603" y="3513924"/>
              <a:ext cx="1189868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930758" y="4821047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405264" y="4816814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8351101" y="4818592"/>
              <a:ext cx="1374031" cy="79382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6756"/>
              <a:endParaRPr lang="sv-SE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28635" y="4661935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930757" y="4661935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3454603" y="4675471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457314" y="3354812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41836" y="3355098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03099" y="3355098"/>
              <a:ext cx="0" cy="1591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9831266" y="3531774"/>
              <a:ext cx="1363052" cy="1217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2.1·10</a:t>
              </a:r>
              <a:r>
                <a:rPr lang="sv-SE" sz="1400" baseline="300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14 </a:t>
              </a:r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particles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per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subpulse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baseline="30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/>
              </a:r>
              <a:br>
                <a:rPr lang="sv-SE" sz="1400" baseline="30000" dirty="0">
                  <a:solidFill>
                    <a:prstClr val="black"/>
                  </a:solidFill>
                  <a:cs typeface="Times New Roman" panose="02020603050405020304" pitchFamily="18" charset="0"/>
                </a:rPr>
              </a:b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/>
              </a:r>
              <a:b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</a:br>
              <a:endParaRPr lang="sv-SE" sz="1400" dirty="0">
                <a:solidFill>
                  <a:prstClr val="blac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52108" y="1408446"/>
              <a:ext cx="9753914" cy="48502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9831266" y="2045142"/>
              <a:ext cx="1363052" cy="1240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6756"/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8.25·10</a:t>
              </a:r>
              <a:r>
                <a:rPr lang="sv-SE" sz="1400" baseline="300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14 </a:t>
              </a:r>
              <a:r>
                <a:rPr lang="sv-SE" sz="140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particles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per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macro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r>
                <a:rPr lang="sv-SE" sz="1400" dirty="0" err="1">
                  <a:solidFill>
                    <a:prstClr val="black"/>
                  </a:solidFill>
                  <a:cs typeface="Times New Roman" panose="02020603050405020304" pitchFamily="18" charset="0"/>
                </a:rPr>
                <a:t>pulse</a:t>
              </a: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  </a:t>
              </a:r>
              <a:r>
                <a:rPr lang="sv-SE" sz="1400" baseline="300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/>
              </a:r>
              <a:br>
                <a:rPr lang="sv-SE" sz="1400" baseline="30000" dirty="0">
                  <a:solidFill>
                    <a:prstClr val="black"/>
                  </a:solidFill>
                  <a:cs typeface="Times New Roman" panose="02020603050405020304" pitchFamily="18" charset="0"/>
                </a:rPr>
              </a:br>
              <a: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/>
              </a:r>
              <a:br>
                <a:rPr lang="sv-SE" sz="1400" dirty="0">
                  <a:solidFill>
                    <a:prstClr val="black"/>
                  </a:solidFill>
                  <a:cs typeface="Times New Roman" panose="02020603050405020304" pitchFamily="18" charset="0"/>
                </a:rPr>
              </a:br>
              <a:endParaRPr lang="sv-SE" sz="1400" dirty="0">
                <a:solidFill>
                  <a:prstClr val="black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04366" y="1280354"/>
            <a:ext cx="5950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Scenario A, max </a:t>
            </a:r>
            <a:r>
              <a:rPr lang="sv-SE" dirty="0" err="1" smtClean="0"/>
              <a:t>pulse</a:t>
            </a:r>
            <a:r>
              <a:rPr lang="sv-SE" dirty="0" smtClean="0"/>
              <a:t> </a:t>
            </a:r>
            <a:r>
              <a:rPr lang="sv-SE" dirty="0" err="1" smtClean="0"/>
              <a:t>length</a:t>
            </a:r>
            <a:r>
              <a:rPr lang="sv-SE" dirty="0" smtClean="0"/>
              <a:t> 2.9 </a:t>
            </a:r>
            <a:r>
              <a:rPr lang="sv-SE" dirty="0" err="1" smtClean="0"/>
              <a:t>ms</a:t>
            </a:r>
            <a:r>
              <a:rPr lang="sv-SE" dirty="0" smtClean="0"/>
              <a:t> </a:t>
            </a:r>
            <a:r>
              <a:rPr lang="sv-SE" dirty="0" err="1" smtClean="0"/>
              <a:t>limited</a:t>
            </a:r>
            <a:r>
              <a:rPr lang="sv-SE" dirty="0" smtClean="0"/>
              <a:t> by RF modulators</a:t>
            </a:r>
            <a:br>
              <a:rPr lang="sv-SE" dirty="0" smtClean="0"/>
            </a:br>
            <a:r>
              <a:rPr lang="sv-SE" dirty="0" smtClean="0"/>
              <a:t> -&gt; </a:t>
            </a:r>
            <a:r>
              <a:rPr lang="sv-SE" dirty="0" err="1" smtClean="0"/>
              <a:t>increase</a:t>
            </a:r>
            <a:r>
              <a:rPr lang="sv-SE" dirty="0" smtClean="0"/>
              <a:t> </a:t>
            </a:r>
            <a:r>
              <a:rPr lang="sv-SE" dirty="0" err="1" smtClean="0"/>
              <a:t>current</a:t>
            </a:r>
            <a:r>
              <a:rPr lang="sv-SE" dirty="0" smtClean="0"/>
              <a:t> to 55 mA @ 2.5 GeV   </a:t>
            </a:r>
            <a:endParaRPr lang="sv-SE" dirty="0"/>
          </a:p>
        </p:txBody>
      </p:sp>
      <p:sp>
        <p:nvSpPr>
          <p:cNvPr id="71" name="Rectangle 70"/>
          <p:cNvSpPr/>
          <p:nvPr/>
        </p:nvSpPr>
        <p:spPr>
          <a:xfrm>
            <a:off x="2374119" y="6075256"/>
            <a:ext cx="23558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Micro </a:t>
            </a:r>
            <a:r>
              <a:rPr lang="sv-SE" sz="1200" dirty="0" err="1" smtClean="0"/>
              <a:t>bunches</a:t>
            </a:r>
            <a:r>
              <a:rPr lang="sv-SE" sz="1200" dirty="0" smtClean="0"/>
              <a:t>, </a:t>
            </a:r>
            <a:r>
              <a:rPr lang="sv-SE" sz="1200" dirty="0"/>
              <a:t>2.84 </a:t>
            </a:r>
            <a:r>
              <a:rPr lang="sv-SE" sz="1200" dirty="0" err="1"/>
              <a:t>ns</a:t>
            </a:r>
            <a:r>
              <a:rPr lang="sv-SE" sz="1200" dirty="0"/>
              <a:t> (352 MHz) </a:t>
            </a:r>
          </a:p>
        </p:txBody>
      </p:sp>
    </p:spTree>
    <p:extLst>
      <p:ext uri="{BB962C8B-B14F-4D97-AF65-F5344CB8AC3E}">
        <p14:creationId xmlns:p14="http://schemas.microsoft.com/office/powerpoint/2010/main" val="31497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6</a:t>
            </a:fld>
            <a:endParaRPr lang="sv-SE"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94073"/>
              </p:ext>
            </p:extLst>
          </p:nvPr>
        </p:nvGraphicFramePr>
        <p:xfrm>
          <a:off x="822948" y="2276635"/>
          <a:ext cx="7498103" cy="3408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48794">
                  <a:extLst>
                    <a:ext uri="{9D8B030D-6E8A-4147-A177-3AD203B41FA5}">
                      <a16:colId xmlns:a16="http://schemas.microsoft.com/office/drawing/2014/main" val="3387423393"/>
                    </a:ext>
                  </a:extLst>
                </a:gridCol>
                <a:gridCol w="1894244">
                  <a:extLst>
                    <a:ext uri="{9D8B030D-6E8A-4147-A177-3AD203B41FA5}">
                      <a16:colId xmlns:a16="http://schemas.microsoft.com/office/drawing/2014/main" val="3652871688"/>
                    </a:ext>
                  </a:extLst>
                </a:gridCol>
                <a:gridCol w="1596071">
                  <a:extLst>
                    <a:ext uri="{9D8B030D-6E8A-4147-A177-3AD203B41FA5}">
                      <a16:colId xmlns:a16="http://schemas.microsoft.com/office/drawing/2014/main" val="1215810345"/>
                    </a:ext>
                  </a:extLst>
                </a:gridCol>
                <a:gridCol w="1658994">
                  <a:extLst>
                    <a:ext uri="{9D8B030D-6E8A-4147-A177-3AD203B41FA5}">
                      <a16:colId xmlns:a16="http://schemas.microsoft.com/office/drawing/2014/main" val="2667738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Scenario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A, B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C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D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94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Current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55 mA</a:t>
                      </a:r>
                      <a:r>
                        <a:rPr lang="sv-SE" sz="1800" baseline="0" dirty="0" smtClean="0"/>
                        <a:t>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~32 mA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50 mA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10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Particles</a:t>
                      </a:r>
                      <a:r>
                        <a:rPr lang="sv-SE" sz="1800" dirty="0" smtClean="0"/>
                        <a:t> per </a:t>
                      </a:r>
                      <a:r>
                        <a:rPr lang="sv-SE" sz="1800" dirty="0" err="1" smtClean="0"/>
                        <a:t>subpulse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2.1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dirty="0" smtClean="0"/>
                        <a:t>· 10</a:t>
                      </a:r>
                      <a:r>
                        <a:rPr lang="sv-SE" sz="1800" baseline="30000" dirty="0" smtClean="0"/>
                        <a:t>14</a:t>
                      </a:r>
                      <a:r>
                        <a:rPr lang="sv-SE" sz="1800" dirty="0" smtClean="0"/>
                        <a:t>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2.75 · 10</a:t>
                      </a:r>
                      <a:r>
                        <a:rPr lang="sv-SE" sz="1800" baseline="30000" dirty="0" smtClean="0"/>
                        <a:t>14</a:t>
                      </a:r>
                      <a:endParaRPr lang="sv-SE" sz="1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2.75 · 10</a:t>
                      </a:r>
                      <a:r>
                        <a:rPr lang="sv-SE" sz="1800" baseline="30000" dirty="0" smtClean="0"/>
                        <a:t>14</a:t>
                      </a:r>
                      <a:endParaRPr lang="sv-SE" sz="1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64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Pulse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length</a:t>
                      </a:r>
                      <a:r>
                        <a:rPr lang="sv-SE" sz="1800" dirty="0" smtClean="0"/>
                        <a:t> (</a:t>
                      </a:r>
                      <a:r>
                        <a:rPr lang="sv-SE" sz="1800" dirty="0" err="1" smtClean="0"/>
                        <a:t>ms</a:t>
                      </a:r>
                      <a:r>
                        <a:rPr lang="sv-SE" sz="1800" dirty="0" smtClean="0"/>
                        <a:t>)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0.65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~1.5</a:t>
                      </a:r>
                      <a:r>
                        <a:rPr lang="sv-SE" sz="1800" baseline="0" dirty="0" smtClean="0"/>
                        <a:t> *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0.95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68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Frequency</a:t>
                      </a:r>
                      <a:r>
                        <a:rPr lang="sv-SE" sz="1800" dirty="0" smtClean="0"/>
                        <a:t>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14 Hz</a:t>
                      </a:r>
                      <a:r>
                        <a:rPr lang="sv-SE" sz="1800" baseline="0" dirty="0" smtClean="0"/>
                        <a:t> (1.3 kHz)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smtClean="0"/>
                        <a:t>56 Hz </a:t>
                      </a:r>
                      <a:endParaRPr lang="sv-SE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56 Hz 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84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Number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of</a:t>
                      </a:r>
                      <a:r>
                        <a:rPr lang="sv-SE" sz="1800" dirty="0" smtClean="0"/>
                        <a:t> </a:t>
                      </a:r>
                      <a:r>
                        <a:rPr lang="sv-SE" sz="1800" dirty="0" err="1" smtClean="0"/>
                        <a:t>subpulses</a:t>
                      </a:r>
                      <a:r>
                        <a:rPr lang="sv-SE" sz="1800" baseline="0" dirty="0" smtClean="0"/>
                        <a:t> per </a:t>
                      </a:r>
                      <a:r>
                        <a:rPr lang="sv-SE" sz="1800" baseline="0" dirty="0" err="1" smtClean="0"/>
                        <a:t>macro</a:t>
                      </a:r>
                      <a:r>
                        <a:rPr lang="sv-SE" sz="1800" baseline="0" dirty="0" smtClean="0"/>
                        <a:t> period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4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4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 smtClean="0"/>
                        <a:t>3</a:t>
                      </a:r>
                      <a:endParaRPr lang="sv-SE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3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21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err="1" smtClean="0"/>
                        <a:t>Number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baseline="0" dirty="0" err="1" smtClean="0"/>
                        <a:t>of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baseline="0" dirty="0" err="1" smtClean="0"/>
                        <a:t>particles</a:t>
                      </a:r>
                      <a:r>
                        <a:rPr lang="sv-SE" sz="1800" baseline="0" dirty="0" smtClean="0"/>
                        <a:t> per </a:t>
                      </a:r>
                      <a:r>
                        <a:rPr lang="sv-SE" sz="1800" baseline="0" dirty="0" err="1" smtClean="0"/>
                        <a:t>macro</a:t>
                      </a:r>
                      <a:r>
                        <a:rPr lang="sv-SE" sz="1800" baseline="0" dirty="0" smtClean="0"/>
                        <a:t> period </a:t>
                      </a:r>
                    </a:p>
                    <a:p>
                      <a:r>
                        <a:rPr lang="sv-SE" sz="1800" dirty="0" smtClean="0"/>
                        <a:t>(72</a:t>
                      </a:r>
                      <a:r>
                        <a:rPr lang="sv-SE" sz="1800" baseline="0" dirty="0" smtClean="0"/>
                        <a:t> </a:t>
                      </a:r>
                      <a:r>
                        <a:rPr lang="sv-SE" sz="1800" baseline="0" dirty="0" err="1" smtClean="0"/>
                        <a:t>ms</a:t>
                      </a:r>
                      <a:r>
                        <a:rPr lang="sv-SE" sz="1800" baseline="0" dirty="0" smtClean="0"/>
                        <a:t> / 14 Hz) </a:t>
                      </a:r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4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aseline="0" dirty="0" smtClean="0"/>
                        <a:t>8.25 </a:t>
                      </a:r>
                      <a:r>
                        <a:rPr lang="sv-SE" sz="1800" dirty="0" smtClean="0"/>
                        <a:t>· 10</a:t>
                      </a:r>
                      <a:r>
                        <a:rPr lang="sv-SE" sz="1800" baseline="30000" dirty="0" smtClean="0"/>
                        <a:t>14</a:t>
                      </a:r>
                      <a:r>
                        <a:rPr lang="sv-SE" sz="1800" dirty="0" smtClean="0"/>
                        <a:t> </a:t>
                      </a:r>
                    </a:p>
                    <a:p>
                      <a:endParaRPr lang="sv-S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4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aseline="0" dirty="0" smtClean="0"/>
                        <a:t>8.25 </a:t>
                      </a:r>
                      <a:r>
                        <a:rPr lang="sv-SE" sz="1800" dirty="0" smtClean="0"/>
                        <a:t>· 10</a:t>
                      </a:r>
                      <a:r>
                        <a:rPr lang="sv-SE" sz="1800" baseline="30000" dirty="0" smtClean="0"/>
                        <a:t>14</a:t>
                      </a:r>
                      <a:r>
                        <a:rPr lang="sv-SE" sz="1800" dirty="0" smtClean="0"/>
                        <a:t> </a:t>
                      </a:r>
                      <a:endParaRPr lang="sv-SE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aseline="0" dirty="0" smtClean="0"/>
                        <a:t>8.25 </a:t>
                      </a:r>
                      <a:r>
                        <a:rPr lang="sv-SE" sz="1800" dirty="0" smtClean="0"/>
                        <a:t>· 10</a:t>
                      </a:r>
                      <a:r>
                        <a:rPr lang="sv-SE" sz="1800" baseline="30000" dirty="0" smtClean="0"/>
                        <a:t>14</a:t>
                      </a:r>
                      <a:r>
                        <a:rPr lang="sv-SE" sz="1800" dirty="0" smtClean="0"/>
                        <a:t> </a:t>
                      </a:r>
                      <a:endParaRPr lang="sv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11084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5602" y="1576534"/>
            <a:ext cx="500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Beam</a:t>
            </a:r>
            <a:r>
              <a:rPr lang="sv-SE" dirty="0" smtClean="0"/>
              <a:t> parameters @ </a:t>
            </a:r>
            <a:r>
              <a:rPr lang="sv-SE" b="1" dirty="0" smtClean="0"/>
              <a:t>2.5 GeV </a:t>
            </a:r>
            <a:r>
              <a:rPr lang="sv-SE" dirty="0" smtClean="0"/>
              <a:t>for different </a:t>
            </a:r>
            <a:r>
              <a:rPr lang="sv-SE" dirty="0" err="1" smtClean="0"/>
              <a:t>schemes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742361" y="6016084"/>
            <a:ext cx="6468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* </a:t>
            </a:r>
            <a:r>
              <a:rPr lang="sv-SE" sz="1400" dirty="0" err="1" smtClean="0"/>
              <a:t>Time</a:t>
            </a:r>
            <a:r>
              <a:rPr lang="sv-SE" sz="1400" dirty="0" smtClean="0"/>
              <a:t> </a:t>
            </a:r>
            <a:r>
              <a:rPr lang="sv-SE" sz="1400" dirty="0" err="1"/>
              <a:t>limited</a:t>
            </a:r>
            <a:r>
              <a:rPr lang="sv-SE" sz="1400" dirty="0"/>
              <a:t> by </a:t>
            </a:r>
            <a:r>
              <a:rPr lang="sv-SE" sz="1400" dirty="0" err="1"/>
              <a:t>storage</a:t>
            </a:r>
            <a:r>
              <a:rPr lang="sv-SE" sz="1400" dirty="0"/>
              <a:t> </a:t>
            </a:r>
            <a:r>
              <a:rPr lang="sv-SE" sz="1400" dirty="0" err="1"/>
              <a:t>time</a:t>
            </a:r>
            <a:r>
              <a:rPr lang="sv-SE" sz="1400" dirty="0"/>
              <a:t> in </a:t>
            </a:r>
            <a:r>
              <a:rPr lang="sv-SE" sz="1400" dirty="0" err="1"/>
              <a:t>accumulator</a:t>
            </a:r>
            <a:r>
              <a:rPr lang="sv-SE" sz="1400" dirty="0"/>
              <a:t> </a:t>
            </a:r>
            <a:r>
              <a:rPr lang="sv-SE" sz="1400" dirty="0" smtClean="0"/>
              <a:t>ring </a:t>
            </a:r>
            <a:r>
              <a:rPr lang="sv-SE" sz="1400" dirty="0" err="1" smtClean="0"/>
              <a:t>about</a:t>
            </a:r>
            <a:r>
              <a:rPr lang="sv-SE" sz="1400" dirty="0" smtClean="0"/>
              <a:t> 1000 </a:t>
            </a:r>
            <a:r>
              <a:rPr lang="sv-SE" sz="1400" dirty="0" err="1" smtClean="0"/>
              <a:t>turns</a:t>
            </a:r>
            <a:r>
              <a:rPr lang="sv-SE" sz="1400" dirty="0" smtClean="0"/>
              <a:t>, e-p </a:t>
            </a:r>
            <a:r>
              <a:rPr lang="sv-SE" sz="1400" dirty="0" err="1" smtClean="0"/>
              <a:t>instabilities</a:t>
            </a:r>
            <a:r>
              <a:rPr lang="sv-SE" sz="1400" dirty="0" smtClean="0"/>
              <a:t>    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8522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7825" y="59409"/>
            <a:ext cx="5762624" cy="1441451"/>
          </a:xfrm>
        </p:spPr>
        <p:txBody>
          <a:bodyPr/>
          <a:lstStyle/>
          <a:p>
            <a:r>
              <a:rPr lang="sv-SE" dirty="0" smtClean="0"/>
              <a:t>Different </a:t>
            </a:r>
            <a:r>
              <a:rPr lang="sv-SE" dirty="0" err="1" smtClean="0"/>
              <a:t>pulsing</a:t>
            </a:r>
            <a:r>
              <a:rPr lang="sv-SE" dirty="0" smtClean="0"/>
              <a:t> </a:t>
            </a:r>
            <a:r>
              <a:rPr lang="sv-SE" dirty="0" err="1" smtClean="0"/>
              <a:t>schemes</a:t>
            </a:r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7</a:t>
            </a:fld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112" y="1319990"/>
            <a:ext cx="8889356" cy="516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-28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Hz pulsing of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Linac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~2.9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long pulses.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(H</a:t>
            </a:r>
            <a:r>
              <a:rPr lang="en-GB" sz="14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Hz). Flat top RF modulators 3.35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fill time 0.3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RF regulation 0.1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 Baseline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-1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accumulator ring. </a:t>
            </a:r>
            <a:b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-Laser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stripping (has to be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developed, SNS).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-Every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macro pulse is divided into 3 or 4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subpulses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with gaps of 100us between, for extraction kickers to fall back. </a:t>
            </a:r>
            <a:b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-Foil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stripping not feasible due to heat load of foil. (moving foil is technically demanding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-Upgrade of charging capacity of modulators required. -Frequency at target too high?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-28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Hz pulsing of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Linac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with ~ 3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long pulses.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-3 or 4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accumulator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rings.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-Foil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stripping. (or laser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stripping)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-Every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macro pulse is divided into 3 or 4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subpulses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with gaps of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&lt;~100 us (experience from Linac4-PSB about &gt;~1-10 us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cds.cern.ch/record/1326339/files/project-note-0028.pdf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for switching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between rings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.)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endParaRPr lang="en-GB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lphaUcPeriod"/>
            </a:pP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56 Hz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pulsing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~1.5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long pulses.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accumulator ring.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-Requires a major upgrade of modulators for RF system, separate modulators for H</a:t>
            </a:r>
            <a:r>
              <a:rPr lang="en-GB" sz="14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⁻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pulses.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-Instability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problems in the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accumulator ring may develop which limits the time.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-Lower beam duty cycle compared to A and B, cavity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fill time ~0.3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</a:pPr>
            <a:endParaRPr lang="sv-S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56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Hz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pulses,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of about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0.9 </a:t>
            </a:r>
            <a:r>
              <a:rPr lang="en-GB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each.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 accumulator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ring. 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-Requires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a major upgrade of modulators for RF system, separate modulators for H</a:t>
            </a:r>
            <a:r>
              <a:rPr lang="en-GB" sz="14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⁻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pulses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-Lower beam duty cycle compared to A and B, cavity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fill time ~0.3 </a:t>
            </a:r>
            <a:r>
              <a:rPr lang="en-GB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GB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sv-SE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1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7825" y="59409"/>
            <a:ext cx="5762624" cy="1441451"/>
          </a:xfrm>
        </p:spPr>
        <p:txBody>
          <a:bodyPr/>
          <a:lstStyle/>
          <a:p>
            <a:r>
              <a:rPr lang="sv-SE" dirty="0" smtClean="0"/>
              <a:t>Different </a:t>
            </a:r>
            <a:r>
              <a:rPr lang="sv-SE" dirty="0" err="1" smtClean="0"/>
              <a:t>schemes</a:t>
            </a:r>
            <a:r>
              <a:rPr lang="sv-SE" dirty="0" smtClean="0"/>
              <a:t> </a:t>
            </a:r>
            <a:r>
              <a:rPr lang="sv-SE" dirty="0" err="1" smtClean="0"/>
              <a:t>cont’d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4106"/>
            <a:fld id="{038C62C7-F79B-CD4A-A5DF-5683BBEC4A65}" type="slidenum"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pPr defTabSz="454106"/>
              <a:t>8</a:t>
            </a:fld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79" y="1624106"/>
            <a:ext cx="84321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Laser stripping is being developed at SNS. See presentation Ye Zou, </a:t>
            </a:r>
            <a:r>
              <a:rPr lang="en-GB" sz="1400" dirty="0" err="1"/>
              <a:t>NuFACT</a:t>
            </a:r>
            <a:r>
              <a:rPr lang="en-GB" sz="1400" dirty="0"/>
              <a:t> 18 for different injection schemes  </a:t>
            </a:r>
            <a:endParaRPr lang="en-GB" sz="1400" dirty="0" smtClean="0"/>
          </a:p>
          <a:p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According to simulations </a:t>
            </a:r>
            <a:r>
              <a:rPr lang="en-GB" sz="1400" dirty="0" smtClean="0"/>
              <a:t>by S. </a:t>
            </a:r>
            <a:r>
              <a:rPr lang="en-GB" sz="1400" dirty="0" err="1" smtClean="0"/>
              <a:t>Mashida</a:t>
            </a:r>
            <a:r>
              <a:rPr lang="en-GB" sz="1400" dirty="0" smtClean="0"/>
              <a:t>, creation </a:t>
            </a:r>
            <a:r>
              <a:rPr lang="en-GB" sz="1400" dirty="0"/>
              <a:t>of the extraction gap in the accumulator ring is not feasible, since the time to reach this is about </a:t>
            </a:r>
            <a:r>
              <a:rPr lang="en-GB" sz="1400" dirty="0" smtClean="0"/>
              <a:t>2 </a:t>
            </a:r>
            <a:r>
              <a:rPr lang="en-GB" sz="1400" dirty="0" err="1" smtClean="0"/>
              <a:t>ms</a:t>
            </a:r>
            <a:r>
              <a:rPr lang="en-GB" sz="1400" dirty="0" smtClean="0"/>
              <a:t> </a:t>
            </a:r>
            <a:r>
              <a:rPr lang="en-GB" sz="1400" dirty="0"/>
              <a:t>or </a:t>
            </a:r>
            <a:r>
              <a:rPr lang="en-GB" sz="1400" dirty="0" smtClean="0"/>
              <a:t>2000 </a:t>
            </a:r>
            <a:r>
              <a:rPr lang="en-GB" sz="1400" dirty="0"/>
              <a:t>turns, and instabilities will develop in this time. SNS experience e-p instabilities. </a:t>
            </a:r>
            <a:r>
              <a:rPr lang="en-GB" sz="1400" dirty="0" smtClean="0"/>
              <a:t>See presentation Ye </a:t>
            </a:r>
            <a:r>
              <a:rPr lang="en-GB" sz="1400" dirty="0"/>
              <a:t>Zou, </a:t>
            </a:r>
            <a:r>
              <a:rPr lang="en-GB" sz="1400" dirty="0" err="1"/>
              <a:t>NuFACT</a:t>
            </a:r>
            <a:r>
              <a:rPr lang="en-GB" sz="1400" dirty="0"/>
              <a:t> </a:t>
            </a:r>
            <a:r>
              <a:rPr lang="en-GB" sz="1400" dirty="0" smtClean="0"/>
              <a:t>18. </a:t>
            </a:r>
          </a:p>
          <a:p>
            <a:r>
              <a:rPr lang="en-GB" sz="1400" dirty="0" smtClean="0"/>
              <a:t> 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The chopping of the pulses </a:t>
            </a:r>
            <a:r>
              <a:rPr lang="en-GB" sz="1400" dirty="0" smtClean="0"/>
              <a:t>for the extraction gap of around 100 ns, (100-150 ns) will </a:t>
            </a:r>
            <a:r>
              <a:rPr lang="en-GB" sz="1400" dirty="0"/>
              <a:t>be made in the MEBT (needs to be modified). This chopping will generate HOMs which can </a:t>
            </a:r>
            <a:r>
              <a:rPr lang="en-GB" sz="1400" dirty="0" smtClean="0"/>
              <a:t>perturb the </a:t>
            </a:r>
            <a:r>
              <a:rPr lang="en-GB" sz="1400" dirty="0"/>
              <a:t>beam, and/or cause extra heat load. Simulations from Aaron Farricker, CERN. </a:t>
            </a:r>
            <a:r>
              <a:rPr lang="en-GB" sz="1400" dirty="0" smtClean="0"/>
              <a:t>See presentation M. Eshraqi, this meeting. 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smtClean="0"/>
              <a:t>(SNS has a lower current, and HOM couplers but they have been removing them due to other problems). Needs further studies. </a:t>
            </a:r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Stripping due to intra-beam scattering is probably the largest problem for the </a:t>
            </a:r>
            <a:r>
              <a:rPr lang="en-GB" sz="1400" dirty="0" err="1" smtClean="0"/>
              <a:t>linac</a:t>
            </a:r>
            <a:r>
              <a:rPr lang="en-GB" sz="1400" dirty="0" smtClean="0"/>
              <a:t> for a current of &gt;~ 50 </a:t>
            </a:r>
            <a:r>
              <a:rPr lang="en-GB" sz="1400" dirty="0"/>
              <a:t>mA. 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Preferable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point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view 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have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 current and 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 pulses to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stripping of H- , 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C. (RF modulators need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modified</a:t>
            </a: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 Needs further studies. </a:t>
            </a:r>
            <a:endParaRPr lang="sv-S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/>
              <a:t>Pulsing</a:t>
            </a:r>
            <a:r>
              <a:rPr lang="sv-SE" sz="1400" dirty="0" smtClean="0"/>
              <a:t> </a:t>
            </a:r>
            <a:r>
              <a:rPr lang="sv-SE" sz="1400" dirty="0" err="1" smtClean="0"/>
              <a:t>scheme</a:t>
            </a:r>
            <a:r>
              <a:rPr lang="sv-SE" sz="1400" dirty="0" smtClean="0"/>
              <a:t> A and B </a:t>
            </a:r>
            <a:r>
              <a:rPr lang="sv-SE" sz="1400" dirty="0" err="1" smtClean="0"/>
              <a:t>can</a:t>
            </a:r>
            <a:r>
              <a:rPr lang="sv-SE" sz="1400" dirty="0" smtClean="0"/>
              <a:t> be </a:t>
            </a:r>
            <a:r>
              <a:rPr lang="sv-SE" sz="1400" dirty="0" err="1" smtClean="0"/>
              <a:t>problematic</a:t>
            </a:r>
            <a:r>
              <a:rPr lang="sv-SE" sz="1400" dirty="0" smtClean="0"/>
              <a:t> from </a:t>
            </a:r>
            <a:r>
              <a:rPr lang="sv-SE" sz="1400" dirty="0" err="1" smtClean="0"/>
              <a:t>target</a:t>
            </a:r>
            <a:r>
              <a:rPr lang="sv-SE" sz="1400" dirty="0" smtClean="0"/>
              <a:t> </a:t>
            </a:r>
            <a:r>
              <a:rPr lang="sv-SE" sz="1400" dirty="0" err="1" smtClean="0"/>
              <a:t>point</a:t>
            </a:r>
            <a:r>
              <a:rPr lang="sv-SE" sz="1400" dirty="0" smtClean="0"/>
              <a:t> </a:t>
            </a:r>
            <a:r>
              <a:rPr lang="sv-SE" sz="1400" dirty="0" err="1" smtClean="0"/>
              <a:t>of</a:t>
            </a:r>
            <a:r>
              <a:rPr lang="sv-SE" sz="1400" dirty="0" smtClean="0"/>
              <a:t> </a:t>
            </a:r>
            <a:r>
              <a:rPr lang="sv-SE" sz="1400" dirty="0" err="1" smtClean="0"/>
              <a:t>view</a:t>
            </a:r>
            <a:r>
              <a:rPr lang="sv-SE" sz="1400" dirty="0" smtClean="0"/>
              <a:t>? </a:t>
            </a:r>
            <a:r>
              <a:rPr lang="sv-SE" sz="1400" dirty="0" err="1" smtClean="0"/>
              <a:t>Higher</a:t>
            </a:r>
            <a:r>
              <a:rPr lang="sv-SE" sz="1400" dirty="0" smtClean="0"/>
              <a:t> </a:t>
            </a:r>
            <a:r>
              <a:rPr lang="sv-SE" sz="1400" dirty="0" err="1" smtClean="0"/>
              <a:t>than</a:t>
            </a:r>
            <a:r>
              <a:rPr lang="sv-SE" sz="1400" dirty="0" smtClean="0"/>
              <a:t> 56 Hz. </a:t>
            </a:r>
            <a:endParaRPr lang="sv-SE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006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ESSnuSB</a:t>
            </a:r>
            <a:r>
              <a:rPr dirty="0"/>
              <a:t> upgrade </a:t>
            </a:r>
            <a:r>
              <a:rPr lang="sv-SE" dirty="0" smtClean="0"/>
              <a:t>options</a:t>
            </a:r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B. Gålnander, ESSnuSB, Strasbourg</a:t>
            </a:r>
            <a:endParaRPr lang="sv-SE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sv-SE" smtClean="0"/>
              <a:t>9</a:t>
            </a:fld>
            <a:endParaRPr lang="sv-SE"/>
          </a:p>
        </p:txBody>
      </p:sp>
      <p:sp>
        <p:nvSpPr>
          <p:cNvPr id="7" name="Shape 166"/>
          <p:cNvSpPr txBox="1">
            <a:spLocks/>
          </p:cNvSpPr>
          <p:nvPr/>
        </p:nvSpPr>
        <p:spPr>
          <a:xfrm>
            <a:off x="0" y="1529625"/>
            <a:ext cx="8690487" cy="379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304799" marR="0" indent="-304799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1pPr>
            <a:lvl2pPr marL="685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-"/>
              <a:tabLst/>
              <a:defRPr sz="24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2pPr>
            <a:lvl3pPr marL="1066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Lucida Grande"/>
              <a:buChar char="‣"/>
              <a:tabLst/>
              <a:defRPr sz="2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3pPr>
            <a:lvl4pPr marL="1447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 sz="18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4pPr>
            <a:lvl5pPr marL="1828800" marR="0" indent="-3048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Zapf Dingbats"/>
              <a:buChar char="✴"/>
              <a:tabLst/>
              <a:defRPr sz="16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5pPr>
            <a:lvl6pPr marL="2286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6pPr>
            <a:lvl7pPr marL="2667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7pPr>
            <a:lvl8pPr marL="3048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8pPr>
            <a:lvl9pPr marL="3429000" marR="0" indent="-381000" algn="l" defTabSz="5842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Tx/>
              <a:buChar char="•"/>
              <a:tabLst/>
              <a:defRPr sz="3000" b="0" i="0" u="none" strike="noStrike" cap="none" spc="0" baseline="0">
                <a:ln>
                  <a:noFill/>
                </a:ln>
                <a:solidFill>
                  <a:srgbClr val="535353"/>
                </a:solidFill>
                <a:uFillTx/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1143000" marR="0" lvl="3" indent="0" algn="l" defTabSz="584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Gill Sans"/>
              <a:sym typeface="Gill Sans"/>
            </a:endParaRPr>
          </a:p>
          <a:p>
            <a:pPr marL="1447800" marR="0" lvl="3" indent="-304800" algn="l" defTabSz="584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35353"/>
              </a:buClr>
              <a:buSzPct val="82000"/>
              <a:buFont typeface="Thonburi"/>
              <a:buChar char="๏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287175" y="6285758"/>
            <a:ext cx="8569655" cy="287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>
              <a:defRPr sz="1400"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r>
              <a:rPr sz="1400" dirty="0">
                <a:solidFill>
                  <a:srgbClr val="FF0000"/>
                </a:solidFill>
              </a:rPr>
              <a:t>Extracted from the </a:t>
            </a:r>
            <a:r>
              <a:rPr lang="sv-SE" sz="1400" dirty="0" err="1" smtClean="0">
                <a:solidFill>
                  <a:srgbClr val="FF0000"/>
                </a:solidFill>
              </a:rPr>
              <a:t>assessment</a:t>
            </a:r>
            <a:r>
              <a:rPr lang="sv-SE" sz="1400" dirty="0" smtClean="0">
                <a:solidFill>
                  <a:srgbClr val="FF0000"/>
                </a:solidFill>
              </a:rPr>
              <a:t> </a:t>
            </a:r>
            <a:r>
              <a:rPr sz="1400" dirty="0" smtClean="0">
                <a:solidFill>
                  <a:srgbClr val="FF0000"/>
                </a:solidFill>
              </a:rPr>
              <a:t>report </a:t>
            </a:r>
            <a:r>
              <a:rPr sz="1400" dirty="0">
                <a:solidFill>
                  <a:srgbClr val="FF0000"/>
                </a:solidFill>
              </a:rPr>
              <a:t>by Frank </a:t>
            </a:r>
            <a:r>
              <a:rPr sz="1400" dirty="0" err="1">
                <a:solidFill>
                  <a:srgbClr val="FF0000"/>
                </a:solidFill>
              </a:rPr>
              <a:t>Gerigk</a:t>
            </a:r>
            <a:r>
              <a:rPr sz="1400" dirty="0">
                <a:solidFill>
                  <a:srgbClr val="FF0000"/>
                </a:solidFill>
              </a:rPr>
              <a:t> and Eric </a:t>
            </a:r>
            <a:r>
              <a:rPr sz="1400" dirty="0" err="1">
                <a:solidFill>
                  <a:srgbClr val="FF0000"/>
                </a:solidFill>
              </a:rPr>
              <a:t>Montesinos</a:t>
            </a:r>
            <a:r>
              <a:rPr sz="1400" dirty="0">
                <a:solidFill>
                  <a:srgbClr val="FF0000"/>
                </a:solidFill>
              </a:rPr>
              <a:t>, </a:t>
            </a:r>
            <a:r>
              <a:rPr sz="1400" dirty="0" smtClean="0">
                <a:solidFill>
                  <a:srgbClr val="FF0000"/>
                </a:solidFill>
              </a:rPr>
              <a:t>CERN-A</a:t>
            </a:r>
            <a:r>
              <a:rPr lang="sv-SE" sz="1400" dirty="0" smtClean="0">
                <a:solidFill>
                  <a:srgbClr val="FF0000"/>
                </a:solidFill>
              </a:rPr>
              <a:t>CC</a:t>
            </a:r>
            <a:r>
              <a:rPr sz="1400" dirty="0" smtClean="0">
                <a:solidFill>
                  <a:srgbClr val="FF0000"/>
                </a:solidFill>
              </a:rPr>
              <a:t>-NOTE-2016-0050</a:t>
            </a:r>
            <a:endParaRPr sz="1400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454106"/>
            <a:r>
              <a:rPr lang="sv-SE" smtClean="0">
                <a:latin typeface="Calibri"/>
                <a:ea typeface="ヒラギノ角ゴ ProN W3" charset="0"/>
                <a:cs typeface="ヒラギノ角ゴ ProN W3" charset="0"/>
                <a:sym typeface="Gill Sans" charset="0"/>
              </a:rPr>
              <a:t>2018-11-07</a:t>
            </a:r>
            <a:endParaRPr lang="sv-SE" dirty="0">
              <a:latin typeface="Calibri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6966" y="1318682"/>
            <a:ext cx="872441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799" lvl="0" indent="-304799" defTabSz="584200">
              <a:spcBef>
                <a:spcPts val="1200"/>
              </a:spcBef>
              <a:buClr>
                <a:srgbClr val="535353"/>
              </a:buClr>
              <a:buSzPct val="82000"/>
              <a:buFontTx/>
              <a:buChar char="•"/>
              <a:defRPr sz="2800"/>
            </a:pPr>
            <a:r>
              <a:rPr lang="en-US" sz="1600" kern="0" dirty="0">
                <a:solidFill>
                  <a:srgbClr val="535353"/>
                </a:solidFill>
                <a:latin typeface="Gill Sans"/>
                <a:sym typeface="Gill Sans"/>
              </a:rPr>
              <a:t>The identified major modifications for the doubling of the beam power via a higher repetition rate and higher beam energy are (in no particular order):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Three new electrical substations along the RF gallery.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A third main electrical station, alongside the 2 existing ones.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HV cable trenches and pulling of additional HV cables from the main station towards the new substations. New HV cables between the substations and the modulators in the RF gallery.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Installation of 8 new </a:t>
            </a:r>
            <a:r>
              <a:rPr lang="en-US" sz="1400" kern="0" dirty="0" err="1">
                <a:solidFill>
                  <a:srgbClr val="535353"/>
                </a:solidFill>
                <a:latin typeface="Gill Sans"/>
                <a:sym typeface="Gill Sans"/>
              </a:rPr>
              <a:t>cryo</a:t>
            </a: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 modules and associated RF stations.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Change of klystron collectors, so that 60% more average power can be produced. If klystrons are at the end of their lifetime, they could be exchanged against more powerful models.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Installation of additional capacitor chargers to allow faster pulsing of the modulators. This is only possible if the modular design developed in-house is adopted.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Installation of a H- source + RFQ + MEBT + beam funnel alongside the existing protons source.  </a:t>
            </a:r>
          </a:p>
          <a:p>
            <a:pPr marL="1066800" lvl="2" indent="-304800" defTabSz="584200">
              <a:spcBef>
                <a:spcPts val="1200"/>
              </a:spcBef>
              <a:buClr>
                <a:srgbClr val="535353"/>
              </a:buClr>
              <a:buSzPct val="82000"/>
              <a:buFont typeface="Lucida Grande"/>
              <a:buChar char="‣"/>
            </a:pPr>
            <a:r>
              <a:rPr lang="en-US" sz="1400" kern="0" dirty="0">
                <a:solidFill>
                  <a:srgbClr val="535353"/>
                </a:solidFill>
                <a:latin typeface="Gill Sans"/>
                <a:sym typeface="Gill Sans"/>
              </a:rPr>
              <a:t>Exchange trim magnets and associated power supplies against pulsed versions</a:t>
            </a:r>
          </a:p>
          <a:p>
            <a:pPr marL="304799" lvl="0" indent="-304799" defTabSz="584200">
              <a:spcBef>
                <a:spcPts val="1200"/>
              </a:spcBef>
              <a:buClr>
                <a:srgbClr val="535353"/>
              </a:buClr>
              <a:buSzPct val="82000"/>
              <a:buFontTx/>
              <a:buChar char="•"/>
            </a:pPr>
            <a:r>
              <a:rPr lang="en-US" sz="1600" kern="0" dirty="0">
                <a:solidFill>
                  <a:srgbClr val="535353"/>
                </a:solidFill>
                <a:latin typeface="Gill Sans"/>
                <a:sym typeface="Gill Sans"/>
              </a:rPr>
              <a:t>The reviewers, Frank and Eric, did not find any show stoppers for the addition of 5 MW H- acceleration capability in the current state of the ESS </a:t>
            </a:r>
            <a:r>
              <a:rPr lang="en-US" sz="1600" kern="0" dirty="0" err="1">
                <a:solidFill>
                  <a:srgbClr val="535353"/>
                </a:solidFill>
                <a:latin typeface="Gill Sans"/>
                <a:sym typeface="Gill Sans"/>
              </a:rPr>
              <a:t>linac</a:t>
            </a:r>
            <a:r>
              <a:rPr lang="en-US" sz="1600" kern="0" dirty="0">
                <a:solidFill>
                  <a:srgbClr val="535353"/>
                </a:solidFill>
                <a:latin typeface="Gill Sans"/>
                <a:sym typeface="Gill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09498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901</Words>
  <Application>Microsoft Office PowerPoint</Application>
  <PresentationFormat>On-screen Show (4:3)</PresentationFormat>
  <Paragraphs>175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Gill Sans</vt:lpstr>
      <vt:lpstr>Gill Sans SemiBold</vt:lpstr>
      <vt:lpstr>Lucida Grande</vt:lpstr>
      <vt:lpstr>Thonburi</vt:lpstr>
      <vt:lpstr>Times New Roman</vt:lpstr>
      <vt:lpstr>Wingdings</vt:lpstr>
      <vt:lpstr>ヒラギノ角ゴ ProN W3</vt:lpstr>
      <vt:lpstr>6_Office-tema</vt:lpstr>
      <vt:lpstr>PowerPoint Presentation</vt:lpstr>
      <vt:lpstr>Linac modification </vt:lpstr>
      <vt:lpstr>ESSnuSB upgrade options</vt:lpstr>
      <vt:lpstr>Pulsing schemes  </vt:lpstr>
      <vt:lpstr>Pulse structure baseline, A and B </vt:lpstr>
      <vt:lpstr>PowerPoint Presentation</vt:lpstr>
      <vt:lpstr>Different pulsing schemes  </vt:lpstr>
      <vt:lpstr>Different schemes cont’d </vt:lpstr>
      <vt:lpstr>ESSnuSB upgrade options</vt:lpstr>
      <vt:lpstr>Pulse structure old 50 mA (2.5 GeV)  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Björn Gålnander</dc:creator>
  <cp:lastModifiedBy>Björn Gålnander</cp:lastModifiedBy>
  <cp:revision>47</cp:revision>
  <dcterms:created xsi:type="dcterms:W3CDTF">2018-08-27T09:25:49Z</dcterms:created>
  <dcterms:modified xsi:type="dcterms:W3CDTF">2018-11-07T13:30:09Z</dcterms:modified>
</cp:coreProperties>
</file>