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6"/>
  </p:normalViewPr>
  <p:slideViewPr>
    <p:cSldViewPr snapToGrid="0" snapToObjects="1">
      <p:cViewPr varScale="1">
        <p:scale>
          <a:sx n="107" d="100"/>
          <a:sy n="107" d="100"/>
        </p:scale>
        <p:origin x="2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9BD3-7C8D-8549-8E98-49078B4F24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92BBDB-D584-9F49-8307-31C8F66D2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6968E3-FE80-D84A-87E9-DF67D141BD07}"/>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320DEC45-1C31-8444-8B6B-0B5F603BB1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7529B-BBB9-9A4C-8E78-851C646B361F}"/>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3223347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FF356-41C9-A245-8B4D-C20BC7A846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81536-22B0-C24D-8E92-B1F9DB319B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5F753A-C413-564B-B0E1-C5EB7B8772FC}"/>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438FA520-0412-5F4F-ACB6-083721478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0061C-5EA1-5A4A-92F4-10141D04C1E7}"/>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1176643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7B1B10-E91B-464A-AF4A-39A83A65E5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B96F79-4FCB-CD47-BCBE-6E65963217F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77F9A-0459-DC4E-A3F8-1F2F53BEBDF7}"/>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2E27B794-5333-2F49-8EB0-D453604FC2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57821-4218-8348-A9F8-8EE7D4BA6D5B}"/>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225098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624F-3A8F-B94E-A1A3-BAED8612DA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6359E8-0745-9746-8A12-2E0394BAEE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938B09-0CF0-D241-8066-0A523817693E}"/>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4317C3FB-B53B-9640-B3D0-C9391BCBB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C6566-EB99-0041-9CBC-E91D27DEAEE3}"/>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9121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7FB16-D47B-8D4B-A25D-03A7F4C753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84484D-75C6-CF4A-AE23-1D98710A96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9C091D3-2415-1B4F-838E-AA9E2026A7E4}"/>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6B7A8C00-5E8C-6642-B8A4-EE60E6D58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43AEB4-5B55-9D4A-8AAC-2F0052743C66}"/>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651951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7F13-D12D-B140-BB6D-E93F90F755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7ED3F3-2900-AD45-B35A-32BC3591090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FD6628-6E21-2644-B4AF-40D140EB28E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00EFFB-29B3-F746-88EF-D2D83E70FF5B}"/>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6" name="Footer Placeholder 5">
            <a:extLst>
              <a:ext uri="{FF2B5EF4-FFF2-40B4-BE49-F238E27FC236}">
                <a16:creationId xmlns:a16="http://schemas.microsoft.com/office/drawing/2014/main" id="{068A9706-ABD2-7E48-817A-822646EC49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CC8941-28E2-B74D-AA41-1E67C1311B6D}"/>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77049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B8281-FDEF-7C41-B782-7DF2B67221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8EE415-9AAB-3040-98C3-11C785D4E3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8D648E2-2CE1-C448-AB5F-544689E790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FF657C-0EE5-094F-A7E6-7ABE1A673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DC09732-321B-3744-86A8-9C36AD04D7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C67ABA-7084-1347-AD6C-9B20A9B247C3}"/>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8" name="Footer Placeholder 7">
            <a:extLst>
              <a:ext uri="{FF2B5EF4-FFF2-40B4-BE49-F238E27FC236}">
                <a16:creationId xmlns:a16="http://schemas.microsoft.com/office/drawing/2014/main" id="{0A73BB3C-BBC9-A74F-8696-C567AE0BA2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C7CBB3-4953-9F46-A0F0-0AC64747BCDB}"/>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48467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00F0D-8BE1-B642-ACF6-4F52CB0ED3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F3025C-38EB-2E48-B7DD-E88A1D429B24}"/>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4" name="Footer Placeholder 3">
            <a:extLst>
              <a:ext uri="{FF2B5EF4-FFF2-40B4-BE49-F238E27FC236}">
                <a16:creationId xmlns:a16="http://schemas.microsoft.com/office/drawing/2014/main" id="{54BCCB82-B9F0-124A-828E-C9EF35C427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A55B06-D99E-964B-B0CF-0FF0D3AE64DE}"/>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284241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748D5E-E6BA-D046-AE5B-F65CBB4CD69F}"/>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3" name="Footer Placeholder 2">
            <a:extLst>
              <a:ext uri="{FF2B5EF4-FFF2-40B4-BE49-F238E27FC236}">
                <a16:creationId xmlns:a16="http://schemas.microsoft.com/office/drawing/2014/main" id="{2241AC94-F56A-BC4D-87DF-49752F929E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CA9390-0347-B547-B52C-E5CD535E1782}"/>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20966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76004-4C5E-8D4D-8FC9-8D86CD85EB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49DE4F-38F7-1345-B882-68AFB5B27C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E8EA62-6184-0444-A8E3-8FEB84861B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3493D1-873D-F149-8D5E-3D49C95134FE}"/>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6" name="Footer Placeholder 5">
            <a:extLst>
              <a:ext uri="{FF2B5EF4-FFF2-40B4-BE49-F238E27FC236}">
                <a16:creationId xmlns:a16="http://schemas.microsoft.com/office/drawing/2014/main" id="{D9165621-90D2-824E-A58E-D87CCE5AF4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50CB18-9843-4146-BDCF-2CBEF696A116}"/>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416138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EEB32-C4AA-5C44-89A9-9FBC4AB08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6B06F1-FEC0-8145-AB52-100C0C57A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D7F11B-44C9-E240-B974-46806C49D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F6FEA3-F6E4-084F-8945-34922A0F10B4}"/>
              </a:ext>
            </a:extLst>
          </p:cNvPr>
          <p:cNvSpPr>
            <a:spLocks noGrp="1"/>
          </p:cNvSpPr>
          <p:nvPr>
            <p:ph type="dt" sz="half" idx="10"/>
          </p:nvPr>
        </p:nvSpPr>
        <p:spPr/>
        <p:txBody>
          <a:bodyPr/>
          <a:lstStyle/>
          <a:p>
            <a:fld id="{0E657C52-534A-0F41-BCF5-9F77AD587914}" type="datetimeFigureOut">
              <a:rPr lang="en-US" smtClean="0"/>
              <a:t>11/7/18</a:t>
            </a:fld>
            <a:endParaRPr lang="en-US"/>
          </a:p>
        </p:txBody>
      </p:sp>
      <p:sp>
        <p:nvSpPr>
          <p:cNvPr id="6" name="Footer Placeholder 5">
            <a:extLst>
              <a:ext uri="{FF2B5EF4-FFF2-40B4-BE49-F238E27FC236}">
                <a16:creationId xmlns:a16="http://schemas.microsoft.com/office/drawing/2014/main" id="{0BB71FF8-2B86-0A41-81E6-A97804E278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067DE-F2F1-0A4C-9618-48D09961D3A9}"/>
              </a:ext>
            </a:extLst>
          </p:cNvPr>
          <p:cNvSpPr>
            <a:spLocks noGrp="1"/>
          </p:cNvSpPr>
          <p:nvPr>
            <p:ph type="sldNum" sz="quarter" idx="12"/>
          </p:nvPr>
        </p:nvSpPr>
        <p:spPr/>
        <p:txBody>
          <a:bodyPr/>
          <a:lstStyle/>
          <a:p>
            <a:fld id="{3D9AA475-50A7-5040-AFEA-CCEDC232FEF2}" type="slidenum">
              <a:rPr lang="en-US" smtClean="0"/>
              <a:t>‹#›</a:t>
            </a:fld>
            <a:endParaRPr lang="en-US"/>
          </a:p>
        </p:txBody>
      </p:sp>
    </p:spTree>
    <p:extLst>
      <p:ext uri="{BB962C8B-B14F-4D97-AF65-F5344CB8AC3E}">
        <p14:creationId xmlns:p14="http://schemas.microsoft.com/office/powerpoint/2010/main" val="384164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2181C-F130-6447-BC99-7AEA2A86EA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6A078B-556F-1C4F-AE78-90FF40C07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63FEA-E9FF-2143-9CED-85F549E3FB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57C52-534A-0F41-BCF5-9F77AD587914}" type="datetimeFigureOut">
              <a:rPr lang="en-US" smtClean="0"/>
              <a:t>11/7/18</a:t>
            </a:fld>
            <a:endParaRPr lang="en-US"/>
          </a:p>
        </p:txBody>
      </p:sp>
      <p:sp>
        <p:nvSpPr>
          <p:cNvPr id="5" name="Footer Placeholder 4">
            <a:extLst>
              <a:ext uri="{FF2B5EF4-FFF2-40B4-BE49-F238E27FC236}">
                <a16:creationId xmlns:a16="http://schemas.microsoft.com/office/drawing/2014/main" id="{797D8839-1E0D-DB44-AE6B-F1ABEFED94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DAE88E-FA24-8D44-A69B-C48A822220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AA475-50A7-5040-AFEA-CCEDC232FEF2}" type="slidenum">
              <a:rPr lang="en-US" smtClean="0"/>
              <a:t>‹#›</a:t>
            </a:fld>
            <a:endParaRPr lang="en-US"/>
          </a:p>
        </p:txBody>
      </p:sp>
    </p:spTree>
    <p:extLst>
      <p:ext uri="{BB962C8B-B14F-4D97-AF65-F5344CB8AC3E}">
        <p14:creationId xmlns:p14="http://schemas.microsoft.com/office/powerpoint/2010/main" val="395052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42C4275-1F0D-EA4E-BC3A-1D174049C0ED}"/>
              </a:ext>
            </a:extLst>
          </p:cNvPr>
          <p:cNvSpPr txBox="1"/>
          <p:nvPr/>
        </p:nvSpPr>
        <p:spPr>
          <a:xfrm>
            <a:off x="819397" y="332509"/>
            <a:ext cx="9785268" cy="1231106"/>
          </a:xfrm>
          <a:prstGeom prst="rect">
            <a:avLst/>
          </a:prstGeom>
          <a:noFill/>
        </p:spPr>
        <p:txBody>
          <a:bodyPr wrap="square" rtlCol="0">
            <a:spAutoFit/>
          </a:bodyPr>
          <a:lstStyle/>
          <a:p>
            <a:pPr algn="ctr"/>
            <a:r>
              <a:rPr lang="en-US" sz="3600" b="1" dirty="0">
                <a:solidFill>
                  <a:srgbClr val="243BFF"/>
                </a:solidFill>
              </a:rPr>
              <a:t>Summary WG3</a:t>
            </a:r>
          </a:p>
          <a:p>
            <a:pPr algn="ctr"/>
            <a:r>
              <a:rPr lang="en-US" sz="2000" b="1" dirty="0">
                <a:solidFill>
                  <a:srgbClr val="243BFF"/>
                </a:solidFill>
              </a:rPr>
              <a:t>E. </a:t>
            </a:r>
            <a:r>
              <a:rPr lang="en-US" sz="2000" b="1" dirty="0" err="1">
                <a:solidFill>
                  <a:srgbClr val="243BFF"/>
                </a:solidFill>
              </a:rPr>
              <a:t>Wildner</a:t>
            </a:r>
            <a:r>
              <a:rPr lang="en-US" sz="2000" b="1" dirty="0">
                <a:solidFill>
                  <a:srgbClr val="243BFF"/>
                </a:solidFill>
              </a:rPr>
              <a:t>, </a:t>
            </a:r>
          </a:p>
          <a:p>
            <a:pPr algn="ctr"/>
            <a:r>
              <a:rPr lang="en-US" b="1" dirty="0">
                <a:solidFill>
                  <a:srgbClr val="243BFF"/>
                </a:solidFill>
              </a:rPr>
              <a:t>With help from E. </a:t>
            </a:r>
            <a:r>
              <a:rPr lang="en-US" b="1" dirty="0" err="1">
                <a:solidFill>
                  <a:srgbClr val="243BFF"/>
                </a:solidFill>
              </a:rPr>
              <a:t>Bouquerel</a:t>
            </a:r>
            <a:r>
              <a:rPr lang="en-US" b="1" dirty="0">
                <a:solidFill>
                  <a:srgbClr val="243BFF"/>
                </a:solidFill>
              </a:rPr>
              <a:t>, B. </a:t>
            </a:r>
            <a:r>
              <a:rPr lang="en-US" b="1" dirty="0" err="1">
                <a:solidFill>
                  <a:srgbClr val="243BFF"/>
                </a:solidFill>
              </a:rPr>
              <a:t>Gålnander</a:t>
            </a:r>
            <a:r>
              <a:rPr lang="en-US" b="1" dirty="0">
                <a:solidFill>
                  <a:srgbClr val="243BFF"/>
                </a:solidFill>
              </a:rPr>
              <a:t>, S. Machida, </a:t>
            </a:r>
            <a:r>
              <a:rPr lang="en-US" b="1" dirty="0" err="1">
                <a:solidFill>
                  <a:srgbClr val="243BFF"/>
                </a:solidFill>
              </a:rPr>
              <a:t>M.Olvegård</a:t>
            </a:r>
            <a:r>
              <a:rPr lang="en-US" b="1" dirty="0">
                <a:solidFill>
                  <a:srgbClr val="243BFF"/>
                </a:solidFill>
              </a:rPr>
              <a:t>, Y. Zou, J. Tang</a:t>
            </a:r>
          </a:p>
        </p:txBody>
      </p:sp>
      <p:sp>
        <p:nvSpPr>
          <p:cNvPr id="7" name="Rectangle 6">
            <a:extLst>
              <a:ext uri="{FF2B5EF4-FFF2-40B4-BE49-F238E27FC236}">
                <a16:creationId xmlns:a16="http://schemas.microsoft.com/office/drawing/2014/main" id="{B05C6156-FDBA-4D48-8E6A-4827046D7B5B}"/>
              </a:ext>
            </a:extLst>
          </p:cNvPr>
          <p:cNvSpPr/>
          <p:nvPr/>
        </p:nvSpPr>
        <p:spPr>
          <a:xfrm>
            <a:off x="415636" y="2591329"/>
            <a:ext cx="11435938" cy="1569660"/>
          </a:xfrm>
          <a:prstGeom prst="rect">
            <a:avLst/>
          </a:prstGeom>
        </p:spPr>
        <p:txBody>
          <a:bodyPr wrap="square">
            <a:spAutoFit/>
          </a:bodyPr>
          <a:lstStyle/>
          <a:p>
            <a:pPr marL="285750" indent="-285750">
              <a:buFont typeface="Arial" panose="020B0604020202020204" pitchFamily="34" charset="0"/>
              <a:buChar char="•"/>
            </a:pPr>
            <a:r>
              <a:rPr lang="en-US" sz="2400" dirty="0">
                <a:solidFill>
                  <a:srgbClr val="243BFF"/>
                </a:solidFill>
              </a:rPr>
              <a:t>Injection, room for refinements for the baseline scenario (14 Hz, 100 </a:t>
            </a:r>
            <a:r>
              <a:rPr lang="en-US" sz="2400" dirty="0" err="1">
                <a:solidFill>
                  <a:srgbClr val="243BFF"/>
                </a:solidFill>
                <a:latin typeface="Symbol" pitchFamily="2" charset="2"/>
              </a:rPr>
              <a:t>m</a:t>
            </a:r>
            <a:r>
              <a:rPr lang="en-US" sz="2400" dirty="0" err="1">
                <a:solidFill>
                  <a:srgbClr val="243BFF"/>
                </a:solidFill>
              </a:rPr>
              <a:t>s</a:t>
            </a:r>
            <a:r>
              <a:rPr lang="en-US" sz="2400" dirty="0">
                <a:solidFill>
                  <a:srgbClr val="243BFF"/>
                </a:solidFill>
              </a:rPr>
              <a:t> injection gaps)</a:t>
            </a:r>
          </a:p>
          <a:p>
            <a:pPr marL="742950" lvl="1" indent="-285750">
              <a:buFont typeface="Arial" panose="020B0604020202020204" pitchFamily="34" charset="0"/>
              <a:buChar char="•"/>
            </a:pPr>
            <a:r>
              <a:rPr lang="en-US" sz="2400" dirty="0"/>
              <a:t>Temperature limitations on foils, laser stripping 10-15 years development</a:t>
            </a:r>
          </a:p>
          <a:p>
            <a:pPr marL="742950" lvl="1" indent="-285750">
              <a:buFont typeface="Arial" panose="020B0604020202020204" pitchFamily="34" charset="0"/>
              <a:buChar char="•"/>
            </a:pPr>
            <a:r>
              <a:rPr lang="en-US" sz="2400" dirty="0"/>
              <a:t>Foil optimization, staggered injection with thinner foils, several injection sections</a:t>
            </a:r>
          </a:p>
          <a:p>
            <a:pPr marL="742950" lvl="1" indent="-285750">
              <a:buFont typeface="Arial" panose="020B0604020202020204" pitchFamily="34" charset="0"/>
              <a:buChar char="•"/>
            </a:pPr>
            <a:r>
              <a:rPr lang="en-US" sz="2400" dirty="0"/>
              <a:t>Scenarios to be presented and discussed</a:t>
            </a:r>
          </a:p>
        </p:txBody>
      </p:sp>
    </p:spTree>
    <p:extLst>
      <p:ext uri="{BB962C8B-B14F-4D97-AF65-F5344CB8AC3E}">
        <p14:creationId xmlns:p14="http://schemas.microsoft.com/office/powerpoint/2010/main" val="217042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5B5A91-2E5C-E14E-8352-E4E754CE62E6}"/>
              </a:ext>
            </a:extLst>
          </p:cNvPr>
          <p:cNvSpPr txBox="1"/>
          <p:nvPr/>
        </p:nvSpPr>
        <p:spPr>
          <a:xfrm>
            <a:off x="819397" y="-130629"/>
            <a:ext cx="10414661" cy="7109639"/>
          </a:xfrm>
          <a:prstGeom prst="rect">
            <a:avLst/>
          </a:prstGeom>
          <a:noFill/>
        </p:spPr>
        <p:txBody>
          <a:bodyPr wrap="square" rtlCol="0">
            <a:spAutoFit/>
          </a:bodyPr>
          <a:lstStyle/>
          <a:p>
            <a:pPr marL="285750" indent="-285750">
              <a:buFont typeface="Arial" panose="020B0604020202020204" pitchFamily="34" charset="0"/>
              <a:buChar char="•"/>
            </a:pPr>
            <a:endParaRPr lang="en-US" sz="2400" dirty="0">
              <a:solidFill>
                <a:srgbClr val="243BFF"/>
              </a:solidFill>
            </a:endParaRPr>
          </a:p>
          <a:p>
            <a:endParaRPr lang="en-US" sz="2400" dirty="0">
              <a:solidFill>
                <a:srgbClr val="243BFF"/>
              </a:solidFill>
            </a:endParaRPr>
          </a:p>
          <a:p>
            <a:pPr marL="285750" indent="-285750">
              <a:buFont typeface="Arial" panose="020B0604020202020204" pitchFamily="34" charset="0"/>
              <a:buChar char="•"/>
            </a:pPr>
            <a:r>
              <a:rPr lang="en-US" sz="2400" dirty="0">
                <a:solidFill>
                  <a:srgbClr val="243BFF"/>
                </a:solidFill>
              </a:rPr>
              <a:t>Lattice and simulations in accumulator</a:t>
            </a:r>
          </a:p>
          <a:p>
            <a:pPr marL="742950" lvl="1" indent="-285750">
              <a:buFont typeface="Arial" panose="020B0604020202020204" pitchFamily="34" charset="0"/>
              <a:buChar char="•"/>
            </a:pPr>
            <a:r>
              <a:rPr lang="en-US" sz="2400" dirty="0"/>
              <a:t>Scattering and SC halo should be included in the  </a:t>
            </a:r>
            <a:r>
              <a:rPr lang="en-US" sz="2400" dirty="0" err="1"/>
              <a:t>PyORBIT</a:t>
            </a:r>
            <a:r>
              <a:rPr lang="en-US" sz="2400" dirty="0"/>
              <a:t> simulations.</a:t>
            </a:r>
          </a:p>
          <a:p>
            <a:pPr marL="742950" lvl="1" indent="-285750">
              <a:buFont typeface="Arial" panose="020B0604020202020204" pitchFamily="34" charset="0"/>
              <a:buChar char="•"/>
            </a:pPr>
            <a:r>
              <a:rPr lang="en-US" sz="2400" dirty="0"/>
              <a:t>SC , foil and both should be simulated!</a:t>
            </a:r>
          </a:p>
          <a:p>
            <a:pPr marL="742950" lvl="1" indent="-285750">
              <a:buFont typeface="Arial" panose="020B0604020202020204" pitchFamily="34" charset="0"/>
              <a:buChar char="•"/>
            </a:pPr>
            <a:r>
              <a:rPr lang="en-US" sz="2400" dirty="0"/>
              <a:t>Make space for </a:t>
            </a:r>
            <a:r>
              <a:rPr lang="en-US" sz="2400" dirty="0" err="1"/>
              <a:t>sextupoles</a:t>
            </a:r>
            <a:r>
              <a:rPr lang="en-US" sz="2400" dirty="0"/>
              <a:t> in lattice, not necessarily useful however</a:t>
            </a:r>
          </a:p>
          <a:p>
            <a:pPr marL="742950" lvl="1" indent="-285750">
              <a:buFont typeface="Arial" panose="020B0604020202020204" pitchFamily="34" charset="0"/>
              <a:buChar char="•"/>
            </a:pPr>
            <a:r>
              <a:rPr lang="en-US" sz="2400" dirty="0"/>
              <a:t>The simulation results seem to indicate that tune shifts are reasonable and emittances within the limits that we expect. Uniformity of the beam distribution seems to be acceptable and the halo formation can be eliminated (4 kW loss) </a:t>
            </a:r>
          </a:p>
          <a:p>
            <a:pPr marL="742950" lvl="1" indent="-285750">
              <a:buFont typeface="Arial" panose="020B0604020202020204" pitchFamily="34" charset="0"/>
              <a:buChar char="•"/>
            </a:pPr>
            <a:r>
              <a:rPr lang="en-US" sz="2400" dirty="0"/>
              <a:t>The injection bump optimization is fine, now information from the hardware experts is needed for further refinements</a:t>
            </a:r>
          </a:p>
          <a:p>
            <a:pPr marL="742950" lvl="1" indent="-285750">
              <a:buFont typeface="Arial" panose="020B0604020202020204" pitchFamily="34" charset="0"/>
              <a:buChar char="•"/>
            </a:pPr>
            <a:r>
              <a:rPr lang="en-US" sz="2400" dirty="0"/>
              <a:t>Check evolution without RF</a:t>
            </a:r>
          </a:p>
          <a:p>
            <a:pPr marL="742950" lvl="1" indent="-285750">
              <a:buFont typeface="Arial" panose="020B0604020202020204" pitchFamily="34" charset="0"/>
              <a:buChar char="•"/>
            </a:pPr>
            <a:r>
              <a:rPr lang="en-US" sz="2400" dirty="0"/>
              <a:t>Barrier buckets seem better adapted to our case, also for chromatic effects</a:t>
            </a:r>
          </a:p>
          <a:p>
            <a:pPr marL="742950" lvl="1" indent="-285750">
              <a:buFont typeface="Arial" panose="020B0604020202020204" pitchFamily="34" charset="0"/>
              <a:buChar char="•"/>
            </a:pPr>
            <a:r>
              <a:rPr lang="en-US" sz="2400" dirty="0"/>
              <a:t>Check HOM effects, is this a show stopper ?</a:t>
            </a:r>
          </a:p>
          <a:p>
            <a:pPr marL="742950" lvl="1" indent="-285750">
              <a:buFont typeface="Arial" panose="020B0604020202020204" pitchFamily="34" charset="0"/>
              <a:buChar char="•"/>
            </a:pPr>
            <a:r>
              <a:rPr lang="en-US" sz="2400" dirty="0"/>
              <a:t>120 Pi unnormalized 100 % accepted</a:t>
            </a:r>
          </a:p>
          <a:p>
            <a:pPr marL="742950" lvl="1" indent="-285750">
              <a:buFont typeface="Arial" panose="020B0604020202020204" pitchFamily="34" charset="0"/>
              <a:buChar char="•"/>
            </a:pPr>
            <a:r>
              <a:rPr lang="en-US" sz="2400" dirty="0"/>
              <a:t>Collimation section should be different from the injection section for a four fold lattice</a:t>
            </a:r>
          </a:p>
          <a:p>
            <a:pPr lvl="1"/>
            <a:endParaRPr lang="en-US" sz="2400" dirty="0"/>
          </a:p>
        </p:txBody>
      </p:sp>
    </p:spTree>
    <p:extLst>
      <p:ext uri="{BB962C8B-B14F-4D97-AF65-F5344CB8AC3E}">
        <p14:creationId xmlns:p14="http://schemas.microsoft.com/office/powerpoint/2010/main" val="205471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81767D-FE20-B047-B3C0-5CA044EDE77F}"/>
              </a:ext>
            </a:extLst>
          </p:cNvPr>
          <p:cNvSpPr txBox="1"/>
          <p:nvPr/>
        </p:nvSpPr>
        <p:spPr>
          <a:xfrm>
            <a:off x="831273" y="641268"/>
            <a:ext cx="10545288" cy="1200329"/>
          </a:xfrm>
          <a:prstGeom prst="rect">
            <a:avLst/>
          </a:prstGeom>
          <a:noFill/>
        </p:spPr>
        <p:txBody>
          <a:bodyPr wrap="square" rtlCol="0">
            <a:spAutoFit/>
          </a:bodyPr>
          <a:lstStyle/>
          <a:p>
            <a:endParaRPr lang="en-US" dirty="0"/>
          </a:p>
          <a:p>
            <a:endParaRPr lang="en-US" dirty="0"/>
          </a:p>
          <a:p>
            <a:endParaRPr lang="en-US" dirty="0"/>
          </a:p>
          <a:p>
            <a:endParaRPr lang="en-US" dirty="0"/>
          </a:p>
        </p:txBody>
      </p:sp>
      <p:sp>
        <p:nvSpPr>
          <p:cNvPr id="5" name="Rectangle 4">
            <a:extLst>
              <a:ext uri="{FF2B5EF4-FFF2-40B4-BE49-F238E27FC236}">
                <a16:creationId xmlns:a16="http://schemas.microsoft.com/office/drawing/2014/main" id="{F66C71E5-19B4-FF49-8D24-488766E967F2}"/>
              </a:ext>
            </a:extLst>
          </p:cNvPr>
          <p:cNvSpPr/>
          <p:nvPr/>
        </p:nvSpPr>
        <p:spPr>
          <a:xfrm>
            <a:off x="684809" y="327009"/>
            <a:ext cx="11190515" cy="7171194"/>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243BFF"/>
                </a:solidFill>
              </a:rPr>
              <a:t>Beam extraction and transport</a:t>
            </a:r>
          </a:p>
          <a:p>
            <a:pPr marL="285750"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Extraction kicker system, in particular the charging of the PFN (0.8 </a:t>
            </a:r>
            <a:r>
              <a:rPr lang="en-US" sz="2400" dirty="0" err="1"/>
              <a:t>ms</a:t>
            </a:r>
            <a:r>
              <a:rPr lang="en-US" sz="2400" dirty="0"/>
              <a:t>) </a:t>
            </a:r>
          </a:p>
          <a:p>
            <a:pPr marL="742950" lvl="1" indent="-285750">
              <a:buFont typeface="Arial" panose="020B0604020202020204" pitchFamily="34" charset="0"/>
              <a:buChar char="•"/>
            </a:pPr>
            <a:r>
              <a:rPr lang="en-US" sz="2400" dirty="0"/>
              <a:t>~ 100 ns extraction gap gap is clean to percent level.</a:t>
            </a:r>
          </a:p>
          <a:p>
            <a:pPr marL="742950" lvl="1" indent="-285750">
              <a:buFont typeface="Arial" panose="020B0604020202020204" pitchFamily="34" charset="0"/>
              <a:buChar char="•"/>
            </a:pPr>
            <a:r>
              <a:rPr lang="en-US" sz="2400" dirty="0"/>
              <a:t>Timing for the switchyard and target station for the baseline option one ring “</a:t>
            </a:r>
            <a:r>
              <a:rPr lang="en-US" sz="2400" i="1" dirty="0"/>
              <a:t>14 Hz with 100 </a:t>
            </a:r>
            <a:r>
              <a:rPr lang="en-US" sz="2400" i="1" dirty="0" err="1">
                <a:latin typeface="Symbol" pitchFamily="2" charset="2"/>
              </a:rPr>
              <a:t>m</a:t>
            </a:r>
            <a:r>
              <a:rPr lang="en-US" sz="2400" i="1" dirty="0" err="1"/>
              <a:t>s</a:t>
            </a:r>
            <a:r>
              <a:rPr lang="en-US" sz="2400" i="1" dirty="0"/>
              <a:t> gaps</a:t>
            </a:r>
            <a:r>
              <a:rPr lang="en-US" sz="2400" dirty="0"/>
              <a:t>” to be sorted out, for the target station seems not to be compatible (0.8 </a:t>
            </a:r>
            <a:r>
              <a:rPr lang="en-US" sz="2400" dirty="0" err="1"/>
              <a:t>ms</a:t>
            </a:r>
            <a:r>
              <a:rPr lang="en-US" sz="2400" dirty="0"/>
              <a:t>)</a:t>
            </a:r>
          </a:p>
          <a:p>
            <a:pPr marL="742950" lvl="1" indent="-285750">
              <a:buFont typeface="Arial" panose="020B0604020202020204" pitchFamily="34" charset="0"/>
              <a:buChar char="•"/>
            </a:pPr>
            <a:r>
              <a:rPr lang="en-US" sz="2400" dirty="0"/>
              <a:t>The extraction line simulation uses a truncated Gaussian distribution, what distribution  is needed?</a:t>
            </a:r>
          </a:p>
          <a:p>
            <a:pPr marL="742950" lvl="1" indent="-285750">
              <a:buFont typeface="Arial" panose="020B0604020202020204" pitchFamily="34" charset="0"/>
              <a:buChar char="•"/>
            </a:pPr>
            <a:r>
              <a:rPr lang="en-US" sz="2400" dirty="0"/>
              <a:t>Target experts find target emittance not important, only beam size and halo content.</a:t>
            </a:r>
          </a:p>
          <a:p>
            <a:pPr marL="742950" lvl="1" indent="-285750">
              <a:buFont typeface="Arial" panose="020B0604020202020204" pitchFamily="34" charset="0"/>
              <a:buChar char="•"/>
            </a:pPr>
            <a:r>
              <a:rPr lang="en-US" sz="2400" dirty="0"/>
              <a:t>Specify the spread outside of target, this is related to emittance and distribution, the beam spot is 15 mm</a:t>
            </a:r>
          </a:p>
          <a:p>
            <a:pPr marL="742950" lvl="1" indent="-285750">
              <a:buFont typeface="Arial" panose="020B0604020202020204" pitchFamily="34" charset="0"/>
              <a:buChar char="•"/>
            </a:pPr>
            <a:r>
              <a:rPr lang="en-US" sz="2400" dirty="0"/>
              <a:t>Neutron-target 20 m from </a:t>
            </a:r>
            <a:r>
              <a:rPr lang="en-US" sz="2400" dirty="0" err="1"/>
              <a:t>ebd</a:t>
            </a:r>
            <a:r>
              <a:rPr lang="en-US" sz="2400" dirty="0"/>
              <a:t> of beamline, worries concerning activation, check radiation in end of beamline, less than 5 m recommended, which is an important restriction</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421657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1433</TotalTime>
  <Words>372</Words>
  <Application>Microsoft Macintosh PowerPoint</Application>
  <PresentationFormat>Widescreen</PresentationFormat>
  <Paragraphs>32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26</cp:revision>
  <dcterms:created xsi:type="dcterms:W3CDTF">2018-11-07T13:41:36Z</dcterms:created>
  <dcterms:modified xsi:type="dcterms:W3CDTF">2018-11-08T13:34:40Z</dcterms:modified>
</cp:coreProperties>
</file>