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5" r:id="rId3"/>
    <p:sldId id="347" r:id="rId4"/>
    <p:sldId id="264" r:id="rId5"/>
    <p:sldId id="271" r:id="rId6"/>
    <p:sldId id="283" r:id="rId7"/>
    <p:sldId id="286" r:id="rId8"/>
    <p:sldId id="350" r:id="rId9"/>
    <p:sldId id="348" r:id="rId10"/>
    <p:sldId id="349" r:id="rId11"/>
    <p:sldId id="354" r:id="rId12"/>
    <p:sldId id="353" r:id="rId13"/>
    <p:sldId id="355" r:id="rId14"/>
    <p:sldId id="351" r:id="rId15"/>
    <p:sldId id="356" r:id="rId16"/>
    <p:sldId id="358" r:id="rId17"/>
    <p:sldId id="357" r:id="rId18"/>
    <p:sldId id="259" r:id="rId19"/>
    <p:sldId id="338" r:id="rId20"/>
    <p:sldId id="340" r:id="rId21"/>
    <p:sldId id="360" r:id="rId22"/>
    <p:sldId id="3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80F78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/>
    <p:restoredTop sz="94745"/>
  </p:normalViewPr>
  <p:slideViewPr>
    <p:cSldViewPr snapToGrid="0" snapToObjects="1">
      <p:cViewPr>
        <p:scale>
          <a:sx n="102" d="100"/>
          <a:sy n="102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48DA-A168-7445-9E90-7DD57C042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61355-61C6-C04A-B65A-DEC4388DB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792C7-2CB8-EB48-8A97-3138302B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6DEA-AF68-B94B-A272-40C07AC1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07D9-9BB5-1F42-A6DD-3C0806E6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5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8D1A-A4A2-FF47-963F-A271A1A7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7B129-654A-664B-AD75-C853BF70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DA909-467E-F644-A0D4-D1434B7E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38B3-E357-6B41-BA87-3A6DC378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B7657-ECEF-C346-831E-4A4B0188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F739D-C118-7248-A5A2-014E5EE9F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C4E92-4536-DB44-B08D-5D3A491E7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1A2E-AB0A-694D-AEAD-51592B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CA29E-E523-5049-8341-4824649E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E710B-F85E-8140-B9BE-82C03FE2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EF4F-404E-9C47-90D7-83F8B79A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F7E5-A81B-0842-9668-9243943F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772F1-A3D7-AD44-A8EC-35B6F834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8E6F-B517-1045-A8D2-815E8186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86525-8686-0446-B901-B88920DC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8D80-17DE-BA4F-BD64-564DBB0E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95E7-AADA-0647-8451-95EB2B33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F9D5-13D2-5748-8D8F-5C2F2851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BAE39-1E78-954F-8386-DDD841EF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873B-852B-8543-B6BC-1C68FAEE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5795-143D-A44F-9203-41EA22AC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CC20-EDF5-604F-86E1-3D9201C3C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9DCAF-79C0-FC4B-B7D3-204166076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F0E19-B49F-9E47-8832-68E04316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9596-199E-DC41-A25D-D08A6653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2612E-0F68-6D42-82BE-5F37D468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ECD9-4F82-C24C-891D-3EFA6FE2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260E2-81C7-9348-8FC4-FDFF212F5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31CAD-28E8-9843-90EC-C937A43D4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12A23-85B9-364C-ADFD-23AC81AB3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CBF83-90B0-0D43-9E5A-E1AACD438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B20D4-61A8-4445-A12A-E14B76D5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B73A9-22B0-3E4E-A46C-2EFB8A03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8C074-BF07-D840-A19B-57B2113A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5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E310-E819-3545-9F41-4A41142F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AFDAA-2BA8-2D4E-89E4-E96E0FDC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ED57B-812F-5E4B-A37E-085562CD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864FD-A461-2847-93BB-E1C28278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4003F-BF97-BD48-A013-6AB34C03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AEB0A-36B8-1C4D-AE18-8EC064E2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008D9-679D-3B4A-9EE2-449B2DB8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4D3E-155E-FB4C-8ED4-8D951D15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FA96-A9F8-0544-AE54-7AB3DDC8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651DA-6155-CE4D-A4E2-7177FF52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5BD7-5ECA-E84E-9DFC-18D484F8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B392-19B8-0842-8611-F5B6DB60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52ADC-7D95-8742-AA7D-E62BBC9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1B3D-42E7-DF4B-B7DA-7F28998C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3A63C-C7CB-FF46-8F3C-244987593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9D992-DA22-E143-B89E-97D564865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EDCF-0778-D643-873C-A57719AD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F15DF-C4C6-CC42-956D-7992AC40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78A1A-912B-C84D-AAE4-592A8220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385CA-7731-0349-956D-257EFC8A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E5C77-9ADF-A34D-9847-399144BB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B911E-F8F3-0E41-8BBC-2398CFFD5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B694-05F1-9B49-89C9-F645500CBEBE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F76A-6379-FF46-90C2-E7E69705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7E3E-9017-2746-B3DF-C75AF25DF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FF5A-873C-1A4B-8786-A53821698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in2p3.fr/event/1735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55032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journal/05503213/885/supp/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1BB4-A680-C840-B344-C109987F7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04" y="3469709"/>
            <a:ext cx="9144000" cy="11398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80F78"/>
                </a:solidFill>
              </a:rPr>
              <a:t>Status report from WP3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C9783-6528-9D4C-B5D0-2646906C3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157" y="1735660"/>
            <a:ext cx="9144000" cy="1655762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Neutrino Week in Strasbourg, France - Co-organised by COST/EuroNuNet, GDR Neutrino and ESSnuSB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D7827-BA3A-BD4A-9920-089490F89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5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E0107-C88B-6648-B9E7-7EA6DD6EED5A}"/>
              </a:ext>
            </a:extLst>
          </p:cNvPr>
          <p:cNvSpPr txBox="1"/>
          <p:nvPr/>
        </p:nvSpPr>
        <p:spPr>
          <a:xfrm>
            <a:off x="3407079" y="2492680"/>
            <a:ext cx="715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0F78"/>
                </a:solidFill>
              </a:rPr>
              <a:t>5-9 </a:t>
            </a:r>
            <a:r>
              <a:rPr lang="en-US" dirty="0" err="1">
                <a:solidFill>
                  <a:srgbClr val="080F78"/>
                </a:solidFill>
              </a:rPr>
              <a:t>novembre</a:t>
            </a:r>
            <a:r>
              <a:rPr lang="en-US" dirty="0">
                <a:solidFill>
                  <a:srgbClr val="080F78"/>
                </a:solidFill>
              </a:rPr>
              <a:t> 2018 </a:t>
            </a:r>
            <a:r>
              <a:rPr lang="en-US" dirty="0" err="1">
                <a:solidFill>
                  <a:srgbClr val="080F78"/>
                </a:solidFill>
              </a:rPr>
              <a:t>Institut</a:t>
            </a:r>
            <a:r>
              <a:rPr lang="en-US" dirty="0">
                <a:solidFill>
                  <a:srgbClr val="080F78"/>
                </a:solidFill>
              </a:rPr>
              <a:t> </a:t>
            </a:r>
            <a:r>
              <a:rPr lang="en-US" dirty="0" err="1">
                <a:solidFill>
                  <a:srgbClr val="080F78"/>
                </a:solidFill>
              </a:rPr>
              <a:t>Pluridisciplinaire</a:t>
            </a:r>
            <a:r>
              <a:rPr lang="en-US" dirty="0">
                <a:solidFill>
                  <a:srgbClr val="080F78"/>
                </a:solidFill>
              </a:rPr>
              <a:t> Hubert </a:t>
            </a:r>
            <a:r>
              <a:rPr lang="en-US" dirty="0" err="1">
                <a:solidFill>
                  <a:srgbClr val="080F78"/>
                </a:solidFill>
              </a:rPr>
              <a:t>Curien</a:t>
            </a:r>
            <a:endParaRPr lang="en-US" dirty="0">
              <a:solidFill>
                <a:srgbClr val="080F78"/>
              </a:solidFill>
            </a:endParaRPr>
          </a:p>
          <a:p>
            <a:endParaRPr lang="en-US" dirty="0">
              <a:solidFill>
                <a:srgbClr val="080F7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F7A60-DB49-AC40-B798-6EB288EE5E09}"/>
              </a:ext>
            </a:extLst>
          </p:cNvPr>
          <p:cNvSpPr txBox="1"/>
          <p:nvPr/>
        </p:nvSpPr>
        <p:spPr>
          <a:xfrm>
            <a:off x="4797468" y="4734839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80F78"/>
                </a:solidFill>
              </a:rPr>
              <a:t>Elena </a:t>
            </a:r>
            <a:r>
              <a:rPr lang="en-US" sz="2400" dirty="0" err="1">
                <a:solidFill>
                  <a:srgbClr val="080F78"/>
                </a:solidFill>
              </a:rPr>
              <a:t>Wildner</a:t>
            </a:r>
            <a:endParaRPr lang="en-US" sz="2400" dirty="0">
              <a:solidFill>
                <a:srgbClr val="080F78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77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3A2CB-BCFC-264A-87A1-8C19487C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7" y="3741890"/>
            <a:ext cx="819150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85655-EED2-0643-999E-02129BD99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47" y="872479"/>
            <a:ext cx="8280877" cy="2183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02352-6F9C-1F49-9E72-9E22DB00FE96}"/>
              </a:ext>
            </a:extLst>
          </p:cNvPr>
          <p:cNvSpPr txBox="1"/>
          <p:nvPr/>
        </p:nvSpPr>
        <p:spPr>
          <a:xfrm flipH="1">
            <a:off x="6162804" y="2730673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Seems possible!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456D4-4C93-9148-8EB6-143E042671B3}"/>
              </a:ext>
            </a:extLst>
          </p:cNvPr>
          <p:cNvSpPr txBox="1"/>
          <p:nvPr/>
        </p:nvSpPr>
        <p:spPr>
          <a:xfrm flipH="1">
            <a:off x="8131476" y="2732761"/>
            <a:ext cx="246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Needs Laser stripping!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92397-9E86-914A-A4A1-997BA1758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063" y="3594969"/>
            <a:ext cx="3149857" cy="1753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6DAC8-AE11-1B45-A010-9A5976D07338}"/>
              </a:ext>
            </a:extLst>
          </p:cNvPr>
          <p:cNvSpPr txBox="1"/>
          <p:nvPr/>
        </p:nvSpPr>
        <p:spPr>
          <a:xfrm>
            <a:off x="8598363" y="5689315"/>
            <a:ext cx="153779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B:</a:t>
            </a:r>
            <a:r>
              <a:rPr lang="zh-CN" altLang="en-US" sz="1400" dirty="0"/>
              <a:t> </a:t>
            </a:r>
            <a:r>
              <a:rPr lang="en-US" altLang="zh-CN" sz="1400" dirty="0"/>
              <a:t>Batches</a:t>
            </a:r>
          </a:p>
          <a:p>
            <a:r>
              <a:rPr lang="en-US" altLang="zh-CN" sz="1400" dirty="0"/>
              <a:t>L:</a:t>
            </a:r>
            <a:r>
              <a:rPr lang="zh-CN" altLang="en-US" sz="1400" dirty="0"/>
              <a:t> </a:t>
            </a:r>
            <a:r>
              <a:rPr lang="en-US" altLang="zh-CN" sz="1400" dirty="0"/>
              <a:t>Laser</a:t>
            </a:r>
            <a:r>
              <a:rPr lang="zh-CN" altLang="en-US" sz="1400" dirty="0"/>
              <a:t> </a:t>
            </a:r>
            <a:r>
              <a:rPr lang="en-US" altLang="zh-CN" sz="1400" dirty="0"/>
              <a:t>stripping</a:t>
            </a:r>
          </a:p>
          <a:p>
            <a:r>
              <a:rPr lang="en-US" altLang="zh-CN" sz="1400" dirty="0"/>
              <a:t>F:</a:t>
            </a:r>
            <a:r>
              <a:rPr lang="zh-CN" altLang="en-US" sz="1400" dirty="0"/>
              <a:t> </a:t>
            </a:r>
            <a:r>
              <a:rPr lang="en-US" altLang="zh-CN" sz="1400" dirty="0"/>
              <a:t>Foil</a:t>
            </a:r>
            <a:r>
              <a:rPr lang="zh-CN" altLang="en-US" sz="1400" dirty="0"/>
              <a:t> </a:t>
            </a:r>
            <a:r>
              <a:rPr lang="en-US" altLang="zh-CN" sz="1400" dirty="0"/>
              <a:t>stripping</a:t>
            </a:r>
          </a:p>
          <a:p>
            <a:r>
              <a:rPr lang="en-US" altLang="zh-CN" sz="1400" dirty="0"/>
              <a:t>P:</a:t>
            </a:r>
            <a:r>
              <a:rPr lang="zh-CN" altLang="en-US" sz="1400" dirty="0"/>
              <a:t> </a:t>
            </a:r>
            <a:r>
              <a:rPr lang="en-US" altLang="zh-CN" sz="1400" dirty="0"/>
              <a:t>Proton</a:t>
            </a:r>
            <a:r>
              <a:rPr lang="zh-CN" altLang="en-US" sz="1400" dirty="0"/>
              <a:t> </a:t>
            </a:r>
            <a:r>
              <a:rPr lang="en-US" altLang="zh-CN" sz="1400" dirty="0"/>
              <a:t>injection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540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8ED0-9F65-934A-89A0-108F329F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80" y="427755"/>
            <a:ext cx="10515600" cy="1325563"/>
          </a:xfrm>
        </p:spPr>
        <p:txBody>
          <a:bodyPr/>
          <a:lstStyle/>
          <a:p>
            <a:r>
              <a:rPr lang="en-US" dirty="0"/>
              <a:t>Emittance spec, meeting at RAL, Jan 2017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7274D-F8A8-4146-9BB8-78C69284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83" y="1514344"/>
            <a:ext cx="6644525" cy="3445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31E6F-5465-F946-9A70-30A635A9F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2" y="5665418"/>
            <a:ext cx="6148379" cy="452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29167E-473E-4F47-8749-2089B1CB4B3E}"/>
              </a:ext>
            </a:extLst>
          </p:cNvPr>
          <p:cNvSpPr txBox="1"/>
          <p:nvPr/>
        </p:nvSpPr>
        <p:spPr>
          <a:xfrm>
            <a:off x="2342366" y="6162805"/>
            <a:ext cx="212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2" charset="2"/>
              </a:rPr>
              <a:t>bg</a:t>
            </a:r>
            <a:r>
              <a:rPr lang="en-US" i="1" dirty="0">
                <a:latin typeface="Symbol" pitchFamily="2" charset="2"/>
              </a:rPr>
              <a:t> </a:t>
            </a:r>
            <a:r>
              <a:rPr lang="en-US" dirty="0"/>
              <a:t>= 2.967 for 2 GeV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4D5AAC-6180-F642-B2CC-F79ED0500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93" y="4748844"/>
            <a:ext cx="1761732" cy="5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28/9/17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Accumulator, NUFACT17 Uppsala, E.Wildner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6862" y="1319821"/>
            <a:ext cx="9298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Injection emittance (painting), halo formation and blow up are estimated by simulations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Conclusion of specification meeting October 4: we need at least 120 Pi ~ 100 % unnormalized (= acceptance of collimation system)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Extraction line specification  100 Pi, </a:t>
            </a:r>
            <a:r>
              <a:rPr lang="en-US" sz="2400" dirty="0">
                <a:solidFill>
                  <a:srgbClr val="FF0000"/>
                </a:solidFill>
              </a:rPr>
              <a:t>action needed</a:t>
            </a:r>
            <a:r>
              <a:rPr lang="en-US" sz="2400" dirty="0"/>
              <a:t>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Calculations show that 120 Pi is not possible to use for foil injection with </a:t>
            </a:r>
            <a:r>
              <a:rPr lang="en-US" sz="2400" dirty="0" err="1"/>
              <a:t>linac</a:t>
            </a:r>
            <a:r>
              <a:rPr lang="en-US" sz="2400" dirty="0"/>
              <a:t> pulsing 28 Hz -&gt; Laser stripping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one ring and </a:t>
            </a:r>
            <a:r>
              <a:rPr lang="en-US" sz="2000" dirty="0" err="1"/>
              <a:t>linac</a:t>
            </a:r>
            <a:r>
              <a:rPr lang="en-US" sz="2000" dirty="0"/>
              <a:t> 100 </a:t>
            </a:r>
            <a:r>
              <a:rPr lang="en-US" sz="2000" dirty="0" err="1">
                <a:latin typeface="Symbol" pitchFamily="2" charset="2"/>
              </a:rPr>
              <a:t>m</a:t>
            </a:r>
            <a:r>
              <a:rPr lang="en-US" sz="2000" dirty="0" err="1"/>
              <a:t>sec</a:t>
            </a:r>
            <a:r>
              <a:rPr lang="en-US" sz="2000" dirty="0"/>
              <a:t> chopping for injection bumpers.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E01691-33A7-CE40-B639-8762C5A1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09" y="465333"/>
            <a:ext cx="10515600" cy="1325563"/>
          </a:xfrm>
        </p:spPr>
        <p:txBody>
          <a:bodyPr/>
          <a:lstStyle/>
          <a:p>
            <a:r>
              <a:rPr lang="en-US" dirty="0"/>
              <a:t>Emittance spec, meeting 4/10 2018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DC2D8A-EAFD-A348-AA2E-AA13EDC590A2}"/>
              </a:ext>
            </a:extLst>
          </p:cNvPr>
          <p:cNvCxnSpPr>
            <a:cxnSpLocks/>
          </p:cNvCxnSpPr>
          <p:nvPr/>
        </p:nvCxnSpPr>
        <p:spPr>
          <a:xfrm flipV="1">
            <a:off x="8668011" y="4659683"/>
            <a:ext cx="1490597" cy="3256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FB328A-9C6E-484F-9C0E-E698467B591B}"/>
              </a:ext>
            </a:extLst>
          </p:cNvPr>
          <p:cNvCxnSpPr>
            <a:cxnSpLocks/>
          </p:cNvCxnSpPr>
          <p:nvPr/>
        </p:nvCxnSpPr>
        <p:spPr>
          <a:xfrm>
            <a:off x="8680537" y="4734838"/>
            <a:ext cx="1540702" cy="3006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4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FE0F-0BC6-C743-8E21-06328FC6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78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Target beam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0B889-53B1-F74E-9185-E25115BF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7" y="166278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beam properties on/inside the target need to be specified as well</a:t>
            </a:r>
          </a:p>
          <a:p>
            <a:endParaRPr lang="en-US" dirty="0"/>
          </a:p>
          <a:p>
            <a:pPr lvl="1"/>
            <a:r>
              <a:rPr lang="en-US" dirty="0">
                <a:latin typeface="Symbol" pitchFamily="2" charset="2"/>
              </a:rPr>
              <a:t>e</a:t>
            </a:r>
            <a:r>
              <a:rPr lang="en-US" dirty="0"/>
              <a:t> and particle distribution in the beam </a:t>
            </a:r>
            <a:r>
              <a:rPr lang="en-US" dirty="0">
                <a:solidFill>
                  <a:srgbClr val="FF0000"/>
                </a:solidFill>
              </a:rPr>
              <a:t>result from injection painting, space charge and beam dynamics</a:t>
            </a:r>
          </a:p>
          <a:p>
            <a:pPr lvl="1"/>
            <a:r>
              <a:rPr lang="en-US" dirty="0"/>
              <a:t>The divergence on the target should be zero (momentum and steering tolerances)</a:t>
            </a:r>
          </a:p>
          <a:p>
            <a:pPr lvl="1"/>
            <a:r>
              <a:rPr lang="en-US" dirty="0"/>
              <a:t>SNS has specifications on the target of divergence and particle distribution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Question to WP4 </a:t>
            </a:r>
            <a:r>
              <a:rPr lang="en-US" dirty="0"/>
              <a:t>what are the requirements we have for the </a:t>
            </a:r>
            <a:r>
              <a:rPr lang="en-US" dirty="0" err="1"/>
              <a:t>ESSnuSB</a:t>
            </a:r>
            <a:r>
              <a:rPr lang="en-US" dirty="0"/>
              <a:t> target ?</a:t>
            </a:r>
          </a:p>
          <a:p>
            <a:pPr lvl="1"/>
            <a:endParaRPr lang="en-US" dirty="0"/>
          </a:p>
          <a:p>
            <a:r>
              <a:rPr lang="en-US" dirty="0"/>
              <a:t>The pulsing structure is a result of the injection pulsing structure and the accumulation </a:t>
            </a:r>
          </a:p>
          <a:p>
            <a:endParaRPr lang="en-US" dirty="0"/>
          </a:p>
          <a:p>
            <a:pPr lvl="1"/>
            <a:r>
              <a:rPr lang="en-US" dirty="0"/>
              <a:t>The power supply from </a:t>
            </a:r>
            <a:r>
              <a:rPr lang="en-US" dirty="0" err="1"/>
              <a:t>EUROnu</a:t>
            </a:r>
            <a:r>
              <a:rPr lang="en-US" dirty="0"/>
              <a:t> studies cannot distribute with higher frequency than 56 Hz, does this rule out the scheme with 28 Hz </a:t>
            </a:r>
            <a:r>
              <a:rPr lang="en-US" dirty="0" err="1"/>
              <a:t>linac</a:t>
            </a:r>
            <a:r>
              <a:rPr lang="en-US" dirty="0"/>
              <a:t> pulsing and 100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sec</a:t>
            </a:r>
            <a:r>
              <a:rPr lang="en-US" dirty="0"/>
              <a:t> gaps for injection of the H- Bream?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6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8D3C9-10E4-054A-845F-98E74C35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61" y="765543"/>
            <a:ext cx="6997700" cy="4622800"/>
          </a:xfrm>
          <a:prstGeom prst="rect">
            <a:avLst/>
          </a:prstGeom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61DD96-62F0-E24F-BCD5-2C01EC8B7CD2}"/>
              </a:ext>
            </a:extLst>
          </p:cNvPr>
          <p:cNvCxnSpPr/>
          <p:nvPr/>
        </p:nvCxnSpPr>
        <p:spPr>
          <a:xfrm>
            <a:off x="3341961" y="1254688"/>
            <a:ext cx="12700" cy="3530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5D5BEF-670F-884C-A7CD-B95C4C31B44B}"/>
              </a:ext>
            </a:extLst>
          </p:cNvPr>
          <p:cNvCxnSpPr/>
          <p:nvPr/>
        </p:nvCxnSpPr>
        <p:spPr>
          <a:xfrm>
            <a:off x="2440261" y="3985188"/>
            <a:ext cx="57150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FEEEF3-E142-0146-B30C-AED8FF90B1FF}"/>
              </a:ext>
            </a:extLst>
          </p:cNvPr>
          <p:cNvSpPr txBox="1"/>
          <p:nvPr/>
        </p:nvSpPr>
        <p:spPr>
          <a:xfrm>
            <a:off x="6111072" y="2589220"/>
            <a:ext cx="361066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 MW &lt; 1/5 E-7 </a:t>
            </a:r>
            <a:r>
              <a:rPr lang="en-US" dirty="0" err="1"/>
              <a:t>frac</a:t>
            </a:r>
            <a:r>
              <a:rPr lang="en-US" dirty="0"/>
              <a:t>. loss -&gt; ~  0.15 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F1B573-FDD6-A34F-B31F-352BC5F2A183}"/>
              </a:ext>
            </a:extLst>
          </p:cNvPr>
          <p:cNvCxnSpPr/>
          <p:nvPr/>
        </p:nvCxnSpPr>
        <p:spPr>
          <a:xfrm>
            <a:off x="5450161" y="2778688"/>
            <a:ext cx="69215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3476A-77D1-5849-AE79-50EB842C41C7}"/>
              </a:ext>
            </a:extLst>
          </p:cNvPr>
          <p:cNvCxnSpPr/>
          <p:nvPr/>
        </p:nvCxnSpPr>
        <p:spPr>
          <a:xfrm>
            <a:off x="5450161" y="2410388"/>
            <a:ext cx="692150" cy="635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DC3924-6DCB-174A-B05B-36CED3E88C07}"/>
              </a:ext>
            </a:extLst>
          </p:cNvPr>
          <p:cNvSpPr txBox="1"/>
          <p:nvPr/>
        </p:nvSpPr>
        <p:spPr>
          <a:xfrm>
            <a:off x="6109524" y="2219888"/>
            <a:ext cx="375219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 MW 1E-7 </a:t>
            </a:r>
            <a:r>
              <a:rPr lang="en-US" dirty="0" err="1"/>
              <a:t>frac</a:t>
            </a:r>
            <a:r>
              <a:rPr lang="en-US" dirty="0"/>
              <a:t>. loss to get &lt; 0.1 W/m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25F604-2D29-1944-8977-CF4702E9CB50}"/>
              </a:ext>
            </a:extLst>
          </p:cNvPr>
          <p:cNvSpPr/>
          <p:nvPr/>
        </p:nvSpPr>
        <p:spPr>
          <a:xfrm>
            <a:off x="1659698" y="5498102"/>
            <a:ext cx="7815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0.15 T and 2.5 </a:t>
            </a:r>
            <a:r>
              <a:rPr lang="en-US" err="1"/>
              <a:t>GeV</a:t>
            </a:r>
            <a:r>
              <a:rPr lang="en-US"/>
              <a:t>: </a:t>
            </a:r>
            <a:r>
              <a:rPr lang="en-US" err="1"/>
              <a:t>Brho</a:t>
            </a:r>
            <a:r>
              <a:rPr lang="en-US"/>
              <a:t> 11.02 Tm, rho=73.5 m in dipoles</a:t>
            </a:r>
          </a:p>
          <a:p>
            <a:r>
              <a:rPr lang="en-US"/>
              <a:t>66% dipole filling factor, </a:t>
            </a:r>
            <a:r>
              <a:rPr lang="en-US">
                <a:solidFill>
                  <a:srgbClr val="0000FF"/>
                </a:solidFill>
              </a:rPr>
              <a:t>transfer line tunnel rho=111 m.</a:t>
            </a:r>
          </a:p>
        </p:txBody>
      </p:sp>
      <p:pic>
        <p:nvPicPr>
          <p:cNvPr id="12" name="Picture 11" descr="layout77.png">
            <a:extLst>
              <a:ext uri="{FF2B5EF4-FFF2-40B4-BE49-F238E27FC236}">
                <a16:creationId xmlns:a16="http://schemas.microsoft.com/office/drawing/2014/main" id="{CED3A01F-94D8-104C-8CE4-86720DB20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45" y="4595924"/>
            <a:ext cx="2715596" cy="1760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B768AF-E99D-3D44-8F3C-E570D1B109DD}"/>
              </a:ext>
            </a:extLst>
          </p:cNvPr>
          <p:cNvSpPr txBox="1"/>
          <p:nvPr/>
        </p:nvSpPr>
        <p:spPr>
          <a:xfrm>
            <a:off x="2079320" y="137786"/>
            <a:ext cx="822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Injection beam line and choice of accumulator (injection) energy</a:t>
            </a:r>
          </a:p>
        </p:txBody>
      </p:sp>
    </p:spTree>
    <p:extLst>
      <p:ext uri="{BB962C8B-B14F-4D97-AF65-F5344CB8AC3E}">
        <p14:creationId xmlns:p14="http://schemas.microsoft.com/office/powerpoint/2010/main" val="118517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F70F7-6E49-EB4A-8953-C1836214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86"/>
            <a:ext cx="12192000" cy="66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3F111-139B-0641-B4C7-B561C56F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06" y="889595"/>
            <a:ext cx="8428916" cy="5728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32CC7-8F05-A044-93CC-E663371F0D7D}"/>
              </a:ext>
            </a:extLst>
          </p:cNvPr>
          <p:cNvSpPr txBox="1"/>
          <p:nvPr/>
        </p:nvSpPr>
        <p:spPr>
          <a:xfrm>
            <a:off x="2354893" y="263047"/>
            <a:ext cx="326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Accumulator Parameters</a:t>
            </a:r>
          </a:p>
        </p:txBody>
      </p:sp>
    </p:spTree>
    <p:extLst>
      <p:ext uri="{BB962C8B-B14F-4D97-AF65-F5344CB8AC3E}">
        <p14:creationId xmlns:p14="http://schemas.microsoft.com/office/powerpoint/2010/main" val="112179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AD869-9DBF-384A-BAF7-C157AD31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1" y="0"/>
            <a:ext cx="11686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FE0F-0BC6-C743-8E21-06328FC6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48" y="0"/>
            <a:ext cx="10515600" cy="1325563"/>
          </a:xfrm>
        </p:spPr>
        <p:txBody>
          <a:bodyPr/>
          <a:lstStyle/>
          <a:p>
            <a:r>
              <a:rPr lang="en-US" dirty="0"/>
              <a:t>Injection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0B889-53B1-F74E-9185-E25115BF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252" y="1324584"/>
            <a:ext cx="10515600" cy="5689992"/>
          </a:xfrm>
        </p:spPr>
        <p:txBody>
          <a:bodyPr>
            <a:normAutofit/>
          </a:bodyPr>
          <a:lstStyle/>
          <a:p>
            <a:r>
              <a:rPr lang="en-US" dirty="0"/>
              <a:t>The beam distribution is painted at injection </a:t>
            </a:r>
          </a:p>
          <a:p>
            <a:pPr lvl="1"/>
            <a:r>
              <a:rPr lang="en-US" dirty="0"/>
              <a:t>Define the wanted distribution and the emittance </a:t>
            </a:r>
            <a:r>
              <a:rPr lang="en-US" dirty="0" err="1"/>
              <a:t>critera</a:t>
            </a:r>
            <a:r>
              <a:rPr lang="en-US" dirty="0"/>
              <a:t> (iterated simulations)</a:t>
            </a:r>
          </a:p>
          <a:p>
            <a:r>
              <a:rPr lang="en-US" dirty="0"/>
              <a:t>The baseline is now laser stripping, one ring 28 Hz</a:t>
            </a:r>
          </a:p>
          <a:p>
            <a:r>
              <a:rPr lang="en-US" dirty="0">
                <a:solidFill>
                  <a:srgbClr val="C00000"/>
                </a:solidFill>
              </a:rPr>
              <a:t>Lattice to be adapted to the laser stripping injection system</a:t>
            </a:r>
          </a:p>
          <a:p>
            <a:r>
              <a:rPr lang="en-US" dirty="0"/>
              <a:t>The fallback is to use foil, one ring 56 Hz or 4 rings 28 Hz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480A0-7CDB-6F47-92EC-39669FFA2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2" y="4312436"/>
            <a:ext cx="4082635" cy="23044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5483B1-E64F-8F41-90D1-F83A59FF2AD4}"/>
              </a:ext>
            </a:extLst>
          </p:cNvPr>
          <p:cNvCxnSpPr/>
          <p:nvPr/>
        </p:nvCxnSpPr>
        <p:spPr>
          <a:xfrm>
            <a:off x="5337966" y="4758870"/>
            <a:ext cx="608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DBBBA60-31DE-5A46-B614-1DD2DAC21D38}"/>
              </a:ext>
            </a:extLst>
          </p:cNvPr>
          <p:cNvSpPr txBox="1"/>
          <p:nvPr/>
        </p:nvSpPr>
        <p:spPr>
          <a:xfrm>
            <a:off x="5308128" y="4421132"/>
            <a:ext cx="1907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Several</a:t>
            </a:r>
            <a:r>
              <a:rPr lang="zh-CN" altLang="en-US" sz="1600" dirty="0"/>
              <a:t> </a:t>
            </a:r>
            <a:r>
              <a:rPr lang="en-US" altLang="zh-CN" sz="1600" dirty="0"/>
              <a:t>stacked</a:t>
            </a:r>
            <a:r>
              <a:rPr lang="zh-CN" altLang="en-US" sz="1600" dirty="0"/>
              <a:t> </a:t>
            </a:r>
            <a:r>
              <a:rPr lang="en-US" altLang="zh-CN" sz="1600" dirty="0"/>
              <a:t>rings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E7DD1E-02F8-F640-9CCD-C08788F14876}"/>
              </a:ext>
            </a:extLst>
          </p:cNvPr>
          <p:cNvCxnSpPr/>
          <p:nvPr/>
        </p:nvCxnSpPr>
        <p:spPr>
          <a:xfrm>
            <a:off x="5355158" y="5348484"/>
            <a:ext cx="608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108FEC-EBD8-C64C-A790-9239677D2342}"/>
              </a:ext>
            </a:extLst>
          </p:cNvPr>
          <p:cNvSpPr txBox="1"/>
          <p:nvPr/>
        </p:nvSpPr>
        <p:spPr>
          <a:xfrm>
            <a:off x="5355158" y="5021881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One</a:t>
            </a:r>
            <a:r>
              <a:rPr lang="zh-CN" altLang="en-US" sz="1600" dirty="0"/>
              <a:t> </a:t>
            </a:r>
            <a:r>
              <a:rPr lang="en-US" altLang="zh-CN" sz="1600" dirty="0"/>
              <a:t>ring</a:t>
            </a:r>
            <a:endParaRPr lang="en-US" sz="1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E4CE6-9D65-9646-9214-F1E319AFAD57}"/>
              </a:ext>
            </a:extLst>
          </p:cNvPr>
          <p:cNvCxnSpPr/>
          <p:nvPr/>
        </p:nvCxnSpPr>
        <p:spPr>
          <a:xfrm>
            <a:off x="5363278" y="5929376"/>
            <a:ext cx="608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6168C0-D71A-1043-8961-2C3E441AF2BD}"/>
              </a:ext>
            </a:extLst>
          </p:cNvPr>
          <p:cNvSpPr txBox="1"/>
          <p:nvPr/>
        </p:nvSpPr>
        <p:spPr>
          <a:xfrm>
            <a:off x="5404222" y="5602773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One</a:t>
            </a:r>
            <a:r>
              <a:rPr lang="zh-CN" altLang="en-US" sz="1600" dirty="0"/>
              <a:t> </a:t>
            </a:r>
            <a:r>
              <a:rPr lang="en-US" altLang="zh-CN" sz="1600" dirty="0"/>
              <a:t>ring</a:t>
            </a:r>
            <a:endParaRPr lang="en-US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BCDD12-D650-0D44-B21C-0A2CD71989E3}"/>
              </a:ext>
            </a:extLst>
          </p:cNvPr>
          <p:cNvSpPr/>
          <p:nvPr/>
        </p:nvSpPr>
        <p:spPr>
          <a:xfrm>
            <a:off x="7227517" y="4171167"/>
            <a:ext cx="4083486" cy="7766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case also needs gaps (100 </a:t>
            </a:r>
            <a:r>
              <a:rPr lang="en-US" dirty="0" err="1">
                <a:solidFill>
                  <a:schemeClr val="tx1"/>
                </a:solidFill>
                <a:latin typeface="Symbol" pitchFamily="2" charset="2"/>
              </a:rPr>
              <a:t>m</a:t>
            </a:r>
            <a:r>
              <a:rPr lang="en-US" dirty="0" err="1">
                <a:solidFill>
                  <a:schemeClr val="tx1"/>
                </a:solidFill>
              </a:rPr>
              <a:t>sec</a:t>
            </a:r>
            <a:r>
              <a:rPr lang="en-US" dirty="0">
                <a:solidFill>
                  <a:schemeClr val="tx1"/>
                </a:solidFill>
              </a:rPr>
              <a:t>) for distribution into the different rings </a:t>
            </a:r>
          </a:p>
        </p:txBody>
      </p:sp>
    </p:spTree>
    <p:extLst>
      <p:ext uri="{BB962C8B-B14F-4D97-AF65-F5344CB8AC3E}">
        <p14:creationId xmlns:p14="http://schemas.microsoft.com/office/powerpoint/2010/main" val="228213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07236-7BF1-1D44-8CED-498843C0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1480681"/>
            <a:ext cx="10490200" cy="50720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Linac</a:t>
            </a:r>
            <a:r>
              <a:rPr lang="en-US" dirty="0"/>
              <a:t> beam, 100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chopping, 0.35 Pi mm </a:t>
            </a:r>
            <a:r>
              <a:rPr lang="en-US" dirty="0" err="1"/>
              <a:t>mrad</a:t>
            </a:r>
            <a:r>
              <a:rPr lang="en-US" dirty="0"/>
              <a:t> normalized 1 sigma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/>
              <a:t>Brennan Goddard: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</a:rPr>
              <a:t>Should be possible</a:t>
            </a:r>
            <a:r>
              <a:rPr lang="en-US" sz="2000" i="1" dirty="0"/>
              <a:t> to generate the new waveforms with </a:t>
            </a:r>
            <a:r>
              <a:rPr lang="en-US" sz="2000" i="1" dirty="0">
                <a:solidFill>
                  <a:srgbClr val="C00000"/>
                </a:solidFill>
              </a:rPr>
              <a:t>one modified generator chassis</a:t>
            </a:r>
            <a:r>
              <a:rPr lang="en-US" sz="2000" i="1" dirty="0"/>
              <a:t>. It may also be possible to use three generator chassis in parallel with an additional decoupling circuit. Simple series diodes would probably not be enough.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</a:rPr>
              <a:t>For pulse 2 and 3 there is already beam in the machine which means they have to be well synchronized: rise, flat top and fall.</a:t>
            </a:r>
            <a:r>
              <a:rPr lang="en-US" sz="2000" i="1" dirty="0"/>
              <a:t> The existing design is not made for well synchronized current rise. </a:t>
            </a:r>
            <a:r>
              <a:rPr lang="en-US" sz="2000" i="1" dirty="0">
                <a:solidFill>
                  <a:srgbClr val="C00000"/>
                </a:solidFill>
              </a:rPr>
              <a:t>Modification of design is required, but feasible</a:t>
            </a:r>
            <a:r>
              <a:rPr lang="en-US" sz="2000" i="1" dirty="0"/>
              <a:t>. Flat top and current fall are not a problem.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Rack space would be increased by factor of 3 from 4 to 12 racks for the 3 magnets. Feasibility overall: OK. Complexity depends on precision and rise, fall time.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Check this for 4 batches!!! (comment E. </a:t>
            </a:r>
            <a:r>
              <a:rPr lang="en-US" sz="2000" b="1" dirty="0" err="1">
                <a:solidFill>
                  <a:srgbClr val="C00000"/>
                </a:solidFill>
              </a:rPr>
              <a:t>Wildner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442BE7-DECB-1D4F-8177-C4957F38D9D7}"/>
              </a:ext>
            </a:extLst>
          </p:cNvPr>
          <p:cNvSpPr txBox="1">
            <a:spLocks/>
          </p:cNvSpPr>
          <p:nvPr/>
        </p:nvSpPr>
        <p:spPr>
          <a:xfrm>
            <a:off x="86325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Injection II</a:t>
            </a:r>
          </a:p>
        </p:txBody>
      </p:sp>
    </p:spTree>
    <p:extLst>
      <p:ext uri="{BB962C8B-B14F-4D97-AF65-F5344CB8AC3E}">
        <p14:creationId xmlns:p14="http://schemas.microsoft.com/office/powerpoint/2010/main" val="383275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023D-DC71-2A45-A858-A59F56F9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Accumulator Ring, </a:t>
            </a:r>
            <a:r>
              <a:rPr lang="en-US" dirty="0">
                <a:solidFill>
                  <a:srgbClr val="FF0000"/>
                </a:solidFill>
              </a:rPr>
              <a:t>high intensity, 10 </a:t>
            </a:r>
            <a:r>
              <a:rPr lang="en-US" baseline="30000" dirty="0">
                <a:solidFill>
                  <a:srgbClr val="FF0000"/>
                </a:solidFill>
              </a:rPr>
              <a:t>15</a:t>
            </a:r>
            <a:r>
              <a:rPr lang="en-US" dirty="0">
                <a:solidFill>
                  <a:srgbClr val="FF0000"/>
                </a:solidFill>
              </a:rPr>
              <a:t> 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77F49-FE08-8A44-AB31-BDFC15B5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80"/>
            <a:ext cx="6428665" cy="4154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EF2AA-B7F1-8A4E-94B0-10C7DF51228B}"/>
              </a:ext>
            </a:extLst>
          </p:cNvPr>
          <p:cNvSpPr txBox="1"/>
          <p:nvPr/>
        </p:nvSpPr>
        <p:spPr>
          <a:xfrm>
            <a:off x="6401953" y="2279737"/>
            <a:ext cx="579004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Pupose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Compress beam from 2.86 </a:t>
            </a:r>
            <a:r>
              <a:rPr lang="en-US" sz="2000" b="1" dirty="0" err="1">
                <a:solidFill>
                  <a:srgbClr val="C00000"/>
                </a:solidFill>
              </a:rPr>
              <a:t>ms</a:t>
            </a:r>
            <a:r>
              <a:rPr lang="en-US" sz="2000" b="1" dirty="0">
                <a:solidFill>
                  <a:srgbClr val="C00000"/>
                </a:solidFill>
              </a:rPr>
              <a:t> to a few </a:t>
            </a:r>
            <a:r>
              <a:rPr lang="en-US" sz="2000" b="1" dirty="0" err="1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sz="2000" b="1" dirty="0" err="1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Extract from the ESS </a:t>
            </a:r>
            <a:r>
              <a:rPr lang="en-US" sz="2000" dirty="0" err="1">
                <a:solidFill>
                  <a:srgbClr val="080F78"/>
                </a:solidFill>
              </a:rPr>
              <a:t>linac</a:t>
            </a:r>
            <a:r>
              <a:rPr lang="en-US" sz="2000" dirty="0">
                <a:solidFill>
                  <a:srgbClr val="080F78"/>
                </a:solidFill>
              </a:rPr>
              <a:t> at well chosen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Transport H- beam to the accumulator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Inject into ring, multiturn, define beam properties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Accumulate beam, control beam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Keep beam in 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Supervise and avoid uncontrolled beam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Collimate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F78"/>
                </a:solidFill>
              </a:rPr>
              <a:t>Extract beam to target transfer channel</a:t>
            </a:r>
          </a:p>
          <a:p>
            <a:endParaRPr lang="en-US" sz="2000" dirty="0">
              <a:solidFill>
                <a:srgbClr val="080F78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F1C89D-C784-6947-98A9-005C056F8170}"/>
              </a:ext>
            </a:extLst>
          </p:cNvPr>
          <p:cNvCxnSpPr>
            <a:cxnSpLocks/>
          </p:cNvCxnSpPr>
          <p:nvPr/>
        </p:nvCxnSpPr>
        <p:spPr>
          <a:xfrm flipV="1">
            <a:off x="2884992" y="2179529"/>
            <a:ext cx="0" cy="237266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99657F-C944-BF4F-B1AB-FDF985890E5A}"/>
              </a:ext>
            </a:extLst>
          </p:cNvPr>
          <p:cNvSpPr txBox="1"/>
          <p:nvPr/>
        </p:nvSpPr>
        <p:spPr>
          <a:xfrm>
            <a:off x="2855934" y="207932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 GeV</a:t>
            </a:r>
          </a:p>
        </p:txBody>
      </p:sp>
    </p:spTree>
    <p:extLst>
      <p:ext uri="{BB962C8B-B14F-4D97-AF65-F5344CB8AC3E}">
        <p14:creationId xmlns:p14="http://schemas.microsoft.com/office/powerpoint/2010/main" val="309902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07236-7BF1-1D44-8CED-498843C0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86320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Evaluation of </a:t>
            </a:r>
            <a:r>
              <a:rPr lang="en-US" sz="2400" dirty="0">
                <a:solidFill>
                  <a:srgbClr val="C00000"/>
                </a:solidFill>
              </a:rPr>
              <a:t>beam sizes and rise/fall times </a:t>
            </a:r>
            <a:r>
              <a:rPr lang="en-US" sz="2400" dirty="0"/>
              <a:t>to estimate the extraction system technology and design ongoing. This need to be calculated from the </a:t>
            </a:r>
            <a:r>
              <a:rPr lang="en-US" sz="2400" dirty="0">
                <a:solidFill>
                  <a:srgbClr val="C00000"/>
                </a:solidFill>
              </a:rPr>
              <a:t>evolution of the beam in the ring and/or collimation</a:t>
            </a:r>
            <a:r>
              <a:rPr lang="en-US" sz="2400" dirty="0"/>
              <a:t> (also momentum ?).</a:t>
            </a:r>
          </a:p>
          <a:p>
            <a:pPr marL="0" indent="0">
              <a:buNone/>
            </a:pPr>
            <a:r>
              <a:rPr lang="en-US" sz="2400" dirty="0"/>
              <a:t>Chopping of the </a:t>
            </a:r>
            <a:r>
              <a:rPr lang="en-US" sz="2400" dirty="0" err="1"/>
              <a:t>linac</a:t>
            </a:r>
            <a:r>
              <a:rPr lang="en-US" sz="2400" dirty="0"/>
              <a:t> beam is needed for the beam extraction gap </a:t>
            </a:r>
          </a:p>
          <a:p>
            <a:pPr lvl="1"/>
            <a:r>
              <a:rPr lang="en-US" sz="2000" dirty="0"/>
              <a:t>Assume extraction gap 10 %</a:t>
            </a:r>
          </a:p>
          <a:p>
            <a:pPr marL="0" indent="0">
              <a:buNone/>
            </a:pPr>
            <a:r>
              <a:rPr lang="en-US" sz="2400" dirty="0"/>
              <a:t>This gives part of the requirements on the </a:t>
            </a:r>
            <a:r>
              <a:rPr lang="en-US" sz="2400" dirty="0">
                <a:solidFill>
                  <a:srgbClr val="0432FF"/>
                </a:solidFill>
              </a:rPr>
              <a:t>extraction kicker and impedances (important contribution)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10 % of ~ 1.3 </a:t>
            </a:r>
            <a:r>
              <a:rPr lang="en-US" sz="2400" dirty="0" err="1">
                <a:latin typeface="Symbol" pitchFamily="2" charset="2"/>
              </a:rPr>
              <a:t>m</a:t>
            </a:r>
            <a:r>
              <a:rPr lang="en-US" sz="2400" dirty="0" err="1"/>
              <a:t>s</a:t>
            </a:r>
            <a:r>
              <a:rPr lang="en-US" sz="2400" dirty="0"/>
              <a:t> (one turn) ~ 130 ns  to prepare extraction conditions.</a:t>
            </a:r>
          </a:p>
          <a:p>
            <a:pPr marL="0" indent="0">
              <a:buNone/>
            </a:pPr>
            <a:r>
              <a:rPr lang="en-US" sz="2400" dirty="0"/>
              <a:t>To be able to optimize these timing conditions by for example make a larger ring, we need to check with HOM calculations in the </a:t>
            </a:r>
            <a:r>
              <a:rPr lang="en-US" sz="2400" dirty="0" err="1"/>
              <a:t>linac</a:t>
            </a:r>
            <a:r>
              <a:rPr lang="en-US" sz="2400" dirty="0"/>
              <a:t>. 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The timing conditions may influence the kicker apertures</a:t>
            </a:r>
            <a:r>
              <a:rPr lang="en-US" sz="2400" dirty="0"/>
              <a:t> (beam size, emittance) and consequently the kicker design and feasibility.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B15648-3685-9D4B-84B6-BD9587D2A105}"/>
              </a:ext>
            </a:extLst>
          </p:cNvPr>
          <p:cNvSpPr txBox="1">
            <a:spLocks/>
          </p:cNvSpPr>
          <p:nvPr/>
        </p:nvSpPr>
        <p:spPr>
          <a:xfrm>
            <a:off x="675362" y="2774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18730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9F439-0763-C248-BAB6-581C0EF9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3" y="584128"/>
            <a:ext cx="5721274" cy="4125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D0418-DA53-4545-A985-1210E0BA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0" y="4837917"/>
            <a:ext cx="5727700" cy="186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63607-B481-8247-B3C6-0051E728B232}"/>
              </a:ext>
            </a:extLst>
          </p:cNvPr>
          <p:cNvSpPr txBox="1"/>
          <p:nvPr/>
        </p:nvSpPr>
        <p:spPr>
          <a:xfrm>
            <a:off x="6288066" y="5035462"/>
            <a:ext cx="435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UU, RAL, viable lattice for first calculations with foil injection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33606-5ACB-DA47-83FA-7AEF6E3D7CF9}"/>
              </a:ext>
            </a:extLst>
          </p:cNvPr>
          <p:cNvSpPr txBox="1"/>
          <p:nvPr/>
        </p:nvSpPr>
        <p:spPr>
          <a:xfrm>
            <a:off x="6277628" y="5363227"/>
            <a:ext cx="525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estimation of </a:t>
            </a:r>
            <a:r>
              <a:rPr lang="en-US" sz="1200" dirty="0" err="1"/>
              <a:t>linac</a:t>
            </a:r>
            <a:r>
              <a:rPr lang="en-US" sz="1200" dirty="0"/>
              <a:t>/</a:t>
            </a:r>
            <a:r>
              <a:rPr lang="en-US" sz="1200" dirty="0" err="1"/>
              <a:t>accu</a:t>
            </a:r>
            <a:r>
              <a:rPr lang="en-US" sz="1200" dirty="0"/>
              <a:t> bending radius according to stripping rules (CERN)</a:t>
            </a:r>
          </a:p>
          <a:p>
            <a:r>
              <a:rPr lang="en-US" sz="1200" dirty="0"/>
              <a:t>ESS, civil engineering drawings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8B8BF-12AA-7A48-8321-1724BCB10261}"/>
              </a:ext>
            </a:extLst>
          </p:cNvPr>
          <p:cNvSpPr txBox="1"/>
          <p:nvPr/>
        </p:nvSpPr>
        <p:spPr>
          <a:xfrm>
            <a:off x="6279716" y="5841304"/>
            <a:ext cx="379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brief overview of extraction principles,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96AFC-E9DB-564E-86AA-B370EA8CF792}"/>
              </a:ext>
            </a:extLst>
          </p:cNvPr>
          <p:cNvSpPr txBox="1"/>
          <p:nvPr/>
        </p:nvSpPr>
        <p:spPr>
          <a:xfrm>
            <a:off x="6319382" y="6419589"/>
            <a:ext cx="5159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only foil stripping and temperature calculations using a few lattice models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7D353E-7C0B-0143-8124-2646CBC538AC}"/>
              </a:ext>
            </a:extLst>
          </p:cNvPr>
          <p:cNvSpPr/>
          <p:nvPr/>
        </p:nvSpPr>
        <p:spPr>
          <a:xfrm>
            <a:off x="3908120" y="2141951"/>
            <a:ext cx="413359" cy="200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2EA5F-DF5A-3447-964C-D13A5C42B8C3}"/>
              </a:ext>
            </a:extLst>
          </p:cNvPr>
          <p:cNvSpPr txBox="1"/>
          <p:nvPr/>
        </p:nvSpPr>
        <p:spPr>
          <a:xfrm>
            <a:off x="6281804" y="6093912"/>
            <a:ext cx="155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CNRS, </a:t>
            </a:r>
            <a:r>
              <a:rPr lang="en-US" sz="1200" dirty="0" err="1"/>
              <a:t>EUROnu</a:t>
            </a:r>
            <a:r>
              <a:rPr lang="en-US" sz="1200" dirty="0"/>
              <a:t> design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4725C7A-6F27-6C47-806F-01BA1259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1955930"/>
            <a:ext cx="10515600" cy="1325563"/>
          </a:xfrm>
        </p:spPr>
        <p:txBody>
          <a:bodyPr/>
          <a:lstStyle/>
          <a:p>
            <a:r>
              <a:rPr lang="en-US" dirty="0"/>
              <a:t>Summary I</a:t>
            </a:r>
          </a:p>
        </p:txBody>
      </p:sp>
    </p:spTree>
    <p:extLst>
      <p:ext uri="{BB962C8B-B14F-4D97-AF65-F5344CB8AC3E}">
        <p14:creationId xmlns:p14="http://schemas.microsoft.com/office/powerpoint/2010/main" val="395586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735646"/>
            <a:ext cx="12085983" cy="1936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685" y="4122686"/>
            <a:ext cx="9278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Deliverable  D2.1 (</a:t>
            </a:r>
            <a:r>
              <a:rPr lang="en-US" sz="2400" dirty="0" err="1">
                <a:solidFill>
                  <a:srgbClr val="FF0000"/>
                </a:solidFill>
              </a:rPr>
              <a:t>linac</a:t>
            </a:r>
            <a:r>
              <a:rPr lang="en-US" sz="2400" dirty="0">
                <a:solidFill>
                  <a:srgbClr val="FF0000"/>
                </a:solidFill>
              </a:rPr>
              <a:t> operational schemes:  8 months), couples to D3.1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WP2&amp;3 meeting early fall 2018 treating this subject.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However: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More work needed, ideas continue to emerge 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 be discussed this meeting, WP2, WP3, WP4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68387D-86C9-9345-BEBB-9F27A36747DC}"/>
              </a:ext>
            </a:extLst>
          </p:cNvPr>
          <p:cNvSpPr/>
          <p:nvPr/>
        </p:nvSpPr>
        <p:spPr>
          <a:xfrm>
            <a:off x="6854013" y="2175787"/>
            <a:ext cx="1508167" cy="558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38BD3D-0DE7-A44F-9842-DE1A77D7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227338"/>
            <a:ext cx="10515600" cy="1325563"/>
          </a:xfrm>
        </p:spPr>
        <p:txBody>
          <a:bodyPr/>
          <a:lstStyle/>
          <a:p>
            <a:r>
              <a:rPr lang="en-US" dirty="0"/>
              <a:t>Summary II</a:t>
            </a:r>
          </a:p>
        </p:txBody>
      </p:sp>
    </p:spTree>
    <p:extLst>
      <p:ext uri="{BB962C8B-B14F-4D97-AF65-F5344CB8AC3E}">
        <p14:creationId xmlns:p14="http://schemas.microsoft.com/office/powerpoint/2010/main" val="340399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9F439-0763-C248-BAB6-581C0EF9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3" y="596653"/>
            <a:ext cx="5721274" cy="4125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B8E90-D760-8546-AFCF-43B51CF196A8}"/>
              </a:ext>
            </a:extLst>
          </p:cNvPr>
          <p:cNvSpPr txBox="1"/>
          <p:nvPr/>
        </p:nvSpPr>
        <p:spPr>
          <a:xfrm>
            <a:off x="4233796" y="100208"/>
            <a:ext cx="304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From Grant agreement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D0418-DA53-4545-A985-1210E0BA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0" y="4837917"/>
            <a:ext cx="5727700" cy="186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63607-B481-8247-B3C6-0051E728B232}"/>
              </a:ext>
            </a:extLst>
          </p:cNvPr>
          <p:cNvSpPr txBox="1"/>
          <p:nvPr/>
        </p:nvSpPr>
        <p:spPr>
          <a:xfrm>
            <a:off x="6288066" y="5035462"/>
            <a:ext cx="435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UU, RAL, viable lattice for first calculations with foil injection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33606-5ACB-DA47-83FA-7AEF6E3D7CF9}"/>
              </a:ext>
            </a:extLst>
          </p:cNvPr>
          <p:cNvSpPr txBox="1"/>
          <p:nvPr/>
        </p:nvSpPr>
        <p:spPr>
          <a:xfrm>
            <a:off x="6277628" y="5363227"/>
            <a:ext cx="525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estimation of </a:t>
            </a:r>
            <a:r>
              <a:rPr lang="en-US" sz="1200" dirty="0" err="1"/>
              <a:t>linac</a:t>
            </a:r>
            <a:r>
              <a:rPr lang="en-US" sz="1200" dirty="0"/>
              <a:t>/</a:t>
            </a:r>
            <a:r>
              <a:rPr lang="en-US" sz="1200" dirty="0" err="1"/>
              <a:t>accu</a:t>
            </a:r>
            <a:r>
              <a:rPr lang="en-US" sz="1200" dirty="0"/>
              <a:t> bending radius according to stripping rules (CERN)</a:t>
            </a:r>
          </a:p>
          <a:p>
            <a:r>
              <a:rPr lang="en-US" sz="1200" dirty="0"/>
              <a:t>ESS, civil engineering drawings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8B8BF-12AA-7A48-8321-1724BCB10261}"/>
              </a:ext>
            </a:extLst>
          </p:cNvPr>
          <p:cNvSpPr txBox="1"/>
          <p:nvPr/>
        </p:nvSpPr>
        <p:spPr>
          <a:xfrm>
            <a:off x="6279716" y="5841304"/>
            <a:ext cx="379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brief overview of extraction principles,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96AFC-E9DB-564E-86AA-B370EA8CF792}"/>
              </a:ext>
            </a:extLst>
          </p:cNvPr>
          <p:cNvSpPr txBox="1"/>
          <p:nvPr/>
        </p:nvSpPr>
        <p:spPr>
          <a:xfrm>
            <a:off x="6319382" y="6419589"/>
            <a:ext cx="5159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CERN, only foil stripping and temperature calculations using a few lattice models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7D353E-7C0B-0143-8124-2646CBC538AC}"/>
              </a:ext>
            </a:extLst>
          </p:cNvPr>
          <p:cNvSpPr/>
          <p:nvPr/>
        </p:nvSpPr>
        <p:spPr>
          <a:xfrm>
            <a:off x="3908120" y="2141951"/>
            <a:ext cx="413359" cy="200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2EA5F-DF5A-3447-964C-D13A5C42B8C3}"/>
              </a:ext>
            </a:extLst>
          </p:cNvPr>
          <p:cNvSpPr txBox="1"/>
          <p:nvPr/>
        </p:nvSpPr>
        <p:spPr>
          <a:xfrm>
            <a:off x="6281804" y="6093912"/>
            <a:ext cx="155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CNRS, </a:t>
            </a:r>
            <a:r>
              <a:rPr lang="en-US" sz="1200" dirty="0" err="1"/>
              <a:t>EUROnu</a:t>
            </a:r>
            <a:r>
              <a:rPr lang="en-US" sz="1200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8497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735646"/>
            <a:ext cx="12085983" cy="1936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685" y="4122686"/>
            <a:ext cx="9278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Deliverable  D2.1 (</a:t>
            </a:r>
            <a:r>
              <a:rPr lang="en-US" sz="2400" dirty="0" err="1">
                <a:solidFill>
                  <a:srgbClr val="FF0000"/>
                </a:solidFill>
              </a:rPr>
              <a:t>linac</a:t>
            </a:r>
            <a:r>
              <a:rPr lang="en-US" sz="2400" dirty="0">
                <a:solidFill>
                  <a:srgbClr val="FF0000"/>
                </a:solidFill>
              </a:rPr>
              <a:t> operational schemes:  8 months), couples to D3.1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WP2&amp;3 meeting early fall 2018 treating this subject in detail. </a:t>
            </a:r>
            <a:r>
              <a:rPr lang="en-US" sz="2400" b="1" dirty="0">
                <a:solidFill>
                  <a:srgbClr val="C00000"/>
                </a:solidFill>
              </a:rPr>
              <a:t>✔️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However: </a:t>
            </a:r>
            <a:r>
              <a:rPr lang="en-US" sz="2400" dirty="0">
                <a:solidFill>
                  <a:srgbClr val="FF0000"/>
                </a:solidFill>
              </a:rPr>
              <a:t>More work needed, ideas continue to emerge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68387D-86C9-9345-BEBB-9F27A36747DC}"/>
              </a:ext>
            </a:extLst>
          </p:cNvPr>
          <p:cNvSpPr/>
          <p:nvPr/>
        </p:nvSpPr>
        <p:spPr>
          <a:xfrm>
            <a:off x="6854013" y="2175787"/>
            <a:ext cx="1508167" cy="558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468AB-75F5-0F41-8E02-0195B200BEAD}"/>
              </a:ext>
            </a:extLst>
          </p:cNvPr>
          <p:cNvSpPr txBox="1"/>
          <p:nvPr/>
        </p:nvSpPr>
        <p:spPr>
          <a:xfrm>
            <a:off x="3918857" y="570016"/>
            <a:ext cx="2987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A60C2"/>
                </a:solidFill>
              </a:rPr>
              <a:t>Deliverables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D13CC5-FF71-A54B-B7C8-A444D4825FC6}"/>
              </a:ext>
            </a:extLst>
          </p:cNvPr>
          <p:cNvSpPr/>
          <p:nvPr/>
        </p:nvSpPr>
        <p:spPr>
          <a:xfrm>
            <a:off x="8580330" y="4822520"/>
            <a:ext cx="1127342" cy="51356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38881" y="55463"/>
            <a:ext cx="8631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FF"/>
                </a:solidFill>
                <a:latin typeface="+mn-lt"/>
              </a:rPr>
              <a:t>The present neutrino target/horn design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2" y="1060999"/>
            <a:ext cx="3355584" cy="254649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37339" y="989928"/>
            <a:ext cx="10316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/>
          </a:p>
          <a:p>
            <a:r>
              <a:rPr lang="en-US" sz="1400"/>
              <a:t>P. </a:t>
            </a:r>
            <a:r>
              <a:rPr lang="en-US" sz="1400" err="1"/>
              <a:t>Poussot</a:t>
            </a:r>
            <a:endParaRPr lang="en-US" sz="140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866" y="2998560"/>
            <a:ext cx="5542233" cy="279282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477408" y="1753693"/>
            <a:ext cx="4416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4 targets/horns (like the </a:t>
            </a:r>
            <a:r>
              <a:rPr lang="en-US" dirty="0" err="1">
                <a:solidFill>
                  <a:srgbClr val="0432FF"/>
                </a:solidFill>
              </a:rPr>
              <a:t>EUROnu</a:t>
            </a:r>
            <a:r>
              <a:rPr lang="en-US" dirty="0">
                <a:solidFill>
                  <a:srgbClr val="0432FF"/>
                </a:solidFill>
              </a:rPr>
              <a:t> design)</a:t>
            </a:r>
          </a:p>
          <a:p>
            <a:r>
              <a:rPr lang="en-US" dirty="0">
                <a:solidFill>
                  <a:srgbClr val="0432FF"/>
                </a:solidFill>
              </a:rPr>
              <a:t>1 Power Supply</a:t>
            </a:r>
          </a:p>
          <a:p>
            <a:r>
              <a:rPr lang="en-US" dirty="0">
                <a:solidFill>
                  <a:srgbClr val="0432FF"/>
                </a:solidFill>
              </a:rPr>
              <a:t>To get a good merit factor </a:t>
            </a:r>
            <a:r>
              <a:rPr lang="en-US" dirty="0">
                <a:solidFill>
                  <a:srgbClr val="0432FF"/>
                </a:solidFill>
                <a:latin typeface="Symbol" charset="2"/>
                <a:cs typeface="Symbol" charset="2"/>
              </a:rPr>
              <a:t>e</a:t>
            </a:r>
            <a:r>
              <a:rPr lang="en-US" dirty="0">
                <a:solidFill>
                  <a:srgbClr val="0432FF"/>
                </a:solidFill>
              </a:rPr>
              <a:t>: </a:t>
            </a:r>
            <a:r>
              <a:rPr lang="en-US" dirty="0">
                <a:solidFill>
                  <a:srgbClr val="0432FF"/>
                </a:solidFill>
                <a:latin typeface="Symbol" charset="2"/>
                <a:cs typeface="Symbol" charset="2"/>
              </a:rPr>
              <a:t>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baseline="-25000" dirty="0">
                <a:solidFill>
                  <a:srgbClr val="0432FF"/>
                </a:solidFill>
              </a:rPr>
              <a:t>Beam (H-)</a:t>
            </a:r>
            <a:r>
              <a:rPr lang="en-US" dirty="0">
                <a:solidFill>
                  <a:srgbClr val="0432FF"/>
                </a:solidFill>
              </a:rPr>
              <a:t>~ 1.5 </a:t>
            </a:r>
            <a:r>
              <a:rPr lang="en-US" dirty="0" err="1">
                <a:solidFill>
                  <a:srgbClr val="0432FF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>
                <a:solidFill>
                  <a:srgbClr val="0432FF"/>
                </a:solidFill>
              </a:rPr>
              <a:t>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929" y="4177585"/>
            <a:ext cx="4491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duration of the ESS </a:t>
            </a:r>
            <a:r>
              <a:rPr lang="en-US" dirty="0" err="1"/>
              <a:t>Linac</a:t>
            </a:r>
            <a:r>
              <a:rPr lang="en-US" dirty="0"/>
              <a:t> Beam (2.86 </a:t>
            </a:r>
            <a:r>
              <a:rPr lang="en-US" dirty="0" err="1"/>
              <a:t>ms</a:t>
            </a:r>
            <a:r>
              <a:rPr lang="en-US" dirty="0"/>
              <a:t>) must, with the present target system design, be </a:t>
            </a:r>
            <a:r>
              <a:rPr lang="en-US" dirty="0">
                <a:solidFill>
                  <a:srgbClr val="FF0000"/>
                </a:solidFill>
              </a:rPr>
              <a:t>reduced  to a few </a:t>
            </a:r>
            <a:r>
              <a:rPr lang="en-US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to limit the ohmic heating </a:t>
            </a:r>
            <a:r>
              <a:rPr lang="en-US" dirty="0"/>
              <a:t>of the focusing horn.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52179" y="1018421"/>
            <a:ext cx="25723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PSU Design for 4 Horns/EUROnu, WP2</a:t>
            </a:r>
          </a:p>
        </p:txBody>
      </p:sp>
      <p:pic>
        <p:nvPicPr>
          <p:cNvPr id="58" name="Image 2" descr="Screen Shot 2014-03-11 at 9.13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47" y="963766"/>
            <a:ext cx="1705766" cy="149526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69176-C4FE-1F49-9877-32F0EBAFAC49}"/>
              </a:ext>
            </a:extLst>
          </p:cNvPr>
          <p:cNvSpPr txBox="1"/>
          <p:nvPr/>
        </p:nvSpPr>
        <p:spPr>
          <a:xfrm>
            <a:off x="325676" y="5974915"/>
            <a:ext cx="759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Challenge: Can the proposed pulsing sequence from accumulator be accepted?</a:t>
            </a:r>
          </a:p>
        </p:txBody>
      </p:sp>
    </p:spTree>
    <p:extLst>
      <p:ext uri="{BB962C8B-B14F-4D97-AF65-F5344CB8AC3E}">
        <p14:creationId xmlns:p14="http://schemas.microsoft.com/office/powerpoint/2010/main" val="72952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90676" y="326126"/>
            <a:ext cx="8154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FF"/>
                </a:solidFill>
                <a:latin typeface="+mn-lt"/>
              </a:rPr>
              <a:t>High intensity and accumulator design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78543" y="1429456"/>
          <a:ext cx="2230213" cy="75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346200" imgH="444500" progId="Equation.3">
                  <p:embed/>
                </p:oleObj>
              </mc:Choice>
              <mc:Fallback>
                <p:oleObj name="Equation" r:id="rId3" imgW="1346200" imgH="4445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8543" y="1429456"/>
                        <a:ext cx="2230213" cy="75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10335" y="120753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Laslett</a:t>
            </a:r>
            <a:r>
              <a:rPr lang="en-US"/>
              <a:t> formula for tune shifts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10335" y="2217448"/>
            <a:ext cx="868263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800" b="1" i="1" dirty="0">
                <a:solidFill>
                  <a:srgbClr val="0070C0"/>
                </a:solidFill>
              </a:rPr>
              <a:t>Our handles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Intensity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):  </a:t>
            </a:r>
          </a:p>
          <a:p>
            <a:pPr lvl="1"/>
            <a:r>
              <a:rPr lang="en-US" sz="2400" dirty="0"/>
              <a:t>	Divide the intensity by 4 (use four rings or four batches)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Emittances</a:t>
            </a:r>
            <a:r>
              <a:rPr lang="en-US" sz="2400" dirty="0"/>
              <a:t> (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x,y</a:t>
            </a:r>
            <a:r>
              <a:rPr lang="en-US" sz="2400" dirty="0"/>
              <a:t>): </a:t>
            </a:r>
          </a:p>
          <a:p>
            <a:pPr lvl="1"/>
            <a:r>
              <a:rPr lang="en-US" sz="2400" dirty="0"/>
              <a:t>	Injection process, target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Relativistic properties </a:t>
            </a:r>
            <a:r>
              <a:rPr lang="en-US" sz="2400" dirty="0"/>
              <a:t>of beam: </a:t>
            </a:r>
          </a:p>
          <a:p>
            <a:pPr lvl="1"/>
            <a:r>
              <a:rPr lang="en-US" sz="2400" dirty="0"/>
              <a:t>	Energy (given by physics needs, the ESS </a:t>
            </a:r>
            <a:r>
              <a:rPr lang="en-US" sz="2400" dirty="0" err="1"/>
              <a:t>linac</a:t>
            </a:r>
            <a:r>
              <a:rPr lang="en-US" sz="2400" dirty="0"/>
              <a:t> and site layout)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The Bunching factor</a:t>
            </a:r>
            <a:r>
              <a:rPr lang="en-US" sz="2400" dirty="0"/>
              <a:t> </a:t>
            </a:r>
            <a:r>
              <a:rPr lang="en-US" sz="2400" i="1" dirty="0"/>
              <a:t>Bf :</a:t>
            </a:r>
          </a:p>
          <a:p>
            <a:pPr lvl="1"/>
            <a:r>
              <a:rPr lang="en-US" sz="2400" dirty="0"/>
              <a:t>	Ignored for the time being (coasting beam), by assuming 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err="1"/>
              <a:t>linac</a:t>
            </a:r>
            <a:r>
              <a:rPr lang="en-US" sz="2400" dirty="0"/>
              <a:t> longitudinal structure smeared (to be verified)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1300" y="1787252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x,y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9082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202" y="3861754"/>
            <a:ext cx="1407541" cy="1907743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090676" y="59568"/>
            <a:ext cx="1990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FF0000"/>
                </a:solidFill>
                <a:latin typeface="+mn-lt"/>
              </a:rPr>
              <a:t>Intensity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403" y="1014967"/>
            <a:ext cx="869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The accumulator circumference should correspond to the requirements of the target/horn power supply design, &lt; 1.5 </a:t>
            </a:r>
            <a:r>
              <a:rPr lang="en-US" sz="2100" dirty="0" err="1">
                <a:latin typeface="Symbol" charset="2"/>
                <a:cs typeface="Symbol" charset="2"/>
              </a:rPr>
              <a:t>m</a:t>
            </a:r>
            <a:r>
              <a:rPr lang="en-US" sz="2100" dirty="0" err="1"/>
              <a:t>s</a:t>
            </a:r>
            <a:r>
              <a:rPr lang="en-US" sz="2100" dirty="0"/>
              <a:t> or have a large gap in the beam.</a:t>
            </a:r>
          </a:p>
          <a:p>
            <a:endParaRPr lang="en-US" sz="2100" dirty="0"/>
          </a:p>
          <a:p>
            <a:r>
              <a:rPr lang="en-US" sz="2100" dirty="0"/>
              <a:t>1.1 10</a:t>
            </a:r>
            <a:r>
              <a:rPr lang="en-US" sz="2100" baseline="30000" dirty="0"/>
              <a:t>15 </a:t>
            </a:r>
            <a:r>
              <a:rPr lang="en-US" sz="2100" dirty="0"/>
              <a:t> circulating p and a circumference corresponding to about 1.5 </a:t>
            </a:r>
            <a:r>
              <a:rPr lang="en-US" sz="2100" dirty="0" err="1">
                <a:latin typeface="Symbol" charset="2"/>
                <a:cs typeface="Symbol" charset="2"/>
              </a:rPr>
              <a:t>m</a:t>
            </a:r>
            <a:r>
              <a:rPr lang="en-US" sz="2100" dirty="0" err="1"/>
              <a:t>s</a:t>
            </a:r>
            <a:r>
              <a:rPr lang="en-US" sz="2100" dirty="0"/>
              <a:t> would result in tune shifts of 0.75 (target value &lt; 0.2)</a:t>
            </a:r>
          </a:p>
          <a:p>
            <a:endParaRPr lang="en-US" sz="2100" dirty="0"/>
          </a:p>
          <a:p>
            <a:r>
              <a:rPr lang="en-US" sz="2100" dirty="0"/>
              <a:t>Remedy: </a:t>
            </a:r>
            <a:r>
              <a:rPr lang="en-US" sz="2100" dirty="0">
                <a:solidFill>
                  <a:srgbClr val="FF0000"/>
                </a:solidFill>
              </a:rPr>
              <a:t>stack 4 accumulators </a:t>
            </a:r>
            <a:r>
              <a:rPr lang="en-US" sz="2100" dirty="0"/>
              <a:t>(Baussan et al.:  </a:t>
            </a:r>
            <a:r>
              <a:rPr lang="en-US" sz="2100" b="1" dirty="0">
                <a:hlinkClick r:id="rId3" tooltip="Go to Nuclear Physics B on ScienceDirect"/>
              </a:rPr>
              <a:t>Nuclear Physics B</a:t>
            </a:r>
            <a:endParaRPr lang="en-US" sz="2100" b="1" dirty="0"/>
          </a:p>
          <a:p>
            <a:r>
              <a:rPr lang="en-US" sz="2100" dirty="0">
                <a:hlinkClick r:id="rId4" tooltip="Go to table of contents for this volume/issue"/>
              </a:rPr>
              <a:t>Volume 885</a:t>
            </a:r>
            <a:r>
              <a:rPr lang="en-US" sz="2100" dirty="0"/>
              <a:t>, August 2014, Pages 127-149), tune shifts would be reduced to acceptable values however expensive and operationally demanding.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OR</a:t>
            </a:r>
          </a:p>
          <a:p>
            <a:r>
              <a:rPr lang="en-US" sz="2100" dirty="0">
                <a:solidFill>
                  <a:srgbClr val="FF0000"/>
                </a:solidFill>
              </a:rPr>
              <a:t>Pulsing of </a:t>
            </a:r>
            <a:r>
              <a:rPr lang="en-US" sz="2100" dirty="0" err="1">
                <a:solidFill>
                  <a:srgbClr val="FF0000"/>
                </a:solidFill>
              </a:rPr>
              <a:t>linac</a:t>
            </a:r>
            <a:r>
              <a:rPr lang="en-US" sz="2100" dirty="0">
                <a:solidFill>
                  <a:srgbClr val="FF0000"/>
                </a:solidFill>
              </a:rPr>
              <a:t> more often </a:t>
            </a:r>
            <a:r>
              <a:rPr lang="en-US" sz="2100" dirty="0"/>
              <a:t>to fill accumulator sequentially</a:t>
            </a:r>
          </a:p>
          <a:p>
            <a:r>
              <a:rPr lang="en-US" sz="2100" dirty="0"/>
              <a:t>Demanding on </a:t>
            </a:r>
            <a:r>
              <a:rPr lang="en-US" sz="2100" dirty="0" err="1"/>
              <a:t>linac</a:t>
            </a:r>
            <a:r>
              <a:rPr lang="en-US" sz="2100" dirty="0"/>
              <a:t> equipment: cavities, couplers etc. </a:t>
            </a:r>
          </a:p>
          <a:p>
            <a:r>
              <a:rPr lang="en-US" sz="2100" dirty="0"/>
              <a:t>Demanding on target/horn powering</a:t>
            </a:r>
          </a:p>
          <a:p>
            <a:r>
              <a:rPr lang="en-US" sz="2100" dirty="0"/>
              <a:t>Gives higher temperatures on injection foil</a:t>
            </a:r>
          </a:p>
          <a:p>
            <a:endParaRPr lang="en-US" sz="2100" dirty="0"/>
          </a:p>
          <a:p>
            <a:r>
              <a:rPr lang="en-US" sz="2100" dirty="0">
                <a:solidFill>
                  <a:srgbClr val="FF0000"/>
                </a:solidFill>
              </a:rPr>
              <a:t>Assessment of feasibilities ongoing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7087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73CAF-3D6D-B945-8F20-59F945C5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95" y="889430"/>
            <a:ext cx="8066762" cy="4491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12228-F103-8840-A198-C57277AAF5ED}"/>
              </a:ext>
            </a:extLst>
          </p:cNvPr>
          <p:cNvSpPr txBox="1"/>
          <p:nvPr/>
        </p:nvSpPr>
        <p:spPr>
          <a:xfrm>
            <a:off x="8843375" y="2555311"/>
            <a:ext cx="285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Ok for foil </a:t>
            </a:r>
            <a:r>
              <a:rPr lang="en-US" dirty="0"/>
              <a:t>stripping injection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1BFC5-5612-6D4E-B010-D45229B3DB87}"/>
              </a:ext>
            </a:extLst>
          </p:cNvPr>
          <p:cNvSpPr txBox="1"/>
          <p:nvPr/>
        </p:nvSpPr>
        <p:spPr>
          <a:xfrm>
            <a:off x="8956110" y="3283909"/>
            <a:ext cx="3101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Recent temperature calculations with foil show that this </a:t>
            </a:r>
            <a:r>
              <a:rPr lang="en-US" dirty="0">
                <a:solidFill>
                  <a:srgbClr val="FF0000"/>
                </a:solidFill>
              </a:rPr>
              <a:t>needs laser stripping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Schema also valid for 4 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AA2DD-6FFD-0A4A-A8A6-F8D19D5B1A5C}"/>
              </a:ext>
            </a:extLst>
          </p:cNvPr>
          <p:cNvSpPr txBox="1"/>
          <p:nvPr/>
        </p:nvSpPr>
        <p:spPr>
          <a:xfrm>
            <a:off x="4321479" y="313151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Pulse schemes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506D9-475F-3E4F-9FE7-F178DC4E54A7}"/>
              </a:ext>
            </a:extLst>
          </p:cNvPr>
          <p:cNvSpPr txBox="1"/>
          <p:nvPr/>
        </p:nvSpPr>
        <p:spPr>
          <a:xfrm>
            <a:off x="438411" y="4521897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AA7A5D96-46B2-BF4F-B4F5-16A02D12821F}"/>
              </a:ext>
            </a:extLst>
          </p:cNvPr>
          <p:cNvSpPr/>
          <p:nvPr/>
        </p:nvSpPr>
        <p:spPr>
          <a:xfrm rot="576749">
            <a:off x="300624" y="4471793"/>
            <a:ext cx="901874" cy="601249"/>
          </a:xfrm>
          <a:prstGeom prst="teardrop">
            <a:avLst>
              <a:gd name="adj" fmla="val 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B4B01-F462-174D-A18B-ED5676653CEB}"/>
              </a:ext>
            </a:extLst>
          </p:cNvPr>
          <p:cNvSpPr txBox="1"/>
          <p:nvPr/>
        </p:nvSpPr>
        <p:spPr>
          <a:xfrm>
            <a:off x="751562" y="5561556"/>
            <a:ext cx="1055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current-longer pulses options are considered unfavorable for the </a:t>
            </a:r>
            <a:r>
              <a:rPr lang="en-US" dirty="0" err="1"/>
              <a:t>linac</a:t>
            </a:r>
            <a:r>
              <a:rPr lang="en-US" dirty="0"/>
              <a:t> however it may now be conceivable to add a separate modulator system for the H- beam, better adapted. Higher frequency options are also not ideal solutions.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9D102-A202-D343-82D3-4FE3DDA3A2B9}"/>
              </a:ext>
            </a:extLst>
          </p:cNvPr>
          <p:cNvSpPr txBox="1"/>
          <p:nvPr/>
        </p:nvSpPr>
        <p:spPr>
          <a:xfrm>
            <a:off x="8883042" y="1181623"/>
            <a:ext cx="310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pulsing for 10 MW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FFFA3-0D6B-ED4F-8831-5D82131E9471}"/>
              </a:ext>
            </a:extLst>
          </p:cNvPr>
          <p:cNvSpPr txBox="1"/>
          <p:nvPr/>
        </p:nvSpPr>
        <p:spPr>
          <a:xfrm>
            <a:off x="6263014" y="4020855"/>
            <a:ext cx="243004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Can be more than 3 pulses…</a:t>
            </a:r>
          </a:p>
        </p:txBody>
      </p:sp>
    </p:spTree>
    <p:extLst>
      <p:ext uri="{BB962C8B-B14F-4D97-AF65-F5344CB8AC3E}">
        <p14:creationId xmlns:p14="http://schemas.microsoft.com/office/powerpoint/2010/main" val="391963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6353A-45B4-3F49-82C3-21FF3DBA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3" y="928405"/>
            <a:ext cx="11430000" cy="572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841B1-8348-9C4D-B08A-CB659CB3C44E}"/>
              </a:ext>
            </a:extLst>
          </p:cNvPr>
          <p:cNvSpPr txBox="1"/>
          <p:nvPr/>
        </p:nvSpPr>
        <p:spPr>
          <a:xfrm>
            <a:off x="2592888" y="263046"/>
            <a:ext cx="70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 Hz </a:t>
            </a:r>
            <a:r>
              <a:rPr lang="en-US" dirty="0" err="1"/>
              <a:t>linac</a:t>
            </a:r>
            <a:r>
              <a:rPr lang="en-US" dirty="0"/>
              <a:t> pulsing schemes valid for 3 rings and one ring (laser stripping)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6F3F9-97DD-534D-9977-9E978C637134}"/>
              </a:ext>
            </a:extLst>
          </p:cNvPr>
          <p:cNvSpPr txBox="1"/>
          <p:nvPr/>
        </p:nvSpPr>
        <p:spPr>
          <a:xfrm>
            <a:off x="338203" y="914400"/>
            <a:ext cx="156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 Hz for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11178-A23C-B047-A649-8DFAD48CFA3F}"/>
              </a:ext>
            </a:extLst>
          </p:cNvPr>
          <p:cNvSpPr txBox="1"/>
          <p:nvPr/>
        </p:nvSpPr>
        <p:spPr>
          <a:xfrm>
            <a:off x="8404964" y="2893512"/>
            <a:ext cx="318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Recent information max 2.9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 need to run physics longer?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DB1423-1530-E24C-8150-22963CEFE959}"/>
              </a:ext>
            </a:extLst>
          </p:cNvPr>
          <p:cNvCxnSpPr>
            <a:cxnSpLocks/>
          </p:cNvCxnSpPr>
          <p:nvPr/>
        </p:nvCxnSpPr>
        <p:spPr>
          <a:xfrm flipH="1" flipV="1">
            <a:off x="9619991" y="2755728"/>
            <a:ext cx="1315231" cy="17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1F657E-810C-C041-8D4C-3E2F663A4C96}"/>
              </a:ext>
            </a:extLst>
          </p:cNvPr>
          <p:cNvCxnSpPr/>
          <p:nvPr/>
        </p:nvCxnSpPr>
        <p:spPr>
          <a:xfrm flipV="1">
            <a:off x="8868427" y="2605414"/>
            <a:ext cx="839244" cy="2880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54C88C-84C3-414D-84E0-F9A2AE0F6EBF}"/>
              </a:ext>
            </a:extLst>
          </p:cNvPr>
          <p:cNvCxnSpPr>
            <a:cxnSpLocks/>
          </p:cNvCxnSpPr>
          <p:nvPr/>
        </p:nvCxnSpPr>
        <p:spPr>
          <a:xfrm>
            <a:off x="8981161" y="2630466"/>
            <a:ext cx="776614" cy="2505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B190A9-B496-6748-BAF2-04163A494333}"/>
              </a:ext>
            </a:extLst>
          </p:cNvPr>
          <p:cNvSpPr txBox="1"/>
          <p:nvPr/>
        </p:nvSpPr>
        <p:spPr>
          <a:xfrm>
            <a:off x="4599140" y="5200389"/>
            <a:ext cx="205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530 Extraction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14949-DC93-434D-93C2-C8A251BE07BC}"/>
              </a:ext>
            </a:extLst>
          </p:cNvPr>
          <p:cNvSpPr txBox="1"/>
          <p:nvPr/>
        </p:nvSpPr>
        <p:spPr>
          <a:xfrm>
            <a:off x="5089742" y="3311046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Injection Gaps </a:t>
            </a:r>
          </a:p>
        </p:txBody>
      </p:sp>
    </p:spTree>
    <p:extLst>
      <p:ext uri="{BB962C8B-B14F-4D97-AF65-F5344CB8AC3E}">
        <p14:creationId xmlns:p14="http://schemas.microsoft.com/office/powerpoint/2010/main" val="285126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53380</TotalTime>
  <Words>1372</Words>
  <Application>Microsoft Macintosh PowerPoint</Application>
  <PresentationFormat>Widescreen</PresentationFormat>
  <Paragraphs>159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ＭＳ Ｐゴシック</vt:lpstr>
      <vt:lpstr>Arial</vt:lpstr>
      <vt:lpstr>Calibri</vt:lpstr>
      <vt:lpstr>Calibri Light</vt:lpstr>
      <vt:lpstr>Symbol</vt:lpstr>
      <vt:lpstr>Office Theme</vt:lpstr>
      <vt:lpstr>Equation</vt:lpstr>
      <vt:lpstr>Status report from WP3</vt:lpstr>
      <vt:lpstr>The Accumulator Ring, high intensity, 10 15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Emittance spec, meeting at RAL, Jan 2017 </vt:lpstr>
      <vt:lpstr>Emittance spec, meeting 4/10 2018 </vt:lpstr>
      <vt:lpstr>Target beam requirements</vt:lpstr>
      <vt:lpstr>PowerPoint Presentation</vt:lpstr>
      <vt:lpstr>PowerPoint Presentation</vt:lpstr>
      <vt:lpstr>PowerPoint Presentation</vt:lpstr>
      <vt:lpstr>PowerPoint Presentation</vt:lpstr>
      <vt:lpstr>Injection I</vt:lpstr>
      <vt:lpstr>PowerPoint Presentation</vt:lpstr>
      <vt:lpstr>PowerPoint Presentation</vt:lpstr>
      <vt:lpstr>Summary I</vt:lpstr>
      <vt:lpstr>Summary II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Emmittance ESSnuSB Accumulator Introduction</dc:title>
  <dc:creator>Microsoft Office User</dc:creator>
  <cp:lastModifiedBy>Microsoft Office User</cp:lastModifiedBy>
  <cp:revision>86</cp:revision>
  <dcterms:created xsi:type="dcterms:W3CDTF">2018-08-31T08:54:25Z</dcterms:created>
  <dcterms:modified xsi:type="dcterms:W3CDTF">2018-11-06T09:18:07Z</dcterms:modified>
</cp:coreProperties>
</file>