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8" r:id="rId3"/>
    <p:sldId id="259" r:id="rId4"/>
    <p:sldId id="278" r:id="rId5"/>
    <p:sldId id="281" r:id="rId6"/>
    <p:sldId id="282" r:id="rId7"/>
    <p:sldId id="283" r:id="rId8"/>
    <p:sldId id="279" r:id="rId9"/>
    <p:sldId id="266" r:id="rId10"/>
    <p:sldId id="280" r:id="rId11"/>
    <p:sldId id="285" r:id="rId12"/>
    <p:sldId id="284" r:id="rId13"/>
    <p:sldId id="268" r:id="rId14"/>
    <p:sldId id="274" r:id="rId15"/>
    <p:sldId id="269" r:id="rId16"/>
    <p:sldId id="270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72" y="-3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0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7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5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7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46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8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3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5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2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540B5-DC73-493D-B666-3EE59694C359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0804C-026F-420B-A2FC-CAF093948713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pied de page 4"/>
          <p:cNvSpPr txBox="1">
            <a:spLocks/>
          </p:cNvSpPr>
          <p:nvPr userDrawn="1"/>
        </p:nvSpPr>
        <p:spPr>
          <a:xfrm>
            <a:off x="2286000" y="6492875"/>
            <a:ext cx="563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/>
              <a:t>Olivier Martineau</a:t>
            </a:r>
            <a:r>
              <a:rPr lang="fr-FR" sz="1400" baseline="0" dirty="0" smtClean="0"/>
              <a:t>  -</a:t>
            </a:r>
            <a:r>
              <a:rPr lang="fr-FR" sz="1400" dirty="0" smtClean="0"/>
              <a:t>  LPNHE/IN2P3 &amp; NAOC/CAS  -  omartino@in2p3.fr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427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682791"/>
            <a:ext cx="5334000" cy="746209"/>
          </a:xfrm>
        </p:spPr>
        <p:txBody>
          <a:bodyPr/>
          <a:lstStyle/>
          <a:p>
            <a:pPr algn="l"/>
            <a:r>
              <a:rPr lang="fr-FR" dirty="0" err="1"/>
              <a:t>g</a:t>
            </a:r>
            <a:r>
              <a:rPr lang="fr-FR" dirty="0" err="1" smtClean="0"/>
              <a:t>rowing</a:t>
            </a:r>
            <a:r>
              <a:rPr lang="fr-FR" dirty="0" smtClean="0"/>
              <a:t> up…</a:t>
            </a: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20688"/>
            <a:ext cx="20190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G</a:t>
            </a:r>
            <a:r>
              <a:rPr lang="en-US" sz="2400" b="1" dirty="0" smtClean="0"/>
              <a:t>iant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R</a:t>
            </a:r>
            <a:r>
              <a:rPr lang="en-US" sz="2400" b="1" dirty="0" smtClean="0"/>
              <a:t>adio </a:t>
            </a:r>
          </a:p>
          <a:p>
            <a:r>
              <a:rPr lang="en-US" sz="2400" b="1" dirty="0" smtClean="0"/>
              <a:t>       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en-US" sz="2400" b="1" dirty="0" smtClean="0"/>
              <a:t>rray for </a:t>
            </a:r>
          </a:p>
          <a:p>
            <a:r>
              <a:rPr lang="en-US" sz="2400" b="1" dirty="0" smtClean="0"/>
              <a:t>       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N</a:t>
            </a:r>
            <a:r>
              <a:rPr lang="en-US" sz="2400" b="1" dirty="0" smtClean="0"/>
              <a:t>eutrino </a:t>
            </a:r>
          </a:p>
          <a:p>
            <a:r>
              <a:rPr lang="en-US" sz="2400" b="1" dirty="0" smtClean="0"/>
              <a:t>       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D</a:t>
            </a:r>
            <a:r>
              <a:rPr lang="en-US" sz="2400" b="1" dirty="0" smtClean="0"/>
              <a:t>etection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0" y="5979283"/>
            <a:ext cx="310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85000"/>
                  </a:schemeClr>
                </a:solidFill>
              </a:rPr>
              <a:t>Olivier Martineau</a:t>
            </a:r>
          </a:p>
          <a:p>
            <a:r>
              <a:rPr lang="fr-FR" i="1" dirty="0" smtClean="0">
                <a:solidFill>
                  <a:schemeClr val="bg1">
                    <a:lumMod val="85000"/>
                  </a:schemeClr>
                </a:solidFill>
              </a:rPr>
              <a:t>FCPPL workshop, May </a:t>
            </a:r>
            <a:r>
              <a:rPr lang="fr-FR" i="1" dirty="0" smtClean="0">
                <a:solidFill>
                  <a:schemeClr val="bg1">
                    <a:lumMod val="85000"/>
                  </a:schemeClr>
                </a:solidFill>
              </a:rPr>
              <a:t>25, </a:t>
            </a:r>
            <a:r>
              <a:rPr lang="fr-FR" i="1" dirty="0" smtClean="0">
                <a:solidFill>
                  <a:schemeClr val="bg1">
                    <a:lumMod val="85000"/>
                  </a:schemeClr>
                </a:solidFill>
              </a:rPr>
              <a:t>2018</a:t>
            </a:r>
            <a:endParaRPr lang="fr-FR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8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5" t="5864" r="11935" b="4385"/>
          <a:stretch/>
        </p:blipFill>
        <p:spPr bwMode="auto">
          <a:xfrm>
            <a:off x="6934200" y="381000"/>
            <a:ext cx="1911117" cy="184791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/>
        </p:spPr>
      </p:pic>
      <p:sp>
        <p:nvSpPr>
          <p:cNvPr id="2" name="ZoneTexte 1"/>
          <p:cNvSpPr txBox="1"/>
          <p:nvPr/>
        </p:nvSpPr>
        <p:spPr>
          <a:xfrm>
            <a:off x="4962021" y="6260068"/>
            <a:ext cx="418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GRANDproto300 </a:t>
            </a:r>
            <a:r>
              <a:rPr lang="fr-FR" dirty="0" smtClean="0">
                <a:solidFill>
                  <a:srgbClr val="FFFF00"/>
                </a:solidFill>
              </a:rPr>
              <a:t>candidate site</a:t>
            </a:r>
            <a:r>
              <a:rPr lang="fr-FR" dirty="0" smtClean="0">
                <a:solidFill>
                  <a:srgbClr val="FFFF00"/>
                </a:solidFill>
              </a:rPr>
              <a:t>, April 2018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0"/>
            <a:ext cx="9227127" cy="1143000"/>
          </a:xfrm>
        </p:spPr>
        <p:txBody>
          <a:bodyPr/>
          <a:lstStyle/>
          <a:p>
            <a:r>
              <a:rPr lang="fr-FR" dirty="0" smtClean="0"/>
              <a:t>GRAND 2018 update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1" y="1981200"/>
            <a:ext cx="6315640" cy="2265065"/>
          </a:xfrm>
        </p:spPr>
        <p:txBody>
          <a:bodyPr>
            <a:normAutofit/>
          </a:bodyPr>
          <a:lstStyle/>
          <a:p>
            <a:pPr lvl="1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173162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End-to-end </a:t>
            </a:r>
            <a:r>
              <a:rPr lang="fr-FR" sz="2400" dirty="0" smtClean="0"/>
              <a:t>neutrino simulation </a:t>
            </a:r>
            <a:r>
              <a:rPr lang="fr-FR" sz="2400" dirty="0" err="1"/>
              <a:t>chain</a:t>
            </a:r>
            <a:r>
              <a:rPr lang="fr-FR" sz="2400" dirty="0"/>
              <a:t> </a:t>
            </a:r>
            <a:r>
              <a:rPr lang="fr-FR" sz="2400" dirty="0" err="1"/>
              <a:t>now</a:t>
            </a:r>
            <a:r>
              <a:rPr lang="fr-FR" sz="2400" dirty="0"/>
              <a:t> </a:t>
            </a:r>
            <a:r>
              <a:rPr lang="fr-FR" sz="2400" dirty="0" err="1" smtClean="0"/>
              <a:t>complete</a:t>
            </a:r>
            <a:r>
              <a:rPr lang="fr-FR" sz="2400" dirty="0" smtClean="0"/>
              <a:t>: </a:t>
            </a:r>
          </a:p>
          <a:p>
            <a:r>
              <a:rPr lang="fr-FR" sz="2400" dirty="0" smtClean="0">
                <a:latin typeface="Symbol" panose="05050102010706020507" pitchFamily="18" charset="2"/>
              </a:rPr>
              <a:t>    </a:t>
            </a:r>
            <a:r>
              <a:rPr lang="fr-FR" sz="2400" b="1" dirty="0" smtClean="0">
                <a:latin typeface="Symbol" panose="05050102010706020507" pitchFamily="18" charset="2"/>
              </a:rPr>
              <a:t>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traj</a:t>
            </a:r>
            <a:r>
              <a:rPr lang="fr-FR" sz="2400" b="1" dirty="0" smtClean="0"/>
              <a:t> </a:t>
            </a:r>
            <a:r>
              <a:rPr lang="fr-FR" sz="2400" b="1" dirty="0" smtClean="0">
                <a:sym typeface="Wingdings" panose="05000000000000000000" pitchFamily="2" charset="2"/>
              </a:rPr>
              <a:t> </a:t>
            </a:r>
            <a:r>
              <a:rPr lang="fr-FR" sz="24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fr-FR" sz="2400" b="1" dirty="0" smtClean="0">
                <a:sym typeface="Wingdings" panose="05000000000000000000" pitchFamily="2" charset="2"/>
              </a:rPr>
              <a:t> </a:t>
            </a:r>
            <a:r>
              <a:rPr lang="fr-FR" sz="2400" b="1" dirty="0" err="1" smtClean="0">
                <a:sym typeface="Wingdings" panose="05000000000000000000" pitchFamily="2" charset="2"/>
              </a:rPr>
              <a:t>decay</a:t>
            </a:r>
            <a:r>
              <a:rPr lang="fr-FR" sz="2400" b="1" dirty="0" smtClean="0">
                <a:sym typeface="Wingdings" panose="05000000000000000000" pitchFamily="2" charset="2"/>
              </a:rPr>
              <a:t> </a:t>
            </a:r>
            <a:r>
              <a:rPr lang="fr-FR" sz="2400" dirty="0"/>
              <a:t> </a:t>
            </a:r>
            <a:r>
              <a:rPr lang="fr-FR" sz="2400" dirty="0" err="1" smtClean="0"/>
              <a:t>through</a:t>
            </a:r>
            <a:r>
              <a:rPr lang="fr-FR" sz="2400" dirty="0" smtClean="0"/>
              <a:t> </a:t>
            </a:r>
            <a:r>
              <a:rPr lang="fr-FR" sz="2400" dirty="0" err="1" smtClean="0"/>
              <a:t>backward</a:t>
            </a:r>
            <a:r>
              <a:rPr lang="fr-FR" sz="2400" dirty="0" smtClean="0"/>
              <a:t> simulation.</a:t>
            </a:r>
            <a:endParaRPr lang="fr-FR" sz="2400" b="1" dirty="0"/>
          </a:p>
        </p:txBody>
      </p:sp>
      <p:grpSp>
        <p:nvGrpSpPr>
          <p:cNvPr id="5" name="Groupe 4"/>
          <p:cNvGrpSpPr/>
          <p:nvPr/>
        </p:nvGrpSpPr>
        <p:grpSpPr>
          <a:xfrm>
            <a:off x="0" y="2049886"/>
            <a:ext cx="6797311" cy="4808114"/>
            <a:chOff x="76200" y="2049886"/>
            <a:chExt cx="6797311" cy="480811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049886"/>
              <a:ext cx="6797311" cy="48081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102780" y="6467403"/>
              <a:ext cx="3372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V. </a:t>
              </a:r>
              <a:r>
                <a:rPr lang="fr-FR" b="1" dirty="0" err="1" smtClean="0"/>
                <a:t>Niess</a:t>
              </a:r>
              <a:r>
                <a:rPr lang="fr-FR" b="1" dirty="0" smtClean="0"/>
                <a:t>, LPC Clermont-Ferrand</a:t>
              </a:r>
              <a:endParaRPr lang="en-US" b="1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9465"/>
            <a:ext cx="383307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2018 update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52400" y="1752601"/>
            <a:ext cx="9296400" cy="13716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fr-FR" dirty="0" smtClean="0"/>
              <a:t>Radio </a:t>
            </a:r>
            <a:r>
              <a:rPr lang="fr-FR" dirty="0" err="1" smtClean="0"/>
              <a:t>emission</a:t>
            </a:r>
            <a:r>
              <a:rPr lang="fr-FR" dirty="0" smtClean="0"/>
              <a:t> simulation: </a:t>
            </a:r>
            <a:r>
              <a:rPr lang="fr-FR" b="1" dirty="0" err="1" smtClean="0"/>
              <a:t>RadioMorphing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00B050"/>
                </a:solidFill>
              </a:rPr>
              <a:t>[</a:t>
            </a:r>
            <a:r>
              <a:rPr lang="fr-FR" b="1" dirty="0" err="1" smtClean="0">
                <a:solidFill>
                  <a:srgbClr val="00B050"/>
                </a:solidFill>
              </a:rPr>
              <a:t>Zilles</a:t>
            </a:r>
            <a:r>
              <a:rPr lang="fr-FR" b="1" dirty="0" smtClean="0">
                <a:solidFill>
                  <a:srgbClr val="00B050"/>
                </a:solidFill>
              </a:rPr>
              <a:t>, Martineau-Huynh, </a:t>
            </a:r>
            <a:r>
              <a:rPr lang="fr-FR" b="1" dirty="0" err="1" smtClean="0">
                <a:solidFill>
                  <a:srgbClr val="00B050"/>
                </a:solidFill>
              </a:rPr>
              <a:t>Kotera</a:t>
            </a:r>
            <a:r>
              <a:rPr lang="fr-FR" b="1" dirty="0" smtClean="0">
                <a:solidFill>
                  <a:srgbClr val="00B050"/>
                </a:solidFill>
              </a:rPr>
              <a:t> et al., in </a:t>
            </a:r>
            <a:r>
              <a:rPr lang="fr-FR" b="1" dirty="0" err="1" smtClean="0">
                <a:solidFill>
                  <a:srgbClr val="00B050"/>
                </a:solidFill>
              </a:rPr>
              <a:t>prep</a:t>
            </a:r>
            <a:r>
              <a:rPr lang="fr-FR" b="1" dirty="0" smtClean="0">
                <a:solidFill>
                  <a:srgbClr val="00B050"/>
                </a:solidFill>
              </a:rPr>
              <a:t>]</a:t>
            </a:r>
            <a:r>
              <a:rPr lang="fr-FR" dirty="0" smtClean="0"/>
              <a:t> </a:t>
            </a:r>
            <a:r>
              <a:rPr lang="fr-FR" dirty="0" err="1" smtClean="0"/>
              <a:t>simulates</a:t>
            </a:r>
            <a:r>
              <a:rPr lang="fr-FR" dirty="0" smtClean="0"/>
              <a:t> radio signal </a:t>
            </a:r>
            <a:r>
              <a:rPr lang="fr-FR" dirty="0" err="1" smtClean="0"/>
              <a:t>from</a:t>
            </a:r>
            <a:r>
              <a:rPr lang="fr-FR" dirty="0" smtClean="0"/>
              <a:t> ANY </a:t>
            </a:r>
            <a:r>
              <a:rPr lang="fr-FR" dirty="0" err="1" smtClean="0"/>
              <a:t>shower</a:t>
            </a:r>
            <a:r>
              <a:rPr lang="fr-FR" dirty="0" smtClean="0"/>
              <a:t> at ANY location </a:t>
            </a:r>
            <a:r>
              <a:rPr lang="fr-FR" dirty="0" err="1" smtClean="0"/>
              <a:t>using</a:t>
            </a:r>
            <a:r>
              <a:rPr lang="fr-FR" dirty="0" smtClean="0"/>
              <a:t> ONE single </a:t>
            </a:r>
            <a:r>
              <a:rPr lang="fr-FR" dirty="0" err="1" smtClean="0"/>
              <a:t>reference</a:t>
            </a:r>
            <a:r>
              <a:rPr lang="fr-FR" dirty="0" smtClean="0"/>
              <a:t> </a:t>
            </a:r>
            <a:r>
              <a:rPr lang="fr-FR" dirty="0" err="1" smtClean="0"/>
              <a:t>shower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12192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End-to-end </a:t>
            </a:r>
            <a:r>
              <a:rPr lang="fr-FR" sz="2400" dirty="0" smtClean="0"/>
              <a:t>neutrino simulation </a:t>
            </a:r>
            <a:r>
              <a:rPr lang="fr-FR" sz="2400" dirty="0" err="1"/>
              <a:t>chain</a:t>
            </a:r>
            <a:r>
              <a:rPr lang="fr-FR" sz="2400" dirty="0"/>
              <a:t> </a:t>
            </a:r>
            <a:r>
              <a:rPr lang="fr-FR" sz="2400" dirty="0" err="1"/>
              <a:t>now</a:t>
            </a:r>
            <a:r>
              <a:rPr lang="fr-FR" sz="2400" dirty="0"/>
              <a:t> </a:t>
            </a:r>
            <a:r>
              <a:rPr lang="fr-FR" sz="2400" dirty="0" err="1" smtClean="0"/>
              <a:t>complete</a:t>
            </a:r>
            <a:endParaRPr lang="fr-FR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52758" t="42295" r="1595" b="3203"/>
          <a:stretch/>
        </p:blipFill>
        <p:spPr>
          <a:xfrm>
            <a:off x="1" y="3124200"/>
            <a:ext cx="4518026" cy="205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6344"/>
            <a:ext cx="6423025" cy="159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553469" y="312420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2000" dirty="0" err="1" smtClean="0"/>
              <a:t>Scaling</a:t>
            </a:r>
            <a:r>
              <a:rPr lang="fr-FR" sz="2000" dirty="0" smtClean="0"/>
              <a:t> </a:t>
            </a:r>
            <a:r>
              <a:rPr lang="fr-FR" sz="2000" dirty="0" err="1" smtClean="0"/>
              <a:t>signals</a:t>
            </a:r>
            <a:r>
              <a:rPr lang="fr-FR" sz="2000" dirty="0" smtClean="0"/>
              <a:t> of </a:t>
            </a:r>
            <a:r>
              <a:rPr lang="fr-FR" sz="2000" dirty="0" err="1" smtClean="0"/>
              <a:t>reference</a:t>
            </a:r>
            <a:r>
              <a:rPr lang="fr-FR" sz="2000" dirty="0" smtClean="0"/>
              <a:t> </a:t>
            </a:r>
            <a:r>
              <a:rPr lang="fr-FR" sz="2000" dirty="0" err="1" smtClean="0"/>
              <a:t>shower</a:t>
            </a:r>
            <a:r>
              <a:rPr lang="fr-FR" sz="2000" dirty="0" smtClean="0"/>
              <a:t> (</a:t>
            </a:r>
            <a:r>
              <a:rPr lang="fr-FR" sz="2000" dirty="0" err="1" smtClean="0"/>
              <a:t>E</a:t>
            </a:r>
            <a:r>
              <a:rPr lang="fr-FR" sz="2000" baseline="-25000" dirty="0" err="1" smtClean="0"/>
              <a:t>A</a:t>
            </a:r>
            <a:r>
              <a:rPr lang="fr-FR" sz="2000" dirty="0" err="1" smtClean="0"/>
              <a:t>,</a:t>
            </a:r>
            <a:r>
              <a:rPr lang="fr-FR" sz="2000" dirty="0" err="1" smtClean="0">
                <a:latin typeface="Symbol" panose="05050102010706020507" pitchFamily="18" charset="2"/>
              </a:rPr>
              <a:t>q</a:t>
            </a:r>
            <a:r>
              <a:rPr lang="fr-FR" sz="2000" baseline="-25000" dirty="0" err="1" smtClean="0"/>
              <a:t>A</a:t>
            </a:r>
            <a:r>
              <a:rPr lang="fr-FR" sz="2000" dirty="0" err="1" smtClean="0"/>
              <a:t>,</a:t>
            </a:r>
            <a:r>
              <a:rPr lang="fr-FR" sz="2000" dirty="0" err="1" smtClean="0">
                <a:latin typeface="Symbol" panose="05050102010706020507" pitchFamily="18" charset="2"/>
              </a:rPr>
              <a:t>j</a:t>
            </a:r>
            <a:r>
              <a:rPr lang="fr-FR" sz="2000" baseline="-25000" dirty="0" err="1" smtClean="0"/>
              <a:t>A</a:t>
            </a:r>
            <a:r>
              <a:rPr lang="fr-FR" sz="2000" dirty="0" smtClean="0"/>
              <a:t>) to </a:t>
            </a:r>
            <a:r>
              <a:rPr lang="fr-FR" sz="2000" dirty="0" err="1" smtClean="0"/>
              <a:t>target</a:t>
            </a:r>
            <a:r>
              <a:rPr lang="fr-FR" sz="2000" dirty="0" smtClean="0"/>
              <a:t> </a:t>
            </a:r>
            <a:r>
              <a:rPr lang="fr-FR" sz="2000" dirty="0" err="1" smtClean="0"/>
              <a:t>shower</a:t>
            </a:r>
            <a:r>
              <a:rPr lang="fr-FR" sz="2000" dirty="0" smtClean="0"/>
              <a:t> </a:t>
            </a:r>
            <a:r>
              <a:rPr lang="fr-FR" sz="2000" dirty="0"/>
              <a:t>(</a:t>
            </a:r>
            <a:r>
              <a:rPr lang="fr-FR" sz="2000" dirty="0" err="1" smtClean="0"/>
              <a:t>E</a:t>
            </a:r>
            <a:r>
              <a:rPr lang="fr-FR" sz="2000" baseline="-25000" dirty="0" err="1"/>
              <a:t>B</a:t>
            </a:r>
            <a:r>
              <a:rPr lang="fr-FR" sz="2000" dirty="0" err="1" smtClean="0"/>
              <a:t>,</a:t>
            </a:r>
            <a:r>
              <a:rPr lang="fr-FR" sz="2000" dirty="0" err="1" smtClean="0">
                <a:latin typeface="Symbol" panose="05050102010706020507" pitchFamily="18" charset="2"/>
              </a:rPr>
              <a:t>q</a:t>
            </a:r>
            <a:r>
              <a:rPr lang="fr-FR" sz="2000" baseline="-25000" dirty="0" err="1" smtClean="0"/>
              <a:t>B</a:t>
            </a:r>
            <a:r>
              <a:rPr lang="fr-FR" sz="2000" dirty="0" err="1" smtClean="0"/>
              <a:t>,</a:t>
            </a:r>
            <a:r>
              <a:rPr lang="fr-FR" sz="2000" dirty="0" err="1" smtClean="0">
                <a:latin typeface="Symbol" panose="05050102010706020507" pitchFamily="18" charset="2"/>
              </a:rPr>
              <a:t>j</a:t>
            </a:r>
            <a:r>
              <a:rPr lang="fr-FR" sz="2000" baseline="-25000" dirty="0" err="1" smtClean="0"/>
              <a:t>B</a:t>
            </a:r>
            <a:r>
              <a:rPr lang="fr-FR" sz="2000" dirty="0" smtClean="0"/>
              <a:t>) </a:t>
            </a:r>
          </a:p>
          <a:p>
            <a:pPr marL="342900" indent="-342900">
              <a:buAutoNum type="arabicParenR"/>
            </a:pPr>
            <a:r>
              <a:rPr lang="fr-FR" sz="2000" dirty="0" smtClean="0"/>
              <a:t>Interpolation of </a:t>
            </a:r>
            <a:r>
              <a:rPr lang="fr-FR" sz="2000" dirty="0" err="1" smtClean="0"/>
              <a:t>reference</a:t>
            </a:r>
            <a:r>
              <a:rPr lang="fr-FR" sz="2000" dirty="0" smtClean="0"/>
              <a:t> positions to </a:t>
            </a:r>
            <a:r>
              <a:rPr lang="fr-FR" sz="2000" dirty="0" err="1" smtClean="0"/>
              <a:t>target</a:t>
            </a:r>
            <a:r>
              <a:rPr lang="fr-FR" sz="2000" dirty="0" smtClean="0"/>
              <a:t> position</a:t>
            </a:r>
            <a:endParaRPr lang="en-US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6248400" y="5247167"/>
            <a:ext cx="29718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Very</a:t>
            </a:r>
            <a:r>
              <a:rPr lang="fr-FR" sz="2000" dirty="0" smtClean="0"/>
              <a:t> good match of </a:t>
            </a:r>
            <a:r>
              <a:rPr lang="fr-FR" sz="2000" dirty="0" err="1" smtClean="0"/>
              <a:t>resulting</a:t>
            </a:r>
            <a:r>
              <a:rPr lang="fr-FR" sz="2000" dirty="0" smtClean="0"/>
              <a:t> </a:t>
            </a:r>
            <a:r>
              <a:rPr lang="fr-FR" sz="2000" dirty="0" err="1" smtClean="0"/>
              <a:t>signals</a:t>
            </a:r>
            <a:r>
              <a:rPr lang="fr-FR" sz="2000" dirty="0" smtClean="0"/>
              <a:t>.</a:t>
            </a:r>
          </a:p>
          <a:p>
            <a:r>
              <a:rPr lang="fr-FR" sz="2000" dirty="0" err="1" smtClean="0"/>
              <a:t>Huge</a:t>
            </a:r>
            <a:r>
              <a:rPr lang="fr-FR" sz="2000" dirty="0" smtClean="0"/>
              <a:t> gain on computation time (factor ~10</a:t>
            </a:r>
            <a:r>
              <a:rPr lang="fr-FR" sz="2000" baseline="30000" dirty="0" smtClean="0"/>
              <a:t>3</a:t>
            </a:r>
            <a:r>
              <a:rPr lang="fr-FR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63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2018 update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60" y="1828800"/>
            <a:ext cx="6315640" cy="2265065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Radio </a:t>
            </a:r>
            <a:r>
              <a:rPr lang="fr-FR" dirty="0" err="1" smtClean="0"/>
              <a:t>response</a:t>
            </a:r>
            <a:endParaRPr lang="fr-FR" dirty="0" smtClean="0"/>
          </a:p>
          <a:p>
            <a:pPr lvl="1"/>
            <a:r>
              <a:rPr lang="fr-FR" dirty="0" err="1" smtClean="0"/>
              <a:t>Difficult</a:t>
            </a:r>
            <a:r>
              <a:rPr lang="fr-FR" dirty="0" smtClean="0"/>
              <a:t> </a:t>
            </a:r>
            <a:r>
              <a:rPr lang="fr-FR" dirty="0" smtClean="0"/>
              <a:t>issue: </a:t>
            </a:r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 of </a:t>
            </a:r>
            <a:r>
              <a:rPr lang="fr-FR" dirty="0" err="1" smtClean="0"/>
              <a:t>topography</a:t>
            </a:r>
            <a:r>
              <a:rPr lang="fr-FR" dirty="0" smtClean="0"/>
              <a:t> on radio signal &amp; </a:t>
            </a:r>
            <a:r>
              <a:rPr lang="fr-FR" dirty="0" err="1" smtClean="0"/>
              <a:t>antenna</a:t>
            </a:r>
            <a:r>
              <a:rPr lang="fr-FR" dirty="0" smtClean="0"/>
              <a:t> </a:t>
            </a:r>
            <a:r>
              <a:rPr lang="fr-FR" dirty="0" err="1" smtClean="0"/>
              <a:t>response</a:t>
            </a:r>
            <a:r>
              <a:rPr lang="fr-FR" dirty="0" smtClean="0"/>
              <a:t>.</a:t>
            </a:r>
          </a:p>
          <a:p>
            <a:pPr lvl="1"/>
            <a:r>
              <a:rPr lang="fr-FR" dirty="0" err="1" smtClean="0"/>
              <a:t>Benefits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decades</a:t>
            </a:r>
            <a:r>
              <a:rPr lang="fr-FR" dirty="0" smtClean="0"/>
              <a:t> of engineering </a:t>
            </a:r>
            <a:r>
              <a:rPr lang="fr-FR" dirty="0" err="1" smtClean="0"/>
              <a:t>developments</a:t>
            </a:r>
            <a:endParaRPr lang="fr-FR" dirty="0" smtClean="0"/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independant</a:t>
            </a:r>
            <a:r>
              <a:rPr lang="fr-FR" dirty="0" smtClean="0"/>
              <a:t> </a:t>
            </a:r>
            <a:r>
              <a:rPr lang="fr-FR" dirty="0" err="1" smtClean="0"/>
              <a:t>treatments</a:t>
            </a:r>
            <a:r>
              <a:rPr lang="fr-FR" dirty="0" smtClean="0"/>
              <a:t>: </a:t>
            </a:r>
          </a:p>
          <a:p>
            <a:pPr lvl="2"/>
            <a:r>
              <a:rPr lang="fr-FR" dirty="0" err="1" smtClean="0"/>
              <a:t>ground</a:t>
            </a:r>
            <a:r>
              <a:rPr lang="fr-FR" dirty="0" smtClean="0"/>
              <a:t> </a:t>
            </a:r>
            <a:r>
              <a:rPr lang="fr-FR" dirty="0" err="1" smtClean="0"/>
              <a:t>numeric</a:t>
            </a:r>
            <a:r>
              <a:rPr lang="fr-FR" dirty="0" smtClean="0"/>
              <a:t> simulation (</a:t>
            </a:r>
            <a:r>
              <a:rPr lang="fr-FR" dirty="0" smtClean="0"/>
              <a:t>NEC), </a:t>
            </a:r>
            <a:r>
              <a:rPr lang="fr-FR" dirty="0" err="1" smtClean="0"/>
              <a:t>assuming</a:t>
            </a:r>
            <a:r>
              <a:rPr lang="fr-FR" dirty="0" smtClean="0"/>
              <a:t> </a:t>
            </a:r>
            <a:r>
              <a:rPr lang="fr-FR" dirty="0" smtClean="0"/>
              <a:t>flat </a:t>
            </a:r>
            <a:r>
              <a:rPr lang="fr-FR" dirty="0" err="1" smtClean="0"/>
              <a:t>ground</a:t>
            </a:r>
            <a:r>
              <a:rPr lang="fr-FR" dirty="0"/>
              <a:t>.</a:t>
            </a:r>
            <a:endParaRPr lang="fr-FR" dirty="0" smtClean="0"/>
          </a:p>
          <a:p>
            <a:pPr lvl="2"/>
            <a:r>
              <a:rPr lang="fr-FR" dirty="0" err="1"/>
              <a:t>analytical</a:t>
            </a:r>
            <a:r>
              <a:rPr lang="fr-FR" dirty="0"/>
              <a:t> </a:t>
            </a:r>
            <a:r>
              <a:rPr lang="fr-FR" dirty="0" err="1" smtClean="0"/>
              <a:t>treatement</a:t>
            </a:r>
            <a:r>
              <a:rPr lang="fr-FR" dirty="0" smtClean="0"/>
              <a:t> of the </a:t>
            </a:r>
            <a:r>
              <a:rPr lang="fr-FR" dirty="0" err="1" smtClean="0"/>
              <a:t>attenuation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propagation</a:t>
            </a:r>
            <a:endParaRPr lang="en-US" dirty="0"/>
          </a:p>
        </p:txBody>
      </p:sp>
      <p:pic>
        <p:nvPicPr>
          <p:cNvPr id="4" name="Picture 5" descr="Zone de Fresnel: D est la distance entre l'émetteur et le récepteur, r est le rayon de la zone de Fresne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8088"/>
            <a:ext cx="4267200" cy="2133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420581"/>
            <a:ext cx="2644588" cy="384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391841" y="2154535"/>
            <a:ext cx="25235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International </a:t>
            </a:r>
            <a:r>
              <a:rPr lang="fr-FR" sz="1100" b="1" dirty="0" err="1" smtClean="0"/>
              <a:t>Telecommunication</a:t>
            </a:r>
            <a:r>
              <a:rPr lang="fr-FR" sz="1100" b="1" dirty="0" smtClean="0"/>
              <a:t> Union</a:t>
            </a:r>
            <a:endParaRPr lang="en-US" sz="11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3716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End-to-end </a:t>
            </a:r>
            <a:r>
              <a:rPr lang="fr-FR" sz="2400" dirty="0" smtClean="0"/>
              <a:t>neutrino simulation </a:t>
            </a:r>
            <a:r>
              <a:rPr lang="fr-FR" sz="2400" dirty="0" err="1"/>
              <a:t>chain</a:t>
            </a:r>
            <a:r>
              <a:rPr lang="fr-FR" sz="2400" dirty="0"/>
              <a:t> </a:t>
            </a:r>
            <a:r>
              <a:rPr lang="fr-FR" sz="2400" dirty="0" err="1"/>
              <a:t>now</a:t>
            </a:r>
            <a:r>
              <a:rPr lang="fr-FR" sz="2400" dirty="0"/>
              <a:t> </a:t>
            </a:r>
            <a:r>
              <a:rPr lang="fr-FR" sz="2400" dirty="0" err="1"/>
              <a:t>complete</a:t>
            </a:r>
            <a:endParaRPr lang="fr-FR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18683"/>
            <a:ext cx="2162175" cy="3057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71675"/>
            <a:ext cx="2162175" cy="3057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1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GRAND neutrino </a:t>
            </a:r>
            <a:r>
              <a:rPr lang="fr-FR" dirty="0" err="1" smtClean="0"/>
              <a:t>sensitivity</a:t>
            </a:r>
            <a:r>
              <a:rPr lang="fr-FR" dirty="0" smtClean="0"/>
              <a:t> for HS1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8201"/>
            <a:ext cx="9144000" cy="1142999"/>
          </a:xfrm>
        </p:spPr>
        <p:txBody>
          <a:bodyPr>
            <a:noAutofit/>
          </a:bodyPr>
          <a:lstStyle/>
          <a:p>
            <a:r>
              <a:rPr lang="fr-FR" sz="1600" dirty="0" err="1" smtClean="0"/>
              <a:t>Both</a:t>
            </a:r>
            <a:r>
              <a:rPr lang="fr-FR" sz="1600" dirty="0" smtClean="0"/>
              <a:t> </a:t>
            </a:r>
            <a:r>
              <a:rPr lang="fr-FR" sz="1600" dirty="0" err="1" smtClean="0"/>
              <a:t>treatments</a:t>
            </a:r>
            <a:r>
              <a:rPr lang="fr-FR" sz="1600" dirty="0" smtClean="0"/>
              <a:t> </a:t>
            </a:r>
            <a:r>
              <a:rPr lang="fr-FR" sz="1600" dirty="0" err="1" smtClean="0"/>
              <a:t>give</a:t>
            </a:r>
            <a:r>
              <a:rPr lang="fr-FR" sz="1600" dirty="0" smtClean="0"/>
              <a:t> </a:t>
            </a:r>
            <a:r>
              <a:rPr lang="fr-FR" sz="1600" dirty="0" err="1" smtClean="0"/>
              <a:t>fully</a:t>
            </a:r>
            <a:r>
              <a:rPr lang="fr-FR" sz="1600" dirty="0" smtClean="0"/>
              <a:t> compatible </a:t>
            </a:r>
            <a:r>
              <a:rPr lang="fr-FR" sz="1600" dirty="0" err="1" smtClean="0"/>
              <a:t>results</a:t>
            </a:r>
            <a:r>
              <a:rPr lang="fr-FR" sz="1600" dirty="0" smtClean="0"/>
              <a:t>, </a:t>
            </a:r>
            <a:r>
              <a:rPr lang="fr-FR" sz="1600" dirty="0" err="1" smtClean="0"/>
              <a:t>also</a:t>
            </a:r>
            <a:r>
              <a:rPr lang="fr-FR" sz="1600" dirty="0" smtClean="0"/>
              <a:t> </a:t>
            </a:r>
            <a:r>
              <a:rPr lang="fr-FR" sz="1600" u="sng" dirty="0" err="1" smtClean="0"/>
              <a:t>with</a:t>
            </a:r>
            <a:r>
              <a:rPr lang="fr-FR" sz="1600" u="sng" dirty="0" smtClean="0"/>
              <a:t> initial </a:t>
            </a:r>
            <a:r>
              <a:rPr lang="fr-FR" sz="1600" u="sng" dirty="0" err="1" smtClean="0"/>
              <a:t>study</a:t>
            </a:r>
            <a:r>
              <a:rPr lang="fr-FR" sz="1600" dirty="0" smtClean="0"/>
              <a:t> (</a:t>
            </a:r>
            <a:r>
              <a:rPr lang="fr-FR" sz="1600" dirty="0" err="1" smtClean="0"/>
              <a:t>except</a:t>
            </a:r>
            <a:r>
              <a:rPr lang="fr-FR" sz="1600" dirty="0" smtClean="0"/>
              <a:t> at HE, </a:t>
            </a:r>
            <a:r>
              <a:rPr lang="fr-FR" sz="1600" dirty="0" err="1" smtClean="0"/>
              <a:t>under</a:t>
            </a:r>
            <a:r>
              <a:rPr lang="fr-FR" sz="1600" dirty="0" smtClean="0"/>
              <a:t> investigation)</a:t>
            </a:r>
            <a:endParaRPr lang="fr-FR" sz="1600" b="1" dirty="0" smtClean="0"/>
          </a:p>
          <a:p>
            <a:pPr marL="0" indent="0">
              <a:buNone/>
            </a:pPr>
            <a:r>
              <a:rPr lang="fr-FR" sz="1600" b="1" dirty="0" smtClean="0">
                <a:sym typeface="Wingdings" panose="05000000000000000000" pitchFamily="2" charset="2"/>
              </a:rPr>
              <a:t>  </a:t>
            </a:r>
            <a:r>
              <a:rPr lang="fr-FR" sz="1600" b="1" dirty="0">
                <a:sym typeface="Wingdings" panose="05000000000000000000" pitchFamily="2" charset="2"/>
              </a:rPr>
              <a:t>i</a:t>
            </a:r>
            <a:r>
              <a:rPr lang="fr-FR" sz="1600" b="1" dirty="0" smtClean="0"/>
              <a:t>nitial </a:t>
            </a:r>
            <a:r>
              <a:rPr lang="fr-FR" sz="1600" b="1" dirty="0" err="1" smtClean="0"/>
              <a:t>sensitivity</a:t>
            </a:r>
            <a:r>
              <a:rPr lang="fr-FR" sz="1600" b="1" dirty="0" smtClean="0"/>
              <a:t> extrapolation  to 200k </a:t>
            </a:r>
            <a:r>
              <a:rPr lang="fr-FR" sz="1600" b="1" dirty="0" err="1" smtClean="0"/>
              <a:t>array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is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robust</a:t>
            </a:r>
            <a:r>
              <a:rPr lang="fr-FR" sz="1600" dirty="0" smtClean="0"/>
              <a:t>, but more conservative </a:t>
            </a:r>
            <a:r>
              <a:rPr lang="fr-FR" sz="1600" dirty="0" err="1" smtClean="0"/>
              <a:t>limit</a:t>
            </a:r>
            <a:r>
              <a:rPr lang="fr-FR" sz="1600" dirty="0" smtClean="0"/>
              <a:t> </a:t>
            </a:r>
            <a:r>
              <a:rPr lang="fr-FR" sz="1600" dirty="0" err="1" smtClean="0"/>
              <a:t>now</a:t>
            </a:r>
            <a:r>
              <a:rPr lang="fr-FR" sz="1600" dirty="0" smtClean="0"/>
              <a:t> </a:t>
            </a:r>
            <a:r>
              <a:rPr lang="fr-FR" sz="1600" dirty="0" err="1" smtClean="0"/>
              <a:t>also</a:t>
            </a:r>
            <a:r>
              <a:rPr lang="fr-FR" sz="1600" dirty="0" smtClean="0"/>
              <a:t> </a:t>
            </a:r>
            <a:r>
              <a:rPr lang="fr-FR" sz="1600" dirty="0" err="1" smtClean="0"/>
              <a:t>ploted</a:t>
            </a:r>
            <a:r>
              <a:rPr lang="fr-FR" sz="1600" dirty="0" smtClean="0"/>
              <a:t>.</a:t>
            </a:r>
          </a:p>
          <a:p>
            <a:r>
              <a:rPr lang="fr-FR" sz="1600" dirty="0" smtClean="0"/>
              <a:t>First </a:t>
            </a:r>
            <a:r>
              <a:rPr lang="fr-FR" sz="1600" dirty="0" err="1" smtClean="0"/>
              <a:t>firm</a:t>
            </a:r>
            <a:r>
              <a:rPr lang="fr-FR" sz="1600" dirty="0" smtClean="0"/>
              <a:t> GRAND200k </a:t>
            </a:r>
            <a:r>
              <a:rPr lang="fr-FR" sz="1600" dirty="0" err="1" smtClean="0"/>
              <a:t>sensitivity</a:t>
            </a:r>
            <a:r>
              <a:rPr lang="fr-FR" sz="1600" dirty="0" smtClean="0"/>
              <a:t> </a:t>
            </a:r>
            <a:r>
              <a:rPr lang="fr-FR" sz="1600" dirty="0" err="1" smtClean="0"/>
              <a:t>limit</a:t>
            </a:r>
            <a:r>
              <a:rPr lang="fr-FR" sz="1600" dirty="0" smtClean="0"/>
              <a:t> </a:t>
            </a:r>
            <a:r>
              <a:rPr lang="fr-FR" sz="1600" dirty="0" err="1" smtClean="0"/>
              <a:t>based</a:t>
            </a:r>
            <a:r>
              <a:rPr lang="fr-FR" sz="1600" dirty="0" smtClean="0"/>
              <a:t> on </a:t>
            </a:r>
            <a:r>
              <a:rPr lang="fr-FR" sz="1600" dirty="0" smtClean="0"/>
              <a:t>full-</a:t>
            </a:r>
            <a:r>
              <a:rPr lang="fr-FR" sz="1600" dirty="0" err="1" smtClean="0"/>
              <a:t>Earth</a:t>
            </a:r>
            <a:r>
              <a:rPr lang="fr-FR" sz="1600" dirty="0" smtClean="0"/>
              <a:t> simulation </a:t>
            </a:r>
            <a:r>
              <a:rPr lang="fr-FR" sz="1600" dirty="0" smtClean="0"/>
              <a:t>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released</a:t>
            </a:r>
            <a:r>
              <a:rPr lang="fr-FR" sz="1600" dirty="0" smtClean="0"/>
              <a:t> </a:t>
            </a:r>
            <a:r>
              <a:rPr lang="fr-FR" sz="1600" b="1" dirty="0" smtClean="0"/>
              <a:t>by </a:t>
            </a:r>
            <a:r>
              <a:rPr lang="fr-FR" sz="1600" b="1" dirty="0" err="1" smtClean="0"/>
              <a:t>September</a:t>
            </a:r>
            <a:r>
              <a:rPr lang="fr-FR" sz="1600" b="1" dirty="0" smtClean="0"/>
              <a:t> 2018 </a:t>
            </a:r>
            <a:r>
              <a:rPr lang="fr-FR" sz="1600" dirty="0" smtClean="0"/>
              <a:t>(</a:t>
            </a:r>
            <a:r>
              <a:rPr lang="fr-FR" sz="1600" u="sng" dirty="0" smtClean="0"/>
              <a:t>GRAND white </a:t>
            </a:r>
            <a:r>
              <a:rPr lang="fr-FR" sz="1600" u="sng" dirty="0" err="1" smtClean="0"/>
              <a:t>paper</a:t>
            </a:r>
            <a:r>
              <a:rPr lang="fr-FR" sz="1600" u="sng" dirty="0" smtClean="0"/>
              <a:t> v2</a:t>
            </a:r>
            <a:r>
              <a:rPr lang="fr-FR" sz="1600" dirty="0" smtClean="0"/>
              <a:t>).</a:t>
            </a:r>
            <a:endParaRPr lang="en-US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4582633" y="2036134"/>
            <a:ext cx="431012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o</a:t>
            </a:r>
            <a:r>
              <a:rPr lang="fr-FR" sz="1600" dirty="0" smtClean="0"/>
              <a:t>(10-20</a:t>
            </a:r>
            <a:r>
              <a:rPr lang="fr-FR" sz="1600" smtClean="0"/>
              <a:t>) hotspots </a:t>
            </a:r>
            <a:r>
              <a:rPr lang="fr-FR" sz="1600" dirty="0" smtClean="0"/>
              <a:t>of o(20-10) </a:t>
            </a:r>
            <a:r>
              <a:rPr lang="fr-FR" sz="1600" dirty="0" err="1" smtClean="0"/>
              <a:t>kAntennas</a:t>
            </a:r>
            <a:r>
              <a:rPr lang="fr-FR" sz="1600" dirty="0" smtClean="0"/>
              <a:t> </a:t>
            </a:r>
          </a:p>
          <a:p>
            <a:r>
              <a:rPr lang="fr-FR" sz="1600" dirty="0" err="1" smtClean="0"/>
              <a:t>deployed</a:t>
            </a:r>
            <a:r>
              <a:rPr lang="fr-FR" sz="1600" dirty="0" smtClean="0"/>
              <a:t> over o(20-10’000) km² </a:t>
            </a:r>
            <a:r>
              <a:rPr lang="fr-FR" sz="1600" b="1" dirty="0" err="1" smtClean="0"/>
              <a:t>hotspots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favorable topographies in China &amp; </a:t>
            </a:r>
            <a:r>
              <a:rPr lang="fr-FR" sz="1600" dirty="0" err="1" smtClean="0"/>
              <a:t>around</a:t>
            </a:r>
            <a:r>
              <a:rPr lang="fr-FR" sz="1600" dirty="0" smtClean="0"/>
              <a:t> the world</a:t>
            </a:r>
            <a:r>
              <a:rPr lang="fr-FR" sz="1600" dirty="0"/>
              <a:t> </a:t>
            </a:r>
            <a:r>
              <a:rPr lang="fr-FR" sz="1600" b="1" dirty="0" smtClean="0">
                <a:sym typeface="Wingdings" panose="05000000000000000000" pitchFamily="2" charset="2"/>
              </a:rPr>
              <a:t> </a:t>
            </a:r>
            <a:r>
              <a:rPr lang="fr-FR" sz="1600" b="1" dirty="0">
                <a:sym typeface="Wingdings" panose="05000000000000000000" pitchFamily="2" charset="2"/>
              </a:rPr>
              <a:t>t</a:t>
            </a:r>
            <a:r>
              <a:rPr lang="fr-FR" sz="1600" b="1" dirty="0" smtClean="0"/>
              <a:t>otal area: 200’000km²</a:t>
            </a:r>
            <a:endParaRPr lang="en-US" sz="1600" b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4561645" y="3137190"/>
            <a:ext cx="4320480" cy="3240360"/>
            <a:chOff x="4561645" y="2156635"/>
            <a:chExt cx="4320480" cy="3240360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5" r="21725" b="20294"/>
            <a:stretch/>
          </p:blipFill>
          <p:spPr>
            <a:xfrm>
              <a:off x="4561645" y="2156635"/>
              <a:ext cx="4320480" cy="324036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754865" y="3243669"/>
              <a:ext cx="147801" cy="15343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4609055" y="3242581"/>
            <a:ext cx="2688894" cy="2880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 rot="1735090">
            <a:off x="5660663" y="3413967"/>
            <a:ext cx="773190" cy="249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31"/>
          <p:cNvSpPr/>
          <p:nvPr/>
        </p:nvSpPr>
        <p:spPr>
          <a:xfrm rot="19834435">
            <a:off x="6382001" y="4256888"/>
            <a:ext cx="455608" cy="52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e 32"/>
          <p:cNvSpPr/>
          <p:nvPr/>
        </p:nvSpPr>
        <p:spPr>
          <a:xfrm rot="19834435">
            <a:off x="4684808" y="3870448"/>
            <a:ext cx="781433" cy="465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lipse 33"/>
          <p:cNvSpPr/>
          <p:nvPr/>
        </p:nvSpPr>
        <p:spPr>
          <a:xfrm rot="19834435">
            <a:off x="6742041" y="5048639"/>
            <a:ext cx="455608" cy="52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34"/>
          <p:cNvSpPr/>
          <p:nvPr/>
        </p:nvSpPr>
        <p:spPr>
          <a:xfrm rot="19834435">
            <a:off x="6600529" y="5676087"/>
            <a:ext cx="335319" cy="389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35"/>
          <p:cNvSpPr/>
          <p:nvPr/>
        </p:nvSpPr>
        <p:spPr>
          <a:xfrm rot="18452447">
            <a:off x="5370184" y="5111623"/>
            <a:ext cx="335319" cy="912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/>
        </p:nvSpPr>
        <p:spPr>
          <a:xfrm rot="16602371">
            <a:off x="6144672" y="5191350"/>
            <a:ext cx="503185" cy="596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e 9"/>
          <p:cNvGrpSpPr/>
          <p:nvPr/>
        </p:nvGrpSpPr>
        <p:grpSpPr>
          <a:xfrm>
            <a:off x="351833" y="2819400"/>
            <a:ext cx="4060542" cy="3587862"/>
            <a:chOff x="351833" y="2113750"/>
            <a:chExt cx="4060542" cy="358786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33" y="2113750"/>
              <a:ext cx="4060542" cy="3587862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935409" y="2286000"/>
              <a:ext cx="117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Hot Spot 1</a:t>
              </a:r>
              <a:endParaRPr lang="en-US" dirty="0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5486400" y="38116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Hotspot</a:t>
            </a:r>
            <a:r>
              <a:rPr lang="fr-FR" dirty="0" smtClean="0">
                <a:solidFill>
                  <a:srgbClr val="0070C0"/>
                </a:solidFill>
              </a:rPr>
              <a:t> 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 rot="19834435">
            <a:off x="6683092" y="3737595"/>
            <a:ext cx="455608" cy="52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" y="2074976"/>
            <a:ext cx="4383247" cy="432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2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</a:t>
            </a:r>
            <a:r>
              <a:rPr lang="fr-FR" dirty="0" err="1" smtClean="0"/>
              <a:t>FoV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85&lt;</a:t>
            </a:r>
            <a:r>
              <a:rPr lang="fr-FR" dirty="0" smtClean="0">
                <a:latin typeface="Symbol" panose="05050102010706020507" pitchFamily="18" charset="2"/>
              </a:rPr>
              <a:t>q</a:t>
            </a:r>
            <a:r>
              <a:rPr lang="fr-FR" dirty="0" smtClean="0"/>
              <a:t>&lt;95° but all </a:t>
            </a:r>
            <a:r>
              <a:rPr lang="fr-FR" dirty="0" err="1" smtClean="0"/>
              <a:t>azimuth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 large fraction of </a:t>
            </a:r>
            <a:r>
              <a:rPr lang="fr-FR" dirty="0" err="1" smtClean="0">
                <a:sym typeface="Wingdings" panose="05000000000000000000" pitchFamily="2" charset="2"/>
              </a:rPr>
              <a:t>sky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covered</a:t>
            </a:r>
            <a:r>
              <a:rPr lang="fr-FR" dirty="0" smtClean="0">
                <a:sym typeface="Wingdings" panose="05000000000000000000" pitchFamily="2" charset="2"/>
              </a:rPr>
              <a:t> in 24h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" y="2590800"/>
            <a:ext cx="9120539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57200" y="5334000"/>
            <a:ext cx="6924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computed</a:t>
            </a:r>
            <a:r>
              <a:rPr lang="fr-FR" dirty="0" smtClean="0"/>
              <a:t> for </a:t>
            </a:r>
            <a:r>
              <a:rPr lang="fr-FR" u="sng" dirty="0" smtClean="0"/>
              <a:t>one single</a:t>
            </a:r>
            <a:r>
              <a:rPr lang="fr-FR" dirty="0" smtClean="0"/>
              <a:t> 200’000km² </a:t>
            </a:r>
            <a:r>
              <a:rPr lang="fr-FR" dirty="0" err="1" smtClean="0"/>
              <a:t>array</a:t>
            </a:r>
            <a:r>
              <a:rPr lang="fr-FR" dirty="0" smtClean="0"/>
              <a:t> </a:t>
            </a:r>
            <a:r>
              <a:rPr lang="fr-FR" dirty="0" err="1" smtClean="0"/>
              <a:t>located</a:t>
            </a:r>
            <a:r>
              <a:rPr lang="fr-FR" dirty="0" smtClean="0"/>
              <a:t> at TREND site.</a:t>
            </a:r>
          </a:p>
          <a:p>
            <a:r>
              <a:rPr lang="fr-FR" dirty="0" smtClean="0"/>
              <a:t> - </a:t>
            </a:r>
            <a:r>
              <a:rPr lang="fr-FR" dirty="0" err="1" smtClean="0"/>
              <a:t>Scattered</a:t>
            </a:r>
            <a:r>
              <a:rPr lang="fr-FR" dirty="0" smtClean="0"/>
              <a:t> </a:t>
            </a:r>
            <a:r>
              <a:rPr lang="fr-FR" dirty="0" err="1" smtClean="0"/>
              <a:t>hotspots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allow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instantaneous</a:t>
            </a:r>
            <a:r>
              <a:rPr lang="fr-FR" dirty="0" smtClean="0"/>
              <a:t> </a:t>
            </a:r>
            <a:r>
              <a:rPr lang="fr-FR" dirty="0" err="1" smtClean="0"/>
              <a:t>FoV</a:t>
            </a:r>
            <a:r>
              <a:rPr lang="fr-FR" dirty="0"/>
              <a:t> </a:t>
            </a:r>
            <a:endParaRPr lang="fr-FR" dirty="0" smtClean="0"/>
          </a:p>
          <a:p>
            <a:r>
              <a:rPr lang="fr-FR" b="1" dirty="0" smtClean="0">
                <a:sym typeface="Wingdings" panose="05000000000000000000" pitchFamily="2" charset="2"/>
              </a:rPr>
              <a:t> </a:t>
            </a:r>
            <a:r>
              <a:rPr lang="fr-FR" b="1" dirty="0" err="1" smtClean="0">
                <a:sym typeface="Wingdings" panose="05000000000000000000" pitchFamily="2" charset="2"/>
              </a:rPr>
              <a:t>transient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events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astronomy</a:t>
            </a:r>
            <a:r>
              <a:rPr lang="fr-FR" b="1" dirty="0" smtClean="0">
                <a:sym typeface="Wingdings" panose="05000000000000000000" pitchFamily="2" charset="2"/>
              </a:rPr>
              <a:t> at </a:t>
            </a:r>
            <a:r>
              <a:rPr lang="fr-FR" b="1" dirty="0" err="1" smtClean="0">
                <a:sym typeface="Wingdings" panose="05000000000000000000" pitchFamily="2" charset="2"/>
              </a:rPr>
              <a:t>reach</a:t>
            </a:r>
            <a:r>
              <a:rPr lang="fr-FR" b="1" dirty="0" smtClean="0">
                <a:sym typeface="Wingdings" panose="05000000000000000000" pitchFamily="2" charset="2"/>
              </a:rPr>
              <a:t>!!!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6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&amp; </a:t>
            </a:r>
            <a:r>
              <a:rPr lang="fr-FR" dirty="0" err="1" smtClean="0"/>
              <a:t>CRs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8783" y="1236834"/>
            <a:ext cx="8534400" cy="1921027"/>
          </a:xfrm>
        </p:spPr>
        <p:txBody>
          <a:bodyPr>
            <a:normAutofit/>
          </a:bodyPr>
          <a:lstStyle/>
          <a:p>
            <a:r>
              <a:rPr lang="fr-FR" sz="2400" dirty="0" err="1" smtClean="0"/>
              <a:t>Very</a:t>
            </a:r>
            <a:r>
              <a:rPr lang="fr-FR" sz="2400" dirty="0" smtClean="0"/>
              <a:t> large </a:t>
            </a:r>
            <a:r>
              <a:rPr lang="fr-FR" sz="2400" dirty="0" err="1" smtClean="0"/>
              <a:t>footprint</a:t>
            </a:r>
            <a:r>
              <a:rPr lang="fr-FR" sz="2400" dirty="0" smtClean="0"/>
              <a:t> for </a:t>
            </a:r>
            <a:r>
              <a:rPr lang="fr-FR" sz="2400" dirty="0" err="1" smtClean="0"/>
              <a:t>inclined</a:t>
            </a:r>
            <a:r>
              <a:rPr lang="fr-FR" sz="2400" dirty="0" smtClean="0"/>
              <a:t> air </a:t>
            </a:r>
            <a:r>
              <a:rPr lang="fr-FR" sz="2400" dirty="0" err="1" smtClean="0"/>
              <a:t>showers</a:t>
            </a:r>
            <a:r>
              <a:rPr lang="fr-FR" sz="2400" dirty="0" smtClean="0"/>
              <a:t> </a:t>
            </a:r>
          </a:p>
          <a:p>
            <a:pPr marL="0" indent="0">
              <a:buNone/>
            </a:pPr>
            <a:r>
              <a:rPr lang="fr-FR" sz="2400" dirty="0" smtClean="0">
                <a:sym typeface="Wingdings" panose="05000000000000000000" pitchFamily="2" charset="2"/>
              </a:rPr>
              <a:t> good </a:t>
            </a:r>
            <a:r>
              <a:rPr lang="fr-FR" sz="2400" dirty="0" err="1" smtClean="0">
                <a:sym typeface="Wingdings" panose="05000000000000000000" pitchFamily="2" charset="2"/>
              </a:rPr>
              <a:t>detection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efficiency</a:t>
            </a:r>
            <a:r>
              <a:rPr lang="fr-FR" sz="2400" dirty="0" smtClean="0">
                <a:sym typeface="Wingdings" panose="05000000000000000000" pitchFamily="2" charset="2"/>
              </a:rPr>
              <a:t> &amp; good </a:t>
            </a:r>
            <a:r>
              <a:rPr lang="fr-FR" sz="2400" dirty="0" err="1" smtClean="0">
                <a:sym typeface="Wingdings" panose="05000000000000000000" pitchFamily="2" charset="2"/>
              </a:rPr>
              <a:t>X</a:t>
            </a:r>
            <a:r>
              <a:rPr lang="fr-FR" sz="2400" baseline="-25000" dirty="0" err="1" smtClean="0">
                <a:sym typeface="Wingdings" panose="05000000000000000000" pitchFamily="2" charset="2"/>
              </a:rPr>
              <a:t>max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resolution</a:t>
            </a:r>
            <a:r>
              <a:rPr lang="fr-FR" sz="2400" dirty="0" smtClean="0">
                <a:sym typeface="Wingdings" panose="05000000000000000000" pitchFamily="2" charset="2"/>
              </a:rPr>
              <a:t> (20g/cm²?)</a:t>
            </a:r>
          </a:p>
          <a:p>
            <a:pPr>
              <a:buFont typeface="Wingdings"/>
              <a:buChar char="è"/>
            </a:pPr>
            <a:r>
              <a:rPr lang="fr-FR" sz="2400" dirty="0" err="1" smtClean="0">
                <a:sym typeface="Wingdings" panose="05000000000000000000" pitchFamily="2" charset="2"/>
              </a:rPr>
              <a:t>Precision</a:t>
            </a:r>
            <a:r>
              <a:rPr lang="fr-FR" sz="2400" dirty="0" smtClean="0">
                <a:sym typeface="Wingdings" panose="05000000000000000000" pitchFamily="2" charset="2"/>
              </a:rPr>
              <a:t> + stat (aperture ~ 15x AUGER)@</a:t>
            </a:r>
            <a:r>
              <a:rPr lang="fr-FR" sz="2400" dirty="0" err="1" smtClean="0">
                <a:sym typeface="Wingdings" panose="05000000000000000000" pitchFamily="2" charset="2"/>
              </a:rPr>
              <a:t>highest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energies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</a:p>
          <a:p>
            <a:pPr>
              <a:buFont typeface="Wingdings"/>
              <a:buChar char="è"/>
            </a:pPr>
            <a:r>
              <a:rPr lang="fr-FR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Great </a:t>
            </a:r>
            <a:r>
              <a:rPr lang="fr-FR" sz="24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tool</a:t>
            </a:r>
            <a:r>
              <a:rPr lang="fr-FR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for </a:t>
            </a:r>
            <a:r>
              <a:rPr lang="fr-FR" sz="24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UHECRs</a:t>
            </a:r>
            <a:r>
              <a:rPr lang="fr-FR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&amp; UHE </a:t>
            </a:r>
            <a:r>
              <a:rPr lang="fr-FR" sz="2400" b="1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fr-FR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628521" y="2843212"/>
            <a:ext cx="4346869" cy="3457575"/>
            <a:chOff x="4495800" y="2843212"/>
            <a:chExt cx="4346869" cy="3457575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2843212"/>
              <a:ext cx="4346869" cy="345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4876800" y="5502166"/>
              <a:ext cx="2077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C. </a:t>
              </a:r>
              <a:r>
                <a:rPr lang="fr-FR" dirty="0" err="1" smtClean="0"/>
                <a:t>Guepin</a:t>
              </a:r>
              <a:r>
                <a:rPr lang="fr-FR" dirty="0" smtClean="0"/>
                <a:t> &amp; A. </a:t>
              </a:r>
              <a:r>
                <a:rPr lang="fr-FR" dirty="0" err="1" smtClean="0"/>
                <a:t>Zilles</a:t>
              </a:r>
              <a:endParaRPr lang="en-US" dirty="0"/>
            </a:p>
          </p:txBody>
        </p:sp>
        <p:sp>
          <p:nvSpPr>
            <p:cNvPr id="6" name="ZoneTexte 5"/>
            <p:cNvSpPr txBox="1"/>
            <p:nvPr/>
          </p:nvSpPr>
          <p:spPr>
            <a:xfrm rot="20553128">
              <a:off x="6199727" y="3424349"/>
              <a:ext cx="1509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PRELIMINARY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7577236" y="3885324"/>
              <a:ext cx="271364" cy="1398748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8165"/>
            <a:ext cx="4375513" cy="309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5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GRAND in practice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828801"/>
            <a:ext cx="8534400" cy="3886200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 smtClean="0"/>
              <a:t>Huge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challenge: Trigger? Data collection? </a:t>
            </a:r>
            <a:r>
              <a:rPr lang="fr-FR" dirty="0"/>
              <a:t>R</a:t>
            </a:r>
            <a:r>
              <a:rPr lang="fr-FR" dirty="0" smtClean="0"/>
              <a:t>econstruction of ~horizontal </a:t>
            </a:r>
            <a:r>
              <a:rPr lang="fr-FR" dirty="0" err="1" smtClean="0"/>
              <a:t>showers</a:t>
            </a:r>
            <a:r>
              <a:rPr lang="fr-FR" dirty="0" smtClean="0"/>
              <a:t>? Background rejection?</a:t>
            </a:r>
          </a:p>
          <a:p>
            <a:r>
              <a:rPr lang="fr-FR" dirty="0" err="1" smtClean="0"/>
              <a:t>Need</a:t>
            </a:r>
            <a:r>
              <a:rPr lang="fr-FR" dirty="0" smtClean="0"/>
              <a:t> for: </a:t>
            </a:r>
          </a:p>
          <a:p>
            <a:pPr lvl="1"/>
            <a:r>
              <a:rPr lang="fr-FR" dirty="0" smtClean="0"/>
              <a:t>time (full </a:t>
            </a:r>
            <a:r>
              <a:rPr lang="fr-FR" dirty="0" err="1" smtClean="0"/>
              <a:t>array</a:t>
            </a:r>
            <a:r>
              <a:rPr lang="fr-FR" dirty="0" smtClean="0"/>
              <a:t> not </a:t>
            </a:r>
            <a:r>
              <a:rPr lang="fr-FR" dirty="0" err="1" smtClean="0"/>
              <a:t>before</a:t>
            </a:r>
            <a:r>
              <a:rPr lang="fr-FR" dirty="0" smtClean="0"/>
              <a:t> 2030) to </a:t>
            </a:r>
            <a:r>
              <a:rPr lang="fr-FR" dirty="0" err="1" smtClean="0"/>
              <a:t>develop</a:t>
            </a:r>
            <a:r>
              <a:rPr lang="fr-FR" dirty="0" smtClean="0"/>
              <a:t> a </a:t>
            </a:r>
            <a:r>
              <a:rPr lang="fr-FR" dirty="0" err="1" smtClean="0"/>
              <a:t>staged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Important </a:t>
            </a:r>
            <a:r>
              <a:rPr lang="fr-FR" dirty="0" err="1" smtClean="0"/>
              <a:t>step</a:t>
            </a:r>
            <a:r>
              <a:rPr lang="fr-FR" dirty="0" smtClean="0"/>
              <a:t>: an </a:t>
            </a:r>
            <a:r>
              <a:rPr lang="fr-FR" dirty="0" err="1" smtClean="0"/>
              <a:t>engeneering</a:t>
            </a:r>
            <a:r>
              <a:rPr lang="fr-FR" dirty="0" smtClean="0"/>
              <a:t> </a:t>
            </a:r>
            <a:r>
              <a:rPr lang="fr-FR" dirty="0" err="1" smtClean="0"/>
              <a:t>array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dedicated</a:t>
            </a:r>
            <a:r>
              <a:rPr lang="fr-FR" dirty="0" smtClean="0"/>
              <a:t> design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b="1" dirty="0" smtClean="0">
                <a:sym typeface="Wingdings" panose="05000000000000000000" pitchFamily="2" charset="2"/>
              </a:rPr>
              <a:t>GRANDproto300:</a:t>
            </a:r>
            <a:r>
              <a:rPr lang="fr-FR" dirty="0" smtClean="0">
                <a:sym typeface="Wingdings" panose="05000000000000000000" pitchFamily="2" charset="2"/>
              </a:rPr>
              <a:t> 300 </a:t>
            </a:r>
            <a:r>
              <a:rPr lang="fr-FR" dirty="0" err="1" smtClean="0">
                <a:sym typeface="Wingdings" panose="05000000000000000000" pitchFamily="2" charset="2"/>
              </a:rPr>
              <a:t>antennas</a:t>
            </a:r>
            <a:r>
              <a:rPr lang="fr-FR" dirty="0" smtClean="0">
                <a:sym typeface="Wingdings" panose="05000000000000000000" pitchFamily="2" charset="2"/>
              </a:rPr>
              <a:t>  over ~</a:t>
            </a:r>
            <a:r>
              <a:rPr lang="fr-FR" dirty="0" smtClean="0">
                <a:sym typeface="Wingdings" panose="05000000000000000000" pitchFamily="2" charset="2"/>
              </a:rPr>
              <a:t>150km². </a:t>
            </a:r>
            <a:r>
              <a:rPr lang="fr-FR" dirty="0" err="1" smtClean="0">
                <a:sym typeface="Wingdings" panose="05000000000000000000" pitchFamily="2" charset="2"/>
              </a:rPr>
              <a:t>See</a:t>
            </a:r>
            <a:r>
              <a:rPr lang="fr-FR" dirty="0" smtClean="0">
                <a:sym typeface="Wingdings" panose="05000000000000000000" pitchFamily="2" charset="2"/>
              </a:rPr>
              <a:t> N. </a:t>
            </a:r>
            <a:r>
              <a:rPr lang="fr-FR" dirty="0">
                <a:sym typeface="Wingdings" panose="05000000000000000000" pitchFamily="2" charset="2"/>
              </a:rPr>
              <a:t>R</a:t>
            </a:r>
            <a:r>
              <a:rPr lang="fr-FR" dirty="0" smtClean="0">
                <a:sym typeface="Wingdings" panose="05000000000000000000" pitchFamily="2" charset="2"/>
              </a:rPr>
              <a:t>enault-</a:t>
            </a:r>
            <a:r>
              <a:rPr lang="fr-FR" dirty="0" err="1" smtClean="0">
                <a:sym typeface="Wingdings" panose="05000000000000000000" pitchFamily="2" charset="2"/>
              </a:rPr>
              <a:t>Tinacci’s</a:t>
            </a:r>
            <a:r>
              <a:rPr lang="fr-FR" dirty="0" smtClean="0">
                <a:sym typeface="Wingdings" panose="05000000000000000000" pitchFamily="2" charset="2"/>
              </a:rPr>
              <a:t> talk.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6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72440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UHE neutrino as a </a:t>
            </a:r>
            <a:r>
              <a:rPr lang="fr-FR" dirty="0" err="1" smtClean="0"/>
              <a:t>natural</a:t>
            </a:r>
            <a:r>
              <a:rPr lang="fr-FR" dirty="0" smtClean="0"/>
              <a:t> &amp; </a:t>
            </a:r>
            <a:r>
              <a:rPr lang="fr-FR" dirty="0" err="1" smtClean="0"/>
              <a:t>powerfull</a:t>
            </a:r>
            <a:r>
              <a:rPr lang="fr-FR" dirty="0" smtClean="0"/>
              <a:t> </a:t>
            </a:r>
            <a:r>
              <a:rPr lang="fr-FR" dirty="0" err="1" smtClean="0"/>
              <a:t>tool</a:t>
            </a:r>
            <a:r>
              <a:rPr lang="fr-FR" dirty="0" smtClean="0"/>
              <a:t> for </a:t>
            </a:r>
            <a:r>
              <a:rPr lang="fr-FR" dirty="0" err="1" smtClean="0"/>
              <a:t>multimessenger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 of violent </a:t>
            </a:r>
            <a:r>
              <a:rPr lang="fr-FR" dirty="0" err="1" smtClean="0"/>
              <a:t>phenomena</a:t>
            </a:r>
            <a:r>
              <a:rPr lang="fr-FR" dirty="0" smtClean="0"/>
              <a:t> in the </a:t>
            </a:r>
            <a:r>
              <a:rPr lang="fr-FR" dirty="0" err="1" smtClean="0"/>
              <a:t>Universe</a:t>
            </a:r>
            <a:r>
              <a:rPr lang="fr-FR" dirty="0" smtClean="0"/>
              <a:t>.</a:t>
            </a:r>
          </a:p>
          <a:p>
            <a:r>
              <a:rPr lang="fr-FR" dirty="0" smtClean="0"/>
              <a:t>GRAND </a:t>
            </a:r>
            <a:r>
              <a:rPr lang="fr-FR" dirty="0" err="1" smtClean="0"/>
              <a:t>provides</a:t>
            </a:r>
            <a:r>
              <a:rPr lang="fr-FR" dirty="0" smtClean="0"/>
              <a:t> an </a:t>
            </a:r>
            <a:r>
              <a:rPr lang="fr-FR" dirty="0" err="1" smtClean="0"/>
              <a:t>extremely</a:t>
            </a:r>
            <a:r>
              <a:rPr lang="fr-FR" dirty="0" smtClean="0"/>
              <a:t> attractive science case for HE </a:t>
            </a:r>
            <a:r>
              <a:rPr lang="fr-FR" dirty="0" err="1" smtClean="0"/>
              <a:t>astrophysics</a:t>
            </a:r>
            <a:r>
              <a:rPr lang="fr-FR" dirty="0" smtClean="0"/>
              <a:t> (</a:t>
            </a:r>
            <a:r>
              <a:rPr lang="fr-FR" dirty="0" err="1" smtClean="0">
                <a:latin typeface="Symbol" panose="05050102010706020507" pitchFamily="18" charset="2"/>
              </a:rPr>
              <a:t>n,g</a:t>
            </a:r>
            <a:r>
              <a:rPr lang="fr-FR" dirty="0" err="1" smtClean="0"/>
              <a:t>,CRs</a:t>
            </a:r>
            <a:r>
              <a:rPr lang="fr-FR" dirty="0" smtClean="0"/>
              <a:t>).</a:t>
            </a:r>
          </a:p>
          <a:p>
            <a:r>
              <a:rPr lang="fr-FR" dirty="0" err="1" smtClean="0"/>
              <a:t>Staged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. </a:t>
            </a:r>
            <a:r>
              <a:rPr lang="fr-FR" dirty="0" err="1" smtClean="0"/>
              <a:t>Next</a:t>
            </a:r>
            <a:r>
              <a:rPr lang="fr-FR" dirty="0" smtClean="0"/>
              <a:t> phases: GRANDProto35 and GRANDProto300.</a:t>
            </a:r>
          </a:p>
          <a:p>
            <a:r>
              <a:rPr lang="fr-FR" b="1" dirty="0">
                <a:solidFill>
                  <a:srgbClr val="FF0000"/>
                </a:solidFill>
              </a:rPr>
              <a:t>Radio </a:t>
            </a:r>
            <a:r>
              <a:rPr lang="fr-FR" b="1" dirty="0" smtClean="0">
                <a:solidFill>
                  <a:srgbClr val="FF0000"/>
                </a:solidFill>
              </a:rPr>
              <a:t>prototype &amp;  </a:t>
            </a:r>
            <a:r>
              <a:rPr lang="fr-FR" b="1" dirty="0" err="1">
                <a:solidFill>
                  <a:srgbClr val="FF0000"/>
                </a:solidFill>
              </a:rPr>
              <a:t>YangBaJing</a:t>
            </a:r>
            <a:endParaRPr lang="fr-FR" b="1" dirty="0">
              <a:solidFill>
                <a:srgbClr val="FF0000"/>
              </a:solidFill>
            </a:endParaRP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5 </a:t>
            </a:r>
            <a:r>
              <a:rPr lang="fr-FR" b="1" dirty="0" err="1">
                <a:solidFill>
                  <a:srgbClr val="FF0000"/>
                </a:solidFill>
              </a:rPr>
              <a:t>antennas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surrounding</a:t>
            </a:r>
            <a:r>
              <a:rPr lang="fr-FR" b="1" dirty="0">
                <a:solidFill>
                  <a:srgbClr val="FF0000"/>
                </a:solidFill>
              </a:rPr>
              <a:t> the </a:t>
            </a:r>
            <a:r>
              <a:rPr lang="fr-FR" b="1" dirty="0" err="1">
                <a:solidFill>
                  <a:srgbClr val="FF0000"/>
                </a:solidFill>
              </a:rPr>
              <a:t>AsGamma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setup</a:t>
            </a:r>
          </a:p>
          <a:p>
            <a:pPr lvl="1"/>
            <a:r>
              <a:rPr lang="fr-FR" b="1" dirty="0" err="1" smtClean="0">
                <a:solidFill>
                  <a:srgbClr val="FF0000"/>
                </a:solidFill>
              </a:rPr>
              <a:t>Pathfinder</a:t>
            </a:r>
            <a:r>
              <a:rPr lang="fr-FR" b="1" dirty="0" smtClean="0">
                <a:solidFill>
                  <a:srgbClr val="FF0000"/>
                </a:solidFill>
              </a:rPr>
              <a:t> for </a:t>
            </a:r>
            <a:r>
              <a:rPr lang="fr-FR" b="1" dirty="0" err="1" smtClean="0">
                <a:solidFill>
                  <a:srgbClr val="FF0000"/>
                </a:solidFill>
              </a:rPr>
              <a:t>tradio</a:t>
            </a:r>
            <a:r>
              <a:rPr lang="fr-FR" b="1" dirty="0" smtClean="0">
                <a:solidFill>
                  <a:srgbClr val="FF0000"/>
                </a:solidFill>
              </a:rPr>
              <a:t> &amp; LHAASO</a:t>
            </a:r>
            <a:endParaRPr lang="en-US" b="1" dirty="0">
              <a:solidFill>
                <a:srgbClr val="FF0000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206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781800" cy="465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UHE neutrinos?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600" y="1944987"/>
            <a:ext cx="801182" cy="3761043"/>
          </a:xfrm>
          <a:prstGeom prst="rect">
            <a:avLst/>
          </a:prstGeom>
          <a:solidFill>
            <a:schemeClr val="tx2">
              <a:lumMod val="60000"/>
              <a:lumOff val="40000"/>
              <a:alpha val="3294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540000">
            <a:off x="6934200" y="1933909"/>
            <a:ext cx="921488" cy="3783201"/>
          </a:xfrm>
          <a:prstGeom prst="rect">
            <a:avLst/>
          </a:prstGeom>
          <a:solidFill>
            <a:srgbClr val="00B05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76200" y="10668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«</a:t>
            </a:r>
            <a:r>
              <a:rPr lang="fr-FR" sz="2000" dirty="0" err="1" smtClean="0"/>
              <a:t>Cleanest</a:t>
            </a:r>
            <a:r>
              <a:rPr lang="fr-FR" sz="2000" dirty="0" smtClean="0"/>
              <a:t> probe» </a:t>
            </a:r>
            <a:r>
              <a:rPr lang="fr-FR" sz="2000" dirty="0" smtClean="0"/>
              <a:t>of the </a:t>
            </a:r>
            <a:r>
              <a:rPr lang="fr-FR" sz="2000" dirty="0" err="1" smtClean="0"/>
              <a:t>Universe</a:t>
            </a:r>
            <a:r>
              <a:rPr lang="fr-FR" sz="2000" dirty="0" smtClean="0"/>
              <a:t> (no </a:t>
            </a:r>
            <a:r>
              <a:rPr lang="fr-FR" sz="2000" dirty="0" err="1" smtClean="0"/>
              <a:t>deflection</a:t>
            </a:r>
            <a:r>
              <a:rPr lang="fr-FR" sz="2000" dirty="0" smtClean="0"/>
              <a:t>, no </a:t>
            </a:r>
            <a:r>
              <a:rPr lang="fr-FR" sz="2000" dirty="0" err="1" smtClean="0"/>
              <a:t>attenuation</a:t>
            </a:r>
            <a:r>
              <a:rPr lang="fr-FR" sz="2000" dirty="0" smtClean="0"/>
              <a:t>, </a:t>
            </a:r>
            <a:r>
              <a:rPr lang="fr-FR" sz="2000" dirty="0" err="1" smtClean="0"/>
              <a:t>hadronic</a:t>
            </a:r>
            <a:r>
              <a:rPr lang="fr-FR" sz="2000" dirty="0" smtClean="0"/>
              <a:t>…</a:t>
            </a:r>
            <a:r>
              <a:rPr lang="fr-FR" sz="2000" dirty="0" smtClean="0"/>
              <a:t>).</a:t>
            </a:r>
            <a:endParaRPr lang="fr-F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Direct </a:t>
            </a:r>
            <a:r>
              <a:rPr lang="fr-FR" sz="2000" dirty="0" err="1" smtClean="0"/>
              <a:t>link</a:t>
            </a:r>
            <a:r>
              <a:rPr lang="fr-FR" sz="2000" dirty="0" smtClean="0"/>
              <a:t> to </a:t>
            </a:r>
            <a:r>
              <a:rPr lang="fr-FR" sz="2000" dirty="0" err="1" smtClean="0"/>
              <a:t>UHECRs</a:t>
            </a:r>
            <a:r>
              <a:rPr lang="fr-FR" sz="2000" dirty="0" smtClean="0"/>
              <a:t> </a:t>
            </a:r>
            <a:r>
              <a:rPr lang="fr-FR" sz="2000" dirty="0" smtClean="0"/>
              <a:t> (5% of </a:t>
            </a:r>
            <a:r>
              <a:rPr lang="fr-FR" sz="2000" dirty="0" err="1" smtClean="0"/>
              <a:t>primary</a:t>
            </a:r>
            <a:r>
              <a:rPr lang="fr-FR" sz="2000" dirty="0" smtClean="0"/>
              <a:t> </a:t>
            </a:r>
            <a:r>
              <a:rPr lang="fr-FR" sz="2000" dirty="0" err="1" smtClean="0"/>
              <a:t>energy</a:t>
            </a:r>
            <a:r>
              <a:rPr lang="fr-FR" sz="2000" dirty="0" smtClean="0"/>
              <a:t>)</a:t>
            </a:r>
            <a:endParaRPr lang="en-US" sz="2000" dirty="0"/>
          </a:p>
        </p:txBody>
      </p:sp>
      <p:sp>
        <p:nvSpPr>
          <p:cNvPr id="3" name="Flèche droite rayée 2"/>
          <p:cNvSpPr/>
          <p:nvPr/>
        </p:nvSpPr>
        <p:spPr>
          <a:xfrm rot="10800000" flipV="1">
            <a:off x="6096000" y="4572000"/>
            <a:ext cx="1676400" cy="105727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 rot="19611256">
            <a:off x="457200" y="5791200"/>
            <a:ext cx="232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Kowalski@TeVPA2017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err="1" smtClean="0"/>
              <a:t>MultiMessenger</a:t>
            </a:r>
            <a:r>
              <a:rPr lang="fr-FR" dirty="0" smtClean="0"/>
              <a:t> </a:t>
            </a:r>
            <a:r>
              <a:rPr lang="fr-FR" dirty="0" err="1" smtClean="0"/>
              <a:t>Astronomy</a:t>
            </a:r>
            <a:r>
              <a:rPr lang="fr-FR" dirty="0" smtClean="0"/>
              <a:t> </a:t>
            </a:r>
            <a:r>
              <a:rPr lang="fr-FR" dirty="0" err="1" smtClean="0"/>
              <a:t>Era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91568"/>
            <a:ext cx="5047912" cy="269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431"/>
            <a:ext cx="4038600" cy="46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267200" cy="509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8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 rot="16200000">
            <a:off x="2570053" y="2025874"/>
            <a:ext cx="2352610" cy="100811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1000">
                <a:srgbClr val="0A128C">
                  <a:alpha val="63000"/>
                </a:srgbClr>
              </a:gs>
              <a:gs pos="100000">
                <a:schemeClr val="bg1">
                  <a:lumMod val="90000"/>
                </a:schemeClr>
              </a:gs>
              <a:gs pos="100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/>
          <p:cNvSpPr/>
          <p:nvPr/>
        </p:nvSpPr>
        <p:spPr>
          <a:xfrm rot="287593">
            <a:off x="2481887" y="2753879"/>
            <a:ext cx="8665018" cy="5002364"/>
          </a:xfrm>
          <a:prstGeom prst="ellipse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black-hole-emitting-jet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13015">
            <a:off x="-180203" y="3056758"/>
            <a:ext cx="2000990" cy="167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>
            <a:spLocks/>
          </p:cNvSpPr>
          <p:nvPr/>
        </p:nvSpPr>
        <p:spPr bwMode="auto">
          <a:xfrm>
            <a:off x="2118114" y="2899846"/>
            <a:ext cx="100805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Symbol" pitchFamily="18" charset="2"/>
                <a:ea typeface="华文仿宋" charset="0"/>
                <a:cs typeface="华文仿宋" charset="0"/>
                <a:sym typeface="华文仿宋" charset="0"/>
              </a:rPr>
              <a:t>n</a:t>
            </a:r>
            <a:r>
              <a:rPr lang="en-US" sz="4400" baseline="-25000" dirty="0" err="1" smtClean="0">
                <a:solidFill>
                  <a:srgbClr val="FF0000"/>
                </a:solidFill>
                <a:latin typeface="Symbol" pitchFamily="18" charset="2"/>
                <a:ea typeface="华文仿宋" charset="0"/>
                <a:cs typeface="华文仿宋" charset="0"/>
                <a:sym typeface="华文仿宋" charset="0"/>
              </a:rPr>
              <a:t>t</a:t>
            </a:r>
            <a:endParaRPr lang="en-US" sz="4400" baseline="-6000" dirty="0">
              <a:solidFill>
                <a:srgbClr val="FF0000"/>
              </a:solidFill>
              <a:latin typeface="华文仿宋" charset="0"/>
              <a:ea typeface="华文仿宋" charset="0"/>
              <a:cs typeface="华文仿宋" charset="0"/>
              <a:sym typeface="华文仿宋" charset="0"/>
            </a:endParaRPr>
          </a:p>
        </p:txBody>
      </p:sp>
      <p:sp>
        <p:nvSpPr>
          <p:cNvPr id="13" name="Éclair 12"/>
          <p:cNvSpPr>
            <a:spLocks noChangeAspect="1"/>
          </p:cNvSpPr>
          <p:nvPr/>
        </p:nvSpPr>
        <p:spPr>
          <a:xfrm>
            <a:off x="7431746" y="3179164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clair 13"/>
          <p:cNvSpPr>
            <a:spLocks noChangeAspect="1"/>
          </p:cNvSpPr>
          <p:nvPr/>
        </p:nvSpPr>
        <p:spPr>
          <a:xfrm>
            <a:off x="7975729" y="3106277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Éclair 14"/>
          <p:cNvSpPr>
            <a:spLocks noChangeAspect="1"/>
          </p:cNvSpPr>
          <p:nvPr/>
        </p:nvSpPr>
        <p:spPr>
          <a:xfrm>
            <a:off x="8599487" y="3179164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Éclair 15"/>
          <p:cNvSpPr>
            <a:spLocks noChangeAspect="1"/>
          </p:cNvSpPr>
          <p:nvPr/>
        </p:nvSpPr>
        <p:spPr>
          <a:xfrm>
            <a:off x="8992724" y="2925163"/>
            <a:ext cx="239216" cy="361774"/>
          </a:xfrm>
          <a:prstGeom prst="lightningBol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40889" y="116632"/>
            <a:ext cx="4903111" cy="123386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61000">
                <a:srgbClr val="0A128C">
                  <a:alpha val="63000"/>
                </a:srgbClr>
              </a:gs>
              <a:gs pos="100000">
                <a:schemeClr val="bg1">
                  <a:lumMod val="90000"/>
                </a:schemeClr>
              </a:gs>
              <a:gs pos="100000">
                <a:srgbClr val="7005D4"/>
              </a:gs>
              <a:gs pos="100000">
                <a:srgbClr val="8C3D9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6200000">
            <a:off x="3201434" y="311041"/>
            <a:ext cx="1089848" cy="1008112"/>
          </a:xfrm>
          <a:prstGeom prst="rect">
            <a:avLst/>
          </a:prstGeom>
          <a:gradFill flip="none" rotWithShape="1">
            <a:gsLst>
              <a:gs pos="47000">
                <a:srgbClr val="000000">
                  <a:alpha val="0"/>
                </a:srgbClr>
              </a:gs>
              <a:gs pos="76000">
                <a:srgbClr val="0A128C">
                  <a:alpha val="63000"/>
                </a:srgbClr>
              </a:gs>
              <a:gs pos="100000">
                <a:schemeClr val="bg1">
                  <a:lumMod val="90000"/>
                </a:schemeClr>
              </a:gs>
              <a:gs pos="100000">
                <a:srgbClr val="7005D4"/>
              </a:gs>
              <a:gs pos="100000">
                <a:srgbClr val="8C3D91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6" r="15742"/>
          <a:stretch/>
        </p:blipFill>
        <p:spPr bwMode="auto">
          <a:xfrm>
            <a:off x="4248149" y="1331788"/>
            <a:ext cx="4895851" cy="30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>
            <a:stCxn id="12" idx="1"/>
          </p:cNvCxnSpPr>
          <p:nvPr/>
        </p:nvCxnSpPr>
        <p:spPr>
          <a:xfrm flipH="1">
            <a:off x="1489951" y="3293618"/>
            <a:ext cx="2846474" cy="613355"/>
          </a:xfrm>
          <a:prstGeom prst="line">
            <a:avLst/>
          </a:pr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proton_10TeV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8"/>
          <a:stretch/>
        </p:blipFill>
        <p:spPr>
          <a:xfrm rot="15509810">
            <a:off x="6862754" y="1137444"/>
            <a:ext cx="1743403" cy="2819760"/>
          </a:xfrm>
          <a:prstGeom prst="rect">
            <a:avLst/>
          </a:prstGeom>
        </p:spPr>
      </p:pic>
      <p:cxnSp>
        <p:nvCxnSpPr>
          <p:cNvPr id="6" name="Connecteur droit 5"/>
          <p:cNvCxnSpPr>
            <a:stCxn id="7" idx="3"/>
          </p:cNvCxnSpPr>
          <p:nvPr/>
        </p:nvCxnSpPr>
        <p:spPr>
          <a:xfrm flipH="1">
            <a:off x="4422521" y="2845788"/>
            <a:ext cx="1933896" cy="42560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0683" y="4506036"/>
            <a:ext cx="6300193" cy="2318457"/>
          </a:xfrm>
        </p:spPr>
        <p:txBody>
          <a:bodyPr>
            <a:normAutofit fontScale="70000" lnSpcReduction="20000"/>
          </a:bodyPr>
          <a:lstStyle/>
          <a:p>
            <a:pPr marL="109728" indent="0">
              <a:buClrTx/>
              <a:buNone/>
            </a:pPr>
            <a:r>
              <a:rPr lang="fr-FR" dirty="0" smtClean="0"/>
              <a:t>Rock </a:t>
            </a:r>
            <a:r>
              <a:rPr lang="fr-FR" dirty="0" err="1" smtClean="0"/>
              <a:t>target</a:t>
            </a:r>
            <a:r>
              <a:rPr lang="fr-FR" dirty="0" smtClean="0"/>
              <a:t>:</a:t>
            </a:r>
          </a:p>
          <a:p>
            <a:pPr>
              <a:buClrTx/>
            </a:pPr>
            <a:r>
              <a:rPr lang="fr-FR" dirty="0" err="1" smtClean="0"/>
              <a:t>Principle</a:t>
            </a:r>
            <a:r>
              <a:rPr lang="fr-FR" dirty="0" smtClean="0"/>
              <a:t>:</a:t>
            </a:r>
          </a:p>
          <a:p>
            <a:pPr lvl="1">
              <a:buClrTx/>
            </a:pPr>
            <a:r>
              <a:rPr lang="fr-FR" sz="2400" dirty="0">
                <a:solidFill>
                  <a:schemeClr val="tx1"/>
                </a:solidFill>
                <a:latin typeface="Symbol" panose="05050102010706020507" pitchFamily="18" charset="2"/>
              </a:rPr>
              <a:t>n</a:t>
            </a:r>
            <a:r>
              <a:rPr lang="fr-FR" sz="2400" dirty="0" smtClean="0">
                <a:solidFill>
                  <a:schemeClr val="tx1"/>
                </a:solidFill>
              </a:rPr>
              <a:t>-</a:t>
            </a:r>
            <a:r>
              <a:rPr lang="fr-FR" sz="2400" dirty="0" err="1" smtClean="0">
                <a:solidFill>
                  <a:schemeClr val="tx1"/>
                </a:solidFill>
              </a:rPr>
              <a:t>induced</a:t>
            </a:r>
            <a:r>
              <a:rPr lang="fr-FR" sz="2400" dirty="0" smtClean="0">
                <a:solidFill>
                  <a:schemeClr val="tx1"/>
                </a:solidFill>
              </a:rPr>
              <a:t> tau </a:t>
            </a:r>
            <a:r>
              <a:rPr lang="fr-FR" sz="2400" dirty="0" err="1" smtClean="0">
                <a:solidFill>
                  <a:schemeClr val="tx1"/>
                </a:solidFill>
              </a:rPr>
              <a:t>decays</a:t>
            </a:r>
            <a:r>
              <a:rPr lang="fr-FR" sz="2400" dirty="0" smtClean="0">
                <a:solidFill>
                  <a:schemeClr val="tx1"/>
                </a:solidFill>
              </a:rPr>
              <a:t> in </a:t>
            </a:r>
            <a:r>
              <a:rPr lang="fr-FR" sz="2400" dirty="0" err="1" smtClean="0">
                <a:solidFill>
                  <a:schemeClr val="tx1"/>
                </a:solidFill>
              </a:rPr>
              <a:t>atmosphere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generate</a:t>
            </a:r>
            <a:r>
              <a:rPr lang="fr-FR" sz="2400" dirty="0" smtClean="0">
                <a:solidFill>
                  <a:schemeClr val="tx1"/>
                </a:solidFill>
              </a:rPr>
              <a:t> ~horizontal extensive air </a:t>
            </a:r>
            <a:r>
              <a:rPr lang="fr-FR" sz="2400" dirty="0" err="1" smtClean="0">
                <a:solidFill>
                  <a:schemeClr val="tx1"/>
                </a:solidFill>
              </a:rPr>
              <a:t>showers</a:t>
            </a:r>
            <a:r>
              <a:rPr lang="fr-FR" sz="2400" dirty="0" smtClean="0">
                <a:solidFill>
                  <a:schemeClr val="tx1"/>
                </a:solidFill>
              </a:rPr>
              <a:t>.</a:t>
            </a:r>
          </a:p>
          <a:p>
            <a:pPr marL="411480" lvl="1" indent="0">
              <a:buClrTx/>
              <a:buNone/>
            </a:pPr>
            <a:r>
              <a:rPr lang="fr-FR" sz="1900" dirty="0">
                <a:solidFill>
                  <a:schemeClr val="tx1"/>
                </a:solidFill>
              </a:rPr>
              <a:t> </a:t>
            </a:r>
            <a:r>
              <a:rPr lang="fr-FR" sz="1900" dirty="0" smtClean="0">
                <a:solidFill>
                  <a:schemeClr val="tx1"/>
                </a:solidFill>
              </a:rPr>
              <a:t>     [</a:t>
            </a:r>
            <a:r>
              <a:rPr lang="fr-FR" sz="1900" dirty="0" err="1" smtClean="0">
                <a:solidFill>
                  <a:schemeClr val="tx1"/>
                </a:solidFill>
              </a:rPr>
              <a:t>Fargion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astro</a:t>
            </a:r>
            <a:r>
              <a:rPr lang="fr-FR" sz="1900" dirty="0" smtClean="0">
                <a:solidFill>
                  <a:schemeClr val="tx1"/>
                </a:solidFill>
              </a:rPr>
              <a:t>-ph/99066450, </a:t>
            </a:r>
            <a:r>
              <a:rPr lang="fr-FR" sz="1900" dirty="0" err="1" smtClean="0">
                <a:solidFill>
                  <a:schemeClr val="tx1"/>
                </a:solidFill>
              </a:rPr>
              <a:t>Bertou</a:t>
            </a:r>
            <a:r>
              <a:rPr lang="fr-FR" sz="1900" dirty="0" smtClean="0">
                <a:solidFill>
                  <a:schemeClr val="tx1"/>
                </a:solidFill>
              </a:rPr>
              <a:t> </a:t>
            </a:r>
            <a:r>
              <a:rPr lang="fr-FR" sz="1900" dirty="0" err="1" smtClean="0">
                <a:solidFill>
                  <a:schemeClr val="tx1"/>
                </a:solidFill>
              </a:rPr>
              <a:t>astro</a:t>
            </a:r>
            <a:r>
              <a:rPr lang="fr-FR" sz="1900" dirty="0" smtClean="0">
                <a:solidFill>
                  <a:schemeClr val="tx1"/>
                </a:solidFill>
              </a:rPr>
              <a:t>-ph/0104452]</a:t>
            </a:r>
          </a:p>
          <a:p>
            <a:pPr>
              <a:buClrTx/>
            </a:pPr>
            <a:r>
              <a:rPr lang="fr-FR" dirty="0" smtClean="0">
                <a:solidFill>
                  <a:schemeClr val="tx1"/>
                </a:solidFill>
              </a:rPr>
              <a:t>Issues: </a:t>
            </a:r>
          </a:p>
          <a:p>
            <a:pPr lvl="1">
              <a:buClrTx/>
            </a:pPr>
            <a:r>
              <a:rPr lang="fr-FR" sz="2400" dirty="0" err="1">
                <a:solidFill>
                  <a:schemeClr val="tx1"/>
                </a:solidFill>
              </a:rPr>
              <a:t>Earth-skimming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trajectories</a:t>
            </a:r>
            <a:endParaRPr lang="en-US" sz="2400" u="sng" dirty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fr-FR" sz="2400" dirty="0" smtClean="0">
                <a:solidFill>
                  <a:schemeClr val="tx1"/>
                </a:solidFill>
              </a:rPr>
              <a:t>VERY </a:t>
            </a:r>
            <a:r>
              <a:rPr lang="fr-FR" sz="2400" dirty="0" err="1" smtClean="0">
                <a:solidFill>
                  <a:schemeClr val="tx1"/>
                </a:solidFill>
              </a:rPr>
              <a:t>seldom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events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fr-FR" sz="24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requires</a:t>
            </a:r>
            <a:r>
              <a:rPr lang="fr-FR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HUGE detectors</a:t>
            </a:r>
            <a:endParaRPr lang="fr-FR" sz="2400" dirty="0" smtClean="0">
              <a:solidFill>
                <a:schemeClr val="tx1"/>
              </a:solidFill>
            </a:endParaRPr>
          </a:p>
        </p:txBody>
      </p:sp>
      <p:sp>
        <p:nvSpPr>
          <p:cNvPr id="7" name="Soleil 6"/>
          <p:cNvSpPr/>
          <p:nvPr/>
        </p:nvSpPr>
        <p:spPr>
          <a:xfrm>
            <a:off x="6184228" y="2766413"/>
            <a:ext cx="172189" cy="15875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5008296" y="2248055"/>
            <a:ext cx="26051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ymbol" pitchFamily="18" charset="2"/>
                <a:ea typeface="华文楷体" charset="0"/>
                <a:cs typeface="华文楷体" charset="0"/>
                <a:sym typeface="华文楷体" charset="0"/>
              </a:rPr>
              <a:t>t</a:t>
            </a:r>
            <a:endParaRPr lang="en-US" sz="4400">
              <a:solidFill>
                <a:srgbClr val="FF0000"/>
              </a:solidFill>
              <a:latin typeface="Symbol" pitchFamily="18" charset="2"/>
              <a:ea typeface="华文楷体" charset="0"/>
              <a:cs typeface="华文楷体" charset="0"/>
              <a:sym typeface="华文楷体" charset="0"/>
            </a:endParaRPr>
          </a:p>
        </p:txBody>
      </p:sp>
      <p:sp>
        <p:nvSpPr>
          <p:cNvPr id="12" name="Soleil 11"/>
          <p:cNvSpPr/>
          <p:nvPr/>
        </p:nvSpPr>
        <p:spPr>
          <a:xfrm>
            <a:off x="4336425" y="3214243"/>
            <a:ext cx="172189" cy="158750"/>
          </a:xfrm>
          <a:prstGeom prst="sun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" r="5178"/>
          <a:stretch/>
        </p:blipFill>
        <p:spPr bwMode="auto">
          <a:xfrm>
            <a:off x="11089" y="380"/>
            <a:ext cx="1176535" cy="107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5185" y="-27384"/>
            <a:ext cx="7857147" cy="1066800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bg2"/>
                </a:solidFill>
              </a:rPr>
              <a:t>EeV</a:t>
            </a:r>
            <a:r>
              <a:rPr lang="fr-FR" dirty="0" smtClean="0">
                <a:solidFill>
                  <a:schemeClr val="bg2"/>
                </a:solidFill>
              </a:rPr>
              <a:t> neutrino </a:t>
            </a:r>
            <a:r>
              <a:rPr lang="fr-FR" dirty="0" err="1" smtClean="0">
                <a:solidFill>
                  <a:schemeClr val="bg2"/>
                </a:solidFill>
              </a:rPr>
              <a:t>radiodetection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7317430" y="2119456"/>
            <a:ext cx="1789080" cy="964962"/>
            <a:chOff x="8726835" y="1628801"/>
            <a:chExt cx="1157582" cy="748132"/>
          </a:xfrm>
        </p:grpSpPr>
        <p:sp>
          <p:nvSpPr>
            <p:cNvPr id="32" name="Arc 31"/>
            <p:cNvSpPr/>
            <p:nvPr/>
          </p:nvSpPr>
          <p:spPr>
            <a:xfrm rot="16200000" flipH="1">
              <a:off x="8946513" y="1439028"/>
              <a:ext cx="748132" cy="1127677"/>
            </a:xfrm>
            <a:prstGeom prst="arc">
              <a:avLst>
                <a:gd name="adj1" fmla="val 1727011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5400000">
              <a:off x="8916608" y="1439028"/>
              <a:ext cx="748132" cy="1127677"/>
            </a:xfrm>
            <a:prstGeom prst="arc">
              <a:avLst>
                <a:gd name="adj1" fmla="val 17436287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7020272" y="1988840"/>
            <a:ext cx="2352938" cy="1247978"/>
            <a:chOff x="8726835" y="1628801"/>
            <a:chExt cx="1157582" cy="748132"/>
          </a:xfrm>
        </p:grpSpPr>
        <p:sp>
          <p:nvSpPr>
            <p:cNvPr id="37" name="Arc 36"/>
            <p:cNvSpPr/>
            <p:nvPr/>
          </p:nvSpPr>
          <p:spPr>
            <a:xfrm rot="16200000" flipH="1">
              <a:off x="8946513" y="1439028"/>
              <a:ext cx="748132" cy="1127677"/>
            </a:xfrm>
            <a:prstGeom prst="arc">
              <a:avLst>
                <a:gd name="adj1" fmla="val 1727011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5400000">
              <a:off x="8916608" y="1439028"/>
              <a:ext cx="748132" cy="1127677"/>
            </a:xfrm>
            <a:prstGeom prst="arc">
              <a:avLst>
                <a:gd name="adj1" fmla="val 17436287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7532313" y="2128979"/>
            <a:ext cx="1422650" cy="762339"/>
            <a:chOff x="8726835" y="1628801"/>
            <a:chExt cx="1157582" cy="748132"/>
          </a:xfrm>
        </p:grpSpPr>
        <p:sp>
          <p:nvSpPr>
            <p:cNvPr id="40" name="Arc 39"/>
            <p:cNvSpPr/>
            <p:nvPr/>
          </p:nvSpPr>
          <p:spPr>
            <a:xfrm rot="16200000" flipH="1">
              <a:off x="8946513" y="1439028"/>
              <a:ext cx="748132" cy="1127677"/>
            </a:xfrm>
            <a:prstGeom prst="arc">
              <a:avLst>
                <a:gd name="adj1" fmla="val 17270111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5400000">
              <a:off x="8916608" y="1439028"/>
              <a:ext cx="748132" cy="1127677"/>
            </a:xfrm>
            <a:prstGeom prst="arc">
              <a:avLst>
                <a:gd name="adj1" fmla="val 17436287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045341" y="1575231"/>
            <a:ext cx="2291084" cy="1603933"/>
            <a:chOff x="2045341" y="1575231"/>
            <a:chExt cx="2291084" cy="1603933"/>
          </a:xfrm>
        </p:grpSpPr>
        <p:pic>
          <p:nvPicPr>
            <p:cNvPr id="1026" name="Picture 2" descr="T2K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27"/>
            <a:stretch/>
          </p:blipFill>
          <p:spPr bwMode="auto">
            <a:xfrm>
              <a:off x="2045341" y="1575231"/>
              <a:ext cx="2049803" cy="10884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Connecteur droit 42"/>
            <p:cNvCxnSpPr/>
            <p:nvPr/>
          </p:nvCxnSpPr>
          <p:spPr>
            <a:xfrm>
              <a:off x="3635896" y="2663679"/>
              <a:ext cx="700529" cy="515485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/>
          <p:cNvGrpSpPr/>
          <p:nvPr/>
        </p:nvGrpSpPr>
        <p:grpSpPr>
          <a:xfrm>
            <a:off x="5355070" y="1124744"/>
            <a:ext cx="2257366" cy="1584847"/>
            <a:chOff x="5355070" y="1124744"/>
            <a:chExt cx="2257366" cy="1584847"/>
          </a:xfrm>
        </p:grpSpPr>
        <p:pic>
          <p:nvPicPr>
            <p:cNvPr id="1030" name="Picture 6" descr="https://upload.wikimedia.org/wikipedia/commons/thumb/1/11/Feynman_diagram_of_decay_of_tau_lepton.svg/2000px-Feynman_diagram_of_decay_of_tau_lepton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070" y="1124744"/>
              <a:ext cx="2257366" cy="11702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</p:pic>
        <p:cxnSp>
          <p:nvCxnSpPr>
            <p:cNvPr id="44" name="Connecteur droit 43"/>
            <p:cNvCxnSpPr>
              <a:stCxn id="1030" idx="2"/>
            </p:cNvCxnSpPr>
            <p:nvPr/>
          </p:nvCxnSpPr>
          <p:spPr>
            <a:xfrm flipH="1">
              <a:off x="6267918" y="2294974"/>
              <a:ext cx="215835" cy="414617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/>
          <p:cNvGrpSpPr/>
          <p:nvPr/>
        </p:nvGrpSpPr>
        <p:grpSpPr>
          <a:xfrm>
            <a:off x="6914435" y="1709859"/>
            <a:ext cx="760342" cy="582949"/>
            <a:chOff x="6914435" y="1709859"/>
            <a:chExt cx="760342" cy="582949"/>
          </a:xfrm>
        </p:grpSpPr>
        <p:grpSp>
          <p:nvGrpSpPr>
            <p:cNvPr id="19" name="Groupe 18"/>
            <p:cNvGrpSpPr/>
            <p:nvPr/>
          </p:nvGrpSpPr>
          <p:grpSpPr>
            <a:xfrm>
              <a:off x="6914435" y="1709859"/>
              <a:ext cx="753909" cy="304329"/>
              <a:chOff x="6609740" y="1815487"/>
              <a:chExt cx="753909" cy="304329"/>
            </a:xfrm>
          </p:grpSpPr>
          <p:sp>
            <p:nvSpPr>
              <p:cNvPr id="18" name="Ellipse 17"/>
              <p:cNvSpPr/>
              <p:nvPr/>
            </p:nvSpPr>
            <p:spPr>
              <a:xfrm>
                <a:off x="7081059" y="1815487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6609740" y="1815848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Ellipse 44"/>
            <p:cNvSpPr/>
            <p:nvPr/>
          </p:nvSpPr>
          <p:spPr>
            <a:xfrm>
              <a:off x="7392187" y="1988840"/>
              <a:ext cx="282590" cy="3039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072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6748973" y="4253583"/>
            <a:ext cx="2437511" cy="2048531"/>
            <a:chOff x="5715888" y="4507646"/>
            <a:chExt cx="2437511" cy="2048531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88" y="4507646"/>
              <a:ext cx="2437511" cy="1827611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6537766" y="6248400"/>
              <a:ext cx="1081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/>
                <a:t>Zenith</a:t>
              </a:r>
              <a:r>
                <a:rPr lang="fr-FR" sz="1400" b="1" dirty="0" smtClean="0"/>
                <a:t> (</a:t>
              </a:r>
              <a:r>
                <a:rPr lang="fr-FR" sz="1400" b="1" dirty="0" err="1" smtClean="0"/>
                <a:t>deg</a:t>
              </a:r>
              <a:r>
                <a:rPr lang="fr-FR" sz="1400" b="1" dirty="0" smtClean="0"/>
                <a:t>)</a:t>
              </a:r>
              <a:endParaRPr lang="en-US" sz="1400" b="1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782689" y="2209800"/>
            <a:ext cx="2437511" cy="2056559"/>
            <a:chOff x="5409749" y="2444134"/>
            <a:chExt cx="2437511" cy="205655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749" y="2444134"/>
              <a:ext cx="2437511" cy="1827612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6044536" y="4192916"/>
              <a:ext cx="12346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/>
                <a:t>Azimuth</a:t>
              </a:r>
              <a:r>
                <a:rPr lang="fr-FR" sz="1400" b="1" dirty="0" smtClean="0"/>
                <a:t> (</a:t>
              </a:r>
              <a:r>
                <a:rPr lang="fr-FR" sz="1400" b="1" dirty="0" err="1" smtClean="0"/>
                <a:t>deg</a:t>
              </a:r>
              <a:r>
                <a:rPr lang="fr-FR" sz="1400" b="1" dirty="0" smtClean="0"/>
                <a:t>)</a:t>
              </a:r>
              <a:endParaRPr lang="en-US" sz="1400" b="1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radio? </a:t>
            </a:r>
            <a:r>
              <a:rPr lang="fr-FR" dirty="0" err="1" smtClean="0"/>
              <a:t>Because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works</a:t>
            </a:r>
            <a:r>
              <a:rPr lang="fr-FR" dirty="0" smtClean="0"/>
              <a:t>!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600201"/>
            <a:ext cx="8763000" cy="45720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MHz </a:t>
            </a:r>
            <a:r>
              <a:rPr lang="fr-FR" sz="2400" dirty="0" err="1" smtClean="0"/>
              <a:t>radio-detection</a:t>
            </a:r>
            <a:r>
              <a:rPr lang="fr-FR" sz="2400" dirty="0" smtClean="0"/>
              <a:t> of air </a:t>
            </a:r>
            <a:r>
              <a:rPr lang="fr-FR" sz="2400" dirty="0" err="1" smtClean="0"/>
              <a:t>showers</a:t>
            </a:r>
            <a:r>
              <a:rPr lang="fr-FR" sz="2400" dirty="0" smtClean="0"/>
              <a:t> </a:t>
            </a:r>
            <a:r>
              <a:rPr lang="fr-FR" sz="2400" dirty="0" err="1" smtClean="0"/>
              <a:t>becoming</a:t>
            </a:r>
            <a:r>
              <a:rPr lang="fr-FR" sz="2400" dirty="0" smtClean="0"/>
              <a:t> a mature technique</a:t>
            </a:r>
            <a:endParaRPr lang="en-US" sz="2400" dirty="0"/>
          </a:p>
        </p:txBody>
      </p:sp>
      <p:grpSp>
        <p:nvGrpSpPr>
          <p:cNvPr id="7" name="Groupe 6"/>
          <p:cNvGrpSpPr/>
          <p:nvPr/>
        </p:nvGrpSpPr>
        <p:grpSpPr>
          <a:xfrm>
            <a:off x="2781672" y="2362200"/>
            <a:ext cx="2857128" cy="3793579"/>
            <a:chOff x="5220072" y="1052735"/>
            <a:chExt cx="3923928" cy="5712644"/>
          </a:xfrm>
        </p:grpSpPr>
        <p:grpSp>
          <p:nvGrpSpPr>
            <p:cNvPr id="8" name="Groupe 7"/>
            <p:cNvGrpSpPr/>
            <p:nvPr/>
          </p:nvGrpSpPr>
          <p:grpSpPr>
            <a:xfrm>
              <a:off x="5220072" y="1052735"/>
              <a:ext cx="3923928" cy="5712644"/>
              <a:chOff x="5220072" y="1052735"/>
              <a:chExt cx="3923928" cy="5712644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4" y="1843216"/>
                <a:ext cx="3215449" cy="492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Espace réservé du contenu 2"/>
              <p:cNvSpPr txBox="1">
                <a:spLocks/>
              </p:cNvSpPr>
              <p:nvPr/>
            </p:nvSpPr>
            <p:spPr>
              <a:xfrm>
                <a:off x="5220072" y="1052735"/>
                <a:ext cx="3923928" cy="900709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•"/>
                  <a:defRPr kumimoji="0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Char char="▫"/>
                  <a:defRPr kumimoji="0" sz="26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Char char=""/>
                  <a:defRPr kumimoji="0"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20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000" dirty="0" smtClean="0">
                    <a:latin typeface="Symbol" panose="05050102010706020507" pitchFamily="18" charset="2"/>
                  </a:rPr>
                  <a:t>D</a:t>
                </a:r>
                <a:r>
                  <a:rPr lang="fr-FR" sz="2000" dirty="0" smtClean="0"/>
                  <a:t>E/E&lt;20%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910891" y="1864028"/>
              <a:ext cx="2458481" cy="787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dirty="0" err="1" smtClean="0"/>
                <a:t>Aab</a:t>
              </a:r>
              <a:r>
                <a:rPr lang="fr-FR" sz="1400" b="1" dirty="0" smtClean="0"/>
                <a:t> et </a:t>
              </a:r>
              <a:r>
                <a:rPr lang="fr-FR" sz="1400" b="1" dirty="0"/>
                <a:t>al., </a:t>
              </a:r>
              <a:r>
                <a:rPr lang="fr-FR" sz="1400" b="1" dirty="0" smtClean="0"/>
                <a:t>AUGER</a:t>
              </a:r>
            </a:p>
            <a:p>
              <a:r>
                <a:rPr lang="fr-FR" sz="1400" b="1" dirty="0" err="1" smtClean="0"/>
                <a:t>astro</a:t>
              </a:r>
              <a:r>
                <a:rPr lang="fr-FR" sz="1400" b="1" dirty="0" smtClean="0"/>
                <a:t>-ph/1508.04267</a:t>
              </a:r>
              <a:endParaRPr lang="en-US" sz="1400" b="1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28600" y="2362200"/>
            <a:ext cx="2824491" cy="3924321"/>
            <a:chOff x="228600" y="2410936"/>
            <a:chExt cx="2824491" cy="3924321"/>
          </a:xfrm>
        </p:grpSpPr>
        <p:grpSp>
          <p:nvGrpSpPr>
            <p:cNvPr id="4" name="Groupe 3"/>
            <p:cNvGrpSpPr/>
            <p:nvPr/>
          </p:nvGrpSpPr>
          <p:grpSpPr>
            <a:xfrm>
              <a:off x="228600" y="2895600"/>
              <a:ext cx="2824491" cy="3439657"/>
              <a:chOff x="1038697" y="2371598"/>
              <a:chExt cx="4077824" cy="4534746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2371598"/>
                <a:ext cx="3528392" cy="408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1038697" y="6419427"/>
                <a:ext cx="4077824" cy="4869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Buitink</a:t>
                </a:r>
                <a:r>
                  <a:rPr lang="fr-FR" dirty="0" smtClean="0"/>
                  <a:t> et al., LOFAR, Nature</a:t>
                </a:r>
                <a:endParaRPr lang="en-US" dirty="0"/>
              </a:p>
            </p:txBody>
          </p:sp>
        </p:grpSp>
        <p:sp>
          <p:nvSpPr>
            <p:cNvPr id="14" name="Espace réservé du contenu 2"/>
            <p:cNvSpPr txBox="1">
              <a:spLocks/>
            </p:cNvSpPr>
            <p:nvPr/>
          </p:nvSpPr>
          <p:spPr>
            <a:xfrm>
              <a:off x="232002" y="2410936"/>
              <a:ext cx="2443929" cy="516196"/>
            </a:xfrm>
            <a:prstGeom prst="rect">
              <a:avLst/>
            </a:prstGeom>
          </p:spPr>
          <p:txBody>
            <a:bodyPr vert="horz">
              <a:normAutofit fontScale="92500"/>
            </a:bodyPr>
            <a:lstStyle>
              <a:lvl1pPr marL="365760" indent="-256032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•"/>
                <a:defRPr kumimoji="0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58368" indent="-246888" algn="l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Char char="▫"/>
                <a:defRPr kumimoji="0" sz="26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23544" indent="-219456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/>
                <a:buChar char=""/>
                <a:defRPr kumimoji="0"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179576" indent="-201168" algn="l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/>
                <a:buChar char=""/>
                <a:defRPr kumimoji="0" sz="2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389888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▫"/>
                <a:defRPr kumimoji="0" sz="20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5pPr>
              <a:lvl6pPr marL="1609344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▫"/>
                <a:defRPr kumimoji="0"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▫"/>
                <a:defRPr kumimoji="0" sz="16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◦"/>
                <a:defRPr kumimoji="0" sz="15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8pPr>
              <a:lvl9pPr marL="2240280" indent="-18288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Char char="◦"/>
                <a:defRPr kumimoji="0" sz="1400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>
                  <a:latin typeface="Symbol" panose="05050102010706020507" pitchFamily="18" charset="2"/>
                </a:rPr>
                <a:t>s</a:t>
              </a:r>
              <a:r>
                <a:rPr lang="fr-FR" sz="2000" dirty="0" smtClean="0"/>
                <a:t>(</a:t>
              </a:r>
              <a:r>
                <a:rPr lang="fr-FR" sz="2000" dirty="0" err="1" smtClean="0"/>
                <a:t>Xmax</a:t>
              </a:r>
              <a:r>
                <a:rPr lang="fr-FR" sz="2000" dirty="0" smtClean="0"/>
                <a:t>) ~ 20g/cm²</a:t>
              </a:r>
              <a:endParaRPr lang="en-US" sz="2000" dirty="0"/>
            </a:p>
          </p:txBody>
        </p:sp>
      </p:grp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5105400" y="2425995"/>
            <a:ext cx="1864831" cy="598131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Autonomous</a:t>
            </a:r>
            <a:r>
              <a:rPr lang="fr-FR" sz="1800" dirty="0" smtClean="0"/>
              <a:t> </a:t>
            </a:r>
            <a:r>
              <a:rPr lang="fr-FR" sz="1800" dirty="0" err="1" smtClean="0"/>
              <a:t>radio-detection</a:t>
            </a:r>
            <a:r>
              <a:rPr lang="fr-FR" sz="1800" dirty="0" smtClean="0"/>
              <a:t> &amp; identification of air </a:t>
            </a:r>
            <a:r>
              <a:rPr lang="fr-FR" sz="1800" dirty="0" err="1" smtClean="0"/>
              <a:t>showers</a:t>
            </a:r>
            <a:endParaRPr lang="fr-FR" sz="1800" dirty="0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5486399" y="3886200"/>
            <a:ext cx="1600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Le </a:t>
            </a:r>
            <a:r>
              <a:rPr lang="fr-FR" sz="1600" b="1" dirty="0" err="1" smtClean="0"/>
              <a:t>Coz</a:t>
            </a:r>
            <a:r>
              <a:rPr lang="fr-FR" sz="1600" b="1" dirty="0" smtClean="0"/>
              <a:t> et al., TREND</a:t>
            </a:r>
          </a:p>
          <a:p>
            <a:r>
              <a:rPr lang="fr-FR" sz="1600" b="1" dirty="0" smtClean="0"/>
              <a:t>ICRC2017</a:t>
            </a:r>
          </a:p>
          <a:p>
            <a:r>
              <a:rPr lang="fr-FR" sz="1600" b="1" dirty="0" smtClean="0"/>
              <a:t>+ article in </a:t>
            </a:r>
            <a:r>
              <a:rPr lang="fr-FR" sz="1600" b="1" dirty="0" err="1" smtClean="0"/>
              <a:t>prep</a:t>
            </a:r>
            <a:r>
              <a:rPr lang="fr-FR" sz="1600" b="1" dirty="0" smtClean="0"/>
              <a:t>.</a:t>
            </a:r>
            <a:endParaRPr lang="en-US" sz="16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7772400" y="2353270"/>
            <a:ext cx="1228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-- Data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-- EAS </a:t>
            </a:r>
            <a:r>
              <a:rPr lang="fr-FR" dirty="0" err="1" smtClean="0">
                <a:solidFill>
                  <a:srgbClr val="FF0000"/>
                </a:solidFill>
              </a:rPr>
              <a:t>simu</a:t>
            </a:r>
            <a:endParaRPr lang="fr-FR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7039302" y="4410670"/>
            <a:ext cx="1228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-- Data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-- EAS </a:t>
            </a:r>
            <a:r>
              <a:rPr lang="fr-FR" dirty="0" err="1" smtClean="0">
                <a:solidFill>
                  <a:srgbClr val="FF0000"/>
                </a:solidFill>
              </a:rPr>
              <a:t>simu</a:t>
            </a:r>
            <a:endParaRPr lang="fr-FR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Why</a:t>
            </a:r>
            <a:r>
              <a:rPr lang="fr-FR" dirty="0" smtClean="0"/>
              <a:t> radio? </a:t>
            </a:r>
            <a:r>
              <a:rPr lang="fr-FR" dirty="0" err="1" smtClean="0"/>
              <a:t>Because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cheap!</a:t>
            </a:r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35496" y="1340768"/>
            <a:ext cx="4536092" cy="3371602"/>
            <a:chOff x="116847" y="1527175"/>
            <a:chExt cx="4536092" cy="3371602"/>
          </a:xfrm>
        </p:grpSpPr>
        <p:pic>
          <p:nvPicPr>
            <p:cNvPr id="4098" name="Picture 2" descr="http://upload.wikimedia.org/wikipedia/commons/thumb/c/c1/A_low-band_antenna_of_LOFAR.jpg/640px-A_low-band_antenna_of_LOFAR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07" b="26991"/>
            <a:stretch/>
          </p:blipFill>
          <p:spPr bwMode="auto">
            <a:xfrm>
              <a:off x="116847" y="1527175"/>
              <a:ext cx="4536092" cy="3371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155428" y="452276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Basic </a:t>
              </a:r>
              <a:r>
                <a:rPr lang="fr-FR" b="1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 cheap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4139952" y="2740572"/>
            <a:ext cx="4752528" cy="3568748"/>
            <a:chOff x="4355976" y="2204864"/>
            <a:chExt cx="4752528" cy="356874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2204864"/>
              <a:ext cx="4752528" cy="3549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4355976" y="5404280"/>
              <a:ext cx="21643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P. </a:t>
              </a:r>
              <a:r>
                <a:rPr lang="fr-FR" dirty="0" err="1" smtClean="0"/>
                <a:t>Lautridou</a:t>
              </a:r>
              <a:r>
                <a:rPr lang="fr-FR" dirty="0"/>
                <a:t> </a:t>
              </a:r>
              <a:r>
                <a:rPr lang="fr-FR" dirty="0" smtClean="0"/>
                <a:t>(2011)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0186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7722"/>
            <a:ext cx="9143999" cy="639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 rot="20553128">
            <a:off x="7484942" y="1513678"/>
            <a:ext cx="1509259" cy="347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PRELIMINARY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4410736" y="854153"/>
            <a:ext cx="4728082" cy="3489524"/>
            <a:chOff x="-1247552" y="692662"/>
            <a:chExt cx="4728082" cy="3711263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340" t="7923" r="7960" b="-1914"/>
            <a:stretch/>
          </p:blipFill>
          <p:spPr bwMode="auto">
            <a:xfrm>
              <a:off x="-1247552" y="692662"/>
              <a:ext cx="4728082" cy="371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1295400" y="781002"/>
              <a:ext cx="2076979" cy="982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Symbol" panose="05050102010706020507" pitchFamily="18" charset="2"/>
                </a:rPr>
                <a:t>&lt;y&gt;</a:t>
              </a:r>
              <a:r>
                <a:rPr lang="fr-FR" b="1" dirty="0" smtClean="0"/>
                <a:t>= 0.2°</a:t>
              </a:r>
            </a:p>
            <a:p>
              <a:r>
                <a:rPr lang="fr-FR" dirty="0" smtClean="0"/>
                <a:t>(Plane </a:t>
              </a:r>
              <a:r>
                <a:rPr lang="fr-FR" dirty="0" err="1"/>
                <a:t>wave</a:t>
              </a:r>
              <a:r>
                <a:rPr lang="fr-FR" dirty="0"/>
                <a:t> </a:t>
              </a:r>
              <a:r>
                <a:rPr lang="fr-FR" dirty="0" err="1" smtClean="0"/>
                <a:t>approx</a:t>
              </a:r>
              <a:r>
                <a:rPr lang="fr-FR" dirty="0" smtClean="0"/>
                <a:t>)</a:t>
              </a:r>
              <a:endParaRPr lang="fr-FR" dirty="0"/>
            </a:p>
            <a:p>
              <a:r>
                <a:rPr lang="fr-FR" dirty="0" smtClean="0"/>
                <a:t>(V. </a:t>
              </a:r>
              <a:r>
                <a:rPr lang="fr-FR" dirty="0" err="1" smtClean="0"/>
                <a:t>Decoene</a:t>
              </a:r>
              <a:r>
                <a:rPr lang="fr-FR" dirty="0" smtClean="0"/>
                <a:t>)</a:t>
              </a:r>
              <a:endParaRPr lang="en-US" dirty="0"/>
            </a:p>
          </p:txBody>
        </p:sp>
        <p:sp>
          <p:nvSpPr>
            <p:cNvPr id="22" name="ZoneTexte 21"/>
            <p:cNvSpPr txBox="1"/>
            <p:nvPr/>
          </p:nvSpPr>
          <p:spPr>
            <a:xfrm rot="20553128">
              <a:off x="1922412" y="2378984"/>
              <a:ext cx="1509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PRELIMINARY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451526" y="1813034"/>
              <a:ext cx="1760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 </a:t>
              </a:r>
              <a:r>
                <a:rPr lang="fr-FR" b="1" dirty="0" err="1" smtClean="0">
                  <a:solidFill>
                    <a:srgbClr val="FF0000"/>
                  </a:solidFill>
                </a:rPr>
                <a:t>Astronomy</a:t>
              </a:r>
              <a:r>
                <a:rPr lang="fr-FR" b="1" dirty="0" smtClean="0">
                  <a:solidFill>
                    <a:srgbClr val="FF0000"/>
                  </a:solidFill>
                </a:rPr>
                <a:t>!!!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299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7400" y="2205038"/>
            <a:ext cx="8032750" cy="25542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fr-FR" altLang="en-US" sz="3200" b="1">
                <a:solidFill>
                  <a:schemeClr val="bg1"/>
                </a:solidFill>
              </a:rPr>
              <a:t> Size of the neutrino detector is a key parameter.</a:t>
            </a:r>
          </a:p>
          <a:p>
            <a:pPr>
              <a:buFont typeface="Arial" pitchFamily="34" charset="0"/>
              <a:buChar char="•"/>
            </a:pPr>
            <a:r>
              <a:rPr lang="fr-FR" altLang="en-US" sz="3200" b="1">
                <a:solidFill>
                  <a:schemeClr val="bg1"/>
                </a:solidFill>
              </a:rPr>
              <a:t>&gt;10000 km²?</a:t>
            </a:r>
          </a:p>
          <a:p>
            <a:r>
              <a:rPr lang="fr-FR" altLang="en-US" sz="3200" b="1">
                <a:solidFill>
                  <a:schemeClr val="bg1"/>
                </a:solidFill>
              </a:rPr>
              <a:t>	- technical capacity?</a:t>
            </a:r>
          </a:p>
          <a:p>
            <a:r>
              <a:rPr lang="fr-FR" altLang="en-US" sz="3200" b="1">
                <a:solidFill>
                  <a:schemeClr val="bg1"/>
                </a:solidFill>
              </a:rPr>
              <a:t>        - topology?</a:t>
            </a:r>
            <a:endParaRPr lang="en-GB" altLang="en-US" sz="3200" b="1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00463" y="2708275"/>
            <a:ext cx="1079500" cy="754063"/>
            <a:chOff x="3851920" y="2708920"/>
            <a:chExt cx="1080120" cy="753988"/>
          </a:xfrm>
        </p:grpSpPr>
        <p:sp>
          <p:nvSpPr>
            <p:cNvPr id="5" name="5-Point Star 4"/>
            <p:cNvSpPr/>
            <p:nvPr/>
          </p:nvSpPr>
          <p:spPr>
            <a:xfrm>
              <a:off x="4571470" y="3140677"/>
              <a:ext cx="360570" cy="322231"/>
            </a:xfrm>
            <a:prstGeom prst="star5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608" name="TextBox 12"/>
            <p:cNvSpPr txBox="1">
              <a:spLocks noChangeArrowheads="1"/>
            </p:cNvSpPr>
            <p:nvPr/>
          </p:nvSpPr>
          <p:spPr bwMode="auto">
            <a:xfrm>
              <a:off x="3851920" y="2708920"/>
              <a:ext cx="10646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r>
                <a:rPr lang="en-US" altLang="en-US" sz="2400" b="1">
                  <a:solidFill>
                    <a:schemeClr val="bg1"/>
                  </a:solidFill>
                </a:rPr>
                <a:t>Ulastai</a:t>
              </a:r>
            </a:p>
          </p:txBody>
        </p:sp>
      </p:grpSp>
      <p:pic>
        <p:nvPicPr>
          <p:cNvPr id="8" name="Picture 2" descr="H:\recupRIXID\PICTURES\Ulastai\IMG_2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r="1979" b="15605"/>
          <a:stretch>
            <a:fillRect/>
          </a:stretch>
        </p:blipFill>
        <p:spPr bwMode="auto">
          <a:xfrm>
            <a:off x="-787638" y="0"/>
            <a:ext cx="10764053" cy="695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7884368" y="4509120"/>
            <a:ext cx="720080" cy="592931"/>
            <a:chOff x="2843808" y="2708275"/>
            <a:chExt cx="720080" cy="592931"/>
          </a:xfrm>
        </p:grpSpPr>
        <p:sp>
          <p:nvSpPr>
            <p:cNvPr id="6" name="Ellipse 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e 1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Connecteur droit 8"/>
            <p:cNvCxnSpPr>
              <a:stCxn id="1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/>
          <p:cNvGrpSpPr/>
          <p:nvPr/>
        </p:nvGrpSpPr>
        <p:grpSpPr>
          <a:xfrm>
            <a:off x="3923928" y="4852293"/>
            <a:ext cx="720080" cy="592931"/>
            <a:chOff x="2843808" y="2708275"/>
            <a:chExt cx="720080" cy="592931"/>
          </a:xfrm>
        </p:grpSpPr>
        <p:sp>
          <p:nvSpPr>
            <p:cNvPr id="16" name="Ellipse 1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Connecteur droit 17"/>
            <p:cNvCxnSpPr>
              <a:stCxn id="1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>
            <a:off x="1151620" y="5445224"/>
            <a:ext cx="540060" cy="432048"/>
            <a:chOff x="2843808" y="2708275"/>
            <a:chExt cx="720080" cy="592931"/>
          </a:xfrm>
        </p:grpSpPr>
        <p:sp>
          <p:nvSpPr>
            <p:cNvPr id="20" name="Ellipse 1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onnecteur droit 21"/>
            <p:cNvCxnSpPr>
              <a:stCxn id="2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2438762" y="4737244"/>
            <a:ext cx="405045" cy="347940"/>
            <a:chOff x="2843808" y="2708275"/>
            <a:chExt cx="720080" cy="592931"/>
          </a:xfrm>
        </p:grpSpPr>
        <p:sp>
          <p:nvSpPr>
            <p:cNvPr id="24" name="Ellipse 2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onnecteur droit 25"/>
            <p:cNvCxnSpPr>
              <a:stCxn id="2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206515" y="4145184"/>
            <a:ext cx="405046" cy="279827"/>
            <a:chOff x="2843808" y="2708275"/>
            <a:chExt cx="720080" cy="592931"/>
          </a:xfrm>
        </p:grpSpPr>
        <p:sp>
          <p:nvSpPr>
            <p:cNvPr id="28" name="Ellipse 2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Connecteur droit 29"/>
            <p:cNvCxnSpPr>
              <a:stCxn id="2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710570" y="2852936"/>
            <a:ext cx="405046" cy="279827"/>
            <a:chOff x="2843808" y="2708275"/>
            <a:chExt cx="720080" cy="592931"/>
          </a:xfrm>
        </p:grpSpPr>
        <p:sp>
          <p:nvSpPr>
            <p:cNvPr id="32" name="Ellipse 3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Connecteur droit 33"/>
            <p:cNvCxnSpPr>
              <a:stCxn id="3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1934706" y="3573016"/>
            <a:ext cx="405046" cy="279827"/>
            <a:chOff x="2843808" y="2708275"/>
            <a:chExt cx="720080" cy="592931"/>
          </a:xfrm>
        </p:grpSpPr>
        <p:sp>
          <p:nvSpPr>
            <p:cNvPr id="36" name="Ellipse 3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Connecteur droit 37"/>
            <p:cNvCxnSpPr>
              <a:stCxn id="3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/>
          <p:cNvGrpSpPr/>
          <p:nvPr/>
        </p:nvGrpSpPr>
        <p:grpSpPr>
          <a:xfrm>
            <a:off x="2137228" y="2060848"/>
            <a:ext cx="354923" cy="279827"/>
            <a:chOff x="2843808" y="2708275"/>
            <a:chExt cx="720080" cy="592931"/>
          </a:xfrm>
        </p:grpSpPr>
        <p:sp>
          <p:nvSpPr>
            <p:cNvPr id="40" name="Ellipse 3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Connecteur droit 41"/>
            <p:cNvCxnSpPr>
              <a:stCxn id="4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3424989" y="3149173"/>
            <a:ext cx="354923" cy="279827"/>
            <a:chOff x="2843808" y="2708275"/>
            <a:chExt cx="720080" cy="592931"/>
          </a:xfrm>
        </p:grpSpPr>
        <p:sp>
          <p:nvSpPr>
            <p:cNvPr id="44" name="Ellipse 4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e 4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Connecteur droit 45"/>
            <p:cNvCxnSpPr>
              <a:stCxn id="4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/>
          <p:cNvGrpSpPr/>
          <p:nvPr/>
        </p:nvGrpSpPr>
        <p:grpSpPr>
          <a:xfrm>
            <a:off x="5081173" y="3509213"/>
            <a:ext cx="354923" cy="279827"/>
            <a:chOff x="2843808" y="2708275"/>
            <a:chExt cx="720080" cy="592931"/>
          </a:xfrm>
        </p:grpSpPr>
        <p:sp>
          <p:nvSpPr>
            <p:cNvPr id="48" name="Ellipse 4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lipse 4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Connecteur droit 49"/>
            <p:cNvCxnSpPr>
              <a:stCxn id="4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/>
          <p:cNvGrpSpPr/>
          <p:nvPr/>
        </p:nvGrpSpPr>
        <p:grpSpPr>
          <a:xfrm>
            <a:off x="3563888" y="1564997"/>
            <a:ext cx="354923" cy="279827"/>
            <a:chOff x="2843808" y="2708275"/>
            <a:chExt cx="720080" cy="592931"/>
          </a:xfrm>
        </p:grpSpPr>
        <p:sp>
          <p:nvSpPr>
            <p:cNvPr id="52" name="Ellipse 5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llipse 5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Connecteur droit 53"/>
            <p:cNvCxnSpPr>
              <a:stCxn id="5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4788024" y="2276872"/>
            <a:ext cx="354923" cy="279827"/>
            <a:chOff x="2843808" y="2708275"/>
            <a:chExt cx="720080" cy="592931"/>
          </a:xfrm>
        </p:grpSpPr>
        <p:sp>
          <p:nvSpPr>
            <p:cNvPr id="56" name="Ellipse 5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llipse 5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Connecteur droit 57"/>
            <p:cNvCxnSpPr>
              <a:stCxn id="5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/>
          <p:cNvGrpSpPr/>
          <p:nvPr/>
        </p:nvGrpSpPr>
        <p:grpSpPr>
          <a:xfrm>
            <a:off x="5873261" y="3005157"/>
            <a:ext cx="354923" cy="279827"/>
            <a:chOff x="2843808" y="2708275"/>
            <a:chExt cx="720080" cy="592931"/>
          </a:xfrm>
        </p:grpSpPr>
        <p:sp>
          <p:nvSpPr>
            <p:cNvPr id="60" name="Ellipse 5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llipse 6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Connecteur droit 61"/>
            <p:cNvCxnSpPr>
              <a:stCxn id="6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e 62"/>
          <p:cNvGrpSpPr/>
          <p:nvPr/>
        </p:nvGrpSpPr>
        <p:grpSpPr>
          <a:xfrm>
            <a:off x="5436096" y="1916832"/>
            <a:ext cx="354923" cy="279827"/>
            <a:chOff x="2843808" y="2708275"/>
            <a:chExt cx="720080" cy="592931"/>
          </a:xfrm>
        </p:grpSpPr>
        <p:sp>
          <p:nvSpPr>
            <p:cNvPr id="64" name="Ellipse 6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Connecteur droit 65"/>
            <p:cNvCxnSpPr>
              <a:stCxn id="6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e 66"/>
          <p:cNvGrpSpPr/>
          <p:nvPr/>
        </p:nvGrpSpPr>
        <p:grpSpPr>
          <a:xfrm>
            <a:off x="6970104" y="1628800"/>
            <a:ext cx="266192" cy="207819"/>
            <a:chOff x="2843808" y="2708275"/>
            <a:chExt cx="720080" cy="592931"/>
          </a:xfrm>
        </p:grpSpPr>
        <p:sp>
          <p:nvSpPr>
            <p:cNvPr id="68" name="Ellipse 6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Ellipse 6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Connecteur droit 69"/>
            <p:cNvCxnSpPr>
              <a:stCxn id="6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7762192" y="2141061"/>
            <a:ext cx="266192" cy="207819"/>
            <a:chOff x="2843808" y="2708275"/>
            <a:chExt cx="720080" cy="592931"/>
          </a:xfrm>
        </p:grpSpPr>
        <p:sp>
          <p:nvSpPr>
            <p:cNvPr id="72" name="Ellipse 7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Ellipse 7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Connecteur droit 73"/>
            <p:cNvCxnSpPr>
              <a:stCxn id="7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e 74"/>
          <p:cNvGrpSpPr/>
          <p:nvPr/>
        </p:nvGrpSpPr>
        <p:grpSpPr>
          <a:xfrm>
            <a:off x="7914592" y="1637005"/>
            <a:ext cx="266192" cy="207819"/>
            <a:chOff x="2843808" y="2708275"/>
            <a:chExt cx="720080" cy="592931"/>
          </a:xfrm>
        </p:grpSpPr>
        <p:sp>
          <p:nvSpPr>
            <p:cNvPr id="76" name="Ellipse 7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Ellipse 7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Connecteur droit 77"/>
            <p:cNvCxnSpPr>
              <a:stCxn id="7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e 78"/>
          <p:cNvGrpSpPr/>
          <p:nvPr/>
        </p:nvGrpSpPr>
        <p:grpSpPr>
          <a:xfrm>
            <a:off x="8842312" y="1412776"/>
            <a:ext cx="266192" cy="207819"/>
            <a:chOff x="2843808" y="2708275"/>
            <a:chExt cx="720080" cy="592931"/>
          </a:xfrm>
        </p:grpSpPr>
        <p:sp>
          <p:nvSpPr>
            <p:cNvPr id="80" name="Ellipse 7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Connecteur droit 81"/>
            <p:cNvCxnSpPr>
              <a:stCxn id="8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/>
          <p:cNvGrpSpPr/>
          <p:nvPr/>
        </p:nvGrpSpPr>
        <p:grpSpPr>
          <a:xfrm>
            <a:off x="4355976" y="1709939"/>
            <a:ext cx="199644" cy="206893"/>
            <a:chOff x="2843808" y="2708275"/>
            <a:chExt cx="720080" cy="592931"/>
          </a:xfrm>
        </p:grpSpPr>
        <p:sp>
          <p:nvSpPr>
            <p:cNvPr id="84" name="Ellipse 8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Ellipse 8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Connecteur droit 85"/>
            <p:cNvCxnSpPr>
              <a:stCxn id="8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e 86"/>
          <p:cNvGrpSpPr/>
          <p:nvPr/>
        </p:nvGrpSpPr>
        <p:grpSpPr>
          <a:xfrm>
            <a:off x="467544" y="1484784"/>
            <a:ext cx="199644" cy="206893"/>
            <a:chOff x="2843808" y="2708275"/>
            <a:chExt cx="720080" cy="592931"/>
          </a:xfrm>
        </p:grpSpPr>
        <p:sp>
          <p:nvSpPr>
            <p:cNvPr id="88" name="Ellipse 8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Ellipse 8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Connecteur droit 89"/>
            <p:cNvCxnSpPr>
              <a:stCxn id="8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e 90"/>
          <p:cNvGrpSpPr/>
          <p:nvPr/>
        </p:nvGrpSpPr>
        <p:grpSpPr>
          <a:xfrm>
            <a:off x="1852076" y="1637184"/>
            <a:ext cx="199644" cy="206893"/>
            <a:chOff x="2843808" y="2708275"/>
            <a:chExt cx="720080" cy="592931"/>
          </a:xfrm>
        </p:grpSpPr>
        <p:sp>
          <p:nvSpPr>
            <p:cNvPr id="92" name="Ellipse 9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Ellipse 9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Connecteur droit 93"/>
            <p:cNvCxnSpPr>
              <a:stCxn id="9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e 94"/>
          <p:cNvGrpSpPr/>
          <p:nvPr/>
        </p:nvGrpSpPr>
        <p:grpSpPr>
          <a:xfrm>
            <a:off x="5740508" y="1700808"/>
            <a:ext cx="199644" cy="206893"/>
            <a:chOff x="2843808" y="2708275"/>
            <a:chExt cx="720080" cy="592931"/>
          </a:xfrm>
        </p:grpSpPr>
        <p:sp>
          <p:nvSpPr>
            <p:cNvPr id="96" name="Ellipse 95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Ellipse 96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Connecteur droit 97"/>
            <p:cNvCxnSpPr>
              <a:stCxn id="97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e 98"/>
          <p:cNvGrpSpPr/>
          <p:nvPr/>
        </p:nvGrpSpPr>
        <p:grpSpPr>
          <a:xfrm>
            <a:off x="4837934" y="1537026"/>
            <a:ext cx="149733" cy="163781"/>
            <a:chOff x="2843808" y="2708275"/>
            <a:chExt cx="720080" cy="592931"/>
          </a:xfrm>
        </p:grpSpPr>
        <p:sp>
          <p:nvSpPr>
            <p:cNvPr id="100" name="Ellipse 99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Connecteur droit 101"/>
            <p:cNvCxnSpPr>
              <a:stCxn id="101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e 102"/>
          <p:cNvGrpSpPr/>
          <p:nvPr/>
        </p:nvGrpSpPr>
        <p:grpSpPr>
          <a:xfrm>
            <a:off x="2339752" y="1393011"/>
            <a:ext cx="149733" cy="163781"/>
            <a:chOff x="2843808" y="2708275"/>
            <a:chExt cx="720080" cy="592931"/>
          </a:xfrm>
        </p:grpSpPr>
        <p:sp>
          <p:nvSpPr>
            <p:cNvPr id="104" name="Ellipse 103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Connecteur droit 105"/>
            <p:cNvCxnSpPr>
              <a:stCxn id="105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e 106"/>
          <p:cNvGrpSpPr/>
          <p:nvPr/>
        </p:nvGrpSpPr>
        <p:grpSpPr>
          <a:xfrm>
            <a:off x="3126123" y="1412776"/>
            <a:ext cx="149733" cy="163781"/>
            <a:chOff x="2843808" y="2708275"/>
            <a:chExt cx="720080" cy="592931"/>
          </a:xfrm>
        </p:grpSpPr>
        <p:sp>
          <p:nvSpPr>
            <p:cNvPr id="108" name="Ellipse 107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" name="Connecteur droit 109"/>
            <p:cNvCxnSpPr>
              <a:stCxn id="109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e 110"/>
          <p:cNvGrpSpPr/>
          <p:nvPr/>
        </p:nvGrpSpPr>
        <p:grpSpPr>
          <a:xfrm>
            <a:off x="4134235" y="1412776"/>
            <a:ext cx="149733" cy="163781"/>
            <a:chOff x="2843808" y="2708275"/>
            <a:chExt cx="720080" cy="592931"/>
          </a:xfrm>
        </p:grpSpPr>
        <p:sp>
          <p:nvSpPr>
            <p:cNvPr id="112" name="Ellipse 111"/>
            <p:cNvSpPr/>
            <p:nvPr/>
          </p:nvSpPr>
          <p:spPr>
            <a:xfrm>
              <a:off x="2843808" y="2708275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3203848" y="2708920"/>
              <a:ext cx="360040" cy="230855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Connecteur droit 113"/>
            <p:cNvCxnSpPr>
              <a:stCxn id="113" idx="2"/>
            </p:cNvCxnSpPr>
            <p:nvPr/>
          </p:nvCxnSpPr>
          <p:spPr>
            <a:xfrm>
              <a:off x="3203848" y="2824348"/>
              <a:ext cx="0" cy="4768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/>
          <p:cNvSpPr txBox="1"/>
          <p:nvPr/>
        </p:nvSpPr>
        <p:spPr>
          <a:xfrm>
            <a:off x="76200" y="452735"/>
            <a:ext cx="3305713" cy="4616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The GRAND </a:t>
            </a:r>
            <a:r>
              <a:rPr lang="fr-FR" sz="2400" b="1" dirty="0" err="1" smtClean="0">
                <a:solidFill>
                  <a:schemeClr val="bg1"/>
                </a:solidFill>
              </a:rPr>
              <a:t>project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9</a:t>
            </a:fld>
            <a:endParaRPr lang="fr-F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065817" cy="526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09119"/>
            <a:ext cx="8355645" cy="197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114800" y="1233682"/>
            <a:ext cx="5115787" cy="310854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chemeClr val="bg1"/>
                </a:solidFill>
              </a:rPr>
              <a:t>A </a:t>
            </a:r>
            <a:r>
              <a:rPr lang="fr-FR" sz="1600" b="1" dirty="0" err="1" smtClean="0">
                <a:solidFill>
                  <a:schemeClr val="bg1"/>
                </a:solidFill>
              </a:rPr>
              <a:t>strong</a:t>
            </a:r>
            <a:r>
              <a:rPr lang="fr-FR" sz="1600" b="1" dirty="0" smtClean="0">
                <a:solidFill>
                  <a:schemeClr val="bg1"/>
                </a:solidFill>
              </a:rPr>
              <a:t>  (&amp; </a:t>
            </a:r>
            <a:r>
              <a:rPr lang="fr-FR" sz="1600" b="1" dirty="0" err="1" smtClean="0">
                <a:solidFill>
                  <a:schemeClr val="bg1"/>
                </a:solidFill>
              </a:rPr>
              <a:t>informal</a:t>
            </a:r>
            <a:r>
              <a:rPr lang="fr-FR" sz="1600" b="1" dirty="0" smtClean="0">
                <a:solidFill>
                  <a:schemeClr val="bg1"/>
                </a:solidFill>
              </a:rPr>
              <a:t>) group of world-class </a:t>
            </a:r>
            <a:r>
              <a:rPr lang="fr-FR" sz="1600" b="1" dirty="0" err="1" smtClean="0">
                <a:solidFill>
                  <a:schemeClr val="bg1"/>
                </a:solidFill>
              </a:rPr>
              <a:t>specialists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including</a:t>
            </a:r>
            <a:r>
              <a:rPr lang="fr-FR" sz="1600" b="1" dirty="0" smtClean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fr-FR" sz="1600" b="1" dirty="0" smtClean="0">
                <a:solidFill>
                  <a:schemeClr val="bg1"/>
                </a:solidFill>
              </a:rPr>
              <a:t>Ralph Engel (</a:t>
            </a:r>
            <a:r>
              <a:rPr lang="fr-FR" sz="1600" b="1" dirty="0" err="1" smtClean="0">
                <a:solidFill>
                  <a:schemeClr val="bg1"/>
                </a:solidFill>
              </a:rPr>
              <a:t>spoke</a:t>
            </a:r>
            <a:r>
              <a:rPr lang="fr-FR" sz="1600" b="1" dirty="0" smtClean="0">
                <a:solidFill>
                  <a:schemeClr val="bg1"/>
                </a:solidFill>
              </a:rPr>
              <a:t> Auger)</a:t>
            </a:r>
          </a:p>
          <a:p>
            <a:pPr marL="742950" lvl="1" indent="-285750">
              <a:buFontTx/>
              <a:buChar char="-"/>
            </a:pPr>
            <a:r>
              <a:rPr lang="fr-FR" sz="1600" b="1" dirty="0" err="1" smtClean="0">
                <a:solidFill>
                  <a:schemeClr val="bg1"/>
                </a:solidFill>
              </a:rPr>
              <a:t>Sijbrand</a:t>
            </a:r>
            <a:r>
              <a:rPr lang="fr-FR" sz="1600" b="1" dirty="0" smtClean="0">
                <a:solidFill>
                  <a:schemeClr val="bg1"/>
                </a:solidFill>
              </a:rPr>
              <a:t> de Jong (CERN </a:t>
            </a:r>
            <a:r>
              <a:rPr lang="fr-FR" sz="1600" b="1" dirty="0" err="1" smtClean="0">
                <a:solidFill>
                  <a:schemeClr val="bg1"/>
                </a:solidFill>
              </a:rPr>
              <a:t>council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president</a:t>
            </a:r>
            <a:r>
              <a:rPr lang="fr-FR" sz="1600" b="1" dirty="0" smtClean="0">
                <a:solidFill>
                  <a:schemeClr val="bg1"/>
                </a:solidFill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fr-FR" sz="1600" b="1" dirty="0" smtClean="0">
                <a:solidFill>
                  <a:schemeClr val="bg1"/>
                </a:solidFill>
              </a:rPr>
              <a:t>Miguel </a:t>
            </a:r>
            <a:r>
              <a:rPr lang="fr-FR" sz="1600" b="1" dirty="0" err="1" smtClean="0">
                <a:solidFill>
                  <a:schemeClr val="bg1"/>
                </a:solidFill>
              </a:rPr>
              <a:t>Mosfata</a:t>
            </a:r>
            <a:r>
              <a:rPr lang="fr-FR" sz="1600" b="1" dirty="0" smtClean="0">
                <a:solidFill>
                  <a:schemeClr val="bg1"/>
                </a:solidFill>
              </a:rPr>
              <a:t> (</a:t>
            </a:r>
            <a:r>
              <a:rPr lang="fr-FR" sz="1600" b="1" dirty="0" err="1" smtClean="0">
                <a:solidFill>
                  <a:schemeClr val="bg1"/>
                </a:solidFill>
              </a:rPr>
              <a:t>spoke</a:t>
            </a:r>
            <a:r>
              <a:rPr lang="fr-FR" sz="1600" b="1" dirty="0" smtClean="0">
                <a:solidFill>
                  <a:schemeClr val="bg1"/>
                </a:solidFill>
              </a:rPr>
              <a:t> HAWC)</a:t>
            </a:r>
          </a:p>
          <a:p>
            <a:pPr marL="742950" lvl="1" indent="-285750">
              <a:buFontTx/>
              <a:buChar char="-"/>
            </a:pPr>
            <a:r>
              <a:rPr lang="fr-FR" sz="1600" b="1" dirty="0" smtClean="0">
                <a:solidFill>
                  <a:schemeClr val="bg1"/>
                </a:solidFill>
              </a:rPr>
              <a:t>Wu </a:t>
            </a:r>
            <a:r>
              <a:rPr lang="fr-FR" sz="1600" b="1" dirty="0" err="1" smtClean="0">
                <a:solidFill>
                  <a:schemeClr val="bg1"/>
                </a:solidFill>
              </a:rPr>
              <a:t>XiangPing</a:t>
            </a:r>
            <a:r>
              <a:rPr lang="fr-FR" sz="1600" b="1" dirty="0" smtClean="0">
                <a:solidFill>
                  <a:schemeClr val="bg1"/>
                </a:solidFill>
              </a:rPr>
              <a:t> (CAS </a:t>
            </a:r>
            <a:r>
              <a:rPr lang="fr-FR" sz="1600" b="1" dirty="0" err="1" smtClean="0">
                <a:solidFill>
                  <a:schemeClr val="bg1"/>
                </a:solidFill>
              </a:rPr>
              <a:t>academician</a:t>
            </a:r>
            <a:r>
              <a:rPr lang="fr-FR" sz="1600" b="1" dirty="0" smtClean="0">
                <a:solidFill>
                  <a:schemeClr val="bg1"/>
                </a:solidFill>
              </a:rPr>
              <a:t>, SKA-China lead)</a:t>
            </a:r>
          </a:p>
          <a:p>
            <a:pPr marL="742950" lvl="1" indent="-285750">
              <a:buFontTx/>
              <a:buChar char="-"/>
            </a:pPr>
            <a:r>
              <a:rPr lang="fr-FR" sz="1600" b="1" dirty="0" smtClean="0">
                <a:solidFill>
                  <a:schemeClr val="bg1"/>
                </a:solidFill>
              </a:rPr>
              <a:t>Zhang Yi &amp; Hu </a:t>
            </a:r>
            <a:r>
              <a:rPr lang="fr-FR" sz="1600" b="1" dirty="0" err="1" smtClean="0">
                <a:solidFill>
                  <a:schemeClr val="bg1"/>
                </a:solidFill>
              </a:rPr>
              <a:t>HongBo</a:t>
            </a:r>
            <a:r>
              <a:rPr lang="fr-FR" sz="1600" b="1" dirty="0" smtClean="0">
                <a:solidFill>
                  <a:schemeClr val="bg1"/>
                </a:solidFill>
              </a:rPr>
              <a:t> (YBJ/LHAASO IHEP)</a:t>
            </a:r>
          </a:p>
          <a:p>
            <a:pPr marL="742950" lvl="1" indent="-285750">
              <a:buFontTx/>
              <a:buChar char="-"/>
            </a:pPr>
            <a:r>
              <a:rPr lang="fr-FR" sz="1600" b="1" dirty="0" smtClean="0">
                <a:solidFill>
                  <a:schemeClr val="bg1"/>
                </a:solidFill>
              </a:rPr>
              <a:t>FOURTEEN FCPPL </a:t>
            </a:r>
            <a:r>
              <a:rPr lang="fr-FR" sz="1600" b="1" dirty="0" err="1" smtClean="0">
                <a:solidFill>
                  <a:schemeClr val="bg1"/>
                </a:solidFill>
              </a:rPr>
              <a:t>members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fr-FR" sz="1600" b="1" dirty="0" smtClean="0">
                <a:solidFill>
                  <a:schemeClr val="bg1"/>
                </a:solidFill>
              </a:rPr>
              <a:t>, at the </a:t>
            </a:r>
            <a:r>
              <a:rPr lang="fr-FR" sz="1600" b="1" dirty="0" err="1" smtClean="0">
                <a:solidFill>
                  <a:schemeClr val="bg1"/>
                </a:solidFill>
              </a:rPr>
              <a:t>root</a:t>
            </a:r>
            <a:r>
              <a:rPr lang="fr-FR" sz="1600" b="1" dirty="0" smtClean="0">
                <a:solidFill>
                  <a:schemeClr val="bg1"/>
                </a:solidFill>
              </a:rPr>
              <a:t> of the </a:t>
            </a:r>
            <a:r>
              <a:rPr lang="fr-FR" sz="1600" b="1" dirty="0" err="1" smtClean="0">
                <a:solidFill>
                  <a:schemeClr val="bg1"/>
                </a:solidFill>
              </a:rPr>
              <a:t>project</a:t>
            </a:r>
            <a:endParaRPr lang="fr-FR" sz="1600" b="1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 smtClean="0">
                <a:solidFill>
                  <a:schemeClr val="bg1"/>
                </a:solidFill>
              </a:rPr>
              <a:t>Getting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organised</a:t>
            </a:r>
            <a:r>
              <a:rPr lang="fr-FR" sz="1600" b="1" dirty="0" smtClean="0">
                <a:solidFill>
                  <a:schemeClr val="bg1"/>
                </a:solidFill>
              </a:rPr>
              <a:t>: </a:t>
            </a:r>
            <a:r>
              <a:rPr lang="fr-FR" sz="1600" b="1" dirty="0" err="1" smtClean="0">
                <a:solidFill>
                  <a:schemeClr val="bg1"/>
                </a:solidFill>
              </a:rPr>
              <a:t>MoU</a:t>
            </a:r>
            <a:r>
              <a:rPr lang="fr-FR" sz="1600" b="1" dirty="0" smtClean="0">
                <a:solidFill>
                  <a:schemeClr val="bg1"/>
                </a:solidFill>
              </a:rPr>
              <a:t> in </a:t>
            </a:r>
            <a:r>
              <a:rPr lang="fr-FR" sz="1600" b="1" dirty="0" err="1" smtClean="0">
                <a:solidFill>
                  <a:schemeClr val="bg1"/>
                </a:solidFill>
              </a:rPr>
              <a:t>preparation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between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Nijmegen</a:t>
            </a:r>
            <a:r>
              <a:rPr lang="fr-FR" sz="1600" b="1" dirty="0" smtClean="0">
                <a:solidFill>
                  <a:schemeClr val="bg1"/>
                </a:solidFill>
              </a:rPr>
              <a:t>, NAOC and INSU.</a:t>
            </a:r>
          </a:p>
        </p:txBody>
      </p:sp>
    </p:spTree>
    <p:extLst>
      <p:ext uri="{BB962C8B-B14F-4D97-AF65-F5344CB8AC3E}">
        <p14:creationId xmlns:p14="http://schemas.microsoft.com/office/powerpoint/2010/main" val="23435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6205</TotalTime>
  <Words>775</Words>
  <Application>Microsoft Office PowerPoint</Application>
  <PresentationFormat>Affichage à l'écran (4:3)</PresentationFormat>
  <Paragraphs>121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Présentation PowerPoint</vt:lpstr>
      <vt:lpstr>Why UHE neutrinos?</vt:lpstr>
      <vt:lpstr>Présentation PowerPoint</vt:lpstr>
      <vt:lpstr>MultiMessenger Astronomy Era</vt:lpstr>
      <vt:lpstr>EeV neutrino radiodetection</vt:lpstr>
      <vt:lpstr>Why radio? Because it works!</vt:lpstr>
      <vt:lpstr>Why radio? Because it is cheap!</vt:lpstr>
      <vt:lpstr>Présentation PowerPoint</vt:lpstr>
      <vt:lpstr>Présentation PowerPoint</vt:lpstr>
      <vt:lpstr>GRAND 2018 update</vt:lpstr>
      <vt:lpstr>GRAND 2018 update</vt:lpstr>
      <vt:lpstr>GRAND 2018 update</vt:lpstr>
      <vt:lpstr>GRAND neutrino sensitivity for HS1</vt:lpstr>
      <vt:lpstr>GRAND FoV</vt:lpstr>
      <vt:lpstr>GRAND &amp; CRs</vt:lpstr>
      <vt:lpstr>GRAND in practice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L’astronomie neutrino  d’Ultra Haute Energie</dc:title>
  <dc:creator>martineau</dc:creator>
  <cp:lastModifiedBy>martineau</cp:lastModifiedBy>
  <cp:revision>374</cp:revision>
  <dcterms:created xsi:type="dcterms:W3CDTF">2018-03-23T14:29:18Z</dcterms:created>
  <dcterms:modified xsi:type="dcterms:W3CDTF">2018-05-25T06:57:46Z</dcterms:modified>
</cp:coreProperties>
</file>