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403" r:id="rId3"/>
    <p:sldId id="373" r:id="rId4"/>
    <p:sldId id="374" r:id="rId5"/>
    <p:sldId id="375" r:id="rId6"/>
    <p:sldId id="435" r:id="rId7"/>
    <p:sldId id="436" r:id="rId8"/>
    <p:sldId id="437" r:id="rId9"/>
    <p:sldId id="439" r:id="rId10"/>
    <p:sldId id="440" r:id="rId11"/>
    <p:sldId id="441" r:id="rId12"/>
    <p:sldId id="442" r:id="rId13"/>
    <p:sldId id="443" r:id="rId14"/>
    <p:sldId id="444" r:id="rId15"/>
    <p:sldId id="445" r:id="rId16"/>
    <p:sldId id="446" r:id="rId17"/>
    <p:sldId id="447" r:id="rId18"/>
    <p:sldId id="459" r:id="rId19"/>
    <p:sldId id="457" r:id="rId20"/>
    <p:sldId id="458" r:id="rId21"/>
    <p:sldId id="448" r:id="rId22"/>
    <p:sldId id="449" r:id="rId23"/>
    <p:sldId id="450" r:id="rId24"/>
    <p:sldId id="451" r:id="rId25"/>
    <p:sldId id="452" r:id="rId26"/>
    <p:sldId id="453" r:id="rId27"/>
    <p:sldId id="454" r:id="rId28"/>
    <p:sldId id="455" r:id="rId29"/>
    <p:sldId id="456"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6600"/>
    <a:srgbClr val="0000CC"/>
    <a:srgbClr val="FF6600"/>
    <a:srgbClr val="FF9966"/>
    <a:srgbClr val="008000"/>
    <a:srgbClr val="FF00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483" autoAdjust="0"/>
    <p:restoredTop sz="94660" autoAdjust="0"/>
  </p:normalViewPr>
  <p:slideViewPr>
    <p:cSldViewPr>
      <p:cViewPr>
        <p:scale>
          <a:sx n="70" d="100"/>
          <a:sy n="70" d="100"/>
        </p:scale>
        <p:origin x="-114" y="-120"/>
      </p:cViewPr>
      <p:guideLst>
        <p:guide orient="horz" pos="2160"/>
        <p:guide pos="2880"/>
      </p:guideLst>
    </p:cSldViewPr>
  </p:slideViewPr>
  <p:outlineViewPr>
    <p:cViewPr>
      <p:scale>
        <a:sx n="33" d="100"/>
        <a:sy n="33" d="100"/>
      </p:scale>
      <p:origin x="24" y="344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23400000000001"/>
          <c:y val="5.9202699999999997E-2"/>
          <c:w val="0.750108"/>
          <c:h val="0.76126099999999997"/>
        </c:manualLayout>
      </c:layout>
      <c:scatterChart>
        <c:scatterStyle val="lineMarker"/>
        <c:varyColors val="0"/>
        <c:ser>
          <c:idx val="0"/>
          <c:order val="0"/>
          <c:tx>
            <c:strRef>
              <c:f>Sheet1!$B$1</c:f>
              <c:strCache>
                <c:ptCount val="1"/>
                <c:pt idx="0">
                  <c:v>ZDLM</c:v>
                </c:pt>
              </c:strCache>
            </c:strRef>
          </c:tx>
          <c:spPr>
            <a:ln w="12700" cap="flat">
              <a:noFill/>
              <a:miter lim="400000"/>
            </a:ln>
            <a:effectLst/>
          </c:spPr>
          <c:marker>
            <c:symbol val="circle"/>
            <c:size val="4"/>
            <c:spPr>
              <a:solidFill>
                <a:schemeClr val="accent5"/>
              </a:solidFill>
              <a:ln w="9525" cap="flat">
                <a:solidFill>
                  <a:schemeClr val="accent5"/>
                </a:solidFill>
                <a:prstDash val="solid"/>
                <a:miter lim="800000"/>
              </a:ln>
              <a:effectLst/>
            </c:spPr>
          </c:marker>
          <c:xVal>
            <c:numRef>
              <c:f>Sheet1!$B$2:$B$10</c:f>
              <c:numCache>
                <c:formatCode>General</c:formatCode>
                <c:ptCount val="9"/>
                <c:pt idx="0">
                  <c:v>0</c:v>
                </c:pt>
                <c:pt idx="1">
                  <c:v>100</c:v>
                </c:pt>
                <c:pt idx="2">
                  <c:v>-100</c:v>
                </c:pt>
                <c:pt idx="3">
                  <c:v>-200</c:v>
                </c:pt>
                <c:pt idx="4">
                  <c:v>200</c:v>
                </c:pt>
                <c:pt idx="5">
                  <c:v>300</c:v>
                </c:pt>
                <c:pt idx="6">
                  <c:v>-300</c:v>
                </c:pt>
                <c:pt idx="7">
                  <c:v>-50</c:v>
                </c:pt>
                <c:pt idx="8">
                  <c:v>50</c:v>
                </c:pt>
              </c:numCache>
            </c:numRef>
          </c:xVal>
          <c:yVal>
            <c:numRef>
              <c:f>Sheet1!$C$2:$C$10</c:f>
              <c:numCache>
                <c:formatCode>General</c:formatCode>
                <c:ptCount val="9"/>
                <c:pt idx="0">
                  <c:v>-2.5000000000000001E-2</c:v>
                </c:pt>
                <c:pt idx="1">
                  <c:v>-0.25</c:v>
                </c:pt>
                <c:pt idx="2">
                  <c:v>0.27</c:v>
                </c:pt>
                <c:pt idx="3">
                  <c:v>0.46</c:v>
                </c:pt>
                <c:pt idx="4">
                  <c:v>-0.39</c:v>
                </c:pt>
                <c:pt idx="5">
                  <c:v>-0.34</c:v>
                </c:pt>
                <c:pt idx="6">
                  <c:v>0.4</c:v>
                </c:pt>
                <c:pt idx="7">
                  <c:v>3.1E-2</c:v>
                </c:pt>
                <c:pt idx="8">
                  <c:v>-0.124</c:v>
                </c:pt>
              </c:numCache>
            </c:numRef>
          </c:yVal>
          <c:smooth val="0"/>
        </c:ser>
        <c:dLbls>
          <c:showLegendKey val="0"/>
          <c:showVal val="0"/>
          <c:showCatName val="0"/>
          <c:showSerName val="0"/>
          <c:showPercent val="0"/>
          <c:showBubbleSize val="0"/>
        </c:dLbls>
        <c:axId val="592958592"/>
        <c:axId val="592960896"/>
      </c:scatterChart>
      <c:valAx>
        <c:axId val="592958592"/>
        <c:scaling>
          <c:orientation val="minMax"/>
        </c:scaling>
        <c:delete val="0"/>
        <c:axPos val="b"/>
        <c:majorGridlines>
          <c:spPr>
            <a:ln w="12700" cap="flat">
              <a:solidFill>
                <a:srgbClr val="D9D9D9"/>
              </a:solidFill>
              <a:prstDash val="solid"/>
              <a:round/>
            </a:ln>
          </c:spPr>
        </c:majorGridlines>
        <c:title>
          <c:tx>
            <c:rich>
              <a:bodyPr rot="0"/>
              <a:lstStyle/>
              <a:p>
                <a:pPr>
                  <a:defRPr sz="1200" b="0" i="0" u="none" strike="noStrike">
                    <a:solidFill>
                      <a:srgbClr val="595959"/>
                    </a:solidFill>
                    <a:latin typeface="MS Gothic"/>
                  </a:defRPr>
                </a:pPr>
                <a:r>
                  <a:rPr lang="fr-FR" sz="1200" b="0" i="0" u="none" strike="noStrike">
                    <a:solidFill>
                      <a:srgbClr val="595959"/>
                    </a:solidFill>
                    <a:latin typeface="MS Gothic"/>
                  </a:rPr>
                  <a:t>HER IP Hor. offset [µm]</a:t>
                </a:r>
              </a:p>
            </c:rich>
          </c:tx>
          <c:layout/>
          <c:overlay val="1"/>
        </c:title>
        <c:numFmt formatCode="General" sourceLinked="0"/>
        <c:majorTickMark val="none"/>
        <c:minorTickMark val="none"/>
        <c:tickLblPos val="nextTo"/>
        <c:spPr>
          <a:ln w="12700" cap="flat">
            <a:solidFill>
              <a:srgbClr val="BFBFBF"/>
            </a:solidFill>
            <a:prstDash val="solid"/>
            <a:round/>
          </a:ln>
        </c:spPr>
        <c:txPr>
          <a:bodyPr rot="0"/>
          <a:lstStyle/>
          <a:p>
            <a:pPr>
              <a:defRPr sz="1200" b="0" i="0" u="none" strike="noStrike">
                <a:solidFill>
                  <a:srgbClr val="595959"/>
                </a:solidFill>
                <a:latin typeface="MS Gothic"/>
              </a:defRPr>
            </a:pPr>
            <a:endParaRPr lang="fr-FR"/>
          </a:p>
        </c:txPr>
        <c:crossAx val="592960896"/>
        <c:crosses val="autoZero"/>
        <c:crossBetween val="between"/>
        <c:majorUnit val="150"/>
        <c:minorUnit val="75"/>
      </c:valAx>
      <c:valAx>
        <c:axId val="592960896"/>
        <c:scaling>
          <c:orientation val="minMax"/>
        </c:scaling>
        <c:delete val="0"/>
        <c:axPos val="l"/>
        <c:majorGridlines>
          <c:spPr>
            <a:ln w="12700" cap="flat">
              <a:solidFill>
                <a:srgbClr val="D9D9D9"/>
              </a:solidFill>
              <a:prstDash val="solid"/>
              <a:round/>
            </a:ln>
          </c:spPr>
        </c:majorGridlines>
        <c:title>
          <c:tx>
            <c:rich>
              <a:bodyPr rot="-5400000"/>
              <a:lstStyle/>
              <a:p>
                <a:pPr>
                  <a:defRPr sz="1200" b="0" i="0" u="none" strike="noStrike">
                    <a:solidFill>
                      <a:srgbClr val="595959"/>
                    </a:solidFill>
                    <a:latin typeface="MS Gothic"/>
                  </a:defRPr>
                </a:pPr>
                <a:r>
                  <a:rPr lang="fr-FR" sz="1200" b="0" i="0" u="none" strike="noStrike">
                    <a:solidFill>
                      <a:srgbClr val="595959"/>
                    </a:solidFill>
                    <a:latin typeface="MS Gothic"/>
                  </a:rPr>
                  <a:t>Magnitude [mV] </a:t>
                </a:r>
              </a:p>
            </c:rich>
          </c:tx>
          <c:layout/>
          <c:overlay val="1"/>
        </c:title>
        <c:numFmt formatCode="General" sourceLinked="0"/>
        <c:majorTickMark val="none"/>
        <c:minorTickMark val="none"/>
        <c:tickLblPos val="nextTo"/>
        <c:spPr>
          <a:ln w="12700" cap="flat">
            <a:solidFill>
              <a:srgbClr val="BFBFBF"/>
            </a:solidFill>
            <a:prstDash val="solid"/>
            <a:round/>
          </a:ln>
        </c:spPr>
        <c:txPr>
          <a:bodyPr rot="0"/>
          <a:lstStyle/>
          <a:p>
            <a:pPr>
              <a:defRPr sz="1200" b="0" i="0" u="none" strike="noStrike">
                <a:solidFill>
                  <a:srgbClr val="595959"/>
                </a:solidFill>
                <a:latin typeface="MS Gothic"/>
              </a:defRPr>
            </a:pPr>
            <a:endParaRPr lang="fr-FR"/>
          </a:p>
        </c:txPr>
        <c:crossAx val="592958592"/>
        <c:crosses val="autoZero"/>
        <c:crossBetween val="between"/>
        <c:majorUnit val="0.25"/>
        <c:minorUnit val="0.125"/>
      </c:valAx>
      <c:spPr>
        <a:noFill/>
        <a:ln w="12700" cap="flat">
          <a:noFill/>
          <a:miter lim="400000"/>
        </a:ln>
        <a:effectLst/>
      </c:spPr>
    </c:plotArea>
    <c:legend>
      <c:legendPos val="r"/>
      <c:layout>
        <c:manualLayout>
          <c:xMode val="edge"/>
          <c:yMode val="edge"/>
          <c:x val="0.70051099999999999"/>
          <c:y val="9.6928299999999995E-2"/>
          <c:w val="0.24579500000000001"/>
          <c:h val="8.4202700000000005E-2"/>
        </c:manualLayout>
      </c:layout>
      <c:overlay val="1"/>
      <c:spPr>
        <a:solidFill>
          <a:srgbClr val="FBE5D6"/>
        </a:solidFill>
        <a:ln w="12700" cap="flat">
          <a:noFill/>
          <a:miter lim="400000"/>
        </a:ln>
        <a:effectLst/>
      </c:spPr>
      <c:txPr>
        <a:bodyPr rot="0"/>
        <a:lstStyle/>
        <a:p>
          <a:pPr>
            <a:defRPr sz="1200" b="0" i="0" u="none" strike="noStrike">
              <a:solidFill>
                <a:srgbClr val="595959"/>
              </a:solidFill>
              <a:latin typeface="MS Gothic"/>
            </a:defRPr>
          </a:pPr>
          <a:endParaRPr lang="fr-FR"/>
        </a:p>
      </c:txPr>
    </c:legend>
    <c:plotVisOnly val="1"/>
    <c:dispBlanksAs val="gap"/>
    <c:showDLblsOverMax val="1"/>
  </c:chart>
  <c:spPr>
    <a:solidFill>
      <a:srgbClr val="FFFFFF"/>
    </a:solidFill>
    <a:ln w="12700" cap="flat">
      <a:solidFill>
        <a:srgbClr val="D9D9D9"/>
      </a:solidFill>
      <a:prstDash val="solid"/>
      <a:round/>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76300000000001"/>
          <c:y val="5.9202699999999997E-2"/>
          <c:w val="0.81459899999999996"/>
          <c:h val="0.76126099999999997"/>
        </c:manualLayout>
      </c:layout>
      <c:scatterChart>
        <c:scatterStyle val="lineMarker"/>
        <c:varyColors val="0"/>
        <c:ser>
          <c:idx val="0"/>
          <c:order val="0"/>
          <c:tx>
            <c:strRef>
              <c:f>Sheet1!$B$1</c:f>
              <c:strCache>
                <c:ptCount val="1"/>
                <c:pt idx="0">
                  <c:v>LumiBelle2</c:v>
                </c:pt>
              </c:strCache>
            </c:strRef>
          </c:tx>
          <c:spPr>
            <a:ln w="12700" cap="flat">
              <a:noFill/>
              <a:miter lim="400000"/>
            </a:ln>
            <a:effectLst/>
          </c:spPr>
          <c:marker>
            <c:symbol val="circle"/>
            <c:size val="4"/>
            <c:spPr>
              <a:solidFill>
                <a:schemeClr val="accent5"/>
              </a:solidFill>
              <a:ln w="9525" cap="flat">
                <a:solidFill>
                  <a:schemeClr val="accent5"/>
                </a:solidFill>
                <a:prstDash val="solid"/>
                <a:miter lim="800000"/>
              </a:ln>
              <a:effectLst/>
            </c:spPr>
          </c:marker>
          <c:xVal>
            <c:numRef>
              <c:f>Sheet1!$B$2:$B$10</c:f>
              <c:numCache>
                <c:formatCode>General</c:formatCode>
                <c:ptCount val="9"/>
                <c:pt idx="0">
                  <c:v>0</c:v>
                </c:pt>
                <c:pt idx="1">
                  <c:v>100</c:v>
                </c:pt>
                <c:pt idx="2">
                  <c:v>-100</c:v>
                </c:pt>
                <c:pt idx="3">
                  <c:v>-200</c:v>
                </c:pt>
                <c:pt idx="4">
                  <c:v>200</c:v>
                </c:pt>
                <c:pt idx="5">
                  <c:v>300</c:v>
                </c:pt>
                <c:pt idx="6">
                  <c:v>-300</c:v>
                </c:pt>
                <c:pt idx="7">
                  <c:v>-50</c:v>
                </c:pt>
                <c:pt idx="8">
                  <c:v>50</c:v>
                </c:pt>
              </c:numCache>
            </c:numRef>
          </c:xVal>
          <c:yVal>
            <c:numRef>
              <c:f>Sheet1!$C$2:$C$10</c:f>
              <c:numCache>
                <c:formatCode>General</c:formatCode>
                <c:ptCount val="9"/>
                <c:pt idx="0">
                  <c:v>0.4</c:v>
                </c:pt>
                <c:pt idx="1">
                  <c:v>-3.5</c:v>
                </c:pt>
                <c:pt idx="2">
                  <c:v>4.0999999999999996</c:v>
                </c:pt>
                <c:pt idx="3">
                  <c:v>7.2</c:v>
                </c:pt>
                <c:pt idx="4">
                  <c:v>-4.9000000000000004</c:v>
                </c:pt>
                <c:pt idx="5">
                  <c:v>-6.1</c:v>
                </c:pt>
                <c:pt idx="6">
                  <c:v>6.1</c:v>
                </c:pt>
                <c:pt idx="7">
                  <c:v>0.64</c:v>
                </c:pt>
                <c:pt idx="8">
                  <c:v>-1.72</c:v>
                </c:pt>
              </c:numCache>
            </c:numRef>
          </c:yVal>
          <c:smooth val="0"/>
        </c:ser>
        <c:dLbls>
          <c:showLegendKey val="0"/>
          <c:showVal val="0"/>
          <c:showCatName val="0"/>
          <c:showSerName val="0"/>
          <c:showPercent val="0"/>
          <c:showBubbleSize val="0"/>
        </c:dLbls>
        <c:axId val="598076416"/>
        <c:axId val="602473984"/>
      </c:scatterChart>
      <c:valAx>
        <c:axId val="598076416"/>
        <c:scaling>
          <c:orientation val="minMax"/>
        </c:scaling>
        <c:delete val="0"/>
        <c:axPos val="b"/>
        <c:majorGridlines>
          <c:spPr>
            <a:ln w="12700" cap="flat">
              <a:solidFill>
                <a:srgbClr val="D9D9D9"/>
              </a:solidFill>
              <a:prstDash val="solid"/>
              <a:round/>
            </a:ln>
          </c:spPr>
        </c:majorGridlines>
        <c:title>
          <c:tx>
            <c:rich>
              <a:bodyPr rot="0"/>
              <a:lstStyle/>
              <a:p>
                <a:pPr>
                  <a:defRPr sz="1200" b="0" i="0" u="none" strike="noStrike">
                    <a:solidFill>
                      <a:srgbClr val="595959"/>
                    </a:solidFill>
                    <a:latin typeface="MS Gothic"/>
                  </a:defRPr>
                </a:pPr>
                <a:r>
                  <a:rPr lang="fr-FR" sz="1200" b="0" i="0" u="none" strike="noStrike">
                    <a:solidFill>
                      <a:srgbClr val="595959"/>
                    </a:solidFill>
                    <a:latin typeface="MS Gothic"/>
                  </a:rPr>
                  <a:t>HER IP Hor. offset [µm]</a:t>
                </a:r>
              </a:p>
            </c:rich>
          </c:tx>
          <c:layout/>
          <c:overlay val="1"/>
        </c:title>
        <c:numFmt formatCode="General" sourceLinked="0"/>
        <c:majorTickMark val="none"/>
        <c:minorTickMark val="none"/>
        <c:tickLblPos val="nextTo"/>
        <c:spPr>
          <a:ln w="12700" cap="flat">
            <a:solidFill>
              <a:srgbClr val="BFBFBF"/>
            </a:solidFill>
            <a:prstDash val="solid"/>
            <a:round/>
          </a:ln>
        </c:spPr>
        <c:txPr>
          <a:bodyPr rot="0"/>
          <a:lstStyle/>
          <a:p>
            <a:pPr>
              <a:defRPr sz="1200" b="0" i="0" u="none" strike="noStrike">
                <a:solidFill>
                  <a:srgbClr val="595959"/>
                </a:solidFill>
                <a:latin typeface="MS Gothic"/>
              </a:defRPr>
            </a:pPr>
            <a:endParaRPr lang="fr-FR"/>
          </a:p>
        </c:txPr>
        <c:crossAx val="602473984"/>
        <c:crosses val="autoZero"/>
        <c:crossBetween val="between"/>
        <c:majorUnit val="150"/>
        <c:minorUnit val="75"/>
      </c:valAx>
      <c:valAx>
        <c:axId val="602473984"/>
        <c:scaling>
          <c:orientation val="minMax"/>
        </c:scaling>
        <c:delete val="0"/>
        <c:axPos val="l"/>
        <c:majorGridlines>
          <c:spPr>
            <a:ln w="12700" cap="flat">
              <a:solidFill>
                <a:srgbClr val="D9D9D9"/>
              </a:solidFill>
              <a:prstDash val="solid"/>
              <a:round/>
            </a:ln>
          </c:spPr>
        </c:majorGridlines>
        <c:title>
          <c:tx>
            <c:rich>
              <a:bodyPr rot="-5400000"/>
              <a:lstStyle/>
              <a:p>
                <a:pPr>
                  <a:defRPr sz="1200" b="0" i="0" u="none" strike="noStrike">
                    <a:solidFill>
                      <a:srgbClr val="595959"/>
                    </a:solidFill>
                    <a:latin typeface="MS Gothic"/>
                  </a:defRPr>
                </a:pPr>
                <a:r>
                  <a:rPr lang="fr-FR" sz="1200" b="0" i="0" u="none" strike="noStrike">
                    <a:solidFill>
                      <a:srgbClr val="595959"/>
                    </a:solidFill>
                    <a:latin typeface="MS Gothic"/>
                  </a:rPr>
                  <a:t>Magnitude [mV] </a:t>
                </a:r>
              </a:p>
            </c:rich>
          </c:tx>
          <c:layout/>
          <c:overlay val="1"/>
        </c:title>
        <c:numFmt formatCode="General" sourceLinked="0"/>
        <c:majorTickMark val="none"/>
        <c:minorTickMark val="none"/>
        <c:tickLblPos val="nextTo"/>
        <c:spPr>
          <a:ln w="12700" cap="flat">
            <a:solidFill>
              <a:srgbClr val="BFBFBF"/>
            </a:solidFill>
            <a:prstDash val="solid"/>
            <a:round/>
          </a:ln>
        </c:spPr>
        <c:txPr>
          <a:bodyPr rot="0"/>
          <a:lstStyle/>
          <a:p>
            <a:pPr>
              <a:defRPr sz="1200" b="0" i="0" u="none" strike="noStrike">
                <a:solidFill>
                  <a:srgbClr val="595959"/>
                </a:solidFill>
                <a:latin typeface="MS Gothic"/>
              </a:defRPr>
            </a:pPr>
            <a:endParaRPr lang="fr-FR"/>
          </a:p>
        </c:txPr>
        <c:crossAx val="598076416"/>
        <c:crosses val="autoZero"/>
        <c:crossBetween val="between"/>
        <c:majorUnit val="4"/>
        <c:minorUnit val="2"/>
      </c:valAx>
      <c:spPr>
        <a:noFill/>
        <a:ln w="12700" cap="flat">
          <a:noFill/>
          <a:miter lim="400000"/>
        </a:ln>
        <a:effectLst/>
      </c:spPr>
    </c:plotArea>
    <c:legend>
      <c:legendPos val="r"/>
      <c:layout>
        <c:manualLayout>
          <c:xMode val="edge"/>
          <c:yMode val="edge"/>
          <c:x val="0.623695"/>
          <c:y val="9.6928299999999995E-2"/>
          <c:w val="0.30854599999999999"/>
          <c:h val="8.4202700000000005E-2"/>
        </c:manualLayout>
      </c:layout>
      <c:overlay val="1"/>
      <c:spPr>
        <a:solidFill>
          <a:srgbClr val="FBE5D6"/>
        </a:solidFill>
        <a:ln w="12700" cap="flat">
          <a:noFill/>
          <a:miter lim="400000"/>
        </a:ln>
        <a:effectLst/>
      </c:spPr>
      <c:txPr>
        <a:bodyPr rot="0"/>
        <a:lstStyle/>
        <a:p>
          <a:pPr>
            <a:defRPr sz="1200" b="0" i="0" u="none" strike="noStrike">
              <a:solidFill>
                <a:srgbClr val="595959"/>
              </a:solidFill>
              <a:latin typeface="MS Gothic"/>
            </a:defRPr>
          </a:pPr>
          <a:endParaRPr lang="fr-FR"/>
        </a:p>
      </c:txPr>
    </c:legend>
    <c:plotVisOnly val="1"/>
    <c:dispBlanksAs val="gap"/>
    <c:showDLblsOverMax val="1"/>
  </c:chart>
  <c:spPr>
    <a:solidFill>
      <a:srgbClr val="FFFFFF"/>
    </a:solidFill>
    <a:ln w="12700" cap="flat">
      <a:solidFill>
        <a:srgbClr val="D9D9D9"/>
      </a:solidFill>
      <a:prstDash val="solid"/>
      <a:round/>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9D1A16-9704-42F5-A6C2-6748BEFF79D4}" type="datetimeFigureOut">
              <a:rPr lang="fr-FR" smtClean="0"/>
              <a:t>23/05/2018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CB9D5-CC3B-4765-9478-F244979A3F59}" type="slidenum">
              <a:rPr lang="fr-FR" smtClean="0"/>
              <a:t>‹N°›</a:t>
            </a:fld>
            <a:endParaRPr lang="fr-FR"/>
          </a:p>
        </p:txBody>
      </p:sp>
    </p:spTree>
    <p:extLst>
      <p:ext uri="{BB962C8B-B14F-4D97-AF65-F5344CB8AC3E}">
        <p14:creationId xmlns:p14="http://schemas.microsoft.com/office/powerpoint/2010/main" val="243385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702C95A-C5A0-4D21-8205-B53FE2374D81}" type="slidenum">
              <a:rPr lang="fr-FR" altLang="fr-FR" smtClean="0"/>
              <a:pPr eaLnBrk="1" hangingPunct="1">
                <a:spcBef>
                  <a:spcPct val="0"/>
                </a:spcBef>
              </a:pPr>
              <a:t>1</a:t>
            </a:fld>
            <a:endParaRPr lang="fr-FR" altLang="fr-FR" smtClean="0"/>
          </a:p>
        </p:txBody>
      </p:sp>
      <p:sp>
        <p:nvSpPr>
          <p:cNvPr id="5632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fr-FR" altLang="fr-FR" sz="5600"/>
          </a:p>
        </p:txBody>
      </p:sp>
      <p:sp>
        <p:nvSpPr>
          <p:cNvPr id="56324" name="Rectangle 3"/>
          <p:cNvSpPr>
            <a:spLocks noGrp="1" noChangeArrowheads="1"/>
          </p:cNvSpPr>
          <p:nvPr>
            <p:ph type="body"/>
          </p:nvPr>
        </p:nvSpPr>
        <p:spPr>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fr-FR" altLang="fr-FR"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By mixing the dithering driven signal and luminosity monitoring signal, you can get the Phase and then you get the final results, as shown here. then with several successful corrective moves, you can obtain the slope of this response function, and finally, with Newton method to find zero is used to correct the beam orbit at 1Hz.</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LGSO (Lu2-xGdxSiO5)</a:t>
            </a:r>
            <a:endParaRPr lang="en-CA" dirty="0"/>
          </a:p>
        </p:txBody>
      </p:sp>
      <p:sp>
        <p:nvSpPr>
          <p:cNvPr id="4" name="Slide Number Placeholder 3"/>
          <p:cNvSpPr>
            <a:spLocks noGrp="1"/>
          </p:cNvSpPr>
          <p:nvPr>
            <p:ph type="sldNum" sz="quarter" idx="10"/>
          </p:nvPr>
        </p:nvSpPr>
        <p:spPr/>
        <p:txBody>
          <a:bodyPr/>
          <a:lstStyle/>
          <a:p>
            <a:fld id="{6F9A2226-5C46-44D2-A20F-2FF7C4B71E36}" type="slidenum">
              <a:rPr lang="en-US" smtClean="0"/>
              <a:t>6</a:t>
            </a:fld>
            <a:endParaRPr lang="en-US"/>
          </a:p>
        </p:txBody>
      </p:sp>
    </p:spTree>
    <p:extLst>
      <p:ext uri="{BB962C8B-B14F-4D97-AF65-F5344CB8AC3E}">
        <p14:creationId xmlns:p14="http://schemas.microsoft.com/office/powerpoint/2010/main" val="421728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r>
              <a:t>So, for our systems, Main signal sources and their features are listed here, the processes in the green box are background, and the Bremsstrahlung process is dominated for LumiBelle2 and ZDLM, and as explained before, Radiative Bhabha process is the basis of luminosity monitoring.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r>
              <a:t>During single beam commissioning of Phase-2, preliminary study of background was done, we increased the current several steps, and for each step we stay there several minutes for data taking, LER results are shown here. Due to the beam-gas desorption, the pressure is proportional to the beam current, so as you can see, background signal is proportional to the product of beam current and pressure, as expected.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t>Then those measured results was compared with our simulation,  since bremsstrahlung process is dominated in our system, and the particles detected by our system  are mainly scatted around IP, and the pressure at IP is higher than other place due to its tiny beam pipe and there is no vacuum bump in that region . After consider the vacuum level at IP and equivalent atomic number, we found that our simulation are just slightly higher than the measurement.as shown the two figures in the 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As you already know, the first collision observed by Belle2 is around 1 am on 26th April, while for our system, we observed it several hours before, when the accelerator scientist try to find the collision by scanning the beam position vertically and longitudinally. As you can see, several peaks corresponding to those scans were observed in both ring and our both systems. </a:t>
            </a:r>
          </a:p>
          <a:p>
            <a:r>
              <a:t>First belle-2 physics running from 10:30 pm, and then Belle 2 first collision was observed around 1 am 26th April.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r>
              <a:t>Fist of all, I would like to introduce you about the dithering feedback briefly. For collision beams at SuperKEKB, LER beam is dithered at a fixed frequency, and then the luminosity changes as function of beam-beam offset like this, and then LumiBelle2 and ZDLM provide the luminosity signal, with the lock-in amplifier, we can extract the magnitude of luminosity signal at dithering frequency, and its output is something like this as function of offset, then based on this we can get the offset information and then kick the HER beam orbit to achieve the optimum collision and maintain it with a closed loop, so that’s done.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By mixing the dithering driven signal and luminosity monitoring signal, you can get the Phase and then you get the final results, as shown here. then with several successful corrective moves, you can obtain the slope of this response function, and finally, with Newton method to find zero is used to correct the beam orbit at 1Hz.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By mixing the dithering driven signal and luminosity monitoring signal, you can get the Phase and then you get the final results, as shown here. then with several successful corrective moves, you can obtain the slope of this response function, and finally, with Newton method to find zero is used to correct the beam orbit at 1Hz.</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23/05/2018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23/05/2018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23/05/2018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1AF1E41-0FA0-4364-A543-00DF2925C48B}" type="slidenum">
              <a:rPr lang="fr-FR"/>
              <a:pPr>
                <a:defRPr/>
              </a:pPr>
              <a:t>‹N°›</a:t>
            </a:fld>
            <a:endParaRPr lang="fr-FR"/>
          </a:p>
        </p:txBody>
      </p:sp>
    </p:spTree>
    <p:extLst>
      <p:ext uri="{BB962C8B-B14F-4D97-AF65-F5344CB8AC3E}">
        <p14:creationId xmlns:p14="http://schemas.microsoft.com/office/powerpoint/2010/main" val="271521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タイトルとコンテンツ">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a:xfrm>
            <a:off x="457200" y="-24"/>
            <a:ext cx="8229600" cy="785818"/>
          </a:xfrm>
          <a:prstGeom prst="rect">
            <a:avLst/>
          </a:prstGeom>
        </p:spPr>
        <p:txBody>
          <a:bodyPr anchor="b" anchorCtr="0">
            <a:normAutofit/>
          </a:bodyPr>
          <a:lstStyle/>
          <a:p>
            <a:pPr algn="l"/>
            <a:r>
              <a:rPr lang="ja-JP" altLang="en-US"/>
              <a:t>マスタ タイトルの書式設定</a:t>
            </a:r>
            <a:endParaRPr lang="en-US"/>
          </a:p>
        </p:txBody>
      </p:sp>
      <p:sp>
        <p:nvSpPr>
          <p:cNvPr id="8" name="Date Placeholder 7"/>
          <p:cNvSpPr>
            <a:spLocks noGrp="1"/>
          </p:cNvSpPr>
          <p:nvPr>
            <p:ph type="dt" sz="half" idx="10"/>
          </p:nvPr>
        </p:nvSpPr>
        <p:spPr/>
        <p:txBody>
          <a:bodyPr/>
          <a:lstStyle/>
          <a:p>
            <a:r>
              <a:rPr lang="en-US" altLang="ja-JP">
                <a:solidFill>
                  <a:prstClr val="black"/>
                </a:solidFill>
              </a:rPr>
              <a:t>2017/3/7</a:t>
            </a:r>
            <a:endParaRPr lang="en-US">
              <a:solidFill>
                <a:prstClr val="black"/>
              </a:solidFill>
            </a:endParaRPr>
          </a:p>
        </p:txBody>
      </p:sp>
      <p:sp>
        <p:nvSpPr>
          <p:cNvPr id="9" name="Slide Number Placeholder 8"/>
          <p:cNvSpPr>
            <a:spLocks noGrp="1"/>
          </p:cNvSpPr>
          <p:nvPr>
            <p:ph type="sldNum" sz="quarter" idx="11"/>
          </p:nvPr>
        </p:nvSpPr>
        <p:spPr/>
        <p:txBody>
          <a:bodyPr/>
          <a:lstStyle/>
          <a:p>
            <a:pPr algn="r"/>
            <a:fld id="{D4C49B74-5DB2-4B03-B1D2-7F6A3C51C318}" type="slidenum">
              <a:rPr lang="en-US" smtClean="0">
                <a:solidFill>
                  <a:prstClr val="black"/>
                </a:solidFill>
              </a:rPr>
              <a:pPr algn="r"/>
              <a:t>‹N°›</a:t>
            </a:fld>
            <a:endParaRPr lang="en-US">
              <a:solidFill>
                <a:prstClr val="black"/>
              </a:solidFill>
            </a:endParaRPr>
          </a:p>
        </p:txBody>
      </p:sp>
      <p:sp>
        <p:nvSpPr>
          <p:cNvPr id="10" name="Footer Placeholder 9"/>
          <p:cNvSpPr>
            <a:spLocks noGrp="1"/>
          </p:cNvSpPr>
          <p:nvPr>
            <p:ph type="ftr" sz="quarter" idx="12"/>
          </p:nvPr>
        </p:nvSpPr>
        <p:spPr/>
        <p:txBody>
          <a:bodyPr/>
          <a:lstStyle/>
          <a:p>
            <a:r>
              <a:rPr lang="en-US" altLang="ja-JP">
                <a:solidFill>
                  <a:prstClr val="black"/>
                </a:solidFill>
              </a:rPr>
              <a:t>Journée Belle-II</a:t>
            </a:r>
            <a:endParaRPr lang="en-US">
              <a:solidFill>
                <a:prstClr val="black"/>
              </a:solidFill>
            </a:endParaRPr>
          </a:p>
        </p:txBody>
      </p:sp>
    </p:spTree>
    <p:extLst>
      <p:ext uri="{BB962C8B-B14F-4D97-AF65-F5344CB8AC3E}">
        <p14:creationId xmlns:p14="http://schemas.microsoft.com/office/powerpoint/2010/main" val="686409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31" name="Title Text"/>
          <p:cNvSpPr txBox="1">
            <a:spLocks noGrp="1"/>
          </p:cNvSpPr>
          <p:nvPr>
            <p:ph type="title"/>
          </p:nvPr>
        </p:nvSpPr>
        <p:spPr>
          <a:xfrm>
            <a:off x="82552" y="114300"/>
            <a:ext cx="6255839" cy="647903"/>
          </a:xfrm>
          <a:prstGeom prst="rect">
            <a:avLst/>
          </a:prstGeom>
          <a:effectLst/>
        </p:spPr>
        <p:txBody>
          <a:bodyPr anchor="ctr"/>
          <a:lstStyle>
            <a:lvl1pPr algn="l">
              <a:defRPr sz="3000"/>
            </a:lvl1pPr>
          </a:lstStyle>
          <a:p>
            <a:r>
              <a:t>Title Text</a:t>
            </a:r>
          </a:p>
        </p:txBody>
      </p:sp>
      <p:sp>
        <p:nvSpPr>
          <p:cNvPr id="32" name="Body Level One…"/>
          <p:cNvSpPr txBox="1">
            <a:spLocks noGrp="1"/>
          </p:cNvSpPr>
          <p:nvPr>
            <p:ph type="body" idx="1"/>
          </p:nvPr>
        </p:nvSpPr>
        <p:spPr>
          <a:xfrm>
            <a:off x="177801" y="939802"/>
            <a:ext cx="8813801" cy="5518352"/>
          </a:xfrm>
          <a:prstGeom prst="rect">
            <a:avLst/>
          </a:prstGeom>
        </p:spPr>
        <p:txBody>
          <a:bodyPr>
            <a:normAutofit/>
          </a:bodyPr>
          <a:lstStyle>
            <a:lvl1pPr indent="-342900">
              <a:buSzPts val="1800"/>
              <a:defRPr sz="1800"/>
            </a:lvl1pPr>
            <a:lvl2pPr marL="914400" indent="-342900">
              <a:buSzPts val="1800"/>
              <a:defRPr sz="1800"/>
            </a:lvl2pPr>
            <a:lvl3pPr marL="1436369" indent="-388619">
              <a:buSzPts val="1800"/>
              <a:defRPr sz="1800"/>
            </a:lvl3pPr>
            <a:lvl4pPr marL="1948516" indent="-430978">
              <a:buSzPts val="1800"/>
              <a:defRPr sz="1800"/>
            </a:lvl4pPr>
            <a:lvl5pPr marL="2405716" indent="-430978">
              <a:buSzPts val="1800"/>
              <a:defRPr sz="18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xfrm>
            <a:off x="8741425" y="6562019"/>
            <a:ext cx="256525" cy="258597"/>
          </a:xfrm>
          <a:prstGeom prst="rect">
            <a:avLst/>
          </a:prstGeom>
        </p:spPr>
        <p:txBody>
          <a:bodyPr/>
          <a:lstStyle>
            <a:lvl1pPr>
              <a:defRPr sz="1000">
                <a:solidFill>
                  <a:srgbClr val="000000"/>
                </a:solidFill>
              </a:defRPr>
            </a:lvl1pPr>
          </a:lstStyle>
          <a:p>
            <a:fld id="{86CB4B4D-7CA3-9044-876B-883B54F8677D}" type="slidenum">
              <a:t>‹N°›</a:t>
            </a:fld>
            <a:endParaRPr/>
          </a:p>
        </p:txBody>
      </p:sp>
      <p:sp>
        <p:nvSpPr>
          <p:cNvPr id="34" name="Shape 29"/>
          <p:cNvSpPr/>
          <p:nvPr/>
        </p:nvSpPr>
        <p:spPr>
          <a:xfrm>
            <a:off x="177801" y="6546850"/>
            <a:ext cx="8813801" cy="1"/>
          </a:xfrm>
          <a:prstGeom prst="line">
            <a:avLst/>
          </a:prstGeom>
          <a:ln w="19050">
            <a:solidFill>
              <a:srgbClr val="2F5496"/>
            </a:solidFill>
            <a:miter/>
          </a:ln>
        </p:spPr>
        <p:txBody>
          <a:bodyPr lIns="45719" rIns="45719"/>
          <a:lstStyle/>
          <a:p>
            <a:endParaRPr/>
          </a:p>
        </p:txBody>
      </p:sp>
      <p:sp>
        <p:nvSpPr>
          <p:cNvPr id="35" name="Shape 31"/>
          <p:cNvSpPr/>
          <p:nvPr/>
        </p:nvSpPr>
        <p:spPr>
          <a:xfrm>
            <a:off x="177801" y="793751"/>
            <a:ext cx="8813801" cy="1"/>
          </a:xfrm>
          <a:prstGeom prst="line">
            <a:avLst/>
          </a:prstGeom>
          <a:ln w="25400">
            <a:solidFill>
              <a:srgbClr val="2F5496"/>
            </a:solidFill>
            <a:miter/>
          </a:ln>
        </p:spPr>
        <p:txBody>
          <a:bodyPr lIns="45719" rIns="45719"/>
          <a:lstStyle/>
          <a:p>
            <a:endParaRPr/>
          </a:p>
        </p:txBody>
      </p:sp>
      <p:sp>
        <p:nvSpPr>
          <p:cNvPr id="36" name="Shape 32"/>
          <p:cNvSpPr/>
          <p:nvPr/>
        </p:nvSpPr>
        <p:spPr>
          <a:xfrm>
            <a:off x="177801" y="822418"/>
            <a:ext cx="8813801" cy="1"/>
          </a:xfrm>
          <a:prstGeom prst="line">
            <a:avLst/>
          </a:prstGeom>
          <a:ln>
            <a:solidFill>
              <a:srgbClr val="2F5496"/>
            </a:solidFill>
            <a:miter/>
          </a:ln>
        </p:spPr>
        <p:txBody>
          <a:bodyPr lIns="45719" rIns="45719"/>
          <a:lstStyle/>
          <a:p>
            <a:endParaRPr/>
          </a:p>
        </p:txBody>
      </p:sp>
    </p:spTree>
    <p:extLst>
      <p:ext uri="{BB962C8B-B14F-4D97-AF65-F5344CB8AC3E}">
        <p14:creationId xmlns:p14="http://schemas.microsoft.com/office/powerpoint/2010/main" val="495243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23/05/2018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23/05/2018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23/05/2018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23/05/2018</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23/05/2018</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23/05/2018</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23/05/2018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23/05/2018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23/05/2018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5" descr="mag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Rectangle 3"/>
          <p:cNvSpPr>
            <a:spLocks noGrp="1" noChangeArrowheads="1"/>
          </p:cNvSpPr>
          <p:nvPr>
            <p:ph type="subTitle" idx="4294967295"/>
          </p:nvPr>
        </p:nvSpPr>
        <p:spPr>
          <a:xfrm>
            <a:off x="250031" y="2132856"/>
            <a:ext cx="8642350" cy="1080120"/>
          </a:xfrm>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ormAutofit/>
          </a:bodyPr>
          <a:lstStyle/>
          <a:p>
            <a:pPr marL="0" indent="0" algn="ctr" defTabSz="457200" eaLnBrk="1" hangingPunct="1">
              <a:lnSpc>
                <a:spcPct val="80000"/>
              </a:lnSpc>
              <a:spcBef>
                <a:spcPts val="700"/>
              </a:spcBef>
              <a:buClr>
                <a:srgbClr val="006600"/>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3600" dirty="0" smtClean="0">
                <a:solidFill>
                  <a:schemeClr val="tx1">
                    <a:lumMod val="85000"/>
                    <a:lumOff val="15000"/>
                  </a:schemeClr>
                </a:solidFill>
              </a:rPr>
              <a:t>Philip </a:t>
            </a:r>
            <a:r>
              <a:rPr lang="en-US" altLang="fr-FR" sz="3600" dirty="0" err="1" smtClean="0">
                <a:solidFill>
                  <a:schemeClr val="tx1">
                    <a:lumMod val="85000"/>
                    <a:lumOff val="15000"/>
                  </a:schemeClr>
                </a:solidFill>
              </a:rPr>
              <a:t>Bambade</a:t>
            </a:r>
            <a:r>
              <a:rPr lang="en-US" altLang="fr-FR" sz="3600" dirty="0">
                <a:solidFill>
                  <a:schemeClr val="tx1">
                    <a:lumMod val="85000"/>
                    <a:lumOff val="15000"/>
                  </a:schemeClr>
                </a:solidFill>
              </a:rPr>
              <a:t> </a:t>
            </a:r>
          </a:p>
          <a:p>
            <a:pPr marL="0" indent="0" algn="ctr" defTabSz="457200" eaLnBrk="1" hangingPunct="1">
              <a:lnSpc>
                <a:spcPct val="80000"/>
              </a:lnSpc>
              <a:spcBef>
                <a:spcPts val="700"/>
              </a:spcBef>
              <a:buClr>
                <a:srgbClr val="006600"/>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fr-FR" sz="3600" dirty="0" smtClean="0">
                <a:solidFill>
                  <a:schemeClr val="tx1">
                    <a:lumMod val="85000"/>
                    <a:lumOff val="15000"/>
                  </a:schemeClr>
                </a:solidFill>
              </a:rPr>
              <a:t>LAL-</a:t>
            </a:r>
            <a:r>
              <a:rPr lang="en-US" altLang="fr-FR" sz="3600" dirty="0" err="1" smtClean="0">
                <a:solidFill>
                  <a:schemeClr val="tx1">
                    <a:lumMod val="85000"/>
                    <a:lumOff val="15000"/>
                  </a:schemeClr>
                </a:solidFill>
              </a:rPr>
              <a:t>Orsay</a:t>
            </a:r>
            <a:endParaRPr lang="en-US" altLang="fr-FR" sz="3600" dirty="0">
              <a:solidFill>
                <a:schemeClr val="tx1">
                  <a:lumMod val="85000"/>
                  <a:lumOff val="15000"/>
                </a:schemeClr>
              </a:solidFill>
            </a:endParaRPr>
          </a:p>
        </p:txBody>
      </p:sp>
      <p:sp>
        <p:nvSpPr>
          <p:cNvPr id="2053" name="Rectangle 4"/>
          <p:cNvSpPr>
            <a:spLocks noChangeArrowheads="1"/>
          </p:cNvSpPr>
          <p:nvPr/>
        </p:nvSpPr>
        <p:spPr bwMode="auto">
          <a:xfrm>
            <a:off x="107950" y="6237312"/>
            <a:ext cx="8926513"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572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itchFamily="34" charset="0"/>
              </a:defRPr>
            </a:lvl1pPr>
            <a:lvl2pPr marL="742950" indent="-285750" defTabSz="4572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itchFamily="34" charset="0"/>
              </a:defRPr>
            </a:lvl2pPr>
            <a:lvl3pPr marL="1143000" indent="-228600" defTabSz="4572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itchFamily="34" charset="0"/>
              </a:defRPr>
            </a:lvl3pPr>
            <a:lvl4pPr marL="1600200" indent="-228600" defTabSz="4572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itchFamily="34" charset="0"/>
              </a:defRPr>
            </a:lvl4pPr>
            <a:lvl5pPr marL="2057400" indent="-228600" defTabSz="4572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itchFamily="34" charset="0"/>
              </a:defRPr>
            </a:lvl5pPr>
            <a:lvl6pPr marL="25146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itchFamily="34" charset="0"/>
              </a:defRPr>
            </a:lvl6pPr>
            <a:lvl7pPr marL="29718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itchFamily="34" charset="0"/>
              </a:defRPr>
            </a:lvl7pPr>
            <a:lvl8pPr marL="34290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itchFamily="34" charset="0"/>
              </a:defRPr>
            </a:lvl8pPr>
            <a:lvl9pPr marL="3886200" indent="-228600" defTabSz="4572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itchFamily="34" charset="0"/>
              </a:defRPr>
            </a:lvl9pPr>
          </a:lstStyle>
          <a:p>
            <a:pPr algn="ctr" eaLnBrk="1" hangingPunct="1">
              <a:spcBef>
                <a:spcPts val="500"/>
              </a:spcBef>
              <a:buClr>
                <a:srgbClr val="000000"/>
              </a:buClr>
              <a:buNone/>
            </a:pPr>
            <a:r>
              <a:rPr lang="en-US" sz="2400" dirty="0" smtClean="0"/>
              <a:t>11</a:t>
            </a:r>
            <a:r>
              <a:rPr lang="en-US" sz="2400" baseline="30000" dirty="0" smtClean="0"/>
              <a:t>th</a:t>
            </a:r>
            <a:r>
              <a:rPr lang="en-US" sz="2400" dirty="0" smtClean="0"/>
              <a:t> FCPPL workshop      Marseille - France    </a:t>
            </a:r>
            <a:r>
              <a:rPr lang="en-US" altLang="fr-FR" sz="2400" dirty="0" smtClean="0">
                <a:solidFill>
                  <a:srgbClr val="000000"/>
                </a:solidFill>
              </a:rPr>
              <a:t>  22-25 May 2018</a:t>
            </a:r>
          </a:p>
        </p:txBody>
      </p:sp>
      <p:sp>
        <p:nvSpPr>
          <p:cNvPr id="6" name="Titre 1"/>
          <p:cNvSpPr>
            <a:spLocks noGrp="1"/>
          </p:cNvSpPr>
          <p:nvPr>
            <p:ph type="title"/>
          </p:nvPr>
        </p:nvSpPr>
        <p:spPr>
          <a:xfrm>
            <a:off x="179512" y="44624"/>
            <a:ext cx="8837488" cy="1800200"/>
          </a:xfrm>
        </p:spPr>
        <p:txBody>
          <a:bodyPr>
            <a:noAutofit/>
          </a:bodyPr>
          <a:lstStyle/>
          <a:p>
            <a:pPr algn="l"/>
            <a:r>
              <a:rPr lang="en-US" sz="4000" b="1" dirty="0" smtClean="0"/>
              <a:t>          Report on BEAMS-LC-CEPC:</a:t>
            </a:r>
            <a:br>
              <a:rPr lang="en-US" sz="4000" b="1" dirty="0" smtClean="0"/>
            </a:br>
            <a:r>
              <a:rPr lang="en-US" sz="1200" b="1" dirty="0" smtClean="0"/>
              <a:t/>
            </a:r>
            <a:br>
              <a:rPr lang="en-US" sz="1200" b="1" dirty="0" smtClean="0"/>
            </a:br>
            <a:r>
              <a:rPr lang="en-US" sz="1200" b="1" dirty="0" smtClean="0"/>
              <a:t>  </a:t>
            </a:r>
            <a:r>
              <a:rPr lang="en-US" sz="2700" b="1" dirty="0" smtClean="0">
                <a:solidFill>
                  <a:srgbClr val="0000CC"/>
                </a:solidFill>
                <a:sym typeface="Wingdings" panose="05000000000000000000" pitchFamily="2" charset="2"/>
              </a:rPr>
              <a:t>1. </a:t>
            </a:r>
            <a:r>
              <a:rPr lang="en-US" sz="2700" b="1" dirty="0" smtClean="0">
                <a:solidFill>
                  <a:srgbClr val="0000CC"/>
                </a:solidFill>
              </a:rPr>
              <a:t>First </a:t>
            </a:r>
            <a:r>
              <a:rPr lang="en-US" sz="2700" b="1" dirty="0" smtClean="0">
                <a:solidFill>
                  <a:srgbClr val="0000CC"/>
                </a:solidFill>
              </a:rPr>
              <a:t>luminosity monitoring at </a:t>
            </a:r>
            <a:r>
              <a:rPr lang="en-US" sz="2700" b="1" dirty="0" err="1" smtClean="0">
                <a:solidFill>
                  <a:srgbClr val="0000CC"/>
                </a:solidFill>
              </a:rPr>
              <a:t>SuperKEKB</a:t>
            </a:r>
            <a:r>
              <a:rPr lang="en-US" sz="2700" b="1" dirty="0" smtClean="0"/>
              <a:t/>
            </a:r>
            <a:br>
              <a:rPr lang="en-US" sz="2700" b="1" dirty="0" smtClean="0"/>
            </a:br>
            <a:r>
              <a:rPr lang="en-US" sz="2700" b="1" dirty="0" smtClean="0">
                <a:solidFill>
                  <a:srgbClr val="FF6600"/>
                </a:solidFill>
                <a:sym typeface="Wingdings" panose="05000000000000000000" pitchFamily="2" charset="2"/>
              </a:rPr>
              <a:t>(</a:t>
            </a:r>
            <a:r>
              <a:rPr lang="en-US" sz="2700" b="1" dirty="0" smtClean="0">
                <a:solidFill>
                  <a:srgbClr val="FFCC99"/>
                </a:solidFill>
                <a:sym typeface="Wingdings" panose="05000000000000000000" pitchFamily="2" charset="2"/>
              </a:rPr>
              <a:t>2. </a:t>
            </a:r>
            <a:r>
              <a:rPr lang="en-US" sz="2700" b="1" dirty="0" smtClean="0">
                <a:solidFill>
                  <a:srgbClr val="FFCC99"/>
                </a:solidFill>
              </a:rPr>
              <a:t>Beam </a:t>
            </a:r>
            <a:r>
              <a:rPr lang="en-US" sz="2700" b="1" dirty="0" smtClean="0">
                <a:solidFill>
                  <a:srgbClr val="FFCC99"/>
                </a:solidFill>
              </a:rPr>
              <a:t>halo </a:t>
            </a:r>
            <a:r>
              <a:rPr lang="en-US" sz="2700" b="1" dirty="0" smtClean="0">
                <a:solidFill>
                  <a:srgbClr val="FFCC99"/>
                </a:solidFill>
              </a:rPr>
              <a:t>characterization </a:t>
            </a:r>
            <a:r>
              <a:rPr lang="en-US" sz="2700" b="1" dirty="0" smtClean="0">
                <a:solidFill>
                  <a:srgbClr val="FFCC99"/>
                </a:solidFill>
              </a:rPr>
              <a:t>at </a:t>
            </a:r>
            <a:r>
              <a:rPr lang="en-US" sz="2700" b="1" dirty="0" smtClean="0">
                <a:solidFill>
                  <a:srgbClr val="FFCC99"/>
                </a:solidFill>
              </a:rPr>
              <a:t>ATF/ATF2 </a:t>
            </a:r>
            <a:r>
              <a:rPr lang="en-US" sz="2700" b="1" dirty="0" smtClean="0">
                <a:solidFill>
                  <a:srgbClr val="FFCC99"/>
                </a:solidFill>
                <a:sym typeface="Wingdings" panose="05000000000000000000" pitchFamily="2" charset="2"/>
              </a:rPr>
              <a:t> </a:t>
            </a:r>
            <a:r>
              <a:rPr lang="en-US" sz="2700" b="1" dirty="0" smtClean="0">
                <a:solidFill>
                  <a:srgbClr val="FFCC99"/>
                </a:solidFill>
                <a:sym typeface="Wingdings" panose="05000000000000000000" pitchFamily="2" charset="2"/>
              </a:rPr>
              <a:t>backup</a:t>
            </a:r>
            <a:r>
              <a:rPr lang="en-US" sz="2700" b="1" dirty="0" smtClean="0">
                <a:solidFill>
                  <a:srgbClr val="FFCC99"/>
                </a:solidFill>
              </a:rPr>
              <a:t> slides</a:t>
            </a:r>
            <a:r>
              <a:rPr lang="en-US" sz="2700" b="1" dirty="0" smtClean="0">
                <a:solidFill>
                  <a:srgbClr val="FF6600"/>
                </a:solidFill>
              </a:rPr>
              <a:t>)</a:t>
            </a:r>
            <a:endParaRPr lang="fr-FR" sz="2700" dirty="0">
              <a:solidFill>
                <a:srgbClr val="FF6600"/>
              </a:solidFill>
            </a:endParaRPr>
          </a:p>
        </p:txBody>
      </p:sp>
      <p:sp>
        <p:nvSpPr>
          <p:cNvPr id="7" name="ZoneTexte 6"/>
          <p:cNvSpPr txBox="1"/>
          <p:nvPr/>
        </p:nvSpPr>
        <p:spPr>
          <a:xfrm>
            <a:off x="271016" y="3501008"/>
            <a:ext cx="8693472" cy="2431435"/>
          </a:xfrm>
          <a:prstGeom prst="rect">
            <a:avLst/>
          </a:prstGeom>
          <a:noFill/>
        </p:spPr>
        <p:txBody>
          <a:bodyPr wrap="square" rtlCol="0">
            <a:spAutoFit/>
          </a:bodyPr>
          <a:lstStyle/>
          <a:p>
            <a:r>
              <a:rPr lang="en-US" sz="1600" i="1" dirty="0" smtClean="0"/>
              <a:t>       </a:t>
            </a:r>
            <a:r>
              <a:rPr lang="en-US" sz="1600" i="1" u="sng" dirty="0" smtClean="0"/>
              <a:t>On </a:t>
            </a:r>
            <a:r>
              <a:rPr lang="en-US" sz="1600" i="1" u="sng" dirty="0" smtClean="0"/>
              <a:t>behalf of LAL </a:t>
            </a:r>
            <a:r>
              <a:rPr lang="en-US" sz="1600" i="1" u="sng" dirty="0" err="1" smtClean="0"/>
              <a:t>SuperKEKB</a:t>
            </a:r>
            <a:r>
              <a:rPr lang="en-US" sz="1600" i="1" u="sng" dirty="0" smtClean="0"/>
              <a:t> and ATF2 groups</a:t>
            </a:r>
            <a:r>
              <a:rPr lang="en-US" sz="1600" dirty="0" smtClean="0"/>
              <a:t>:                                </a:t>
            </a:r>
            <a:r>
              <a:rPr lang="en-US" sz="1600" dirty="0" smtClean="0"/>
              <a:t>   </a:t>
            </a:r>
            <a:r>
              <a:rPr lang="en-US" sz="2000" dirty="0">
                <a:solidFill>
                  <a:srgbClr val="C00000"/>
                </a:solidFill>
              </a:rPr>
              <a:t>*</a:t>
            </a:r>
            <a:r>
              <a:rPr lang="en-US" sz="1600" i="1" dirty="0"/>
              <a:t>Chinese Scholarship </a:t>
            </a:r>
            <a:r>
              <a:rPr lang="en-US" sz="1600" i="1" dirty="0" smtClean="0"/>
              <a:t>Council</a:t>
            </a:r>
            <a:endParaRPr lang="en-US" sz="1600" dirty="0" smtClean="0"/>
          </a:p>
          <a:p>
            <a:endParaRPr lang="en-US" sz="400" dirty="0" smtClean="0"/>
          </a:p>
          <a:p>
            <a:r>
              <a:rPr lang="en-US" dirty="0" smtClean="0"/>
              <a:t>Philip </a:t>
            </a:r>
            <a:r>
              <a:rPr lang="en-US" dirty="0" err="1" smtClean="0"/>
              <a:t>Bambade</a:t>
            </a:r>
            <a:r>
              <a:rPr lang="en-US" dirty="0" smtClean="0"/>
              <a:t>, Salvatore </a:t>
            </a:r>
            <a:r>
              <a:rPr lang="en-US" dirty="0"/>
              <a:t>di Carlo (postdoc), </a:t>
            </a:r>
            <a:r>
              <a:rPr lang="en-US" dirty="0" smtClean="0"/>
              <a:t>Angeles </a:t>
            </a:r>
            <a:r>
              <a:rPr lang="en-US" dirty="0" err="1" smtClean="0"/>
              <a:t>Faus-Golfe</a:t>
            </a:r>
            <a:r>
              <a:rPr lang="en-US" dirty="0" smtClean="0"/>
              <a:t>, Didier </a:t>
            </a:r>
            <a:r>
              <a:rPr lang="en-US" dirty="0" err="1"/>
              <a:t>Jehanno</a:t>
            </a:r>
            <a:r>
              <a:rPr lang="en-US" dirty="0"/>
              <a:t> (</a:t>
            </a:r>
            <a:r>
              <a:rPr lang="en-US" sz="1600" dirty="0" smtClean="0"/>
              <a:t>engineer</a:t>
            </a:r>
            <a:r>
              <a:rPr lang="en-US" dirty="0" smtClean="0"/>
              <a:t>), </a:t>
            </a:r>
            <a:r>
              <a:rPr lang="en-US" dirty="0" err="1"/>
              <a:t>Viacheslav</a:t>
            </a:r>
            <a:r>
              <a:rPr lang="en-US" dirty="0"/>
              <a:t> </a:t>
            </a:r>
            <a:r>
              <a:rPr lang="en-US" dirty="0" err="1"/>
              <a:t>Kubytskyi</a:t>
            </a:r>
            <a:r>
              <a:rPr lang="en-US" dirty="0"/>
              <a:t>, Yann </a:t>
            </a:r>
            <a:r>
              <a:rPr lang="en-US" dirty="0" err="1" smtClean="0"/>
              <a:t>Peinaud</a:t>
            </a:r>
            <a:r>
              <a:rPr lang="en-US" dirty="0" smtClean="0"/>
              <a:t> (</a:t>
            </a:r>
            <a:r>
              <a:rPr lang="en-US" sz="1600" dirty="0" smtClean="0"/>
              <a:t>engineer</a:t>
            </a:r>
            <a:r>
              <a:rPr lang="en-US" dirty="0" smtClean="0"/>
              <a:t>), Cécile </a:t>
            </a:r>
            <a:r>
              <a:rPr lang="en-US" dirty="0" err="1" smtClean="0"/>
              <a:t>Rimbault</a:t>
            </a:r>
            <a:r>
              <a:rPr lang="en-US" dirty="0" smtClean="0"/>
              <a:t>, </a:t>
            </a:r>
            <a:r>
              <a:rPr lang="en-US" dirty="0" err="1" smtClean="0"/>
              <a:t>Sandry</a:t>
            </a:r>
            <a:r>
              <a:rPr lang="en-US" dirty="0" smtClean="0"/>
              <a:t> </a:t>
            </a:r>
            <a:r>
              <a:rPr lang="en-US" dirty="0" err="1" smtClean="0"/>
              <a:t>Wallon</a:t>
            </a:r>
            <a:r>
              <a:rPr lang="en-US" dirty="0" smtClean="0"/>
              <a:t> (engineer), </a:t>
            </a:r>
            <a:r>
              <a:rPr lang="en-US" dirty="0" err="1" smtClean="0"/>
              <a:t>Chengguo</a:t>
            </a:r>
            <a:r>
              <a:rPr lang="en-US" dirty="0" smtClean="0"/>
              <a:t> </a:t>
            </a:r>
            <a:r>
              <a:rPr lang="en-US" dirty="0" smtClean="0"/>
              <a:t>Pang</a:t>
            </a:r>
            <a:r>
              <a:rPr lang="en-US" sz="2000" dirty="0" smtClean="0">
                <a:solidFill>
                  <a:srgbClr val="C00000"/>
                </a:solidFill>
              </a:rPr>
              <a:t>*</a:t>
            </a:r>
            <a:r>
              <a:rPr lang="en-US" dirty="0" smtClean="0">
                <a:solidFill>
                  <a:srgbClr val="C00000"/>
                </a:solidFill>
              </a:rPr>
              <a:t> </a:t>
            </a:r>
            <a:r>
              <a:rPr lang="en-US" dirty="0" smtClean="0"/>
              <a:t> </a:t>
            </a:r>
            <a:r>
              <a:rPr lang="en-US" dirty="0"/>
              <a:t>(2</a:t>
            </a:r>
            <a:r>
              <a:rPr lang="en-US" baseline="30000" dirty="0"/>
              <a:t>nd</a:t>
            </a:r>
            <a:r>
              <a:rPr lang="en-US" dirty="0"/>
              <a:t> year PhD student), </a:t>
            </a:r>
            <a:r>
              <a:rPr lang="en-US" dirty="0" err="1"/>
              <a:t>Renjun</a:t>
            </a:r>
            <a:r>
              <a:rPr lang="en-US" dirty="0"/>
              <a:t> </a:t>
            </a:r>
            <a:r>
              <a:rPr lang="en-US" dirty="0" smtClean="0"/>
              <a:t>Yang</a:t>
            </a:r>
            <a:r>
              <a:rPr lang="en-US" sz="2000" dirty="0" smtClean="0">
                <a:solidFill>
                  <a:srgbClr val="C00000"/>
                </a:solidFill>
              </a:rPr>
              <a:t>*</a:t>
            </a:r>
            <a:r>
              <a:rPr lang="en-US" dirty="0" smtClean="0">
                <a:solidFill>
                  <a:srgbClr val="FF6600"/>
                </a:solidFill>
              </a:rPr>
              <a:t> </a:t>
            </a:r>
            <a:r>
              <a:rPr lang="en-US" dirty="0" smtClean="0"/>
              <a:t>(3</a:t>
            </a:r>
            <a:r>
              <a:rPr lang="en-US" baseline="30000" dirty="0" smtClean="0"/>
              <a:t>rd</a:t>
            </a:r>
            <a:r>
              <a:rPr lang="en-US" dirty="0" smtClean="0"/>
              <a:t> year PhD </a:t>
            </a:r>
            <a:r>
              <a:rPr lang="en-US" dirty="0" smtClean="0"/>
              <a:t>Student)</a:t>
            </a:r>
            <a:endParaRPr lang="en-US" dirty="0" smtClean="0">
              <a:solidFill>
                <a:srgbClr val="FF6600"/>
              </a:solidFill>
            </a:endParaRPr>
          </a:p>
          <a:p>
            <a:endParaRPr lang="en-US" sz="1600" i="1" dirty="0" smtClean="0">
              <a:solidFill>
                <a:prstClr val="black"/>
              </a:solidFill>
            </a:endParaRPr>
          </a:p>
          <a:p>
            <a:r>
              <a:rPr lang="en-US" sz="1600" i="1" dirty="0" smtClean="0">
                <a:solidFill>
                  <a:prstClr val="black"/>
                </a:solidFill>
              </a:rPr>
              <a:t>       </a:t>
            </a:r>
            <a:r>
              <a:rPr lang="en-US" sz="1600" i="1" u="sng" dirty="0" smtClean="0">
                <a:solidFill>
                  <a:prstClr val="black"/>
                </a:solidFill>
              </a:rPr>
              <a:t>Collaboration </a:t>
            </a:r>
            <a:r>
              <a:rPr lang="en-US" sz="1600" i="1" u="sng" dirty="0" smtClean="0">
                <a:solidFill>
                  <a:prstClr val="black"/>
                </a:solidFill>
              </a:rPr>
              <a:t>with Chinese Institutes</a:t>
            </a:r>
            <a:r>
              <a:rPr lang="en-US" sz="1600" dirty="0" smtClean="0">
                <a:solidFill>
                  <a:prstClr val="black"/>
                </a:solidFill>
              </a:rPr>
              <a:t>:</a:t>
            </a:r>
          </a:p>
          <a:p>
            <a:endParaRPr lang="en-US" sz="400" dirty="0" smtClean="0">
              <a:solidFill>
                <a:prstClr val="black"/>
              </a:solidFill>
            </a:endParaRPr>
          </a:p>
          <a:p>
            <a:r>
              <a:rPr lang="en-US" dirty="0" smtClean="0">
                <a:solidFill>
                  <a:prstClr val="black"/>
                </a:solidFill>
              </a:rPr>
              <a:t>IHEP: Sha </a:t>
            </a:r>
            <a:r>
              <a:rPr lang="en-US" dirty="0" smtClean="0">
                <a:solidFill>
                  <a:prstClr val="black"/>
                </a:solidFill>
              </a:rPr>
              <a:t>Bai, </a:t>
            </a:r>
            <a:r>
              <a:rPr lang="en-US" dirty="0" err="1" smtClean="0">
                <a:solidFill>
                  <a:prstClr val="black"/>
                </a:solidFill>
              </a:rPr>
              <a:t>Jie</a:t>
            </a:r>
            <a:r>
              <a:rPr lang="en-US" dirty="0" smtClean="0">
                <a:solidFill>
                  <a:prstClr val="black"/>
                </a:solidFill>
              </a:rPr>
              <a:t> Gao, Dou Wang, </a:t>
            </a:r>
            <a:r>
              <a:rPr lang="en-US" dirty="0" err="1" smtClean="0">
                <a:solidFill>
                  <a:prstClr val="black"/>
                </a:solidFill>
              </a:rPr>
              <a:t>Yiwei</a:t>
            </a:r>
            <a:r>
              <a:rPr lang="en-US" dirty="0" smtClean="0">
                <a:solidFill>
                  <a:prstClr val="black"/>
                </a:solidFill>
              </a:rPr>
              <a:t> </a:t>
            </a:r>
            <a:r>
              <a:rPr lang="en-US" dirty="0" smtClean="0">
                <a:solidFill>
                  <a:prstClr val="black"/>
                </a:solidFill>
              </a:rPr>
              <a:t>Wang </a:t>
            </a:r>
          </a:p>
          <a:p>
            <a:r>
              <a:rPr lang="en-US" dirty="0" smtClean="0">
                <a:solidFill>
                  <a:prstClr val="black"/>
                </a:solidFill>
              </a:rPr>
              <a:t>Nanjing Univ.: </a:t>
            </a:r>
            <a:r>
              <a:rPr lang="en-US" dirty="0" smtClean="0">
                <a:solidFill>
                  <a:prstClr val="black"/>
                </a:solidFill>
              </a:rPr>
              <a:t>Edna </a:t>
            </a:r>
            <a:r>
              <a:rPr lang="en-US" dirty="0" smtClean="0">
                <a:solidFill>
                  <a:prstClr val="black"/>
                </a:solidFill>
              </a:rPr>
              <a:t>Cheung, </a:t>
            </a:r>
            <a:r>
              <a:rPr lang="en-US" dirty="0" err="1" smtClean="0">
                <a:solidFill>
                  <a:prstClr val="black"/>
                </a:solidFill>
              </a:rPr>
              <a:t>Taifan</a:t>
            </a:r>
            <a:r>
              <a:rPr lang="en-US" dirty="0" smtClean="0">
                <a:solidFill>
                  <a:prstClr val="black"/>
                </a:solidFill>
              </a:rPr>
              <a:t> Zheng </a:t>
            </a:r>
            <a:r>
              <a:rPr lang="en-US" dirty="0" smtClean="0">
                <a:solidFill>
                  <a:prstClr val="black"/>
                </a:solidFill>
              </a:rPr>
              <a:t>(</a:t>
            </a:r>
            <a:r>
              <a:rPr lang="en-US" dirty="0" smtClean="0">
                <a:solidFill>
                  <a:prstClr val="black"/>
                </a:solidFill>
              </a:rPr>
              <a:t>1</a:t>
            </a:r>
            <a:r>
              <a:rPr lang="en-US" baseline="30000" dirty="0" smtClean="0">
                <a:solidFill>
                  <a:prstClr val="black"/>
                </a:solidFill>
              </a:rPr>
              <a:t>st</a:t>
            </a:r>
            <a:r>
              <a:rPr lang="en-US" dirty="0" smtClean="0">
                <a:solidFill>
                  <a:prstClr val="black"/>
                </a:solidFill>
              </a:rPr>
              <a:t> year PhD Student</a:t>
            </a:r>
            <a:r>
              <a:rPr lang="en-US" dirty="0" smtClean="0">
                <a:solidFill>
                  <a:prstClr val="black"/>
                </a:solidFill>
              </a:rPr>
              <a:t>)</a:t>
            </a:r>
            <a:endParaRPr lang="en-US" sz="2400" dirty="0"/>
          </a:p>
        </p:txBody>
      </p:sp>
    </p:spTree>
    <p:extLst>
      <p:ext uri="{BB962C8B-B14F-4D97-AF65-F5344CB8AC3E}">
        <p14:creationId xmlns:p14="http://schemas.microsoft.com/office/powerpoint/2010/main" val="4102394929"/>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4" name="Content Placeholder 2"/>
          <p:cNvSpPr txBox="1"/>
          <p:nvPr/>
        </p:nvSpPr>
        <p:spPr>
          <a:xfrm>
            <a:off x="310194" y="692696"/>
            <a:ext cx="6929788" cy="435068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nSpc>
                <a:spcPct val="90000"/>
              </a:lnSpc>
              <a:spcBef>
                <a:spcPts val="1200"/>
              </a:spcBef>
              <a:defRPr sz="2000" b="1">
                <a:solidFill>
                  <a:srgbClr val="404040"/>
                </a:solidFill>
                <a:latin typeface="Calibri"/>
                <a:ea typeface="Calibri"/>
                <a:cs typeface="Calibri"/>
                <a:sym typeface="Calibri"/>
              </a:defRPr>
            </a:pPr>
            <a:r>
              <a:rPr dirty="0" smtClean="0"/>
              <a:t>Coulomb</a:t>
            </a:r>
            <a:endParaRPr cap="all" dirty="0">
              <a:solidFill>
                <a:srgbClr val="637052"/>
              </a:solidFill>
            </a:endParaRPr>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Proportional to vacuum pressure and beam </a:t>
            </a:r>
            <a:r>
              <a:rPr dirty="0" smtClean="0"/>
              <a:t>current</a:t>
            </a:r>
            <a:endParaRPr sz="2000" b="1" dirty="0"/>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Important globally but negligible for luminosity </a:t>
            </a:r>
            <a:r>
              <a:rPr dirty="0" smtClean="0"/>
              <a:t>monitoring</a:t>
            </a:r>
            <a:endParaRPr baseline="30000" dirty="0"/>
          </a:p>
          <a:p>
            <a:pPr>
              <a:lnSpc>
                <a:spcPct val="90000"/>
              </a:lnSpc>
              <a:spcBef>
                <a:spcPts val="1200"/>
              </a:spcBef>
              <a:defRPr sz="2000" b="1">
                <a:solidFill>
                  <a:srgbClr val="404040"/>
                </a:solidFill>
                <a:latin typeface="Calibri"/>
                <a:ea typeface="Calibri"/>
                <a:cs typeface="Calibri"/>
                <a:sym typeface="Calibri"/>
              </a:defRPr>
            </a:pPr>
            <a:r>
              <a:rPr dirty="0" smtClean="0"/>
              <a:t>Bremsstrahlung</a:t>
            </a:r>
            <a:r>
              <a:rPr lang="en-US" dirty="0"/>
              <a:t> </a:t>
            </a:r>
            <a:r>
              <a:rPr lang="en-US" dirty="0" smtClean="0"/>
              <a:t>   </a:t>
            </a:r>
            <a:r>
              <a:rPr lang="en-US" dirty="0" smtClean="0">
                <a:solidFill>
                  <a:srgbClr val="00B050"/>
                </a:solidFill>
                <a:sym typeface="Wingdings" panose="05000000000000000000" pitchFamily="2" charset="2"/>
              </a:rPr>
              <a:t></a:t>
            </a:r>
            <a:r>
              <a:rPr lang="en-US" dirty="0" smtClean="0">
                <a:solidFill>
                  <a:srgbClr val="00B050"/>
                </a:solidFill>
              </a:rPr>
              <a:t>  dominant</a:t>
            </a:r>
            <a:endParaRPr cap="all" dirty="0">
              <a:solidFill>
                <a:srgbClr val="00B050"/>
              </a:solidFill>
            </a:endParaRPr>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Proportional to vacuum pressure and beam </a:t>
            </a:r>
            <a:r>
              <a:rPr dirty="0" smtClean="0"/>
              <a:t>current</a:t>
            </a:r>
            <a:endParaRPr sz="2000" b="1" dirty="0"/>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Largest source of background in phase </a:t>
            </a:r>
            <a:r>
              <a:rPr dirty="0" smtClean="0"/>
              <a:t>2</a:t>
            </a:r>
            <a:endParaRPr sz="2000" b="1" dirty="0"/>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Photons measured at HER </a:t>
            </a:r>
            <a:r>
              <a:rPr dirty="0" smtClean="0"/>
              <a:t>side</a:t>
            </a:r>
            <a:endParaRPr sz="2000" b="1" dirty="0"/>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Positrons measured at LER </a:t>
            </a:r>
            <a:r>
              <a:rPr dirty="0" smtClean="0"/>
              <a:t>side</a:t>
            </a:r>
            <a:endParaRPr dirty="0"/>
          </a:p>
          <a:p>
            <a:pPr>
              <a:lnSpc>
                <a:spcPct val="90000"/>
              </a:lnSpc>
              <a:spcBef>
                <a:spcPts val="1200"/>
              </a:spcBef>
              <a:defRPr sz="2000" b="1">
                <a:solidFill>
                  <a:srgbClr val="404040"/>
                </a:solidFill>
                <a:latin typeface="Calibri"/>
                <a:ea typeface="Calibri"/>
                <a:cs typeface="Calibri"/>
                <a:sym typeface="Calibri"/>
              </a:defRPr>
            </a:pPr>
            <a:r>
              <a:rPr dirty="0" err="1"/>
              <a:t>Touschek</a:t>
            </a:r>
            <a:r>
              <a:rPr b="0" dirty="0"/>
              <a:t>:</a:t>
            </a:r>
          </a:p>
          <a:p>
            <a:pPr marL="384047" lvl="1" indent="-182879">
              <a:lnSpc>
                <a:spcPct val="90000"/>
              </a:lnSpc>
              <a:spcBef>
                <a:spcPts val="400"/>
              </a:spcBef>
              <a:buClr>
                <a:srgbClr val="E48312"/>
              </a:buClr>
              <a:buSzPct val="100000"/>
              <a:buFont typeface="Trebuchet MS"/>
              <a:buChar char="◦"/>
              <a:defRPr sz="1800">
                <a:solidFill>
                  <a:srgbClr val="404040"/>
                </a:solidFill>
                <a:latin typeface="Calibri"/>
                <a:ea typeface="Calibri"/>
                <a:cs typeface="Calibri"/>
                <a:sym typeface="Calibri"/>
              </a:defRPr>
            </a:pPr>
            <a:r>
              <a:rPr dirty="0"/>
              <a:t>Proportional to square of beam </a:t>
            </a:r>
            <a:r>
              <a:rPr dirty="0" smtClean="0"/>
              <a:t>current</a:t>
            </a:r>
            <a:endParaRPr dirty="0"/>
          </a:p>
          <a:p>
            <a:pPr marL="384047" lvl="1" indent="-182879">
              <a:buClr>
                <a:srgbClr val="E48312"/>
              </a:buClr>
              <a:buSzPct val="100000"/>
              <a:buFont typeface="Trebuchet MS"/>
              <a:buChar char="◦"/>
              <a:defRPr sz="1800">
                <a:solidFill>
                  <a:srgbClr val="404040"/>
                </a:solidFill>
                <a:latin typeface="Calibri"/>
                <a:ea typeface="Calibri"/>
                <a:cs typeface="Calibri"/>
                <a:sym typeface="Calibri"/>
              </a:defRPr>
            </a:pPr>
            <a:r>
              <a:rPr dirty="0"/>
              <a:t>Inversely proportional to beam </a:t>
            </a:r>
            <a:r>
              <a:rPr dirty="0" smtClean="0"/>
              <a:t>size</a:t>
            </a:r>
            <a:endParaRPr dirty="0"/>
          </a:p>
        </p:txBody>
      </p:sp>
      <p:pic>
        <p:nvPicPr>
          <p:cNvPr id="505" name="Picture 45" descr="Picture 45"/>
          <p:cNvPicPr>
            <a:picLocks noChangeAspect="1"/>
          </p:cNvPicPr>
          <p:nvPr/>
        </p:nvPicPr>
        <p:blipFill>
          <a:blip r:embed="rId3">
            <a:extLst/>
          </a:blip>
          <a:srcRect r="50000"/>
          <a:stretch>
            <a:fillRect/>
          </a:stretch>
        </p:blipFill>
        <p:spPr>
          <a:xfrm>
            <a:off x="6932590" y="836712"/>
            <a:ext cx="1630197" cy="905666"/>
          </a:xfrm>
          <a:prstGeom prst="rect">
            <a:avLst/>
          </a:prstGeom>
          <a:ln w="12700">
            <a:miter lim="400000"/>
          </a:ln>
        </p:spPr>
      </p:pic>
      <p:pic>
        <p:nvPicPr>
          <p:cNvPr id="506" name="Picture 46" descr="Picture 46"/>
          <p:cNvPicPr>
            <a:picLocks noChangeAspect="1"/>
          </p:cNvPicPr>
          <p:nvPr/>
        </p:nvPicPr>
        <p:blipFill>
          <a:blip r:embed="rId3">
            <a:extLst/>
          </a:blip>
          <a:srcRect l="38177"/>
          <a:stretch>
            <a:fillRect/>
          </a:stretch>
        </p:blipFill>
        <p:spPr>
          <a:xfrm>
            <a:off x="6911141" y="2060848"/>
            <a:ext cx="1804635" cy="810846"/>
          </a:xfrm>
          <a:prstGeom prst="rect">
            <a:avLst/>
          </a:prstGeom>
          <a:ln w="12700">
            <a:miter lim="400000"/>
          </a:ln>
        </p:spPr>
      </p:pic>
      <p:pic>
        <p:nvPicPr>
          <p:cNvPr id="507" name="Picture 43" descr="Picture 43"/>
          <p:cNvPicPr>
            <a:picLocks noChangeAspect="1"/>
          </p:cNvPicPr>
          <p:nvPr/>
        </p:nvPicPr>
        <p:blipFill>
          <a:blip r:embed="rId4">
            <a:extLst/>
          </a:blip>
          <a:stretch>
            <a:fillRect/>
          </a:stretch>
        </p:blipFill>
        <p:spPr>
          <a:xfrm>
            <a:off x="6751001" y="3501008"/>
            <a:ext cx="1993541" cy="607480"/>
          </a:xfrm>
          <a:prstGeom prst="rect">
            <a:avLst/>
          </a:prstGeom>
          <a:ln w="12700">
            <a:miter lim="400000"/>
          </a:ln>
        </p:spPr>
      </p:pic>
      <p:sp>
        <p:nvSpPr>
          <p:cNvPr id="510" name="Rectangle"/>
          <p:cNvSpPr/>
          <p:nvPr/>
        </p:nvSpPr>
        <p:spPr>
          <a:xfrm>
            <a:off x="254644" y="692696"/>
            <a:ext cx="8660114" cy="3544329"/>
          </a:xfrm>
          <a:prstGeom prst="rect">
            <a:avLst/>
          </a:prstGeom>
          <a:ln w="25400">
            <a:solidFill>
              <a:srgbClr val="00F900"/>
            </a:solidFill>
            <a:miter lim="400000"/>
          </a:ln>
          <a:effectLst>
            <a:outerShdw blurRad="38100" dist="23000" dir="5400000" rotWithShape="0">
              <a:srgbClr val="000000">
                <a:alpha val="35000"/>
              </a:srgbClr>
            </a:outerShdw>
          </a:effectLst>
        </p:spPr>
        <p:txBody>
          <a:bodyPr lIns="45719" rIns="45719" anchor="ctr"/>
          <a:lstStyle/>
          <a:p>
            <a:pPr>
              <a:defRPr>
                <a:solidFill>
                  <a:srgbClr val="FFFFFF"/>
                </a:solidFill>
              </a:defRPr>
            </a:pPr>
            <a:endParaRPr/>
          </a:p>
        </p:txBody>
      </p:sp>
      <p:sp>
        <p:nvSpPr>
          <p:cNvPr id="511" name="Radiative Bhabha process:…"/>
          <p:cNvSpPr txBox="1"/>
          <p:nvPr/>
        </p:nvSpPr>
        <p:spPr>
          <a:xfrm>
            <a:off x="291530" y="5221090"/>
            <a:ext cx="4053543" cy="13042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900">
                <a:latin typeface="Arial Rounded MT Bold"/>
                <a:ea typeface="Arial Rounded MT Bold"/>
                <a:cs typeface="Arial Rounded MT Bold"/>
                <a:sym typeface="Arial Rounded MT Bold"/>
              </a:defRPr>
            </a:pPr>
            <a:r>
              <a:rPr dirty="0"/>
              <a:t>Radiative </a:t>
            </a:r>
            <a:r>
              <a:rPr dirty="0" err="1"/>
              <a:t>Bhabha</a:t>
            </a:r>
            <a:r>
              <a:rPr dirty="0"/>
              <a:t> process:</a:t>
            </a:r>
          </a:p>
          <a:p>
            <a:pPr marL="344487" indent="-166687">
              <a:buClr>
                <a:schemeClr val="accent2"/>
              </a:buClr>
              <a:buSzPct val="100000"/>
              <a:buChar char="‣"/>
              <a:defRPr sz="1800"/>
            </a:pPr>
            <a:r>
              <a:rPr dirty="0"/>
              <a:t> Scattered @ IP</a:t>
            </a:r>
          </a:p>
          <a:p>
            <a:pPr marL="344487" indent="-166687">
              <a:buClr>
                <a:schemeClr val="accent2"/>
              </a:buClr>
              <a:buSzPct val="100000"/>
              <a:buChar char="‣"/>
              <a:defRPr sz="1800"/>
            </a:pPr>
            <a:r>
              <a:rPr dirty="0"/>
              <a:t> Proportional to luminosity</a:t>
            </a:r>
          </a:p>
          <a:p>
            <a:pPr marL="344487" indent="-166687">
              <a:buClr>
                <a:schemeClr val="accent2"/>
              </a:buClr>
              <a:buSzPct val="100000"/>
              <a:buChar char="‣"/>
              <a:defRPr sz="1800"/>
            </a:pPr>
            <a:r>
              <a:rPr dirty="0"/>
              <a:t> Large cross-section</a:t>
            </a:r>
          </a:p>
        </p:txBody>
      </p:sp>
      <p:pic>
        <p:nvPicPr>
          <p:cNvPr id="512" name="Picture 2" descr="Picture 2"/>
          <p:cNvPicPr>
            <a:picLocks noChangeAspect="1"/>
          </p:cNvPicPr>
          <p:nvPr/>
        </p:nvPicPr>
        <p:blipFill>
          <a:blip r:embed="rId5">
            <a:extLst/>
          </a:blip>
          <a:srcRect t="8745"/>
          <a:stretch>
            <a:fillRect/>
          </a:stretch>
        </p:blipFill>
        <p:spPr>
          <a:xfrm>
            <a:off x="6762727" y="4930882"/>
            <a:ext cx="1970222" cy="1447478"/>
          </a:xfrm>
          <a:prstGeom prst="rect">
            <a:avLst/>
          </a:prstGeom>
          <a:ln w="12700">
            <a:miter lim="400000"/>
          </a:ln>
        </p:spPr>
      </p:pic>
      <p:sp>
        <p:nvSpPr>
          <p:cNvPr id="513" name="Rectangle"/>
          <p:cNvSpPr/>
          <p:nvPr/>
        </p:nvSpPr>
        <p:spPr>
          <a:xfrm>
            <a:off x="260188" y="4896769"/>
            <a:ext cx="8660114" cy="1772591"/>
          </a:xfrm>
          <a:prstGeom prst="rect">
            <a:avLst/>
          </a:prstGeom>
          <a:ln w="38100">
            <a:solidFill>
              <a:srgbClr val="FF2600"/>
            </a:solidFill>
          </a:ln>
          <a:effectLst>
            <a:outerShdw blurRad="38100" dist="23000" dir="5400000" rotWithShape="0">
              <a:srgbClr val="000000">
                <a:alpha val="35000"/>
              </a:srgbClr>
            </a:outerShdw>
          </a:effectLst>
        </p:spPr>
        <p:txBody>
          <a:bodyPr lIns="45719" rIns="45719" anchor="ctr"/>
          <a:lstStyle/>
          <a:p>
            <a:endParaRPr/>
          </a:p>
        </p:txBody>
      </p:sp>
      <p:sp>
        <p:nvSpPr>
          <p:cNvPr id="515" name="Background"/>
          <p:cNvSpPr txBox="1"/>
          <p:nvPr/>
        </p:nvSpPr>
        <p:spPr>
          <a:xfrm>
            <a:off x="2555776" y="44624"/>
            <a:ext cx="3659654"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solidFill>
                  <a:srgbClr val="00F900"/>
                </a:solidFill>
              </a:defRPr>
            </a:lvl1pPr>
          </a:lstStyle>
          <a:p>
            <a:r>
              <a:rPr lang="en-US" sz="2800" dirty="0" smtClean="0">
                <a:solidFill>
                  <a:srgbClr val="00B050"/>
                </a:solidFill>
              </a:rPr>
              <a:t>Signal beam </a:t>
            </a:r>
            <a:r>
              <a:rPr lang="en-US" sz="2800" dirty="0">
                <a:solidFill>
                  <a:srgbClr val="00B050"/>
                </a:solidFill>
              </a:rPr>
              <a:t>b</a:t>
            </a:r>
            <a:r>
              <a:rPr sz="2800" dirty="0" smtClean="0">
                <a:solidFill>
                  <a:srgbClr val="00B050"/>
                </a:solidFill>
              </a:rPr>
              <a:t>ackground</a:t>
            </a:r>
            <a:endParaRPr sz="2800" dirty="0">
              <a:solidFill>
                <a:srgbClr val="00B050"/>
              </a:solidFill>
            </a:endParaRPr>
          </a:p>
        </p:txBody>
      </p:sp>
      <p:sp>
        <p:nvSpPr>
          <p:cNvPr id="516" name="Luminosity signal"/>
          <p:cNvSpPr txBox="1"/>
          <p:nvPr/>
        </p:nvSpPr>
        <p:spPr>
          <a:xfrm>
            <a:off x="3070725" y="4312011"/>
            <a:ext cx="2599428" cy="52322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a:solidFill>
                  <a:srgbClr val="FF2600"/>
                </a:solidFill>
              </a:defRPr>
            </a:lvl1pPr>
          </a:lstStyle>
          <a:p>
            <a:r>
              <a:rPr sz="2800" dirty="0"/>
              <a:t>Luminosity signal</a:t>
            </a:r>
          </a:p>
        </p:txBody>
      </p:sp>
    </p:spTree>
    <p:extLst>
      <p:ext uri="{BB962C8B-B14F-4D97-AF65-F5344CB8AC3E}">
        <p14:creationId xmlns:p14="http://schemas.microsoft.com/office/powerpoint/2010/main" val="422911812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 name="Background study"/>
          <p:cNvSpPr txBox="1">
            <a:spLocks noGrp="1"/>
          </p:cNvSpPr>
          <p:nvPr>
            <p:ph type="title"/>
          </p:nvPr>
        </p:nvSpPr>
        <p:spPr>
          <a:prstGeom prst="rect">
            <a:avLst/>
          </a:prstGeom>
        </p:spPr>
        <p:txBody>
          <a:bodyPr/>
          <a:lstStyle>
            <a:lvl1pPr defTabSz="905255">
              <a:defRPr sz="2970"/>
            </a:lvl1pPr>
          </a:lstStyle>
          <a:p>
            <a:r>
              <a:rPr dirty="0"/>
              <a:t>Background </a:t>
            </a:r>
            <a:r>
              <a:rPr dirty="0" smtClean="0"/>
              <a:t>study</a:t>
            </a:r>
            <a:r>
              <a:rPr lang="en-US" dirty="0" smtClean="0"/>
              <a:t> (1)</a:t>
            </a:r>
            <a:endParaRPr dirty="0"/>
          </a:p>
        </p:txBody>
      </p:sp>
      <p:sp>
        <p:nvSpPr>
          <p:cNvPr id="524" name="Background measurement:…"/>
          <p:cNvSpPr txBox="1"/>
          <p:nvPr/>
        </p:nvSpPr>
        <p:spPr>
          <a:xfrm>
            <a:off x="192587" y="830523"/>
            <a:ext cx="8758827" cy="1056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140368" indent="-140368">
              <a:buSzPct val="100000"/>
              <a:buChar char="•"/>
              <a:defRPr sz="2000"/>
            </a:pPr>
            <a:r>
              <a:rPr dirty="0"/>
              <a:t>Background measurement:</a:t>
            </a:r>
          </a:p>
          <a:p>
            <a:pPr marL="266700" defTabSz="228600">
              <a:buSzPct val="60000"/>
              <a:buChar char="✦"/>
              <a:defRPr sz="1600"/>
            </a:pPr>
            <a:r>
              <a:rPr dirty="0" err="1"/>
              <a:t>Bremstrahlung</a:t>
            </a:r>
            <a:r>
              <a:rPr dirty="0"/>
              <a:t>  </a:t>
            </a:r>
            <a:r>
              <a:rPr lang="fr-FR" sz="2000" dirty="0" smtClean="0">
                <a:latin typeface="Apple Symbols"/>
                <a:ea typeface="Apple Symbols"/>
                <a:cs typeface="Apple Symbols"/>
                <a:sym typeface="Apple Symbols"/>
              </a:rPr>
              <a:t>∝</a:t>
            </a:r>
            <a:r>
              <a:rPr sz="1900" dirty="0" smtClean="0">
                <a:latin typeface="Apple Symbols"/>
                <a:ea typeface="Apple Symbols"/>
                <a:cs typeface="Apple Symbols"/>
                <a:sym typeface="Apple Symbols"/>
              </a:rPr>
              <a:t> </a:t>
            </a:r>
            <a:r>
              <a:rPr dirty="0">
                <a:latin typeface="Apple Symbols"/>
                <a:ea typeface="Apple Symbols"/>
                <a:cs typeface="Apple Symbols"/>
                <a:sym typeface="Apple Symbols"/>
              </a:rPr>
              <a:t>I*P</a:t>
            </a:r>
            <a:r>
              <a:rPr sz="1400" dirty="0">
                <a:latin typeface="Apple Symbols"/>
                <a:ea typeface="Apple Symbols"/>
                <a:cs typeface="Apple Symbols"/>
                <a:sym typeface="Apple Symbols"/>
              </a:rPr>
              <a:t> </a:t>
            </a:r>
            <a:r>
              <a:rPr dirty="0">
                <a:latin typeface="Apple Symbols"/>
                <a:ea typeface="Apple Symbols"/>
                <a:cs typeface="Apple Symbols"/>
                <a:sym typeface="Apple Symbols"/>
              </a:rPr>
              <a:t>       </a:t>
            </a:r>
            <a:r>
              <a:rPr lang="en-US" dirty="0" smtClean="0">
                <a:latin typeface="Apple Symbols"/>
                <a:ea typeface="Apple Symbols"/>
                <a:cs typeface="Apple Symbols"/>
                <a:sym typeface="Apple Symbols"/>
              </a:rPr>
              <a:t>  </a:t>
            </a:r>
            <a:r>
              <a:rPr sz="2300" dirty="0" smtClean="0">
                <a:solidFill>
                  <a:schemeClr val="accent2">
                    <a:satOff val="-18194"/>
                    <a:lumOff val="-11215"/>
                  </a:schemeClr>
                </a:solidFill>
                <a:latin typeface="Apple Symbols"/>
                <a:ea typeface="Apple Symbols"/>
                <a:cs typeface="Apple Symbols"/>
                <a:sym typeface="Apple Symbols"/>
              </a:rPr>
              <a:t>Dominant</a:t>
            </a:r>
            <a:endParaRPr dirty="0">
              <a:solidFill>
                <a:schemeClr val="accent2">
                  <a:satOff val="-18194"/>
                  <a:lumOff val="-11215"/>
                </a:schemeClr>
              </a:solidFill>
            </a:endParaRPr>
          </a:p>
          <a:p>
            <a:pPr marL="266700" defTabSz="228600">
              <a:buSzPct val="61000"/>
              <a:buChar char="✦"/>
              <a:defRPr sz="1600"/>
            </a:pPr>
            <a:r>
              <a:rPr dirty="0" err="1"/>
              <a:t>Touschek</a:t>
            </a:r>
            <a:r>
              <a:rPr dirty="0"/>
              <a:t> </a:t>
            </a:r>
            <a:r>
              <a:rPr lang="en-US" dirty="0" smtClean="0"/>
              <a:t>  </a:t>
            </a:r>
            <a:r>
              <a:rPr lang="fr-FR" sz="1600" dirty="0" smtClean="0">
                <a:latin typeface="Apple Symbols"/>
                <a:ea typeface="Apple Symbols"/>
                <a:cs typeface="Apple Symbols"/>
                <a:sym typeface="Apple Symbols"/>
              </a:rPr>
              <a:t>∝ </a:t>
            </a:r>
            <a:r>
              <a:rPr dirty="0" smtClean="0"/>
              <a:t> </a:t>
            </a:r>
            <a:r>
              <a:rPr dirty="0"/>
              <a:t>I</a:t>
            </a:r>
            <a:r>
              <a:rPr baseline="66666" dirty="0"/>
              <a:t>2</a:t>
            </a:r>
            <a:r>
              <a:rPr dirty="0"/>
              <a:t>/</a:t>
            </a:r>
            <a:r>
              <a:rPr dirty="0">
                <a:latin typeface="Helvetica"/>
                <a:ea typeface="Helvetica"/>
                <a:cs typeface="Helvetica"/>
                <a:sym typeface="Helvetica"/>
              </a:rPr>
              <a:t>(</a:t>
            </a:r>
            <a:r>
              <a:rPr dirty="0" err="1">
                <a:latin typeface="Helvetica"/>
                <a:ea typeface="Helvetica"/>
                <a:cs typeface="Helvetica"/>
                <a:sym typeface="Helvetica"/>
              </a:rPr>
              <a:t>σ</a:t>
            </a:r>
            <a:r>
              <a:rPr baseline="-20000" dirty="0" err="1"/>
              <a:t>x</a:t>
            </a:r>
            <a:r>
              <a:rPr dirty="0" err="1">
                <a:latin typeface="Helvetica"/>
                <a:ea typeface="Helvetica"/>
                <a:cs typeface="Helvetica"/>
                <a:sym typeface="Helvetica"/>
              </a:rPr>
              <a:t>σ</a:t>
            </a:r>
            <a:r>
              <a:rPr baseline="-20000" dirty="0" err="1">
                <a:latin typeface="Helvetica"/>
                <a:ea typeface="Helvetica"/>
                <a:cs typeface="Helvetica"/>
                <a:sym typeface="Helvetica"/>
              </a:rPr>
              <a:t>y</a:t>
            </a:r>
            <a:r>
              <a:rPr dirty="0" err="1">
                <a:latin typeface="Helvetica"/>
                <a:ea typeface="Helvetica"/>
                <a:cs typeface="Helvetica"/>
                <a:sym typeface="Helvetica"/>
              </a:rPr>
              <a:t>σ</a:t>
            </a:r>
            <a:r>
              <a:rPr baseline="-20000" dirty="0" err="1">
                <a:latin typeface="Helvetica"/>
                <a:ea typeface="Helvetica"/>
                <a:cs typeface="Helvetica"/>
                <a:sym typeface="Helvetica"/>
              </a:rPr>
              <a:t>z</a:t>
            </a:r>
            <a:r>
              <a:rPr dirty="0" smtClean="0">
                <a:latin typeface="Helvetica"/>
                <a:ea typeface="Helvetica"/>
                <a:cs typeface="Helvetica"/>
                <a:sym typeface="Helvetica"/>
              </a:rPr>
              <a:t>)</a:t>
            </a:r>
            <a:r>
              <a:rPr lang="en-US" dirty="0" smtClean="0">
                <a:latin typeface="Helvetica"/>
                <a:ea typeface="Helvetica"/>
                <a:cs typeface="Helvetica"/>
                <a:sym typeface="Helvetica"/>
              </a:rPr>
              <a:t> </a:t>
            </a:r>
            <a:r>
              <a:rPr lang="fr-FR" sz="1600" dirty="0">
                <a:latin typeface="Apple Symbols"/>
                <a:ea typeface="Apple Symbols"/>
                <a:cs typeface="Apple Symbols"/>
                <a:sym typeface="Apple Symbols"/>
              </a:rPr>
              <a:t>∝</a:t>
            </a:r>
            <a:r>
              <a:rPr sz="1900" dirty="0" smtClean="0">
                <a:latin typeface="Apple Symbols"/>
                <a:ea typeface="Apple Symbols"/>
                <a:cs typeface="Apple Symbols"/>
                <a:sym typeface="Apple Symbols"/>
              </a:rPr>
              <a:t> </a:t>
            </a:r>
            <a:r>
              <a:rPr sz="1600" dirty="0" smtClean="0">
                <a:latin typeface="Apple Symbols"/>
                <a:ea typeface="Apple Symbols"/>
                <a:cs typeface="Apple Symbols"/>
                <a:sym typeface="Apple Symbols"/>
              </a:rPr>
              <a:t>I</a:t>
            </a:r>
            <a:r>
              <a:rPr lang="en-US" sz="1600" dirty="0" smtClean="0">
                <a:latin typeface="Apple Symbols"/>
                <a:ea typeface="Apple Symbols"/>
                <a:cs typeface="Apple Symbols"/>
                <a:sym typeface="Apple Symbols"/>
              </a:rPr>
              <a:t> </a:t>
            </a:r>
            <a:r>
              <a:rPr lang="en-US" sz="1600" dirty="0" smtClean="0">
                <a:latin typeface="Apple Symbols"/>
                <a:ea typeface="Apple Symbols"/>
                <a:cs typeface="Apple Symbols"/>
                <a:sym typeface="Symbol"/>
              </a:rPr>
              <a:t> </a:t>
            </a:r>
            <a:r>
              <a:rPr sz="1600" dirty="0" smtClean="0">
                <a:latin typeface="Apple Symbols"/>
                <a:ea typeface="Apple Symbols"/>
                <a:cs typeface="Apple Symbols"/>
                <a:sym typeface="Apple Symbols"/>
              </a:rPr>
              <a:t>P </a:t>
            </a:r>
            <a:endParaRPr sz="1600" dirty="0">
              <a:latin typeface="Apple Symbols"/>
              <a:ea typeface="Apple Symbols"/>
              <a:cs typeface="Apple Symbols"/>
              <a:sym typeface="Apple Symbols"/>
            </a:endParaRPr>
          </a:p>
        </p:txBody>
      </p:sp>
      <p:pic>
        <p:nvPicPr>
          <p:cNvPr id="525" name="background_study_general.pdf" descr="background_study_general.pdf"/>
          <p:cNvPicPr>
            <a:picLocks noChangeAspect="1"/>
          </p:cNvPicPr>
          <p:nvPr/>
        </p:nvPicPr>
        <p:blipFill>
          <a:blip r:embed="rId3">
            <a:extLst/>
          </a:blip>
          <a:srcRect l="6498" r="10169"/>
          <a:stretch>
            <a:fillRect/>
          </a:stretch>
        </p:blipFill>
        <p:spPr>
          <a:xfrm>
            <a:off x="204421" y="2286199"/>
            <a:ext cx="5551880" cy="4147809"/>
          </a:xfrm>
          <a:prstGeom prst="rect">
            <a:avLst/>
          </a:prstGeom>
          <a:ln w="12700">
            <a:miter lim="400000"/>
          </a:ln>
        </p:spPr>
      </p:pic>
      <p:sp>
        <p:nvSpPr>
          <p:cNvPr id="526" name="Beam current"/>
          <p:cNvSpPr txBox="1"/>
          <p:nvPr/>
        </p:nvSpPr>
        <p:spPr>
          <a:xfrm>
            <a:off x="3807252" y="2679644"/>
            <a:ext cx="1338584"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Beam current</a:t>
            </a:r>
          </a:p>
        </p:txBody>
      </p:sp>
      <p:sp>
        <p:nvSpPr>
          <p:cNvPr id="527" name="Pressure"/>
          <p:cNvSpPr txBox="1"/>
          <p:nvPr/>
        </p:nvSpPr>
        <p:spPr>
          <a:xfrm>
            <a:off x="3997684" y="3712690"/>
            <a:ext cx="957720"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0433FF"/>
                </a:solidFill>
              </a:defRPr>
            </a:lvl1pPr>
          </a:lstStyle>
          <a:p>
            <a:r>
              <a:t>Pressure</a:t>
            </a:r>
          </a:p>
        </p:txBody>
      </p:sp>
      <p:sp>
        <p:nvSpPr>
          <p:cNvPr id="528" name="TIL_A"/>
          <p:cNvSpPr txBox="1"/>
          <p:nvPr/>
        </p:nvSpPr>
        <p:spPr>
          <a:xfrm>
            <a:off x="4157730" y="4842306"/>
            <a:ext cx="637628"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defRPr>
            </a:lvl1pPr>
          </a:lstStyle>
          <a:p>
            <a:r>
              <a:t>TIL_A</a:t>
            </a:r>
          </a:p>
        </p:txBody>
      </p:sp>
      <p:sp>
        <p:nvSpPr>
          <p:cNvPr id="529" name="TIL_C"/>
          <p:cNvSpPr txBox="1"/>
          <p:nvPr/>
        </p:nvSpPr>
        <p:spPr>
          <a:xfrm>
            <a:off x="4157730" y="5814455"/>
            <a:ext cx="637628"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00F900"/>
                </a:solidFill>
              </a:defRPr>
            </a:lvl1pPr>
          </a:lstStyle>
          <a:p>
            <a:r>
              <a:t>TIL_C</a:t>
            </a:r>
          </a:p>
        </p:txBody>
      </p:sp>
      <p:pic>
        <p:nvPicPr>
          <p:cNvPr id="530" name="Pressure_vs_current.pdf" descr="Pressure_vs_current.pdf"/>
          <p:cNvPicPr>
            <a:picLocks noChangeAspect="1"/>
          </p:cNvPicPr>
          <p:nvPr/>
        </p:nvPicPr>
        <p:blipFill>
          <a:blip r:embed="rId4">
            <a:extLst/>
          </a:blip>
          <a:srcRect l="4940" t="9030" r="4940" b="2743"/>
          <a:stretch>
            <a:fillRect/>
          </a:stretch>
        </p:blipFill>
        <p:spPr>
          <a:xfrm>
            <a:off x="5745117" y="888082"/>
            <a:ext cx="3273377" cy="2305990"/>
          </a:xfrm>
          <a:prstGeom prst="rect">
            <a:avLst/>
          </a:prstGeom>
          <a:ln w="12700">
            <a:miter lim="400000"/>
          </a:ln>
        </p:spPr>
      </p:pic>
      <p:sp>
        <p:nvSpPr>
          <p:cNvPr id="531" name="Pressure is proportional to current"/>
          <p:cNvSpPr txBox="1"/>
          <p:nvPr/>
        </p:nvSpPr>
        <p:spPr>
          <a:xfrm>
            <a:off x="5931830" y="3199664"/>
            <a:ext cx="3244405"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2600"/>
                </a:solidFill>
              </a:defRPr>
            </a:lvl1pPr>
          </a:lstStyle>
          <a:p>
            <a:r>
              <a:rPr sz="1400" dirty="0"/>
              <a:t>Pressure is proportional to current</a:t>
            </a:r>
          </a:p>
        </p:txBody>
      </p:sp>
      <p:pic>
        <p:nvPicPr>
          <p:cNvPr id="532" name="Screen Shot 2018-05-03 at 16.34.29.png" descr="Screen Shot 2018-05-03 at 16.34.29.png"/>
          <p:cNvPicPr>
            <a:picLocks noChangeAspect="1"/>
          </p:cNvPicPr>
          <p:nvPr/>
        </p:nvPicPr>
        <p:blipFill>
          <a:blip r:embed="rId5">
            <a:extLst/>
          </a:blip>
          <a:stretch>
            <a:fillRect/>
          </a:stretch>
        </p:blipFill>
        <p:spPr>
          <a:xfrm>
            <a:off x="5772328" y="3632432"/>
            <a:ext cx="3244404" cy="2305844"/>
          </a:xfrm>
          <a:prstGeom prst="rect">
            <a:avLst/>
          </a:prstGeom>
          <a:ln w="12700">
            <a:miter lim="400000"/>
          </a:ln>
        </p:spPr>
      </p:pic>
      <p:sp>
        <p:nvSpPr>
          <p:cNvPr id="533" name="Background signal is proportional to product of beam current and pressure"/>
          <p:cNvSpPr txBox="1"/>
          <p:nvPr/>
        </p:nvSpPr>
        <p:spPr>
          <a:xfrm>
            <a:off x="5931830" y="5957143"/>
            <a:ext cx="3244405"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2600"/>
                </a:solidFill>
              </a:defRPr>
            </a:lvl1pPr>
          </a:lstStyle>
          <a:p>
            <a:r>
              <a:rPr sz="1400" dirty="0"/>
              <a:t>Background signal is proportional to product of beam current and pressure  </a:t>
            </a:r>
          </a:p>
        </p:txBody>
      </p:sp>
      <p:sp>
        <p:nvSpPr>
          <p:cNvPr id="534" name="Beam gas desorption"/>
          <p:cNvSpPr txBox="1"/>
          <p:nvPr/>
        </p:nvSpPr>
        <p:spPr>
          <a:xfrm>
            <a:off x="6930592" y="2513871"/>
            <a:ext cx="2039539"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Beam gas desorption</a:t>
            </a:r>
          </a:p>
        </p:txBody>
      </p:sp>
    </p:spTree>
    <p:extLst>
      <p:ext uri="{BB962C8B-B14F-4D97-AF65-F5344CB8AC3E}">
        <p14:creationId xmlns:p14="http://schemas.microsoft.com/office/powerpoint/2010/main" val="282147152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0" name="Background study"/>
          <p:cNvSpPr txBox="1">
            <a:spLocks noGrp="1"/>
          </p:cNvSpPr>
          <p:nvPr>
            <p:ph type="title"/>
          </p:nvPr>
        </p:nvSpPr>
        <p:spPr>
          <a:prstGeom prst="rect">
            <a:avLst/>
          </a:prstGeom>
        </p:spPr>
        <p:txBody>
          <a:bodyPr/>
          <a:lstStyle>
            <a:lvl1pPr defTabSz="905255">
              <a:defRPr sz="2970"/>
            </a:lvl1pPr>
          </a:lstStyle>
          <a:p>
            <a:r>
              <a:rPr dirty="0"/>
              <a:t>Background </a:t>
            </a:r>
            <a:r>
              <a:rPr dirty="0" smtClean="0"/>
              <a:t>study</a:t>
            </a:r>
            <a:r>
              <a:rPr lang="en-US" dirty="0" smtClean="0"/>
              <a:t> (2)</a:t>
            </a:r>
            <a:endParaRPr dirty="0"/>
          </a:p>
        </p:txBody>
      </p:sp>
      <p:pic>
        <p:nvPicPr>
          <p:cNvPr id="542" name="simu_count_rate_comparison.pdf" descr="simu_count_rate_comparison.pdf"/>
          <p:cNvPicPr>
            <a:picLocks noChangeAspect="1"/>
          </p:cNvPicPr>
          <p:nvPr/>
        </p:nvPicPr>
        <p:blipFill>
          <a:blip r:embed="rId3">
            <a:extLst/>
          </a:blip>
          <a:srcRect l="2332" t="8021" r="8721" b="2446"/>
          <a:stretch>
            <a:fillRect/>
          </a:stretch>
        </p:blipFill>
        <p:spPr>
          <a:xfrm>
            <a:off x="5016796" y="3821955"/>
            <a:ext cx="3931138" cy="2847405"/>
          </a:xfrm>
          <a:prstGeom prst="rect">
            <a:avLst/>
          </a:prstGeom>
          <a:ln w="12700">
            <a:miter lim="400000"/>
          </a:ln>
        </p:spPr>
      </p:pic>
      <p:pic>
        <p:nvPicPr>
          <p:cNvPr id="543" name="Picture 14" descr="Picture 14"/>
          <p:cNvPicPr>
            <a:picLocks noChangeAspect="1"/>
          </p:cNvPicPr>
          <p:nvPr/>
        </p:nvPicPr>
        <p:blipFill>
          <a:blip r:embed="rId4">
            <a:extLst/>
          </a:blip>
          <a:srcRect l="942" t="7517" r="3699"/>
          <a:stretch>
            <a:fillRect/>
          </a:stretch>
        </p:blipFill>
        <p:spPr>
          <a:xfrm>
            <a:off x="4954648" y="882634"/>
            <a:ext cx="4199304" cy="2759070"/>
          </a:xfrm>
          <a:prstGeom prst="rect">
            <a:avLst/>
          </a:prstGeom>
          <a:ln w="12700">
            <a:miter lim="400000"/>
          </a:ln>
        </p:spPr>
      </p:pic>
      <p:sp>
        <p:nvSpPr>
          <p:cNvPr id="544" name="HER"/>
          <p:cNvSpPr txBox="1"/>
          <p:nvPr/>
        </p:nvSpPr>
        <p:spPr>
          <a:xfrm>
            <a:off x="5582982" y="2124421"/>
            <a:ext cx="424233"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HER</a:t>
            </a:r>
          </a:p>
        </p:txBody>
      </p:sp>
      <p:sp>
        <p:nvSpPr>
          <p:cNvPr id="545" name="LER"/>
          <p:cNvSpPr txBox="1"/>
          <p:nvPr/>
        </p:nvSpPr>
        <p:spPr>
          <a:xfrm>
            <a:off x="7811512" y="4767288"/>
            <a:ext cx="424233"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dirty="0"/>
              <a:t>LER</a:t>
            </a:r>
          </a:p>
        </p:txBody>
      </p:sp>
      <p:pic>
        <p:nvPicPr>
          <p:cNvPr id="546" name="vacuum_profile.png" descr="vacuum_profile.png"/>
          <p:cNvPicPr>
            <a:picLocks noChangeAspect="1"/>
          </p:cNvPicPr>
          <p:nvPr/>
        </p:nvPicPr>
        <p:blipFill>
          <a:blip r:embed="rId5">
            <a:extLst/>
          </a:blip>
          <a:stretch>
            <a:fillRect/>
          </a:stretch>
        </p:blipFill>
        <p:spPr>
          <a:xfrm>
            <a:off x="247403" y="3407862"/>
            <a:ext cx="4669858" cy="3105586"/>
          </a:xfrm>
          <a:prstGeom prst="rect">
            <a:avLst/>
          </a:prstGeom>
          <a:ln w="12700">
            <a:miter lim="400000"/>
          </a:ln>
        </p:spPr>
      </p:pic>
      <p:sp>
        <p:nvSpPr>
          <p:cNvPr id="547" name="Simulated vacuum profile @ IP"/>
          <p:cNvSpPr txBox="1"/>
          <p:nvPr/>
        </p:nvSpPr>
        <p:spPr>
          <a:xfrm>
            <a:off x="2049428" y="5821853"/>
            <a:ext cx="2330636"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200"/>
            </a:lvl1pPr>
          </a:lstStyle>
          <a:p>
            <a:r>
              <a:rPr sz="1400" dirty="0">
                <a:solidFill>
                  <a:srgbClr val="FF0000"/>
                </a:solidFill>
              </a:rPr>
              <a:t>Simulated vacuum profile @ IP</a:t>
            </a:r>
          </a:p>
        </p:txBody>
      </p:sp>
      <p:pic>
        <p:nvPicPr>
          <p:cNvPr id="548" name="B_phase20_energy_scattering_position.pdf" descr="B_phase20_energy_scattering_position.pdf"/>
          <p:cNvPicPr>
            <a:picLocks noChangeAspect="1"/>
          </p:cNvPicPr>
          <p:nvPr/>
        </p:nvPicPr>
        <p:blipFill>
          <a:blip r:embed="rId6">
            <a:extLst/>
          </a:blip>
          <a:srcRect l="2703" t="5571" r="1079" b="1865"/>
          <a:stretch>
            <a:fillRect/>
          </a:stretch>
        </p:blipFill>
        <p:spPr>
          <a:xfrm>
            <a:off x="205622" y="1367017"/>
            <a:ext cx="2598680" cy="1790118"/>
          </a:xfrm>
          <a:prstGeom prst="rect">
            <a:avLst/>
          </a:prstGeom>
          <a:ln w="12700">
            <a:miter lim="400000"/>
          </a:ln>
        </p:spPr>
      </p:pic>
      <p:sp>
        <p:nvSpPr>
          <p:cNvPr id="549" name="Comparison with simulation"/>
          <p:cNvSpPr txBox="1"/>
          <p:nvPr/>
        </p:nvSpPr>
        <p:spPr>
          <a:xfrm>
            <a:off x="210191" y="842388"/>
            <a:ext cx="4088394" cy="41313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marL="122822" indent="-122822">
              <a:buSzPct val="100000"/>
              <a:buChar char="•"/>
              <a:defRPr sz="2000"/>
            </a:lvl1pPr>
          </a:lstStyle>
          <a:p>
            <a:r>
              <a:t>Comparison with simulation</a:t>
            </a:r>
          </a:p>
        </p:txBody>
      </p:sp>
      <p:sp>
        <p:nvSpPr>
          <p:cNvPr id="550" name="Uniform pressure"/>
          <p:cNvSpPr txBox="1"/>
          <p:nvPr/>
        </p:nvSpPr>
        <p:spPr>
          <a:xfrm>
            <a:off x="405706" y="2500689"/>
            <a:ext cx="1409394" cy="2702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100"/>
            </a:lvl1pPr>
          </a:lstStyle>
          <a:p>
            <a:r>
              <a:t>Uniform pressure</a:t>
            </a:r>
          </a:p>
        </p:txBody>
      </p:sp>
      <p:sp>
        <p:nvSpPr>
          <p:cNvPr id="551" name="IP"/>
          <p:cNvSpPr txBox="1"/>
          <p:nvPr/>
        </p:nvSpPr>
        <p:spPr>
          <a:xfrm>
            <a:off x="1444095" y="2760440"/>
            <a:ext cx="256565" cy="25863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t>IP</a:t>
            </a:r>
          </a:p>
        </p:txBody>
      </p:sp>
      <p:pic>
        <p:nvPicPr>
          <p:cNvPr id="552" name="Picture 13" descr="Picture 13"/>
          <p:cNvPicPr>
            <a:picLocks noChangeAspect="1"/>
          </p:cNvPicPr>
          <p:nvPr/>
        </p:nvPicPr>
        <p:blipFill>
          <a:blip r:embed="rId7">
            <a:extLst/>
          </a:blip>
          <a:srcRect l="8775" r="14857"/>
          <a:stretch>
            <a:fillRect/>
          </a:stretch>
        </p:blipFill>
        <p:spPr>
          <a:xfrm>
            <a:off x="2773758" y="1119806"/>
            <a:ext cx="2425817" cy="2117670"/>
          </a:xfrm>
          <a:prstGeom prst="rect">
            <a:avLst/>
          </a:prstGeom>
          <a:ln w="12700">
            <a:miter lim="400000"/>
          </a:ln>
        </p:spPr>
      </p:pic>
      <p:sp>
        <p:nvSpPr>
          <p:cNvPr id="553" name="Scattering position of lost particles"/>
          <p:cNvSpPr txBox="1"/>
          <p:nvPr/>
        </p:nvSpPr>
        <p:spPr>
          <a:xfrm>
            <a:off x="228350" y="3068960"/>
            <a:ext cx="2615458"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rPr sz="1400" dirty="0">
                <a:solidFill>
                  <a:srgbClr val="C00000"/>
                </a:solidFill>
              </a:rPr>
              <a:t>Scattering position of lost particles</a:t>
            </a:r>
          </a:p>
        </p:txBody>
      </p:sp>
      <p:sp>
        <p:nvSpPr>
          <p:cNvPr id="554" name="Zeff =4.5"/>
          <p:cNvSpPr txBox="1"/>
          <p:nvPr/>
        </p:nvSpPr>
        <p:spPr>
          <a:xfrm>
            <a:off x="3666327" y="3143052"/>
            <a:ext cx="785557"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Z</a:t>
            </a:r>
            <a:r>
              <a:rPr sz="800">
                <a:latin typeface="Bradley Hand ITC TT-Bold"/>
                <a:ea typeface="Bradley Hand ITC TT-Bold"/>
                <a:cs typeface="Bradley Hand ITC TT-Bold"/>
                <a:sym typeface="Bradley Hand ITC TT-Bold"/>
              </a:rPr>
              <a:t>eff </a:t>
            </a:r>
            <a:r>
              <a:t>=4.5</a:t>
            </a:r>
          </a:p>
        </p:txBody>
      </p:sp>
      <p:sp>
        <p:nvSpPr>
          <p:cNvPr id="555" name="Simulated results is about 25% larger than measurement"/>
          <p:cNvSpPr txBox="1"/>
          <p:nvPr/>
        </p:nvSpPr>
        <p:spPr>
          <a:xfrm>
            <a:off x="6374157" y="2758032"/>
            <a:ext cx="2598872"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lvl1pPr>
          </a:lstStyle>
          <a:p>
            <a:r>
              <a:rPr sz="1400" dirty="0"/>
              <a:t>Simulated results is about 25% larger than measurement</a:t>
            </a:r>
          </a:p>
        </p:txBody>
      </p:sp>
      <p:sp>
        <p:nvSpPr>
          <p:cNvPr id="556" name="Simulated results is about 11% larger than measurement"/>
          <p:cNvSpPr txBox="1"/>
          <p:nvPr/>
        </p:nvSpPr>
        <p:spPr>
          <a:xfrm>
            <a:off x="5491227" y="4324860"/>
            <a:ext cx="2320285"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200"/>
            </a:lvl1pPr>
          </a:lstStyle>
          <a:p>
            <a:r>
              <a:rPr sz="1400" dirty="0"/>
              <a:t>Simulated results is about </a:t>
            </a:r>
            <a:r>
              <a:rPr sz="1400" dirty="0" smtClean="0"/>
              <a:t>1</a:t>
            </a:r>
            <a:r>
              <a:rPr lang="en-US" sz="1400" dirty="0" smtClean="0"/>
              <a:t>0</a:t>
            </a:r>
            <a:r>
              <a:rPr sz="1400" dirty="0" smtClean="0"/>
              <a:t>% </a:t>
            </a:r>
            <a:r>
              <a:rPr sz="1400" dirty="0"/>
              <a:t>larger than measurement</a:t>
            </a:r>
          </a:p>
        </p:txBody>
      </p:sp>
    </p:spTree>
    <p:extLst>
      <p:ext uri="{BB962C8B-B14F-4D97-AF65-F5344CB8AC3E}">
        <p14:creationId xmlns:p14="http://schemas.microsoft.com/office/powerpoint/2010/main" val="69589873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2" name="First collision"/>
          <p:cNvSpPr txBox="1">
            <a:spLocks noGrp="1"/>
          </p:cNvSpPr>
          <p:nvPr>
            <p:ph type="title"/>
          </p:nvPr>
        </p:nvSpPr>
        <p:spPr>
          <a:prstGeom prst="rect">
            <a:avLst/>
          </a:prstGeom>
        </p:spPr>
        <p:txBody>
          <a:bodyPr/>
          <a:lstStyle>
            <a:lvl1pPr defTabSz="905255">
              <a:defRPr sz="2970"/>
            </a:lvl1pPr>
          </a:lstStyle>
          <a:p>
            <a:r>
              <a:rPr dirty="0"/>
              <a:t>First </a:t>
            </a:r>
            <a:r>
              <a:rPr dirty="0" smtClean="0"/>
              <a:t>collision</a:t>
            </a:r>
            <a:r>
              <a:rPr lang="en-US" dirty="0" smtClean="0"/>
              <a:t> – April 26, 2018</a:t>
            </a:r>
            <a:r>
              <a:rPr dirty="0" smtClean="0"/>
              <a:t> </a:t>
            </a:r>
            <a:endParaRPr dirty="0"/>
          </a:p>
        </p:txBody>
      </p:sp>
      <p:pic>
        <p:nvPicPr>
          <p:cNvPr id="564" name="first_collision.png" descr="first_collision.png"/>
          <p:cNvPicPr>
            <a:picLocks noChangeAspect="1"/>
          </p:cNvPicPr>
          <p:nvPr/>
        </p:nvPicPr>
        <p:blipFill>
          <a:blip r:embed="rId3">
            <a:extLst/>
          </a:blip>
          <a:stretch>
            <a:fillRect/>
          </a:stretch>
        </p:blipFill>
        <p:spPr>
          <a:xfrm>
            <a:off x="645082" y="857234"/>
            <a:ext cx="7853836" cy="5650039"/>
          </a:xfrm>
          <a:prstGeom prst="rect">
            <a:avLst/>
          </a:prstGeom>
          <a:ln w="12700">
            <a:miter lim="400000"/>
          </a:ln>
        </p:spPr>
      </p:pic>
      <p:sp>
        <p:nvSpPr>
          <p:cNvPr id="565" name="Current"/>
          <p:cNvSpPr txBox="1"/>
          <p:nvPr/>
        </p:nvSpPr>
        <p:spPr>
          <a:xfrm>
            <a:off x="4734491" y="857234"/>
            <a:ext cx="851023"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defRPr>
            </a:lvl1pPr>
          </a:lstStyle>
          <a:p>
            <a:r>
              <a:t>Current</a:t>
            </a:r>
          </a:p>
        </p:txBody>
      </p:sp>
      <p:sp>
        <p:nvSpPr>
          <p:cNvPr id="566" name="Pressure"/>
          <p:cNvSpPr txBox="1"/>
          <p:nvPr/>
        </p:nvSpPr>
        <p:spPr>
          <a:xfrm>
            <a:off x="4681142" y="2364211"/>
            <a:ext cx="957720"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defRPr>
            </a:lvl1pPr>
          </a:lstStyle>
          <a:p>
            <a:r>
              <a:t>Pressure</a:t>
            </a:r>
          </a:p>
        </p:txBody>
      </p:sp>
      <p:sp>
        <p:nvSpPr>
          <p:cNvPr id="567" name="LumiBelle2 LER"/>
          <p:cNvSpPr txBox="1"/>
          <p:nvPr/>
        </p:nvSpPr>
        <p:spPr>
          <a:xfrm>
            <a:off x="4353628" y="3168452"/>
            <a:ext cx="1612749" cy="317896"/>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defRPr>
            </a:lvl1pPr>
          </a:lstStyle>
          <a:p>
            <a:r>
              <a:t>LumiBelle2 LER </a:t>
            </a:r>
          </a:p>
        </p:txBody>
      </p:sp>
      <p:sp>
        <p:nvSpPr>
          <p:cNvPr id="568" name="LumiBelle2 HER"/>
          <p:cNvSpPr txBox="1"/>
          <p:nvPr/>
        </p:nvSpPr>
        <p:spPr>
          <a:xfrm>
            <a:off x="4353628" y="4311069"/>
            <a:ext cx="1612749"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defRPr>
            </a:lvl1pPr>
          </a:lstStyle>
          <a:p>
            <a:r>
              <a:t>LumiBelle2 HER </a:t>
            </a:r>
          </a:p>
        </p:txBody>
      </p:sp>
      <p:sp>
        <p:nvSpPr>
          <p:cNvPr id="569" name="ZDLM LER"/>
          <p:cNvSpPr txBox="1"/>
          <p:nvPr/>
        </p:nvSpPr>
        <p:spPr>
          <a:xfrm>
            <a:off x="4673720" y="5500397"/>
            <a:ext cx="972565"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solidFill>
                  <a:srgbClr val="FF2600"/>
                </a:solidFill>
              </a:defRPr>
            </a:lvl1pPr>
          </a:lstStyle>
          <a:p>
            <a:r>
              <a:t>ZDLM LER </a:t>
            </a:r>
          </a:p>
        </p:txBody>
      </p:sp>
    </p:spTree>
    <p:extLst>
      <p:ext uri="{BB962C8B-B14F-4D97-AF65-F5344CB8AC3E}">
        <p14:creationId xmlns:p14="http://schemas.microsoft.com/office/powerpoint/2010/main" val="9614086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 name="Dithering feedback algorithm"/>
          <p:cNvSpPr txBox="1">
            <a:spLocks noGrp="1"/>
          </p:cNvSpPr>
          <p:nvPr>
            <p:ph type="title"/>
          </p:nvPr>
        </p:nvSpPr>
        <p:spPr>
          <a:xfrm>
            <a:off x="82552" y="114300"/>
            <a:ext cx="6788565" cy="647903"/>
          </a:xfrm>
          <a:prstGeom prst="rect">
            <a:avLst/>
          </a:prstGeom>
        </p:spPr>
        <p:txBody>
          <a:bodyPr/>
          <a:lstStyle>
            <a:lvl1pPr defTabSz="905255">
              <a:defRPr sz="2970"/>
            </a:lvl1pPr>
          </a:lstStyle>
          <a:p>
            <a:r>
              <a:rPr dirty="0"/>
              <a:t>Dithering feedback algorithm </a:t>
            </a:r>
          </a:p>
        </p:txBody>
      </p:sp>
      <p:sp>
        <p:nvSpPr>
          <p:cNvPr id="594" name="Luminosity monitoring signal"/>
          <p:cNvSpPr/>
          <p:nvPr/>
        </p:nvSpPr>
        <p:spPr>
          <a:xfrm>
            <a:off x="4065050" y="1751669"/>
            <a:ext cx="1270001" cy="868015"/>
          </a:xfrm>
          <a:prstGeom prst="rect">
            <a:avLst/>
          </a:prstGeom>
          <a:solidFill>
            <a:srgbClr val="FFFFFF"/>
          </a:solidFill>
          <a:ln w="25400">
            <a:solidFill>
              <a:srgbClr val="00000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lvl1pPr algn="ctr"/>
          </a:lstStyle>
          <a:p>
            <a:r>
              <a:t>Luminosity monitoring signal</a:t>
            </a:r>
          </a:p>
        </p:txBody>
      </p:sp>
      <p:sp>
        <p:nvSpPr>
          <p:cNvPr id="595" name="Line"/>
          <p:cNvSpPr/>
          <p:nvPr/>
        </p:nvSpPr>
        <p:spPr>
          <a:xfrm>
            <a:off x="5328015" y="2181093"/>
            <a:ext cx="322437"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596" name="Picture 6" descr="Picture 6"/>
          <p:cNvPicPr>
            <a:picLocks noChangeAspect="1"/>
          </p:cNvPicPr>
          <p:nvPr/>
        </p:nvPicPr>
        <p:blipFill>
          <a:blip r:embed="rId3">
            <a:extLst/>
          </a:blip>
          <a:srcRect t="5014" b="2115"/>
          <a:stretch>
            <a:fillRect/>
          </a:stretch>
        </p:blipFill>
        <p:spPr>
          <a:xfrm>
            <a:off x="1353944" y="3142954"/>
            <a:ext cx="2119777" cy="1223081"/>
          </a:xfrm>
          <a:prstGeom prst="rect">
            <a:avLst/>
          </a:prstGeom>
          <a:ln w="12700">
            <a:miter lim="400000"/>
          </a:ln>
        </p:spPr>
      </p:pic>
      <p:sp>
        <p:nvSpPr>
          <p:cNvPr id="597" name="Line"/>
          <p:cNvSpPr/>
          <p:nvPr/>
        </p:nvSpPr>
        <p:spPr>
          <a:xfrm flipV="1">
            <a:off x="489949" y="1393327"/>
            <a:ext cx="137134" cy="195847"/>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598" name="Line"/>
          <p:cNvSpPr/>
          <p:nvPr/>
        </p:nvSpPr>
        <p:spPr>
          <a:xfrm flipH="1">
            <a:off x="403376" y="1576503"/>
            <a:ext cx="93883" cy="129218"/>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599" name="LER:…"/>
          <p:cNvSpPr txBox="1"/>
          <p:nvPr/>
        </p:nvSpPr>
        <p:spPr>
          <a:xfrm rot="21489565">
            <a:off x="364809" y="945790"/>
            <a:ext cx="1094902" cy="43643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1000"/>
            </a:pPr>
            <a:r>
              <a:t>LER: </a:t>
            </a:r>
          </a:p>
          <a:p>
            <a:pPr algn="ctr">
              <a:defRPr sz="1000"/>
            </a:pPr>
            <a:r>
              <a:t>d=p*sin(2πft)</a:t>
            </a:r>
          </a:p>
        </p:txBody>
      </p:sp>
      <p:pic>
        <p:nvPicPr>
          <p:cNvPr id="600" name="Shape 415" descr="Shape 415"/>
          <p:cNvPicPr>
            <a:picLocks noChangeAspect="1"/>
          </p:cNvPicPr>
          <p:nvPr/>
        </p:nvPicPr>
        <p:blipFill>
          <a:blip r:embed="rId4">
            <a:extLst/>
          </a:blip>
          <a:srcRect r="49232" b="15133"/>
          <a:stretch>
            <a:fillRect/>
          </a:stretch>
        </p:blipFill>
        <p:spPr>
          <a:xfrm>
            <a:off x="2117472" y="1471303"/>
            <a:ext cx="1559688" cy="1229192"/>
          </a:xfrm>
          <a:prstGeom prst="rect">
            <a:avLst/>
          </a:prstGeom>
          <a:ln w="12700">
            <a:miter lim="400000"/>
          </a:ln>
        </p:spPr>
      </p:pic>
      <p:sp>
        <p:nvSpPr>
          <p:cNvPr id="601" name="HER"/>
          <p:cNvSpPr txBox="1"/>
          <p:nvPr/>
        </p:nvSpPr>
        <p:spPr>
          <a:xfrm>
            <a:off x="1656803" y="1799335"/>
            <a:ext cx="424233" cy="31789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HER</a:t>
            </a:r>
          </a:p>
        </p:txBody>
      </p:sp>
      <p:sp>
        <p:nvSpPr>
          <p:cNvPr id="602" name="Line"/>
          <p:cNvSpPr/>
          <p:nvPr/>
        </p:nvSpPr>
        <p:spPr>
          <a:xfrm>
            <a:off x="1888051" y="2185676"/>
            <a:ext cx="322437"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03" name="Line"/>
          <p:cNvSpPr/>
          <p:nvPr/>
        </p:nvSpPr>
        <p:spPr>
          <a:xfrm>
            <a:off x="3649932" y="2185676"/>
            <a:ext cx="424233"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604" name="Shape 403" descr="Shape 403"/>
          <p:cNvPicPr>
            <a:picLocks noChangeAspect="1"/>
          </p:cNvPicPr>
          <p:nvPr/>
        </p:nvPicPr>
        <p:blipFill>
          <a:blip r:embed="rId5">
            <a:extLst/>
          </a:blip>
          <a:srcRect l="6359" t="3116" r="8511" b="6253"/>
          <a:stretch>
            <a:fillRect/>
          </a:stretch>
        </p:blipFill>
        <p:spPr>
          <a:xfrm>
            <a:off x="5646709" y="1034937"/>
            <a:ext cx="3169914" cy="2276034"/>
          </a:xfrm>
          <a:prstGeom prst="rect">
            <a:avLst/>
          </a:prstGeom>
          <a:ln w="12700">
            <a:solidFill>
              <a:srgbClr val="000000"/>
            </a:solidFill>
            <a:miter lim="400000"/>
          </a:ln>
        </p:spPr>
      </p:pic>
      <p:sp>
        <p:nvSpPr>
          <p:cNvPr id="605" name="Lock-in amplifier"/>
          <p:cNvSpPr/>
          <p:nvPr/>
        </p:nvSpPr>
        <p:spPr>
          <a:xfrm>
            <a:off x="6197079" y="3716689"/>
            <a:ext cx="2094502" cy="456141"/>
          </a:xfrm>
          <a:prstGeom prst="rect">
            <a:avLst/>
          </a:prstGeom>
          <a:solidFill>
            <a:srgbClr val="FFFFFF"/>
          </a:solidFill>
          <a:ln w="25400">
            <a:solidFill>
              <a:srgbClr val="00000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lvl1pPr algn="ctr"/>
          </a:lstStyle>
          <a:p>
            <a:r>
              <a:t>Lock-in amplifier</a:t>
            </a:r>
          </a:p>
        </p:txBody>
      </p:sp>
      <p:sp>
        <p:nvSpPr>
          <p:cNvPr id="606" name="Line"/>
          <p:cNvSpPr/>
          <p:nvPr/>
        </p:nvSpPr>
        <p:spPr>
          <a:xfrm>
            <a:off x="7244330" y="3295969"/>
            <a:ext cx="1" cy="41399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607" name="amplitude_with_different_offset_f0_gain_01.png" descr="amplitude_with_different_offset_f0_gain_01.png"/>
          <p:cNvPicPr>
            <a:picLocks noChangeAspect="1"/>
          </p:cNvPicPr>
          <p:nvPr/>
        </p:nvPicPr>
        <p:blipFill>
          <a:blip r:embed="rId6">
            <a:extLst/>
          </a:blip>
          <a:srcRect l="1224" t="4714" r="7660"/>
          <a:stretch>
            <a:fillRect/>
          </a:stretch>
        </p:blipFill>
        <p:spPr>
          <a:xfrm>
            <a:off x="6145903" y="4718203"/>
            <a:ext cx="2203767" cy="1728475"/>
          </a:xfrm>
          <a:prstGeom prst="rect">
            <a:avLst/>
          </a:prstGeom>
          <a:ln w="12700">
            <a:solidFill>
              <a:srgbClr val="000000"/>
            </a:solidFill>
            <a:miter lim="400000"/>
          </a:ln>
        </p:spPr>
      </p:pic>
      <p:sp>
        <p:nvSpPr>
          <p:cNvPr id="608" name="Line"/>
          <p:cNvSpPr/>
          <p:nvPr/>
        </p:nvSpPr>
        <p:spPr>
          <a:xfrm>
            <a:off x="7244330" y="4165519"/>
            <a:ext cx="1" cy="593880"/>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09" name="Orbit offset @ IP calculation…"/>
          <p:cNvSpPr/>
          <p:nvPr/>
        </p:nvSpPr>
        <p:spPr>
          <a:xfrm>
            <a:off x="3274298" y="4992893"/>
            <a:ext cx="2008920" cy="868015"/>
          </a:xfrm>
          <a:prstGeom prst="rect">
            <a:avLst/>
          </a:prstGeom>
          <a:solidFill>
            <a:srgbClr val="FFFFFF"/>
          </a:solidFill>
          <a:ln w="25400">
            <a:solidFill>
              <a:srgbClr val="00000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p>
            <a:pPr algn="ctr"/>
            <a:r>
              <a:t>Orbit offset @ IP calculation</a:t>
            </a:r>
          </a:p>
          <a:p>
            <a:pPr algn="ctr"/>
            <a:r>
              <a:t>(size and sign)</a:t>
            </a:r>
          </a:p>
        </p:txBody>
      </p:sp>
      <p:sp>
        <p:nvSpPr>
          <p:cNvPr id="610" name="Line"/>
          <p:cNvSpPr/>
          <p:nvPr/>
        </p:nvSpPr>
        <p:spPr>
          <a:xfrm flipH="1">
            <a:off x="5287364" y="5426900"/>
            <a:ext cx="854392"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11" name="Oval"/>
          <p:cNvSpPr/>
          <p:nvPr/>
        </p:nvSpPr>
        <p:spPr>
          <a:xfrm rot="1930693">
            <a:off x="427572" y="1882891"/>
            <a:ext cx="1398875" cy="108975"/>
          </a:xfrm>
          <a:prstGeom prst="ellipse">
            <a:avLst/>
          </a:prstGeom>
          <a:ln w="25400">
            <a:solidFill>
              <a:schemeClr val="accent6">
                <a:lumOff val="-9568"/>
              </a:schemeClr>
            </a:solidFill>
          </a:ln>
          <a:effectLst>
            <a:outerShdw blurRad="38100" dist="23000" dir="5400000" rotWithShape="0">
              <a:srgbClr val="000000">
                <a:alpha val="35000"/>
              </a:srgbClr>
            </a:outerShdw>
          </a:effectLst>
        </p:spPr>
        <p:txBody>
          <a:bodyPr lIns="45719" rIns="45719" anchor="ctr"/>
          <a:lstStyle/>
          <a:p>
            <a:endParaRPr/>
          </a:p>
        </p:txBody>
      </p:sp>
      <p:sp>
        <p:nvSpPr>
          <p:cNvPr id="612" name="Oval"/>
          <p:cNvSpPr/>
          <p:nvPr/>
        </p:nvSpPr>
        <p:spPr>
          <a:xfrm rot="19945230">
            <a:off x="420741" y="2074364"/>
            <a:ext cx="1398875" cy="108975"/>
          </a:xfrm>
          <a:prstGeom prst="ellipse">
            <a:avLst/>
          </a:prstGeom>
          <a:ln w="25400">
            <a:solidFill>
              <a:srgbClr val="FF2600"/>
            </a:solidFill>
          </a:ln>
          <a:effectLst>
            <a:outerShdw blurRad="38100" dist="23000" dir="5400000" rotWithShape="0">
              <a:srgbClr val="000000">
                <a:alpha val="35000"/>
              </a:srgbClr>
            </a:outerShdw>
          </a:effectLst>
        </p:spPr>
        <p:txBody>
          <a:bodyPr lIns="45719" rIns="45719" anchor="ctr"/>
          <a:lstStyle/>
          <a:p>
            <a:endParaRPr/>
          </a:p>
        </p:txBody>
      </p:sp>
      <p:sp>
        <p:nvSpPr>
          <p:cNvPr id="613" name="Line"/>
          <p:cNvSpPr/>
          <p:nvPr/>
        </p:nvSpPr>
        <p:spPr>
          <a:xfrm flipH="1" flipV="1">
            <a:off x="348289" y="1442498"/>
            <a:ext cx="1543779" cy="989762"/>
          </a:xfrm>
          <a:prstGeom prst="line">
            <a:avLst/>
          </a:prstGeom>
          <a:ln w="127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614" name="Line"/>
          <p:cNvSpPr/>
          <p:nvPr/>
        </p:nvSpPr>
        <p:spPr>
          <a:xfrm flipV="1">
            <a:off x="358576" y="1710724"/>
            <a:ext cx="1548605" cy="810855"/>
          </a:xfrm>
          <a:prstGeom prst="line">
            <a:avLst/>
          </a:prstGeom>
          <a:ln w="12700">
            <a:solidFill>
              <a:srgbClr val="000000"/>
            </a:solidFill>
            <a:custDash>
              <a:ds d="200000" sp="200000"/>
            </a:custDash>
            <a:miter lim="400000"/>
          </a:ln>
          <a:effectLst>
            <a:outerShdw blurRad="38100" dist="20000" dir="5400000" rotWithShape="0">
              <a:srgbClr val="000000">
                <a:alpha val="38000"/>
              </a:srgbClr>
            </a:outerShdw>
          </a:effectLst>
        </p:spPr>
        <p:txBody>
          <a:bodyPr lIns="45719" rIns="45719"/>
          <a:lstStyle/>
          <a:p>
            <a:endParaRPr/>
          </a:p>
        </p:txBody>
      </p:sp>
      <p:sp>
        <p:nvSpPr>
          <p:cNvPr id="615" name="Line"/>
          <p:cNvSpPr/>
          <p:nvPr/>
        </p:nvSpPr>
        <p:spPr>
          <a:xfrm flipV="1">
            <a:off x="282376" y="1532924"/>
            <a:ext cx="1548605" cy="810855"/>
          </a:xfrm>
          <a:prstGeom prst="line">
            <a:avLst/>
          </a:prstGeom>
          <a:ln w="127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616" name="Line"/>
          <p:cNvSpPr/>
          <p:nvPr/>
        </p:nvSpPr>
        <p:spPr>
          <a:xfrm flipH="1" flipV="1">
            <a:off x="1757514" y="1567079"/>
            <a:ext cx="91321" cy="91320"/>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17" name="Line"/>
          <p:cNvSpPr/>
          <p:nvPr/>
        </p:nvSpPr>
        <p:spPr>
          <a:xfrm>
            <a:off x="1821014" y="1630579"/>
            <a:ext cx="91321" cy="91320"/>
          </a:xfrm>
          <a:prstGeom prst="line">
            <a:avLst/>
          </a:prstGeom>
          <a:ln w="127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18" name="Offset: q"/>
          <p:cNvSpPr txBox="1"/>
          <p:nvPr/>
        </p:nvSpPr>
        <p:spPr>
          <a:xfrm rot="19680000">
            <a:off x="1839537" y="1291527"/>
            <a:ext cx="757248" cy="25863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t>Offset: q</a:t>
            </a:r>
          </a:p>
        </p:txBody>
      </p:sp>
      <p:sp>
        <p:nvSpPr>
          <p:cNvPr id="619" name="Closed orbit bumps…"/>
          <p:cNvSpPr/>
          <p:nvPr/>
        </p:nvSpPr>
        <p:spPr>
          <a:xfrm>
            <a:off x="233396" y="4992893"/>
            <a:ext cx="2178217" cy="868015"/>
          </a:xfrm>
          <a:prstGeom prst="rect">
            <a:avLst/>
          </a:prstGeom>
          <a:solidFill>
            <a:srgbClr val="FFFFFF"/>
          </a:solidFill>
          <a:ln w="25400">
            <a:solidFill>
              <a:srgbClr val="00000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p>
            <a:pPr algn="ctr"/>
            <a:r>
              <a:rPr dirty="0"/>
              <a:t>Closed orbit bumps</a:t>
            </a:r>
          </a:p>
          <a:p>
            <a:pPr algn="ctr"/>
            <a:r>
              <a:rPr dirty="0"/>
              <a:t>(correction @ 1 Hz)</a:t>
            </a:r>
          </a:p>
        </p:txBody>
      </p:sp>
      <p:sp>
        <p:nvSpPr>
          <p:cNvPr id="620" name="Line"/>
          <p:cNvSpPr/>
          <p:nvPr/>
        </p:nvSpPr>
        <p:spPr>
          <a:xfrm flipH="1">
            <a:off x="2427445" y="5426900"/>
            <a:ext cx="854393"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21" name="Line"/>
          <p:cNvSpPr/>
          <p:nvPr/>
        </p:nvSpPr>
        <p:spPr>
          <a:xfrm flipV="1">
            <a:off x="912259" y="3745040"/>
            <a:ext cx="1" cy="1229123"/>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622" name="Line"/>
          <p:cNvSpPr/>
          <p:nvPr/>
        </p:nvSpPr>
        <p:spPr>
          <a:xfrm>
            <a:off x="914893" y="3753698"/>
            <a:ext cx="424233"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40" name="Connection Line"/>
          <p:cNvSpPr/>
          <p:nvPr/>
        </p:nvSpPr>
        <p:spPr>
          <a:xfrm>
            <a:off x="3971547" y="3373085"/>
            <a:ext cx="913156" cy="920763"/>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6447" y="-5328"/>
                  <a:pt x="13647" y="-5400"/>
                  <a:pt x="21600" y="15985"/>
                </a:cubicBezTo>
              </a:path>
            </a:pathLst>
          </a:custGeom>
          <a:ln w="25400">
            <a:solidFill>
              <a:srgbClr val="000000"/>
            </a:solidFill>
          </a:ln>
          <a:effectLst>
            <a:outerShdw blurRad="38100" dist="20000" dir="5400000" rotWithShape="0">
              <a:srgbClr val="000000">
                <a:alpha val="38000"/>
              </a:srgbClr>
            </a:outerShdw>
          </a:effectLst>
        </p:spPr>
        <p:txBody>
          <a:bodyPr/>
          <a:lstStyle/>
          <a:p>
            <a:endParaRPr/>
          </a:p>
        </p:txBody>
      </p:sp>
      <p:sp>
        <p:nvSpPr>
          <p:cNvPr id="624" name="Line"/>
          <p:cNvSpPr/>
          <p:nvPr/>
        </p:nvSpPr>
        <p:spPr>
          <a:xfrm>
            <a:off x="3532848" y="4416499"/>
            <a:ext cx="1764998" cy="1"/>
          </a:xfrm>
          <a:prstGeom prst="line">
            <a:avLst/>
          </a:prstGeom>
          <a:ln w="127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625" name="Line"/>
          <p:cNvSpPr/>
          <p:nvPr/>
        </p:nvSpPr>
        <p:spPr>
          <a:xfrm flipV="1">
            <a:off x="4402647" y="3033581"/>
            <a:ext cx="1" cy="1603529"/>
          </a:xfrm>
          <a:prstGeom prst="line">
            <a:avLst/>
          </a:prstGeom>
          <a:ln w="127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626" name="Line"/>
          <p:cNvSpPr/>
          <p:nvPr/>
        </p:nvSpPr>
        <p:spPr>
          <a:xfrm>
            <a:off x="4345538" y="3355883"/>
            <a:ext cx="256526" cy="1"/>
          </a:xfrm>
          <a:prstGeom prst="line">
            <a:avLst/>
          </a:prstGeom>
          <a:ln w="25400">
            <a:solidFill>
              <a:srgbClr val="FF26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27" name="Line"/>
          <p:cNvSpPr/>
          <p:nvPr/>
        </p:nvSpPr>
        <p:spPr>
          <a:xfrm flipH="1">
            <a:off x="4190531" y="3355883"/>
            <a:ext cx="256525" cy="1"/>
          </a:xfrm>
          <a:prstGeom prst="line">
            <a:avLst/>
          </a:prstGeom>
          <a:ln w="25400">
            <a:solidFill>
              <a:srgbClr val="FF26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28" name="Line"/>
          <p:cNvSpPr/>
          <p:nvPr/>
        </p:nvSpPr>
        <p:spPr>
          <a:xfrm>
            <a:off x="3492780" y="3728112"/>
            <a:ext cx="424233"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29" name="Luminosity"/>
          <p:cNvSpPr txBox="1"/>
          <p:nvPr/>
        </p:nvSpPr>
        <p:spPr>
          <a:xfrm>
            <a:off x="3404560" y="3119232"/>
            <a:ext cx="866265" cy="25863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lvl1pPr>
          </a:lstStyle>
          <a:p>
            <a:r>
              <a:t>Luminosity</a:t>
            </a:r>
          </a:p>
        </p:txBody>
      </p:sp>
      <p:sp>
        <p:nvSpPr>
          <p:cNvPr id="630" name="Offset"/>
          <p:cNvSpPr txBox="1"/>
          <p:nvPr/>
        </p:nvSpPr>
        <p:spPr>
          <a:xfrm>
            <a:off x="4908080" y="4411615"/>
            <a:ext cx="469960" cy="22265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00"/>
            </a:lvl1pPr>
          </a:lstStyle>
          <a:p>
            <a:r>
              <a:t>Offset</a:t>
            </a:r>
          </a:p>
        </p:txBody>
      </p:sp>
      <p:sp>
        <p:nvSpPr>
          <p:cNvPr id="632" name="Line"/>
          <p:cNvSpPr/>
          <p:nvPr/>
        </p:nvSpPr>
        <p:spPr>
          <a:xfrm>
            <a:off x="790539" y="1545958"/>
            <a:ext cx="279588" cy="210684"/>
          </a:xfrm>
          <a:prstGeom prst="line">
            <a:avLst/>
          </a:prstGeom>
          <a:ln w="12700">
            <a:solidFill>
              <a:schemeClr val="accent6">
                <a:lumOff val="-9568"/>
              </a:schemeClr>
            </a:solidFill>
            <a:tailEnd type="triangle"/>
          </a:ln>
          <a:effectLst>
            <a:outerShdw blurRad="38100" dist="20000" dir="5400000" rotWithShape="0">
              <a:srgbClr val="000000">
                <a:alpha val="38000"/>
              </a:srgbClr>
            </a:outerShdw>
          </a:effectLst>
        </p:spPr>
        <p:txBody>
          <a:bodyPr lIns="45719" rIns="45719"/>
          <a:lstStyle/>
          <a:p>
            <a:endParaRPr/>
          </a:p>
        </p:txBody>
      </p:sp>
      <p:sp>
        <p:nvSpPr>
          <p:cNvPr id="633" name="Line"/>
          <p:cNvSpPr/>
          <p:nvPr/>
        </p:nvSpPr>
        <p:spPr>
          <a:xfrm flipH="1">
            <a:off x="1295715" y="1572246"/>
            <a:ext cx="290731" cy="167854"/>
          </a:xfrm>
          <a:prstGeom prst="line">
            <a:avLst/>
          </a:prstGeom>
          <a:ln w="12700">
            <a:solidFill>
              <a:srgbClr val="FF26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34" name="Line"/>
          <p:cNvSpPr/>
          <p:nvPr/>
        </p:nvSpPr>
        <p:spPr>
          <a:xfrm>
            <a:off x="2196675" y="3253077"/>
            <a:ext cx="279588" cy="210685"/>
          </a:xfrm>
          <a:prstGeom prst="line">
            <a:avLst/>
          </a:prstGeom>
          <a:ln w="12700">
            <a:solidFill>
              <a:schemeClr val="accent6">
                <a:lumOff val="-9568"/>
              </a:schemeClr>
            </a:solidFill>
            <a:tailEnd type="triangle"/>
          </a:ln>
          <a:effectLst>
            <a:outerShdw blurRad="38100" dist="20000" dir="5400000" rotWithShape="0">
              <a:srgbClr val="000000">
                <a:alpha val="38000"/>
              </a:srgbClr>
            </a:outerShdw>
          </a:effectLst>
        </p:spPr>
        <p:txBody>
          <a:bodyPr lIns="45719" rIns="45719"/>
          <a:lstStyle/>
          <a:p>
            <a:endParaRPr/>
          </a:p>
        </p:txBody>
      </p:sp>
      <p:sp>
        <p:nvSpPr>
          <p:cNvPr id="635" name="Line"/>
          <p:cNvSpPr/>
          <p:nvPr/>
        </p:nvSpPr>
        <p:spPr>
          <a:xfrm flipH="1">
            <a:off x="2840150" y="3527366"/>
            <a:ext cx="330607" cy="58296"/>
          </a:xfrm>
          <a:prstGeom prst="line">
            <a:avLst/>
          </a:prstGeom>
          <a:ln w="12700">
            <a:solidFill>
              <a:srgbClr val="FF2600"/>
            </a:solidFill>
            <a:tailEnd type="triangle"/>
          </a:ln>
          <a:effectLst>
            <a:outerShdw blurRad="38100" dist="20000" dir="5400000" rotWithShape="0">
              <a:srgbClr val="000000">
                <a:alpha val="38000"/>
              </a:srgbClr>
            </a:outerShdw>
          </a:effectLst>
        </p:spPr>
        <p:txBody>
          <a:bodyPr lIns="45719" rIns="45719"/>
          <a:lstStyle/>
          <a:p>
            <a:endParaRPr/>
          </a:p>
        </p:txBody>
      </p:sp>
      <p:sp>
        <p:nvSpPr>
          <p:cNvPr id="636" name="ZDLM LumiBelle2"/>
          <p:cNvSpPr/>
          <p:nvPr/>
        </p:nvSpPr>
        <p:spPr>
          <a:xfrm>
            <a:off x="4065050" y="890449"/>
            <a:ext cx="1270001" cy="568481"/>
          </a:xfrm>
          <a:prstGeom prst="rect">
            <a:avLst/>
          </a:prstGeom>
          <a:solidFill>
            <a:srgbClr val="FFFFFF"/>
          </a:solidFill>
          <a:ln w="25400">
            <a:solidFill>
              <a:srgbClr val="000000"/>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45719" rIns="45719" anchor="ctr"/>
          <a:lstStyle>
            <a:lvl1pPr algn="ctr"/>
          </a:lstStyle>
          <a:p>
            <a:r>
              <a:t>ZDLM LumiBelle2</a:t>
            </a:r>
          </a:p>
        </p:txBody>
      </p:sp>
      <p:sp>
        <p:nvSpPr>
          <p:cNvPr id="637" name="Line"/>
          <p:cNvSpPr/>
          <p:nvPr/>
        </p:nvSpPr>
        <p:spPr>
          <a:xfrm>
            <a:off x="4700050" y="1441769"/>
            <a:ext cx="1" cy="317895"/>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Tree>
    <p:extLst>
      <p:ext uri="{BB962C8B-B14F-4D97-AF65-F5344CB8AC3E}">
        <p14:creationId xmlns:p14="http://schemas.microsoft.com/office/powerpoint/2010/main" val="354016255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 name="Dithering study"/>
          <p:cNvSpPr txBox="1">
            <a:spLocks noGrp="1"/>
          </p:cNvSpPr>
          <p:nvPr>
            <p:ph type="title"/>
          </p:nvPr>
        </p:nvSpPr>
        <p:spPr>
          <a:prstGeom prst="rect">
            <a:avLst/>
          </a:prstGeom>
        </p:spPr>
        <p:txBody>
          <a:bodyPr/>
          <a:lstStyle>
            <a:lvl1pPr defTabSz="905255">
              <a:defRPr sz="2970"/>
            </a:lvl1pPr>
          </a:lstStyle>
          <a:p>
            <a:r>
              <a:rPr dirty="0"/>
              <a:t>Dithering </a:t>
            </a:r>
            <a:r>
              <a:rPr dirty="0" smtClean="0"/>
              <a:t>study</a:t>
            </a:r>
            <a:r>
              <a:rPr lang="en-US" dirty="0" smtClean="0"/>
              <a:t> with LumiBelle2 (1)</a:t>
            </a:r>
            <a:endParaRPr dirty="0"/>
          </a:p>
        </p:txBody>
      </p:sp>
      <p:sp>
        <p:nvSpPr>
          <p:cNvPr id="707" name="Measurement with Lock-in amplifier"/>
          <p:cNvSpPr txBox="1">
            <a:spLocks noGrp="1"/>
          </p:cNvSpPr>
          <p:nvPr>
            <p:ph type="body" sz="quarter" idx="1"/>
          </p:nvPr>
        </p:nvSpPr>
        <p:spPr>
          <a:xfrm>
            <a:off x="177801" y="939802"/>
            <a:ext cx="8813801" cy="561554"/>
          </a:xfrm>
          <a:prstGeom prst="rect">
            <a:avLst/>
          </a:prstGeom>
        </p:spPr>
        <p:txBody>
          <a:bodyPr/>
          <a:lstStyle/>
          <a:p>
            <a:r>
              <a:t>Measurement with Lock-in amplifier</a:t>
            </a:r>
          </a:p>
        </p:txBody>
      </p:sp>
      <p:graphicFrame>
        <p:nvGraphicFramePr>
          <p:cNvPr id="709" name="グラフ 25"/>
          <p:cNvGraphicFramePr/>
          <p:nvPr/>
        </p:nvGraphicFramePr>
        <p:xfrm>
          <a:off x="644315" y="1514171"/>
          <a:ext cx="3965956" cy="30032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10" name="グラフ 36"/>
          <p:cNvGraphicFramePr/>
          <p:nvPr/>
        </p:nvGraphicFramePr>
        <p:xfrm>
          <a:off x="4855597" y="1514171"/>
          <a:ext cx="3745632" cy="3003244"/>
        </p:xfrm>
        <a:graphic>
          <a:graphicData uri="http://schemas.openxmlformats.org/drawingml/2006/chart">
            <c:chart xmlns:c="http://schemas.openxmlformats.org/drawingml/2006/chart" xmlns:r="http://schemas.openxmlformats.org/officeDocument/2006/relationships" r:id="rId4"/>
          </a:graphicData>
        </a:graphic>
      </p:graphicFrame>
      <p:pic>
        <p:nvPicPr>
          <p:cNvPr id="711" name="single_frequency_component.pdf" descr="single_frequency_component.pdf"/>
          <p:cNvPicPr>
            <a:picLocks noChangeAspect="1"/>
          </p:cNvPicPr>
          <p:nvPr/>
        </p:nvPicPr>
        <p:blipFill>
          <a:blip r:embed="rId5">
            <a:extLst/>
          </a:blip>
          <a:srcRect l="4787" t="5784" r="7820"/>
          <a:stretch>
            <a:fillRect/>
          </a:stretch>
        </p:blipFill>
        <p:spPr>
          <a:xfrm>
            <a:off x="6103999" y="4568629"/>
            <a:ext cx="2531305" cy="1949811"/>
          </a:xfrm>
          <a:prstGeom prst="rect">
            <a:avLst/>
          </a:prstGeom>
          <a:ln w="12700">
            <a:miter lim="400000"/>
          </a:ln>
        </p:spPr>
      </p:pic>
      <p:sp>
        <p:nvSpPr>
          <p:cNvPr id="712" name="Simulated results"/>
          <p:cNvSpPr txBox="1"/>
          <p:nvPr/>
        </p:nvSpPr>
        <p:spPr>
          <a:xfrm>
            <a:off x="7176923" y="4644211"/>
            <a:ext cx="1377358" cy="25863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lvl1pPr>
          </a:lstStyle>
          <a:p>
            <a:r>
              <a:t>Simulated results</a:t>
            </a:r>
          </a:p>
        </p:txBody>
      </p:sp>
      <p:sp>
        <p:nvSpPr>
          <p:cNvPr id="713" name="Phase obtained by mixing dithering driven signal and luminosity monitoring signal…"/>
          <p:cNvSpPr txBox="1"/>
          <p:nvPr/>
        </p:nvSpPr>
        <p:spPr>
          <a:xfrm>
            <a:off x="193849" y="4772803"/>
            <a:ext cx="5774802" cy="166667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22822" indent="-122822">
              <a:buSzPct val="100000"/>
              <a:buChar char="•"/>
            </a:pPr>
            <a:r>
              <a:t>Phase obtained by mixing dithering driven signal and luminosity monitoring signal</a:t>
            </a:r>
          </a:p>
          <a:p>
            <a:pPr>
              <a:lnSpc>
                <a:spcPct val="40000"/>
              </a:lnSpc>
            </a:pPr>
            <a:endParaRPr/>
          </a:p>
          <a:p>
            <a:pPr marL="122822" indent="-122822">
              <a:buSzPct val="100000"/>
              <a:buChar char="•"/>
            </a:pPr>
            <a:r>
              <a:t>Slope information can be obtained by several successive corrective moves</a:t>
            </a:r>
          </a:p>
          <a:p>
            <a:pPr>
              <a:lnSpc>
                <a:spcPct val="40000"/>
              </a:lnSpc>
            </a:pPr>
            <a:endParaRPr/>
          </a:p>
          <a:p>
            <a:pPr marL="122822" indent="-122822">
              <a:buSzPct val="100000"/>
              <a:buChar char="•"/>
            </a:pPr>
            <a:r>
              <a:t>Newton method is used to correct the beam orbit at 1 Hz</a:t>
            </a:r>
          </a:p>
        </p:txBody>
      </p:sp>
    </p:spTree>
    <p:extLst>
      <p:ext uri="{BB962C8B-B14F-4D97-AF65-F5344CB8AC3E}">
        <p14:creationId xmlns:p14="http://schemas.microsoft.com/office/powerpoint/2010/main" val="84981576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 name="Dithering study"/>
          <p:cNvSpPr txBox="1">
            <a:spLocks noGrp="1"/>
          </p:cNvSpPr>
          <p:nvPr>
            <p:ph type="title"/>
          </p:nvPr>
        </p:nvSpPr>
        <p:spPr>
          <a:prstGeom prst="rect">
            <a:avLst/>
          </a:prstGeom>
        </p:spPr>
        <p:txBody>
          <a:bodyPr/>
          <a:lstStyle>
            <a:lvl1pPr defTabSz="905255">
              <a:defRPr sz="2970"/>
            </a:lvl1pPr>
          </a:lstStyle>
          <a:p>
            <a:r>
              <a:rPr dirty="0"/>
              <a:t>Dithering </a:t>
            </a:r>
            <a:r>
              <a:rPr dirty="0" smtClean="0"/>
              <a:t>study</a:t>
            </a:r>
            <a:r>
              <a:rPr lang="en-US" dirty="0" smtClean="0"/>
              <a:t> with LumiBelle2 (2)</a:t>
            </a:r>
            <a:endParaRPr dirty="0"/>
          </a:p>
        </p:txBody>
      </p:sp>
      <p:sp>
        <p:nvSpPr>
          <p:cNvPr id="707" name="Measurement with Lock-in amplifier"/>
          <p:cNvSpPr txBox="1">
            <a:spLocks noGrp="1"/>
          </p:cNvSpPr>
          <p:nvPr>
            <p:ph type="body" sz="quarter" idx="1"/>
          </p:nvPr>
        </p:nvSpPr>
        <p:spPr>
          <a:xfrm>
            <a:off x="177801" y="939802"/>
            <a:ext cx="8813801" cy="1049038"/>
          </a:xfrm>
          <a:prstGeom prst="rect">
            <a:avLst/>
          </a:prstGeom>
        </p:spPr>
        <p:txBody>
          <a:bodyPr>
            <a:noAutofit/>
          </a:bodyPr>
          <a:lstStyle/>
          <a:p>
            <a:r>
              <a:rPr lang="en-US" sz="2200" dirty="0" smtClean="0"/>
              <a:t>Feedback shown to correct a deliberately introduced horizontal  offset </a:t>
            </a:r>
          </a:p>
          <a:p>
            <a:pPr marL="0" indent="0">
              <a:buNone/>
            </a:pPr>
            <a:r>
              <a:rPr lang="en-US" sz="2200" dirty="0"/>
              <a:t> </a:t>
            </a:r>
            <a:r>
              <a:rPr lang="en-US" sz="2200" dirty="0" smtClean="0"/>
              <a:t>    (after parameter tuning…)</a:t>
            </a:r>
            <a:endParaRPr sz="22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20" y="2148831"/>
            <a:ext cx="8338044" cy="4304505"/>
          </a:xfrm>
          <a:prstGeom prst="rect">
            <a:avLst/>
          </a:prstGeom>
        </p:spPr>
      </p:pic>
    </p:spTree>
    <p:extLst>
      <p:ext uri="{BB962C8B-B14F-4D97-AF65-F5344CB8AC3E}">
        <p14:creationId xmlns:p14="http://schemas.microsoft.com/office/powerpoint/2010/main" val="321974855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 name="Dithering study"/>
          <p:cNvSpPr txBox="1">
            <a:spLocks noGrp="1"/>
          </p:cNvSpPr>
          <p:nvPr>
            <p:ph type="title"/>
          </p:nvPr>
        </p:nvSpPr>
        <p:spPr>
          <a:xfrm>
            <a:off x="35496" y="116632"/>
            <a:ext cx="8910876" cy="647903"/>
          </a:xfrm>
          <a:prstGeom prst="rect">
            <a:avLst/>
          </a:prstGeom>
        </p:spPr>
        <p:txBody>
          <a:bodyPr>
            <a:normAutofit fontScale="90000"/>
          </a:bodyPr>
          <a:lstStyle>
            <a:lvl1pPr defTabSz="905255">
              <a:defRPr sz="2970"/>
            </a:lvl1pPr>
          </a:lstStyle>
          <a:p>
            <a:r>
              <a:rPr lang="en-US" dirty="0" smtClean="0"/>
              <a:t>Bunch-by-bunch averaged LumiBelle2 measurements during vertical collision scanning </a:t>
            </a:r>
            <a:endParaRPr dirty="0"/>
          </a:p>
        </p:txBody>
      </p:sp>
      <p:sp>
        <p:nvSpPr>
          <p:cNvPr id="707" name="Measurement with Lock-in amplifier"/>
          <p:cNvSpPr txBox="1">
            <a:spLocks noGrp="1"/>
          </p:cNvSpPr>
          <p:nvPr>
            <p:ph type="body" sz="quarter" idx="1"/>
          </p:nvPr>
        </p:nvSpPr>
        <p:spPr>
          <a:xfrm>
            <a:off x="150687" y="836712"/>
            <a:ext cx="8813801" cy="761006"/>
          </a:xfrm>
          <a:prstGeom prst="rect">
            <a:avLst/>
          </a:prstGeom>
        </p:spPr>
        <p:txBody>
          <a:bodyPr>
            <a:noAutofit/>
          </a:bodyPr>
          <a:lstStyle/>
          <a:p>
            <a:r>
              <a:rPr lang="en-US" sz="2000" dirty="0" smtClean="0"/>
              <a:t>Fitting of vertical beam sizes and relative offsets bunch-by-bunch</a:t>
            </a:r>
          </a:p>
          <a:p>
            <a:r>
              <a:rPr lang="en-US" sz="2000" dirty="0" smtClean="0"/>
              <a:t>Presently16 ns bunch separation, in Phase 3 </a:t>
            </a:r>
            <a:r>
              <a:rPr lang="en-US" sz="2000" dirty="0" smtClean="0">
                <a:sym typeface="Wingdings" panose="05000000000000000000" pitchFamily="2" charset="2"/>
              </a:rPr>
              <a:t> 4 ns  (LHC has 25 ns)</a:t>
            </a:r>
            <a:endParaRPr lang="en-US" sz="2000" dirty="0" smtClean="0"/>
          </a:p>
        </p:txBody>
      </p:sp>
      <p:pic>
        <p:nvPicPr>
          <p:cNvPr id="11"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561" y="4004777"/>
            <a:ext cx="4373927" cy="2246444"/>
          </a:xfrm>
          <a:prstGeom prst="rect">
            <a:avLst/>
          </a:prstGeom>
        </p:spPr>
      </p:pic>
      <p:pic>
        <p:nvPicPr>
          <p:cNvPr id="12"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445" y="1556792"/>
            <a:ext cx="4373927" cy="2246444"/>
          </a:xfrm>
          <a:prstGeom prst="rect">
            <a:avLst/>
          </a:prstGeom>
        </p:spPr>
      </p:pic>
      <p:pic>
        <p:nvPicPr>
          <p:cNvPr id="1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369" y="4004777"/>
            <a:ext cx="4373927" cy="2246444"/>
          </a:xfrm>
          <a:prstGeom prst="rect">
            <a:avLst/>
          </a:prstGeom>
        </p:spPr>
      </p:pic>
      <p:pic>
        <p:nvPicPr>
          <p:cNvPr id="14"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369" y="1556505"/>
            <a:ext cx="4373927" cy="2246444"/>
          </a:xfrm>
          <a:prstGeom prst="rect">
            <a:avLst/>
          </a:prstGeom>
        </p:spPr>
      </p:pic>
      <p:sp>
        <p:nvSpPr>
          <p:cNvPr id="4" name="ZoneTexte 3"/>
          <p:cNvSpPr txBox="1"/>
          <p:nvPr/>
        </p:nvSpPr>
        <p:spPr>
          <a:xfrm>
            <a:off x="300369" y="6237312"/>
            <a:ext cx="4055607" cy="584775"/>
          </a:xfrm>
          <a:prstGeom prst="rect">
            <a:avLst/>
          </a:prstGeom>
          <a:noFill/>
        </p:spPr>
        <p:txBody>
          <a:bodyPr wrap="square" rtlCol="0">
            <a:spAutoFit/>
          </a:bodyPr>
          <a:lstStyle/>
          <a:p>
            <a:r>
              <a:rPr lang="en-US" sz="1600" dirty="0" smtClean="0">
                <a:solidFill>
                  <a:srgbClr val="FF6600"/>
                </a:solidFill>
              </a:rPr>
              <a:t>Signals and backgrounds need normalization by bunch-by-bunch currents</a:t>
            </a:r>
            <a:endParaRPr lang="fr-FR" sz="1600" dirty="0">
              <a:solidFill>
                <a:srgbClr val="FF6600"/>
              </a:solidFill>
            </a:endParaRPr>
          </a:p>
        </p:txBody>
      </p:sp>
      <p:sp>
        <p:nvSpPr>
          <p:cNvPr id="16" name="ZoneTexte 15"/>
          <p:cNvSpPr txBox="1"/>
          <p:nvPr/>
        </p:nvSpPr>
        <p:spPr>
          <a:xfrm>
            <a:off x="4860032" y="6237312"/>
            <a:ext cx="3983599" cy="584775"/>
          </a:xfrm>
          <a:prstGeom prst="rect">
            <a:avLst/>
          </a:prstGeom>
          <a:noFill/>
        </p:spPr>
        <p:txBody>
          <a:bodyPr wrap="square" rtlCol="0">
            <a:spAutoFit/>
          </a:bodyPr>
          <a:lstStyle/>
          <a:p>
            <a:r>
              <a:rPr lang="en-US" sz="1600" dirty="0" smtClean="0">
                <a:solidFill>
                  <a:srgbClr val="C00000"/>
                </a:solidFill>
              </a:rPr>
              <a:t>Individual bunch vertical sizes and relative offsets are determined to a few percent</a:t>
            </a:r>
            <a:endParaRPr lang="fr-FR" sz="1600" dirty="0">
              <a:solidFill>
                <a:srgbClr val="C00000"/>
              </a:solidFill>
            </a:endParaRPr>
          </a:p>
        </p:txBody>
      </p:sp>
    </p:spTree>
    <p:extLst>
      <p:ext uri="{BB962C8B-B14F-4D97-AF65-F5344CB8AC3E}">
        <p14:creationId xmlns:p14="http://schemas.microsoft.com/office/powerpoint/2010/main" val="419647192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 y="0"/>
            <a:ext cx="91623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5679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505505" y="44624"/>
            <a:ext cx="8229600" cy="77410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4000" b="1" dirty="0" smtClean="0">
                <a:latin typeface="Calibri" panose="020F0502020204030204" pitchFamily="34" charset="0"/>
              </a:rPr>
              <a:t>Conclusions &amp; </a:t>
            </a:r>
            <a:r>
              <a:rPr lang="en-US" altLang="ja-JP" sz="4000" b="1" dirty="0">
                <a:latin typeface="Calibri" panose="020F0502020204030204" pitchFamily="34" charset="0"/>
              </a:rPr>
              <a:t>f</a:t>
            </a:r>
            <a:r>
              <a:rPr lang="en-US" altLang="ja-JP" sz="4000" b="1" dirty="0" smtClean="0">
                <a:latin typeface="Calibri" panose="020F0502020204030204" pitchFamily="34" charset="0"/>
              </a:rPr>
              <a:t>uture prospects</a:t>
            </a:r>
            <a:endParaRPr kumimoji="1" lang="ja-JP" altLang="en-US" sz="4000" b="1" dirty="0" smtClean="0">
              <a:latin typeface="Calibri" panose="020F0502020204030204" pitchFamily="34" charset="0"/>
            </a:endParaRPr>
          </a:p>
        </p:txBody>
      </p:sp>
      <p:sp>
        <p:nvSpPr>
          <p:cNvPr id="3" name="ZoneTexte 2"/>
          <p:cNvSpPr txBox="1"/>
          <p:nvPr/>
        </p:nvSpPr>
        <p:spPr>
          <a:xfrm>
            <a:off x="251520" y="908720"/>
            <a:ext cx="8640960" cy="5847755"/>
          </a:xfrm>
          <a:prstGeom prst="rect">
            <a:avLst/>
          </a:prstGeom>
          <a:noFill/>
        </p:spPr>
        <p:txBody>
          <a:bodyPr wrap="square" rtlCol="0">
            <a:spAutoFit/>
          </a:bodyPr>
          <a:lstStyle/>
          <a:p>
            <a:pPr marL="285750" indent="-285750">
              <a:buFont typeface="Arial" panose="020B0604020202020204" pitchFamily="34" charset="0"/>
              <a:buChar char="•"/>
            </a:pPr>
            <a:r>
              <a:rPr lang="en-US" sz="2400" b="1" dirty="0" err="1" smtClean="0">
                <a:solidFill>
                  <a:srgbClr val="FF6600"/>
                </a:solidFill>
              </a:rPr>
              <a:t>SuperKEKB</a:t>
            </a:r>
            <a:r>
              <a:rPr lang="en-US" sz="2400" dirty="0" smtClean="0"/>
              <a:t>: 1</a:t>
            </a:r>
            <a:r>
              <a:rPr lang="en-US" sz="2400" baseline="30000" dirty="0" smtClean="0"/>
              <a:t>st</a:t>
            </a:r>
            <a:r>
              <a:rPr lang="en-US" sz="2400" dirty="0" smtClean="0"/>
              <a:t> trial in 2018 of new “</a:t>
            </a:r>
            <a:r>
              <a:rPr lang="en-US" sz="2400" b="1" dirty="0" err="1" smtClean="0">
                <a:solidFill>
                  <a:srgbClr val="0000CC"/>
                </a:solidFill>
              </a:rPr>
              <a:t>nanobeam</a:t>
            </a:r>
            <a:r>
              <a:rPr lang="en-US" sz="2400" dirty="0" smtClean="0"/>
              <a:t>” collision scheme </a:t>
            </a:r>
            <a:r>
              <a:rPr lang="en-US" sz="2400" dirty="0" smtClean="0"/>
              <a:t> promises a </a:t>
            </a:r>
            <a:r>
              <a:rPr lang="en-US" sz="2400" dirty="0" smtClean="0"/>
              <a:t>breakthrough in luminosity (</a:t>
            </a:r>
            <a:r>
              <a:rPr lang="en-US" sz="2400" dirty="0" smtClean="0">
                <a:sym typeface="Symbol"/>
              </a:rPr>
              <a:t></a:t>
            </a:r>
            <a:r>
              <a:rPr lang="en-US" sz="2400" dirty="0" smtClean="0"/>
              <a:t> 40 increase</a:t>
            </a:r>
            <a:r>
              <a:rPr lang="en-US" sz="2400" dirty="0" smtClean="0"/>
              <a:t>)</a:t>
            </a:r>
          </a:p>
          <a:p>
            <a:pPr marL="285750" indent="-285750">
              <a:buFont typeface="Arial" panose="020B0604020202020204" pitchFamily="34" charset="0"/>
              <a:buChar char="•"/>
            </a:pPr>
            <a:r>
              <a:rPr lang="en-US" sz="2400" dirty="0" smtClean="0"/>
              <a:t>Latest instantaneous luminosity with 2.1.1 optics </a:t>
            </a:r>
            <a:r>
              <a:rPr lang="en-US" sz="2400" dirty="0" smtClean="0">
                <a:sym typeface="Symbol"/>
              </a:rPr>
              <a:t> </a:t>
            </a:r>
            <a:r>
              <a:rPr lang="en-US" sz="2400" dirty="0" smtClean="0"/>
              <a:t>10</a:t>
            </a:r>
            <a:r>
              <a:rPr lang="en-US" sz="2400" baseline="30000" dirty="0" smtClean="0"/>
              <a:t>33</a:t>
            </a:r>
            <a:r>
              <a:rPr lang="en-US" sz="2400" dirty="0" smtClean="0"/>
              <a:t> cm</a:t>
            </a:r>
            <a:r>
              <a:rPr lang="en-US" sz="2400" baseline="30000" dirty="0" smtClean="0"/>
              <a:t>-2</a:t>
            </a:r>
            <a:r>
              <a:rPr lang="en-US" sz="2400" dirty="0"/>
              <a:t> </a:t>
            </a:r>
            <a:r>
              <a:rPr lang="en-US" sz="2400" dirty="0" smtClean="0"/>
              <a:t>s</a:t>
            </a:r>
            <a:r>
              <a:rPr lang="en-US" sz="2400" baseline="30000" dirty="0" smtClean="0"/>
              <a:t>-1</a:t>
            </a:r>
            <a:r>
              <a:rPr lang="en-US" sz="2400" dirty="0" smtClean="0"/>
              <a:t> </a:t>
            </a:r>
            <a:endParaRPr lang="en-US" sz="2400" dirty="0" smtClean="0"/>
          </a:p>
          <a:p>
            <a:pPr marL="285750" indent="-285750">
              <a:buFont typeface="Arial" panose="020B0604020202020204" pitchFamily="34" charset="0"/>
              <a:buChar char="•"/>
            </a:pPr>
            <a:r>
              <a:rPr lang="en-US" sz="2400" dirty="0" smtClean="0"/>
              <a:t>Challenge for </a:t>
            </a:r>
            <a:r>
              <a:rPr lang="en-US" sz="2400" dirty="0" smtClean="0"/>
              <a:t>beams</a:t>
            </a:r>
            <a:r>
              <a:rPr lang="en-US" sz="2400" dirty="0" smtClean="0"/>
              <a:t> </a:t>
            </a:r>
            <a:r>
              <a:rPr lang="en-US" sz="2400" dirty="0" smtClean="0"/>
              <a:t>controls </a:t>
            </a:r>
            <a:r>
              <a:rPr lang="en-US" sz="2400" dirty="0" smtClean="0"/>
              <a:t>and tuning, including backgrounds</a:t>
            </a:r>
            <a:endParaRPr lang="en-US" sz="2400" dirty="0" smtClean="0"/>
          </a:p>
          <a:p>
            <a:pPr marL="285750" indent="-285750">
              <a:buFont typeface="Arial" panose="020B0604020202020204" pitchFamily="34" charset="0"/>
              <a:buChar char="•"/>
            </a:pPr>
            <a:r>
              <a:rPr lang="en-US" sz="2400" dirty="0" smtClean="0"/>
              <a:t>Successful test </a:t>
            </a:r>
            <a:r>
              <a:rPr lang="en-US" sz="2400" dirty="0" smtClean="0"/>
              <a:t>of LumiBelle2 </a:t>
            </a:r>
            <a:r>
              <a:rPr lang="en-US" sz="2400" dirty="0" smtClean="0"/>
              <a:t>fast luminosity monitor </a:t>
            </a:r>
            <a:r>
              <a:rPr lang="en-US" sz="2400" dirty="0" smtClean="0"/>
              <a:t>during 2018 colliding </a:t>
            </a:r>
            <a:r>
              <a:rPr lang="en-US" sz="2400" dirty="0"/>
              <a:t>beam </a:t>
            </a:r>
            <a:r>
              <a:rPr lang="en-US" sz="2400" dirty="0" smtClean="0"/>
              <a:t>commissioning at KEK: </a:t>
            </a:r>
            <a:endParaRPr lang="en-US" sz="2400" dirty="0" smtClean="0"/>
          </a:p>
          <a:p>
            <a:r>
              <a:rPr lang="en-US" sz="2400" dirty="0"/>
              <a:t> </a:t>
            </a:r>
            <a:r>
              <a:rPr lang="en-US" sz="2400" dirty="0" smtClean="0"/>
              <a:t>     </a:t>
            </a:r>
            <a:r>
              <a:rPr lang="en-US" dirty="0" smtClean="0"/>
              <a:t>- several channels for 1kHz % level luminosity precision over 3 orders of magnitude</a:t>
            </a:r>
          </a:p>
          <a:p>
            <a:r>
              <a:rPr lang="en-US" dirty="0"/>
              <a:t> </a:t>
            </a:r>
            <a:r>
              <a:rPr lang="en-US" dirty="0" smtClean="0"/>
              <a:t>       - successful test of horizontal  feedback based on LumiBelle2 by dithering technique</a:t>
            </a:r>
          </a:p>
          <a:p>
            <a:r>
              <a:rPr lang="en-US" dirty="0"/>
              <a:t> </a:t>
            </a:r>
            <a:r>
              <a:rPr lang="en-US" dirty="0" smtClean="0"/>
              <a:t>       - bunch-by-bunch luminosities and vertical beam sizes / relative offsets</a:t>
            </a:r>
          </a:p>
          <a:p>
            <a:endParaRPr lang="en-US" sz="1400" dirty="0" smtClean="0"/>
          </a:p>
          <a:p>
            <a:r>
              <a:rPr lang="en-US" sz="2400" dirty="0" smtClean="0">
                <a:solidFill>
                  <a:srgbClr val="0000CC"/>
                </a:solidFill>
                <a:sym typeface="Wingdings" panose="05000000000000000000" pitchFamily="2" charset="2"/>
              </a:rPr>
              <a:t></a:t>
            </a:r>
            <a:r>
              <a:rPr lang="en-US" sz="2400" dirty="0" smtClean="0">
                <a:sym typeface="Wingdings" panose="05000000000000000000" pitchFamily="2" charset="2"/>
              </a:rPr>
              <a:t>  </a:t>
            </a:r>
            <a:r>
              <a:rPr lang="en-US" sz="2400" dirty="0">
                <a:sym typeface="Wingdings" panose="05000000000000000000" pitchFamily="2" charset="2"/>
              </a:rPr>
              <a:t>I</a:t>
            </a:r>
            <a:r>
              <a:rPr lang="en-US" sz="2400" dirty="0" smtClean="0"/>
              <a:t>mpact </a:t>
            </a:r>
            <a:r>
              <a:rPr lang="en-US" sz="2400" dirty="0" smtClean="0"/>
              <a:t>on future </a:t>
            </a:r>
            <a:r>
              <a:rPr lang="en-US" sz="2400" dirty="0"/>
              <a:t>circular </a:t>
            </a:r>
            <a:r>
              <a:rPr lang="en-US" sz="2400" dirty="0" err="1" smtClean="0"/>
              <a:t>e</a:t>
            </a:r>
            <a:r>
              <a:rPr lang="en-US" sz="2400" dirty="0" err="1" smtClean="0">
                <a:sym typeface="Symbol"/>
              </a:rPr>
              <a:t></a:t>
            </a:r>
            <a:r>
              <a:rPr lang="en-US" sz="2400" dirty="0" err="1" smtClean="0"/>
              <a:t>e</a:t>
            </a:r>
            <a:r>
              <a:rPr lang="en-US" sz="2400" dirty="0" smtClean="0">
                <a:sym typeface="Symbol"/>
              </a:rPr>
              <a:t></a:t>
            </a:r>
            <a:r>
              <a:rPr lang="en-US" sz="2400" dirty="0" smtClean="0"/>
              <a:t> collider design </a:t>
            </a:r>
            <a:r>
              <a:rPr lang="en-US" sz="2400" dirty="0" smtClean="0"/>
              <a:t>work</a:t>
            </a:r>
          </a:p>
          <a:p>
            <a:r>
              <a:rPr lang="en-US" sz="2400" dirty="0" smtClean="0">
                <a:solidFill>
                  <a:srgbClr val="FF6600"/>
                </a:solidFill>
                <a:sym typeface="Wingdings" panose="05000000000000000000" pitchFamily="2" charset="2"/>
              </a:rPr>
              <a:t></a:t>
            </a:r>
            <a:r>
              <a:rPr lang="en-US" sz="2400" dirty="0" smtClean="0">
                <a:sym typeface="Wingdings" panose="05000000000000000000" pitchFamily="2" charset="2"/>
              </a:rPr>
              <a:t>  Rare, almost once in </a:t>
            </a:r>
            <a:r>
              <a:rPr lang="en-US" sz="2400" dirty="0" smtClean="0">
                <a:sym typeface="Wingdings" panose="05000000000000000000" pitchFamily="2" charset="2"/>
              </a:rPr>
              <a:t>a life time, hands-on experience starting up  </a:t>
            </a:r>
          </a:p>
          <a:p>
            <a:r>
              <a:rPr lang="en-US" sz="2400" dirty="0">
                <a:sym typeface="Wingdings" panose="05000000000000000000" pitchFamily="2" charset="2"/>
              </a:rPr>
              <a:t> </a:t>
            </a:r>
            <a:r>
              <a:rPr lang="en-US" sz="2400" dirty="0" smtClean="0">
                <a:sym typeface="Wingdings" panose="05000000000000000000" pitchFamily="2" charset="2"/>
              </a:rPr>
              <a:t>      a major HEP accelerator project, especially</a:t>
            </a:r>
            <a:r>
              <a:rPr lang="en-US" sz="2400" dirty="0" smtClean="0">
                <a:sym typeface="Wingdings" panose="05000000000000000000" pitchFamily="2" charset="2"/>
              </a:rPr>
              <a:t> </a:t>
            </a:r>
            <a:r>
              <a:rPr lang="en-US" sz="2400" dirty="0" smtClean="0">
                <a:sym typeface="Wingdings" panose="05000000000000000000" pitchFamily="2" charset="2"/>
              </a:rPr>
              <a:t>for </a:t>
            </a:r>
            <a:r>
              <a:rPr lang="en-US" sz="2400" dirty="0" smtClean="0">
                <a:sym typeface="Wingdings" panose="05000000000000000000" pitchFamily="2" charset="2"/>
              </a:rPr>
              <a:t>junior</a:t>
            </a:r>
            <a:r>
              <a:rPr lang="en-US" sz="2400" dirty="0" smtClean="0">
                <a:sym typeface="Wingdings" panose="05000000000000000000" pitchFamily="2" charset="2"/>
              </a:rPr>
              <a:t> scientists</a:t>
            </a:r>
          </a:p>
          <a:p>
            <a:r>
              <a:rPr lang="en-US" sz="2400" dirty="0" smtClean="0">
                <a:sym typeface="Wingdings" panose="05000000000000000000" pitchFamily="2" charset="2"/>
              </a:rPr>
              <a:t>  IN2P3 (LAL &amp; IPHC) has joined Belle II </a:t>
            </a:r>
          </a:p>
          <a:p>
            <a:r>
              <a:rPr lang="en-US" dirty="0" smtClean="0">
                <a:sym typeface="Wingdings" panose="05000000000000000000" pitchFamily="2" charset="2"/>
              </a:rPr>
              <a:t>            - LumiBelle2 activity moving to Belle II as long-term technical service task</a:t>
            </a:r>
          </a:p>
          <a:p>
            <a:r>
              <a:rPr lang="en-US" dirty="0">
                <a:sym typeface="Wingdings" panose="05000000000000000000" pitchFamily="2" charset="2"/>
              </a:rPr>
              <a:t> </a:t>
            </a:r>
            <a:r>
              <a:rPr lang="en-US" dirty="0">
                <a:sym typeface="Wingdings" panose="05000000000000000000" pitchFamily="2" charset="2"/>
              </a:rPr>
              <a:t> </a:t>
            </a:r>
            <a:r>
              <a:rPr lang="en-US" dirty="0" smtClean="0">
                <a:sym typeface="Wingdings" panose="05000000000000000000" pitchFamily="2" charset="2"/>
              </a:rPr>
              <a:t>          - prepare </a:t>
            </a:r>
            <a:r>
              <a:rPr lang="en-US" dirty="0">
                <a:sym typeface="Wingdings" panose="05000000000000000000" pitchFamily="2" charset="2"/>
              </a:rPr>
              <a:t>LumiBelle2 for </a:t>
            </a:r>
            <a:r>
              <a:rPr lang="en-US" dirty="0" smtClean="0">
                <a:sym typeface="Wingdings" panose="05000000000000000000" pitchFamily="2" charset="2"/>
              </a:rPr>
              <a:t>sustainable long-term </a:t>
            </a:r>
            <a:r>
              <a:rPr lang="en-US" dirty="0">
                <a:sym typeface="Wingdings" panose="05000000000000000000" pitchFamily="2" charset="2"/>
              </a:rPr>
              <a:t>operation with more limited </a:t>
            </a:r>
            <a:r>
              <a:rPr lang="en-US" dirty="0" smtClean="0">
                <a:sym typeface="Wingdings" panose="05000000000000000000" pitchFamily="2" charset="2"/>
              </a:rPr>
              <a:t>HR</a:t>
            </a:r>
          </a:p>
          <a:p>
            <a:r>
              <a:rPr lang="en-US" sz="2400" dirty="0" smtClean="0">
                <a:solidFill>
                  <a:srgbClr val="006600"/>
                </a:solidFill>
                <a:sym typeface="Wingdings" panose="05000000000000000000" pitchFamily="2" charset="2"/>
              </a:rPr>
              <a:t></a:t>
            </a:r>
            <a:r>
              <a:rPr lang="en-US" sz="2400" dirty="0" smtClean="0">
                <a:sym typeface="Wingdings" panose="05000000000000000000" pitchFamily="2" charset="2"/>
              </a:rPr>
              <a:t>  New perspectives for France-China collaboration</a:t>
            </a:r>
            <a:endParaRPr lang="en-US" sz="2400" dirty="0">
              <a:sym typeface="Wingdings" panose="05000000000000000000" pitchFamily="2" charset="2"/>
            </a:endParaRPr>
          </a:p>
        </p:txBody>
      </p:sp>
    </p:spTree>
    <p:extLst>
      <p:ext uri="{BB962C8B-B14F-4D97-AF65-F5344CB8AC3E}">
        <p14:creationId xmlns:p14="http://schemas.microsoft.com/office/powerpoint/2010/main" val="214021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323528" y="71984"/>
            <a:ext cx="8507288" cy="620712"/>
          </a:xfrm>
        </p:spPr>
        <p:txBody>
          <a:bodyPr>
            <a:noAutofit/>
          </a:bodyPr>
          <a:lstStyle/>
          <a:p>
            <a:r>
              <a:rPr kumimoji="1" lang="en-US" altLang="ja-JP" sz="3200" dirty="0" smtClean="0">
                <a:solidFill>
                  <a:srgbClr val="0000CC"/>
                </a:solidFill>
              </a:rPr>
              <a:t>Exploring the l</a:t>
            </a:r>
            <a:r>
              <a:rPr kumimoji="1" lang="en-US" altLang="ja-JP" sz="3200" dirty="0" smtClean="0">
                <a:solidFill>
                  <a:srgbClr val="0000CC"/>
                </a:solidFill>
              </a:rPr>
              <a:t>uminosity </a:t>
            </a:r>
            <a:r>
              <a:rPr kumimoji="1" lang="en-US" altLang="ja-JP" sz="3200" dirty="0" smtClean="0">
                <a:solidFill>
                  <a:srgbClr val="0000CC"/>
                </a:solidFill>
              </a:rPr>
              <a:t>f</a:t>
            </a:r>
            <a:r>
              <a:rPr kumimoji="1" lang="en-US" altLang="ja-JP" sz="3200" dirty="0" smtClean="0">
                <a:solidFill>
                  <a:srgbClr val="0000CC"/>
                </a:solidFill>
              </a:rPr>
              <a:t>rontier with </a:t>
            </a:r>
            <a:r>
              <a:rPr kumimoji="1" lang="en-US" altLang="ja-JP" sz="3200" dirty="0" err="1" smtClean="0">
                <a:solidFill>
                  <a:srgbClr val="0000CC"/>
                </a:solidFill>
              </a:rPr>
              <a:t>SuperKEKB</a:t>
            </a:r>
            <a:endParaRPr kumimoji="1" lang="ja-JP" altLang="en-US" sz="3200" dirty="0">
              <a:solidFill>
                <a:srgbClr val="0000CC"/>
              </a:solidFill>
            </a:endParaRPr>
          </a:p>
        </p:txBody>
      </p:sp>
      <p:pic>
        <p:nvPicPr>
          <p:cNvPr id="6" name="図 5"/>
          <p:cNvPicPr>
            <a:picLocks noChangeAspect="1"/>
          </p:cNvPicPr>
          <p:nvPr/>
        </p:nvPicPr>
        <p:blipFill>
          <a:blip r:embed="rId2"/>
          <a:stretch>
            <a:fillRect/>
          </a:stretch>
        </p:blipFill>
        <p:spPr>
          <a:xfrm>
            <a:off x="5364088" y="1100513"/>
            <a:ext cx="3744416" cy="2760535"/>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6" y="836712"/>
            <a:ext cx="502552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右矢印 7"/>
          <p:cNvSpPr/>
          <p:nvPr/>
        </p:nvSpPr>
        <p:spPr>
          <a:xfrm>
            <a:off x="4139952" y="4653136"/>
            <a:ext cx="787989" cy="264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16549" y="4221088"/>
            <a:ext cx="2303323" cy="954107"/>
          </a:xfrm>
          <a:prstGeom prst="rect">
            <a:avLst/>
          </a:prstGeom>
          <a:noFill/>
        </p:spPr>
        <p:txBody>
          <a:bodyPr wrap="none" rtlCol="0">
            <a:spAutoFit/>
          </a:bodyPr>
          <a:lstStyle/>
          <a:p>
            <a:r>
              <a:rPr kumimoji="1" lang="en-US" altLang="ja-JP" sz="2800" dirty="0"/>
              <a:t>KEKB</a:t>
            </a:r>
          </a:p>
          <a:p>
            <a:r>
              <a:rPr kumimoji="1" lang="en-US" altLang="ja-JP" sz="2800" dirty="0"/>
              <a:t>2×10</a:t>
            </a:r>
            <a:r>
              <a:rPr kumimoji="1" lang="en-US" altLang="ja-JP" sz="2800" baseline="30000" dirty="0"/>
              <a:t>34</a:t>
            </a:r>
            <a:r>
              <a:rPr kumimoji="1" lang="en-US" altLang="ja-JP" sz="2800" dirty="0"/>
              <a:t>/cm</a:t>
            </a:r>
            <a:r>
              <a:rPr kumimoji="1" lang="en-US" altLang="ja-JP" sz="2800" baseline="30000" dirty="0"/>
              <a:t>2</a:t>
            </a:r>
            <a:r>
              <a:rPr kumimoji="1" lang="en-US" altLang="ja-JP" sz="2800" dirty="0"/>
              <a:t>/s</a:t>
            </a:r>
            <a:endParaRPr kumimoji="1" lang="ja-JP" altLang="en-US" sz="2800" dirty="0" err="1"/>
          </a:p>
        </p:txBody>
      </p:sp>
      <p:sp>
        <p:nvSpPr>
          <p:cNvPr id="10" name="テキスト ボックス 9"/>
          <p:cNvSpPr txBox="1"/>
          <p:nvPr/>
        </p:nvSpPr>
        <p:spPr>
          <a:xfrm>
            <a:off x="5508104" y="4221088"/>
            <a:ext cx="2303323" cy="954107"/>
          </a:xfrm>
          <a:prstGeom prst="rect">
            <a:avLst/>
          </a:prstGeom>
          <a:noFill/>
        </p:spPr>
        <p:txBody>
          <a:bodyPr wrap="none" rtlCol="0">
            <a:spAutoFit/>
          </a:bodyPr>
          <a:lstStyle/>
          <a:p>
            <a:r>
              <a:rPr kumimoji="1" lang="en-US" altLang="ja-JP" sz="2800" dirty="0" err="1"/>
              <a:t>SuperKEKB</a:t>
            </a:r>
            <a:endParaRPr kumimoji="1" lang="en-US" altLang="ja-JP" sz="2800" dirty="0"/>
          </a:p>
          <a:p>
            <a:r>
              <a:rPr kumimoji="1" lang="en-US" altLang="ja-JP" sz="2800" dirty="0" smtClean="0"/>
              <a:t>8×10</a:t>
            </a:r>
            <a:r>
              <a:rPr kumimoji="1" lang="en-US" altLang="ja-JP" sz="2800" baseline="30000" dirty="0" smtClean="0"/>
              <a:t>35</a:t>
            </a:r>
            <a:r>
              <a:rPr kumimoji="1" lang="en-US" altLang="ja-JP" sz="2800" dirty="0" smtClean="0"/>
              <a:t>/cm</a:t>
            </a:r>
            <a:r>
              <a:rPr kumimoji="1" lang="en-US" altLang="ja-JP" sz="2800" baseline="30000" dirty="0" smtClean="0"/>
              <a:t>2</a:t>
            </a:r>
            <a:r>
              <a:rPr kumimoji="1" lang="en-US" altLang="ja-JP" sz="2800" dirty="0" smtClean="0"/>
              <a:t>/s</a:t>
            </a:r>
            <a:endParaRPr kumimoji="1" lang="ja-JP" altLang="en-US" sz="2800" dirty="0" err="1"/>
          </a:p>
        </p:txBody>
      </p:sp>
      <p:cxnSp>
        <p:nvCxnSpPr>
          <p:cNvPr id="12" name="直線矢印コネクタ 11"/>
          <p:cNvCxnSpPr/>
          <p:nvPr/>
        </p:nvCxnSpPr>
        <p:spPr>
          <a:xfrm>
            <a:off x="5632577" y="2665535"/>
            <a:ext cx="1656184" cy="0"/>
          </a:xfrm>
          <a:prstGeom prst="straightConnector1">
            <a:avLst/>
          </a:prstGeom>
          <a:ln w="28575">
            <a:solidFill>
              <a:schemeClr val="bg1">
                <a:lumMod val="9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80034" y="2352174"/>
            <a:ext cx="1361270" cy="338554"/>
          </a:xfrm>
          <a:prstGeom prst="rect">
            <a:avLst/>
          </a:prstGeom>
          <a:noFill/>
        </p:spPr>
        <p:txBody>
          <a:bodyPr wrap="none" rtlCol="0">
            <a:spAutoFit/>
          </a:bodyPr>
          <a:lstStyle/>
          <a:p>
            <a:r>
              <a:rPr kumimoji="1" lang="en-US" altLang="ja-JP" sz="1600" dirty="0">
                <a:solidFill>
                  <a:schemeClr val="bg1">
                    <a:lumMod val="95000"/>
                  </a:schemeClr>
                </a:solidFill>
              </a:rPr>
              <a:t>1km diameter</a:t>
            </a:r>
            <a:endParaRPr kumimoji="1" lang="ja-JP" altLang="en-US" sz="1600" dirty="0" err="1">
              <a:solidFill>
                <a:schemeClr val="bg1">
                  <a:lumMod val="95000"/>
                </a:schemeClr>
              </a:solidFill>
            </a:endParaRPr>
          </a:p>
        </p:txBody>
      </p:sp>
      <p:sp>
        <p:nvSpPr>
          <p:cNvPr id="13" name="テキスト ボックス 8"/>
          <p:cNvSpPr txBox="1"/>
          <p:nvPr/>
        </p:nvSpPr>
        <p:spPr>
          <a:xfrm>
            <a:off x="323528" y="5445224"/>
            <a:ext cx="8424936" cy="1200329"/>
          </a:xfrm>
          <a:prstGeom prst="rect">
            <a:avLst/>
          </a:prstGeom>
          <a:noFill/>
          <a:ln w="28575">
            <a:solidFill>
              <a:srgbClr val="0000CC"/>
            </a:solidFill>
          </a:ln>
        </p:spPr>
        <p:txBody>
          <a:bodyPr wrap="square" rtlCol="0">
            <a:spAutoFit/>
          </a:bodyPr>
          <a:lstStyle/>
          <a:p>
            <a:r>
              <a:rPr kumimoji="1" lang="en-US" altLang="ja-JP" sz="2400" dirty="0" smtClean="0"/>
              <a:t>All future </a:t>
            </a:r>
            <a:r>
              <a:rPr kumimoji="1" lang="en-US" altLang="ja-JP" sz="2400" dirty="0" err="1" smtClean="0"/>
              <a:t>e</a:t>
            </a:r>
            <a:r>
              <a:rPr kumimoji="1" lang="en-US" altLang="ja-JP" sz="2400" dirty="0" err="1" smtClean="0">
                <a:sym typeface="Symbol"/>
              </a:rPr>
              <a:t>e</a:t>
            </a:r>
            <a:r>
              <a:rPr kumimoji="1" lang="en-US" altLang="ja-JP" sz="2400" dirty="0" smtClean="0">
                <a:sym typeface="Symbol"/>
              </a:rPr>
              <a:t> circular colliders use novel “</a:t>
            </a:r>
            <a:r>
              <a:rPr kumimoji="1" lang="en-US" altLang="ja-JP" sz="2400" dirty="0" err="1" smtClean="0">
                <a:solidFill>
                  <a:srgbClr val="FF6600"/>
                </a:solidFill>
                <a:sym typeface="Symbol"/>
              </a:rPr>
              <a:t>nanobeam</a:t>
            </a:r>
            <a:r>
              <a:rPr kumimoji="1" lang="en-US" altLang="ja-JP" sz="2400" dirty="0" smtClean="0">
                <a:sym typeface="Symbol"/>
              </a:rPr>
              <a:t>” collision </a:t>
            </a:r>
            <a:r>
              <a:rPr kumimoji="1" lang="en-US" altLang="ja-JP" sz="2400" dirty="0" smtClean="0">
                <a:sym typeface="Symbol"/>
              </a:rPr>
              <a:t>scheme</a:t>
            </a:r>
            <a:r>
              <a:rPr kumimoji="1" lang="en-US" altLang="ja-JP" sz="2400" dirty="0">
                <a:sym typeface="Symbol"/>
              </a:rPr>
              <a:t> </a:t>
            </a:r>
            <a:r>
              <a:rPr kumimoji="1" lang="en-US" altLang="ja-JP" sz="2400" dirty="0" smtClean="0">
                <a:solidFill>
                  <a:srgbClr val="006600"/>
                </a:solidFill>
                <a:sym typeface="Wingdings" panose="05000000000000000000" pitchFamily="2" charset="2"/>
              </a:rPr>
              <a:t></a:t>
            </a:r>
            <a:r>
              <a:rPr kumimoji="1" lang="en-US" altLang="ja-JP" sz="2400" dirty="0" smtClean="0">
                <a:solidFill>
                  <a:srgbClr val="006600"/>
                </a:solidFill>
                <a:sym typeface="Symbol"/>
              </a:rPr>
              <a:t> being</a:t>
            </a:r>
            <a:r>
              <a:rPr kumimoji="1" lang="en-US" altLang="ja-JP" sz="2400" dirty="0" smtClean="0">
                <a:solidFill>
                  <a:srgbClr val="006600"/>
                </a:solidFill>
                <a:sym typeface="Symbol"/>
              </a:rPr>
              <a:t> </a:t>
            </a:r>
            <a:r>
              <a:rPr kumimoji="1" lang="en-US" altLang="ja-JP" sz="2400" dirty="0" smtClean="0">
                <a:solidFill>
                  <a:srgbClr val="006600"/>
                </a:solidFill>
                <a:sym typeface="Symbol"/>
              </a:rPr>
              <a:t>tried </a:t>
            </a:r>
            <a:r>
              <a:rPr kumimoji="1" lang="en-US" altLang="ja-JP" sz="2400" dirty="0" smtClean="0">
                <a:solidFill>
                  <a:srgbClr val="006600"/>
                </a:solidFill>
                <a:sym typeface="Symbol"/>
              </a:rPr>
              <a:t>right now for </a:t>
            </a:r>
            <a:r>
              <a:rPr kumimoji="1" lang="en-US" altLang="ja-JP" sz="2400" dirty="0" smtClean="0">
                <a:solidFill>
                  <a:srgbClr val="006600"/>
                </a:solidFill>
                <a:sym typeface="Symbol"/>
              </a:rPr>
              <a:t>1</a:t>
            </a:r>
            <a:r>
              <a:rPr kumimoji="1" lang="en-US" altLang="ja-JP" sz="2400" baseline="30000" dirty="0" smtClean="0">
                <a:solidFill>
                  <a:srgbClr val="006600"/>
                </a:solidFill>
                <a:sym typeface="Symbol"/>
              </a:rPr>
              <a:t>st</a:t>
            </a:r>
            <a:r>
              <a:rPr kumimoji="1" lang="en-US" altLang="ja-JP" sz="2400" dirty="0" smtClean="0">
                <a:solidFill>
                  <a:srgbClr val="006600"/>
                </a:solidFill>
                <a:sym typeface="Symbol"/>
              </a:rPr>
              <a:t> time at </a:t>
            </a:r>
            <a:r>
              <a:rPr kumimoji="1" lang="en-US" altLang="ja-JP" sz="2400" dirty="0" err="1" smtClean="0">
                <a:solidFill>
                  <a:srgbClr val="006600"/>
                </a:solidFill>
                <a:sym typeface="Symbol"/>
              </a:rPr>
              <a:t>SuperKEKB</a:t>
            </a:r>
            <a:r>
              <a:rPr kumimoji="1" lang="en-US" altLang="ja-JP" sz="2400" dirty="0" smtClean="0">
                <a:solidFill>
                  <a:srgbClr val="006600"/>
                </a:solidFill>
                <a:sym typeface="Symbol"/>
              </a:rPr>
              <a:t> </a:t>
            </a:r>
            <a:r>
              <a:rPr kumimoji="1" lang="en-US" altLang="ja-JP" sz="2400" dirty="0" smtClean="0">
                <a:solidFill>
                  <a:srgbClr val="006600"/>
                </a:solidFill>
                <a:sym typeface="Symbol"/>
              </a:rPr>
              <a:t>in 2018</a:t>
            </a:r>
            <a:r>
              <a:rPr kumimoji="1" lang="en-US" altLang="ja-JP" sz="2400" dirty="0" smtClean="0">
                <a:sym typeface="Symbol"/>
              </a:rPr>
              <a:t>                                    </a:t>
            </a:r>
            <a:endParaRPr kumimoji="1" lang="en-US" altLang="ja-JP" sz="2400" dirty="0" smtClean="0">
              <a:sym typeface="Symbol"/>
            </a:endParaRPr>
          </a:p>
          <a:p>
            <a:r>
              <a:rPr kumimoji="1" lang="en-US" altLang="ja-JP" sz="2400" dirty="0">
                <a:sym typeface="Symbol"/>
              </a:rPr>
              <a:t> </a:t>
            </a:r>
            <a:r>
              <a:rPr kumimoji="1" lang="en-US" altLang="ja-JP" sz="2400" dirty="0" smtClean="0">
                <a:sym typeface="Symbol"/>
              </a:rPr>
              <a:t>          </a:t>
            </a:r>
            <a:r>
              <a:rPr kumimoji="1" lang="en-US" altLang="ja-JP" sz="2400" dirty="0" smtClean="0">
                <a:sym typeface="Wingdings" panose="05000000000000000000" pitchFamily="2" charset="2"/>
              </a:rPr>
              <a:t>  essential validation + training for </a:t>
            </a:r>
            <a:r>
              <a:rPr kumimoji="1" lang="en-US" altLang="ja-JP" sz="2400" dirty="0" smtClean="0">
                <a:sym typeface="Wingdings" panose="05000000000000000000" pitchFamily="2" charset="2"/>
              </a:rPr>
              <a:t>future CEPC </a:t>
            </a:r>
            <a:r>
              <a:rPr kumimoji="1" lang="en-US" altLang="ja-JP" sz="2400" dirty="0" smtClean="0">
                <a:sym typeface="Wingdings" panose="05000000000000000000" pitchFamily="2" charset="2"/>
              </a:rPr>
              <a:t>/ FCC-</a:t>
            </a:r>
            <a:r>
              <a:rPr kumimoji="1" lang="en-US" altLang="ja-JP" sz="2400" dirty="0" err="1" smtClean="0">
                <a:sym typeface="Wingdings" panose="05000000000000000000" pitchFamily="2" charset="2"/>
              </a:rPr>
              <a:t>ee</a:t>
            </a:r>
            <a:endParaRPr kumimoji="1" lang="en-US" altLang="ja-JP" sz="2400" dirty="0"/>
          </a:p>
        </p:txBody>
      </p:sp>
    </p:spTree>
    <p:extLst>
      <p:ext uri="{BB962C8B-B14F-4D97-AF65-F5344CB8AC3E}">
        <p14:creationId xmlns:p14="http://schemas.microsoft.com/office/powerpoint/2010/main" val="36888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505505" y="2708920"/>
            <a:ext cx="8229600" cy="144016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4000" b="1" dirty="0" smtClean="0">
                <a:latin typeface="Calibri" panose="020F0502020204030204" pitchFamily="34" charset="0"/>
              </a:rPr>
              <a:t>Backup </a:t>
            </a:r>
            <a:r>
              <a:rPr lang="en-US" altLang="ja-JP" sz="4000" b="1" dirty="0" smtClean="0">
                <a:latin typeface="Calibri" panose="020F0502020204030204" pitchFamily="34" charset="0"/>
              </a:rPr>
              <a:t>slides </a:t>
            </a:r>
          </a:p>
          <a:p>
            <a:r>
              <a:rPr lang="en-US" altLang="ja-JP" sz="4000" b="1" dirty="0" smtClean="0">
                <a:latin typeface="Calibri" panose="020F0502020204030204" pitchFamily="34" charset="0"/>
              </a:rPr>
              <a:t>(ATF beam halo studies)</a:t>
            </a:r>
            <a:endParaRPr kumimoji="1" lang="ja-JP" altLang="en-US" sz="4000" b="1" dirty="0" smtClean="0">
              <a:latin typeface="Calibri" panose="020F0502020204030204" pitchFamily="34" charset="0"/>
            </a:endParaRPr>
          </a:p>
        </p:txBody>
      </p:sp>
    </p:spTree>
    <p:extLst>
      <p:ext uri="{BB962C8B-B14F-4D97-AF65-F5344CB8AC3E}">
        <p14:creationId xmlns:p14="http://schemas.microsoft.com/office/powerpoint/2010/main" val="2809430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atf-layout-2009.pdf"/>
          <p:cNvPicPr>
            <a:picLocks noChangeAspect="1"/>
          </p:cNvPicPr>
          <p:nvPr/>
        </p:nvPicPr>
        <p:blipFill>
          <a:blip r:embed="rId2"/>
          <a:stretch>
            <a:fillRect/>
          </a:stretch>
        </p:blipFill>
        <p:spPr>
          <a:xfrm>
            <a:off x="823166" y="2997115"/>
            <a:ext cx="8170370" cy="3024173"/>
          </a:xfrm>
          <a:prstGeom prst="rect">
            <a:avLst/>
          </a:prstGeom>
        </p:spPr>
      </p:pic>
      <p:pic>
        <p:nvPicPr>
          <p:cNvPr id="10" name="図 9" descr="ILCTDR-VOLUME_1-Executive-Summary（ドラッグされました）.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 y="341955"/>
            <a:ext cx="5284917" cy="2541312"/>
          </a:xfrm>
          <a:prstGeom prst="rect">
            <a:avLst/>
          </a:prstGeom>
        </p:spPr>
      </p:pic>
      <p:sp>
        <p:nvSpPr>
          <p:cNvPr id="6" name="テキスト ボックス 5"/>
          <p:cNvSpPr txBox="1"/>
          <p:nvPr/>
        </p:nvSpPr>
        <p:spPr>
          <a:xfrm>
            <a:off x="304970" y="6125283"/>
            <a:ext cx="3096516" cy="400061"/>
          </a:xfrm>
          <a:prstGeom prst="rect">
            <a:avLst/>
          </a:prstGeom>
          <a:noFill/>
        </p:spPr>
        <p:txBody>
          <a:bodyPr wrap="none" lIns="91369" tIns="45687" rIns="91369" bIns="45687" rtlCol="0">
            <a:spAutoFit/>
          </a:bodyPr>
          <a:lstStyle/>
          <a:p>
            <a:r>
              <a:rPr lang="en-US" altLang="ja-JP" sz="2000" dirty="0">
                <a:solidFill>
                  <a:srgbClr val="800000"/>
                </a:solidFill>
              </a:rPr>
              <a:t>Cs</a:t>
            </a:r>
            <a:r>
              <a:rPr lang="en-US" altLang="ja-JP" sz="2000" baseline="-25000" dirty="0">
                <a:solidFill>
                  <a:srgbClr val="800000"/>
                </a:solidFill>
              </a:rPr>
              <a:t>2</a:t>
            </a:r>
            <a:r>
              <a:rPr lang="en-US" altLang="ja-JP" sz="2000" dirty="0">
                <a:solidFill>
                  <a:srgbClr val="800000"/>
                </a:solidFill>
              </a:rPr>
              <a:t>Te Photocathode RF Gun</a:t>
            </a:r>
            <a:endParaRPr lang="ja-JP" altLang="en-US" sz="2800" dirty="0">
              <a:solidFill>
                <a:srgbClr val="800000"/>
              </a:solidFill>
            </a:endParaRPr>
          </a:p>
        </p:txBody>
      </p:sp>
      <p:sp>
        <p:nvSpPr>
          <p:cNvPr id="7" name="テキスト ボックス 6"/>
          <p:cNvSpPr txBox="1"/>
          <p:nvPr/>
        </p:nvSpPr>
        <p:spPr>
          <a:xfrm>
            <a:off x="4602043" y="6125283"/>
            <a:ext cx="4194448" cy="400061"/>
          </a:xfrm>
          <a:prstGeom prst="rect">
            <a:avLst/>
          </a:prstGeom>
          <a:noFill/>
        </p:spPr>
        <p:txBody>
          <a:bodyPr wrap="none" lIns="91369" tIns="45687" rIns="91369" bIns="45687" rtlCol="0">
            <a:spAutoFit/>
          </a:bodyPr>
          <a:lstStyle/>
          <a:p>
            <a:r>
              <a:rPr lang="en-US" altLang="ja-JP" sz="2000" dirty="0">
                <a:solidFill>
                  <a:srgbClr val="800000"/>
                </a:solidFill>
              </a:rPr>
              <a:t>1.3 GeV S-band Electron LINAC (~70m)</a:t>
            </a:r>
            <a:endParaRPr lang="ja-JP" altLang="en-US" sz="2000" dirty="0">
              <a:solidFill>
                <a:srgbClr val="800000"/>
              </a:solidFill>
            </a:endParaRPr>
          </a:p>
        </p:txBody>
      </p:sp>
      <p:sp>
        <p:nvSpPr>
          <p:cNvPr id="8" name="テキスト ボックス 7"/>
          <p:cNvSpPr txBox="1"/>
          <p:nvPr/>
        </p:nvSpPr>
        <p:spPr>
          <a:xfrm>
            <a:off x="5289441" y="3787270"/>
            <a:ext cx="3093973" cy="830930"/>
          </a:xfrm>
          <a:prstGeom prst="rect">
            <a:avLst/>
          </a:prstGeom>
          <a:noFill/>
        </p:spPr>
        <p:txBody>
          <a:bodyPr wrap="none" lIns="91369" tIns="45687" rIns="91369" bIns="45687" rtlCol="0">
            <a:spAutoFit/>
          </a:bodyPr>
          <a:lstStyle/>
          <a:p>
            <a:r>
              <a:rPr lang="en-US" altLang="ja-JP" sz="2400" b="1" dirty="0">
                <a:solidFill>
                  <a:srgbClr val="0000FF"/>
                </a:solidFill>
              </a:rPr>
              <a:t>Damping Ring </a:t>
            </a:r>
            <a:r>
              <a:rPr lang="en-US" altLang="ja-JP" sz="2400" b="1" dirty="0" smtClean="0">
                <a:solidFill>
                  <a:srgbClr val="0000FF"/>
                </a:solidFill>
              </a:rPr>
              <a:t>(</a:t>
            </a:r>
            <a:r>
              <a:rPr lang="en-US" altLang="ja-JP" sz="2400" b="1" dirty="0" smtClean="0">
                <a:solidFill>
                  <a:srgbClr val="0000FF"/>
                </a:solidFill>
                <a:sym typeface="Symbol"/>
              </a:rPr>
              <a:t></a:t>
            </a:r>
            <a:r>
              <a:rPr lang="en-US" altLang="ja-JP" sz="2400" b="1" dirty="0" smtClean="0">
                <a:solidFill>
                  <a:srgbClr val="0000FF"/>
                </a:solidFill>
              </a:rPr>
              <a:t>140m</a:t>
            </a:r>
            <a:r>
              <a:rPr lang="en-US" altLang="ja-JP" sz="2400" b="1" dirty="0">
                <a:solidFill>
                  <a:srgbClr val="0000FF"/>
                </a:solidFill>
              </a:rPr>
              <a:t>)</a:t>
            </a:r>
          </a:p>
          <a:p>
            <a:r>
              <a:rPr lang="en-US" altLang="ja-JP" sz="2400" dirty="0">
                <a:solidFill>
                  <a:srgbClr val="0000FF"/>
                </a:solidFill>
              </a:rPr>
              <a:t>L</a:t>
            </a:r>
            <a:r>
              <a:rPr lang="en-US" altLang="ja-JP" sz="2000" dirty="0">
                <a:solidFill>
                  <a:srgbClr val="0000FF"/>
                </a:solidFill>
              </a:rPr>
              <a:t>ow emittance beam</a:t>
            </a:r>
            <a:endParaRPr lang="ja-JP" altLang="en-US" sz="2000" dirty="0">
              <a:solidFill>
                <a:srgbClr val="0000FF"/>
              </a:solidFill>
            </a:endParaRPr>
          </a:p>
        </p:txBody>
      </p:sp>
      <p:sp>
        <p:nvSpPr>
          <p:cNvPr id="11" name="テキスト ボックス 10"/>
          <p:cNvSpPr txBox="1"/>
          <p:nvPr/>
        </p:nvSpPr>
        <p:spPr>
          <a:xfrm>
            <a:off x="323785" y="3403297"/>
            <a:ext cx="4575725" cy="2117436"/>
          </a:xfrm>
          <a:prstGeom prst="rect">
            <a:avLst/>
          </a:prstGeom>
          <a:noFill/>
        </p:spPr>
        <p:txBody>
          <a:bodyPr wrap="none" lIns="91369" tIns="45687" rIns="91369" bIns="45687" rtlCol="0">
            <a:spAutoFit/>
          </a:bodyPr>
          <a:lstStyle/>
          <a:p>
            <a:pPr>
              <a:lnSpc>
                <a:spcPct val="120000"/>
              </a:lnSpc>
            </a:pPr>
            <a:r>
              <a:rPr lang="en-US" altLang="ja-JP" sz="2400" b="1" dirty="0">
                <a:solidFill>
                  <a:srgbClr val="FF0000"/>
                </a:solidFill>
              </a:rPr>
              <a:t>ATF2 beamline</a:t>
            </a:r>
          </a:p>
          <a:p>
            <a:pPr>
              <a:lnSpc>
                <a:spcPct val="120000"/>
              </a:lnSpc>
            </a:pPr>
            <a:r>
              <a:rPr lang="en-US" altLang="ja-JP" sz="2400" b="1" dirty="0">
                <a:solidFill>
                  <a:srgbClr val="FF0000"/>
                </a:solidFill>
              </a:rPr>
              <a:t>Nano-meter beam R&amp;D</a:t>
            </a:r>
          </a:p>
          <a:p>
            <a:r>
              <a:rPr lang="en-US" altLang="ja-JP" dirty="0" smtClean="0">
                <a:solidFill>
                  <a:srgbClr val="800000"/>
                </a:solidFill>
              </a:rPr>
              <a:t>Final </a:t>
            </a:r>
            <a:r>
              <a:rPr lang="en-US" altLang="ja-JP" dirty="0">
                <a:solidFill>
                  <a:srgbClr val="800000"/>
                </a:solidFill>
              </a:rPr>
              <a:t>focus s</a:t>
            </a:r>
            <a:r>
              <a:rPr lang="en-US" altLang="ja-JP" dirty="0" smtClean="0">
                <a:solidFill>
                  <a:srgbClr val="800000"/>
                </a:solidFill>
              </a:rPr>
              <a:t>ystem development</a:t>
            </a:r>
          </a:p>
          <a:p>
            <a:r>
              <a:rPr lang="en-US" altLang="ja-JP" b="1" dirty="0" smtClean="0">
                <a:solidFill>
                  <a:srgbClr val="800000"/>
                </a:solidFill>
              </a:rPr>
              <a:t>Technologies to maintain the luminosity at </a:t>
            </a:r>
            <a:r>
              <a:rPr lang="en-US" altLang="ja-JP" b="1" dirty="0" smtClean="0">
                <a:solidFill>
                  <a:srgbClr val="800000"/>
                </a:solidFill>
              </a:rPr>
              <a:t>ILC</a:t>
            </a:r>
          </a:p>
          <a:p>
            <a:endParaRPr lang="en-US" altLang="ja-JP" sz="600" b="1" dirty="0">
              <a:solidFill>
                <a:srgbClr val="800000"/>
              </a:solidFill>
            </a:endParaRPr>
          </a:p>
          <a:p>
            <a:r>
              <a:rPr lang="en-US" altLang="ja-JP" sz="1400" b="1" dirty="0" smtClean="0">
                <a:solidFill>
                  <a:srgbClr val="800000"/>
                </a:solidFill>
              </a:rPr>
              <a:t>   Goal 1: validate ILC-like final focus </a:t>
            </a:r>
            <a:r>
              <a:rPr lang="en-US" altLang="ja-JP" sz="1400" b="1" dirty="0" smtClean="0">
                <a:solidFill>
                  <a:srgbClr val="800000"/>
                </a:solidFill>
                <a:sym typeface="Wingdings" panose="05000000000000000000" pitchFamily="2" charset="2"/>
              </a:rPr>
              <a:t> </a:t>
            </a:r>
            <a:r>
              <a:rPr lang="en-US" altLang="ja-JP" sz="1400" b="1" dirty="0" smtClean="0">
                <a:solidFill>
                  <a:srgbClr val="800000"/>
                </a:solidFill>
                <a:sym typeface="Symbol"/>
              </a:rPr>
              <a:t></a:t>
            </a:r>
            <a:r>
              <a:rPr lang="en-US" altLang="ja-JP" sz="1400" b="1" baseline="-25000" dirty="0" smtClean="0">
                <a:solidFill>
                  <a:srgbClr val="800000"/>
                </a:solidFill>
                <a:sym typeface="Symbol"/>
              </a:rPr>
              <a:t>y</a:t>
            </a:r>
            <a:r>
              <a:rPr lang="en-US" altLang="ja-JP" sz="1400" b="1" dirty="0" smtClean="0">
                <a:solidFill>
                  <a:srgbClr val="800000"/>
                </a:solidFill>
                <a:sym typeface="Symbol"/>
              </a:rPr>
              <a:t> </a:t>
            </a:r>
            <a:r>
              <a:rPr lang="en-US" altLang="ja-JP" sz="1400" b="1" dirty="0">
                <a:solidFill>
                  <a:srgbClr val="800000"/>
                </a:solidFill>
                <a:sym typeface="Symbol"/>
              </a:rPr>
              <a:t></a:t>
            </a:r>
            <a:r>
              <a:rPr lang="en-US" altLang="ja-JP" sz="1400" b="1" dirty="0" smtClean="0">
                <a:solidFill>
                  <a:srgbClr val="800000"/>
                </a:solidFill>
                <a:sym typeface="Symbol"/>
              </a:rPr>
              <a:t> </a:t>
            </a:r>
            <a:r>
              <a:rPr lang="en-US" altLang="ja-JP" sz="1400" b="1" dirty="0" smtClean="0">
                <a:solidFill>
                  <a:srgbClr val="800000"/>
                </a:solidFill>
                <a:sym typeface="Wingdings" panose="05000000000000000000" pitchFamily="2" charset="2"/>
              </a:rPr>
              <a:t>40</a:t>
            </a:r>
            <a:r>
              <a:rPr lang="en-US" altLang="ja-JP" sz="1400" b="1" dirty="0" smtClean="0">
                <a:solidFill>
                  <a:srgbClr val="800000"/>
                </a:solidFill>
                <a:sym typeface="Wingdings" panose="05000000000000000000" pitchFamily="2" charset="2"/>
              </a:rPr>
              <a:t> nm</a:t>
            </a:r>
          </a:p>
          <a:p>
            <a:r>
              <a:rPr lang="en-US" altLang="ja-JP" sz="1400" b="1" dirty="0" smtClean="0">
                <a:solidFill>
                  <a:srgbClr val="800000"/>
                </a:solidFill>
                <a:sym typeface="Wingdings" panose="05000000000000000000" pitchFamily="2" charset="2"/>
              </a:rPr>
              <a:t>   Goal 2: nm-level IP beam stability via feedback</a:t>
            </a:r>
            <a:endParaRPr lang="ja-JP" altLang="en-US" sz="1400" b="1" dirty="0">
              <a:solidFill>
                <a:srgbClr val="800000"/>
              </a:solidFill>
            </a:endParaRPr>
          </a:p>
        </p:txBody>
      </p:sp>
      <p:sp>
        <p:nvSpPr>
          <p:cNvPr id="12" name="テキスト ボックス 11"/>
          <p:cNvSpPr txBox="1"/>
          <p:nvPr/>
        </p:nvSpPr>
        <p:spPr>
          <a:xfrm>
            <a:off x="159007" y="594967"/>
            <a:ext cx="1580704" cy="590948"/>
          </a:xfrm>
          <a:prstGeom prst="rect">
            <a:avLst/>
          </a:prstGeom>
          <a:solidFill>
            <a:srgbClr val="FFFFFF"/>
          </a:solidFill>
        </p:spPr>
        <p:txBody>
          <a:bodyPr wrap="square" lIns="28016" tIns="14009" rIns="28016" bIns="14009" rtlCol="0">
            <a:spAutoFit/>
          </a:bodyPr>
          <a:lstStyle/>
          <a:p>
            <a:r>
              <a:rPr lang="en-US" altLang="ja-JP" dirty="0" smtClean="0">
                <a:latin typeface="ＭＳ Ｐゴシック"/>
                <a:ea typeface="ＭＳ Ｐゴシック"/>
                <a:cs typeface="ＭＳ Ｐゴシック"/>
              </a:rPr>
              <a:t>International Linear Collider</a:t>
            </a:r>
            <a:endParaRPr lang="ja-JP" altLang="en-US" dirty="0">
              <a:latin typeface="ＭＳ Ｐゴシック"/>
              <a:ea typeface="ＭＳ Ｐゴシック"/>
              <a:cs typeface="ＭＳ Ｐゴシック"/>
            </a:endParaRPr>
          </a:p>
        </p:txBody>
      </p:sp>
      <p:sp>
        <p:nvSpPr>
          <p:cNvPr id="9" name="テキスト ボックス 8"/>
          <p:cNvSpPr txBox="1"/>
          <p:nvPr/>
        </p:nvSpPr>
        <p:spPr>
          <a:xfrm>
            <a:off x="3502370" y="3127398"/>
            <a:ext cx="3412561" cy="373610"/>
          </a:xfrm>
          <a:prstGeom prst="rect">
            <a:avLst/>
          </a:prstGeom>
          <a:noFill/>
        </p:spPr>
        <p:txBody>
          <a:bodyPr wrap="none" lIns="91369" tIns="45687" rIns="91369" bIns="45687" rtlCol="0">
            <a:spAutoFit/>
          </a:bodyPr>
          <a:lstStyle/>
          <a:p>
            <a:r>
              <a:rPr lang="en-US" altLang="ja-JP" dirty="0" smtClean="0">
                <a:solidFill>
                  <a:srgbClr val="800000"/>
                </a:solidFill>
              </a:rPr>
              <a:t>Advanced </a:t>
            </a:r>
            <a:r>
              <a:rPr lang="en-US" altLang="ja-JP" dirty="0">
                <a:solidFill>
                  <a:srgbClr val="800000"/>
                </a:solidFill>
              </a:rPr>
              <a:t>Beam Instruments R&amp;D</a:t>
            </a:r>
            <a:endParaRPr lang="ja-JP" altLang="en-US" dirty="0">
              <a:solidFill>
                <a:srgbClr val="800000"/>
              </a:solidFill>
            </a:endParaRPr>
          </a:p>
        </p:txBody>
      </p:sp>
      <p:sp>
        <p:nvSpPr>
          <p:cNvPr id="30" name="U ターン矢印 29"/>
          <p:cNvSpPr/>
          <p:nvPr/>
        </p:nvSpPr>
        <p:spPr>
          <a:xfrm rot="18952556" flipH="1">
            <a:off x="3117130" y="-29592"/>
            <a:ext cx="919877" cy="4475669"/>
          </a:xfrm>
          <a:prstGeom prst="uturnArrow">
            <a:avLst>
              <a:gd name="adj1" fmla="val 28974"/>
              <a:gd name="adj2" fmla="val 24988"/>
              <a:gd name="adj3" fmla="val 15750"/>
              <a:gd name="adj4" fmla="val 18933"/>
              <a:gd name="adj5" fmla="val 10709"/>
            </a:avLst>
          </a:prstGeom>
          <a:gradFill flip="none" rotWithShape="1">
            <a:gsLst>
              <a:gs pos="0">
                <a:schemeClr val="accent1">
                  <a:tint val="100000"/>
                  <a:shade val="100000"/>
                  <a:satMod val="130000"/>
                </a:schemeClr>
              </a:gs>
              <a:gs pos="22000">
                <a:schemeClr val="accent1">
                  <a:tint val="50000"/>
                  <a:shade val="100000"/>
                  <a:satMod val="350000"/>
                  <a:alpha val="30000"/>
                </a:schemeClr>
              </a:gs>
            </a:gsLst>
            <a:lin ang="45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0012" tIns="10007" rIns="20012" bIns="10007" rtlCol="0" anchor="ctr"/>
          <a:lstStyle/>
          <a:p>
            <a:pPr algn="ctr"/>
            <a:endParaRPr kumimoji="1" lang="ja-JP" altLang="en-US">
              <a:solidFill>
                <a:schemeClr val="tx1"/>
              </a:solidFill>
            </a:endParaRPr>
          </a:p>
        </p:txBody>
      </p:sp>
      <p:sp>
        <p:nvSpPr>
          <p:cNvPr id="31" name="台形 30"/>
          <p:cNvSpPr/>
          <p:nvPr/>
        </p:nvSpPr>
        <p:spPr>
          <a:xfrm rot="21251157">
            <a:off x="950188" y="1650583"/>
            <a:ext cx="2746569" cy="1463702"/>
          </a:xfrm>
          <a:prstGeom prst="trapezoid">
            <a:avLst>
              <a:gd name="adj" fmla="val 94461"/>
            </a:avLst>
          </a:prstGeom>
          <a:gradFill flip="none" rotWithShape="1">
            <a:gsLst>
              <a:gs pos="45000">
                <a:srgbClr val="C0504D">
                  <a:alpha val="30000"/>
                </a:srgbClr>
              </a:gs>
              <a:gs pos="89000">
                <a:srgbClr val="FFFFFF">
                  <a:alpha val="30000"/>
                </a:srgbClr>
              </a:gs>
            </a:gsLst>
            <a:lin ang="558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20012" tIns="10007" rIns="20012" bIns="10007" rtlCol="0" anchor="ctr"/>
          <a:lstStyle/>
          <a:p>
            <a:pPr algn="ctr"/>
            <a:endParaRPr kumimoji="1" lang="ja-JP" altLang="en-US"/>
          </a:p>
        </p:txBody>
      </p:sp>
      <p:sp>
        <p:nvSpPr>
          <p:cNvPr id="34" name="テキスト ボックス 33"/>
          <p:cNvSpPr txBox="1"/>
          <p:nvPr/>
        </p:nvSpPr>
        <p:spPr>
          <a:xfrm>
            <a:off x="5251035" y="749762"/>
            <a:ext cx="3742501" cy="523172"/>
          </a:xfrm>
          <a:prstGeom prst="rect">
            <a:avLst/>
          </a:prstGeom>
          <a:noFill/>
        </p:spPr>
        <p:txBody>
          <a:bodyPr wrap="none" lIns="91369" tIns="45687" rIns="91369" bIns="45687" rtlCol="0">
            <a:spAutoFit/>
          </a:bodyPr>
          <a:lstStyle/>
          <a:p>
            <a:r>
              <a:rPr lang="en-US" altLang="ja-JP" sz="2800" b="1" dirty="0">
                <a:solidFill>
                  <a:srgbClr val="000090"/>
                </a:solidFill>
              </a:rPr>
              <a:t>Accelerator Test Facility</a:t>
            </a:r>
          </a:p>
        </p:txBody>
      </p:sp>
      <p:sp>
        <p:nvSpPr>
          <p:cNvPr id="13" name="Text Box 1035"/>
          <p:cNvSpPr txBox="1">
            <a:spLocks noChangeArrowheads="1"/>
          </p:cNvSpPr>
          <p:nvPr/>
        </p:nvSpPr>
        <p:spPr bwMode="auto">
          <a:xfrm>
            <a:off x="5289437" y="1272937"/>
            <a:ext cx="4132361" cy="156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2" tIns="45702" rIns="91402" bIns="45702">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i="1" dirty="0"/>
              <a:t>Energy: 1.3 GeV, Repetition: 3.12 Hz</a:t>
            </a:r>
          </a:p>
          <a:p>
            <a:r>
              <a:rPr lang="en-US" altLang="ja-JP" sz="1600" i="1" dirty="0"/>
              <a:t>Intensity: 1x10</a:t>
            </a:r>
            <a:r>
              <a:rPr lang="en-US" altLang="ja-JP" sz="1600" i="1" baseline="30000" dirty="0"/>
              <a:t>10</a:t>
            </a:r>
            <a:r>
              <a:rPr lang="en-US" altLang="ja-JP" sz="1600" i="1" dirty="0"/>
              <a:t> e-/bunch (max. 2x10</a:t>
            </a:r>
            <a:r>
              <a:rPr lang="en-US" altLang="ja-JP" sz="1600" i="1" baseline="30000" dirty="0"/>
              <a:t>10</a:t>
            </a:r>
            <a:r>
              <a:rPr lang="en-US" altLang="ja-JP" sz="1600" i="1" dirty="0"/>
              <a:t>), </a:t>
            </a:r>
          </a:p>
          <a:p>
            <a:r>
              <a:rPr lang="en-US" altLang="ja-JP" sz="1600" i="1" dirty="0"/>
              <a:t>			1~20 bunches/pulse</a:t>
            </a:r>
          </a:p>
          <a:p>
            <a:r>
              <a:rPr lang="en-US" altLang="ja-JP" sz="1600" i="1" dirty="0"/>
              <a:t>Emittance: Design, 1 nm(H)/ 10 pm(V), </a:t>
            </a:r>
          </a:p>
          <a:p>
            <a:r>
              <a:rPr lang="en-US" altLang="ja-JP" sz="1600" i="1" dirty="0">
                <a:solidFill>
                  <a:srgbClr val="800000"/>
                </a:solidFill>
              </a:rPr>
              <a:t>		</a:t>
            </a:r>
            <a:r>
              <a:rPr lang="en-US" altLang="ja-JP" sz="1600" i="1" dirty="0" smtClean="0">
                <a:solidFill>
                  <a:srgbClr val="800000"/>
                </a:solidFill>
              </a:rPr>
              <a:t>Achieved </a:t>
            </a:r>
            <a:r>
              <a:rPr lang="en-US" altLang="ja-JP" sz="1600" i="1" dirty="0">
                <a:solidFill>
                  <a:srgbClr val="800000"/>
                </a:solidFill>
              </a:rPr>
              <a:t>4 pm(V)</a:t>
            </a:r>
          </a:p>
        </p:txBody>
      </p:sp>
    </p:spTree>
    <p:extLst>
      <p:ext uri="{BB962C8B-B14F-4D97-AF65-F5344CB8AC3E}">
        <p14:creationId xmlns:p14="http://schemas.microsoft.com/office/powerpoint/2010/main" val="857952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62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08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56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154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6" y="0"/>
            <a:ext cx="9130313" cy="649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452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5"/>
            <a:ext cx="9180512" cy="657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772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 y="-27385"/>
            <a:ext cx="9136346" cy="665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555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 y="-27384"/>
            <a:ext cx="9157539"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517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68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602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1" y="0"/>
            <a:ext cx="92264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036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814282"/>
            <a:ext cx="4752528" cy="2294403"/>
          </a:xfrm>
          <a:prstGeom prst="rect">
            <a:avLst/>
          </a:prstGeom>
        </p:spPr>
      </p:pic>
      <p:sp>
        <p:nvSpPr>
          <p:cNvPr id="4" name="ZoneTexte 3"/>
          <p:cNvSpPr txBox="1"/>
          <p:nvPr/>
        </p:nvSpPr>
        <p:spPr>
          <a:xfrm>
            <a:off x="107504" y="116632"/>
            <a:ext cx="9017597" cy="584775"/>
          </a:xfrm>
          <a:prstGeom prst="rect">
            <a:avLst/>
          </a:prstGeom>
          <a:noFill/>
        </p:spPr>
        <p:txBody>
          <a:bodyPr wrap="none" rtlCol="0">
            <a:spAutoFit/>
          </a:bodyPr>
          <a:lstStyle/>
          <a:p>
            <a:r>
              <a:rPr lang="en-US" sz="3200" dirty="0" err="1" smtClean="0">
                <a:solidFill>
                  <a:srgbClr val="0000CC"/>
                </a:solidFill>
              </a:rPr>
              <a:t>SuperKEKB</a:t>
            </a:r>
            <a:r>
              <a:rPr lang="en-US" sz="3200" dirty="0" smtClean="0">
                <a:solidFill>
                  <a:srgbClr val="0000CC"/>
                </a:solidFill>
              </a:rPr>
              <a:t> / Belle-II &amp; “Machine-Detector Interface”</a:t>
            </a:r>
            <a:endParaRPr lang="fr-FR" sz="3200" dirty="0">
              <a:solidFill>
                <a:srgbClr val="0000CC"/>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 y="3212976"/>
            <a:ext cx="4618856" cy="338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800" y="3356992"/>
            <a:ext cx="41287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3"/>
          <p:cNvSpPr/>
          <p:nvPr/>
        </p:nvSpPr>
        <p:spPr>
          <a:xfrm>
            <a:off x="3059832" y="3212976"/>
            <a:ext cx="1224136" cy="3312368"/>
          </a:xfrm>
          <a:prstGeom prst="rect">
            <a:avLst/>
          </a:prstGeom>
          <a:noFill/>
          <a:ln w="50800">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 name="ZoneTexte 4"/>
          <p:cNvSpPr txBox="1"/>
          <p:nvPr/>
        </p:nvSpPr>
        <p:spPr>
          <a:xfrm>
            <a:off x="35496" y="764704"/>
            <a:ext cx="3960440" cy="738664"/>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solidFill>
                  <a:srgbClr val="FF0066"/>
                </a:solidFill>
              </a:rPr>
              <a:t>Control beam induced backgrounds</a:t>
            </a:r>
            <a:r>
              <a:rPr lang="en-US" sz="2400" dirty="0">
                <a:solidFill>
                  <a:srgbClr val="FF0066"/>
                </a:solidFill>
              </a:rPr>
              <a:t> </a:t>
            </a:r>
            <a:endParaRPr lang="en-US" dirty="0" smtClean="0">
              <a:solidFill>
                <a:srgbClr val="FF0066"/>
              </a:solidFill>
            </a:endParaRPr>
          </a:p>
          <a:p>
            <a:pPr marL="285750" indent="-285750">
              <a:buFont typeface="Arial" panose="020B0604020202020204" pitchFamily="34" charset="0"/>
              <a:buChar char="•"/>
            </a:pPr>
            <a:r>
              <a:rPr lang="en-US" dirty="0" smtClean="0">
                <a:solidFill>
                  <a:srgbClr val="FF0066"/>
                </a:solidFill>
              </a:rPr>
              <a:t>Luminosity </a:t>
            </a:r>
            <a:r>
              <a:rPr lang="en-US" dirty="0">
                <a:solidFill>
                  <a:srgbClr val="FF0066"/>
                </a:solidFill>
              </a:rPr>
              <a:t>monitoring &amp; </a:t>
            </a:r>
            <a:r>
              <a:rPr lang="en-US" dirty="0" smtClean="0">
                <a:solidFill>
                  <a:srgbClr val="FF0066"/>
                </a:solidFill>
              </a:rPr>
              <a:t>tuning</a:t>
            </a:r>
          </a:p>
        </p:txBody>
      </p:sp>
      <p:sp>
        <p:nvSpPr>
          <p:cNvPr id="6" name="ZoneTexte 5"/>
          <p:cNvSpPr txBox="1"/>
          <p:nvPr/>
        </p:nvSpPr>
        <p:spPr>
          <a:xfrm>
            <a:off x="7380312" y="6093296"/>
            <a:ext cx="1584176" cy="338554"/>
          </a:xfrm>
          <a:prstGeom prst="rect">
            <a:avLst/>
          </a:prstGeom>
          <a:noFill/>
        </p:spPr>
        <p:txBody>
          <a:bodyPr wrap="square" rtlCol="0">
            <a:spAutoFit/>
          </a:bodyPr>
          <a:lstStyle/>
          <a:p>
            <a:r>
              <a:rPr lang="en-US" sz="1600" dirty="0" smtClean="0">
                <a:solidFill>
                  <a:srgbClr val="FF0000"/>
                </a:solidFill>
              </a:rPr>
              <a:t>d </a:t>
            </a:r>
            <a:r>
              <a:rPr lang="en-US" sz="1600" dirty="0" smtClean="0">
                <a:solidFill>
                  <a:srgbClr val="FF0000"/>
                </a:solidFill>
                <a:sym typeface="Symbol"/>
              </a:rPr>
              <a:t></a:t>
            </a:r>
            <a:r>
              <a:rPr lang="en-US" sz="1600" dirty="0" smtClean="0">
                <a:solidFill>
                  <a:srgbClr val="FF0000"/>
                </a:solidFill>
              </a:rPr>
              <a:t> 300 </a:t>
            </a:r>
            <a:r>
              <a:rPr lang="en-US" sz="1600" dirty="0" smtClean="0">
                <a:solidFill>
                  <a:srgbClr val="FF0000"/>
                </a:solidFill>
                <a:sym typeface="Symbol"/>
              </a:rPr>
              <a:t>m</a:t>
            </a:r>
            <a:endParaRPr lang="fr-FR" sz="1600" dirty="0">
              <a:solidFill>
                <a:srgbClr val="FF0000"/>
              </a:solidFill>
            </a:endParaRPr>
          </a:p>
        </p:txBody>
      </p:sp>
      <p:sp>
        <p:nvSpPr>
          <p:cNvPr id="13" name="ZoneTexte 12"/>
          <p:cNvSpPr txBox="1"/>
          <p:nvPr/>
        </p:nvSpPr>
        <p:spPr>
          <a:xfrm>
            <a:off x="5796136" y="6093296"/>
            <a:ext cx="1584176" cy="338554"/>
          </a:xfrm>
          <a:prstGeom prst="rect">
            <a:avLst/>
          </a:prstGeom>
          <a:noFill/>
        </p:spPr>
        <p:txBody>
          <a:bodyPr wrap="square" rtlCol="0">
            <a:spAutoFit/>
          </a:bodyPr>
          <a:lstStyle/>
          <a:p>
            <a:r>
              <a:rPr lang="en-US" sz="1600" dirty="0" smtClean="0">
                <a:solidFill>
                  <a:srgbClr val="006600"/>
                </a:solidFill>
              </a:rPr>
              <a:t>β</a:t>
            </a:r>
            <a:r>
              <a:rPr lang="en-US" sz="1600" baseline="-25000" dirty="0" smtClean="0">
                <a:solidFill>
                  <a:srgbClr val="006600"/>
                </a:solidFill>
              </a:rPr>
              <a:t>y</a:t>
            </a:r>
            <a:r>
              <a:rPr lang="en-US" sz="1600" dirty="0" smtClean="0">
                <a:solidFill>
                  <a:srgbClr val="006600"/>
                </a:solidFill>
              </a:rPr>
              <a:t> = 300 </a:t>
            </a:r>
            <a:r>
              <a:rPr lang="en-US" sz="1600" dirty="0" smtClean="0">
                <a:solidFill>
                  <a:srgbClr val="006600"/>
                </a:solidFill>
                <a:sym typeface="Symbol"/>
              </a:rPr>
              <a:t>m</a:t>
            </a:r>
            <a:endParaRPr lang="fr-FR" sz="1600" dirty="0">
              <a:solidFill>
                <a:srgbClr val="006600"/>
              </a:solidFill>
            </a:endParaRPr>
          </a:p>
        </p:txBody>
      </p:sp>
      <p:sp>
        <p:nvSpPr>
          <p:cNvPr id="14" name="ZoneTexte 13"/>
          <p:cNvSpPr txBox="1"/>
          <p:nvPr/>
        </p:nvSpPr>
        <p:spPr>
          <a:xfrm>
            <a:off x="4824536" y="6381328"/>
            <a:ext cx="4355976" cy="338554"/>
          </a:xfrm>
          <a:prstGeom prst="rect">
            <a:avLst/>
          </a:prstGeom>
          <a:noFill/>
        </p:spPr>
        <p:txBody>
          <a:bodyPr wrap="square" rtlCol="0">
            <a:spAutoFit/>
          </a:bodyPr>
          <a:lstStyle/>
          <a:p>
            <a:r>
              <a:rPr lang="en-US" sz="1600" b="1" dirty="0" smtClean="0">
                <a:solidFill>
                  <a:srgbClr val="0000CC"/>
                </a:solidFill>
                <a:sym typeface="Wingdings" panose="05000000000000000000" pitchFamily="2" charset="2"/>
              </a:rPr>
              <a:t> </a:t>
            </a:r>
            <a:r>
              <a:rPr lang="en-US" sz="1600" b="1" dirty="0" smtClean="0">
                <a:solidFill>
                  <a:srgbClr val="0000CC"/>
                </a:solidFill>
              </a:rPr>
              <a:t>mitigates beam-beam and hour-glass effects</a:t>
            </a:r>
            <a:endParaRPr lang="fr-FR" sz="1600" b="1" dirty="0">
              <a:solidFill>
                <a:srgbClr val="0000CC"/>
              </a:solidFill>
            </a:endParaRPr>
          </a:p>
        </p:txBody>
      </p:sp>
      <p:sp>
        <p:nvSpPr>
          <p:cNvPr id="15" name="ZoneTexte 14"/>
          <p:cNvSpPr txBox="1"/>
          <p:nvPr/>
        </p:nvSpPr>
        <p:spPr>
          <a:xfrm>
            <a:off x="2339752" y="6546830"/>
            <a:ext cx="1872208" cy="338554"/>
          </a:xfrm>
          <a:prstGeom prst="rect">
            <a:avLst/>
          </a:prstGeom>
          <a:noFill/>
        </p:spPr>
        <p:txBody>
          <a:bodyPr wrap="square" rtlCol="0">
            <a:spAutoFit/>
          </a:bodyPr>
          <a:lstStyle/>
          <a:p>
            <a:r>
              <a:rPr lang="en-US" sz="1600" b="1" dirty="0" smtClean="0">
                <a:solidFill>
                  <a:srgbClr val="FF0066"/>
                </a:solidFill>
                <a:sym typeface="Wingdings" panose="05000000000000000000" pitchFamily="2" charset="2"/>
              </a:rPr>
              <a:t> </a:t>
            </a:r>
            <a:r>
              <a:rPr lang="en-US" sz="1600" b="1" dirty="0" smtClean="0">
                <a:solidFill>
                  <a:srgbClr val="FF0066"/>
                </a:solidFill>
                <a:sym typeface="Symbol"/>
              </a:rPr>
              <a:t>Luminosity  </a:t>
            </a:r>
            <a:r>
              <a:rPr lang="en-US" sz="1600" b="1" dirty="0" smtClean="0">
                <a:solidFill>
                  <a:srgbClr val="FF0066"/>
                </a:solidFill>
                <a:sym typeface="Wingdings" panose="05000000000000000000" pitchFamily="2" charset="2"/>
              </a:rPr>
              <a:t>40</a:t>
            </a:r>
            <a:endParaRPr lang="fr-FR" sz="1600" b="1" dirty="0">
              <a:solidFill>
                <a:srgbClr val="FF0066"/>
              </a:solidFill>
            </a:endParaRPr>
          </a:p>
        </p:txBody>
      </p:sp>
      <p:sp>
        <p:nvSpPr>
          <p:cNvPr id="12" name="ZoneTexte 11"/>
          <p:cNvSpPr txBox="1"/>
          <p:nvPr/>
        </p:nvSpPr>
        <p:spPr>
          <a:xfrm>
            <a:off x="251520" y="1499300"/>
            <a:ext cx="3672408" cy="1569660"/>
          </a:xfrm>
          <a:prstGeom prst="rect">
            <a:avLst/>
          </a:prstGeom>
          <a:noFill/>
          <a:ln>
            <a:noFill/>
          </a:ln>
        </p:spPr>
        <p:txBody>
          <a:bodyPr wrap="square" rtlCol="0">
            <a:spAutoFit/>
          </a:bodyPr>
          <a:lstStyle/>
          <a:p>
            <a:r>
              <a:rPr lang="en-US" sz="1600" dirty="0" smtClean="0"/>
              <a:t>1)  Phase 1 : 2016/Feb. </a:t>
            </a:r>
            <a:r>
              <a:rPr lang="en-US" sz="1600" dirty="0" smtClean="0">
                <a:sym typeface="Wingdings" panose="05000000000000000000" pitchFamily="2" charset="2"/>
              </a:rPr>
              <a:t> </a:t>
            </a:r>
            <a:r>
              <a:rPr lang="en-US" sz="1600" dirty="0" smtClean="0"/>
              <a:t>Jun.</a:t>
            </a:r>
          </a:p>
          <a:p>
            <a:r>
              <a:rPr lang="en-US" sz="1200" dirty="0"/>
              <a:t> </a:t>
            </a:r>
            <a:r>
              <a:rPr lang="en-US" sz="1200" dirty="0" smtClean="0"/>
              <a:t>     - single beam commissioning, vacuum scrubbing </a:t>
            </a:r>
          </a:p>
          <a:p>
            <a:r>
              <a:rPr lang="en-US" sz="1200" dirty="0"/>
              <a:t> </a:t>
            </a:r>
            <a:r>
              <a:rPr lang="en-US" sz="1200" dirty="0" smtClean="0"/>
              <a:t>     - no luminosity (no final focus), no detector  </a:t>
            </a:r>
          </a:p>
          <a:p>
            <a:r>
              <a:rPr lang="en-US" sz="1600" dirty="0" smtClean="0"/>
              <a:t>2)  Phase 2 : 2018/Feb. </a:t>
            </a:r>
            <a:r>
              <a:rPr lang="en-US" sz="1600" dirty="0" smtClean="0">
                <a:sym typeface="Wingdings" panose="05000000000000000000" pitchFamily="2" charset="2"/>
              </a:rPr>
              <a:t> 2018/Jul.</a:t>
            </a:r>
          </a:p>
          <a:p>
            <a:r>
              <a:rPr lang="en-US" sz="1200" dirty="0">
                <a:sym typeface="Wingdings" panose="05000000000000000000" pitchFamily="2" charset="2"/>
              </a:rPr>
              <a:t> </a:t>
            </a:r>
            <a:r>
              <a:rPr lang="en-US" sz="1200" dirty="0" smtClean="0">
                <a:sym typeface="Wingdings" panose="05000000000000000000" pitchFamily="2" charset="2"/>
              </a:rPr>
              <a:t>     - colliding beam commissioning, no vertex detector</a:t>
            </a:r>
            <a:endParaRPr lang="en-US" sz="1200" dirty="0" smtClean="0"/>
          </a:p>
          <a:p>
            <a:r>
              <a:rPr lang="en-US" sz="1600" dirty="0" smtClean="0"/>
              <a:t>3)  Phase 3 : </a:t>
            </a:r>
            <a:r>
              <a:rPr lang="en-US" sz="1600" dirty="0" smtClean="0"/>
              <a:t> </a:t>
            </a:r>
            <a:r>
              <a:rPr lang="en-US" sz="1600" dirty="0" smtClean="0">
                <a:sym typeface="Symbol"/>
              </a:rPr>
              <a:t> </a:t>
            </a:r>
            <a:r>
              <a:rPr lang="en-US" sz="1600" dirty="0" smtClean="0"/>
              <a:t>February 2019… </a:t>
            </a:r>
            <a:endParaRPr lang="en-US" sz="1600" dirty="0" smtClean="0"/>
          </a:p>
          <a:p>
            <a:r>
              <a:rPr lang="en-US" sz="1200" dirty="0"/>
              <a:t> </a:t>
            </a:r>
            <a:r>
              <a:rPr lang="en-US" sz="1200" dirty="0" smtClean="0"/>
              <a:t>     - towards full luminosity for physics running</a:t>
            </a:r>
            <a:endParaRPr lang="fr-FR" sz="1200" dirty="0"/>
          </a:p>
        </p:txBody>
      </p:sp>
      <p:sp>
        <p:nvSpPr>
          <p:cNvPr id="2" name="Rectangle 1"/>
          <p:cNvSpPr/>
          <p:nvPr/>
        </p:nvSpPr>
        <p:spPr>
          <a:xfrm>
            <a:off x="-108520" y="5013176"/>
            <a:ext cx="410690" cy="369332"/>
          </a:xfrm>
          <a:prstGeom prst="rect">
            <a:avLst/>
          </a:prstGeom>
        </p:spPr>
        <p:txBody>
          <a:bodyPr wrap="none">
            <a:spAutoFit/>
          </a:bodyPr>
          <a:lstStyle/>
          <a:p>
            <a:r>
              <a:rPr lang="en-US" b="1" dirty="0">
                <a:solidFill>
                  <a:srgbClr val="FF0066"/>
                </a:solidFill>
                <a:sym typeface="Wingdings" panose="05000000000000000000" pitchFamily="2" charset="2"/>
              </a:rPr>
              <a:t></a:t>
            </a:r>
            <a:endParaRPr lang="fr-FR" dirty="0"/>
          </a:p>
        </p:txBody>
      </p:sp>
      <p:sp>
        <p:nvSpPr>
          <p:cNvPr id="7" name="Rectangle 6"/>
          <p:cNvSpPr/>
          <p:nvPr/>
        </p:nvSpPr>
        <p:spPr>
          <a:xfrm>
            <a:off x="-87162" y="6011996"/>
            <a:ext cx="410690" cy="369332"/>
          </a:xfrm>
          <a:prstGeom prst="rect">
            <a:avLst/>
          </a:prstGeom>
        </p:spPr>
        <p:txBody>
          <a:bodyPr wrap="none">
            <a:spAutoFit/>
          </a:bodyPr>
          <a:lstStyle/>
          <a:p>
            <a:r>
              <a:rPr lang="en-US" b="1" dirty="0">
                <a:solidFill>
                  <a:srgbClr val="FF0066"/>
                </a:solidFill>
                <a:sym typeface="Wingdings" panose="05000000000000000000" pitchFamily="2" charset="2"/>
              </a:rPr>
              <a:t></a:t>
            </a:r>
            <a:endParaRPr lang="fr-FR" dirty="0"/>
          </a:p>
        </p:txBody>
      </p:sp>
      <p:sp>
        <p:nvSpPr>
          <p:cNvPr id="8" name="Rectangle 7"/>
          <p:cNvSpPr/>
          <p:nvPr/>
        </p:nvSpPr>
        <p:spPr>
          <a:xfrm>
            <a:off x="-87162" y="5723964"/>
            <a:ext cx="410690" cy="369332"/>
          </a:xfrm>
          <a:prstGeom prst="rect">
            <a:avLst/>
          </a:prstGeom>
        </p:spPr>
        <p:txBody>
          <a:bodyPr wrap="none">
            <a:spAutoFit/>
          </a:bodyPr>
          <a:lstStyle/>
          <a:p>
            <a:r>
              <a:rPr lang="en-US" b="1" dirty="0">
                <a:solidFill>
                  <a:srgbClr val="0000CC"/>
                </a:solidFill>
                <a:sym typeface="Wingdings" panose="05000000000000000000" pitchFamily="2" charset="2"/>
              </a:rPr>
              <a:t></a:t>
            </a:r>
            <a:endParaRPr lang="fr-FR" dirty="0">
              <a:solidFill>
                <a:srgbClr val="0000CC"/>
              </a:solidFill>
            </a:endParaRPr>
          </a:p>
        </p:txBody>
      </p:sp>
    </p:spTree>
    <p:extLst>
      <p:ext uri="{BB962C8B-B14F-4D97-AF65-F5344CB8AC3E}">
        <p14:creationId xmlns:p14="http://schemas.microsoft.com/office/powerpoint/2010/main" val="6863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7" name="タイトル 1"/>
          <p:cNvSpPr>
            <a:spLocks noGrp="1"/>
          </p:cNvSpPr>
          <p:nvPr>
            <p:ph type="title"/>
          </p:nvPr>
        </p:nvSpPr>
        <p:spPr>
          <a:xfrm>
            <a:off x="107504" y="-27384"/>
            <a:ext cx="9058504" cy="987822"/>
          </a:xfrm>
        </p:spPr>
        <p:txBody>
          <a:bodyPr>
            <a:noAutofit/>
          </a:bodyPr>
          <a:lstStyle/>
          <a:p>
            <a:r>
              <a:rPr lang="en-US" altLang="ja-JP" sz="4000" b="1" dirty="0" smtClean="0">
                <a:latin typeface="Calibri" pitchFamily="34" charset="0"/>
                <a:ea typeface="Marker Felt"/>
                <a:cs typeface="Marker Felt"/>
                <a:sym typeface="Wingdings" panose="05000000000000000000" pitchFamily="2" charset="2"/>
              </a:rPr>
              <a:t>Luminosity </a:t>
            </a:r>
            <a:r>
              <a:rPr lang="en-US" altLang="ja-JP" sz="2000" b="1" dirty="0" smtClean="0">
                <a:latin typeface="Calibri" pitchFamily="34" charset="0"/>
                <a:ea typeface="Marker Felt"/>
                <a:cs typeface="Marker Felt"/>
                <a:sym typeface="Wingdings" panose="05000000000000000000" pitchFamily="2" charset="2"/>
              </a:rPr>
              <a:t/>
            </a:r>
            <a:br>
              <a:rPr lang="en-US" altLang="ja-JP" sz="2000" b="1" dirty="0" smtClean="0">
                <a:latin typeface="Calibri" pitchFamily="34" charset="0"/>
                <a:ea typeface="Marker Felt"/>
                <a:cs typeface="Marker Felt"/>
                <a:sym typeface="Wingdings" panose="05000000000000000000" pitchFamily="2" charset="2"/>
              </a:rPr>
            </a:br>
            <a:r>
              <a:rPr lang="en-US" altLang="ja-JP" sz="2400" i="1" dirty="0" smtClean="0">
                <a:solidFill>
                  <a:srgbClr val="FF0066"/>
                </a:solidFill>
                <a:latin typeface="Calibri" pitchFamily="34" charset="0"/>
                <a:ea typeface="Marker Felt"/>
                <a:cs typeface="Marker Felt"/>
                <a:sym typeface="Wingdings" panose="05000000000000000000" pitchFamily="2" charset="2"/>
              </a:rPr>
              <a:t>Fast </a:t>
            </a:r>
            <a:r>
              <a:rPr lang="en-US" altLang="ja-JP" sz="2400" i="1" dirty="0">
                <a:solidFill>
                  <a:srgbClr val="FF0066"/>
                </a:solidFill>
                <a:latin typeface="Calibri" pitchFamily="34" charset="0"/>
                <a:ea typeface="Marker Felt"/>
                <a:cs typeface="Marker Felt"/>
                <a:sym typeface="Wingdings" panose="05000000000000000000" pitchFamily="2" charset="2"/>
              </a:rPr>
              <a:t>&amp;</a:t>
            </a:r>
            <a:r>
              <a:rPr lang="en-US" altLang="ja-JP" sz="2400" i="1" dirty="0" smtClean="0">
                <a:solidFill>
                  <a:srgbClr val="FF0066"/>
                </a:solidFill>
                <a:latin typeface="Calibri" pitchFamily="34" charset="0"/>
                <a:ea typeface="Marker Felt"/>
                <a:cs typeface="Marker Felt"/>
                <a:sym typeface="Wingdings" panose="05000000000000000000" pitchFamily="2" charset="2"/>
              </a:rPr>
              <a:t> </a:t>
            </a:r>
            <a:r>
              <a:rPr lang="en-US" altLang="ja-JP" sz="2400" i="1" dirty="0">
                <a:solidFill>
                  <a:srgbClr val="FF0066"/>
                </a:solidFill>
                <a:latin typeface="Calibri" pitchFamily="34" charset="0"/>
                <a:ea typeface="Marker Felt"/>
                <a:cs typeface="Marker Felt"/>
                <a:sym typeface="Wingdings" panose="05000000000000000000" pitchFamily="2" charset="2"/>
              </a:rPr>
              <a:t>slow </a:t>
            </a:r>
            <a:r>
              <a:rPr lang="en-US" altLang="ja-JP" sz="2400" i="1" dirty="0" smtClean="0">
                <a:solidFill>
                  <a:srgbClr val="FF0066"/>
                </a:solidFill>
                <a:latin typeface="Calibri" pitchFamily="34" charset="0"/>
                <a:ea typeface="Marker Felt"/>
                <a:cs typeface="Marker Felt"/>
                <a:sym typeface="Wingdings" panose="05000000000000000000" pitchFamily="2" charset="2"/>
              </a:rPr>
              <a:t>variations at IP require</a:t>
            </a:r>
            <a:r>
              <a:rPr lang="en-US" altLang="ja-JP" sz="2400" i="1" dirty="0" smtClean="0">
                <a:solidFill>
                  <a:srgbClr val="FF0066"/>
                </a:solidFill>
                <a:latin typeface="Calibri" pitchFamily="34" charset="0"/>
                <a:ea typeface="Marker Felt"/>
                <a:cs typeface="Marker Felt"/>
              </a:rPr>
              <a:t> </a:t>
            </a:r>
            <a:r>
              <a:rPr lang="en-US" altLang="ja-JP" sz="2400" i="1" dirty="0" smtClean="0">
                <a:solidFill>
                  <a:srgbClr val="FF0066"/>
                </a:solidFill>
                <a:latin typeface="Calibri" pitchFamily="34" charset="0"/>
                <a:ea typeface="Marker Felt"/>
                <a:cs typeface="Marker Felt"/>
                <a:sym typeface="Wingdings" panose="05000000000000000000" pitchFamily="2" charset="2"/>
              </a:rPr>
              <a:t>f</a:t>
            </a:r>
            <a:r>
              <a:rPr lang="en-US" altLang="ja-JP" sz="2400" i="1" dirty="0" smtClean="0">
                <a:solidFill>
                  <a:srgbClr val="FF0066"/>
                </a:solidFill>
                <a:latin typeface="Calibri" pitchFamily="34" charset="0"/>
                <a:ea typeface="Marker Felt"/>
                <a:cs typeface="Marker Felt"/>
              </a:rPr>
              <a:t>eedback corrections</a:t>
            </a:r>
            <a:endParaRPr lang="ja-JP" altLang="en-US" sz="2400" i="1" dirty="0" smtClean="0">
              <a:solidFill>
                <a:srgbClr val="FF0066"/>
              </a:solidFill>
              <a:latin typeface="Calibri" pitchFamily="34" charset="0"/>
              <a:ea typeface="Marker Felt"/>
              <a:cs typeface="Marker Felt"/>
            </a:endParaRPr>
          </a:p>
        </p:txBody>
      </p:sp>
      <p:sp>
        <p:nvSpPr>
          <p:cNvPr id="72708" name="コンテンツ プレースホルダー 2"/>
          <p:cNvSpPr>
            <a:spLocks noGrp="1"/>
          </p:cNvSpPr>
          <p:nvPr>
            <p:ph idx="1"/>
          </p:nvPr>
        </p:nvSpPr>
        <p:spPr>
          <a:xfrm>
            <a:off x="428624" y="1124745"/>
            <a:ext cx="8499009" cy="3028398"/>
          </a:xfrm>
        </p:spPr>
        <p:txBody>
          <a:bodyPr>
            <a:normAutofit fontScale="92500" lnSpcReduction="10000"/>
          </a:bodyPr>
          <a:lstStyle/>
          <a:p>
            <a:r>
              <a:rPr lang="en-US" altLang="ja-JP" sz="2200" dirty="0">
                <a:solidFill>
                  <a:srgbClr val="0000CC"/>
                </a:solidFill>
                <a:latin typeface="Calibri" pitchFamily="34" charset="0"/>
              </a:rPr>
              <a:t>B</a:t>
            </a:r>
            <a:r>
              <a:rPr lang="en-US" altLang="ja-JP" sz="2200" dirty="0" smtClean="0">
                <a:solidFill>
                  <a:srgbClr val="0000CC"/>
                </a:solidFill>
                <a:latin typeface="Calibri" pitchFamily="34" charset="0"/>
              </a:rPr>
              <a:t>eam-beam </a:t>
            </a:r>
            <a:r>
              <a:rPr lang="en-US" altLang="ja-JP" sz="2200" dirty="0" smtClean="0">
                <a:solidFill>
                  <a:srgbClr val="0000CC"/>
                </a:solidFill>
                <a:latin typeface="Calibri" pitchFamily="34" charset="0"/>
              </a:rPr>
              <a:t>deflection</a:t>
            </a:r>
            <a:r>
              <a:rPr lang="en-US" altLang="ja-JP" sz="2200" dirty="0" smtClean="0">
                <a:latin typeface="Calibri" pitchFamily="34" charset="0"/>
              </a:rPr>
              <a:t> </a:t>
            </a:r>
            <a:r>
              <a:rPr lang="en-US" altLang="ja-JP" sz="2200" dirty="0" smtClean="0">
                <a:latin typeface="Calibri" pitchFamily="34" charset="0"/>
              </a:rPr>
              <a:t>for fast vertical motion</a:t>
            </a:r>
          </a:p>
          <a:p>
            <a:endParaRPr lang="en-US" altLang="ja-JP" sz="2600" dirty="0" smtClean="0">
              <a:latin typeface="Calibri" pitchFamily="34" charset="0"/>
            </a:endParaRPr>
          </a:p>
          <a:p>
            <a:endParaRPr lang="en-US" altLang="ja-JP" sz="2600" dirty="0" smtClean="0">
              <a:latin typeface="Calibri" pitchFamily="34" charset="0"/>
            </a:endParaRPr>
          </a:p>
          <a:p>
            <a:endParaRPr lang="en-US" altLang="ja-JP" sz="2600" dirty="0" smtClean="0">
              <a:latin typeface="Calibri" pitchFamily="34" charset="0"/>
            </a:endParaRPr>
          </a:p>
          <a:p>
            <a:endParaRPr lang="en-US" altLang="ja-JP" sz="2200" dirty="0" smtClean="0">
              <a:solidFill>
                <a:srgbClr val="FF0000"/>
              </a:solidFill>
              <a:latin typeface="Calibri" pitchFamily="34" charset="0"/>
            </a:endParaRPr>
          </a:p>
          <a:p>
            <a:endParaRPr lang="en-US" altLang="ja-JP" sz="2200" dirty="0" smtClean="0">
              <a:solidFill>
                <a:srgbClr val="FF0000"/>
              </a:solidFill>
              <a:latin typeface="Calibri" pitchFamily="34" charset="0"/>
            </a:endParaRPr>
          </a:p>
          <a:p>
            <a:endParaRPr lang="en-US" altLang="ja-JP" sz="2200" dirty="0">
              <a:solidFill>
                <a:srgbClr val="FF0000"/>
              </a:solidFill>
              <a:latin typeface="Calibri" pitchFamily="34" charset="0"/>
            </a:endParaRPr>
          </a:p>
          <a:p>
            <a:r>
              <a:rPr lang="en-US" altLang="ja-JP" sz="2200" dirty="0" smtClean="0">
                <a:solidFill>
                  <a:srgbClr val="FF0000"/>
                </a:solidFill>
                <a:latin typeface="Calibri" pitchFamily="34" charset="0"/>
              </a:rPr>
              <a:t>Luminosity feedback </a:t>
            </a:r>
            <a:r>
              <a:rPr lang="en-US" altLang="ja-JP" sz="2200" dirty="0" smtClean="0">
                <a:latin typeface="Calibri" pitchFamily="34" charset="0"/>
              </a:rPr>
              <a:t>by “dithering</a:t>
            </a:r>
            <a:r>
              <a:rPr lang="en-US" altLang="ja-JP" sz="2200" dirty="0" smtClean="0">
                <a:latin typeface="Calibri" pitchFamily="34" charset="0"/>
              </a:rPr>
              <a:t>” </a:t>
            </a:r>
            <a:r>
              <a:rPr lang="en-US" altLang="ja-JP" sz="2200" dirty="0" smtClean="0">
                <a:latin typeface="Calibri" pitchFamily="34" charset="0"/>
              </a:rPr>
              <a:t>for slower </a:t>
            </a:r>
            <a:r>
              <a:rPr lang="en-US" altLang="ja-JP" sz="2200" dirty="0" smtClean="0">
                <a:latin typeface="Calibri" pitchFamily="34" charset="0"/>
              </a:rPr>
              <a:t>horiz</a:t>
            </a:r>
            <a:r>
              <a:rPr lang="en-US" altLang="ja-JP" sz="2200" dirty="0" smtClean="0">
                <a:latin typeface="Calibri" pitchFamily="34" charset="0"/>
              </a:rPr>
              <a:t>ontal</a:t>
            </a:r>
            <a:r>
              <a:rPr lang="en-US" altLang="ja-JP" sz="2200" dirty="0" smtClean="0">
                <a:latin typeface="Calibri" pitchFamily="34" charset="0"/>
              </a:rPr>
              <a:t> </a:t>
            </a:r>
            <a:r>
              <a:rPr lang="en-US" altLang="ja-JP" sz="2200" dirty="0" smtClean="0">
                <a:latin typeface="Calibri" pitchFamily="34" charset="0"/>
              </a:rPr>
              <a:t>motion</a:t>
            </a:r>
          </a:p>
          <a:p>
            <a:endParaRPr lang="en-US" altLang="ja-JP" dirty="0" smtClean="0">
              <a:latin typeface="Calibri" pitchFamily="34" charset="0"/>
            </a:endParaRPr>
          </a:p>
          <a:p>
            <a:endParaRPr lang="en-US" altLang="ja-JP" sz="2800" dirty="0" smtClean="0">
              <a:latin typeface="Calibri" pitchFamily="34" charset="0"/>
            </a:endParaRPr>
          </a:p>
          <a:p>
            <a:endParaRPr lang="en-US" altLang="ja-JP" sz="2800" dirty="0">
              <a:latin typeface="Calibri" pitchFamily="34" charset="0"/>
            </a:endParaRPr>
          </a:p>
          <a:p>
            <a:endParaRPr lang="en-US" altLang="ja-JP" sz="2600" dirty="0" smtClean="0">
              <a:solidFill>
                <a:srgbClr val="006600"/>
              </a:solidFill>
              <a:latin typeface="Calibri" pitchFamily="34" charset="0"/>
            </a:endParaRPr>
          </a:p>
          <a:p>
            <a:pPr marL="0" indent="0">
              <a:buNone/>
            </a:pPr>
            <a:endParaRPr lang="en-US" altLang="ja-JP" sz="2600" dirty="0" smtClean="0">
              <a:solidFill>
                <a:srgbClr val="006600"/>
              </a:solidFill>
              <a:latin typeface="Calibri" pitchFamily="34" charset="0"/>
            </a:endParaRPr>
          </a:p>
        </p:txBody>
      </p:sp>
      <p:grpSp>
        <p:nvGrpSpPr>
          <p:cNvPr id="72709" name="図形グループ 14"/>
          <p:cNvGrpSpPr>
            <a:grpSpLocks/>
          </p:cNvGrpSpPr>
          <p:nvPr/>
        </p:nvGrpSpPr>
        <p:grpSpPr bwMode="auto">
          <a:xfrm>
            <a:off x="842963" y="1630933"/>
            <a:ext cx="7113413" cy="1870075"/>
            <a:chOff x="960039" y="2218318"/>
            <a:chExt cx="7112695" cy="1869974"/>
          </a:xfrm>
        </p:grpSpPr>
        <p:cxnSp>
          <p:nvCxnSpPr>
            <p:cNvPr id="5" name="直線コネクタ 4"/>
            <p:cNvCxnSpPr/>
            <p:nvPr/>
          </p:nvCxnSpPr>
          <p:spPr>
            <a:xfrm flipV="1">
              <a:off x="3407717" y="2399283"/>
              <a:ext cx="2287356" cy="776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flipH="1" flipV="1">
              <a:off x="1142583" y="2402458"/>
              <a:ext cx="2287357" cy="776245"/>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3420416" y="2945354"/>
              <a:ext cx="2287356" cy="77465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V="1">
              <a:off x="1129884" y="2939004"/>
              <a:ext cx="2287357" cy="774658"/>
            </a:xfrm>
            <a:prstGeom prst="line">
              <a:avLst/>
            </a:prstGeom>
          </p:spPr>
          <p:style>
            <a:lnRef idx="2">
              <a:schemeClr val="accent1"/>
            </a:lnRef>
            <a:fillRef idx="0">
              <a:schemeClr val="accent1"/>
            </a:fillRef>
            <a:effectRef idx="1">
              <a:schemeClr val="accent1"/>
            </a:effectRef>
            <a:fontRef idx="minor">
              <a:schemeClr val="tx1"/>
            </a:fontRef>
          </p:style>
        </p:cxnSp>
        <p:sp>
          <p:nvSpPr>
            <p:cNvPr id="72728" name="テキスト ボックス 8"/>
            <p:cNvSpPr txBox="1">
              <a:spLocks noChangeArrowheads="1"/>
            </p:cNvSpPr>
            <p:nvPr/>
          </p:nvSpPr>
          <p:spPr bwMode="auto">
            <a:xfrm>
              <a:off x="2571279" y="2302319"/>
              <a:ext cx="2500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err="1">
                  <a:latin typeface="Symbol" pitchFamily="18" charset="2"/>
                </a:rPr>
                <a:t>D</a:t>
              </a:r>
              <a:r>
                <a:rPr lang="en-US" altLang="ja-JP" sz="1800" dirty="0" err="1">
                  <a:latin typeface="Calibri" pitchFamily="34" charset="0"/>
                </a:rPr>
                <a:t>y</a:t>
              </a:r>
              <a:r>
                <a:rPr lang="en-US" altLang="ja-JP" sz="1800" dirty="0">
                  <a:latin typeface="Calibri" pitchFamily="34" charset="0"/>
                </a:rPr>
                <a:t> at IP= </a:t>
              </a:r>
            </a:p>
            <a:p>
              <a:pPr eaLnBrk="1" hangingPunct="1">
                <a:spcBef>
                  <a:spcPct val="0"/>
                </a:spcBef>
                <a:buFontTx/>
                <a:buNone/>
              </a:pPr>
              <a:r>
                <a:rPr lang="en-US" altLang="ja-JP" sz="1800" dirty="0" smtClean="0">
                  <a:latin typeface="Calibri" pitchFamily="34" charset="0"/>
                  <a:sym typeface="Symbol"/>
                </a:rPr>
                <a:t> </a:t>
              </a:r>
              <a:r>
                <a:rPr lang="en-US" altLang="ja-JP" sz="1800" dirty="0" smtClean="0">
                  <a:latin typeface="Calibri" pitchFamily="34" charset="0"/>
                </a:rPr>
                <a:t>5nm </a:t>
              </a:r>
              <a:r>
                <a:rPr lang="en-US" altLang="ja-JP" sz="1800" dirty="0" smtClean="0">
                  <a:latin typeface="Calibri" pitchFamily="34" charset="0"/>
                  <a:sym typeface="Symbol"/>
                </a:rPr>
                <a:t> </a:t>
              </a:r>
              <a:r>
                <a:rPr lang="en-US" altLang="ja-JP" sz="1800" dirty="0" smtClean="0">
                  <a:latin typeface="Calibri" pitchFamily="34" charset="0"/>
                </a:rPr>
                <a:t>1/10</a:t>
              </a:r>
              <a:r>
                <a:rPr lang="en-US" altLang="ja-JP" sz="1800" dirty="0" smtClean="0">
                  <a:latin typeface="Symbol" pitchFamily="18" charset="2"/>
                </a:rPr>
                <a:t>s</a:t>
              </a:r>
              <a:r>
                <a:rPr lang="en-US" altLang="ja-JP" sz="1800" baseline="-25000" dirty="0" smtClean="0">
                  <a:latin typeface="Calibri" pitchFamily="34" charset="0"/>
                </a:rPr>
                <a:t>y</a:t>
              </a:r>
              <a:r>
                <a:rPr lang="en-US" altLang="ja-JP" sz="1800" baseline="30000" dirty="0">
                  <a:latin typeface="Calibri" pitchFamily="34" charset="0"/>
                </a:rPr>
                <a:t>*</a:t>
              </a:r>
              <a:endParaRPr lang="ja-JP" altLang="en-US" sz="1800" baseline="30000" dirty="0">
                <a:latin typeface="Calibri" pitchFamily="34" charset="0"/>
              </a:endParaRPr>
            </a:p>
          </p:txBody>
        </p:sp>
        <p:sp>
          <p:nvSpPr>
            <p:cNvPr id="72729" name="テキスト ボックス 9"/>
            <p:cNvSpPr txBox="1">
              <a:spLocks noChangeArrowheads="1"/>
            </p:cNvSpPr>
            <p:nvPr/>
          </p:nvSpPr>
          <p:spPr bwMode="auto">
            <a:xfrm>
              <a:off x="5708363" y="2218318"/>
              <a:ext cx="626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a:latin typeface="Calibri" pitchFamily="34" charset="0"/>
                </a:rPr>
                <a:t>BPM</a:t>
              </a:r>
              <a:endParaRPr lang="ja-JP" altLang="en-US" sz="1800">
                <a:latin typeface="Calibri" pitchFamily="34" charset="0"/>
              </a:endParaRPr>
            </a:p>
          </p:txBody>
        </p:sp>
        <p:sp>
          <p:nvSpPr>
            <p:cNvPr id="72730" name="テキスト ボックス 10"/>
            <p:cNvSpPr txBox="1">
              <a:spLocks noChangeArrowheads="1"/>
            </p:cNvSpPr>
            <p:nvPr/>
          </p:nvSpPr>
          <p:spPr bwMode="auto">
            <a:xfrm>
              <a:off x="3226181" y="3180677"/>
              <a:ext cx="364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a:latin typeface="Calibri" pitchFamily="34" charset="0"/>
                </a:rPr>
                <a:t>IP</a:t>
              </a:r>
              <a:endParaRPr lang="ja-JP" altLang="en-US" sz="1800">
                <a:latin typeface="Calibri" pitchFamily="34" charset="0"/>
              </a:endParaRPr>
            </a:p>
          </p:txBody>
        </p:sp>
        <p:sp>
          <p:nvSpPr>
            <p:cNvPr id="72731" name="テキスト ボックス 11"/>
            <p:cNvSpPr txBox="1">
              <a:spLocks noChangeArrowheads="1"/>
            </p:cNvSpPr>
            <p:nvPr/>
          </p:nvSpPr>
          <p:spPr bwMode="auto">
            <a:xfrm>
              <a:off x="960039" y="3718960"/>
              <a:ext cx="626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a:latin typeface="Calibri" pitchFamily="34" charset="0"/>
                </a:rPr>
                <a:t>BPM</a:t>
              </a:r>
              <a:endParaRPr lang="ja-JP" altLang="en-US" sz="1800">
                <a:latin typeface="Calibri" pitchFamily="34" charset="0"/>
              </a:endParaRPr>
            </a:p>
          </p:txBody>
        </p:sp>
        <p:sp>
          <p:nvSpPr>
            <p:cNvPr id="72732" name="テキスト ボックス 12"/>
            <p:cNvSpPr txBox="1">
              <a:spLocks noChangeArrowheads="1"/>
            </p:cNvSpPr>
            <p:nvPr/>
          </p:nvSpPr>
          <p:spPr bwMode="auto">
            <a:xfrm>
              <a:off x="5953970" y="2710922"/>
              <a:ext cx="2118764"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err="1">
                  <a:latin typeface="Symbol" pitchFamily="18" charset="2"/>
                </a:rPr>
                <a:t>D</a:t>
              </a:r>
              <a:r>
                <a:rPr lang="en-US" altLang="ja-JP" sz="1800" dirty="0" err="1">
                  <a:latin typeface="Calibri" pitchFamily="34" charset="0"/>
                </a:rPr>
                <a:t>y</a:t>
              </a:r>
              <a:r>
                <a:rPr lang="en-US" altLang="ja-JP" sz="1800" dirty="0">
                  <a:latin typeface="Calibri" pitchFamily="34" charset="0"/>
                </a:rPr>
                <a:t> at BPM= </a:t>
              </a:r>
              <a:r>
                <a:rPr lang="en-US" altLang="ja-JP" sz="1800" dirty="0" smtClean="0">
                  <a:latin typeface="Calibri" pitchFamily="34" charset="0"/>
                  <a:sym typeface="Symbol"/>
                </a:rPr>
                <a:t> </a:t>
              </a:r>
              <a:r>
                <a:rPr lang="en-US" altLang="ja-JP" sz="1800" dirty="0" smtClean="0">
                  <a:latin typeface="Calibri" pitchFamily="34" charset="0"/>
                </a:rPr>
                <a:t>1.3</a:t>
              </a:r>
              <a:r>
                <a:rPr lang="en-US" altLang="ja-JP" sz="1800" dirty="0" smtClean="0">
                  <a:latin typeface="Symbol" pitchFamily="18" charset="2"/>
                </a:rPr>
                <a:t>m</a:t>
              </a:r>
              <a:r>
                <a:rPr lang="en-US" altLang="ja-JP" sz="1800" dirty="0" smtClean="0">
                  <a:latin typeface="Calibri" pitchFamily="34" charset="0"/>
                </a:rPr>
                <a:t>m</a:t>
              </a:r>
              <a:endParaRPr lang="ja-JP" altLang="en-US" sz="1800" dirty="0">
                <a:latin typeface="Calibri" pitchFamily="34" charset="0"/>
              </a:endParaRPr>
            </a:p>
          </p:txBody>
        </p:sp>
      </p:grpSp>
      <p:pic>
        <p:nvPicPr>
          <p:cNvPr id="72710"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500215"/>
            <a:ext cx="1757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1241425" y="5445224"/>
            <a:ext cx="21669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flipV="1">
            <a:off x="1241425" y="4221088"/>
            <a:ext cx="0" cy="1257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713" name="テキスト ボックス 23"/>
          <p:cNvSpPr txBox="1">
            <a:spLocks noChangeArrowheads="1"/>
          </p:cNvSpPr>
          <p:nvPr/>
        </p:nvSpPr>
        <p:spPr bwMode="auto">
          <a:xfrm>
            <a:off x="3460750" y="52292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a:latin typeface="Calibri" pitchFamily="34" charset="0"/>
              </a:rPr>
              <a:t>x</a:t>
            </a:r>
            <a:endParaRPr lang="ja-JP" altLang="en-US" sz="1800" dirty="0">
              <a:latin typeface="Calibri" pitchFamily="34" charset="0"/>
            </a:endParaRPr>
          </a:p>
        </p:txBody>
      </p:sp>
      <p:sp>
        <p:nvSpPr>
          <p:cNvPr id="72714" name="テキスト ボックス 25"/>
          <p:cNvSpPr txBox="1">
            <a:spLocks noChangeArrowheads="1"/>
          </p:cNvSpPr>
          <p:nvPr/>
        </p:nvSpPr>
        <p:spPr bwMode="auto">
          <a:xfrm rot="-5400000">
            <a:off x="385762" y="4641776"/>
            <a:ext cx="120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a:latin typeface="Calibri" pitchFamily="34" charset="0"/>
              </a:rPr>
              <a:t>Luminosity</a:t>
            </a:r>
            <a:endParaRPr lang="ja-JP" altLang="en-US" sz="1800" dirty="0">
              <a:latin typeface="Calibri" pitchFamily="34" charset="0"/>
            </a:endParaRPr>
          </a:p>
        </p:txBody>
      </p:sp>
      <p:sp>
        <p:nvSpPr>
          <p:cNvPr id="3" name="Rectangle 2"/>
          <p:cNvSpPr/>
          <p:nvPr/>
        </p:nvSpPr>
        <p:spPr>
          <a:xfrm>
            <a:off x="5796136" y="2433082"/>
            <a:ext cx="3361818" cy="707886"/>
          </a:xfrm>
          <a:prstGeom prst="rect">
            <a:avLst/>
          </a:prstGeom>
        </p:spPr>
        <p:txBody>
          <a:bodyPr wrap="none">
            <a:spAutoFit/>
          </a:bodyPr>
          <a:lstStyle/>
          <a:p>
            <a:r>
              <a:rPr lang="en-US" altLang="ja-JP" sz="2000" dirty="0">
                <a:solidFill>
                  <a:srgbClr val="0000CC"/>
                </a:solidFill>
                <a:latin typeface="Calibri" pitchFamily="34" charset="0"/>
              </a:rPr>
              <a:t>V</a:t>
            </a:r>
            <a:r>
              <a:rPr lang="en-US" altLang="ja-JP" sz="2000" dirty="0" smtClean="0">
                <a:solidFill>
                  <a:srgbClr val="0000CC"/>
                </a:solidFill>
                <a:latin typeface="Calibri" pitchFamily="34" charset="0"/>
              </a:rPr>
              <a:t>ertical vibration   </a:t>
            </a:r>
            <a:r>
              <a:rPr lang="en-US" altLang="ja-JP" sz="2000" dirty="0" smtClean="0">
                <a:solidFill>
                  <a:srgbClr val="0000CC"/>
                </a:solidFill>
                <a:latin typeface="Calibri" pitchFamily="34" charset="0"/>
                <a:sym typeface="Symbol"/>
              </a:rPr>
              <a:t> </a:t>
            </a:r>
            <a:r>
              <a:rPr lang="en-US" altLang="ja-JP" sz="2000" dirty="0" smtClean="0">
                <a:solidFill>
                  <a:srgbClr val="0000CC"/>
                </a:solidFill>
                <a:latin typeface="Calibri" pitchFamily="34" charset="0"/>
              </a:rPr>
              <a:t>25-100 Hz</a:t>
            </a:r>
          </a:p>
          <a:p>
            <a:r>
              <a:rPr lang="en-US" altLang="ja-JP" sz="2000" dirty="0" smtClean="0">
                <a:solidFill>
                  <a:srgbClr val="0000CC"/>
                </a:solidFill>
                <a:latin typeface="Calibri" pitchFamily="34" charset="0"/>
              </a:rPr>
              <a:t>Sampling (BPMs)   </a:t>
            </a:r>
            <a:r>
              <a:rPr lang="en-US" altLang="ja-JP" sz="2000" dirty="0" smtClean="0">
                <a:solidFill>
                  <a:srgbClr val="0000CC"/>
                </a:solidFill>
                <a:latin typeface="Calibri" pitchFamily="34" charset="0"/>
                <a:sym typeface="Symbol"/>
              </a:rPr>
              <a:t> </a:t>
            </a:r>
            <a:r>
              <a:rPr lang="en-US" altLang="ja-JP" sz="2000" dirty="0" smtClean="0">
                <a:solidFill>
                  <a:srgbClr val="0000CC"/>
                </a:solidFill>
                <a:latin typeface="Calibri" pitchFamily="34" charset="0"/>
              </a:rPr>
              <a:t>32 kHz</a:t>
            </a:r>
            <a:endParaRPr lang="ja-JP" altLang="en-US" sz="2000" dirty="0">
              <a:solidFill>
                <a:srgbClr val="0000CC"/>
              </a:solidFill>
              <a:latin typeface="Calibri" pitchFamily="34" charset="0"/>
            </a:endParaRPr>
          </a:p>
        </p:txBody>
      </p:sp>
      <p:sp>
        <p:nvSpPr>
          <p:cNvPr id="24" name="Rectangle 23"/>
          <p:cNvSpPr/>
          <p:nvPr/>
        </p:nvSpPr>
        <p:spPr>
          <a:xfrm>
            <a:off x="4716016" y="4005064"/>
            <a:ext cx="3661965" cy="1554272"/>
          </a:xfrm>
          <a:prstGeom prst="rect">
            <a:avLst/>
          </a:prstGeom>
        </p:spPr>
        <p:txBody>
          <a:bodyPr wrap="none">
            <a:spAutoFit/>
          </a:bodyPr>
          <a:lstStyle/>
          <a:p>
            <a:r>
              <a:rPr lang="en-US" altLang="ja-JP" sz="2000" dirty="0" smtClean="0">
                <a:solidFill>
                  <a:srgbClr val="FF0000"/>
                </a:solidFill>
                <a:latin typeface="Calibri" pitchFamily="34" charset="0"/>
              </a:rPr>
              <a:t>Horizontal motion          </a:t>
            </a:r>
            <a:r>
              <a:rPr lang="en-US" altLang="ja-JP" sz="2000" dirty="0" smtClean="0">
                <a:solidFill>
                  <a:srgbClr val="FF0000"/>
                </a:solidFill>
                <a:latin typeface="Calibri" pitchFamily="34" charset="0"/>
                <a:sym typeface="Symbol"/>
              </a:rPr>
              <a:t>  few</a:t>
            </a:r>
            <a:r>
              <a:rPr lang="en-US" altLang="ja-JP" sz="2000" dirty="0" smtClean="0">
                <a:solidFill>
                  <a:srgbClr val="FF0000"/>
                </a:solidFill>
                <a:latin typeface="Calibri" pitchFamily="34" charset="0"/>
              </a:rPr>
              <a:t> Hz </a:t>
            </a:r>
          </a:p>
          <a:p>
            <a:r>
              <a:rPr lang="en-US" altLang="ja-JP" sz="2000" dirty="0" smtClean="0">
                <a:solidFill>
                  <a:srgbClr val="0070C0"/>
                </a:solidFill>
                <a:latin typeface="Calibri" pitchFamily="34" charset="0"/>
              </a:rPr>
              <a:t>Modulation freq. </a:t>
            </a:r>
            <a:r>
              <a:rPr lang="en-US" altLang="ja-JP" sz="2000" dirty="0" smtClean="0">
                <a:solidFill>
                  <a:srgbClr val="0070C0"/>
                </a:solidFill>
                <a:latin typeface="Calibri" pitchFamily="34" charset="0"/>
                <a:sym typeface="Symbol"/>
              </a:rPr>
              <a:t>f</a:t>
            </a:r>
            <a:r>
              <a:rPr lang="en-US" altLang="ja-JP" sz="2000" baseline="-25000" dirty="0" smtClean="0">
                <a:solidFill>
                  <a:srgbClr val="0070C0"/>
                </a:solidFill>
                <a:latin typeface="Calibri" pitchFamily="34" charset="0"/>
                <a:sym typeface="Symbol"/>
              </a:rPr>
              <a:t>0</a:t>
            </a:r>
            <a:r>
              <a:rPr lang="en-US" altLang="ja-JP" sz="2000" dirty="0" smtClean="0">
                <a:solidFill>
                  <a:srgbClr val="0070C0"/>
                </a:solidFill>
                <a:latin typeface="Calibri" pitchFamily="34" charset="0"/>
              </a:rPr>
              <a:t>         </a:t>
            </a:r>
            <a:r>
              <a:rPr lang="en-US" altLang="ja-JP" sz="2000" dirty="0" smtClean="0">
                <a:solidFill>
                  <a:srgbClr val="0070C0"/>
                </a:solidFill>
                <a:latin typeface="Calibri" pitchFamily="34" charset="0"/>
                <a:sym typeface="Symbol"/>
              </a:rPr>
              <a:t>  77 Hz</a:t>
            </a:r>
            <a:endParaRPr lang="en-US" altLang="ja-JP" sz="2000" dirty="0">
              <a:solidFill>
                <a:srgbClr val="0070C0"/>
              </a:solidFill>
              <a:latin typeface="Calibri" pitchFamily="34" charset="0"/>
              <a:sym typeface="Symbol"/>
            </a:endParaRPr>
          </a:p>
          <a:p>
            <a:r>
              <a:rPr lang="en-US" altLang="ja-JP" sz="2000" dirty="0" smtClean="0">
                <a:solidFill>
                  <a:srgbClr val="FF0000"/>
                </a:solidFill>
                <a:latin typeface="Calibri" pitchFamily="34" charset="0"/>
              </a:rPr>
              <a:t>Sampling (</a:t>
            </a:r>
            <a:r>
              <a:rPr lang="en-US" altLang="ja-JP" sz="2000" dirty="0" err="1" smtClean="0">
                <a:solidFill>
                  <a:srgbClr val="FF0000"/>
                </a:solidFill>
                <a:latin typeface="Calibri" pitchFamily="34" charset="0"/>
              </a:rPr>
              <a:t>lumi</a:t>
            </a:r>
            <a:r>
              <a:rPr lang="en-US" altLang="ja-JP" sz="2000" dirty="0" smtClean="0">
                <a:solidFill>
                  <a:srgbClr val="FF0000"/>
                </a:solidFill>
                <a:latin typeface="Calibri" pitchFamily="34" charset="0"/>
              </a:rPr>
              <a:t>. </a:t>
            </a:r>
            <a:r>
              <a:rPr lang="en-US" altLang="ja-JP" sz="2000" dirty="0">
                <a:solidFill>
                  <a:srgbClr val="FF0000"/>
                </a:solidFill>
                <a:latin typeface="Calibri" pitchFamily="34" charset="0"/>
              </a:rPr>
              <a:t>m</a:t>
            </a:r>
            <a:r>
              <a:rPr lang="en-US" altLang="ja-JP" sz="2000" dirty="0" smtClean="0">
                <a:solidFill>
                  <a:srgbClr val="FF0000"/>
                </a:solidFill>
                <a:latin typeface="Calibri" pitchFamily="34" charset="0"/>
              </a:rPr>
              <a:t>eas.)   </a:t>
            </a:r>
            <a:r>
              <a:rPr lang="en-US" altLang="ja-JP" sz="2000" dirty="0" smtClean="0">
                <a:solidFill>
                  <a:srgbClr val="FF0000"/>
                </a:solidFill>
                <a:latin typeface="Calibri" pitchFamily="34" charset="0"/>
                <a:sym typeface="Symbol"/>
              </a:rPr>
              <a:t>  </a:t>
            </a:r>
            <a:r>
              <a:rPr lang="en-US" altLang="ja-JP" sz="2000" dirty="0">
                <a:solidFill>
                  <a:srgbClr val="FF0000"/>
                </a:solidFill>
                <a:latin typeface="Calibri" pitchFamily="34" charset="0"/>
                <a:sym typeface="Symbol"/>
              </a:rPr>
              <a:t>1</a:t>
            </a:r>
            <a:r>
              <a:rPr lang="en-US" altLang="ja-JP" sz="2000" dirty="0" smtClean="0">
                <a:solidFill>
                  <a:srgbClr val="FF0000"/>
                </a:solidFill>
                <a:latin typeface="Calibri" pitchFamily="34" charset="0"/>
              </a:rPr>
              <a:t> </a:t>
            </a:r>
            <a:r>
              <a:rPr lang="en-US" altLang="ja-JP" sz="2000" dirty="0" smtClean="0">
                <a:solidFill>
                  <a:srgbClr val="FF0000"/>
                </a:solidFill>
                <a:latin typeface="Calibri" pitchFamily="34" charset="0"/>
              </a:rPr>
              <a:t>kHz</a:t>
            </a:r>
          </a:p>
          <a:p>
            <a:endParaRPr lang="en-US" altLang="ja-JP" sz="300" dirty="0" smtClean="0">
              <a:solidFill>
                <a:srgbClr val="FF0000"/>
              </a:solidFill>
              <a:latin typeface="Calibri" pitchFamily="34" charset="0"/>
            </a:endParaRPr>
          </a:p>
          <a:p>
            <a:r>
              <a:rPr lang="en-US" altLang="ja-JP" sz="200" dirty="0" smtClean="0">
                <a:solidFill>
                  <a:srgbClr val="FF0000"/>
                </a:solidFill>
                <a:latin typeface="Calibri" pitchFamily="34" charset="0"/>
                <a:sym typeface="Wingdings" panose="05000000000000000000" pitchFamily="2" charset="2"/>
              </a:rPr>
              <a:t>  </a:t>
            </a:r>
            <a:r>
              <a:rPr lang="en-US" altLang="ja-JP" sz="1600" dirty="0" smtClean="0">
                <a:latin typeface="Calibri" pitchFamily="34" charset="0"/>
                <a:sym typeface="Wingdings" panose="05000000000000000000" pitchFamily="2" charset="2"/>
              </a:rPr>
              <a:t>-  m</a:t>
            </a:r>
            <a:r>
              <a:rPr lang="en-US" altLang="ja-JP" sz="1600" dirty="0" smtClean="0">
                <a:latin typeface="Calibri" pitchFamily="34" charset="0"/>
              </a:rPr>
              <a:t>inimize </a:t>
            </a:r>
            <a:r>
              <a:rPr lang="en-US" altLang="ja-JP" sz="1600" dirty="0" smtClean="0">
                <a:latin typeface="Calibri" pitchFamily="34" charset="0"/>
              </a:rPr>
              <a:t>f</a:t>
            </a:r>
            <a:r>
              <a:rPr lang="en-US" altLang="ja-JP" sz="1600" baseline="-25000" dirty="0" smtClean="0">
                <a:latin typeface="Calibri" pitchFamily="34" charset="0"/>
              </a:rPr>
              <a:t>0</a:t>
            </a:r>
            <a:r>
              <a:rPr lang="en-US" altLang="ja-JP" sz="1600" dirty="0" smtClean="0">
                <a:latin typeface="Calibri" pitchFamily="34" charset="0"/>
              </a:rPr>
              <a:t> output </a:t>
            </a:r>
            <a:r>
              <a:rPr lang="en-US" altLang="ja-JP" sz="1600" dirty="0" smtClean="0">
                <a:latin typeface="Calibri" pitchFamily="34" charset="0"/>
              </a:rPr>
              <a:t>component</a:t>
            </a:r>
          </a:p>
          <a:p>
            <a:r>
              <a:rPr lang="en-US" altLang="ja-JP" sz="1600" dirty="0" smtClean="0">
                <a:latin typeface="Calibri" pitchFamily="34" charset="0"/>
              </a:rPr>
              <a:t>-  d</a:t>
            </a:r>
            <a:r>
              <a:rPr lang="en-US" altLang="ja-JP" sz="1600" dirty="0" smtClean="0">
                <a:latin typeface="Calibri" pitchFamily="34" charset="0"/>
              </a:rPr>
              <a:t>ithering </a:t>
            </a:r>
            <a:r>
              <a:rPr lang="en-US" altLang="ja-JP" sz="1600" dirty="0" smtClean="0">
                <a:latin typeface="Calibri" pitchFamily="34" charset="0"/>
                <a:sym typeface="Symbol"/>
              </a:rPr>
              <a:t> </a:t>
            </a:r>
            <a:r>
              <a:rPr lang="en-US" altLang="ja-JP" sz="1600" dirty="0" err="1" smtClean="0">
                <a:latin typeface="Calibri" pitchFamily="34" charset="0"/>
              </a:rPr>
              <a:t>lumi</a:t>
            </a:r>
            <a:r>
              <a:rPr lang="en-US" altLang="ja-JP" sz="1600" dirty="0" smtClean="0">
                <a:latin typeface="Calibri" pitchFamily="34" charset="0"/>
              </a:rPr>
              <a:t>. signal </a:t>
            </a:r>
            <a:r>
              <a:rPr lang="en-US" altLang="ja-JP" sz="1600" dirty="0" smtClean="0">
                <a:latin typeface="Calibri" pitchFamily="34" charset="0"/>
                <a:sym typeface="Wingdings" panose="05000000000000000000" pitchFamily="2" charset="2"/>
              </a:rPr>
              <a:t> phase</a:t>
            </a:r>
            <a:r>
              <a:rPr lang="en-US" altLang="ja-JP" sz="1600" dirty="0" smtClean="0">
                <a:latin typeface="Calibri" pitchFamily="34" charset="0"/>
              </a:rPr>
              <a:t> </a:t>
            </a:r>
            <a:endParaRPr lang="ja-JP" altLang="en-US" sz="1600" dirty="0">
              <a:latin typeface="Calibri" pitchFamily="34" charset="0"/>
            </a:endParaRPr>
          </a:p>
        </p:txBody>
      </p:sp>
      <p:sp>
        <p:nvSpPr>
          <p:cNvPr id="4" name="Rectangle 3"/>
          <p:cNvSpPr/>
          <p:nvPr/>
        </p:nvSpPr>
        <p:spPr>
          <a:xfrm>
            <a:off x="2051720" y="4057908"/>
            <a:ext cx="558166" cy="523220"/>
          </a:xfrm>
          <a:prstGeom prst="rect">
            <a:avLst/>
          </a:prstGeom>
        </p:spPr>
        <p:txBody>
          <a:bodyPr wrap="none">
            <a:spAutoFit/>
          </a:bodyPr>
          <a:lstStyle/>
          <a:p>
            <a:r>
              <a:rPr lang="en-US" altLang="ja-JP" sz="2800" dirty="0">
                <a:solidFill>
                  <a:srgbClr val="0070C0"/>
                </a:solidFill>
                <a:latin typeface="Calibri" pitchFamily="34" charset="0"/>
                <a:sym typeface="Symbol"/>
              </a:rPr>
              <a:t></a:t>
            </a:r>
            <a:endParaRPr lang="en-US" altLang="ja-JP" sz="2400" dirty="0">
              <a:solidFill>
                <a:srgbClr val="0070C0"/>
              </a:solidFill>
              <a:latin typeface="Calibri" pitchFamily="34" charset="0"/>
            </a:endParaRPr>
          </a:p>
        </p:txBody>
      </p:sp>
      <p:sp>
        <p:nvSpPr>
          <p:cNvPr id="25" name="Rectangle 24"/>
          <p:cNvSpPr/>
          <p:nvPr/>
        </p:nvSpPr>
        <p:spPr>
          <a:xfrm rot="18009842">
            <a:off x="1262202" y="4666852"/>
            <a:ext cx="558166" cy="523220"/>
          </a:xfrm>
          <a:prstGeom prst="rect">
            <a:avLst/>
          </a:prstGeom>
        </p:spPr>
        <p:txBody>
          <a:bodyPr wrap="none">
            <a:spAutoFit/>
          </a:bodyPr>
          <a:lstStyle/>
          <a:p>
            <a:r>
              <a:rPr lang="en-US" altLang="ja-JP" sz="2800" dirty="0">
                <a:solidFill>
                  <a:srgbClr val="0070C0"/>
                </a:solidFill>
                <a:latin typeface="Calibri" pitchFamily="34" charset="0"/>
                <a:sym typeface="Symbol"/>
              </a:rPr>
              <a:t></a:t>
            </a:r>
            <a:endParaRPr lang="en-US" altLang="ja-JP" sz="2400" dirty="0">
              <a:solidFill>
                <a:srgbClr val="0070C0"/>
              </a:solidFill>
              <a:latin typeface="Calibri" pitchFamily="34" charset="0"/>
            </a:endParaRPr>
          </a:p>
        </p:txBody>
      </p:sp>
      <p:sp>
        <p:nvSpPr>
          <p:cNvPr id="9" name="Rectangle 8"/>
          <p:cNvSpPr/>
          <p:nvPr/>
        </p:nvSpPr>
        <p:spPr>
          <a:xfrm>
            <a:off x="2771800" y="4181018"/>
            <a:ext cx="620683" cy="400110"/>
          </a:xfrm>
          <a:prstGeom prst="rect">
            <a:avLst/>
          </a:prstGeom>
        </p:spPr>
        <p:txBody>
          <a:bodyPr wrap="none">
            <a:spAutoFit/>
          </a:bodyPr>
          <a:lstStyle/>
          <a:p>
            <a:r>
              <a:rPr lang="en-US" altLang="ja-JP" sz="2000" b="1" dirty="0" smtClean="0">
                <a:latin typeface="Calibri" pitchFamily="34" charset="0"/>
                <a:sym typeface="Symbol"/>
              </a:rPr>
              <a:t>2f</a:t>
            </a:r>
            <a:r>
              <a:rPr lang="en-US" altLang="ja-JP" sz="2000" b="1" baseline="-25000" dirty="0" smtClean="0">
                <a:latin typeface="Calibri" pitchFamily="34" charset="0"/>
                <a:sym typeface="Symbol"/>
              </a:rPr>
              <a:t>0</a:t>
            </a:r>
            <a:endParaRPr lang="fr-FR" b="1" dirty="0"/>
          </a:p>
        </p:txBody>
      </p:sp>
      <p:sp>
        <p:nvSpPr>
          <p:cNvPr id="27" name="Rectangle 26"/>
          <p:cNvSpPr/>
          <p:nvPr/>
        </p:nvSpPr>
        <p:spPr>
          <a:xfrm>
            <a:off x="1907704" y="4829090"/>
            <a:ext cx="352982" cy="400110"/>
          </a:xfrm>
          <a:prstGeom prst="rect">
            <a:avLst/>
          </a:prstGeom>
        </p:spPr>
        <p:txBody>
          <a:bodyPr wrap="none">
            <a:spAutoFit/>
          </a:bodyPr>
          <a:lstStyle/>
          <a:p>
            <a:r>
              <a:rPr lang="en-US" altLang="ja-JP" sz="2000" b="1" dirty="0" smtClean="0">
                <a:latin typeface="Calibri" pitchFamily="34" charset="0"/>
                <a:sym typeface="Symbol"/>
              </a:rPr>
              <a:t>f</a:t>
            </a:r>
            <a:r>
              <a:rPr lang="en-US" altLang="ja-JP" sz="2000" b="1" baseline="-25000" dirty="0" smtClean="0">
                <a:latin typeface="Calibri" pitchFamily="34" charset="0"/>
                <a:sym typeface="Symbol"/>
              </a:rPr>
              <a:t>0</a:t>
            </a:r>
            <a:endParaRPr lang="fr-FR" b="1" dirty="0"/>
          </a:p>
        </p:txBody>
      </p:sp>
      <p:pic>
        <p:nvPicPr>
          <p:cNvPr id="26" name="Shape 406"/>
          <p:cNvPicPr preferRelativeResize="0"/>
          <p:nvPr/>
        </p:nvPicPr>
        <p:blipFill>
          <a:blip r:embed="rId3">
            <a:alphaModFix/>
          </a:blip>
          <a:stretch>
            <a:fillRect/>
          </a:stretch>
        </p:blipFill>
        <p:spPr>
          <a:xfrm>
            <a:off x="107504" y="5805263"/>
            <a:ext cx="3764611" cy="859011"/>
          </a:xfrm>
          <a:prstGeom prst="rect">
            <a:avLst/>
          </a:prstGeom>
          <a:noFill/>
          <a:ln>
            <a:noFill/>
          </a:ln>
        </p:spPr>
      </p:pic>
      <p:pic>
        <p:nvPicPr>
          <p:cNvPr id="28" name="Shape 432"/>
          <p:cNvPicPr preferRelativeResize="0"/>
          <p:nvPr/>
        </p:nvPicPr>
        <p:blipFill rotWithShape="1">
          <a:blip r:embed="rId4">
            <a:alphaModFix/>
          </a:blip>
          <a:srcRect b="31692"/>
          <a:stretch/>
        </p:blipFill>
        <p:spPr>
          <a:xfrm>
            <a:off x="3923928" y="5713488"/>
            <a:ext cx="3024336" cy="1099888"/>
          </a:xfrm>
          <a:prstGeom prst="rect">
            <a:avLst/>
          </a:prstGeom>
          <a:noFill/>
          <a:ln>
            <a:noFill/>
          </a:ln>
        </p:spPr>
      </p:pic>
      <p:sp>
        <p:nvSpPr>
          <p:cNvPr id="31" name="TextBox 25"/>
          <p:cNvSpPr txBox="1"/>
          <p:nvPr/>
        </p:nvSpPr>
        <p:spPr>
          <a:xfrm rot="-5400000">
            <a:off x="3346634" y="6092066"/>
            <a:ext cx="1224136" cy="218484"/>
          </a:xfrm>
          <a:prstGeom prst="rect">
            <a:avLst/>
          </a:prstGeom>
          <a:solidFill>
            <a:schemeClr val="bg1"/>
          </a:solidFill>
        </p:spPr>
        <p:txBody>
          <a:bodyPr vert="horz" wrap="square" lIns="0" tIns="45720" rIns="0" bIns="45720" numCol="2" rtlCol="0">
            <a:noAutofit/>
          </a:bodyPr>
          <a:lstStyle/>
          <a:p>
            <a:r>
              <a:rPr lang="en-CA" sz="900" dirty="0" smtClean="0">
                <a:solidFill>
                  <a:srgbClr val="002060"/>
                </a:solidFill>
              </a:rPr>
              <a:t>LUMINOSITY</a:t>
            </a:r>
          </a:p>
        </p:txBody>
      </p:sp>
      <p:sp>
        <p:nvSpPr>
          <p:cNvPr id="32" name="TextBox 2"/>
          <p:cNvSpPr txBox="1"/>
          <p:nvPr/>
        </p:nvSpPr>
        <p:spPr>
          <a:xfrm rot="-5400000">
            <a:off x="3579715" y="5645421"/>
            <a:ext cx="797668" cy="253258"/>
          </a:xfrm>
          <a:prstGeom prst="rect">
            <a:avLst/>
          </a:prstGeom>
          <a:solidFill>
            <a:schemeClr val="bg1"/>
          </a:solidFill>
        </p:spPr>
        <p:txBody>
          <a:bodyPr vert="horz" wrap="square" lIns="0" tIns="45720" rIns="0" bIns="45720" numCol="2" rtlCol="0">
            <a:noAutofit/>
          </a:bodyPr>
          <a:lstStyle/>
          <a:p>
            <a:r>
              <a:rPr lang="en-CA" sz="900" dirty="0" smtClean="0">
                <a:solidFill>
                  <a:srgbClr val="FF0000"/>
                </a:solidFill>
              </a:rPr>
              <a:t>DITHERING</a:t>
            </a:r>
          </a:p>
        </p:txBody>
      </p:sp>
      <p:pic>
        <p:nvPicPr>
          <p:cNvPr id="33" name="Picture 15" descr="Picture 15"/>
          <p:cNvPicPr>
            <a:picLocks noChangeAspect="1"/>
          </p:cNvPicPr>
          <p:nvPr/>
        </p:nvPicPr>
        <p:blipFill>
          <a:blip r:embed="rId5">
            <a:extLst/>
          </a:blip>
          <a:srcRect l="31681" t="24729" r="30077" b="24638"/>
          <a:stretch>
            <a:fillRect/>
          </a:stretch>
        </p:blipFill>
        <p:spPr>
          <a:xfrm>
            <a:off x="7405329" y="5598533"/>
            <a:ext cx="1631167" cy="1214844"/>
          </a:xfrm>
          <a:prstGeom prst="rect">
            <a:avLst/>
          </a:prstGeom>
          <a:ln w="12700">
            <a:miter lim="400000"/>
          </a:ln>
        </p:spPr>
      </p:pic>
      <p:sp>
        <p:nvSpPr>
          <p:cNvPr id="34" name="Dithering coil x 12"/>
          <p:cNvSpPr txBox="1"/>
          <p:nvPr/>
        </p:nvSpPr>
        <p:spPr>
          <a:xfrm>
            <a:off x="7956376" y="5327630"/>
            <a:ext cx="1121459"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sz="1100" dirty="0"/>
              <a:t>Dithering coil x 12</a:t>
            </a:r>
          </a:p>
        </p:txBody>
      </p:sp>
    </p:spTree>
    <p:extLst>
      <p:ext uri="{BB962C8B-B14F-4D97-AF65-F5344CB8AC3E}">
        <p14:creationId xmlns:p14="http://schemas.microsoft.com/office/powerpoint/2010/main" val="132385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3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62916"/>
            <a:ext cx="3096343" cy="19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989" name="Rectangle 5"/>
          <p:cNvSpPr>
            <a:spLocks noChangeArrowheads="1"/>
          </p:cNvSpPr>
          <p:nvPr/>
        </p:nvSpPr>
        <p:spPr bwMode="auto">
          <a:xfrm>
            <a:off x="34925" y="44624"/>
            <a:ext cx="9036050" cy="79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fr-FR" sz="3200" dirty="0">
                <a:solidFill>
                  <a:srgbClr val="0000CC"/>
                </a:solidFill>
              </a:rPr>
              <a:t>Radiative </a:t>
            </a:r>
            <a:r>
              <a:rPr lang="en-US" altLang="fr-FR" sz="3200" dirty="0" err="1" smtClean="0">
                <a:solidFill>
                  <a:srgbClr val="0000CC"/>
                </a:solidFill>
              </a:rPr>
              <a:t>Bhabha</a:t>
            </a:r>
            <a:r>
              <a:rPr lang="en-US" altLang="fr-FR" sz="3200" dirty="0">
                <a:solidFill>
                  <a:srgbClr val="0000CC"/>
                </a:solidFill>
              </a:rPr>
              <a:t> </a:t>
            </a:r>
            <a:r>
              <a:rPr lang="en-US" altLang="fr-FR" sz="3200" dirty="0" smtClean="0">
                <a:solidFill>
                  <a:srgbClr val="0000CC"/>
                </a:solidFill>
              </a:rPr>
              <a:t>at vanishing scattering angle</a:t>
            </a:r>
            <a:endParaRPr lang="fr-FR" altLang="fr-FR" sz="3200" dirty="0">
              <a:solidFill>
                <a:srgbClr val="0000CC"/>
              </a:solidFill>
            </a:endParaRPr>
          </a:p>
        </p:txBody>
      </p:sp>
      <p:sp>
        <p:nvSpPr>
          <p:cNvPr id="553990" name="Text Box 6"/>
          <p:cNvSpPr txBox="1">
            <a:spLocks noChangeArrowheads="1"/>
          </p:cNvSpPr>
          <p:nvPr/>
        </p:nvSpPr>
        <p:spPr bwMode="auto">
          <a:xfrm>
            <a:off x="5363740" y="2710661"/>
            <a:ext cx="1368500" cy="646331"/>
          </a:xfrm>
          <a:prstGeom prst="rect">
            <a:avLst/>
          </a:prstGeom>
          <a:noFill/>
          <a:ln w="38100">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dirty="0" smtClean="0"/>
              <a:t>luminosity </a:t>
            </a:r>
            <a:r>
              <a:rPr lang="en-US" altLang="fr-FR" dirty="0"/>
              <a:t>monitoring</a:t>
            </a:r>
            <a:endParaRPr lang="fr-FR" altLang="fr-FR" dirty="0"/>
          </a:p>
        </p:txBody>
      </p:sp>
      <p:sp>
        <p:nvSpPr>
          <p:cNvPr id="553991" name="Line 7"/>
          <p:cNvSpPr>
            <a:spLocks noChangeShapeType="1"/>
          </p:cNvSpPr>
          <p:nvPr/>
        </p:nvSpPr>
        <p:spPr bwMode="auto">
          <a:xfrm flipH="1" flipV="1">
            <a:off x="4644949" y="2617965"/>
            <a:ext cx="719137" cy="92695"/>
          </a:xfrm>
          <a:prstGeom prst="line">
            <a:avLst/>
          </a:prstGeom>
          <a:noFill/>
          <a:ln w="3810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53992" name="Line 8"/>
          <p:cNvSpPr>
            <a:spLocks noChangeShapeType="1"/>
          </p:cNvSpPr>
          <p:nvPr/>
        </p:nvSpPr>
        <p:spPr bwMode="auto">
          <a:xfrm flipH="1">
            <a:off x="4644949" y="3356992"/>
            <a:ext cx="718789" cy="72007"/>
          </a:xfrm>
          <a:prstGeom prst="line">
            <a:avLst/>
          </a:prstGeom>
          <a:noFill/>
          <a:ln w="3810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53993" name="Text Box 9"/>
          <p:cNvSpPr txBox="1">
            <a:spLocks noChangeArrowheads="1"/>
          </p:cNvSpPr>
          <p:nvPr/>
        </p:nvSpPr>
        <p:spPr bwMode="auto">
          <a:xfrm>
            <a:off x="5292104" y="1414517"/>
            <a:ext cx="3168328" cy="646331"/>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dirty="0" smtClean="0"/>
              <a:t>major </a:t>
            </a:r>
            <a:r>
              <a:rPr lang="en-US" altLang="fr-FR" dirty="0"/>
              <a:t>background source </a:t>
            </a:r>
            <a:r>
              <a:rPr lang="en-US" altLang="fr-FR" dirty="0" smtClean="0"/>
              <a:t>from induced </a:t>
            </a:r>
            <a:r>
              <a:rPr lang="en-US" altLang="fr-FR" dirty="0"/>
              <a:t>particle </a:t>
            </a:r>
            <a:r>
              <a:rPr lang="en-US" altLang="fr-FR" dirty="0" smtClean="0"/>
              <a:t>losses </a:t>
            </a:r>
            <a:r>
              <a:rPr lang="en-US" altLang="fr-FR" dirty="0"/>
              <a:t>after IP</a:t>
            </a:r>
            <a:endParaRPr lang="fr-FR" altLang="fr-FR" dirty="0"/>
          </a:p>
        </p:txBody>
      </p:sp>
      <p:sp>
        <p:nvSpPr>
          <p:cNvPr id="553994" name="Line 10"/>
          <p:cNvSpPr>
            <a:spLocks noChangeShapeType="1"/>
          </p:cNvSpPr>
          <p:nvPr/>
        </p:nvSpPr>
        <p:spPr bwMode="auto">
          <a:xfrm flipH="1">
            <a:off x="4644380" y="2060848"/>
            <a:ext cx="647700" cy="288032"/>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53995" name="Text Box 11"/>
          <p:cNvSpPr txBox="1">
            <a:spLocks noChangeArrowheads="1"/>
          </p:cNvSpPr>
          <p:nvPr/>
        </p:nvSpPr>
        <p:spPr bwMode="auto">
          <a:xfrm>
            <a:off x="755576" y="1012666"/>
            <a:ext cx="37049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2000" b="1" dirty="0">
                <a:solidFill>
                  <a:srgbClr val="006600"/>
                </a:solidFill>
                <a:sym typeface="Symbol" pitchFamily="18" charset="2"/>
              </a:rPr>
              <a:t> </a:t>
            </a:r>
            <a:r>
              <a:rPr lang="fr-FR" altLang="fr-FR" sz="2000" b="1" dirty="0" smtClean="0">
                <a:solidFill>
                  <a:srgbClr val="006600"/>
                </a:solidFill>
                <a:sym typeface="Symbol"/>
              </a:rPr>
              <a:t></a:t>
            </a:r>
            <a:r>
              <a:rPr lang="fr-FR" altLang="fr-FR" sz="2000" b="1" dirty="0" smtClean="0">
                <a:solidFill>
                  <a:srgbClr val="006600"/>
                </a:solidFill>
                <a:sym typeface="Symbol" pitchFamily="18" charset="2"/>
              </a:rPr>
              <a:t> </a:t>
            </a:r>
            <a:r>
              <a:rPr lang="fr-FR" altLang="fr-FR" sz="2000" b="1" dirty="0">
                <a:solidFill>
                  <a:srgbClr val="006600"/>
                </a:solidFill>
                <a:sym typeface="Symbol" pitchFamily="18" charset="2"/>
              </a:rPr>
              <a:t>250 </a:t>
            </a:r>
            <a:r>
              <a:rPr lang="fr-FR" altLang="fr-FR" sz="2000" b="1" dirty="0" err="1">
                <a:solidFill>
                  <a:srgbClr val="006600"/>
                </a:solidFill>
                <a:sym typeface="Symbol" pitchFamily="18" charset="2"/>
              </a:rPr>
              <a:t>mbarn</a:t>
            </a:r>
            <a:r>
              <a:rPr lang="fr-FR" altLang="fr-FR" sz="2000" b="1" dirty="0">
                <a:solidFill>
                  <a:srgbClr val="006600"/>
                </a:solidFill>
                <a:sym typeface="Symbol" pitchFamily="18" charset="2"/>
              </a:rPr>
              <a:t> (E</a:t>
            </a:r>
            <a:r>
              <a:rPr lang="fr-FR" altLang="fr-FR" sz="2000" b="1" baseline="-25000" dirty="0">
                <a:solidFill>
                  <a:srgbClr val="006600"/>
                </a:solidFill>
                <a:sym typeface="Symbol" pitchFamily="18" charset="2"/>
              </a:rPr>
              <a:t></a:t>
            </a:r>
            <a:r>
              <a:rPr lang="fr-FR" altLang="fr-FR" sz="2000" b="1" dirty="0">
                <a:solidFill>
                  <a:srgbClr val="006600"/>
                </a:solidFill>
                <a:sym typeface="Symbol" pitchFamily="18" charset="2"/>
              </a:rPr>
              <a:t> &gt; 1% </a:t>
            </a:r>
            <a:r>
              <a:rPr lang="fr-FR" altLang="fr-FR" sz="2000" b="1" dirty="0" err="1">
                <a:solidFill>
                  <a:srgbClr val="006600"/>
                </a:solidFill>
                <a:sym typeface="Symbol" pitchFamily="18" charset="2"/>
              </a:rPr>
              <a:t>E</a:t>
            </a:r>
            <a:r>
              <a:rPr lang="fr-FR" altLang="fr-FR" sz="2000" b="1" baseline="-25000" dirty="0" err="1">
                <a:solidFill>
                  <a:srgbClr val="006600"/>
                </a:solidFill>
                <a:sym typeface="Symbol" pitchFamily="18" charset="2"/>
              </a:rPr>
              <a:t>beam</a:t>
            </a:r>
            <a:r>
              <a:rPr lang="fr-FR" altLang="fr-FR" sz="2000" b="1" baseline="-25000" dirty="0">
                <a:solidFill>
                  <a:srgbClr val="006600"/>
                </a:solidFill>
                <a:sym typeface="Symbol" pitchFamily="18" charset="2"/>
              </a:rPr>
              <a:t> </a:t>
            </a:r>
            <a:r>
              <a:rPr lang="fr-FR" altLang="fr-FR" sz="2000" b="1" dirty="0">
                <a:solidFill>
                  <a:srgbClr val="006600"/>
                </a:solidFill>
                <a:sym typeface="Symbol" pitchFamily="18" charset="2"/>
              </a:rPr>
              <a:t>)</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1" y="3573016"/>
            <a:ext cx="4070839" cy="302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35496" y="6548834"/>
            <a:ext cx="4500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600" dirty="0"/>
              <a:t>Y. Funakoshi (</a:t>
            </a:r>
            <a:r>
              <a:rPr lang="en-US" altLang="fr-FR" sz="1600" dirty="0" smtClean="0"/>
              <a:t>KEK), background workshop, </a:t>
            </a:r>
            <a:r>
              <a:rPr lang="en-US" altLang="fr-FR" sz="1600" dirty="0"/>
              <a:t>Feb. 2012</a:t>
            </a:r>
            <a:endParaRPr lang="fr-FR" altLang="fr-FR" sz="1600" dirty="0"/>
          </a:p>
        </p:txBody>
      </p:sp>
      <p:sp>
        <p:nvSpPr>
          <p:cNvPr id="2" name="ZoneTexte 1"/>
          <p:cNvSpPr txBox="1"/>
          <p:nvPr/>
        </p:nvSpPr>
        <p:spPr>
          <a:xfrm>
            <a:off x="1331640" y="5013176"/>
            <a:ext cx="2952328" cy="400110"/>
          </a:xfrm>
          <a:prstGeom prst="rect">
            <a:avLst/>
          </a:prstGeom>
          <a:noFill/>
        </p:spPr>
        <p:txBody>
          <a:bodyPr wrap="square" rtlCol="0">
            <a:spAutoFit/>
          </a:bodyPr>
          <a:lstStyle/>
          <a:p>
            <a:r>
              <a:rPr lang="en-US" sz="2000" dirty="0" smtClean="0">
                <a:solidFill>
                  <a:srgbClr val="FF0066"/>
                </a:solidFill>
              </a:rPr>
              <a:t>Macroscopic QED effect…</a:t>
            </a:r>
            <a:endParaRPr lang="fr-FR" sz="2000" dirty="0">
              <a:solidFill>
                <a:srgbClr val="FF0066"/>
              </a:solidFill>
            </a:endParaRPr>
          </a:p>
        </p:txBody>
      </p:sp>
      <p:sp>
        <p:nvSpPr>
          <p:cNvPr id="3" name="ZoneTexte 2"/>
          <p:cNvSpPr txBox="1"/>
          <p:nvPr/>
        </p:nvSpPr>
        <p:spPr>
          <a:xfrm>
            <a:off x="4499992" y="4073584"/>
            <a:ext cx="4464496" cy="2646878"/>
          </a:xfrm>
          <a:prstGeom prst="rect">
            <a:avLst/>
          </a:prstGeom>
          <a:noFill/>
        </p:spPr>
        <p:txBody>
          <a:bodyPr wrap="square" rtlCol="0">
            <a:spAutoFit/>
          </a:bodyPr>
          <a:lstStyle/>
          <a:p>
            <a:pPr algn="ctr"/>
            <a:r>
              <a:rPr lang="en-US" sz="2800" dirty="0">
                <a:solidFill>
                  <a:srgbClr val="0000CC"/>
                </a:solidFill>
              </a:rPr>
              <a:t>L</a:t>
            </a:r>
            <a:r>
              <a:rPr lang="en-US" sz="2800" dirty="0" smtClean="0">
                <a:solidFill>
                  <a:srgbClr val="0000CC"/>
                </a:solidFill>
              </a:rPr>
              <a:t>uminosity monitoring specs</a:t>
            </a:r>
          </a:p>
          <a:p>
            <a:pPr algn="ctr"/>
            <a:endParaRPr lang="en-US" sz="1000" dirty="0" smtClean="0"/>
          </a:p>
          <a:p>
            <a:pPr marL="285750" indent="-285750">
              <a:buFont typeface="Arial" panose="020B0604020202020204" pitchFamily="34" charset="0"/>
              <a:buChar char="•"/>
            </a:pPr>
            <a:r>
              <a:rPr lang="en-US" dirty="0" smtClean="0"/>
              <a:t>Relative measurements</a:t>
            </a:r>
          </a:p>
          <a:p>
            <a:pPr marL="285750" indent="-285750">
              <a:buFont typeface="Arial" panose="020B0604020202020204" pitchFamily="34" charset="0"/>
              <a:buChar char="•"/>
            </a:pPr>
            <a:r>
              <a:rPr lang="en-US" dirty="0" smtClean="0"/>
              <a:t>10</a:t>
            </a:r>
            <a:r>
              <a:rPr lang="en-US" baseline="30000" dirty="0" smtClean="0"/>
              <a:t>-2</a:t>
            </a:r>
            <a:r>
              <a:rPr lang="en-US" dirty="0" smtClean="0"/>
              <a:t> </a:t>
            </a:r>
            <a:r>
              <a:rPr lang="en-US" dirty="0" smtClean="0"/>
              <a:t>in 1 </a:t>
            </a:r>
            <a:r>
              <a:rPr lang="en-US" dirty="0" err="1" smtClean="0"/>
              <a:t>ms</a:t>
            </a:r>
            <a:r>
              <a:rPr lang="en-US" dirty="0" smtClean="0"/>
              <a:t> over all bunches (“dithering”)</a:t>
            </a:r>
          </a:p>
          <a:p>
            <a:pPr marL="285750" indent="-285750">
              <a:buFont typeface="Arial" panose="020B0604020202020204" pitchFamily="34" charset="0"/>
              <a:buChar char="•"/>
            </a:pPr>
            <a:r>
              <a:rPr lang="en-US" dirty="0" smtClean="0"/>
              <a:t>10</a:t>
            </a:r>
            <a:r>
              <a:rPr lang="en-US" baseline="30000" dirty="0" smtClean="0"/>
              <a:t>-2</a:t>
            </a:r>
            <a:r>
              <a:rPr lang="en-US" dirty="0" smtClean="0"/>
              <a:t> </a:t>
            </a:r>
            <a:r>
              <a:rPr lang="en-US" dirty="0"/>
              <a:t>in </a:t>
            </a:r>
            <a:r>
              <a:rPr lang="en-US" dirty="0" smtClean="0">
                <a:sym typeface="Symbol"/>
              </a:rPr>
              <a:t> </a:t>
            </a:r>
            <a:r>
              <a:rPr lang="en-US" dirty="0" smtClean="0"/>
              <a:t>1 s for each 2500 bunch </a:t>
            </a:r>
            <a:r>
              <a:rPr lang="en-US" dirty="0" smtClean="0">
                <a:sym typeface="Wingdings" panose="05000000000000000000" pitchFamily="2" charset="2"/>
              </a:rPr>
              <a:t> </a:t>
            </a:r>
            <a:r>
              <a:rPr lang="en-US" sz="2000" dirty="0" smtClean="0">
                <a:solidFill>
                  <a:srgbClr val="FF0000"/>
                </a:solidFill>
              </a:rPr>
              <a:t>4ns</a:t>
            </a:r>
          </a:p>
          <a:p>
            <a:pPr algn="ctr"/>
            <a:r>
              <a:rPr lang="en-US" dirty="0"/>
              <a:t>(for nominal luminosity</a:t>
            </a:r>
            <a:r>
              <a:rPr lang="en-US" dirty="0" smtClean="0"/>
              <a:t>)</a:t>
            </a:r>
          </a:p>
          <a:p>
            <a:pPr marL="285750" indent="-285750">
              <a:buFont typeface="Arial" panose="020B0604020202020204" pitchFamily="34" charset="0"/>
              <a:buChar char="•"/>
            </a:pPr>
            <a:r>
              <a:rPr lang="en-US" dirty="0"/>
              <a:t>Non luminosity scaling contamination </a:t>
            </a:r>
            <a:r>
              <a:rPr lang="en-US" dirty="0" smtClean="0"/>
              <a:t>&lt; 1% (</a:t>
            </a:r>
            <a:r>
              <a:rPr lang="en-US" sz="1400" dirty="0" smtClean="0"/>
              <a:t>e.g. beam </a:t>
            </a:r>
            <a:r>
              <a:rPr lang="en-US" sz="1400" dirty="0"/>
              <a:t>gas </a:t>
            </a:r>
            <a:r>
              <a:rPr lang="en-US" sz="1400" dirty="0" err="1" smtClean="0"/>
              <a:t>bremstrahlung</a:t>
            </a:r>
            <a:r>
              <a:rPr lang="en-US" sz="1400" dirty="0" smtClean="0"/>
              <a:t> and </a:t>
            </a:r>
            <a:r>
              <a:rPr lang="en-US" sz="1400" dirty="0" err="1" smtClean="0"/>
              <a:t>Touschek</a:t>
            </a:r>
            <a:r>
              <a:rPr lang="en-US" sz="1400" dirty="0" smtClean="0"/>
              <a:t> losses</a:t>
            </a:r>
            <a:r>
              <a:rPr lang="en-US" dirty="0" smtClean="0"/>
              <a:t>)</a:t>
            </a:r>
          </a:p>
          <a:p>
            <a:pPr marL="285750" indent="-285750">
              <a:buFont typeface="Arial" panose="020B0604020202020204" pitchFamily="34" charset="0"/>
              <a:buChar char="•"/>
            </a:pPr>
            <a:r>
              <a:rPr lang="en-US" dirty="0" smtClean="0"/>
              <a:t>Should also work for initial luminosity</a:t>
            </a:r>
            <a:endParaRPr lang="en-US" dirty="0"/>
          </a:p>
        </p:txBody>
      </p:sp>
      <p:pic>
        <p:nvPicPr>
          <p:cNvPr id="14" name="Image 13"/>
          <p:cNvPicPr>
            <a:picLocks noChangeAspect="1"/>
          </p:cNvPicPr>
          <p:nvPr/>
        </p:nvPicPr>
        <p:blipFill>
          <a:blip r:embed="rId4">
            <a:lum/>
            <a:alphaModFix/>
          </a:blip>
          <a:srcRect/>
          <a:stretch>
            <a:fillRect/>
          </a:stretch>
        </p:blipFill>
        <p:spPr>
          <a:xfrm>
            <a:off x="7238161" y="2204864"/>
            <a:ext cx="1403447" cy="1891495"/>
          </a:xfrm>
          <a:prstGeom prst="rect">
            <a:avLst/>
          </a:prstGeom>
          <a:noFill/>
          <a:ln>
            <a:noFill/>
          </a:ln>
        </p:spPr>
      </p:pic>
      <p:sp>
        <p:nvSpPr>
          <p:cNvPr id="4" name="Rectangle 3"/>
          <p:cNvSpPr/>
          <p:nvPr/>
        </p:nvSpPr>
        <p:spPr>
          <a:xfrm>
            <a:off x="7448677" y="2708920"/>
            <a:ext cx="795731" cy="523220"/>
          </a:xfrm>
          <a:prstGeom prst="rect">
            <a:avLst/>
          </a:prstGeom>
        </p:spPr>
        <p:txBody>
          <a:bodyPr wrap="none">
            <a:spAutoFit/>
          </a:bodyPr>
          <a:lstStyle/>
          <a:p>
            <a:r>
              <a:rPr lang="en-US" sz="1400" dirty="0" smtClean="0"/>
              <a:t>Positron</a:t>
            </a:r>
          </a:p>
          <a:p>
            <a:r>
              <a:rPr lang="en-US" sz="1400" dirty="0" smtClean="0"/>
              <a:t>energy</a:t>
            </a:r>
            <a:endParaRPr lang="en-US" sz="1400" dirty="0"/>
          </a:p>
        </p:txBody>
      </p:sp>
      <p:sp>
        <p:nvSpPr>
          <p:cNvPr id="5" name="Rectangle 4"/>
          <p:cNvSpPr/>
          <p:nvPr/>
        </p:nvSpPr>
        <p:spPr>
          <a:xfrm>
            <a:off x="5508104" y="3409255"/>
            <a:ext cx="1152880" cy="369332"/>
          </a:xfrm>
          <a:prstGeom prst="rect">
            <a:avLst/>
          </a:prstGeom>
        </p:spPr>
        <p:txBody>
          <a:bodyPr wrap="none">
            <a:spAutoFit/>
          </a:bodyPr>
          <a:lstStyle/>
          <a:p>
            <a:r>
              <a:rPr lang="en-US" b="1" dirty="0" smtClean="0">
                <a:solidFill>
                  <a:srgbClr val="006600"/>
                </a:solidFill>
              </a:rPr>
              <a:t>LAL &amp; KEK</a:t>
            </a:r>
            <a:endParaRPr lang="fr-FR" sz="2400" dirty="0"/>
          </a:p>
        </p:txBody>
      </p:sp>
    </p:spTree>
    <p:extLst>
      <p:ext uri="{BB962C8B-B14F-4D97-AF65-F5344CB8AC3E}">
        <p14:creationId xmlns:p14="http://schemas.microsoft.com/office/powerpoint/2010/main" val="2241523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968" t="35935" r="59990" b="41681"/>
          <a:stretch/>
        </p:blipFill>
        <p:spPr>
          <a:xfrm>
            <a:off x="4904525" y="5605131"/>
            <a:ext cx="1539102" cy="992221"/>
          </a:xfrm>
          <a:prstGeom prst="rect">
            <a:avLst/>
          </a:prstGeom>
        </p:spPr>
      </p:pic>
      <p:sp>
        <p:nvSpPr>
          <p:cNvPr id="2" name="Title 1"/>
          <p:cNvSpPr>
            <a:spLocks noGrp="1"/>
          </p:cNvSpPr>
          <p:nvPr>
            <p:ph type="title"/>
          </p:nvPr>
        </p:nvSpPr>
        <p:spPr>
          <a:xfrm>
            <a:off x="169842" y="116632"/>
            <a:ext cx="6130350" cy="1143000"/>
          </a:xfrm>
          <a:ln>
            <a:solidFill>
              <a:schemeClr val="bg1"/>
            </a:solidFill>
          </a:ln>
        </p:spPr>
        <p:txBody>
          <a:bodyPr>
            <a:noAutofit/>
          </a:bodyPr>
          <a:lstStyle/>
          <a:p>
            <a:r>
              <a:rPr lang="en-US" sz="3600" dirty="0" smtClean="0"/>
              <a:t>Two complementary techniques</a:t>
            </a:r>
            <a:endParaRPr lang="en-US" sz="36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6802" y="-3091"/>
            <a:ext cx="2526665" cy="1415868"/>
          </a:xfrm>
          <a:prstGeom prst="rect">
            <a:avLst/>
          </a:prstGeom>
        </p:spPr>
      </p:pic>
      <p:sp>
        <p:nvSpPr>
          <p:cNvPr id="3" name="Content Placeholder 2"/>
          <p:cNvSpPr>
            <a:spLocks noGrp="1"/>
          </p:cNvSpPr>
          <p:nvPr>
            <p:ph idx="1"/>
          </p:nvPr>
        </p:nvSpPr>
        <p:spPr>
          <a:xfrm>
            <a:off x="323528" y="1484784"/>
            <a:ext cx="3773360" cy="449994"/>
          </a:xfrm>
        </p:spPr>
        <p:txBody>
          <a:bodyPr numCol="1">
            <a:noAutofit/>
          </a:bodyPr>
          <a:lstStyle/>
          <a:p>
            <a:pPr marL="0" indent="0" algn="ctr">
              <a:buNone/>
            </a:pPr>
            <a:r>
              <a:rPr lang="en-CA" sz="1800" b="1" dirty="0" smtClean="0"/>
              <a:t>LumiBelle2</a:t>
            </a:r>
          </a:p>
        </p:txBody>
      </p:sp>
      <p:sp>
        <p:nvSpPr>
          <p:cNvPr id="10" name="Content Placeholder 2"/>
          <p:cNvSpPr txBox="1">
            <a:spLocks/>
          </p:cNvSpPr>
          <p:nvPr/>
        </p:nvSpPr>
        <p:spPr>
          <a:xfrm>
            <a:off x="3995936" y="1556792"/>
            <a:ext cx="4120514" cy="453243"/>
          </a:xfrm>
          <a:prstGeom prst="rect">
            <a:avLst/>
          </a:prstGeom>
        </p:spPr>
        <p:txBody>
          <a:bodyPr vert="horz" lIns="0" tIns="45720" rIns="0" bIns="45720" numCol="1"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CA" sz="2100" b="1" dirty="0">
                <a:solidFill>
                  <a:schemeClr val="tx1"/>
                </a:solidFill>
              </a:rPr>
              <a:t>ZDLM (Zero Degree Luminosity Monitor</a:t>
            </a:r>
            <a:r>
              <a:rPr lang="en-CA" sz="2100" b="1" dirty="0" smtClean="0">
                <a:solidFill>
                  <a:schemeClr val="tx1"/>
                </a:solidFill>
              </a:rPr>
              <a:t>)</a:t>
            </a:r>
          </a:p>
        </p:txBody>
      </p:sp>
      <mc:AlternateContent xmlns:mc="http://schemas.openxmlformats.org/markup-compatibility/2006" xmlns:a14="http://schemas.microsoft.com/office/drawing/2010/main">
        <mc:Choice Requires="a14">
          <p:sp>
            <p:nvSpPr>
              <p:cNvPr id="11" name="Content Placeholder 2"/>
              <p:cNvSpPr txBox="1">
                <a:spLocks/>
              </p:cNvSpPr>
              <p:nvPr/>
            </p:nvSpPr>
            <p:spPr>
              <a:xfrm>
                <a:off x="395536" y="2996952"/>
                <a:ext cx="3969219" cy="1467251"/>
              </a:xfrm>
              <a:prstGeom prst="rect">
                <a:avLst/>
              </a:prstGeom>
            </p:spPr>
            <p:txBody>
              <a:bodyPr vert="horz" lIns="0" tIns="45720" rIns="0" bIns="45720" numCol="1"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CA" dirty="0" smtClean="0"/>
                  <a:t>Diamond sensors;</a:t>
                </a:r>
              </a:p>
              <a:p>
                <a:pPr>
                  <a:buFont typeface="Arial" pitchFamily="34" charset="0"/>
                  <a:buChar char="•"/>
                </a:pPr>
                <a:r>
                  <a:rPr lang="en-CA" dirty="0" smtClean="0"/>
                  <a:t>Digital electronics;</a:t>
                </a:r>
              </a:p>
              <a:p>
                <a:pPr>
                  <a:buFont typeface="Arial" pitchFamily="34" charset="0"/>
                  <a:buChar char="•"/>
                </a:pPr>
                <a14:m>
                  <m:oMath xmlns:m="http://schemas.openxmlformats.org/officeDocument/2006/math">
                    <m:r>
                      <a:rPr lang="en-CA" i="1" dirty="0" smtClean="0">
                        <a:latin typeface="Cambria Math"/>
                      </a:rPr>
                      <m:t>4</m:t>
                    </m:r>
                    <m:r>
                      <a:rPr lang="en-CA" b="0" i="1" dirty="0" smtClean="0">
                        <a:latin typeface="Cambria Math"/>
                      </a:rPr>
                      <m:t>×</m:t>
                    </m:r>
                    <m:r>
                      <a:rPr lang="en-CA" i="1" dirty="0" smtClean="0">
                        <a:latin typeface="Cambria Math"/>
                      </a:rPr>
                      <m:t>4</m:t>
                    </m:r>
                    <m:r>
                      <a:rPr lang="en-CA" b="0" i="1" dirty="0" smtClean="0">
                        <a:latin typeface="Cambria Math"/>
                      </a:rPr>
                      <m:t>×</m:t>
                    </m:r>
                    <m:r>
                      <a:rPr lang="en-CA" i="1" dirty="0" smtClean="0">
                        <a:latin typeface="Cambria Math"/>
                      </a:rPr>
                      <m:t>0.5</m:t>
                    </m:r>
                    <m:r>
                      <a:rPr lang="en-CA" b="0" i="1" dirty="0" smtClean="0">
                        <a:latin typeface="Cambria Math"/>
                      </a:rPr>
                      <m:t>/0.14</m:t>
                    </m:r>
                    <m:r>
                      <a:rPr lang="en-CA" i="1" dirty="0" smtClean="0">
                        <a:latin typeface="Cambria Math"/>
                      </a:rPr>
                      <m:t> </m:t>
                    </m:r>
                    <m:r>
                      <a:rPr lang="en-CA" i="1" dirty="0" smtClean="0">
                        <a:latin typeface="Cambria Math"/>
                      </a:rPr>
                      <m:t>𝑚</m:t>
                    </m:r>
                    <m:sSup>
                      <m:sSupPr>
                        <m:ctrlPr>
                          <a:rPr lang="en-CA" b="0" i="1" dirty="0" smtClean="0">
                            <a:latin typeface="Cambria Math"/>
                          </a:rPr>
                        </m:ctrlPr>
                      </m:sSupPr>
                      <m:e>
                        <m:r>
                          <a:rPr lang="en-CA" i="1" dirty="0" smtClean="0">
                            <a:latin typeface="Cambria Math"/>
                          </a:rPr>
                          <m:t>𝑚</m:t>
                        </m:r>
                      </m:e>
                      <m:sup>
                        <m:r>
                          <a:rPr lang="en-CA" i="1" dirty="0" smtClean="0">
                            <a:latin typeface="Cambria Math"/>
                          </a:rPr>
                          <m:t>3</m:t>
                        </m:r>
                      </m:sup>
                    </m:sSup>
                    <m:r>
                      <a:rPr lang="en-CA" i="1" dirty="0" smtClean="0">
                        <a:latin typeface="Cambria Math"/>
                      </a:rPr>
                      <m:t> </m:t>
                    </m:r>
                  </m:oMath>
                </a14:m>
                <a:r>
                  <a:rPr lang="en-CA" dirty="0" smtClean="0"/>
                  <a:t>single crystal CVD diamond sensors;</a:t>
                </a:r>
              </a:p>
              <a:p>
                <a:pPr>
                  <a:buFont typeface="Arial" pitchFamily="34" charset="0"/>
                  <a:buChar char="•"/>
                </a:pPr>
                <a:r>
                  <a:rPr lang="en-CA" dirty="0" smtClean="0"/>
                  <a:t>Fast charge/current amplifiers.</a:t>
                </a:r>
              </a:p>
              <a:p>
                <a:pPr>
                  <a:buFont typeface="Arial" pitchFamily="34" charset="0"/>
                  <a:buChar char="•"/>
                </a:pPr>
                <a:endParaRPr lang="en-CA" dirty="0" smtClean="0"/>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395536" y="2996952"/>
                <a:ext cx="3969219" cy="1467251"/>
              </a:xfrm>
              <a:prstGeom prst="rect">
                <a:avLst/>
              </a:prstGeom>
              <a:blipFill rotWithShape="1">
                <a:blip r:embed="rId5"/>
                <a:stretch>
                  <a:fillRect l="-2611" t="-41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Content Placeholder 2"/>
              <p:cNvSpPr txBox="1">
                <a:spLocks/>
              </p:cNvSpPr>
              <p:nvPr/>
            </p:nvSpPr>
            <p:spPr>
              <a:xfrm>
                <a:off x="4625514" y="2996952"/>
                <a:ext cx="4266966" cy="1186495"/>
              </a:xfrm>
              <a:prstGeom prst="rect">
                <a:avLst/>
              </a:prstGeom>
            </p:spPr>
            <p:txBody>
              <a:bodyPr vert="horz" lIns="0" tIns="45720" rIns="0" bIns="45720" numCol="1"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CA" dirty="0" smtClean="0"/>
                  <a:t>Cherenkov and scintillator counters;</a:t>
                </a:r>
              </a:p>
              <a:p>
                <a:pPr>
                  <a:buFont typeface="Arial" pitchFamily="34" charset="0"/>
                  <a:buChar char="•"/>
                </a:pPr>
                <a:r>
                  <a:rPr lang="en-CA" dirty="0" smtClean="0"/>
                  <a:t>Analog electronics;</a:t>
                </a:r>
              </a:p>
              <a:p>
                <a:pPr>
                  <a:buFont typeface="Arial" pitchFamily="34" charset="0"/>
                  <a:buChar char="•"/>
                </a:pPr>
                <a14:m>
                  <m:oMath xmlns:m="http://schemas.openxmlformats.org/officeDocument/2006/math">
                    <m:r>
                      <a:rPr lang="en-CA" i="1" dirty="0" smtClean="0">
                        <a:latin typeface="Cambria Math"/>
                      </a:rPr>
                      <m:t>15</m:t>
                    </m:r>
                    <m:r>
                      <a:rPr lang="en-CA" b="0" i="1" dirty="0" smtClean="0">
                        <a:latin typeface="Cambria Math"/>
                      </a:rPr>
                      <m:t>×</m:t>
                    </m:r>
                    <m:r>
                      <a:rPr lang="en-CA" i="1" dirty="0" smtClean="0">
                        <a:latin typeface="Cambria Math"/>
                      </a:rPr>
                      <m:t>15</m:t>
                    </m:r>
                    <m:r>
                      <a:rPr lang="en-CA" b="0" i="1" dirty="0" smtClean="0">
                        <a:latin typeface="Cambria Math"/>
                      </a:rPr>
                      <m:t>×</m:t>
                    </m:r>
                    <m:r>
                      <a:rPr lang="en-CA" i="1" dirty="0" smtClean="0">
                        <a:latin typeface="Cambria Math"/>
                      </a:rPr>
                      <m:t>64 </m:t>
                    </m:r>
                    <m:r>
                      <a:rPr lang="en-CA" i="1" dirty="0" smtClean="0">
                        <a:latin typeface="Cambria Math"/>
                      </a:rPr>
                      <m:t>𝑚</m:t>
                    </m:r>
                    <m:sSup>
                      <m:sSupPr>
                        <m:ctrlPr>
                          <a:rPr lang="en-CA" b="0" i="1" dirty="0" smtClean="0">
                            <a:latin typeface="Cambria Math"/>
                          </a:rPr>
                        </m:ctrlPr>
                      </m:sSupPr>
                      <m:e>
                        <m:r>
                          <a:rPr lang="en-CA" i="1" dirty="0" smtClean="0">
                            <a:latin typeface="Cambria Math"/>
                          </a:rPr>
                          <m:t>𝑚</m:t>
                        </m:r>
                      </m:e>
                      <m:sup>
                        <m:r>
                          <a:rPr lang="en-CA" b="0" i="1" dirty="0" smtClean="0">
                            <a:latin typeface="Cambria Math"/>
                          </a:rPr>
                          <m:t>3</m:t>
                        </m:r>
                      </m:sup>
                    </m:sSup>
                  </m:oMath>
                </a14:m>
                <a:r>
                  <a:rPr lang="en-CA" dirty="0" smtClean="0"/>
                  <a:t> </a:t>
                </a:r>
                <a:r>
                  <a:rPr lang="it-IT" dirty="0"/>
                  <a:t>LGSO non-organic scintillator and ES-crystal (quartz</a:t>
                </a:r>
                <a:r>
                  <a:rPr lang="it-IT" dirty="0" smtClean="0"/>
                  <a:t>);</a:t>
                </a:r>
                <a:endParaRPr lang="en-CA" dirty="0" smtClean="0"/>
              </a:p>
              <a:p>
                <a:pPr>
                  <a:buFont typeface="Arial" pitchFamily="34" charset="0"/>
                  <a:buChar char="•"/>
                </a:pPr>
                <a:endParaRPr lang="en-CA" dirty="0"/>
              </a:p>
              <a:p>
                <a:endParaRPr lang="en-CA" dirty="0"/>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4625514" y="2996952"/>
                <a:ext cx="4266966" cy="1186495"/>
              </a:xfrm>
              <a:prstGeom prst="rect">
                <a:avLst/>
              </a:prstGeom>
              <a:blipFill rotWithShape="1">
                <a:blip r:embed="rId6"/>
                <a:stretch>
                  <a:fillRect l="-2714" t="-6701" r="-1143" b="-3093"/>
                </a:stretch>
              </a:blipFill>
            </p:spPr>
            <p:txBody>
              <a:bodyPr/>
              <a:lstStyle/>
              <a:p>
                <a:r>
                  <a:rPr lang="fr-FR">
                    <a:noFill/>
                  </a:rPr>
                  <a:t> </a:t>
                </a:r>
              </a:p>
            </p:txBody>
          </p:sp>
        </mc:Fallback>
      </mc:AlternateContent>
      <p:sp>
        <p:nvSpPr>
          <p:cNvPr id="13" name="Content Placeholder 2"/>
          <p:cNvSpPr txBox="1">
            <a:spLocks/>
          </p:cNvSpPr>
          <p:nvPr/>
        </p:nvSpPr>
        <p:spPr>
          <a:xfrm>
            <a:off x="251520" y="2132856"/>
            <a:ext cx="8496944" cy="767767"/>
          </a:xfrm>
          <a:prstGeom prst="rect">
            <a:avLst/>
          </a:prstGeom>
        </p:spPr>
        <p:txBody>
          <a:bodyPr vert="horz" lIns="0" tIns="45720" rIns="0" bIns="45720" numCol="1"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CA" dirty="0" smtClean="0"/>
              <a:t>Both measure photons, recoiling electrons or positrons from the radiative </a:t>
            </a:r>
            <a:r>
              <a:rPr lang="en-CA" dirty="0" err="1" smtClean="0"/>
              <a:t>Bhabha</a:t>
            </a:r>
            <a:r>
              <a:rPr lang="en-CA" dirty="0" smtClean="0"/>
              <a:t> process at vanishing scattering angle </a:t>
            </a:r>
            <a:r>
              <a:rPr lang="en-CA" dirty="0" smtClean="0">
                <a:sym typeface="Wingdings" panose="05000000000000000000" pitchFamily="2" charset="2"/>
              </a:rPr>
              <a:t></a:t>
            </a:r>
            <a:r>
              <a:rPr lang="en-CA" dirty="0" smtClean="0"/>
              <a:t> very large cross section.</a:t>
            </a:r>
            <a:endParaRPr lang="en-CA" dirty="0"/>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69400" t="43937" r="19180" b="23786"/>
          <a:stretch/>
        </p:blipFill>
        <p:spPr>
          <a:xfrm>
            <a:off x="7876018" y="4404832"/>
            <a:ext cx="490812" cy="1040392"/>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6810" t="57764" r="61521" b="18810"/>
          <a:stretch/>
        </p:blipFill>
        <p:spPr>
          <a:xfrm>
            <a:off x="5158083" y="4713751"/>
            <a:ext cx="1079771" cy="87548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46410" t="15328" r="18890" b="58643"/>
          <a:stretch/>
        </p:blipFill>
        <p:spPr>
          <a:xfrm>
            <a:off x="6660550" y="5480576"/>
            <a:ext cx="1729100" cy="972760"/>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1944" t="43753" r="36680" b="28123"/>
          <a:stretch/>
        </p:blipFill>
        <p:spPr>
          <a:xfrm>
            <a:off x="6668310" y="4394178"/>
            <a:ext cx="1065178" cy="1051046"/>
          </a:xfrm>
          <a:prstGeom prst="rect">
            <a:avLst/>
          </a:prstGeom>
        </p:spPr>
      </p:pic>
      <p:pic>
        <p:nvPicPr>
          <p:cNvPr id="19"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584" y="4804695"/>
            <a:ext cx="2803677" cy="1648641"/>
          </a:xfrm>
          <a:prstGeom prst="rect">
            <a:avLst/>
          </a:prstGeom>
        </p:spPr>
      </p:pic>
    </p:spTree>
    <p:extLst>
      <p:ext uri="{BB962C8B-B14F-4D97-AF65-F5344CB8AC3E}">
        <p14:creationId xmlns:p14="http://schemas.microsoft.com/office/powerpoint/2010/main" val="3225634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705" t="28315" b="16380"/>
          <a:stretch/>
        </p:blipFill>
        <p:spPr>
          <a:xfrm>
            <a:off x="827584" y="1337178"/>
            <a:ext cx="6048672" cy="2578653"/>
          </a:xfrm>
        </p:spPr>
      </p:pic>
      <p:sp>
        <p:nvSpPr>
          <p:cNvPr id="2" name="Title 1"/>
          <p:cNvSpPr>
            <a:spLocks noGrp="1"/>
          </p:cNvSpPr>
          <p:nvPr>
            <p:ph type="title"/>
          </p:nvPr>
        </p:nvSpPr>
        <p:spPr>
          <a:xfrm>
            <a:off x="124777" y="260648"/>
            <a:ext cx="5455335" cy="720080"/>
          </a:xfrm>
        </p:spPr>
        <p:txBody>
          <a:bodyPr>
            <a:normAutofit fontScale="90000"/>
          </a:bodyPr>
          <a:lstStyle/>
          <a:p>
            <a:r>
              <a:rPr lang="en-US" dirty="0"/>
              <a:t>LER side</a:t>
            </a:r>
          </a:p>
        </p:txBody>
      </p:sp>
      <p:sp>
        <p:nvSpPr>
          <p:cNvPr id="9" name="Content Placeholder 2"/>
          <p:cNvSpPr txBox="1">
            <a:spLocks/>
          </p:cNvSpPr>
          <p:nvPr/>
        </p:nvSpPr>
        <p:spPr>
          <a:xfrm>
            <a:off x="409928" y="4060333"/>
            <a:ext cx="4090064" cy="2393003"/>
          </a:xfrm>
          <a:prstGeom prst="rect">
            <a:avLst/>
          </a:prstGeom>
        </p:spPr>
        <p:txBody>
          <a:bodyPr vert="horz" lIns="0" tIns="45720" rIns="0" bIns="45720" numCol="1"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CA" sz="1900" dirty="0" smtClean="0"/>
              <a:t>Signal: </a:t>
            </a:r>
            <a:r>
              <a:rPr lang="en-CA" sz="1900" dirty="0" err="1" smtClean="0"/>
              <a:t>Bhabha</a:t>
            </a:r>
            <a:r>
              <a:rPr lang="en-CA" sz="1900" dirty="0" smtClean="0"/>
              <a:t> positrons</a:t>
            </a:r>
          </a:p>
          <a:p>
            <a:pPr>
              <a:buFont typeface="Arial" pitchFamily="34" charset="0"/>
              <a:buChar char="•"/>
            </a:pPr>
            <a:r>
              <a:rPr lang="en-CA" sz="1900" dirty="0" smtClean="0"/>
              <a:t>Background: Bremsstrahlung and </a:t>
            </a:r>
            <a:r>
              <a:rPr lang="en-CA" sz="1900" dirty="0" err="1" smtClean="0"/>
              <a:t>Touschek</a:t>
            </a:r>
            <a:r>
              <a:rPr lang="en-CA" sz="1900" dirty="0"/>
              <a:t> </a:t>
            </a:r>
            <a:r>
              <a:rPr lang="en-CA" sz="1900" dirty="0" smtClean="0"/>
              <a:t>positrons</a:t>
            </a:r>
          </a:p>
          <a:p>
            <a:pPr>
              <a:buFont typeface="Arial" pitchFamily="34" charset="0"/>
              <a:buChar char="•"/>
            </a:pPr>
            <a:r>
              <a:rPr lang="en-CA" sz="1900" dirty="0" smtClean="0"/>
              <a:t>Platform: 11 m after IP</a:t>
            </a:r>
          </a:p>
          <a:p>
            <a:pPr>
              <a:buFont typeface="Arial" pitchFamily="34" charset="0"/>
              <a:buChar char="•"/>
            </a:pPr>
            <a:r>
              <a:rPr lang="en-CA" sz="1900" dirty="0" smtClean="0"/>
              <a:t>3 sensors aligned</a:t>
            </a:r>
          </a:p>
          <a:p>
            <a:pPr>
              <a:buFont typeface="Arial" pitchFamily="34" charset="0"/>
              <a:buChar char="•"/>
            </a:pPr>
            <a:r>
              <a:rPr lang="en-CA" sz="1900" dirty="0" smtClean="0"/>
              <a:t>Window + radiator</a:t>
            </a:r>
          </a:p>
          <a:p>
            <a:pPr marL="0" indent="0">
              <a:buNone/>
            </a:pPr>
            <a:endParaRPr lang="en-CA"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933056"/>
            <a:ext cx="2160240" cy="216024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5841" y="1412776"/>
            <a:ext cx="1336648" cy="23762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841" y="3861047"/>
            <a:ext cx="1336649" cy="2376265"/>
          </a:xfrm>
          <a:prstGeom prst="rect">
            <a:avLst/>
          </a:prstGeom>
        </p:spPr>
      </p:pic>
      <p:pic>
        <p:nvPicPr>
          <p:cNvPr id="12"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802" y="-3091"/>
            <a:ext cx="2526665" cy="1415868"/>
          </a:xfrm>
          <a:prstGeom prst="rect">
            <a:avLst/>
          </a:prstGeom>
        </p:spPr>
      </p:pic>
    </p:spTree>
    <p:extLst>
      <p:ext uri="{BB962C8B-B14F-4D97-AF65-F5344CB8AC3E}">
        <p14:creationId xmlns:p14="http://schemas.microsoft.com/office/powerpoint/2010/main" val="2546708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 y="260648"/>
            <a:ext cx="5455335" cy="720080"/>
          </a:xfrm>
        </p:spPr>
        <p:txBody>
          <a:bodyPr>
            <a:normAutofit fontScale="90000"/>
          </a:bodyPr>
          <a:lstStyle/>
          <a:p>
            <a:r>
              <a:rPr lang="en-US" dirty="0"/>
              <a:t>H</a:t>
            </a:r>
            <a:r>
              <a:rPr lang="en-US" dirty="0" smtClean="0"/>
              <a:t>ER </a:t>
            </a:r>
            <a:r>
              <a:rPr lang="en-US" dirty="0"/>
              <a:t>side</a:t>
            </a:r>
          </a:p>
        </p:txBody>
      </p:sp>
      <p:pic>
        <p:nvPicPr>
          <p:cNvPr id="12"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6802" y="-3091"/>
            <a:ext cx="2526665" cy="1415868"/>
          </a:xfrm>
          <a:prstGeom prst="rect">
            <a:avLst/>
          </a:prstGeom>
        </p:spPr>
      </p:pic>
      <p:pic>
        <p:nvPicPr>
          <p:cNvPr id="13"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33777" t="10692" r="5289" b="17998"/>
          <a:stretch/>
        </p:blipFill>
        <p:spPr>
          <a:xfrm rot="16200000">
            <a:off x="7134755" y="4250622"/>
            <a:ext cx="1449030" cy="2398075"/>
          </a:xfrm>
          <a:prstGeom prst="rect">
            <a:avLst/>
          </a:prstGeom>
        </p:spPr>
      </p:pic>
      <p:pic>
        <p:nvPicPr>
          <p:cNvPr id="14"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0288" y="1585327"/>
            <a:ext cx="3124200" cy="2275721"/>
          </a:xfrm>
          <a:prstGeom prst="rect">
            <a:avLst/>
          </a:prstGeom>
        </p:spPr>
      </p:pic>
      <p:pic>
        <p:nvPicPr>
          <p:cNvPr id="15"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17538"/>
            <a:ext cx="4283664" cy="2379813"/>
          </a:xfrm>
          <a:prstGeom prst="rect">
            <a:avLst/>
          </a:prstGeom>
        </p:spPr>
      </p:pic>
      <p:sp>
        <p:nvSpPr>
          <p:cNvPr id="16" name="Content Placeholder 2"/>
          <p:cNvSpPr txBox="1">
            <a:spLocks/>
          </p:cNvSpPr>
          <p:nvPr/>
        </p:nvSpPr>
        <p:spPr>
          <a:xfrm>
            <a:off x="209999" y="1791064"/>
            <a:ext cx="3281881" cy="1925968"/>
          </a:xfrm>
          <a:prstGeom prst="rect">
            <a:avLst/>
          </a:prstGeom>
        </p:spPr>
        <p:txBody>
          <a:bodyPr vert="horz" lIns="0" tIns="45720" rIns="0" bIns="45720" numCol="1"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CA" sz="1900" dirty="0" smtClean="0"/>
              <a:t>Signal: </a:t>
            </a:r>
            <a:r>
              <a:rPr lang="en-CA" sz="1900" dirty="0" err="1" smtClean="0"/>
              <a:t>Bhabha</a:t>
            </a:r>
            <a:r>
              <a:rPr lang="en-CA" sz="1900" dirty="0" smtClean="0"/>
              <a:t> photons</a:t>
            </a:r>
          </a:p>
          <a:p>
            <a:pPr>
              <a:buFont typeface="Arial" pitchFamily="34" charset="0"/>
              <a:buChar char="•"/>
            </a:pPr>
            <a:r>
              <a:rPr lang="en-CA" sz="1900" dirty="0" smtClean="0"/>
              <a:t>Background: Bremsstrahlung photons</a:t>
            </a:r>
            <a:r>
              <a:rPr lang="en-CA" sz="1900" dirty="0"/>
              <a:t>, </a:t>
            </a:r>
            <a:r>
              <a:rPr lang="en-CA" sz="1900" dirty="0" err="1"/>
              <a:t>Touschek</a:t>
            </a:r>
            <a:r>
              <a:rPr lang="en-CA" sz="1900" dirty="0"/>
              <a:t> electrons</a:t>
            </a:r>
            <a:endParaRPr lang="en-CA" sz="1900" dirty="0" smtClean="0"/>
          </a:p>
          <a:p>
            <a:pPr>
              <a:buFont typeface="Arial" pitchFamily="34" charset="0"/>
              <a:buChar char="•"/>
            </a:pPr>
            <a:r>
              <a:rPr lang="en-CA" sz="1900" dirty="0" smtClean="0"/>
              <a:t>Platform: 30.5-30.8 m after IP</a:t>
            </a:r>
          </a:p>
          <a:p>
            <a:pPr>
              <a:buFont typeface="Arial" pitchFamily="34" charset="0"/>
              <a:buChar char="•"/>
            </a:pPr>
            <a:r>
              <a:rPr lang="en-CA" sz="1900" dirty="0" smtClean="0"/>
              <a:t>3 sensors: up, down, side</a:t>
            </a:r>
          </a:p>
          <a:p>
            <a:pPr marL="0" indent="0">
              <a:buNone/>
            </a:pPr>
            <a:endParaRPr lang="en-CA" dirty="0"/>
          </a:p>
        </p:txBody>
      </p:sp>
      <p:pic>
        <p:nvPicPr>
          <p:cNvPr id="17"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4472910"/>
            <a:ext cx="2544557" cy="1908418"/>
          </a:xfrm>
          <a:prstGeom prst="rect">
            <a:avLst/>
          </a:prstGeom>
        </p:spPr>
      </p:pic>
      <p:pic>
        <p:nvPicPr>
          <p:cNvPr id="18"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9912" y="1556792"/>
            <a:ext cx="1706791" cy="2275721"/>
          </a:xfrm>
          <a:prstGeom prst="rect">
            <a:avLst/>
          </a:prstGeom>
        </p:spPr>
      </p:pic>
    </p:spTree>
    <p:extLst>
      <p:ext uri="{BB962C8B-B14F-4D97-AF65-F5344CB8AC3E}">
        <p14:creationId xmlns:p14="http://schemas.microsoft.com/office/powerpoint/2010/main" val="3314775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3752"/>
            <a:ext cx="6048672" cy="782960"/>
          </a:xfrm>
        </p:spPr>
        <p:txBody>
          <a:bodyPr>
            <a:noAutofit/>
          </a:bodyPr>
          <a:lstStyle/>
          <a:p>
            <a:r>
              <a:rPr lang="en-US" sz="3200" dirty="0" smtClean="0"/>
              <a:t>DAQ and online s</a:t>
            </a:r>
            <a:r>
              <a:rPr lang="en-US" sz="3200" dirty="0" smtClean="0"/>
              <a:t>ignal processing</a:t>
            </a:r>
            <a:endParaRPr lang="en-US" sz="32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7996" t="24557" r="27868" b="49651"/>
          <a:stretch/>
        </p:blipFill>
        <p:spPr>
          <a:xfrm>
            <a:off x="2195736" y="4385845"/>
            <a:ext cx="3773489" cy="987371"/>
          </a:xfrm>
          <a:prstGeom prst="rect">
            <a:avLst/>
          </a:prstGeom>
        </p:spPr>
      </p:pic>
      <mc:AlternateContent xmlns:mc="http://schemas.openxmlformats.org/markup-compatibility/2006">
        <mc:Choice xmlns:a14="http://schemas.microsoft.com/office/drawing/2010/main" Requires="a14">
          <p:sp>
            <p:nvSpPr>
              <p:cNvPr id="43" name="Content Placeholder 2"/>
              <p:cNvSpPr txBox="1">
                <a:spLocks/>
              </p:cNvSpPr>
              <p:nvPr/>
            </p:nvSpPr>
            <p:spPr>
              <a:xfrm>
                <a:off x="184827" y="5373216"/>
                <a:ext cx="5683317" cy="720080"/>
              </a:xfrm>
              <a:prstGeom prst="rect">
                <a:avLst/>
              </a:prstGeom>
            </p:spPr>
            <p:txBody>
              <a:bodyPr vert="horz" lIns="0" tIns="45720" rIns="0" bIns="45720" numCol="1"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CA" sz="1800" dirty="0" smtClean="0">
                    <a:solidFill>
                      <a:srgbClr val="FF0000"/>
                    </a:solidFill>
                  </a:rPr>
                  <a:t>TIL</a:t>
                </a:r>
                <a:r>
                  <a:rPr lang="en-CA" sz="1400" dirty="0"/>
                  <a:t>:</a:t>
                </a:r>
                <a:r>
                  <a:rPr lang="en-CA" sz="1400" dirty="0" smtClean="0"/>
                  <a:t> </a:t>
                </a:r>
                <a:r>
                  <a:rPr lang="en-CA" sz="1400" dirty="0" smtClean="0"/>
                  <a:t>if </a:t>
                </a:r>
                <a14:m>
                  <m:oMath xmlns:m="http://schemas.openxmlformats.org/officeDocument/2006/math">
                    <m:r>
                      <a:rPr lang="en-CA" sz="1400" i="1" dirty="0" smtClean="0">
                        <a:latin typeface="Cambria Math"/>
                      </a:rPr>
                      <m:t>𝑆</m:t>
                    </m:r>
                    <m:d>
                      <m:dPr>
                        <m:begChr m:val="["/>
                        <m:endChr m:val="]"/>
                        <m:ctrlPr>
                          <a:rPr lang="en-CA" sz="1400" i="1" dirty="0" smtClean="0">
                            <a:latin typeface="Cambria Math"/>
                          </a:rPr>
                        </m:ctrlPr>
                      </m:dPr>
                      <m:e>
                        <m:d>
                          <m:dPr>
                            <m:ctrlPr>
                              <a:rPr lang="en-CA" sz="1400" i="1" dirty="0" smtClean="0">
                                <a:latin typeface="Cambria Math"/>
                              </a:rPr>
                            </m:ctrlPr>
                          </m:dPr>
                          <m:e>
                            <m:r>
                              <a:rPr lang="en-CA" sz="1400" i="1" dirty="0" smtClean="0">
                                <a:latin typeface="Cambria Math"/>
                              </a:rPr>
                              <m:t>𝑖</m:t>
                            </m:r>
                            <m:r>
                              <a:rPr lang="en-CA" sz="1400" i="1" dirty="0" smtClean="0">
                                <a:latin typeface="Cambria Math"/>
                              </a:rPr>
                              <m:t>−1</m:t>
                            </m:r>
                          </m:e>
                        </m:d>
                        <m:r>
                          <a:rPr lang="en-CA" sz="1400" b="0" i="1" dirty="0" smtClean="0">
                            <a:latin typeface="Cambria Math"/>
                          </a:rPr>
                          <m:t>×2+1</m:t>
                        </m:r>
                      </m:e>
                    </m:d>
                    <m:r>
                      <a:rPr lang="en-CA" sz="1400" b="0" i="1" dirty="0" smtClean="0">
                        <a:latin typeface="Cambria Math"/>
                      </a:rPr>
                      <m:t>−</m:t>
                    </m:r>
                    <m:r>
                      <a:rPr lang="en-CA" sz="1400" i="1" dirty="0">
                        <a:latin typeface="Cambria Math"/>
                      </a:rPr>
                      <m:t>𝑆</m:t>
                    </m:r>
                    <m:d>
                      <m:dPr>
                        <m:begChr m:val="["/>
                        <m:endChr m:val="]"/>
                        <m:ctrlPr>
                          <a:rPr lang="en-CA" sz="1400" i="1" dirty="0">
                            <a:latin typeface="Cambria Math"/>
                          </a:rPr>
                        </m:ctrlPr>
                      </m:dPr>
                      <m:e>
                        <m:d>
                          <m:dPr>
                            <m:ctrlPr>
                              <a:rPr lang="en-CA" sz="1400" i="1" dirty="0">
                                <a:latin typeface="Cambria Math"/>
                              </a:rPr>
                            </m:ctrlPr>
                          </m:dPr>
                          <m:e>
                            <m:r>
                              <a:rPr lang="en-CA" sz="1400" i="1" dirty="0">
                                <a:latin typeface="Cambria Math"/>
                              </a:rPr>
                              <m:t>𝑖</m:t>
                            </m:r>
                            <m:r>
                              <a:rPr lang="en-CA" sz="1400" i="1" dirty="0">
                                <a:latin typeface="Cambria Math"/>
                              </a:rPr>
                              <m:t>−1</m:t>
                            </m:r>
                          </m:e>
                        </m:d>
                        <m:r>
                          <a:rPr lang="en-CA" sz="1400" i="1" dirty="0">
                            <a:latin typeface="Cambria Math"/>
                          </a:rPr>
                          <m:t>×2+</m:t>
                        </m:r>
                        <m:r>
                          <a:rPr lang="en-CA" sz="1400" b="0" i="1" dirty="0" smtClean="0">
                            <a:latin typeface="Cambria Math"/>
                          </a:rPr>
                          <m:t>3</m:t>
                        </m:r>
                      </m:e>
                    </m:d>
                    <m:r>
                      <a:rPr lang="en-CA" sz="1400" b="0" i="1" dirty="0" smtClean="0">
                        <a:latin typeface="Cambria Math"/>
                      </a:rPr>
                      <m:t>&gt;</m:t>
                    </m:r>
                    <m:r>
                      <a:rPr lang="en-CA" sz="1400" b="0" i="1" dirty="0" smtClean="0">
                        <a:latin typeface="Cambria Math"/>
                      </a:rPr>
                      <m:t>𝑡h𝑟𝑒𝑠h𝑜𝑙𝑑</m:t>
                    </m:r>
                    <m:r>
                      <a:rPr lang="en-CA" sz="1400" b="0" i="1" dirty="0" smtClean="0">
                        <a:latin typeface="Cambria Math"/>
                      </a:rPr>
                      <m:t>:</m:t>
                    </m:r>
                  </m:oMath>
                </a14:m>
                <a:endParaRPr lang="en-CA" sz="1400" b="0" dirty="0" smtClean="0"/>
              </a:p>
              <a:p>
                <a:pPr marL="0" indent="0">
                  <a:buNone/>
                </a:pPr>
                <a:r>
                  <a:rPr lang="en-CA" sz="1400" dirty="0" smtClean="0"/>
                  <a:t>        TIL  </a:t>
                </a:r>
                <a14:m>
                  <m:oMath xmlns:m="http://schemas.openxmlformats.org/officeDocument/2006/math">
                    <m:r>
                      <a:rPr lang="en-CA" sz="1400" b="0" i="0" smtClean="0">
                        <a:latin typeface="Cambria Math"/>
                      </a:rPr>
                      <m:t>+=</m:t>
                    </m:r>
                    <m:r>
                      <a:rPr lang="en-CA" sz="1400" i="1">
                        <a:latin typeface="Cambria Math"/>
                      </a:rPr>
                      <m:t>𝑆</m:t>
                    </m:r>
                    <m:d>
                      <m:dPr>
                        <m:begChr m:val="["/>
                        <m:endChr m:val="]"/>
                        <m:ctrlPr>
                          <a:rPr lang="en-CA" sz="1400" i="1">
                            <a:latin typeface="Cambria Math"/>
                          </a:rPr>
                        </m:ctrlPr>
                      </m:dPr>
                      <m:e>
                        <m:d>
                          <m:dPr>
                            <m:ctrlPr>
                              <a:rPr lang="en-CA" sz="1400" i="1">
                                <a:latin typeface="Cambria Math"/>
                              </a:rPr>
                            </m:ctrlPr>
                          </m:dPr>
                          <m:e>
                            <m:r>
                              <a:rPr lang="en-CA" sz="1400" i="1">
                                <a:latin typeface="Cambria Math"/>
                              </a:rPr>
                              <m:t>𝑖</m:t>
                            </m:r>
                            <m:r>
                              <a:rPr lang="en-CA" sz="1400" i="1">
                                <a:latin typeface="Cambria Math"/>
                              </a:rPr>
                              <m:t>−1</m:t>
                            </m:r>
                          </m:e>
                        </m:d>
                        <m:r>
                          <a:rPr lang="en-CA" sz="1400" i="1">
                            <a:latin typeface="Cambria Math"/>
                          </a:rPr>
                          <m:t>×2+1</m:t>
                        </m:r>
                      </m:e>
                    </m:d>
                    <m:r>
                      <a:rPr lang="en-CA" sz="1400" i="1">
                        <a:latin typeface="Cambria Math"/>
                      </a:rPr>
                      <m:t>−</m:t>
                    </m:r>
                    <m:r>
                      <a:rPr lang="en-CA" sz="1400" i="1">
                        <a:latin typeface="Cambria Math"/>
                      </a:rPr>
                      <m:t>𝑆</m:t>
                    </m:r>
                    <m:r>
                      <a:rPr lang="en-CA" sz="1400" i="1">
                        <a:latin typeface="Cambria Math"/>
                      </a:rPr>
                      <m:t>[</m:t>
                    </m:r>
                    <m:d>
                      <m:dPr>
                        <m:ctrlPr>
                          <a:rPr lang="en-CA" sz="1400" i="1">
                            <a:latin typeface="Cambria Math"/>
                          </a:rPr>
                        </m:ctrlPr>
                      </m:dPr>
                      <m:e>
                        <m:r>
                          <a:rPr lang="en-CA" sz="1400" i="1">
                            <a:latin typeface="Cambria Math"/>
                          </a:rPr>
                          <m:t>𝑖</m:t>
                        </m:r>
                        <m:r>
                          <a:rPr lang="en-CA" sz="1400" i="1">
                            <a:latin typeface="Cambria Math"/>
                          </a:rPr>
                          <m:t>−1</m:t>
                        </m:r>
                      </m:e>
                    </m:d>
                    <m:r>
                      <a:rPr lang="en-CA" sz="1400" i="1">
                        <a:latin typeface="Cambria Math"/>
                      </a:rPr>
                      <m:t>×2+3</m:t>
                    </m:r>
                  </m:oMath>
                </a14:m>
                <a:r>
                  <a:rPr lang="en-CA" sz="1400" dirty="0" smtClean="0"/>
                  <a:t>]</a:t>
                </a:r>
                <a:endParaRPr lang="en-CA" sz="1400" dirty="0" smtClean="0">
                  <a:solidFill>
                    <a:srgbClr val="0070C0"/>
                  </a:solidFill>
                </a:endParaRPr>
              </a:p>
            </p:txBody>
          </p:sp>
        </mc:Choice>
        <mc:Fallback>
          <p:sp>
            <p:nvSpPr>
              <p:cNvPr id="43" name="Content Placeholder 2"/>
              <p:cNvSpPr txBox="1">
                <a:spLocks noRot="1" noChangeAspect="1" noMove="1" noResize="1" noEditPoints="1" noAdjustHandles="1" noChangeArrowheads="1" noChangeShapeType="1" noTextEdit="1"/>
              </p:cNvSpPr>
              <p:nvPr/>
            </p:nvSpPr>
            <p:spPr>
              <a:xfrm>
                <a:off x="184827" y="5373216"/>
                <a:ext cx="5683317" cy="720080"/>
              </a:xfrm>
              <a:prstGeom prst="rect">
                <a:avLst/>
              </a:prstGeom>
              <a:blipFill rotWithShape="1">
                <a:blip r:embed="rId3"/>
                <a:stretch>
                  <a:fillRect l="-2465" t="-7563" b="-6723"/>
                </a:stretch>
              </a:blipFill>
            </p:spPr>
            <p:txBody>
              <a:bodyPr/>
              <a:lstStyle/>
              <a:p>
                <a:r>
                  <a:rPr lang="fr-FR">
                    <a:noFill/>
                  </a:rPr>
                  <a:t> </a:t>
                </a:r>
              </a:p>
            </p:txBody>
          </p:sp>
        </mc:Fallback>
      </mc:AlternateContent>
      <p:sp>
        <p:nvSpPr>
          <p:cNvPr id="7" name="Rectangle 6"/>
          <p:cNvSpPr/>
          <p:nvPr/>
        </p:nvSpPr>
        <p:spPr>
          <a:xfrm>
            <a:off x="179512" y="6095037"/>
            <a:ext cx="8749938" cy="646331"/>
          </a:xfrm>
          <a:prstGeom prst="rect">
            <a:avLst/>
          </a:prstGeom>
        </p:spPr>
        <p:txBody>
          <a:bodyPr wrap="square">
            <a:spAutoFit/>
          </a:bodyPr>
          <a:lstStyle/>
          <a:p>
            <a:r>
              <a:rPr lang="en-CA" dirty="0">
                <a:solidFill>
                  <a:srgbClr val="00B050"/>
                </a:solidFill>
              </a:rPr>
              <a:t>No trigger + </a:t>
            </a:r>
            <a:r>
              <a:rPr lang="en-CA" dirty="0" smtClean="0">
                <a:solidFill>
                  <a:srgbClr val="00B050"/>
                </a:solidFill>
              </a:rPr>
              <a:t>Synchronization </a:t>
            </a:r>
            <a:r>
              <a:rPr lang="en-CA" dirty="0"/>
              <a:t>-----&gt; Continuous </a:t>
            </a:r>
            <a:r>
              <a:rPr lang="en-CA" dirty="0" smtClean="0"/>
              <a:t>monitoring, averaging at 1 kHz </a:t>
            </a:r>
            <a:endParaRPr lang="en-CA" dirty="0"/>
          </a:p>
          <a:p>
            <a:r>
              <a:rPr lang="en-CA" dirty="0">
                <a:solidFill>
                  <a:srgbClr val="00B050"/>
                </a:solidFill>
              </a:rPr>
              <a:t>TIL</a:t>
            </a:r>
            <a:r>
              <a:rPr lang="en-CA" dirty="0"/>
              <a:t> and </a:t>
            </a:r>
            <a:r>
              <a:rPr lang="en-CA" dirty="0" smtClean="0">
                <a:solidFill>
                  <a:srgbClr val="0070C0"/>
                </a:solidFill>
              </a:rPr>
              <a:t>RAWSUM </a:t>
            </a:r>
            <a:r>
              <a:rPr lang="en-CA" dirty="0"/>
              <a:t>are different ways </a:t>
            </a:r>
            <a:r>
              <a:rPr lang="en-CA" dirty="0" smtClean="0"/>
              <a:t>of calculating </a:t>
            </a:r>
            <a:r>
              <a:rPr lang="en-CA" dirty="0"/>
              <a:t>the luminosity from the measured signal </a:t>
            </a:r>
          </a:p>
        </p:txBody>
      </p:sp>
      <p:sp>
        <p:nvSpPr>
          <p:cNvPr id="10" name="TextBox 9"/>
          <p:cNvSpPr txBox="1"/>
          <p:nvPr/>
        </p:nvSpPr>
        <p:spPr>
          <a:xfrm>
            <a:off x="117304" y="2708920"/>
            <a:ext cx="926304" cy="307777"/>
          </a:xfrm>
          <a:prstGeom prst="rect">
            <a:avLst/>
          </a:prstGeom>
          <a:noFill/>
          <a:scene3d>
            <a:camera prst="orthographicFront">
              <a:rot lat="0" lon="0" rev="5400000"/>
            </a:camera>
            <a:lightRig rig="threePt" dir="t"/>
          </a:scene3d>
        </p:spPr>
        <p:txBody>
          <a:bodyPr wrap="square" rtlCol="0">
            <a:spAutoFit/>
          </a:bodyPr>
          <a:lstStyle/>
          <a:p>
            <a:r>
              <a:rPr lang="en-CA" sz="1400" dirty="0" smtClean="0"/>
              <a:t>Signal</a:t>
            </a:r>
            <a:endParaRPr lang="en-CA" sz="1400" dirty="0"/>
          </a:p>
        </p:txBody>
      </p:sp>
      <mc:AlternateContent xmlns:mc="http://schemas.openxmlformats.org/markup-compatibility/2006">
        <mc:Choice xmlns:a14="http://schemas.microsoft.com/office/drawing/2010/main" Requires="a14">
          <p:sp>
            <p:nvSpPr>
              <p:cNvPr id="37" name="Rectangle 36"/>
              <p:cNvSpPr/>
              <p:nvPr/>
            </p:nvSpPr>
            <p:spPr>
              <a:xfrm>
                <a:off x="5724267" y="5436513"/>
                <a:ext cx="2808173" cy="584775"/>
              </a:xfrm>
              <a:prstGeom prst="rect">
                <a:avLst/>
              </a:prstGeom>
            </p:spPr>
            <p:txBody>
              <a:bodyPr wrap="square">
                <a:spAutoFit/>
              </a:bodyPr>
              <a:lstStyle/>
              <a:p>
                <a:r>
                  <a:rPr lang="en-CA" dirty="0" smtClean="0">
                    <a:solidFill>
                      <a:srgbClr val="0070C0"/>
                    </a:solidFill>
                  </a:rPr>
                  <a:t>RAWSUM</a:t>
                </a:r>
                <a:r>
                  <a:rPr lang="en-CA" sz="1400" dirty="0" smtClean="0"/>
                  <a:t>:   if </a:t>
                </a:r>
                <a14:m>
                  <m:oMath xmlns:m="http://schemas.openxmlformats.org/officeDocument/2006/math">
                    <m:r>
                      <a:rPr lang="en-CA" sz="1400" i="1" dirty="0">
                        <a:latin typeface="Cambria Math"/>
                      </a:rPr>
                      <m:t>𝑆</m:t>
                    </m:r>
                    <m:r>
                      <a:rPr lang="en-CA" sz="1400" i="1" dirty="0">
                        <a:latin typeface="Cambria Math"/>
                      </a:rPr>
                      <m:t>(</m:t>
                    </m:r>
                    <m:r>
                      <a:rPr lang="en-CA" sz="1400" i="1" dirty="0">
                        <a:latin typeface="Cambria Math"/>
                      </a:rPr>
                      <m:t>𝑗</m:t>
                    </m:r>
                    <m:r>
                      <a:rPr lang="en-CA" sz="1400" i="1" dirty="0">
                        <a:latin typeface="Cambria Math"/>
                      </a:rPr>
                      <m:t>)&gt;</m:t>
                    </m:r>
                    <m:r>
                      <a:rPr lang="en-CA" sz="1400" i="1" dirty="0">
                        <a:latin typeface="Cambria Math"/>
                      </a:rPr>
                      <m:t>𝑡h𝑟𝑒𝑠h𝑜𝑙𝑑</m:t>
                    </m:r>
                    <m:r>
                      <a:rPr lang="en-CA" sz="1400" i="1" dirty="0">
                        <a:latin typeface="Cambria Math"/>
                      </a:rPr>
                      <m:t>:</m:t>
                    </m:r>
                  </m:oMath>
                </a14:m>
                <a:endParaRPr lang="en-CA" sz="1400" dirty="0"/>
              </a:p>
              <a:p>
                <a:r>
                  <a:rPr lang="en-CA" sz="1400" dirty="0" smtClean="0"/>
                  <a:t>           </a:t>
                </a:r>
                <a:r>
                  <a:rPr lang="en-CA" sz="1400" dirty="0" smtClean="0"/>
                  <a:t>                </a:t>
                </a:r>
                <a:r>
                  <a:rPr lang="en-CA" sz="1400" dirty="0" err="1" smtClean="0"/>
                  <a:t>Rawsum</a:t>
                </a:r>
                <a:r>
                  <a:rPr lang="en-CA" sz="1400" dirty="0" smtClean="0"/>
                  <a:t> </a:t>
                </a:r>
                <a14:m>
                  <m:oMath xmlns:m="http://schemas.openxmlformats.org/officeDocument/2006/math">
                    <m:r>
                      <a:rPr lang="en-CA" sz="1400">
                        <a:latin typeface="Cambria Math"/>
                      </a:rPr>
                      <m:t>+=</m:t>
                    </m:r>
                    <m:r>
                      <a:rPr lang="en-CA" sz="1400" i="1">
                        <a:latin typeface="Cambria Math"/>
                      </a:rPr>
                      <m:t>𝑆</m:t>
                    </m:r>
                    <m:r>
                      <a:rPr lang="en-CA" sz="1400" i="1">
                        <a:latin typeface="Cambria Math"/>
                      </a:rPr>
                      <m:t>(</m:t>
                    </m:r>
                    <m:r>
                      <a:rPr lang="en-CA" sz="1400" i="1">
                        <a:latin typeface="Cambria Math"/>
                      </a:rPr>
                      <m:t>𝑗</m:t>
                    </m:r>
                    <m:r>
                      <a:rPr lang="en-CA" sz="1400" i="1">
                        <a:latin typeface="Cambria Math"/>
                      </a:rPr>
                      <m:t>)</m:t>
                    </m:r>
                  </m:oMath>
                </a14:m>
                <a:endParaRPr lang="en-CA" sz="1400" dirty="0"/>
              </a:p>
            </p:txBody>
          </p:sp>
        </mc:Choice>
        <mc:Fallback>
          <p:sp>
            <p:nvSpPr>
              <p:cNvPr id="37" name="Rectangle 36"/>
              <p:cNvSpPr>
                <a:spLocks noRot="1" noChangeAspect="1" noMove="1" noResize="1" noEditPoints="1" noAdjustHandles="1" noChangeArrowheads="1" noChangeShapeType="1" noTextEdit="1"/>
              </p:cNvSpPr>
              <p:nvPr/>
            </p:nvSpPr>
            <p:spPr>
              <a:xfrm>
                <a:off x="5724267" y="5436513"/>
                <a:ext cx="2808173" cy="584775"/>
              </a:xfrm>
              <a:prstGeom prst="rect">
                <a:avLst/>
              </a:prstGeom>
              <a:blipFill rotWithShape="1">
                <a:blip r:embed="rId4"/>
                <a:stretch>
                  <a:fillRect l="-1735" t="-5208" b="-9375"/>
                </a:stretch>
              </a:blipFill>
            </p:spPr>
            <p:txBody>
              <a:bodyPr/>
              <a:lstStyle/>
              <a:p>
                <a:r>
                  <a:rPr lang="fr-FR">
                    <a:noFill/>
                  </a:rPr>
                  <a:t> </a:t>
                </a:r>
              </a:p>
            </p:txBody>
          </p:sp>
        </mc:Fallback>
      </mc:AlternateContent>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2265" t="19256" r="21468" b="23142"/>
          <a:stretch/>
        </p:blipFill>
        <p:spPr>
          <a:xfrm>
            <a:off x="6156539" y="1394035"/>
            <a:ext cx="2735941" cy="3259101"/>
          </a:xfrm>
          <a:prstGeom prst="rect">
            <a:avLst/>
          </a:prstGeom>
        </p:spPr>
      </p:pic>
      <p:pic>
        <p:nvPicPr>
          <p:cNvPr id="14"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802" y="-3091"/>
            <a:ext cx="2526665" cy="1415868"/>
          </a:xfrm>
          <a:prstGeom prst="rect">
            <a:avLst/>
          </a:prstGeom>
        </p:spPr>
      </p:pic>
      <p:pic>
        <p:nvPicPr>
          <p:cNvPr id="15" name="Image 1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980728"/>
            <a:ext cx="5760720" cy="688340"/>
          </a:xfrm>
          <a:prstGeom prst="rect">
            <a:avLst/>
          </a:prstGeom>
          <a:noFill/>
          <a:ln>
            <a:noFill/>
          </a:ln>
        </p:spPr>
      </p:pic>
      <p:pic>
        <p:nvPicPr>
          <p:cNvPr id="13" name="WEPAL038f3.png" descr="WEPAL038f3.png"/>
          <p:cNvPicPr>
            <a:picLocks noChangeAspect="1"/>
          </p:cNvPicPr>
          <p:nvPr/>
        </p:nvPicPr>
        <p:blipFill>
          <a:blip r:embed="rId8">
            <a:extLst/>
          </a:blip>
          <a:stretch>
            <a:fillRect/>
          </a:stretch>
        </p:blipFill>
        <p:spPr>
          <a:xfrm>
            <a:off x="179512" y="1844824"/>
            <a:ext cx="4381203" cy="2438693"/>
          </a:xfrm>
          <a:prstGeom prst="rect">
            <a:avLst/>
          </a:prstGeom>
          <a:ln w="12700">
            <a:miter lim="400000"/>
          </a:ln>
        </p:spPr>
      </p:pic>
      <p:sp>
        <p:nvSpPr>
          <p:cNvPr id="4" name="Rectangle 3"/>
          <p:cNvSpPr/>
          <p:nvPr/>
        </p:nvSpPr>
        <p:spPr>
          <a:xfrm>
            <a:off x="107504" y="4510861"/>
            <a:ext cx="1969055" cy="584775"/>
          </a:xfrm>
          <a:prstGeom prst="rect">
            <a:avLst/>
          </a:prstGeom>
        </p:spPr>
        <p:txBody>
          <a:bodyPr wrap="square">
            <a:spAutoFit/>
          </a:bodyPr>
          <a:lstStyle/>
          <a:p>
            <a:r>
              <a:rPr lang="fr-FR" sz="1600" dirty="0" err="1"/>
              <a:t>Sampling</a:t>
            </a:r>
            <a:r>
              <a:rPr lang="fr-FR" sz="1600" dirty="0"/>
              <a:t> signal </a:t>
            </a:r>
          </a:p>
          <a:p>
            <a:r>
              <a:rPr lang="fr-FR" sz="1600" dirty="0" err="1"/>
              <a:t>sequences</a:t>
            </a:r>
            <a:r>
              <a:rPr lang="fr-FR" sz="1600" dirty="0"/>
              <a:t> at 1GHz</a:t>
            </a:r>
          </a:p>
        </p:txBody>
      </p:sp>
      <p:sp>
        <p:nvSpPr>
          <p:cNvPr id="16" name="TextBox 44"/>
          <p:cNvSpPr txBox="1"/>
          <p:nvPr/>
        </p:nvSpPr>
        <p:spPr>
          <a:xfrm>
            <a:off x="5449149" y="5229200"/>
            <a:ext cx="635019" cy="261610"/>
          </a:xfrm>
          <a:prstGeom prst="rect">
            <a:avLst/>
          </a:prstGeom>
          <a:noFill/>
          <a:scene3d>
            <a:camera prst="orthographicFront">
              <a:rot lat="0" lon="0" rev="0"/>
            </a:camera>
            <a:lightRig rig="threePt" dir="t"/>
          </a:scene3d>
        </p:spPr>
        <p:txBody>
          <a:bodyPr wrap="square" rtlCol="0">
            <a:spAutoFit/>
          </a:bodyPr>
          <a:lstStyle/>
          <a:p>
            <a:r>
              <a:rPr lang="en-CA" sz="1100" dirty="0" smtClean="0"/>
              <a:t>Time</a:t>
            </a:r>
            <a:endParaRPr lang="en-CA" sz="1100" dirty="0"/>
          </a:p>
        </p:txBody>
      </p:sp>
    </p:spTree>
    <p:extLst>
      <p:ext uri="{BB962C8B-B14F-4D97-AF65-F5344CB8AC3E}">
        <p14:creationId xmlns:p14="http://schemas.microsoft.com/office/powerpoint/2010/main" val="1806295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8180</TotalTime>
  <Words>1975</Words>
  <Application>Microsoft Office PowerPoint</Application>
  <PresentationFormat>Affichage à l'écran (4:3)</PresentationFormat>
  <Paragraphs>250</Paragraphs>
  <Slides>29</Slides>
  <Notes>10</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Thème Office</vt:lpstr>
      <vt:lpstr>          Report on BEAMS-LC-CEPC:    1. First luminosity monitoring at SuperKEKB (2. Beam halo characterization at ATF/ATF2  backup slides)</vt:lpstr>
      <vt:lpstr>Exploring the luminosity frontier with SuperKEKB</vt:lpstr>
      <vt:lpstr>Présentation PowerPoint</vt:lpstr>
      <vt:lpstr>Luminosity  Fast &amp; slow variations at IP require feedback corrections</vt:lpstr>
      <vt:lpstr>Présentation PowerPoint</vt:lpstr>
      <vt:lpstr>Two complementary techniques</vt:lpstr>
      <vt:lpstr>LER side</vt:lpstr>
      <vt:lpstr>HER side</vt:lpstr>
      <vt:lpstr>DAQ and online signal processing</vt:lpstr>
      <vt:lpstr>Présentation PowerPoint</vt:lpstr>
      <vt:lpstr>Background study (1)</vt:lpstr>
      <vt:lpstr>Background study (2)</vt:lpstr>
      <vt:lpstr>First collision – April 26, 2018 </vt:lpstr>
      <vt:lpstr>Dithering feedback algorithm </vt:lpstr>
      <vt:lpstr>Dithering study with LumiBelle2 (1)</vt:lpstr>
      <vt:lpstr>Dithering study with LumiBelle2 (2)</vt:lpstr>
      <vt:lpstr>Bunch-by-bunch averaged LumiBelle2 measurements during vertical collision scanning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Toshiko Yuasa France-Japan Particle Physics Laboratory</dc:title>
  <dc:creator>Philipe Bambade</dc:creator>
  <cp:lastModifiedBy>Philipe Bambade</cp:lastModifiedBy>
  <cp:revision>549</cp:revision>
  <dcterms:created xsi:type="dcterms:W3CDTF">2014-05-14T12:34:51Z</dcterms:created>
  <dcterms:modified xsi:type="dcterms:W3CDTF">2018-05-24T08:07:44Z</dcterms:modified>
</cp:coreProperties>
</file>