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400" r:id="rId2"/>
    <p:sldId id="404" r:id="rId3"/>
    <p:sldId id="481" r:id="rId4"/>
    <p:sldId id="482" r:id="rId5"/>
    <p:sldId id="502" r:id="rId6"/>
    <p:sldId id="503" r:id="rId7"/>
    <p:sldId id="504" r:id="rId8"/>
    <p:sldId id="495" r:id="rId9"/>
    <p:sldId id="485" r:id="rId10"/>
    <p:sldId id="497" r:id="rId11"/>
    <p:sldId id="505" r:id="rId12"/>
    <p:sldId id="486" r:id="rId13"/>
    <p:sldId id="487" r:id="rId14"/>
    <p:sldId id="514" r:id="rId15"/>
    <p:sldId id="499" r:id="rId16"/>
    <p:sldId id="501" r:id="rId17"/>
    <p:sldId id="509" r:id="rId18"/>
    <p:sldId id="490" r:id="rId19"/>
    <p:sldId id="508" r:id="rId20"/>
    <p:sldId id="510" r:id="rId21"/>
    <p:sldId id="506" r:id="rId22"/>
    <p:sldId id="507" r:id="rId23"/>
    <p:sldId id="496" r:id="rId24"/>
    <p:sldId id="511" r:id="rId25"/>
    <p:sldId id="493" r:id="rId26"/>
    <p:sldId id="512" r:id="rId27"/>
    <p:sldId id="494" r:id="rId28"/>
  </p:sldIdLst>
  <p:sldSz cx="12192000" cy="6858000"/>
  <p:notesSz cx="9928225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1"/>
    <p:restoredTop sz="94643"/>
  </p:normalViewPr>
  <p:slideViewPr>
    <p:cSldViewPr snapToGrid="0">
      <p:cViewPr varScale="1">
        <p:scale>
          <a:sx n="87" d="100"/>
          <a:sy n="87" d="100"/>
        </p:scale>
        <p:origin x="750" y="84"/>
      </p:cViewPr>
      <p:guideLst>
        <p:guide orient="horz" pos="2196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9387A782-3329-4B42-8204-CF63A46F7F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C2F2516C-F00A-2844-831D-2304BB9843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>
            <a:extLst>
              <a:ext uri="{FF2B5EF4-FFF2-40B4-BE49-F238E27FC236}">
                <a16:creationId xmlns="" xmlns:a16="http://schemas.microsoft.com/office/drawing/2014/main" id="{42E9E7F3-AB3D-E34A-A085-B3BAEED05B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>
            <a:extLst>
              <a:ext uri="{FF2B5EF4-FFF2-40B4-BE49-F238E27FC236}">
                <a16:creationId xmlns="" xmlns:a16="http://schemas.microsoft.com/office/drawing/2014/main" id="{4B37E918-417B-654B-8558-4494C14181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965B2D7-EF71-DB4C-AF29-24B1CEECC8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29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8B00563-6097-3D40-8751-87660315E9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57141D55-BCB1-3D49-87B4-C731ACCD2F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9297812C-748A-7B4B-90AA-9841F859CF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11175"/>
            <a:ext cx="45275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31A9579E-FD41-1342-9AB8-E50FE1AC7C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15D4E9E5-309D-8742-8C72-3D1A92EB5E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B7AEE9B9-870C-444F-9354-547B57D87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1F2BC9-88D2-D442-ABAB-D0F95453E7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493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="" xmlns:a16="http://schemas.microsoft.com/office/drawing/2014/main" id="{35E2939C-6BA4-5641-9FA0-1DA7710528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>
            <a:extLst>
              <a:ext uri="{FF2B5EF4-FFF2-40B4-BE49-F238E27FC236}">
                <a16:creationId xmlns="" xmlns:a16="http://schemas.microsoft.com/office/drawing/2014/main" id="{ABA34CE5-F512-AD40-A410-3C85C53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灯片编号占位符 3">
            <a:extLst>
              <a:ext uri="{FF2B5EF4-FFF2-40B4-BE49-F238E27FC236}">
                <a16:creationId xmlns="" xmlns:a16="http://schemas.microsoft.com/office/drawing/2014/main" id="{62FF2EC4-22CA-1C40-B1A5-04D885BD7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fld id="{23DA8850-94E9-AE43-B552-B429C06D5AD8}" type="slidenum">
              <a:rPr lang="zh-CN" altLang="en-US" smtClean="0"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8</a:t>
            </a:fld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1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="" xmlns:a16="http://schemas.microsoft.com/office/drawing/2014/main" id="{E1031EAA-1EB8-7E4C-83E8-A44541314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>
            <a:extLst>
              <a:ext uri="{FF2B5EF4-FFF2-40B4-BE49-F238E27FC236}">
                <a16:creationId xmlns="" xmlns:a16="http://schemas.microsoft.com/office/drawing/2014/main" id="{1CADA56F-21B9-1D4A-9DFD-D1D53242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If the ML model can predict future access mode(Read only or Read Write mixed), access frequency(hot/cold), and access location(local or remote), data migration can be triggered automatically . </a:t>
            </a: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灯片编号占位符 3">
            <a:extLst>
              <a:ext uri="{FF2B5EF4-FFF2-40B4-BE49-F238E27FC236}">
                <a16:creationId xmlns="" xmlns:a16="http://schemas.microsoft.com/office/drawing/2014/main" id="{4FFE7C11-4E03-E749-860D-45C4E40EF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fld id="{97E1DCDE-911C-7845-BAB8-5A8BA8A5FE2C}" type="slidenum">
              <a:rPr lang="zh-CN" altLang="en-US" smtClean="0"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10</a:t>
            </a:fld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71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="" xmlns:a16="http://schemas.microsoft.com/office/drawing/2014/main" id="{F64FBFAD-B158-B049-A97F-ADAA2E2B70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>
            <a:extLst>
              <a:ext uri="{FF2B5EF4-FFF2-40B4-BE49-F238E27FC236}">
                <a16:creationId xmlns="" xmlns:a16="http://schemas.microsoft.com/office/drawing/2014/main" id="{0CC26441-3419-AE40-A2AB-CD7BFF898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灯片编号占位符 3">
            <a:extLst>
              <a:ext uri="{FF2B5EF4-FFF2-40B4-BE49-F238E27FC236}">
                <a16:creationId xmlns="" xmlns:a16="http://schemas.microsoft.com/office/drawing/2014/main" id="{CFCD08F5-66B2-484F-8263-5E0890A3A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fld id="{7A855E8B-8BB3-7149-9F21-6F9C202C1A90}" type="slidenum">
              <a:rPr lang="zh-CN" altLang="en-US" smtClean="0"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19</a:t>
            </a:fld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88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8018F748-B742-CB47-8F36-AC378969AD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093788"/>
            <a:ext cx="12192000" cy="7937"/>
            <a:chOff x="0" y="3971"/>
            <a:chExt cx="5760" cy="5"/>
          </a:xfrm>
        </p:grpSpPr>
        <p:sp>
          <p:nvSpPr>
            <p:cNvPr id="5" name="Line 5">
              <a:extLst>
                <a:ext uri="{FF2B5EF4-FFF2-40B4-BE49-F238E27FC236}">
                  <a16:creationId xmlns="" xmlns:a16="http://schemas.microsoft.com/office/drawing/2014/main" id="{39E39D40-8A14-4C41-B4F3-25B3E0CC38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3971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6" name="Line 6">
              <a:extLst>
                <a:ext uri="{FF2B5EF4-FFF2-40B4-BE49-F238E27FC236}">
                  <a16:creationId xmlns="" xmlns:a16="http://schemas.microsoft.com/office/drawing/2014/main" id="{BF1A1C7D-DB56-064E-89F1-D51C810639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7" name="Line 7">
              <a:extLst>
                <a:ext uri="{FF2B5EF4-FFF2-40B4-BE49-F238E27FC236}">
                  <a16:creationId xmlns="" xmlns:a16="http://schemas.microsoft.com/office/drawing/2014/main" id="{6C3F53BE-DE5D-3A4C-BCC6-246A62F7730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8" name="Line 8">
              <a:extLst>
                <a:ext uri="{FF2B5EF4-FFF2-40B4-BE49-F238E27FC236}">
                  <a16:creationId xmlns="" xmlns:a16="http://schemas.microsoft.com/office/drawing/2014/main" id="{7B0CEE4C-4F11-6849-A8AC-7CCD111DE4B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384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0D7D74A-1E0E-4148-A13B-0DEDD01B4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274C9E-3FCA-754D-A106-4BA0D34D9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08E25F3-9D98-3445-92B8-037EAED07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4009-477F-E14D-82A9-820CFE5AC5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12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70433" y="228601"/>
            <a:ext cx="2853267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8518" y="228601"/>
            <a:ext cx="8358716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AAF6B1-14B4-3245-B535-DDA09D40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268043-C607-0345-A76B-B12AC7004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1088AA-2F00-DD4C-AEC4-D690C809C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8856-56DC-3944-837A-1D4CCB0A5F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982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8518" y="228601"/>
            <a:ext cx="11415183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AD2845F8-20DD-5B4F-8EF8-E7E91681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9758B71-0FA0-1A47-84A9-01B2E351B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8C76EAA-167C-6645-89BC-253F8F8DA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ACBC-9F5D-E644-B16E-AAADEB2EF4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56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F9FB52-791A-0541-B5AF-27EB5C96F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7B754A-87F9-0A46-96EF-1AA18B8C6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85280EC-5CF9-9B45-9CE4-8BE8D4652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68816-6A80-0240-8D48-02068BA5B6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6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72C229-5727-4042-8B62-D9E599560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88BF0F-9163-B943-96EE-BC0826F67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C7175F-DA84-3B46-912E-44C3A97EB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71E7-B09C-0243-AFCC-4EEF526DBC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03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684" y="1296989"/>
            <a:ext cx="5588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0884" y="1296989"/>
            <a:ext cx="5588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C627F45A-5A47-D642-A258-C73F578EC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7D563618-33D5-064A-A1BD-17798C7DD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84E33A67-9E96-DA4E-8091-D881AE80F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822E-CC15-AE40-856E-6147E144EC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988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B0BA4AC6-C7AC-454F-BF05-F5F51F188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3A15E302-6537-B54B-8E0A-9E36A8D65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FE826B83-30BD-044C-AFFC-839E4E2FD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5FFB-EED2-8449-825C-4E30187FD3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43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2910D1A-559C-DA45-B318-686487DE3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9793D7-88A9-564E-B39E-54C9887E0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175D63B-4142-4D46-9B3A-2FCE8304F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EEB82-CAA8-D84E-B35E-61A3C61EB1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391E61FF-3285-E841-B1AF-7AFB722CA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B399938-1A3D-A842-9D84-3473E0FA3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9357E9F-77B3-924E-AFC8-7438CB216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A113-E7E4-C746-85F4-922206B47D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8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FDDDAF4-C5BB-DE43-B4F4-500EC2D94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9E297DE-5E97-1440-9B63-F56EB9F59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85F64F02-2DD4-3A4B-B846-5FA9BD423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F0CE-4A84-F945-919D-A10D91592D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169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6447BFB-759E-9546-A7E0-707F7F6FA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73B00FB-ACC0-0D4D-8855-08C75515D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663D907-08C1-1A4E-8203-EE838C5EB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4E41-31C4-484D-98B1-EFA9DDB523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97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>
            <a:extLst>
              <a:ext uri="{FF2B5EF4-FFF2-40B4-BE49-F238E27FC236}">
                <a16:creationId xmlns="" xmlns:a16="http://schemas.microsoft.com/office/drawing/2014/main" id="{DC23DE24-6231-6F46-BE0F-2D7E89AF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96988"/>
            <a:ext cx="113792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1" name="Rectangle 3">
            <a:extLst>
              <a:ext uri="{FF2B5EF4-FFF2-40B4-BE49-F238E27FC236}">
                <a16:creationId xmlns="" xmlns:a16="http://schemas.microsoft.com/office/drawing/2014/main" id="{64A5853F-9D94-5D49-A3DC-F1BE911962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6413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>
            <a:extLst>
              <a:ext uri="{FF2B5EF4-FFF2-40B4-BE49-F238E27FC236}">
                <a16:creationId xmlns="" xmlns:a16="http://schemas.microsoft.com/office/drawing/2014/main" id="{999C0F0F-13B3-1845-A00D-D46A50EB8E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>
            <a:extLst>
              <a:ext uri="{FF2B5EF4-FFF2-40B4-BE49-F238E27FC236}">
                <a16:creationId xmlns="" xmlns:a16="http://schemas.microsoft.com/office/drawing/2014/main" id="{9D04FE58-10CE-2341-9F1F-77B825BC72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1463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BBF28C-748C-0446-A6F5-C4C6542D6A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9D6FDF6-E121-DB4A-954F-B456CE9C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228600"/>
            <a:ext cx="114157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grpSp>
        <p:nvGrpSpPr>
          <p:cNvPr id="1031" name="Group 7">
            <a:extLst>
              <a:ext uri="{FF2B5EF4-FFF2-40B4-BE49-F238E27FC236}">
                <a16:creationId xmlns="" xmlns:a16="http://schemas.microsoft.com/office/drawing/2014/main" id="{37162558-A5CD-6E45-898F-BA2E580838AB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1098550"/>
            <a:ext cx="9194800" cy="4763"/>
            <a:chOff x="1416" y="3973"/>
            <a:chExt cx="4344" cy="3"/>
          </a:xfrm>
        </p:grpSpPr>
        <p:sp>
          <p:nvSpPr>
            <p:cNvPr id="1033" name="Line 9">
              <a:extLst>
                <a:ext uri="{FF2B5EF4-FFF2-40B4-BE49-F238E27FC236}">
                  <a16:creationId xmlns="" xmlns:a16="http://schemas.microsoft.com/office/drawing/2014/main" id="{12FE3B01-AC1E-0749-8228-295F9DEAE5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1034" name="Line 10">
              <a:extLst>
                <a:ext uri="{FF2B5EF4-FFF2-40B4-BE49-F238E27FC236}">
                  <a16:creationId xmlns="" xmlns:a16="http://schemas.microsoft.com/office/drawing/2014/main" id="{304AEC49-2DE2-5D44-910B-A46276CB0C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1035" name="Line 11">
              <a:extLst>
                <a:ext uri="{FF2B5EF4-FFF2-40B4-BE49-F238E27FC236}">
                  <a16:creationId xmlns="" xmlns:a16="http://schemas.microsoft.com/office/drawing/2014/main" id="{3DF70086-8AE4-AC43-9E7C-F9B455343E9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824" y="3973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1032" name="Line 9">
            <a:extLst>
              <a:ext uri="{FF2B5EF4-FFF2-40B4-BE49-F238E27FC236}">
                <a16:creationId xmlns="" xmlns:a16="http://schemas.microsoft.com/office/drawing/2014/main" id="{17DD0FC8-E6A4-2945-AF59-6FC8805789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1113" y="1103313"/>
            <a:ext cx="3038476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a.illinois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ace-ri.eu/IMG/pdf/WP244.pdf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ihep.ac.cn/event/6651" TargetMode="External"/><Relationship Id="rId7" Type="http://schemas.openxmlformats.org/officeDocument/2006/relationships/hyperlink" Target="https://indico.cern.ch/event/676817/" TargetMode="External"/><Relationship Id="rId2" Type="http://schemas.openxmlformats.org/officeDocument/2006/relationships/hyperlink" Target="https://indico.in2p3.fr/event/1308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n2p3.fr/event/15023/" TargetMode="External"/><Relationship Id="rId5" Type="http://schemas.openxmlformats.org/officeDocument/2006/relationships/hyperlink" Target="https://indico.cern.ch/event/609507/contributions/2577158/attachments/1466497/2267373/DIRAC_7th_USER_workshopv2.pdf" TargetMode="External"/><Relationship Id="rId4" Type="http://schemas.openxmlformats.org/officeDocument/2006/relationships/hyperlink" Target="https://indico.cern.ch/event/609507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="" xmlns:a16="http://schemas.microsoft.com/office/drawing/2014/main" id="{8F0980F5-2706-3040-8F21-0DD763212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413" y="2754313"/>
            <a:ext cx="12328526" cy="2028825"/>
          </a:xfrm>
        </p:spPr>
        <p:txBody>
          <a:bodyPr/>
          <a:lstStyle/>
          <a:p>
            <a:pPr algn="r"/>
            <a:r>
              <a:rPr lang="en-US" altLang="zh-CN" sz="2400">
                <a:ea typeface="宋体" panose="02010600030101010101" pitchFamily="2" charset="-122"/>
              </a:rPr>
              <a:t>TECHNOLOGIES FOR DATA PROCESSING PLATFORMS FOR HEP EXPERIMENTS</a:t>
            </a:r>
            <a:r>
              <a:rPr lang="en-US" altLang="zh-CN" sz="3200">
                <a:ea typeface="宋体" panose="02010600030101010101" pitchFamily="2" charset="-122"/>
              </a:rPr>
              <a:t/>
            </a:r>
            <a:br>
              <a:rPr lang="en-US" altLang="zh-CN" sz="3200">
                <a:ea typeface="宋体" panose="02010600030101010101" pitchFamily="2" charset="-122"/>
              </a:rPr>
            </a:br>
            <a:r>
              <a:rPr lang="en-US" altLang="zh-CN" sz="3200">
                <a:ea typeface="宋体" panose="02010600030101010101" pitchFamily="2" charset="-122"/>
              </a:rPr>
              <a:t/>
            </a:r>
            <a:br>
              <a:rPr lang="en-US" altLang="zh-CN" sz="3200">
                <a:ea typeface="宋体" panose="02010600030101010101" pitchFamily="2" charset="-122"/>
              </a:rPr>
            </a:br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PROGRESS REPORT</a:t>
            </a:r>
            <a:endParaRPr lang="en-US" altLang="zh-CN" sz="2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123" name="副标题 2">
            <a:extLst>
              <a:ext uri="{FF2B5EF4-FFF2-40B4-BE49-F238E27FC236}">
                <a16:creationId xmlns="" xmlns:a16="http://schemas.microsoft.com/office/drawing/2014/main" id="{17B74FC9-7E02-3740-9F96-C4EE61FFC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475" y="5105400"/>
            <a:ext cx="9023350" cy="1752600"/>
          </a:xfr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>
              <a:defRPr/>
            </a:pPr>
            <a:r>
              <a:rPr lang="en-GB" altLang="zh-CN" sz="1800" dirty="0">
                <a:ea typeface="宋体" panose="02010600030101010101" pitchFamily="2" charset="-122"/>
              </a:rPr>
              <a:t>Fazhi QI On Behalf of</a:t>
            </a:r>
          </a:p>
          <a:p>
            <a:pPr algn="r">
              <a:defRPr/>
            </a:pPr>
            <a:r>
              <a:rPr lang="en-US" altLang="zh-CN" sz="1050" b="1" dirty="0">
                <a:solidFill>
                  <a:srgbClr val="FF0000"/>
                </a:solidFill>
                <a:ea typeface="宋体" panose="02010600030101010101" pitchFamily="2" charset="-122"/>
              </a:rPr>
              <a:t>IHEP CC: </a:t>
            </a:r>
            <a:r>
              <a:rPr lang="en-US" altLang="zh-CN" sz="1050" u="sng" dirty="0">
                <a:ea typeface="宋体" panose="02010600030101010101" pitchFamily="2" charset="-122"/>
              </a:rPr>
              <a:t>CHEN Gang, </a:t>
            </a:r>
            <a:r>
              <a:rPr lang="en-US" altLang="zh-CN" sz="1050" dirty="0">
                <a:ea typeface="宋体" panose="02010600030101010101" pitchFamily="2" charset="-122"/>
              </a:rPr>
              <a:t>LI </a:t>
            </a:r>
            <a:r>
              <a:rPr lang="en-US" altLang="zh-CN" sz="1050" dirty="0" err="1">
                <a:ea typeface="宋体" panose="02010600030101010101" pitchFamily="2" charset="-122"/>
              </a:rPr>
              <a:t>Weidong</a:t>
            </a:r>
            <a:r>
              <a:rPr lang="en-US" altLang="zh-CN" sz="1050" dirty="0">
                <a:ea typeface="宋体" panose="02010600030101010101" pitchFamily="2" charset="-122"/>
              </a:rPr>
              <a:t>, QI Fazhi, WANG Lu, ZHANG </a:t>
            </a:r>
            <a:r>
              <a:rPr lang="en-US" altLang="zh-CN" sz="1050" dirty="0" err="1">
                <a:ea typeface="宋体" panose="02010600030101010101" pitchFamily="2" charset="-122"/>
              </a:rPr>
              <a:t>Xiaomei</a:t>
            </a:r>
            <a:r>
              <a:rPr lang="en-US" altLang="zh-CN" sz="1050" dirty="0">
                <a:ea typeface="宋体" panose="02010600030101010101" pitchFamily="2" charset="-122"/>
              </a:rPr>
              <a:t>, CHEN </a:t>
            </a:r>
            <a:r>
              <a:rPr lang="en-US" altLang="zh-CN" sz="1050" dirty="0" err="1">
                <a:ea typeface="宋体" panose="02010600030101010101" pitchFamily="2" charset="-122"/>
              </a:rPr>
              <a:t>Yaodong</a:t>
            </a:r>
            <a:r>
              <a:rPr lang="en-US" altLang="zh-CN" sz="1050" dirty="0">
                <a:ea typeface="宋体" panose="02010600030101010101" pitchFamily="2" charset="-122"/>
              </a:rPr>
              <a:t>, YAN Tian, SHI </a:t>
            </a:r>
            <a:r>
              <a:rPr lang="en-US" altLang="zh-CN" sz="1050" dirty="0" err="1">
                <a:ea typeface="宋体" panose="02010600030101010101" pitchFamily="2" charset="-122"/>
              </a:rPr>
              <a:t>Jingyan</a:t>
            </a:r>
            <a:r>
              <a:rPr lang="en-US" altLang="zh-CN" sz="1050" dirty="0">
                <a:ea typeface="宋体" panose="02010600030101010101" pitchFamily="2" charset="-122"/>
              </a:rPr>
              <a:t>, DU Ran, ZENG Shan, LI </a:t>
            </a:r>
            <a:r>
              <a:rPr lang="en-US" altLang="zh-CN" sz="1050" dirty="0" err="1">
                <a:ea typeface="宋体" panose="02010600030101010101" pitchFamily="2" charset="-122"/>
              </a:rPr>
              <a:t>Haibo</a:t>
            </a:r>
            <a:endParaRPr lang="en-US" altLang="zh-CN" sz="1050" dirty="0">
              <a:ea typeface="宋体" panose="02010600030101010101" pitchFamily="2" charset="-122"/>
            </a:endParaRPr>
          </a:p>
          <a:p>
            <a:pPr algn="r">
              <a:defRPr/>
            </a:pPr>
            <a:r>
              <a:rPr lang="en-US" altLang="zh-CN" sz="1050" b="1" dirty="0">
                <a:solidFill>
                  <a:srgbClr val="FF0000"/>
                </a:solidFill>
                <a:ea typeface="宋体" panose="02010600030101010101" pitchFamily="2" charset="-122"/>
              </a:rPr>
              <a:t>CC-IN2P3:</a:t>
            </a:r>
            <a:r>
              <a:rPr lang="it-IT" altLang="zh-CN" sz="1050" u="sng" dirty="0">
                <a:ea typeface="宋体" panose="02010600030101010101" pitchFamily="2" charset="-122"/>
              </a:rPr>
              <a:t>Fabio HERNANDEZ</a:t>
            </a:r>
            <a:r>
              <a:rPr lang="en-US" altLang="zh-CN" sz="1050" dirty="0">
                <a:ea typeface="宋体" panose="02010600030101010101" pitchFamily="2" charset="-122"/>
              </a:rPr>
              <a:t>, </a:t>
            </a:r>
            <a:r>
              <a:rPr lang="en-US" altLang="zh-CN" sz="1050" dirty="0" err="1">
                <a:ea typeface="宋体" panose="02010600030101010101" pitchFamily="2" charset="-122"/>
              </a:rPr>
              <a:t>Ghita</a:t>
            </a:r>
            <a:r>
              <a:rPr lang="en-US" altLang="zh-CN" sz="1050" dirty="0">
                <a:ea typeface="宋体" panose="02010600030101010101" pitchFamily="2" charset="-122"/>
              </a:rPr>
              <a:t> RAHAL, Vanessa </a:t>
            </a:r>
            <a:r>
              <a:rPr lang="en-US" altLang="zh-CN" sz="1050" dirty="0" err="1">
                <a:ea typeface="宋体" panose="02010600030101010101" pitchFamily="2" charset="-122"/>
              </a:rPr>
              <a:t>HAMAR,Fabien</a:t>
            </a:r>
            <a:r>
              <a:rPr lang="en-US" altLang="zh-CN" sz="1050" dirty="0">
                <a:ea typeface="宋体" panose="02010600030101010101" pitchFamily="2" charset="-122"/>
              </a:rPr>
              <a:t> WERNLI,</a:t>
            </a:r>
            <a:r>
              <a:rPr lang="zh-CN" altLang="zh-CN" sz="1050" dirty="0">
                <a:ea typeface="宋体" panose="02010600030101010101" pitchFamily="2" charset="-122"/>
              </a:rPr>
              <a:t> </a:t>
            </a:r>
            <a:r>
              <a:rPr lang="en-US" altLang="zh-CN" sz="1050" dirty="0" err="1">
                <a:ea typeface="宋体" panose="02010600030101010101" pitchFamily="2" charset="-122"/>
              </a:rPr>
              <a:t>Mattieu</a:t>
            </a:r>
            <a:r>
              <a:rPr lang="en-US" altLang="zh-CN" sz="1050" dirty="0">
                <a:ea typeface="宋体" panose="02010600030101010101" pitchFamily="2" charset="-122"/>
              </a:rPr>
              <a:t> PUEL</a:t>
            </a:r>
            <a:r>
              <a:rPr lang="zh-CN" altLang="zh-CN" sz="1050" dirty="0">
                <a:ea typeface="宋体" panose="02010600030101010101" pitchFamily="2" charset="-122"/>
              </a:rPr>
              <a:t> </a:t>
            </a:r>
            <a:endParaRPr lang="zh-CN" altLang="en-US" sz="1050" dirty="0">
              <a:ea typeface="宋体" panose="02010600030101010101" pitchFamily="2" charset="-122"/>
            </a:endParaRPr>
          </a:p>
          <a:p>
            <a:pPr algn="r">
              <a:defRPr/>
            </a:pPr>
            <a:r>
              <a:rPr lang="en-US" altLang="zh-CN" sz="1050" b="1" dirty="0">
                <a:solidFill>
                  <a:srgbClr val="FF0000"/>
                </a:solidFill>
                <a:ea typeface="宋体" panose="02010600030101010101" pitchFamily="2" charset="-122"/>
              </a:rPr>
              <a:t>CPPM: </a:t>
            </a:r>
            <a:r>
              <a:rPr lang="en-US" altLang="zh-CN" sz="1050" dirty="0" err="1">
                <a:ea typeface="宋体" panose="02010600030101010101" pitchFamily="2" charset="-122"/>
              </a:rPr>
              <a:t>Andreï</a:t>
            </a:r>
            <a:r>
              <a:rPr lang="en-US" altLang="zh-CN" sz="1050" dirty="0">
                <a:ea typeface="宋体" panose="02010600030101010101" pitchFamily="2" charset="-122"/>
              </a:rPr>
              <a:t> TSAREGORODTSEV</a:t>
            </a:r>
          </a:p>
        </p:txBody>
      </p:sp>
      <p:pic>
        <p:nvPicPr>
          <p:cNvPr id="5124" name="Picture 5" descr="https://indico.in2p3.fr/event/17303/images/3691-poster_LIA_FCPPL_2018_final.png">
            <a:extLst>
              <a:ext uri="{FF2B5EF4-FFF2-40B4-BE49-F238E27FC236}">
                <a16:creationId xmlns="" xmlns:a16="http://schemas.microsoft.com/office/drawing/2014/main" id="{4F5A46CF-9689-3244-8519-2C8AEF67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38" y="206375"/>
            <a:ext cx="198278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矩形 1">
            <a:extLst>
              <a:ext uri="{FF2B5EF4-FFF2-40B4-BE49-F238E27FC236}">
                <a16:creationId xmlns="" xmlns:a16="http://schemas.microsoft.com/office/drawing/2014/main" id="{D661A547-79D7-BC49-BCAD-EB9E2CFB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493713"/>
            <a:ext cx="939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r>
              <a:rPr lang="en-US" altLang="zh-CN" b="1">
                <a:solidFill>
                  <a:srgbClr val="777777"/>
                </a:solidFill>
                <a:latin typeface="Roboto"/>
              </a:rPr>
              <a:t>11th France China Particle Physics Laboratory workshop (FCPPL2018)</a:t>
            </a:r>
            <a:endParaRPr lang="zh-CN" altLang="en-US" b="1"/>
          </a:p>
        </p:txBody>
      </p:sp>
      <p:sp>
        <p:nvSpPr>
          <p:cNvPr id="5126" name="矩形 2">
            <a:extLst>
              <a:ext uri="{FF2B5EF4-FFF2-40B4-BE49-F238E27FC236}">
                <a16:creationId xmlns="" xmlns:a16="http://schemas.microsoft.com/office/drawing/2014/main" id="{397E0A1B-6AF4-D14C-B9C5-C711635D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288" y="6488113"/>
            <a:ext cx="290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r>
              <a:rPr lang="en-US" altLang="zh-CN"/>
              <a:t>22-25 May 2018, Marseille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内容占位符 2">
            <a:extLst>
              <a:ext uri="{FF2B5EF4-FFF2-40B4-BE49-F238E27FC236}">
                <a16:creationId xmlns="" xmlns:a16="http://schemas.microsoft.com/office/drawing/2014/main" id="{0F1FB4C3-FD03-4F47-8EED-B0A7C8F9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Output of machine learning model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Access Mode: read-only or read-write mixed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Access Frequency: Hot or Cold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Location: Local or remote</a:t>
            </a:r>
          </a:p>
          <a:p>
            <a:pPr lvl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363" name="灯片编号占位符 3">
            <a:extLst>
              <a:ext uri="{FF2B5EF4-FFF2-40B4-BE49-F238E27FC236}">
                <a16:creationId xmlns="" xmlns:a16="http://schemas.microsoft.com/office/drawing/2014/main" id="{308D5279-B0B9-0C41-9C47-325EDA0E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FB0317-53D6-E14B-BBA2-62692E0F37D6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CN" sz="140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49449DAA-AE5E-7E4A-B78C-2C4C642B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zh-CN" sz="2800" u="sng" dirty="0"/>
              <a:t>Automatic Data Migration based on Machine Learning</a:t>
            </a:r>
            <a:r>
              <a:rPr lang="en-US" altLang="zh-CN" sz="2800" dirty="0"/>
              <a:t> (cont.)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="" xmlns:a16="http://schemas.microsoft.com/office/drawing/2014/main" id="{CD706EE1-90EA-E347-8E1C-DC8C65804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44313"/>
              </p:ext>
            </p:extLst>
          </p:nvPr>
        </p:nvGraphicFramePr>
        <p:xfrm>
          <a:off x="1543050" y="3435350"/>
          <a:ext cx="9124950" cy="3374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3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5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46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82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Frequency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Future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access mode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Migration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Action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Migration Direction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Migration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Mode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Big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</a:rPr>
                        <a:t>Hot → Cold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Read-Only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</a:rPr>
                        <a:t>Disk → Tape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Down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Delete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replica on disk 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Big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Hot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Cold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Mixed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Keep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in Disk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</a:rPr>
                        <a:t>Keep replica on disk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Small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Hot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Cold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Mixed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SSD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sz="1000" kern="100" dirty="0">
                          <a:effectLst/>
                        </a:rPr>
                        <a:t>Disk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Down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Delete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replica on SSD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Small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Hot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Cold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Read-Only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alt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SSD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sz="1000" kern="100" dirty="0">
                          <a:effectLst/>
                        </a:rPr>
                        <a:t>Disk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</a:rPr>
                        <a:t>Down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Keep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replica on SSD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Small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Cold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Hot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Mixed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Disk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sz="1000" kern="100" dirty="0">
                          <a:effectLst/>
                        </a:rPr>
                        <a:t>SSD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UP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Delete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replica on disk</a:t>
                      </a:r>
                      <a:endParaRPr lang="zh-CN" alt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</a:rPr>
                        <a:t>Small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</a:rPr>
                        <a:t>Cold → Hot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Read-Only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alt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Disk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sz="1000" kern="100" dirty="0">
                          <a:effectLst/>
                        </a:rPr>
                        <a:t>SSD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UP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Keep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replica on disk</a:t>
                      </a:r>
                      <a:endParaRPr lang="zh-CN" alt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Small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</a:rPr>
                        <a:t>Has Remote access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Mixed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local</a:t>
                      </a:r>
                      <a:r>
                        <a:rPr lang="en-US" altLang="zh-CN" sz="1000" kern="100" dirty="0">
                          <a:effectLst/>
                        </a:rPr>
                        <a:t> → 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remote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out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Delete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local replica</a:t>
                      </a: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18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</a:rPr>
                        <a:t>Small</a:t>
                      </a:r>
                      <a:r>
                        <a:rPr lang="en-US" altLang="zh-CN" sz="1200" kern="100" baseline="0" dirty="0">
                          <a:effectLst/>
                          <a:latin typeface="+mn-lt"/>
                          <a:ea typeface="+mn-ea"/>
                        </a:rPr>
                        <a:t> File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Has Remote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access 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Read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</a:rPr>
                        <a:t>local → remote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</a:rPr>
                        <a:t>Out</a:t>
                      </a:r>
                      <a:endParaRPr lang="zh-CN" sz="1000" kern="1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+mn-lt"/>
                          <a:ea typeface="+mn-ea"/>
                        </a:rPr>
                        <a:t>Keep</a:t>
                      </a:r>
                      <a:r>
                        <a:rPr lang="en-US" altLang="zh-CN" sz="1000" kern="100" baseline="0" dirty="0">
                          <a:effectLst/>
                          <a:latin typeface="+mn-lt"/>
                          <a:ea typeface="+mn-ea"/>
                        </a:rPr>
                        <a:t> local replica</a:t>
                      </a: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444" name="文本框 17">
            <a:extLst>
              <a:ext uri="{FF2B5EF4-FFF2-40B4-BE49-F238E27FC236}">
                <a16:creationId xmlns="" xmlns:a16="http://schemas.microsoft.com/office/drawing/2014/main" id="{F7C943AB-2F3F-F747-B56B-1B7700ED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127375"/>
            <a:ext cx="701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400" b="1" i="1">
                <a:ea typeface="华文彩云" pitchFamily="2" charset="-122"/>
              </a:rPr>
              <a:t>Table 1: File Migration triggered by the predictions of ML </a:t>
            </a:r>
            <a:r>
              <a:rPr kumimoji="0" lang="en-US" altLang="zh-CN" sz="1400" b="1">
                <a:ea typeface="华文彩云" pitchFamily="2" charset="-122"/>
              </a:rPr>
              <a:t>model   </a:t>
            </a:r>
            <a:endParaRPr kumimoji="0" lang="zh-CN" altLang="en-US" sz="1400" b="1">
              <a:ea typeface="华文彩云" pitchFamily="2" charset="-122"/>
            </a:endParaRPr>
          </a:p>
        </p:txBody>
      </p:sp>
      <p:sp>
        <p:nvSpPr>
          <p:cNvPr id="15445" name="文本框 18">
            <a:extLst>
              <a:ext uri="{FF2B5EF4-FFF2-40B4-BE49-F238E27FC236}">
                <a16:creationId xmlns="" xmlns:a16="http://schemas.microsoft.com/office/drawing/2014/main" id="{8EA2FDB1-6B39-5E48-BAD9-713563734114}"/>
              </a:ext>
            </a:extLst>
          </p:cNvPr>
          <p:cNvSpPr txBox="1">
            <a:spLocks noChangeArrowheads="1"/>
          </p:cNvSpPr>
          <p:nvPr/>
        </p:nvSpPr>
        <p:spPr bwMode="auto">
          <a:xfrm rot="-1323174">
            <a:off x="7432675" y="1979613"/>
            <a:ext cx="290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>
                <a:solidFill>
                  <a:srgbClr val="FF0000"/>
                </a:solidFill>
                <a:ea typeface="华文彩云" pitchFamily="2" charset="-122"/>
              </a:rPr>
              <a:t>Work in Progress !</a:t>
            </a:r>
            <a:endParaRPr kumimoji="0" lang="zh-CN" altLang="en-US" sz="1800">
              <a:solidFill>
                <a:srgbClr val="FF0000"/>
              </a:solidFill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="" xmlns:a16="http://schemas.microsoft.com/office/drawing/2014/main" id="{05F076C8-545B-FF49-BE57-8CF7974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987213" cy="1517650"/>
          </a:xfrm>
        </p:spPr>
        <p:txBody>
          <a:bodyPr/>
          <a:lstStyle/>
          <a:p>
            <a:pPr algn="r"/>
            <a:r>
              <a:rPr lang="en-US" altLang="zh-CN" sz="2800" dirty="0">
                <a:ea typeface="宋体" panose="02010600030101010101" pitchFamily="2" charset="-122"/>
              </a:rPr>
              <a:t>Experimentation with building blocks for inter-site bulk data transfer</a:t>
            </a:r>
            <a:endParaRPr kumimoji="1"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7411" name="幻灯片编号占位符 3">
            <a:extLst>
              <a:ext uri="{FF2B5EF4-FFF2-40B4-BE49-F238E27FC236}">
                <a16:creationId xmlns="" xmlns:a16="http://schemas.microsoft.com/office/drawing/2014/main" id="{2E9E6C46-5CB5-3947-AE92-AF0D29CB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55F60C-2F9C-C74D-A7D3-207CFEBDB14F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内容占位符 2">
            <a:extLst>
              <a:ext uri="{FF2B5EF4-FFF2-40B4-BE49-F238E27FC236}">
                <a16:creationId xmlns="" xmlns:a16="http://schemas.microsoft.com/office/drawing/2014/main" id="{F8736A18-2DC7-654F-A86C-32DEF698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296988"/>
            <a:ext cx="11379200" cy="53792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Goal: is HTTP suitable for bulk data transfer over high latency network links?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Why HTTP?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i="1" dirty="0">
                <a:ea typeface="宋体" panose="02010600030101010101" pitchFamily="2" charset="-122"/>
              </a:rPr>
              <a:t>Standard, programmability of both client and servers in any relevant programming language, future-proof, ubiquitous, </a:t>
            </a:r>
            <a:r>
              <a:rPr lang="en-US" altLang="zh-CN" i="1" dirty="0" err="1">
                <a:ea typeface="宋体" panose="02010600030101010101" pitchFamily="2" charset="-122"/>
              </a:rPr>
              <a:t>customisable</a:t>
            </a:r>
            <a:r>
              <a:rPr lang="en-US" altLang="zh-CN" i="1" dirty="0">
                <a:ea typeface="宋体" panose="02010600030101010101" pitchFamily="2" charset="-122"/>
              </a:rPr>
              <a:t> semantics, ... 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i="1" dirty="0">
                <a:ea typeface="宋体" panose="02010600030101010101" pitchFamily="2" charset="-122"/>
              </a:rPr>
              <a:t>Confidentiality and data integrity ensured using standard TLS 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Experience in LSST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CC-IN2P3 will be exchanging significant amounts of data with the archive center of the instrument located at </a:t>
            </a:r>
            <a:r>
              <a:rPr lang="en-US" altLang="zh-CN" u="sng" dirty="0">
                <a:ea typeface="宋体" panose="02010600030101010101" pitchFamily="2" charset="-122"/>
                <a:hlinkClick r:id="rId2"/>
              </a:rPr>
              <a:t>NCSA</a:t>
            </a:r>
            <a:r>
              <a:rPr lang="en-US" altLang="zh-CN" dirty="0">
                <a:ea typeface="宋体" panose="02010600030101010101" pitchFamily="2" charset="-122"/>
              </a:rPr>
              <a:t> near Chicago, USA, daily during the foreseen 10 years of operations starting in 2022.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Asynchronous reading of data stored in Swift for writing to GPFS showed a sustained throughput of 600 MB/sec.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幻灯片编号占位符 3">
            <a:extLst>
              <a:ext uri="{FF2B5EF4-FFF2-40B4-BE49-F238E27FC236}">
                <a16:creationId xmlns="" xmlns:a16="http://schemas.microsoft.com/office/drawing/2014/main" id="{F851D25B-868B-D643-9234-E0AE805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A49F12-E52F-0241-860A-5D942954C9E7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CN" sz="1400"/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355EF5BC-A447-3148-ACDE-C2BD2C1372B8}"/>
              </a:ext>
            </a:extLst>
          </p:cNvPr>
          <p:cNvSpPr txBox="1">
            <a:spLocks/>
          </p:cNvSpPr>
          <p:nvPr/>
        </p:nvSpPr>
        <p:spPr bwMode="auto">
          <a:xfrm>
            <a:off x="38100" y="258763"/>
            <a:ext cx="117713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宋体" charset="0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zh-CN" sz="2800" kern="0" dirty="0"/>
              <a:t>Experimentation with building blocks for inter-site bulk data transfer</a:t>
            </a:r>
            <a:endParaRPr kumimoji="1" lang="zh-CN" altLang="en-US" sz="2800" kern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>
            <a:extLst>
              <a:ext uri="{FF2B5EF4-FFF2-40B4-BE49-F238E27FC236}">
                <a16:creationId xmlns="" xmlns:a16="http://schemas.microsoft.com/office/drawing/2014/main" id="{B7149545-954B-AA4A-912C-BEA78E22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258763"/>
            <a:ext cx="11771313" cy="660400"/>
          </a:xfrm>
        </p:spPr>
        <p:txBody>
          <a:bodyPr/>
          <a:lstStyle/>
          <a:p>
            <a:pPr algn="l"/>
            <a:r>
              <a:rPr lang="en-US" altLang="zh-CN" sz="2400" dirty="0">
                <a:ea typeface="宋体" panose="02010600030101010101" pitchFamily="2" charset="-122"/>
              </a:rPr>
              <a:t>Experimentation with building blocks for inter-site bulk data transfer (cont.)</a:t>
            </a:r>
            <a:endParaRPr kumimoji="1" lang="zh-CN" altLang="en-US" sz="2400" dirty="0">
              <a:ea typeface="宋体" panose="02010600030101010101" pitchFamily="2" charset="-122"/>
            </a:endParaRPr>
          </a:p>
        </p:txBody>
      </p:sp>
      <p:sp useBgFill="1">
        <p:nvSpPr>
          <p:cNvPr id="16387" name="内容占位符 2">
            <a:extLst>
              <a:ext uri="{FF2B5EF4-FFF2-40B4-BE49-F238E27FC236}">
                <a16:creationId xmlns="" xmlns:a16="http://schemas.microsoft.com/office/drawing/2014/main" id="{9EB2D359-B03C-944E-BDCF-FE5DA384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6988"/>
            <a:ext cx="11809413" cy="29162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CN" dirty="0">
                <a:ea typeface="宋体" panose="02010600030101010101" pitchFamily="2" charset="-122"/>
              </a:rPr>
              <a:t>Results so far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en-US" altLang="zh-CN" dirty="0">
                <a:ea typeface="宋体" panose="02010600030101010101" pitchFamily="2" charset="-122"/>
              </a:rPr>
              <a:t>it is indeed possible to use a modern implementation of the HTTP protocol for bulk data transfer over high latency links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en-US" altLang="zh-CN" dirty="0">
                <a:ea typeface="宋体" panose="02010600030101010101" pitchFamily="2" charset="-122"/>
              </a:rPr>
              <a:t>with recent hardware, it is possible to use transport layer </a:t>
            </a:r>
            <a:r>
              <a:rPr lang="en-US" altLang="zh-CN" b="1" dirty="0">
                <a:ea typeface="宋体" panose="02010600030101010101" pitchFamily="2" charset="-122"/>
              </a:rPr>
              <a:t>encryption</a:t>
            </a:r>
            <a:r>
              <a:rPr lang="en-US" altLang="zh-CN" dirty="0">
                <a:ea typeface="宋体" panose="02010600030101010101" pitchFamily="2" charset="-122"/>
              </a:rPr>
              <a:t> (such as TLS) to guarantee data integrity and confidentiality </a:t>
            </a:r>
            <a:r>
              <a:rPr lang="en-US" altLang="zh-CN" b="1" dirty="0">
                <a:ea typeface="宋体" panose="02010600030101010101" pitchFamily="2" charset="-122"/>
              </a:rPr>
              <a:t>without significant performance penalty</a:t>
            </a:r>
            <a:r>
              <a:rPr lang="zh-CN" altLang="zh-CN" b="1" dirty="0">
                <a:ea typeface="宋体" panose="02010600030101010101" pitchFamily="2" charset="-122"/>
              </a:rPr>
              <a:t> 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en-US" altLang="zh-CN" dirty="0">
                <a:ea typeface="宋体" panose="02010600030101010101" pitchFamily="2" charset="-122"/>
              </a:rPr>
              <a:t>from the operational point of view, it is interesting to decouple the storage system used for import/export of data (OpenStack Swift in our case) from the one used for feeding data to the applications executing locally in the compute nodes (GPFS in our case).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60" name="幻灯片编号占位符 3">
            <a:extLst>
              <a:ext uri="{FF2B5EF4-FFF2-40B4-BE49-F238E27FC236}">
                <a16:creationId xmlns="" xmlns:a16="http://schemas.microsoft.com/office/drawing/2014/main" id="{5A2A281C-FC2A-5643-AFB2-97E3C7BF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463" y="6180138"/>
            <a:ext cx="254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383E87-6361-6948-B662-5788DD1619AA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CN" sz="1400"/>
          </a:p>
        </p:txBody>
      </p:sp>
      <p:pic>
        <p:nvPicPr>
          <p:cNvPr id="19461" name="图片 1">
            <a:extLst>
              <a:ext uri="{FF2B5EF4-FFF2-40B4-BE49-F238E27FC236}">
                <a16:creationId xmlns="" xmlns:a16="http://schemas.microsoft.com/office/drawing/2014/main" id="{DC2A2BB6-06AA-CE44-8874-E0C06F4EE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78338"/>
            <a:ext cx="4254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3">
            <a:extLst>
              <a:ext uri="{FF2B5EF4-FFF2-40B4-BE49-F238E27FC236}">
                <a16:creationId xmlns="" xmlns:a16="http://schemas.microsoft.com/office/drawing/2014/main" id="{D29EF33F-117F-7148-8137-47690718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478338"/>
            <a:ext cx="42037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2">
            <a:extLst>
              <a:ext uri="{FF2B5EF4-FFF2-40B4-BE49-F238E27FC236}">
                <a16:creationId xmlns="" xmlns:a16="http://schemas.microsoft.com/office/drawing/2014/main" id="{72A7D8A4-2294-4E4E-B0EC-C34587F7E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545013"/>
            <a:ext cx="42592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BA57C9-DA51-834B-AF74-9E4452DD31A2}"/>
              </a:ext>
            </a:extLst>
          </p:cNvPr>
          <p:cNvSpPr txBox="1"/>
          <p:nvPr/>
        </p:nvSpPr>
        <p:spPr>
          <a:xfrm>
            <a:off x="9161463" y="4170561"/>
            <a:ext cx="3021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Further</a:t>
            </a:r>
            <a:r>
              <a:rPr lang="fr-FR" sz="1400" dirty="0"/>
              <a:t> </a:t>
            </a:r>
            <a:r>
              <a:rPr lang="fr-FR" sz="1400" dirty="0" err="1"/>
              <a:t>details</a:t>
            </a:r>
            <a:r>
              <a:rPr lang="fr-FR" sz="1400" dirty="0"/>
              <a:t>: </a:t>
            </a:r>
            <a:r>
              <a:rPr lang="fr-FR" sz="1400" dirty="0">
                <a:hlinkClick r:id="rId5"/>
              </a:rPr>
              <a:t>PRACE white </a:t>
            </a:r>
            <a:r>
              <a:rPr lang="fr-FR" sz="1400" dirty="0" err="1">
                <a:hlinkClick r:id="rId5"/>
              </a:rPr>
              <a:t>paper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="" xmlns:a16="http://schemas.microsoft.com/office/drawing/2014/main" id="{05F076C8-545B-FF49-BE57-8CF7974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987213" cy="1517650"/>
          </a:xfrm>
        </p:spPr>
        <p:txBody>
          <a:bodyPr/>
          <a:lstStyle/>
          <a:p>
            <a:pPr algn="r"/>
            <a:r>
              <a:rPr lang="en-US" altLang="zh-CN" sz="2800" u="sng" dirty="0">
                <a:ea typeface="宋体" panose="02010600030101010101" pitchFamily="2" charset="-122"/>
              </a:rPr>
              <a:t>DIRAC-based computing platform for IHEP experiments</a:t>
            </a:r>
            <a:endParaRPr kumimoji="1"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7411" name="幻灯片编号占位符 3">
            <a:extLst>
              <a:ext uri="{FF2B5EF4-FFF2-40B4-BE49-F238E27FC236}">
                <a16:creationId xmlns="" xmlns:a16="http://schemas.microsoft.com/office/drawing/2014/main" id="{2E9E6C46-5CB5-3947-AE92-AF0D29CB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55F60C-2F9C-C74D-A7D3-207CFEBDB14F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800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>
            <a:extLst>
              <a:ext uri="{FF2B5EF4-FFF2-40B4-BE49-F238E27FC236}">
                <a16:creationId xmlns="" xmlns:a16="http://schemas.microsoft.com/office/drawing/2014/main" id="{D9F3140F-B228-4C4B-8995-04221C6B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3" y="228600"/>
            <a:ext cx="11742737" cy="66040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</a:pPr>
            <a:r>
              <a:rPr lang="en-US" altLang="zh-CN" sz="3200" u="sng" dirty="0">
                <a:ea typeface="宋体" panose="02010600030101010101" pitchFamily="2" charset="-122"/>
              </a:rPr>
              <a:t>DIRAC-based computing platform for IHEP experiments</a:t>
            </a:r>
          </a:p>
        </p:txBody>
      </p:sp>
      <p:sp useBgFill="1">
        <p:nvSpPr>
          <p:cNvPr id="15363" name="内容占位符 2">
            <a:extLst>
              <a:ext uri="{FF2B5EF4-FFF2-40B4-BE49-F238E27FC236}">
                <a16:creationId xmlns="" xmlns:a16="http://schemas.microsoft.com/office/drawing/2014/main" id="{96E64F00-A4FC-8F4E-8A37-CC5BA0D0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1296988"/>
            <a:ext cx="11828463" cy="28511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dirty="0">
                <a:ea typeface="宋体" panose="02010600030101010101" pitchFamily="2" charset="-122"/>
              </a:rPr>
              <a:t>DIRAC instance at IHEP in production since several years </a:t>
            </a:r>
          </a:p>
          <a:p>
            <a:pPr>
              <a:defRPr/>
            </a:pPr>
            <a:r>
              <a:rPr lang="zh-CN" altLang="zh-CN" dirty="0">
                <a:ea typeface="宋体" panose="02010600030101010101" pitchFamily="2" charset="-122"/>
              </a:rPr>
              <a:t>The BESIII distributed computing system was set up </a:t>
            </a:r>
            <a:r>
              <a:rPr lang="en-US" altLang="zh-CN" dirty="0" smtClean="0">
                <a:ea typeface="宋体" panose="02010600030101010101" pitchFamily="2" charset="-122"/>
              </a:rPr>
              <a:t>and</a:t>
            </a:r>
            <a:r>
              <a:rPr lang="zh-CN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put into production in 2014</a:t>
            </a:r>
          </a:p>
          <a:p>
            <a:pPr lvl="1">
              <a:defRPr/>
            </a:pPr>
            <a:r>
              <a:rPr lang="zh-CN" altLang="zh-CN" dirty="0">
                <a:ea typeface="宋体" panose="02010600030101010101" pitchFamily="2" charset="-122"/>
              </a:rPr>
              <a:t>Meet peek needs of BESIII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dirty="0">
                <a:ea typeface="宋体" panose="02010600030101010101" pitchFamily="2" charset="-122"/>
              </a:rPr>
              <a:t>Extended to support multi-VO in 2015, e.g. JUNO, CEPC, etc.</a:t>
            </a:r>
          </a:p>
          <a:p>
            <a:pPr>
              <a:defRPr/>
            </a:pPr>
            <a:r>
              <a:rPr lang="en-US" altLang="zh-CN" dirty="0">
                <a:ea typeface="宋体" panose="02010600030101010101" pitchFamily="2" charset="-122"/>
              </a:rPr>
              <a:t>In 2017, jobs reach ~ 1M </a:t>
            </a:r>
          </a:p>
          <a:p>
            <a:pPr lvl="1">
              <a:defRPr/>
            </a:pPr>
            <a:r>
              <a:rPr lang="en-US" altLang="zh-CN" dirty="0">
                <a:ea typeface="宋体" panose="02010600030101010101" pitchFamily="2" charset="-122"/>
              </a:rPr>
              <a:t>Several kind of resources, including cluster, grid, cloud</a:t>
            </a:r>
          </a:p>
          <a:p>
            <a:pPr lvl="1">
              <a:defRPr/>
            </a:pPr>
            <a:r>
              <a:rPr lang="en-US" altLang="zh-CN" dirty="0">
                <a:ea typeface="宋体" panose="02010600030101010101" pitchFamily="2" charset="-122"/>
              </a:rPr>
              <a:t>15 sites from USA, Italy, Russia, Turkey, Taiwan, China Universities(8)</a:t>
            </a:r>
          </a:p>
          <a:p>
            <a:pPr>
              <a:defRPr/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4" name="幻灯片编号占位符 3">
            <a:extLst>
              <a:ext uri="{FF2B5EF4-FFF2-40B4-BE49-F238E27FC236}">
                <a16:creationId xmlns="" xmlns:a16="http://schemas.microsoft.com/office/drawing/2014/main" id="{8F7721B0-58D5-4D4F-BFB0-A631196E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3193AC-0938-444B-9EC1-6695D0DBE6F7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CN" sz="1400"/>
          </a:p>
        </p:txBody>
      </p:sp>
      <p:pic>
        <p:nvPicPr>
          <p:cNvPr id="20485" name="图片 1">
            <a:extLst>
              <a:ext uri="{FF2B5EF4-FFF2-40B4-BE49-F238E27FC236}">
                <a16:creationId xmlns="" xmlns:a16="http://schemas.microsoft.com/office/drawing/2014/main" id="{9F6C1257-2DDB-E54C-9FAC-963DA533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4249738"/>
            <a:ext cx="52308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https://dirac.ihep.ac.cn/DIRAC/s:CAS_Production/g:dirac_admin/Accounting/getPlotImg?file=Z:eNpNjUEOgkAQBL_CEwBJWOdm9OTBi35gYTpkDMuSnVmDvl40xpD0oS9VxeqojxOfpDde_5BinmUaRm3oKgZAW8LENwl4sUldVg5SfQbdExZL_pAGZWzgH6tVSQlzTHbxAVo3dMwhj97kgQIL-mzg4h47XU1qPtmm0v4rjuw546vY0Tl2eANySEIK">
            <a:extLst>
              <a:ext uri="{FF2B5EF4-FFF2-40B4-BE49-F238E27FC236}">
                <a16:creationId xmlns="" xmlns:a16="http://schemas.microsoft.com/office/drawing/2014/main" id="{FC01D52E-3703-514D-B24C-B90E66B6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4249738"/>
            <a:ext cx="468788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1" name="内容占位符 2">
            <a:extLst>
              <a:ext uri="{FF2B5EF4-FFF2-40B4-BE49-F238E27FC236}">
                <a16:creationId xmlns="" xmlns:a16="http://schemas.microsoft.com/office/drawing/2014/main" id="{79755A69-CAF7-134E-98D4-A10CFE64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6988"/>
            <a:ext cx="12192000" cy="28162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CN" sz="2000" dirty="0">
                <a:ea typeface="宋体" panose="02010600030101010101" pitchFamily="2" charset="-122"/>
              </a:rPr>
              <a:t>Multi-process/thread applications became a trend in IHEP experiments</a:t>
            </a:r>
          </a:p>
          <a:p>
            <a:pPr>
              <a:defRPr/>
            </a:pPr>
            <a:r>
              <a:rPr lang="en-US" altLang="zh-CN" sz="2000" dirty="0">
                <a:ea typeface="宋体" panose="02010600030101010101" pitchFamily="2" charset="-122"/>
              </a:rPr>
              <a:t>Work closely with CPPM on support of multi-core jobs in DIRAC</a:t>
            </a:r>
          </a:p>
          <a:p>
            <a:pPr>
              <a:defRPr/>
            </a:pPr>
            <a:r>
              <a:rPr lang="en-US" altLang="zh-CN" sz="2000" dirty="0">
                <a:ea typeface="宋体" panose="02010600030101010101" pitchFamily="2" charset="-122"/>
              </a:rPr>
              <a:t>Two ways of multi-core job scheduling has been successfully tried and implemented in the prototype in IHEP</a:t>
            </a:r>
          </a:p>
          <a:p>
            <a:pPr lvl="1">
              <a:defRPr/>
            </a:pPr>
            <a:r>
              <a:rPr lang="en-US" altLang="zh-CN" sz="1800" dirty="0">
                <a:ea typeface="宋体" panose="02010600030101010101" pitchFamily="2" charset="-122"/>
              </a:rPr>
              <a:t>Independent pilots for single-core and multi-core jobs (A)</a:t>
            </a:r>
          </a:p>
          <a:p>
            <a:pPr lvl="1">
              <a:defRPr/>
            </a:pPr>
            <a:r>
              <a:rPr lang="en-US" altLang="zh-CN" sz="1800" dirty="0">
                <a:ea typeface="宋体" panose="02010600030101010101" pitchFamily="2" charset="-122"/>
              </a:rPr>
              <a:t>Shared partitionable pilots for all the jobs (B)</a:t>
            </a:r>
          </a:p>
          <a:p>
            <a:pPr>
              <a:defRPr/>
            </a:pPr>
            <a:r>
              <a:rPr lang="en-US" altLang="zh-CN" sz="2000" dirty="0">
                <a:ea typeface="宋体" panose="02010600030101010101" pitchFamily="2" charset="-122"/>
              </a:rPr>
              <a:t>CPU utilization rate has been studied and measured </a:t>
            </a:r>
          </a:p>
          <a:p>
            <a:pPr>
              <a:defRPr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22531" name="幻灯片编号占位符 3">
            <a:extLst>
              <a:ext uri="{FF2B5EF4-FFF2-40B4-BE49-F238E27FC236}">
                <a16:creationId xmlns="" xmlns:a16="http://schemas.microsoft.com/office/drawing/2014/main" id="{A9CECE3A-AE9D-DC4F-AB85-1842B85D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51E775-0ED9-D94B-981A-471D1E2FC604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CN" sz="1400"/>
          </a:p>
        </p:txBody>
      </p:sp>
      <p:grpSp>
        <p:nvGrpSpPr>
          <p:cNvPr id="22532" name="组合 5">
            <a:extLst>
              <a:ext uri="{FF2B5EF4-FFF2-40B4-BE49-F238E27FC236}">
                <a16:creationId xmlns="" xmlns:a16="http://schemas.microsoft.com/office/drawing/2014/main" id="{7874756A-6E15-1E48-81E7-80A16AD2BAB7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4441825"/>
            <a:ext cx="5840413" cy="2149475"/>
            <a:chOff x="466475" y="4551998"/>
            <a:chExt cx="5331633" cy="2192781"/>
          </a:xfrm>
        </p:grpSpPr>
        <p:grpSp>
          <p:nvGrpSpPr>
            <p:cNvPr id="22534" name="组合 6">
              <a:extLst>
                <a:ext uri="{FF2B5EF4-FFF2-40B4-BE49-F238E27FC236}">
                  <a16:creationId xmlns="" xmlns:a16="http://schemas.microsoft.com/office/drawing/2014/main" id="{5437F911-9B34-7C43-87A5-347AA20B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475" y="4551998"/>
              <a:ext cx="2489200" cy="2178050"/>
              <a:chOff x="548850" y="4209742"/>
              <a:chExt cx="2489200" cy="2178050"/>
            </a:xfrm>
          </p:grpSpPr>
          <p:sp>
            <p:nvSpPr>
              <p:cNvPr id="22575" name="圆角矩形 47">
                <a:extLst>
                  <a:ext uri="{FF2B5EF4-FFF2-40B4-BE49-F238E27FC236}">
                    <a16:creationId xmlns="" xmlns:a16="http://schemas.microsoft.com/office/drawing/2014/main" id="{31D90F10-A292-3E4D-A5EA-A80B5698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50" y="5016192"/>
                <a:ext cx="2489200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76" name="矩形 48">
                <a:extLst>
                  <a:ext uri="{FF2B5EF4-FFF2-40B4-BE49-F238E27FC236}">
                    <a16:creationId xmlns="" xmlns:a16="http://schemas.microsoft.com/office/drawing/2014/main" id="{1468B7A8-1034-DC4B-92FE-359052DA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175" y="5508317"/>
                <a:ext cx="273050" cy="184150"/>
              </a:xfrm>
              <a:prstGeom prst="rect">
                <a:avLst/>
              </a:prstGeom>
              <a:solidFill>
                <a:srgbClr val="FFFF0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77" name="矩形 49">
                <a:extLst>
                  <a:ext uri="{FF2B5EF4-FFF2-40B4-BE49-F238E27FC236}">
                    <a16:creationId xmlns="" xmlns:a16="http://schemas.microsoft.com/office/drawing/2014/main" id="{FAEE3C17-0A18-7040-8C45-EEEE63367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175" y="5689292"/>
                <a:ext cx="273050" cy="184150"/>
              </a:xfrm>
              <a:prstGeom prst="rect">
                <a:avLst/>
              </a:prstGeom>
              <a:solidFill>
                <a:srgbClr val="FFFF0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78" name="矩形 50">
                <a:extLst>
                  <a:ext uri="{FF2B5EF4-FFF2-40B4-BE49-F238E27FC236}">
                    <a16:creationId xmlns="" xmlns:a16="http://schemas.microsoft.com/office/drawing/2014/main" id="{E2B2D83E-D1BF-FE44-BBDB-1ED6EF4C1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225" y="5505142"/>
                <a:ext cx="273050" cy="184150"/>
              </a:xfrm>
              <a:prstGeom prst="rect">
                <a:avLst/>
              </a:prstGeom>
              <a:solidFill>
                <a:srgbClr val="FFFF0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="" xmlns:a16="http://schemas.microsoft.com/office/drawing/2014/main" id="{BB263863-762C-F648-A2FF-C44E0A573640}"/>
                  </a:ext>
                </a:extLst>
              </p:cNvPr>
              <p:cNvSpPr/>
              <p:nvPr/>
            </p:nvSpPr>
            <p:spPr bwMode="auto">
              <a:xfrm>
                <a:off x="1793719" y="5493993"/>
                <a:ext cx="272451" cy="18462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B69C1CFE-A340-A94D-856B-96DF64C0EE0B}"/>
                  </a:ext>
                </a:extLst>
              </p:cNvPr>
              <p:cNvSpPr/>
              <p:nvPr/>
            </p:nvSpPr>
            <p:spPr bwMode="auto">
              <a:xfrm>
                <a:off x="1793719" y="5662419"/>
                <a:ext cx="272451" cy="1830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="" xmlns:a16="http://schemas.microsoft.com/office/drawing/2014/main" id="{2133134E-DD49-3649-96EA-6B48CB4AB123}"/>
                  </a:ext>
                </a:extLst>
              </p:cNvPr>
              <p:cNvSpPr/>
              <p:nvPr/>
            </p:nvSpPr>
            <p:spPr bwMode="auto">
              <a:xfrm>
                <a:off x="2066170" y="5495612"/>
                <a:ext cx="273900" cy="18624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E3A706F3-A5CE-DC40-92A8-A46850098B15}"/>
                  </a:ext>
                </a:extLst>
              </p:cNvPr>
              <p:cNvSpPr/>
              <p:nvPr/>
            </p:nvSpPr>
            <p:spPr bwMode="auto">
              <a:xfrm>
                <a:off x="2066170" y="5662419"/>
                <a:ext cx="273900" cy="1830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2583" name="矩形 55">
                <a:extLst>
                  <a:ext uri="{FF2B5EF4-FFF2-40B4-BE49-F238E27FC236}">
                    <a16:creationId xmlns="" xmlns:a16="http://schemas.microsoft.com/office/drawing/2014/main" id="{2AD7908E-6276-8946-993B-2DB445364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250" y="557181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grpSp>
            <p:nvGrpSpPr>
              <p:cNvPr id="57" name="组合 56">
                <a:extLst>
                  <a:ext uri="{FF2B5EF4-FFF2-40B4-BE49-F238E27FC236}">
                    <a16:creationId xmlns="" xmlns:a16="http://schemas.microsoft.com/office/drawing/2014/main" id="{27EAA2D2-A8AB-784F-A4E8-EB61C75EEC2D}"/>
                  </a:ext>
                </a:extLst>
              </p:cNvPr>
              <p:cNvGrpSpPr/>
              <p:nvPr/>
            </p:nvGrpSpPr>
            <p:grpSpPr>
              <a:xfrm>
                <a:off x="825075" y="4209742"/>
                <a:ext cx="546100" cy="368300"/>
                <a:chOff x="3454400" y="4197350"/>
                <a:chExt cx="546100" cy="368300"/>
              </a:xfrm>
              <a:solidFill>
                <a:srgbClr val="FFFF00"/>
              </a:solidFill>
            </p:grpSpPr>
            <p:sp>
              <p:nvSpPr>
                <p:cNvPr id="69" name="矩形 68">
                  <a:extLst>
                    <a:ext uri="{FF2B5EF4-FFF2-40B4-BE49-F238E27FC236}">
                      <a16:creationId xmlns="" xmlns:a16="http://schemas.microsoft.com/office/drawing/2014/main" id="{57FE4017-03E4-E643-8864-53240C4481F0}"/>
                    </a:ext>
                  </a:extLst>
                </p:cNvPr>
                <p:cNvSpPr/>
                <p:nvPr/>
              </p:nvSpPr>
              <p:spPr bwMode="auto">
                <a:xfrm>
                  <a:off x="3454400" y="4200525"/>
                  <a:ext cx="273050" cy="184150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="" xmlns:a16="http://schemas.microsoft.com/office/drawing/2014/main" id="{D163D2E0-6F42-5741-AF94-3E461DC19980}"/>
                    </a:ext>
                  </a:extLst>
                </p:cNvPr>
                <p:cNvSpPr/>
                <p:nvPr/>
              </p:nvSpPr>
              <p:spPr bwMode="auto">
                <a:xfrm>
                  <a:off x="3454400" y="4381500"/>
                  <a:ext cx="273050" cy="184150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="" xmlns:a16="http://schemas.microsoft.com/office/drawing/2014/main" id="{8E0E8D6C-5525-5847-9F9C-5898766576E1}"/>
                    </a:ext>
                  </a:extLst>
                </p:cNvPr>
                <p:cNvSpPr/>
                <p:nvPr/>
              </p:nvSpPr>
              <p:spPr bwMode="auto">
                <a:xfrm>
                  <a:off x="3727450" y="4197350"/>
                  <a:ext cx="273050" cy="184150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华文彩云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2B0707C3-B5CF-444F-9640-2AC2A8B29DE4}"/>
                  </a:ext>
                </a:extLst>
              </p:cNvPr>
              <p:cNvSpPr/>
              <p:nvPr/>
            </p:nvSpPr>
            <p:spPr bwMode="auto">
              <a:xfrm>
                <a:off x="1793719" y="4227557"/>
                <a:ext cx="272451" cy="1830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BDF30CCE-EF6F-374C-A1FF-349FD74CC749}"/>
                  </a:ext>
                </a:extLst>
              </p:cNvPr>
              <p:cNvSpPr/>
              <p:nvPr/>
            </p:nvSpPr>
            <p:spPr bwMode="auto">
              <a:xfrm>
                <a:off x="1793719" y="4394363"/>
                <a:ext cx="272451" cy="1830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145A73D7-862E-6D43-9437-76B27DF77748}"/>
                  </a:ext>
                </a:extLst>
              </p:cNvPr>
              <p:cNvSpPr/>
              <p:nvPr/>
            </p:nvSpPr>
            <p:spPr bwMode="auto">
              <a:xfrm>
                <a:off x="2066170" y="4229176"/>
                <a:ext cx="273900" cy="18462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E2A3AB4B-599E-C542-A57A-21F14BCAF639}"/>
                  </a:ext>
                </a:extLst>
              </p:cNvPr>
              <p:cNvSpPr/>
              <p:nvPr/>
            </p:nvSpPr>
            <p:spPr bwMode="auto">
              <a:xfrm>
                <a:off x="2066170" y="4394363"/>
                <a:ext cx="273900" cy="1830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华文彩云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2589" name="矩形 61">
                <a:extLst>
                  <a:ext uri="{FF2B5EF4-FFF2-40B4-BE49-F238E27FC236}">
                    <a16:creationId xmlns="" xmlns:a16="http://schemas.microsoft.com/office/drawing/2014/main" id="{390ED199-53AA-8B45-90F0-0DB3E32C4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2125" y="4266892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cxnSp>
            <p:nvCxnSpPr>
              <p:cNvPr id="22590" name="直接箭头连接符 62">
                <a:extLst>
                  <a:ext uri="{FF2B5EF4-FFF2-40B4-BE49-F238E27FC236}">
                    <a16:creationId xmlns="" xmlns:a16="http://schemas.microsoft.com/office/drawing/2014/main" id="{A9978BD6-A5CE-B94F-B431-4475E3F0E7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98125" y="4485967"/>
                <a:ext cx="0" cy="100965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91" name="直接箭头连接符 63">
                <a:extLst>
                  <a:ext uri="{FF2B5EF4-FFF2-40B4-BE49-F238E27FC236}">
                    <a16:creationId xmlns="" xmlns:a16="http://schemas.microsoft.com/office/drawing/2014/main" id="{5449077C-C9B0-CF49-BD5D-4DDF7A6FD0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66500" y="4562167"/>
                <a:ext cx="0" cy="930275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92" name="直接箭头连接符 64">
                <a:extLst>
                  <a:ext uri="{FF2B5EF4-FFF2-40B4-BE49-F238E27FC236}">
                    <a16:creationId xmlns="" xmlns:a16="http://schemas.microsoft.com/office/drawing/2014/main" id="{5E5DC51A-DE53-8540-80BC-9839E8C124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58650" y="4473267"/>
                <a:ext cx="0" cy="109855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93" name="矩形 65">
                <a:extLst>
                  <a:ext uri="{FF2B5EF4-FFF2-40B4-BE49-F238E27FC236}">
                    <a16:creationId xmlns="" xmlns:a16="http://schemas.microsoft.com/office/drawing/2014/main" id="{76B4B120-FA8B-D442-B4A0-981CD9E88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600" y="604171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94" name="矩形 66">
                <a:extLst>
                  <a:ext uri="{FF2B5EF4-FFF2-40B4-BE49-F238E27FC236}">
                    <a16:creationId xmlns="" xmlns:a16="http://schemas.microsoft.com/office/drawing/2014/main" id="{6C51BC24-41F1-7D44-9F85-1456F31A7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025" y="603536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95" name="矩形 67">
                <a:extLst>
                  <a:ext uri="{FF2B5EF4-FFF2-40B4-BE49-F238E27FC236}">
                    <a16:creationId xmlns="" xmlns:a16="http://schemas.microsoft.com/office/drawing/2014/main" id="{515799EE-90E4-6E4A-BBB0-246FB34C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225" y="518446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</p:grpSp>
        <p:grpSp>
          <p:nvGrpSpPr>
            <p:cNvPr id="22535" name="组合 7">
              <a:extLst>
                <a:ext uri="{FF2B5EF4-FFF2-40B4-BE49-F238E27FC236}">
                  <a16:creationId xmlns="" xmlns:a16="http://schemas.microsoft.com/office/drawing/2014/main" id="{472B2D96-E03B-A54D-A371-DCDBBFD985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908" y="4604787"/>
              <a:ext cx="2489200" cy="2120900"/>
              <a:chOff x="925608" y="3986212"/>
              <a:chExt cx="2489200" cy="2120900"/>
            </a:xfrm>
          </p:grpSpPr>
          <p:sp>
            <p:nvSpPr>
              <p:cNvPr id="22541" name="圆角矩形 13">
                <a:extLst>
                  <a:ext uri="{FF2B5EF4-FFF2-40B4-BE49-F238E27FC236}">
                    <a16:creationId xmlns="" xmlns:a16="http://schemas.microsoft.com/office/drawing/2014/main" id="{BD53A59F-B6D7-4241-8ACD-994D71E18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608" y="4735512"/>
                <a:ext cx="2489200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grpSp>
            <p:nvGrpSpPr>
              <p:cNvPr id="22542" name="组合 14">
                <a:extLst>
                  <a:ext uri="{FF2B5EF4-FFF2-40B4-BE49-F238E27FC236}">
                    <a16:creationId xmlns="" xmlns:a16="http://schemas.microsoft.com/office/drawing/2014/main" id="{688EC0A8-65B1-034F-9485-05E0A56C7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1333" y="5303837"/>
                <a:ext cx="546100" cy="368300"/>
                <a:chOff x="3454400" y="4197350"/>
                <a:chExt cx="546100" cy="368300"/>
              </a:xfrm>
            </p:grpSpPr>
            <p:sp>
              <p:nvSpPr>
                <p:cNvPr id="22572" name="矩形 44">
                  <a:extLst>
                    <a:ext uri="{FF2B5EF4-FFF2-40B4-BE49-F238E27FC236}">
                      <a16:creationId xmlns="" xmlns:a16="http://schemas.microsoft.com/office/drawing/2014/main" id="{16ADD0E8-7F06-1F45-8055-634729049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400" y="4200525"/>
                  <a:ext cx="273050" cy="184150"/>
                </a:xfrm>
                <a:prstGeom prst="rect">
                  <a:avLst/>
                </a:prstGeom>
                <a:solidFill>
                  <a:srgbClr val="FFFF00"/>
                </a:solidFill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>
                    <a:spcBef>
                      <a:spcPct val="50000"/>
                    </a:spcBef>
                    <a:buClr>
                      <a:srgbClr val="FF0000"/>
                    </a:buClr>
                    <a:buSzPct val="75000"/>
                    <a:buFont typeface="Wingdings" pitchFamily="2" charset="2"/>
                    <a:buChar char="v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75000"/>
                    <a:buFont typeface="Wingdings" pitchFamily="2" charset="2"/>
                    <a:buChar char="¡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CN" altLang="en-US" sz="1800">
                    <a:ea typeface="华文彩云" pitchFamily="2" charset="-122"/>
                  </a:endParaRPr>
                </a:p>
              </p:txBody>
            </p:sp>
            <p:sp>
              <p:nvSpPr>
                <p:cNvPr id="22573" name="矩形 45">
                  <a:extLst>
                    <a:ext uri="{FF2B5EF4-FFF2-40B4-BE49-F238E27FC236}">
                      <a16:creationId xmlns="" xmlns:a16="http://schemas.microsoft.com/office/drawing/2014/main" id="{545D1188-10B9-384B-844B-F8CBBBBEA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400" y="4381500"/>
                  <a:ext cx="273050" cy="184150"/>
                </a:xfrm>
                <a:prstGeom prst="rect">
                  <a:avLst/>
                </a:prstGeom>
                <a:solidFill>
                  <a:srgbClr val="FFFF00"/>
                </a:solidFill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>
                    <a:spcBef>
                      <a:spcPct val="50000"/>
                    </a:spcBef>
                    <a:buClr>
                      <a:srgbClr val="FF0000"/>
                    </a:buClr>
                    <a:buSzPct val="75000"/>
                    <a:buFont typeface="Wingdings" pitchFamily="2" charset="2"/>
                    <a:buChar char="v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75000"/>
                    <a:buFont typeface="Wingdings" pitchFamily="2" charset="2"/>
                    <a:buChar char="¡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CN" altLang="en-US" sz="1800">
                    <a:ea typeface="华文彩云" pitchFamily="2" charset="-122"/>
                  </a:endParaRPr>
                </a:p>
              </p:txBody>
            </p:sp>
            <p:sp>
              <p:nvSpPr>
                <p:cNvPr id="22574" name="矩形 46">
                  <a:extLst>
                    <a:ext uri="{FF2B5EF4-FFF2-40B4-BE49-F238E27FC236}">
                      <a16:creationId xmlns="" xmlns:a16="http://schemas.microsoft.com/office/drawing/2014/main" id="{35FBF630-D1D5-C24A-A54F-872627BF6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7450" y="4197350"/>
                  <a:ext cx="273050" cy="184150"/>
                </a:xfrm>
                <a:prstGeom prst="rect">
                  <a:avLst/>
                </a:prstGeom>
                <a:solidFill>
                  <a:srgbClr val="FFFF00"/>
                </a:solidFill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>
                    <a:spcBef>
                      <a:spcPct val="50000"/>
                    </a:spcBef>
                    <a:buClr>
                      <a:srgbClr val="FF0000"/>
                    </a:buClr>
                    <a:buSzPct val="75000"/>
                    <a:buFont typeface="Wingdings" pitchFamily="2" charset="2"/>
                    <a:buChar char="v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75000"/>
                    <a:buFont typeface="Wingdings" pitchFamily="2" charset="2"/>
                    <a:buChar char="¡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¨"/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CN" altLang="en-US" sz="1800">
                    <a:ea typeface="华文彩云" pitchFamily="2" charset="-122"/>
                  </a:endParaRPr>
                </a:p>
              </p:txBody>
            </p:sp>
          </p:grpSp>
          <p:sp>
            <p:nvSpPr>
              <p:cNvPr id="22543" name="矩形 15">
                <a:extLst>
                  <a:ext uri="{FF2B5EF4-FFF2-40B4-BE49-F238E27FC236}">
                    <a16:creationId xmlns="" xmlns:a16="http://schemas.microsoft.com/office/drawing/2014/main" id="{1DFD6322-3F08-8846-865E-4ED7BC32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758" y="3986212"/>
                <a:ext cx="273050" cy="184150"/>
              </a:xfrm>
              <a:prstGeom prst="rect">
                <a:avLst/>
              </a:prstGeom>
              <a:solidFill>
                <a:srgbClr val="FFFF0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44" name="矩形 16">
                <a:extLst>
                  <a:ext uri="{FF2B5EF4-FFF2-40B4-BE49-F238E27FC236}">
                    <a16:creationId xmlns="" xmlns:a16="http://schemas.microsoft.com/office/drawing/2014/main" id="{6773929B-0739-154A-A760-E4139B095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758" y="4154487"/>
                <a:ext cx="273050" cy="184150"/>
              </a:xfrm>
              <a:prstGeom prst="rect">
                <a:avLst/>
              </a:prstGeom>
              <a:solidFill>
                <a:srgbClr val="FFFF0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45" name="矩形 17">
                <a:extLst>
                  <a:ext uri="{FF2B5EF4-FFF2-40B4-BE49-F238E27FC236}">
                    <a16:creationId xmlns="" xmlns:a16="http://schemas.microsoft.com/office/drawing/2014/main" id="{38F3ADEF-AC14-134B-9550-5550C4190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808" y="3989387"/>
                <a:ext cx="273050" cy="184150"/>
              </a:xfrm>
              <a:prstGeom prst="rect">
                <a:avLst/>
              </a:prstGeom>
              <a:solidFill>
                <a:srgbClr val="FFFF0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46" name="矩形 18">
                <a:extLst>
                  <a:ext uri="{FF2B5EF4-FFF2-40B4-BE49-F238E27FC236}">
                    <a16:creationId xmlns="" xmlns:a16="http://schemas.microsoft.com/office/drawing/2014/main" id="{5EEB7134-9D51-6D4D-9AC5-BD538A16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808" y="415448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47" name="矩形 19">
                <a:extLst>
                  <a:ext uri="{FF2B5EF4-FFF2-40B4-BE49-F238E27FC236}">
                    <a16:creationId xmlns="" xmlns:a16="http://schemas.microsoft.com/office/drawing/2014/main" id="{346F174F-09C2-6841-9623-494A50D7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83" y="3986212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48" name="矩形 20">
                <a:extLst>
                  <a:ext uri="{FF2B5EF4-FFF2-40B4-BE49-F238E27FC236}">
                    <a16:creationId xmlns="" xmlns:a16="http://schemas.microsoft.com/office/drawing/2014/main" id="{4C81C7B2-0705-6045-94C7-5B8E1A92C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83" y="4154487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49" name="矩形 21">
                <a:extLst>
                  <a:ext uri="{FF2B5EF4-FFF2-40B4-BE49-F238E27FC236}">
                    <a16:creationId xmlns="" xmlns:a16="http://schemas.microsoft.com/office/drawing/2014/main" id="{92E9FC0E-1F91-F94F-83FA-CDF8CD001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333" y="3989387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0" name="矩形 22">
                <a:extLst>
                  <a:ext uri="{FF2B5EF4-FFF2-40B4-BE49-F238E27FC236}">
                    <a16:creationId xmlns="" xmlns:a16="http://schemas.microsoft.com/office/drawing/2014/main" id="{EE4DF75A-047F-2C4B-8C2D-F3EF3CA15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333" y="4154487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1" name="矩形 23">
                <a:extLst>
                  <a:ext uri="{FF2B5EF4-FFF2-40B4-BE49-F238E27FC236}">
                    <a16:creationId xmlns="" xmlns:a16="http://schemas.microsoft.com/office/drawing/2014/main" id="{3421A11F-DE49-5A48-8DAE-931484E77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858" y="501173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2" name="矩形 24">
                <a:extLst>
                  <a:ext uri="{FF2B5EF4-FFF2-40B4-BE49-F238E27FC236}">
                    <a16:creationId xmlns="" xmlns:a16="http://schemas.microsoft.com/office/drawing/2014/main" id="{C5695B0D-E87D-7546-A0E4-7438769D5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708" y="5110162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3" name="矩形 25">
                <a:extLst>
                  <a:ext uri="{FF2B5EF4-FFF2-40B4-BE49-F238E27FC236}">
                    <a16:creationId xmlns="" xmlns:a16="http://schemas.microsoft.com/office/drawing/2014/main" id="{82474084-A830-EA4A-9C67-6A7C2A1C2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7158" y="5294312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4" name="矩形 26">
                <a:extLst>
                  <a:ext uri="{FF2B5EF4-FFF2-40B4-BE49-F238E27FC236}">
                    <a16:creationId xmlns="" xmlns:a16="http://schemas.microsoft.com/office/drawing/2014/main" id="{073F0B40-159E-7C45-9932-EBB8F806C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208" y="5294312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5" name="矩形 27">
                <a:extLst>
                  <a:ext uri="{FF2B5EF4-FFF2-40B4-BE49-F238E27FC236}">
                    <a16:creationId xmlns="" xmlns:a16="http://schemas.microsoft.com/office/drawing/2014/main" id="{9BA9BE47-85BB-8747-81FF-582EC937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733" y="5614987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56" name="矩形 28">
                <a:extLst>
                  <a:ext uri="{FF2B5EF4-FFF2-40B4-BE49-F238E27FC236}">
                    <a16:creationId xmlns="" xmlns:a16="http://schemas.microsoft.com/office/drawing/2014/main" id="{FAF79483-510D-A64E-AC78-9D8EB61BE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783" y="5614987"/>
                <a:ext cx="273050" cy="184150"/>
              </a:xfrm>
              <a:prstGeom prst="rect">
                <a:avLst/>
              </a:prstGeom>
              <a:solidFill>
                <a:srgbClr val="FF9966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cxnSp>
            <p:nvCxnSpPr>
              <p:cNvPr id="22557" name="直接箭头连接符 29">
                <a:extLst>
                  <a:ext uri="{FF2B5EF4-FFF2-40B4-BE49-F238E27FC236}">
                    <a16:creationId xmlns="" xmlns:a16="http://schemas.microsoft.com/office/drawing/2014/main" id="{6F83CB43-8932-7A40-90B2-6B103A5F2D6C}"/>
                  </a:ext>
                </a:extLst>
              </p:cNvPr>
              <p:cNvCxnSpPr>
                <a:cxnSpLocks noChangeShapeType="1"/>
                <a:stCxn id="22546" idx="2"/>
                <a:endCxn id="22551" idx="0"/>
              </p:cNvCxnSpPr>
              <p:nvPr/>
            </p:nvCxnSpPr>
            <p:spPr bwMode="auto">
              <a:xfrm>
                <a:off x="1392333" y="4338637"/>
                <a:ext cx="273050" cy="67310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58" name="直接箭头连接符 30">
                <a:extLst>
                  <a:ext uri="{FF2B5EF4-FFF2-40B4-BE49-F238E27FC236}">
                    <a16:creationId xmlns="" xmlns:a16="http://schemas.microsoft.com/office/drawing/2014/main" id="{08785C07-519D-3340-BEAC-CBC94E51AFA2}"/>
                  </a:ext>
                </a:extLst>
              </p:cNvPr>
              <p:cNvCxnSpPr>
                <a:cxnSpLocks noChangeShapeType="1"/>
                <a:endCxn id="22572" idx="0"/>
              </p:cNvCxnSpPr>
              <p:nvPr/>
            </p:nvCxnSpPr>
            <p:spPr bwMode="auto">
              <a:xfrm>
                <a:off x="1119283" y="4338637"/>
                <a:ext cx="28575" cy="968375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59" name="直接箭头连接符 31">
                <a:extLst>
                  <a:ext uri="{FF2B5EF4-FFF2-40B4-BE49-F238E27FC236}">
                    <a16:creationId xmlns="" xmlns:a16="http://schemas.microsoft.com/office/drawing/2014/main" id="{76CB13A0-8934-8C40-8375-A854D1CD3702}"/>
                  </a:ext>
                </a:extLst>
              </p:cNvPr>
              <p:cNvCxnSpPr>
                <a:cxnSpLocks noChangeShapeType="1"/>
                <a:stCxn id="22548" idx="2"/>
              </p:cNvCxnSpPr>
              <p:nvPr/>
            </p:nvCxnSpPr>
            <p:spPr bwMode="auto">
              <a:xfrm>
                <a:off x="2017808" y="4338637"/>
                <a:ext cx="152400" cy="955675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0" name="直接箭头连接符 32">
                <a:extLst>
                  <a:ext uri="{FF2B5EF4-FFF2-40B4-BE49-F238E27FC236}">
                    <a16:creationId xmlns="" xmlns:a16="http://schemas.microsoft.com/office/drawing/2014/main" id="{27E825AA-C94B-4542-963B-D90061845F1F}"/>
                  </a:ext>
                </a:extLst>
              </p:cNvPr>
              <p:cNvCxnSpPr>
                <a:cxnSpLocks noChangeShapeType="1"/>
                <a:stCxn id="22550" idx="2"/>
              </p:cNvCxnSpPr>
              <p:nvPr/>
            </p:nvCxnSpPr>
            <p:spPr bwMode="auto">
              <a:xfrm>
                <a:off x="2290858" y="4338637"/>
                <a:ext cx="415925" cy="125095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61" name="矩形 33">
                <a:extLst>
                  <a:ext uri="{FF2B5EF4-FFF2-40B4-BE49-F238E27FC236}">
                    <a16:creationId xmlns="" xmlns:a16="http://schemas.microsoft.com/office/drawing/2014/main" id="{A230A435-C32B-6B4F-BBE3-DFF49C721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083" y="400208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62" name="矩形 34">
                <a:extLst>
                  <a:ext uri="{FF2B5EF4-FFF2-40B4-BE49-F238E27FC236}">
                    <a16:creationId xmlns="" xmlns:a16="http://schemas.microsoft.com/office/drawing/2014/main" id="{4609681E-755F-4544-9B69-92D2848B7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083" y="4170362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63" name="矩形 35">
                <a:extLst>
                  <a:ext uri="{FF2B5EF4-FFF2-40B4-BE49-F238E27FC236}">
                    <a16:creationId xmlns="" xmlns:a16="http://schemas.microsoft.com/office/drawing/2014/main" id="{06A255C2-E47D-8241-88D7-CD6418823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7133" y="4002086"/>
                <a:ext cx="273050" cy="225425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64" name="矩形 36">
                <a:extLst>
                  <a:ext uri="{FF2B5EF4-FFF2-40B4-BE49-F238E27FC236}">
                    <a16:creationId xmlns="" xmlns:a16="http://schemas.microsoft.com/office/drawing/2014/main" id="{FA4DE43C-70D2-B742-8C07-E5AFFE08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7133" y="4170362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65" name="矩形 37">
                <a:extLst>
                  <a:ext uri="{FF2B5EF4-FFF2-40B4-BE49-F238E27FC236}">
                    <a16:creationId xmlns="" xmlns:a16="http://schemas.microsoft.com/office/drawing/2014/main" id="{1D4C903C-0FFB-824E-90EB-19ECC301C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033" y="487203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66" name="矩形 38">
                <a:extLst>
                  <a:ext uri="{FF2B5EF4-FFF2-40B4-BE49-F238E27FC236}">
                    <a16:creationId xmlns="" xmlns:a16="http://schemas.microsoft.com/office/drawing/2014/main" id="{EB8FF04B-62D4-684E-A228-68D59EF2F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183" y="5018087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22567" name="矩形 39">
                <a:extLst>
                  <a:ext uri="{FF2B5EF4-FFF2-40B4-BE49-F238E27FC236}">
                    <a16:creationId xmlns="" xmlns:a16="http://schemas.microsoft.com/office/drawing/2014/main" id="{E0885952-8848-AA41-9AFF-F46E5380A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983" y="5237162"/>
                <a:ext cx="273050" cy="184150"/>
              </a:xfrm>
              <a:prstGeom prst="rect">
                <a:avLst/>
              </a:prstGeom>
              <a:solidFill>
                <a:srgbClr val="00B0F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CN" altLang="en-US" sz="1800">
                  <a:ea typeface="华文彩云" pitchFamily="2" charset="-122"/>
                </a:endParaRPr>
              </a:p>
            </p:txBody>
          </p:sp>
          <p:cxnSp>
            <p:nvCxnSpPr>
              <p:cNvPr id="22568" name="直接箭头连接符 40">
                <a:extLst>
                  <a:ext uri="{FF2B5EF4-FFF2-40B4-BE49-F238E27FC236}">
                    <a16:creationId xmlns="" xmlns:a16="http://schemas.microsoft.com/office/drawing/2014/main" id="{0A5EF226-A059-254B-A4D1-DF6237E13740}"/>
                  </a:ext>
                </a:extLst>
              </p:cNvPr>
              <p:cNvCxnSpPr>
                <a:cxnSpLocks noChangeShapeType="1"/>
                <a:stCxn id="22562" idx="2"/>
              </p:cNvCxnSpPr>
              <p:nvPr/>
            </p:nvCxnSpPr>
            <p:spPr bwMode="auto">
              <a:xfrm flipH="1">
                <a:off x="2563908" y="4354512"/>
                <a:ext cx="266700" cy="48260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9" name="直接箭头连接符 41">
                <a:extLst>
                  <a:ext uri="{FF2B5EF4-FFF2-40B4-BE49-F238E27FC236}">
                    <a16:creationId xmlns="" xmlns:a16="http://schemas.microsoft.com/office/drawing/2014/main" id="{7FCCD788-FAB5-EC46-9F32-B7BD16F5723E}"/>
                  </a:ext>
                </a:extLst>
              </p:cNvPr>
              <p:cNvCxnSpPr>
                <a:cxnSpLocks noChangeShapeType="1"/>
                <a:stCxn id="22564" idx="2"/>
                <a:endCxn id="22567" idx="0"/>
              </p:cNvCxnSpPr>
              <p:nvPr/>
            </p:nvCxnSpPr>
            <p:spPr bwMode="auto">
              <a:xfrm flipH="1">
                <a:off x="3046508" y="4354512"/>
                <a:ext cx="57150" cy="88265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0" name="直接箭头连接符 42">
                <a:extLst>
                  <a:ext uri="{FF2B5EF4-FFF2-40B4-BE49-F238E27FC236}">
                    <a16:creationId xmlns="" xmlns:a16="http://schemas.microsoft.com/office/drawing/2014/main" id="{36470A2B-C000-3945-ADDF-FCF6FA84F376}"/>
                  </a:ext>
                </a:extLst>
              </p:cNvPr>
              <p:cNvCxnSpPr>
                <a:cxnSpLocks noChangeShapeType="1"/>
                <a:stCxn id="22562" idx="0"/>
              </p:cNvCxnSpPr>
              <p:nvPr/>
            </p:nvCxnSpPr>
            <p:spPr bwMode="auto">
              <a:xfrm>
                <a:off x="2830608" y="4170362"/>
                <a:ext cx="130175" cy="93345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1" name="直接箭头连接符 43">
                <a:extLst>
                  <a:ext uri="{FF2B5EF4-FFF2-40B4-BE49-F238E27FC236}">
                    <a16:creationId xmlns="" xmlns:a16="http://schemas.microsoft.com/office/drawing/2014/main" id="{5D040996-1801-5A42-A230-89EDF758B75F}"/>
                  </a:ext>
                </a:extLst>
              </p:cNvPr>
              <p:cNvCxnSpPr>
                <a:cxnSpLocks noChangeShapeType="1"/>
                <a:stCxn id="22564" idx="0"/>
                <a:endCxn id="22566" idx="0"/>
              </p:cNvCxnSpPr>
              <p:nvPr/>
            </p:nvCxnSpPr>
            <p:spPr bwMode="auto">
              <a:xfrm flipH="1">
                <a:off x="2741708" y="4170362"/>
                <a:ext cx="361950" cy="847725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36" name="TextBox 64">
              <a:extLst>
                <a:ext uri="{FF2B5EF4-FFF2-40B4-BE49-F238E27FC236}">
                  <a16:creationId xmlns="" xmlns:a16="http://schemas.microsoft.com/office/drawing/2014/main" id="{191821E4-8734-0F4D-8FAB-8D6AF2E65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00" y="6291506"/>
              <a:ext cx="673875" cy="3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>
                  <a:ea typeface="华文彩云" pitchFamily="2" charset="-122"/>
                </a:rPr>
                <a:t>jobs</a:t>
              </a:r>
              <a:endParaRPr kumimoji="0" lang="zh-CN" altLang="en-US" sz="1800">
                <a:ea typeface="华文彩云" pitchFamily="2" charset="-122"/>
              </a:endParaRPr>
            </a:p>
          </p:txBody>
        </p:sp>
        <p:sp>
          <p:nvSpPr>
            <p:cNvPr id="22537" name="TextBox 65">
              <a:extLst>
                <a:ext uri="{FF2B5EF4-FFF2-40B4-BE49-F238E27FC236}">
                  <a16:creationId xmlns="" xmlns:a16="http://schemas.microsoft.com/office/drawing/2014/main" id="{3F278A9B-AC53-7F41-9565-CF32979C2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695" y="6325637"/>
              <a:ext cx="673875" cy="3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>
                  <a:ea typeface="华文彩云" pitchFamily="2" charset="-122"/>
                </a:rPr>
                <a:t>jobs</a:t>
              </a:r>
              <a:endParaRPr kumimoji="0" lang="zh-CN" altLang="en-US" sz="1800">
                <a:ea typeface="华文彩云" pitchFamily="2" charset="-122"/>
              </a:endParaRPr>
            </a:p>
          </p:txBody>
        </p:sp>
        <p:sp>
          <p:nvSpPr>
            <p:cNvPr id="22538" name="TextBox 66">
              <a:extLst>
                <a:ext uri="{FF2B5EF4-FFF2-40B4-BE49-F238E27FC236}">
                  <a16:creationId xmlns="" xmlns:a16="http://schemas.microsoft.com/office/drawing/2014/main" id="{C3B701D9-9606-C64B-BD8A-1B5710D14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925" y="4630857"/>
              <a:ext cx="673875" cy="3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>
                  <a:ea typeface="华文彩云" pitchFamily="2" charset="-122"/>
                </a:rPr>
                <a:t>pilot</a:t>
              </a:r>
              <a:endParaRPr kumimoji="0" lang="zh-CN" altLang="en-US" sz="1800">
                <a:ea typeface="华文彩云" pitchFamily="2" charset="-122"/>
              </a:endParaRPr>
            </a:p>
          </p:txBody>
        </p:sp>
        <p:sp>
          <p:nvSpPr>
            <p:cNvPr id="22539" name="TextBox 70">
              <a:extLst>
                <a:ext uri="{FF2B5EF4-FFF2-40B4-BE49-F238E27FC236}">
                  <a16:creationId xmlns="" xmlns:a16="http://schemas.microsoft.com/office/drawing/2014/main" id="{BBDACA78-D154-F644-AA8B-583936445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0662" y="6367996"/>
              <a:ext cx="673875" cy="3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>
                  <a:ea typeface="华文彩云" pitchFamily="2" charset="-122"/>
                </a:rPr>
                <a:t>(A)</a:t>
              </a:r>
              <a:endParaRPr kumimoji="0" lang="zh-CN" altLang="en-US" sz="1800">
                <a:ea typeface="华文彩云" pitchFamily="2" charset="-122"/>
              </a:endParaRPr>
            </a:p>
          </p:txBody>
        </p:sp>
        <p:sp>
          <p:nvSpPr>
            <p:cNvPr id="22540" name="TextBox 71">
              <a:extLst>
                <a:ext uri="{FF2B5EF4-FFF2-40B4-BE49-F238E27FC236}">
                  <a16:creationId xmlns="" xmlns:a16="http://schemas.microsoft.com/office/drawing/2014/main" id="{A823EB03-EB71-3A4C-A6F3-303373402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583" y="6367996"/>
              <a:ext cx="537350" cy="3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>
                  <a:ea typeface="华文彩云" pitchFamily="2" charset="-122"/>
                </a:rPr>
                <a:t>(B)</a:t>
              </a:r>
              <a:endParaRPr kumimoji="0" lang="zh-CN" altLang="en-US" sz="1800">
                <a:ea typeface="华文彩云" pitchFamily="2" charset="-122"/>
              </a:endParaRPr>
            </a:p>
          </p:txBody>
        </p:sp>
      </p:grpSp>
      <p:sp>
        <p:nvSpPr>
          <p:cNvPr id="22533" name="标题 1">
            <a:extLst>
              <a:ext uri="{FF2B5EF4-FFF2-40B4-BE49-F238E27FC236}">
                <a16:creationId xmlns="" xmlns:a16="http://schemas.microsoft.com/office/drawing/2014/main" id="{F18FBD84-0B2A-7B4E-A7C3-5E25FB75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3" y="228600"/>
            <a:ext cx="11742737" cy="66040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</a:pPr>
            <a:r>
              <a:rPr lang="en-US" altLang="zh-CN" sz="2800" u="sng" dirty="0">
                <a:ea typeface="宋体" panose="02010600030101010101" pitchFamily="2" charset="-122"/>
              </a:rPr>
              <a:t>DIRAC-based Computing platform for IHEP experiments </a:t>
            </a:r>
            <a:r>
              <a:rPr lang="en-US" altLang="zh-CN" sz="2800" dirty="0">
                <a:ea typeface="宋体" panose="02010600030101010101" pitchFamily="2" charset="-122"/>
              </a:rPr>
              <a:t> (cont.)</a:t>
            </a:r>
            <a:endParaRPr lang="en-US" altLang="zh-CN" sz="2800" u="sng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>
            <a:extLst>
              <a:ext uri="{FF2B5EF4-FFF2-40B4-BE49-F238E27FC236}">
                <a16:creationId xmlns="" xmlns:a16="http://schemas.microsoft.com/office/drawing/2014/main" id="{1BCCA74C-EDE2-0547-8C04-2388CDAE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987213" cy="1517650"/>
          </a:xfrm>
        </p:spPr>
        <p:txBody>
          <a:bodyPr/>
          <a:lstStyle/>
          <a:p>
            <a:pPr algn="r"/>
            <a:r>
              <a:rPr lang="en-US" altLang="zh-CN" sz="2800">
                <a:ea typeface="宋体" panose="02010600030101010101" pitchFamily="2" charset="-122"/>
              </a:rPr>
              <a:t>High-Performance computing platforms</a:t>
            </a:r>
            <a:endParaRPr kumimoji="1" lang="zh-CN" altLang="en-US" sz="2800">
              <a:ea typeface="宋体" panose="02010600030101010101" pitchFamily="2" charset="-122"/>
            </a:endParaRPr>
          </a:p>
        </p:txBody>
      </p:sp>
      <p:sp>
        <p:nvSpPr>
          <p:cNvPr id="23555" name="幻灯片编号占位符 3">
            <a:extLst>
              <a:ext uri="{FF2B5EF4-FFF2-40B4-BE49-F238E27FC236}">
                <a16:creationId xmlns="" xmlns:a16="http://schemas.microsoft.com/office/drawing/2014/main" id="{84474D4C-6DAB-F54B-BAE8-5C2430BE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7B06F5-3481-F842-A44E-8BD2D83B4BA4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="" xmlns:a16="http://schemas.microsoft.com/office/drawing/2014/main" id="{558AD762-77AA-C348-98DA-BC4F2424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>
                <a:ea typeface="宋体" panose="02010600030101010101" pitchFamily="2" charset="-122"/>
              </a:rPr>
              <a:t>High-Performance computing platforms</a:t>
            </a:r>
            <a:endParaRPr kumimoji="1" lang="zh-CN" altLang="en-US" sz="3200">
              <a:ea typeface="宋体" panose="02010600030101010101" pitchFamily="2" charset="-122"/>
            </a:endParaRPr>
          </a:p>
        </p:txBody>
      </p:sp>
      <p:sp useBgFill="1">
        <p:nvSpPr>
          <p:cNvPr id="24579" name="内容占位符 2">
            <a:extLst>
              <a:ext uri="{FF2B5EF4-FFF2-40B4-BE49-F238E27FC236}">
                <a16:creationId xmlns="" xmlns:a16="http://schemas.microsoft.com/office/drawing/2014/main" id="{2ADAD336-2FFD-BF41-B9F2-3AD970366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296988"/>
            <a:ext cx="11379200" cy="5213981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宋体" panose="02010600030101010101" pitchFamily="2" charset="-122"/>
              </a:rPr>
              <a:t>Both IHEP and CC-IN2P3 deployed pilot high-performance computing platforms</a:t>
            </a:r>
          </a:p>
          <a:p>
            <a:pPr lvl="1"/>
            <a:r>
              <a:rPr lang="en-US" altLang="zh-CN" sz="1800" i="1" dirty="0">
                <a:ea typeface="宋体" panose="02010600030101010101" pitchFamily="2" charset="-122"/>
              </a:rPr>
              <a:t>IHEP </a:t>
            </a:r>
            <a:r>
              <a:rPr lang="en-US" altLang="zh-CN" sz="1800" i="1" dirty="0" smtClean="0">
                <a:ea typeface="宋体" panose="02010600030101010101" pitchFamily="2" charset="-122"/>
              </a:rPr>
              <a:t>(2018): 2800 </a:t>
            </a:r>
            <a:r>
              <a:rPr lang="en-US" altLang="zh-CN" sz="1800" i="1" dirty="0">
                <a:ea typeface="宋体" panose="02010600030101010101" pitchFamily="2" charset="-122"/>
              </a:rPr>
              <a:t>CPU cores(125</a:t>
            </a:r>
            <a:r>
              <a:rPr lang="zh-CN" altLang="en-US" sz="1800" i="1" dirty="0">
                <a:ea typeface="宋体" panose="02010600030101010101" pitchFamily="2" charset="-122"/>
              </a:rPr>
              <a:t> </a:t>
            </a:r>
            <a:r>
              <a:rPr lang="en-US" altLang="zh-CN" sz="1800" i="1" dirty="0">
                <a:ea typeface="宋体" panose="02010600030101010101" pitchFamily="2" charset="-122"/>
              </a:rPr>
              <a:t>work</a:t>
            </a:r>
            <a:r>
              <a:rPr lang="zh-CN" altLang="en-US" sz="1800" i="1" dirty="0">
                <a:ea typeface="宋体" panose="02010600030101010101" pitchFamily="2" charset="-122"/>
              </a:rPr>
              <a:t> </a:t>
            </a:r>
            <a:r>
              <a:rPr lang="en-US" altLang="zh-CN" sz="1800" i="1" dirty="0">
                <a:ea typeface="宋体" panose="02010600030101010101" pitchFamily="2" charset="-122"/>
              </a:rPr>
              <a:t>nodes</a:t>
            </a:r>
            <a:r>
              <a:rPr lang="en-US" altLang="zh-CN" sz="1800" i="1" dirty="0" smtClean="0">
                <a:ea typeface="宋体" panose="02010600030101010101" pitchFamily="2" charset="-122"/>
              </a:rPr>
              <a:t>), 600TFlops(80 </a:t>
            </a:r>
            <a:r>
              <a:rPr lang="en-US" altLang="zh-CN" sz="1800" i="1" dirty="0">
                <a:ea typeface="宋体" panose="02010600030101010101" pitchFamily="2" charset="-122"/>
              </a:rPr>
              <a:t>NVIDIA V100 GPUs in 10 </a:t>
            </a:r>
            <a:r>
              <a:rPr lang="en-US" altLang="zh-CN" sz="1800" i="1" dirty="0" smtClean="0">
                <a:ea typeface="宋体" panose="02010600030101010101" pitchFamily="2" charset="-122"/>
              </a:rPr>
              <a:t>hosts,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sz="1800" dirty="0" smtClean="0">
                <a:ea typeface="宋体" panose="02010600030101010101" pitchFamily="2" charset="-122"/>
              </a:rPr>
              <a:t>Double</a:t>
            </a:r>
            <a:r>
              <a:rPr lang="zh-CN" altLang="en-US" sz="1800" dirty="0" smtClean="0">
                <a:ea typeface="宋体" panose="02010600030101010101" pitchFamily="2" charset="-122"/>
              </a:rPr>
              <a:t> </a:t>
            </a:r>
            <a:r>
              <a:rPr lang="en-US" altLang="zh-CN" sz="1800" dirty="0" smtClean="0">
                <a:ea typeface="宋体" panose="02010600030101010101" pitchFamily="2" charset="-122"/>
              </a:rPr>
              <a:t>Precision</a:t>
            </a:r>
            <a:r>
              <a:rPr lang="en-US" altLang="zh-CN" sz="1800" i="1" dirty="0" smtClean="0">
                <a:ea typeface="宋体" panose="02010600030101010101" pitchFamily="2" charset="-122"/>
              </a:rPr>
              <a:t>), InfiniBand  </a:t>
            </a:r>
            <a:r>
              <a:rPr lang="en-US" altLang="zh-CN" sz="1800" i="1" dirty="0">
                <a:ea typeface="宋体" panose="02010600030101010101" pitchFamily="2" charset="-122"/>
              </a:rPr>
              <a:t>EDR </a:t>
            </a:r>
            <a:r>
              <a:rPr lang="en-US" altLang="zh-CN" sz="1800" i="1" dirty="0" smtClean="0">
                <a:ea typeface="宋体" panose="02010600030101010101" pitchFamily="2" charset="-122"/>
              </a:rPr>
              <a:t>interconnection</a:t>
            </a:r>
            <a:r>
              <a:rPr lang="en-US" altLang="zh-CN" sz="1800" i="1" dirty="0">
                <a:ea typeface="宋体" panose="02010600030101010101" pitchFamily="2" charset="-122"/>
              </a:rPr>
              <a:t>, Integrated to “HEP job tool” for job submission and query</a:t>
            </a:r>
          </a:p>
          <a:p>
            <a:pPr lvl="1"/>
            <a:r>
              <a:rPr lang="en-US" altLang="zh-CN" sz="1800" i="1" dirty="0">
                <a:ea typeface="宋体" panose="02010600030101010101" pitchFamily="2" charset="-122"/>
              </a:rPr>
              <a:t>CC-IN2P3: 160 CPU cores, 40 NVIDIA TESLA K80 GPUs in 10 hosts, </a:t>
            </a:r>
            <a:r>
              <a:rPr lang="en-US" altLang="zh-CN" sz="1800" i="1" dirty="0" smtClean="0">
                <a:ea typeface="宋体" panose="02010600030101010101" pitchFamily="2" charset="-122"/>
              </a:rPr>
              <a:t>InfiniBand </a:t>
            </a:r>
            <a:r>
              <a:rPr lang="en-US" altLang="zh-CN" sz="1800" i="1" dirty="0">
                <a:ea typeface="宋体" panose="02010600030101010101" pitchFamily="2" charset="-122"/>
              </a:rPr>
              <a:t>interconnection</a:t>
            </a:r>
          </a:p>
          <a:p>
            <a:pPr lvl="1"/>
            <a:r>
              <a:rPr lang="en-US" altLang="zh-CN" sz="1800" i="1" dirty="0">
                <a:ea typeface="宋体" panose="02010600030101010101" pitchFamily="2" charset="-122"/>
              </a:rPr>
              <a:t>programming environment: CUDA, OpenCL, OpenMP, MPI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Early adopters getting familiar with those platforms</a:t>
            </a:r>
          </a:p>
          <a:p>
            <a:pPr lvl="1"/>
            <a:r>
              <a:rPr lang="en-US" altLang="zh-CN" sz="1800" i="1" dirty="0">
                <a:ea typeface="宋体" panose="02010600030101010101" pitchFamily="2" charset="-122"/>
              </a:rPr>
              <a:t>The platforms are integrated to the workload management systems of both sites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Sites understanding how to operate them and attracting users to these new facilities</a:t>
            </a:r>
          </a:p>
          <a:p>
            <a:pPr lvl="1"/>
            <a:r>
              <a:rPr lang="en-US" altLang="zh-CN" sz="1800" i="1" dirty="0" err="1">
                <a:ea typeface="宋体" panose="02010600030101010101" pitchFamily="2" charset="-122"/>
              </a:rPr>
              <a:t>Slurm</a:t>
            </a:r>
            <a:r>
              <a:rPr lang="en-US" altLang="zh-CN" sz="1800" i="1" dirty="0">
                <a:ea typeface="宋体" panose="02010600030101010101" pitchFamily="2" charset="-122"/>
              </a:rPr>
              <a:t> +  Docker</a:t>
            </a:r>
          </a:p>
          <a:p>
            <a:pPr lvl="1"/>
            <a:r>
              <a:rPr lang="en-US" altLang="zh-CN" sz="1800" i="1" dirty="0" smtClean="0">
                <a:ea typeface="宋体" panose="02010600030101010101" pitchFamily="2" charset="-122"/>
              </a:rPr>
              <a:t>Experience </a:t>
            </a:r>
            <a:r>
              <a:rPr lang="en-US" altLang="zh-CN" sz="1800" i="1" dirty="0">
                <a:ea typeface="宋体" panose="02010600030101010101" pitchFamily="2" charset="-122"/>
              </a:rPr>
              <a:t>to be shared among sites operators, platforms are integrated to the workload management systems of both sites</a:t>
            </a:r>
            <a:endParaRPr lang="zh-CN" altLang="en-US" sz="1800" i="1" dirty="0">
              <a:ea typeface="宋体" panose="02010600030101010101" pitchFamily="2" charset="-122"/>
            </a:endParaRPr>
          </a:p>
        </p:txBody>
      </p:sp>
      <p:sp>
        <p:nvSpPr>
          <p:cNvPr id="24580" name="幻灯片编号占位符 3">
            <a:extLst>
              <a:ext uri="{FF2B5EF4-FFF2-40B4-BE49-F238E27FC236}">
                <a16:creationId xmlns="" xmlns:a16="http://schemas.microsoft.com/office/drawing/2014/main" id="{887CB671-AB8A-C445-9BD1-7166A607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7F0160-2722-8F42-87AA-9C950CAC9F9C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>
            <a:extLst>
              <a:ext uri="{FF2B5EF4-FFF2-40B4-BE49-F238E27FC236}">
                <a16:creationId xmlns="" xmlns:a16="http://schemas.microsoft.com/office/drawing/2014/main" id="{DC817F95-EE66-DD48-AFDD-C5AE19F7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>
                <a:ea typeface="宋体" panose="02010600030101010101" pitchFamily="2" charset="-122"/>
              </a:rPr>
              <a:t>High-Performance computing platforms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="" xmlns:a16="http://schemas.microsoft.com/office/drawing/2014/main" id="{EE9D4BD2-B325-F646-B6F2-EE75B253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fld id="{B1CBC1BC-1018-BB46-9AAE-FAC567C7ABCB}" type="slidenum">
              <a:rPr lang="zh-CN" altLang="en-US" smtClean="0">
                <a:ea typeface="宋体" panose="02010600030101010101" pitchFamily="2" charset="-122"/>
              </a:rPr>
              <a:pPr/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4" y="1263163"/>
            <a:ext cx="11221941" cy="513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="" xmlns:a16="http://schemas.microsoft.com/office/drawing/2014/main" id="{D8EF608A-402C-9849-8EDF-7AE51647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>
                <a:ea typeface="宋体" panose="02010600030101010101" pitchFamily="2" charset="-122"/>
              </a:rPr>
              <a:t>Background</a:t>
            </a:r>
            <a:endParaRPr lang="en-US" altLang="zh-CN">
              <a:ea typeface="宋体" panose="02010600030101010101" pitchFamily="2" charset="-122"/>
            </a:endParaRPr>
          </a:p>
        </p:txBody>
      </p:sp>
      <p:sp useBgFill="1">
        <p:nvSpPr>
          <p:cNvPr id="6147" name="内容占位符 2">
            <a:extLst>
              <a:ext uri="{FF2B5EF4-FFF2-40B4-BE49-F238E27FC236}">
                <a16:creationId xmlns="" xmlns:a16="http://schemas.microsoft.com/office/drawing/2014/main" id="{E47B7B6C-714F-9249-844F-3906D284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296988"/>
            <a:ext cx="11761787" cy="50069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Guiding principle </a:t>
            </a:r>
          </a:p>
          <a:p>
            <a:pPr lvl="1"/>
            <a:r>
              <a:rPr lang="en-US" altLang="zh-CN" i="1" dirty="0">
                <a:ea typeface="宋体" panose="02010600030101010101" pitchFamily="2" charset="-122"/>
              </a:rPr>
              <a:t>to explore technologies of potential interest for the data processing needs of HEP experiments </a:t>
            </a: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Partners </a:t>
            </a:r>
          </a:p>
          <a:p>
            <a:pPr lvl="1"/>
            <a:r>
              <a:rPr lang="en-US" altLang="zh-CN" i="1" dirty="0">
                <a:ea typeface="宋体" panose="02010600030101010101" pitchFamily="2" charset="-122"/>
              </a:rPr>
              <a:t>CPPM, IN2P3 computing center, IHEP computing center </a:t>
            </a:r>
          </a:p>
          <a:p>
            <a:pPr lvl="1"/>
            <a:endParaRPr lang="en-GB" altLang="zh-CN" dirty="0">
              <a:ea typeface="宋体" panose="02010600030101010101" pitchFamily="2" charset="-122"/>
            </a:endParaRPr>
          </a:p>
          <a:p>
            <a:r>
              <a:rPr lang="en-GB" altLang="zh-CN" dirty="0">
                <a:ea typeface="宋体" panose="02010600030101010101" pitchFamily="2" charset="-122"/>
              </a:rPr>
              <a:t>Funding</a:t>
            </a:r>
          </a:p>
          <a:p>
            <a:pPr lvl="1"/>
            <a:r>
              <a:rPr lang="en-GB" altLang="zh-CN" dirty="0">
                <a:ea typeface="宋体" panose="02010600030101010101" pitchFamily="2" charset="-122"/>
              </a:rPr>
              <a:t> </a:t>
            </a:r>
            <a:r>
              <a:rPr lang="en-US" altLang="zh-CN" i="1" dirty="0" smtClean="0">
                <a:ea typeface="宋体" panose="02010600030101010101" pitchFamily="2" charset="-122"/>
              </a:rPr>
              <a:t>I</a:t>
            </a:r>
            <a:r>
              <a:rPr lang="en-GB" altLang="zh-CN" i="1" dirty="0" smtClean="0">
                <a:ea typeface="宋体" panose="02010600030101010101" pitchFamily="2" charset="-122"/>
              </a:rPr>
              <a:t>HEP </a:t>
            </a:r>
            <a:r>
              <a:rPr lang="en-GB" altLang="zh-CN" i="1" dirty="0">
                <a:ea typeface="宋体" panose="02010600030101010101" pitchFamily="2" charset="-122"/>
              </a:rPr>
              <a:t>and IN2P3 through FCPPL 201</a:t>
            </a:r>
            <a:r>
              <a:rPr lang="en-US" altLang="zh-CN" i="1" dirty="0">
                <a:ea typeface="宋体" panose="02010600030101010101" pitchFamily="2" charset="-122"/>
              </a:rPr>
              <a:t>7</a:t>
            </a:r>
            <a:r>
              <a:rPr lang="en-GB" altLang="zh-CN" i="1" dirty="0">
                <a:ea typeface="宋体" panose="02010600030101010101" pitchFamily="2" charset="-122"/>
              </a:rPr>
              <a:t> call</a:t>
            </a:r>
          </a:p>
          <a:p>
            <a:pPr lvl="1"/>
            <a:r>
              <a:rPr lang="en-GB" altLang="zh-CN" i="1" dirty="0">
                <a:ea typeface="宋体" panose="02010600030101010101" pitchFamily="2" charset="-122"/>
              </a:rPr>
              <a:t>CNRS-NSFC joint program for international collaboration </a:t>
            </a:r>
            <a:endParaRPr lang="en-GB" altLang="zh-CN" dirty="0">
              <a:ea typeface="宋体" panose="02010600030101010101" pitchFamily="2" charset="-122"/>
            </a:endParaRPr>
          </a:p>
        </p:txBody>
      </p:sp>
      <p:sp>
        <p:nvSpPr>
          <p:cNvPr id="6148" name="灯片编号占位符 4">
            <a:extLst>
              <a:ext uri="{FF2B5EF4-FFF2-40B4-BE49-F238E27FC236}">
                <a16:creationId xmlns="" xmlns:a16="http://schemas.microsoft.com/office/drawing/2014/main" id="{390F1698-95A2-4C46-B3C8-FF4306CC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77A5F-E209-6B43-BA59-965B6B1935A1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>
            <a:extLst>
              <a:ext uri="{FF2B5EF4-FFF2-40B4-BE49-F238E27FC236}">
                <a16:creationId xmlns="" xmlns:a16="http://schemas.microsoft.com/office/drawing/2014/main" id="{4CEABE56-FCD3-2F42-ABA8-F4D6EAB7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987213" cy="1517650"/>
          </a:xfrm>
        </p:spPr>
        <p:txBody>
          <a:bodyPr/>
          <a:lstStyle/>
          <a:p>
            <a:pPr algn="r"/>
            <a:r>
              <a:rPr lang="en-US" altLang="zh-CN" sz="2800">
                <a:ea typeface="宋体" panose="02010600030101010101" pitchFamily="2" charset="-122"/>
              </a:rPr>
              <a:t>Networking </a:t>
            </a:r>
            <a:endParaRPr kumimoji="1" lang="zh-CN" altLang="en-US" sz="2800">
              <a:ea typeface="宋体" panose="02010600030101010101" pitchFamily="2" charset="-122"/>
            </a:endParaRPr>
          </a:p>
        </p:txBody>
      </p:sp>
      <p:sp>
        <p:nvSpPr>
          <p:cNvPr id="27651" name="幻灯片编号占位符 3">
            <a:extLst>
              <a:ext uri="{FF2B5EF4-FFF2-40B4-BE49-F238E27FC236}">
                <a16:creationId xmlns="" xmlns:a16="http://schemas.microsoft.com/office/drawing/2014/main" id="{594E4EF8-BB55-9248-9A8F-7546EBEF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F20CA0-5973-A04A-9EBA-21B925B45775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B16BDF35-C358-D84A-A07D-04F70BD8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1263"/>
            <a:ext cx="12096750" cy="246221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/>
              <a:t>Thoughts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/>
              <a:t>Minimize the impact on the existing </a:t>
            </a:r>
            <a:r>
              <a:rPr lang="en-US" altLang="zh-CN" dirty="0" smtClean="0"/>
              <a:t>network for network and information security using </a:t>
            </a:r>
            <a:r>
              <a:rPr lang="en-US" altLang="zh-CN" dirty="0"/>
              <a:t>new </a:t>
            </a:r>
            <a:r>
              <a:rPr lang="en-US" altLang="zh-CN" dirty="0" smtClean="0"/>
              <a:t> architecture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Service Chain  features and bypass security devices(firewall) for Science Data Traffic</a:t>
            </a:r>
            <a:endParaRPr lang="en-US" altLang="zh-CN" dirty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altLang="zh-CN" sz="2300" dirty="0" smtClean="0">
                <a:cs typeface="宋体" charset="0"/>
              </a:rPr>
              <a:t>Status</a:t>
            </a:r>
            <a:endParaRPr lang="en-US" altLang="zh-CN" sz="2300" dirty="0">
              <a:cs typeface="宋体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/>
              <a:t>Capturing the network traffic with SDN features</a:t>
            </a:r>
            <a:endParaRPr lang="en-US" altLang="zh-CN" dirty="0"/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/>
              <a:t>Developing the security applications to analysis the network flows</a:t>
            </a:r>
            <a:endParaRPr lang="en-US" altLang="zh-CN" dirty="0"/>
          </a:p>
        </p:txBody>
      </p:sp>
      <p:sp>
        <p:nvSpPr>
          <p:cNvPr id="29699" name="灯片编号占位符 3">
            <a:extLst>
              <a:ext uri="{FF2B5EF4-FFF2-40B4-BE49-F238E27FC236}">
                <a16:creationId xmlns="" xmlns:a16="http://schemas.microsoft.com/office/drawing/2014/main" id="{71BAED04-8049-5341-A77A-DC40BF2F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fld id="{A4B87389-CC4B-394E-B1EF-835C8068C78D}" type="slidenum">
              <a:rPr lang="zh-CN" altLang="en-US" smtClean="0">
                <a:ea typeface="宋体" panose="02010600030101010101" pitchFamily="2" charset="-122"/>
              </a:rPr>
              <a:pPr/>
              <a:t>21</a:t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626F23FF-C1CB-7640-950D-83626DB0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 sz="3200" dirty="0">
                <a:latin typeface="+mn-lt"/>
                <a:ea typeface="微软雅黑" panose="020B0503020204020204" pitchFamily="34" charset="-122"/>
              </a:rPr>
              <a:t>SDN @ </a:t>
            </a:r>
            <a:r>
              <a:rPr lang="en-US" altLang="zh-CN" sz="3200" dirty="0" smtClean="0">
                <a:latin typeface="+mn-lt"/>
                <a:ea typeface="微软雅黑" panose="020B0503020204020204" pitchFamily="34" charset="-122"/>
              </a:rPr>
              <a:t>Security</a:t>
            </a:r>
            <a:endParaRPr lang="zh-CN" altLang="en-US" sz="320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701" name="AutoShape 9" descr="Prometheus logo">
            <a:extLst>
              <a:ext uri="{FF2B5EF4-FFF2-40B4-BE49-F238E27FC236}">
                <a16:creationId xmlns="" xmlns:a16="http://schemas.microsoft.com/office/drawing/2014/main" id="{AE54C6BC-E452-DF42-8735-D56FC2DB2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2" name="AutoShape 11" descr="Prometheus logo">
            <a:extLst>
              <a:ext uri="{FF2B5EF4-FFF2-40B4-BE49-F238E27FC236}">
                <a16:creationId xmlns="" xmlns:a16="http://schemas.microsoft.com/office/drawing/2014/main" id="{B49721F3-8FE7-F249-91D9-D6A1A8302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9703" name="Picture 2">
            <a:extLst>
              <a:ext uri="{FF2B5EF4-FFF2-40B4-BE49-F238E27FC236}">
                <a16:creationId xmlns="" xmlns:a16="http://schemas.microsoft.com/office/drawing/2014/main" id="{0CB0D36C-16C1-AF46-8B53-BF995293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498850"/>
            <a:ext cx="42560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0">
            <a:extLst>
              <a:ext uri="{FF2B5EF4-FFF2-40B4-BE49-F238E27FC236}">
                <a16:creationId xmlns="" xmlns:a16="http://schemas.microsoft.com/office/drawing/2014/main" id="{8B39C009-0388-2745-8A32-5D7E7DB8DD1C}"/>
              </a:ext>
            </a:extLst>
          </p:cNvPr>
          <p:cNvSpPr/>
          <p:nvPr/>
        </p:nvSpPr>
        <p:spPr>
          <a:xfrm>
            <a:off x="5370857" y="5083175"/>
            <a:ext cx="719138" cy="288925"/>
          </a:xfrm>
          <a:prstGeom prst="rightArrow">
            <a:avLst/>
          </a:prstGeom>
          <a:solidFill>
            <a:srgbClr val="FF0000"/>
          </a:solidFill>
          <a:ln>
            <a:solidFill>
              <a:srgbClr val="75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56C4F0B4-9DC2-634C-A0B9-98F8A700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3" y="3657600"/>
            <a:ext cx="32337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内容占位符 1">
            <a:extLst>
              <a:ext uri="{FF2B5EF4-FFF2-40B4-BE49-F238E27FC236}">
                <a16:creationId xmlns="" xmlns:a16="http://schemas.microsoft.com/office/drawing/2014/main" id="{C9450B28-50B2-6241-996D-0DC501BE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="" xmlns:a16="http://schemas.microsoft.com/office/drawing/2014/main" id="{B5A6F00E-021E-C345-9C1B-02B512EE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fld id="{ED7D1F73-5DBF-544E-A31C-F48D3D46F774}" type="slidenum">
              <a:rPr lang="zh-CN" altLang="en-US" smtClean="0">
                <a:ea typeface="宋体" panose="02010600030101010101" pitchFamily="2" charset="-122"/>
              </a:rPr>
              <a:pPr/>
              <a:t>22</a:t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5" name="标题 4">
            <a:extLst>
              <a:ext uri="{FF2B5EF4-FFF2-40B4-BE49-F238E27FC236}">
                <a16:creationId xmlns="" xmlns:a16="http://schemas.microsoft.com/office/drawing/2014/main" id="{A2EFCE7C-C91A-C74D-8BF6-C5DAD16B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>
                <a:ea typeface="宋体" panose="02010600030101010101" pitchFamily="2" charset="-122"/>
              </a:rPr>
              <a:t>LHCONE in China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30727" name="图片 6">
            <a:extLst>
              <a:ext uri="{FF2B5EF4-FFF2-40B4-BE49-F238E27FC236}">
                <a16:creationId xmlns="" xmlns:a16="http://schemas.microsoft.com/office/drawing/2014/main" id="{1DDE4E4E-6F5E-C94F-BF55-4AE889AA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57275"/>
            <a:ext cx="6291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7">
            <a:extLst>
              <a:ext uri="{FF2B5EF4-FFF2-40B4-BE49-F238E27FC236}">
                <a16:creationId xmlns="" xmlns:a16="http://schemas.microsoft.com/office/drawing/2014/main" id="{A9DCBB56-D5EF-A644-9769-BB8E2CA4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692150"/>
            <a:ext cx="38131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8">
            <a:extLst>
              <a:ext uri="{FF2B5EF4-FFF2-40B4-BE49-F238E27FC236}">
                <a16:creationId xmlns="" xmlns:a16="http://schemas.microsoft.com/office/drawing/2014/main" id="{B551C629-40E4-1346-9A68-C6EEEDC9AA27}"/>
              </a:ext>
            </a:extLst>
          </p:cNvPr>
          <p:cNvSpPr/>
          <p:nvPr/>
        </p:nvSpPr>
        <p:spPr>
          <a:xfrm>
            <a:off x="1885950" y="1230313"/>
            <a:ext cx="5205413" cy="396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30" name="圆角矩形 9">
            <a:extLst>
              <a:ext uri="{FF2B5EF4-FFF2-40B4-BE49-F238E27FC236}">
                <a16:creationId xmlns="" xmlns:a16="http://schemas.microsoft.com/office/drawing/2014/main" id="{1304F57E-0DB5-2743-B993-2F6CAF7D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057275"/>
            <a:ext cx="1319212" cy="18240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itchFamily="2" charset="-122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="" xmlns:a16="http://schemas.microsoft.com/office/drawing/2014/main" id="{E6406736-36D5-B541-B623-6B70658E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533775"/>
            <a:ext cx="558323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标题 1">
            <a:extLst>
              <a:ext uri="{FF2B5EF4-FFF2-40B4-BE49-F238E27FC236}">
                <a16:creationId xmlns="" xmlns:a16="http://schemas.microsoft.com/office/drawing/2014/main" id="{E9A98A3E-D53D-1B44-9E96-E3EC4AA9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ea typeface="宋体" panose="02010600030101010101" pitchFamily="2" charset="-122"/>
              </a:rPr>
              <a:t>LHCONE in China (II)</a:t>
            </a:r>
            <a:endParaRPr kumimoji="1"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内容占位符 2">
            <a:extLst>
              <a:ext uri="{FF2B5EF4-FFF2-40B4-BE49-F238E27FC236}">
                <a16:creationId xmlns="" xmlns:a16="http://schemas.microsoft.com/office/drawing/2014/main" id="{6B5A035B-55D8-EC4D-9C08-4E40A749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308100"/>
            <a:ext cx="12192000" cy="2511425"/>
          </a:xfrm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ea typeface="微软雅黑" panose="020B0503020204020204" pitchFamily="34" charset="-122"/>
              </a:rPr>
              <a:t>Dedicated physical links for LHCONE from the existing CNGI links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FF0000"/>
                </a:solidFill>
              </a:rPr>
              <a:t>Two dedicated links (10Gbps IPv4 + 10Gbps IPv6) </a:t>
            </a:r>
            <a:r>
              <a:rPr lang="en-US" altLang="zh-CN" dirty="0"/>
              <a:t>have been set up for LHCONE between IHEP and </a:t>
            </a:r>
            <a:r>
              <a:rPr lang="en-US" altLang="zh-CN" dirty="0" err="1"/>
              <a:t>CSTNet</a:t>
            </a:r>
            <a:endParaRPr lang="en-US" altLang="zh-CN" dirty="0"/>
          </a:p>
          <a:p>
            <a:pPr lvl="1">
              <a:lnSpc>
                <a:spcPct val="150000"/>
              </a:lnSpc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VRF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peers </a:t>
            </a:r>
            <a:r>
              <a:rPr lang="en-US" altLang="zh-CN" dirty="0"/>
              <a:t>to </a:t>
            </a:r>
            <a:r>
              <a:rPr lang="en-US" altLang="zh-CN" dirty="0">
                <a:solidFill>
                  <a:srgbClr val="FF0000"/>
                </a:solidFill>
              </a:rPr>
              <a:t>TEIN</a:t>
            </a:r>
            <a:r>
              <a:rPr lang="en-US" altLang="zh-CN" dirty="0"/>
              <a:t> have been created by CERNET2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/>
              <a:t>Deployed VRF+IBGP in IHEP</a:t>
            </a:r>
            <a:endParaRPr lang="en-US" altLang="zh-CN" sz="2200" dirty="0"/>
          </a:p>
          <a:p>
            <a:pPr lvl="2">
              <a:lnSpc>
                <a:spcPct val="150000"/>
              </a:lnSpc>
              <a:defRPr/>
            </a:pPr>
            <a:r>
              <a:rPr lang="en-US" altLang="zh-CN" sz="1600" dirty="0"/>
              <a:t>IBGP: Deploy Internal route forwarding policies in IHEP</a:t>
            </a:r>
          </a:p>
          <a:p>
            <a:pPr lvl="2">
              <a:lnSpc>
                <a:spcPct val="150000"/>
              </a:lnSpc>
              <a:defRPr/>
            </a:pPr>
            <a:r>
              <a:rPr lang="en-US" altLang="zh-CN" sz="1600" dirty="0"/>
              <a:t>Currently, the IPs of CMS and  ATLAS servers in IHEP have been announced in LHCONE </a:t>
            </a:r>
          </a:p>
          <a:p>
            <a:pPr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1749" name="幻灯片编号占位符 3">
            <a:extLst>
              <a:ext uri="{FF2B5EF4-FFF2-40B4-BE49-F238E27FC236}">
                <a16:creationId xmlns="" xmlns:a16="http://schemas.microsoft.com/office/drawing/2014/main" id="{EC3C5176-E933-FF42-B063-09254C37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7BE62-3607-9E4A-8A08-485AFAC93C8F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CN" sz="1400"/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B39C7D24-6D7A-D64D-AD79-6EACC172BDD0}"/>
              </a:ext>
            </a:extLst>
          </p:cNvPr>
          <p:cNvSpPr txBox="1">
            <a:spLocks/>
          </p:cNvSpPr>
          <p:nvPr/>
        </p:nvSpPr>
        <p:spPr bwMode="auto">
          <a:xfrm>
            <a:off x="188913" y="3846513"/>
            <a:ext cx="8307387" cy="277653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latin typeface="+mn-lt"/>
                <a:ea typeface="微软雅黑" panose="020B0503020204020204" pitchFamily="34" charset="-122"/>
                <a:cs typeface="宋体" charset="0"/>
              </a:defRPr>
            </a:lvl1pPr>
            <a:lvl2pPr marL="742950" lvl="1" indent="-285750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rgbClr val="FF0000"/>
                </a:solidFill>
                <a:latin typeface="+mn-lt"/>
                <a:ea typeface="宋体" charset="0"/>
              </a:defRPr>
            </a:lvl2pPr>
            <a:lvl3pPr marL="1143000" lvl="2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1600">
                <a:latin typeface="+mn-lt"/>
                <a:ea typeface="宋体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latin typeface="+mn-lt"/>
                <a:ea typeface="宋体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latin typeface="+mn-lt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altLang="zh-CN" dirty="0"/>
              <a:t>Status</a:t>
            </a:r>
          </a:p>
          <a:p>
            <a:pPr lvl="1">
              <a:defRPr/>
            </a:pPr>
            <a:r>
              <a:rPr lang="en-US" altLang="zh-CN" sz="2100" dirty="0">
                <a:solidFill>
                  <a:schemeClr val="tx1"/>
                </a:solidFill>
              </a:rPr>
              <a:t>Scientific traffic from IHEP to Europe (CMS and ATLAS experiments) are all going on LHCONE </a:t>
            </a:r>
          </a:p>
          <a:p>
            <a:pPr>
              <a:defRPr/>
            </a:pPr>
            <a:r>
              <a:rPr lang="en-US" altLang="zh-CN" dirty="0"/>
              <a:t>Plan</a:t>
            </a:r>
          </a:p>
          <a:p>
            <a:pPr lvl="1">
              <a:defRPr/>
            </a:pPr>
            <a:r>
              <a:rPr lang="en-US" altLang="zh-CN" sz="2100" dirty="0">
                <a:solidFill>
                  <a:schemeClr val="tx1"/>
                </a:solidFill>
              </a:rPr>
              <a:t>Will</a:t>
            </a:r>
            <a:r>
              <a:rPr lang="zh-CN" altLang="en-US" sz="2100" dirty="0">
                <a:solidFill>
                  <a:schemeClr val="tx1"/>
                </a:solidFill>
              </a:rPr>
              <a:t> </a:t>
            </a:r>
            <a:r>
              <a:rPr lang="en-US" altLang="zh-CN" sz="2100" dirty="0">
                <a:solidFill>
                  <a:schemeClr val="tx1"/>
                </a:solidFill>
              </a:rPr>
              <a:t>setup VRF</a:t>
            </a:r>
            <a:r>
              <a:rPr lang="zh-CN" altLang="en-US" sz="2100" dirty="0">
                <a:solidFill>
                  <a:schemeClr val="tx1"/>
                </a:solidFill>
              </a:rPr>
              <a:t> </a:t>
            </a:r>
            <a:r>
              <a:rPr lang="en-US" altLang="zh-CN" sz="2100" dirty="0">
                <a:solidFill>
                  <a:schemeClr val="tx1"/>
                </a:solidFill>
              </a:rPr>
              <a:t>peer to Internet2, ASGC in Hongkong (HKIX)</a:t>
            </a:r>
          </a:p>
          <a:p>
            <a:pPr lvl="1">
              <a:defRPr/>
            </a:pPr>
            <a:r>
              <a:rPr lang="en-US" altLang="zh-CN" sz="2100" dirty="0">
                <a:solidFill>
                  <a:schemeClr val="tx1"/>
                </a:solidFill>
              </a:rPr>
              <a:t>Will encourage the other universities in China to join in LHCONE</a:t>
            </a: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>
            <a:extLst>
              <a:ext uri="{FF2B5EF4-FFF2-40B4-BE49-F238E27FC236}">
                <a16:creationId xmlns="" xmlns:a16="http://schemas.microsoft.com/office/drawing/2014/main" id="{78725279-E270-D04B-9BE9-1991DEB1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731625" cy="1517650"/>
          </a:xfrm>
        </p:spPr>
        <p:txBody>
          <a:bodyPr/>
          <a:lstStyle/>
          <a:p>
            <a:pPr algn="r"/>
            <a:r>
              <a:rPr lang="en-US" altLang="zh-CN" sz="2800">
                <a:ea typeface="宋体" panose="02010600030101010101" pitchFamily="2" charset="-122"/>
              </a:rPr>
              <a:t>People</a:t>
            </a:r>
            <a:endParaRPr kumimoji="1" lang="zh-CN" altLang="en-US" sz="2800">
              <a:ea typeface="宋体" panose="02010600030101010101" pitchFamily="2" charset="-122"/>
            </a:endParaRPr>
          </a:p>
        </p:txBody>
      </p:sp>
      <p:sp>
        <p:nvSpPr>
          <p:cNvPr id="32771" name="幻灯片编号占位符 3">
            <a:extLst>
              <a:ext uri="{FF2B5EF4-FFF2-40B4-BE49-F238E27FC236}">
                <a16:creationId xmlns="" xmlns:a16="http://schemas.microsoft.com/office/drawing/2014/main" id="{1B073323-8E4D-4B4C-B382-07F34968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40E118-5281-3441-B3D0-F95D8D91F3AA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>
            <a:extLst>
              <a:ext uri="{FF2B5EF4-FFF2-40B4-BE49-F238E27FC236}">
                <a16:creationId xmlns="" xmlns:a16="http://schemas.microsoft.com/office/drawing/2014/main" id="{91B6176C-07BE-6141-96D3-E5CC9971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>
                <a:ea typeface="宋体" panose="02010600030101010101" pitchFamily="2" charset="-122"/>
              </a:rPr>
              <a:t>People </a:t>
            </a:r>
            <a:endParaRPr kumimoji="1" lang="zh-CN" altLang="en-US">
              <a:ea typeface="宋体" panose="02010600030101010101" pitchFamily="2" charset="-122"/>
            </a:endParaRPr>
          </a:p>
        </p:txBody>
      </p:sp>
      <p:sp useBgFill="1">
        <p:nvSpPr>
          <p:cNvPr id="23555" name="内容占位符 2">
            <a:extLst>
              <a:ext uri="{FF2B5EF4-FFF2-40B4-BE49-F238E27FC236}">
                <a16:creationId xmlns="" xmlns:a16="http://schemas.microsoft.com/office/drawing/2014/main" id="{42019D54-C0DA-D344-8C35-F15AA7ED5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dirty="0"/>
              <a:t>LI </a:t>
            </a:r>
            <a:r>
              <a:rPr lang="en-US" altLang="zh-CN" dirty="0" err="1"/>
              <a:t>Jianhui</a:t>
            </a:r>
            <a:r>
              <a:rPr lang="en-US" altLang="zh-CN" dirty="0"/>
              <a:t>, director of the Big Data division of the CAS’ Computer Network Information Center (CNIC) and CHEN Gang, QI Fazhi and WANG Lu visited CC-IN2P3 in March 2017. </a:t>
            </a:r>
            <a:r>
              <a:rPr lang="en-US" altLang="zh-CN" dirty="0" err="1"/>
              <a:t>Dr</a:t>
            </a:r>
            <a:r>
              <a:rPr lang="en-US" altLang="zh-CN" dirty="0"/>
              <a:t> LI made a </a:t>
            </a:r>
            <a:r>
              <a:rPr lang="en-US" altLang="zh-CN" u="sng" dirty="0">
                <a:hlinkClick r:id="rId2"/>
              </a:rPr>
              <a:t>presentation</a:t>
            </a:r>
            <a:r>
              <a:rPr lang="en-US" altLang="zh-CN" dirty="0"/>
              <a:t> about the initiatives at CAS related to big data research infrastructures.</a:t>
            </a:r>
            <a:endParaRPr lang="zh-CN" altLang="zh-CN" dirty="0"/>
          </a:p>
          <a:p>
            <a:pPr>
              <a:lnSpc>
                <a:spcPct val="160000"/>
              </a:lnSpc>
              <a:defRPr/>
            </a:pPr>
            <a:r>
              <a:rPr lang="en-US" altLang="zh-CN" dirty="0" err="1"/>
              <a:t>Andreï</a:t>
            </a:r>
            <a:r>
              <a:rPr lang="en-US" altLang="zh-CN" dirty="0"/>
              <a:t> TSAREGORODTSEV and Fabio HERNANDEZ attended the </a:t>
            </a:r>
            <a:r>
              <a:rPr lang="en-US" altLang="zh-CN" u="sng" dirty="0">
                <a:hlinkClick r:id="rId3"/>
              </a:rPr>
              <a:t>10</a:t>
            </a:r>
            <a:r>
              <a:rPr lang="en-US" altLang="zh-CN" u="sng" baseline="30000" dirty="0">
                <a:hlinkClick r:id="rId3"/>
              </a:rPr>
              <a:t>th</a:t>
            </a:r>
            <a:r>
              <a:rPr lang="en-US" altLang="zh-CN" u="sng" dirty="0">
                <a:hlinkClick r:id="rId3"/>
              </a:rPr>
              <a:t> FCPPL workshop</a:t>
            </a:r>
            <a:r>
              <a:rPr lang="en-US" altLang="zh-CN" dirty="0"/>
              <a:t> held in Beijing in March 2017.</a:t>
            </a:r>
            <a:endParaRPr lang="zh-CN" altLang="zh-CN" dirty="0"/>
          </a:p>
          <a:p>
            <a:pPr>
              <a:lnSpc>
                <a:spcPct val="160000"/>
              </a:lnSpc>
              <a:defRPr/>
            </a:pPr>
            <a:r>
              <a:rPr lang="en-US" altLang="zh-CN" dirty="0"/>
              <a:t>ZHANG </a:t>
            </a:r>
            <a:r>
              <a:rPr lang="en-US" altLang="zh-CN" dirty="0" err="1"/>
              <a:t>Xiaomei</a:t>
            </a:r>
            <a:r>
              <a:rPr lang="en-US" altLang="zh-CN" dirty="0"/>
              <a:t>, who is responsible for IHEP’s DIRAC-based grid platform, attended the </a:t>
            </a:r>
            <a:r>
              <a:rPr lang="en-US" altLang="zh-CN" u="sng" dirty="0">
                <a:hlinkClick r:id="rId4"/>
              </a:rPr>
              <a:t>7</a:t>
            </a:r>
            <a:r>
              <a:rPr lang="en-US" altLang="zh-CN" u="sng" baseline="30000" dirty="0">
                <a:hlinkClick r:id="rId4"/>
              </a:rPr>
              <a:t>th</a:t>
            </a:r>
            <a:r>
              <a:rPr lang="en-US" altLang="zh-CN" u="sng" dirty="0">
                <a:hlinkClick r:id="rId4"/>
              </a:rPr>
              <a:t> DIRAC Users Workshop</a:t>
            </a:r>
            <a:r>
              <a:rPr lang="en-US" altLang="zh-CN" dirty="0"/>
              <a:t> in Poland in May 2017 and presented a </a:t>
            </a:r>
            <a:r>
              <a:rPr lang="en-US" altLang="zh-CN" u="sng" dirty="0">
                <a:hlinkClick r:id="rId5"/>
              </a:rPr>
              <a:t>report</a:t>
            </a:r>
            <a:r>
              <a:rPr lang="en-US" altLang="zh-CN" dirty="0"/>
              <a:t> about the usage of DIRAC for IHEP experiments</a:t>
            </a:r>
            <a:endParaRPr lang="zh-CN" altLang="zh-CN" dirty="0"/>
          </a:p>
          <a:p>
            <a:pPr>
              <a:lnSpc>
                <a:spcPct val="160000"/>
              </a:lnSpc>
              <a:defRPr/>
            </a:pPr>
            <a:r>
              <a:rPr lang="en-US" altLang="zh-CN" dirty="0"/>
              <a:t>A delegation of 7 representatives of CAS visited CC-IN2P3 in September 2017, in the framework of a visit to several European research e-infrastructures. A </a:t>
            </a:r>
            <a:r>
              <a:rPr lang="en-US" altLang="zh-CN" u="sng" dirty="0">
                <a:hlinkClick r:id="rId6"/>
              </a:rPr>
              <a:t>one-day workshop</a:t>
            </a:r>
            <a:r>
              <a:rPr lang="en-US" altLang="zh-CN" dirty="0"/>
              <a:t> was organized at CC-IN2P3 for discussing topics relevant to this subject, with a participation of more than 20 experts.</a:t>
            </a:r>
          </a:p>
          <a:p>
            <a:pPr>
              <a:lnSpc>
                <a:spcPct val="160000"/>
              </a:lnSpc>
              <a:defRPr/>
            </a:pPr>
            <a:r>
              <a:rPr lang="fr-FR" altLang="zh-CN" dirty="0">
                <a:hlinkClick r:id="rId7"/>
              </a:rPr>
              <a:t>8th DIRAC users’ workshop</a:t>
            </a:r>
            <a:r>
              <a:rPr lang="fr-FR" altLang="zh-CN" dirty="0"/>
              <a:t> </a:t>
            </a:r>
            <a:r>
              <a:rPr lang="fr-FR" altLang="zh-CN" dirty="0" err="1"/>
              <a:t>being</a:t>
            </a:r>
            <a:r>
              <a:rPr lang="fr-FR" altLang="zh-CN" dirty="0"/>
              <a:t> </a:t>
            </a:r>
            <a:r>
              <a:rPr lang="fr-FR" altLang="zh-CN" dirty="0" err="1"/>
              <a:t>held</a:t>
            </a:r>
            <a:r>
              <a:rPr lang="fr-FR" altLang="zh-CN" dirty="0"/>
              <a:t> at CC-IN2P3 </a:t>
            </a:r>
            <a:r>
              <a:rPr lang="fr-FR" altLang="zh-CN" dirty="0" err="1"/>
              <a:t>this</a:t>
            </a:r>
            <a:r>
              <a:rPr lang="fr-FR" altLang="zh-CN" dirty="0"/>
              <a:t> </a:t>
            </a:r>
            <a:r>
              <a:rPr lang="fr-FR" altLang="zh-CN" dirty="0" err="1"/>
              <a:t>week</a:t>
            </a:r>
            <a:endParaRPr lang="zh-CN" altLang="zh-CN" dirty="0"/>
          </a:p>
        </p:txBody>
      </p:sp>
      <p:sp>
        <p:nvSpPr>
          <p:cNvPr id="33796" name="幻灯片编号占位符 3">
            <a:extLst>
              <a:ext uri="{FF2B5EF4-FFF2-40B4-BE49-F238E27FC236}">
                <a16:creationId xmlns="" xmlns:a16="http://schemas.microsoft.com/office/drawing/2014/main" id="{549BF50E-FE3D-6D4C-A2CA-3102E7A1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79BAF-A077-8D4A-95FE-58D69ED1E6E7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CN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>
            <a:extLst>
              <a:ext uri="{FF2B5EF4-FFF2-40B4-BE49-F238E27FC236}">
                <a16:creationId xmlns="" xmlns:a16="http://schemas.microsoft.com/office/drawing/2014/main" id="{8A025AF0-91B1-B145-8B42-5A81A894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731625" cy="1517650"/>
          </a:xfrm>
        </p:spPr>
        <p:txBody>
          <a:bodyPr/>
          <a:lstStyle/>
          <a:p>
            <a:pPr algn="r"/>
            <a:r>
              <a:rPr lang="en-US" altLang="zh-CN" sz="2800">
                <a:ea typeface="宋体" panose="02010600030101010101" pitchFamily="2" charset="-122"/>
              </a:rPr>
              <a:t>Perspectives</a:t>
            </a:r>
            <a:endParaRPr kumimoji="1" lang="zh-CN" altLang="en-US" sz="2800">
              <a:ea typeface="宋体" panose="02010600030101010101" pitchFamily="2" charset="-122"/>
            </a:endParaRPr>
          </a:p>
        </p:txBody>
      </p:sp>
      <p:sp>
        <p:nvSpPr>
          <p:cNvPr id="34819" name="幻灯片编号占位符 3">
            <a:extLst>
              <a:ext uri="{FF2B5EF4-FFF2-40B4-BE49-F238E27FC236}">
                <a16:creationId xmlns="" xmlns:a16="http://schemas.microsoft.com/office/drawing/2014/main" id="{1B928D4A-A6DE-D54D-B148-875C9D47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B31C25-5D03-164E-B1F0-998168687EB6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CN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>
            <a:extLst>
              <a:ext uri="{FF2B5EF4-FFF2-40B4-BE49-F238E27FC236}">
                <a16:creationId xmlns="" xmlns:a16="http://schemas.microsoft.com/office/drawing/2014/main" id="{CEFBF703-EF42-F342-8DE4-870C8C91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ea typeface="宋体" panose="02010600030101010101" pitchFamily="2" charset="-122"/>
              </a:rPr>
              <a:t>Perspectives </a:t>
            </a:r>
            <a:endParaRPr kumimoji="1" lang="zh-CN" altLang="en-US">
              <a:ea typeface="宋体" panose="02010600030101010101" pitchFamily="2" charset="-122"/>
            </a:endParaRPr>
          </a:p>
        </p:txBody>
      </p:sp>
      <p:sp useBgFill="1">
        <p:nvSpPr>
          <p:cNvPr id="35843" name="内容占位符 2">
            <a:extLst>
              <a:ext uri="{FF2B5EF4-FFF2-40B4-BE49-F238E27FC236}">
                <a16:creationId xmlns="" xmlns:a16="http://schemas.microsoft.com/office/drawing/2014/main" id="{A708D4AA-51F5-5E46-9A25-22C86A80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Project submitted to FCPPL 2018 call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Topics</a:t>
            </a:r>
          </a:p>
          <a:p>
            <a:pPr lvl="1">
              <a:lnSpc>
                <a:spcPct val="15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DIRAC: improved integration of cloud and high performance computing resources</a:t>
            </a:r>
          </a:p>
          <a:p>
            <a:pPr lvl="1">
              <a:lnSpc>
                <a:spcPct val="15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Machine Learning: understanding if and how machine learning technologies could help us extract information from the data we are collecting at the computer centers</a:t>
            </a:r>
          </a:p>
          <a:p>
            <a:pPr lvl="1">
              <a:lnSpc>
                <a:spcPct val="15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Security: Using SDN technologies to collect and analysis the network traffic and to understand the network behaviors  </a:t>
            </a:r>
            <a:endParaRPr lang="zh-CN" altLang="en-US" i="1" dirty="0">
              <a:ea typeface="宋体" panose="02010600030101010101" pitchFamily="2" charset="-122"/>
            </a:endParaRPr>
          </a:p>
        </p:txBody>
      </p:sp>
      <p:sp>
        <p:nvSpPr>
          <p:cNvPr id="35844" name="幻灯片编号占位符 3">
            <a:extLst>
              <a:ext uri="{FF2B5EF4-FFF2-40B4-BE49-F238E27FC236}">
                <a16:creationId xmlns="" xmlns:a16="http://schemas.microsoft.com/office/drawing/2014/main" id="{CCE9E7F7-22B3-E040-A2AB-DBD0B31D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8ECF2A-6E6C-CF4D-93D1-182C33E56B54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CN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="" xmlns:a16="http://schemas.microsoft.com/office/drawing/2014/main" id="{CDB740CD-583D-2D48-A825-76167D82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>
                <a:ea typeface="宋体" panose="02010600030101010101" pitchFamily="2" charset="-122"/>
              </a:rPr>
              <a:t>Topics</a:t>
            </a:r>
            <a:endParaRPr kumimoji="1" lang="zh-CN" altLang="en-US">
              <a:ea typeface="宋体" panose="02010600030101010101" pitchFamily="2" charset="-122"/>
            </a:endParaRPr>
          </a:p>
        </p:txBody>
      </p:sp>
      <p:sp useBgFill="1">
        <p:nvSpPr>
          <p:cNvPr id="7171" name="内容占位符 2">
            <a:extLst>
              <a:ext uri="{FF2B5EF4-FFF2-40B4-BE49-F238E27FC236}">
                <a16:creationId xmlns="" xmlns:a16="http://schemas.microsoft.com/office/drawing/2014/main" id="{488C7265-6EA4-9544-8D98-D303CC82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296988"/>
            <a:ext cx="10072687" cy="5006975"/>
          </a:xfrm>
        </p:spPr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</a:rPr>
              <a:t>Topics of Interest</a:t>
            </a:r>
          </a:p>
          <a:p>
            <a:pPr lvl="1">
              <a:lnSpc>
                <a:spcPct val="150000"/>
              </a:lnSpc>
            </a:pPr>
            <a:r>
              <a:rPr lang="en-US" altLang="zh-CN" b="1" u="sng" dirty="0">
                <a:ea typeface="宋体" panose="02010600030101010101" pitchFamily="2" charset="-122"/>
              </a:rPr>
              <a:t>Exploring alternative ways for managing filesystem metadata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b="1" u="sng" dirty="0">
                <a:ea typeface="宋体" panose="02010600030101010101" pitchFamily="2" charset="-122"/>
              </a:rPr>
              <a:t>Automatic data migration based on machine learning 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b="1" u="sng" dirty="0">
                <a:ea typeface="宋体" panose="02010600030101010101" pitchFamily="2" charset="-122"/>
              </a:rPr>
              <a:t>Experimentation with building blocks for inter-site bulk data transfer</a:t>
            </a:r>
            <a:endParaRPr lang="zh-CN" altLang="zh-CN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b="1" u="sng" dirty="0">
                <a:ea typeface="宋体" panose="02010600030101010101" pitchFamily="2" charset="-122"/>
              </a:rPr>
              <a:t>DIRAC-based Computing platform for IHEP experiments</a:t>
            </a:r>
          </a:p>
          <a:p>
            <a:pPr lvl="1">
              <a:lnSpc>
                <a:spcPct val="150000"/>
              </a:lnSpc>
            </a:pPr>
            <a:r>
              <a:rPr lang="en-US" altLang="zh-CN" b="1" u="sng" dirty="0">
                <a:ea typeface="宋体" panose="02010600030101010101" pitchFamily="2" charset="-122"/>
              </a:rPr>
              <a:t>High-Performance computing platforms</a:t>
            </a:r>
            <a:endParaRPr lang="zh-CN" altLang="zh-CN" b="1" u="sng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b="1" u="sng" dirty="0">
                <a:ea typeface="宋体" panose="02010600030101010101" pitchFamily="2" charset="-122"/>
              </a:rPr>
              <a:t>Networking</a:t>
            </a:r>
            <a:r>
              <a:rPr lang="zh-CN" altLang="zh-CN" b="1" u="sng" dirty="0">
                <a:ea typeface="宋体" panose="02010600030101010101" pitchFamily="2" charset="-122"/>
              </a:rPr>
              <a:t> </a:t>
            </a:r>
            <a:endParaRPr lang="en-US" altLang="zh-CN" b="1" u="sng" dirty="0">
              <a:ea typeface="宋体" panose="02010600030101010101" pitchFamily="2" charset="-122"/>
            </a:endParaRPr>
          </a:p>
          <a:p>
            <a:pPr lvl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172" name="幻灯片编号占位符 3">
            <a:extLst>
              <a:ext uri="{FF2B5EF4-FFF2-40B4-BE49-F238E27FC236}">
                <a16:creationId xmlns="" xmlns:a16="http://schemas.microsoft.com/office/drawing/2014/main" id="{B6E111AF-A223-0B42-B923-2C34A2F7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3B95BA-E8AF-E248-865C-A2B80FC8483D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>
            <a:extLst>
              <a:ext uri="{FF2B5EF4-FFF2-40B4-BE49-F238E27FC236}">
                <a16:creationId xmlns="" xmlns:a16="http://schemas.microsoft.com/office/drawing/2014/main" id="{F378F7C8-F5B1-B74F-8686-C8FFD04B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987213" cy="1517650"/>
          </a:xfrm>
        </p:spPr>
        <p:txBody>
          <a:bodyPr/>
          <a:lstStyle/>
          <a:p>
            <a:pPr marL="342900" indent="-342900" algn="r"/>
            <a:r>
              <a:rPr lang="en-US" altLang="zh-CN" sz="2800" u="sng">
                <a:ea typeface="宋体" panose="02010600030101010101" pitchFamily="2" charset="-122"/>
              </a:rPr>
              <a:t>Exploring alternative ways for managing filesystem metadata</a:t>
            </a:r>
            <a:r>
              <a:rPr lang="zh-CN" altLang="zh-CN" sz="2800">
                <a:ea typeface="宋体" panose="02010600030101010101" pitchFamily="2" charset="-122"/>
              </a:rPr>
              <a:t> </a:t>
            </a:r>
            <a:r>
              <a:rPr lang="zh-CN" altLang="en-US" sz="2800">
                <a:ea typeface="宋体" panose="02010600030101010101" pitchFamily="2" charset="-122"/>
              </a:rPr>
              <a:t/>
            </a:r>
            <a:br>
              <a:rPr lang="zh-CN" altLang="en-US" sz="2800">
                <a:ea typeface="宋体" panose="02010600030101010101" pitchFamily="2" charset="-122"/>
              </a:rPr>
            </a:br>
            <a:endParaRPr kumimoji="1" lang="zh-CN" altLang="en-US" sz="2800">
              <a:ea typeface="宋体" panose="02010600030101010101" pitchFamily="2" charset="-122"/>
            </a:endParaRPr>
          </a:p>
        </p:txBody>
      </p:sp>
      <p:sp>
        <p:nvSpPr>
          <p:cNvPr id="8195" name="幻灯片编号占位符 3">
            <a:extLst>
              <a:ext uri="{FF2B5EF4-FFF2-40B4-BE49-F238E27FC236}">
                <a16:creationId xmlns="" xmlns:a16="http://schemas.microsoft.com/office/drawing/2014/main" id="{EC96D927-479F-E244-A7C2-0F73C2D2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26B188-0084-5A42-BECA-E7055CFCA95F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3AC12E-40D5-CE4A-A76C-70DC80B7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28600"/>
            <a:ext cx="11677650" cy="660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200" u="sng" dirty="0">
                <a:ea typeface="宋体" panose="02010600030101010101" pitchFamily="2" charset="-122"/>
              </a:rPr>
              <a:t>Exploring alternative ways for managing filesystem metadata</a:t>
            </a:r>
            <a:r>
              <a:rPr lang="zh-CN" altLang="zh-CN" sz="3200" dirty="0"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ea typeface="宋体" panose="02010600030101010101" pitchFamily="2" charset="-122"/>
              </a:rPr>
              <a:t> </a:t>
            </a:r>
            <a:endParaRPr kumimoji="1"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 useBgFill="1">
        <p:nvSpPr>
          <p:cNvPr id="21506" name="内容占位符 2">
            <a:extLst>
              <a:ext uri="{FF2B5EF4-FFF2-40B4-BE49-F238E27FC236}">
                <a16:creationId xmlns="" xmlns:a16="http://schemas.microsoft.com/office/drawing/2014/main" id="{F210BC92-39E0-9C45-8574-E4F6A27A3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262063"/>
            <a:ext cx="11776075" cy="55197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/>
              <a:t>Current existing storage systems issues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Metadata and file operations are tightly coupled, difficult to scale for a closed system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 Local data and remote data are managed separately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Traditional RAID technology requires significant time for data recovery in case of host failure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EOS</a:t>
            </a:r>
            <a:r>
              <a:rPr lang="en-US" altLang="zh-CN" dirty="0"/>
              <a:t> is an open disk storage system developed by CERN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/>
              <a:t>All LHC and most non-LHC experiments </a:t>
            </a:r>
            <a:r>
              <a:rPr lang="en-US" altLang="zh-CN" dirty="0" smtClean="0"/>
              <a:t>data </a:t>
            </a:r>
            <a:r>
              <a:rPr lang="en-US" altLang="zh-CN" dirty="0"/>
              <a:t>stored in EOS at CERN, more than 250 PB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EOS characteristics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multi-protocol access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secure access – strong authentication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multi-user management 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9220" name="幻灯片编号占位符 3">
            <a:extLst>
              <a:ext uri="{FF2B5EF4-FFF2-40B4-BE49-F238E27FC236}">
                <a16:creationId xmlns="" xmlns:a16="http://schemas.microsoft.com/office/drawing/2014/main" id="{E5F13FDE-D873-6E47-8AA4-B6E97281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18BC58-5308-FC47-96E6-FDD63C023CD1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>
            <a:extLst>
              <a:ext uri="{FF2B5EF4-FFF2-40B4-BE49-F238E27FC236}">
                <a16:creationId xmlns="" xmlns:a16="http://schemas.microsoft.com/office/drawing/2014/main" id="{744ACC74-DD31-524A-8204-16640A32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280900" cy="660400"/>
          </a:xfrm>
        </p:spPr>
        <p:txBody>
          <a:bodyPr/>
          <a:lstStyle/>
          <a:p>
            <a:pPr algn="l"/>
            <a:r>
              <a:rPr lang="en-US" altLang="zh-CN" sz="2800">
                <a:ea typeface="宋体" panose="02010600030101010101" pitchFamily="2" charset="-122"/>
              </a:rPr>
              <a:t>Exploring alternative ways for managing filesystem metadata</a:t>
            </a:r>
            <a:r>
              <a:rPr lang="en-US" altLang="zh-CN" sz="1800">
                <a:solidFill>
                  <a:srgbClr val="FF0000"/>
                </a:solidFill>
                <a:ea typeface="宋体" panose="02010600030101010101" pitchFamily="2" charset="-122"/>
              </a:rPr>
              <a:t>(</a:t>
            </a:r>
            <a:r>
              <a:rPr kumimoji="1" lang="en-US" altLang="zh-CN" sz="1800">
                <a:solidFill>
                  <a:srgbClr val="FF0000"/>
                </a:solidFill>
                <a:ea typeface="宋体" panose="02010600030101010101" pitchFamily="2" charset="-122"/>
              </a:rPr>
              <a:t>EOS in IHEP)</a:t>
            </a:r>
            <a:endParaRPr kumimoji="1" lang="zh-CN" altLang="en-US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 useBgFill="1">
        <p:nvSpPr>
          <p:cNvPr id="22530" name="内容占位符 2">
            <a:extLst>
              <a:ext uri="{FF2B5EF4-FFF2-40B4-BE49-F238E27FC236}">
                <a16:creationId xmlns="" xmlns:a16="http://schemas.microsoft.com/office/drawing/2014/main" id="{3D24CDAD-7D39-0A4F-BE15-058B46636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211263"/>
            <a:ext cx="8864600" cy="56467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EOS for batch computing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2 instances: LHAASO, HXMT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FUSE-based client access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~1.7 PB capacity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~60 million files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~1.3 million directories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+1 PB capacity in 2018 Q3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EOS for </a:t>
            </a:r>
            <a:r>
              <a:rPr lang="en-US" altLang="zh-CN" dirty="0" err="1"/>
              <a:t>IHEPBox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A cloud disk system made up of </a:t>
            </a:r>
            <a:r>
              <a:rPr lang="en-US" altLang="zh-CN" dirty="0" err="1"/>
              <a:t>OwnCloud</a:t>
            </a:r>
            <a:r>
              <a:rPr lang="en-US" altLang="zh-CN" dirty="0"/>
              <a:t> and EOS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~160 TB capacity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~8.5 million files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/>
              <a:t>~1 million directories</a:t>
            </a:r>
            <a:endParaRPr lang="zh-CN" altLang="en-US" dirty="0"/>
          </a:p>
          <a:p>
            <a:pPr marL="0" indent="0">
              <a:buFont typeface="Wingdings" pitchFamily="2" charset="2"/>
              <a:buNone/>
              <a:defRPr/>
            </a:pP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44" name="幻灯片编号占位符 3">
            <a:extLst>
              <a:ext uri="{FF2B5EF4-FFF2-40B4-BE49-F238E27FC236}">
                <a16:creationId xmlns="" xmlns:a16="http://schemas.microsoft.com/office/drawing/2014/main" id="{46BB0EAB-D1AB-5A43-951B-C7163437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3BB5ED-CE45-0E4B-8CC0-C27BF772CE5B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CN" sz="1400"/>
          </a:p>
        </p:txBody>
      </p:sp>
      <p:cxnSp>
        <p:nvCxnSpPr>
          <p:cNvPr id="10245" name="直接箭头连接符 14">
            <a:extLst>
              <a:ext uri="{FF2B5EF4-FFF2-40B4-BE49-F238E27FC236}">
                <a16:creationId xmlns="" xmlns:a16="http://schemas.microsoft.com/office/drawing/2014/main" id="{AFC8C8B0-9413-D944-BEC7-1DD64A276D81}"/>
              </a:ext>
            </a:extLst>
          </p:cNvPr>
          <p:cNvCxnSpPr>
            <a:cxnSpLocks noChangeShapeType="1"/>
            <a:endCxn id="10249" idx="2"/>
          </p:cNvCxnSpPr>
          <p:nvPr/>
        </p:nvCxnSpPr>
        <p:spPr bwMode="auto">
          <a:xfrm flipH="1" flipV="1">
            <a:off x="8186930" y="4187824"/>
            <a:ext cx="506412" cy="533400"/>
          </a:xfrm>
          <a:prstGeom prst="straightConnector1">
            <a:avLst/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97C8A385-06EB-0E45-8739-50440D361E9D}"/>
              </a:ext>
            </a:extLst>
          </p:cNvPr>
          <p:cNvSpPr/>
          <p:nvPr/>
        </p:nvSpPr>
        <p:spPr>
          <a:xfrm>
            <a:off x="7264592" y="4673599"/>
            <a:ext cx="971550" cy="80962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ysClr val="window" lastClr="FFFFFF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LHAASO EOS</a:t>
            </a:r>
            <a:endParaRPr lang="zh-CN" altLang="en-US" sz="1050" dirty="0">
              <a:solidFill>
                <a:sysClr val="window" lastClr="FFFFFF"/>
              </a:solidFill>
              <a:latin typeface="Calibri Light" panose="020F0302020204030204" pitchFamily="34" charset="0"/>
              <a:ea typeface="宋体" panose="0201060003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10247" name="椭圆 16">
            <a:extLst>
              <a:ext uri="{FF2B5EF4-FFF2-40B4-BE49-F238E27FC236}">
                <a16:creationId xmlns="" xmlns:a16="http://schemas.microsoft.com/office/drawing/2014/main" id="{0379926A-D776-214F-9C11-ED2E35C12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592" y="4673599"/>
            <a:ext cx="971550" cy="809625"/>
          </a:xfrm>
          <a:prstGeom prst="ellipse">
            <a:avLst/>
          </a:prstGeom>
          <a:solidFill>
            <a:srgbClr val="ED7D31"/>
          </a:solidFill>
          <a:ln w="12700" algn="ctr">
            <a:solidFill>
              <a:srgbClr val="AE5A2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100">
                <a:solidFill>
                  <a:srgbClr val="FFFFFF"/>
                </a:solidFill>
                <a:latin typeface="Calibri Light" panose="020F0302020204030204" pitchFamily="34" charset="0"/>
              </a:rPr>
              <a:t>Public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100">
                <a:solidFill>
                  <a:srgbClr val="FFFFFF"/>
                </a:solidFill>
                <a:latin typeface="Calibri Light" panose="020F0302020204030204" pitchFamily="34" charset="0"/>
              </a:rPr>
              <a:t>EOS</a:t>
            </a:r>
            <a:endParaRPr kumimoji="0" lang="zh-CN" altLang="en-US" sz="110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25F2922A-ECD7-7C44-B20F-6ECEE654A2DD}"/>
              </a:ext>
            </a:extLst>
          </p:cNvPr>
          <p:cNvSpPr/>
          <p:nvPr/>
        </p:nvSpPr>
        <p:spPr>
          <a:xfrm>
            <a:off x="8313930" y="4673599"/>
            <a:ext cx="971550" cy="80962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ysClr val="window" lastClr="FFFFFF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HMXT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ysClr val="window" lastClr="FFFFFF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EOS</a:t>
            </a:r>
            <a:endParaRPr lang="zh-CN" altLang="en-US" sz="1050" dirty="0">
              <a:solidFill>
                <a:sysClr val="window" lastClr="FFFFFF"/>
              </a:solidFill>
              <a:latin typeface="Calibri Light" panose="020F0302020204030204" pitchFamily="34" charset="0"/>
              <a:ea typeface="宋体" panose="0201060003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10249" name="圆角矩形 18">
            <a:extLst>
              <a:ext uri="{FF2B5EF4-FFF2-40B4-BE49-F238E27FC236}">
                <a16:creationId xmlns="" xmlns:a16="http://schemas.microsoft.com/office/drawing/2014/main" id="{FCCB573B-5DF5-2740-8BD2-A969A59C4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617" y="3459162"/>
            <a:ext cx="1698625" cy="7286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solidFill>
                  <a:srgbClr val="FFFFFF"/>
                </a:solidFill>
                <a:latin typeface="Calibri Light" panose="020F0302020204030204" pitchFamily="34" charset="0"/>
              </a:rPr>
              <a:t>Computing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solidFill>
                  <a:srgbClr val="FFFFFF"/>
                </a:solidFill>
                <a:latin typeface="Calibri Light" panose="020F0302020204030204" pitchFamily="34" charset="0"/>
              </a:rPr>
              <a:t>(AFS account)</a:t>
            </a:r>
            <a:endParaRPr kumimoji="0" lang="zh-CN" altLang="en-US" sz="160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0250" name="圆角矩形 19">
            <a:extLst>
              <a:ext uri="{FF2B5EF4-FFF2-40B4-BE49-F238E27FC236}">
                <a16:creationId xmlns="" xmlns:a16="http://schemas.microsoft.com/office/drawing/2014/main" id="{EDE6F74A-3402-A444-B6BC-4CE0ABE30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517" y="3459162"/>
            <a:ext cx="1698625" cy="728662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algn="ctr">
            <a:solidFill>
              <a:srgbClr val="AE5A2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solidFill>
                  <a:srgbClr val="FFFFFF"/>
                </a:solidFill>
                <a:latin typeface="Calibri Light" panose="020F0302020204030204" pitchFamily="34" charset="0"/>
              </a:rPr>
              <a:t>Web service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solidFill>
                  <a:srgbClr val="FFFFFF"/>
                </a:solidFill>
                <a:latin typeface="Calibri Light" panose="020F0302020204030204" pitchFamily="34" charset="0"/>
              </a:rPr>
              <a:t>(web account)</a:t>
            </a:r>
            <a:endParaRPr kumimoji="0" lang="zh-CN" altLang="en-US" sz="160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0251" name="直接箭头连接符 20">
            <a:extLst>
              <a:ext uri="{FF2B5EF4-FFF2-40B4-BE49-F238E27FC236}">
                <a16:creationId xmlns="" xmlns:a16="http://schemas.microsoft.com/office/drawing/2014/main" id="{6A3B9548-1F0C-F14C-B81C-6FB0113028FB}"/>
              </a:ext>
            </a:extLst>
          </p:cNvPr>
          <p:cNvCxnSpPr>
            <a:cxnSpLocks noChangeShapeType="1"/>
            <a:stCxn id="16" idx="0"/>
          </p:cNvCxnSpPr>
          <p:nvPr/>
        </p:nvCxnSpPr>
        <p:spPr bwMode="auto">
          <a:xfrm flipV="1">
            <a:off x="7750367" y="4187824"/>
            <a:ext cx="409575" cy="485775"/>
          </a:xfrm>
          <a:prstGeom prst="straightConnector1">
            <a:avLst/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直接箭头连接符 21">
            <a:extLst>
              <a:ext uri="{FF2B5EF4-FFF2-40B4-BE49-F238E27FC236}">
                <a16:creationId xmlns="" xmlns:a16="http://schemas.microsoft.com/office/drawing/2014/main" id="{58F73672-EAAA-E841-8B74-6DFD8CF6C8D5}"/>
              </a:ext>
            </a:extLst>
          </p:cNvPr>
          <p:cNvCxnSpPr>
            <a:cxnSpLocks noChangeShapeType="1"/>
            <a:stCxn id="10247" idx="0"/>
          </p:cNvCxnSpPr>
          <p:nvPr/>
        </p:nvCxnSpPr>
        <p:spPr bwMode="auto">
          <a:xfrm flipV="1">
            <a:off x="10417367" y="4187824"/>
            <a:ext cx="39688" cy="485775"/>
          </a:xfrm>
          <a:prstGeom prst="straightConnector1">
            <a:avLst/>
          </a:prstGeom>
          <a:noFill/>
          <a:ln w="12700" algn="ctr">
            <a:solidFill>
              <a:srgbClr val="ED7D3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3" name="文本框 18">
            <a:extLst>
              <a:ext uri="{FF2B5EF4-FFF2-40B4-BE49-F238E27FC236}">
                <a16:creationId xmlns="" xmlns:a16="http://schemas.microsoft.com/office/drawing/2014/main" id="{69D9034F-2697-4D4A-A950-F5E84466E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355" y="4773612"/>
            <a:ext cx="68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320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X</a:t>
            </a:r>
            <a:endParaRPr kumimoji="0" lang="zh-CN" altLang="en-US" sz="320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10254" name="文本框 21">
            <a:extLst>
              <a:ext uri="{FF2B5EF4-FFF2-40B4-BE49-F238E27FC236}">
                <a16:creationId xmlns="" xmlns:a16="http://schemas.microsoft.com/office/drawing/2014/main" id="{07E36CFC-3FC3-BE4B-B140-19FCB5A77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17" y="5710237"/>
            <a:ext cx="544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dirty="0">
                <a:solidFill>
                  <a:srgbClr val="0070C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Two separate clusters, based on different account system</a:t>
            </a:r>
            <a:endParaRPr kumimoji="0" lang="zh-CN" altLang="en-US" sz="1800" dirty="0">
              <a:solidFill>
                <a:srgbClr val="0070C0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3B2B8E8D-7A94-284B-8F91-6614356C522D}"/>
              </a:ext>
            </a:extLst>
          </p:cNvPr>
          <p:cNvCxnSpPr/>
          <p:nvPr/>
        </p:nvCxnSpPr>
        <p:spPr>
          <a:xfrm>
            <a:off x="9482330" y="3105149"/>
            <a:ext cx="0" cy="2425700"/>
          </a:xfrm>
          <a:prstGeom prst="line">
            <a:avLst/>
          </a:prstGeom>
          <a:ln w="952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="" xmlns:a16="http://schemas.microsoft.com/office/drawing/2014/main" id="{826BCEC6-400E-4145-AF7C-D76642EC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867025"/>
            <a:ext cx="11987213" cy="1517650"/>
          </a:xfrm>
        </p:spPr>
        <p:txBody>
          <a:bodyPr/>
          <a:lstStyle/>
          <a:p>
            <a:pPr marL="342900" indent="-342900" algn="r"/>
            <a:r>
              <a:rPr lang="en-US" altLang="zh-CN" sz="3200" u="sng">
                <a:ea typeface="宋体" panose="02010600030101010101" pitchFamily="2" charset="-122"/>
              </a:rPr>
              <a:t>Automatic Data Migration based on Machine Learning</a:t>
            </a:r>
            <a:endParaRPr kumimoji="1" lang="zh-CN" altLang="en-US" sz="3200">
              <a:ea typeface="宋体" panose="02010600030101010101" pitchFamily="2" charset="-122"/>
            </a:endParaRPr>
          </a:p>
        </p:txBody>
      </p:sp>
      <p:sp>
        <p:nvSpPr>
          <p:cNvPr id="11267" name="幻灯片编号占位符 3">
            <a:extLst>
              <a:ext uri="{FF2B5EF4-FFF2-40B4-BE49-F238E27FC236}">
                <a16:creationId xmlns="" xmlns:a16="http://schemas.microsoft.com/office/drawing/2014/main" id="{53DD9516-9B55-9C48-95FA-D0466FA1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AF77DF-EA00-7544-BB52-EB2926B5DC67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E3A6B3-B2EC-3A46-B8C7-11F461F0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u="sng" dirty="0"/>
              <a:t>Automatic Data Migration based on Machine Learning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 useBgFill="1">
        <p:nvSpPr>
          <p:cNvPr id="12291" name="内容占位符 2">
            <a:extLst>
              <a:ext uri="{FF2B5EF4-FFF2-40B4-BE49-F238E27FC236}">
                <a16:creationId xmlns="" xmlns:a16="http://schemas.microsoft.com/office/drawing/2014/main" id="{E729E88E-ECAA-F844-B999-936D92CA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6988"/>
            <a:ext cx="12192000" cy="1765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Currently both </a:t>
            </a:r>
            <a:r>
              <a:rPr lang="en-US" altLang="zh-CN" dirty="0" err="1">
                <a:ea typeface="宋体" panose="02010600030101010101" pitchFamily="2" charset="-122"/>
              </a:rPr>
              <a:t>Lustre</a:t>
            </a:r>
            <a:r>
              <a:rPr lang="en-US" altLang="zh-CN" dirty="0">
                <a:ea typeface="宋体" panose="02010600030101010101" pitchFamily="2" charset="-122"/>
              </a:rPr>
              <a:t> and EOS filesystems support hierarchical storage management.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ea typeface="宋体" panose="02010600030101010101" pitchFamily="2" charset="-122"/>
              </a:rPr>
              <a:t>Data movement between the storage pools is triggered by manually-defined rules or according to a predefined list of files to transfer.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292" name="幻灯片编号占位符 3">
            <a:extLst>
              <a:ext uri="{FF2B5EF4-FFF2-40B4-BE49-F238E27FC236}">
                <a16:creationId xmlns="" xmlns:a16="http://schemas.microsoft.com/office/drawing/2014/main" id="{CF6D8CE4-3894-9F40-A02B-D9BA4A6E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438" y="6475413"/>
            <a:ext cx="254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DAB702-F0A7-F144-B9C7-72C2D67524CC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CN" sz="1400"/>
          </a:p>
        </p:txBody>
      </p:sp>
      <p:grpSp>
        <p:nvGrpSpPr>
          <p:cNvPr id="12293" name="组合 4">
            <a:extLst>
              <a:ext uri="{FF2B5EF4-FFF2-40B4-BE49-F238E27FC236}">
                <a16:creationId xmlns="" xmlns:a16="http://schemas.microsoft.com/office/drawing/2014/main" id="{01EAD1EA-0247-B446-937A-C3A1619DE1FB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3598863"/>
            <a:ext cx="3328988" cy="2233612"/>
            <a:chOff x="-88939" y="3361765"/>
            <a:chExt cx="4777482" cy="2701270"/>
          </a:xfrm>
        </p:grpSpPr>
        <p:sp>
          <p:nvSpPr>
            <p:cNvPr id="12" name="等腰三角形 11">
              <a:extLst>
                <a:ext uri="{FF2B5EF4-FFF2-40B4-BE49-F238E27FC236}">
                  <a16:creationId xmlns="" xmlns:a16="http://schemas.microsoft.com/office/drawing/2014/main" id="{3329108F-E3B3-0C49-BE83-D0FEB5201DF9}"/>
                </a:ext>
              </a:extLst>
            </p:cNvPr>
            <p:cNvSpPr/>
            <p:nvPr/>
          </p:nvSpPr>
          <p:spPr bwMode="auto">
            <a:xfrm>
              <a:off x="-88939" y="3361765"/>
              <a:ext cx="4777482" cy="270127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zh-CN" dirty="0">
                <a:latin typeface="Arial" charset="0"/>
              </a:endParaRPr>
            </a:p>
            <a:p>
              <a:pPr algn="ctr">
                <a:defRPr/>
              </a:pPr>
              <a:endParaRPr lang="en-US" altLang="zh-CN" dirty="0">
                <a:latin typeface="Arial" charset="0"/>
              </a:endParaRPr>
            </a:p>
            <a:p>
              <a:pPr algn="ctr">
                <a:defRPr/>
              </a:pPr>
              <a:endParaRPr lang="en-US" altLang="zh-CN" dirty="0">
                <a:latin typeface="Arial" charset="0"/>
              </a:endParaRPr>
            </a:p>
            <a:p>
              <a:pPr algn="ctr">
                <a:defRPr/>
              </a:pPr>
              <a:r>
                <a:rPr lang="en-US" altLang="zh-CN" dirty="0">
                  <a:latin typeface="Arial" charset="0"/>
                </a:rPr>
                <a:t>Remote Sites</a:t>
              </a:r>
              <a:endParaRPr lang="zh-CN" altLang="en-US" dirty="0">
                <a:latin typeface="Arial" charset="0"/>
              </a:endParaRPr>
            </a:p>
          </p:txBody>
        </p:sp>
        <p:grpSp>
          <p:nvGrpSpPr>
            <p:cNvPr id="12314" name="组合 3">
              <a:extLst>
                <a:ext uri="{FF2B5EF4-FFF2-40B4-BE49-F238E27FC236}">
                  <a16:creationId xmlns="" xmlns:a16="http://schemas.microsoft.com/office/drawing/2014/main" id="{6EA1ABF5-6267-4E4C-9F7A-7F7A5670D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593" y="3361765"/>
              <a:ext cx="3600000" cy="2052000"/>
              <a:chOff x="967722" y="3433483"/>
              <a:chExt cx="3600000" cy="2052000"/>
            </a:xfrm>
          </p:grpSpPr>
          <p:sp>
            <p:nvSpPr>
              <p:cNvPr id="12315" name="等腰三角形 2">
                <a:extLst>
                  <a:ext uri="{FF2B5EF4-FFF2-40B4-BE49-F238E27FC236}">
                    <a16:creationId xmlns="" xmlns:a16="http://schemas.microsoft.com/office/drawing/2014/main" id="{34DE8653-67F9-6B4D-9975-81CA19CE9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722" y="3433483"/>
                <a:ext cx="3600000" cy="2052000"/>
              </a:xfrm>
              <a:prstGeom prst="triangle">
                <a:avLst>
                  <a:gd name="adj" fmla="val 50000"/>
                </a:avLst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CN" sz="1800">
                  <a:ea typeface="华文彩云" pitchFamily="2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CN" sz="1800">
                    <a:ea typeface="华文彩云" pitchFamily="2" charset="-122"/>
                  </a:rPr>
                  <a:t>TAPE</a:t>
                </a: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12316" name="等腰三角形 9">
                <a:extLst>
                  <a:ext uri="{FF2B5EF4-FFF2-40B4-BE49-F238E27FC236}">
                    <a16:creationId xmlns="" xmlns:a16="http://schemas.microsoft.com/office/drawing/2014/main" id="{2AFD64BF-C787-7444-9653-058E343D3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341" y="3433483"/>
                <a:ext cx="2376057" cy="1362635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CN" sz="1800">
                    <a:ea typeface="华文彩云" pitchFamily="2" charset="-122"/>
                  </a:rPr>
                  <a:t>SAS/SAS</a:t>
                </a:r>
                <a:endParaRPr kumimoji="0" lang="zh-CN" altLang="en-US" sz="1800">
                  <a:ea typeface="华文彩云" pitchFamily="2" charset="-122"/>
                </a:endParaRPr>
              </a:p>
            </p:txBody>
          </p:sp>
          <p:sp>
            <p:nvSpPr>
              <p:cNvPr id="12317" name="等腰三角形 8">
                <a:extLst>
                  <a:ext uri="{FF2B5EF4-FFF2-40B4-BE49-F238E27FC236}">
                    <a16:creationId xmlns="" xmlns:a16="http://schemas.microsoft.com/office/drawing/2014/main" id="{51258E79-4302-E542-983E-B31EDD53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2945" y="3433483"/>
                <a:ext cx="1129553" cy="636493"/>
              </a:xfrm>
              <a:prstGeom prst="triangle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v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¡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CN" sz="1800">
                    <a:ea typeface="华文彩云" pitchFamily="2" charset="-122"/>
                  </a:rPr>
                  <a:t>SSD</a:t>
                </a:r>
                <a:endParaRPr kumimoji="0" lang="zh-CN" altLang="en-US" sz="1800">
                  <a:ea typeface="华文彩云" pitchFamily="2" charset="-122"/>
                </a:endParaRPr>
              </a:p>
            </p:txBody>
          </p:sp>
        </p:grpSp>
      </p:grpSp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883D4EAF-4394-4C4A-ACFB-790CB1E89A1A}"/>
              </a:ext>
            </a:extLst>
          </p:cNvPr>
          <p:cNvGraphicFramePr>
            <a:graphicFrameLocks noGrp="1"/>
          </p:cNvGraphicFramePr>
          <p:nvPr/>
        </p:nvGraphicFramePr>
        <p:xfrm>
          <a:off x="5989638" y="3268663"/>
          <a:ext cx="45989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Input</a:t>
                      </a:r>
                      <a:endParaRPr lang="zh-CN" altLang="en-US" sz="1800" dirty="0"/>
                    </a:p>
                  </a:txBody>
                  <a:tcPr marL="91437" marR="91437" marT="45700" marB="457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historical</a:t>
                      </a:r>
                      <a:r>
                        <a:rPr lang="en-US" altLang="zh-CN" sz="1800" baseline="0" dirty="0"/>
                        <a:t> </a:t>
                      </a:r>
                      <a:r>
                        <a:rPr lang="en-US" altLang="zh-CN" sz="1800" dirty="0"/>
                        <a:t>access sequence of</a:t>
                      </a:r>
                      <a:r>
                        <a:rPr lang="en-US" altLang="zh-CN" sz="1800" baseline="0" dirty="0"/>
                        <a:t> a certain file</a:t>
                      </a:r>
                      <a:endParaRPr lang="zh-CN" altLang="en-US" sz="1800" dirty="0"/>
                    </a:p>
                  </a:txBody>
                  <a:tcPr marL="91437" marR="91437" marT="45700" marB="457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2" name="下箭头 14">
            <a:extLst>
              <a:ext uri="{FF2B5EF4-FFF2-40B4-BE49-F238E27FC236}">
                <a16:creationId xmlns="" xmlns:a16="http://schemas.microsoft.com/office/drawing/2014/main" id="{E542E22C-078E-D349-9D16-ECDDBEE4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4060825"/>
            <a:ext cx="514350" cy="5016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800">
              <a:ea typeface="华文彩云" pitchFamily="2" charset="-122"/>
            </a:endParaRPr>
          </a:p>
        </p:txBody>
      </p:sp>
      <p:sp>
        <p:nvSpPr>
          <p:cNvPr id="12303" name="文本框 15">
            <a:extLst>
              <a:ext uri="{FF2B5EF4-FFF2-40B4-BE49-F238E27FC236}">
                <a16:creationId xmlns="" xmlns:a16="http://schemas.microsoft.com/office/drawing/2014/main" id="{8B0E2DE3-66DD-6C4B-A729-343C75CA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4597400"/>
            <a:ext cx="4598987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>
                <a:ea typeface="华文彩云" pitchFamily="2" charset="-122"/>
              </a:rPr>
              <a:t>Machine Learning Model trained on historical records </a:t>
            </a:r>
            <a:endParaRPr kumimoji="0" lang="zh-CN" altLang="en-US" sz="1800">
              <a:ea typeface="华文彩云" pitchFamily="2" charset="-122"/>
            </a:endParaRPr>
          </a:p>
        </p:txBody>
      </p:sp>
      <p:sp>
        <p:nvSpPr>
          <p:cNvPr id="12304" name="下箭头 18">
            <a:extLst>
              <a:ext uri="{FF2B5EF4-FFF2-40B4-BE49-F238E27FC236}">
                <a16:creationId xmlns="" xmlns:a16="http://schemas.microsoft.com/office/drawing/2014/main" id="{1A9B30A7-4983-C747-911B-A42734C1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5308600"/>
            <a:ext cx="514350" cy="5016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800">
              <a:ea typeface="华文彩云" pitchFamily="2" charset="-122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="" xmlns:a16="http://schemas.microsoft.com/office/drawing/2014/main" id="{AD778232-19FA-CC4A-8BCE-1FE74A9787CA}"/>
              </a:ext>
            </a:extLst>
          </p:cNvPr>
          <p:cNvGraphicFramePr>
            <a:graphicFrameLocks noGrp="1"/>
          </p:cNvGraphicFramePr>
          <p:nvPr/>
        </p:nvGraphicFramePr>
        <p:xfrm>
          <a:off x="5989638" y="5795963"/>
          <a:ext cx="45989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Output</a:t>
                      </a:r>
                      <a:endParaRPr lang="zh-CN" altLang="en-US" sz="1800" dirty="0"/>
                    </a:p>
                  </a:txBody>
                  <a:tcPr marL="91437" marR="91437" marT="45700" marB="457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Next</a:t>
                      </a:r>
                      <a:r>
                        <a:rPr lang="en-US" altLang="zh-CN" sz="1800" baseline="0" dirty="0"/>
                        <a:t> access location and mode of the file</a:t>
                      </a:r>
                      <a:endParaRPr lang="zh-CN" altLang="en-US" sz="1800" dirty="0"/>
                    </a:p>
                  </a:txBody>
                  <a:tcPr marL="91437" marR="91437" marT="45700" marB="457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内容占位符 2">
            <a:extLst>
              <a:ext uri="{FF2B5EF4-FFF2-40B4-BE49-F238E27FC236}">
                <a16:creationId xmlns="" xmlns:a16="http://schemas.microsoft.com/office/drawing/2014/main" id="{A185CBE2-AC73-F74B-AD4F-3B71E01C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5" y="1296988"/>
            <a:ext cx="11753850" cy="50069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Historical access pattern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EOS log, </a:t>
            </a:r>
            <a:r>
              <a:rPr lang="en-US" altLang="zh-CN" dirty="0" err="1">
                <a:ea typeface="宋体" panose="02010600030101010101" pitchFamily="2" charset="-122"/>
              </a:rPr>
              <a:t>Lustre</a:t>
            </a:r>
            <a:r>
              <a:rPr lang="en-US" altLang="zh-CN" dirty="0">
                <a:ea typeface="宋体" panose="02010600030101010101" pitchFamily="2" charset="-122"/>
              </a:rPr>
              <a:t> changelog, Instrumenting scripts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organized in counter vector sequence of file operation </a:t>
            </a: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Machine Learning model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Training samples come from billions of historical records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Based on </a:t>
            </a:r>
            <a:r>
              <a:rPr lang="en-US" altLang="zh-CN" dirty="0" smtClean="0">
                <a:ea typeface="宋体" panose="02010600030101010101" pitchFamily="2" charset="-122"/>
              </a:rPr>
              <a:t>DNN </a:t>
            </a:r>
            <a:r>
              <a:rPr lang="en-US" altLang="zh-CN" dirty="0">
                <a:ea typeface="宋体" panose="02010600030101010101" pitchFamily="2" charset="-122"/>
              </a:rPr>
              <a:t>model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Currently collected 50 million EOS access records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For the task of prediction of future access location (login nodes/computing nodes), the precision is 98%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4339" name="幻灯片编号占位符 3">
            <a:extLst>
              <a:ext uri="{FF2B5EF4-FFF2-40B4-BE49-F238E27FC236}">
                <a16:creationId xmlns="" xmlns:a16="http://schemas.microsoft.com/office/drawing/2014/main" id="{85CD5138-578C-1E4C-B547-70254943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15DCC1-0418-3C45-9BF9-6050BD1FF322}" type="slidenum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CN" sz="1400"/>
          </a:p>
        </p:txBody>
      </p:sp>
      <p:pic>
        <p:nvPicPr>
          <p:cNvPr id="14340" name="图片 2">
            <a:extLst>
              <a:ext uri="{FF2B5EF4-FFF2-40B4-BE49-F238E27FC236}">
                <a16:creationId xmlns="" xmlns:a16="http://schemas.microsoft.com/office/drawing/2014/main" id="{5BB6B046-F824-F54B-B3DF-4B8641661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978150"/>
            <a:ext cx="7261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1">
            <a:extLst>
              <a:ext uri="{FF2B5EF4-FFF2-40B4-BE49-F238E27FC236}">
                <a16:creationId xmlns="" xmlns:a16="http://schemas.microsoft.com/office/drawing/2014/main" id="{C71BDFF8-B2F2-5249-A4C0-7EE5DD5A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zh-CN" sz="2800" u="sng" dirty="0"/>
              <a:t>Automatic Data Migration based on Machine Learning</a:t>
            </a:r>
            <a:r>
              <a:rPr lang="en-US" altLang="zh-CN" sz="2800" dirty="0"/>
              <a:t> (cont.)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64701</TotalTime>
  <Words>1671</Words>
  <Application>Microsoft Office PowerPoint</Application>
  <PresentationFormat>宽屏</PresentationFormat>
  <Paragraphs>262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 Unicode MS</vt:lpstr>
      <vt:lpstr>Roboto</vt:lpstr>
      <vt:lpstr>华文彩云</vt:lpstr>
      <vt:lpstr>宋体</vt:lpstr>
      <vt:lpstr>微软雅黑</vt:lpstr>
      <vt:lpstr>Arial</vt:lpstr>
      <vt:lpstr>Calibri Light</vt:lpstr>
      <vt:lpstr>Times New Roman</vt:lpstr>
      <vt:lpstr>Wingdings</vt:lpstr>
      <vt:lpstr>Modèle par défaut</vt:lpstr>
      <vt:lpstr>TECHNOLOGIES FOR DATA PROCESSING PLATFORMS FOR HEP EXPERIMENTS  PROGRESS REPORT</vt:lpstr>
      <vt:lpstr>Background</vt:lpstr>
      <vt:lpstr>Topics</vt:lpstr>
      <vt:lpstr>Exploring alternative ways for managing filesystem metadata  </vt:lpstr>
      <vt:lpstr>Exploring alternative ways for managing filesystem metadata  </vt:lpstr>
      <vt:lpstr>Exploring alternative ways for managing filesystem metadata(EOS in IHEP)</vt:lpstr>
      <vt:lpstr>Automatic Data Migration based on Machine Learning</vt:lpstr>
      <vt:lpstr>Automatic Data Migration based on Machine Learning</vt:lpstr>
      <vt:lpstr>Automatic Data Migration based on Machine Learning (cont.)</vt:lpstr>
      <vt:lpstr>Automatic Data Migration based on Machine Learning (cont.)</vt:lpstr>
      <vt:lpstr>Experimentation with building blocks for inter-site bulk data transfer</vt:lpstr>
      <vt:lpstr>PowerPoint 演示文稿</vt:lpstr>
      <vt:lpstr>Experimentation with building blocks for inter-site bulk data transfer (cont.)</vt:lpstr>
      <vt:lpstr>DIRAC-based computing platform for IHEP experiments</vt:lpstr>
      <vt:lpstr>DIRAC-based computing platform for IHEP experiments</vt:lpstr>
      <vt:lpstr>DIRAC-based Computing platform for IHEP experiments  (cont.)</vt:lpstr>
      <vt:lpstr>High-Performance computing platforms</vt:lpstr>
      <vt:lpstr>High-Performance computing platforms</vt:lpstr>
      <vt:lpstr>High-Performance computing platforms</vt:lpstr>
      <vt:lpstr>Networking </vt:lpstr>
      <vt:lpstr>SDN @ Security</vt:lpstr>
      <vt:lpstr>LHCONE in China</vt:lpstr>
      <vt:lpstr>LHCONE in China (II)</vt:lpstr>
      <vt:lpstr>People</vt:lpstr>
      <vt:lpstr>People </vt:lpstr>
      <vt:lpstr>Perspectives</vt:lpstr>
      <vt:lpstr>Perspectives 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QI Fazhi</cp:lastModifiedBy>
  <cp:revision>1861</cp:revision>
  <cp:lastPrinted>2015-05-11T01:12:48Z</cp:lastPrinted>
  <dcterms:created xsi:type="dcterms:W3CDTF">1999-05-22T11:36:26Z</dcterms:created>
  <dcterms:modified xsi:type="dcterms:W3CDTF">2018-05-23T07:40:46Z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