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57"/>
  </p:notesMasterIdLst>
  <p:handoutMasterIdLst>
    <p:handoutMasterId r:id="rId58"/>
  </p:handoutMasterIdLst>
  <p:sldIdLst>
    <p:sldId id="458" r:id="rId4"/>
    <p:sldId id="330" r:id="rId5"/>
    <p:sldId id="331" r:id="rId6"/>
    <p:sldId id="332" r:id="rId7"/>
    <p:sldId id="447" r:id="rId8"/>
    <p:sldId id="333" r:id="rId9"/>
    <p:sldId id="326" r:id="rId10"/>
    <p:sldId id="429" r:id="rId11"/>
    <p:sldId id="453" r:id="rId12"/>
    <p:sldId id="454" r:id="rId13"/>
    <p:sldId id="455" r:id="rId14"/>
    <p:sldId id="430" r:id="rId15"/>
    <p:sldId id="335" r:id="rId16"/>
    <p:sldId id="388" r:id="rId17"/>
    <p:sldId id="342" r:id="rId18"/>
    <p:sldId id="461" r:id="rId19"/>
    <p:sldId id="457" r:id="rId20"/>
    <p:sldId id="343" r:id="rId21"/>
    <p:sldId id="354" r:id="rId22"/>
    <p:sldId id="347" r:id="rId23"/>
    <p:sldId id="463" r:id="rId24"/>
    <p:sldId id="348" r:id="rId25"/>
    <p:sldId id="279" r:id="rId26"/>
    <p:sldId id="280" r:id="rId27"/>
    <p:sldId id="451" r:id="rId28"/>
    <p:sldId id="452" r:id="rId29"/>
    <p:sldId id="284" r:id="rId30"/>
    <p:sldId id="378" r:id="rId31"/>
    <p:sldId id="288" r:id="rId32"/>
    <p:sldId id="291" r:id="rId33"/>
    <p:sldId id="292" r:id="rId34"/>
    <p:sldId id="464" r:id="rId35"/>
    <p:sldId id="465" r:id="rId36"/>
    <p:sldId id="459" r:id="rId37"/>
    <p:sldId id="364" r:id="rId38"/>
    <p:sldId id="443" r:id="rId39"/>
    <p:sldId id="299" r:id="rId40"/>
    <p:sldId id="391" r:id="rId41"/>
    <p:sldId id="392" r:id="rId42"/>
    <p:sldId id="427" r:id="rId43"/>
    <p:sldId id="444" r:id="rId44"/>
    <p:sldId id="460" r:id="rId45"/>
    <p:sldId id="466" r:id="rId46"/>
    <p:sldId id="467" r:id="rId47"/>
    <p:sldId id="468" r:id="rId48"/>
    <p:sldId id="469" r:id="rId49"/>
    <p:sldId id="470" r:id="rId50"/>
    <p:sldId id="471" r:id="rId51"/>
    <p:sldId id="472" r:id="rId52"/>
    <p:sldId id="473" r:id="rId53"/>
    <p:sldId id="474" r:id="rId54"/>
    <p:sldId id="475" r:id="rId55"/>
    <p:sldId id="476" r:id="rId5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7C800"/>
    <a:srgbClr val="FF2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336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B2D6B-A8F0-9442-A22C-8E1D8F0B45C3}" type="datetimeFigureOut">
              <a:rPr lang="fr-FR" smtClean="0"/>
              <a:t>22/05/18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728C9-F5D6-4540-B904-B30ECEBD5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229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6D99E-8E9A-A749-802A-CA0939DE9095}" type="datetimeFigureOut">
              <a:rPr lang="fr-FR" smtClean="0"/>
              <a:t>22/05/18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F08A6-7778-364B-B524-ABE49856F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126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F0EE0D-B3C5-47AF-930A-F1D8C9C73054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de-DE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96326" indent="-267817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1270" indent="-214254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99779" indent="-214254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28287" indent="-214254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56795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85303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13812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42320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63F85EC-FB47-4607-B7FF-492D1CC9E063}" type="slidenum">
              <a:rPr lang="en-GB" sz="1200">
                <a:solidFill>
                  <a:srgbClr val="FFFF00"/>
                </a:solidFill>
              </a:rPr>
              <a:pPr/>
              <a:t>38</a:t>
            </a:fld>
            <a:endParaRPr lang="en-GB" sz="1200">
              <a:solidFill>
                <a:srgbClr val="FFFF00"/>
              </a:solidFill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698500"/>
            <a:ext cx="3022600" cy="2268538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56394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96326" indent="-267817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1270" indent="-214254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99779" indent="-214254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28287" indent="-214254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56795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85303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13812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42320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63F85EC-FB47-4607-B7FF-492D1CC9E063}" type="slidenum">
              <a:rPr lang="en-GB" sz="1200">
                <a:solidFill>
                  <a:srgbClr val="FFFF00"/>
                </a:solidFill>
              </a:rPr>
              <a:pPr/>
              <a:t>52</a:t>
            </a:fld>
            <a:endParaRPr lang="en-GB" sz="1200">
              <a:solidFill>
                <a:srgbClr val="FFFF00"/>
              </a:solidFill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698500"/>
            <a:ext cx="3022600" cy="2268538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56394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above figure shows the precision with which theta23 can be measured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ORCA. Note that a 2 degree prior has been included, so this does not include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determination of the octant.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D0D97-0FAE-4961-A231-2B2122208EC2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70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PINGU </a:t>
            </a:r>
            <a:r>
              <a:rPr lang="en-US" dirty="0" err="1" smtClean="0"/>
              <a:t>donne</a:t>
            </a:r>
            <a:r>
              <a:rPr lang="en-US" dirty="0" smtClean="0"/>
              <a:t> </a:t>
            </a:r>
            <a:r>
              <a:rPr lang="en-US" dirty="0" err="1" smtClean="0"/>
              <a:t>ses</a:t>
            </a:r>
            <a:r>
              <a:rPr lang="en-US" dirty="0" smtClean="0"/>
              <a:t> performances pour 40 strings; </a:t>
            </a:r>
            <a:r>
              <a:rPr lang="en-US" dirty="0" err="1" smtClean="0"/>
              <a:t>donc</a:t>
            </a:r>
            <a:r>
              <a:rPr lang="en-US" dirty="0" smtClean="0"/>
              <a:t> un </a:t>
            </a:r>
            <a:r>
              <a:rPr lang="en-US" dirty="0" err="1" smtClean="0"/>
              <a:t>détecteur</a:t>
            </a:r>
            <a:r>
              <a:rPr lang="en-US" dirty="0" smtClean="0"/>
              <a:t> plus dense </a:t>
            </a:r>
            <a:r>
              <a:rPr lang="en-US" dirty="0" err="1" smtClean="0"/>
              <a:t>que</a:t>
            </a:r>
            <a:r>
              <a:rPr lang="en-US" dirty="0" smtClean="0"/>
              <a:t> 20 strings.</a:t>
            </a:r>
          </a:p>
          <a:p>
            <a:r>
              <a:rPr lang="en-US" dirty="0" smtClean="0"/>
              <a:t>MONOPOD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boite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niore</a:t>
            </a:r>
            <a:r>
              <a:rPr lang="en-US" baseline="0" dirty="0" smtClean="0"/>
              <a:t> qui </a:t>
            </a:r>
            <a:r>
              <a:rPr lang="en-US" baseline="0" dirty="0" err="1" smtClean="0"/>
              <a:t>donne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l’energie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gerbe</a:t>
            </a:r>
            <a:r>
              <a:rPr lang="en-US" baseline="0" dirty="0" smtClean="0"/>
              <a:t> et ignore la trace.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peut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plupart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lumère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vient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gerbe</a:t>
            </a:r>
            <a:r>
              <a:rPr lang="en-US" baseline="0" dirty="0" smtClean="0"/>
              <a:t>?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E_nu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 PINGU   ORCA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3         0.7         1.0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5         1.2         1.1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7         1.6         1.9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9         2.0         3.2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11        2.7         4.2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13        3.4         5.7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15        3.9         7.5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17        4.7         8.7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19        5.2         9.0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D0D97-0FAE-4961-A231-2B2122208EC2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729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different curves show the energy resolved classification performance for different lower cuts on the fraction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trees in the forest that agree that the event belongs to the class of track like events.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one can see a stricter cut on the tree fraction increases the classification purity on the expense of the rate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constant energy. Clearly, the classification rate is much more sensitive to the event energy than the purity. This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indicates that the classification benefits significantly from the increase in light output and track length at higher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energies.</a:t>
            </a:r>
          </a:p>
          <a:p>
            <a:pPr marL="285750" indent="-285750">
              <a:buFont typeface="Arial"/>
              <a:buChar char="•"/>
            </a:pPr>
            <a:r>
              <a:rPr lang="de-DE" sz="1200" dirty="0" smtClean="0"/>
              <a:t>Discrimination between 2 classes of events: </a:t>
            </a:r>
            <a:br>
              <a:rPr lang="de-DE" sz="1200" dirty="0" smtClean="0"/>
            </a:br>
            <a:r>
              <a:rPr lang="de-DE" sz="1200" dirty="0" smtClean="0"/>
              <a:t>track-like ( </a:t>
            </a:r>
            <a:r>
              <a:rPr lang="de-DE" sz="1600" dirty="0" smtClean="0">
                <a:latin typeface="Symbol" charset="2"/>
                <a:cs typeface="Symbol" charset="2"/>
              </a:rPr>
              <a:t>n</a:t>
            </a:r>
            <a:r>
              <a:rPr lang="de-DE" sz="1200" baseline="-25000" dirty="0" smtClean="0">
                <a:latin typeface="Symbol" charset="2"/>
                <a:cs typeface="Symbol" charset="2"/>
              </a:rPr>
              <a:t>m</a:t>
            </a:r>
            <a:r>
              <a:rPr lang="de-DE" sz="1200" baseline="30000" dirty="0" smtClean="0"/>
              <a:t>CC </a:t>
            </a:r>
            <a:r>
              <a:rPr lang="de-DE" sz="1200" dirty="0" smtClean="0"/>
              <a:t>)  and  shower-like ( </a:t>
            </a:r>
            <a:r>
              <a:rPr lang="de-DE" sz="1600" dirty="0" smtClean="0">
                <a:latin typeface="Symbol" charset="2"/>
                <a:cs typeface="Symbol" charset="2"/>
              </a:rPr>
              <a:t>n</a:t>
            </a:r>
            <a:r>
              <a:rPr lang="de-DE" sz="1200" baseline="30000" dirty="0" smtClean="0"/>
              <a:t>NC</a:t>
            </a:r>
            <a:r>
              <a:rPr lang="de-DE" sz="1200" dirty="0" smtClean="0"/>
              <a:t>, </a:t>
            </a:r>
            <a:r>
              <a:rPr lang="de-DE" sz="1600" dirty="0" smtClean="0">
                <a:latin typeface="Symbol" charset="2"/>
                <a:cs typeface="Symbol" charset="2"/>
              </a:rPr>
              <a:t>n</a:t>
            </a:r>
            <a:r>
              <a:rPr lang="de-DE" sz="1200" baseline="-25000" dirty="0" smtClean="0"/>
              <a:t>e</a:t>
            </a:r>
            <a:r>
              <a:rPr lang="de-DE" sz="1200" baseline="30000" dirty="0" smtClean="0"/>
              <a:t>CC </a:t>
            </a:r>
            <a:r>
              <a:rPr lang="de-DE" sz="1200" dirty="0" smtClean="0"/>
              <a:t>)</a:t>
            </a:r>
            <a:br>
              <a:rPr lang="de-DE" sz="1200" dirty="0" smtClean="0"/>
            </a:br>
            <a:endParaRPr lang="de-DE" sz="1200" dirty="0" smtClean="0"/>
          </a:p>
          <a:p>
            <a:pPr marL="285750" indent="-285750">
              <a:buFont typeface="Arial"/>
              <a:buChar char="•"/>
            </a:pPr>
            <a:r>
              <a:rPr lang="de-DE" sz="1200" dirty="0" smtClean="0"/>
              <a:t>Classification using „Random Decision Forest“ machine-learning algorithm.</a:t>
            </a:r>
            <a:br>
              <a:rPr lang="de-DE" sz="1200" dirty="0" smtClean="0"/>
            </a:br>
            <a:endParaRPr lang="de-DE" sz="1200" dirty="0" smtClean="0"/>
          </a:p>
          <a:p>
            <a:pPr marL="285750" indent="-285750">
              <a:buFont typeface="Arial"/>
              <a:buChar char="•"/>
            </a:pPr>
            <a:r>
              <a:rPr lang="de-DE" sz="1200" dirty="0" smtClean="0"/>
              <a:t>Discrimination mainly due to event reconstruction observables.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D0D97-0FAE-4961-A231-2B2122208EC2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096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D0-09B3-4867-A3D4-63291170C97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96326" indent="-267817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1270" indent="-214254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99779" indent="-214254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28287" indent="-214254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56795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85303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13812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42320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63F85EC-FB47-4607-B7FF-492D1CC9E063}" type="slidenum">
              <a:rPr lang="en-GB" sz="1200">
                <a:solidFill>
                  <a:srgbClr val="FFFF00"/>
                </a:solidFill>
              </a:rPr>
              <a:pPr/>
              <a:t>19</a:t>
            </a:fld>
            <a:endParaRPr lang="en-GB" sz="1200">
              <a:solidFill>
                <a:srgbClr val="FFFF00"/>
              </a:solidFill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698500"/>
            <a:ext cx="3022600" cy="2268538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56394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96326" indent="-267817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1270" indent="-214254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99779" indent="-214254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28287" indent="-214254"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56795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85303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13812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42320" indent="-214254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63F85EC-FB47-4607-B7FF-492D1CC9E063}" type="slidenum">
              <a:rPr lang="en-GB" sz="1200">
                <a:solidFill>
                  <a:srgbClr val="FFFF00"/>
                </a:solidFill>
              </a:rPr>
              <a:pPr/>
              <a:t>20</a:t>
            </a:fld>
            <a:endParaRPr lang="en-GB" sz="1200">
              <a:solidFill>
                <a:srgbClr val="FFFF00"/>
              </a:solidFill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8025" y="698500"/>
            <a:ext cx="3022600" cy="2268538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5639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A29A0-D558-B14A-B5DF-F05978F04B96}" type="datetime1">
              <a:rPr lang="en-US" smtClean="0"/>
              <a:t>22/05/18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8B63-BE36-2141-85E9-7B6F07BCE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3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1B799-89DC-8D41-9995-65D8001362B3}" type="datetime1">
              <a:rPr lang="en-US" smtClean="0"/>
              <a:t>22/05/18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8B63-BE36-2141-85E9-7B6F07BCE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4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8C2C-B036-E14C-B82A-76218D9A5844}" type="datetime1">
              <a:rPr lang="en-US" smtClean="0"/>
              <a:t>22/05/18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8B63-BE36-2141-85E9-7B6F07BCE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79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80EB-4215-E849-B9CC-31A57F7254A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22/05/18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7815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EF09C-9377-474B-8438-4BF2408E959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22/05/18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3081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53A30-EFF3-4242-9BC4-778C1B0888D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22/05/18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030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D84E-C009-3747-8BFF-0A7141DDAF8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22/05/18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7300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7DB6-617B-7E43-BAC7-43237A29352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22/05/18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0033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2A33-9C34-6341-8DA1-51D90DF6928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22/05/18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771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6FEC-23CB-1A4C-9207-C5E27CDEAE8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22/05/18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350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BEBA-9E36-EF47-9EDB-7B1C77C3574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22/05/18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33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C4DAE-CAFB-7D4E-8B90-8B3D487B6F6C}" type="datetime1">
              <a:rPr lang="en-US" smtClean="0"/>
              <a:t>22/05/18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8B63-BE36-2141-85E9-7B6F07BCE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28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D9502-07E9-744D-A2A5-B2C27FB2924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22/05/18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065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1198-1E9D-3A42-B96D-E46E79C322A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22/05/18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1458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A8F56-404A-1643-B792-779F97C4C44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22/05/18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792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59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387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31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23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84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55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77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AC51-CE4B-9849-A241-A0F4E886839A}" type="datetime1">
              <a:rPr lang="en-US" smtClean="0"/>
              <a:t>22/05/18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8B63-BE36-2141-85E9-7B6F07BCE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490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42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65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27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811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Titolo Testo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Corpo livello uno</a:t>
            </a:r>
          </a:p>
          <a:p>
            <a:pPr lvl="1">
              <a:defRPr sz="1800"/>
            </a:pPr>
            <a:r>
              <a:rPr sz="2200"/>
              <a:t>Corpo livello due</a:t>
            </a:r>
          </a:p>
          <a:p>
            <a:pPr lvl="2">
              <a:defRPr sz="1800"/>
            </a:pPr>
            <a:r>
              <a:rPr sz="2200"/>
              <a:t>Corpo livello tre</a:t>
            </a:r>
          </a:p>
          <a:p>
            <a:pPr lvl="3">
              <a:defRPr sz="1800"/>
            </a:pPr>
            <a:r>
              <a:rPr sz="2200"/>
              <a:t>Corpo livello quattro</a:t>
            </a:r>
          </a:p>
          <a:p>
            <a:pPr lvl="4">
              <a:defRPr sz="1800"/>
            </a:pPr>
            <a:r>
              <a:rPr sz="220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45481652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1A879-273F-A84A-8888-68883B91CDD8}" type="datetime1">
              <a:rPr lang="en-US" smtClean="0"/>
              <a:t>22/05/18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8B63-BE36-2141-85E9-7B6F07BCE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47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F8E5-77F7-AC49-9278-EE5E3CB2F23B}" type="datetime1">
              <a:rPr lang="en-US" smtClean="0"/>
              <a:t>22/05/18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8B63-BE36-2141-85E9-7B6F07BCE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5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B9C70-3E3B-0E4A-8B36-4FB7506C40E7}" type="datetime1">
              <a:rPr lang="en-US" smtClean="0"/>
              <a:t>22/05/18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8B63-BE36-2141-85E9-7B6F07BCE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38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2190-B692-5D41-82A8-6C05659C362E}" type="datetime1">
              <a:rPr lang="en-US" smtClean="0"/>
              <a:t>22/05/18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8B63-BE36-2141-85E9-7B6F07BCE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5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33FDF-C97E-A44B-B890-20CA85FA8956}" type="datetime1">
              <a:rPr lang="en-US" smtClean="0"/>
              <a:t>22/05/18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8B63-BE36-2141-85E9-7B6F07BCE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2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4F97-8475-F24D-A8B9-5E2D43B50233}" type="datetime1">
              <a:rPr lang="en-US" smtClean="0"/>
              <a:t>22/05/18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8B63-BE36-2141-85E9-7B6F07BCE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97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7D987-A260-FD47-A7E9-08233F86FF73}" type="datetime1">
              <a:rPr lang="en-US" smtClean="0"/>
              <a:t>22/05/18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B8B63-BE36-2141-85E9-7B6F07BCE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6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976AD9D-A39E-7944-9652-07096AD8492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22/05/18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245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918024" y="647794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FEE40-A5DB-8B42-996B-36C0A8BCEC5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866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emf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gif"/><Relationship Id="rId3" Type="http://schemas.openxmlformats.org/officeDocument/2006/relationships/image" Target="../media/image51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gif"/><Relationship Id="rId3" Type="http://schemas.openxmlformats.org/officeDocument/2006/relationships/image" Target="../media/image53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gif"/><Relationship Id="rId3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hyperlink" Target="https://arxiv.org/abs/1601.07459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gif"/><Relationship Id="rId3" Type="http://schemas.openxmlformats.org/officeDocument/2006/relationships/image" Target="../media/image5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4" Type="http://schemas.openxmlformats.org/officeDocument/2006/relationships/image" Target="../media/image61.gif"/><Relationship Id="rId5" Type="http://schemas.openxmlformats.org/officeDocument/2006/relationships/image" Target="../media/image62.gif"/><Relationship Id="rId6" Type="http://schemas.openxmlformats.org/officeDocument/2006/relationships/image" Target="../media/image63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4" Type="http://schemas.openxmlformats.org/officeDocument/2006/relationships/image" Target="../media/image71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9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gif"/><Relationship Id="rId3" Type="http://schemas.openxmlformats.org/officeDocument/2006/relationships/image" Target="../media/image75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gif"/><Relationship Id="rId5" Type="http://schemas.openxmlformats.org/officeDocument/2006/relationships/image" Target="../media/image60.gif"/><Relationship Id="rId6" Type="http://schemas.openxmlformats.org/officeDocument/2006/relationships/image" Target="../media/image61.gif"/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arxiv.org/abs/1601.05471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4" Type="http://schemas.openxmlformats.org/officeDocument/2006/relationships/image" Target="../media/image81.gif"/><Relationship Id="rId5" Type="http://schemas.openxmlformats.org/officeDocument/2006/relationships/image" Target="../media/image82.gif"/><Relationship Id="rId6" Type="http://schemas.openxmlformats.org/officeDocument/2006/relationships/image" Target="../media/image83.gif"/><Relationship Id="rId7" Type="http://schemas.openxmlformats.org/officeDocument/2006/relationships/image" Target="../media/image84.gif"/><Relationship Id="rId8" Type="http://schemas.openxmlformats.org/officeDocument/2006/relationships/image" Target="../media/image85.gif"/><Relationship Id="rId9" Type="http://schemas.openxmlformats.org/officeDocument/2006/relationships/image" Target="../media/image86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9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3" Type="http://schemas.openxmlformats.org/officeDocument/2006/relationships/image" Target="../media/image1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F:\fiel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0" y="1"/>
            <a:ext cx="9171646" cy="579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PReplay_Final150860503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283605" y="1639142"/>
            <a:ext cx="6607145" cy="315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r-FR" sz="3600" dirty="0" err="1">
                <a:solidFill>
                  <a:srgbClr val="FFFF00"/>
                </a:solidFill>
              </a:rPr>
              <a:t>Status</a:t>
            </a:r>
            <a:r>
              <a:rPr lang="fr-FR" sz="3600" dirty="0">
                <a:solidFill>
                  <a:srgbClr val="FFFF00"/>
                </a:solidFill>
              </a:rPr>
              <a:t> and </a:t>
            </a:r>
            <a:r>
              <a:rPr lang="fr-FR" sz="3600" dirty="0" err="1">
                <a:solidFill>
                  <a:srgbClr val="FFFF00"/>
                </a:solidFill>
              </a:rPr>
              <a:t>Physics</a:t>
            </a:r>
            <a:r>
              <a:rPr lang="fr-FR" sz="3600" dirty="0">
                <a:solidFill>
                  <a:srgbClr val="FFFF00"/>
                </a:solidFill>
              </a:rPr>
              <a:t> Prospects of </a:t>
            </a:r>
            <a:endParaRPr lang="fr-FR" sz="3600" dirty="0" smtClean="0">
              <a:solidFill>
                <a:srgbClr val="FFFF00"/>
              </a:solidFill>
              <a:latin typeface="Calibri"/>
            </a:endParaRPr>
          </a:p>
          <a:p>
            <a:pPr algn="ctr">
              <a:defRPr/>
            </a:pPr>
            <a:r>
              <a:rPr lang="fr-FR" sz="3600" dirty="0" smtClean="0">
                <a:solidFill>
                  <a:srgbClr val="FFFF00"/>
                </a:solidFill>
              </a:rPr>
              <a:t>ORCA/KM3NeT</a:t>
            </a:r>
          </a:p>
          <a:p>
            <a:pPr algn="ctr">
              <a:defRPr/>
            </a:pPr>
            <a:r>
              <a:rPr lang="fr-FR" sz="2800" dirty="0" smtClean="0">
                <a:solidFill>
                  <a:srgbClr val="FF6600"/>
                </a:solidFill>
                <a:latin typeface="Calibri"/>
              </a:rPr>
              <a:t>FCPPL</a:t>
            </a:r>
            <a:r>
              <a:rPr lang="fr-FR" sz="2800" dirty="0" smtClean="0">
                <a:solidFill>
                  <a:srgbClr val="FF6600"/>
                </a:solidFill>
                <a:latin typeface="Calibri"/>
              </a:rPr>
              <a:t>/Marseille</a:t>
            </a:r>
            <a:endParaRPr lang="fr-FR" sz="2800" dirty="0">
              <a:solidFill>
                <a:srgbClr val="FF6600"/>
              </a:solidFill>
              <a:latin typeface="Calibri"/>
            </a:endParaRPr>
          </a:p>
          <a:p>
            <a:pPr algn="ctr">
              <a:defRPr/>
            </a:pPr>
            <a:r>
              <a:rPr lang="fr-FR" sz="2800" dirty="0" smtClean="0">
                <a:solidFill>
                  <a:srgbClr val="FF6600"/>
                </a:solidFill>
                <a:latin typeface="Calibri"/>
              </a:rPr>
              <a:t>23</a:t>
            </a:r>
            <a:r>
              <a:rPr lang="fr-FR" sz="2800" dirty="0" smtClean="0">
                <a:solidFill>
                  <a:srgbClr val="FF6600"/>
                </a:solidFill>
                <a:latin typeface="Calibri"/>
              </a:rPr>
              <a:t>/</a:t>
            </a:r>
            <a:r>
              <a:rPr lang="fr-FR" sz="2800" dirty="0" smtClean="0">
                <a:solidFill>
                  <a:srgbClr val="FF6600"/>
                </a:solidFill>
                <a:latin typeface="Calibri"/>
              </a:rPr>
              <a:t>05/18 </a:t>
            </a:r>
            <a:endParaRPr lang="fr-FR" sz="2800" dirty="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13329" name="TextBox 17"/>
          <p:cNvSpPr txBox="1">
            <a:spLocks noChangeArrowheads="1"/>
          </p:cNvSpPr>
          <p:nvPr/>
        </p:nvSpPr>
        <p:spPr bwMode="auto">
          <a:xfrm>
            <a:off x="2692396" y="5765810"/>
            <a:ext cx="367516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prstClr val="white"/>
                </a:solidFill>
                <a:latin typeface="Calibri"/>
              </a:rPr>
              <a:t>Jürgen Brunner</a:t>
            </a:r>
            <a:endParaRPr lang="en-GB" sz="2000" dirty="0">
              <a:solidFill>
                <a:prstClr val="white"/>
              </a:solidFill>
              <a:latin typeface="Calibri"/>
            </a:endParaRPr>
          </a:p>
          <a:p>
            <a:r>
              <a:rPr lang="en-GB" sz="2000" dirty="0">
                <a:solidFill>
                  <a:prstClr val="white"/>
                </a:solidFill>
                <a:latin typeface="Calibri"/>
              </a:rPr>
              <a:t>Centre de Physique des </a:t>
            </a:r>
            <a:endParaRPr lang="en-GB" sz="2000" dirty="0" smtClean="0">
              <a:solidFill>
                <a:prstClr val="white"/>
              </a:solidFill>
              <a:latin typeface="Calibri"/>
            </a:endParaRPr>
          </a:p>
          <a:p>
            <a:r>
              <a:rPr lang="en-GB" sz="2000" dirty="0" err="1" smtClean="0">
                <a:solidFill>
                  <a:prstClr val="white"/>
                </a:solidFill>
                <a:latin typeface="Calibri"/>
              </a:rPr>
              <a:t>Particules</a:t>
            </a:r>
            <a:r>
              <a:rPr lang="en-GB" sz="20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GB" sz="2000" dirty="0">
                <a:solidFill>
                  <a:prstClr val="white"/>
                </a:solidFill>
                <a:latin typeface="Calibri"/>
              </a:rPr>
              <a:t>de Marseille</a:t>
            </a:r>
          </a:p>
        </p:txBody>
      </p:sp>
      <p:pic>
        <p:nvPicPr>
          <p:cNvPr id="28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0" y="5464121"/>
            <a:ext cx="1295935" cy="139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KM3NeT_logo_web_no_shade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0" y="-31617"/>
            <a:ext cx="1448055" cy="138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6267" y="5968383"/>
            <a:ext cx="2607733" cy="88961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4605" y="-31617"/>
            <a:ext cx="1389394" cy="138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671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dth_9m_el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6" y="1214447"/>
            <a:ext cx="4112794" cy="2795045"/>
          </a:xfrm>
          <a:prstGeom prst="rect">
            <a:avLst/>
          </a:prstGeom>
        </p:spPr>
      </p:pic>
      <p:sp>
        <p:nvSpPr>
          <p:cNvPr id="10" name="Line 10"/>
          <p:cNvSpPr>
            <a:spLocks noChangeShapeType="1"/>
          </p:cNvSpPr>
          <p:nvPr/>
        </p:nvSpPr>
        <p:spPr bwMode="auto">
          <a:xfrm flipH="1" flipV="1">
            <a:off x="3203848" y="1268488"/>
            <a:ext cx="72008" cy="187220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03848" y="1556520"/>
            <a:ext cx="9061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50 m</a:t>
            </a:r>
          </a:p>
        </p:txBody>
      </p:sp>
      <p:cxnSp>
        <p:nvCxnSpPr>
          <p:cNvPr id="22" name="Gerade Verbindung 13"/>
          <p:cNvCxnSpPr/>
          <p:nvPr/>
        </p:nvCxnSpPr>
        <p:spPr>
          <a:xfrm>
            <a:off x="4272809" y="6332637"/>
            <a:ext cx="11160" cy="0"/>
          </a:xfrm>
          <a:prstGeom prst="line">
            <a:avLst/>
          </a:prstGeom>
          <a:ln w="12700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14"/>
          <p:cNvCxnSpPr/>
          <p:nvPr/>
        </p:nvCxnSpPr>
        <p:spPr>
          <a:xfrm>
            <a:off x="8809313" y="6165304"/>
            <a:ext cx="11160" cy="0"/>
          </a:xfrm>
          <a:prstGeom prst="line">
            <a:avLst/>
          </a:prstGeom>
          <a:ln w="12700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08E2E-B777-804A-A7D0-BE27CB5DB4F9}" type="slidenum">
              <a:rPr lang="en-GB" smtClean="0"/>
              <a:t>10</a:t>
            </a:fld>
            <a:endParaRPr lang="en-GB"/>
          </a:p>
        </p:txBody>
      </p:sp>
      <p:sp>
        <p:nvSpPr>
          <p:cNvPr id="19" name="ZoneTexte 18"/>
          <p:cNvSpPr txBox="1"/>
          <p:nvPr/>
        </p:nvSpPr>
        <p:spPr>
          <a:xfrm>
            <a:off x="847471" y="4226814"/>
            <a:ext cx="4584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 smtClean="0"/>
              <a:t>Energy resolution better </a:t>
            </a:r>
          </a:p>
          <a:p>
            <a:r>
              <a:rPr lang="en-GB" sz="2400" dirty="0"/>
              <a:t> </a:t>
            </a:r>
            <a:r>
              <a:rPr lang="en-GB" sz="2400" dirty="0" smtClean="0"/>
              <a:t>    than 30% in relevant range</a:t>
            </a:r>
          </a:p>
          <a:p>
            <a:endParaRPr lang="en-GB" sz="2400" dirty="0" smtClean="0"/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Close to Gaussian</a:t>
            </a:r>
          </a:p>
        </p:txBody>
      </p:sp>
      <p:sp>
        <p:nvSpPr>
          <p:cNvPr id="21" name="Titre 2"/>
          <p:cNvSpPr txBox="1">
            <a:spLocks/>
          </p:cNvSpPr>
          <p:nvPr/>
        </p:nvSpPr>
        <p:spPr>
          <a:xfrm>
            <a:off x="0" y="-2135"/>
            <a:ext cx="9144000" cy="634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>
                <a:solidFill>
                  <a:srgbClr val="17375E"/>
                </a:solidFill>
              </a:rPr>
              <a:t>Energy</a:t>
            </a:r>
            <a:r>
              <a:rPr lang="fr-FR" dirty="0" smtClean="0">
                <a:solidFill>
                  <a:srgbClr val="17375E"/>
                </a:solidFill>
              </a:rPr>
              <a:t> </a:t>
            </a:r>
            <a:r>
              <a:rPr lang="fr-FR" dirty="0" err="1" smtClean="0">
                <a:solidFill>
                  <a:srgbClr val="17375E"/>
                </a:solidFill>
              </a:rPr>
              <a:t>Resolutions</a:t>
            </a:r>
            <a:endParaRPr lang="fr-FR" dirty="0">
              <a:solidFill>
                <a:srgbClr val="17375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00550" y="769223"/>
            <a:ext cx="1288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Shower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26172" y="769223"/>
            <a:ext cx="971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T</a:t>
            </a:r>
            <a:r>
              <a:rPr lang="en-US" sz="2800" dirty="0" smtClean="0">
                <a:solidFill>
                  <a:srgbClr val="0000FF"/>
                </a:solidFill>
              </a:rPr>
              <a:t>rack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687" y="1169381"/>
            <a:ext cx="4258625" cy="28941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227296" y="1728864"/>
            <a:ext cx="83481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 smtClean="0">
                <a:solidFill>
                  <a:srgbClr val="FF0000"/>
                </a:solidFill>
              </a:rPr>
              <a:t>ν</a:t>
            </a:r>
            <a:r>
              <a:rPr lang="el-GR" sz="3200" baseline="-25000" dirty="0" smtClean="0">
                <a:solidFill>
                  <a:srgbClr val="FF0000"/>
                </a:solidFill>
              </a:rPr>
              <a:t>e </a:t>
            </a:r>
            <a:endParaRPr lang="el-GR" sz="3200" baseline="-25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4726" y="3289290"/>
            <a:ext cx="99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KM3NeT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171121" y="3324585"/>
            <a:ext cx="99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KM3NeT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469224" y="3050741"/>
            <a:ext cx="1672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Solid : nu    </a:t>
            </a:r>
            <a:endParaRPr lang="en-US" dirty="0" smtClean="0"/>
          </a:p>
          <a:p>
            <a:r>
              <a:rPr lang="en-US" dirty="0" smtClean="0"/>
              <a:t>Dashed</a:t>
            </a:r>
            <a:r>
              <a:rPr lang="en-US" dirty="0"/>
              <a:t>: </a:t>
            </a:r>
            <a:r>
              <a:rPr lang="is-IS" dirty="0"/>
              <a:t>anti-nu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608764" y="1728864"/>
            <a:ext cx="83481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 smtClean="0">
                <a:solidFill>
                  <a:srgbClr val="3366FF"/>
                </a:solidFill>
              </a:rPr>
              <a:t>ν</a:t>
            </a:r>
            <a:r>
              <a:rPr lang="el-GR" sz="3200" baseline="-25000" dirty="0" smtClean="0">
                <a:solidFill>
                  <a:srgbClr val="3366FF"/>
                </a:solidFill>
              </a:rPr>
              <a:t>μ </a:t>
            </a:r>
            <a:endParaRPr lang="el-GR" sz="3200" baseline="-25000" dirty="0">
              <a:solidFill>
                <a:srgbClr val="3366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364" y="4471802"/>
            <a:ext cx="2863720" cy="210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7"/>
          <p:cNvSpPr txBox="1"/>
          <p:nvPr/>
        </p:nvSpPr>
        <p:spPr>
          <a:xfrm>
            <a:off x="885918" y="5230047"/>
            <a:ext cx="711816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At 10 </a:t>
            </a:r>
            <a:r>
              <a:rPr lang="en-US" sz="2400" dirty="0" err="1" smtClean="0">
                <a:solidFill>
                  <a:srgbClr val="3366FF"/>
                </a:solidFill>
              </a:rPr>
              <a:t>GeV</a:t>
            </a:r>
            <a:r>
              <a:rPr lang="en-US" sz="2400" dirty="0" smtClean="0">
                <a:solidFill>
                  <a:srgbClr val="3366FF"/>
                </a:solidFill>
              </a:rPr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solidFill>
                  <a:srgbClr val="3366FF"/>
                </a:solidFill>
              </a:rPr>
              <a:t>9</a:t>
            </a:r>
            <a:r>
              <a:rPr lang="en-US" sz="2400" dirty="0" smtClean="0">
                <a:solidFill>
                  <a:srgbClr val="3366FF"/>
                </a:solidFill>
              </a:rPr>
              <a:t>0% correct identification of </a:t>
            </a:r>
            <a:r>
              <a:rPr lang="en-US" sz="2400" dirty="0" err="1">
                <a:solidFill>
                  <a:srgbClr val="3366FF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 err="1">
                <a:solidFill>
                  <a:srgbClr val="3366FF"/>
                </a:solidFill>
              </a:rPr>
              <a:t>e</a:t>
            </a:r>
            <a:r>
              <a:rPr lang="en-US" sz="2400" baseline="30000" dirty="0" err="1">
                <a:solidFill>
                  <a:srgbClr val="3366FF"/>
                </a:solidFill>
              </a:rPr>
              <a:t>CC</a:t>
            </a:r>
            <a:r>
              <a:rPr lang="en-US" sz="2400" dirty="0" smtClean="0">
                <a:solidFill>
                  <a:srgbClr val="3366FF"/>
                </a:solidFill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70% correct identification of </a:t>
            </a:r>
            <a:r>
              <a:rPr lang="en-US" sz="2400" dirty="0" err="1" smtClean="0">
                <a:solidFill>
                  <a:srgbClr val="3366FF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 err="1" smtClean="0">
                <a:solidFill>
                  <a:srgbClr val="3366FF"/>
                </a:solidFill>
                <a:latin typeface="Symbol" charset="2"/>
                <a:cs typeface="Symbol" charset="2"/>
              </a:rPr>
              <a:t>m</a:t>
            </a:r>
            <a:r>
              <a:rPr lang="en-US" sz="2400" baseline="30000" dirty="0" err="1" smtClean="0">
                <a:solidFill>
                  <a:srgbClr val="3366FF"/>
                </a:solidFill>
              </a:rPr>
              <a:t>CC</a:t>
            </a:r>
            <a:r>
              <a:rPr lang="en-US" sz="2400" baseline="30000" dirty="0" smtClean="0">
                <a:solidFill>
                  <a:srgbClr val="3366FF"/>
                </a:solidFill>
              </a:rPr>
              <a:t> </a:t>
            </a:r>
            <a:endParaRPr lang="en-US" sz="2400" dirty="0" smtClean="0">
              <a:solidFill>
                <a:srgbClr val="3366FF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08E2E-B777-804A-A7D0-BE27CB5DB4F9}" type="slidenum">
              <a:rPr lang="en-GB" smtClean="0"/>
              <a:t>11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445000" y="4035884"/>
            <a:ext cx="266700" cy="1206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re 2"/>
          <p:cNvSpPr txBox="1">
            <a:spLocks/>
          </p:cNvSpPr>
          <p:nvPr/>
        </p:nvSpPr>
        <p:spPr>
          <a:xfrm>
            <a:off x="0" y="-2135"/>
            <a:ext cx="9144000" cy="634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>
                <a:solidFill>
                  <a:srgbClr val="17375E"/>
                </a:solidFill>
              </a:rPr>
              <a:t>Shower</a:t>
            </a:r>
            <a:r>
              <a:rPr lang="fr-FR" dirty="0" smtClean="0">
                <a:solidFill>
                  <a:srgbClr val="17375E"/>
                </a:solidFill>
              </a:rPr>
              <a:t>/</a:t>
            </a:r>
            <a:r>
              <a:rPr lang="fr-FR" dirty="0" err="1">
                <a:solidFill>
                  <a:srgbClr val="17375E"/>
                </a:solidFill>
              </a:rPr>
              <a:t>T</a:t>
            </a:r>
            <a:r>
              <a:rPr lang="fr-FR" dirty="0" err="1" smtClean="0">
                <a:solidFill>
                  <a:srgbClr val="17375E"/>
                </a:solidFill>
              </a:rPr>
              <a:t>rack</a:t>
            </a:r>
            <a:r>
              <a:rPr lang="fr-FR" dirty="0" smtClean="0">
                <a:solidFill>
                  <a:srgbClr val="17375E"/>
                </a:solidFill>
              </a:rPr>
              <a:t> </a:t>
            </a:r>
            <a:r>
              <a:rPr lang="fr-FR" dirty="0">
                <a:solidFill>
                  <a:srgbClr val="17375E"/>
                </a:solidFill>
              </a:rPr>
              <a:t>I</a:t>
            </a:r>
            <a:r>
              <a:rPr lang="fr-FR" dirty="0" smtClean="0">
                <a:solidFill>
                  <a:srgbClr val="17375E"/>
                </a:solidFill>
              </a:rPr>
              <a:t>dentification</a:t>
            </a:r>
            <a:endParaRPr lang="fr-FR" dirty="0">
              <a:solidFill>
                <a:srgbClr val="17375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1527"/>
            <a:ext cx="9144000" cy="34108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3756" y="843149"/>
            <a:ext cx="7335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Discrimination of track-like </a:t>
            </a:r>
            <a:r>
              <a:rPr lang="en-US" sz="2400" dirty="0" smtClean="0"/>
              <a:t>and shower</a:t>
            </a:r>
            <a:r>
              <a:rPr lang="en-US" sz="2400" dirty="0"/>
              <a:t>-like </a:t>
            </a:r>
            <a:r>
              <a:rPr lang="en-US" sz="2400" dirty="0" smtClean="0"/>
              <a:t>events</a:t>
            </a:r>
            <a:endParaRPr lang="en-US" sz="2400" dirty="0"/>
          </a:p>
          <a:p>
            <a:r>
              <a:rPr lang="en-US" sz="2400" dirty="0"/>
              <a:t>v</a:t>
            </a:r>
            <a:r>
              <a:rPr lang="en-US" sz="2400" dirty="0" smtClean="0"/>
              <a:t>ia Random </a:t>
            </a:r>
            <a:r>
              <a:rPr lang="en-US" sz="2400" dirty="0"/>
              <a:t>Decision </a:t>
            </a:r>
            <a:r>
              <a:rPr lang="en-US" sz="2400" dirty="0" smtClean="0"/>
              <a:t>Forest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910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67000"/>
            <a:ext cx="8612768" cy="360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e 30"/>
          <p:cNvGrpSpPr/>
          <p:nvPr/>
        </p:nvGrpSpPr>
        <p:grpSpPr>
          <a:xfrm>
            <a:off x="626530" y="2506133"/>
            <a:ext cx="5417654" cy="369332"/>
            <a:chOff x="-3716870" y="2506133"/>
            <a:chExt cx="5417654" cy="369332"/>
          </a:xfrm>
        </p:grpSpPr>
        <p:sp>
          <p:nvSpPr>
            <p:cNvPr id="33" name="Rectangle 32"/>
            <p:cNvSpPr/>
            <p:nvPr/>
          </p:nvSpPr>
          <p:spPr>
            <a:xfrm>
              <a:off x="-3716870" y="2506133"/>
              <a:ext cx="31046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dirty="0" smtClean="0">
                  <a:latin typeface="Symbol" panose="05050102010706020507" pitchFamily="18" charset="2"/>
                </a:rPr>
                <a:t>n</a:t>
              </a:r>
              <a:r>
                <a:rPr lang="en-US" baseline="-25000" dirty="0" smtClean="0"/>
                <a:t>e</a:t>
              </a:r>
              <a:r>
                <a:rPr lang="en-US" dirty="0" smtClean="0"/>
                <a:t> + </a:t>
              </a:r>
              <a:r>
                <a:rPr lang="en-US" dirty="0" smtClean="0">
                  <a:latin typeface="Symbol" panose="05050102010706020507" pitchFamily="18" charset="2"/>
                </a:rPr>
                <a:t>n</a:t>
              </a:r>
              <a:r>
                <a:rPr lang="en-US" baseline="-25000" dirty="0" smtClean="0"/>
                <a:t>e</a:t>
              </a:r>
              <a:r>
                <a:rPr lang="en-US" dirty="0" smtClean="0"/>
                <a:t>  (NH - IH) / NH</a:t>
              </a:r>
            </a:p>
          </p:txBody>
        </p:sp>
        <p:cxnSp>
          <p:nvCxnSpPr>
            <p:cNvPr id="35" name="Connecteur droit 34"/>
            <p:cNvCxnSpPr/>
            <p:nvPr/>
          </p:nvCxnSpPr>
          <p:spPr>
            <a:xfrm>
              <a:off x="1581912" y="2633472"/>
              <a:ext cx="1188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Measuring </a:t>
            </a:r>
            <a:r>
              <a:rPr lang="en-US" dirty="0" err="1" smtClean="0"/>
              <a:t>NeutrinoMassHierarchy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2" name="Groupe 1"/>
          <p:cNvGrpSpPr/>
          <p:nvPr/>
        </p:nvGrpSpPr>
        <p:grpSpPr>
          <a:xfrm>
            <a:off x="7452632" y="304800"/>
            <a:ext cx="1462768" cy="2209800"/>
            <a:chOff x="383721" y="304800"/>
            <a:chExt cx="1462768" cy="2209800"/>
          </a:xfrm>
        </p:grpSpPr>
        <p:cxnSp>
          <p:nvCxnSpPr>
            <p:cNvPr id="23" name="Connecteur droit avec flèche 22"/>
            <p:cNvCxnSpPr>
              <a:stCxn id="34" idx="0"/>
              <a:endCxn id="34" idx="5"/>
            </p:cNvCxnSpPr>
            <p:nvPr/>
          </p:nvCxnSpPr>
          <p:spPr>
            <a:xfrm>
              <a:off x="1115105" y="914400"/>
              <a:ext cx="517167" cy="11986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>
              <a:stCxn id="34" idx="0"/>
              <a:endCxn id="34" idx="4"/>
            </p:cNvCxnSpPr>
            <p:nvPr/>
          </p:nvCxnSpPr>
          <p:spPr>
            <a:xfrm>
              <a:off x="1115105" y="914400"/>
              <a:ext cx="0" cy="1404257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>
              <a:stCxn id="34" idx="0"/>
              <a:endCxn id="34" idx="3"/>
            </p:cNvCxnSpPr>
            <p:nvPr/>
          </p:nvCxnSpPr>
          <p:spPr>
            <a:xfrm flipH="1">
              <a:off x="597938" y="914400"/>
              <a:ext cx="517167" cy="11986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>
              <a:stCxn id="34" idx="0"/>
              <a:endCxn id="34" idx="2"/>
            </p:cNvCxnSpPr>
            <p:nvPr/>
          </p:nvCxnSpPr>
          <p:spPr>
            <a:xfrm flipH="1">
              <a:off x="383721" y="914400"/>
              <a:ext cx="731384" cy="702129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>
              <a:endCxn id="34" idx="6"/>
            </p:cNvCxnSpPr>
            <p:nvPr/>
          </p:nvCxnSpPr>
          <p:spPr>
            <a:xfrm>
              <a:off x="1115105" y="914400"/>
              <a:ext cx="731384" cy="702129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8" name="Connecteur droit 2047"/>
            <p:cNvCxnSpPr/>
            <p:nvPr/>
          </p:nvCxnSpPr>
          <p:spPr>
            <a:xfrm>
              <a:off x="1115105" y="304800"/>
              <a:ext cx="1465" cy="22098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9" name="Arc 2048"/>
            <p:cNvSpPr/>
            <p:nvPr/>
          </p:nvSpPr>
          <p:spPr>
            <a:xfrm>
              <a:off x="861540" y="685800"/>
              <a:ext cx="510060" cy="533400"/>
            </a:xfrm>
            <a:prstGeom prst="arc">
              <a:avLst>
                <a:gd name="adj1" fmla="val 16200000"/>
                <a:gd name="adj2" fmla="val 2323547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1295400" y="533400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Symbol" panose="05050102010706020507" pitchFamily="18" charset="2"/>
                </a:rPr>
                <a:t>q</a:t>
              </a:r>
              <a:r>
                <a:rPr lang="en-US" baseline="-25000" dirty="0" err="1"/>
                <a:t>Z</a:t>
              </a:r>
              <a:endParaRPr lang="en-GB" baseline="-25000" dirty="0"/>
            </a:p>
          </p:txBody>
        </p:sp>
        <p:cxnSp>
          <p:nvCxnSpPr>
            <p:cNvPr id="51" name="Connecteur droit avec flèche 50"/>
            <p:cNvCxnSpPr>
              <a:endCxn id="34" idx="5"/>
            </p:cNvCxnSpPr>
            <p:nvPr/>
          </p:nvCxnSpPr>
          <p:spPr>
            <a:xfrm>
              <a:off x="1373688" y="1524000"/>
              <a:ext cx="258584" cy="589008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>
              <a:endCxn id="34" idx="6"/>
            </p:cNvCxnSpPr>
            <p:nvPr/>
          </p:nvCxnSpPr>
          <p:spPr>
            <a:xfrm>
              <a:off x="1495134" y="1265464"/>
              <a:ext cx="351355" cy="351065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>
              <a:endCxn id="34" idx="3"/>
            </p:cNvCxnSpPr>
            <p:nvPr/>
          </p:nvCxnSpPr>
          <p:spPr>
            <a:xfrm flipH="1">
              <a:off x="597938" y="1513704"/>
              <a:ext cx="263602" cy="599304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>
              <a:endCxn id="34" idx="2"/>
            </p:cNvCxnSpPr>
            <p:nvPr/>
          </p:nvCxnSpPr>
          <p:spPr>
            <a:xfrm flipH="1">
              <a:off x="383721" y="1265464"/>
              <a:ext cx="365692" cy="351065"/>
            </a:xfrm>
            <a:prstGeom prst="straightConnector1">
              <a:avLst/>
            </a:prstGeom>
            <a:ln w="25400">
              <a:solidFill>
                <a:srgbClr val="0C00F6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Ellipse 33"/>
            <p:cNvSpPr/>
            <p:nvPr/>
          </p:nvSpPr>
          <p:spPr>
            <a:xfrm>
              <a:off x="383721" y="914400"/>
              <a:ext cx="1462768" cy="1404257"/>
            </a:xfrm>
            <a:prstGeom prst="ellipse">
              <a:avLst/>
            </a:prstGeom>
            <a:blipFill dpi="0" rotWithShape="1">
              <a:blip r:embed="rId4">
                <a:alphaModFix amt="61000"/>
              </a:blip>
              <a:srcRect/>
              <a:stretch>
                <a:fillRect r="-6000" b="-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5" name="Espaço Reservado para Conteúdo 5"/>
          <p:cNvSpPr txBox="1">
            <a:spLocks/>
          </p:cNvSpPr>
          <p:nvPr/>
        </p:nvSpPr>
        <p:spPr>
          <a:xfrm>
            <a:off x="339697" y="1024457"/>
            <a:ext cx="8024614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Measure neutrino direction and energy</a:t>
            </a:r>
          </a:p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Search for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oscillation patterns</a:t>
            </a:r>
            <a:r>
              <a:rPr lang="en-US" sz="2400" dirty="0" smtClean="0"/>
              <a:t> from </a:t>
            </a:r>
            <a:r>
              <a:rPr lang="en-US" sz="2400" b="1" dirty="0" smtClean="0">
                <a:solidFill>
                  <a:srgbClr val="FF0000"/>
                </a:solidFill>
              </a:rPr>
              <a:t>matter effects</a:t>
            </a:r>
          </a:p>
          <a:p>
            <a:pPr marL="182880" indent="-274320">
              <a:spcBef>
                <a:spcPts val="600"/>
              </a:spcBef>
            </a:pPr>
            <a:r>
              <a:rPr lang="en-US" sz="2400" dirty="0" smtClean="0"/>
              <a:t>Requires </a:t>
            </a:r>
            <a:r>
              <a:rPr lang="en-US" sz="2400" b="1" dirty="0" smtClean="0">
                <a:solidFill>
                  <a:srgbClr val="0C00F6"/>
                </a:solidFill>
              </a:rPr>
              <a:t>large statistics</a:t>
            </a:r>
            <a:r>
              <a:rPr lang="en-US" sz="2400" dirty="0" smtClean="0"/>
              <a:t> and good </a:t>
            </a:r>
            <a:r>
              <a:rPr lang="en-US" sz="2400" b="1" dirty="0" smtClean="0">
                <a:solidFill>
                  <a:srgbClr val="0C00F6"/>
                </a:solidFill>
              </a:rPr>
              <a:t>energy and direction res</a:t>
            </a:r>
            <a:endParaRPr lang="en-US" sz="2400" dirty="0" smtClean="0"/>
          </a:p>
          <a:p>
            <a:pPr marL="182880" indent="-274320">
              <a:spcBef>
                <a:spcPts val="600"/>
              </a:spcBef>
            </a:pPr>
            <a:endParaRPr lang="en-US" sz="2400" dirty="0" smtClean="0"/>
          </a:p>
        </p:txBody>
      </p:sp>
      <p:sp>
        <p:nvSpPr>
          <p:cNvPr id="24" name="Rectangle 23"/>
          <p:cNvSpPr/>
          <p:nvPr/>
        </p:nvSpPr>
        <p:spPr>
          <a:xfrm rot="16200000">
            <a:off x="7219843" y="4187059"/>
            <a:ext cx="3104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smtClean="0"/>
              <a:t>Fractional Difference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581912" y="2633472"/>
            <a:ext cx="1188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438400" y="6183868"/>
            <a:ext cx="4143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err="1" smtClean="0"/>
              <a:t>E</a:t>
            </a:r>
            <a:r>
              <a:rPr lang="en-US" baseline="-25000" dirty="0" err="1" smtClean="0"/>
              <a:t>resol</a:t>
            </a:r>
            <a:r>
              <a:rPr lang="en-US" dirty="0" smtClean="0"/>
              <a:t> = 25%    </a:t>
            </a:r>
            <a:r>
              <a:rPr lang="en-US" dirty="0" err="1" smtClean="0">
                <a:latin typeface="Symbol" panose="05050102010706020507" pitchFamily="18" charset="2"/>
              </a:rPr>
              <a:t>q</a:t>
            </a:r>
            <a:r>
              <a:rPr lang="en-US" baseline="-25000" dirty="0" err="1" smtClean="0"/>
              <a:t>resol</a:t>
            </a:r>
            <a:r>
              <a:rPr lang="en-US" dirty="0" smtClean="0"/>
              <a:t> = (</a:t>
            </a:r>
            <a:r>
              <a:rPr lang="en-US" dirty="0" err="1" smtClean="0"/>
              <a:t>m</a:t>
            </a:r>
            <a:r>
              <a:rPr lang="en-US" baseline="-25000" dirty="0" err="1" smtClean="0"/>
              <a:t>p</a:t>
            </a:r>
            <a:r>
              <a:rPr lang="en-US" dirty="0" smtClean="0"/>
              <a:t>/E)</a:t>
            </a:r>
            <a:r>
              <a:rPr lang="en-US" baseline="30000" dirty="0" smtClean="0"/>
              <a:t>1/2</a:t>
            </a:r>
            <a:endParaRPr lang="en-US" baseline="-25000" dirty="0" smtClean="0"/>
          </a:p>
        </p:txBody>
      </p:sp>
      <p:sp>
        <p:nvSpPr>
          <p:cNvPr id="29" name="Rectangle 28"/>
          <p:cNvSpPr/>
          <p:nvPr/>
        </p:nvSpPr>
        <p:spPr>
          <a:xfrm>
            <a:off x="4956424" y="2531552"/>
            <a:ext cx="3104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baseline="-25000" dirty="0">
                <a:latin typeface="Symbol" panose="05050102010706020507" pitchFamily="18" charset="2"/>
              </a:rPr>
              <a:t>m</a:t>
            </a:r>
            <a:r>
              <a:rPr lang="en-US" dirty="0" smtClean="0"/>
              <a:t> + 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baseline="-25000" dirty="0">
                <a:latin typeface="Symbol" panose="05050102010706020507" pitchFamily="18" charset="2"/>
              </a:rPr>
              <a:t>m</a:t>
            </a:r>
            <a:r>
              <a:rPr lang="en-US" dirty="0" smtClean="0"/>
              <a:t>  (NH - IH) / NH</a:t>
            </a:r>
          </a:p>
        </p:txBody>
      </p:sp>
    </p:spTree>
    <p:extLst>
      <p:ext uri="{BB962C8B-B14F-4D97-AF65-F5344CB8AC3E}">
        <p14:creationId xmlns:p14="http://schemas.microsoft.com/office/powerpoint/2010/main" val="412112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05416"/>
            <a:ext cx="495300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2" y="3251182"/>
            <a:ext cx="4653280" cy="361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Titre 2"/>
          <p:cNvSpPr txBox="1">
            <a:spLocks/>
          </p:cNvSpPr>
          <p:nvPr/>
        </p:nvSpPr>
        <p:spPr>
          <a:xfrm>
            <a:off x="0" y="-2135"/>
            <a:ext cx="9144000" cy="6340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17375E"/>
                </a:solidFill>
              </a:rPr>
              <a:t>      Neutrino Mass </a:t>
            </a:r>
            <a:r>
              <a:rPr lang="fr-FR" dirty="0" err="1" smtClean="0">
                <a:solidFill>
                  <a:srgbClr val="17375E"/>
                </a:solidFill>
              </a:rPr>
              <a:t>Hierarchy</a:t>
            </a:r>
            <a:endParaRPr lang="fr-FR" dirty="0">
              <a:solidFill>
                <a:srgbClr val="17375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69487" y="2199144"/>
            <a:ext cx="875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 </a:t>
            </a:r>
            <a:r>
              <a:rPr lang="en-US" sz="2800" dirty="0" err="1" smtClean="0"/>
              <a:t>yrs</a:t>
            </a:r>
            <a:endParaRPr lang="en-US" sz="2800" dirty="0"/>
          </a:p>
        </p:txBody>
      </p:sp>
      <p:sp>
        <p:nvSpPr>
          <p:cNvPr id="2" name="ZoneTexte 1"/>
          <p:cNvSpPr txBox="1"/>
          <p:nvPr/>
        </p:nvSpPr>
        <p:spPr>
          <a:xfrm>
            <a:off x="508000" y="2199144"/>
            <a:ext cx="3318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Sensitivity to measure Neutrino Mass Hierarchy</a:t>
            </a:r>
            <a:endParaRPr lang="en-US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5283193" y="5381477"/>
            <a:ext cx="3318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Time evolution of this sensitivity</a:t>
            </a:r>
            <a:endParaRPr lang="en-US" sz="2400" dirty="0"/>
          </a:p>
        </p:txBody>
      </p:sp>
      <p:cxnSp>
        <p:nvCxnSpPr>
          <p:cNvPr id="6" name="Connecteur droit avec flèche 5"/>
          <p:cNvCxnSpPr>
            <a:stCxn id="16" idx="1"/>
          </p:cNvCxnSpPr>
          <p:nvPr/>
        </p:nvCxnSpPr>
        <p:spPr>
          <a:xfrm flipH="1">
            <a:off x="3962400" y="5796976"/>
            <a:ext cx="1320793" cy="1115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2" idx="3"/>
          </p:cNvCxnSpPr>
          <p:nvPr/>
        </p:nvCxnSpPr>
        <p:spPr>
          <a:xfrm>
            <a:off x="3826933" y="2614643"/>
            <a:ext cx="11176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9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372533" y="1071311"/>
            <a:ext cx="8612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90% measurement contours for Δm</a:t>
            </a:r>
            <a:r>
              <a:rPr lang="en-US" sz="3200" baseline="30000" dirty="0" smtClean="0"/>
              <a:t>2</a:t>
            </a:r>
            <a:r>
              <a:rPr lang="en-US" sz="3200" baseline="-25000" dirty="0" smtClean="0"/>
              <a:t>32 </a:t>
            </a:r>
            <a:r>
              <a:rPr lang="en-US" sz="3200" dirty="0" smtClean="0"/>
              <a:t>and </a:t>
            </a:r>
            <a:r>
              <a:rPr lang="en-US" sz="3200" dirty="0" smtClean="0"/>
              <a:t>sin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θ</a:t>
            </a:r>
            <a:r>
              <a:rPr lang="en-US" sz="3200" baseline="-25000" dirty="0" smtClean="0"/>
              <a:t>23</a:t>
            </a:r>
          </a:p>
          <a:p>
            <a:r>
              <a:rPr lang="en-US" sz="3200" dirty="0" smtClean="0"/>
              <a:t>2% in </a:t>
            </a:r>
            <a:r>
              <a:rPr lang="en-US" sz="3200" dirty="0"/>
              <a:t>Δm</a:t>
            </a:r>
            <a:r>
              <a:rPr lang="en-US" sz="3200" baseline="30000" dirty="0"/>
              <a:t>2</a:t>
            </a:r>
            <a:r>
              <a:rPr lang="en-US" sz="3200" baseline="-25000" dirty="0"/>
              <a:t>32 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and 5% in θ</a:t>
            </a:r>
            <a:r>
              <a:rPr lang="en-US" sz="3200" baseline="-25000" dirty="0" smtClean="0"/>
              <a:t>23</a:t>
            </a:r>
            <a:endParaRPr lang="en-US" sz="3200" baseline="-25000" dirty="0"/>
          </a:p>
        </p:txBody>
      </p:sp>
      <p:pic>
        <p:nvPicPr>
          <p:cNvPr id="8" name="Image 7" descr="all_zoom_candoffplo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54" y="2421472"/>
            <a:ext cx="6187440" cy="420497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786042" y="3383427"/>
            <a:ext cx="1335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SuperK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smtClean="0"/>
              <a:t> </a:t>
            </a:r>
          </a:p>
          <a:p>
            <a:r>
              <a:rPr lang="en-US" sz="2400" dirty="0" smtClean="0">
                <a:solidFill>
                  <a:srgbClr val="4F81BD"/>
                </a:solidFill>
              </a:rPr>
              <a:t>T2K  </a:t>
            </a:r>
          </a:p>
          <a:p>
            <a:r>
              <a:rPr lang="en-US" sz="2400" dirty="0" smtClean="0">
                <a:solidFill>
                  <a:srgbClr val="FF2BFF"/>
                </a:solidFill>
              </a:rPr>
              <a:t>NOVA </a:t>
            </a:r>
          </a:p>
          <a:p>
            <a:r>
              <a:rPr lang="en-US" sz="2400" dirty="0" err="1" smtClean="0">
                <a:solidFill>
                  <a:srgbClr val="FF6600"/>
                </a:solidFill>
              </a:rPr>
              <a:t>IceCube</a:t>
            </a:r>
            <a:endParaRPr lang="en-US" sz="2400" dirty="0" smtClean="0">
              <a:solidFill>
                <a:srgbClr val="FF6600"/>
              </a:solidFill>
            </a:endParaRPr>
          </a:p>
          <a:p>
            <a:r>
              <a:rPr lang="en-US" sz="2400" dirty="0" smtClean="0"/>
              <a:t>MINOS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96774" y="3197166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KM3NeT</a:t>
            </a:r>
            <a:endParaRPr lang="en-US" sz="2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C7CE-CB18-447E-AD8C-5717191B638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itre 2"/>
          <p:cNvSpPr txBox="1">
            <a:spLocks/>
          </p:cNvSpPr>
          <p:nvPr/>
        </p:nvSpPr>
        <p:spPr>
          <a:xfrm>
            <a:off x="0" y="-2135"/>
            <a:ext cx="9144000" cy="6340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17375E"/>
                </a:solidFill>
              </a:rPr>
              <a:t>      </a:t>
            </a:r>
            <a:r>
              <a:rPr lang="fr-FR" dirty="0" err="1" smtClean="0">
                <a:solidFill>
                  <a:srgbClr val="17375E"/>
                </a:solidFill>
              </a:rPr>
              <a:t>Measuring</a:t>
            </a:r>
            <a:r>
              <a:rPr lang="fr-FR" dirty="0" smtClean="0">
                <a:solidFill>
                  <a:srgbClr val="17375E"/>
                </a:solidFill>
              </a:rPr>
              <a:t> Oscillation </a:t>
            </a:r>
            <a:r>
              <a:rPr lang="fr-FR" dirty="0" err="1" smtClean="0">
                <a:solidFill>
                  <a:srgbClr val="17375E"/>
                </a:solidFill>
              </a:rPr>
              <a:t>Parameters</a:t>
            </a:r>
            <a:endParaRPr lang="fr-FR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3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/>
          <p:cNvSpPr txBox="1">
            <a:spLocks/>
          </p:cNvSpPr>
          <p:nvPr/>
        </p:nvSpPr>
        <p:spPr>
          <a:xfrm>
            <a:off x="12270" y="2"/>
            <a:ext cx="9144000" cy="6340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000" dirty="0" err="1" smtClean="0">
                <a:solidFill>
                  <a:srgbClr val="000000"/>
                </a:solidFill>
              </a:rPr>
              <a:t>SuperNovae</a:t>
            </a:r>
            <a:endParaRPr lang="fr-FR" sz="4000" dirty="0">
              <a:solidFill>
                <a:srgbClr val="000000"/>
              </a:solidFill>
            </a:endParaRPr>
          </a:p>
        </p:txBody>
      </p:sp>
      <p:pic>
        <p:nvPicPr>
          <p:cNvPr id="7" name="Picture 6" descr="rates_3_31_flu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0658" y="2110694"/>
            <a:ext cx="3633812" cy="5337750"/>
          </a:xfrm>
          <a:prstGeom prst="rect">
            <a:avLst/>
          </a:prstGeom>
        </p:spPr>
      </p:pic>
      <p:sp>
        <p:nvSpPr>
          <p:cNvPr id="13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96414" y="6477940"/>
            <a:ext cx="2133600" cy="365125"/>
          </a:xfrm>
        </p:spPr>
        <p:txBody>
          <a:bodyPr/>
          <a:lstStyle/>
          <a:p>
            <a:fld id="{BCC08E2E-B777-804A-A7D0-BE27CB5DB4F9}" type="slidenum">
              <a:rPr lang="en-GB" smtClean="0"/>
              <a:t>15</a:t>
            </a:fld>
            <a:endParaRPr lang="en-GB" dirty="0"/>
          </a:p>
        </p:txBody>
      </p:sp>
      <p:sp>
        <p:nvSpPr>
          <p:cNvPr id="14" name="TextBox 3"/>
          <p:cNvSpPr txBox="1"/>
          <p:nvPr/>
        </p:nvSpPr>
        <p:spPr>
          <a:xfrm>
            <a:off x="388689" y="917011"/>
            <a:ext cx="83150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Count coincidence signals on individual Optical Modules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Excess of DOMs where 6-10 PMTs fire together</a:t>
            </a:r>
          </a:p>
          <a:p>
            <a:r>
              <a:rPr lang="en-US" sz="2800" dirty="0">
                <a:solidFill>
                  <a:srgbClr val="000000"/>
                </a:solidFill>
              </a:rPr>
              <a:t>10 MeV anti-nu e from core-collapse </a:t>
            </a:r>
            <a:r>
              <a:rPr lang="en-US" sz="2800" dirty="0" smtClean="0">
                <a:solidFill>
                  <a:srgbClr val="000000"/>
                </a:solidFill>
              </a:rPr>
              <a:t>SN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&gt;80% of all Galactic SN with single building block</a:t>
            </a:r>
          </a:p>
          <a:p>
            <a:endParaRPr lang="en-US" sz="2800" dirty="0" smtClean="0">
              <a:solidFill>
                <a:srgbClr val="3366FF"/>
              </a:solidFill>
            </a:endParaRPr>
          </a:p>
        </p:txBody>
      </p:sp>
      <p:pic>
        <p:nvPicPr>
          <p:cNvPr id="8" name="Image 7" descr="Album-DOM-in-DU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005" y="2827199"/>
            <a:ext cx="2677719" cy="363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3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6" r="60710" b="45027"/>
          <a:stretch/>
        </p:blipFill>
        <p:spPr bwMode="auto">
          <a:xfrm>
            <a:off x="5313463" y="634084"/>
            <a:ext cx="3738162" cy="298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itre 2"/>
          <p:cNvSpPr txBox="1">
            <a:spLocks/>
          </p:cNvSpPr>
          <p:nvPr/>
        </p:nvSpPr>
        <p:spPr>
          <a:xfrm>
            <a:off x="12270" y="2"/>
            <a:ext cx="9144000" cy="6340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000000"/>
                </a:solidFill>
              </a:rPr>
              <a:t>Tau </a:t>
            </a:r>
            <a:r>
              <a:rPr lang="fr-FR" dirty="0" err="1" smtClean="0">
                <a:solidFill>
                  <a:srgbClr val="000000"/>
                </a:solidFill>
              </a:rPr>
              <a:t>Appearance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277" y="984429"/>
            <a:ext cx="5383274" cy="148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n-US" sz="2800" dirty="0" smtClean="0"/>
              <a:t>≈3k </a:t>
            </a:r>
            <a:r>
              <a:rPr lang="el-GR" sz="2800" dirty="0"/>
              <a:t>ν</a:t>
            </a:r>
            <a:r>
              <a:rPr lang="en-US" sz="2800" baseline="-25000" dirty="0" err="1"/>
              <a:t>τ</a:t>
            </a:r>
            <a:r>
              <a:rPr lang="en-US" sz="2800" dirty="0" smtClean="0"/>
              <a:t> CC events/year </a:t>
            </a: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n-US" sz="2800" dirty="0" smtClean="0"/>
              <a:t>Rate constrained within 		≈10% in 1 year</a:t>
            </a: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n-US" sz="2800" dirty="0" smtClean="0"/>
              <a:t>Weak constraints from other </a:t>
            </a:r>
            <a:r>
              <a:rPr lang="en-US" sz="2800" dirty="0" err="1" smtClean="0"/>
              <a:t>exps</a:t>
            </a:r>
            <a:endParaRPr lang="en-US" sz="2800" dirty="0" smtClean="0"/>
          </a:p>
        </p:txBody>
      </p:sp>
      <p:pic>
        <p:nvPicPr>
          <p:cNvPr id="11" name="Picture 10" descr="numberOfEventsPerMonth_cosz_smeared_erecGtr10Ge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7750" y="3623304"/>
            <a:ext cx="2432050" cy="3600450"/>
          </a:xfrm>
          <a:prstGeom prst="rect">
            <a:avLst/>
          </a:prstGeom>
        </p:spPr>
      </p:pic>
      <p:pic>
        <p:nvPicPr>
          <p:cNvPr id="8" name="Image 7" descr="publicPlotCandidate_tauAppearance_1Dsignificanc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" y="2810933"/>
            <a:ext cx="4572589" cy="38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/>
          <p:cNvSpPr txBox="1">
            <a:spLocks/>
          </p:cNvSpPr>
          <p:nvPr/>
        </p:nvSpPr>
        <p:spPr>
          <a:xfrm>
            <a:off x="12270" y="2"/>
            <a:ext cx="9144000" cy="6340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 smtClean="0">
                <a:solidFill>
                  <a:srgbClr val="376092"/>
                </a:solidFill>
              </a:rPr>
              <a:t>   </a:t>
            </a:r>
            <a:r>
              <a:rPr lang="fr-FR" sz="3600" dirty="0" smtClean="0">
                <a:solidFill>
                  <a:schemeClr val="tx1"/>
                </a:solidFill>
              </a:rPr>
              <a:t> </a:t>
            </a:r>
            <a:r>
              <a:rPr lang="fr-FR" sz="4000" dirty="0" smtClean="0">
                <a:solidFill>
                  <a:schemeClr val="tx1"/>
                </a:solidFill>
              </a:rPr>
              <a:t>ORCA Post </a:t>
            </a:r>
            <a:r>
              <a:rPr lang="fr-FR" sz="4000" dirty="0" err="1" smtClean="0">
                <a:solidFill>
                  <a:schemeClr val="tx1"/>
                </a:solidFill>
              </a:rPr>
              <a:t>LoI</a:t>
            </a:r>
            <a:r>
              <a:rPr lang="fr-FR" sz="4000" dirty="0" smtClean="0">
                <a:solidFill>
                  <a:schemeClr val="tx1"/>
                </a:solidFill>
              </a:rPr>
              <a:t> – </a:t>
            </a:r>
            <a:r>
              <a:rPr lang="fr-FR" sz="4000" dirty="0" err="1" smtClean="0">
                <a:solidFill>
                  <a:schemeClr val="tx1"/>
                </a:solidFill>
              </a:rPr>
              <a:t>Dark</a:t>
            </a:r>
            <a:r>
              <a:rPr lang="fr-FR" sz="4000" dirty="0" smtClean="0">
                <a:solidFill>
                  <a:schemeClr val="tx1"/>
                </a:solidFill>
              </a:rPr>
              <a:t> </a:t>
            </a:r>
            <a:r>
              <a:rPr lang="fr-FR" sz="4000" dirty="0" err="1" smtClean="0">
                <a:solidFill>
                  <a:schemeClr val="tx1"/>
                </a:solidFill>
              </a:rPr>
              <a:t>Matter</a:t>
            </a: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0667" y="839495"/>
            <a:ext cx="65870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ORCA 3 years, </a:t>
            </a:r>
            <a:r>
              <a:rPr lang="en-US" sz="2800" dirty="0" err="1" smtClean="0">
                <a:solidFill>
                  <a:srgbClr val="000000"/>
                </a:solidFill>
              </a:rPr>
              <a:t>track+showers</a:t>
            </a:r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/>
              <a:t>Competitive for Spin Dependent coupling</a:t>
            </a:r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03" y="2110826"/>
            <a:ext cx="7200900" cy="4739640"/>
          </a:xfrm>
          <a:prstGeom prst="rect">
            <a:avLst/>
          </a:prstGeom>
        </p:spPr>
      </p:pic>
      <p:sp>
        <p:nvSpPr>
          <p:cNvPr id="13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96414" y="6477940"/>
            <a:ext cx="2133600" cy="365125"/>
          </a:xfrm>
        </p:spPr>
        <p:txBody>
          <a:bodyPr/>
          <a:lstStyle/>
          <a:p>
            <a:fld id="{BCC08E2E-B777-804A-A7D0-BE27CB5DB4F9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4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Image 6" descr="2Bo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274219"/>
            <a:ext cx="4876800" cy="2743200"/>
          </a:xfrm>
          <a:prstGeom prst="rect">
            <a:avLst/>
          </a:prstGeom>
        </p:spPr>
      </p:pic>
      <p:pic>
        <p:nvPicPr>
          <p:cNvPr id="8" name="Image 7" descr="DU_Deplo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017419"/>
            <a:ext cx="4876800" cy="2743200"/>
          </a:xfrm>
          <a:prstGeom prst="rect">
            <a:avLst/>
          </a:prstGeom>
        </p:spPr>
      </p:pic>
      <p:pic>
        <p:nvPicPr>
          <p:cNvPr id="9" name="Image 8" descr="DU_onboard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267453"/>
            <a:ext cx="3840480" cy="5120640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0" y="5156"/>
            <a:ext cx="9144000" cy="7191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90"/>
                </a:solidFill>
              </a:rPr>
              <a:t>Deployment First Line 22/09/2017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320803" y="812804"/>
            <a:ext cx="6534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www.youtube.com</a:t>
            </a:r>
            <a:r>
              <a:rPr lang="en-US" sz="2400" dirty="0"/>
              <a:t>/</a:t>
            </a:r>
            <a:r>
              <a:rPr lang="en-US" sz="2400" dirty="0" err="1"/>
              <a:t>watch?v</a:t>
            </a:r>
            <a:r>
              <a:rPr lang="en-US" sz="2400" dirty="0"/>
              <a:t>=</a:t>
            </a:r>
            <a:r>
              <a:rPr lang="en-US" sz="2400" dirty="0" err="1"/>
              <a:t>omlFkdCkbYk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0023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2"/>
          <p:cNvSpPr txBox="1">
            <a:spLocks/>
          </p:cNvSpPr>
          <p:nvPr/>
        </p:nvSpPr>
        <p:spPr>
          <a:xfrm>
            <a:off x="0" y="-5995"/>
            <a:ext cx="9144000" cy="6340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>
                <a:solidFill>
                  <a:srgbClr val="376092"/>
                </a:solidFill>
              </a:rPr>
              <a:t>Early</a:t>
            </a:r>
            <a:r>
              <a:rPr lang="fr-FR" dirty="0" smtClean="0">
                <a:solidFill>
                  <a:srgbClr val="376092"/>
                </a:solidFill>
              </a:rPr>
              <a:t> Muon bundle</a:t>
            </a:r>
            <a:endParaRPr lang="fr-FR" dirty="0">
              <a:solidFill>
                <a:srgbClr val="37609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129" y="1336924"/>
            <a:ext cx="1355538" cy="4735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2827" y="1694012"/>
            <a:ext cx="4893437" cy="4395343"/>
          </a:xfrm>
          <a:prstGeom prst="rect">
            <a:avLst/>
          </a:prstGeom>
        </p:spPr>
      </p:pic>
      <p:pic>
        <p:nvPicPr>
          <p:cNvPr id="17" name="ev40_downgoing_animat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129" y="1336924"/>
            <a:ext cx="1519372" cy="4819192"/>
          </a:xfrm>
          <a:prstGeom prst="rect">
            <a:avLst/>
          </a:prstGeom>
        </p:spPr>
      </p:pic>
      <p:sp>
        <p:nvSpPr>
          <p:cNvPr id="11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96414" y="6477940"/>
            <a:ext cx="2133600" cy="365125"/>
          </a:xfrm>
        </p:spPr>
        <p:txBody>
          <a:bodyPr/>
          <a:lstStyle/>
          <a:p>
            <a:fld id="{BCC08E2E-B777-804A-A7D0-BE27CB5DB4F9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27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384" y="2474656"/>
            <a:ext cx="5129846" cy="330181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04520" y="3970236"/>
            <a:ext cx="147989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Calibri"/>
              </a:rPr>
              <a:t>Low-Energy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  <a:latin typeface="Calibri"/>
              </a:rPr>
              <a:t>(ORCA)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21645" y="4928766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Calibri"/>
              </a:rPr>
              <a:t>High-Energy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  <a:latin typeface="Calibri"/>
              </a:rPr>
              <a:t>(ARCA)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30274" y="844722"/>
            <a:ext cx="8468033" cy="1412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KM3NeT is a research infrastructure with </a:t>
            </a:r>
            <a:r>
              <a:rPr lang="en-US" u="sng" dirty="0" smtClean="0">
                <a:solidFill>
                  <a:prstClr val="black"/>
                </a:solidFill>
                <a:latin typeface="Calibri"/>
              </a:rPr>
              <a:t>2 main physics topics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	- The origin of cosmic neutrinos (high energy)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	- Measurement of fundamental neutrino properties (low energy)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- Deep Sea Observatory (Oceanography, bioacoustics, bioluminescence, seismology) </a:t>
            </a:r>
          </a:p>
        </p:txBody>
      </p:sp>
      <p:sp>
        <p:nvSpPr>
          <p:cNvPr id="14" name="ZoneTexte 8"/>
          <p:cNvSpPr txBox="1"/>
          <p:nvPr/>
        </p:nvSpPr>
        <p:spPr>
          <a:xfrm>
            <a:off x="203810" y="3475257"/>
            <a:ext cx="2269071" cy="1190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Calibri"/>
              </a:rPr>
              <a:t>Single Collaboration 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Calibri"/>
              </a:rPr>
              <a:t>Single Technology 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Calibri"/>
              </a:rPr>
              <a:t>Single Management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0" y="5156"/>
            <a:ext cx="9144000" cy="7191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90"/>
                </a:solidFill>
                <a:latin typeface="Calibri"/>
              </a:rPr>
              <a:t>KM3NeT</a:t>
            </a:r>
            <a:endParaRPr lang="en-US" dirty="0">
              <a:solidFill>
                <a:srgbClr val="000090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86218" y="5994022"/>
            <a:ext cx="6239764" cy="74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  <a:latin typeface="Calibri"/>
              </a:rPr>
              <a:t>ARCA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Astroparticle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Research with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Cosmics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in the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Abyss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ORCA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- Oscillation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Research with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Cosmics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in the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Abyss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79AE-B287-D14F-8B68-34C9A7E0583A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7018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2"/>
          <p:cNvSpPr txBox="1">
            <a:spLocks/>
          </p:cNvSpPr>
          <p:nvPr/>
        </p:nvSpPr>
        <p:spPr>
          <a:xfrm>
            <a:off x="0" y="-5995"/>
            <a:ext cx="9144000" cy="6340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376092"/>
                </a:solidFill>
              </a:rPr>
              <a:t>First Neutrino </a:t>
            </a:r>
            <a:r>
              <a:rPr lang="fr-FR" dirty="0" err="1" smtClean="0">
                <a:solidFill>
                  <a:srgbClr val="376092"/>
                </a:solidFill>
              </a:rPr>
              <a:t>Analysis</a:t>
            </a:r>
            <a:endParaRPr lang="fr-FR" dirty="0">
              <a:solidFill>
                <a:srgbClr val="37609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7" y="1694012"/>
            <a:ext cx="4744505" cy="4261570"/>
          </a:xfrm>
          <a:prstGeom prst="rect">
            <a:avLst/>
          </a:prstGeom>
        </p:spPr>
      </p:pic>
      <p:sp>
        <p:nvSpPr>
          <p:cNvPr id="11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96414" y="6477940"/>
            <a:ext cx="2133600" cy="365125"/>
          </a:xfrm>
        </p:spPr>
        <p:txBody>
          <a:bodyPr/>
          <a:lstStyle/>
          <a:p>
            <a:fld id="{BCC08E2E-B777-804A-A7D0-BE27CB5DB4F9}" type="slidenum">
              <a:rPr lang="en-GB" smtClean="0"/>
              <a:t>20</a:t>
            </a:fld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29" y="1336924"/>
            <a:ext cx="1519372" cy="48191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827" y="1694012"/>
            <a:ext cx="4928899" cy="430919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09682" y="714403"/>
            <a:ext cx="29026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 month of data </a:t>
            </a:r>
            <a:r>
              <a:rPr lang="en-US" sz="2000" dirty="0" err="1" smtClean="0"/>
              <a:t>analysed</a:t>
            </a:r>
            <a:endParaRPr lang="en-US" sz="2000" dirty="0" smtClean="0"/>
          </a:p>
          <a:p>
            <a:r>
              <a:rPr lang="en-US" sz="2000" dirty="0" smtClean="0"/>
              <a:t>MC : (6 </a:t>
            </a:r>
            <a:r>
              <a:rPr lang="en-US" sz="2000" dirty="0" err="1" smtClean="0"/>
              <a:t>ν</a:t>
            </a:r>
            <a:r>
              <a:rPr lang="en-US" sz="2000" baseline="-25000" dirty="0" err="1" smtClean="0"/>
              <a:t>μ</a:t>
            </a:r>
            <a:r>
              <a:rPr lang="en-US" sz="2000" dirty="0" smtClean="0"/>
              <a:t> + 1 atm. </a:t>
            </a:r>
            <a:r>
              <a:rPr lang="en-US" sz="2000" dirty="0" err="1" smtClean="0"/>
              <a:t>muon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Data : 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514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4140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82 days of data taking with first ORCA line</a:t>
            </a:r>
            <a:endParaRPr lang="en-US" dirty="0"/>
          </a:p>
        </p:txBody>
      </p:sp>
      <p:pic>
        <p:nvPicPr>
          <p:cNvPr id="4" name="Image 3" descr="Zaborov_dz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33" y="1942358"/>
            <a:ext cx="6637866" cy="477460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7741" y="3132652"/>
            <a:ext cx="280119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cos</a:t>
            </a:r>
            <a:r>
              <a:rPr lang="en-US" sz="2000" dirty="0"/>
              <a:t>(theta) &gt; 0 </a:t>
            </a:r>
            <a:r>
              <a:rPr lang="en-US" sz="2000" dirty="0" smtClean="0"/>
              <a:t>       [0.5]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-------------- </a:t>
            </a:r>
            <a:br>
              <a:rPr lang="en-US" sz="2000" dirty="0"/>
            </a:br>
            <a:r>
              <a:rPr lang="en-US" sz="2000" dirty="0"/>
              <a:t>observed : </a:t>
            </a:r>
            <a:r>
              <a:rPr lang="en-US" sz="2000" dirty="0" smtClean="0"/>
              <a:t>  13</a:t>
            </a:r>
            <a:r>
              <a:rPr lang="en-US" sz="2000" dirty="0"/>
              <a:t> </a:t>
            </a:r>
            <a:r>
              <a:rPr lang="en-US" sz="2000" dirty="0" smtClean="0"/>
              <a:t>     [10]</a:t>
            </a:r>
          </a:p>
          <a:p>
            <a:r>
              <a:rPr lang="en-US" sz="2000" dirty="0" smtClean="0"/>
              <a:t>atm</a:t>
            </a:r>
            <a:r>
              <a:rPr lang="en-US" sz="2000" dirty="0"/>
              <a:t>. </a:t>
            </a:r>
            <a:r>
              <a:rPr lang="en-US" sz="2000" dirty="0" err="1"/>
              <a:t>muon</a:t>
            </a:r>
            <a:r>
              <a:rPr lang="en-US" sz="2000" dirty="0"/>
              <a:t>: </a:t>
            </a:r>
            <a:r>
              <a:rPr lang="en-US" sz="2000" dirty="0" smtClean="0"/>
              <a:t> 1</a:t>
            </a:r>
            <a:r>
              <a:rPr lang="en-US" sz="2000" dirty="0"/>
              <a:t> </a:t>
            </a:r>
            <a:r>
              <a:rPr lang="en-US" sz="2000" dirty="0" smtClean="0"/>
              <a:t>        [0]</a:t>
            </a:r>
          </a:p>
          <a:p>
            <a:r>
              <a:rPr lang="en-US" sz="2000" dirty="0" smtClean="0"/>
              <a:t>neutrino </a:t>
            </a:r>
            <a:r>
              <a:rPr lang="en-US" sz="2000" dirty="0"/>
              <a:t>: </a:t>
            </a:r>
            <a:r>
              <a:rPr lang="en-US" sz="2000" dirty="0" smtClean="0"/>
              <a:t>  8.33      [7.36] 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  </a:t>
            </a:r>
            <a:r>
              <a:rPr lang="en-US" sz="2000" dirty="0" err="1"/>
              <a:t>nu_mu</a:t>
            </a:r>
            <a:r>
              <a:rPr lang="en-US" sz="2000" dirty="0"/>
              <a:t>  : </a:t>
            </a:r>
            <a:r>
              <a:rPr lang="en-US" sz="2000" dirty="0" smtClean="0"/>
              <a:t>  5.44     [4.89]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  </a:t>
            </a:r>
            <a:r>
              <a:rPr lang="en-US" sz="2000" dirty="0" err="1"/>
              <a:t>nu_e</a:t>
            </a:r>
            <a:r>
              <a:rPr lang="en-US" sz="2000" dirty="0"/>
              <a:t>   </a:t>
            </a:r>
            <a:r>
              <a:rPr lang="en-US" sz="2000" dirty="0" smtClean="0"/>
              <a:t>   :   1.36     [1.17]</a:t>
            </a:r>
          </a:p>
          <a:p>
            <a:r>
              <a:rPr lang="en-US" sz="2000" dirty="0"/>
              <a:t>  </a:t>
            </a:r>
            <a:r>
              <a:rPr lang="en-US" sz="2000" dirty="0" err="1"/>
              <a:t>nu_tau</a:t>
            </a:r>
            <a:r>
              <a:rPr lang="en-US" sz="2000" dirty="0"/>
              <a:t> </a:t>
            </a:r>
            <a:r>
              <a:rPr lang="en-US" sz="2000" dirty="0" smtClean="0"/>
              <a:t> :    0.96    [0.83]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  </a:t>
            </a:r>
            <a:r>
              <a:rPr lang="en-US" sz="2000" dirty="0" err="1"/>
              <a:t>nu_nc</a:t>
            </a:r>
            <a:r>
              <a:rPr lang="en-US" sz="2000" dirty="0"/>
              <a:t>  </a:t>
            </a:r>
            <a:r>
              <a:rPr lang="en-US" sz="2000" dirty="0" smtClean="0"/>
              <a:t>  :    </a:t>
            </a:r>
            <a:r>
              <a:rPr lang="en-US" sz="2000" dirty="0"/>
              <a:t>0.57 </a:t>
            </a:r>
            <a:r>
              <a:rPr lang="en-US" sz="2000" dirty="0" smtClean="0"/>
              <a:t>  [0.47]</a:t>
            </a:r>
            <a:endParaRPr lang="en-US" sz="2000" dirty="0"/>
          </a:p>
        </p:txBody>
      </p:sp>
      <p:sp>
        <p:nvSpPr>
          <p:cNvPr id="6" name="Titre 2"/>
          <p:cNvSpPr txBox="1">
            <a:spLocks/>
          </p:cNvSpPr>
          <p:nvPr/>
        </p:nvSpPr>
        <p:spPr>
          <a:xfrm>
            <a:off x="0" y="-5995"/>
            <a:ext cx="9144000" cy="6340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376092"/>
                </a:solidFill>
              </a:rPr>
              <a:t>First Neutrino </a:t>
            </a:r>
            <a:r>
              <a:rPr lang="fr-FR" dirty="0" err="1" smtClean="0">
                <a:solidFill>
                  <a:srgbClr val="376092"/>
                </a:solidFill>
              </a:rPr>
              <a:t>Analysis</a:t>
            </a:r>
            <a:endParaRPr lang="fr-FR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7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0" y="5156"/>
            <a:ext cx="9144000" cy="7191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90"/>
                </a:solidFill>
              </a:rPr>
              <a:t>2nd Line ready for deployment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2" name="Image 1" descr="DU1_20171204_1156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4" y="1767412"/>
            <a:ext cx="6773333" cy="508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91068" y="762506"/>
            <a:ext cx="7806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Deployment of 4 lines planned after summer 2018 in a single sea operation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4545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US" dirty="0" smtClean="0"/>
              <a:t>P2O :  </a:t>
            </a:r>
            <a:r>
              <a:rPr lang="en-US" dirty="0" err="1" smtClean="0"/>
              <a:t>Protvino</a:t>
            </a:r>
            <a:r>
              <a:rPr lang="en-US" dirty="0" smtClean="0"/>
              <a:t> to ORCA </a:t>
            </a:r>
            <a:endParaRPr lang="fr-FR" dirty="0" smtClean="0"/>
          </a:p>
        </p:txBody>
      </p:sp>
      <p:sp>
        <p:nvSpPr>
          <p:cNvPr id="14339" name="Espace réservé du contenu 2"/>
          <p:cNvSpPr>
            <a:spLocks noGrp="1"/>
          </p:cNvSpPr>
          <p:nvPr>
            <p:ph idx="1"/>
          </p:nvPr>
        </p:nvSpPr>
        <p:spPr>
          <a:xfrm>
            <a:off x="250825" y="1196752"/>
            <a:ext cx="8569325" cy="4525962"/>
          </a:xfrm>
        </p:spPr>
        <p:txBody>
          <a:bodyPr>
            <a:normAutofit/>
          </a:bodyPr>
          <a:lstStyle/>
          <a:p>
            <a:r>
              <a:rPr lang="en-US" dirty="0" smtClean="0"/>
              <a:t>Baseline 2588km ; beam inclination : 11.7˚  (</a:t>
            </a:r>
            <a:r>
              <a:rPr lang="en-US" dirty="0" err="1" smtClean="0"/>
              <a:t>cos</a:t>
            </a:r>
            <a:r>
              <a:rPr lang="en-US" dirty="0" smtClean="0">
                <a:sym typeface="Symbol" pitchFamily="18" charset="2"/>
              </a:rPr>
              <a:t> = 0.2)</a:t>
            </a:r>
          </a:p>
          <a:p>
            <a:r>
              <a:rPr lang="en-US" dirty="0" smtClean="0"/>
              <a:t>First </a:t>
            </a:r>
            <a:r>
              <a:rPr lang="en-US" dirty="0" smtClean="0"/>
              <a:t>oscillation maximum 5.1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matter </a:t>
            </a:r>
            <a:r>
              <a:rPr lang="en-US" dirty="0" smtClean="0"/>
              <a:t>maximum 3.8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2957513"/>
            <a:ext cx="682148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36C2-C36C-A441-B198-A5F287A864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31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457172" y="186154"/>
            <a:ext cx="8228763" cy="6476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7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Protvino accelerator complex</a:t>
            </a:r>
            <a:r>
              <a:t/>
            </a:r>
            <a:br/>
            <a:r>
              <a:rPr lang="en-US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(100 km South of Moscow)</a:t>
            </a:r>
          </a:p>
        </p:txBody>
      </p:sp>
      <p:pic>
        <p:nvPicPr>
          <p:cNvPr id="50" name="Image 49"/>
          <p:cNvPicPr/>
          <p:nvPr/>
        </p:nvPicPr>
        <p:blipFill>
          <a:blip r:embed="rId2"/>
          <a:stretch/>
        </p:blipFill>
        <p:spPr>
          <a:xfrm>
            <a:off x="909772" y="1182893"/>
            <a:ext cx="6783774" cy="3746915"/>
          </a:xfrm>
          <a:prstGeom prst="rect">
            <a:avLst/>
          </a:prstGeom>
          <a:ln>
            <a:noFill/>
          </a:ln>
        </p:spPr>
      </p:pic>
      <p:sp>
        <p:nvSpPr>
          <p:cNvPr id="51" name="TextShape 2"/>
          <p:cNvSpPr txBox="1"/>
          <p:nvPr/>
        </p:nvSpPr>
        <p:spPr>
          <a:xfrm>
            <a:off x="1204531" y="5231047"/>
            <a:ext cx="6195337" cy="864951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>
              <a:lnSpc>
                <a:spcPct val="115000"/>
              </a:lnSpc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U-70 accelerator constructed in 1967</a:t>
            </a:r>
          </a:p>
          <a:p>
            <a:pPr>
              <a:lnSpc>
                <a:spcPct val="115000"/>
              </a:lnSpc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Now operates at 8 - 15 kW for ~ 60 days / </a:t>
            </a:r>
            <a:r>
              <a:rPr lang="en-US" sz="24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yr</a:t>
            </a:r>
            <a:endParaRPr lang="en-US" sz="2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Upgrade to 450 kW feasible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TextShape 4"/>
          <p:cNvSpPr txBox="1"/>
          <p:nvPr/>
        </p:nvSpPr>
        <p:spPr>
          <a:xfrm>
            <a:off x="3393520" y="2109416"/>
            <a:ext cx="2143482" cy="3141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US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1.5 km circumference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7576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E-B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4" y="1925961"/>
            <a:ext cx="7071360" cy="479552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LBL Projects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63144"/>
            <a:ext cx="8229600" cy="4525963"/>
          </a:xfrm>
        </p:spPr>
        <p:txBody>
          <a:bodyPr/>
          <a:lstStyle/>
          <a:p>
            <a:r>
              <a:rPr lang="en-US" dirty="0" smtClean="0"/>
              <a:t>Energy versus baseline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8B63-BE36-2141-85E9-7B6F07BCECAC}" type="slidenum">
              <a:rPr lang="en-US" smtClean="0"/>
              <a:t>25</a:t>
            </a:fld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2918043" y="5542789"/>
            <a:ext cx="869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T2K</a:t>
            </a:r>
          </a:p>
          <a:p>
            <a:pPr algn="ctr"/>
            <a:r>
              <a:rPr lang="en-US" dirty="0" err="1" smtClean="0">
                <a:solidFill>
                  <a:schemeClr val="accent5"/>
                </a:solidFill>
              </a:rPr>
              <a:t>HyperK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353852" y="4666899"/>
            <a:ext cx="72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NOvA</a:t>
            </a:r>
            <a:endParaRPr lang="en-US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4836879" y="5021884"/>
            <a:ext cx="7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/>
                </a:solidFill>
              </a:rPr>
              <a:t>DUNE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737184" y="4524408"/>
            <a:ext cx="57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4BACC6"/>
                </a:solidFill>
              </a:rPr>
              <a:t>P2O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4563528" y="4072463"/>
            <a:ext cx="0" cy="502740"/>
          </a:xfrm>
          <a:prstGeom prst="straightConnector1">
            <a:avLst/>
          </a:prstGeom>
          <a:ln w="28575" cmpd="sng">
            <a:solidFill>
              <a:srgbClr val="4F81BD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3349843" y="4698999"/>
            <a:ext cx="0" cy="774863"/>
          </a:xfrm>
          <a:prstGeom prst="straightConnector1">
            <a:avLst/>
          </a:prstGeom>
          <a:ln w="28575" cmpd="sng">
            <a:solidFill>
              <a:srgbClr val="4F81BD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6002866" y="3293535"/>
            <a:ext cx="0" cy="1197003"/>
          </a:xfrm>
          <a:prstGeom prst="straightConnector1">
            <a:avLst/>
          </a:prstGeom>
          <a:ln w="28575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5202767" y="3614238"/>
            <a:ext cx="0" cy="1417138"/>
          </a:xfrm>
          <a:prstGeom prst="straightConnector1">
            <a:avLst/>
          </a:prstGeom>
          <a:ln w="28575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809843" y="5024265"/>
            <a:ext cx="869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T2K</a:t>
            </a:r>
          </a:p>
          <a:p>
            <a:pPr algn="ctr"/>
            <a:r>
              <a:rPr lang="en-US" dirty="0" err="1" smtClean="0">
                <a:solidFill>
                  <a:schemeClr val="accent5"/>
                </a:solidFill>
              </a:rPr>
              <a:t>HyperK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960422" y="4270404"/>
            <a:ext cx="72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NOvA</a:t>
            </a:r>
            <a:endParaRPr lang="en-US" dirty="0" smtClean="0"/>
          </a:p>
        </p:txBody>
      </p:sp>
      <p:sp>
        <p:nvSpPr>
          <p:cNvPr id="32" name="ZoneTexte 31"/>
          <p:cNvSpPr txBox="1"/>
          <p:nvPr/>
        </p:nvSpPr>
        <p:spPr>
          <a:xfrm>
            <a:off x="966321" y="3826017"/>
            <a:ext cx="7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/>
                </a:solidFill>
              </a:rPr>
              <a:t>DUNE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051905" y="3357767"/>
            <a:ext cx="57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4BACC6"/>
                </a:solidFill>
              </a:rPr>
              <a:t>P2O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2561701" y="3550738"/>
            <a:ext cx="3441165" cy="0"/>
          </a:xfrm>
          <a:prstGeom prst="line">
            <a:avLst/>
          </a:prstGeom>
          <a:ln w="9525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2561701" y="3999469"/>
            <a:ext cx="2641066" cy="0"/>
          </a:xfrm>
          <a:prstGeom prst="line">
            <a:avLst/>
          </a:prstGeom>
          <a:ln w="9525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2561701" y="4442366"/>
            <a:ext cx="2001827" cy="0"/>
          </a:xfrm>
          <a:prstGeom prst="line">
            <a:avLst/>
          </a:prstGeom>
          <a:ln w="9525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2561701" y="5327716"/>
            <a:ext cx="788142" cy="0"/>
          </a:xfrm>
          <a:prstGeom prst="line">
            <a:avLst/>
          </a:prstGeom>
          <a:ln w="9525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1693329" y="42577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1.6GeV</a:t>
            </a:r>
            <a:endParaRPr lang="en-US" dirty="0"/>
          </a:p>
        </p:txBody>
      </p:sp>
      <p:sp>
        <p:nvSpPr>
          <p:cNvPr id="51" name="ZoneTexte 50"/>
          <p:cNvSpPr txBox="1"/>
          <p:nvPr/>
        </p:nvSpPr>
        <p:spPr>
          <a:xfrm>
            <a:off x="1693332" y="5095883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dirty="0" smtClean="0"/>
              <a:t>.6GeV</a:t>
            </a:r>
            <a:endParaRPr lang="en-US" dirty="0"/>
          </a:p>
        </p:txBody>
      </p:sp>
      <p:sp>
        <p:nvSpPr>
          <p:cNvPr id="52" name="ZoneTexte 51"/>
          <p:cNvSpPr txBox="1"/>
          <p:nvPr/>
        </p:nvSpPr>
        <p:spPr>
          <a:xfrm>
            <a:off x="1693335" y="3808978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2.4GeV</a:t>
            </a:r>
            <a:endParaRPr lang="en-US" dirty="0"/>
          </a:p>
        </p:txBody>
      </p:sp>
      <p:sp>
        <p:nvSpPr>
          <p:cNvPr id="53" name="ZoneTexte 52"/>
          <p:cNvSpPr txBox="1"/>
          <p:nvPr/>
        </p:nvSpPr>
        <p:spPr>
          <a:xfrm>
            <a:off x="1710268" y="3351787"/>
            <a:ext cx="88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4-5GeV</a:t>
            </a:r>
            <a:endParaRPr lang="en-US" dirty="0"/>
          </a:p>
        </p:txBody>
      </p:sp>
      <p:sp>
        <p:nvSpPr>
          <p:cNvPr id="54" name="ZoneTexte 53"/>
          <p:cNvSpPr txBox="1"/>
          <p:nvPr/>
        </p:nvSpPr>
        <p:spPr>
          <a:xfrm>
            <a:off x="6502398" y="1930403"/>
            <a:ext cx="2417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 1</a:t>
            </a:r>
            <a:r>
              <a:rPr lang="en-US" sz="2400" baseline="30000" dirty="0" smtClean="0">
                <a:solidFill>
                  <a:srgbClr val="0000FF"/>
                </a:solidFill>
              </a:rPr>
              <a:t>st</a:t>
            </a:r>
            <a:r>
              <a:rPr lang="en-US" sz="2400" dirty="0" smtClean="0">
                <a:solidFill>
                  <a:srgbClr val="0000FF"/>
                </a:solidFill>
              </a:rPr>
              <a:t> Min P(</a:t>
            </a:r>
            <a:r>
              <a:rPr lang="en-US" sz="2400" dirty="0" err="1" smtClean="0">
                <a:solidFill>
                  <a:srgbClr val="0000FF"/>
                </a:solidFill>
              </a:rPr>
              <a:t>ν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μ</a:t>
            </a:r>
            <a:r>
              <a:rPr lang="en-US" sz="2400" dirty="0" err="1" smtClean="0">
                <a:solidFill>
                  <a:srgbClr val="0000FF"/>
                </a:solidFill>
                <a:sym typeface="Wingdings"/>
              </a:rPr>
              <a:t>ν</a:t>
            </a:r>
            <a:r>
              <a:rPr lang="en-US" sz="2400" baseline="-25000" dirty="0" err="1" smtClean="0">
                <a:solidFill>
                  <a:srgbClr val="0000FF"/>
                </a:solidFill>
                <a:sym typeface="Wingdings"/>
              </a:rPr>
              <a:t>μ</a:t>
            </a:r>
            <a:r>
              <a:rPr lang="en-US" sz="2400" dirty="0" smtClean="0">
                <a:solidFill>
                  <a:srgbClr val="0000FF"/>
                </a:solidFill>
              </a:rPr>
              <a:t>)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7121089" y="2887140"/>
            <a:ext cx="204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</a:t>
            </a:r>
            <a:r>
              <a:rPr lang="en-US" sz="2000" baseline="30000" dirty="0" smtClean="0">
                <a:solidFill>
                  <a:srgbClr val="FF0000"/>
                </a:solidFill>
              </a:rPr>
              <a:t>st</a:t>
            </a:r>
            <a:r>
              <a:rPr lang="en-US" sz="2000" dirty="0" smtClean="0">
                <a:solidFill>
                  <a:srgbClr val="FF0000"/>
                </a:solidFill>
              </a:rPr>
              <a:t> Max P(</a:t>
            </a:r>
            <a:r>
              <a:rPr lang="en-US" sz="2000" dirty="0" err="1" smtClean="0">
                <a:solidFill>
                  <a:srgbClr val="FF0000"/>
                </a:solidFill>
              </a:rPr>
              <a:t>ν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μ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ν</a:t>
            </a:r>
            <a:r>
              <a:rPr lang="en-US" sz="2000" baseline="-25000" dirty="0" err="1" smtClean="0">
                <a:solidFill>
                  <a:srgbClr val="FF0000"/>
                </a:solidFill>
                <a:sym typeface="Wingdings"/>
              </a:rPr>
              <a:t>e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Matter resonance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3339" y="6514372"/>
            <a:ext cx="1643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Daya</a:t>
            </a:r>
            <a:r>
              <a:rPr lang="en-US" dirty="0" smtClean="0"/>
              <a:t> Bay (2km)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1642536" y="6501325"/>
            <a:ext cx="97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4.0 MeV</a:t>
            </a:r>
            <a:endParaRPr lang="en-US" dirty="0"/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549400" y="6079067"/>
            <a:ext cx="685800" cy="516467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087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LBL Projects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63144"/>
            <a:ext cx="8229600" cy="4525963"/>
          </a:xfrm>
        </p:spPr>
        <p:txBody>
          <a:bodyPr/>
          <a:lstStyle/>
          <a:p>
            <a:r>
              <a:rPr lang="en-US" dirty="0"/>
              <a:t>Main Signal : Appearance of </a:t>
            </a:r>
            <a:r>
              <a:rPr lang="en-US" dirty="0" err="1">
                <a:sym typeface="Wingdings"/>
              </a:rPr>
              <a:t>ν</a:t>
            </a:r>
            <a:r>
              <a:rPr lang="en-US" baseline="-25000" dirty="0" err="1">
                <a:sym typeface="Wingdings"/>
              </a:rPr>
              <a:t>e</a:t>
            </a:r>
            <a:r>
              <a:rPr lang="en-US" dirty="0"/>
              <a:t> : P(</a:t>
            </a:r>
            <a:r>
              <a:rPr lang="en-US" dirty="0" err="1"/>
              <a:t>ν</a:t>
            </a:r>
            <a:r>
              <a:rPr lang="en-US" baseline="-25000" dirty="0" err="1"/>
              <a:t>μ</a:t>
            </a:r>
            <a:r>
              <a:rPr lang="en-US" dirty="0" err="1">
                <a:sym typeface="Wingdings"/>
              </a:rPr>
              <a:t>ν</a:t>
            </a:r>
            <a:r>
              <a:rPr lang="en-US" baseline="-25000" dirty="0" err="1">
                <a:sym typeface="Wingdings"/>
              </a:rPr>
              <a:t>e</a:t>
            </a:r>
            <a:r>
              <a:rPr lang="en-US" dirty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8B63-BE36-2141-85E9-7B6F07BCECAC}" type="slidenum">
              <a:rPr lang="en-US" smtClean="0"/>
              <a:t>26</a:t>
            </a:fld>
            <a:endParaRPr lang="en-US"/>
          </a:p>
        </p:txBody>
      </p:sp>
      <p:pic>
        <p:nvPicPr>
          <p:cNvPr id="5" name="Image 4" descr="Posc-B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4" y="1925961"/>
            <a:ext cx="7071360" cy="4795520"/>
          </a:xfrm>
          <a:prstGeom prst="rect">
            <a:avLst/>
          </a:prstGeom>
        </p:spPr>
      </p:pic>
      <p:pic>
        <p:nvPicPr>
          <p:cNvPr id="6" name="Image 5" descr="Posc-BL-zoo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4" y="1925961"/>
            <a:ext cx="7071360" cy="4795520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>
            <a:off x="3810000" y="4030133"/>
            <a:ext cx="0" cy="104988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5181648" y="3860787"/>
            <a:ext cx="0" cy="104988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6781850" y="3572933"/>
            <a:ext cx="0" cy="49106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5808188" y="3572933"/>
            <a:ext cx="6560" cy="1168388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375250" y="3366866"/>
            <a:ext cx="869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T2K</a:t>
            </a:r>
          </a:p>
          <a:p>
            <a:pPr algn="ctr"/>
            <a:r>
              <a:rPr lang="en-US" dirty="0" err="1" smtClean="0">
                <a:solidFill>
                  <a:schemeClr val="accent5"/>
                </a:solidFill>
              </a:rPr>
              <a:t>HyperK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819483" y="3461442"/>
            <a:ext cx="72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NOvA</a:t>
            </a:r>
            <a:endParaRPr lang="en-US" dirty="0" smtClean="0"/>
          </a:p>
        </p:txBody>
      </p:sp>
      <p:sp>
        <p:nvSpPr>
          <p:cNvPr id="18" name="ZoneTexte 17"/>
          <p:cNvSpPr txBox="1"/>
          <p:nvPr/>
        </p:nvSpPr>
        <p:spPr>
          <a:xfrm>
            <a:off x="5446498" y="3203601"/>
            <a:ext cx="7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/>
                </a:solidFill>
              </a:rPr>
              <a:t>DUNE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494977" y="3212068"/>
            <a:ext cx="57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4BACC6"/>
                </a:solidFill>
              </a:rPr>
              <a:t>P2O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434067" y="3402151"/>
            <a:ext cx="1364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Normal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hierarchy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434067" y="5595067"/>
            <a:ext cx="1364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Inverted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hierarchy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913469" y="2692402"/>
            <a:ext cx="3558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CPV and mass hierarchy degenerate</a:t>
            </a:r>
            <a:endParaRPr lang="en-US" dirty="0"/>
          </a:p>
        </p:txBody>
      </p:sp>
      <p:cxnSp>
        <p:nvCxnSpPr>
          <p:cNvPr id="26" name="Connecteur droit avec flèche 25"/>
          <p:cNvCxnSpPr/>
          <p:nvPr/>
        </p:nvCxnSpPr>
        <p:spPr>
          <a:xfrm flipH="1">
            <a:off x="2099732" y="3102003"/>
            <a:ext cx="3064931" cy="846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77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8706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Neutrino Flux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9117" y="1859933"/>
            <a:ext cx="4102349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Used for current study</a:t>
            </a:r>
            <a:r>
              <a:rPr lang="en-US" sz="2400" dirty="0"/>
              <a:t> </a:t>
            </a:r>
            <a:r>
              <a:rPr lang="en-US" sz="2400" dirty="0" smtClean="0"/>
              <a:t>: IHEP </a:t>
            </a:r>
            <a:r>
              <a:rPr lang="en-US" sz="2400" dirty="0" err="1" smtClean="0"/>
              <a:t>Protvino</a:t>
            </a:r>
            <a:r>
              <a:rPr lang="en-US" sz="2400" dirty="0" smtClean="0"/>
              <a:t> internal note 2015-5</a:t>
            </a:r>
          </a:p>
          <a:p>
            <a:r>
              <a:rPr lang="en-US" sz="2400" dirty="0" smtClean="0"/>
              <a:t>Designed for Beam to Gran </a:t>
            </a:r>
            <a:r>
              <a:rPr lang="en-US" sz="2400" dirty="0" err="1" smtClean="0"/>
              <a:t>Sasso</a:t>
            </a:r>
            <a:r>
              <a:rPr lang="en-US" sz="2400" dirty="0" smtClean="0"/>
              <a:t> (2200km)</a:t>
            </a:r>
          </a:p>
          <a:p>
            <a:r>
              <a:rPr lang="en-US" sz="2400" dirty="0"/>
              <a:t>Beam power       </a:t>
            </a:r>
            <a:r>
              <a:rPr lang="en-US" sz="2400" dirty="0" smtClean="0"/>
              <a:t>450kW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 </a:t>
            </a:r>
            <a:r>
              <a:rPr lang="en-US" sz="2400" dirty="0"/>
              <a:t>4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/>
              <a:t>10</a:t>
            </a:r>
            <a:r>
              <a:rPr lang="en-US" sz="2400" baseline="30000" dirty="0"/>
              <a:t>20</a:t>
            </a:r>
            <a:r>
              <a:rPr lang="en-US" sz="2400" dirty="0"/>
              <a:t> </a:t>
            </a:r>
            <a:r>
              <a:rPr lang="en-US" sz="2400" dirty="0" err="1"/>
              <a:t>p.o.t</a:t>
            </a:r>
            <a:r>
              <a:rPr lang="en-US" sz="2400" dirty="0"/>
              <a:t>. per year</a:t>
            </a:r>
          </a:p>
          <a:p>
            <a:r>
              <a:rPr lang="en-US" sz="2400" dirty="0" err="1"/>
              <a:t>Fermilab</a:t>
            </a:r>
            <a:r>
              <a:rPr lang="en-US" sz="2400" dirty="0"/>
              <a:t>-Nova : 700kW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smtClean="0"/>
              <a:t>6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/>
              <a:t>10</a:t>
            </a:r>
            <a:r>
              <a:rPr lang="en-US" sz="2400" baseline="30000" dirty="0"/>
              <a:t>20</a:t>
            </a:r>
            <a:r>
              <a:rPr lang="en-US" sz="2400" dirty="0"/>
              <a:t> </a:t>
            </a:r>
            <a:r>
              <a:rPr lang="en-US" sz="2400" dirty="0" err="1"/>
              <a:t>p.o.t</a:t>
            </a:r>
            <a:r>
              <a:rPr lang="en-US" sz="2400" dirty="0"/>
              <a:t>. per year</a:t>
            </a:r>
          </a:p>
          <a:p>
            <a:endParaRPr lang="en-US" sz="24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669387" y="5343885"/>
            <a:ext cx="3534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Focus π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  (Neutrino beam)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36C2-C36C-A441-B198-A5F287A86447}" type="slidenum">
              <a:rPr lang="en-US" smtClean="0"/>
              <a:t>27</a:t>
            </a:fld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4584451" y="3346502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Image 6" descr="2200_PH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2" y="1778009"/>
            <a:ext cx="4801564" cy="3256233"/>
          </a:xfrm>
          <a:prstGeom prst="rect">
            <a:avLst/>
          </a:prstGeom>
        </p:spPr>
      </p:pic>
      <p:pic>
        <p:nvPicPr>
          <p:cNvPr id="11" name="Image 10" descr="220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2" y="1778009"/>
            <a:ext cx="4773168" cy="32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20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osc_el_mu_costh0.2_th23_4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0" y="871200"/>
            <a:ext cx="8839200" cy="59944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8706"/>
            <a:ext cx="8229600" cy="1143000"/>
          </a:xfrm>
        </p:spPr>
        <p:txBody>
          <a:bodyPr/>
          <a:lstStyle/>
          <a:p>
            <a:r>
              <a:rPr lang="en-US" dirty="0" smtClean="0"/>
              <a:t>Oscillation Probabilities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36C2-C36C-A441-B198-A5F287A86447}" type="slidenum">
              <a:rPr lang="en-US" smtClean="0"/>
              <a:t>28</a:t>
            </a:fld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6071223" y="241749"/>
            <a:ext cx="22714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+mj-lt"/>
              </a:rPr>
              <a:t>P(</a:t>
            </a:r>
            <a:r>
              <a:rPr lang="en-US" sz="4400" dirty="0" err="1" smtClean="0">
                <a:solidFill>
                  <a:srgbClr val="000000"/>
                </a:solidFill>
                <a:latin typeface="+mj-lt"/>
              </a:rPr>
              <a:t>ν</a:t>
            </a:r>
            <a:r>
              <a:rPr lang="en-US" sz="4400" baseline="-25000" dirty="0" err="1" smtClean="0">
                <a:solidFill>
                  <a:srgbClr val="000000"/>
                </a:solidFill>
                <a:latin typeface="+mj-lt"/>
              </a:rPr>
              <a:t>μ</a:t>
            </a:r>
            <a:r>
              <a:rPr lang="en-US" sz="4400" dirty="0" err="1" smtClean="0">
                <a:solidFill>
                  <a:srgbClr val="000000"/>
                </a:solidFill>
                <a:latin typeface="+mj-lt"/>
                <a:sym typeface="Wingdings"/>
              </a:rPr>
              <a:t>ν</a:t>
            </a:r>
            <a:r>
              <a:rPr lang="en-US" sz="4400" baseline="-25000" dirty="0" err="1" smtClean="0">
                <a:solidFill>
                  <a:srgbClr val="000000"/>
                </a:solidFill>
                <a:latin typeface="+mj-lt"/>
                <a:sym typeface="Wingdings"/>
              </a:rPr>
              <a:t>e</a:t>
            </a:r>
            <a:r>
              <a:rPr lang="en-US" sz="4400" dirty="0" smtClean="0">
                <a:solidFill>
                  <a:srgbClr val="000000"/>
                </a:solidFill>
                <a:latin typeface="+mj-lt"/>
              </a:rPr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086826" y="3234269"/>
            <a:ext cx="28777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 = 2590km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Normal hierarchy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Inverted hierarchy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53075" y="2353735"/>
            <a:ext cx="2178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40% variation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1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Nev-flav-th42-NH-PHF-3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5" y="872068"/>
            <a:ext cx="8839200" cy="5994400"/>
          </a:xfrm>
          <a:prstGeom prst="rect">
            <a:avLst/>
          </a:prstGeom>
        </p:spPr>
      </p:pic>
      <p:pic>
        <p:nvPicPr>
          <p:cNvPr id="7" name="Image 6" descr="Nev_Enu_flav_th42_3y_PH_NH-zoo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0" y="871200"/>
            <a:ext cx="8839200" cy="59944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675446" y="1386431"/>
            <a:ext cx="34205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Normal Hierarchy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519535" y="1957128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ν</a:t>
            </a:r>
            <a:r>
              <a:rPr lang="en-US" sz="2800" baseline="-25000" dirty="0" err="1" smtClean="0"/>
              <a:t>μ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064013" y="4561303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ν</a:t>
            </a:r>
            <a:r>
              <a:rPr lang="en-US" sz="2800" baseline="-25000" dirty="0" err="1" smtClean="0"/>
              <a:t>e</a:t>
            </a:r>
            <a:endParaRPr lang="en-US" sz="2800" baseline="-25000" dirty="0" smtClean="0"/>
          </a:p>
        </p:txBody>
      </p:sp>
      <p:sp>
        <p:nvSpPr>
          <p:cNvPr id="14" name="ZoneTexte 13"/>
          <p:cNvSpPr txBox="1"/>
          <p:nvPr/>
        </p:nvSpPr>
        <p:spPr>
          <a:xfrm>
            <a:off x="3415894" y="5826958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ν</a:t>
            </a:r>
            <a:r>
              <a:rPr lang="en-US" sz="2400" baseline="-25000" dirty="0" err="1" smtClean="0"/>
              <a:t>τ</a:t>
            </a:r>
            <a:endParaRPr lang="en-US" sz="2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2644399" y="5501273"/>
            <a:ext cx="607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NC</a:t>
            </a:r>
            <a:endParaRPr lang="en-US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2941604" y="2033202"/>
            <a:ext cx="56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  <a:r>
              <a:rPr lang="en-US" sz="2400" dirty="0" smtClean="0"/>
              <a:t>%</a:t>
            </a:r>
            <a:endParaRPr lang="en-US" sz="2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513874" y="4666549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41%</a:t>
            </a:r>
            <a:endParaRPr lang="en-US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3346303" y="2059796"/>
            <a:ext cx="2702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(total variation with </a:t>
            </a:r>
            <a:r>
              <a:rPr lang="en-US" sz="2000" dirty="0" err="1" smtClean="0"/>
              <a:t>δ</a:t>
            </a:r>
            <a:r>
              <a:rPr lang="en-US" sz="2000" baseline="-25000" dirty="0" err="1" smtClean="0"/>
              <a:t>CP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8706"/>
            <a:ext cx="8229600" cy="1143000"/>
          </a:xfrm>
        </p:spPr>
        <p:txBody>
          <a:bodyPr/>
          <a:lstStyle/>
          <a:p>
            <a:r>
              <a:rPr lang="en-US" dirty="0" smtClean="0"/>
              <a:t>Event numbers – Neutrino Beam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36C2-C36C-A441-B198-A5F287A86447}" type="slidenum">
              <a:rPr lang="en-US" smtClean="0"/>
              <a:t>29</a:t>
            </a:fld>
            <a:endParaRPr lang="en-US"/>
          </a:p>
        </p:txBody>
      </p:sp>
      <p:sp>
        <p:nvSpPr>
          <p:cNvPr id="22" name="ZoneTexte 21"/>
          <p:cNvSpPr txBox="1"/>
          <p:nvPr/>
        </p:nvSpPr>
        <p:spPr>
          <a:xfrm>
            <a:off x="3597523" y="996412"/>
            <a:ext cx="2045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 year, θ</a:t>
            </a:r>
            <a:r>
              <a:rPr lang="en-US" sz="2400" baseline="-25000" dirty="0" smtClean="0"/>
              <a:t>23</a:t>
            </a:r>
            <a:r>
              <a:rPr lang="en-US" sz="2400" dirty="0" smtClean="0"/>
              <a:t>=42°</a:t>
            </a:r>
            <a:endParaRPr lang="en-US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4504843" y="2609340"/>
            <a:ext cx="146832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    </a:t>
            </a:r>
            <a:r>
              <a:rPr lang="en-US" sz="2000" dirty="0" smtClean="0"/>
              <a:t> Events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 6600-9300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31000 ± 500</a:t>
            </a:r>
          </a:p>
          <a:p>
            <a:r>
              <a:rPr lang="en-US" sz="2000" dirty="0" smtClean="0">
                <a:solidFill>
                  <a:srgbClr val="FF2BFF"/>
                </a:solidFill>
              </a:rPr>
              <a:t>  3520 </a:t>
            </a:r>
            <a:r>
              <a:rPr lang="en-US" sz="2000" dirty="0">
                <a:solidFill>
                  <a:srgbClr val="FF2BFF"/>
                </a:solidFill>
              </a:rPr>
              <a:t>± </a:t>
            </a:r>
            <a:r>
              <a:rPr lang="en-US" sz="2000" dirty="0" smtClean="0">
                <a:solidFill>
                  <a:srgbClr val="FF2BFF"/>
                </a:solidFill>
              </a:rPr>
              <a:t>  30</a:t>
            </a:r>
            <a:endParaRPr lang="en-US" sz="2000" dirty="0">
              <a:solidFill>
                <a:srgbClr val="FF2BFF"/>
              </a:solidFill>
            </a:endParaRPr>
          </a:p>
          <a:p>
            <a:r>
              <a:rPr lang="en-US" sz="2000" dirty="0" smtClean="0"/>
              <a:t>  5900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04838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019021" y="4928766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Calibri"/>
              </a:rPr>
              <a:t>High-Energy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  <a:latin typeface="Calibri"/>
              </a:rPr>
              <a:t>(ARCA)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217" y="1230867"/>
            <a:ext cx="4875265" cy="466938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5046177" y="4260507"/>
            <a:ext cx="570795" cy="307777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prstClr val="white"/>
                </a:solidFill>
                <a:latin typeface="Calibri"/>
              </a:rPr>
              <a:t>Mulhouse</a:t>
            </a:r>
            <a:endParaRPr lang="en-US" sz="800" dirty="0" smtClean="0">
              <a:solidFill>
                <a:prstClr val="white"/>
              </a:solidFill>
              <a:latin typeface="Calibri"/>
            </a:endParaRPr>
          </a:p>
          <a:p>
            <a:r>
              <a:rPr lang="en-US" sz="700" dirty="0" smtClean="0">
                <a:solidFill>
                  <a:prstClr val="white"/>
                </a:solidFill>
                <a:latin typeface="Calibri"/>
              </a:rPr>
              <a:t>Strasbourg</a:t>
            </a:r>
            <a:endParaRPr lang="en-US" sz="7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5545668" y="4321260"/>
            <a:ext cx="113639" cy="93136"/>
          </a:xfrm>
          <a:prstGeom prst="line">
            <a:avLst/>
          </a:prstGeom>
          <a:ln w="952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258777" y="5162207"/>
            <a:ext cx="522773" cy="20005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prstClr val="white"/>
                </a:solidFill>
                <a:latin typeface="Calibri"/>
              </a:rPr>
              <a:t>Granada</a:t>
            </a:r>
            <a:endParaRPr lang="en-US" sz="800" dirty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4489450" y="5365750"/>
            <a:ext cx="88900" cy="88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004832" y="5708649"/>
            <a:ext cx="393600" cy="184666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prstClr val="white"/>
                </a:solidFill>
                <a:latin typeface="Calibri"/>
              </a:rPr>
              <a:t>Rabat</a:t>
            </a:r>
            <a:endParaRPr lang="en-US" sz="700" dirty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3998385" y="5691717"/>
            <a:ext cx="88900" cy="88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0" y="5156"/>
            <a:ext cx="9144000" cy="7191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90"/>
                </a:solidFill>
                <a:latin typeface="Calibri"/>
              </a:rPr>
              <a:t>KM3NeT Collaboration</a:t>
            </a:r>
            <a:endParaRPr lang="en-US" dirty="0">
              <a:solidFill>
                <a:srgbClr val="00009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465" y="2566932"/>
            <a:ext cx="297945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12 Countries</a:t>
            </a:r>
          </a:p>
          <a:p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&gt;40 Institutes</a:t>
            </a:r>
          </a:p>
          <a:p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&gt;220 Scientists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79AE-B287-D14F-8B68-34C9A7E0583A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06398" y="6099489"/>
            <a:ext cx="7546582" cy="707886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KM3NeT </a:t>
            </a:r>
            <a:r>
              <a:rPr lang="fr-FR" sz="2000" dirty="0" err="1" smtClean="0">
                <a:solidFill>
                  <a:prstClr val="black"/>
                </a:solidFill>
                <a:latin typeface="Calibri"/>
              </a:rPr>
              <a:t>LoI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 , </a:t>
            </a:r>
            <a:r>
              <a:rPr lang="fr-FR" sz="2000" dirty="0" smtClean="0">
                <a:solidFill>
                  <a:prstClr val="black"/>
                </a:solidFill>
                <a:latin typeface="Calibri"/>
                <a:hlinkClick r:id="rId3"/>
              </a:rPr>
              <a:t>arXiv:1601.07459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 [</a:t>
            </a:r>
            <a:r>
              <a:rPr lang="fr-FR" sz="2000" dirty="0" err="1" smtClean="0">
                <a:solidFill>
                  <a:prstClr val="black"/>
                </a:solidFill>
                <a:latin typeface="Calibri"/>
              </a:rPr>
              <a:t>astro-ph.IM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]</a:t>
            </a:r>
          </a:p>
          <a:p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Journal of </a:t>
            </a:r>
            <a:r>
              <a:rPr lang="fr-FR" sz="2000" dirty="0" err="1" smtClean="0">
                <a:solidFill>
                  <a:prstClr val="black"/>
                </a:solidFill>
                <a:latin typeface="Calibri"/>
              </a:rPr>
              <a:t>Physics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 G: </a:t>
            </a:r>
            <a:r>
              <a:rPr lang="fr-FR" sz="2000" dirty="0" err="1" smtClean="0">
                <a:solidFill>
                  <a:prstClr val="black"/>
                </a:solidFill>
                <a:latin typeface="Calibri"/>
              </a:rPr>
              <a:t>Nuclear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 and </a:t>
            </a:r>
            <a:r>
              <a:rPr lang="fr-FR" sz="2000" dirty="0" err="1" smtClean="0">
                <a:solidFill>
                  <a:prstClr val="black"/>
                </a:solidFill>
                <a:latin typeface="Calibri"/>
              </a:rPr>
              <a:t>Particle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latin typeface="Calibri"/>
              </a:rPr>
              <a:t>Physics</a:t>
            </a:r>
            <a:r>
              <a:rPr lang="fr-FR" sz="2000" dirty="0" smtClean="0">
                <a:solidFill>
                  <a:prstClr val="black"/>
                </a:solidFill>
                <a:latin typeface="Calibri"/>
              </a:rPr>
              <a:t>, 43 (8), 084001, 2016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92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ens-th23-P2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28" y="3128433"/>
            <a:ext cx="5303520" cy="3604260"/>
          </a:xfrm>
          <a:prstGeom prst="rect">
            <a:avLst/>
          </a:prstGeom>
        </p:spPr>
      </p:pic>
      <p:pic>
        <p:nvPicPr>
          <p:cNvPr id="7" name="Image 6" descr="Nev-flav-th42-NH-PHF-1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28" y="3117215"/>
            <a:ext cx="5303520" cy="360426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4500" y="1274141"/>
            <a:ext cx="8534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ORCA detector, </a:t>
            </a:r>
            <a:r>
              <a:rPr lang="en-US" sz="2800" dirty="0"/>
              <a:t>1</a:t>
            </a:r>
            <a:r>
              <a:rPr lang="en-US" sz="2800" dirty="0" smtClean="0"/>
              <a:t> year neutrino beam</a:t>
            </a:r>
            <a:endParaRPr lang="en-US" sz="2800" dirty="0"/>
          </a:p>
          <a:p>
            <a:r>
              <a:rPr lang="en-US" sz="2800" dirty="0" smtClean="0"/>
              <a:t>Better than 5σ for all combination of parameters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498414" y="3600694"/>
            <a:ext cx="640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639728" y="4259378"/>
            <a:ext cx="498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I</a:t>
            </a:r>
            <a:r>
              <a:rPr lang="en-US" sz="2800" dirty="0" smtClean="0">
                <a:solidFill>
                  <a:srgbClr val="0000FF"/>
                </a:solidFill>
              </a:rPr>
              <a:t>H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958440" y="3020284"/>
            <a:ext cx="5661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δ</a:t>
            </a:r>
            <a:r>
              <a:rPr lang="en-US" sz="1600" baseline="-25000" dirty="0" err="1" smtClean="0"/>
              <a:t>CP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270°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90°</a:t>
            </a:r>
          </a:p>
          <a:p>
            <a:r>
              <a:rPr lang="en-US" sz="1600" dirty="0" smtClean="0"/>
              <a:t>90°</a:t>
            </a:r>
          </a:p>
          <a:p>
            <a:r>
              <a:rPr lang="en-US" sz="1600" dirty="0"/>
              <a:t>270</a:t>
            </a:r>
            <a:r>
              <a:rPr lang="en-US" sz="1600" dirty="0" smtClean="0"/>
              <a:t>°</a:t>
            </a:r>
            <a:endParaRPr lang="en-US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36C2-C36C-A441-B198-A5F287A86447}" type="slidenum">
              <a:rPr lang="en-US" smtClean="0"/>
              <a:t>30</a:t>
            </a:fld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8706"/>
            <a:ext cx="8229600" cy="1143000"/>
          </a:xfrm>
        </p:spPr>
        <p:txBody>
          <a:bodyPr/>
          <a:lstStyle/>
          <a:p>
            <a:r>
              <a:rPr lang="en-US" dirty="0" smtClean="0"/>
              <a:t>NMH determination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66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Sens-CP-CP-P2O-3y-FixNormG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750"/>
            <a:ext cx="4419600" cy="3003550"/>
          </a:xfrm>
          <a:prstGeom prst="rect">
            <a:avLst/>
          </a:prstGeom>
        </p:spPr>
      </p:pic>
      <p:pic>
        <p:nvPicPr>
          <p:cNvPr id="5" name="Image 4" descr="Sens-CP-CP-P2O-3y-FixNormG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750"/>
            <a:ext cx="4419600" cy="3003550"/>
          </a:xfrm>
          <a:prstGeom prst="rect">
            <a:avLst/>
          </a:prstGeom>
        </p:spPr>
      </p:pic>
      <p:pic>
        <p:nvPicPr>
          <p:cNvPr id="17" name="Image 16" descr="Sens-CP-CP-P2O-3y-FixNormG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750"/>
            <a:ext cx="4419600" cy="300355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Sensitivity of measuring non-zero CP-violation, i.e. </a:t>
            </a:r>
            <a:r>
              <a:rPr lang="en-US" dirty="0" err="1" smtClean="0"/>
              <a:t>δ</a:t>
            </a:r>
            <a:r>
              <a:rPr lang="en-US" baseline="-25000" dirty="0" err="1" smtClean="0"/>
              <a:t>CP</a:t>
            </a:r>
            <a:r>
              <a:rPr lang="en-US" dirty="0" smtClean="0"/>
              <a:t> different from 0° AND 180°</a:t>
            </a:r>
          </a:p>
          <a:p>
            <a:r>
              <a:rPr lang="en-US" dirty="0" smtClean="0"/>
              <a:t>After 6 years non CP-violation excluded for 35% of </a:t>
            </a:r>
            <a:r>
              <a:rPr lang="en-US" dirty="0" err="1" smtClean="0"/>
              <a:t>δ</a:t>
            </a:r>
            <a:r>
              <a:rPr lang="en-US" baseline="-25000" dirty="0" err="1" smtClean="0"/>
              <a:t>CP</a:t>
            </a:r>
            <a:r>
              <a:rPr lang="en-US" baseline="-25000" dirty="0" smtClean="0"/>
              <a:t> </a:t>
            </a:r>
            <a:r>
              <a:rPr lang="en-US" dirty="0" smtClean="0"/>
              <a:t>values at about 3σ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81577" y="3987800"/>
            <a:ext cx="2117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  <a:r>
              <a:rPr lang="en-US" sz="2000" dirty="0" smtClean="0"/>
              <a:t> years</a:t>
            </a:r>
          </a:p>
          <a:p>
            <a:r>
              <a:rPr lang="en-US" sz="2000" dirty="0" smtClean="0"/>
              <a:t>NH neutrino beam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36C2-C36C-A441-B198-A5F287A86447}" type="slidenum">
              <a:rPr lang="en-US" smtClean="0"/>
              <a:t>31</a:t>
            </a:fld>
            <a:endParaRPr lang="en-US"/>
          </a:p>
        </p:txBody>
      </p:sp>
      <p:pic>
        <p:nvPicPr>
          <p:cNvPr id="7" name="Image 6" descr="Sens-CP-CP-P2O-6y-FixNormGl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717925"/>
            <a:ext cx="4419600" cy="3003550"/>
          </a:xfrm>
          <a:prstGeom prst="rect">
            <a:avLst/>
          </a:prstGeom>
        </p:spPr>
      </p:pic>
      <p:pic>
        <p:nvPicPr>
          <p:cNvPr id="18" name="Image 17" descr="Sens-CP-CP-P2O-6y-FixNormG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714750"/>
            <a:ext cx="4419600" cy="300355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016512" y="4004736"/>
            <a:ext cx="2117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6</a:t>
            </a:r>
            <a:r>
              <a:rPr lang="en-US" sz="2000" dirty="0" smtClean="0"/>
              <a:t> years</a:t>
            </a:r>
          </a:p>
          <a:p>
            <a:r>
              <a:rPr lang="en-US" sz="2000" dirty="0" smtClean="0"/>
              <a:t>NH neutrino beam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to </a:t>
            </a:r>
            <a:r>
              <a:rPr lang="en-US" dirty="0" err="1" smtClean="0"/>
              <a:t>δ</a:t>
            </a:r>
            <a:r>
              <a:rPr lang="en-US" baseline="-25000" dirty="0" err="1" smtClean="0"/>
              <a:t>CP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27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Complementarity JUNO – ORCA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neutrino source, detection technique</a:t>
            </a:r>
          </a:p>
          <a:p>
            <a:r>
              <a:rPr lang="en-US" dirty="0" smtClean="0"/>
              <a:t>Different energy range</a:t>
            </a:r>
          </a:p>
          <a:p>
            <a:r>
              <a:rPr lang="en-US" dirty="0" smtClean="0"/>
              <a:t>Different systematics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607596"/>
              </p:ext>
            </p:extLst>
          </p:nvPr>
        </p:nvGraphicFramePr>
        <p:xfrm>
          <a:off x="1049867" y="3565743"/>
          <a:ext cx="6858000" cy="2866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</a:tblGrid>
              <a:tr h="556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ORCA</a:t>
                      </a:r>
                      <a:endParaRPr lang="en-US" dirty="0"/>
                    </a:p>
                  </a:txBody>
                  <a:tcPr/>
                </a:tc>
              </a:tr>
              <a:tr h="556683">
                <a:tc>
                  <a:txBody>
                    <a:bodyPr/>
                    <a:lstStyle/>
                    <a:p>
                      <a:r>
                        <a:rPr lang="en-US" dirty="0" smtClean="0"/>
                        <a:t>Neutrino 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reactor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atmosphere</a:t>
                      </a:r>
                      <a:endParaRPr lang="en-US" dirty="0"/>
                    </a:p>
                  </a:txBody>
                  <a:tcPr/>
                </a:tc>
              </a:tr>
              <a:tr h="556683">
                <a:tc>
                  <a:txBody>
                    <a:bodyPr/>
                    <a:lstStyle/>
                    <a:p>
                      <a:r>
                        <a:rPr lang="en-US" dirty="0" smtClean="0"/>
                        <a:t>Neutrino energies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1-10 MeV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1-20 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</a:tr>
              <a:tr h="556683">
                <a:tc>
                  <a:txBody>
                    <a:bodyPr/>
                    <a:lstStyle/>
                    <a:p>
                      <a:r>
                        <a:rPr lang="en-US" dirty="0" smtClean="0"/>
                        <a:t>Detection technique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Scintillation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Cherenkov</a:t>
                      </a:r>
                      <a:r>
                        <a:rPr lang="en-US" baseline="0" dirty="0" smtClean="0"/>
                        <a:t> light</a:t>
                      </a:r>
                      <a:endParaRPr lang="en-US" dirty="0"/>
                    </a:p>
                  </a:txBody>
                  <a:tcPr/>
                </a:tc>
              </a:tr>
              <a:tr h="556683">
                <a:tc>
                  <a:txBody>
                    <a:bodyPr/>
                    <a:lstStyle/>
                    <a:p>
                      <a:r>
                        <a:rPr lang="en-US" dirty="0" smtClean="0"/>
                        <a:t>Leading systematics for NMH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Energy scale</a:t>
                      </a:r>
                    </a:p>
                    <a:p>
                      <a:r>
                        <a:rPr lang="en-US" dirty="0" smtClean="0"/>
                        <a:t>Scintillator</a:t>
                      </a:r>
                      <a:r>
                        <a:rPr lang="en-US" baseline="0" dirty="0" smtClean="0"/>
                        <a:t> light yield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Particle</a:t>
                      </a:r>
                      <a:r>
                        <a:rPr lang="en-US" baseline="0" dirty="0" smtClean="0"/>
                        <a:t> ID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Neutrino flux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40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Complementarity JUNO – ORCA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453092"/>
            <a:ext cx="7886700" cy="4351338"/>
          </a:xfrm>
        </p:spPr>
        <p:txBody>
          <a:bodyPr/>
          <a:lstStyle/>
          <a:p>
            <a:r>
              <a:rPr lang="en-US" dirty="0" smtClean="0"/>
              <a:t>Competing for Neutrino Mass Hierarchy, but</a:t>
            </a:r>
          </a:p>
          <a:p>
            <a:r>
              <a:rPr lang="en-US" dirty="0" smtClean="0"/>
              <a:t>Different physics program beyond that :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837709"/>
              </p:ext>
            </p:extLst>
          </p:nvPr>
        </p:nvGraphicFramePr>
        <p:xfrm>
          <a:off x="1049867" y="2871465"/>
          <a:ext cx="6858000" cy="3340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</a:tblGrid>
              <a:tr h="556683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ORCA</a:t>
                      </a:r>
                      <a:endParaRPr lang="en-US" dirty="0"/>
                    </a:p>
                  </a:txBody>
                  <a:tcPr/>
                </a:tc>
              </a:tr>
              <a:tr h="556683">
                <a:tc>
                  <a:txBody>
                    <a:bodyPr/>
                    <a:lstStyle/>
                    <a:p>
                      <a:r>
                        <a:rPr lang="en-US" dirty="0" smtClean="0"/>
                        <a:t>Δm</a:t>
                      </a:r>
                      <a:r>
                        <a:rPr lang="en-US" baseline="-25000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</a:t>
                      </a:r>
                      <a:r>
                        <a:rPr lang="en-US" baseline="0" dirty="0" smtClean="0"/>
                        <a:t> 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---</a:t>
                      </a:r>
                      <a:endParaRPr lang="en-US" dirty="0"/>
                    </a:p>
                  </a:txBody>
                  <a:tcPr/>
                </a:tc>
              </a:tr>
              <a:tr h="556683">
                <a:tc>
                  <a:txBody>
                    <a:bodyPr/>
                    <a:lstStyle/>
                    <a:p>
                      <a:r>
                        <a:rPr lang="en-US" dirty="0" smtClean="0"/>
                        <a:t>θ</a:t>
                      </a:r>
                      <a:r>
                        <a:rPr lang="en-US" baseline="-25000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---</a:t>
                      </a:r>
                      <a:endParaRPr lang="en-US" dirty="0"/>
                    </a:p>
                  </a:txBody>
                  <a:tcPr/>
                </a:tc>
              </a:tr>
              <a:tr h="556683">
                <a:tc>
                  <a:txBody>
                    <a:bodyPr/>
                    <a:lstStyle/>
                    <a:p>
                      <a:r>
                        <a:rPr lang="en-US" dirty="0" smtClean="0"/>
                        <a:t>Δm</a:t>
                      </a:r>
                      <a:r>
                        <a:rPr lang="en-US" baseline="-25000" dirty="0" smtClean="0"/>
                        <a:t>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2%</a:t>
                      </a:r>
                      <a:endParaRPr lang="en-US" dirty="0"/>
                    </a:p>
                  </a:txBody>
                  <a:tcPr/>
                </a:tc>
              </a:tr>
              <a:tr h="556683">
                <a:tc>
                  <a:txBody>
                    <a:bodyPr/>
                    <a:lstStyle/>
                    <a:p>
                      <a:r>
                        <a:rPr lang="en-US" dirty="0" smtClean="0"/>
                        <a:t>θ</a:t>
                      </a:r>
                      <a:r>
                        <a:rPr lang="en-US" baseline="-25000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5%</a:t>
                      </a:r>
                      <a:endParaRPr lang="en-US" dirty="0"/>
                    </a:p>
                  </a:txBody>
                  <a:tcPr/>
                </a:tc>
              </a:tr>
              <a:tr h="55668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δ</a:t>
                      </a:r>
                      <a:r>
                        <a:rPr lang="en-US" baseline="-25000" dirty="0" err="1" smtClean="0"/>
                        <a:t>CP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---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P2O, </a:t>
                      </a:r>
                      <a:r>
                        <a:rPr lang="en-US" dirty="0" err="1" smtClean="0"/>
                        <a:t>SuperORCA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72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KM3NeT / ORCA construction has started</a:t>
            </a:r>
          </a:p>
          <a:p>
            <a:r>
              <a:rPr lang="en-US" dirty="0" smtClean="0"/>
              <a:t>Rich physics program, </a:t>
            </a:r>
            <a:r>
              <a:rPr lang="en-US" dirty="0" smtClean="0"/>
              <a:t>first results already with few detector lines</a:t>
            </a:r>
          </a:p>
          <a:p>
            <a:r>
              <a:rPr lang="en-US" dirty="0" smtClean="0"/>
              <a:t>Complementary to other projects, notably Juno</a:t>
            </a:r>
            <a:endParaRPr lang="en-US" dirty="0" smtClean="0"/>
          </a:p>
          <a:p>
            <a:r>
              <a:rPr lang="en-US" dirty="0" smtClean="0"/>
              <a:t>Interesting options for “Phase 3” </a:t>
            </a:r>
            <a:r>
              <a:rPr lang="en-US" dirty="0" smtClean="0">
                <a:sym typeface="Wingdings"/>
              </a:rPr>
              <a:t> CP </a:t>
            </a:r>
            <a:r>
              <a:rPr lang="en-US" dirty="0" smtClean="0">
                <a:sym typeface="Wingdings"/>
              </a:rPr>
              <a:t>violation</a:t>
            </a:r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816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356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77268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Antares Optical Module Efficiencies</a:t>
            </a:r>
            <a:endParaRPr lang="en-US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249903"/>
            <a:ext cx="7886700" cy="4351338"/>
          </a:xfrm>
        </p:spPr>
        <p:txBody>
          <a:bodyPr/>
          <a:lstStyle/>
          <a:p>
            <a:r>
              <a:rPr lang="en-US" dirty="0" smtClean="0"/>
              <a:t>After 7 years, 20% drop (blue : HV tuning)</a:t>
            </a:r>
          </a:p>
          <a:p>
            <a:r>
              <a:rPr lang="en-US" dirty="0" smtClean="0"/>
              <a:t>Long-term operation in deep sea possible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19" y="2283478"/>
            <a:ext cx="7886700" cy="452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5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 txBox="1">
            <a:spLocks/>
          </p:cNvSpPr>
          <p:nvPr/>
        </p:nvSpPr>
        <p:spPr>
          <a:xfrm>
            <a:off x="0" y="5156"/>
            <a:ext cx="9144000" cy="7191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90"/>
                </a:solidFill>
              </a:rPr>
              <a:t>ORCA: Oscillation Physics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79" y="980179"/>
            <a:ext cx="7115009" cy="4696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9097" y="5742943"/>
            <a:ext cx="7186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aselines and energies inaccessible to LBL or reactor neutrino experiments</a:t>
            </a:r>
          </a:p>
          <a:p>
            <a:r>
              <a:rPr lang="en-US" dirty="0" smtClean="0"/>
              <a:t>Very different systematics</a:t>
            </a:r>
          </a:p>
          <a:p>
            <a:r>
              <a:rPr lang="en-US" dirty="0" smtClean="0"/>
              <a:t>Above tau production threshold</a:t>
            </a:r>
            <a:endParaRPr lang="en-US" dirty="0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96414" y="6495581"/>
            <a:ext cx="2133600" cy="365125"/>
          </a:xfrm>
        </p:spPr>
        <p:txBody>
          <a:bodyPr/>
          <a:lstStyle/>
          <a:p>
            <a:fld id="{BCC08E2E-B777-804A-A7D0-BE27CB5DB4F9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74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2"/>
          <p:cNvSpPr txBox="1">
            <a:spLocks/>
          </p:cNvSpPr>
          <p:nvPr/>
        </p:nvSpPr>
        <p:spPr>
          <a:xfrm>
            <a:off x="0" y="-5995"/>
            <a:ext cx="9144000" cy="6340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376092"/>
                </a:solidFill>
              </a:rPr>
              <a:t>Singles rates: ORCA1 vs ANTARES</a:t>
            </a:r>
            <a:endParaRPr lang="fr-FR" dirty="0">
              <a:solidFill>
                <a:srgbClr val="37609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83" y="915205"/>
            <a:ext cx="7174707" cy="48759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332" y="5894412"/>
            <a:ext cx="8454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same sea current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/>
              <a:t> less bioluminescence in ORCA </a:t>
            </a:r>
            <a:r>
              <a:rPr lang="en-US" sz="2400" dirty="0" err="1" smtClean="0"/>
              <a:t>cf</a:t>
            </a:r>
            <a:r>
              <a:rPr lang="en-US" sz="2400" dirty="0" smtClean="0"/>
              <a:t> ANTARES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5835" y="1446572"/>
            <a:ext cx="126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Normalised</a:t>
            </a:r>
            <a:endParaRPr lang="en-US" dirty="0" smtClean="0"/>
          </a:p>
          <a:p>
            <a:r>
              <a:rPr lang="en-US" dirty="0" smtClean="0"/>
              <a:t>Singles rate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45214" y="1799398"/>
            <a:ext cx="719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ORCA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Espace réservé du numéro de diapositive 4"/>
          <p:cNvSpPr txBox="1">
            <a:spLocks/>
          </p:cNvSpPr>
          <p:nvPr/>
        </p:nvSpPr>
        <p:spPr>
          <a:xfrm>
            <a:off x="6996414" y="647794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C08E2E-B777-804A-A7D0-BE27CB5DB4F9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576225" y="3998173"/>
            <a:ext cx="1057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ANTARES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65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881313" y="6356355"/>
            <a:ext cx="2057400" cy="365125"/>
          </a:xfrm>
        </p:spPr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Image 2" descr="yaw_calib_1712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7" y="1989667"/>
            <a:ext cx="6148426" cy="2110435"/>
          </a:xfrm>
          <a:prstGeom prst="rect">
            <a:avLst/>
          </a:prstGeom>
        </p:spPr>
      </p:pic>
      <p:pic>
        <p:nvPicPr>
          <p:cNvPr id="4" name="Image 3" descr="roll_calib_1712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7" y="4245920"/>
            <a:ext cx="6148426" cy="2110435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0" y="5156"/>
            <a:ext cx="9144000" cy="7191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90"/>
                </a:solidFill>
              </a:rPr>
              <a:t>Compass Data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858703" y="2989590"/>
            <a:ext cx="775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yaw</a:t>
            </a:r>
            <a:endParaRPr lang="en-US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2858703" y="5123190"/>
            <a:ext cx="664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roll</a:t>
            </a:r>
            <a:endParaRPr lang="en-US" sz="2800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762029" y="1574800"/>
            <a:ext cx="4741334" cy="0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641626" y="1100673"/>
            <a:ext cx="97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 days</a:t>
            </a:r>
            <a:endParaRPr lang="en-US" sz="2400" dirty="0"/>
          </a:p>
        </p:txBody>
      </p:sp>
      <p:sp>
        <p:nvSpPr>
          <p:cNvPr id="11" name="Ellipse 10"/>
          <p:cNvSpPr/>
          <p:nvPr/>
        </p:nvSpPr>
        <p:spPr>
          <a:xfrm>
            <a:off x="5875898" y="1989667"/>
            <a:ext cx="372534" cy="166793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6299235" y="2539999"/>
            <a:ext cx="1345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18 DOMs</a:t>
            </a:r>
            <a:endParaRPr lang="en-US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914429" y="2726268"/>
            <a:ext cx="0" cy="685799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914429" y="4994479"/>
            <a:ext cx="0" cy="685799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89024" y="2863332"/>
            <a:ext cx="61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100°</a:t>
            </a:r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1041424" y="5136571"/>
            <a:ext cx="4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0°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6592096" y="3911600"/>
            <a:ext cx="25011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Line orientation </a:t>
            </a:r>
          </a:p>
          <a:p>
            <a:r>
              <a:rPr lang="en-US" sz="2800" dirty="0" smtClean="0"/>
              <a:t>very stable over 2 months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962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1"/>
          <p:cNvSpPr>
            <a:spLocks noGrp="1"/>
          </p:cNvSpPr>
          <p:nvPr>
            <p:ph type="title"/>
          </p:nvPr>
        </p:nvSpPr>
        <p:spPr>
          <a:xfrm>
            <a:off x="0" y="-22160"/>
            <a:ext cx="9144000" cy="719138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58775" algn="ctr"/>
            <a:r>
              <a:rPr lang="en-US" sz="3600" dirty="0">
                <a:solidFill>
                  <a:srgbClr val="000090"/>
                </a:solidFill>
                <a:ea typeface="ＭＳ Ｐゴシック" pitchFamily="-1" charset="-128"/>
                <a:cs typeface="ＭＳ Ｐゴシック" pitchFamily="-1" charset="-128"/>
              </a:rPr>
              <a:t>From MeV </a:t>
            </a:r>
            <a:r>
              <a:rPr lang="en-US" sz="3600" dirty="0">
                <a:solidFill>
                  <a:srgbClr val="000090"/>
                </a:solidFill>
                <a:latin typeface="Symbol" pitchFamily="-1" charset="2"/>
                <a:ea typeface="ＭＳ Ｐゴシック" pitchFamily="-1" charset="-128"/>
                <a:cs typeface="ＭＳ Ｐゴシック" pitchFamily="-1" charset="-128"/>
              </a:rPr>
              <a:t>n</a:t>
            </a:r>
            <a:r>
              <a:rPr lang="en-US" sz="3600" dirty="0">
                <a:solidFill>
                  <a:srgbClr val="000090"/>
                </a:solidFill>
                <a:ea typeface="ＭＳ Ｐゴシック" pitchFamily="-1" charset="-128"/>
                <a:cs typeface="ＭＳ Ｐゴシック" pitchFamily="-1" charset="-128"/>
              </a:rPr>
              <a:t> to </a:t>
            </a:r>
            <a:r>
              <a:rPr lang="en-US" sz="3600" dirty="0" err="1">
                <a:solidFill>
                  <a:srgbClr val="000090"/>
                </a:solidFill>
                <a:ea typeface="ＭＳ Ｐゴシック" pitchFamily="-1" charset="-128"/>
                <a:cs typeface="ＭＳ Ｐゴシック" pitchFamily="-1" charset="-128"/>
              </a:rPr>
              <a:t>PeV</a:t>
            </a:r>
            <a:r>
              <a:rPr lang="en-US" sz="3600" dirty="0">
                <a:solidFill>
                  <a:srgbClr val="000090"/>
                </a:solidFill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3600" dirty="0">
                <a:solidFill>
                  <a:srgbClr val="000090"/>
                </a:solidFill>
                <a:latin typeface="Symbol" pitchFamily="-1" charset="2"/>
                <a:ea typeface="ＭＳ Ｐゴシック" pitchFamily="-1" charset="-128"/>
                <a:cs typeface="ＭＳ Ｐゴシック" pitchFamily="-1" charset="-128"/>
              </a:rPr>
              <a:t>n</a:t>
            </a:r>
            <a:endParaRPr lang="en-US" sz="3600" dirty="0">
              <a:solidFill>
                <a:srgbClr val="000090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41987" name="Picture 35"/>
          <p:cNvPicPr>
            <a:picLocks noChangeAspect="1" noChangeArrowheads="1"/>
          </p:cNvPicPr>
          <p:nvPr/>
        </p:nvPicPr>
        <p:blipFill>
          <a:blip r:embed="rId2" cstate="print"/>
          <a:srcRect l="2437" t="4330" b="4745"/>
          <a:stretch>
            <a:fillRect/>
          </a:stretch>
        </p:blipFill>
        <p:spPr bwMode="auto">
          <a:xfrm>
            <a:off x="571500" y="857250"/>
            <a:ext cx="5719763" cy="400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1988" name="Rectangle 15"/>
          <p:cNvSpPr>
            <a:spLocks noChangeArrowheads="1"/>
          </p:cNvSpPr>
          <p:nvPr/>
        </p:nvSpPr>
        <p:spPr bwMode="auto">
          <a:xfrm>
            <a:off x="6143625" y="928688"/>
            <a:ext cx="25003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High energy neutrino:</a:t>
            </a:r>
          </a:p>
          <a:p>
            <a:r>
              <a:rPr lang="en-US" dirty="0">
                <a:solidFill>
                  <a:prstClr val="black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Small </a:t>
            </a:r>
            <a:r>
              <a:rPr lang="en-US" dirty="0" smtClean="0">
                <a:solidFill>
                  <a:prstClr val="black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cross-sections</a:t>
            </a:r>
            <a:endParaRPr lang="en-US" dirty="0">
              <a:solidFill>
                <a:prstClr val="black"/>
              </a:solidFill>
              <a:latin typeface="Calibri" pitchFamily="-1" charset="0"/>
              <a:ea typeface="Calibri" pitchFamily="-1" charset="0"/>
              <a:cs typeface="Calibri" pitchFamily="-1" charset="0"/>
            </a:endParaRPr>
          </a:p>
          <a:p>
            <a:r>
              <a:rPr lang="en-US" dirty="0">
                <a:solidFill>
                  <a:prstClr val="black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Need large detectors </a:t>
            </a:r>
          </a:p>
          <a:p>
            <a:r>
              <a:rPr lang="en-US" dirty="0">
                <a:solidFill>
                  <a:prstClr val="black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for wide energy range</a:t>
            </a:r>
          </a:p>
        </p:txBody>
      </p:sp>
      <p:grpSp>
        <p:nvGrpSpPr>
          <p:cNvPr id="41989" name="Group 16"/>
          <p:cNvGrpSpPr>
            <a:grpSpLocks/>
          </p:cNvGrpSpPr>
          <p:nvPr/>
        </p:nvGrpSpPr>
        <p:grpSpPr bwMode="auto">
          <a:xfrm>
            <a:off x="891934" y="2594718"/>
            <a:ext cx="2848817" cy="4291196"/>
            <a:chOff x="975" y="1609"/>
            <a:chExt cx="2268" cy="2517"/>
          </a:xfrm>
        </p:grpSpPr>
        <p:sp>
          <p:nvSpPr>
            <p:cNvPr id="42002" name="Line 17"/>
            <p:cNvSpPr>
              <a:spLocks noChangeShapeType="1"/>
            </p:cNvSpPr>
            <p:nvPr/>
          </p:nvSpPr>
          <p:spPr bwMode="auto">
            <a:xfrm flipH="1" flipV="1">
              <a:off x="2064" y="3203"/>
              <a:ext cx="1134" cy="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2003" name="Group 18"/>
            <p:cNvGrpSpPr>
              <a:grpSpLocks/>
            </p:cNvGrpSpPr>
            <p:nvPr/>
          </p:nvGrpSpPr>
          <p:grpSpPr bwMode="auto">
            <a:xfrm>
              <a:off x="975" y="1609"/>
              <a:ext cx="2268" cy="2517"/>
              <a:chOff x="975" y="1609"/>
              <a:chExt cx="2268" cy="2517"/>
            </a:xfrm>
          </p:grpSpPr>
          <p:grpSp>
            <p:nvGrpSpPr>
              <p:cNvPr id="42004" name="Group 19"/>
              <p:cNvGrpSpPr>
                <a:grpSpLocks/>
              </p:cNvGrpSpPr>
              <p:nvPr/>
            </p:nvGrpSpPr>
            <p:grpSpPr bwMode="auto">
              <a:xfrm>
                <a:off x="1247" y="1609"/>
                <a:ext cx="1996" cy="2517"/>
                <a:chOff x="1247" y="1609"/>
                <a:chExt cx="1996" cy="2517"/>
              </a:xfrm>
            </p:grpSpPr>
            <p:grpSp>
              <p:nvGrpSpPr>
                <p:cNvPr id="42007" name="Group 20"/>
                <p:cNvGrpSpPr>
                  <a:grpSpLocks/>
                </p:cNvGrpSpPr>
                <p:nvPr/>
              </p:nvGrpSpPr>
              <p:grpSpPr bwMode="auto">
                <a:xfrm>
                  <a:off x="3198" y="3882"/>
                  <a:ext cx="45" cy="92"/>
                  <a:chOff x="4219" y="1207"/>
                  <a:chExt cx="1519" cy="2858"/>
                </a:xfrm>
              </p:grpSpPr>
              <p:sp>
                <p:nvSpPr>
                  <p:cNvPr id="42012" name="AutoShape 21"/>
                  <p:cNvSpPr>
                    <a:spLocks noChangeArrowheads="1"/>
                  </p:cNvSpPr>
                  <p:nvPr/>
                </p:nvSpPr>
                <p:spPr bwMode="auto">
                  <a:xfrm>
                    <a:off x="4219" y="1207"/>
                    <a:ext cx="1519" cy="2858"/>
                  </a:xfrm>
                  <a:prstGeom prst="can">
                    <a:avLst>
                      <a:gd name="adj" fmla="val 24625"/>
                    </a:avLst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42013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4219" y="3657"/>
                    <a:ext cx="1519" cy="408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pic>
              <p:nvPicPr>
                <p:cNvPr id="42008" name="Picture 23" descr="det-appear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3325" t="9479" r="43031"/>
                <a:stretch>
                  <a:fillRect/>
                </a:stretch>
              </p:blipFill>
              <p:spPr bwMode="auto">
                <a:xfrm>
                  <a:off x="1247" y="2931"/>
                  <a:ext cx="999" cy="11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2009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2064" y="3974"/>
                  <a:ext cx="113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010" name="Line 25"/>
                <p:cNvSpPr>
                  <a:spLocks noChangeShapeType="1"/>
                </p:cNvSpPr>
                <p:nvPr/>
              </p:nvSpPr>
              <p:spPr bwMode="auto">
                <a:xfrm>
                  <a:off x="2971" y="1609"/>
                  <a:ext cx="272" cy="22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2005" name="Line 27"/>
              <p:cNvSpPr>
                <a:spLocks noChangeShapeType="1"/>
              </p:cNvSpPr>
              <p:nvPr/>
            </p:nvSpPr>
            <p:spPr bwMode="auto">
              <a:xfrm>
                <a:off x="1247" y="3113"/>
                <a:ext cx="0" cy="7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006" name="Text Box 28"/>
              <p:cNvSpPr txBox="1">
                <a:spLocks noChangeArrowheads="1"/>
              </p:cNvSpPr>
              <p:nvPr/>
            </p:nvSpPr>
            <p:spPr bwMode="auto">
              <a:xfrm>
                <a:off x="975" y="3362"/>
                <a:ext cx="47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000">
                    <a:solidFill>
                      <a:prstClr val="black"/>
                    </a:solidFill>
                    <a:latin typeface="Calibri"/>
                  </a:rPr>
                  <a:t>41 m</a:t>
                </a:r>
              </a:p>
            </p:txBody>
          </p:sp>
        </p:grpSp>
      </p:grpSp>
      <p:grpSp>
        <p:nvGrpSpPr>
          <p:cNvPr id="41990" name="Group 4"/>
          <p:cNvGrpSpPr>
            <a:grpSpLocks/>
          </p:cNvGrpSpPr>
          <p:nvPr/>
        </p:nvGrpSpPr>
        <p:grpSpPr bwMode="auto">
          <a:xfrm>
            <a:off x="4359275" y="2249488"/>
            <a:ext cx="4249738" cy="4537075"/>
            <a:chOff x="3061" y="1207"/>
            <a:chExt cx="2677" cy="2858"/>
          </a:xfrm>
        </p:grpSpPr>
        <p:grpSp>
          <p:nvGrpSpPr>
            <p:cNvPr id="41991" name="Group 5"/>
            <p:cNvGrpSpPr>
              <a:grpSpLocks/>
            </p:cNvGrpSpPr>
            <p:nvPr/>
          </p:nvGrpSpPr>
          <p:grpSpPr bwMode="auto">
            <a:xfrm>
              <a:off x="4219" y="1207"/>
              <a:ext cx="1519" cy="2858"/>
              <a:chOff x="4219" y="1207"/>
              <a:chExt cx="1519" cy="2858"/>
            </a:xfrm>
          </p:grpSpPr>
          <p:sp>
            <p:nvSpPr>
              <p:cNvPr id="42000" name="AutoShape 6"/>
              <p:cNvSpPr>
                <a:spLocks noChangeArrowheads="1"/>
              </p:cNvSpPr>
              <p:nvPr/>
            </p:nvSpPr>
            <p:spPr bwMode="auto">
              <a:xfrm>
                <a:off x="4219" y="1207"/>
                <a:ext cx="1519" cy="2858"/>
              </a:xfrm>
              <a:prstGeom prst="can">
                <a:avLst>
                  <a:gd name="adj" fmla="val 24625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001" name="Oval 7"/>
              <p:cNvSpPr>
                <a:spLocks noChangeArrowheads="1"/>
              </p:cNvSpPr>
              <p:nvPr/>
            </p:nvSpPr>
            <p:spPr bwMode="auto">
              <a:xfrm>
                <a:off x="4219" y="3657"/>
                <a:ext cx="1519" cy="40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1992" name="Text Box 8"/>
            <p:cNvSpPr txBox="1">
              <a:spLocks noChangeArrowheads="1"/>
            </p:cNvSpPr>
            <p:nvPr/>
          </p:nvSpPr>
          <p:spPr bwMode="auto">
            <a:xfrm>
              <a:off x="4810" y="1735"/>
              <a:ext cx="4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2000" dirty="0" smtClean="0">
                  <a:solidFill>
                    <a:srgbClr val="FF0000"/>
                  </a:solidFill>
                  <a:latin typeface="Calibri"/>
                </a:rPr>
                <a:t>ARCA</a:t>
              </a:r>
              <a:endParaRPr lang="fr-FR" sz="2000" baseline="30000" dirty="0">
                <a:solidFill>
                  <a:srgbClr val="FF0000"/>
                </a:solidFill>
                <a:latin typeface="Calibri"/>
              </a:endParaRPr>
            </a:p>
          </p:txBody>
        </p:sp>
        <p:grpSp>
          <p:nvGrpSpPr>
            <p:cNvPr id="41993" name="Group 9"/>
            <p:cNvGrpSpPr>
              <a:grpSpLocks/>
            </p:cNvGrpSpPr>
            <p:nvPr/>
          </p:nvGrpSpPr>
          <p:grpSpPr bwMode="auto">
            <a:xfrm>
              <a:off x="3061" y="2160"/>
              <a:ext cx="1135" cy="1862"/>
              <a:chOff x="3061" y="2114"/>
              <a:chExt cx="1135" cy="1862"/>
            </a:xfrm>
          </p:grpSpPr>
          <p:sp>
            <p:nvSpPr>
              <p:cNvPr id="41994" name="Text Box 10"/>
              <p:cNvSpPr txBox="1">
                <a:spLocks noChangeArrowheads="1"/>
              </p:cNvSpPr>
              <p:nvPr/>
            </p:nvSpPr>
            <p:spPr bwMode="auto">
              <a:xfrm rot="5400000">
                <a:off x="3481" y="3355"/>
                <a:ext cx="614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200" dirty="0">
                    <a:solidFill>
                      <a:prstClr val="black"/>
                    </a:solidFill>
                    <a:latin typeface="Calibri"/>
                  </a:rPr>
                  <a:t>      ANTARES</a:t>
                </a:r>
              </a:p>
            </p:txBody>
          </p:sp>
          <p:grpSp>
            <p:nvGrpSpPr>
              <p:cNvPr id="41995" name="Group 11"/>
              <p:cNvGrpSpPr>
                <a:grpSpLocks/>
              </p:cNvGrpSpPr>
              <p:nvPr/>
            </p:nvGrpSpPr>
            <p:grpSpPr bwMode="auto">
              <a:xfrm>
                <a:off x="3606" y="3022"/>
                <a:ext cx="363" cy="954"/>
                <a:chOff x="4219" y="1207"/>
                <a:chExt cx="1519" cy="2858"/>
              </a:xfrm>
            </p:grpSpPr>
            <p:sp>
              <p:nvSpPr>
                <p:cNvPr id="41998" name="AutoShape 12"/>
                <p:cNvSpPr>
                  <a:spLocks noChangeArrowheads="1"/>
                </p:cNvSpPr>
                <p:nvPr/>
              </p:nvSpPr>
              <p:spPr bwMode="auto">
                <a:xfrm>
                  <a:off x="4219" y="1207"/>
                  <a:ext cx="1519" cy="2858"/>
                </a:xfrm>
                <a:prstGeom prst="can">
                  <a:avLst>
                    <a:gd name="adj" fmla="val 24625"/>
                  </a:avLst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1999" name="Oval 13"/>
                <p:cNvSpPr>
                  <a:spLocks noChangeArrowheads="1"/>
                </p:cNvSpPr>
                <p:nvPr/>
              </p:nvSpPr>
              <p:spPr bwMode="auto">
                <a:xfrm>
                  <a:off x="4219" y="3657"/>
                  <a:ext cx="1519" cy="40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1996" name="Line 14"/>
              <p:cNvSpPr>
                <a:spLocks noChangeShapeType="1"/>
              </p:cNvSpPr>
              <p:nvPr/>
            </p:nvSpPr>
            <p:spPr bwMode="auto">
              <a:xfrm>
                <a:off x="3061" y="2114"/>
                <a:ext cx="500" cy="14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997" name="Line 15"/>
              <p:cNvSpPr>
                <a:spLocks noChangeShapeType="1"/>
              </p:cNvSpPr>
              <p:nvPr/>
            </p:nvSpPr>
            <p:spPr bwMode="auto">
              <a:xfrm>
                <a:off x="3379" y="2386"/>
                <a:ext cx="817" cy="6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EE40-A5DB-8B42-996B-36C0A8BCEC5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1" name="Line 14"/>
          <p:cNvSpPr>
            <a:spLocks noChangeShapeType="1"/>
          </p:cNvSpPr>
          <p:nvPr/>
        </p:nvSpPr>
        <p:spPr bwMode="auto">
          <a:xfrm>
            <a:off x="3782033" y="2987675"/>
            <a:ext cx="577242" cy="25677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4133761" y="6144198"/>
            <a:ext cx="325080" cy="553866"/>
          </a:xfrm>
          <a:prstGeom prst="can">
            <a:avLst>
              <a:gd name="adj" fmla="val 24625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3965577" y="5555466"/>
            <a:ext cx="7873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  <a:latin typeface="Calibri"/>
              </a:rPr>
              <a:t>O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RCA</a:t>
            </a:r>
            <a:endParaRPr lang="fr-FR" sz="2000" baseline="30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768" y="6083803"/>
            <a:ext cx="84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SuperK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5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Nev-tr-th42-NH-PHF-3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6" y="3589866"/>
            <a:ext cx="4419600" cy="2997200"/>
          </a:xfrm>
          <a:prstGeom prst="rect">
            <a:avLst/>
          </a:prstGeom>
        </p:spPr>
      </p:pic>
      <p:pic>
        <p:nvPicPr>
          <p:cNvPr id="8" name="Image 7" descr="Nev-tr-th42-NH-PHF-3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6" y="3589866"/>
            <a:ext cx="4419600" cy="29972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65424" y="3450170"/>
            <a:ext cx="979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Tracks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53542" y="5123987"/>
            <a:ext cx="435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ν</a:t>
            </a:r>
            <a:r>
              <a:rPr lang="en-US" sz="2400" baseline="-25000" dirty="0" err="1" smtClean="0"/>
              <a:t>μ</a:t>
            </a:r>
            <a:endParaRPr lang="en-US" sz="2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303863" y="5740425"/>
            <a:ext cx="424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ν</a:t>
            </a:r>
            <a:r>
              <a:rPr lang="en-US" sz="2400" baseline="-25000" dirty="0" err="1" smtClean="0"/>
              <a:t>e</a:t>
            </a:r>
            <a:endParaRPr lang="en-US" sz="2400" baseline="-25000" dirty="0" smtClean="0"/>
          </a:p>
        </p:txBody>
      </p:sp>
      <p:sp>
        <p:nvSpPr>
          <p:cNvPr id="21" name="ZoneTexte 20"/>
          <p:cNvSpPr txBox="1"/>
          <p:nvPr/>
        </p:nvSpPr>
        <p:spPr>
          <a:xfrm>
            <a:off x="2827867" y="3450170"/>
            <a:ext cx="57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NH</a:t>
            </a:r>
            <a:endParaRPr lang="en-US" sz="2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176451" y="4824963"/>
            <a:ext cx="99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2%</a:t>
            </a:r>
          </a:p>
        </p:txBody>
      </p:sp>
      <p:pic>
        <p:nvPicPr>
          <p:cNvPr id="5" name="Image 4" descr="Nev-cs-th42-NH-PHF-3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98" y="3589866"/>
            <a:ext cx="4419600" cy="29972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500589" y="4824963"/>
            <a:ext cx="393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ν</a:t>
            </a:r>
            <a:r>
              <a:rPr lang="en-US" sz="2000" baseline="-25000" dirty="0" err="1" smtClean="0"/>
              <a:t>μ</a:t>
            </a:r>
            <a:endParaRPr lang="en-US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5606138" y="3450170"/>
            <a:ext cx="132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Cascades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291238" y="5345017"/>
            <a:ext cx="384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ν</a:t>
            </a:r>
            <a:r>
              <a:rPr lang="en-US" sz="2000" baseline="-25000" dirty="0" err="1" smtClean="0"/>
              <a:t>e</a:t>
            </a:r>
            <a:endParaRPr lang="en-US" sz="2000" baseline="-25000" dirty="0" smtClean="0"/>
          </a:p>
        </p:txBody>
      </p:sp>
      <p:sp>
        <p:nvSpPr>
          <p:cNvPr id="19" name="ZoneTexte 18"/>
          <p:cNvSpPr txBox="1"/>
          <p:nvPr/>
        </p:nvSpPr>
        <p:spPr>
          <a:xfrm>
            <a:off x="5686863" y="5925832"/>
            <a:ext cx="365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ν</a:t>
            </a:r>
            <a:r>
              <a:rPr lang="en-US" sz="2000" baseline="-25000" dirty="0" err="1" smtClean="0"/>
              <a:t>τ</a:t>
            </a:r>
            <a:endParaRPr lang="en-US" sz="2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5459872" y="5800163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NC</a:t>
            </a:r>
            <a:endParaRPr lang="en-US" sz="1600" dirty="0"/>
          </a:p>
        </p:txBody>
      </p:sp>
      <p:sp>
        <p:nvSpPr>
          <p:cNvPr id="22" name="ZoneTexte 21"/>
          <p:cNvSpPr txBox="1"/>
          <p:nvPr/>
        </p:nvSpPr>
        <p:spPr>
          <a:xfrm>
            <a:off x="7433734" y="3399371"/>
            <a:ext cx="57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  <a:r>
              <a:rPr lang="en-US" sz="2400" dirty="0" smtClean="0"/>
              <a:t>H</a:t>
            </a:r>
            <a:endParaRPr lang="en-US" sz="2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5810038" y="4333041"/>
            <a:ext cx="99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8%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36C2-C36C-A441-B198-A5F287A86447}" type="slidenum">
              <a:rPr lang="en-US" smtClean="0"/>
              <a:t>40</a:t>
            </a:fld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8706"/>
            <a:ext cx="8229600" cy="1143000"/>
          </a:xfrm>
        </p:spPr>
        <p:txBody>
          <a:bodyPr/>
          <a:lstStyle/>
          <a:p>
            <a:r>
              <a:rPr lang="en-US" dirty="0" smtClean="0"/>
              <a:t>Events after PID</a:t>
            </a:r>
            <a:endParaRPr lang="en-US" dirty="0"/>
          </a:p>
        </p:txBody>
      </p:sp>
      <p:graphicFrame>
        <p:nvGraphicFramePr>
          <p:cNvPr id="28" name="Tableau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223515"/>
              </p:ext>
            </p:extLst>
          </p:nvPr>
        </p:nvGraphicFramePr>
        <p:xfrm>
          <a:off x="677329" y="1218355"/>
          <a:ext cx="3390901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1"/>
                <a:gridCol w="711200"/>
                <a:gridCol w="800510"/>
                <a:gridCol w="710995"/>
                <a:gridCol w="710995"/>
              </a:tblGrid>
              <a:tr h="296332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δ</a:t>
                      </a:r>
                      <a:r>
                        <a:rPr lang="en-US" sz="1600" baseline="-25000" dirty="0" err="1" smtClean="0"/>
                        <a:t>CP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0°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90°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180°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270°</a:t>
                      </a:r>
                      <a:endParaRPr lang="en-US" sz="1600" dirty="0"/>
                    </a:p>
                  </a:txBody>
                  <a:tcPr/>
                </a:tc>
              </a:tr>
              <a:tr h="296332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tot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20386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accent4"/>
                          </a:solidFill>
                        </a:rPr>
                        <a:t>20065</a:t>
                      </a:r>
                      <a:endParaRPr lang="en-US" sz="160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20121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20432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6332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ν</a:t>
                      </a:r>
                      <a:r>
                        <a:rPr lang="en-US" sz="1600" baseline="-25000" dirty="0" err="1" smtClean="0"/>
                        <a:t>e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1021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904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1178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1294</a:t>
                      </a:r>
                      <a:endParaRPr lang="en-US" sz="1600" dirty="0"/>
                    </a:p>
                  </a:txBody>
                  <a:tcPr/>
                </a:tc>
              </a:tr>
              <a:tr h="296332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ν</a:t>
                      </a:r>
                      <a:r>
                        <a:rPr lang="en-US" sz="1600" baseline="-25000" dirty="0" err="1" smtClean="0"/>
                        <a:t>μ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17929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17717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17506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17709</a:t>
                      </a:r>
                      <a:endParaRPr lang="en-US" sz="1600" dirty="0"/>
                    </a:p>
                  </a:txBody>
                  <a:tcPr/>
                </a:tc>
              </a:tr>
              <a:tr h="296332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ν</a:t>
                      </a:r>
                      <a:r>
                        <a:rPr lang="en-US" sz="1600" baseline="-25000" dirty="0" err="1" smtClean="0"/>
                        <a:t>τ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677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685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679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671</a:t>
                      </a:r>
                      <a:endParaRPr lang="en-US" sz="1600" dirty="0"/>
                    </a:p>
                  </a:txBody>
                  <a:tcPr/>
                </a:tc>
              </a:tr>
              <a:tr h="296332">
                <a:tc>
                  <a:txBody>
                    <a:bodyPr/>
                    <a:lstStyle/>
                    <a:p>
                      <a:pPr algn="r"/>
                      <a:r>
                        <a:rPr lang="en-US" sz="1600" baseline="0" dirty="0" smtClean="0"/>
                        <a:t>NC</a:t>
                      </a:r>
                      <a:endParaRPr 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758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758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758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758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9" name="Tableau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887626"/>
              </p:ext>
            </p:extLst>
          </p:nvPr>
        </p:nvGraphicFramePr>
        <p:xfrm>
          <a:off x="5006000" y="1216912"/>
          <a:ext cx="3390901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1"/>
                <a:gridCol w="711200"/>
                <a:gridCol w="800510"/>
                <a:gridCol w="710995"/>
                <a:gridCol w="710995"/>
              </a:tblGrid>
              <a:tr h="296332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δ</a:t>
                      </a:r>
                      <a:r>
                        <a:rPr lang="en-US" sz="1600" baseline="-25000" dirty="0" err="1" smtClean="0"/>
                        <a:t>CP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0°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90°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180°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270°</a:t>
                      </a:r>
                      <a:endParaRPr lang="en-US" sz="1600" dirty="0"/>
                    </a:p>
                  </a:txBody>
                  <a:tcPr/>
                </a:tc>
              </a:tr>
              <a:tr h="296332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tot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28084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accent4"/>
                          </a:solidFill>
                        </a:rPr>
                        <a:t>27016</a:t>
                      </a:r>
                      <a:endParaRPr lang="en-US" sz="160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28188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29246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6332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ν</a:t>
                      </a:r>
                      <a:r>
                        <a:rPr lang="en-US" sz="1600" baseline="-25000" dirty="0" err="1" smtClean="0"/>
                        <a:t>e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6570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5710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7142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8001</a:t>
                      </a:r>
                      <a:endParaRPr lang="en-US" sz="1600" dirty="0"/>
                    </a:p>
                  </a:txBody>
                  <a:tcPr/>
                </a:tc>
              </a:tr>
              <a:tr h="296332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ν</a:t>
                      </a:r>
                      <a:r>
                        <a:rPr lang="en-US" sz="1600" baseline="-25000" dirty="0" err="1" smtClean="0"/>
                        <a:t>μ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13509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13270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13034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13263</a:t>
                      </a:r>
                      <a:endParaRPr lang="en-US" sz="1600" dirty="0"/>
                    </a:p>
                  </a:txBody>
                  <a:tcPr/>
                </a:tc>
              </a:tr>
              <a:tr h="296332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ν</a:t>
                      </a:r>
                      <a:r>
                        <a:rPr lang="en-US" sz="1600" baseline="-25000" dirty="0" err="1" smtClean="0"/>
                        <a:t>τ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2842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2873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2848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2818</a:t>
                      </a:r>
                      <a:endParaRPr lang="en-US" sz="1600" dirty="0"/>
                    </a:p>
                  </a:txBody>
                  <a:tcPr/>
                </a:tc>
              </a:tr>
              <a:tr h="296332">
                <a:tc>
                  <a:txBody>
                    <a:bodyPr/>
                    <a:lstStyle/>
                    <a:p>
                      <a:pPr algn="r"/>
                      <a:r>
                        <a:rPr lang="en-US" sz="1600" baseline="0" dirty="0" smtClean="0"/>
                        <a:t>NC</a:t>
                      </a:r>
                      <a:endParaRPr 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5164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5164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5164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5164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1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LBL Projects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63144"/>
            <a:ext cx="8229600" cy="4525963"/>
          </a:xfrm>
        </p:spPr>
        <p:txBody>
          <a:bodyPr/>
          <a:lstStyle/>
          <a:p>
            <a:r>
              <a:rPr lang="en-US" dirty="0" smtClean="0"/>
              <a:t>Main Signal : Appearance of </a:t>
            </a:r>
            <a:r>
              <a:rPr lang="en-US" dirty="0" err="1" smtClean="0">
                <a:sym typeface="Wingdings"/>
              </a:rPr>
              <a:t>ν</a:t>
            </a:r>
            <a:r>
              <a:rPr lang="en-US" baseline="-25000" dirty="0" err="1" smtClean="0">
                <a:sym typeface="Wingdings"/>
              </a:rPr>
              <a:t>e</a:t>
            </a:r>
            <a:r>
              <a:rPr lang="en-US" dirty="0" smtClean="0"/>
              <a:t> : P</a:t>
            </a:r>
            <a:r>
              <a:rPr lang="en-US" dirty="0"/>
              <a:t>(</a:t>
            </a:r>
            <a:r>
              <a:rPr lang="en-US" dirty="0" err="1"/>
              <a:t>ν</a:t>
            </a:r>
            <a:r>
              <a:rPr lang="en-US" baseline="-25000" dirty="0" err="1"/>
              <a:t>μ</a:t>
            </a:r>
            <a:r>
              <a:rPr lang="en-US" dirty="0" err="1">
                <a:sym typeface="Wingdings"/>
              </a:rPr>
              <a:t>ν</a:t>
            </a:r>
            <a:r>
              <a:rPr lang="en-US" baseline="-25000" dirty="0" err="1">
                <a:sym typeface="Wingdings"/>
              </a:rPr>
              <a:t>e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8B63-BE36-2141-85E9-7B6F07BCECAC}" type="slidenum">
              <a:rPr lang="en-US" smtClean="0"/>
              <a:t>41</a:t>
            </a:fld>
            <a:endParaRPr lang="en-US"/>
          </a:p>
        </p:txBody>
      </p:sp>
      <p:pic>
        <p:nvPicPr>
          <p:cNvPr id="5" name="Image 4" descr="Posc-B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4" y="1925961"/>
            <a:ext cx="7071360" cy="4795520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3522122" y="4597422"/>
            <a:ext cx="0" cy="104988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4707496" y="4512746"/>
            <a:ext cx="0" cy="104988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6019820" y="4123288"/>
            <a:ext cx="0" cy="108375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5215498" y="4113401"/>
            <a:ext cx="6560" cy="135608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3087372" y="3934155"/>
            <a:ext cx="869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T2K</a:t>
            </a:r>
          </a:p>
          <a:p>
            <a:pPr algn="ctr"/>
            <a:r>
              <a:rPr lang="en-US" dirty="0" err="1" smtClean="0">
                <a:solidFill>
                  <a:schemeClr val="accent5"/>
                </a:solidFill>
              </a:rPr>
              <a:t>HyperK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345331" y="4113401"/>
            <a:ext cx="72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NOvA</a:t>
            </a:r>
            <a:endParaRPr lang="en-US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4862275" y="3753956"/>
            <a:ext cx="7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/>
                </a:solidFill>
              </a:rPr>
              <a:t>DUNE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741414" y="3762423"/>
            <a:ext cx="57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4BACC6"/>
                </a:solidFill>
              </a:rPr>
              <a:t>P2O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434067" y="2436970"/>
            <a:ext cx="1364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Normal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hierarchy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434067" y="5595067"/>
            <a:ext cx="1364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Inverted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hierarchy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913469" y="2692402"/>
            <a:ext cx="3558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CPV and mass hierarchy degenerate</a:t>
            </a:r>
            <a:endParaRPr lang="en-US" dirty="0"/>
          </a:p>
        </p:txBody>
      </p:sp>
      <p:cxnSp>
        <p:nvCxnSpPr>
          <p:cNvPr id="20" name="Connecteur droit avec flèche 19"/>
          <p:cNvCxnSpPr/>
          <p:nvPr/>
        </p:nvCxnSpPr>
        <p:spPr>
          <a:xfrm flipH="1">
            <a:off x="2099732" y="3102003"/>
            <a:ext cx="3064931" cy="846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763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43402"/>
            <a:ext cx="7886700" cy="1325563"/>
          </a:xfrm>
        </p:spPr>
        <p:txBody>
          <a:bodyPr/>
          <a:lstStyle/>
          <a:p>
            <a:r>
              <a:rPr lang="en-US" dirty="0" smtClean="0"/>
              <a:t>Cross section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249903"/>
            <a:ext cx="7886700" cy="4351338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t 5 </a:t>
            </a:r>
            <a:r>
              <a:rPr lang="en-US" dirty="0" err="1" smtClean="0"/>
              <a:t>GeV</a:t>
            </a:r>
            <a:r>
              <a:rPr lang="en-US" dirty="0" smtClean="0"/>
              <a:t> dominated by deep-inelastic reactions</a:t>
            </a:r>
          </a:p>
          <a:p>
            <a:r>
              <a:rPr lang="en-US" dirty="0" smtClean="0"/>
              <a:t>Better known than quasi-elastic and resonant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12" y="2245297"/>
            <a:ext cx="6540500" cy="452803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37067" y="6467485"/>
            <a:ext cx="265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Minerva arXiv:1701.04857</a:t>
            </a:r>
          </a:p>
        </p:txBody>
      </p:sp>
    </p:spTree>
    <p:extLst>
      <p:ext uri="{BB962C8B-B14F-4D97-AF65-F5344CB8AC3E}">
        <p14:creationId xmlns:p14="http://schemas.microsoft.com/office/powerpoint/2010/main" val="156834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43402"/>
            <a:ext cx="7886700" cy="1325563"/>
          </a:xfrm>
        </p:spPr>
        <p:txBody>
          <a:bodyPr/>
          <a:lstStyle/>
          <a:p>
            <a:r>
              <a:rPr lang="en-US" dirty="0" smtClean="0"/>
              <a:t>Cross section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249903"/>
            <a:ext cx="7886700" cy="4351338"/>
          </a:xfrm>
        </p:spPr>
        <p:txBody>
          <a:bodyPr/>
          <a:lstStyle/>
          <a:p>
            <a:r>
              <a:rPr lang="en-US" dirty="0" smtClean="0"/>
              <a:t>Below 3 </a:t>
            </a:r>
            <a:r>
              <a:rPr lang="en-US" dirty="0" err="1" smtClean="0"/>
              <a:t>GeV</a:t>
            </a:r>
            <a:r>
              <a:rPr lang="en-US" dirty="0" smtClean="0"/>
              <a:t> uncertainty explodes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796"/>
            <a:ext cx="9144000" cy="370821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862684" y="3674537"/>
            <a:ext cx="239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(Final </a:t>
            </a:r>
            <a:r>
              <a:rPr lang="en-US" dirty="0"/>
              <a:t>S</a:t>
            </a:r>
            <a:r>
              <a:rPr lang="en-US" dirty="0" smtClean="0"/>
              <a:t>tate Interaction)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237067" y="6467485"/>
            <a:ext cx="265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Minerva arXiv:1701.04857</a:t>
            </a:r>
          </a:p>
        </p:txBody>
      </p:sp>
    </p:spTree>
    <p:extLst>
      <p:ext uri="{BB962C8B-B14F-4D97-AF65-F5344CB8AC3E}">
        <p14:creationId xmlns:p14="http://schemas.microsoft.com/office/powerpoint/2010/main" val="2614591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Nev-flav-th42-IH-PHF-3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0" y="871200"/>
            <a:ext cx="8839200" cy="5994400"/>
          </a:xfrm>
          <a:prstGeom prst="rect">
            <a:avLst/>
          </a:prstGeom>
        </p:spPr>
      </p:pic>
      <p:pic>
        <p:nvPicPr>
          <p:cNvPr id="3" name="Image 2" descr="Nev_Enu_flav_th42_3y_PH_IH-zoo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0" y="871200"/>
            <a:ext cx="8839200" cy="59944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8706"/>
            <a:ext cx="8229600" cy="1143000"/>
          </a:xfrm>
        </p:spPr>
        <p:txBody>
          <a:bodyPr/>
          <a:lstStyle/>
          <a:p>
            <a:r>
              <a:rPr lang="en-US" dirty="0" smtClean="0"/>
              <a:t>Event numbers – Neutrino Beam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36C2-C36C-A441-B198-A5F287A86447}" type="slidenum">
              <a:rPr lang="en-US" smtClean="0"/>
              <a:t>44</a:t>
            </a:fld>
            <a:endParaRPr lang="en-US"/>
          </a:p>
        </p:txBody>
      </p:sp>
      <p:sp>
        <p:nvSpPr>
          <p:cNvPr id="25" name="ZoneTexte 24"/>
          <p:cNvSpPr txBox="1"/>
          <p:nvPr/>
        </p:nvSpPr>
        <p:spPr>
          <a:xfrm>
            <a:off x="2644399" y="5501273"/>
            <a:ext cx="607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NC</a:t>
            </a:r>
            <a:endParaRPr lang="en-US" sz="2800" dirty="0"/>
          </a:p>
        </p:txBody>
      </p:sp>
      <p:sp>
        <p:nvSpPr>
          <p:cNvPr id="26" name="ZoneTexte 25"/>
          <p:cNvSpPr txBox="1"/>
          <p:nvPr/>
        </p:nvSpPr>
        <p:spPr>
          <a:xfrm>
            <a:off x="2519535" y="1957128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ν</a:t>
            </a:r>
            <a:r>
              <a:rPr lang="en-US" sz="2800" baseline="-25000" dirty="0" err="1" smtClean="0"/>
              <a:t>μ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28" name="ZoneTexte 27"/>
          <p:cNvSpPr txBox="1"/>
          <p:nvPr/>
        </p:nvSpPr>
        <p:spPr>
          <a:xfrm>
            <a:off x="3597523" y="996412"/>
            <a:ext cx="2045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 year, θ</a:t>
            </a:r>
            <a:r>
              <a:rPr lang="en-US" sz="2400" baseline="-25000" dirty="0" smtClean="0"/>
              <a:t>23</a:t>
            </a:r>
            <a:r>
              <a:rPr lang="en-US" sz="2400" dirty="0" smtClean="0"/>
              <a:t>=42°</a:t>
            </a:r>
            <a:endParaRPr lang="en-US" sz="2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504843" y="2609340"/>
            <a:ext cx="145429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    </a:t>
            </a:r>
            <a:r>
              <a:rPr lang="en-US" sz="2000" dirty="0" smtClean="0"/>
              <a:t> Events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  2200 ± 400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30800 ± 100</a:t>
            </a:r>
          </a:p>
          <a:p>
            <a:r>
              <a:rPr lang="en-US" sz="2000" dirty="0" smtClean="0">
                <a:solidFill>
                  <a:srgbClr val="FF2BFF"/>
                </a:solidFill>
              </a:rPr>
              <a:t>  3730 </a:t>
            </a:r>
            <a:r>
              <a:rPr lang="en-US" sz="2000" dirty="0">
                <a:solidFill>
                  <a:srgbClr val="FF2BFF"/>
                </a:solidFill>
              </a:rPr>
              <a:t>± </a:t>
            </a:r>
            <a:r>
              <a:rPr lang="en-US" sz="2000" dirty="0" smtClean="0">
                <a:solidFill>
                  <a:srgbClr val="FF2BFF"/>
                </a:solidFill>
              </a:rPr>
              <a:t>  20</a:t>
            </a:r>
            <a:endParaRPr lang="en-US" sz="2000" dirty="0">
              <a:solidFill>
                <a:srgbClr val="FF2BFF"/>
              </a:solidFill>
            </a:endParaRPr>
          </a:p>
          <a:p>
            <a:r>
              <a:rPr lang="en-US" sz="2000" dirty="0" smtClean="0"/>
              <a:t>  5900</a:t>
            </a:r>
            <a:endParaRPr lang="en-US" sz="2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675446" y="1386431"/>
            <a:ext cx="34205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Inverted Hierarchy</a:t>
            </a:r>
          </a:p>
        </p:txBody>
      </p:sp>
    </p:spTree>
    <p:extLst>
      <p:ext uri="{BB962C8B-B14F-4D97-AF65-F5344CB8AC3E}">
        <p14:creationId xmlns:p14="http://schemas.microsoft.com/office/powerpoint/2010/main" val="85924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Proton Accelerator Complex </a:t>
            </a:r>
            <a:r>
              <a:rPr lang="en-US" dirty="0" err="1" smtClean="0"/>
              <a:t>Protvino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03732" y="6309320"/>
            <a:ext cx="5724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Presentation S. </a:t>
            </a:r>
            <a:r>
              <a:rPr lang="en-US" sz="2000" dirty="0" err="1" smtClean="0"/>
              <a:t>Ivanov</a:t>
            </a:r>
            <a:r>
              <a:rPr lang="en-US" sz="2000" dirty="0" smtClean="0"/>
              <a:t> (IHEP) on 22/11/2012 @ CERN</a:t>
            </a:r>
            <a:endParaRPr lang="fr-FR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340768"/>
            <a:ext cx="81915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41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Multi-Parameter fit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1300" y="1849957"/>
            <a:ext cx="8864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Combined fit of nuisance and oscillation parameters</a:t>
            </a:r>
          </a:p>
          <a:p>
            <a:r>
              <a:rPr lang="en-US" sz="2400" dirty="0" smtClean="0"/>
              <a:t>Choice of nuisance parameters and priors inspired by LBNO study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218340"/>
              </p:ext>
            </p:extLst>
          </p:nvPr>
        </p:nvGraphicFramePr>
        <p:xfrm>
          <a:off x="88900" y="3902604"/>
          <a:ext cx="44831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600"/>
                <a:gridCol w="1193800"/>
                <a:gridCol w="774700"/>
                <a:gridCol w="1270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True value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Start 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θ</a:t>
                      </a:r>
                      <a:r>
                        <a:rPr lang="en-US" baseline="-25000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33.4°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Δm</a:t>
                      </a:r>
                      <a:r>
                        <a:rPr lang="en-US" baseline="30000" dirty="0" smtClean="0"/>
                        <a:t>2 </a:t>
                      </a:r>
                      <a:r>
                        <a:rPr lang="en-US" baseline="0" dirty="0" smtClean="0"/>
                        <a:t>[eV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7.53 10</a:t>
                      </a:r>
                      <a:r>
                        <a:rPr lang="en-US" baseline="30000" dirty="0" smtClean="0"/>
                        <a:t>-5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θ</a:t>
                      </a:r>
                      <a:r>
                        <a:rPr lang="en-US" baseline="-25000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8.42°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0.15°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8.42°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θ</a:t>
                      </a:r>
                      <a:r>
                        <a:rPr lang="en-US" baseline="-25000" dirty="0" smtClean="0">
                          <a:solidFill>
                            <a:srgbClr val="008000"/>
                          </a:solidFill>
                        </a:rPr>
                        <a:t>23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41.5°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1.3°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41.5°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ΔM</a:t>
                      </a:r>
                      <a:r>
                        <a:rPr lang="en-US" baseline="30000" dirty="0" smtClean="0">
                          <a:solidFill>
                            <a:srgbClr val="008000"/>
                          </a:solidFill>
                        </a:rPr>
                        <a:t>2 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[eV</a:t>
                      </a:r>
                      <a:r>
                        <a:rPr lang="en-US" baseline="30000" dirty="0" smtClean="0">
                          <a:solidFill>
                            <a:srgbClr val="008000"/>
                          </a:solidFill>
                        </a:rPr>
                        <a:t>2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]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2.44 10</a:t>
                      </a:r>
                      <a:r>
                        <a:rPr lang="en-US" baseline="30000" dirty="0" smtClean="0">
                          <a:solidFill>
                            <a:srgbClr val="008000"/>
                          </a:solidFill>
                        </a:rPr>
                        <a:t>-3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0.06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2.44 10</a:t>
                      </a:r>
                      <a:r>
                        <a:rPr lang="en-US" baseline="30000" dirty="0" smtClean="0">
                          <a:solidFill>
                            <a:srgbClr val="008000"/>
                          </a:solidFill>
                        </a:rPr>
                        <a:t>-3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δ</a:t>
                      </a:r>
                      <a:r>
                        <a:rPr lang="en-US" baseline="-25000" dirty="0" err="1" smtClean="0"/>
                        <a:t>CP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many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820380"/>
              </p:ext>
            </p:extLst>
          </p:nvPr>
        </p:nvGraphicFramePr>
        <p:xfrm>
          <a:off x="4622800" y="3893608"/>
          <a:ext cx="44831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600"/>
                <a:gridCol w="1193800"/>
                <a:gridCol w="774700"/>
                <a:gridCol w="1270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True value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Start value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Norm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ν</a:t>
                      </a:r>
                      <a:r>
                        <a:rPr lang="en-US" baseline="-25000" dirty="0" err="1" smtClean="0">
                          <a:solidFill>
                            <a:srgbClr val="000000"/>
                          </a:solidFill>
                        </a:rPr>
                        <a:t>e</a:t>
                      </a:r>
                      <a:r>
                        <a:rPr lang="en-US" baseline="-250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CC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from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ν</a:t>
                      </a:r>
                      <a:r>
                        <a:rPr lang="en-US" baseline="-25000" dirty="0" err="1" smtClean="0">
                          <a:solidFill>
                            <a:srgbClr val="000000"/>
                          </a:solidFill>
                        </a:rPr>
                        <a:t>μ</a:t>
                      </a:r>
                      <a:r>
                        <a:rPr lang="en-US" baseline="-250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CC</a:t>
                      </a:r>
                      <a:endParaRPr lang="en-US" baseline="-250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fix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fix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Norm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ν</a:t>
                      </a:r>
                      <a:r>
                        <a:rPr lang="en-US" baseline="-25000" dirty="0" err="1" smtClean="0">
                          <a:solidFill>
                            <a:srgbClr val="000000"/>
                          </a:solidFill>
                        </a:rPr>
                        <a:t>μ</a:t>
                      </a:r>
                      <a:r>
                        <a:rPr lang="en-US" baseline="-250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CC</a:t>
                      </a:r>
                      <a:endParaRPr lang="en-US" baseline="-25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0.05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Norm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ν</a:t>
                      </a:r>
                      <a:r>
                        <a:rPr lang="en-US" baseline="-25000" dirty="0" err="1" smtClean="0">
                          <a:solidFill>
                            <a:srgbClr val="000000"/>
                          </a:solidFill>
                        </a:rPr>
                        <a:t>τ</a:t>
                      </a:r>
                      <a:r>
                        <a:rPr lang="en-US" baseline="-250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CC</a:t>
                      </a:r>
                      <a:endParaRPr lang="en-US" baseline="-250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0.10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Norm NC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0.05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PID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0.10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660401" y="6485474"/>
            <a:ext cx="3374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Only used for CP fits, not for NMH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36C2-C36C-A441-B198-A5F287A8644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1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https</a:t>
            </a:r>
            <a:r>
              <a:rPr lang="en-US" sz="2800" dirty="0">
                <a:hlinkClick r:id="rId2"/>
              </a:rPr>
              <a:t>://arxiv.org/abs/</a:t>
            </a:r>
            <a:r>
              <a:rPr lang="en-US" sz="2800" dirty="0" smtClean="0">
                <a:hlinkClick r:id="rId2"/>
              </a:rPr>
              <a:t>1601.05471</a:t>
            </a:r>
            <a:endParaRPr lang="en-US" sz="2800" dirty="0" smtClean="0"/>
          </a:p>
          <a:p>
            <a:r>
              <a:rPr lang="en-US" sz="2800" dirty="0" smtClean="0"/>
              <a:t>CP violation after 3 years </a:t>
            </a:r>
            <a:r>
              <a:rPr lang="en-US" sz="2800" dirty="0" smtClean="0">
                <a:sym typeface="Wingdings"/>
              </a:rPr>
              <a:t> ORCA comparable</a:t>
            </a:r>
            <a:endParaRPr lang="en-US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945" y="2844800"/>
            <a:ext cx="8371584" cy="3996267"/>
          </a:xfrm>
          <a:prstGeom prst="rect">
            <a:avLst/>
          </a:prstGeom>
        </p:spPr>
      </p:pic>
      <p:pic>
        <p:nvPicPr>
          <p:cNvPr id="5" name="Image 4" descr="Sens-CP-CP-P2O-3y-FixNormGl-Kittl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750"/>
            <a:ext cx="4419600" cy="3003550"/>
          </a:xfrm>
          <a:prstGeom prst="rect">
            <a:avLst/>
          </a:prstGeom>
        </p:spPr>
      </p:pic>
      <p:pic>
        <p:nvPicPr>
          <p:cNvPr id="8" name="Image 7" descr="Sens-CP-CP-P2O-3y-FixNormGl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925"/>
            <a:ext cx="4419600" cy="3003550"/>
          </a:xfrm>
          <a:prstGeom prst="rect">
            <a:avLst/>
          </a:prstGeom>
        </p:spPr>
      </p:pic>
      <p:pic>
        <p:nvPicPr>
          <p:cNvPr id="20" name="Image 19" descr="Sens-CP-CP-P2O-3y-FixNormG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5200"/>
            <a:ext cx="4419600" cy="3003550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 flipV="1">
            <a:off x="6299200" y="5715000"/>
            <a:ext cx="0" cy="6180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723467" y="5715000"/>
            <a:ext cx="5757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702733" y="6028267"/>
            <a:ext cx="13377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2396064" y="6019801"/>
            <a:ext cx="13335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757432" y="4810662"/>
            <a:ext cx="1134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78% @ 1σ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 flipV="1">
            <a:off x="3098800" y="2980267"/>
            <a:ext cx="3081867" cy="1559467"/>
          </a:xfrm>
          <a:prstGeom prst="straightConnector1">
            <a:avLst/>
          </a:prstGeom>
          <a:ln w="38100" cmpd="sng">
            <a:solidFill>
              <a:srgbClr val="FF66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36C2-C36C-A441-B198-A5F287A86447}" type="slidenum">
              <a:rPr lang="en-US" smtClean="0"/>
              <a:t>47</a:t>
            </a:fld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681577" y="3987800"/>
            <a:ext cx="2117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  <a:r>
              <a:rPr lang="en-US" sz="2000" dirty="0" smtClean="0"/>
              <a:t> years</a:t>
            </a:r>
          </a:p>
          <a:p>
            <a:r>
              <a:rPr lang="en-US" sz="2000" dirty="0" smtClean="0"/>
              <a:t>NH neutrino beam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DUNE CDR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73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Meas-CP270-CP-P2O-3y-FixNormG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54450"/>
            <a:ext cx="4419600" cy="3003550"/>
          </a:xfrm>
          <a:prstGeom prst="rect">
            <a:avLst/>
          </a:prstGeom>
        </p:spPr>
      </p:pic>
      <p:pic>
        <p:nvPicPr>
          <p:cNvPr id="42" name="Image 41" descr="Meas-CP270-CP-P2O-3y-FixNormG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54450"/>
            <a:ext cx="4419600" cy="3003550"/>
          </a:xfrm>
          <a:prstGeom prst="rect">
            <a:avLst/>
          </a:prstGeom>
        </p:spPr>
      </p:pic>
      <p:pic>
        <p:nvPicPr>
          <p:cNvPr id="7" name="Image 6" descr="Meas-CP180-CP-P2O-3y-FixNormG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54450"/>
            <a:ext cx="4419600" cy="3003550"/>
          </a:xfrm>
          <a:prstGeom prst="rect">
            <a:avLst/>
          </a:prstGeom>
        </p:spPr>
      </p:pic>
      <p:pic>
        <p:nvPicPr>
          <p:cNvPr id="41" name="Image 40" descr="Meas-CP180-CP-P2O-3y-FixNormGl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4450"/>
            <a:ext cx="4419600" cy="30035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375"/>
            <a:ext cx="8229600" cy="1143000"/>
          </a:xfrm>
        </p:spPr>
        <p:txBody>
          <a:bodyPr/>
          <a:lstStyle/>
          <a:p>
            <a:r>
              <a:rPr lang="en-US" dirty="0" smtClean="0"/>
              <a:t>Measurement of </a:t>
            </a:r>
            <a:r>
              <a:rPr lang="en-US" dirty="0" err="1" smtClean="0"/>
              <a:t>δ</a:t>
            </a:r>
            <a:r>
              <a:rPr lang="en-US" baseline="-25000" dirty="0" err="1" smtClean="0"/>
              <a:t>CP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92211"/>
            <a:ext cx="8229600" cy="685800"/>
          </a:xfrm>
        </p:spPr>
        <p:txBody>
          <a:bodyPr/>
          <a:lstStyle/>
          <a:p>
            <a:r>
              <a:rPr lang="en-US" dirty="0" err="1" smtClean="0"/>
              <a:t>sdgfb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36C2-C36C-A441-B198-A5F287A86447}" type="slidenum">
              <a:rPr lang="en-US" smtClean="0"/>
              <a:t>48</a:t>
            </a:fld>
            <a:endParaRPr lang="en-US"/>
          </a:p>
        </p:txBody>
      </p:sp>
      <p:pic>
        <p:nvPicPr>
          <p:cNvPr id="5" name="Image 4" descr="Meas-CP000-CP-P2O-3y-FixNormG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092211"/>
            <a:ext cx="4419600" cy="3003550"/>
          </a:xfrm>
          <a:prstGeom prst="rect">
            <a:avLst/>
          </a:prstGeom>
        </p:spPr>
      </p:pic>
      <p:pic>
        <p:nvPicPr>
          <p:cNvPr id="39" name="Image 38" descr="Meas-CP000-CP-P2O-3y-FixNormGl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34"/>
            <a:ext cx="4419600" cy="3003550"/>
          </a:xfrm>
          <a:prstGeom prst="rect">
            <a:avLst/>
          </a:prstGeom>
        </p:spPr>
      </p:pic>
      <p:pic>
        <p:nvPicPr>
          <p:cNvPr id="6" name="Image 5" descr="Meas-CP090-CP-P2O-3y-FixNormGl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092211"/>
            <a:ext cx="4419600" cy="3003550"/>
          </a:xfrm>
          <a:prstGeom prst="rect">
            <a:avLst/>
          </a:prstGeom>
        </p:spPr>
      </p:pic>
      <p:pic>
        <p:nvPicPr>
          <p:cNvPr id="40" name="Image 39" descr="Meas-CP090-CP-P2O-3y-FixNormGl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092211"/>
            <a:ext cx="4419600" cy="3003550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2031997" y="6210300"/>
            <a:ext cx="372536" cy="0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7308850" y="6203960"/>
            <a:ext cx="755650" cy="0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5636689" y="3450172"/>
            <a:ext cx="718232" cy="0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742267" y="3441700"/>
            <a:ext cx="162982" cy="6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510120" y="3443832"/>
            <a:ext cx="203197" cy="0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457200" y="1424068"/>
            <a:ext cx="2117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  <a:r>
              <a:rPr lang="en-US" sz="2000" dirty="0" smtClean="0"/>
              <a:t> years</a:t>
            </a:r>
          </a:p>
          <a:p>
            <a:r>
              <a:rPr lang="en-US" sz="2000" dirty="0" smtClean="0"/>
              <a:t>NH neutrino beam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917804" y="1435689"/>
            <a:ext cx="974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δ</a:t>
            </a:r>
            <a:r>
              <a:rPr lang="en-US" sz="2400" baseline="-25000" dirty="0" err="1" smtClean="0"/>
              <a:t>CP</a:t>
            </a:r>
            <a:r>
              <a:rPr lang="en-US" sz="2400" dirty="0" smtClean="0"/>
              <a:t>=0°</a:t>
            </a:r>
            <a:endParaRPr lang="en-US" sz="2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5221277" y="1424068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δ</a:t>
            </a:r>
            <a:r>
              <a:rPr lang="en-US" sz="2400" baseline="-25000" dirty="0" err="1" smtClean="0"/>
              <a:t>CP</a:t>
            </a:r>
            <a:r>
              <a:rPr lang="en-US" sz="2400" dirty="0" smtClean="0"/>
              <a:t>=90°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691174" y="4148228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δ</a:t>
            </a:r>
            <a:r>
              <a:rPr lang="en-US" sz="2400" baseline="-25000" dirty="0" err="1" smtClean="0"/>
              <a:t>CP</a:t>
            </a:r>
            <a:r>
              <a:rPr lang="en-US" sz="2400" dirty="0" smtClean="0"/>
              <a:t>=180°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7414085" y="4164723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δ</a:t>
            </a:r>
            <a:r>
              <a:rPr lang="en-US" sz="2400" baseline="-25000" dirty="0" err="1" smtClean="0"/>
              <a:t>CP</a:t>
            </a:r>
            <a:r>
              <a:rPr lang="en-US" sz="2400" dirty="0" smtClean="0"/>
              <a:t>=270°</a:t>
            </a:r>
          </a:p>
        </p:txBody>
      </p:sp>
      <p:cxnSp>
        <p:nvCxnSpPr>
          <p:cNvPr id="29" name="Connecteur droit 28"/>
          <p:cNvCxnSpPr/>
          <p:nvPr/>
        </p:nvCxnSpPr>
        <p:spPr>
          <a:xfrm flipV="1">
            <a:off x="6356359" y="3448065"/>
            <a:ext cx="0" cy="334418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V="1">
            <a:off x="5636690" y="3452298"/>
            <a:ext cx="0" cy="334418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V="1">
            <a:off x="3905249" y="3441700"/>
            <a:ext cx="0" cy="336550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514353" y="3441700"/>
            <a:ext cx="0" cy="330210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V="1">
            <a:off x="2027764" y="6212426"/>
            <a:ext cx="0" cy="330185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V="1">
            <a:off x="2404533" y="6220892"/>
            <a:ext cx="0" cy="330185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V="1">
            <a:off x="7300379" y="6203960"/>
            <a:ext cx="0" cy="342895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V="1">
            <a:off x="8072976" y="6203960"/>
            <a:ext cx="0" cy="346060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084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Future projects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 / challenges are complementary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8B63-BE36-2141-85E9-7B6F07BCECAC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340029"/>
              </p:ext>
            </p:extLst>
          </p:nvPr>
        </p:nvGraphicFramePr>
        <p:xfrm>
          <a:off x="880532" y="2742890"/>
          <a:ext cx="7450670" cy="2669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6935"/>
                <a:gridCol w="1253066"/>
                <a:gridCol w="1320800"/>
                <a:gridCol w="1557867"/>
                <a:gridCol w="2032002"/>
              </a:tblGrid>
              <a:tr h="496245">
                <a:tc>
                  <a:txBody>
                    <a:bodyPr/>
                    <a:lstStyle/>
                    <a:p>
                      <a:r>
                        <a:rPr lang="en-US" dirty="0" smtClean="0"/>
                        <a:t>Experiment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Baseline</a:t>
                      </a:r>
                    </a:p>
                    <a:p>
                      <a:r>
                        <a:rPr lang="en-US" dirty="0" smtClean="0"/>
                        <a:t>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Advantages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Challenges</a:t>
                      </a:r>
                      <a:endParaRPr lang="en-US" dirty="0"/>
                    </a:p>
                  </a:txBody>
                  <a:tcPr/>
                </a:tc>
              </a:tr>
              <a:tr h="748763">
                <a:tc>
                  <a:txBody>
                    <a:bodyPr/>
                    <a:lstStyle/>
                    <a:p>
                      <a:r>
                        <a:rPr lang="en-US" dirty="0" smtClean="0"/>
                        <a:t>Dune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1300km</a:t>
                      </a:r>
                    </a:p>
                    <a:p>
                      <a:r>
                        <a:rPr lang="en-US" dirty="0" smtClean="0"/>
                        <a:t>2.4 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Liquid </a:t>
                      </a:r>
                      <a:r>
                        <a:rPr lang="en-US" dirty="0" err="1" smtClean="0"/>
                        <a:t>Ar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40 </a:t>
                      </a:r>
                      <a:r>
                        <a:rPr lang="en-US" dirty="0" err="1" smtClean="0"/>
                        <a:t>kton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Resolution</a:t>
                      </a:r>
                    </a:p>
                    <a:p>
                      <a:r>
                        <a:rPr lang="en-US" dirty="0" smtClean="0"/>
                        <a:t>Particle</a:t>
                      </a:r>
                      <a:r>
                        <a:rPr lang="en-US" baseline="0" dirty="0" smtClean="0"/>
                        <a:t> 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Technology</a:t>
                      </a:r>
                    </a:p>
                    <a:p>
                      <a:r>
                        <a:rPr lang="en-US" dirty="0" smtClean="0"/>
                        <a:t>Scalability</a:t>
                      </a:r>
                      <a:endParaRPr lang="en-US" dirty="0"/>
                    </a:p>
                  </a:txBody>
                  <a:tcPr/>
                </a:tc>
              </a:tr>
              <a:tr h="49624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HyperK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295 km</a:t>
                      </a:r>
                    </a:p>
                    <a:p>
                      <a:r>
                        <a:rPr lang="en-US" dirty="0" smtClean="0"/>
                        <a:t>0.6 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Pure Water</a:t>
                      </a:r>
                    </a:p>
                    <a:p>
                      <a:r>
                        <a:rPr lang="en-US" dirty="0" smtClean="0"/>
                        <a:t>0.3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Proven</a:t>
                      </a:r>
                      <a:r>
                        <a:rPr lang="en-US" baseline="0" dirty="0" smtClean="0"/>
                        <a:t> concept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Cavern, phototube production</a:t>
                      </a:r>
                      <a:endParaRPr lang="en-US" dirty="0"/>
                    </a:p>
                  </a:txBody>
                  <a:tcPr/>
                </a:tc>
              </a:tr>
              <a:tr h="496245">
                <a:tc>
                  <a:txBody>
                    <a:bodyPr/>
                    <a:lstStyle/>
                    <a:p>
                      <a:r>
                        <a:rPr lang="en-US" dirty="0" smtClean="0"/>
                        <a:t>P2O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2600km</a:t>
                      </a:r>
                    </a:p>
                    <a:p>
                      <a:r>
                        <a:rPr lang="en-US" dirty="0" smtClean="0"/>
                        <a:t>5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Sea Water</a:t>
                      </a:r>
                    </a:p>
                    <a:p>
                      <a:r>
                        <a:rPr lang="en-US" dirty="0" smtClean="0"/>
                        <a:t>8 </a:t>
                      </a:r>
                      <a:r>
                        <a:rPr lang="en-US" dirty="0" err="1" smtClean="0"/>
                        <a:t>Mton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</a:t>
                      </a:r>
                      <a:r>
                        <a:rPr lang="en-US" baseline="0" dirty="0" smtClean="0"/>
                        <a:t> cost</a:t>
                      </a:r>
                    </a:p>
                    <a:p>
                      <a:r>
                        <a:rPr lang="en-US" baseline="0" dirty="0" smtClean="0"/>
                        <a:t>High statistics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Particle ID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040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10"/>
          <p:cNvSpPr>
            <a:spLocks noChangeShapeType="1"/>
          </p:cNvSpPr>
          <p:nvPr/>
        </p:nvSpPr>
        <p:spPr bwMode="auto">
          <a:xfrm flipH="1" flipV="1">
            <a:off x="3119182" y="2203788"/>
            <a:ext cx="72008" cy="187220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119182" y="2491820"/>
            <a:ext cx="9061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fr-FR" dirty="0">
                <a:solidFill>
                  <a:prstClr val="white"/>
                </a:solidFill>
                <a:latin typeface="Calibri"/>
              </a:rPr>
              <a:t>4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50 m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96456" y="1301964"/>
            <a:ext cx="28085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115 lines, 20m spaced, </a:t>
            </a:r>
          </a:p>
          <a:p>
            <a:pPr algn="ctr"/>
            <a:r>
              <a:rPr lang="en-US" sz="2000" dirty="0" smtClean="0">
                <a:solidFill>
                  <a:srgbClr val="FF4040"/>
                </a:solidFill>
                <a:latin typeface="Calibri"/>
              </a:rPr>
              <a:t>18 DOMs/line 9m spaced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96414" y="6477940"/>
            <a:ext cx="2133600" cy="365125"/>
          </a:xfrm>
        </p:spPr>
        <p:txBody>
          <a:bodyPr/>
          <a:lstStyle/>
          <a:p>
            <a:fld id="{BCC08E2E-B777-804A-A7D0-BE27CB5DB4F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Titre 2"/>
          <p:cNvSpPr txBox="1">
            <a:spLocks/>
          </p:cNvSpPr>
          <p:nvPr/>
        </p:nvSpPr>
        <p:spPr>
          <a:xfrm>
            <a:off x="0" y="-2135"/>
            <a:ext cx="9144000" cy="6340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376092"/>
                </a:solidFill>
                <a:latin typeface="Calibri"/>
              </a:rPr>
              <a:t>KM3NeT Building Block</a:t>
            </a:r>
            <a:endParaRPr lang="fr-FR" dirty="0">
              <a:solidFill>
                <a:srgbClr val="376092"/>
              </a:solidFill>
              <a:latin typeface="Calibri"/>
            </a:endParaRPr>
          </a:p>
        </p:txBody>
      </p:sp>
      <p:pic>
        <p:nvPicPr>
          <p:cNvPr id="15" name="Picture 13" descr="C:\Users\Joao Coelho\Desktop\Detector_transp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2778" r="15144" b="6944"/>
          <a:stretch/>
        </p:blipFill>
        <p:spPr bwMode="auto">
          <a:xfrm>
            <a:off x="-32160" y="677238"/>
            <a:ext cx="4776316" cy="610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ço Reservado para Conteúdo 5"/>
          <p:cNvSpPr>
            <a:spLocks noGrp="1"/>
          </p:cNvSpPr>
          <p:nvPr>
            <p:ph idx="1"/>
          </p:nvPr>
        </p:nvSpPr>
        <p:spPr>
          <a:xfrm>
            <a:off x="1028645" y="1150374"/>
            <a:ext cx="3299779" cy="1828800"/>
          </a:xfrm>
        </p:spPr>
        <p:txBody>
          <a:bodyPr>
            <a:noAutofit/>
          </a:bodyPr>
          <a:lstStyle/>
          <a:p>
            <a:pPr indent="-182880"/>
            <a:r>
              <a:rPr lang="en-US" sz="1800" b="1" dirty="0" smtClean="0"/>
              <a:t>115</a:t>
            </a:r>
            <a:r>
              <a:rPr lang="en-US" sz="1800" dirty="0" smtClean="0"/>
              <a:t> strings </a:t>
            </a:r>
          </a:p>
          <a:p>
            <a:pPr indent="-182880"/>
            <a:r>
              <a:rPr lang="en-US" sz="1800" b="1" dirty="0" smtClean="0"/>
              <a:t>18</a:t>
            </a:r>
            <a:r>
              <a:rPr lang="en-US" sz="1800" dirty="0" smtClean="0"/>
              <a:t> DOMs / string</a:t>
            </a:r>
            <a:endParaRPr lang="en-US" sz="1800" b="1" dirty="0" smtClean="0">
              <a:solidFill>
                <a:srgbClr val="FFFF00"/>
              </a:solidFill>
            </a:endParaRPr>
          </a:p>
          <a:p>
            <a:pPr indent="-182880"/>
            <a:r>
              <a:rPr lang="en-US" sz="1800" b="1" dirty="0" smtClean="0"/>
              <a:t>31</a:t>
            </a:r>
            <a:r>
              <a:rPr lang="en-US" sz="1800" dirty="0" smtClean="0"/>
              <a:t> PMTs / DOM</a:t>
            </a:r>
          </a:p>
          <a:p>
            <a:pPr indent="-182880"/>
            <a:r>
              <a:rPr lang="en-US" sz="1800" dirty="0" smtClean="0"/>
              <a:t>Total: </a:t>
            </a:r>
            <a:r>
              <a:rPr lang="en-US" sz="1800" b="1" dirty="0" smtClean="0"/>
              <a:t>64k*3¨ PMTs</a:t>
            </a:r>
          </a:p>
        </p:txBody>
      </p:sp>
      <p:sp>
        <p:nvSpPr>
          <p:cNvPr id="18" name="ZoneTexte 40"/>
          <p:cNvSpPr txBox="1"/>
          <p:nvPr/>
        </p:nvSpPr>
        <p:spPr>
          <a:xfrm>
            <a:off x="1865804" y="6197011"/>
            <a:ext cx="145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~210/1000 m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20" name="Connecteur droit avec flèche 41"/>
          <p:cNvCxnSpPr/>
          <p:nvPr/>
        </p:nvCxnSpPr>
        <p:spPr>
          <a:xfrm>
            <a:off x="1265777" y="6117613"/>
            <a:ext cx="2062594" cy="0"/>
          </a:xfrm>
          <a:prstGeom prst="straightConnector1">
            <a:avLst/>
          </a:prstGeom>
          <a:ln w="47625">
            <a:solidFill>
              <a:srgbClr val="FFFF00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44"/>
          <p:cNvSpPr txBox="1"/>
          <p:nvPr/>
        </p:nvSpPr>
        <p:spPr>
          <a:xfrm rot="4687407">
            <a:off x="39820" y="4351672"/>
            <a:ext cx="134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~200/800 m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23" name="Connecteur droit avec flèche 45"/>
          <p:cNvCxnSpPr/>
          <p:nvPr/>
        </p:nvCxnSpPr>
        <p:spPr>
          <a:xfrm>
            <a:off x="758830" y="3669755"/>
            <a:ext cx="318091" cy="1702219"/>
          </a:xfrm>
          <a:prstGeom prst="straightConnector1">
            <a:avLst/>
          </a:prstGeom>
          <a:ln w="47625">
            <a:solidFill>
              <a:srgbClr val="FFFF00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48"/>
          <p:cNvSpPr txBox="1"/>
          <p:nvPr/>
        </p:nvSpPr>
        <p:spPr>
          <a:xfrm rot="2548770">
            <a:off x="3100594" y="2782364"/>
            <a:ext cx="99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23/90 m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25" name="Connecteur droit avec flèche 49"/>
          <p:cNvCxnSpPr/>
          <p:nvPr/>
        </p:nvCxnSpPr>
        <p:spPr>
          <a:xfrm>
            <a:off x="3290869" y="3046868"/>
            <a:ext cx="205865" cy="200363"/>
          </a:xfrm>
          <a:prstGeom prst="straightConnector1">
            <a:avLst/>
          </a:prstGeom>
          <a:ln w="47625">
            <a:solidFill>
              <a:srgbClr val="FFFF00"/>
            </a:solidFill>
            <a:headEnd type="stealth" w="sm" len="sm"/>
            <a:tailEnd type="stealth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49"/>
          <p:cNvCxnSpPr/>
          <p:nvPr/>
        </p:nvCxnSpPr>
        <p:spPr>
          <a:xfrm>
            <a:off x="3496734" y="4054576"/>
            <a:ext cx="0" cy="200363"/>
          </a:xfrm>
          <a:prstGeom prst="straightConnector1">
            <a:avLst/>
          </a:prstGeom>
          <a:ln w="47625">
            <a:solidFill>
              <a:srgbClr val="FFFF00"/>
            </a:solidFill>
            <a:headEnd type="stealth" w="sm" len="sm"/>
            <a:tailEnd type="stealth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48"/>
          <p:cNvSpPr txBox="1"/>
          <p:nvPr/>
        </p:nvSpPr>
        <p:spPr>
          <a:xfrm rot="204133">
            <a:off x="3500059" y="3964867"/>
            <a:ext cx="87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9/36 m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62640" y="761700"/>
            <a:ext cx="3699815" cy="3588246"/>
            <a:chOff x="4837162" y="761699"/>
            <a:chExt cx="4025294" cy="396352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7162" y="761699"/>
              <a:ext cx="4025294" cy="396352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162641" y="824552"/>
              <a:ext cx="1324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ARCA/</a:t>
              </a:r>
              <a:r>
                <a:rPr lang="en-US" dirty="0" smtClean="0">
                  <a:solidFill>
                    <a:srgbClr val="FF0000"/>
                  </a:solidFill>
                  <a:latin typeface="Calibri"/>
                </a:rPr>
                <a:t>ORCA</a:t>
              </a:r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754923"/>
              </p:ext>
            </p:extLst>
          </p:nvPr>
        </p:nvGraphicFramePr>
        <p:xfrm>
          <a:off x="4349664" y="4497768"/>
          <a:ext cx="4445232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744"/>
                <a:gridCol w="1365259"/>
                <a:gridCol w="159822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ARCA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String spacing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</a:t>
                      </a:r>
                      <a:r>
                        <a:rPr lang="en-US" baseline="0" dirty="0" smtClean="0"/>
                        <a:t>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 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OM spacing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 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Depth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2470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3500 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Instrumented mass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 </a:t>
                      </a:r>
                      <a:r>
                        <a:rPr lang="en-US" dirty="0" err="1" smtClean="0"/>
                        <a:t>Mton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0.6*2 </a:t>
                      </a:r>
                      <a:r>
                        <a:rPr lang="en-US" dirty="0" err="1" smtClean="0"/>
                        <a:t>Gton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38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/>
          <p:cNvSpPr txBox="1">
            <a:spLocks/>
          </p:cNvSpPr>
          <p:nvPr/>
        </p:nvSpPr>
        <p:spPr>
          <a:xfrm>
            <a:off x="12270" y="2"/>
            <a:ext cx="9144000" cy="634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 smtClean="0">
                <a:solidFill>
                  <a:srgbClr val="376092"/>
                </a:solidFill>
              </a:rPr>
              <a:t>     ORCA Post </a:t>
            </a:r>
            <a:r>
              <a:rPr lang="fr-FR" sz="3600" dirty="0" err="1" smtClean="0">
                <a:solidFill>
                  <a:srgbClr val="376092"/>
                </a:solidFill>
              </a:rPr>
              <a:t>LoI</a:t>
            </a:r>
            <a:r>
              <a:rPr lang="fr-FR" sz="3600" dirty="0" smtClean="0">
                <a:solidFill>
                  <a:srgbClr val="376092"/>
                </a:solidFill>
              </a:rPr>
              <a:t>: </a:t>
            </a:r>
            <a:r>
              <a:rPr lang="fr-FR" sz="3600" dirty="0" err="1" smtClean="0">
                <a:solidFill>
                  <a:srgbClr val="376092"/>
                </a:solidFill>
              </a:rPr>
              <a:t>Sterile</a:t>
            </a:r>
            <a:r>
              <a:rPr lang="fr-FR" sz="3600" dirty="0" smtClean="0">
                <a:solidFill>
                  <a:srgbClr val="376092"/>
                </a:solidFill>
              </a:rPr>
              <a:t>, NSI, </a:t>
            </a:r>
            <a:r>
              <a:rPr lang="fr-FR" sz="3600" dirty="0" err="1" smtClean="0">
                <a:solidFill>
                  <a:srgbClr val="376092"/>
                </a:solidFill>
              </a:rPr>
              <a:t>Tomography</a:t>
            </a:r>
            <a:endParaRPr lang="fr-FR" sz="3600" dirty="0">
              <a:solidFill>
                <a:srgbClr val="37609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666" y="1171222"/>
            <a:ext cx="1941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Sterile Neutrinos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838"/>
          <a:stretch/>
        </p:blipFill>
        <p:spPr>
          <a:xfrm>
            <a:off x="-12001" y="1963186"/>
            <a:ext cx="2885016" cy="2622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966" y="1977297"/>
            <a:ext cx="2757320" cy="2610264"/>
          </a:xfrm>
          <a:prstGeom prst="rect">
            <a:avLst/>
          </a:prstGeom>
        </p:spPr>
      </p:pic>
      <p:pic>
        <p:nvPicPr>
          <p:cNvPr id="21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666" y="2050777"/>
            <a:ext cx="3316111" cy="2660368"/>
          </a:xfrm>
          <a:prstGeom prst="rect">
            <a:avLst/>
          </a:prstGeom>
        </p:spPr>
      </p:pic>
      <p:sp>
        <p:nvSpPr>
          <p:cNvPr id="22" name="ZoneTexte 12"/>
          <p:cNvSpPr txBox="1"/>
          <p:nvPr/>
        </p:nvSpPr>
        <p:spPr>
          <a:xfrm>
            <a:off x="6146754" y="1763951"/>
            <a:ext cx="2884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10 year sensitivity (w systematics) 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23" name="ZoneTexte 13"/>
          <p:cNvSpPr txBox="1"/>
          <p:nvPr/>
        </p:nvSpPr>
        <p:spPr>
          <a:xfrm>
            <a:off x="6354437" y="3629491"/>
            <a:ext cx="761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Helvetica"/>
                <a:cs typeface="Helvetica"/>
              </a:rPr>
              <a:t>Outer </a:t>
            </a:r>
          </a:p>
          <a:p>
            <a:r>
              <a:rPr lang="en-US" dirty="0" smtClean="0">
                <a:solidFill>
                  <a:srgbClr val="3366FF"/>
                </a:solidFill>
                <a:latin typeface="Helvetica"/>
                <a:cs typeface="Helvetica"/>
              </a:rPr>
              <a:t>core</a:t>
            </a:r>
            <a:endParaRPr lang="en-US" dirty="0">
              <a:solidFill>
                <a:srgbClr val="3366FF"/>
              </a:solidFill>
              <a:latin typeface="Helvetica"/>
              <a:cs typeface="Helvetica"/>
            </a:endParaRPr>
          </a:p>
        </p:txBody>
      </p:sp>
      <p:sp>
        <p:nvSpPr>
          <p:cNvPr id="24" name="ZoneTexte 14"/>
          <p:cNvSpPr txBox="1"/>
          <p:nvPr/>
        </p:nvSpPr>
        <p:spPr>
          <a:xfrm>
            <a:off x="7171917" y="2559233"/>
            <a:ext cx="400422" cy="169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Mantle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9" name="ZoneTexte 9"/>
          <p:cNvSpPr txBox="1"/>
          <p:nvPr/>
        </p:nvSpPr>
        <p:spPr>
          <a:xfrm>
            <a:off x="6565057" y="2709904"/>
            <a:ext cx="448165" cy="28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latin typeface="Helvetica"/>
                <a:cs typeface="Helvetica"/>
              </a:rPr>
              <a:t>NH</a:t>
            </a:r>
            <a:endParaRPr lang="fr-FR" b="1" dirty="0">
              <a:latin typeface="Helvetica"/>
              <a:cs typeface="Helvetica"/>
            </a:endParaRPr>
          </a:p>
        </p:txBody>
      </p:sp>
      <p:sp>
        <p:nvSpPr>
          <p:cNvPr id="20" name="ZoneTexte 10"/>
          <p:cNvSpPr txBox="1"/>
          <p:nvPr/>
        </p:nvSpPr>
        <p:spPr>
          <a:xfrm>
            <a:off x="6419695" y="2996899"/>
            <a:ext cx="438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Helvetica"/>
                <a:cs typeface="Helvetica"/>
              </a:rPr>
              <a:t>IH</a:t>
            </a:r>
            <a:endParaRPr lang="fr-FR" sz="1600" b="1" dirty="0"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81934" y="886827"/>
            <a:ext cx="18276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</a:rPr>
              <a:t>Non-Standard </a:t>
            </a:r>
            <a:r>
              <a:rPr lang="en-US" sz="2000" dirty="0" smtClean="0">
                <a:solidFill>
                  <a:srgbClr val="3366FF"/>
                </a:solidFill>
              </a:rPr>
              <a:t>Interactions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82837" y="1199614"/>
            <a:ext cx="21210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</a:rPr>
              <a:t>Earth Tomography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1474" y="4875211"/>
            <a:ext cx="3138959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Good </a:t>
            </a:r>
            <a:r>
              <a:rPr lang="en-US" dirty="0"/>
              <a:t>sensitivity in U</a:t>
            </a:r>
            <a:r>
              <a:rPr lang="en-US" baseline="-25000" dirty="0"/>
              <a:t>τ4</a:t>
            </a:r>
            <a:r>
              <a:rPr lang="en-US" dirty="0"/>
              <a:t> </a:t>
            </a:r>
            <a:r>
              <a:rPr lang="en-US" dirty="0" smtClean="0"/>
              <a:t>mixing</a:t>
            </a:r>
          </a:p>
          <a:p>
            <a:endParaRPr lang="en-US" dirty="0"/>
          </a:p>
          <a:p>
            <a:r>
              <a:rPr lang="en-US" dirty="0"/>
              <a:t>Factor of two better sensitivity </a:t>
            </a:r>
            <a:endParaRPr lang="en-US" dirty="0" smtClean="0"/>
          </a:p>
          <a:p>
            <a:r>
              <a:rPr lang="en-US" dirty="0" err="1" smtClean="0"/>
              <a:t>cf</a:t>
            </a:r>
            <a:r>
              <a:rPr lang="en-US" dirty="0" smtClean="0"/>
              <a:t> current </a:t>
            </a:r>
            <a:r>
              <a:rPr lang="en-US" dirty="0"/>
              <a:t>limits from SK and IC</a:t>
            </a:r>
          </a:p>
          <a:p>
            <a:r>
              <a:rPr lang="en-US" dirty="0" smtClean="0"/>
              <a:t>after </a:t>
            </a:r>
            <a:r>
              <a:rPr lang="en-US" dirty="0"/>
              <a:t>only 1 year of data taking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87894" y="4822288"/>
            <a:ext cx="2867201" cy="1754327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ORCA sensitive to NSI effects</a:t>
            </a:r>
          </a:p>
          <a:p>
            <a:r>
              <a:rPr lang="en-US" dirty="0" smtClean="0"/>
              <a:t>≈10</a:t>
            </a:r>
            <a:r>
              <a:rPr lang="en-US" dirty="0"/>
              <a:t>% of the Fermi int.</a:t>
            </a:r>
          </a:p>
          <a:p>
            <a:r>
              <a:rPr lang="en-US" dirty="0"/>
              <a:t>Direct bounds are more than</a:t>
            </a:r>
          </a:p>
          <a:p>
            <a:r>
              <a:rPr lang="en-US" dirty="0"/>
              <a:t> </a:t>
            </a:r>
            <a:r>
              <a:rPr lang="en-US" dirty="0" smtClean="0"/>
              <a:t>10x </a:t>
            </a:r>
            <a:r>
              <a:rPr lang="en-US" dirty="0"/>
              <a:t>larger in some cases</a:t>
            </a:r>
          </a:p>
          <a:p>
            <a:r>
              <a:rPr lang="en-US" dirty="0"/>
              <a:t>ORCA improves over current</a:t>
            </a:r>
          </a:p>
          <a:p>
            <a:r>
              <a:rPr lang="en-US" dirty="0"/>
              <a:t>     atmospheric scale </a:t>
            </a:r>
            <a:r>
              <a:rPr lang="en-US" dirty="0" smtClean="0"/>
              <a:t>bounds</a:t>
            </a:r>
            <a:endParaRPr lang="en-US" dirty="0"/>
          </a:p>
        </p:txBody>
      </p:sp>
      <p:sp>
        <p:nvSpPr>
          <p:cNvPr id="28" name="CaixaDeTexto 8"/>
          <p:cNvSpPr txBox="1"/>
          <p:nvPr/>
        </p:nvSpPr>
        <p:spPr>
          <a:xfrm>
            <a:off x="6263911" y="4787006"/>
            <a:ext cx="2851866" cy="175432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90"/>
              </a:buClr>
            </a:pPr>
            <a:r>
              <a:rPr lang="en-US" dirty="0" smtClean="0">
                <a:cs typeface="Arial"/>
              </a:rPr>
              <a:t>ORCA is sensitive to </a:t>
            </a:r>
            <a:r>
              <a:rPr lang="en-US" i="1" dirty="0" smtClean="0">
                <a:cs typeface="Arial"/>
              </a:rPr>
              <a:t>N</a:t>
            </a:r>
            <a:r>
              <a:rPr lang="en-US" i="1" baseline="-25000" dirty="0" smtClean="0">
                <a:cs typeface="Arial"/>
              </a:rPr>
              <a:t>e</a:t>
            </a:r>
            <a:r>
              <a:rPr lang="en-US" dirty="0" smtClean="0">
                <a:cs typeface="Arial"/>
              </a:rPr>
              <a:t> </a:t>
            </a:r>
          </a:p>
          <a:p>
            <a:pPr>
              <a:buClr>
                <a:srgbClr val="000090"/>
              </a:buClr>
            </a:pPr>
            <a:r>
              <a:rPr lang="en-US" dirty="0" smtClean="0">
                <a:cs typeface="Arial"/>
              </a:rPr>
              <a:t>geophysics measure </a:t>
            </a:r>
            <a:r>
              <a:rPr lang="en-US" i="1" dirty="0" smtClean="0">
                <a:latin typeface="Symbol" charset="2"/>
                <a:cs typeface="Symbol" charset="2"/>
              </a:rPr>
              <a:t>r</a:t>
            </a:r>
            <a:r>
              <a:rPr lang="en-US" i="1" baseline="-25000" dirty="0" smtClean="0"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 </a:t>
            </a:r>
          </a:p>
          <a:p>
            <a:pPr>
              <a:buClr>
                <a:srgbClr val="000090"/>
              </a:buClr>
            </a:pPr>
            <a:endParaRPr lang="en-US" dirty="0" smtClean="0">
              <a:cs typeface="Symbol" charset="2"/>
            </a:endParaRPr>
          </a:p>
          <a:p>
            <a:pPr>
              <a:buClr>
                <a:srgbClr val="000090"/>
              </a:buClr>
            </a:pPr>
            <a:r>
              <a:rPr lang="en-US" dirty="0">
                <a:cs typeface="Symbol" charset="2"/>
              </a:rPr>
              <a:t>1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>
                <a:cs typeface="Symbol" charset="2"/>
              </a:rPr>
              <a:t> stat.+ syst. </a:t>
            </a:r>
            <a:r>
              <a:rPr lang="en-US" dirty="0" smtClean="0">
                <a:cs typeface="Symbol" charset="2"/>
              </a:rPr>
              <a:t>Uncertainty: </a:t>
            </a:r>
          </a:p>
          <a:p>
            <a:pPr>
              <a:buClr>
                <a:srgbClr val="000090"/>
              </a:buClr>
            </a:pPr>
            <a:r>
              <a:rPr lang="en-US" dirty="0" smtClean="0">
                <a:cs typeface="Symbol" charset="2"/>
              </a:rPr>
              <a:t>5% </a:t>
            </a:r>
            <a:r>
              <a:rPr lang="en-US" dirty="0">
                <a:cs typeface="Symbol" charset="2"/>
              </a:rPr>
              <a:t>in the whole </a:t>
            </a:r>
            <a:r>
              <a:rPr lang="en-US" dirty="0" smtClean="0">
                <a:cs typeface="Symbol" charset="2"/>
              </a:rPr>
              <a:t>mantle </a:t>
            </a:r>
          </a:p>
          <a:p>
            <a:pPr>
              <a:buClr>
                <a:srgbClr val="000090"/>
              </a:buClr>
            </a:pPr>
            <a:r>
              <a:rPr lang="en-US" dirty="0" smtClean="0">
                <a:cs typeface="Symbol" charset="2"/>
              </a:rPr>
              <a:t>6% in the whole outer core</a:t>
            </a:r>
          </a:p>
        </p:txBody>
      </p:sp>
      <p:sp>
        <p:nvSpPr>
          <p:cNvPr id="2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96414" y="6566145"/>
            <a:ext cx="2133600" cy="365125"/>
          </a:xfrm>
        </p:spPr>
        <p:txBody>
          <a:bodyPr/>
          <a:lstStyle/>
          <a:p>
            <a:fld id="{BCC08E2E-B777-804A-A7D0-BE27CB5DB4F9}" type="slidenum">
              <a:rPr lang="en-GB" smtClean="0"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5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publicPlotCandidate_tauAppearance_nonUnitaryTrueNor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33" y="2961808"/>
            <a:ext cx="4440538" cy="3477006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7BCBA-4EEB-461D-A835-899ACC60E95C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Titre 2"/>
          <p:cNvSpPr txBox="1">
            <a:spLocks/>
          </p:cNvSpPr>
          <p:nvPr/>
        </p:nvSpPr>
        <p:spPr>
          <a:xfrm>
            <a:off x="12270" y="2"/>
            <a:ext cx="9144000" cy="6340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000000"/>
                </a:solidFill>
              </a:rPr>
              <a:t>ORCA Post </a:t>
            </a:r>
            <a:r>
              <a:rPr lang="fr-FR" dirty="0" err="1" smtClean="0">
                <a:solidFill>
                  <a:srgbClr val="000000"/>
                </a:solidFill>
              </a:rPr>
              <a:t>LoI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- Tau </a:t>
            </a:r>
            <a:r>
              <a:rPr lang="fr-FR" dirty="0" err="1" smtClean="0">
                <a:solidFill>
                  <a:srgbClr val="000000"/>
                </a:solidFill>
              </a:rPr>
              <a:t>Appearance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276" y="1069094"/>
            <a:ext cx="8695857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l-GR" sz="2800" dirty="0" smtClean="0"/>
              <a:t>ν</a:t>
            </a:r>
            <a:r>
              <a:rPr lang="en-US" sz="2800" baseline="-25000" dirty="0" err="1" smtClean="0"/>
              <a:t>τ</a:t>
            </a:r>
            <a:r>
              <a:rPr lang="en-US" sz="2800" dirty="0" smtClean="0"/>
              <a:t> appearance tests PMNS </a:t>
            </a:r>
            <a:r>
              <a:rPr lang="en-US" sz="2800" dirty="0" err="1" smtClean="0"/>
              <a:t>unitarity</a:t>
            </a:r>
            <a:r>
              <a:rPr lang="en-US" sz="2800" dirty="0" smtClean="0"/>
              <a:t> and BSM theories</a:t>
            </a: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n-US" sz="2800" dirty="0" smtClean="0"/>
              <a:t>20% deviation of </a:t>
            </a:r>
            <a:r>
              <a:rPr lang="en-US" sz="2800" dirty="0" err="1" smtClean="0"/>
              <a:t>unitarity</a:t>
            </a:r>
            <a:r>
              <a:rPr lang="en-US" sz="2800" dirty="0" smtClean="0"/>
              <a:t> can be detected with 5σ in 3y</a:t>
            </a:r>
            <a:endParaRPr lang="en-US" sz="2800" dirty="0"/>
          </a:p>
        </p:txBody>
      </p:sp>
      <p:pic>
        <p:nvPicPr>
          <p:cNvPr id="8" name="Image 7" descr="publicPlotCandidate_tauAppearance_2Dsignifican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" y="2978740"/>
            <a:ext cx="4559730" cy="347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5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2"/>
          <p:cNvSpPr txBox="1">
            <a:spLocks/>
          </p:cNvSpPr>
          <p:nvPr/>
        </p:nvSpPr>
        <p:spPr>
          <a:xfrm>
            <a:off x="0" y="-5995"/>
            <a:ext cx="9144000" cy="6340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376092"/>
                </a:solidFill>
              </a:rPr>
              <a:t>ORCA1: Data vs MC</a:t>
            </a:r>
            <a:endParaRPr lang="fr-FR" dirty="0">
              <a:solidFill>
                <a:srgbClr val="37609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222"/>
          <a:stretch/>
        </p:blipFill>
        <p:spPr>
          <a:xfrm>
            <a:off x="1252300" y="3845606"/>
            <a:ext cx="3235034" cy="3273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9812"/>
          <a:stretch/>
        </p:blipFill>
        <p:spPr>
          <a:xfrm>
            <a:off x="1086554" y="608750"/>
            <a:ext cx="3400779" cy="3420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0444"/>
          <a:stretch/>
        </p:blipFill>
        <p:spPr>
          <a:xfrm>
            <a:off x="5249333" y="521620"/>
            <a:ext cx="3344333" cy="3394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2000"/>
          <a:stretch/>
        </p:blipFill>
        <p:spPr>
          <a:xfrm>
            <a:off x="5249333" y="3448324"/>
            <a:ext cx="3541890" cy="3677315"/>
          </a:xfrm>
          <a:prstGeom prst="rect">
            <a:avLst/>
          </a:prstGeom>
        </p:spPr>
      </p:pic>
      <p:sp>
        <p:nvSpPr>
          <p:cNvPr id="13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96414" y="6477940"/>
            <a:ext cx="2133600" cy="365125"/>
          </a:xfrm>
        </p:spPr>
        <p:txBody>
          <a:bodyPr/>
          <a:lstStyle/>
          <a:p>
            <a:fld id="{BCC08E2E-B777-804A-A7D0-BE27CB5DB4F9}" type="slidenum">
              <a:rPr lang="en-GB" smtClean="0"/>
              <a:t>52</a:t>
            </a:fld>
            <a:endParaRPr lang="en-GB" dirty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5808133" y="5063067"/>
            <a:ext cx="0" cy="98213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8204200" y="5223933"/>
            <a:ext cx="0" cy="821267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42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457172" y="273352"/>
            <a:ext cx="8228763" cy="4732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7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Possible location of the near beam detector</a:t>
            </a:r>
          </a:p>
        </p:txBody>
      </p:sp>
      <p:pic>
        <p:nvPicPr>
          <p:cNvPr id="66" name="Picture 2"/>
          <p:cNvPicPr/>
          <p:nvPr/>
        </p:nvPicPr>
        <p:blipFill>
          <a:blip r:embed="rId2"/>
          <a:stretch/>
        </p:blipFill>
        <p:spPr>
          <a:xfrm>
            <a:off x="878423" y="787397"/>
            <a:ext cx="7446020" cy="5552280"/>
          </a:xfrm>
          <a:prstGeom prst="rect">
            <a:avLst/>
          </a:prstGeom>
          <a:ln w="9360">
            <a:noFill/>
          </a:ln>
        </p:spPr>
      </p:pic>
      <p:sp>
        <p:nvSpPr>
          <p:cNvPr id="67" name="CustomShape 2"/>
          <p:cNvSpPr/>
          <p:nvPr/>
        </p:nvSpPr>
        <p:spPr>
          <a:xfrm rot="19215000">
            <a:off x="1885833" y="5167562"/>
            <a:ext cx="621753" cy="270086"/>
          </a:xfrm>
          <a:prstGeom prst="rect">
            <a:avLst/>
          </a:prstGeom>
          <a:solidFill>
            <a:srgbClr val="2B7ED2"/>
          </a:solidFill>
          <a:ln w="19080">
            <a:solidFill>
              <a:srgbClr val="0D0D0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Line 3"/>
          <p:cNvSpPr/>
          <p:nvPr/>
        </p:nvSpPr>
        <p:spPr>
          <a:xfrm flipV="1">
            <a:off x="5578474" y="2319737"/>
            <a:ext cx="411781" cy="141085"/>
          </a:xfrm>
          <a:prstGeom prst="line">
            <a:avLst/>
          </a:prstGeom>
          <a:ln w="2844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CustomShape 4"/>
          <p:cNvSpPr/>
          <p:nvPr/>
        </p:nvSpPr>
        <p:spPr>
          <a:xfrm rot="19215000">
            <a:off x="4846999" y="2901059"/>
            <a:ext cx="250791" cy="148596"/>
          </a:xfrm>
          <a:prstGeom prst="rect">
            <a:avLst/>
          </a:prstGeom>
          <a:solidFill>
            <a:srgbClr val="FF00FF"/>
          </a:solidFill>
          <a:ln w="19080">
            <a:solidFill>
              <a:srgbClr val="0D0D0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Line 5"/>
          <p:cNvSpPr/>
          <p:nvPr/>
        </p:nvSpPr>
        <p:spPr>
          <a:xfrm flipH="1">
            <a:off x="1390782" y="2460821"/>
            <a:ext cx="4187692" cy="3526470"/>
          </a:xfrm>
          <a:prstGeom prst="line">
            <a:avLst/>
          </a:prstGeom>
          <a:ln w="2844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CustomShape 6"/>
          <p:cNvSpPr/>
          <p:nvPr/>
        </p:nvSpPr>
        <p:spPr>
          <a:xfrm>
            <a:off x="4960639" y="2884076"/>
            <a:ext cx="109395" cy="112672"/>
          </a:xfrm>
          <a:prstGeom prst="irregularSeal1">
            <a:avLst/>
          </a:prstGeom>
          <a:solidFill>
            <a:srgbClr val="0000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CustomShape 7"/>
          <p:cNvSpPr/>
          <p:nvPr/>
        </p:nvSpPr>
        <p:spPr>
          <a:xfrm rot="19215000">
            <a:off x="3408868" y="4178335"/>
            <a:ext cx="124416" cy="130634"/>
          </a:xfrm>
          <a:prstGeom prst="rect">
            <a:avLst/>
          </a:prstGeom>
          <a:solidFill>
            <a:srgbClr val="FFFF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CustomShape 8"/>
          <p:cNvSpPr/>
          <p:nvPr/>
        </p:nvSpPr>
        <p:spPr>
          <a:xfrm>
            <a:off x="5088647" y="3161674"/>
            <a:ext cx="1132153" cy="3579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9" tIns="40820" rIns="81639" bIns="40820"/>
          <a:lstStyle/>
          <a:p>
            <a:pPr>
              <a:lnSpc>
                <a:spcPct val="100000"/>
              </a:lnSpc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Target hall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CustomShape 9"/>
          <p:cNvSpPr/>
          <p:nvPr/>
        </p:nvSpPr>
        <p:spPr>
          <a:xfrm>
            <a:off x="1909345" y="3699234"/>
            <a:ext cx="1407109" cy="3853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9" tIns="40820" rIns="81639" bIns="40820"/>
          <a:lstStyle/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Beam dump</a:t>
            </a:r>
            <a:endParaRPr lang="en-U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CustomShape 10"/>
          <p:cNvSpPr/>
          <p:nvPr/>
        </p:nvSpPr>
        <p:spPr>
          <a:xfrm>
            <a:off x="2280307" y="5553912"/>
            <a:ext cx="1469480" cy="3579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9" tIns="40820" rIns="81639" bIns="40820"/>
          <a:lstStyle/>
          <a:p>
            <a:pPr>
              <a:lnSpc>
                <a:spcPct val="100000"/>
              </a:lnSpc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Near detector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CustomShape 11"/>
          <p:cNvSpPr/>
          <p:nvPr/>
        </p:nvSpPr>
        <p:spPr>
          <a:xfrm>
            <a:off x="1069455" y="924564"/>
            <a:ext cx="2890305" cy="154638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9" tIns="40820" rIns="81639" bIns="40820"/>
          <a:lstStyle/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Bend of proton beam in:</a:t>
            </a:r>
            <a:endParaRPr lang="en-U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horizontal plane – 21.7</a:t>
            </a:r>
            <a:r>
              <a:rPr lang="en-US" sz="2000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</a:t>
            </a:r>
            <a:endParaRPr lang="en-U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vertical  plane     – 11.8</a:t>
            </a:r>
            <a:r>
              <a:rPr lang="en-US" sz="2000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</a:t>
            </a:r>
            <a:endParaRPr lang="en-U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~ 90 m of 1.6 T magn. field</a:t>
            </a:r>
            <a:endParaRPr lang="en-U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CustomShape 12"/>
          <p:cNvSpPr/>
          <p:nvPr/>
        </p:nvSpPr>
        <p:spPr>
          <a:xfrm>
            <a:off x="5305477" y="4619878"/>
            <a:ext cx="2821076" cy="1601575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9" tIns="40820" rIns="81639" bIns="40820"/>
          <a:lstStyle/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Max. depth (with respect</a:t>
            </a:r>
            <a:endParaRPr lang="en-U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 the beam level in U70):</a:t>
            </a:r>
            <a:endParaRPr lang="en-U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target hall        –  8 m</a:t>
            </a:r>
            <a:endParaRPr lang="en-U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beam dump    – 32 m </a:t>
            </a:r>
            <a:endParaRPr lang="en-U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near detector  – 60 m</a:t>
            </a:r>
            <a:endParaRPr lang="en-U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2E053-5106-40A8-A2E6-9BA188E11BB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25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21" y="660387"/>
            <a:ext cx="1548384" cy="6144768"/>
          </a:xfrm>
          <a:prstGeom prst="rect">
            <a:avLst/>
          </a:prstGeom>
        </p:spPr>
      </p:pic>
      <p:pic>
        <p:nvPicPr>
          <p:cNvPr id="6" name="Image 5" descr="Album-DOM-in-DU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7" y="1171158"/>
            <a:ext cx="2785656" cy="3780288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17F0850-919E-B143-A2B9-6B3F571932C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2" descr="http://travelinparis.info/wp-content/uploads/2013/04/Eiffel-Tower.jpg"/>
          <p:cNvPicPr>
            <a:picLocks noChangeAspect="1" noChangeArrowheads="1"/>
          </p:cNvPicPr>
          <p:nvPr/>
        </p:nvPicPr>
        <p:blipFill>
          <a:blip r:embed="rId4" cstate="print"/>
          <a:srcRect l="25512" t="378" r="25512" b="378"/>
          <a:stretch>
            <a:fillRect/>
          </a:stretch>
        </p:blipFill>
        <p:spPr bwMode="auto">
          <a:xfrm>
            <a:off x="3169948" y="3674079"/>
            <a:ext cx="1323682" cy="2682271"/>
          </a:xfrm>
          <a:prstGeom prst="rect">
            <a:avLst/>
          </a:prstGeom>
          <a:noFill/>
        </p:spPr>
      </p:pic>
      <p:cxnSp>
        <p:nvCxnSpPr>
          <p:cNvPr id="10" name="Straight Connector 5"/>
          <p:cNvCxnSpPr/>
          <p:nvPr/>
        </p:nvCxnSpPr>
        <p:spPr>
          <a:xfrm>
            <a:off x="2545171" y="2056904"/>
            <a:ext cx="2270669" cy="89965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7"/>
          <p:cNvCxnSpPr/>
          <p:nvPr/>
        </p:nvCxnSpPr>
        <p:spPr>
          <a:xfrm>
            <a:off x="5306906" y="4733066"/>
            <a:ext cx="0" cy="1623284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8"/>
          <p:cNvSpPr txBox="1"/>
          <p:nvPr/>
        </p:nvSpPr>
        <p:spPr>
          <a:xfrm rot="5400000">
            <a:off x="4646716" y="3842749"/>
            <a:ext cx="141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600/150 m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600163" y="1274493"/>
            <a:ext cx="21389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Optical module</a:t>
            </a:r>
            <a:endParaRPr lang="en-GB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237067" y="4513286"/>
            <a:ext cx="2764435" cy="192882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anchor="ctr">
            <a:normAutofit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en-GB" i="1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31 x 3” PMTs</a:t>
            </a:r>
          </a:p>
          <a:p>
            <a:pPr>
              <a:spcBef>
                <a:spcPct val="20000"/>
              </a:spcBef>
              <a:defRPr/>
            </a:pPr>
            <a:r>
              <a:rPr lang="en-GB" i="1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PMT HV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en-US" i="1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LED &amp; </a:t>
            </a:r>
            <a:r>
              <a:rPr lang="en-US" i="1" dirty="0" err="1" smtClean="0">
                <a:solidFill>
                  <a:prstClr val="white"/>
                </a:solidFill>
                <a:latin typeface="Calibri"/>
                <a:cs typeface="Arial" pitchFamily="34" charset="0"/>
              </a:rPr>
              <a:t>piezo</a:t>
            </a:r>
            <a:r>
              <a:rPr lang="en-US" i="1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 inside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en-US" i="1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FPGA readout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en-US" i="1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Photon counting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en-US" i="1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Directional information</a:t>
            </a:r>
          </a:p>
        </p:txBody>
      </p:sp>
      <p:sp>
        <p:nvSpPr>
          <p:cNvPr id="19" name="Slide Number Placeholder 4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it-IT"/>
            </a:defPPr>
            <a:lvl1pPr marL="0" algn="ctr" defTabSz="4572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4FA2D2-B08E-479C-8EFA-F462BF97C60C}" type="slidenum">
              <a:rPr lang="en-GB" smtClean="0">
                <a:latin typeface="Calibri"/>
              </a:rPr>
              <a:pPr/>
              <a:t>6</a:t>
            </a:fld>
            <a:endParaRPr lang="en-GB" dirty="0">
              <a:latin typeface="Calibri"/>
            </a:endParaRPr>
          </a:p>
        </p:txBody>
      </p:sp>
      <p:cxnSp>
        <p:nvCxnSpPr>
          <p:cNvPr id="20" name="Straight Connector 22"/>
          <p:cNvCxnSpPr/>
          <p:nvPr/>
        </p:nvCxnSpPr>
        <p:spPr>
          <a:xfrm flipH="1">
            <a:off x="817099" y="4277736"/>
            <a:ext cx="54000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3"/>
          <p:cNvCxnSpPr/>
          <p:nvPr/>
        </p:nvCxnSpPr>
        <p:spPr>
          <a:xfrm flipH="1">
            <a:off x="2005171" y="4277736"/>
            <a:ext cx="540000" cy="0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4"/>
          <p:cNvSpPr txBox="1"/>
          <p:nvPr/>
        </p:nvSpPr>
        <p:spPr>
          <a:xfrm>
            <a:off x="1439486" y="4072750"/>
            <a:ext cx="51488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  <a:latin typeface="Calibri"/>
              </a:rPr>
              <a:t>17”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2" name="Straight Connector 5"/>
          <p:cNvCxnSpPr/>
          <p:nvPr/>
        </p:nvCxnSpPr>
        <p:spPr>
          <a:xfrm flipV="1">
            <a:off x="2545171" y="3128768"/>
            <a:ext cx="2270669" cy="90508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3"/>
          <p:cNvSpPr txBox="1"/>
          <p:nvPr/>
        </p:nvSpPr>
        <p:spPr>
          <a:xfrm>
            <a:off x="6473621" y="1617028"/>
            <a:ext cx="2321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Launcher vehicle</a:t>
            </a:r>
            <a:endParaRPr lang="en-GB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Content Placeholder 4"/>
          <p:cNvSpPr txBox="1">
            <a:spLocks/>
          </p:cNvSpPr>
          <p:nvPr/>
        </p:nvSpPr>
        <p:spPr>
          <a:xfrm>
            <a:off x="6231352" y="5290106"/>
            <a:ext cx="2794984" cy="1152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anchor="ctr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i="1" dirty="0" smtClean="0">
                <a:solidFill>
                  <a:srgbClr val="FFFFFF"/>
                </a:solidFill>
                <a:latin typeface="Calibri"/>
                <a:cs typeface="Arial" pitchFamily="34" charset="0"/>
              </a:rPr>
              <a:t>rapid deployment</a:t>
            </a:r>
          </a:p>
          <a:p>
            <a:pPr>
              <a:spcBef>
                <a:spcPct val="20000"/>
              </a:spcBef>
              <a:defRPr/>
            </a:pPr>
            <a:r>
              <a:rPr lang="en-GB" i="1" dirty="0" smtClean="0">
                <a:solidFill>
                  <a:srgbClr val="FFFFFF"/>
                </a:solidFill>
                <a:latin typeface="Calibri"/>
                <a:cs typeface="Arial" pitchFamily="34" charset="0"/>
              </a:rPr>
              <a:t>autonomous unfurling</a:t>
            </a:r>
          </a:p>
          <a:p>
            <a:pPr defTabSz="914400">
              <a:spcBef>
                <a:spcPct val="20000"/>
              </a:spcBef>
              <a:defRPr/>
            </a:pPr>
            <a:r>
              <a:rPr lang="en-US" i="1" dirty="0" smtClean="0">
                <a:solidFill>
                  <a:srgbClr val="FFFFFF"/>
                </a:solidFill>
                <a:latin typeface="Calibri"/>
                <a:cs typeface="Arial" pitchFamily="34" charset="0"/>
              </a:rPr>
              <a:t>recoverable</a:t>
            </a:r>
          </a:p>
        </p:txBody>
      </p:sp>
      <p:cxnSp>
        <p:nvCxnSpPr>
          <p:cNvPr id="28" name="Straight Connector 7"/>
          <p:cNvCxnSpPr>
            <a:stCxn id="12" idx="1"/>
          </p:cNvCxnSpPr>
          <p:nvPr/>
        </p:nvCxnSpPr>
        <p:spPr>
          <a:xfrm flipH="1" flipV="1">
            <a:off x="5348469" y="927104"/>
            <a:ext cx="3898" cy="2394661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 descr="IMG_6211 copi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366" y="2216706"/>
            <a:ext cx="2793970" cy="3076654"/>
          </a:xfrm>
          <a:prstGeom prst="rect">
            <a:avLst/>
          </a:prstGeom>
        </p:spPr>
      </p:pic>
      <p:cxnSp>
        <p:nvCxnSpPr>
          <p:cNvPr id="24" name="Straight Connector 10"/>
          <p:cNvCxnSpPr/>
          <p:nvPr/>
        </p:nvCxnSpPr>
        <p:spPr>
          <a:xfrm flipV="1">
            <a:off x="5154155" y="4592320"/>
            <a:ext cx="2313445" cy="151116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1"/>
          <p:cNvCxnSpPr/>
          <p:nvPr/>
        </p:nvCxnSpPr>
        <p:spPr>
          <a:xfrm>
            <a:off x="5348469" y="927100"/>
            <a:ext cx="2119131" cy="202946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37576"/>
            <a:ext cx="8229600" cy="889528"/>
          </a:xfrm>
        </p:spPr>
        <p:txBody>
          <a:bodyPr/>
          <a:lstStyle/>
          <a:p>
            <a:pPr algn="ctr"/>
            <a:r>
              <a:rPr lang="en-US" dirty="0" smtClean="0"/>
              <a:t>KM3NeT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31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2145"/>
          <a:stretch/>
        </p:blipFill>
        <p:spPr>
          <a:xfrm>
            <a:off x="5757110" y="4655055"/>
            <a:ext cx="3199923" cy="209574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7124" y="808795"/>
            <a:ext cx="60285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  <a:latin typeface="Calibri"/>
              </a:rPr>
              <a:t>Phase 1: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7 string array at KM3NeT-France site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              to demonstrate technology/detection 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              methods in the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GeV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range</a:t>
            </a:r>
          </a:p>
          <a:p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r>
              <a:rPr lang="en-US" sz="2000" dirty="0">
                <a:solidFill>
                  <a:srgbClr val="3366FF"/>
                </a:solidFill>
                <a:latin typeface="Calibri"/>
              </a:rPr>
              <a:t>Phase </a:t>
            </a:r>
            <a:r>
              <a:rPr lang="en-US" sz="2000" dirty="0" smtClean="0">
                <a:solidFill>
                  <a:srgbClr val="3366FF"/>
                </a:solidFill>
                <a:latin typeface="Calibri"/>
              </a:rPr>
              <a:t>2:</a:t>
            </a:r>
            <a:r>
              <a:rPr lang="en-US" sz="2000" dirty="0" smtClean="0">
                <a:solidFill>
                  <a:srgbClr val="008000"/>
                </a:solidFill>
                <a:latin typeface="Calibri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D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eploy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1 building block (115 strings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)    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083161" y="-234492"/>
            <a:ext cx="1079839" cy="391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5EABF3F-FEF9-4665-9987-21071D03357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111" y="2377682"/>
            <a:ext cx="3199924" cy="2134618"/>
          </a:xfrm>
          <a:prstGeom prst="rect">
            <a:avLst/>
          </a:prstGeom>
        </p:spPr>
      </p:pic>
      <p:sp>
        <p:nvSpPr>
          <p:cNvPr id="15" name="Titre 2"/>
          <p:cNvSpPr txBox="1">
            <a:spLocks/>
          </p:cNvSpPr>
          <p:nvPr/>
        </p:nvSpPr>
        <p:spPr>
          <a:xfrm>
            <a:off x="0" y="11375"/>
            <a:ext cx="9144000" cy="634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>
                <a:solidFill>
                  <a:srgbClr val="376092"/>
                </a:solidFill>
                <a:latin typeface="Calibri"/>
              </a:rPr>
              <a:t>             ORCA </a:t>
            </a:r>
            <a:r>
              <a:rPr lang="fr-FR" dirty="0" err="1" smtClean="0">
                <a:solidFill>
                  <a:srgbClr val="376092"/>
                </a:solidFill>
                <a:latin typeface="Calibri"/>
              </a:rPr>
              <a:t>Status</a:t>
            </a:r>
            <a:endParaRPr lang="fr-FR" dirty="0">
              <a:solidFill>
                <a:srgbClr val="376092"/>
              </a:solidFill>
              <a:latin typeface="Calibri"/>
            </a:endParaRP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01492" y="6573712"/>
            <a:ext cx="463019" cy="365125"/>
          </a:xfrm>
        </p:spPr>
        <p:txBody>
          <a:bodyPr/>
          <a:lstStyle/>
          <a:p>
            <a:fld id="{E62FEE40-A5DB-8B42-996B-36C0A8BCEC5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82980" y="2193016"/>
            <a:ext cx="3154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Junction Box, Sept 2016  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51694" y="4595810"/>
            <a:ext cx="29702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 First ORCA string: Sep 2017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3" y="-13510"/>
            <a:ext cx="716332" cy="716332"/>
          </a:xfrm>
          <a:prstGeom prst="rect">
            <a:avLst/>
          </a:prstGeom>
        </p:spPr>
      </p:pic>
      <p:pic>
        <p:nvPicPr>
          <p:cNvPr id="2" name="Picture 1" descr="ORCA_layou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9" y="2595063"/>
            <a:ext cx="4734656" cy="402063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01817" y="2851489"/>
            <a:ext cx="94059" cy="1041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6011" y="2730097"/>
            <a:ext cx="8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Albatross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69259" y="3568781"/>
            <a:ext cx="863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A00AC"/>
                </a:solidFill>
                <a:latin typeface="Calibri"/>
              </a:rPr>
              <a:t>ANTARES</a:t>
            </a:r>
          </a:p>
          <a:p>
            <a:r>
              <a:rPr lang="en-US" sz="1400" dirty="0" smtClean="0">
                <a:solidFill>
                  <a:srgbClr val="AA00AC"/>
                </a:solidFill>
                <a:latin typeface="Calibri"/>
              </a:rPr>
              <a:t>cable</a:t>
            </a:r>
            <a:endParaRPr lang="en-US" sz="1400" dirty="0">
              <a:solidFill>
                <a:srgbClr val="AA00AC"/>
              </a:solidFill>
              <a:latin typeface="Calibri"/>
            </a:endParaRPr>
          </a:p>
        </p:txBody>
      </p:sp>
      <p:pic>
        <p:nvPicPr>
          <p:cNvPr id="11" name="Image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979" y="108078"/>
            <a:ext cx="3174055" cy="21096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22638" y="108077"/>
            <a:ext cx="31208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Main Cable, 2015</a:t>
            </a:r>
          </a:p>
        </p:txBody>
      </p:sp>
    </p:spTree>
    <p:extLst>
      <p:ext uri="{BB962C8B-B14F-4D97-AF65-F5344CB8AC3E}">
        <p14:creationId xmlns:p14="http://schemas.microsoft.com/office/powerpoint/2010/main" val="217107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95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Neutrino </a:t>
            </a:r>
            <a:r>
              <a:rPr lang="it-IT" sz="3600" dirty="0" err="1" smtClean="0"/>
              <a:t>Signatures</a:t>
            </a:r>
            <a:endParaRPr lang="it-IT" sz="3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17F0850-919E-B143-A2B9-6B3F571932C4}" type="slidenum">
              <a:rPr lang="it-IT" smtClean="0"/>
              <a:t>8</a:t>
            </a:fld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-30981" y="1219200"/>
            <a:ext cx="9169169" cy="563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Straight Connector 409"/>
          <p:cNvCxnSpPr/>
          <p:nvPr/>
        </p:nvCxnSpPr>
        <p:spPr>
          <a:xfrm flipH="1">
            <a:off x="5228102" y="1863392"/>
            <a:ext cx="35278" cy="440782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545"/>
          <p:cNvSpPr>
            <a:spLocks noChangeAspect="1"/>
          </p:cNvSpPr>
          <p:nvPr/>
        </p:nvSpPr>
        <p:spPr>
          <a:xfrm rot="17762333">
            <a:off x="4738030" y="3796719"/>
            <a:ext cx="884589" cy="596886"/>
          </a:xfrm>
          <a:prstGeom prst="triangle">
            <a:avLst>
              <a:gd name="adj" fmla="val 48978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549"/>
          <p:cNvSpPr>
            <a:spLocks noChangeAspect="1"/>
          </p:cNvSpPr>
          <p:nvPr/>
        </p:nvSpPr>
        <p:spPr>
          <a:xfrm rot="20108189">
            <a:off x="5177348" y="3577574"/>
            <a:ext cx="608215" cy="410400"/>
          </a:xfrm>
          <a:prstGeom prst="triangle">
            <a:avLst>
              <a:gd name="adj" fmla="val 48978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543"/>
          <p:cNvSpPr>
            <a:spLocks noChangeAspect="1"/>
          </p:cNvSpPr>
          <p:nvPr/>
        </p:nvSpPr>
        <p:spPr>
          <a:xfrm rot="20529672">
            <a:off x="4944980" y="3599464"/>
            <a:ext cx="884589" cy="596886"/>
          </a:xfrm>
          <a:prstGeom prst="triangle">
            <a:avLst>
              <a:gd name="adj" fmla="val 48978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537"/>
          <p:cNvSpPr>
            <a:spLocks noChangeAspect="1"/>
          </p:cNvSpPr>
          <p:nvPr/>
        </p:nvSpPr>
        <p:spPr>
          <a:xfrm rot="20529672">
            <a:off x="4999260" y="3595479"/>
            <a:ext cx="608215" cy="410400"/>
          </a:xfrm>
          <a:prstGeom prst="triangle">
            <a:avLst>
              <a:gd name="adj" fmla="val 48978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536"/>
          <p:cNvSpPr>
            <a:spLocks noChangeAspect="1"/>
          </p:cNvSpPr>
          <p:nvPr/>
        </p:nvSpPr>
        <p:spPr>
          <a:xfrm rot="17762333">
            <a:off x="4708272" y="4109576"/>
            <a:ext cx="608215" cy="410400"/>
          </a:xfrm>
          <a:prstGeom prst="triangle">
            <a:avLst>
              <a:gd name="adj" fmla="val 48978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09"/>
          <p:cNvSpPr/>
          <p:nvPr/>
        </p:nvSpPr>
        <p:spPr>
          <a:xfrm rot="10104338">
            <a:off x="5777748" y="2828254"/>
            <a:ext cx="2796277" cy="1303200"/>
          </a:xfrm>
          <a:prstGeom prst="triangle">
            <a:avLst>
              <a:gd name="adj" fmla="val 48978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493"/>
          <p:cNvCxnSpPr/>
          <p:nvPr/>
        </p:nvCxnSpPr>
        <p:spPr>
          <a:xfrm flipH="1">
            <a:off x="7591666" y="1844824"/>
            <a:ext cx="35278" cy="440782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516"/>
          <p:cNvSpPr>
            <a:spLocks noChangeAspect="1"/>
          </p:cNvSpPr>
          <p:nvPr/>
        </p:nvSpPr>
        <p:spPr>
          <a:xfrm>
            <a:off x="7645386" y="2342942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517"/>
          <p:cNvSpPr>
            <a:spLocks noChangeAspect="1"/>
          </p:cNvSpPr>
          <p:nvPr/>
        </p:nvSpPr>
        <p:spPr>
          <a:xfrm>
            <a:off x="7430010" y="2357145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518"/>
          <p:cNvSpPr/>
          <p:nvPr/>
        </p:nvSpPr>
        <p:spPr>
          <a:xfrm>
            <a:off x="7555230" y="2111149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519"/>
          <p:cNvSpPr>
            <a:spLocks noChangeAspect="1"/>
          </p:cNvSpPr>
          <p:nvPr/>
        </p:nvSpPr>
        <p:spPr>
          <a:xfrm>
            <a:off x="7532481" y="2412658"/>
            <a:ext cx="166974" cy="166974"/>
          </a:xfrm>
          <a:prstGeom prst="ellipse">
            <a:avLst/>
          </a:prstGeom>
          <a:solidFill>
            <a:srgbClr val="EEE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512"/>
          <p:cNvSpPr>
            <a:spLocks noChangeAspect="1"/>
          </p:cNvSpPr>
          <p:nvPr/>
        </p:nvSpPr>
        <p:spPr>
          <a:xfrm>
            <a:off x="7645386" y="3024572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513"/>
          <p:cNvSpPr>
            <a:spLocks noChangeAspect="1"/>
          </p:cNvSpPr>
          <p:nvPr/>
        </p:nvSpPr>
        <p:spPr>
          <a:xfrm>
            <a:off x="7430010" y="3038775"/>
            <a:ext cx="166974" cy="166974"/>
          </a:xfrm>
          <a:prstGeom prst="ellipse">
            <a:avLst/>
          </a:prstGeom>
          <a:solidFill>
            <a:srgbClr val="EEE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514"/>
          <p:cNvSpPr/>
          <p:nvPr/>
        </p:nvSpPr>
        <p:spPr>
          <a:xfrm>
            <a:off x="7555230" y="2792779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515"/>
          <p:cNvSpPr>
            <a:spLocks noChangeAspect="1"/>
          </p:cNvSpPr>
          <p:nvPr/>
        </p:nvSpPr>
        <p:spPr>
          <a:xfrm>
            <a:off x="7532481" y="3094288"/>
            <a:ext cx="166974" cy="166974"/>
          </a:xfrm>
          <a:prstGeom prst="ellipse">
            <a:avLst/>
          </a:prstGeom>
          <a:solidFill>
            <a:srgbClr val="EEE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508"/>
          <p:cNvSpPr>
            <a:spLocks noChangeAspect="1"/>
          </p:cNvSpPr>
          <p:nvPr/>
        </p:nvSpPr>
        <p:spPr>
          <a:xfrm>
            <a:off x="7645386" y="3759125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509"/>
          <p:cNvSpPr>
            <a:spLocks noChangeAspect="1"/>
          </p:cNvSpPr>
          <p:nvPr/>
        </p:nvSpPr>
        <p:spPr>
          <a:xfrm>
            <a:off x="7430010" y="3773328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510"/>
          <p:cNvSpPr/>
          <p:nvPr/>
        </p:nvSpPr>
        <p:spPr>
          <a:xfrm>
            <a:off x="7555230" y="3527332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511"/>
          <p:cNvSpPr>
            <a:spLocks noChangeAspect="1"/>
          </p:cNvSpPr>
          <p:nvPr/>
        </p:nvSpPr>
        <p:spPr>
          <a:xfrm>
            <a:off x="7532481" y="3828841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498"/>
          <p:cNvGrpSpPr>
            <a:grpSpLocks noChangeAspect="1"/>
          </p:cNvGrpSpPr>
          <p:nvPr/>
        </p:nvGrpSpPr>
        <p:grpSpPr>
          <a:xfrm>
            <a:off x="7430010" y="4261885"/>
            <a:ext cx="382350" cy="468483"/>
            <a:chOff x="4921487" y="2399197"/>
            <a:chExt cx="1292677" cy="1583881"/>
          </a:xfrm>
        </p:grpSpPr>
        <p:sp>
          <p:nvSpPr>
            <p:cNvPr id="28" name="Oval 504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505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06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507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499"/>
          <p:cNvGrpSpPr>
            <a:grpSpLocks noChangeAspect="1"/>
          </p:cNvGrpSpPr>
          <p:nvPr/>
        </p:nvGrpSpPr>
        <p:grpSpPr>
          <a:xfrm>
            <a:off x="7430010" y="4961156"/>
            <a:ext cx="382350" cy="468483"/>
            <a:chOff x="4921487" y="2399197"/>
            <a:chExt cx="1292677" cy="1583881"/>
          </a:xfrm>
        </p:grpSpPr>
        <p:sp>
          <p:nvSpPr>
            <p:cNvPr id="33" name="Oval 500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501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02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503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7" name="Straight Connector 465"/>
          <p:cNvCxnSpPr/>
          <p:nvPr/>
        </p:nvCxnSpPr>
        <p:spPr>
          <a:xfrm flipH="1">
            <a:off x="6774178" y="1844824"/>
            <a:ext cx="35278" cy="440782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488"/>
          <p:cNvSpPr>
            <a:spLocks noChangeAspect="1"/>
          </p:cNvSpPr>
          <p:nvPr/>
        </p:nvSpPr>
        <p:spPr>
          <a:xfrm>
            <a:off x="6827898" y="2342942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489"/>
          <p:cNvSpPr>
            <a:spLocks noChangeAspect="1"/>
          </p:cNvSpPr>
          <p:nvPr/>
        </p:nvSpPr>
        <p:spPr>
          <a:xfrm>
            <a:off x="6612522" y="2357145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490"/>
          <p:cNvSpPr/>
          <p:nvPr/>
        </p:nvSpPr>
        <p:spPr>
          <a:xfrm>
            <a:off x="6737742" y="2111149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91"/>
          <p:cNvSpPr>
            <a:spLocks noChangeAspect="1"/>
          </p:cNvSpPr>
          <p:nvPr/>
        </p:nvSpPr>
        <p:spPr>
          <a:xfrm>
            <a:off x="6714993" y="2412658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84"/>
          <p:cNvSpPr>
            <a:spLocks noChangeAspect="1"/>
          </p:cNvSpPr>
          <p:nvPr/>
        </p:nvSpPr>
        <p:spPr>
          <a:xfrm>
            <a:off x="6827898" y="3024572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85"/>
          <p:cNvSpPr>
            <a:spLocks noChangeAspect="1"/>
          </p:cNvSpPr>
          <p:nvPr/>
        </p:nvSpPr>
        <p:spPr>
          <a:xfrm>
            <a:off x="6612522" y="3038775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86"/>
          <p:cNvSpPr/>
          <p:nvPr/>
        </p:nvSpPr>
        <p:spPr>
          <a:xfrm>
            <a:off x="6737742" y="2792779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87"/>
          <p:cNvSpPr>
            <a:spLocks noChangeAspect="1"/>
          </p:cNvSpPr>
          <p:nvPr/>
        </p:nvSpPr>
        <p:spPr>
          <a:xfrm>
            <a:off x="6714993" y="3094288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80"/>
          <p:cNvSpPr>
            <a:spLocks noChangeAspect="1"/>
          </p:cNvSpPr>
          <p:nvPr/>
        </p:nvSpPr>
        <p:spPr>
          <a:xfrm>
            <a:off x="6827898" y="3759125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81"/>
          <p:cNvSpPr>
            <a:spLocks noChangeAspect="1"/>
          </p:cNvSpPr>
          <p:nvPr/>
        </p:nvSpPr>
        <p:spPr>
          <a:xfrm>
            <a:off x="6612522" y="3773328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82"/>
          <p:cNvSpPr/>
          <p:nvPr/>
        </p:nvSpPr>
        <p:spPr>
          <a:xfrm>
            <a:off x="6737742" y="3527332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3"/>
          <p:cNvSpPr>
            <a:spLocks noChangeAspect="1"/>
          </p:cNvSpPr>
          <p:nvPr/>
        </p:nvSpPr>
        <p:spPr>
          <a:xfrm>
            <a:off x="6714993" y="3828841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70"/>
          <p:cNvGrpSpPr>
            <a:grpSpLocks noChangeAspect="1"/>
          </p:cNvGrpSpPr>
          <p:nvPr/>
        </p:nvGrpSpPr>
        <p:grpSpPr>
          <a:xfrm>
            <a:off x="6612522" y="4261885"/>
            <a:ext cx="382350" cy="468483"/>
            <a:chOff x="4921487" y="2399197"/>
            <a:chExt cx="1292677" cy="1583881"/>
          </a:xfrm>
        </p:grpSpPr>
        <p:sp>
          <p:nvSpPr>
            <p:cNvPr id="51" name="Oval 476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477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478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479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471"/>
          <p:cNvGrpSpPr>
            <a:grpSpLocks noChangeAspect="1"/>
          </p:cNvGrpSpPr>
          <p:nvPr/>
        </p:nvGrpSpPr>
        <p:grpSpPr>
          <a:xfrm>
            <a:off x="6612522" y="4961156"/>
            <a:ext cx="382350" cy="468483"/>
            <a:chOff x="4921487" y="2399197"/>
            <a:chExt cx="1292677" cy="1583881"/>
          </a:xfrm>
        </p:grpSpPr>
        <p:sp>
          <p:nvSpPr>
            <p:cNvPr id="56" name="Oval 472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473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474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475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0" name="Straight Connector 437"/>
          <p:cNvCxnSpPr/>
          <p:nvPr/>
        </p:nvCxnSpPr>
        <p:spPr>
          <a:xfrm flipH="1">
            <a:off x="5982090" y="1857524"/>
            <a:ext cx="35278" cy="440782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Oval 460"/>
          <p:cNvSpPr>
            <a:spLocks noChangeAspect="1"/>
          </p:cNvSpPr>
          <p:nvPr/>
        </p:nvSpPr>
        <p:spPr>
          <a:xfrm>
            <a:off x="6035810" y="2355642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461"/>
          <p:cNvSpPr>
            <a:spLocks noChangeAspect="1"/>
          </p:cNvSpPr>
          <p:nvPr/>
        </p:nvSpPr>
        <p:spPr>
          <a:xfrm>
            <a:off x="5820434" y="2369845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462"/>
          <p:cNvSpPr/>
          <p:nvPr/>
        </p:nvSpPr>
        <p:spPr>
          <a:xfrm>
            <a:off x="5945654" y="2123849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463"/>
          <p:cNvSpPr>
            <a:spLocks noChangeAspect="1"/>
          </p:cNvSpPr>
          <p:nvPr/>
        </p:nvSpPr>
        <p:spPr>
          <a:xfrm>
            <a:off x="5922905" y="2425358"/>
            <a:ext cx="166974" cy="16697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456"/>
          <p:cNvSpPr>
            <a:spLocks noChangeAspect="1"/>
          </p:cNvSpPr>
          <p:nvPr/>
        </p:nvSpPr>
        <p:spPr>
          <a:xfrm>
            <a:off x="6035810" y="3037272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457"/>
          <p:cNvSpPr>
            <a:spLocks noChangeAspect="1"/>
          </p:cNvSpPr>
          <p:nvPr/>
        </p:nvSpPr>
        <p:spPr>
          <a:xfrm>
            <a:off x="5820434" y="3051475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458"/>
          <p:cNvSpPr/>
          <p:nvPr/>
        </p:nvSpPr>
        <p:spPr>
          <a:xfrm>
            <a:off x="5945654" y="2805479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459"/>
          <p:cNvSpPr>
            <a:spLocks noChangeAspect="1"/>
          </p:cNvSpPr>
          <p:nvPr/>
        </p:nvSpPr>
        <p:spPr>
          <a:xfrm>
            <a:off x="5922905" y="3106988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452"/>
          <p:cNvSpPr>
            <a:spLocks noChangeAspect="1"/>
          </p:cNvSpPr>
          <p:nvPr/>
        </p:nvSpPr>
        <p:spPr>
          <a:xfrm>
            <a:off x="6035810" y="3771825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453"/>
          <p:cNvSpPr>
            <a:spLocks noChangeAspect="1"/>
          </p:cNvSpPr>
          <p:nvPr/>
        </p:nvSpPr>
        <p:spPr>
          <a:xfrm>
            <a:off x="5820434" y="3786028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454"/>
          <p:cNvSpPr/>
          <p:nvPr/>
        </p:nvSpPr>
        <p:spPr>
          <a:xfrm>
            <a:off x="5945654" y="3540032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455"/>
          <p:cNvSpPr>
            <a:spLocks noChangeAspect="1"/>
          </p:cNvSpPr>
          <p:nvPr/>
        </p:nvSpPr>
        <p:spPr>
          <a:xfrm>
            <a:off x="5922905" y="3841541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442"/>
          <p:cNvGrpSpPr>
            <a:grpSpLocks noChangeAspect="1"/>
          </p:cNvGrpSpPr>
          <p:nvPr/>
        </p:nvGrpSpPr>
        <p:grpSpPr>
          <a:xfrm>
            <a:off x="5820434" y="4274585"/>
            <a:ext cx="382350" cy="468483"/>
            <a:chOff x="4921487" y="2399197"/>
            <a:chExt cx="1292677" cy="1583881"/>
          </a:xfrm>
        </p:grpSpPr>
        <p:sp>
          <p:nvSpPr>
            <p:cNvPr id="74" name="Oval 448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449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450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451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443"/>
          <p:cNvGrpSpPr>
            <a:grpSpLocks noChangeAspect="1"/>
          </p:cNvGrpSpPr>
          <p:nvPr/>
        </p:nvGrpSpPr>
        <p:grpSpPr>
          <a:xfrm>
            <a:off x="5820434" y="4973856"/>
            <a:ext cx="382350" cy="468483"/>
            <a:chOff x="4921487" y="2399197"/>
            <a:chExt cx="1292677" cy="1583881"/>
          </a:xfrm>
        </p:grpSpPr>
        <p:sp>
          <p:nvSpPr>
            <p:cNvPr id="79" name="Oval 444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445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446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447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Isosceles Triangle 288"/>
          <p:cNvSpPr/>
          <p:nvPr/>
        </p:nvSpPr>
        <p:spPr>
          <a:xfrm rot="1277981">
            <a:off x="1096569" y="2281682"/>
            <a:ext cx="2796277" cy="1303200"/>
          </a:xfrm>
          <a:prstGeom prst="triangle">
            <a:avLst>
              <a:gd name="adj" fmla="val 48978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381"/>
          <p:cNvCxnSpPr/>
          <p:nvPr/>
        </p:nvCxnSpPr>
        <p:spPr>
          <a:xfrm flipH="1">
            <a:off x="1421288" y="1929532"/>
            <a:ext cx="35278" cy="440782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5" name="Group 383"/>
          <p:cNvGrpSpPr>
            <a:grpSpLocks noChangeAspect="1"/>
          </p:cNvGrpSpPr>
          <p:nvPr/>
        </p:nvGrpSpPr>
        <p:grpSpPr>
          <a:xfrm>
            <a:off x="1259632" y="2195857"/>
            <a:ext cx="382350" cy="468483"/>
            <a:chOff x="4921487" y="2399197"/>
            <a:chExt cx="1292677" cy="1583881"/>
          </a:xfrm>
        </p:grpSpPr>
        <p:sp>
          <p:nvSpPr>
            <p:cNvPr id="86" name="Oval 404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405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406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407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Oval 400"/>
          <p:cNvSpPr>
            <a:spLocks noChangeAspect="1"/>
          </p:cNvSpPr>
          <p:nvPr/>
        </p:nvSpPr>
        <p:spPr>
          <a:xfrm>
            <a:off x="1475008" y="3109280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401"/>
          <p:cNvSpPr>
            <a:spLocks noChangeAspect="1"/>
          </p:cNvSpPr>
          <p:nvPr/>
        </p:nvSpPr>
        <p:spPr>
          <a:xfrm>
            <a:off x="1259632" y="3123483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402"/>
          <p:cNvSpPr/>
          <p:nvPr/>
        </p:nvSpPr>
        <p:spPr>
          <a:xfrm>
            <a:off x="1384852" y="2877487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403"/>
          <p:cNvSpPr>
            <a:spLocks noChangeAspect="1"/>
          </p:cNvSpPr>
          <p:nvPr/>
        </p:nvSpPr>
        <p:spPr>
          <a:xfrm>
            <a:off x="1362103" y="3178996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396"/>
          <p:cNvSpPr>
            <a:spLocks noChangeAspect="1"/>
          </p:cNvSpPr>
          <p:nvPr/>
        </p:nvSpPr>
        <p:spPr>
          <a:xfrm>
            <a:off x="1475008" y="3843833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397"/>
          <p:cNvSpPr>
            <a:spLocks noChangeAspect="1"/>
          </p:cNvSpPr>
          <p:nvPr/>
        </p:nvSpPr>
        <p:spPr>
          <a:xfrm>
            <a:off x="1259632" y="3858036"/>
            <a:ext cx="166974" cy="16697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398"/>
          <p:cNvSpPr/>
          <p:nvPr/>
        </p:nvSpPr>
        <p:spPr>
          <a:xfrm>
            <a:off x="1384852" y="3612040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399"/>
          <p:cNvSpPr>
            <a:spLocks noChangeAspect="1"/>
          </p:cNvSpPr>
          <p:nvPr/>
        </p:nvSpPr>
        <p:spPr>
          <a:xfrm>
            <a:off x="1362103" y="3913549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386"/>
          <p:cNvGrpSpPr>
            <a:grpSpLocks noChangeAspect="1"/>
          </p:cNvGrpSpPr>
          <p:nvPr/>
        </p:nvGrpSpPr>
        <p:grpSpPr>
          <a:xfrm>
            <a:off x="1259632" y="4346593"/>
            <a:ext cx="382350" cy="468483"/>
            <a:chOff x="4921487" y="2399197"/>
            <a:chExt cx="1292677" cy="1583881"/>
          </a:xfrm>
        </p:grpSpPr>
        <p:sp>
          <p:nvSpPr>
            <p:cNvPr id="99" name="Oval 392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393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394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395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387"/>
          <p:cNvGrpSpPr>
            <a:grpSpLocks noChangeAspect="1"/>
          </p:cNvGrpSpPr>
          <p:nvPr/>
        </p:nvGrpSpPr>
        <p:grpSpPr>
          <a:xfrm>
            <a:off x="1259632" y="5045864"/>
            <a:ext cx="382350" cy="468483"/>
            <a:chOff x="4921487" y="2399197"/>
            <a:chExt cx="1292677" cy="1583881"/>
          </a:xfrm>
        </p:grpSpPr>
        <p:sp>
          <p:nvSpPr>
            <p:cNvPr id="104" name="Oval 388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389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390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391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352"/>
          <p:cNvGrpSpPr/>
          <p:nvPr/>
        </p:nvGrpSpPr>
        <p:grpSpPr>
          <a:xfrm>
            <a:off x="4282866" y="1876092"/>
            <a:ext cx="382350" cy="4407828"/>
            <a:chOff x="2029410" y="1916832"/>
            <a:chExt cx="382350" cy="4407828"/>
          </a:xfrm>
        </p:grpSpPr>
        <p:cxnSp>
          <p:nvCxnSpPr>
            <p:cNvPr id="109" name="Straight Connector 353"/>
            <p:cNvCxnSpPr/>
            <p:nvPr/>
          </p:nvCxnSpPr>
          <p:spPr>
            <a:xfrm flipH="1">
              <a:off x="2191066" y="1916832"/>
              <a:ext cx="35278" cy="4407828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354"/>
            <p:cNvGrpSpPr/>
            <p:nvPr/>
          </p:nvGrpSpPr>
          <p:grpSpPr>
            <a:xfrm>
              <a:off x="2029410" y="2183157"/>
              <a:ext cx="382350" cy="3318490"/>
              <a:chOff x="2029410" y="2183157"/>
              <a:chExt cx="382350" cy="3318490"/>
            </a:xfrm>
          </p:grpSpPr>
          <p:grpSp>
            <p:nvGrpSpPr>
              <p:cNvPr id="111" name="Group 355"/>
              <p:cNvGrpSpPr>
                <a:grpSpLocks noChangeAspect="1"/>
              </p:cNvGrpSpPr>
              <p:nvPr/>
            </p:nvGrpSpPr>
            <p:grpSpPr>
              <a:xfrm>
                <a:off x="2029410" y="2183157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32" name="Oval 376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377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378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379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356"/>
              <p:cNvGrpSpPr>
                <a:grpSpLocks noChangeAspect="1"/>
              </p:cNvGrpSpPr>
              <p:nvPr/>
            </p:nvGrpSpPr>
            <p:grpSpPr>
              <a:xfrm>
                <a:off x="2029410" y="2864787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28" name="Oval 372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373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374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375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3" name="Group 357"/>
              <p:cNvGrpSpPr>
                <a:grpSpLocks noChangeAspect="1"/>
              </p:cNvGrpSpPr>
              <p:nvPr/>
            </p:nvGrpSpPr>
            <p:grpSpPr>
              <a:xfrm>
                <a:off x="2029410" y="3599340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24" name="Oval 368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369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370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371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358"/>
              <p:cNvGrpSpPr>
                <a:grpSpLocks noChangeAspect="1"/>
              </p:cNvGrpSpPr>
              <p:nvPr/>
            </p:nvGrpSpPr>
            <p:grpSpPr>
              <a:xfrm>
                <a:off x="2029410" y="4333893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20" name="Oval 364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365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366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367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5" name="Group 359"/>
              <p:cNvGrpSpPr>
                <a:grpSpLocks noChangeAspect="1"/>
              </p:cNvGrpSpPr>
              <p:nvPr/>
            </p:nvGrpSpPr>
            <p:grpSpPr>
              <a:xfrm>
                <a:off x="2029410" y="5033164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16" name="Oval 360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361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362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363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36" name="Group 324"/>
          <p:cNvGrpSpPr/>
          <p:nvPr/>
        </p:nvGrpSpPr>
        <p:grpSpPr>
          <a:xfrm>
            <a:off x="3494970" y="1882924"/>
            <a:ext cx="382350" cy="4407828"/>
            <a:chOff x="2029410" y="1916832"/>
            <a:chExt cx="382350" cy="4407828"/>
          </a:xfrm>
        </p:grpSpPr>
        <p:cxnSp>
          <p:nvCxnSpPr>
            <p:cNvPr id="137" name="Straight Connector 325"/>
            <p:cNvCxnSpPr/>
            <p:nvPr/>
          </p:nvCxnSpPr>
          <p:spPr>
            <a:xfrm flipH="1">
              <a:off x="2191066" y="1916832"/>
              <a:ext cx="35278" cy="4407828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326"/>
            <p:cNvGrpSpPr/>
            <p:nvPr/>
          </p:nvGrpSpPr>
          <p:grpSpPr>
            <a:xfrm>
              <a:off x="2029410" y="2183157"/>
              <a:ext cx="382350" cy="3318490"/>
              <a:chOff x="2029410" y="2183157"/>
              <a:chExt cx="382350" cy="3318490"/>
            </a:xfrm>
          </p:grpSpPr>
          <p:grpSp>
            <p:nvGrpSpPr>
              <p:cNvPr id="139" name="Group 327"/>
              <p:cNvGrpSpPr>
                <a:grpSpLocks noChangeAspect="1"/>
              </p:cNvGrpSpPr>
              <p:nvPr/>
            </p:nvGrpSpPr>
            <p:grpSpPr>
              <a:xfrm>
                <a:off x="2029410" y="2183157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60" name="Oval 348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349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350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Oval 351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0" name="Group 328"/>
              <p:cNvGrpSpPr>
                <a:grpSpLocks noChangeAspect="1"/>
              </p:cNvGrpSpPr>
              <p:nvPr/>
            </p:nvGrpSpPr>
            <p:grpSpPr>
              <a:xfrm>
                <a:off x="2029410" y="2864787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56" name="Oval 344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345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346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Oval 347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1" name="Group 329"/>
              <p:cNvGrpSpPr>
                <a:grpSpLocks noChangeAspect="1"/>
              </p:cNvGrpSpPr>
              <p:nvPr/>
            </p:nvGrpSpPr>
            <p:grpSpPr>
              <a:xfrm>
                <a:off x="2029410" y="3599340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52" name="Oval 340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341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342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Oval 343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330"/>
              <p:cNvGrpSpPr>
                <a:grpSpLocks noChangeAspect="1"/>
              </p:cNvGrpSpPr>
              <p:nvPr/>
            </p:nvGrpSpPr>
            <p:grpSpPr>
              <a:xfrm>
                <a:off x="2029410" y="4333893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48" name="Oval 336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337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338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339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" name="Group 331"/>
              <p:cNvGrpSpPr>
                <a:grpSpLocks noChangeAspect="1"/>
              </p:cNvGrpSpPr>
              <p:nvPr/>
            </p:nvGrpSpPr>
            <p:grpSpPr>
              <a:xfrm>
                <a:off x="2029410" y="5033164"/>
                <a:ext cx="382350" cy="468483"/>
                <a:chOff x="4921487" y="2399197"/>
                <a:chExt cx="1292677" cy="1583881"/>
              </a:xfrm>
            </p:grpSpPr>
            <p:sp>
              <p:nvSpPr>
                <p:cNvPr id="144" name="Oval 332"/>
                <p:cNvSpPr>
                  <a:spLocks noChangeAspect="1"/>
                </p:cNvSpPr>
                <p:nvPr/>
              </p:nvSpPr>
              <p:spPr>
                <a:xfrm>
                  <a:off x="5649647" y="318285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333"/>
                <p:cNvSpPr>
                  <a:spLocks noChangeAspect="1"/>
                </p:cNvSpPr>
                <p:nvPr/>
              </p:nvSpPr>
              <p:spPr>
                <a:xfrm>
                  <a:off x="4921487" y="3230879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334"/>
                <p:cNvSpPr/>
                <p:nvPr/>
              </p:nvSpPr>
              <p:spPr>
                <a:xfrm>
                  <a:off x="5344841" y="2399197"/>
                  <a:ext cx="440994" cy="111394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335"/>
                <p:cNvSpPr>
                  <a:spLocks noChangeAspect="1"/>
                </p:cNvSpPr>
                <p:nvPr/>
              </p:nvSpPr>
              <p:spPr>
                <a:xfrm>
                  <a:off x="5267927" y="3418561"/>
                  <a:ext cx="564517" cy="56451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164" name="Straight Connector 297"/>
          <p:cNvCxnSpPr/>
          <p:nvPr/>
        </p:nvCxnSpPr>
        <p:spPr>
          <a:xfrm flipH="1">
            <a:off x="2911146" y="1916832"/>
            <a:ext cx="35278" cy="440782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5" name="Group 299"/>
          <p:cNvGrpSpPr>
            <a:grpSpLocks noChangeAspect="1"/>
          </p:cNvGrpSpPr>
          <p:nvPr/>
        </p:nvGrpSpPr>
        <p:grpSpPr>
          <a:xfrm>
            <a:off x="2749490" y="2183157"/>
            <a:ext cx="382350" cy="468483"/>
            <a:chOff x="4921487" y="2399197"/>
            <a:chExt cx="1292677" cy="1583881"/>
          </a:xfrm>
        </p:grpSpPr>
        <p:sp>
          <p:nvSpPr>
            <p:cNvPr id="166" name="Oval 320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321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322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323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0" name="Oval 316"/>
          <p:cNvSpPr>
            <a:spLocks noChangeAspect="1"/>
          </p:cNvSpPr>
          <p:nvPr/>
        </p:nvSpPr>
        <p:spPr>
          <a:xfrm>
            <a:off x="2964866" y="3096580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317"/>
          <p:cNvSpPr>
            <a:spLocks noChangeAspect="1"/>
          </p:cNvSpPr>
          <p:nvPr/>
        </p:nvSpPr>
        <p:spPr>
          <a:xfrm>
            <a:off x="2749490" y="3110783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318"/>
          <p:cNvSpPr/>
          <p:nvPr/>
        </p:nvSpPr>
        <p:spPr>
          <a:xfrm>
            <a:off x="2874710" y="2864787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319"/>
          <p:cNvSpPr>
            <a:spLocks noChangeAspect="1"/>
          </p:cNvSpPr>
          <p:nvPr/>
        </p:nvSpPr>
        <p:spPr>
          <a:xfrm>
            <a:off x="2851961" y="3166296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312"/>
          <p:cNvSpPr>
            <a:spLocks noChangeAspect="1"/>
          </p:cNvSpPr>
          <p:nvPr/>
        </p:nvSpPr>
        <p:spPr>
          <a:xfrm>
            <a:off x="2964866" y="3831133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313"/>
          <p:cNvSpPr>
            <a:spLocks noChangeAspect="1"/>
          </p:cNvSpPr>
          <p:nvPr/>
        </p:nvSpPr>
        <p:spPr>
          <a:xfrm>
            <a:off x="2749490" y="3845336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314"/>
          <p:cNvSpPr/>
          <p:nvPr/>
        </p:nvSpPr>
        <p:spPr>
          <a:xfrm>
            <a:off x="2874710" y="3599340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315"/>
          <p:cNvSpPr>
            <a:spLocks noChangeAspect="1"/>
          </p:cNvSpPr>
          <p:nvPr/>
        </p:nvSpPr>
        <p:spPr>
          <a:xfrm>
            <a:off x="2851961" y="3900849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8" name="Group 302"/>
          <p:cNvGrpSpPr>
            <a:grpSpLocks noChangeAspect="1"/>
          </p:cNvGrpSpPr>
          <p:nvPr/>
        </p:nvGrpSpPr>
        <p:grpSpPr>
          <a:xfrm>
            <a:off x="2749490" y="4333893"/>
            <a:ext cx="382350" cy="468483"/>
            <a:chOff x="4921487" y="2399197"/>
            <a:chExt cx="1292677" cy="1583881"/>
          </a:xfrm>
        </p:grpSpPr>
        <p:sp>
          <p:nvSpPr>
            <p:cNvPr id="179" name="Oval 308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309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310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311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303"/>
          <p:cNvGrpSpPr>
            <a:grpSpLocks noChangeAspect="1"/>
          </p:cNvGrpSpPr>
          <p:nvPr/>
        </p:nvGrpSpPr>
        <p:grpSpPr>
          <a:xfrm>
            <a:off x="2749490" y="5033164"/>
            <a:ext cx="382350" cy="468483"/>
            <a:chOff x="4921487" y="2399197"/>
            <a:chExt cx="1292677" cy="1583881"/>
          </a:xfrm>
        </p:grpSpPr>
        <p:sp>
          <p:nvSpPr>
            <p:cNvPr id="184" name="Oval 304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305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306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307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8" name="Straight Arrow Connector 106"/>
          <p:cNvCxnSpPr/>
          <p:nvPr/>
        </p:nvCxnSpPr>
        <p:spPr>
          <a:xfrm>
            <a:off x="6768968" y="1691848"/>
            <a:ext cx="576064" cy="24488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244"/>
          <p:cNvCxnSpPr/>
          <p:nvPr/>
        </p:nvCxnSpPr>
        <p:spPr>
          <a:xfrm flipH="1">
            <a:off x="2191066" y="1916832"/>
            <a:ext cx="35278" cy="440782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0" name="Oval 271"/>
          <p:cNvSpPr>
            <a:spLocks noChangeAspect="1"/>
          </p:cNvSpPr>
          <p:nvPr/>
        </p:nvSpPr>
        <p:spPr>
          <a:xfrm>
            <a:off x="2244786" y="2414950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272"/>
          <p:cNvSpPr>
            <a:spLocks noChangeAspect="1"/>
          </p:cNvSpPr>
          <p:nvPr/>
        </p:nvSpPr>
        <p:spPr>
          <a:xfrm>
            <a:off x="2029410" y="2429153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273"/>
          <p:cNvSpPr/>
          <p:nvPr/>
        </p:nvSpPr>
        <p:spPr>
          <a:xfrm>
            <a:off x="2154630" y="2183157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274"/>
          <p:cNvSpPr>
            <a:spLocks noChangeAspect="1"/>
          </p:cNvSpPr>
          <p:nvPr/>
        </p:nvSpPr>
        <p:spPr>
          <a:xfrm>
            <a:off x="2131881" y="2484666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267"/>
          <p:cNvSpPr>
            <a:spLocks noChangeAspect="1"/>
          </p:cNvSpPr>
          <p:nvPr/>
        </p:nvSpPr>
        <p:spPr>
          <a:xfrm>
            <a:off x="2244786" y="3096580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268"/>
          <p:cNvSpPr>
            <a:spLocks noChangeAspect="1"/>
          </p:cNvSpPr>
          <p:nvPr/>
        </p:nvSpPr>
        <p:spPr>
          <a:xfrm>
            <a:off x="2029410" y="3110783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269"/>
          <p:cNvSpPr/>
          <p:nvPr/>
        </p:nvSpPr>
        <p:spPr>
          <a:xfrm>
            <a:off x="2154630" y="2864787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270"/>
          <p:cNvSpPr>
            <a:spLocks noChangeAspect="1"/>
          </p:cNvSpPr>
          <p:nvPr/>
        </p:nvSpPr>
        <p:spPr>
          <a:xfrm>
            <a:off x="2131881" y="3166296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263"/>
          <p:cNvSpPr>
            <a:spLocks noChangeAspect="1"/>
          </p:cNvSpPr>
          <p:nvPr/>
        </p:nvSpPr>
        <p:spPr>
          <a:xfrm>
            <a:off x="2244786" y="3831133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264"/>
          <p:cNvSpPr>
            <a:spLocks noChangeAspect="1"/>
          </p:cNvSpPr>
          <p:nvPr/>
        </p:nvSpPr>
        <p:spPr>
          <a:xfrm>
            <a:off x="2029410" y="3845336"/>
            <a:ext cx="166974" cy="1669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265"/>
          <p:cNvSpPr/>
          <p:nvPr/>
        </p:nvSpPr>
        <p:spPr>
          <a:xfrm>
            <a:off x="2154630" y="3599340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66"/>
          <p:cNvSpPr>
            <a:spLocks noChangeAspect="1"/>
          </p:cNvSpPr>
          <p:nvPr/>
        </p:nvSpPr>
        <p:spPr>
          <a:xfrm>
            <a:off x="2131881" y="3900849"/>
            <a:ext cx="166974" cy="16697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2" name="Group 248"/>
          <p:cNvGrpSpPr>
            <a:grpSpLocks noChangeAspect="1"/>
          </p:cNvGrpSpPr>
          <p:nvPr/>
        </p:nvGrpSpPr>
        <p:grpSpPr>
          <a:xfrm>
            <a:off x="2029410" y="4333893"/>
            <a:ext cx="382350" cy="468483"/>
            <a:chOff x="4921487" y="2399197"/>
            <a:chExt cx="1292677" cy="1583881"/>
          </a:xfrm>
        </p:grpSpPr>
        <p:sp>
          <p:nvSpPr>
            <p:cNvPr id="203" name="Oval 259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60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61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62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49"/>
          <p:cNvGrpSpPr>
            <a:grpSpLocks noChangeAspect="1"/>
          </p:cNvGrpSpPr>
          <p:nvPr/>
        </p:nvGrpSpPr>
        <p:grpSpPr>
          <a:xfrm>
            <a:off x="2029410" y="5033164"/>
            <a:ext cx="382350" cy="468483"/>
            <a:chOff x="4921487" y="2399197"/>
            <a:chExt cx="1292677" cy="1583881"/>
          </a:xfrm>
        </p:grpSpPr>
        <p:sp>
          <p:nvSpPr>
            <p:cNvPr id="208" name="Oval 255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56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57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58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2" name="Rectangle 275"/>
          <p:cNvSpPr/>
          <p:nvPr/>
        </p:nvSpPr>
        <p:spPr>
          <a:xfrm>
            <a:off x="0" y="5915006"/>
            <a:ext cx="9144000" cy="94299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1466C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3" name="TextBox 284"/>
          <p:cNvSpPr txBox="1"/>
          <p:nvPr/>
        </p:nvSpPr>
        <p:spPr>
          <a:xfrm>
            <a:off x="1434155" y="5958406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muon</a:t>
            </a:r>
            <a:r>
              <a:rPr lang="en-US" sz="1800" dirty="0" smtClean="0">
                <a:solidFill>
                  <a:srgbClr val="FFFFFF"/>
                </a:solidFill>
                <a:latin typeface="Comic Sans MS"/>
                <a:cs typeface="Comic Sans MS"/>
              </a:rPr>
              <a:t> neutrino, CC only</a:t>
            </a:r>
          </a:p>
          <a:p>
            <a:r>
              <a:rPr lang="en-US" sz="1800" dirty="0" smtClean="0">
                <a:solidFill>
                  <a:srgbClr val="FFFFFF"/>
                </a:solidFill>
                <a:latin typeface="Comic Sans MS"/>
                <a:cs typeface="Comic Sans MS"/>
              </a:rPr>
              <a:t>(track reconstruction)</a:t>
            </a:r>
            <a:endParaRPr lang="en-US" sz="18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214" name="Explosion 1 291"/>
          <p:cNvSpPr/>
          <p:nvPr/>
        </p:nvSpPr>
        <p:spPr>
          <a:xfrm>
            <a:off x="971600" y="6021288"/>
            <a:ext cx="421842" cy="413893"/>
          </a:xfrm>
          <a:prstGeom prst="irregularSeal1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5" name="Straight Arrow Connector 534"/>
          <p:cNvCxnSpPr/>
          <p:nvPr/>
        </p:nvCxnSpPr>
        <p:spPr>
          <a:xfrm flipH="1" flipV="1">
            <a:off x="5066446" y="3759125"/>
            <a:ext cx="369650" cy="389955"/>
          </a:xfrm>
          <a:prstGeom prst="straightConnector1">
            <a:avLst/>
          </a:prstGeom>
          <a:ln w="38100">
            <a:solidFill>
              <a:srgbClr val="4EEE94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6" name="TextBox 538"/>
          <p:cNvSpPr txBox="1"/>
          <p:nvPr/>
        </p:nvSpPr>
        <p:spPr>
          <a:xfrm>
            <a:off x="5364088" y="5951021"/>
            <a:ext cx="3359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Comic Sans MS"/>
                <a:cs typeface="Comic Sans MS"/>
              </a:rPr>
              <a:t>all neutrino </a:t>
            </a:r>
            <a:r>
              <a:rPr lang="en-US" sz="18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flavours</a:t>
            </a:r>
            <a:r>
              <a:rPr lang="en-US" sz="1800" dirty="0" smtClean="0">
                <a:solidFill>
                  <a:srgbClr val="FFFFFF"/>
                </a:solidFill>
                <a:latin typeface="Comic Sans MS"/>
                <a:cs typeface="Comic Sans MS"/>
              </a:rPr>
              <a:t>, CC &amp; NC</a:t>
            </a:r>
          </a:p>
          <a:p>
            <a:r>
              <a:rPr lang="en-US" sz="1800" dirty="0" smtClean="0">
                <a:solidFill>
                  <a:srgbClr val="FFFFFF"/>
                </a:solidFill>
                <a:latin typeface="Comic Sans MS"/>
                <a:cs typeface="Comic Sans MS"/>
              </a:rPr>
              <a:t>(shower reconstruction)</a:t>
            </a:r>
            <a:endParaRPr lang="en-US" sz="18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217" name="TextBox 539"/>
          <p:cNvSpPr txBox="1"/>
          <p:nvPr/>
        </p:nvSpPr>
        <p:spPr>
          <a:xfrm>
            <a:off x="5656841" y="1331476"/>
            <a:ext cx="2408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Lucida Grande"/>
                <a:cs typeface="Lucida Grande"/>
              </a:rPr>
              <a:t>atmospheric </a:t>
            </a:r>
            <a:r>
              <a:rPr lang="en-US" sz="1800" b="1" dirty="0" err="1" smtClean="0">
                <a:latin typeface="Lucida Grande"/>
                <a:cs typeface="Lucida Grande"/>
              </a:rPr>
              <a:t>muon</a:t>
            </a:r>
            <a:endParaRPr lang="en-US" sz="1800" b="1" dirty="0">
              <a:latin typeface="Lucida Grande"/>
              <a:cs typeface="Lucida Grande"/>
            </a:endParaRPr>
          </a:p>
        </p:txBody>
      </p:sp>
      <p:sp>
        <p:nvSpPr>
          <p:cNvPr id="218" name="TextBox 540"/>
          <p:cNvSpPr txBox="1"/>
          <p:nvPr/>
        </p:nvSpPr>
        <p:spPr>
          <a:xfrm>
            <a:off x="379791" y="6084584"/>
            <a:ext cx="4499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 smtClean="0">
                <a:solidFill>
                  <a:srgbClr val="FFFFFF"/>
                </a:solidFill>
                <a:latin typeface="Arial Rounded MT Bold"/>
                <a:ea typeface="Lucida Grande"/>
                <a:cs typeface="Arial Rounded MT Bold"/>
              </a:rPr>
              <a:t>(</a:t>
            </a:r>
            <a:r>
              <a:rPr lang="en-US" sz="1200" baseline="30000" dirty="0" smtClean="0">
                <a:solidFill>
                  <a:srgbClr val="FFFFFF"/>
                </a:solidFill>
                <a:latin typeface="ＭＳ ゴシック"/>
                <a:ea typeface="ＭＳ ゴシック"/>
                <a:cs typeface="ＭＳ ゴシック"/>
              </a:rPr>
              <a:t>−−</a:t>
            </a:r>
            <a:r>
              <a:rPr lang="en-US" sz="1200" baseline="30000" dirty="0" smtClean="0">
                <a:solidFill>
                  <a:srgbClr val="FFFFFF"/>
                </a:solidFill>
                <a:latin typeface="Arial Rounded MT Bold"/>
                <a:ea typeface="Lucida Grande"/>
                <a:cs typeface="Arial Rounded MT Bold"/>
              </a:rPr>
              <a:t>)</a:t>
            </a:r>
          </a:p>
          <a:p>
            <a:r>
              <a:rPr lang="en-US" sz="3600" baseline="30000" dirty="0" err="1" smtClean="0">
                <a:solidFill>
                  <a:srgbClr val="FFFFFF"/>
                </a:solidFill>
                <a:latin typeface="Arial Rounded MT Bold"/>
                <a:ea typeface="Lucida Grande"/>
                <a:cs typeface="Arial Rounded MT Bold"/>
              </a:rPr>
              <a:t>ν</a:t>
            </a:r>
            <a:r>
              <a:rPr lang="en-US" baseline="15000" dirty="0" err="1" smtClean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μ</a:t>
            </a:r>
            <a:endParaRPr lang="en-US" baseline="15000" dirty="0">
              <a:solidFill>
                <a:srgbClr val="FFFFFF"/>
              </a:solidFill>
              <a:latin typeface="Arial Rounded MT Bold"/>
            </a:endParaRPr>
          </a:p>
        </p:txBody>
      </p:sp>
      <p:cxnSp>
        <p:nvCxnSpPr>
          <p:cNvPr id="219" name="Straight Arrow Connector 276"/>
          <p:cNvCxnSpPr/>
          <p:nvPr/>
        </p:nvCxnSpPr>
        <p:spPr>
          <a:xfrm flipV="1">
            <a:off x="1165225" y="2295812"/>
            <a:ext cx="1534567" cy="39782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79"/>
          <p:cNvCxnSpPr/>
          <p:nvPr/>
        </p:nvCxnSpPr>
        <p:spPr>
          <a:xfrm flipV="1">
            <a:off x="971600" y="6165796"/>
            <a:ext cx="233040" cy="551455"/>
          </a:xfrm>
          <a:prstGeom prst="straightConnector1">
            <a:avLst/>
          </a:prstGeom>
          <a:ln w="3810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1" name="TextBox 541"/>
          <p:cNvSpPr txBox="1"/>
          <p:nvPr/>
        </p:nvSpPr>
        <p:spPr>
          <a:xfrm>
            <a:off x="6950548" y="1657605"/>
            <a:ext cx="43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b="1" baseline="30000" dirty="0" smtClean="0">
                <a:latin typeface="Arial Rounded MT Bold"/>
              </a:rPr>
              <a:t>±</a:t>
            </a:r>
            <a:endParaRPr lang="en-US" b="1" baseline="30000" dirty="0">
              <a:latin typeface="Arial Rounded MT Bold"/>
            </a:endParaRPr>
          </a:p>
        </p:txBody>
      </p:sp>
      <p:sp>
        <p:nvSpPr>
          <p:cNvPr id="222" name="TextBox 542"/>
          <p:cNvSpPr txBox="1"/>
          <p:nvPr/>
        </p:nvSpPr>
        <p:spPr>
          <a:xfrm>
            <a:off x="3614017" y="2216833"/>
            <a:ext cx="1829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Comic Sans MS"/>
                <a:ea typeface="Lucida Grande"/>
                <a:cs typeface="Comic Sans MS"/>
              </a:rPr>
              <a:t>neutrino or </a:t>
            </a:r>
            <a:br>
              <a:rPr lang="en-US" sz="1800" b="1" dirty="0" smtClean="0">
                <a:solidFill>
                  <a:srgbClr val="000000"/>
                </a:solidFill>
                <a:latin typeface="Comic Sans MS"/>
                <a:ea typeface="Lucida Grande"/>
                <a:cs typeface="Comic Sans MS"/>
              </a:rPr>
            </a:br>
            <a:r>
              <a:rPr lang="en-US" sz="1800" b="1" dirty="0" smtClean="0">
                <a:solidFill>
                  <a:srgbClr val="000000"/>
                </a:solidFill>
                <a:latin typeface="Comic Sans MS"/>
                <a:ea typeface="Lucida Grande"/>
                <a:cs typeface="Comic Sans MS"/>
              </a:rPr>
              <a:t>charged lepton</a:t>
            </a:r>
            <a:endParaRPr lang="en-US" sz="1800" b="1" baseline="30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223" name="Group 411"/>
          <p:cNvGrpSpPr>
            <a:grpSpLocks noChangeAspect="1"/>
          </p:cNvGrpSpPr>
          <p:nvPr/>
        </p:nvGrpSpPr>
        <p:grpSpPr>
          <a:xfrm>
            <a:off x="5066446" y="2129717"/>
            <a:ext cx="382350" cy="468483"/>
            <a:chOff x="4921487" y="2399197"/>
            <a:chExt cx="1292677" cy="1583881"/>
          </a:xfrm>
        </p:grpSpPr>
        <p:sp>
          <p:nvSpPr>
            <p:cNvPr id="224" name="Oval 432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433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434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435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8" name="Group 412"/>
          <p:cNvGrpSpPr>
            <a:grpSpLocks noChangeAspect="1"/>
          </p:cNvGrpSpPr>
          <p:nvPr/>
        </p:nvGrpSpPr>
        <p:grpSpPr>
          <a:xfrm>
            <a:off x="5066446" y="2811347"/>
            <a:ext cx="382350" cy="468483"/>
            <a:chOff x="4921487" y="2399197"/>
            <a:chExt cx="1292677" cy="1583881"/>
          </a:xfrm>
        </p:grpSpPr>
        <p:sp>
          <p:nvSpPr>
            <p:cNvPr id="229" name="Oval 428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429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430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431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3" name="Oval 424"/>
          <p:cNvSpPr>
            <a:spLocks noChangeAspect="1"/>
          </p:cNvSpPr>
          <p:nvPr/>
        </p:nvSpPr>
        <p:spPr>
          <a:xfrm>
            <a:off x="5281822" y="3777693"/>
            <a:ext cx="166974" cy="166974"/>
          </a:xfrm>
          <a:prstGeom prst="ellipse">
            <a:avLst/>
          </a:prstGeom>
          <a:solidFill>
            <a:srgbClr val="EEE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425"/>
          <p:cNvSpPr>
            <a:spLocks noChangeAspect="1"/>
          </p:cNvSpPr>
          <p:nvPr/>
        </p:nvSpPr>
        <p:spPr>
          <a:xfrm>
            <a:off x="5066446" y="3791896"/>
            <a:ext cx="166974" cy="166974"/>
          </a:xfrm>
          <a:prstGeom prst="ellipse">
            <a:avLst/>
          </a:prstGeom>
          <a:solidFill>
            <a:srgbClr val="EEE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ectangle 426"/>
          <p:cNvSpPr/>
          <p:nvPr/>
        </p:nvSpPr>
        <p:spPr>
          <a:xfrm>
            <a:off x="5191666" y="3545900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427"/>
          <p:cNvSpPr>
            <a:spLocks noChangeAspect="1"/>
          </p:cNvSpPr>
          <p:nvPr/>
        </p:nvSpPr>
        <p:spPr>
          <a:xfrm>
            <a:off x="5168917" y="3847409"/>
            <a:ext cx="166974" cy="166974"/>
          </a:xfrm>
          <a:prstGeom prst="ellipse">
            <a:avLst/>
          </a:prstGeom>
          <a:solidFill>
            <a:srgbClr val="EEE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420"/>
          <p:cNvSpPr>
            <a:spLocks noChangeAspect="1"/>
          </p:cNvSpPr>
          <p:nvPr/>
        </p:nvSpPr>
        <p:spPr>
          <a:xfrm>
            <a:off x="5281822" y="4512246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421"/>
          <p:cNvSpPr>
            <a:spLocks noChangeAspect="1"/>
          </p:cNvSpPr>
          <p:nvPr/>
        </p:nvSpPr>
        <p:spPr>
          <a:xfrm>
            <a:off x="5066446" y="4526449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ectangle 422"/>
          <p:cNvSpPr/>
          <p:nvPr/>
        </p:nvSpPr>
        <p:spPr>
          <a:xfrm>
            <a:off x="5191666" y="4280453"/>
            <a:ext cx="130438" cy="3294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423"/>
          <p:cNvSpPr>
            <a:spLocks noChangeAspect="1"/>
          </p:cNvSpPr>
          <p:nvPr/>
        </p:nvSpPr>
        <p:spPr>
          <a:xfrm>
            <a:off x="5168917" y="4581962"/>
            <a:ext cx="166974" cy="16697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1" name="Group 415"/>
          <p:cNvGrpSpPr>
            <a:grpSpLocks noChangeAspect="1"/>
          </p:cNvGrpSpPr>
          <p:nvPr/>
        </p:nvGrpSpPr>
        <p:grpSpPr>
          <a:xfrm>
            <a:off x="5066446" y="4979724"/>
            <a:ext cx="382350" cy="468483"/>
            <a:chOff x="4921487" y="2399197"/>
            <a:chExt cx="1292677" cy="1583881"/>
          </a:xfrm>
        </p:grpSpPr>
        <p:sp>
          <p:nvSpPr>
            <p:cNvPr id="242" name="Oval 416"/>
            <p:cNvSpPr>
              <a:spLocks noChangeAspect="1"/>
            </p:cNvSpPr>
            <p:nvPr/>
          </p:nvSpPr>
          <p:spPr>
            <a:xfrm>
              <a:off x="5649647" y="318285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417"/>
            <p:cNvSpPr>
              <a:spLocks noChangeAspect="1"/>
            </p:cNvSpPr>
            <p:nvPr/>
          </p:nvSpPr>
          <p:spPr>
            <a:xfrm>
              <a:off x="4921487" y="3230879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418"/>
            <p:cNvSpPr/>
            <p:nvPr/>
          </p:nvSpPr>
          <p:spPr>
            <a:xfrm>
              <a:off x="5344841" y="2399197"/>
              <a:ext cx="440994" cy="111394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419"/>
            <p:cNvSpPr>
              <a:spLocks noChangeAspect="1"/>
            </p:cNvSpPr>
            <p:nvPr/>
          </p:nvSpPr>
          <p:spPr>
            <a:xfrm>
              <a:off x="5267927" y="3418561"/>
              <a:ext cx="564517" cy="5645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6" name="Straight Arrow Connector 530"/>
          <p:cNvCxnSpPr/>
          <p:nvPr/>
        </p:nvCxnSpPr>
        <p:spPr>
          <a:xfrm flipH="1" flipV="1">
            <a:off x="4860032" y="3938799"/>
            <a:ext cx="503670" cy="2059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Explosion 1 520"/>
          <p:cNvSpPr/>
          <p:nvPr/>
        </p:nvSpPr>
        <p:spPr>
          <a:xfrm>
            <a:off x="5374294" y="4149080"/>
            <a:ext cx="421842" cy="413893"/>
          </a:xfrm>
          <a:prstGeom prst="irregularSeal1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8" name="Straight Arrow Connector 292"/>
          <p:cNvCxnSpPr/>
          <p:nvPr/>
        </p:nvCxnSpPr>
        <p:spPr>
          <a:xfrm flipH="1" flipV="1">
            <a:off x="4306060" y="2890376"/>
            <a:ext cx="1251961" cy="1409609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522"/>
          <p:cNvCxnSpPr/>
          <p:nvPr/>
        </p:nvCxnSpPr>
        <p:spPr>
          <a:xfrm flipH="1" flipV="1">
            <a:off x="5558022" y="4299985"/>
            <a:ext cx="1606266" cy="1865811"/>
          </a:xfrm>
          <a:prstGeom prst="straightConnector1">
            <a:avLst/>
          </a:prstGeom>
          <a:ln w="3810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525"/>
          <p:cNvCxnSpPr/>
          <p:nvPr/>
        </p:nvCxnSpPr>
        <p:spPr>
          <a:xfrm flipH="1" flipV="1">
            <a:off x="4860032" y="4080523"/>
            <a:ext cx="647686" cy="2837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527"/>
          <p:cNvCxnSpPr/>
          <p:nvPr/>
        </p:nvCxnSpPr>
        <p:spPr>
          <a:xfrm flipH="1" flipV="1">
            <a:off x="5374294" y="3565432"/>
            <a:ext cx="249012" cy="7276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532"/>
          <p:cNvCxnSpPr/>
          <p:nvPr/>
        </p:nvCxnSpPr>
        <p:spPr>
          <a:xfrm flipH="1" flipV="1">
            <a:off x="5220072" y="3501008"/>
            <a:ext cx="249012" cy="7276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3" name="TextBox 547"/>
          <p:cNvSpPr txBox="1"/>
          <p:nvPr/>
        </p:nvSpPr>
        <p:spPr>
          <a:xfrm>
            <a:off x="6259934" y="5367400"/>
            <a:ext cx="4584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 smtClean="0">
                <a:solidFill>
                  <a:srgbClr val="000000"/>
                </a:solidFill>
                <a:latin typeface="Arial Rounded MT Bold"/>
                <a:ea typeface="Lucida Grande"/>
                <a:cs typeface="Arial Rounded MT Bold"/>
              </a:rPr>
              <a:t>(</a:t>
            </a:r>
            <a:r>
              <a:rPr lang="en-US" sz="1200" baseline="30000" dirty="0" smtClean="0">
                <a:solidFill>
                  <a:srgbClr val="000000"/>
                </a:solidFill>
                <a:latin typeface="ＭＳ ゴシック"/>
                <a:ea typeface="ＭＳ ゴシック"/>
                <a:cs typeface="ＭＳ ゴシック"/>
              </a:rPr>
              <a:t>−−</a:t>
            </a:r>
            <a:r>
              <a:rPr lang="en-US" sz="1200" baseline="30000" dirty="0" smtClean="0">
                <a:solidFill>
                  <a:srgbClr val="000000"/>
                </a:solidFill>
                <a:latin typeface="Arial Rounded MT Bold"/>
                <a:ea typeface="Lucida Grande"/>
                <a:cs typeface="Arial Rounded MT Bold"/>
              </a:rPr>
              <a:t>)</a:t>
            </a:r>
          </a:p>
          <a:p>
            <a:r>
              <a:rPr lang="en-US" sz="3600" baseline="30000" dirty="0" err="1" smtClean="0">
                <a:solidFill>
                  <a:srgbClr val="000000"/>
                </a:solidFill>
                <a:latin typeface="Arial Rounded MT Bold"/>
                <a:ea typeface="Lucida Grande"/>
                <a:cs typeface="Arial Rounded MT Bold"/>
              </a:rPr>
              <a:t>ν</a:t>
            </a:r>
            <a:r>
              <a:rPr lang="en-US" baseline="-2500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x</a:t>
            </a:r>
            <a:endParaRPr lang="en-US" sz="1050" baseline="15000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254" name="TextBox 548"/>
          <p:cNvSpPr txBox="1"/>
          <p:nvPr/>
        </p:nvSpPr>
        <p:spPr>
          <a:xfrm>
            <a:off x="2321892" y="1791331"/>
            <a:ext cx="43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b="1" baseline="30000" dirty="0" smtClean="0">
                <a:latin typeface="Arial Rounded MT Bold"/>
              </a:rPr>
              <a:t>±</a:t>
            </a:r>
            <a:endParaRPr lang="en-US" b="1" baseline="30000" dirty="0"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47418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r="4159"/>
          <a:stretch/>
        </p:blipFill>
        <p:spPr>
          <a:xfrm>
            <a:off x="587124" y="1627045"/>
            <a:ext cx="4659368" cy="3303905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CC08E2E-B777-804A-A7D0-BE27CB5DB4F9}" type="slidenum">
              <a:rPr lang="en-GB" smtClean="0"/>
              <a:t>9</a:t>
            </a:fld>
            <a:endParaRPr lang="en-GB" dirty="0"/>
          </a:p>
        </p:txBody>
      </p:sp>
      <p:sp>
        <p:nvSpPr>
          <p:cNvPr id="9" name="Titre 2"/>
          <p:cNvSpPr txBox="1">
            <a:spLocks/>
          </p:cNvSpPr>
          <p:nvPr/>
        </p:nvSpPr>
        <p:spPr>
          <a:xfrm>
            <a:off x="4479" y="2494"/>
            <a:ext cx="9144000" cy="7264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rgbClr val="17375E"/>
                </a:solidFill>
              </a:rPr>
              <a:t>Effective Mass</a:t>
            </a:r>
            <a:endParaRPr lang="fr-FR" dirty="0">
              <a:solidFill>
                <a:srgbClr val="17375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5929" y="931189"/>
            <a:ext cx="8696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</a:t>
            </a:r>
            <a:r>
              <a:rPr lang="en-US" sz="2400" dirty="0" smtClean="0"/>
              <a:t>fter triggering, atmospheric </a:t>
            </a:r>
            <a:r>
              <a:rPr lang="en-US" sz="2400" dirty="0" err="1" smtClean="0"/>
              <a:t>muon</a:t>
            </a:r>
            <a:r>
              <a:rPr lang="en-US" sz="2400" dirty="0" smtClean="0"/>
              <a:t> rejection and containment cuts: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7978" y="2014430"/>
            <a:ext cx="79022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</a:rPr>
              <a:t>ν</a:t>
            </a:r>
            <a:r>
              <a:rPr lang="el-GR" sz="2400" baseline="-25000" dirty="0" smtClean="0">
                <a:solidFill>
                  <a:srgbClr val="FF0000"/>
                </a:solidFill>
              </a:rPr>
              <a:t>e</a:t>
            </a:r>
            <a:endParaRPr lang="el-GR" sz="2400" baseline="-25000" dirty="0">
              <a:solidFill>
                <a:srgbClr val="FF0000"/>
              </a:solidFill>
            </a:endParaRPr>
          </a:p>
          <a:p>
            <a:r>
              <a:rPr lang="el-GR" sz="2400" dirty="0">
                <a:solidFill>
                  <a:srgbClr val="0000FF"/>
                </a:solidFill>
              </a:rPr>
              <a:t>ν</a:t>
            </a:r>
            <a:r>
              <a:rPr lang="el-GR" sz="2400" baseline="-25000" dirty="0" smtClean="0">
                <a:solidFill>
                  <a:srgbClr val="0000FF"/>
                </a:solidFill>
              </a:rPr>
              <a:t>μ</a:t>
            </a:r>
            <a:endParaRPr lang="el-GR" sz="2400" baseline="-25000" dirty="0">
              <a:solidFill>
                <a:srgbClr val="0000FF"/>
              </a:solidFill>
            </a:endParaRPr>
          </a:p>
          <a:p>
            <a:r>
              <a:rPr lang="el-GR" sz="2400" dirty="0">
                <a:solidFill>
                  <a:srgbClr val="F400F0"/>
                </a:solidFill>
              </a:rPr>
              <a:t>ν</a:t>
            </a:r>
            <a:r>
              <a:rPr lang="el-GR" sz="2400" baseline="-25000" dirty="0" smtClean="0">
                <a:solidFill>
                  <a:srgbClr val="F400F0"/>
                </a:solidFill>
              </a:rPr>
              <a:t>τ</a:t>
            </a:r>
          </a:p>
          <a:p>
            <a:r>
              <a:rPr lang="el-GR" sz="2400" dirty="0" smtClean="0"/>
              <a:t>NC</a:t>
            </a:r>
            <a:endParaRPr lang="el-GR" sz="2400" dirty="0"/>
          </a:p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55929" y="5075399"/>
            <a:ext cx="641072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Energy threshold determined by DOM spacing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6 </a:t>
            </a:r>
            <a:r>
              <a:rPr lang="en-US" sz="2400" dirty="0">
                <a:solidFill>
                  <a:srgbClr val="3366FF"/>
                </a:solidFill>
              </a:rPr>
              <a:t>Mton@10 </a:t>
            </a:r>
            <a:r>
              <a:rPr lang="en-US" sz="2400" dirty="0" err="1" smtClean="0">
                <a:solidFill>
                  <a:srgbClr val="3366FF"/>
                </a:solidFill>
              </a:rPr>
              <a:t>GeV</a:t>
            </a:r>
            <a:endParaRPr lang="en-US" sz="2400" dirty="0" smtClean="0">
              <a:solidFill>
                <a:srgbClr val="3366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bg-BG" sz="2400" dirty="0" smtClean="0">
                <a:solidFill>
                  <a:srgbClr val="3366FF"/>
                </a:solidFill>
              </a:rPr>
              <a:t>50</a:t>
            </a:r>
            <a:r>
              <a:rPr lang="bg-BG" sz="2400" dirty="0">
                <a:solidFill>
                  <a:srgbClr val="3366FF"/>
                </a:solidFill>
              </a:rPr>
              <a:t>%</a:t>
            </a:r>
            <a:r>
              <a:rPr lang="fr-FR" sz="2400" dirty="0">
                <a:solidFill>
                  <a:srgbClr val="3366FF"/>
                </a:solidFill>
              </a:rPr>
              <a:t> </a:t>
            </a:r>
            <a:r>
              <a:rPr lang="en-US" sz="2400" dirty="0">
                <a:solidFill>
                  <a:srgbClr val="3366FF"/>
                </a:solidFill>
              </a:rPr>
              <a:t>Efficiency at </a:t>
            </a:r>
            <a:r>
              <a:rPr lang="en-US" sz="2400" dirty="0" smtClean="0">
                <a:solidFill>
                  <a:srgbClr val="3366FF"/>
                </a:solidFill>
              </a:rPr>
              <a:t>5</a:t>
            </a:r>
            <a:r>
              <a:rPr lang="en-US" sz="2400" dirty="0">
                <a:solidFill>
                  <a:srgbClr val="3366FF"/>
                </a:solidFill>
              </a:rPr>
              <a:t> </a:t>
            </a:r>
            <a:r>
              <a:rPr lang="en-US" sz="2400" dirty="0" err="1" smtClean="0">
                <a:solidFill>
                  <a:srgbClr val="3366FF"/>
                </a:solidFill>
              </a:rPr>
              <a:t>GeV</a:t>
            </a:r>
            <a:endParaRPr lang="en-US" sz="2400" dirty="0" smtClean="0">
              <a:solidFill>
                <a:srgbClr val="3366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76762" y="2218658"/>
            <a:ext cx="2575375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Events/</a:t>
            </a:r>
            <a:r>
              <a:rPr lang="en-US" sz="2800" dirty="0" err="1" smtClean="0"/>
              <a:t>yr</a:t>
            </a:r>
            <a:r>
              <a:rPr lang="en-US" sz="2800" dirty="0" smtClean="0"/>
              <a:t> (</a:t>
            </a:r>
            <a:r>
              <a:rPr lang="en-US" sz="2800" dirty="0" err="1" smtClean="0"/>
              <a:t>atm</a:t>
            </a:r>
            <a:r>
              <a:rPr lang="en-US" sz="2800" dirty="0" smtClean="0"/>
              <a:t>):</a:t>
            </a:r>
          </a:p>
          <a:p>
            <a:r>
              <a:rPr lang="fr-FR" sz="2800" dirty="0" err="1">
                <a:solidFill>
                  <a:srgbClr val="FF0000"/>
                </a:solidFill>
                <a:ea typeface="Lucida Grande"/>
                <a:cs typeface="Lucida Grande"/>
              </a:rPr>
              <a:t>ν</a:t>
            </a:r>
            <a:r>
              <a:rPr lang="fr-FR" sz="2800" baseline="-25000" dirty="0" err="1">
                <a:solidFill>
                  <a:srgbClr val="FF0000"/>
                </a:solidFill>
                <a:cs typeface="Comic Sans MS"/>
              </a:rPr>
              <a:t>e</a:t>
            </a:r>
            <a:r>
              <a:rPr lang="fr-FR" sz="2800" dirty="0" err="1">
                <a:solidFill>
                  <a:srgbClr val="FF0000"/>
                </a:solidFill>
                <a:cs typeface="Comic Sans MS"/>
              </a:rPr>
              <a:t>CC</a:t>
            </a:r>
            <a:r>
              <a:rPr lang="fr-FR" sz="2800" dirty="0">
                <a:solidFill>
                  <a:srgbClr val="FF0000"/>
                </a:solidFill>
                <a:cs typeface="Comic Sans MS"/>
              </a:rPr>
              <a:t>: </a:t>
            </a:r>
            <a:r>
              <a:rPr lang="en-US" sz="2800" dirty="0" smtClean="0">
                <a:solidFill>
                  <a:srgbClr val="FF0000"/>
                </a:solidFill>
              </a:rPr>
              <a:t>17,300</a:t>
            </a:r>
            <a:endParaRPr lang="fr-FR" sz="2800" dirty="0" smtClean="0">
              <a:solidFill>
                <a:srgbClr val="3366FF"/>
              </a:solidFill>
              <a:ea typeface="Lucida Grande"/>
              <a:cs typeface="Lucida Grande"/>
            </a:endParaRPr>
          </a:p>
          <a:p>
            <a:r>
              <a:rPr lang="fr-FR" sz="2800" dirty="0" err="1" smtClean="0">
                <a:solidFill>
                  <a:srgbClr val="3366FF"/>
                </a:solidFill>
                <a:ea typeface="Lucida Grande"/>
                <a:cs typeface="Lucida Grande"/>
              </a:rPr>
              <a:t>ν</a:t>
            </a:r>
            <a:r>
              <a:rPr lang="fr-FR" sz="2800" baseline="-25000" dirty="0" err="1" smtClean="0">
                <a:solidFill>
                  <a:srgbClr val="3366FF"/>
                </a:solidFill>
                <a:ea typeface="Lucida Grande"/>
                <a:cs typeface="Lucida Grande"/>
              </a:rPr>
              <a:t>μ</a:t>
            </a:r>
            <a:r>
              <a:rPr lang="fr-FR" sz="2800" dirty="0" err="1" smtClean="0">
                <a:solidFill>
                  <a:srgbClr val="3366FF"/>
                </a:solidFill>
                <a:ea typeface="Lucida Grande"/>
                <a:cs typeface="Lucida Grande"/>
              </a:rPr>
              <a:t>CC</a:t>
            </a:r>
            <a:r>
              <a:rPr lang="fr-FR" sz="2800" dirty="0" smtClean="0">
                <a:solidFill>
                  <a:srgbClr val="3366FF"/>
                </a:solidFill>
                <a:ea typeface="Lucida Grande"/>
                <a:cs typeface="Lucida Grande"/>
              </a:rPr>
              <a:t>: </a:t>
            </a:r>
            <a:r>
              <a:rPr lang="en-US" sz="2800" dirty="0" smtClean="0">
                <a:solidFill>
                  <a:srgbClr val="3366FF"/>
                </a:solidFill>
              </a:rPr>
              <a:t>24,800</a:t>
            </a:r>
          </a:p>
          <a:p>
            <a:r>
              <a:rPr lang="fr-FR" sz="2800" dirty="0" err="1" smtClean="0">
                <a:solidFill>
                  <a:srgbClr val="F400F0"/>
                </a:solidFill>
                <a:ea typeface="Lucida Grande"/>
                <a:cs typeface="Lucida Grande"/>
              </a:rPr>
              <a:t>ν</a:t>
            </a:r>
            <a:r>
              <a:rPr lang="fr-FR" sz="2800" baseline="-25000" dirty="0" err="1" smtClean="0">
                <a:solidFill>
                  <a:srgbClr val="F400F0"/>
                </a:solidFill>
                <a:ea typeface="Lucida Grande"/>
                <a:cs typeface="Lucida Grande"/>
              </a:rPr>
              <a:t>τ</a:t>
            </a:r>
            <a:r>
              <a:rPr lang="fr-FR" sz="2800" dirty="0" err="1" smtClean="0">
                <a:solidFill>
                  <a:srgbClr val="F400F0"/>
                </a:solidFill>
                <a:cs typeface="Comic Sans MS"/>
              </a:rPr>
              <a:t>CC</a:t>
            </a:r>
            <a:r>
              <a:rPr lang="fr-FR" sz="2800" dirty="0">
                <a:solidFill>
                  <a:srgbClr val="F400F0"/>
                </a:solidFill>
                <a:cs typeface="Comic Sans MS"/>
              </a:rPr>
              <a:t>: </a:t>
            </a:r>
            <a:r>
              <a:rPr lang="en-US" sz="2800" dirty="0" smtClean="0">
                <a:solidFill>
                  <a:srgbClr val="F400F0"/>
                </a:solidFill>
              </a:rPr>
              <a:t>3,100</a:t>
            </a:r>
          </a:p>
          <a:p>
            <a:r>
              <a:rPr lang="en-US" sz="2800" dirty="0" smtClean="0"/>
              <a:t>NC: 5,300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8183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22099</TotalTime>
  <Words>2200</Words>
  <Application>Microsoft Macintosh PowerPoint</Application>
  <PresentationFormat>Présentation à l'écran (4:3)</PresentationFormat>
  <Paragraphs>693</Paragraphs>
  <Slides>53</Slides>
  <Notes>11</Notes>
  <HiddenSlides>0</HiddenSlides>
  <MMClips>2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53</vt:i4>
      </vt:variant>
    </vt:vector>
  </HeadingPairs>
  <TitlesOfParts>
    <vt:vector size="56" baseType="lpstr">
      <vt:lpstr>Thème Office</vt:lpstr>
      <vt:lpstr>1_Thème Office</vt:lpstr>
      <vt:lpstr>2_Thème Office</vt:lpstr>
      <vt:lpstr>Présentation PowerPoint</vt:lpstr>
      <vt:lpstr>Présentation PowerPoint</vt:lpstr>
      <vt:lpstr>Présentation PowerPoint</vt:lpstr>
      <vt:lpstr>From MeV n to PeV n</vt:lpstr>
      <vt:lpstr>Présentation PowerPoint</vt:lpstr>
      <vt:lpstr>KM3NeT Technology</vt:lpstr>
      <vt:lpstr>Présentation PowerPoint</vt:lpstr>
      <vt:lpstr>Neutrino Signatures</vt:lpstr>
      <vt:lpstr>Présentation PowerPoint</vt:lpstr>
      <vt:lpstr>Présentation PowerPoint</vt:lpstr>
      <vt:lpstr>Présentation PowerPoint</vt:lpstr>
      <vt:lpstr>Measuring NeutrinoMassHierarchy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P2O :  Protvino to ORCA </vt:lpstr>
      <vt:lpstr>Présentation PowerPoint</vt:lpstr>
      <vt:lpstr>Comparison of LBL Projects</vt:lpstr>
      <vt:lpstr>Comparison of LBL Projects</vt:lpstr>
      <vt:lpstr>Neutrino Flux</vt:lpstr>
      <vt:lpstr>Oscillation Probabilities</vt:lpstr>
      <vt:lpstr>Event numbers – Neutrino Beam</vt:lpstr>
      <vt:lpstr>NMH determination</vt:lpstr>
      <vt:lpstr>Sensitivity to δCP</vt:lpstr>
      <vt:lpstr>Complementarity JUNO – ORCA</vt:lpstr>
      <vt:lpstr>Complementarity JUNO – ORCA</vt:lpstr>
      <vt:lpstr>Conclusion</vt:lpstr>
      <vt:lpstr>Backup</vt:lpstr>
      <vt:lpstr>Antares Optical Module Efficiencies</vt:lpstr>
      <vt:lpstr>Présentation PowerPoint</vt:lpstr>
      <vt:lpstr>Présentation PowerPoint</vt:lpstr>
      <vt:lpstr>Présentation PowerPoint</vt:lpstr>
      <vt:lpstr>Events after PID</vt:lpstr>
      <vt:lpstr>Comparison of LBL Projects</vt:lpstr>
      <vt:lpstr>Cross section</vt:lpstr>
      <vt:lpstr>Cross section</vt:lpstr>
      <vt:lpstr>Event numbers – Neutrino Beam</vt:lpstr>
      <vt:lpstr>Proton Accelerator Complex Protvino</vt:lpstr>
      <vt:lpstr>Modified Multi-Parameter fit</vt:lpstr>
      <vt:lpstr>Comparison to DUNE CDR</vt:lpstr>
      <vt:lpstr>Measurement of δCP</vt:lpstr>
      <vt:lpstr>Comparison of Future projects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Neutrino entre Terre et Mer Introduction</dc:title>
  <dc:creator>Brunner</dc:creator>
  <cp:lastModifiedBy>Brunner</cp:lastModifiedBy>
  <cp:revision>158</cp:revision>
  <cp:lastPrinted>2018-02-13T13:31:22Z</cp:lastPrinted>
  <dcterms:created xsi:type="dcterms:W3CDTF">2017-12-11T12:43:24Z</dcterms:created>
  <dcterms:modified xsi:type="dcterms:W3CDTF">2018-05-22T22:07:21Z</dcterms:modified>
</cp:coreProperties>
</file>