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72" r:id="rId3"/>
    <p:sldId id="257" r:id="rId4"/>
    <p:sldId id="258" r:id="rId5"/>
    <p:sldId id="260" r:id="rId6"/>
    <p:sldId id="259" r:id="rId7"/>
    <p:sldId id="262" r:id="rId8"/>
    <p:sldId id="261" r:id="rId9"/>
    <p:sldId id="265" r:id="rId10"/>
    <p:sldId id="263" r:id="rId11"/>
    <p:sldId id="264" r:id="rId12"/>
    <p:sldId id="266" r:id="rId13"/>
    <p:sldId id="267" r:id="rId14"/>
    <p:sldId id="268" r:id="rId15"/>
    <p:sldId id="269" r:id="rId16"/>
    <p:sldId id="270" r:id="rId17"/>
    <p:sldId id="271" r:id="rId18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5" d="100"/>
          <a:sy n="65" d="100"/>
        </p:scale>
        <p:origin x="-216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61ED7D-9A72-4D40-A0F0-9F9ED60A9772}" type="datetimeFigureOut">
              <a:rPr lang="fr-FR" smtClean="0"/>
              <a:t>21/05/2018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47A799-7DC3-964A-932D-64CC28E473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3349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Shape 3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04922-152E-1A4B-8FEB-BDE7F7C5C4BD}" type="datetimeFigureOut">
              <a:rPr lang="fr-FR" smtClean="0"/>
              <a:t>21/05/2018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7E7B4-8EC5-E547-9E6D-3845B4419B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0371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04922-152E-1A4B-8FEB-BDE7F7C5C4BD}" type="datetimeFigureOut">
              <a:rPr lang="fr-FR" smtClean="0"/>
              <a:t>21/05/2018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7E7B4-8EC5-E547-9E6D-3845B4419B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4570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04922-152E-1A4B-8FEB-BDE7F7C5C4BD}" type="datetimeFigureOut">
              <a:rPr lang="fr-FR" smtClean="0"/>
              <a:t>21/05/2018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7E7B4-8EC5-E547-9E6D-3845B4419B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6647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3/10/16</a:t>
            </a:r>
            <a:endParaRPr lang="en-US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IPRD2016-Siena</a:t>
            </a:r>
            <a:endParaRPr 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F336A0-402C-FC47-A72D-785A4C752B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155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04922-152E-1A4B-8FEB-BDE7F7C5C4BD}" type="datetimeFigureOut">
              <a:rPr lang="fr-FR" smtClean="0"/>
              <a:t>21/05/2018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7E7B4-8EC5-E547-9E6D-3845B4419B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8732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04922-152E-1A4B-8FEB-BDE7F7C5C4BD}" type="datetimeFigureOut">
              <a:rPr lang="fr-FR" smtClean="0"/>
              <a:t>21/05/2018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7E7B4-8EC5-E547-9E6D-3845B4419B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826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04922-152E-1A4B-8FEB-BDE7F7C5C4BD}" type="datetimeFigureOut">
              <a:rPr lang="fr-FR" smtClean="0"/>
              <a:t>21/05/2018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7E7B4-8EC5-E547-9E6D-3845B4419B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6519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04922-152E-1A4B-8FEB-BDE7F7C5C4BD}" type="datetimeFigureOut">
              <a:rPr lang="fr-FR" smtClean="0"/>
              <a:t>21/05/2018</a:t>
            </a:fld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7E7B4-8EC5-E547-9E6D-3845B4419B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4516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04922-152E-1A4B-8FEB-BDE7F7C5C4BD}" type="datetimeFigureOut">
              <a:rPr lang="fr-FR" smtClean="0"/>
              <a:t>21/05/2018</a:t>
            </a:fld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7E7B4-8EC5-E547-9E6D-3845B4419B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175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04922-152E-1A4B-8FEB-BDE7F7C5C4BD}" type="datetimeFigureOut">
              <a:rPr lang="fr-FR" smtClean="0"/>
              <a:t>21/05/2018</a:t>
            </a:fld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7E7B4-8EC5-E547-9E6D-3845B4419B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0065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04922-152E-1A4B-8FEB-BDE7F7C5C4BD}" type="datetimeFigureOut">
              <a:rPr lang="fr-FR" smtClean="0"/>
              <a:t>21/05/2018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7E7B4-8EC5-E547-9E6D-3845B4419B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7243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04922-152E-1A4B-8FEB-BDE7F7C5C4BD}" type="datetimeFigureOut">
              <a:rPr lang="fr-FR" smtClean="0"/>
              <a:t>21/05/2018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7E7B4-8EC5-E547-9E6D-3845B4419B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4383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404922-152E-1A4B-8FEB-BDE7F7C5C4BD}" type="datetimeFigureOut">
              <a:rPr lang="fr-FR" smtClean="0"/>
              <a:t>21/05/2018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17E7B4-8EC5-E547-9E6D-3845B4419B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5871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jp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45396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GB" dirty="0"/>
              <a:t>CMS </a:t>
            </a:r>
            <a:r>
              <a:rPr lang="en-GB" dirty="0" smtClean="0"/>
              <a:t>upgrade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 </a:t>
            </a:r>
            <a:r>
              <a:rPr lang="en-GB" sz="3100" dirty="0"/>
              <a:t>New electronics for the CMS RPC upgrade </a:t>
            </a:r>
            <a:r>
              <a:rPr lang="en-GB" sz="3100" dirty="0" smtClean="0"/>
              <a:t>project</a:t>
            </a:r>
            <a:endParaRPr lang="en-GB" sz="31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err="1" smtClean="0"/>
              <a:t>I.Laktineh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6660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01011" y="136869"/>
            <a:ext cx="805890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First </a:t>
            </a:r>
            <a:r>
              <a:rPr lang="en-US" b="1" dirty="0" smtClean="0">
                <a:solidFill>
                  <a:srgbClr val="FF0000"/>
                </a:solidFill>
              </a:rPr>
              <a:t>solution </a:t>
            </a:r>
            <a:r>
              <a:rPr lang="en-US" b="1" dirty="0" smtClean="0">
                <a:solidFill>
                  <a:srgbClr val="FF0000"/>
                </a:solidFill>
              </a:rPr>
              <a:t>(coax) </a:t>
            </a:r>
            <a:r>
              <a:rPr lang="en-US" dirty="0" smtClean="0"/>
              <a:t>: one  </a:t>
            </a:r>
            <a:r>
              <a:rPr lang="en-US" dirty="0" smtClean="0"/>
              <a:t>layer PCB with strips. Return-strips are replaced with coaxial cables with the same impedance (company found : ELVIA)</a:t>
            </a:r>
            <a:r>
              <a:rPr lang="en-US" dirty="0" smtClean="0"/>
              <a:t>.</a:t>
            </a:r>
          </a:p>
          <a:p>
            <a:r>
              <a:rPr lang="en-US" dirty="0" smtClean="0"/>
              <a:t>ASICs and FPGAs on a separate board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ZoneTexte 4"/>
          <p:cNvSpPr txBox="1"/>
          <p:nvPr/>
        </p:nvSpPr>
        <p:spPr>
          <a:xfrm>
            <a:off x="387258" y="6098811"/>
            <a:ext cx="86631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This solution is equivalent to the one already tested but simpler and cheaper. </a:t>
            </a:r>
          </a:p>
        </p:txBody>
      </p:sp>
      <p:grpSp>
        <p:nvGrpSpPr>
          <p:cNvPr id="2" name="Grouper 35"/>
          <p:cNvGrpSpPr/>
          <p:nvPr/>
        </p:nvGrpSpPr>
        <p:grpSpPr>
          <a:xfrm>
            <a:off x="99388" y="4391655"/>
            <a:ext cx="4527828" cy="1310672"/>
            <a:chOff x="0" y="-27893"/>
            <a:chExt cx="5832000" cy="1669494"/>
          </a:xfrm>
          <a:extLst>
            <a:ext uri="{0CCBE362-F206-4b92-989A-16890622DB6E}">
              <ma14:wrappingTextBoxFlag xmlns:ma14="http://schemas.microsoft.com/office/mac/drawingml/2011/main"/>
            </a:ext>
          </a:extLst>
        </p:grpSpPr>
        <p:sp>
          <p:nvSpPr>
            <p:cNvPr id="37" name="Rectangle 36"/>
            <p:cNvSpPr/>
            <p:nvPr/>
          </p:nvSpPr>
          <p:spPr>
            <a:xfrm>
              <a:off x="1038225" y="1152525"/>
              <a:ext cx="3771900" cy="10731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0" y="1143000"/>
              <a:ext cx="918210" cy="1143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39" name="Triangle rectangle 38"/>
            <p:cNvSpPr/>
            <p:nvPr/>
          </p:nvSpPr>
          <p:spPr>
            <a:xfrm flipH="1">
              <a:off x="571500" y="914400"/>
              <a:ext cx="281216" cy="231140"/>
            </a:xfrm>
            <a:prstGeom prst="rtTriangle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grpSp>
          <p:nvGrpSpPr>
            <p:cNvPr id="3" name="Grouper 40"/>
            <p:cNvGrpSpPr/>
            <p:nvPr/>
          </p:nvGrpSpPr>
          <p:grpSpPr>
            <a:xfrm>
              <a:off x="0" y="-27893"/>
              <a:ext cx="5832000" cy="1669494"/>
              <a:chOff x="0" y="-27870"/>
              <a:chExt cx="5833110" cy="1668075"/>
            </a:xfrm>
            <a:extLst>
              <a:ext uri="{0CCBE362-F206-4b92-989A-16890622DB6E}">
                <ma14:wrappingTextBoxFlag xmlns:ma14="http://schemas.microsoft.com/office/mac/drawingml/2011/main"/>
              </a:ext>
            </a:extLst>
          </p:grpSpPr>
          <p:sp>
            <p:nvSpPr>
              <p:cNvPr id="42" name="Rectangle 41"/>
              <p:cNvSpPr/>
              <p:nvPr/>
            </p:nvSpPr>
            <p:spPr>
              <a:xfrm>
                <a:off x="0" y="1257300"/>
                <a:ext cx="5833110" cy="38290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4914900" y="1143000"/>
                <a:ext cx="918210" cy="11430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grpSp>
            <p:nvGrpSpPr>
              <p:cNvPr id="6" name="Grouper 43"/>
              <p:cNvGrpSpPr/>
              <p:nvPr/>
            </p:nvGrpSpPr>
            <p:grpSpPr>
              <a:xfrm>
                <a:off x="923925" y="676275"/>
                <a:ext cx="1937385" cy="695325"/>
                <a:chOff x="0" y="0"/>
                <a:chExt cx="2747010" cy="695325"/>
              </a:xfrm>
            </p:grpSpPr>
            <p:sp>
              <p:nvSpPr>
                <p:cNvPr id="62" name="Arc 61"/>
                <p:cNvSpPr/>
                <p:nvPr/>
              </p:nvSpPr>
              <p:spPr>
                <a:xfrm flipH="1">
                  <a:off x="0" y="0"/>
                  <a:ext cx="2737485" cy="685800"/>
                </a:xfrm>
                <a:prstGeom prst="arc">
                  <a:avLst/>
                </a:prstGeom>
                <a:ln w="14922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63" name="Arc 62"/>
                <p:cNvSpPr/>
                <p:nvPr/>
              </p:nvSpPr>
              <p:spPr>
                <a:xfrm flipH="1">
                  <a:off x="9525" y="9525"/>
                  <a:ext cx="2737485" cy="685800"/>
                </a:xfrm>
                <a:prstGeom prst="arc">
                  <a:avLst>
                    <a:gd name="adj1" fmla="val 14718037"/>
                    <a:gd name="adj2" fmla="val 347935"/>
                  </a:avLst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20" name="Grouper 44"/>
              <p:cNvGrpSpPr/>
              <p:nvPr/>
            </p:nvGrpSpPr>
            <p:grpSpPr>
              <a:xfrm flipH="1">
                <a:off x="2171700" y="676275"/>
                <a:ext cx="2747010" cy="695325"/>
                <a:chOff x="0" y="0"/>
                <a:chExt cx="2747010" cy="695325"/>
              </a:xfrm>
            </p:grpSpPr>
            <p:sp>
              <p:nvSpPr>
                <p:cNvPr id="60" name="Arc 59"/>
                <p:cNvSpPr/>
                <p:nvPr/>
              </p:nvSpPr>
              <p:spPr>
                <a:xfrm flipH="1">
                  <a:off x="0" y="0"/>
                  <a:ext cx="2737485" cy="685800"/>
                </a:xfrm>
                <a:prstGeom prst="arc">
                  <a:avLst/>
                </a:prstGeom>
                <a:ln w="14922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61" name="Arc 60"/>
                <p:cNvSpPr/>
                <p:nvPr/>
              </p:nvSpPr>
              <p:spPr>
                <a:xfrm flipH="1">
                  <a:off x="9525" y="9525"/>
                  <a:ext cx="2737485" cy="685800"/>
                </a:xfrm>
                <a:prstGeom prst="arc">
                  <a:avLst>
                    <a:gd name="adj1" fmla="val 14221839"/>
                    <a:gd name="adj2" fmla="val 347935"/>
                  </a:avLst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/>
                </a:p>
              </p:txBody>
            </p:sp>
          </p:grpSp>
          <p:sp>
            <p:nvSpPr>
              <p:cNvPr id="46" name="Triangle rectangle 45"/>
              <p:cNvSpPr/>
              <p:nvPr/>
            </p:nvSpPr>
            <p:spPr>
              <a:xfrm>
                <a:off x="4981575" y="923925"/>
                <a:ext cx="281216" cy="231140"/>
              </a:xfrm>
              <a:prstGeom prst="rtTriangle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1828800" y="800100"/>
                <a:ext cx="567690" cy="116840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2286000" y="571500"/>
                <a:ext cx="114300" cy="228600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3086100" y="809625"/>
                <a:ext cx="567690" cy="107315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3095625" y="571500"/>
                <a:ext cx="114300" cy="228600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2400300" y="809625"/>
                <a:ext cx="685800" cy="107315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2971800" y="571500"/>
                <a:ext cx="114300" cy="23558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2409825" y="581025"/>
                <a:ext cx="108585" cy="22161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54" name="Zone de texte 181"/>
              <p:cNvSpPr txBox="1"/>
              <p:nvPr/>
            </p:nvSpPr>
            <p:spPr>
              <a:xfrm>
                <a:off x="0" y="914400"/>
                <a:ext cx="471170" cy="34544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fr-FR" sz="1200" dirty="0">
                    <a:effectLst/>
                    <a:ea typeface="Calibri"/>
                    <a:cs typeface="Times New Roman"/>
                  </a:rPr>
                  <a:t>GND</a:t>
                </a:r>
              </a:p>
            </p:txBody>
          </p:sp>
          <p:sp>
            <p:nvSpPr>
              <p:cNvPr id="55" name="Zone de texte 182"/>
              <p:cNvSpPr txBox="1"/>
              <p:nvPr/>
            </p:nvSpPr>
            <p:spPr>
              <a:xfrm>
                <a:off x="1038225" y="238125"/>
                <a:ext cx="466725" cy="34544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fr-FR" sz="1200">
                    <a:effectLst/>
                    <a:ea typeface="Calibri"/>
                    <a:cs typeface="Times New Roman"/>
                  </a:rPr>
                  <a:t>coax</a:t>
                </a:r>
              </a:p>
            </p:txBody>
          </p:sp>
          <p:sp>
            <p:nvSpPr>
              <p:cNvPr id="56" name="Zone de texte 183"/>
              <p:cNvSpPr txBox="1"/>
              <p:nvPr/>
            </p:nvSpPr>
            <p:spPr>
              <a:xfrm>
                <a:off x="4124325" y="352425"/>
                <a:ext cx="466725" cy="34544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fr-FR" sz="1200">
                    <a:effectLst/>
                    <a:ea typeface="Calibri"/>
                    <a:cs typeface="Times New Roman"/>
                  </a:rPr>
                  <a:t>coax</a:t>
                </a:r>
              </a:p>
            </p:txBody>
          </p:sp>
          <p:sp>
            <p:nvSpPr>
              <p:cNvPr id="57" name="Zone de texte 184"/>
              <p:cNvSpPr txBox="1"/>
              <p:nvPr/>
            </p:nvSpPr>
            <p:spPr>
              <a:xfrm>
                <a:off x="2514600" y="228600"/>
                <a:ext cx="327660" cy="34544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fr-FR" sz="1200">
                    <a:effectLst/>
                    <a:ea typeface="Calibri"/>
                    <a:cs typeface="Times New Roman"/>
                  </a:rPr>
                  <a:t>FE</a:t>
                </a:r>
              </a:p>
            </p:txBody>
          </p:sp>
          <p:sp>
            <p:nvSpPr>
              <p:cNvPr id="58" name="Zone de texte 185"/>
              <p:cNvSpPr txBox="1"/>
              <p:nvPr/>
            </p:nvSpPr>
            <p:spPr>
              <a:xfrm>
                <a:off x="1504950" y="-27870"/>
                <a:ext cx="1356359" cy="45974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fr-FR" sz="1200" dirty="0" smtClean="0">
                    <a:effectLst/>
                    <a:ea typeface="Calibri"/>
                    <a:cs typeface="Times New Roman"/>
                  </a:rPr>
                  <a:t> </a:t>
                </a:r>
                <a:r>
                  <a:rPr lang="fr-FR" sz="1200" dirty="0" err="1">
                    <a:effectLst/>
                    <a:ea typeface="Calibri"/>
                    <a:cs typeface="Times New Roman"/>
                  </a:rPr>
                  <a:t>adapt</a:t>
                </a:r>
                <a:r>
                  <a:rPr lang="fr-FR" sz="1200" dirty="0" smtClean="0">
                    <a:effectLst/>
                    <a:ea typeface="Calibri"/>
                    <a:cs typeface="Times New Roman"/>
                  </a:rPr>
                  <a:t>. </a:t>
                </a:r>
                <a:r>
                  <a:rPr lang="fr-FR" sz="1200" dirty="0" err="1" smtClean="0">
                    <a:effectLst/>
                    <a:ea typeface="Calibri"/>
                    <a:cs typeface="Times New Roman"/>
                  </a:rPr>
                  <a:t>board</a:t>
                </a:r>
                <a:endParaRPr lang="fr-FR" sz="1200" dirty="0">
                  <a:effectLst/>
                  <a:ea typeface="Calibri"/>
                  <a:cs typeface="Times New Roman"/>
                </a:endParaRPr>
              </a:p>
            </p:txBody>
          </p:sp>
          <p:sp>
            <p:nvSpPr>
              <p:cNvPr id="59" name="Zone de texte 186"/>
              <p:cNvSpPr txBox="1"/>
              <p:nvPr/>
            </p:nvSpPr>
            <p:spPr>
              <a:xfrm>
                <a:off x="3095624" y="9525"/>
                <a:ext cx="1330914" cy="45974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fr-FR" sz="1200" dirty="0" err="1" smtClean="0">
                    <a:effectLst/>
                    <a:ea typeface="Calibri"/>
                    <a:cs typeface="Times New Roman"/>
                  </a:rPr>
                  <a:t>adapt</a:t>
                </a:r>
                <a:r>
                  <a:rPr lang="fr-FR" sz="1200" dirty="0" smtClean="0">
                    <a:effectLst/>
                    <a:ea typeface="Calibri"/>
                    <a:cs typeface="Times New Roman"/>
                  </a:rPr>
                  <a:t>. </a:t>
                </a:r>
                <a:r>
                  <a:rPr lang="fr-FR" sz="1200" dirty="0" err="1" smtClean="0">
                    <a:effectLst/>
                    <a:ea typeface="Calibri"/>
                    <a:cs typeface="Times New Roman"/>
                  </a:rPr>
                  <a:t>board</a:t>
                </a:r>
                <a:endParaRPr lang="fr-FR" sz="1200" dirty="0">
                  <a:effectLst/>
                  <a:ea typeface="Calibri"/>
                  <a:cs typeface="Times New Roman"/>
                </a:endParaRPr>
              </a:p>
            </p:txBody>
          </p:sp>
        </p:grpSp>
        <p:sp>
          <p:nvSpPr>
            <p:cNvPr id="40" name="Zone de texte 163"/>
            <p:cNvSpPr txBox="1"/>
            <p:nvPr/>
          </p:nvSpPr>
          <p:spPr>
            <a:xfrm>
              <a:off x="2524126" y="1066118"/>
              <a:ext cx="462280" cy="345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fr-FR" sz="1200" dirty="0" err="1">
                  <a:effectLst/>
                  <a:ea typeface="Calibri"/>
                  <a:cs typeface="Times New Roman"/>
                </a:rPr>
                <a:t>strip</a:t>
              </a:r>
              <a:endParaRPr lang="fr-FR" sz="1200" dirty="0">
                <a:effectLst/>
                <a:ea typeface="Calibri"/>
                <a:cs typeface="Times New Roman"/>
              </a:endParaRPr>
            </a:p>
          </p:txBody>
        </p:sp>
      </p:grpSp>
      <p:grpSp>
        <p:nvGrpSpPr>
          <p:cNvPr id="23" name="Grouper 67"/>
          <p:cNvGrpSpPr/>
          <p:nvPr/>
        </p:nvGrpSpPr>
        <p:grpSpPr>
          <a:xfrm>
            <a:off x="164109" y="1393902"/>
            <a:ext cx="2318441" cy="2568789"/>
            <a:chOff x="301417" y="2533309"/>
            <a:chExt cx="2186410" cy="2811434"/>
          </a:xfrm>
        </p:grpSpPr>
        <p:grpSp>
          <p:nvGrpSpPr>
            <p:cNvPr id="24" name="Grouper 5"/>
            <p:cNvGrpSpPr/>
            <p:nvPr/>
          </p:nvGrpSpPr>
          <p:grpSpPr>
            <a:xfrm>
              <a:off x="301417" y="2533309"/>
              <a:ext cx="2186410" cy="2811434"/>
              <a:chOff x="1" y="-108311"/>
              <a:chExt cx="4680595" cy="4635226"/>
            </a:xfrm>
          </p:grpSpPr>
          <p:sp>
            <p:nvSpPr>
              <p:cNvPr id="7" name="Trapèze 6"/>
              <p:cNvSpPr/>
              <p:nvPr/>
            </p:nvSpPr>
            <p:spPr>
              <a:xfrm>
                <a:off x="1" y="1"/>
                <a:ext cx="4680595" cy="4495800"/>
              </a:xfrm>
              <a:prstGeom prst="trapezoid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1133479" y="1"/>
                <a:ext cx="2400304" cy="228599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14300" y="4229100"/>
                <a:ext cx="4451994" cy="273685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1485904" y="342900"/>
                <a:ext cx="222885" cy="3774439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1819278" y="342900"/>
                <a:ext cx="222885" cy="3774439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2171706" y="352426"/>
                <a:ext cx="222885" cy="3774439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3" name="Zone de texte 48"/>
              <p:cNvSpPr txBox="1"/>
              <p:nvPr/>
            </p:nvSpPr>
            <p:spPr>
              <a:xfrm>
                <a:off x="1511792" y="-108311"/>
                <a:ext cx="1627308" cy="2286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fr-FR" sz="1200" dirty="0">
                    <a:effectLst/>
                    <a:ea typeface="Calibri"/>
                    <a:cs typeface="Times New Roman"/>
                  </a:rPr>
                  <a:t>GND</a:t>
                </a:r>
              </a:p>
            </p:txBody>
          </p:sp>
          <p:sp>
            <p:nvSpPr>
              <p:cNvPr id="14" name="Zone de texte 49"/>
              <p:cNvSpPr txBox="1"/>
              <p:nvPr/>
            </p:nvSpPr>
            <p:spPr>
              <a:xfrm>
                <a:off x="1465652" y="4126865"/>
                <a:ext cx="1740122" cy="40005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fr-FR" sz="1200" dirty="0">
                    <a:effectLst/>
                    <a:ea typeface="Calibri"/>
                    <a:cs typeface="Times New Roman"/>
                  </a:rPr>
                  <a:t>GND</a:t>
                </a: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2505080" y="352426"/>
                <a:ext cx="222885" cy="3774439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2857505" y="352426"/>
                <a:ext cx="222885" cy="3774439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3190882" y="352426"/>
                <a:ext cx="222885" cy="3774439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143000" y="352426"/>
                <a:ext cx="222885" cy="3774439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5" name="Zone de texte 50"/>
              <p:cNvSpPr txBox="1"/>
              <p:nvPr/>
            </p:nvSpPr>
            <p:spPr>
              <a:xfrm>
                <a:off x="1600204" y="1781176"/>
                <a:ext cx="1480184" cy="3454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fr-FR" sz="1200" dirty="0" err="1">
                    <a:effectLst/>
                    <a:ea typeface="Calibri"/>
                    <a:cs typeface="Times New Roman"/>
                  </a:rPr>
                  <a:t>strips</a:t>
                </a:r>
                <a:endParaRPr lang="fr-FR" sz="1200" dirty="0">
                  <a:effectLst/>
                  <a:ea typeface="Calibri"/>
                  <a:cs typeface="Times New Roman"/>
                </a:endParaRPr>
              </a:p>
            </p:txBody>
          </p:sp>
        </p:grpSp>
        <p:cxnSp>
          <p:nvCxnSpPr>
            <p:cNvPr id="21" name="Forme 20"/>
            <p:cNvCxnSpPr/>
            <p:nvPr/>
          </p:nvCxnSpPr>
          <p:spPr>
            <a:xfrm rot="5400000" flipH="1" flipV="1">
              <a:off x="1911380" y="4504251"/>
              <a:ext cx="305371" cy="735855"/>
            </a:xfrm>
            <a:prstGeom prst="curvedConnector4">
              <a:avLst>
                <a:gd name="adj1" fmla="val -74860"/>
                <a:gd name="adj2" fmla="val 52824"/>
              </a:avLst>
            </a:prstGeom>
            <a:ln w="50800"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Forme 21"/>
            <p:cNvCxnSpPr/>
            <p:nvPr/>
          </p:nvCxnSpPr>
          <p:spPr>
            <a:xfrm>
              <a:off x="1688057" y="2852551"/>
              <a:ext cx="788822" cy="578510"/>
            </a:xfrm>
            <a:prstGeom prst="curvedConnector3">
              <a:avLst>
                <a:gd name="adj1" fmla="val 50000"/>
              </a:avLst>
            </a:prstGeom>
            <a:ln w="50800"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cteur droit 65"/>
            <p:cNvCxnSpPr>
              <a:stCxn id="17" idx="0"/>
            </p:cNvCxnSpPr>
            <p:nvPr/>
          </p:nvCxnSpPr>
          <p:spPr>
            <a:xfrm rot="16200000" flipV="1">
              <a:off x="1607732" y="2732216"/>
              <a:ext cx="160873" cy="222"/>
            </a:xfrm>
            <a:prstGeom prst="line">
              <a:avLst/>
            </a:prstGeom>
            <a:ln w="76200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cteur droit 66"/>
            <p:cNvCxnSpPr/>
            <p:nvPr/>
          </p:nvCxnSpPr>
          <p:spPr>
            <a:xfrm rot="16200000" flipV="1">
              <a:off x="1610635" y="5174944"/>
              <a:ext cx="160873" cy="222"/>
            </a:xfrm>
            <a:prstGeom prst="line">
              <a:avLst/>
            </a:prstGeom>
            <a:ln w="76200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4" name="Image 63" descr="Capture d’écran 2017-10-15 à 20.36.2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8034" y="1308492"/>
            <a:ext cx="2412428" cy="2649951"/>
          </a:xfrm>
          <a:prstGeom prst="rect">
            <a:avLst/>
          </a:prstGeom>
        </p:spPr>
      </p:pic>
      <p:pic>
        <p:nvPicPr>
          <p:cNvPr id="65" name="Image 64" descr="Capture d’écran 2017-10-15 à 20.37.2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2937" y="3948733"/>
            <a:ext cx="2721394" cy="2150078"/>
          </a:xfrm>
          <a:prstGeom prst="rect">
            <a:avLst/>
          </a:prstGeom>
        </p:spPr>
      </p:pic>
      <p:sp>
        <p:nvSpPr>
          <p:cNvPr id="68" name="ZoneTexte 67"/>
          <p:cNvSpPr txBox="1"/>
          <p:nvPr/>
        </p:nvSpPr>
        <p:spPr>
          <a:xfrm>
            <a:off x="2591024" y="2168194"/>
            <a:ext cx="30431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Two large PCB are needed </a:t>
            </a:r>
          </a:p>
          <a:p>
            <a:r>
              <a:rPr lang="en-US" sz="1600" dirty="0" smtClean="0"/>
              <a:t>for the readout of one  RPC </a:t>
            </a:r>
          </a:p>
          <a:p>
            <a:r>
              <a:rPr lang="en-US" sz="1600" dirty="0" smtClean="0"/>
              <a:t>chamber </a:t>
            </a:r>
            <a:endParaRPr lang="en-US" sz="1600" dirty="0"/>
          </a:p>
        </p:txBody>
      </p:sp>
      <p:sp>
        <p:nvSpPr>
          <p:cNvPr id="69" name="ZoneTexte 68"/>
          <p:cNvSpPr txBox="1"/>
          <p:nvPr/>
        </p:nvSpPr>
        <p:spPr>
          <a:xfrm>
            <a:off x="2235450" y="3962691"/>
            <a:ext cx="2855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6 </a:t>
            </a:r>
            <a:r>
              <a:rPr lang="en-US" sz="1600" dirty="0" err="1" smtClean="0"/>
              <a:t>petiroc</a:t>
            </a:r>
            <a:r>
              <a:rPr lang="en-US" sz="1600" dirty="0" smtClean="0"/>
              <a:t> of 32 </a:t>
            </a:r>
            <a:r>
              <a:rPr lang="en-US" sz="1600" dirty="0" err="1" smtClean="0"/>
              <a:t>ch</a:t>
            </a:r>
            <a:r>
              <a:rPr lang="en-US" sz="1600" dirty="0" smtClean="0"/>
              <a:t> are needed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642458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01011" y="136869"/>
            <a:ext cx="805890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Second </a:t>
            </a:r>
            <a:r>
              <a:rPr lang="en-US" b="1" dirty="0" smtClean="0">
                <a:solidFill>
                  <a:srgbClr val="FF0000"/>
                </a:solidFill>
              </a:rPr>
              <a:t>solution </a:t>
            </a:r>
            <a:r>
              <a:rPr lang="en-US" b="1" dirty="0" smtClean="0">
                <a:solidFill>
                  <a:srgbClr val="FF0000"/>
                </a:solidFill>
              </a:rPr>
              <a:t>(return) </a:t>
            </a:r>
            <a:r>
              <a:rPr lang="en-US" dirty="0" smtClean="0"/>
              <a:t>: </a:t>
            </a:r>
            <a:r>
              <a:rPr lang="en-US" dirty="0" smtClean="0"/>
              <a:t>“3”-layer PCB with strips and return-strips are replaced with the same impedance. Same as for small PCB but </a:t>
            </a:r>
            <a:r>
              <a:rPr lang="en-US" dirty="0" smtClean="0"/>
              <a:t>with a separate  </a:t>
            </a:r>
            <a:r>
              <a:rPr lang="en-US" dirty="0" smtClean="0"/>
              <a:t>readout electronics.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ZoneTexte 4"/>
          <p:cNvSpPr txBox="1"/>
          <p:nvPr/>
        </p:nvSpPr>
        <p:spPr>
          <a:xfrm>
            <a:off x="376660" y="6091266"/>
            <a:ext cx="104019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This solution is as simple as the previous one and provides well controlled impedance</a:t>
            </a:r>
            <a:endParaRPr lang="en-US" sz="1600" dirty="0" smtClean="0"/>
          </a:p>
        </p:txBody>
      </p:sp>
      <p:pic>
        <p:nvPicPr>
          <p:cNvPr id="65" name="Image 64" descr="Capture d’écran 2017-10-15 à 20.37.2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4074" y="3962691"/>
            <a:ext cx="2936175" cy="2150078"/>
          </a:xfrm>
          <a:prstGeom prst="rect">
            <a:avLst/>
          </a:prstGeom>
        </p:spPr>
      </p:pic>
      <p:sp>
        <p:nvSpPr>
          <p:cNvPr id="68" name="ZoneTexte 67"/>
          <p:cNvSpPr txBox="1"/>
          <p:nvPr/>
        </p:nvSpPr>
        <p:spPr>
          <a:xfrm>
            <a:off x="2765678" y="1520589"/>
            <a:ext cx="30431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Two large PCB are needed </a:t>
            </a:r>
          </a:p>
          <a:p>
            <a:r>
              <a:rPr lang="en-US" sz="1600" dirty="0" smtClean="0"/>
              <a:t>for the readout of one  RPC </a:t>
            </a:r>
          </a:p>
          <a:p>
            <a:r>
              <a:rPr lang="en-US" sz="1600" dirty="0" smtClean="0"/>
              <a:t>chamber </a:t>
            </a:r>
            <a:endParaRPr lang="en-US" sz="1600" dirty="0"/>
          </a:p>
        </p:txBody>
      </p:sp>
      <p:grpSp>
        <p:nvGrpSpPr>
          <p:cNvPr id="83" name="Grouper 82"/>
          <p:cNvGrpSpPr/>
          <p:nvPr/>
        </p:nvGrpSpPr>
        <p:grpSpPr>
          <a:xfrm>
            <a:off x="241845" y="1393902"/>
            <a:ext cx="2693468" cy="2568789"/>
            <a:chOff x="-210918" y="1393902"/>
            <a:chExt cx="2693468" cy="2568789"/>
          </a:xfrm>
        </p:grpSpPr>
        <p:grpSp>
          <p:nvGrpSpPr>
            <p:cNvPr id="24" name="Grouper 5"/>
            <p:cNvGrpSpPr/>
            <p:nvPr/>
          </p:nvGrpSpPr>
          <p:grpSpPr>
            <a:xfrm>
              <a:off x="164109" y="1393902"/>
              <a:ext cx="2318441" cy="2568789"/>
              <a:chOff x="1" y="-108311"/>
              <a:chExt cx="4680595" cy="4635226"/>
            </a:xfrm>
          </p:grpSpPr>
          <p:sp>
            <p:nvSpPr>
              <p:cNvPr id="7" name="Trapèze 6"/>
              <p:cNvSpPr/>
              <p:nvPr/>
            </p:nvSpPr>
            <p:spPr>
              <a:xfrm>
                <a:off x="1" y="1"/>
                <a:ext cx="4680595" cy="4495800"/>
              </a:xfrm>
              <a:prstGeom prst="trapezoid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1133479" y="1"/>
                <a:ext cx="2400304" cy="228599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14300" y="4229100"/>
                <a:ext cx="4451994" cy="273685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1485904" y="342900"/>
                <a:ext cx="222885" cy="3774439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1819278" y="342900"/>
                <a:ext cx="222885" cy="3774439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2171706" y="352426"/>
                <a:ext cx="222885" cy="3774439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3" name="Zone de texte 48"/>
              <p:cNvSpPr txBox="1"/>
              <p:nvPr/>
            </p:nvSpPr>
            <p:spPr>
              <a:xfrm>
                <a:off x="1511792" y="-108311"/>
                <a:ext cx="1627308" cy="2286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fr-FR" sz="1200" dirty="0">
                    <a:effectLst/>
                    <a:ea typeface="Calibri"/>
                    <a:cs typeface="Times New Roman"/>
                  </a:rPr>
                  <a:t>GND</a:t>
                </a:r>
              </a:p>
            </p:txBody>
          </p:sp>
          <p:sp>
            <p:nvSpPr>
              <p:cNvPr id="14" name="Zone de texte 49"/>
              <p:cNvSpPr txBox="1"/>
              <p:nvPr/>
            </p:nvSpPr>
            <p:spPr>
              <a:xfrm>
                <a:off x="1465652" y="4126865"/>
                <a:ext cx="1740122" cy="40005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fr-FR" sz="1200" dirty="0">
                    <a:effectLst/>
                    <a:ea typeface="Calibri"/>
                    <a:cs typeface="Times New Roman"/>
                  </a:rPr>
                  <a:t>GND</a:t>
                </a: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2505080" y="352426"/>
                <a:ext cx="222885" cy="3774439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2857505" y="352426"/>
                <a:ext cx="222885" cy="3774439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3190882" y="352426"/>
                <a:ext cx="222885" cy="3774439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143000" y="352426"/>
                <a:ext cx="222885" cy="3774439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5" name="Zone de texte 50"/>
              <p:cNvSpPr txBox="1"/>
              <p:nvPr/>
            </p:nvSpPr>
            <p:spPr>
              <a:xfrm>
                <a:off x="1600204" y="1781176"/>
                <a:ext cx="1480184" cy="3454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fr-FR" sz="1200" dirty="0" err="1">
                    <a:effectLst/>
                    <a:ea typeface="Calibri"/>
                    <a:cs typeface="Times New Roman"/>
                  </a:rPr>
                  <a:t>strips</a:t>
                </a:r>
                <a:endParaRPr lang="fr-FR" sz="1200" dirty="0">
                  <a:effectLst/>
                  <a:ea typeface="Calibri"/>
                  <a:cs typeface="Times New Roman"/>
                </a:endParaRPr>
              </a:p>
            </p:txBody>
          </p:sp>
        </p:grpSp>
        <p:sp>
          <p:nvSpPr>
            <p:cNvPr id="71" name="Triangle rectangle 70"/>
            <p:cNvSpPr/>
            <p:nvPr/>
          </p:nvSpPr>
          <p:spPr>
            <a:xfrm>
              <a:off x="1899223" y="1638194"/>
              <a:ext cx="385929" cy="2086472"/>
            </a:xfrm>
            <a:prstGeom prst="rtTriangl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riangle rectangle 71"/>
            <p:cNvSpPr/>
            <p:nvPr/>
          </p:nvSpPr>
          <p:spPr>
            <a:xfrm flipH="1">
              <a:off x="309543" y="1746422"/>
              <a:ext cx="388024" cy="1978244"/>
            </a:xfrm>
            <a:prstGeom prst="rtTriangl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2035972" y="3411714"/>
              <a:ext cx="139588" cy="89448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498793" y="3442641"/>
              <a:ext cx="139588" cy="89448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6" name="Connecteur droit avec flèche 75"/>
            <p:cNvCxnSpPr/>
            <p:nvPr/>
          </p:nvCxnSpPr>
          <p:spPr>
            <a:xfrm rot="10800000">
              <a:off x="376661" y="1976784"/>
              <a:ext cx="1677426" cy="149086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cteur droit avec flèche 76"/>
            <p:cNvCxnSpPr/>
            <p:nvPr/>
          </p:nvCxnSpPr>
          <p:spPr>
            <a:xfrm rot="16200000" flipV="1">
              <a:off x="-252490" y="2639067"/>
              <a:ext cx="1479825" cy="17734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ZoneTexte 81"/>
            <p:cNvSpPr txBox="1"/>
            <p:nvPr/>
          </p:nvSpPr>
          <p:spPr>
            <a:xfrm>
              <a:off x="-210918" y="1699784"/>
              <a:ext cx="10409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Connectors</a:t>
              </a:r>
              <a:endParaRPr lang="en-US" sz="1200" dirty="0"/>
            </a:p>
          </p:txBody>
        </p:sp>
      </p:grpSp>
      <p:pic>
        <p:nvPicPr>
          <p:cNvPr id="84" name="Image 83" descr="Capture d’écran 2018-04-22 à 15.00.1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4074" y="1498503"/>
            <a:ext cx="2765839" cy="2709063"/>
          </a:xfrm>
          <a:prstGeom prst="rect">
            <a:avLst/>
          </a:prstGeom>
        </p:spPr>
      </p:pic>
      <p:sp>
        <p:nvSpPr>
          <p:cNvPr id="85" name="ZoneTexte 84"/>
          <p:cNvSpPr txBox="1"/>
          <p:nvPr/>
        </p:nvSpPr>
        <p:spPr>
          <a:xfrm>
            <a:off x="616872" y="4583043"/>
            <a:ext cx="29280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Flex will transmit the </a:t>
            </a:r>
            <a:r>
              <a:rPr lang="en-US" dirty="0" smtClean="0"/>
              <a:t>signal </a:t>
            </a:r>
            <a:r>
              <a:rPr lang="en-US" dirty="0" smtClean="0"/>
              <a:t>from the two ends of strips to the FEBs</a:t>
            </a:r>
            <a:endParaRPr lang="en-US" dirty="0"/>
          </a:p>
        </p:txBody>
      </p:sp>
      <p:cxnSp>
        <p:nvCxnSpPr>
          <p:cNvPr id="87" name="Connecteur droit avec flèche 86"/>
          <p:cNvCxnSpPr/>
          <p:nvPr/>
        </p:nvCxnSpPr>
        <p:spPr>
          <a:xfrm>
            <a:off x="2628323" y="3501162"/>
            <a:ext cx="5223590" cy="29648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46241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Shape 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026233"/>
            <a:ext cx="4406349" cy="4305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1876" y="1026238"/>
            <a:ext cx="4502125" cy="4232663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Shape 107"/>
          <p:cNvSpPr txBox="1"/>
          <p:nvPr/>
        </p:nvSpPr>
        <p:spPr>
          <a:xfrm>
            <a:off x="311700" y="5092000"/>
            <a:ext cx="8475300" cy="17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dirty="0" err="1" smtClean="0">
                <a:solidFill>
                  <a:schemeClr val="dk1"/>
                </a:solidFill>
              </a:rPr>
              <a:t>coax</a:t>
            </a:r>
            <a:r>
              <a:rPr lang="ru" dirty="0" smtClean="0">
                <a:solidFill>
                  <a:schemeClr val="dk1"/>
                </a:solidFill>
              </a:rPr>
              <a:t>: </a:t>
            </a:r>
            <a:r>
              <a:rPr lang="ru" dirty="0">
                <a:solidFill>
                  <a:schemeClr val="dk1"/>
                </a:solidFill>
              </a:rPr>
              <a:t>PEDESTAL ~480 DACunits THR= 510 (30 DACu = 73.5fC / channel)</a:t>
            </a:r>
            <a:endParaRPr dirty="0">
              <a:solidFill>
                <a:schemeClr val="dk1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109" name="Shape 109"/>
          <p:cNvCxnSpPr/>
          <p:nvPr/>
        </p:nvCxnSpPr>
        <p:spPr>
          <a:xfrm rot="10800000">
            <a:off x="6450325" y="4552200"/>
            <a:ext cx="573000" cy="1079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0" name="Shape 110"/>
          <p:cNvSpPr txBox="1"/>
          <p:nvPr/>
        </p:nvSpPr>
        <p:spPr>
          <a:xfrm>
            <a:off x="6776929" y="5606919"/>
            <a:ext cx="1749900" cy="7636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Real pedestal after alignment</a:t>
            </a:r>
            <a:endParaRPr/>
          </a:p>
        </p:txBody>
      </p:sp>
      <p:cxnSp>
        <p:nvCxnSpPr>
          <p:cNvPr id="113" name="Shape 113"/>
          <p:cNvCxnSpPr/>
          <p:nvPr/>
        </p:nvCxnSpPr>
        <p:spPr>
          <a:xfrm flipH="1">
            <a:off x="2136125" y="3180051"/>
            <a:ext cx="954300" cy="756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4" name="Shape 114"/>
          <p:cNvSpPr txBox="1"/>
          <p:nvPr/>
        </p:nvSpPr>
        <p:spPr>
          <a:xfrm>
            <a:off x="2282100" y="2374267"/>
            <a:ext cx="1749900" cy="1054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Pedestal channel per channel before alignment</a:t>
            </a:r>
            <a:endParaRPr/>
          </a:p>
        </p:txBody>
      </p:sp>
      <p:cxnSp>
        <p:nvCxnSpPr>
          <p:cNvPr id="115" name="Shape 115"/>
          <p:cNvCxnSpPr/>
          <p:nvPr/>
        </p:nvCxnSpPr>
        <p:spPr>
          <a:xfrm rot="10800000">
            <a:off x="7296825" y="873700"/>
            <a:ext cx="0" cy="4385200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6" name="Shape 116"/>
          <p:cNvSpPr txBox="1"/>
          <p:nvPr/>
        </p:nvSpPr>
        <p:spPr>
          <a:xfrm>
            <a:off x="7369850" y="3755100"/>
            <a:ext cx="615300" cy="4756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FF"/>
                </a:solidFill>
              </a:rPr>
              <a:t>THR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508000" y="481263"/>
            <a:ext cx="6082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Configuration of the FEBs allow a uniform response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9024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03368" y="279768"/>
            <a:ext cx="77670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two schemes were tested on  2-gap  </a:t>
            </a:r>
          </a:p>
          <a:p>
            <a:r>
              <a:rPr lang="en-GB" dirty="0" smtClean="0"/>
              <a:t>RE3/1 CMS chambers  recently at GIF++</a:t>
            </a:r>
          </a:p>
          <a:p>
            <a:r>
              <a:rPr lang="en-GB" dirty="0" smtClean="0"/>
              <a:t>With a </a:t>
            </a:r>
            <a:r>
              <a:rPr lang="en-GB" dirty="0" err="1" smtClean="0"/>
              <a:t>muon</a:t>
            </a:r>
            <a:r>
              <a:rPr lang="en-GB" dirty="0" smtClean="0"/>
              <a:t> beam.</a:t>
            </a:r>
            <a:endParaRPr lang="en-GB" dirty="0"/>
          </a:p>
        </p:txBody>
      </p:sp>
      <p:grpSp>
        <p:nvGrpSpPr>
          <p:cNvPr id="34" name="Grouper 33"/>
          <p:cNvGrpSpPr/>
          <p:nvPr/>
        </p:nvGrpSpPr>
        <p:grpSpPr>
          <a:xfrm>
            <a:off x="174080" y="2938219"/>
            <a:ext cx="8975750" cy="3402250"/>
            <a:chOff x="0" y="803750"/>
            <a:chExt cx="8975750" cy="3402250"/>
          </a:xfrm>
        </p:grpSpPr>
        <p:sp>
          <p:nvSpPr>
            <p:cNvPr id="35" name="Shape 158"/>
            <p:cNvSpPr txBox="1"/>
            <p:nvPr/>
          </p:nvSpPr>
          <p:spPr>
            <a:xfrm>
              <a:off x="3058050" y="803750"/>
              <a:ext cx="3027900" cy="46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/>
                <a:t>COAX HVeff=7300 ATT46</a:t>
              </a:r>
              <a:endParaRPr sz="1800"/>
            </a:p>
          </p:txBody>
        </p:sp>
        <p:pic>
          <p:nvPicPr>
            <p:cNvPr id="36" name="Shape 15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284541"/>
              <a:ext cx="4571999" cy="25744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Shape 15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403750" y="1250597"/>
              <a:ext cx="4572000" cy="2537127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8" name="Shape 159"/>
            <p:cNvCxnSpPr/>
            <p:nvPr/>
          </p:nvCxnSpPr>
          <p:spPr>
            <a:xfrm flipH="1">
              <a:off x="1629700" y="1304850"/>
              <a:ext cx="12600" cy="25338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Shape 160"/>
            <p:cNvCxnSpPr/>
            <p:nvPr/>
          </p:nvCxnSpPr>
          <p:spPr>
            <a:xfrm>
              <a:off x="1845000" y="1327238"/>
              <a:ext cx="12600" cy="24831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Shape 161"/>
            <p:cNvCxnSpPr/>
            <p:nvPr/>
          </p:nvCxnSpPr>
          <p:spPr>
            <a:xfrm flipH="1">
              <a:off x="6033025" y="1330200"/>
              <a:ext cx="12600" cy="25338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Shape 162"/>
            <p:cNvCxnSpPr/>
            <p:nvPr/>
          </p:nvCxnSpPr>
          <p:spPr>
            <a:xfrm flipH="1">
              <a:off x="6279900" y="1330200"/>
              <a:ext cx="12600" cy="25338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Shape 163"/>
            <p:cNvCxnSpPr/>
            <p:nvPr/>
          </p:nvCxnSpPr>
          <p:spPr>
            <a:xfrm>
              <a:off x="603500" y="1358888"/>
              <a:ext cx="0" cy="2419800"/>
            </a:xfrm>
            <a:prstGeom prst="straightConnector1">
              <a:avLst/>
            </a:prstGeom>
            <a:noFill/>
            <a:ln w="2857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Shape 164"/>
            <p:cNvCxnSpPr/>
            <p:nvPr/>
          </p:nvCxnSpPr>
          <p:spPr>
            <a:xfrm>
              <a:off x="1351325" y="1361838"/>
              <a:ext cx="0" cy="2419800"/>
            </a:xfrm>
            <a:prstGeom prst="straightConnector1">
              <a:avLst/>
            </a:prstGeom>
            <a:noFill/>
            <a:ln w="2857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Shape 165"/>
            <p:cNvCxnSpPr/>
            <p:nvPr/>
          </p:nvCxnSpPr>
          <p:spPr>
            <a:xfrm>
              <a:off x="5045725" y="1358888"/>
              <a:ext cx="0" cy="2419800"/>
            </a:xfrm>
            <a:prstGeom prst="straightConnector1">
              <a:avLst/>
            </a:prstGeom>
            <a:noFill/>
            <a:ln w="2857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Shape 166"/>
            <p:cNvCxnSpPr/>
            <p:nvPr/>
          </p:nvCxnSpPr>
          <p:spPr>
            <a:xfrm>
              <a:off x="5798775" y="1387188"/>
              <a:ext cx="0" cy="2419800"/>
            </a:xfrm>
            <a:prstGeom prst="straightConnector1">
              <a:avLst/>
            </a:prstGeom>
            <a:noFill/>
            <a:ln w="2857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6" name="Shape 167"/>
            <p:cNvSpPr txBox="1"/>
            <p:nvPr/>
          </p:nvSpPr>
          <p:spPr>
            <a:xfrm>
              <a:off x="380300" y="3661300"/>
              <a:ext cx="1173200" cy="34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dirty="0">
                  <a:solidFill>
                    <a:srgbClr val="0000FF"/>
                  </a:solidFill>
                </a:rPr>
                <a:t>noise</a:t>
              </a:r>
              <a:endParaRPr dirty="0">
                <a:solidFill>
                  <a:srgbClr val="0000FF"/>
                </a:solidFill>
              </a:endParaRPr>
            </a:p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dirty="0">
                  <a:solidFill>
                    <a:srgbClr val="0000FF"/>
                  </a:solidFill>
                </a:rPr>
                <a:t>estimate</a:t>
              </a:r>
              <a:endParaRPr dirty="0">
                <a:solidFill>
                  <a:srgbClr val="0000FF"/>
                </a:solidFill>
              </a:endParaRPr>
            </a:p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dirty="0">
                  <a:solidFill>
                    <a:srgbClr val="0000FF"/>
                  </a:solidFill>
                </a:rPr>
                <a:t>area</a:t>
              </a:r>
              <a:endParaRPr dirty="0">
                <a:solidFill>
                  <a:srgbClr val="0000FF"/>
                </a:solidFill>
              </a:endParaRPr>
            </a:p>
          </p:txBody>
        </p:sp>
        <p:sp>
          <p:nvSpPr>
            <p:cNvPr id="47" name="Shape 168"/>
            <p:cNvSpPr txBox="1"/>
            <p:nvPr/>
          </p:nvSpPr>
          <p:spPr>
            <a:xfrm>
              <a:off x="1553500" y="3837350"/>
              <a:ext cx="785400" cy="34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>
                  <a:solidFill>
                    <a:srgbClr val="FF0000"/>
                  </a:solidFill>
                </a:rPr>
                <a:t>beam</a:t>
              </a:r>
              <a:endParaRPr>
                <a:solidFill>
                  <a:srgbClr val="FF0000"/>
                </a:solidFill>
              </a:endParaRPr>
            </a:p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>
                  <a:solidFill>
                    <a:srgbClr val="FF0000"/>
                  </a:solidFill>
                </a:rPr>
                <a:t>area</a:t>
              </a: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8" name="Shape 169"/>
            <p:cNvSpPr txBox="1"/>
            <p:nvPr/>
          </p:nvSpPr>
          <p:spPr>
            <a:xfrm>
              <a:off x="4828950" y="3690302"/>
              <a:ext cx="1079602" cy="34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dirty="0">
                  <a:solidFill>
                    <a:srgbClr val="0000FF"/>
                  </a:solidFill>
                </a:rPr>
                <a:t>noise</a:t>
              </a:r>
              <a:endParaRPr dirty="0">
                <a:solidFill>
                  <a:srgbClr val="0000FF"/>
                </a:solidFill>
              </a:endParaRPr>
            </a:p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dirty="0">
                  <a:solidFill>
                    <a:srgbClr val="0000FF"/>
                  </a:solidFill>
                </a:rPr>
                <a:t>estimate area</a:t>
              </a:r>
              <a:endParaRPr dirty="0">
                <a:solidFill>
                  <a:srgbClr val="0000FF"/>
                </a:solidFill>
              </a:endParaRPr>
            </a:p>
          </p:txBody>
        </p:sp>
        <p:sp>
          <p:nvSpPr>
            <p:cNvPr id="49" name="Shape 170"/>
            <p:cNvSpPr txBox="1"/>
            <p:nvPr/>
          </p:nvSpPr>
          <p:spPr>
            <a:xfrm>
              <a:off x="6033025" y="3864000"/>
              <a:ext cx="785400" cy="34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>
                  <a:solidFill>
                    <a:srgbClr val="FF0000"/>
                  </a:solidFill>
                </a:rPr>
                <a:t>beam</a:t>
              </a:r>
              <a:endParaRPr>
                <a:solidFill>
                  <a:srgbClr val="FF0000"/>
                </a:solidFill>
              </a:endParaRPr>
            </a:p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>
                  <a:solidFill>
                    <a:srgbClr val="FF0000"/>
                  </a:solidFill>
                </a:rPr>
                <a:t>area</a:t>
              </a:r>
              <a:endParaRPr>
                <a:solidFill>
                  <a:srgbClr val="FF0000"/>
                </a:solidFill>
              </a:endParaRPr>
            </a:p>
          </p:txBody>
        </p:sp>
      </p:grpSp>
      <p:pic>
        <p:nvPicPr>
          <p:cNvPr id="50" name="Shape 1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3532" y="133679"/>
            <a:ext cx="3005526" cy="2887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Shape 2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1604" y="1407066"/>
            <a:ext cx="4302751" cy="14139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7307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 idx="4294967295"/>
          </p:nvPr>
        </p:nvSpPr>
        <p:spPr>
          <a:xfrm>
            <a:off x="311700" y="151733"/>
            <a:ext cx="8520600" cy="6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3200" dirty="0" smtClean="0"/>
              <a:t>Efficiency</a:t>
            </a:r>
            <a:r>
              <a:rPr lang="ru" sz="3200" dirty="0"/>
              <a:t>, noise, multiplicity</a:t>
            </a:r>
            <a:endParaRPr sz="3200" dirty="0"/>
          </a:p>
        </p:txBody>
      </p:sp>
      <p:pic>
        <p:nvPicPr>
          <p:cNvPr id="222" name="Shape 2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7025" y="1314451"/>
            <a:ext cx="4410075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Shape 2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8050" y="1360518"/>
            <a:ext cx="4393950" cy="41369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559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Shape 266"/>
          <p:cNvGrpSpPr/>
          <p:nvPr/>
        </p:nvGrpSpPr>
        <p:grpSpPr>
          <a:xfrm>
            <a:off x="397945" y="6298217"/>
            <a:ext cx="3786371" cy="360747"/>
            <a:chOff x="4404712" y="3436992"/>
            <a:chExt cx="5235579" cy="378617"/>
          </a:xfrm>
        </p:grpSpPr>
        <p:sp>
          <p:nvSpPr>
            <p:cNvPr id="267" name="Shape 267"/>
            <p:cNvSpPr txBox="1"/>
            <p:nvPr/>
          </p:nvSpPr>
          <p:spPr>
            <a:xfrm>
              <a:off x="4404712" y="3437009"/>
              <a:ext cx="1793700" cy="36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b="1" dirty="0">
                  <a:solidFill>
                    <a:srgbClr val="CC0000"/>
                  </a:solidFill>
                </a:rPr>
                <a:t>Y</a:t>
              </a:r>
              <a:r>
                <a:rPr lang="ru" b="1" dirty="0" smtClean="0">
                  <a:solidFill>
                    <a:srgbClr val="CC0000"/>
                  </a:solidFill>
                </a:rPr>
                <a:t>0-32.5 </a:t>
              </a:r>
              <a:r>
                <a:rPr lang="ru" b="1" dirty="0">
                  <a:solidFill>
                    <a:srgbClr val="CC0000"/>
                  </a:solidFill>
                </a:rPr>
                <a:t>cm</a:t>
              </a:r>
              <a:endParaRPr b="1" dirty="0">
                <a:solidFill>
                  <a:srgbClr val="CC0000"/>
                </a:solidFill>
              </a:endParaRPr>
            </a:p>
          </p:txBody>
        </p:sp>
        <p:sp>
          <p:nvSpPr>
            <p:cNvPr id="268" name="Shape 268"/>
            <p:cNvSpPr txBox="1"/>
            <p:nvPr/>
          </p:nvSpPr>
          <p:spPr>
            <a:xfrm>
              <a:off x="7092151" y="3436992"/>
              <a:ext cx="2548140" cy="36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b="1" dirty="0">
                  <a:solidFill>
                    <a:srgbClr val="38761D"/>
                  </a:solidFill>
                </a:rPr>
                <a:t>Y</a:t>
              </a:r>
              <a:r>
                <a:rPr lang="ru" b="1" dirty="0" smtClean="0">
                  <a:solidFill>
                    <a:srgbClr val="38761D"/>
                  </a:solidFill>
                </a:rPr>
                <a:t>0+24.5 </a:t>
              </a:r>
              <a:r>
                <a:rPr lang="ru" b="1" dirty="0">
                  <a:solidFill>
                    <a:srgbClr val="38761D"/>
                  </a:solidFill>
                </a:rPr>
                <a:t>cm</a:t>
              </a:r>
              <a:endParaRPr b="1" dirty="0">
                <a:solidFill>
                  <a:srgbClr val="38761D"/>
                </a:solidFill>
              </a:endParaRPr>
            </a:p>
          </p:txBody>
        </p:sp>
        <p:sp>
          <p:nvSpPr>
            <p:cNvPr id="269" name="Shape 269"/>
            <p:cNvSpPr txBox="1"/>
            <p:nvPr/>
          </p:nvSpPr>
          <p:spPr>
            <a:xfrm>
              <a:off x="6386255" y="3455009"/>
              <a:ext cx="793500" cy="36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b="1" dirty="0">
                  <a:solidFill>
                    <a:srgbClr val="0000FF"/>
                  </a:solidFill>
                </a:rPr>
                <a:t>Y</a:t>
              </a:r>
              <a:r>
                <a:rPr lang="ru" b="1" dirty="0" smtClean="0">
                  <a:solidFill>
                    <a:srgbClr val="0000FF"/>
                  </a:solidFill>
                </a:rPr>
                <a:t>0</a:t>
              </a:r>
              <a:endParaRPr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270" name="Shape 270"/>
          <p:cNvSpPr txBox="1"/>
          <p:nvPr/>
        </p:nvSpPr>
        <p:spPr>
          <a:xfrm>
            <a:off x="5041574" y="6298217"/>
            <a:ext cx="1375267" cy="4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>
                <a:solidFill>
                  <a:srgbClr val="CC0000"/>
                </a:solidFill>
              </a:rPr>
              <a:t>Y</a:t>
            </a:r>
            <a:r>
              <a:rPr lang="ru" b="1" dirty="0" smtClean="0">
                <a:solidFill>
                  <a:srgbClr val="CC0000"/>
                </a:solidFill>
              </a:rPr>
              <a:t>0-32.5 </a:t>
            </a:r>
            <a:r>
              <a:rPr lang="ru" b="1" dirty="0">
                <a:solidFill>
                  <a:srgbClr val="CC0000"/>
                </a:solidFill>
              </a:rPr>
              <a:t>cm</a:t>
            </a:r>
            <a:endParaRPr b="1" dirty="0">
              <a:solidFill>
                <a:srgbClr val="CC0000"/>
              </a:solidFill>
            </a:endParaRPr>
          </a:p>
        </p:txBody>
      </p:sp>
      <p:sp>
        <p:nvSpPr>
          <p:cNvPr id="271" name="Shape 271"/>
          <p:cNvSpPr txBox="1"/>
          <p:nvPr/>
        </p:nvSpPr>
        <p:spPr>
          <a:xfrm>
            <a:off x="7229600" y="6298217"/>
            <a:ext cx="1473242" cy="4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>
                <a:solidFill>
                  <a:srgbClr val="38761D"/>
                </a:solidFill>
              </a:rPr>
              <a:t>Y</a:t>
            </a:r>
            <a:r>
              <a:rPr lang="ru" b="1" dirty="0" smtClean="0">
                <a:solidFill>
                  <a:srgbClr val="38761D"/>
                </a:solidFill>
              </a:rPr>
              <a:t>0+24.5 </a:t>
            </a:r>
            <a:r>
              <a:rPr lang="ru" b="1" dirty="0">
                <a:solidFill>
                  <a:srgbClr val="38761D"/>
                </a:solidFill>
              </a:rPr>
              <a:t>cm</a:t>
            </a:r>
            <a:endParaRPr b="1" dirty="0">
              <a:solidFill>
                <a:srgbClr val="38761D"/>
              </a:solidFill>
            </a:endParaRPr>
          </a:p>
        </p:txBody>
      </p:sp>
      <p:sp>
        <p:nvSpPr>
          <p:cNvPr id="272" name="Shape 272"/>
          <p:cNvSpPr txBox="1"/>
          <p:nvPr/>
        </p:nvSpPr>
        <p:spPr>
          <a:xfrm>
            <a:off x="6570488" y="6298217"/>
            <a:ext cx="421200" cy="4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>
                <a:solidFill>
                  <a:srgbClr val="0000FF"/>
                </a:solidFill>
              </a:rPr>
              <a:t>Y</a:t>
            </a:r>
            <a:r>
              <a:rPr lang="ru" b="1" dirty="0" smtClean="0">
                <a:solidFill>
                  <a:srgbClr val="0000FF"/>
                </a:solidFill>
              </a:rPr>
              <a:t>0</a:t>
            </a:r>
            <a:endParaRPr b="1" dirty="0">
              <a:solidFill>
                <a:srgbClr val="0000FF"/>
              </a:solidFill>
            </a:endParaRPr>
          </a:p>
        </p:txBody>
      </p:sp>
      <p:pic>
        <p:nvPicPr>
          <p:cNvPr id="273" name="Shape 2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5951" y="1249325"/>
            <a:ext cx="3669549" cy="2527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Shape 2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3" y="1203734"/>
            <a:ext cx="3724171" cy="2619033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Shape 277"/>
          <p:cNvSpPr txBox="1"/>
          <p:nvPr/>
        </p:nvSpPr>
        <p:spPr>
          <a:xfrm>
            <a:off x="1474745" y="840161"/>
            <a:ext cx="1469700" cy="5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dirty="0"/>
              <a:t>COAX</a:t>
            </a:r>
            <a:endParaRPr sz="2000" dirty="0"/>
          </a:p>
        </p:txBody>
      </p:sp>
      <p:sp>
        <p:nvSpPr>
          <p:cNvPr id="278" name="Shape 278"/>
          <p:cNvSpPr txBox="1"/>
          <p:nvPr/>
        </p:nvSpPr>
        <p:spPr>
          <a:xfrm>
            <a:off x="5610850" y="807013"/>
            <a:ext cx="1849800" cy="5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dirty="0"/>
              <a:t>RETURN</a:t>
            </a:r>
            <a:endParaRPr sz="2000" dirty="0"/>
          </a:p>
        </p:txBody>
      </p:sp>
      <p:pic>
        <p:nvPicPr>
          <p:cNvPr id="279" name="Shape 2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00738" y="3822767"/>
            <a:ext cx="3839974" cy="2619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Shape 28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0488" y="3868754"/>
            <a:ext cx="3669550" cy="252704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/>
          <p:cNvSpPr txBox="1"/>
          <p:nvPr/>
        </p:nvSpPr>
        <p:spPr>
          <a:xfrm>
            <a:off x="140488" y="267368"/>
            <a:ext cx="8562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Using the time difference information one can find the Y position even without a very precise calibration (no TOT correction).   Return scheme seems to perform better.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48321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title" idx="4294967295"/>
          </p:nvPr>
        </p:nvSpPr>
        <p:spPr>
          <a:xfrm>
            <a:off x="556560" y="205879"/>
            <a:ext cx="8520600" cy="9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3200" dirty="0" err="1"/>
              <a:t>C</a:t>
            </a:r>
            <a:r>
              <a:rPr lang="fr-FR" sz="3200" dirty="0" err="1" smtClean="0"/>
              <a:t>oax</a:t>
            </a:r>
            <a:r>
              <a:rPr lang="ru" sz="3200" dirty="0" smtClean="0"/>
              <a:t> </a:t>
            </a:r>
            <a:r>
              <a:rPr lang="ru" sz="3200" dirty="0"/>
              <a:t>chamber scans</a:t>
            </a:r>
            <a:endParaRPr sz="3200" dirty="0"/>
          </a:p>
        </p:txBody>
      </p:sp>
      <p:grpSp>
        <p:nvGrpSpPr>
          <p:cNvPr id="4" name="Grouper 3"/>
          <p:cNvGrpSpPr/>
          <p:nvPr/>
        </p:nvGrpSpPr>
        <p:grpSpPr>
          <a:xfrm>
            <a:off x="970039" y="532056"/>
            <a:ext cx="6951701" cy="5622299"/>
            <a:chOff x="47647" y="973200"/>
            <a:chExt cx="6951701" cy="5622299"/>
          </a:xfrm>
        </p:grpSpPr>
        <p:pic>
          <p:nvPicPr>
            <p:cNvPr id="327" name="Shape 32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7647" y="1264467"/>
              <a:ext cx="6951701" cy="53310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0" name="Shape 330"/>
            <p:cNvSpPr txBox="1"/>
            <p:nvPr/>
          </p:nvSpPr>
          <p:spPr>
            <a:xfrm>
              <a:off x="771375" y="973200"/>
              <a:ext cx="5827800" cy="54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" name="Rectangle 1"/>
            <p:cNvSpPr/>
            <p:nvPr/>
          </p:nvSpPr>
          <p:spPr>
            <a:xfrm>
              <a:off x="4593912" y="4678947"/>
              <a:ext cx="1911684" cy="10293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ZoneTexte 2"/>
            <p:cNvSpPr txBox="1"/>
            <p:nvPr/>
          </p:nvSpPr>
          <p:spPr>
            <a:xfrm>
              <a:off x="4625476" y="4545270"/>
              <a:ext cx="97589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 smtClean="0"/>
                <a:t>Att</a:t>
              </a:r>
              <a:r>
                <a:rPr lang="en-GB" dirty="0" smtClean="0"/>
                <a:t>: 0</a:t>
              </a:r>
            </a:p>
            <a:p>
              <a:r>
                <a:rPr lang="en-GB" dirty="0" err="1" smtClean="0"/>
                <a:t>Att</a:t>
              </a:r>
              <a:r>
                <a:rPr lang="en-GB" dirty="0" smtClean="0"/>
                <a:t> : 46</a:t>
              </a:r>
            </a:p>
            <a:p>
              <a:r>
                <a:rPr lang="en-GB" dirty="0" err="1" smtClean="0"/>
                <a:t>Att</a:t>
              </a:r>
              <a:r>
                <a:rPr lang="en-GB" dirty="0" smtClean="0"/>
                <a:t>: 22</a:t>
              </a:r>
            </a:p>
            <a:p>
              <a:r>
                <a:rPr lang="en-GB" dirty="0" err="1" smtClean="0"/>
                <a:t>Att</a:t>
              </a:r>
              <a:r>
                <a:rPr lang="en-GB" dirty="0" smtClean="0"/>
                <a:t>: 10</a:t>
              </a:r>
              <a:endParaRPr lang="en-GB" dirty="0"/>
            </a:p>
          </p:txBody>
        </p:sp>
      </p:grpSp>
      <p:sp>
        <p:nvSpPr>
          <p:cNvPr id="5" name="ZoneTexte 4"/>
          <p:cNvSpPr txBox="1"/>
          <p:nvPr/>
        </p:nvSpPr>
        <p:spPr>
          <a:xfrm>
            <a:off x="340380" y="6017589"/>
            <a:ext cx="84488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Investigation to understand the efficiency reduction is </a:t>
            </a:r>
            <a:r>
              <a:rPr lang="en-GB" sz="2000" dirty="0" err="1" smtClean="0"/>
              <a:t>ongoing</a:t>
            </a:r>
            <a:r>
              <a:rPr lang="en-GB" sz="2000" dirty="0" smtClean="0"/>
              <a:t>. HPL resistivity maybe at the origin of this behaviour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0181661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61474" y="828843"/>
            <a:ext cx="772694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                             </a:t>
            </a:r>
            <a:r>
              <a:rPr lang="en-GB" sz="3200" dirty="0" smtClean="0"/>
              <a:t>Conclusion and perspectives</a:t>
            </a:r>
            <a:endParaRPr lang="en-GB" sz="3200" dirty="0"/>
          </a:p>
        </p:txBody>
      </p:sp>
      <p:sp>
        <p:nvSpPr>
          <p:cNvPr id="4" name="ZoneTexte 3"/>
          <p:cNvSpPr txBox="1"/>
          <p:nvPr/>
        </p:nvSpPr>
        <p:spPr>
          <a:xfrm>
            <a:off x="681789" y="1884947"/>
            <a:ext cx="771357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Collaboration between Tsinghua and IPNL have allowed them to play an important role in the CMS RPC upgrade proposal.</a:t>
            </a:r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Based on the </a:t>
            </a:r>
            <a:r>
              <a:rPr lang="en-GB" dirty="0" err="1" smtClean="0"/>
              <a:t>Tsinguha</a:t>
            </a:r>
            <a:r>
              <a:rPr lang="en-GB" dirty="0" smtClean="0"/>
              <a:t> TDC, IPNL is developing a new </a:t>
            </a:r>
            <a:r>
              <a:rPr lang="en-GB" smtClean="0"/>
              <a:t>version allowing </a:t>
            </a:r>
            <a:r>
              <a:rPr lang="en-GB" dirty="0" smtClean="0"/>
              <a:t>to measure  precisely the rising and the falling edge of the RPC </a:t>
            </a:r>
            <a:r>
              <a:rPr lang="en-GB" smtClean="0"/>
              <a:t>signal and </a:t>
            </a:r>
            <a:r>
              <a:rPr lang="en-GB" dirty="0" smtClean="0"/>
              <a:t>hence the TOT in the same TDC channel resolution for a signal width of more than 3 ns. Preliminary results show that 17 </a:t>
            </a:r>
            <a:r>
              <a:rPr lang="en-GB" dirty="0" err="1" smtClean="0"/>
              <a:t>ps</a:t>
            </a:r>
            <a:r>
              <a:rPr lang="en-GB" dirty="0" smtClean="0"/>
              <a:t> could be achieved.</a:t>
            </a:r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Collaboration between the two groups will continue to exploit the new electronics on </a:t>
            </a:r>
            <a:r>
              <a:rPr lang="en-GB" dirty="0" err="1" smtClean="0"/>
              <a:t>muon</a:t>
            </a:r>
            <a:r>
              <a:rPr lang="en-GB" dirty="0" smtClean="0"/>
              <a:t> tomography projects.</a:t>
            </a:r>
          </a:p>
        </p:txBody>
      </p:sp>
    </p:spTree>
    <p:extLst>
      <p:ext uri="{BB962C8B-B14F-4D97-AF65-F5344CB8AC3E}">
        <p14:creationId xmlns:p14="http://schemas.microsoft.com/office/powerpoint/2010/main" val="2582992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87685" y="595413"/>
            <a:ext cx="8515684" cy="6001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IPNL-Tsinghua collaboration</a:t>
            </a:r>
          </a:p>
          <a:p>
            <a:endParaRPr lang="en-GB" dirty="0"/>
          </a:p>
          <a:p>
            <a:pPr marL="285750" indent="-285750">
              <a:buFont typeface="Wingdings" charset="2"/>
              <a:buChar char="q"/>
            </a:pPr>
            <a:r>
              <a:rPr lang="en-GB" dirty="0" smtClean="0"/>
              <a:t>Collaboration between IPNL and Tsinghua started in </a:t>
            </a:r>
            <a:r>
              <a:rPr lang="en-GB" b="1" dirty="0" smtClean="0"/>
              <a:t>2008</a:t>
            </a:r>
            <a:r>
              <a:rPr lang="en-GB" dirty="0" smtClean="0"/>
              <a:t> on RPC detectors for the SDHCAL prototype </a:t>
            </a:r>
          </a:p>
          <a:p>
            <a:endParaRPr lang="en-GB" dirty="0"/>
          </a:p>
          <a:p>
            <a:pPr marL="285750" indent="-285750">
              <a:buFont typeface="Wingdings" charset="2"/>
              <a:buChar char="q"/>
            </a:pPr>
            <a:r>
              <a:rPr lang="en-GB" dirty="0" smtClean="0"/>
              <a:t>In </a:t>
            </a:r>
            <a:r>
              <a:rPr lang="en-GB" b="1" dirty="0" smtClean="0"/>
              <a:t>2012</a:t>
            </a:r>
            <a:r>
              <a:rPr lang="en-GB" dirty="0" smtClean="0"/>
              <a:t> a common proposal to upgrade the CMS high eta  </a:t>
            </a:r>
            <a:r>
              <a:rPr lang="en-GB" dirty="0" err="1" smtClean="0"/>
              <a:t>muon</a:t>
            </a:r>
            <a:r>
              <a:rPr lang="en-GB" dirty="0" smtClean="0"/>
              <a:t> stations with a new generation of RPC with good timing.</a:t>
            </a:r>
          </a:p>
          <a:p>
            <a:endParaRPr lang="en-GB" dirty="0"/>
          </a:p>
          <a:p>
            <a:pPr marL="285750" indent="-285750">
              <a:buFont typeface="Wingdings" charset="2"/>
              <a:buChar char="q"/>
            </a:pPr>
            <a:r>
              <a:rPr lang="en-GB" dirty="0" smtClean="0"/>
              <a:t>The two groups have their collaboration that go beyond the two projects. It Is a scientific partnership</a:t>
            </a:r>
          </a:p>
          <a:p>
            <a:endParaRPr lang="en-GB" dirty="0" smtClean="0"/>
          </a:p>
          <a:p>
            <a:endParaRPr lang="en-GB" dirty="0"/>
          </a:p>
          <a:p>
            <a:r>
              <a:rPr lang="en-GB" b="1" dirty="0" smtClean="0"/>
              <a:t>Tsinghua</a:t>
            </a:r>
            <a:r>
              <a:rPr lang="en-GB" dirty="0" smtClean="0"/>
              <a:t> members:</a:t>
            </a:r>
          </a:p>
          <a:p>
            <a:r>
              <a:rPr lang="en-US" b="1" dirty="0"/>
              <a:t>Yi </a:t>
            </a:r>
            <a:r>
              <a:rPr lang="en-US" b="1" dirty="0" smtClean="0"/>
              <a:t>Wang</a:t>
            </a:r>
            <a:r>
              <a:rPr lang="fr-FR" dirty="0" smtClean="0"/>
              <a:t>, </a:t>
            </a:r>
            <a:r>
              <a:rPr lang="en-US" dirty="0" smtClean="0"/>
              <a:t>Dong Han</a:t>
            </a:r>
            <a:r>
              <a:rPr lang="fr-FR" dirty="0" smtClean="0"/>
              <a:t>, </a:t>
            </a:r>
            <a:r>
              <a:rPr lang="en-US" dirty="0" err="1" smtClean="0"/>
              <a:t>Xinjie</a:t>
            </a:r>
            <a:r>
              <a:rPr lang="en-US" dirty="0" smtClean="0"/>
              <a:t> </a:t>
            </a:r>
            <a:r>
              <a:rPr lang="en-US" dirty="0"/>
              <a:t>Huang </a:t>
            </a:r>
            <a:r>
              <a:rPr lang="fr-FR" dirty="0" smtClean="0"/>
              <a:t>, </a:t>
            </a:r>
            <a:r>
              <a:rPr lang="en-US" dirty="0" err="1" smtClean="0"/>
              <a:t>Pengfei</a:t>
            </a:r>
            <a:r>
              <a:rPr lang="en-US" dirty="0" smtClean="0"/>
              <a:t> </a:t>
            </a:r>
            <a:r>
              <a:rPr lang="en-US" dirty="0" err="1" smtClean="0"/>
              <a:t>Lyu</a:t>
            </a:r>
            <a:r>
              <a:rPr lang="en-US" dirty="0" smtClean="0"/>
              <a:t>, </a:t>
            </a:r>
            <a:r>
              <a:rPr lang="en-US" dirty="0" err="1" smtClean="0"/>
              <a:t>Fuyue</a:t>
            </a:r>
            <a:r>
              <a:rPr lang="en-US" dirty="0" smtClean="0"/>
              <a:t> Wang, </a:t>
            </a:r>
            <a:r>
              <a:rPr lang="en-US" dirty="0" err="1" smtClean="0"/>
              <a:t>Yancheng</a:t>
            </a:r>
            <a:r>
              <a:rPr lang="en-US" dirty="0" smtClean="0"/>
              <a:t> Yu. </a:t>
            </a:r>
            <a:endParaRPr lang="fr-FR" dirty="0"/>
          </a:p>
          <a:p>
            <a:endParaRPr lang="en-GB" dirty="0" smtClean="0"/>
          </a:p>
          <a:p>
            <a:r>
              <a:rPr lang="en-GB" b="1" dirty="0" smtClean="0"/>
              <a:t>IPNL</a:t>
            </a:r>
            <a:r>
              <a:rPr lang="en-GB" dirty="0" smtClean="0"/>
              <a:t> members:</a:t>
            </a:r>
          </a:p>
          <a:p>
            <a:r>
              <a:rPr lang="en-US" b="1" dirty="0" err="1" smtClean="0"/>
              <a:t>Imad</a:t>
            </a:r>
            <a:r>
              <a:rPr lang="en-US" b="1" dirty="0" smtClean="0"/>
              <a:t> </a:t>
            </a:r>
            <a:r>
              <a:rPr lang="en-US" b="1" dirty="0" err="1" smtClean="0"/>
              <a:t>Laktineh</a:t>
            </a:r>
            <a:r>
              <a:rPr lang="fr-FR" dirty="0" smtClean="0"/>
              <a:t>, </a:t>
            </a:r>
            <a:r>
              <a:rPr lang="en-US" dirty="0" smtClean="0"/>
              <a:t>Laurent </a:t>
            </a:r>
            <a:r>
              <a:rPr lang="en-US" dirty="0" err="1" smtClean="0"/>
              <a:t>Mirabito</a:t>
            </a:r>
            <a:r>
              <a:rPr lang="fr-FR" dirty="0" smtClean="0"/>
              <a:t>, </a:t>
            </a:r>
            <a:r>
              <a:rPr lang="en-US" dirty="0" smtClean="0"/>
              <a:t>Gerald </a:t>
            </a:r>
            <a:r>
              <a:rPr lang="en-US" dirty="0" err="1" smtClean="0"/>
              <a:t>Grenier</a:t>
            </a:r>
            <a:r>
              <a:rPr lang="fr-FR" dirty="0" smtClean="0"/>
              <a:t>, </a:t>
            </a:r>
            <a:r>
              <a:rPr lang="en-US" dirty="0" err="1" smtClean="0"/>
              <a:t>Maxime</a:t>
            </a:r>
            <a:r>
              <a:rPr lang="en-US" dirty="0" smtClean="0"/>
              <a:t> </a:t>
            </a:r>
            <a:r>
              <a:rPr lang="en-US" dirty="0" err="1" smtClean="0"/>
              <a:t>Gouzouvitch</a:t>
            </a:r>
            <a:r>
              <a:rPr lang="fr-FR" dirty="0" smtClean="0"/>
              <a:t>, </a:t>
            </a:r>
            <a:r>
              <a:rPr lang="en-US" dirty="0" err="1" smtClean="0"/>
              <a:t>F.Lagarde</a:t>
            </a:r>
            <a:r>
              <a:rPr lang="fr-FR" dirty="0" smtClean="0"/>
              <a:t>, </a:t>
            </a:r>
            <a:r>
              <a:rPr lang="en-US" dirty="0" smtClean="0"/>
              <a:t>Konstantin </a:t>
            </a:r>
            <a:r>
              <a:rPr lang="en-US" dirty="0" err="1" smtClean="0"/>
              <a:t>Shchablo</a:t>
            </a:r>
            <a:r>
              <a:rPr lang="en-US" dirty="0" smtClean="0"/>
              <a:t>.</a:t>
            </a:r>
            <a:endParaRPr lang="fr-FR" dirty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8948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76300" y="77058"/>
            <a:ext cx="7327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RPC</a:t>
            </a:r>
            <a:r>
              <a:rPr lang="en-US" sz="3200" b="1" dirty="0" smtClean="0">
                <a:solidFill>
                  <a:srgbClr val="FF0000"/>
                </a:solidFill>
              </a:rPr>
              <a:t> upgrade project</a:t>
            </a:r>
            <a:endParaRPr lang="en-US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R</a:t>
            </a:r>
            <a:r>
              <a:rPr lang="en-US" sz="2800" dirty="0" smtClean="0">
                <a:solidFill>
                  <a:srgbClr val="FF0000"/>
                </a:solidFill>
              </a:rPr>
              <a:t>equirements </a:t>
            </a:r>
            <a:r>
              <a:rPr lang="en-US" sz="2800" dirty="0" smtClean="0">
                <a:solidFill>
                  <a:srgbClr val="FF0000"/>
                </a:solidFill>
              </a:rPr>
              <a:t>and specifications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6" descr="cms_quadrantRPCUpgra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1" y="1107428"/>
            <a:ext cx="4787900" cy="31500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95923" y="2747005"/>
            <a:ext cx="3711272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iRPC</a:t>
            </a:r>
            <a:r>
              <a:rPr lang="en-US" b="1" dirty="0" smtClean="0"/>
              <a:t> location: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|</a:t>
            </a:r>
            <a:r>
              <a:rPr lang="en-US" dirty="0" err="1" smtClean="0"/>
              <a:t>η</a:t>
            </a:r>
            <a:r>
              <a:rPr lang="en-US" dirty="0" smtClean="0"/>
              <a:t>| = 1.8 – 2.5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RE3/1 and RE4/1 </a:t>
            </a:r>
            <a:r>
              <a:rPr lang="en-US" sz="1400" dirty="0" smtClean="0"/>
              <a:t>(36 chambers/station)</a:t>
            </a:r>
          </a:p>
          <a:p>
            <a:endParaRPr lang="en-US" sz="1400" dirty="0" smtClean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114800" y="3302000"/>
            <a:ext cx="88612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RE31_hit_ra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155" y="3692769"/>
            <a:ext cx="3516277" cy="3151170"/>
          </a:xfrm>
          <a:prstGeom prst="rect">
            <a:avLst/>
          </a:prstGeom>
        </p:spPr>
      </p:pic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0112291"/>
              </p:ext>
            </p:extLst>
          </p:nvPr>
        </p:nvGraphicFramePr>
        <p:xfrm>
          <a:off x="128623" y="4699000"/>
          <a:ext cx="50673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100"/>
                <a:gridCol w="1689100"/>
                <a:gridCol w="16891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Present system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RE3/1-RE4/1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|</a:t>
                      </a:r>
                      <a:r>
                        <a:rPr lang="en-US" sz="1600" dirty="0" err="1" smtClean="0"/>
                        <a:t>η</a:t>
                      </a:r>
                      <a:r>
                        <a:rPr lang="en-US" sz="1600" dirty="0" smtClean="0"/>
                        <a:t>| coverage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0 - 1.9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1.8 – 2.4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Max.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expect.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rate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3 x </a:t>
                      </a:r>
                      <a:r>
                        <a:rPr lang="en-US" b="1" dirty="0" smtClean="0"/>
                        <a:t>200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3 x </a:t>
                      </a:r>
                      <a:r>
                        <a:rPr lang="en-US" b="1" dirty="0" smtClean="0"/>
                        <a:t>700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ϕ</a:t>
                      </a:r>
                      <a:r>
                        <a:rPr lang="en-US" sz="1600" dirty="0" smtClean="0"/>
                        <a:t> resolution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~ 0.3 degrees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~ 0.2 degrees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η</a:t>
                      </a:r>
                      <a:r>
                        <a:rPr lang="en-US" sz="1600" dirty="0" smtClean="0"/>
                        <a:t> resolution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O(20 cm)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O(2 cm)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5079080" y="1302808"/>
            <a:ext cx="380886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GB" dirty="0" smtClean="0"/>
              <a:t>To improve on the </a:t>
            </a:r>
            <a:r>
              <a:rPr lang="en-GB" dirty="0" err="1" smtClean="0"/>
              <a:t>muon</a:t>
            </a:r>
            <a:r>
              <a:rPr lang="en-GB" dirty="0" smtClean="0"/>
              <a:t> trigger efficiency at high </a:t>
            </a:r>
            <a:r>
              <a:rPr lang="en-GB" dirty="0" err="1" smtClean="0"/>
              <a:t>η</a:t>
            </a:r>
            <a:endParaRPr lang="en-GB" dirty="0" smtClean="0"/>
          </a:p>
          <a:p>
            <a:pPr marL="285750" indent="-285750">
              <a:buFont typeface="Wingdings" charset="2"/>
              <a:buChar char="q"/>
            </a:pPr>
            <a:r>
              <a:rPr lang="en-GB" dirty="0" smtClean="0"/>
              <a:t>Background mitigation</a:t>
            </a:r>
          </a:p>
          <a:p>
            <a:pPr marL="285750" indent="-285750">
              <a:buFont typeface="Wingdings" charset="2"/>
              <a:buChar char="q"/>
            </a:pPr>
            <a:endParaRPr lang="en-GB" dirty="0" smtClean="0"/>
          </a:p>
          <a:p>
            <a:pPr marL="285750" indent="-285750">
              <a:buFont typeface="Wingdings" charset="2"/>
              <a:buChar char="q"/>
            </a:pPr>
            <a:r>
              <a:rPr lang="en-GB" dirty="0"/>
              <a:t> </a:t>
            </a:r>
            <a:r>
              <a:rPr lang="en-GB" dirty="0" smtClean="0"/>
              <a:t>HSCP search</a:t>
            </a:r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6221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68372" y="1596866"/>
            <a:ext cx="793289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Improving rate capability: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Smaller avalanche </a:t>
            </a:r>
            <a:r>
              <a:rPr lang="en-US" dirty="0" smtClean="0"/>
              <a:t>charge</a:t>
            </a:r>
            <a:r>
              <a:rPr lang="en-US" dirty="0"/>
              <a:t>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thinner </a:t>
            </a:r>
            <a:r>
              <a:rPr lang="en-US" dirty="0" smtClean="0"/>
              <a:t>gas gaps </a:t>
            </a:r>
            <a:r>
              <a:rPr lang="en-US" dirty="0" smtClean="0"/>
              <a:t>+ </a:t>
            </a:r>
            <a:r>
              <a:rPr lang="en-US" dirty="0"/>
              <a:t>t</a:t>
            </a:r>
            <a:r>
              <a:rPr lang="en-US" dirty="0" smtClean="0"/>
              <a:t>hinner electrodes</a:t>
            </a:r>
            <a:endParaRPr lang="en-US" b="1" dirty="0" smtClean="0"/>
          </a:p>
          <a:p>
            <a:r>
              <a:rPr lang="en-US" b="1" dirty="0" smtClean="0"/>
              <a:t>Thinner </a:t>
            </a:r>
            <a:r>
              <a:rPr lang="en-US" b="1" dirty="0" err="1" smtClean="0"/>
              <a:t>gap+electrodes</a:t>
            </a:r>
            <a:r>
              <a:rPr lang="en-US" b="1" dirty="0" smtClean="0"/>
              <a:t> allow:</a:t>
            </a:r>
            <a:endParaRPr lang="en-US" b="1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lower Working </a:t>
            </a:r>
            <a:r>
              <a:rPr lang="en-US" dirty="0" smtClean="0"/>
              <a:t>Voltage-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safer operations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Lower charge -&gt; improve </a:t>
            </a:r>
            <a:r>
              <a:rPr lang="en-US" dirty="0" smtClean="0"/>
              <a:t>aging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Wingdings" charset="2"/>
              <a:buChar char="q"/>
            </a:pPr>
            <a:r>
              <a:rPr lang="en-US" dirty="0" smtClean="0"/>
              <a:t>Two RPC technologies were proposed:  </a:t>
            </a:r>
            <a:r>
              <a:rPr lang="en-US" dirty="0" smtClean="0"/>
              <a:t> HPL-based (standard CMS) with reduced gas gap and electrode thickness (1.4mm) and glass-based thin RPC (1mm) proposed by Tsinghua-IPNL.</a:t>
            </a:r>
          </a:p>
          <a:p>
            <a:endParaRPr lang="en-US" dirty="0"/>
          </a:p>
          <a:p>
            <a:pPr marL="285750" indent="-285750">
              <a:buFont typeface="Wingdings" charset="2"/>
              <a:buChar char="q"/>
            </a:pPr>
            <a:r>
              <a:rPr lang="en-US" dirty="0" smtClean="0"/>
              <a:t>The proposed readout electronics is based on 2-D readout with timing information proposed by IPNL-Tsinghua.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4" name="TextBox 2"/>
          <p:cNvSpPr txBox="1"/>
          <p:nvPr/>
        </p:nvSpPr>
        <p:spPr>
          <a:xfrm>
            <a:off x="876300" y="77058"/>
            <a:ext cx="7327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RPC</a:t>
            </a:r>
            <a:r>
              <a:rPr lang="en-US" sz="3200" b="1" dirty="0" smtClean="0">
                <a:solidFill>
                  <a:srgbClr val="FF0000"/>
                </a:solidFill>
              </a:rPr>
              <a:t> upgrade project</a:t>
            </a:r>
            <a:endParaRPr lang="en-US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R</a:t>
            </a:r>
            <a:r>
              <a:rPr lang="en-US" sz="2800" dirty="0" smtClean="0">
                <a:solidFill>
                  <a:srgbClr val="FF0000"/>
                </a:solidFill>
              </a:rPr>
              <a:t>equirements </a:t>
            </a:r>
            <a:r>
              <a:rPr lang="en-US" sz="2800" dirty="0" smtClean="0">
                <a:solidFill>
                  <a:srgbClr val="FF0000"/>
                </a:solidFill>
              </a:rPr>
              <a:t>and specifications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168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45" y="2293523"/>
            <a:ext cx="3462424" cy="1315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7157" y="262099"/>
            <a:ext cx="8515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Large prototypes with the glass technology were produced and tested at GIF++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object 8"/>
          <p:cNvSpPr>
            <a:spLocks noChangeAspect="1"/>
          </p:cNvSpPr>
          <p:nvPr/>
        </p:nvSpPr>
        <p:spPr>
          <a:xfrm>
            <a:off x="360945" y="774258"/>
            <a:ext cx="3462423" cy="12844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10"/>
          <p:cNvSpPr>
            <a:spLocks noChangeAspect="1"/>
          </p:cNvSpPr>
          <p:nvPr/>
        </p:nvSpPr>
        <p:spPr>
          <a:xfrm>
            <a:off x="4916215" y="734153"/>
            <a:ext cx="3265250" cy="132458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11"/>
          <p:cNvSpPr>
            <a:spLocks noChangeAspect="1"/>
          </p:cNvSpPr>
          <p:nvPr/>
        </p:nvSpPr>
        <p:spPr>
          <a:xfrm>
            <a:off x="4902847" y="2293523"/>
            <a:ext cx="3265250" cy="13159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46" y="4614830"/>
            <a:ext cx="3783265" cy="2118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803" y="4416476"/>
            <a:ext cx="4187671" cy="2278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411066" y="3679654"/>
            <a:ext cx="81814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tests were done using the standard CMS gas mixture (0.3% SF6) which was found   not to be  appropriate for the glass technology but CMS collaboration was reluctant to use a gas with higher SF6  rate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637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7178476"/>
              </p:ext>
            </p:extLst>
          </p:nvPr>
        </p:nvGraphicFramePr>
        <p:xfrm>
          <a:off x="1571411" y="4427219"/>
          <a:ext cx="6335676" cy="22171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1892"/>
                <a:gridCol w="2111892"/>
                <a:gridCol w="2111892"/>
              </a:tblGrid>
              <a:tr h="3085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Present system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RE3/1-RE4/1</a:t>
                      </a:r>
                      <a:endParaRPr lang="en-US" dirty="0"/>
                    </a:p>
                  </a:txBody>
                  <a:tcPr/>
                </a:tc>
              </a:tr>
              <a:tr h="30857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layout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Double gap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Double gap</a:t>
                      </a:r>
                      <a:endParaRPr lang="en-US" sz="1400" dirty="0"/>
                    </a:p>
                  </a:txBody>
                  <a:tcPr/>
                </a:tc>
              </a:tr>
              <a:tr h="30857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Gas gap</a:t>
                      </a:r>
                      <a:r>
                        <a:rPr lang="en-US" sz="1400" baseline="0" dirty="0" smtClean="0"/>
                        <a:t> thickness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2 mm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1.4 mm</a:t>
                      </a:r>
                      <a:endParaRPr lang="en-US" sz="1400" b="1" dirty="0"/>
                    </a:p>
                  </a:txBody>
                  <a:tcPr/>
                </a:tc>
              </a:tr>
              <a:tr h="30857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HPL thickness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 mm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1.4 mm</a:t>
                      </a:r>
                      <a:endParaRPr lang="en-US" sz="1400" dirty="0"/>
                    </a:p>
                  </a:txBody>
                  <a:tcPr/>
                </a:tc>
              </a:tr>
              <a:tr h="30857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HPL resistivity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1-6 × 10</a:t>
                      </a:r>
                      <a:r>
                        <a:rPr lang="en-US" sz="1400" baseline="30000" dirty="0" smtClean="0"/>
                        <a:t>10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Ω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smtClean="0"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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cm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0.9-3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× 10</a:t>
                      </a:r>
                      <a:r>
                        <a:rPr lang="en-US" sz="1400" baseline="30000" dirty="0" smtClean="0"/>
                        <a:t>10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Ω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smtClean="0"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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cm</a:t>
                      </a:r>
                      <a:endParaRPr lang="en-US" sz="1400" dirty="0" smtClean="0"/>
                    </a:p>
                  </a:txBody>
                  <a:tcPr/>
                </a:tc>
              </a:tr>
              <a:tr h="30857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Charge threshold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150 </a:t>
                      </a:r>
                      <a:r>
                        <a:rPr lang="en-US" sz="1400" dirty="0" err="1" smtClean="0"/>
                        <a:t>fC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50 </a:t>
                      </a:r>
                      <a:r>
                        <a:rPr lang="en-US" sz="1400" dirty="0" err="1" smtClean="0"/>
                        <a:t>fC</a:t>
                      </a:r>
                      <a:endParaRPr lang="en-US" sz="1400" dirty="0" smtClean="0"/>
                    </a:p>
                  </a:txBody>
                  <a:tcPr/>
                </a:tc>
              </a:tr>
              <a:tr h="30857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Eta segmentation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 eta partitions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2D readout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ZoneTexte 1"/>
          <p:cNvSpPr txBox="1"/>
          <p:nvPr/>
        </p:nvSpPr>
        <p:spPr>
          <a:xfrm>
            <a:off x="154358" y="467895"/>
            <a:ext cx="866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HPL based RPC were thus chosen.  Indeed, the new design allows operating at higher particle rates at lower HV and with the same efficiency.</a:t>
            </a:r>
            <a:endParaRPr lang="en-GB" dirty="0"/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748" y="1243266"/>
            <a:ext cx="4097214" cy="3077009"/>
          </a:xfrm>
          <a:prstGeom prst="rect">
            <a:avLst/>
          </a:prstGeom>
        </p:spPr>
      </p:pic>
      <p:sp>
        <p:nvSpPr>
          <p:cNvPr id="10" name="TextBox 22"/>
          <p:cNvSpPr txBox="1"/>
          <p:nvPr/>
        </p:nvSpPr>
        <p:spPr>
          <a:xfrm>
            <a:off x="4422803" y="1869567"/>
            <a:ext cx="4508766" cy="132343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Working Point shift: </a:t>
            </a:r>
            <a:r>
              <a:rPr lang="en-US" sz="2000" dirty="0" smtClean="0"/>
              <a:t>~ 300 V (ΔV/V ~ 4 %)</a:t>
            </a:r>
          </a:p>
          <a:p>
            <a:r>
              <a:rPr lang="en-US" sz="2000" b="1" dirty="0" smtClean="0"/>
              <a:t>Efficiency drop: </a:t>
            </a:r>
            <a:r>
              <a:rPr lang="en-US" sz="2000" dirty="0" smtClean="0"/>
              <a:t>&lt; 3 </a:t>
            </a:r>
            <a:r>
              <a:rPr lang="en-US" sz="2000" dirty="0" smtClean="0"/>
              <a:t>%</a:t>
            </a:r>
          </a:p>
          <a:p>
            <a:endParaRPr lang="en-US" sz="2000" dirty="0"/>
          </a:p>
          <a:p>
            <a:r>
              <a:rPr lang="en-US" sz="2000" dirty="0" smtClean="0"/>
              <a:t> Max tested rate: 1.85 kHz</a:t>
            </a:r>
          </a:p>
        </p:txBody>
      </p:sp>
    </p:spTree>
    <p:extLst>
      <p:ext uri="{BB962C8B-B14F-4D97-AF65-F5344CB8AC3E}">
        <p14:creationId xmlns:p14="http://schemas.microsoft.com/office/powerpoint/2010/main" val="3842059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C:\Users\AlexGong\Desktop\IMG_01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5" t="18594" r="8179" b="11571"/>
          <a:stretch>
            <a:fillRect/>
          </a:stretch>
        </p:blipFill>
        <p:spPr bwMode="auto">
          <a:xfrm>
            <a:off x="6613715" y="5037796"/>
            <a:ext cx="219075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ZoneTexte 16"/>
          <p:cNvSpPr txBox="1">
            <a:spLocks noChangeArrowheads="1"/>
          </p:cNvSpPr>
          <p:nvPr/>
        </p:nvSpPr>
        <p:spPr bwMode="auto">
          <a:xfrm>
            <a:off x="836605" y="132436"/>
            <a:ext cx="6781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GB" dirty="0" smtClean="0">
                <a:latin typeface="Times New Roman" charset="0"/>
              </a:rPr>
              <a:t>Electronic readout </a:t>
            </a:r>
            <a:r>
              <a:rPr lang="en-GB" dirty="0" smtClean="0">
                <a:latin typeface="Times New Roman" charset="0"/>
              </a:rPr>
              <a:t>for the CMS</a:t>
            </a:r>
            <a:r>
              <a:rPr lang="en-GB" dirty="0">
                <a:latin typeface="Times New Roman" charset="0"/>
              </a:rPr>
              <a:t> </a:t>
            </a:r>
            <a:r>
              <a:rPr lang="en-GB" dirty="0" smtClean="0">
                <a:latin typeface="Times New Roman" charset="0"/>
              </a:rPr>
              <a:t>RPC upgrade project</a:t>
            </a:r>
            <a:endParaRPr lang="en-GB" dirty="0">
              <a:latin typeface="Times New Roman" charset="0"/>
            </a:endParaRPr>
          </a:p>
        </p:txBody>
      </p:sp>
      <p:sp>
        <p:nvSpPr>
          <p:cNvPr id="30725" name="ZoneTexte 17"/>
          <p:cNvSpPr txBox="1">
            <a:spLocks noChangeArrowheads="1"/>
          </p:cNvSpPr>
          <p:nvPr/>
        </p:nvSpPr>
        <p:spPr bwMode="auto">
          <a:xfrm>
            <a:off x="6777895" y="4577319"/>
            <a:ext cx="16764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 smtClean="0">
                <a:solidFill>
                  <a:srgbClr val="FF0000"/>
                </a:solidFill>
              </a:rPr>
              <a:t>TDC on FPGA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3" name="Image 2" descr="Capture d’écran 2016-09-25 à 11.59.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119" y="986295"/>
            <a:ext cx="4161753" cy="310114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33825" y="667167"/>
            <a:ext cx="442655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</a:rPr>
              <a:t>FE electronics</a:t>
            </a:r>
          </a:p>
          <a:p>
            <a:r>
              <a:rPr lang="en-GB" sz="1600" dirty="0" smtClean="0"/>
              <a:t>PETIROC</a:t>
            </a:r>
          </a:p>
          <a:p>
            <a:r>
              <a:rPr lang="en-GB" sz="1600" dirty="0" smtClean="0"/>
              <a:t>- 32-ch, </a:t>
            </a:r>
            <a:r>
              <a:rPr lang="en-GB" sz="1600" dirty="0" err="1" smtClean="0"/>
              <a:t>SiGe</a:t>
            </a:r>
            <a:r>
              <a:rPr lang="en-GB" sz="1600" dirty="0" smtClean="0"/>
              <a:t>, </a:t>
            </a:r>
            <a:r>
              <a:rPr lang="en-GB" sz="1600" dirty="0" smtClean="0"/>
              <a:t>0,5 -</a:t>
            </a:r>
            <a:r>
              <a:rPr lang="en-GB" sz="1600" dirty="0" smtClean="0"/>
              <a:t>400 </a:t>
            </a:r>
            <a:r>
              <a:rPr lang="en-GB" sz="1600" dirty="0" err="1" smtClean="0"/>
              <a:t>pC</a:t>
            </a:r>
            <a:r>
              <a:rPr lang="en-GB" sz="1600" dirty="0" smtClean="0"/>
              <a:t> </a:t>
            </a:r>
          </a:p>
          <a:p>
            <a:r>
              <a:rPr lang="en-GB" sz="1600" dirty="0" smtClean="0"/>
              <a:t>-32 trigger output</a:t>
            </a:r>
          </a:p>
          <a:p>
            <a:r>
              <a:rPr lang="en-GB" sz="1600" dirty="0" smtClean="0"/>
              <a:t>-NOR32_charge</a:t>
            </a:r>
          </a:p>
          <a:p>
            <a:r>
              <a:rPr lang="en-GB" sz="1600" dirty="0" smtClean="0"/>
              <a:t>-NOR32_time</a:t>
            </a:r>
          </a:p>
          <a:p>
            <a:r>
              <a:rPr lang="en-GB" sz="1600" dirty="0" smtClean="0"/>
              <a:t>-</a:t>
            </a:r>
            <a:r>
              <a:rPr lang="en-GB" sz="1600" dirty="0" err="1" smtClean="0"/>
              <a:t>global&amp;individual</a:t>
            </a:r>
            <a:r>
              <a:rPr lang="en-GB" sz="1600" dirty="0" smtClean="0"/>
              <a:t> threshold adjustment</a:t>
            </a:r>
            <a:endParaRPr lang="en-GB" sz="1600" dirty="0"/>
          </a:p>
        </p:txBody>
      </p:sp>
      <p:pic>
        <p:nvPicPr>
          <p:cNvPr id="24" name="Image 4" descr="Capture d’écran 2016-05-29 à 17.34.3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05" y="2732251"/>
            <a:ext cx="4315049" cy="190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 descr="Capture d’écran 2016-09-25 à 11.58.5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416" y="1252273"/>
            <a:ext cx="1184891" cy="82593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14948" y="4735084"/>
            <a:ext cx="645403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</a:rPr>
              <a:t>TDC </a:t>
            </a:r>
            <a:endParaRPr lang="en-GB" sz="2000" b="1" dirty="0" smtClean="0">
              <a:solidFill>
                <a:srgbClr val="FF0000"/>
              </a:solidFill>
            </a:endParaRPr>
          </a:p>
          <a:p>
            <a:r>
              <a:rPr lang="en-GB" sz="1600" dirty="0" smtClean="0"/>
              <a:t>-Based on delay line technique. Developed  by Tsinghua for medical  </a:t>
            </a:r>
          </a:p>
          <a:p>
            <a:r>
              <a:rPr lang="en-GB" sz="1600" dirty="0"/>
              <a:t> </a:t>
            </a:r>
            <a:r>
              <a:rPr lang="en-GB" sz="1600" dirty="0" smtClean="0"/>
              <a:t> applications. Adopted by Lyon group for CMS upgrade project </a:t>
            </a:r>
            <a:endParaRPr lang="en-GB" sz="1600" dirty="0" smtClean="0"/>
          </a:p>
          <a:p>
            <a:r>
              <a:rPr lang="en-GB" sz="1600" dirty="0" smtClean="0"/>
              <a:t>-TDC on </a:t>
            </a:r>
            <a:r>
              <a:rPr lang="en-GB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FPGA</a:t>
            </a:r>
            <a:r>
              <a:rPr lang="en-GB" sz="1600" dirty="0" smtClean="0"/>
              <a:t> (25 </a:t>
            </a:r>
            <a:r>
              <a:rPr lang="en-GB" sz="1600" dirty="0" err="1" smtClean="0"/>
              <a:t>ps</a:t>
            </a:r>
            <a:r>
              <a:rPr lang="en-GB" sz="1600" dirty="0" smtClean="0"/>
              <a:t> time resolution</a:t>
            </a:r>
            <a:r>
              <a:rPr lang="en-GB" sz="1600" dirty="0" smtClean="0"/>
              <a:t>)</a:t>
            </a:r>
            <a:endParaRPr lang="en-GB" sz="1600" dirty="0" smtClean="0"/>
          </a:p>
        </p:txBody>
      </p:sp>
      <p:sp>
        <p:nvSpPr>
          <p:cNvPr id="7" name="ZoneTexte 6"/>
          <p:cNvSpPr txBox="1"/>
          <p:nvPr/>
        </p:nvSpPr>
        <p:spPr>
          <a:xfrm>
            <a:off x="2397075" y="2991102"/>
            <a:ext cx="1192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20 </a:t>
            </a:r>
            <a:r>
              <a:rPr lang="en-GB" sz="1200" dirty="0" err="1" smtClean="0"/>
              <a:t>ps</a:t>
            </a:r>
            <a:r>
              <a:rPr lang="en-GB" sz="1200" dirty="0" smtClean="0"/>
              <a:t> resolution for </a:t>
            </a:r>
            <a:r>
              <a:rPr lang="en-GB" sz="1200" dirty="0" err="1" smtClean="0"/>
              <a:t>Q</a:t>
            </a:r>
            <a:r>
              <a:rPr lang="en-GB" sz="1200" baseline="-25000" dirty="0" err="1" smtClean="0"/>
              <a:t>inj</a:t>
            </a:r>
            <a:r>
              <a:rPr lang="en-GB" sz="1200" dirty="0" smtClean="0"/>
              <a:t> &gt;.3 </a:t>
            </a:r>
            <a:r>
              <a:rPr lang="en-GB" sz="1200" dirty="0" err="1" smtClean="0"/>
              <a:t>pC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192039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4"/>
          <p:cNvSpPr txBox="1"/>
          <p:nvPr/>
        </p:nvSpPr>
        <p:spPr>
          <a:xfrm>
            <a:off x="328429" y="729565"/>
            <a:ext cx="614161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To </a:t>
            </a:r>
            <a:r>
              <a:rPr lang="en-US" sz="1600" dirty="0" smtClean="0"/>
              <a:t>use the 2D readout with good timing FEB (PETIROC</a:t>
            </a:r>
            <a:r>
              <a:rPr lang="en-US" sz="1600" dirty="0" smtClean="0"/>
              <a:t>)</a:t>
            </a:r>
            <a:endParaRPr lang="en-US" sz="1600" dirty="0" smtClean="0"/>
          </a:p>
          <a:p>
            <a:r>
              <a:rPr lang="en-US" sz="1600" b="1" dirty="0" smtClean="0"/>
              <a:t>Motivation</a:t>
            </a:r>
            <a:endParaRPr lang="en-US" sz="1600" dirty="0" smtClean="0"/>
          </a:p>
          <a:p>
            <a:pPr marL="342900" indent="-342900">
              <a:buAutoNum type="arabicParenR"/>
            </a:pPr>
            <a:r>
              <a:rPr lang="en-US" sz="1600" dirty="0" smtClean="0"/>
              <a:t>Better Y </a:t>
            </a:r>
            <a:r>
              <a:rPr lang="en-US" sz="1600" dirty="0" smtClean="0"/>
              <a:t>determination</a:t>
            </a:r>
            <a:endParaRPr lang="en-US" sz="1600" dirty="0" smtClean="0"/>
          </a:p>
          <a:p>
            <a:pPr marL="342900" indent="-342900"/>
            <a:r>
              <a:rPr lang="en-US" sz="1600" b="1" dirty="0" smtClean="0">
                <a:solidFill>
                  <a:schemeClr val="accent6"/>
                </a:solidFill>
              </a:rPr>
              <a:t>Y= L/2-v*(t</a:t>
            </a:r>
            <a:r>
              <a:rPr lang="en-US" sz="1600" b="1" baseline="-25000" dirty="0" smtClean="0">
                <a:solidFill>
                  <a:schemeClr val="accent6"/>
                </a:solidFill>
              </a:rPr>
              <a:t>2</a:t>
            </a:r>
            <a:r>
              <a:rPr lang="en-US" sz="1600" b="1" dirty="0" smtClean="0">
                <a:solidFill>
                  <a:schemeClr val="accent6"/>
                </a:solidFill>
              </a:rPr>
              <a:t>-t</a:t>
            </a:r>
            <a:r>
              <a:rPr lang="en-US" sz="1600" b="1" baseline="-25000" dirty="0" smtClean="0">
                <a:solidFill>
                  <a:schemeClr val="accent6"/>
                </a:solidFill>
              </a:rPr>
              <a:t>1</a:t>
            </a:r>
            <a:r>
              <a:rPr lang="en-US" sz="1600" b="1" dirty="0" smtClean="0">
                <a:solidFill>
                  <a:schemeClr val="accent6"/>
                </a:solidFill>
              </a:rPr>
              <a:t>)/2 </a:t>
            </a:r>
            <a:r>
              <a:rPr lang="en-US" sz="1600" dirty="0" err="1" smtClean="0">
                <a:solidFill>
                  <a:schemeClr val="accent6"/>
                </a:solidFill>
                <a:sym typeface="Wingdings"/>
              </a:rPr>
              <a:t></a:t>
            </a:r>
            <a:r>
              <a:rPr lang="en-US" sz="1600" dirty="0" smtClean="0">
                <a:solidFill>
                  <a:schemeClr val="accent6"/>
                </a:solidFill>
                <a:sym typeface="Wingdings"/>
              </a:rPr>
              <a:t> </a:t>
            </a:r>
            <a:r>
              <a:rPr lang="fr-FR" altLang="zh-CN" sz="1600" b="1" dirty="0" smtClean="0">
                <a:solidFill>
                  <a:schemeClr val="accent6"/>
                </a:solidFill>
              </a:rPr>
              <a:t>σ(Y) = v* σ(T</a:t>
            </a:r>
            <a:r>
              <a:rPr lang="fr-FR" altLang="zh-CN" sz="1600" b="1" baseline="-25000" dirty="0" smtClean="0">
                <a:solidFill>
                  <a:schemeClr val="accent6"/>
                </a:solidFill>
              </a:rPr>
              <a:t>2</a:t>
            </a:r>
            <a:r>
              <a:rPr lang="fr-FR" altLang="zh-CN" sz="1600" b="1" dirty="0" smtClean="0">
                <a:solidFill>
                  <a:schemeClr val="accent6"/>
                </a:solidFill>
              </a:rPr>
              <a:t>-T</a:t>
            </a:r>
            <a:r>
              <a:rPr lang="fr-FR" altLang="zh-CN" sz="1600" b="1" baseline="-25000" dirty="0" smtClean="0">
                <a:solidFill>
                  <a:schemeClr val="accent6"/>
                </a:solidFill>
              </a:rPr>
              <a:t>1</a:t>
            </a:r>
            <a:r>
              <a:rPr lang="fr-FR" altLang="zh-CN" sz="1600" b="1" dirty="0" smtClean="0">
                <a:solidFill>
                  <a:schemeClr val="accent6"/>
                </a:solidFill>
              </a:rPr>
              <a:t>)/2</a:t>
            </a:r>
            <a:r>
              <a:rPr lang="en-US" sz="1600" b="1" dirty="0" smtClean="0">
                <a:solidFill>
                  <a:schemeClr val="accent6"/>
                </a:solidFill>
              </a:rPr>
              <a:t> </a:t>
            </a:r>
            <a:endParaRPr lang="en-US" sz="1600" dirty="0" smtClean="0"/>
          </a:p>
          <a:p>
            <a:pPr marL="342900" indent="-342900"/>
            <a:r>
              <a:rPr lang="en-US" sz="1600" dirty="0" smtClean="0"/>
              <a:t>2) Less  channels (2/eta  rather than 5)</a:t>
            </a:r>
          </a:p>
          <a:p>
            <a:pPr marL="342900" indent="-342900"/>
            <a:r>
              <a:rPr lang="en-GB" sz="1600" dirty="0" smtClean="0"/>
              <a:t>3) </a:t>
            </a:r>
            <a:r>
              <a:rPr lang="en-GB" sz="1600" dirty="0"/>
              <a:t>G</a:t>
            </a:r>
            <a:r>
              <a:rPr lang="en-GB" sz="1600" dirty="0" smtClean="0"/>
              <a:t>ood</a:t>
            </a:r>
            <a:r>
              <a:rPr lang="en-GB" sz="1600" dirty="0" smtClean="0"/>
              <a:t> </a:t>
            </a:r>
            <a:r>
              <a:rPr lang="en-GB" sz="1600" dirty="0" smtClean="0"/>
              <a:t>absolute timing: reduced jitter due </a:t>
            </a:r>
            <a:r>
              <a:rPr lang="en-GB" sz="1600" dirty="0" smtClean="0"/>
              <a:t>to better electronics </a:t>
            </a:r>
            <a:r>
              <a:rPr lang="en-GB" sz="1600" dirty="0" err="1" smtClean="0"/>
              <a:t>andreduced</a:t>
            </a:r>
            <a:r>
              <a:rPr lang="en-GB" sz="1600" dirty="0" smtClean="0"/>
              <a:t> gas gap.</a:t>
            </a:r>
            <a:endParaRPr lang="en-GB" sz="1600" dirty="0" smtClean="0">
              <a:sym typeface="Wingdings"/>
            </a:endParaRPr>
          </a:p>
          <a:p>
            <a:pPr marL="342900" indent="-342900"/>
            <a:endParaRPr lang="en-GB" dirty="0" smtClean="0">
              <a:sym typeface="Wingdings"/>
            </a:endParaRPr>
          </a:p>
        </p:txBody>
      </p:sp>
      <p:grpSp>
        <p:nvGrpSpPr>
          <p:cNvPr id="4" name="Grouper 3"/>
          <p:cNvGrpSpPr/>
          <p:nvPr/>
        </p:nvGrpSpPr>
        <p:grpSpPr>
          <a:xfrm>
            <a:off x="5280774" y="582217"/>
            <a:ext cx="3742899" cy="2518490"/>
            <a:chOff x="4906470" y="1758601"/>
            <a:chExt cx="4027644" cy="2518490"/>
          </a:xfrm>
        </p:grpSpPr>
        <p:cxnSp>
          <p:nvCxnSpPr>
            <p:cNvPr id="5" name="Connecteur droit 6"/>
            <p:cNvCxnSpPr/>
            <p:nvPr/>
          </p:nvCxnSpPr>
          <p:spPr>
            <a:xfrm>
              <a:off x="5210410" y="3093835"/>
              <a:ext cx="3093680" cy="1588"/>
            </a:xfrm>
            <a:prstGeom prst="line">
              <a:avLst/>
            </a:prstGeom>
            <a:ln w="6032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Accolade ouvrante 8"/>
            <p:cNvSpPr/>
            <p:nvPr/>
          </p:nvSpPr>
          <p:spPr>
            <a:xfrm rot="5400000">
              <a:off x="6489957" y="1217372"/>
              <a:ext cx="534586" cy="3093680"/>
            </a:xfrm>
            <a:prstGeom prst="leftBrace">
              <a:avLst>
                <a:gd name="adj1" fmla="val 8333"/>
                <a:gd name="adj2" fmla="val 48476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ZoneTexte 15"/>
            <p:cNvSpPr txBox="1"/>
            <p:nvPr/>
          </p:nvSpPr>
          <p:spPr>
            <a:xfrm>
              <a:off x="6904759" y="3072098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Y</a:t>
              </a:r>
              <a:endParaRPr lang="fr-FR" dirty="0"/>
            </a:p>
          </p:txBody>
        </p:sp>
        <p:sp>
          <p:nvSpPr>
            <p:cNvPr id="8" name="ZoneTexte 16"/>
            <p:cNvSpPr txBox="1"/>
            <p:nvPr/>
          </p:nvSpPr>
          <p:spPr>
            <a:xfrm>
              <a:off x="6523869" y="2181968"/>
              <a:ext cx="5861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   L</a:t>
              </a:r>
              <a:endParaRPr lang="fr-FR" dirty="0"/>
            </a:p>
          </p:txBody>
        </p:sp>
        <p:sp>
          <p:nvSpPr>
            <p:cNvPr id="9" name="Accolade ouvrante 17"/>
            <p:cNvSpPr/>
            <p:nvPr/>
          </p:nvSpPr>
          <p:spPr>
            <a:xfrm rot="16200000">
              <a:off x="7056059" y="2366862"/>
              <a:ext cx="205657" cy="2290408"/>
            </a:xfrm>
            <a:prstGeom prst="leftBrace">
              <a:avLst>
                <a:gd name="adj1" fmla="val 140267"/>
                <a:gd name="adj2" fmla="val 48032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0" name="Connecteur droit 9"/>
            <p:cNvCxnSpPr/>
            <p:nvPr/>
          </p:nvCxnSpPr>
          <p:spPr>
            <a:xfrm rot="5400000">
              <a:off x="4842208" y="2269779"/>
              <a:ext cx="2518490" cy="149613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10"/>
            <p:cNvSpPr txBox="1"/>
            <p:nvPr/>
          </p:nvSpPr>
          <p:spPr>
            <a:xfrm>
              <a:off x="4906470" y="2899005"/>
              <a:ext cx="4360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t</a:t>
              </a:r>
              <a:r>
                <a:rPr lang="fr-FR" baseline="-25000" dirty="0"/>
                <a:t>2</a:t>
              </a:r>
              <a:endParaRPr lang="fr-FR" dirty="0"/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8498053" y="2974622"/>
              <a:ext cx="4360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t</a:t>
              </a:r>
              <a:r>
                <a:rPr lang="fr-FR" baseline="-25000" dirty="0" smtClean="0"/>
                <a:t>1</a:t>
              </a:r>
              <a:endParaRPr lang="fr-FR" dirty="0"/>
            </a:p>
          </p:txBody>
        </p:sp>
      </p:grpSp>
      <p:sp>
        <p:nvSpPr>
          <p:cNvPr id="13" name="ZoneTexte 16"/>
          <p:cNvSpPr txBox="1">
            <a:spLocks noChangeArrowheads="1"/>
          </p:cNvSpPr>
          <p:nvPr/>
        </p:nvSpPr>
        <p:spPr bwMode="auto">
          <a:xfrm>
            <a:off x="836605" y="132436"/>
            <a:ext cx="6781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GB" dirty="0" smtClean="0">
                <a:latin typeface="Times New Roman" charset="0"/>
              </a:rPr>
              <a:t>Electronic readout </a:t>
            </a:r>
            <a:r>
              <a:rPr lang="en-GB" dirty="0" smtClean="0">
                <a:latin typeface="Times New Roman" charset="0"/>
              </a:rPr>
              <a:t>for the CMS</a:t>
            </a:r>
            <a:r>
              <a:rPr lang="en-GB" dirty="0">
                <a:latin typeface="Times New Roman" charset="0"/>
              </a:rPr>
              <a:t> </a:t>
            </a:r>
            <a:r>
              <a:rPr lang="en-GB" dirty="0" smtClean="0">
                <a:latin typeface="Times New Roman" charset="0"/>
              </a:rPr>
              <a:t>RPC upgrade project</a:t>
            </a:r>
            <a:endParaRPr lang="en-GB" dirty="0">
              <a:latin typeface="Times New Roman" charset="0"/>
            </a:endParaRPr>
          </a:p>
        </p:txBody>
      </p:sp>
      <p:pic>
        <p:nvPicPr>
          <p:cNvPr id="14" name="Picture 4" descr="Schermata 2017-05-31 alle 10.22.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9" y="2505352"/>
            <a:ext cx="3744829" cy="175917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267805" y="2996101"/>
            <a:ext cx="487619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/>
              <a:t>32 on-detector strips </a:t>
            </a:r>
            <a:r>
              <a:rPr lang="en-US" sz="1800" dirty="0"/>
              <a:t>with </a:t>
            </a:r>
            <a:r>
              <a:rPr lang="en-US" sz="1800" dirty="0" smtClean="0"/>
              <a:t>3.5 </a:t>
            </a:r>
            <a:r>
              <a:rPr lang="en-US" sz="1800" dirty="0"/>
              <a:t>mm </a:t>
            </a:r>
            <a:r>
              <a:rPr lang="en-US" sz="1800" dirty="0" smtClean="0"/>
              <a:t>pitch</a:t>
            </a:r>
          </a:p>
          <a:p>
            <a:r>
              <a:rPr lang="en-US" sz="1800" dirty="0"/>
              <a:t>a</a:t>
            </a:r>
            <a:r>
              <a:rPr lang="en-US" sz="1800" dirty="0" smtClean="0"/>
              <a:t>nd 32 off-detector return strips 1 mm pitch</a:t>
            </a:r>
          </a:p>
          <a:p>
            <a:r>
              <a:rPr lang="en-US" sz="1800" dirty="0" smtClean="0">
                <a:sym typeface="Wingdings"/>
              </a:rPr>
              <a:t> 64 channels =</a:t>
            </a:r>
            <a:r>
              <a:rPr lang="en-US" sz="1800" dirty="0">
                <a:sym typeface="Wingdings"/>
              </a:rPr>
              <a:t> </a:t>
            </a:r>
            <a:r>
              <a:rPr lang="nb-NO" sz="1800" dirty="0" smtClean="0"/>
              <a:t>2 PETIROC + 2 TDC</a:t>
            </a:r>
            <a:endParaRPr lang="nb-NO" sz="1800" dirty="0"/>
          </a:p>
          <a:p>
            <a:r>
              <a:rPr lang="en-US" sz="1800" dirty="0" smtClean="0"/>
              <a:t> </a:t>
            </a:r>
            <a:endParaRPr lang="en-US" sz="1800" dirty="0"/>
          </a:p>
          <a:p>
            <a:r>
              <a:rPr lang="en-US" sz="1800" dirty="0" smtClean="0"/>
              <a:t> </a:t>
            </a:r>
            <a:endParaRPr lang="en-US" sz="1800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6783" y="4188780"/>
            <a:ext cx="3941270" cy="2669220"/>
          </a:xfrm>
          <a:prstGeom prst="rect">
            <a:avLst/>
          </a:prstGeom>
        </p:spPr>
      </p:pic>
      <p:pic>
        <p:nvPicPr>
          <p:cNvPr id="17" name="Image 16" descr="Capture d’écran 2018-05-21 à 17.16.4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87" y="4237792"/>
            <a:ext cx="3835400" cy="255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835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01579" y="1283369"/>
            <a:ext cx="7940842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collaboration of the Lyon and Tsinghua led to the adoption of the 2D readout scheme as the baseline for the CMS RPC upgrade TDR.</a:t>
            </a:r>
          </a:p>
          <a:p>
            <a:endParaRPr lang="en-GB" dirty="0" smtClean="0"/>
          </a:p>
          <a:p>
            <a:r>
              <a:rPr lang="en-US" dirty="0" smtClean="0"/>
              <a:t>However, to read out the future  CMS RE3/1 and RE4/1 RPC,  long PCBs (160 cm) are needed. </a:t>
            </a:r>
          </a:p>
          <a:p>
            <a:endParaRPr lang="en-US" dirty="0" smtClean="0"/>
          </a:p>
          <a:p>
            <a:r>
              <a:rPr lang="en-US" dirty="0" smtClean="0"/>
              <a:t>No possibility to have 6-layer PCB of large size as the small one was designed and produced before. </a:t>
            </a:r>
          </a:p>
          <a:p>
            <a:endParaRPr lang="en-US" dirty="0" smtClean="0"/>
          </a:p>
          <a:p>
            <a:r>
              <a:rPr lang="en-US" dirty="0" smtClean="0"/>
              <a:t>Two solutions are proposed : </a:t>
            </a:r>
            <a:endParaRPr lang="en-GB" dirty="0"/>
          </a:p>
        </p:txBody>
      </p:sp>
      <p:sp>
        <p:nvSpPr>
          <p:cNvPr id="3" name="ZoneTexte 16"/>
          <p:cNvSpPr txBox="1">
            <a:spLocks noChangeArrowheads="1"/>
          </p:cNvSpPr>
          <p:nvPr/>
        </p:nvSpPr>
        <p:spPr bwMode="auto">
          <a:xfrm>
            <a:off x="836605" y="132436"/>
            <a:ext cx="6781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GB" dirty="0" smtClean="0">
                <a:latin typeface="Times New Roman" charset="0"/>
              </a:rPr>
              <a:t>Electronic readout </a:t>
            </a:r>
            <a:r>
              <a:rPr lang="en-GB" dirty="0" smtClean="0">
                <a:latin typeface="Times New Roman" charset="0"/>
              </a:rPr>
              <a:t>for the CMS</a:t>
            </a:r>
            <a:r>
              <a:rPr lang="en-GB" dirty="0">
                <a:latin typeface="Times New Roman" charset="0"/>
              </a:rPr>
              <a:t> </a:t>
            </a:r>
            <a:r>
              <a:rPr lang="en-GB" dirty="0" smtClean="0">
                <a:latin typeface="Times New Roman" charset="0"/>
              </a:rPr>
              <a:t>RPC upgrade project</a:t>
            </a:r>
            <a:endParaRPr lang="en-GB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70561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1114</TotalTime>
  <Words>1168</Words>
  <Application>Microsoft Macintosh PowerPoint</Application>
  <PresentationFormat>Présentation à l'écran (4:3)</PresentationFormat>
  <Paragraphs>187</Paragraphs>
  <Slides>17</Slides>
  <Notes>4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18" baseType="lpstr">
      <vt:lpstr>Thème Office</vt:lpstr>
      <vt:lpstr>CMS upgrade  New electronics for the CMS RPC upgrade project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Efficiency, noise, multiplicity</vt:lpstr>
      <vt:lpstr>Présentation PowerPoint</vt:lpstr>
      <vt:lpstr>Coax chamber scans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admin admin</dc:creator>
  <cp:lastModifiedBy>admin admin</cp:lastModifiedBy>
  <cp:revision>18</cp:revision>
  <dcterms:created xsi:type="dcterms:W3CDTF">2018-05-21T10:27:30Z</dcterms:created>
  <dcterms:modified xsi:type="dcterms:W3CDTF">2018-05-22T05:02:08Z</dcterms:modified>
</cp:coreProperties>
</file>