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handoutMasterIdLst>
    <p:handoutMasterId r:id="rId15"/>
  </p:handoutMasterIdLst>
  <p:sldIdLst>
    <p:sldId id="256" r:id="rId2"/>
    <p:sldId id="364" r:id="rId3"/>
    <p:sldId id="365" r:id="rId4"/>
    <p:sldId id="362" r:id="rId5"/>
    <p:sldId id="302" r:id="rId6"/>
    <p:sldId id="366" r:id="rId7"/>
    <p:sldId id="315" r:id="rId8"/>
    <p:sldId id="322" r:id="rId9"/>
    <p:sldId id="356" r:id="rId10"/>
    <p:sldId id="338" r:id="rId11"/>
    <p:sldId id="328" r:id="rId12"/>
    <p:sldId id="367" r:id="rId13"/>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83"/>
    <p:restoredTop sz="92313" autoAdjust="0"/>
  </p:normalViewPr>
  <p:slideViewPr>
    <p:cSldViewPr snapToGrid="0" snapToObjects="1">
      <p:cViewPr>
        <p:scale>
          <a:sx n="68" d="100"/>
          <a:sy n="68" d="100"/>
        </p:scale>
        <p:origin x="-2304" y="-80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perus\Desktop\Outreach%20new%20era\Reporting\Data%20for%20stats_Visi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Numero</a:t>
            </a:r>
            <a:r>
              <a:rPr lang="en-GB" baseline="0"/>
              <a:t> visitatori @ EGO negli ultimi tre anni</a:t>
            </a:r>
            <a:endParaRPr lang="en-GB"/>
          </a:p>
        </c:rich>
      </c:tx>
      <c:layout/>
      <c:overlay val="0"/>
      <c:spPr>
        <a:noFill/>
        <a:ln>
          <a:noFill/>
        </a:ln>
        <a:effectLst/>
      </c:spPr>
    </c:title>
    <c:autoTitleDeleted val="0"/>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numRef>
              <c:f>Sheet1!$B$52:$B$54</c:f>
              <c:numCache>
                <c:formatCode>General</c:formatCode>
                <c:ptCount val="3"/>
                <c:pt idx="0">
                  <c:v>2015.0</c:v>
                </c:pt>
                <c:pt idx="1">
                  <c:v>2016.0</c:v>
                </c:pt>
                <c:pt idx="2">
                  <c:v>2017.0</c:v>
                </c:pt>
              </c:numCache>
            </c:numRef>
          </c:cat>
          <c:val>
            <c:numRef>
              <c:f>Sheet1!$C$52:$C$54</c:f>
              <c:numCache>
                <c:formatCode>General</c:formatCode>
                <c:ptCount val="3"/>
                <c:pt idx="0">
                  <c:v>1223.0</c:v>
                </c:pt>
                <c:pt idx="1">
                  <c:v>2050.0</c:v>
                </c:pt>
                <c:pt idx="2">
                  <c:v>4000.0</c:v>
                </c:pt>
              </c:numCache>
            </c:numRef>
          </c:val>
          <c:extLst xmlns:c16r2="http://schemas.microsoft.com/office/drawing/2015/06/chart">
            <c:ext xmlns:c16="http://schemas.microsoft.com/office/drawing/2014/chart" uri="{C3380CC4-5D6E-409C-BE32-E72D297353CC}">
              <c16:uniqueId val="{00000000-E630-445A-97C0-9DA38A7748A4}"/>
            </c:ext>
          </c:extLst>
        </c:ser>
        <c:dLbls>
          <c:dLblPos val="inEnd"/>
          <c:showLegendKey val="0"/>
          <c:showVal val="1"/>
          <c:showCatName val="0"/>
          <c:showSerName val="0"/>
          <c:showPercent val="0"/>
          <c:showBubbleSize val="0"/>
        </c:dLbls>
        <c:gapWidth val="65"/>
        <c:axId val="-2104427064"/>
        <c:axId val="-2104423464"/>
      </c:barChart>
      <c:catAx>
        <c:axId val="-21044270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fr-FR"/>
          </a:p>
        </c:txPr>
        <c:crossAx val="-2104423464"/>
        <c:crosses val="autoZero"/>
        <c:auto val="1"/>
        <c:lblAlgn val="ctr"/>
        <c:lblOffset val="100"/>
        <c:noMultiLvlLbl val="0"/>
      </c:catAx>
      <c:valAx>
        <c:axId val="-210442346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210442706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A1C30A-59DC-7742-A93F-31B462CACAB0}" type="datetimeFigureOut">
              <a:rPr lang="fr-FR" smtClean="0"/>
              <a:t>30/05/18</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B8829E-B726-C342-B78D-047CB023DF6B}" type="slidenum">
              <a:rPr lang="fr-FR" smtClean="0"/>
              <a:t>‹#›</a:t>
            </a:fld>
            <a:endParaRPr lang="fr-FR"/>
          </a:p>
        </p:txBody>
      </p:sp>
    </p:spTree>
    <p:extLst>
      <p:ext uri="{BB962C8B-B14F-4D97-AF65-F5344CB8AC3E}">
        <p14:creationId xmlns:p14="http://schemas.microsoft.com/office/powerpoint/2010/main" val="163614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8F9433-7E82-6B4D-AE7B-759523626662}" type="datetimeFigureOut">
              <a:rPr lang="fr-FR" smtClean="0"/>
              <a:t>30/05/18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28804B-1476-4E47-BE23-710A55155956}" type="slidenum">
              <a:rPr lang="fr-FR" smtClean="0"/>
              <a:t>‹#›</a:t>
            </a:fld>
            <a:endParaRPr lang="fr-FR"/>
          </a:p>
        </p:txBody>
      </p:sp>
    </p:spTree>
    <p:extLst>
      <p:ext uri="{BB962C8B-B14F-4D97-AF65-F5344CB8AC3E}">
        <p14:creationId xmlns:p14="http://schemas.microsoft.com/office/powerpoint/2010/main" val="399096507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8828804B-1476-4E47-BE23-710A55155956}" type="slidenum">
              <a:rPr lang="fr-FR" smtClean="0"/>
              <a:t>6</a:t>
            </a:fld>
            <a:endParaRPr lang="fr-FR" dirty="0"/>
          </a:p>
        </p:txBody>
      </p:sp>
    </p:spTree>
    <p:extLst>
      <p:ext uri="{BB962C8B-B14F-4D97-AF65-F5344CB8AC3E}">
        <p14:creationId xmlns:p14="http://schemas.microsoft.com/office/powerpoint/2010/main" val="558077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8828804B-1476-4E47-BE23-710A55155956}" type="slidenum">
              <a:rPr lang="fr-FR" smtClean="0"/>
              <a:t>8</a:t>
            </a:fld>
            <a:endParaRPr lang="fr-FR" dirty="0"/>
          </a:p>
        </p:txBody>
      </p:sp>
    </p:spTree>
    <p:extLst>
      <p:ext uri="{BB962C8B-B14F-4D97-AF65-F5344CB8AC3E}">
        <p14:creationId xmlns:p14="http://schemas.microsoft.com/office/powerpoint/2010/main" val="558077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8828804B-1476-4E47-BE23-710A55155956}" type="slidenum">
              <a:rPr lang="fr-FR" smtClean="0"/>
              <a:t>9</a:t>
            </a:fld>
            <a:endParaRPr lang="fr-FR" dirty="0"/>
          </a:p>
        </p:txBody>
      </p:sp>
    </p:spTree>
    <p:extLst>
      <p:ext uri="{BB962C8B-B14F-4D97-AF65-F5344CB8AC3E}">
        <p14:creationId xmlns:p14="http://schemas.microsoft.com/office/powerpoint/2010/main" val="558077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8828804B-1476-4E47-BE23-710A55155956}" type="slidenum">
              <a:rPr lang="fr-FR" smtClean="0"/>
              <a:t>10</a:t>
            </a:fld>
            <a:endParaRPr lang="fr-FR"/>
          </a:p>
        </p:txBody>
      </p:sp>
    </p:spTree>
    <p:extLst>
      <p:ext uri="{BB962C8B-B14F-4D97-AF65-F5344CB8AC3E}">
        <p14:creationId xmlns:p14="http://schemas.microsoft.com/office/powerpoint/2010/main" val="1754785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8828804B-1476-4E47-BE23-710A55155956}" type="slidenum">
              <a:rPr lang="fr-FR" smtClean="0"/>
              <a:t>11</a:t>
            </a:fld>
            <a:endParaRPr lang="fr-FR"/>
          </a:p>
        </p:txBody>
      </p:sp>
    </p:spTree>
    <p:extLst>
      <p:ext uri="{BB962C8B-B14F-4D97-AF65-F5344CB8AC3E}">
        <p14:creationId xmlns:p14="http://schemas.microsoft.com/office/powerpoint/2010/main" val="378097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en-GB" dirty="0"/>
          </a:p>
        </p:txBody>
      </p:sp>
      <p:sp>
        <p:nvSpPr>
          <p:cNvPr id="4" name="Espace réservé du numéro de diapositive 3"/>
          <p:cNvSpPr>
            <a:spLocks noGrp="1"/>
          </p:cNvSpPr>
          <p:nvPr>
            <p:ph type="sldNum" sz="quarter" idx="10"/>
          </p:nvPr>
        </p:nvSpPr>
        <p:spPr/>
        <p:txBody>
          <a:bodyPr/>
          <a:lstStyle/>
          <a:p>
            <a:fld id="{8828804B-1476-4E47-BE23-710A55155956}" type="slidenum">
              <a:rPr lang="fr-FR" smtClean="0"/>
              <a:t>12</a:t>
            </a:fld>
            <a:endParaRPr lang="fr-FR"/>
          </a:p>
        </p:txBody>
      </p:sp>
    </p:spTree>
    <p:extLst>
      <p:ext uri="{BB962C8B-B14F-4D97-AF65-F5344CB8AC3E}">
        <p14:creationId xmlns:p14="http://schemas.microsoft.com/office/powerpoint/2010/main" val="378097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E8BD0E5-FD7D-2241-BB40-E93FC4AF3B55}" type="datetimeFigureOut">
              <a:rPr lang="fr-FR" smtClean="0"/>
              <a:t>30/05/18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FCC8DFF-CE0E-704C-BA43-2DE99E28BB45}" type="slidenum">
              <a:rPr lang="fr-FR" smtClean="0"/>
              <a:t>‹#›</a:t>
            </a:fld>
            <a:endParaRPr lang="fr-FR"/>
          </a:p>
        </p:txBody>
      </p:sp>
    </p:spTree>
    <p:extLst>
      <p:ext uri="{BB962C8B-B14F-4D97-AF65-F5344CB8AC3E}">
        <p14:creationId xmlns:p14="http://schemas.microsoft.com/office/powerpoint/2010/main" val="34604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E8BD0E5-FD7D-2241-BB40-E93FC4AF3B55}" type="datetimeFigureOut">
              <a:rPr lang="fr-FR" smtClean="0"/>
              <a:t>30/05/18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FCC8DFF-CE0E-704C-BA43-2DE99E28BB45}" type="slidenum">
              <a:rPr lang="fr-FR" smtClean="0"/>
              <a:t>‹#›</a:t>
            </a:fld>
            <a:endParaRPr lang="fr-FR"/>
          </a:p>
        </p:txBody>
      </p:sp>
    </p:spTree>
    <p:extLst>
      <p:ext uri="{BB962C8B-B14F-4D97-AF65-F5344CB8AC3E}">
        <p14:creationId xmlns:p14="http://schemas.microsoft.com/office/powerpoint/2010/main" val="1978633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E8BD0E5-FD7D-2241-BB40-E93FC4AF3B55}" type="datetimeFigureOut">
              <a:rPr lang="fr-FR" smtClean="0"/>
              <a:t>30/05/18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FCC8DFF-CE0E-704C-BA43-2DE99E28BB45}" type="slidenum">
              <a:rPr lang="fr-FR" smtClean="0"/>
              <a:t>‹#›</a:t>
            </a:fld>
            <a:endParaRPr lang="fr-FR"/>
          </a:p>
        </p:txBody>
      </p:sp>
    </p:spTree>
    <p:extLst>
      <p:ext uri="{BB962C8B-B14F-4D97-AF65-F5344CB8AC3E}">
        <p14:creationId xmlns:p14="http://schemas.microsoft.com/office/powerpoint/2010/main" val="1272976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E8BD0E5-FD7D-2241-BB40-E93FC4AF3B55}" type="datetimeFigureOut">
              <a:rPr lang="fr-FR" smtClean="0"/>
              <a:t>30/05/18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FCC8DFF-CE0E-704C-BA43-2DE99E28BB45}" type="slidenum">
              <a:rPr lang="fr-FR" smtClean="0"/>
              <a:t>‹#›</a:t>
            </a:fld>
            <a:endParaRPr lang="fr-FR"/>
          </a:p>
        </p:txBody>
      </p:sp>
    </p:spTree>
    <p:extLst>
      <p:ext uri="{BB962C8B-B14F-4D97-AF65-F5344CB8AC3E}">
        <p14:creationId xmlns:p14="http://schemas.microsoft.com/office/powerpoint/2010/main" val="4216655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E8BD0E5-FD7D-2241-BB40-E93FC4AF3B55}" type="datetimeFigureOut">
              <a:rPr lang="fr-FR" smtClean="0"/>
              <a:t>30/05/18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FCC8DFF-CE0E-704C-BA43-2DE99E28BB45}" type="slidenum">
              <a:rPr lang="fr-FR" smtClean="0"/>
              <a:t>‹#›</a:t>
            </a:fld>
            <a:endParaRPr lang="fr-FR"/>
          </a:p>
        </p:txBody>
      </p:sp>
    </p:spTree>
    <p:extLst>
      <p:ext uri="{BB962C8B-B14F-4D97-AF65-F5344CB8AC3E}">
        <p14:creationId xmlns:p14="http://schemas.microsoft.com/office/powerpoint/2010/main" val="854405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E8BD0E5-FD7D-2241-BB40-E93FC4AF3B55}" type="datetimeFigureOut">
              <a:rPr lang="fr-FR" smtClean="0"/>
              <a:t>30/05/18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FCC8DFF-CE0E-704C-BA43-2DE99E28BB45}" type="slidenum">
              <a:rPr lang="fr-FR" smtClean="0"/>
              <a:t>‹#›</a:t>
            </a:fld>
            <a:endParaRPr lang="fr-FR"/>
          </a:p>
        </p:txBody>
      </p:sp>
    </p:spTree>
    <p:extLst>
      <p:ext uri="{BB962C8B-B14F-4D97-AF65-F5344CB8AC3E}">
        <p14:creationId xmlns:p14="http://schemas.microsoft.com/office/powerpoint/2010/main" val="2511001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E8BD0E5-FD7D-2241-BB40-E93FC4AF3B55}" type="datetimeFigureOut">
              <a:rPr lang="fr-FR" smtClean="0"/>
              <a:t>30/05/18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FCC8DFF-CE0E-704C-BA43-2DE99E28BB45}" type="slidenum">
              <a:rPr lang="fr-FR" smtClean="0"/>
              <a:t>‹#›</a:t>
            </a:fld>
            <a:endParaRPr lang="fr-FR"/>
          </a:p>
        </p:txBody>
      </p:sp>
    </p:spTree>
    <p:extLst>
      <p:ext uri="{BB962C8B-B14F-4D97-AF65-F5344CB8AC3E}">
        <p14:creationId xmlns:p14="http://schemas.microsoft.com/office/powerpoint/2010/main" val="605770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CE8BD0E5-FD7D-2241-BB40-E93FC4AF3B55}" type="datetimeFigureOut">
              <a:rPr lang="fr-FR" smtClean="0"/>
              <a:t>30/05/18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FCC8DFF-CE0E-704C-BA43-2DE99E28BB45}" type="slidenum">
              <a:rPr lang="fr-FR" smtClean="0"/>
              <a:t>‹#›</a:t>
            </a:fld>
            <a:endParaRPr lang="fr-FR"/>
          </a:p>
        </p:txBody>
      </p:sp>
    </p:spTree>
    <p:extLst>
      <p:ext uri="{BB962C8B-B14F-4D97-AF65-F5344CB8AC3E}">
        <p14:creationId xmlns:p14="http://schemas.microsoft.com/office/powerpoint/2010/main" val="1804079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E8BD0E5-FD7D-2241-BB40-E93FC4AF3B55}" type="datetimeFigureOut">
              <a:rPr lang="fr-FR" smtClean="0"/>
              <a:t>30/05/18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FCC8DFF-CE0E-704C-BA43-2DE99E28BB45}" type="slidenum">
              <a:rPr lang="fr-FR" smtClean="0"/>
              <a:t>‹#›</a:t>
            </a:fld>
            <a:endParaRPr lang="fr-FR"/>
          </a:p>
        </p:txBody>
      </p:sp>
    </p:spTree>
    <p:extLst>
      <p:ext uri="{BB962C8B-B14F-4D97-AF65-F5344CB8AC3E}">
        <p14:creationId xmlns:p14="http://schemas.microsoft.com/office/powerpoint/2010/main" val="4085947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E8BD0E5-FD7D-2241-BB40-E93FC4AF3B55}" type="datetimeFigureOut">
              <a:rPr lang="fr-FR" smtClean="0"/>
              <a:t>30/05/18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FCC8DFF-CE0E-704C-BA43-2DE99E28BB45}" type="slidenum">
              <a:rPr lang="fr-FR" smtClean="0"/>
              <a:t>‹#›</a:t>
            </a:fld>
            <a:endParaRPr lang="fr-FR"/>
          </a:p>
        </p:txBody>
      </p:sp>
    </p:spTree>
    <p:extLst>
      <p:ext uri="{BB962C8B-B14F-4D97-AF65-F5344CB8AC3E}">
        <p14:creationId xmlns:p14="http://schemas.microsoft.com/office/powerpoint/2010/main" val="382384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E8BD0E5-FD7D-2241-BB40-E93FC4AF3B55}" type="datetimeFigureOut">
              <a:rPr lang="fr-FR" smtClean="0"/>
              <a:t>30/05/18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FCC8DFF-CE0E-704C-BA43-2DE99E28BB45}" type="slidenum">
              <a:rPr lang="fr-FR" smtClean="0"/>
              <a:t>‹#›</a:t>
            </a:fld>
            <a:endParaRPr lang="fr-FR"/>
          </a:p>
        </p:txBody>
      </p:sp>
    </p:spTree>
    <p:extLst>
      <p:ext uri="{BB962C8B-B14F-4D97-AF65-F5344CB8AC3E}">
        <p14:creationId xmlns:p14="http://schemas.microsoft.com/office/powerpoint/2010/main" val="259271427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2590800" y="274638"/>
            <a:ext cx="6096000" cy="1325562"/>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8BD0E5-FD7D-2241-BB40-E93FC4AF3B55}" type="datetimeFigureOut">
              <a:rPr lang="fr-FR" smtClean="0"/>
              <a:t>30/05/18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CC8DFF-CE0E-704C-BA43-2DE99E28BB45}" type="slidenum">
              <a:rPr lang="fr-FR" smtClean="0"/>
              <a:t>‹#›</a:t>
            </a:fld>
            <a:endParaRPr lang="fr-FR"/>
          </a:p>
        </p:txBody>
      </p:sp>
      <p:pic>
        <p:nvPicPr>
          <p:cNvPr id="7" name="Image 6"/>
          <p:cNvPicPr>
            <a:picLocks noChangeAspect="1"/>
          </p:cNvPicPr>
          <p:nvPr userDrawn="1"/>
        </p:nvPicPr>
        <p:blipFill>
          <a:blip r:embed="rId13"/>
          <a:stretch>
            <a:fillRect/>
          </a:stretch>
        </p:blipFill>
        <p:spPr>
          <a:xfrm>
            <a:off x="457200" y="421159"/>
            <a:ext cx="2155092" cy="518818"/>
          </a:xfrm>
          <a:prstGeom prst="rect">
            <a:avLst/>
          </a:prstGeom>
        </p:spPr>
      </p:pic>
      <p:grpSp>
        <p:nvGrpSpPr>
          <p:cNvPr id="8" name="Grouper 7"/>
          <p:cNvGrpSpPr/>
          <p:nvPr userDrawn="1"/>
        </p:nvGrpSpPr>
        <p:grpSpPr>
          <a:xfrm>
            <a:off x="0" y="1"/>
            <a:ext cx="9128035" cy="6857999"/>
            <a:chOff x="0" y="1"/>
            <a:chExt cx="9128035" cy="6857999"/>
          </a:xfrm>
        </p:grpSpPr>
        <p:grpSp>
          <p:nvGrpSpPr>
            <p:cNvPr id="9" name="Grouper 8"/>
            <p:cNvGrpSpPr/>
            <p:nvPr/>
          </p:nvGrpSpPr>
          <p:grpSpPr>
            <a:xfrm>
              <a:off x="0" y="1"/>
              <a:ext cx="858507" cy="331934"/>
              <a:chOff x="214627" y="143108"/>
              <a:chExt cx="858507" cy="331934"/>
            </a:xfrm>
          </p:grpSpPr>
          <p:sp>
            <p:nvSpPr>
              <p:cNvPr id="21" name="Rectangle 20"/>
              <p:cNvSpPr/>
              <p:nvPr/>
            </p:nvSpPr>
            <p:spPr>
              <a:xfrm>
                <a:off x="214627" y="143108"/>
                <a:ext cx="858507" cy="286216"/>
              </a:xfrm>
              <a:prstGeom prst="rect">
                <a:avLst/>
              </a:prstGeom>
              <a:solidFill>
                <a:schemeClr val="bg1"/>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&lt;&lt;</a:t>
                </a:r>
                <a:endParaRPr lang="fr-FR" dirty="0"/>
              </a:p>
            </p:txBody>
          </p:sp>
          <p:sp>
            <p:nvSpPr>
              <p:cNvPr id="22" name="Rectangle 21"/>
              <p:cNvSpPr/>
              <p:nvPr/>
            </p:nvSpPr>
            <p:spPr>
              <a:xfrm>
                <a:off x="214627" y="429323"/>
                <a:ext cx="858507"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00090"/>
                  </a:solidFill>
                </a:endParaRPr>
              </a:p>
            </p:txBody>
          </p:sp>
        </p:grpSp>
        <p:grpSp>
          <p:nvGrpSpPr>
            <p:cNvPr id="10" name="Grouper 9"/>
            <p:cNvGrpSpPr/>
            <p:nvPr/>
          </p:nvGrpSpPr>
          <p:grpSpPr>
            <a:xfrm rot="16200000">
              <a:off x="595221" y="6262778"/>
              <a:ext cx="858507" cy="331934"/>
              <a:chOff x="214627" y="143108"/>
              <a:chExt cx="858507" cy="331934"/>
            </a:xfrm>
          </p:grpSpPr>
          <p:sp>
            <p:nvSpPr>
              <p:cNvPr id="19" name="Rectangle 18"/>
              <p:cNvSpPr/>
              <p:nvPr/>
            </p:nvSpPr>
            <p:spPr>
              <a:xfrm>
                <a:off x="214627" y="143108"/>
                <a:ext cx="858507" cy="286216"/>
              </a:xfrm>
              <a:prstGeom prst="rect">
                <a:avLst/>
              </a:prstGeom>
              <a:solidFill>
                <a:schemeClr val="bg1"/>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&lt;&lt;</a:t>
                </a:r>
                <a:endParaRPr lang="fr-FR" dirty="0"/>
              </a:p>
            </p:txBody>
          </p:sp>
          <p:sp>
            <p:nvSpPr>
              <p:cNvPr id="20" name="Rectangle 19"/>
              <p:cNvSpPr/>
              <p:nvPr/>
            </p:nvSpPr>
            <p:spPr>
              <a:xfrm>
                <a:off x="214627" y="429323"/>
                <a:ext cx="858507"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00090"/>
                  </a:solidFill>
                </a:endParaRPr>
              </a:p>
            </p:txBody>
          </p:sp>
        </p:grpSp>
        <p:grpSp>
          <p:nvGrpSpPr>
            <p:cNvPr id="11" name="Grouper 10"/>
            <p:cNvGrpSpPr/>
            <p:nvPr/>
          </p:nvGrpSpPr>
          <p:grpSpPr>
            <a:xfrm rot="10800000">
              <a:off x="0" y="5690602"/>
              <a:ext cx="858507" cy="331934"/>
              <a:chOff x="214627" y="143108"/>
              <a:chExt cx="858507" cy="331934"/>
            </a:xfrm>
          </p:grpSpPr>
          <p:sp>
            <p:nvSpPr>
              <p:cNvPr id="17" name="Rectangle 16"/>
              <p:cNvSpPr/>
              <p:nvPr/>
            </p:nvSpPr>
            <p:spPr>
              <a:xfrm>
                <a:off x="214627" y="143108"/>
                <a:ext cx="858507" cy="286216"/>
              </a:xfrm>
              <a:prstGeom prst="rect">
                <a:avLst/>
              </a:prstGeom>
              <a:solidFill>
                <a:schemeClr val="bg1"/>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&lt;&lt;</a:t>
                </a:r>
                <a:endParaRPr lang="fr-FR" dirty="0"/>
              </a:p>
            </p:txBody>
          </p:sp>
          <p:sp>
            <p:nvSpPr>
              <p:cNvPr id="18" name="Rectangle 17"/>
              <p:cNvSpPr/>
              <p:nvPr/>
            </p:nvSpPr>
            <p:spPr>
              <a:xfrm>
                <a:off x="214627" y="429323"/>
                <a:ext cx="858507"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00090"/>
                  </a:solidFill>
                </a:endParaRPr>
              </a:p>
            </p:txBody>
          </p:sp>
        </p:grpSp>
        <p:grpSp>
          <p:nvGrpSpPr>
            <p:cNvPr id="12" name="Grouper 11"/>
            <p:cNvGrpSpPr/>
            <p:nvPr/>
          </p:nvGrpSpPr>
          <p:grpSpPr>
            <a:xfrm rot="5400000">
              <a:off x="8532814" y="6262780"/>
              <a:ext cx="858507" cy="331934"/>
              <a:chOff x="214627" y="143108"/>
              <a:chExt cx="858507" cy="331934"/>
            </a:xfrm>
          </p:grpSpPr>
          <p:sp>
            <p:nvSpPr>
              <p:cNvPr id="15" name="Rectangle 14"/>
              <p:cNvSpPr/>
              <p:nvPr/>
            </p:nvSpPr>
            <p:spPr>
              <a:xfrm>
                <a:off x="214627" y="143108"/>
                <a:ext cx="858507" cy="286216"/>
              </a:xfrm>
              <a:prstGeom prst="rect">
                <a:avLst/>
              </a:prstGeom>
              <a:solidFill>
                <a:schemeClr val="bg1"/>
              </a:solidFill>
              <a:ln>
                <a:solidFill>
                  <a:srgbClr val="00009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&lt;&lt;</a:t>
                </a:r>
                <a:endParaRPr lang="fr-FR" dirty="0"/>
              </a:p>
            </p:txBody>
          </p:sp>
          <p:sp>
            <p:nvSpPr>
              <p:cNvPr id="16" name="Rectangle 15"/>
              <p:cNvSpPr/>
              <p:nvPr/>
            </p:nvSpPr>
            <p:spPr>
              <a:xfrm>
                <a:off x="214627" y="429323"/>
                <a:ext cx="858507" cy="4571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rgbClr val="000090"/>
                  </a:solidFill>
                </a:endParaRPr>
              </a:p>
            </p:txBody>
          </p:sp>
        </p:grpSp>
        <p:sp>
          <p:nvSpPr>
            <p:cNvPr id="13" name="Rectangle 12"/>
            <p:cNvSpPr/>
            <p:nvPr/>
          </p:nvSpPr>
          <p:spPr>
            <a:xfrm>
              <a:off x="307973" y="331935"/>
              <a:ext cx="136527" cy="535866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Rectangle 13"/>
            <p:cNvSpPr/>
            <p:nvPr/>
          </p:nvSpPr>
          <p:spPr>
            <a:xfrm>
              <a:off x="1190442" y="6413023"/>
              <a:ext cx="7605659" cy="159227"/>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780392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1" Type="http://schemas.openxmlformats.org/officeDocument/2006/relationships/image" Target="../media/image11.PNG"/><Relationship Id="rId12" Type="http://schemas.openxmlformats.org/officeDocument/2006/relationships/image" Target="../media/image12.jpg"/><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emf"/><Relationship Id="rId10" Type="http://schemas.openxmlformats.org/officeDocument/2006/relationships/image" Target="../media/image1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 Id="rId3"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680655"/>
            <a:ext cx="7772400" cy="1919796"/>
          </a:xfrm>
        </p:spPr>
        <p:txBody>
          <a:bodyPr>
            <a:normAutofit fontScale="90000"/>
          </a:bodyPr>
          <a:lstStyle/>
          <a:p>
            <a:r>
              <a:rPr lang="fr-FR" sz="4000" dirty="0" smtClean="0">
                <a:solidFill>
                  <a:srgbClr val="FF0000"/>
                </a:solidFill>
                <a:latin typeface="Cambria"/>
                <a:cs typeface="Cambria"/>
              </a:rPr>
              <a:t>O3 </a:t>
            </a:r>
            <a:r>
              <a:rPr lang="fr-FR" sz="4000" dirty="0" err="1" smtClean="0">
                <a:solidFill>
                  <a:srgbClr val="FF0000"/>
                </a:solidFill>
                <a:latin typeface="Cambria"/>
                <a:cs typeface="Cambria"/>
              </a:rPr>
              <a:t>comissioning</a:t>
            </a:r>
            <a:r>
              <a:rPr lang="fr-FR" sz="4000" dirty="0" smtClean="0">
                <a:solidFill>
                  <a:srgbClr val="FF0000"/>
                </a:solidFill>
                <a:latin typeface="Cambria"/>
                <a:cs typeface="Cambria"/>
              </a:rPr>
              <a:t> and </a:t>
            </a:r>
            <a:r>
              <a:rPr lang="fr-FR" sz="4000" dirty="0" err="1" smtClean="0">
                <a:solidFill>
                  <a:srgbClr val="FF0000"/>
                </a:solidFill>
                <a:latin typeface="Cambria"/>
                <a:cs typeface="Cambria"/>
              </a:rPr>
              <a:t>AdV</a:t>
            </a:r>
            <a:r>
              <a:rPr lang="fr-FR" sz="4000" dirty="0" smtClean="0">
                <a:solidFill>
                  <a:srgbClr val="FF0000"/>
                </a:solidFill>
                <a:latin typeface="Cambria"/>
                <a:cs typeface="Cambria"/>
              </a:rPr>
              <a:t>+</a:t>
            </a:r>
            <a:br>
              <a:rPr lang="fr-FR" sz="4000" dirty="0" smtClean="0">
                <a:solidFill>
                  <a:srgbClr val="FF0000"/>
                </a:solidFill>
                <a:latin typeface="Cambria"/>
                <a:cs typeface="Cambria"/>
              </a:rPr>
            </a:br>
            <a:r>
              <a:rPr lang="fr-FR" sz="4000" dirty="0" smtClean="0">
                <a:solidFill>
                  <a:srgbClr val="FF0000"/>
                </a:solidFill>
                <a:latin typeface="Cambria"/>
                <a:cs typeface="Cambria"/>
              </a:rPr>
              <a:t>Challenges and </a:t>
            </a:r>
            <a:r>
              <a:rPr lang="fr-FR" sz="4000" dirty="0" err="1" smtClean="0">
                <a:solidFill>
                  <a:srgbClr val="FF0000"/>
                </a:solidFill>
                <a:latin typeface="Cambria"/>
                <a:cs typeface="Cambria"/>
              </a:rPr>
              <a:t>opportunities</a:t>
            </a:r>
            <a:r>
              <a:rPr lang="fr-FR" sz="4000" dirty="0" smtClean="0">
                <a:solidFill>
                  <a:srgbClr val="FF0000"/>
                </a:solidFill>
                <a:latin typeface="Cambria"/>
                <a:cs typeface="Cambria"/>
              </a:rPr>
              <a:t> </a:t>
            </a:r>
            <a:r>
              <a:rPr lang="fr-FR" sz="4000" dirty="0" smtClean="0">
                <a:solidFill>
                  <a:srgbClr val="FF0000"/>
                </a:solidFill>
                <a:latin typeface="Cambria"/>
                <a:cs typeface="Cambria"/>
              </a:rPr>
              <a:t> </a:t>
            </a:r>
            <a:r>
              <a:rPr lang="fr-FR" sz="4000" dirty="0" smtClean="0">
                <a:solidFill>
                  <a:srgbClr val="FF0000"/>
                </a:solidFill>
                <a:latin typeface="Cambria"/>
                <a:cs typeface="Cambria"/>
              </a:rPr>
              <a:t/>
            </a:r>
            <a:br>
              <a:rPr lang="fr-FR" sz="4000" dirty="0" smtClean="0">
                <a:solidFill>
                  <a:srgbClr val="FF0000"/>
                </a:solidFill>
                <a:latin typeface="Cambria"/>
                <a:cs typeface="Cambria"/>
              </a:rPr>
            </a:br>
            <a:r>
              <a:rPr lang="fr-FR" sz="4000" dirty="0" smtClean="0">
                <a:solidFill>
                  <a:srgbClr val="FF0000"/>
                </a:solidFill>
                <a:latin typeface="Cambria"/>
                <a:cs typeface="Cambria"/>
              </a:rPr>
              <a:t>as </a:t>
            </a:r>
            <a:r>
              <a:rPr lang="fr-FR" sz="4000" dirty="0" err="1" smtClean="0">
                <a:solidFill>
                  <a:srgbClr val="FF0000"/>
                </a:solidFill>
                <a:latin typeface="Cambria"/>
                <a:cs typeface="Cambria"/>
              </a:rPr>
              <a:t>seen</a:t>
            </a:r>
            <a:r>
              <a:rPr lang="fr-FR" sz="4000" dirty="0" smtClean="0">
                <a:solidFill>
                  <a:srgbClr val="FF0000"/>
                </a:solidFill>
                <a:latin typeface="Cambria"/>
                <a:cs typeface="Cambria"/>
              </a:rPr>
              <a:t> by EGO </a:t>
            </a:r>
            <a:r>
              <a:rPr lang="fr-FR" sz="3100" dirty="0" smtClean="0">
                <a:solidFill>
                  <a:srgbClr val="FF0000"/>
                </a:solidFill>
                <a:latin typeface="Cambria"/>
                <a:cs typeface="Cambria"/>
              </a:rPr>
              <a:t/>
            </a:r>
            <a:br>
              <a:rPr lang="fr-FR" sz="3100" dirty="0" smtClean="0">
                <a:solidFill>
                  <a:srgbClr val="FF0000"/>
                </a:solidFill>
                <a:latin typeface="Cambria"/>
                <a:cs typeface="Cambria"/>
              </a:rPr>
            </a:br>
            <a:endParaRPr lang="fr-FR" sz="3100" dirty="0">
              <a:solidFill>
                <a:srgbClr val="FF0000"/>
              </a:solidFill>
              <a:latin typeface="Cambria"/>
              <a:cs typeface="Cambria"/>
            </a:endParaRPr>
          </a:p>
        </p:txBody>
      </p:sp>
      <p:sp>
        <p:nvSpPr>
          <p:cNvPr id="3" name="Sous-titre 2"/>
          <p:cNvSpPr>
            <a:spLocks noGrp="1"/>
          </p:cNvSpPr>
          <p:nvPr>
            <p:ph type="subTitle" idx="1"/>
          </p:nvPr>
        </p:nvSpPr>
        <p:spPr>
          <a:xfrm>
            <a:off x="1371600" y="4110287"/>
            <a:ext cx="6400800" cy="1752600"/>
          </a:xfrm>
        </p:spPr>
        <p:txBody>
          <a:bodyPr/>
          <a:lstStyle/>
          <a:p>
            <a:r>
              <a:rPr lang="fr-FR" dirty="0" smtClean="0"/>
              <a:t>S. </a:t>
            </a:r>
            <a:r>
              <a:rPr lang="fr-FR" dirty="0" err="1" smtClean="0"/>
              <a:t>Katsanevas</a:t>
            </a:r>
            <a:endParaRPr lang="fr-FR" dirty="0" smtClean="0"/>
          </a:p>
          <a:p>
            <a:r>
              <a:rPr lang="fr-FR" dirty="0" smtClean="0">
                <a:latin typeface="Cambria"/>
                <a:cs typeface="Cambria"/>
              </a:rPr>
              <a:t>31 May  </a:t>
            </a:r>
            <a:r>
              <a:rPr lang="fr-FR" dirty="0">
                <a:latin typeface="Cambria"/>
                <a:cs typeface="Cambria"/>
              </a:rPr>
              <a:t>2018</a:t>
            </a:r>
            <a:endParaRPr lang="fr-FR" dirty="0"/>
          </a:p>
        </p:txBody>
      </p:sp>
    </p:spTree>
    <p:extLst>
      <p:ext uri="{BB962C8B-B14F-4D97-AF65-F5344CB8AC3E}">
        <p14:creationId xmlns:p14="http://schemas.microsoft.com/office/powerpoint/2010/main" val="35809931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7684" y="115410"/>
            <a:ext cx="6741862" cy="692458"/>
          </a:xfrm>
        </p:spPr>
        <p:txBody>
          <a:bodyPr>
            <a:noAutofit/>
          </a:bodyPr>
          <a:lstStyle/>
          <a:p>
            <a:r>
              <a:rPr lang="en-GB" sz="3200" b="1" dirty="0" smtClean="0">
                <a:solidFill>
                  <a:srgbClr val="FF0000"/>
                </a:solidFill>
                <a:latin typeface="Cambria" charset="0"/>
                <a:ea typeface="Cambria" charset="0"/>
                <a:cs typeface="Cambria" charset="0"/>
              </a:rPr>
              <a:t>Education and Outreach  </a:t>
            </a:r>
            <a:r>
              <a:rPr lang="en-GB" sz="4000" b="1" dirty="0" smtClean="0">
                <a:solidFill>
                  <a:srgbClr val="FF0000"/>
                </a:solidFill>
                <a:latin typeface="Times New Roman"/>
                <a:cs typeface="Times New Roman"/>
              </a:rPr>
              <a:t> </a:t>
            </a:r>
            <a:endParaRPr lang="en-GB" sz="4000" b="1" dirty="0">
              <a:solidFill>
                <a:srgbClr val="FF0000"/>
              </a:solidFill>
              <a:latin typeface="Times New Roman"/>
              <a:cs typeface="Times New Roman"/>
            </a:endParaRPr>
          </a:p>
        </p:txBody>
      </p:sp>
      <p:sp>
        <p:nvSpPr>
          <p:cNvPr id="3" name="ZoneTexte 2"/>
          <p:cNvSpPr txBox="1"/>
          <p:nvPr/>
        </p:nvSpPr>
        <p:spPr>
          <a:xfrm>
            <a:off x="653643" y="948689"/>
            <a:ext cx="5147761" cy="5262980"/>
          </a:xfrm>
          <a:prstGeom prst="rect">
            <a:avLst/>
          </a:prstGeom>
          <a:noFill/>
        </p:spPr>
        <p:txBody>
          <a:bodyPr wrap="square" rtlCol="0">
            <a:spAutoFit/>
          </a:bodyPr>
          <a:lstStyle/>
          <a:p>
            <a:pPr marL="285750" indent="-285750">
              <a:buFont typeface="Arial" charset="0"/>
              <a:buChar char="•"/>
            </a:pPr>
            <a:r>
              <a:rPr lang="en-GB" sz="1600" dirty="0" smtClean="0">
                <a:latin typeface="Cambria"/>
                <a:cs typeface="Cambria"/>
              </a:rPr>
              <a:t>Clearly a huge opportunity given the social environment accompanying a scientific revolution as this of GW</a:t>
            </a:r>
          </a:p>
          <a:p>
            <a:pPr marL="285750" indent="-285750">
              <a:buFont typeface="Arial" charset="0"/>
              <a:buChar char="•"/>
            </a:pPr>
            <a:r>
              <a:rPr lang="en-GB" sz="1600" dirty="0" smtClean="0">
                <a:latin typeface="Cambria"/>
                <a:cs typeface="Cambria"/>
              </a:rPr>
              <a:t>But can also be a menace , for an undersized team and  occupying a large percentage of researchers occupied with commissioning </a:t>
            </a:r>
            <a:r>
              <a:rPr lang="en-GB" sz="1600" dirty="0" smtClean="0">
                <a:latin typeface="Cambria"/>
                <a:cs typeface="Cambria"/>
              </a:rPr>
              <a:t>and operation</a:t>
            </a:r>
            <a:endParaRPr lang="en-GB" sz="1600" dirty="0" smtClean="0">
              <a:latin typeface="Cambria"/>
              <a:cs typeface="Cambria"/>
            </a:endParaRPr>
          </a:p>
          <a:p>
            <a:pPr marL="285750" indent="-285750">
              <a:buFont typeface="Arial" charset="0"/>
              <a:buChar char="•"/>
            </a:pPr>
            <a:r>
              <a:rPr lang="en-GB" sz="1600" dirty="0" smtClean="0">
                <a:latin typeface="Cambria"/>
                <a:cs typeface="Cambria"/>
              </a:rPr>
              <a:t>Must be programmed strictly since can be a source of  </a:t>
            </a:r>
          </a:p>
          <a:p>
            <a:pPr marL="742950" lvl="1" indent="-285750">
              <a:buFont typeface="Arial" charset="0"/>
              <a:buChar char="•"/>
            </a:pPr>
            <a:r>
              <a:rPr lang="en-GB" sz="1600" dirty="0" smtClean="0">
                <a:latin typeface="Cambria"/>
                <a:cs typeface="Cambria"/>
              </a:rPr>
              <a:t>“</a:t>
            </a:r>
            <a:r>
              <a:rPr lang="en-GB" sz="1600" dirty="0" err="1" smtClean="0">
                <a:latin typeface="Cambria"/>
                <a:cs typeface="Cambria"/>
              </a:rPr>
              <a:t>Visitorgenic</a:t>
            </a:r>
            <a:r>
              <a:rPr lang="en-GB" sz="1600" dirty="0" smtClean="0">
                <a:latin typeface="Cambria"/>
                <a:cs typeface="Cambria"/>
              </a:rPr>
              <a:t> noise”</a:t>
            </a:r>
          </a:p>
          <a:p>
            <a:pPr marL="285750" indent="-285750">
              <a:buFont typeface="Arial" charset="0"/>
              <a:buChar char="•"/>
            </a:pPr>
            <a:r>
              <a:rPr lang="en-GB" sz="1600" dirty="0" smtClean="0">
                <a:latin typeface="Cambria"/>
                <a:cs typeface="Cambria"/>
              </a:rPr>
              <a:t>Solutions:</a:t>
            </a:r>
          </a:p>
          <a:p>
            <a:pPr marL="742950" lvl="1" indent="-285750">
              <a:buFont typeface="Arial" charset="0"/>
              <a:buChar char="•"/>
            </a:pPr>
            <a:r>
              <a:rPr lang="en-GB" sz="1600" dirty="0" smtClean="0">
                <a:latin typeface="Cambria"/>
                <a:cs typeface="Cambria"/>
              </a:rPr>
              <a:t>A contract  with University of Pisa to make a trained pool of students to take part of the visits under </a:t>
            </a:r>
            <a:r>
              <a:rPr lang="en-GB" sz="1600" dirty="0" smtClean="0">
                <a:latin typeface="Cambria"/>
                <a:cs typeface="Cambria"/>
              </a:rPr>
              <a:t>remuneration. </a:t>
            </a:r>
            <a:endParaRPr lang="en-GB" sz="1600" dirty="0" smtClean="0">
              <a:latin typeface="Cambria"/>
              <a:cs typeface="Cambria"/>
            </a:endParaRPr>
          </a:p>
          <a:p>
            <a:pPr marL="742950" lvl="1" indent="-285750">
              <a:buFont typeface="Arial" charset="0"/>
              <a:buChar char="•"/>
            </a:pPr>
            <a:r>
              <a:rPr lang="en-GB" sz="1600" dirty="0" smtClean="0">
                <a:latin typeface="Cambria"/>
                <a:cs typeface="Cambria"/>
              </a:rPr>
              <a:t>Organize the effort on local, regional and global grounds around the GW revolution </a:t>
            </a:r>
            <a:r>
              <a:rPr lang="en-GB" sz="1600" dirty="0" smtClean="0">
                <a:latin typeface="Cambria"/>
                <a:cs typeface="Cambria"/>
                <a:sym typeface="Wingdings"/>
              </a:rPr>
              <a:t> ARGO (</a:t>
            </a:r>
            <a:r>
              <a:rPr lang="en-GB" sz="1600" dirty="0" err="1" smtClean="0">
                <a:latin typeface="Cambria"/>
                <a:cs typeface="Cambria"/>
                <a:sym typeface="Wingdings"/>
              </a:rPr>
              <a:t>Swafs</a:t>
            </a:r>
            <a:r>
              <a:rPr lang="en-GB" sz="1600" dirty="0" smtClean="0">
                <a:latin typeface="Cambria"/>
                <a:cs typeface="Cambria"/>
                <a:sym typeface="Wingdings"/>
              </a:rPr>
              <a:t> 1,5 ME for 3years)</a:t>
            </a:r>
          </a:p>
          <a:p>
            <a:pPr marL="742950" lvl="1" indent="-285750">
              <a:buFont typeface="Arial" charset="0"/>
              <a:buChar char="•"/>
            </a:pPr>
            <a:r>
              <a:rPr lang="en-GB" sz="1600" dirty="0" smtClean="0">
                <a:latin typeface="Cambria"/>
                <a:cs typeface="Cambria"/>
                <a:sym typeface="Wingdings"/>
              </a:rPr>
              <a:t>Try to obtain the funding from EU, if not, from regional funds and/or agencies for at least part of the program</a:t>
            </a:r>
            <a:r>
              <a:rPr lang="en-GB" sz="1600" dirty="0" smtClean="0">
                <a:latin typeface="Cambria"/>
                <a:cs typeface="Cambria"/>
              </a:rPr>
              <a:t> </a:t>
            </a:r>
          </a:p>
          <a:p>
            <a:pPr marL="742950" lvl="1" indent="-285750">
              <a:buFont typeface="Arial" charset="0"/>
              <a:buChar char="•"/>
            </a:pPr>
            <a:r>
              <a:rPr lang="en-GB" sz="1600" dirty="0" smtClean="0">
                <a:latin typeface="Cambria"/>
                <a:cs typeface="Cambria"/>
              </a:rPr>
              <a:t>Organize anyway the existing through web based tools, </a:t>
            </a:r>
            <a:r>
              <a:rPr lang="en-GB" sz="1600" dirty="0" err="1" smtClean="0">
                <a:latin typeface="Cambria"/>
                <a:cs typeface="Cambria"/>
              </a:rPr>
              <a:t>etc</a:t>
            </a:r>
            <a:r>
              <a:rPr lang="en-GB" sz="1600" dirty="0" smtClean="0">
                <a:latin typeface="Cambria"/>
                <a:cs typeface="Cambria"/>
              </a:rPr>
              <a:t>, a forthcoming  outreach meeting </a:t>
            </a:r>
            <a:endParaRPr lang="en-GB" sz="1600" dirty="0">
              <a:latin typeface="Cambria"/>
              <a:cs typeface="Cambria"/>
            </a:endParaRPr>
          </a:p>
        </p:txBody>
      </p:sp>
      <p:graphicFrame>
        <p:nvGraphicFramePr>
          <p:cNvPr id="4" name="Chart 19"/>
          <p:cNvGraphicFramePr>
            <a:graphicFrameLocks/>
          </p:cNvGraphicFramePr>
          <p:nvPr>
            <p:extLst>
              <p:ext uri="{D42A27DB-BD31-4B8C-83A1-F6EECF244321}">
                <p14:modId xmlns:p14="http://schemas.microsoft.com/office/powerpoint/2010/main" val="2810541342"/>
              </p:ext>
            </p:extLst>
          </p:nvPr>
        </p:nvGraphicFramePr>
        <p:xfrm>
          <a:off x="5801404" y="2348218"/>
          <a:ext cx="3088142" cy="238639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866442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91271" y="844902"/>
            <a:ext cx="8528442" cy="5641759"/>
          </a:xfrm>
        </p:spPr>
        <p:txBody>
          <a:bodyPr>
            <a:normAutofit fontScale="32500" lnSpcReduction="20000"/>
          </a:bodyPr>
          <a:lstStyle/>
          <a:p>
            <a:endParaRPr lang="fr-FR" sz="4000" dirty="0"/>
          </a:p>
          <a:p>
            <a:pPr lvl="1" algn="just"/>
            <a:endParaRPr lang="en-GB" sz="5200" dirty="0" smtClean="0">
              <a:latin typeface="Cambria" charset="0"/>
              <a:ea typeface="Cambria" charset="0"/>
              <a:cs typeface="Cambria" charset="0"/>
            </a:endParaRPr>
          </a:p>
          <a:p>
            <a:pPr lvl="0" algn="just"/>
            <a:r>
              <a:rPr lang="en-GB" sz="5600" dirty="0" smtClean="0">
                <a:latin typeface="Cambria" charset="0"/>
                <a:ea typeface="Cambria" charset="0"/>
                <a:cs typeface="Cambria" charset="0"/>
              </a:rPr>
              <a:t>The Council </a:t>
            </a:r>
            <a:r>
              <a:rPr lang="en-GB" sz="5600" dirty="0">
                <a:latin typeface="Cambria" charset="0"/>
                <a:ea typeface="Cambria" charset="0"/>
                <a:cs typeface="Cambria" charset="0"/>
              </a:rPr>
              <a:t>deliberates that an extension of the current </a:t>
            </a:r>
            <a:r>
              <a:rPr lang="en-GB" sz="5600" dirty="0" err="1">
                <a:latin typeface="Cambria" charset="0"/>
                <a:ea typeface="Cambria" charset="0"/>
                <a:cs typeface="Cambria" charset="0"/>
              </a:rPr>
              <a:t>MoU</a:t>
            </a:r>
            <a:r>
              <a:rPr lang="en-GB" sz="5600" dirty="0">
                <a:latin typeface="Cambria" charset="0"/>
                <a:ea typeface="Cambria" charset="0"/>
                <a:cs typeface="Cambria" charset="0"/>
              </a:rPr>
              <a:t> will be prepared as soon as possible on the operations phase of VIRGO (2018-2025) in parallel of the renewal of the EGO Consortium (2020-2025), revising the distribution of contributions including Netherlands and the other countries participating to the VIRGO </a:t>
            </a:r>
            <a:r>
              <a:rPr lang="en-GB" sz="5600" dirty="0" smtClean="0">
                <a:latin typeface="Cambria" charset="0"/>
                <a:ea typeface="Cambria" charset="0"/>
                <a:cs typeface="Cambria" charset="0"/>
              </a:rPr>
              <a:t>project.  The </a:t>
            </a:r>
            <a:r>
              <a:rPr lang="en-GB" sz="5600" dirty="0" err="1">
                <a:latin typeface="Cambria" charset="0"/>
                <a:ea typeface="Cambria" charset="0"/>
                <a:cs typeface="Cambria" charset="0"/>
              </a:rPr>
              <a:t>MoU</a:t>
            </a:r>
            <a:r>
              <a:rPr lang="en-GB" sz="5600" dirty="0">
                <a:latin typeface="Cambria" charset="0"/>
                <a:ea typeface="Cambria" charset="0"/>
                <a:cs typeface="Cambria" charset="0"/>
              </a:rPr>
              <a:t> for the upgrades leading to Advanced Virgo + will be the basis for the renewal of the EGO Consortium and will be prepared for an appropriate duration, with the objective of enlarging the EGO membership beyond Italy and France</a:t>
            </a:r>
            <a:r>
              <a:rPr lang="en-GB" sz="5600" dirty="0" smtClean="0">
                <a:latin typeface="Cambria" charset="0"/>
                <a:ea typeface="Cambria" charset="0"/>
                <a:cs typeface="Cambria" charset="0"/>
              </a:rPr>
              <a:t>.</a:t>
            </a:r>
          </a:p>
          <a:p>
            <a:pPr lvl="0" algn="just"/>
            <a:r>
              <a:rPr lang="en-GB" sz="5600" dirty="0" smtClean="0">
                <a:latin typeface="Cambria" charset="0"/>
                <a:ea typeface="Cambria" charset="0"/>
                <a:cs typeface="Cambria" charset="0"/>
              </a:rPr>
              <a:t>Action list (to be proposed and approved by the Council)</a:t>
            </a:r>
          </a:p>
          <a:p>
            <a:pPr lvl="1" algn="just"/>
            <a:r>
              <a:rPr lang="en-GB" sz="5200" dirty="0" smtClean="0">
                <a:latin typeface="Cambria" charset="0"/>
                <a:ea typeface="Cambria" charset="0"/>
                <a:cs typeface="Cambria" charset="0"/>
              </a:rPr>
              <a:t>Enlargement to Netherlands,  attracting new  countries</a:t>
            </a:r>
          </a:p>
          <a:p>
            <a:pPr lvl="1" algn="just"/>
            <a:r>
              <a:rPr lang="en-GB" sz="5200" dirty="0" smtClean="0">
                <a:latin typeface="Cambria" charset="0"/>
                <a:ea typeface="Cambria" charset="0"/>
                <a:cs typeface="Cambria" charset="0"/>
              </a:rPr>
              <a:t>Preparation of a scheme of a 2 circle participation to EGO/VIRGO</a:t>
            </a:r>
          </a:p>
          <a:p>
            <a:pPr lvl="2" algn="just"/>
            <a:r>
              <a:rPr lang="en-GB" sz="4800" dirty="0" smtClean="0">
                <a:latin typeface="Cambria" charset="0"/>
                <a:ea typeface="Cambria" charset="0"/>
                <a:cs typeface="Cambria" charset="0"/>
              </a:rPr>
              <a:t>Consortium members and associates?</a:t>
            </a:r>
          </a:p>
          <a:p>
            <a:pPr lvl="1" algn="just"/>
            <a:r>
              <a:rPr lang="en-GB" sz="5200" dirty="0" smtClean="0">
                <a:latin typeface="Cambria" charset="0"/>
                <a:ea typeface="Cambria" charset="0"/>
                <a:cs typeface="Cambria" charset="0"/>
              </a:rPr>
              <a:t>Define the large domains and the relevant contributions of partners and </a:t>
            </a:r>
            <a:r>
              <a:rPr lang="en-GB" sz="5200" dirty="0" err="1" smtClean="0">
                <a:latin typeface="Cambria" charset="0"/>
                <a:ea typeface="Cambria" charset="0"/>
                <a:cs typeface="Cambria" charset="0"/>
              </a:rPr>
              <a:t>assossiates</a:t>
            </a:r>
            <a:r>
              <a:rPr lang="en-GB" sz="5200" dirty="0" smtClean="0">
                <a:latin typeface="Cambria" charset="0"/>
                <a:ea typeface="Cambria" charset="0"/>
                <a:cs typeface="Cambria" charset="0"/>
              </a:rPr>
              <a:t> to large subdomains </a:t>
            </a:r>
          </a:p>
          <a:p>
            <a:pPr lvl="2" algn="just"/>
            <a:r>
              <a:rPr lang="en-GB" sz="4800" dirty="0" err="1" smtClean="0">
                <a:latin typeface="Cambria" charset="0"/>
                <a:ea typeface="Cambria" charset="0"/>
                <a:cs typeface="Cambria" charset="0"/>
              </a:rPr>
              <a:t>e.g</a:t>
            </a:r>
            <a:r>
              <a:rPr lang="en-GB" sz="4800" dirty="0" smtClean="0">
                <a:latin typeface="Cambria" charset="0"/>
                <a:ea typeface="Cambria" charset="0"/>
                <a:cs typeface="Cambria" charset="0"/>
              </a:rPr>
              <a:t>:  Detector, Computing, Science ?</a:t>
            </a:r>
          </a:p>
          <a:p>
            <a:pPr lvl="1" algn="just"/>
            <a:r>
              <a:rPr lang="en-GB" sz="5200" dirty="0" smtClean="0">
                <a:latin typeface="Cambria" charset="0"/>
                <a:ea typeface="Cambria" charset="0"/>
                <a:cs typeface="Cambria" charset="0"/>
              </a:rPr>
              <a:t>Create a  body where directors of participating laboratories are informed give their opinion on the projects and are accountable in fine (CIO of space projects, RRB for particle physics)  ?</a:t>
            </a:r>
          </a:p>
          <a:p>
            <a:pPr lvl="1" algn="just"/>
            <a:r>
              <a:rPr lang="en-GB" sz="5200" dirty="0" err="1" smtClean="0">
                <a:latin typeface="Cambria" charset="0"/>
                <a:ea typeface="Cambria" charset="0"/>
                <a:cs typeface="Cambria" charset="0"/>
              </a:rPr>
              <a:t>Partnerhsip</a:t>
            </a:r>
            <a:r>
              <a:rPr lang="en-GB" sz="5200" dirty="0" smtClean="0">
                <a:latin typeface="Cambria" charset="0"/>
                <a:ea typeface="Cambria" charset="0"/>
                <a:cs typeface="Cambria" charset="0"/>
              </a:rPr>
              <a:t> fees etc. ?</a:t>
            </a:r>
          </a:p>
          <a:p>
            <a:pPr lvl="2" algn="just"/>
            <a:endParaRPr lang="en-GB" sz="4800" dirty="0" smtClean="0">
              <a:latin typeface="Cambria" charset="0"/>
              <a:ea typeface="Cambria" charset="0"/>
              <a:cs typeface="Cambria" charset="0"/>
            </a:endParaRPr>
          </a:p>
        </p:txBody>
      </p:sp>
      <p:sp>
        <p:nvSpPr>
          <p:cNvPr id="4" name="Titre 3"/>
          <p:cNvSpPr>
            <a:spLocks noGrp="1"/>
          </p:cNvSpPr>
          <p:nvPr>
            <p:ph type="title"/>
          </p:nvPr>
        </p:nvSpPr>
        <p:spPr>
          <a:xfrm>
            <a:off x="2590800" y="0"/>
            <a:ext cx="6096000" cy="1045740"/>
          </a:xfrm>
        </p:spPr>
        <p:txBody>
          <a:bodyPr>
            <a:normAutofit/>
          </a:bodyPr>
          <a:lstStyle/>
          <a:p>
            <a:r>
              <a:rPr lang="fr-FR" sz="2800" b="1" dirty="0" err="1" smtClean="0">
                <a:solidFill>
                  <a:srgbClr val="FF0000"/>
                </a:solidFill>
                <a:latin typeface="Cambria"/>
                <a:cs typeface="Cambria"/>
              </a:rPr>
              <a:t>Tasks</a:t>
            </a:r>
            <a:r>
              <a:rPr lang="fr-FR" sz="2800" b="1" dirty="0" smtClean="0">
                <a:solidFill>
                  <a:srgbClr val="FF0000"/>
                </a:solidFill>
                <a:latin typeface="Cambria"/>
                <a:cs typeface="Cambria"/>
              </a:rPr>
              <a:t> </a:t>
            </a:r>
            <a:r>
              <a:rPr lang="fr-FR" sz="2800" b="1" dirty="0" err="1" smtClean="0">
                <a:solidFill>
                  <a:srgbClr val="FF0000"/>
                </a:solidFill>
                <a:latin typeface="Cambria"/>
                <a:cs typeface="Cambria"/>
              </a:rPr>
              <a:t>at</a:t>
            </a:r>
            <a:r>
              <a:rPr lang="fr-FR" sz="2800" b="1" dirty="0" smtClean="0">
                <a:solidFill>
                  <a:srgbClr val="FF0000"/>
                </a:solidFill>
                <a:latin typeface="Cambria"/>
                <a:cs typeface="Cambria"/>
              </a:rPr>
              <a:t> the </a:t>
            </a:r>
            <a:r>
              <a:rPr lang="fr-FR" sz="2800" b="1" dirty="0" err="1" smtClean="0">
                <a:solidFill>
                  <a:srgbClr val="FF0000"/>
                </a:solidFill>
                <a:latin typeface="Cambria"/>
                <a:cs typeface="Cambria"/>
              </a:rPr>
              <a:t>institutional</a:t>
            </a:r>
            <a:r>
              <a:rPr lang="fr-FR" sz="2800" b="1" dirty="0" smtClean="0">
                <a:solidFill>
                  <a:srgbClr val="FF0000"/>
                </a:solidFill>
                <a:latin typeface="Cambria"/>
                <a:cs typeface="Cambria"/>
              </a:rPr>
              <a:t> front</a:t>
            </a:r>
            <a:endParaRPr lang="fr-FR" sz="2800" b="1" dirty="0">
              <a:solidFill>
                <a:srgbClr val="FF0000"/>
              </a:solidFill>
              <a:latin typeface="Cambria"/>
              <a:cs typeface="Cambria"/>
            </a:endParaRPr>
          </a:p>
        </p:txBody>
      </p:sp>
    </p:spTree>
    <p:extLst>
      <p:ext uri="{BB962C8B-B14F-4D97-AF65-F5344CB8AC3E}">
        <p14:creationId xmlns:p14="http://schemas.microsoft.com/office/powerpoint/2010/main" val="16025005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0861" y="844903"/>
            <a:ext cx="8275939" cy="4794624"/>
          </a:xfrm>
        </p:spPr>
        <p:txBody>
          <a:bodyPr>
            <a:normAutofit fontScale="70000" lnSpcReduction="20000"/>
          </a:bodyPr>
          <a:lstStyle/>
          <a:p>
            <a:pPr marL="457200" lvl="1" indent="0" algn="just">
              <a:buNone/>
            </a:pPr>
            <a:endParaRPr lang="en-GB" sz="5200" dirty="0" smtClean="0">
              <a:latin typeface="Cambria" charset="0"/>
              <a:ea typeface="Cambria" charset="0"/>
              <a:cs typeface="Cambria" charset="0"/>
            </a:endParaRPr>
          </a:p>
          <a:p>
            <a:pPr lvl="0" algn="just"/>
            <a:r>
              <a:rPr lang="en-GB" sz="4000" dirty="0" smtClean="0">
                <a:latin typeface="Cambria" charset="0"/>
                <a:ea typeface="Cambria" charset="0"/>
                <a:cs typeface="Cambria" charset="0"/>
              </a:rPr>
              <a:t>Submission of an ERIC ?</a:t>
            </a:r>
          </a:p>
          <a:p>
            <a:pPr lvl="0" algn="just"/>
            <a:r>
              <a:rPr lang="en-GB" sz="4000" dirty="0" smtClean="0">
                <a:latin typeface="Cambria" charset="0"/>
                <a:ea typeface="Cambria" charset="0"/>
                <a:cs typeface="Cambria" charset="0"/>
              </a:rPr>
              <a:t>Submission of an ESFRI proposal (</a:t>
            </a:r>
            <a:r>
              <a:rPr lang="en-GB" sz="4000" dirty="0" err="1" smtClean="0">
                <a:latin typeface="Cambria" charset="0"/>
                <a:ea typeface="Cambria" charset="0"/>
                <a:cs typeface="Cambria" charset="0"/>
              </a:rPr>
              <a:t>AdV</a:t>
            </a:r>
            <a:r>
              <a:rPr lang="en-GB" sz="4000" dirty="0" smtClean="0">
                <a:latin typeface="Cambria" charset="0"/>
                <a:ea typeface="Cambria" charset="0"/>
                <a:cs typeface="Cambria" charset="0"/>
              </a:rPr>
              <a:t>+/phase2 as GW 2.5G and ET (3G)</a:t>
            </a:r>
          </a:p>
          <a:p>
            <a:pPr lvl="1" algn="just"/>
            <a:r>
              <a:rPr lang="en-GB" sz="4000" dirty="0" smtClean="0">
                <a:latin typeface="Cambria" charset="0"/>
                <a:ea typeface="Cambria" charset="0"/>
                <a:cs typeface="Cambria" charset="0"/>
              </a:rPr>
              <a:t>ET Founding meeting 19-20 April 2018 at </a:t>
            </a:r>
            <a:r>
              <a:rPr lang="en-GB" sz="4000" dirty="0" err="1" smtClean="0">
                <a:latin typeface="Cambria" charset="0"/>
                <a:ea typeface="Cambria" charset="0"/>
                <a:cs typeface="Cambria" charset="0"/>
              </a:rPr>
              <a:t>Cascina</a:t>
            </a:r>
            <a:endParaRPr lang="en-GB" sz="4000" dirty="0" smtClean="0">
              <a:latin typeface="Cambria" charset="0"/>
              <a:ea typeface="Cambria" charset="0"/>
              <a:cs typeface="Cambria" charset="0"/>
            </a:endParaRPr>
          </a:p>
          <a:p>
            <a:pPr lvl="1" algn="just"/>
            <a:r>
              <a:rPr lang="en-GB" sz="4000" i="1" dirty="0">
                <a:latin typeface="Cambria" charset="0"/>
                <a:ea typeface="Cambria" charset="0"/>
                <a:cs typeface="Cambria" charset="0"/>
              </a:rPr>
              <a:t>N</a:t>
            </a:r>
            <a:r>
              <a:rPr lang="en-GB" sz="4000" i="1" dirty="0" smtClean="0">
                <a:latin typeface="Cambria" charset="0"/>
                <a:ea typeface="Cambria" charset="0"/>
                <a:cs typeface="Cambria" charset="0"/>
              </a:rPr>
              <a:t>ot repeat errors of other infrastructures in the way to its realisation</a:t>
            </a:r>
          </a:p>
          <a:p>
            <a:pPr lvl="0" algn="just"/>
            <a:r>
              <a:rPr lang="en-GB" sz="4000" dirty="0" err="1" smtClean="0">
                <a:latin typeface="Cambria" charset="0"/>
                <a:ea typeface="Cambria" charset="0"/>
                <a:cs typeface="Cambria" charset="0"/>
              </a:rPr>
              <a:t>Steamline</a:t>
            </a:r>
            <a:r>
              <a:rPr lang="en-GB" sz="4000" dirty="0" smtClean="0">
                <a:latin typeface="Cambria" charset="0"/>
                <a:ea typeface="Cambria" charset="0"/>
                <a:cs typeface="Cambria" charset="0"/>
              </a:rPr>
              <a:t> global collaboration </a:t>
            </a:r>
          </a:p>
          <a:p>
            <a:pPr lvl="1" algn="just"/>
            <a:r>
              <a:rPr lang="en-GB" sz="4000" dirty="0" smtClean="0">
                <a:latin typeface="Cambria" charset="0"/>
                <a:ea typeface="Cambria" charset="0"/>
                <a:cs typeface="Cambria" charset="0"/>
              </a:rPr>
              <a:t>between KAGRA/LIGO/Virgo </a:t>
            </a:r>
          </a:p>
          <a:p>
            <a:pPr lvl="1" algn="just"/>
            <a:r>
              <a:rPr lang="en-GB" sz="4000" dirty="0" smtClean="0">
                <a:latin typeface="Cambria" charset="0"/>
                <a:ea typeface="Cambria" charset="0"/>
                <a:cs typeface="Cambria" charset="0"/>
              </a:rPr>
              <a:t>GWIC, GWAC</a:t>
            </a:r>
          </a:p>
          <a:p>
            <a:pPr lvl="0" algn="just"/>
            <a:endParaRPr lang="en-GB" sz="4800" dirty="0" smtClean="0">
              <a:latin typeface="Cambria" charset="0"/>
              <a:ea typeface="Cambria" charset="0"/>
              <a:cs typeface="Cambria" charset="0"/>
            </a:endParaRPr>
          </a:p>
        </p:txBody>
      </p:sp>
      <p:sp>
        <p:nvSpPr>
          <p:cNvPr id="4" name="Titre 3"/>
          <p:cNvSpPr>
            <a:spLocks noGrp="1"/>
          </p:cNvSpPr>
          <p:nvPr>
            <p:ph type="title"/>
          </p:nvPr>
        </p:nvSpPr>
        <p:spPr>
          <a:xfrm>
            <a:off x="2590800" y="0"/>
            <a:ext cx="6096000" cy="1045740"/>
          </a:xfrm>
        </p:spPr>
        <p:txBody>
          <a:bodyPr>
            <a:normAutofit/>
          </a:bodyPr>
          <a:lstStyle/>
          <a:p>
            <a:r>
              <a:rPr lang="fr-FR" sz="2800" b="1" dirty="0" smtClean="0">
                <a:solidFill>
                  <a:srgbClr val="FF0000"/>
                </a:solidFill>
                <a:latin typeface="Cambria"/>
                <a:cs typeface="Cambria"/>
              </a:rPr>
              <a:t>Coordination </a:t>
            </a:r>
            <a:r>
              <a:rPr lang="fr-FR" sz="2800" b="1" dirty="0" err="1" smtClean="0">
                <a:solidFill>
                  <a:srgbClr val="FF0000"/>
                </a:solidFill>
                <a:latin typeface="Cambria"/>
                <a:cs typeface="Cambria"/>
              </a:rPr>
              <a:t>at</a:t>
            </a:r>
            <a:r>
              <a:rPr lang="fr-FR" sz="2800" b="1" dirty="0" smtClean="0">
                <a:solidFill>
                  <a:srgbClr val="FF0000"/>
                </a:solidFill>
                <a:latin typeface="Cambria"/>
                <a:cs typeface="Cambria"/>
              </a:rPr>
              <a:t> </a:t>
            </a:r>
            <a:r>
              <a:rPr lang="fr-FR" sz="2800" b="1" dirty="0" err="1" smtClean="0">
                <a:solidFill>
                  <a:srgbClr val="FF0000"/>
                </a:solidFill>
                <a:latin typeface="Cambria"/>
                <a:cs typeface="Cambria"/>
              </a:rPr>
              <a:t>European</a:t>
            </a:r>
            <a:r>
              <a:rPr lang="fr-FR" sz="2800" b="1" dirty="0" smtClean="0">
                <a:solidFill>
                  <a:srgbClr val="FF0000"/>
                </a:solidFill>
                <a:latin typeface="Cambria"/>
                <a:cs typeface="Cambria"/>
              </a:rPr>
              <a:t> and Global </a:t>
            </a:r>
            <a:r>
              <a:rPr lang="fr-FR" sz="2800" b="1" dirty="0" err="1" smtClean="0">
                <a:solidFill>
                  <a:srgbClr val="FF0000"/>
                </a:solidFill>
                <a:latin typeface="Cambria"/>
                <a:cs typeface="Cambria"/>
              </a:rPr>
              <a:t>level</a:t>
            </a:r>
            <a:endParaRPr lang="fr-FR" sz="2800" b="1" dirty="0">
              <a:solidFill>
                <a:srgbClr val="FF0000"/>
              </a:solidFill>
              <a:latin typeface="Cambria"/>
              <a:cs typeface="Cambria"/>
            </a:endParaRPr>
          </a:p>
        </p:txBody>
      </p:sp>
    </p:spTree>
    <p:extLst>
      <p:ext uri="{BB962C8B-B14F-4D97-AF65-F5344CB8AC3E}">
        <p14:creationId xmlns:p14="http://schemas.microsoft.com/office/powerpoint/2010/main" val="2045324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erial"/>
          <p:cNvPicPr>
            <a:picLocks noChangeAspect="1" noChangeArrowheads="1"/>
          </p:cNvPicPr>
          <p:nvPr/>
        </p:nvPicPr>
        <p:blipFill>
          <a:blip r:embed="rId2" cstate="screen"/>
          <a:srcRect/>
          <a:stretch>
            <a:fillRect/>
          </a:stretch>
        </p:blipFill>
        <p:spPr bwMode="auto">
          <a:xfrm>
            <a:off x="-304800" y="-10451"/>
            <a:ext cx="9448800" cy="6868451"/>
          </a:xfrm>
          <a:prstGeom prst="rect">
            <a:avLst/>
          </a:prstGeom>
          <a:noFill/>
        </p:spPr>
      </p:pic>
      <p:sp>
        <p:nvSpPr>
          <p:cNvPr id="2" name="Title 1"/>
          <p:cNvSpPr>
            <a:spLocks noGrp="1"/>
          </p:cNvSpPr>
          <p:nvPr>
            <p:ph type="title"/>
          </p:nvPr>
        </p:nvSpPr>
        <p:spPr>
          <a:xfrm>
            <a:off x="790300" y="9929"/>
            <a:ext cx="7772400" cy="1143000"/>
          </a:xfrm>
        </p:spPr>
        <p:txBody>
          <a:bodyPr>
            <a:normAutofit fontScale="90000"/>
          </a:bodyPr>
          <a:lstStyle/>
          <a:p>
            <a:r>
              <a:rPr lang="it-IT" sz="2800" dirty="0" smtClean="0">
                <a:solidFill>
                  <a:srgbClr val="3333CC"/>
                </a:solidFill>
                <a:latin typeface="Arial" pitchFamily="34" charset="0"/>
                <a:cs typeface="Arial" pitchFamily="34" charset="0"/>
              </a:rPr>
              <a:t>EGO/VIRGO 	</a:t>
            </a:r>
            <a:br>
              <a:rPr lang="it-IT" sz="2800" dirty="0" smtClean="0">
                <a:solidFill>
                  <a:srgbClr val="3333CC"/>
                </a:solidFill>
                <a:latin typeface="Arial" pitchFamily="34" charset="0"/>
                <a:cs typeface="Arial" pitchFamily="34" charset="0"/>
              </a:rPr>
            </a:br>
            <a:r>
              <a:rPr lang="it-IT" sz="2800" dirty="0" smtClean="0">
                <a:solidFill>
                  <a:srgbClr val="3333CC"/>
                </a:solidFill>
                <a:latin typeface="Arial" pitchFamily="34" charset="0"/>
                <a:cs typeface="Arial" pitchFamily="34" charset="0"/>
              </a:rPr>
              <a:t>A short </a:t>
            </a:r>
            <a:r>
              <a:rPr lang="it-IT" sz="2800" dirty="0" err="1" smtClean="0">
                <a:solidFill>
                  <a:srgbClr val="3333CC"/>
                </a:solidFill>
                <a:latin typeface="Arial" pitchFamily="34" charset="0"/>
                <a:cs typeface="Arial" pitchFamily="34" charset="0"/>
              </a:rPr>
              <a:t>institutional</a:t>
            </a:r>
            <a:r>
              <a:rPr lang="it-IT" sz="2800" dirty="0" smtClean="0">
                <a:solidFill>
                  <a:srgbClr val="3333CC"/>
                </a:solidFill>
                <a:latin typeface="Arial" pitchFamily="34" charset="0"/>
                <a:cs typeface="Arial" pitchFamily="34" charset="0"/>
              </a:rPr>
              <a:t> and machine upgrade  </a:t>
            </a:r>
            <a:r>
              <a:rPr lang="it-IT" sz="2800" dirty="0" err="1" smtClean="0">
                <a:solidFill>
                  <a:srgbClr val="3333CC"/>
                </a:solidFill>
                <a:latin typeface="Arial" pitchFamily="34" charset="0"/>
                <a:cs typeface="Arial" pitchFamily="34" charset="0"/>
              </a:rPr>
              <a:t>history</a:t>
            </a:r>
            <a:r>
              <a:rPr lang="it-IT" sz="2800" dirty="0" smtClean="0">
                <a:solidFill>
                  <a:srgbClr val="3333CC"/>
                </a:solidFill>
                <a:latin typeface="Arial" pitchFamily="34" charset="0"/>
                <a:cs typeface="Arial" pitchFamily="34" charset="0"/>
              </a:rPr>
              <a:t>  </a:t>
            </a:r>
            <a:endParaRPr lang="it-IT" sz="2800" dirty="0">
              <a:solidFill>
                <a:srgbClr val="3333CC"/>
              </a:solidFill>
              <a:latin typeface="Arial" pitchFamily="34" charset="0"/>
              <a:cs typeface="Arial" pitchFamily="34" charset="0"/>
            </a:endParaRPr>
          </a:p>
        </p:txBody>
      </p:sp>
      <p:sp>
        <p:nvSpPr>
          <p:cNvPr id="10" name="Rectangle 9"/>
          <p:cNvSpPr>
            <a:spLocks noChangeArrowheads="1"/>
          </p:cNvSpPr>
          <p:nvPr/>
        </p:nvSpPr>
        <p:spPr bwMode="auto">
          <a:xfrm>
            <a:off x="1752600" y="1052513"/>
            <a:ext cx="4953000" cy="2209800"/>
          </a:xfrm>
          <a:prstGeom prst="rect">
            <a:avLst/>
          </a:prstGeom>
          <a:noFill/>
          <a:ln w="9525">
            <a:noFill/>
            <a:miter lim="800000"/>
            <a:headEnd/>
            <a:tailEnd/>
          </a:ln>
          <a:effectLst/>
        </p:spPr>
        <p:txBody>
          <a:bodyPr/>
          <a:lstStyle/>
          <a:p>
            <a:pPr marL="355600" indent="-355600" algn="l">
              <a:lnSpc>
                <a:spcPct val="120000"/>
              </a:lnSpc>
              <a:spcBef>
                <a:spcPct val="20000"/>
              </a:spcBef>
              <a:buClr>
                <a:srgbClr val="336699"/>
              </a:buClr>
              <a:buSzPct val="70000"/>
            </a:pPr>
            <a:endParaRPr lang="en-US" sz="1400" dirty="0"/>
          </a:p>
        </p:txBody>
      </p:sp>
      <p:pic>
        <p:nvPicPr>
          <p:cNvPr id="11" name="Picture 11" descr="flag_of_France"/>
          <p:cNvPicPr>
            <a:picLocks noChangeAspect="1" noChangeArrowheads="1"/>
          </p:cNvPicPr>
          <p:nvPr/>
        </p:nvPicPr>
        <p:blipFill>
          <a:blip r:embed="rId3" cstate="screen"/>
          <a:srcRect/>
          <a:stretch>
            <a:fillRect/>
          </a:stretch>
        </p:blipFill>
        <p:spPr bwMode="auto">
          <a:xfrm>
            <a:off x="1219200" y="1143000"/>
            <a:ext cx="647700" cy="431800"/>
          </a:xfrm>
          <a:prstGeom prst="rect">
            <a:avLst/>
          </a:prstGeom>
          <a:noFill/>
        </p:spPr>
      </p:pic>
      <p:pic>
        <p:nvPicPr>
          <p:cNvPr id="12" name="Picture 12" descr="flag_of_Italy"/>
          <p:cNvPicPr>
            <a:picLocks noChangeAspect="1" noChangeArrowheads="1"/>
          </p:cNvPicPr>
          <p:nvPr/>
        </p:nvPicPr>
        <p:blipFill>
          <a:blip r:embed="rId4" cstate="screen"/>
          <a:srcRect/>
          <a:stretch>
            <a:fillRect/>
          </a:stretch>
        </p:blipFill>
        <p:spPr bwMode="auto">
          <a:xfrm>
            <a:off x="152400" y="1143000"/>
            <a:ext cx="647700" cy="431800"/>
          </a:xfrm>
          <a:prstGeom prst="rect">
            <a:avLst/>
          </a:prstGeom>
          <a:noFill/>
        </p:spPr>
      </p:pic>
      <p:pic>
        <p:nvPicPr>
          <p:cNvPr id="13" name="Picture 13" descr="flag_of_Netherlands"/>
          <p:cNvPicPr>
            <a:picLocks noChangeAspect="1" noChangeArrowheads="1"/>
          </p:cNvPicPr>
          <p:nvPr/>
        </p:nvPicPr>
        <p:blipFill>
          <a:blip r:embed="rId5" cstate="screen"/>
          <a:srcRect/>
          <a:stretch>
            <a:fillRect/>
          </a:stretch>
        </p:blipFill>
        <p:spPr bwMode="auto">
          <a:xfrm>
            <a:off x="2286000" y="1143000"/>
            <a:ext cx="649288" cy="433387"/>
          </a:xfrm>
          <a:prstGeom prst="rect">
            <a:avLst/>
          </a:prstGeom>
          <a:noFill/>
        </p:spPr>
      </p:pic>
      <p:pic>
        <p:nvPicPr>
          <p:cNvPr id="14" name="Picture 14" descr="flag_of_Poland"/>
          <p:cNvPicPr>
            <a:picLocks noChangeAspect="1" noChangeArrowheads="1"/>
          </p:cNvPicPr>
          <p:nvPr/>
        </p:nvPicPr>
        <p:blipFill>
          <a:blip r:embed="rId6" cstate="screen"/>
          <a:srcRect/>
          <a:stretch>
            <a:fillRect/>
          </a:stretch>
        </p:blipFill>
        <p:spPr bwMode="auto">
          <a:xfrm>
            <a:off x="3429000" y="1143000"/>
            <a:ext cx="647700" cy="431800"/>
          </a:xfrm>
          <a:prstGeom prst="rect">
            <a:avLst/>
          </a:prstGeom>
          <a:noFill/>
        </p:spPr>
      </p:pic>
      <p:pic>
        <p:nvPicPr>
          <p:cNvPr id="15" name="Picture 15" descr="flag_of_Hungary"/>
          <p:cNvPicPr>
            <a:picLocks noChangeAspect="1" noChangeArrowheads="1"/>
          </p:cNvPicPr>
          <p:nvPr/>
        </p:nvPicPr>
        <p:blipFill>
          <a:blip r:embed="rId7" cstate="screen"/>
          <a:srcRect/>
          <a:stretch>
            <a:fillRect/>
          </a:stretch>
        </p:blipFill>
        <p:spPr bwMode="auto">
          <a:xfrm>
            <a:off x="4495800" y="1143000"/>
            <a:ext cx="647700" cy="431800"/>
          </a:xfrm>
          <a:prstGeom prst="rect">
            <a:avLst/>
          </a:prstGeom>
          <a:noFill/>
        </p:spPr>
      </p:pic>
      <p:sp>
        <p:nvSpPr>
          <p:cNvPr id="3" name="Rectangle 2"/>
          <p:cNvSpPr/>
          <p:nvPr/>
        </p:nvSpPr>
        <p:spPr>
          <a:xfrm>
            <a:off x="3810" y="1656173"/>
            <a:ext cx="8831580" cy="1908215"/>
          </a:xfrm>
          <a:prstGeom prst="rect">
            <a:avLst/>
          </a:prstGeom>
        </p:spPr>
        <p:txBody>
          <a:bodyPr wrap="square">
            <a:spAutoFit/>
          </a:bodyPr>
          <a:lstStyle/>
          <a:p>
            <a:endParaRPr lang="en-US" dirty="0">
              <a:solidFill>
                <a:srgbClr val="FFFF00"/>
              </a:solidFill>
            </a:endParaRPr>
          </a:p>
          <a:p>
            <a:pPr marL="742950" lvl="1" indent="-285750">
              <a:lnSpc>
                <a:spcPct val="80000"/>
              </a:lnSpc>
              <a:spcBef>
                <a:spcPct val="20000"/>
              </a:spcBef>
              <a:buFont typeface="Wingdings" charset="2"/>
              <a:buChar char="Ø"/>
              <a:defRPr/>
            </a:pPr>
            <a:r>
              <a:rPr lang="en-US" b="1" dirty="0" smtClean="0">
                <a:solidFill>
                  <a:srgbClr val="FFFF00"/>
                </a:solidFill>
              </a:rPr>
              <a:t> 1</a:t>
            </a:r>
            <a:r>
              <a:rPr lang="it-IT" sz="2000" b="1" dirty="0" smtClean="0">
                <a:solidFill>
                  <a:srgbClr val="FFFF00"/>
                </a:solidFill>
                <a:latin typeface="Bookman Old Style"/>
                <a:cs typeface="Bookman Old Style"/>
              </a:rPr>
              <a:t>992 </a:t>
            </a:r>
            <a:r>
              <a:rPr lang="it-IT" sz="2000" b="1" dirty="0">
                <a:solidFill>
                  <a:srgbClr val="FFFF00"/>
                </a:solidFill>
                <a:latin typeface="Bookman Old Style"/>
                <a:cs typeface="Bookman Old Style"/>
              </a:rPr>
              <a:t>CNRS and INFN </a:t>
            </a:r>
            <a:r>
              <a:rPr lang="it-IT" sz="2000" b="1" dirty="0" err="1">
                <a:solidFill>
                  <a:srgbClr val="FFFF00"/>
                </a:solidFill>
                <a:latin typeface="Bookman Old Style"/>
                <a:cs typeface="Bookman Old Style"/>
              </a:rPr>
              <a:t>approve</a:t>
            </a:r>
            <a:r>
              <a:rPr lang="it-IT" sz="2000" b="1" dirty="0">
                <a:solidFill>
                  <a:srgbClr val="FFFF00"/>
                </a:solidFill>
                <a:latin typeface="Bookman Old Style"/>
                <a:cs typeface="Bookman Old Style"/>
              </a:rPr>
              <a:t> VIRGO </a:t>
            </a:r>
          </a:p>
          <a:p>
            <a:pPr marL="742950" lvl="1" indent="-285750">
              <a:lnSpc>
                <a:spcPct val="80000"/>
              </a:lnSpc>
              <a:spcBef>
                <a:spcPct val="20000"/>
              </a:spcBef>
              <a:buFont typeface="Wingdings" charset="2"/>
              <a:buChar char="Ø"/>
              <a:defRPr/>
            </a:pPr>
            <a:r>
              <a:rPr lang="it-IT" sz="2000" b="1" dirty="0">
                <a:solidFill>
                  <a:srgbClr val="FFFF00"/>
                </a:solidFill>
                <a:latin typeface="Bookman Old Style"/>
                <a:cs typeface="Bookman Old Style"/>
              </a:rPr>
              <a:t>1997 Construction </a:t>
            </a:r>
            <a:r>
              <a:rPr lang="it-IT" sz="2000" b="1" dirty="0" err="1" smtClean="0">
                <a:solidFill>
                  <a:srgbClr val="FFFF00"/>
                </a:solidFill>
                <a:latin typeface="Bookman Old Style"/>
                <a:cs typeface="Bookman Old Style"/>
              </a:rPr>
              <a:t>starts</a:t>
            </a:r>
            <a:r>
              <a:rPr lang="it-IT" sz="2000" b="1" dirty="0" smtClean="0">
                <a:solidFill>
                  <a:srgbClr val="FFFF00"/>
                </a:solidFill>
                <a:latin typeface="Bookman Old Style"/>
                <a:cs typeface="Bookman Old Style"/>
              </a:rPr>
              <a:t> </a:t>
            </a:r>
            <a:r>
              <a:rPr lang="it-IT" sz="2000" b="1" dirty="0" err="1">
                <a:solidFill>
                  <a:srgbClr val="FFFF00"/>
                </a:solidFill>
                <a:latin typeface="Bookman Old Style"/>
                <a:cs typeface="Bookman Old Style"/>
              </a:rPr>
              <a:t>near</a:t>
            </a:r>
            <a:r>
              <a:rPr lang="it-IT" sz="2000" b="1" dirty="0">
                <a:solidFill>
                  <a:srgbClr val="FFFF00"/>
                </a:solidFill>
                <a:latin typeface="Bookman Old Style"/>
                <a:cs typeface="Bookman Old Style"/>
              </a:rPr>
              <a:t> Pisa</a:t>
            </a:r>
          </a:p>
          <a:p>
            <a:pPr marL="742950" lvl="1" indent="-285750">
              <a:lnSpc>
                <a:spcPct val="80000"/>
              </a:lnSpc>
              <a:spcBef>
                <a:spcPct val="20000"/>
              </a:spcBef>
              <a:buFont typeface="Wingdings" charset="2"/>
              <a:buChar char="Ø"/>
              <a:defRPr/>
            </a:pPr>
            <a:r>
              <a:rPr lang="it-IT" sz="2000" b="1" dirty="0">
                <a:solidFill>
                  <a:srgbClr val="FFFF00"/>
                </a:solidFill>
                <a:latin typeface="Bookman Old Style"/>
                <a:cs typeface="Bookman Old Style"/>
              </a:rPr>
              <a:t>2000 Foundation of </a:t>
            </a:r>
            <a:r>
              <a:rPr lang="it-IT" sz="2000" b="1" dirty="0" smtClean="0">
                <a:solidFill>
                  <a:srgbClr val="FFFF00"/>
                </a:solidFill>
                <a:latin typeface="Bookman Old Style"/>
                <a:cs typeface="Bookman Old Style"/>
              </a:rPr>
              <a:t>EGO (CNRS, INFN)</a:t>
            </a:r>
          </a:p>
          <a:p>
            <a:pPr marL="742950" lvl="1" indent="-285750">
              <a:lnSpc>
                <a:spcPct val="80000"/>
              </a:lnSpc>
              <a:spcBef>
                <a:spcPct val="20000"/>
              </a:spcBef>
              <a:buFont typeface="Wingdings" charset="2"/>
              <a:buChar char="Ø"/>
              <a:defRPr/>
            </a:pPr>
            <a:r>
              <a:rPr lang="it-IT" sz="2000" b="1" dirty="0" smtClean="0">
                <a:solidFill>
                  <a:srgbClr val="FFFF00"/>
                </a:solidFill>
                <a:latin typeface="Bookman Old Style"/>
                <a:cs typeface="Bookman Old Style"/>
              </a:rPr>
              <a:t>2003 </a:t>
            </a:r>
            <a:r>
              <a:rPr lang="it-IT" sz="2000" b="1" dirty="0" err="1" smtClean="0">
                <a:solidFill>
                  <a:srgbClr val="FFFF00"/>
                </a:solidFill>
                <a:latin typeface="Bookman Old Style"/>
                <a:cs typeface="Bookman Old Style"/>
              </a:rPr>
              <a:t>Inauguration</a:t>
            </a:r>
            <a:r>
              <a:rPr lang="it-IT" sz="2000" b="1" dirty="0" smtClean="0">
                <a:solidFill>
                  <a:srgbClr val="FFFF00"/>
                </a:solidFill>
                <a:latin typeface="Bookman Old Style"/>
                <a:cs typeface="Bookman Old Style"/>
              </a:rPr>
              <a:t> of VIRGO</a:t>
            </a:r>
            <a:endParaRPr lang="it-IT" sz="2000" b="1" dirty="0">
              <a:solidFill>
                <a:srgbClr val="FFFF00"/>
              </a:solidFill>
              <a:latin typeface="Bookman Old Style"/>
              <a:cs typeface="Bookman Old Style"/>
            </a:endParaRPr>
          </a:p>
          <a:p>
            <a:pPr marL="742950" lvl="1" indent="-285750">
              <a:lnSpc>
                <a:spcPct val="80000"/>
              </a:lnSpc>
              <a:spcBef>
                <a:spcPct val="20000"/>
              </a:spcBef>
              <a:buFont typeface="Wingdings" charset="2"/>
              <a:buChar char="Ø"/>
              <a:defRPr/>
            </a:pPr>
            <a:r>
              <a:rPr lang="it-IT" sz="2000" b="1" dirty="0" smtClean="0">
                <a:solidFill>
                  <a:srgbClr val="FFFF00"/>
                </a:solidFill>
                <a:latin typeface="Bookman Old Style"/>
                <a:cs typeface="Bookman Old Style"/>
              </a:rPr>
              <a:t>2004-2006 </a:t>
            </a:r>
            <a:r>
              <a:rPr lang="it-IT" sz="2000" b="1" dirty="0" err="1">
                <a:solidFill>
                  <a:srgbClr val="FFFF00"/>
                </a:solidFill>
                <a:latin typeface="Bookman Old Style"/>
                <a:cs typeface="Bookman Old Style"/>
              </a:rPr>
              <a:t>Commissioning</a:t>
            </a:r>
            <a:r>
              <a:rPr lang="it-IT" sz="2000" b="1" dirty="0">
                <a:solidFill>
                  <a:srgbClr val="FFFF00"/>
                </a:solidFill>
                <a:latin typeface="Bookman Old Style"/>
                <a:cs typeface="Bookman Old Style"/>
              </a:rPr>
              <a:t> and </a:t>
            </a:r>
            <a:r>
              <a:rPr lang="it-IT" sz="2000" b="1" dirty="0" err="1">
                <a:solidFill>
                  <a:srgbClr val="FFFF00"/>
                </a:solidFill>
                <a:latin typeface="Bookman Old Style"/>
                <a:cs typeface="Bookman Old Style"/>
              </a:rPr>
              <a:t>Physics</a:t>
            </a:r>
            <a:r>
              <a:rPr lang="it-IT" sz="2000" b="1" dirty="0">
                <a:solidFill>
                  <a:srgbClr val="FFFF00"/>
                </a:solidFill>
                <a:latin typeface="Bookman Old Style"/>
                <a:cs typeface="Bookman Old Style"/>
              </a:rPr>
              <a:t> </a:t>
            </a:r>
            <a:r>
              <a:rPr lang="it-IT" sz="2000" b="1" dirty="0" smtClean="0">
                <a:solidFill>
                  <a:srgbClr val="FFFF00"/>
                </a:solidFill>
                <a:latin typeface="Bookman Old Style"/>
                <a:cs typeface="Bookman Old Style"/>
              </a:rPr>
              <a:t> </a:t>
            </a:r>
          </a:p>
        </p:txBody>
      </p:sp>
      <p:pic>
        <p:nvPicPr>
          <p:cNvPr id="16" name="Image 15"/>
          <p:cNvPicPr>
            <a:picLocks noChangeAspect="1"/>
          </p:cNvPicPr>
          <p:nvPr/>
        </p:nvPicPr>
        <p:blipFill rotWithShape="1">
          <a:blip r:embed="rId8"/>
          <a:srcRect t="79228" r="43020"/>
          <a:stretch/>
        </p:blipFill>
        <p:spPr>
          <a:xfrm>
            <a:off x="117904" y="5658555"/>
            <a:ext cx="2850291" cy="1038312"/>
          </a:xfrm>
          <a:prstGeom prst="rect">
            <a:avLst/>
          </a:prstGeom>
        </p:spPr>
      </p:pic>
      <p:sp>
        <p:nvSpPr>
          <p:cNvPr id="4" name="ZoneTexte 3"/>
          <p:cNvSpPr txBox="1"/>
          <p:nvPr/>
        </p:nvSpPr>
        <p:spPr>
          <a:xfrm>
            <a:off x="-66675" y="3697547"/>
            <a:ext cx="7639050" cy="646331"/>
          </a:xfrm>
          <a:prstGeom prst="rect">
            <a:avLst/>
          </a:prstGeom>
          <a:noFill/>
        </p:spPr>
        <p:txBody>
          <a:bodyPr wrap="square" rtlCol="0">
            <a:spAutoFit/>
          </a:bodyPr>
          <a:lstStyle/>
          <a:p>
            <a:pPr marL="742950" lvl="1" indent="-285750">
              <a:lnSpc>
                <a:spcPct val="80000"/>
              </a:lnSpc>
              <a:spcBef>
                <a:spcPct val="20000"/>
              </a:spcBef>
              <a:buFont typeface="Wingdings" charset="2"/>
              <a:buChar char="Ø"/>
              <a:defRPr/>
            </a:pPr>
            <a:r>
              <a:rPr lang="it-IT" sz="2000" b="1" dirty="0">
                <a:solidFill>
                  <a:srgbClr val="FFFF00"/>
                </a:solidFill>
                <a:latin typeface="Bookman Old Style"/>
                <a:cs typeface="Bookman Old Style"/>
              </a:rPr>
              <a:t>2006 Netherlands </a:t>
            </a:r>
            <a:r>
              <a:rPr lang="it-IT" sz="2000" b="1" dirty="0" err="1">
                <a:solidFill>
                  <a:srgbClr val="FFFF00"/>
                </a:solidFill>
                <a:latin typeface="Bookman Old Style"/>
                <a:cs typeface="Bookman Old Style"/>
              </a:rPr>
              <a:t>joins</a:t>
            </a:r>
            <a:r>
              <a:rPr lang="it-IT" sz="2000" b="1" dirty="0">
                <a:solidFill>
                  <a:srgbClr val="FFFF00"/>
                </a:solidFill>
                <a:latin typeface="Bookman Old Style"/>
                <a:cs typeface="Bookman Old Style"/>
              </a:rPr>
              <a:t> EGO </a:t>
            </a:r>
            <a:r>
              <a:rPr lang="it-IT" sz="2000" b="1" dirty="0" err="1">
                <a:solidFill>
                  <a:srgbClr val="FFFF00"/>
                </a:solidFill>
                <a:latin typeface="Bookman Old Style"/>
                <a:cs typeface="Bookman Old Style"/>
              </a:rPr>
              <a:t>as</a:t>
            </a:r>
            <a:r>
              <a:rPr lang="it-IT" sz="2000" b="1" dirty="0">
                <a:solidFill>
                  <a:srgbClr val="FFFF00"/>
                </a:solidFill>
                <a:latin typeface="Bookman Old Style"/>
                <a:cs typeface="Bookman Old Style"/>
              </a:rPr>
              <a:t> an </a:t>
            </a:r>
            <a:r>
              <a:rPr lang="it-IT" sz="2000" b="1" dirty="0" err="1">
                <a:solidFill>
                  <a:srgbClr val="FFFF00"/>
                </a:solidFill>
                <a:latin typeface="Bookman Old Style"/>
                <a:cs typeface="Bookman Old Style"/>
              </a:rPr>
              <a:t>Observer</a:t>
            </a:r>
            <a:r>
              <a:rPr lang="it-IT" sz="2000" b="1" dirty="0">
                <a:solidFill>
                  <a:srgbClr val="FFFF00"/>
                </a:solidFill>
                <a:latin typeface="Bookman Old Style"/>
                <a:cs typeface="Bookman Old Style"/>
              </a:rPr>
              <a:t> </a:t>
            </a:r>
          </a:p>
          <a:p>
            <a:pPr marL="742950" lvl="1" indent="-285750">
              <a:lnSpc>
                <a:spcPct val="80000"/>
              </a:lnSpc>
              <a:spcBef>
                <a:spcPct val="20000"/>
              </a:spcBef>
              <a:buFont typeface="Wingdings" charset="2"/>
              <a:buChar char="Ø"/>
              <a:defRPr/>
            </a:pPr>
            <a:r>
              <a:rPr lang="it-IT" sz="2000" b="1" dirty="0">
                <a:solidFill>
                  <a:srgbClr val="FFFF00"/>
                </a:solidFill>
                <a:latin typeface="Bookman Old Style"/>
                <a:cs typeface="Bookman Old Style"/>
              </a:rPr>
              <a:t>2007 LIGO-VIRGO “a single machine” </a:t>
            </a:r>
          </a:p>
        </p:txBody>
      </p:sp>
      <p:sp>
        <p:nvSpPr>
          <p:cNvPr id="5" name="Rectangle 4"/>
          <p:cNvSpPr/>
          <p:nvPr/>
        </p:nvSpPr>
        <p:spPr>
          <a:xfrm>
            <a:off x="-148590" y="4505426"/>
            <a:ext cx="9288780" cy="964367"/>
          </a:xfrm>
          <a:prstGeom prst="rect">
            <a:avLst/>
          </a:prstGeom>
        </p:spPr>
        <p:txBody>
          <a:bodyPr wrap="square">
            <a:spAutoFit/>
          </a:bodyPr>
          <a:lstStyle/>
          <a:p>
            <a:pPr marL="742950" lvl="1" indent="-285750">
              <a:lnSpc>
                <a:spcPct val="80000"/>
              </a:lnSpc>
              <a:spcBef>
                <a:spcPct val="20000"/>
              </a:spcBef>
              <a:buFont typeface="Wingdings" charset="2"/>
              <a:buChar char="Ø"/>
              <a:defRPr/>
            </a:pPr>
            <a:r>
              <a:rPr lang="it-IT" sz="2000" b="1" dirty="0">
                <a:solidFill>
                  <a:srgbClr val="FFFF00"/>
                </a:solidFill>
                <a:latin typeface="Bookman Old Style"/>
                <a:cs typeface="Bookman Old Style"/>
              </a:rPr>
              <a:t>2009 EGO </a:t>
            </a:r>
            <a:r>
              <a:rPr lang="it-IT" sz="2000" b="1" dirty="0" err="1">
                <a:solidFill>
                  <a:srgbClr val="FFFF00"/>
                </a:solidFill>
                <a:latin typeface="Bookman Old Style"/>
                <a:cs typeface="Bookman Old Style"/>
              </a:rPr>
              <a:t>Council</a:t>
            </a:r>
            <a:r>
              <a:rPr lang="it-IT" sz="2000" b="1" dirty="0">
                <a:solidFill>
                  <a:srgbClr val="FFFF00"/>
                </a:solidFill>
                <a:latin typeface="Bookman Old Style"/>
                <a:cs typeface="Bookman Old Style"/>
              </a:rPr>
              <a:t> </a:t>
            </a:r>
            <a:r>
              <a:rPr lang="it-IT" sz="2000" b="1" dirty="0" err="1">
                <a:solidFill>
                  <a:srgbClr val="FFFF00"/>
                </a:solidFill>
                <a:latin typeface="Bookman Old Style"/>
                <a:cs typeface="Bookman Old Style"/>
              </a:rPr>
              <a:t>approves</a:t>
            </a:r>
            <a:r>
              <a:rPr lang="it-IT" sz="2000" b="1" dirty="0">
                <a:solidFill>
                  <a:srgbClr val="FFFF00"/>
                </a:solidFill>
                <a:latin typeface="Bookman Old Style"/>
                <a:cs typeface="Bookman Old Style"/>
              </a:rPr>
              <a:t> </a:t>
            </a:r>
            <a:r>
              <a:rPr lang="it-IT" sz="2000" b="1" dirty="0" err="1" smtClean="0">
                <a:solidFill>
                  <a:srgbClr val="FFFF00"/>
                </a:solidFill>
                <a:latin typeface="Bookman Old Style"/>
                <a:cs typeface="Bookman Old Style"/>
              </a:rPr>
              <a:t>AdVIRGO</a:t>
            </a:r>
            <a:r>
              <a:rPr lang="it-IT" sz="2000" b="1" dirty="0" smtClean="0">
                <a:solidFill>
                  <a:srgbClr val="FFFF00"/>
                </a:solidFill>
                <a:latin typeface="Bookman Old Style"/>
                <a:cs typeface="Bookman Old Style"/>
              </a:rPr>
              <a:t> </a:t>
            </a:r>
            <a:endParaRPr lang="it-IT" sz="2000" b="1" dirty="0">
              <a:solidFill>
                <a:srgbClr val="FFFF00"/>
              </a:solidFill>
              <a:latin typeface="Bookman Old Style"/>
              <a:cs typeface="Bookman Old Style"/>
            </a:endParaRPr>
          </a:p>
          <a:p>
            <a:pPr marL="742950" lvl="1" indent="-285750">
              <a:lnSpc>
                <a:spcPct val="80000"/>
              </a:lnSpc>
              <a:spcBef>
                <a:spcPct val="20000"/>
              </a:spcBef>
              <a:buFont typeface="Wingdings" charset="2"/>
              <a:buChar char="Ø"/>
              <a:defRPr/>
            </a:pPr>
            <a:r>
              <a:rPr lang="it-IT" sz="2000" b="1" dirty="0" smtClean="0">
                <a:solidFill>
                  <a:srgbClr val="FFFF00"/>
                </a:solidFill>
                <a:latin typeface="Bookman Old Style"/>
                <a:cs typeface="Bookman Old Style"/>
              </a:rPr>
              <a:t>2010 </a:t>
            </a:r>
            <a:r>
              <a:rPr lang="it-IT" sz="2000" b="1" dirty="0" err="1" smtClean="0">
                <a:solidFill>
                  <a:srgbClr val="FFFF00"/>
                </a:solidFill>
                <a:latin typeface="Bookman Old Style"/>
                <a:cs typeface="Bookman Old Style"/>
              </a:rPr>
              <a:t>Polish</a:t>
            </a:r>
            <a:r>
              <a:rPr lang="it-IT" sz="2000" b="1" dirty="0" smtClean="0">
                <a:solidFill>
                  <a:srgbClr val="FFFF00"/>
                </a:solidFill>
                <a:latin typeface="Bookman Old Style"/>
                <a:cs typeface="Bookman Old Style"/>
              </a:rPr>
              <a:t>, </a:t>
            </a:r>
            <a:r>
              <a:rPr lang="it-IT" sz="2000" b="1" dirty="0" err="1" smtClean="0">
                <a:solidFill>
                  <a:srgbClr val="FFFF00"/>
                </a:solidFill>
                <a:latin typeface="Bookman Old Style"/>
                <a:cs typeface="Bookman Old Style"/>
              </a:rPr>
              <a:t>Hungarian</a:t>
            </a:r>
            <a:r>
              <a:rPr lang="it-IT" sz="2000" b="1" dirty="0" smtClean="0">
                <a:solidFill>
                  <a:srgbClr val="FFFF00"/>
                </a:solidFill>
                <a:latin typeface="Bookman Old Style"/>
                <a:cs typeface="Bookman Old Style"/>
              </a:rPr>
              <a:t> and Spanish </a:t>
            </a:r>
            <a:r>
              <a:rPr lang="it-IT" sz="2000" b="1" dirty="0" err="1" smtClean="0">
                <a:solidFill>
                  <a:srgbClr val="FFFF00"/>
                </a:solidFill>
                <a:latin typeface="Bookman Old Style"/>
                <a:cs typeface="Bookman Old Style"/>
              </a:rPr>
              <a:t>groups</a:t>
            </a:r>
            <a:r>
              <a:rPr lang="it-IT" sz="2000" b="1" dirty="0" smtClean="0">
                <a:solidFill>
                  <a:srgbClr val="FFFF00"/>
                </a:solidFill>
                <a:latin typeface="Bookman Old Style"/>
                <a:cs typeface="Bookman Old Style"/>
              </a:rPr>
              <a:t>  </a:t>
            </a:r>
            <a:r>
              <a:rPr lang="it-IT" sz="2000" b="1" dirty="0">
                <a:solidFill>
                  <a:srgbClr val="FFFF00"/>
                </a:solidFill>
                <a:latin typeface="Bookman Old Style"/>
                <a:cs typeface="Bookman Old Style"/>
              </a:rPr>
              <a:t>join </a:t>
            </a:r>
            <a:r>
              <a:rPr lang="it-IT" sz="2000" b="1" dirty="0" err="1" smtClean="0">
                <a:solidFill>
                  <a:srgbClr val="FFFF00"/>
                </a:solidFill>
                <a:latin typeface="Bookman Old Style"/>
                <a:cs typeface="Bookman Old Style"/>
              </a:rPr>
              <a:t>Ad</a:t>
            </a:r>
            <a:r>
              <a:rPr lang="it-IT" sz="2000" b="1" dirty="0" err="1" smtClean="0">
                <a:solidFill>
                  <a:srgbClr val="FFFF00"/>
                </a:solidFill>
                <a:latin typeface="Bookman Old Style"/>
                <a:cs typeface="Bookman Old Style"/>
              </a:rPr>
              <a:t>Virgo</a:t>
            </a:r>
            <a:r>
              <a:rPr lang="it-IT" sz="2000" b="1" dirty="0" smtClean="0">
                <a:solidFill>
                  <a:srgbClr val="FFFF00"/>
                </a:solidFill>
                <a:latin typeface="Bookman Old Style"/>
                <a:cs typeface="Bookman Old Style"/>
              </a:rPr>
              <a:t> </a:t>
            </a:r>
          </a:p>
          <a:p>
            <a:pPr marL="742950" lvl="1" indent="-285750">
              <a:lnSpc>
                <a:spcPct val="80000"/>
              </a:lnSpc>
              <a:spcBef>
                <a:spcPct val="20000"/>
              </a:spcBef>
              <a:buFont typeface="Wingdings" charset="2"/>
              <a:buChar char="Ø"/>
              <a:defRPr/>
            </a:pPr>
            <a:r>
              <a:rPr lang="it-IT" sz="2000" b="1" dirty="0" smtClean="0">
                <a:solidFill>
                  <a:srgbClr val="FFFF00"/>
                </a:solidFill>
                <a:latin typeface="Bookman Old Style"/>
                <a:cs typeface="Bookman Old Style"/>
              </a:rPr>
              <a:t>2017 </a:t>
            </a:r>
            <a:r>
              <a:rPr lang="it-IT" sz="2000" b="1" dirty="0">
                <a:solidFill>
                  <a:srgbClr val="FFFF00"/>
                </a:solidFill>
                <a:latin typeface="Bookman Old Style"/>
                <a:cs typeface="Bookman Old Style"/>
              </a:rPr>
              <a:t>First </a:t>
            </a:r>
            <a:r>
              <a:rPr lang="it-IT" sz="2000" b="1" dirty="0" err="1">
                <a:solidFill>
                  <a:srgbClr val="FFFF00"/>
                </a:solidFill>
                <a:latin typeface="Bookman Old Style"/>
                <a:cs typeface="Bookman Old Style"/>
              </a:rPr>
              <a:t>detection</a:t>
            </a:r>
            <a:r>
              <a:rPr lang="it-IT" sz="2000" b="1" dirty="0">
                <a:solidFill>
                  <a:srgbClr val="FFFF00"/>
                </a:solidFill>
                <a:latin typeface="Bookman Old Style"/>
                <a:cs typeface="Bookman Old Style"/>
              </a:rPr>
              <a:t> </a:t>
            </a:r>
          </a:p>
        </p:txBody>
      </p:sp>
      <p:pic>
        <p:nvPicPr>
          <p:cNvPr id="6" name="Image 5"/>
          <p:cNvPicPr>
            <a:picLocks noChangeAspect="1"/>
          </p:cNvPicPr>
          <p:nvPr/>
        </p:nvPicPr>
        <p:blipFill>
          <a:blip r:embed="rId9"/>
          <a:stretch>
            <a:fillRect/>
          </a:stretch>
        </p:blipFill>
        <p:spPr>
          <a:xfrm>
            <a:off x="6705600" y="5497423"/>
            <a:ext cx="2154753" cy="1199444"/>
          </a:xfrm>
          <a:prstGeom prst="rect">
            <a:avLst/>
          </a:prstGeom>
        </p:spPr>
      </p:pic>
      <p:pic>
        <p:nvPicPr>
          <p:cNvPr id="8" name="Image 7"/>
          <p:cNvPicPr>
            <a:picLocks noChangeAspect="1"/>
          </p:cNvPicPr>
          <p:nvPr/>
        </p:nvPicPr>
        <p:blipFill>
          <a:blip r:embed="rId10"/>
          <a:stretch>
            <a:fillRect/>
          </a:stretch>
        </p:blipFill>
        <p:spPr>
          <a:xfrm>
            <a:off x="4744509" y="5530170"/>
            <a:ext cx="1744694" cy="1166697"/>
          </a:xfrm>
          <a:prstGeom prst="rect">
            <a:avLst/>
          </a:prstGeom>
        </p:spPr>
      </p:pic>
      <p:pic>
        <p:nvPicPr>
          <p:cNvPr id="9" name="Image 8" descr="Partick 2016.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85975" y="5481435"/>
            <a:ext cx="1055974" cy="1327830"/>
          </a:xfrm>
          <a:prstGeom prst="rect">
            <a:avLst/>
          </a:prstGeom>
        </p:spPr>
      </p:pic>
      <p:pic>
        <p:nvPicPr>
          <p:cNvPr id="17" name="Image 16" descr="41vY+lH0M2L._SX450_.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77408" y="1127209"/>
            <a:ext cx="524055" cy="404105"/>
          </a:xfrm>
          <a:prstGeom prst="rect">
            <a:avLst/>
          </a:prstGeom>
        </p:spPr>
      </p:pic>
    </p:spTree>
    <p:extLst>
      <p:ext uri="{BB962C8B-B14F-4D97-AF65-F5344CB8AC3E}">
        <p14:creationId xmlns:p14="http://schemas.microsoft.com/office/powerpoint/2010/main" val="36074048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eader_new.jpg"/>
          <p:cNvPicPr>
            <a:picLocks noChangeAspect="1"/>
          </p:cNvPicPr>
          <p:nvPr/>
        </p:nvPicPr>
        <p:blipFill>
          <a:blip r:embed="rId2" cstate="print">
            <a:lum bright="20000"/>
          </a:blip>
          <a:stretch>
            <a:fillRect/>
          </a:stretch>
        </p:blipFill>
        <p:spPr>
          <a:xfrm>
            <a:off x="0" y="0"/>
            <a:ext cx="9144000" cy="1143000"/>
          </a:xfrm>
          <a:prstGeom prst="rect">
            <a:avLst/>
          </a:prstGeom>
        </p:spPr>
      </p:pic>
      <p:pic>
        <p:nvPicPr>
          <p:cNvPr id="3075" name="Content Placeholder 7" descr="LOGOdef_completo-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632460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152400" y="6248400"/>
            <a:ext cx="8763000" cy="0"/>
          </a:xfrm>
          <a:prstGeom prst="line">
            <a:avLst/>
          </a:prstGeom>
          <a:ln w="19050" cmpd="sng">
            <a:solidFill>
              <a:srgbClr val="009C9B"/>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0" y="1143002"/>
            <a:ext cx="9036338" cy="9371793"/>
          </a:xfrm>
          <a:prstGeom prst="rect">
            <a:avLst/>
          </a:prstGeom>
        </p:spPr>
        <p:txBody>
          <a:bodyPr wrap="square">
            <a:spAutoFit/>
          </a:bodyPr>
          <a:lstStyle/>
          <a:p>
            <a:pPr algn="ctr"/>
            <a:endParaRPr lang="en-US" sz="2800" dirty="0" smtClean="0">
              <a:latin typeface="Lucida Calligraphy"/>
              <a:cs typeface="Lucida Calligraphy"/>
            </a:endParaRPr>
          </a:p>
          <a:p>
            <a:pPr algn="ctr"/>
            <a:r>
              <a:rPr lang="en-US" sz="2000" dirty="0" smtClean="0">
                <a:latin typeface="Lucida Calligraphy"/>
                <a:cs typeface="Lucida Calligraphy"/>
              </a:rPr>
              <a:t>The </a:t>
            </a:r>
            <a:r>
              <a:rPr lang="en-US" sz="2000" dirty="0">
                <a:latin typeface="Lucida Calligraphy"/>
                <a:cs typeface="Lucida Calligraphy"/>
              </a:rPr>
              <a:t>Consortium shall have as its purpose the promotion of research in the field of gravitation in Europe</a:t>
            </a:r>
            <a:r>
              <a:rPr lang="en-US" sz="2400" dirty="0" smtClean="0">
                <a:latin typeface="Lucida Calligraphy"/>
                <a:cs typeface="Lucida Calligraphy"/>
              </a:rPr>
              <a:t>.</a:t>
            </a:r>
          </a:p>
          <a:p>
            <a:pPr>
              <a:lnSpc>
                <a:spcPct val="90000"/>
              </a:lnSpc>
            </a:pPr>
            <a:r>
              <a:rPr lang="en-US" sz="2400" b="1" dirty="0" smtClean="0">
                <a:solidFill>
                  <a:srgbClr val="2C5249"/>
                </a:solidFill>
                <a:latin typeface="Bookman Old Style"/>
                <a:cs typeface="Bookman Old Style"/>
              </a:rPr>
              <a:t>			EGO </a:t>
            </a:r>
            <a:r>
              <a:rPr lang="en-US" sz="2400" b="1" dirty="0">
                <a:solidFill>
                  <a:srgbClr val="2C5249"/>
                </a:solidFill>
                <a:latin typeface="Bookman Old Style"/>
                <a:cs typeface="Bookman Old Style"/>
              </a:rPr>
              <a:t>pursues the following objectives</a:t>
            </a:r>
            <a:r>
              <a:rPr lang="en-US" sz="2400" b="1" dirty="0" smtClean="0">
                <a:solidFill>
                  <a:srgbClr val="2C5249"/>
                </a:solidFill>
                <a:latin typeface="Bookman Old Style"/>
                <a:cs typeface="Bookman Old Style"/>
              </a:rPr>
              <a:t>:</a:t>
            </a:r>
          </a:p>
          <a:p>
            <a:pPr marL="914400" lvl="1" indent="-457200" algn="just">
              <a:lnSpc>
                <a:spcPct val="90000"/>
              </a:lnSpc>
              <a:buFont typeface="Arial"/>
              <a:buChar char="•"/>
            </a:pPr>
            <a:endParaRPr lang="en-US" sz="1400" dirty="0" smtClean="0">
              <a:latin typeface="Bookman Old Style"/>
              <a:cs typeface="Bookman Old Style"/>
            </a:endParaRPr>
          </a:p>
          <a:p>
            <a:pPr marL="914400" lvl="1" indent="-457200" algn="just">
              <a:lnSpc>
                <a:spcPct val="90000"/>
              </a:lnSpc>
              <a:buFont typeface="Arial"/>
              <a:buChar char="•"/>
            </a:pPr>
            <a:r>
              <a:rPr lang="en" dirty="0" smtClean="0">
                <a:latin typeface="Bookman Old Style"/>
                <a:cs typeface="Bookman Old Style"/>
              </a:rPr>
              <a:t>ensures the construction of the antenna VIRGO, its operation, maintenance and the upgrade of the antenna as well as its exploitation.</a:t>
            </a:r>
          </a:p>
          <a:p>
            <a:pPr marL="914400" lvl="1" indent="-457200" algn="just">
              <a:lnSpc>
                <a:spcPct val="90000"/>
              </a:lnSpc>
              <a:buFont typeface="Arial"/>
              <a:buChar char="•"/>
            </a:pPr>
            <a:r>
              <a:rPr lang="en" dirty="0" smtClean="0">
                <a:latin typeface="Bookman Old Style"/>
                <a:cs typeface="Bookman Old Style"/>
              </a:rPr>
              <a:t>ensures the maintenance of the site infrastructures, including a computer centre and promotes an open co-operation in R&amp;D;</a:t>
            </a:r>
          </a:p>
          <a:p>
            <a:pPr marL="914400" lvl="1" indent="-457200" algn="just">
              <a:lnSpc>
                <a:spcPct val="90000"/>
              </a:lnSpc>
              <a:buFont typeface="Arial"/>
              <a:buChar char="•"/>
            </a:pPr>
            <a:r>
              <a:rPr lang="en" dirty="0" smtClean="0">
                <a:latin typeface="Bookman Old Style"/>
                <a:cs typeface="Bookman Old Style"/>
              </a:rPr>
              <a:t>carries out any other research in the field of gravitation of common interest of the Members</a:t>
            </a:r>
          </a:p>
          <a:p>
            <a:pPr marL="914400" lvl="1" indent="-457200" algn="just">
              <a:lnSpc>
                <a:spcPct val="90000"/>
              </a:lnSpc>
              <a:buFont typeface="Arial"/>
              <a:buChar char="•"/>
            </a:pPr>
            <a:r>
              <a:rPr lang="en" dirty="0" smtClean="0">
                <a:latin typeface="Bookman Old Style"/>
                <a:cs typeface="Bookman Old Style"/>
              </a:rPr>
              <a:t>promotes contacts among scientists and engineers, the dissemination of information and the provision of advanced training for young researchers.</a:t>
            </a:r>
          </a:p>
          <a:p>
            <a:pPr marL="914400" lvl="1" indent="-457200" algn="just">
              <a:lnSpc>
                <a:spcPct val="90000"/>
              </a:lnSpc>
              <a:buFont typeface="Arial"/>
              <a:buChar char="•"/>
            </a:pPr>
            <a:r>
              <a:rPr lang="en" dirty="0" smtClean="0">
                <a:latin typeface="Bookman Old Style"/>
                <a:cs typeface="Bookman Old Style"/>
              </a:rPr>
              <a:t>promotes the co-operation in the field of the experimental and theoretical gravitational waves research in Europe</a:t>
            </a:r>
          </a:p>
          <a:p>
            <a:pPr marL="914400" lvl="1" indent="-457200" algn="just">
              <a:lnSpc>
                <a:spcPct val="90000"/>
              </a:lnSpc>
              <a:buFont typeface="Arial"/>
              <a:buChar char="•"/>
            </a:pPr>
            <a:r>
              <a:rPr lang="en-US" dirty="0">
                <a:latin typeface="Bookman Old Style"/>
                <a:cs typeface="Bookman Old Style"/>
              </a:rPr>
              <a:t/>
            </a:r>
            <a:br>
              <a:rPr lang="en-US" dirty="0">
                <a:latin typeface="Bookman Old Style"/>
                <a:cs typeface="Bookman Old Style"/>
              </a:rPr>
            </a:br>
            <a:endParaRPr lang="en-US" dirty="0">
              <a:latin typeface="Bookman Old Style"/>
              <a:cs typeface="Bookman Old Style"/>
            </a:endParaRPr>
          </a:p>
          <a:p>
            <a:pPr lvl="1" algn="just">
              <a:lnSpc>
                <a:spcPct val="90000"/>
              </a:lnSpc>
            </a:pPr>
            <a:endParaRPr lang="en-US" sz="2800" dirty="0" smtClean="0">
              <a:latin typeface="Bookman Old Style"/>
              <a:cs typeface="Bookman Old Style"/>
            </a:endParaRPr>
          </a:p>
          <a:p>
            <a:endParaRPr lang="en-US" dirty="0">
              <a:latin typeface="Bookman Old Style"/>
              <a:cs typeface="Bookman Old Style"/>
            </a:endParaRPr>
          </a:p>
          <a:p>
            <a:endParaRPr lang="en-US" dirty="0" smtClean="0">
              <a:latin typeface="Bookman Old Style"/>
              <a:cs typeface="Bookman Old Style"/>
            </a:endParaRPr>
          </a:p>
          <a:p>
            <a:endParaRPr lang="en-US" dirty="0">
              <a:latin typeface="Bookman Old Style"/>
              <a:cs typeface="Bookman Old Style"/>
            </a:endParaRPr>
          </a:p>
          <a:p>
            <a:endParaRPr lang="en-US" dirty="0" smtClean="0">
              <a:latin typeface="Bookman Old Style"/>
              <a:cs typeface="Bookman Old Style"/>
            </a:endParaRPr>
          </a:p>
          <a:p>
            <a:endParaRPr lang="en-US" dirty="0">
              <a:latin typeface="Bookman Old Style"/>
              <a:cs typeface="Bookman Old Style"/>
            </a:endParaRPr>
          </a:p>
          <a:p>
            <a:endParaRPr lang="en-US" dirty="0" smtClean="0">
              <a:latin typeface="Bookman Old Style"/>
              <a:cs typeface="Bookman Old Style"/>
            </a:endParaRPr>
          </a:p>
          <a:p>
            <a:endParaRPr lang="en-US" dirty="0">
              <a:latin typeface="Bookman Old Style"/>
              <a:cs typeface="Bookman Old Style"/>
            </a:endParaRPr>
          </a:p>
          <a:p>
            <a:endParaRPr lang="en-US" dirty="0" smtClean="0">
              <a:latin typeface="Bookman Old Style"/>
              <a:cs typeface="Bookman Old Style"/>
            </a:endParaRPr>
          </a:p>
          <a:p>
            <a:endParaRPr lang="en-US" dirty="0">
              <a:latin typeface="Bookman Old Style"/>
              <a:cs typeface="Bookman Old Style"/>
            </a:endParaRPr>
          </a:p>
          <a:p>
            <a:endParaRPr lang="en-US" dirty="0" smtClean="0">
              <a:latin typeface="Bookman Old Style"/>
              <a:cs typeface="Bookman Old Style"/>
            </a:endParaRPr>
          </a:p>
          <a:p>
            <a:endParaRPr lang="en-US" dirty="0">
              <a:latin typeface="Bookman Old Style"/>
              <a:cs typeface="Bookman Old Style"/>
            </a:endParaRPr>
          </a:p>
          <a:p>
            <a:r>
              <a:rPr lang="en-US" dirty="0">
                <a:latin typeface="Bookman Old Style"/>
                <a:cs typeface="Bookman Old Style"/>
              </a:rPr>
              <a:t/>
            </a:r>
            <a:br>
              <a:rPr lang="en-US" dirty="0">
                <a:latin typeface="Bookman Old Style"/>
                <a:cs typeface="Bookman Old Style"/>
              </a:rPr>
            </a:br>
            <a:endParaRPr lang="en-US" dirty="0"/>
          </a:p>
        </p:txBody>
      </p:sp>
      <p:sp>
        <p:nvSpPr>
          <p:cNvPr id="8" name="TextBox 7"/>
          <p:cNvSpPr txBox="1"/>
          <p:nvPr/>
        </p:nvSpPr>
        <p:spPr>
          <a:xfrm>
            <a:off x="3332423" y="-103086"/>
            <a:ext cx="5105400" cy="954107"/>
          </a:xfrm>
          <a:prstGeom prst="rect">
            <a:avLst/>
          </a:prstGeom>
          <a:noFill/>
        </p:spPr>
        <p:txBody>
          <a:bodyPr wrap="square" rtlCol="0">
            <a:spAutoFit/>
          </a:bodyPr>
          <a:lstStyle/>
          <a:p>
            <a:pPr algn="ctr"/>
            <a:r>
              <a:rPr lang="en-US" sz="2800" b="1" dirty="0" smtClean="0">
                <a:solidFill>
                  <a:srgbClr val="FF0000"/>
                </a:solidFill>
                <a:latin typeface="Bookman Old Style" pitchFamily="18" charset="0"/>
              </a:rPr>
              <a:t>Aims </a:t>
            </a:r>
          </a:p>
          <a:p>
            <a:pPr algn="ctr"/>
            <a:r>
              <a:rPr lang="en-US" sz="2800" b="1" dirty="0" smtClean="0">
                <a:solidFill>
                  <a:srgbClr val="FF0000"/>
                </a:solidFill>
                <a:latin typeface="Bookman Old Style" pitchFamily="18" charset="0"/>
              </a:rPr>
              <a:t>according to Statute</a:t>
            </a:r>
            <a:endParaRPr lang="en-US" sz="2800" b="1" dirty="0">
              <a:solidFill>
                <a:srgbClr val="FF0000"/>
              </a:solidFill>
              <a:latin typeface="Bookman Old Style" pitchFamily="18" charset="0"/>
            </a:endParaRPr>
          </a:p>
        </p:txBody>
      </p:sp>
    </p:spTree>
    <p:extLst>
      <p:ext uri="{BB962C8B-B14F-4D97-AF65-F5344CB8AC3E}">
        <p14:creationId xmlns:p14="http://schemas.microsoft.com/office/powerpoint/2010/main" val="12563707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2" end="2"/>
                                            </p:txEl>
                                          </p:spTgt>
                                        </p:tgtEl>
                                      </p:cBhvr>
                                    </p:animEffect>
                                  </p:childTnLst>
                                </p:cTn>
                              </p:par>
                              <p:par>
                                <p:cTn id="9" presetID="1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4" end="4"/>
                                            </p:txEl>
                                          </p:spTgt>
                                        </p:tgtEl>
                                      </p:cBhvr>
                                    </p:animEffect>
                                  </p:childTnLst>
                                </p:cTn>
                              </p:par>
                              <p:par>
                                <p:cTn id="13" presetID="1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5" end="5"/>
                                            </p:txEl>
                                          </p:spTgt>
                                        </p:tgtEl>
                                      </p:cBhvr>
                                    </p:animEffect>
                                  </p:childTnLst>
                                </p:cTn>
                              </p:par>
                              <p:par>
                                <p:cTn id="17" presetID="1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6" end="6"/>
                                            </p:txEl>
                                          </p:spTgt>
                                        </p:tgtEl>
                                      </p:cBhvr>
                                    </p:animEffect>
                                  </p:childTnLst>
                                </p:cTn>
                              </p:par>
                              <p:par>
                                <p:cTn id="21" presetID="1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7" end="7"/>
                                            </p:txEl>
                                          </p:spTgt>
                                        </p:tgtEl>
                                      </p:cBhvr>
                                    </p:animEffect>
                                  </p:childTnLst>
                                </p:cTn>
                              </p:par>
                              <p:par>
                                <p:cTn id="25" presetID="12" presetClass="entr" presetSubtype="4"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 calcmode="lin" valueType="num">
                                      <p:cBhvr additive="base">
                                        <p:cTn id="27" dur="500"/>
                                        <p:tgtEl>
                                          <p:spTgt spid="3">
                                            <p:txEl>
                                              <p:pRg st="9" end="9"/>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9" end="9"/>
                                            </p:txEl>
                                          </p:spTgt>
                                        </p:tgtEl>
                                      </p:cBhvr>
                                    </p:animEffect>
                                  </p:childTnLst>
                                </p:cTn>
                              </p:par>
                              <p:par>
                                <p:cTn id="29" presetID="12" presetClass="entr" presetSubtype="4"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63529" y="28990"/>
            <a:ext cx="6096000" cy="942360"/>
          </a:xfrm>
        </p:spPr>
        <p:txBody>
          <a:bodyPr>
            <a:normAutofit/>
          </a:bodyPr>
          <a:lstStyle/>
          <a:p>
            <a:r>
              <a:rPr lang="fr-FR" sz="2400" b="1" dirty="0" err="1" smtClean="0">
                <a:solidFill>
                  <a:srgbClr val="FF0000"/>
                </a:solidFill>
                <a:latin typeface="Times New Roman"/>
                <a:cs typeface="Times New Roman"/>
              </a:rPr>
              <a:t>European</a:t>
            </a:r>
            <a:r>
              <a:rPr lang="fr-FR" sz="2400" b="1" dirty="0" smtClean="0">
                <a:solidFill>
                  <a:srgbClr val="FF0000"/>
                </a:solidFill>
                <a:latin typeface="Times New Roman"/>
                <a:cs typeface="Times New Roman"/>
              </a:rPr>
              <a:t> </a:t>
            </a:r>
            <a:r>
              <a:rPr lang="fr-FR" sz="2400" b="1" dirty="0" err="1" smtClean="0">
                <a:solidFill>
                  <a:srgbClr val="FF0000"/>
                </a:solidFill>
                <a:latin typeface="Times New Roman"/>
                <a:cs typeface="Times New Roman"/>
              </a:rPr>
              <a:t>Gravitational</a:t>
            </a:r>
            <a:r>
              <a:rPr lang="fr-FR" sz="2400" b="1" dirty="0" smtClean="0">
                <a:solidFill>
                  <a:srgbClr val="FF0000"/>
                </a:solidFill>
                <a:latin typeface="Times New Roman"/>
                <a:cs typeface="Times New Roman"/>
              </a:rPr>
              <a:t> </a:t>
            </a:r>
            <a:r>
              <a:rPr lang="fr-FR" sz="2400" b="1" dirty="0" err="1" smtClean="0">
                <a:solidFill>
                  <a:srgbClr val="FF0000"/>
                </a:solidFill>
                <a:latin typeface="Times New Roman"/>
                <a:cs typeface="Times New Roman"/>
              </a:rPr>
              <a:t>Observatory</a:t>
            </a:r>
            <a:r>
              <a:rPr lang="fr-FR" sz="2400" b="1" dirty="0" smtClean="0">
                <a:solidFill>
                  <a:srgbClr val="FF0000"/>
                </a:solidFill>
                <a:latin typeface="Times New Roman"/>
                <a:cs typeface="Times New Roman"/>
              </a:rPr>
              <a:t>  </a:t>
            </a:r>
            <a:r>
              <a:rPr lang="fr-FR" sz="2400" b="1" dirty="0" err="1" smtClean="0">
                <a:solidFill>
                  <a:srgbClr val="FF0000"/>
                </a:solidFill>
                <a:latin typeface="Times New Roman"/>
                <a:cs typeface="Times New Roman"/>
              </a:rPr>
              <a:t>present</a:t>
            </a:r>
            <a:r>
              <a:rPr lang="fr-FR" sz="2400" b="1" dirty="0" smtClean="0">
                <a:solidFill>
                  <a:srgbClr val="FF0000"/>
                </a:solidFill>
                <a:latin typeface="Times New Roman"/>
                <a:cs typeface="Times New Roman"/>
              </a:rPr>
              <a:t> structure</a:t>
            </a:r>
            <a:endParaRPr lang="fr-FR" sz="2400" b="1" dirty="0">
              <a:solidFill>
                <a:srgbClr val="FF0000"/>
              </a:solidFill>
              <a:latin typeface="Times New Roman"/>
              <a:cs typeface="Times New Roman"/>
            </a:endParaRPr>
          </a:p>
        </p:txBody>
      </p:sp>
      <p:grpSp>
        <p:nvGrpSpPr>
          <p:cNvPr id="5" name="Group 27"/>
          <p:cNvGrpSpPr/>
          <p:nvPr/>
        </p:nvGrpSpPr>
        <p:grpSpPr>
          <a:xfrm>
            <a:off x="781050" y="971350"/>
            <a:ext cx="7981950" cy="5048450"/>
            <a:chOff x="214313" y="46039"/>
            <a:chExt cx="8572500" cy="6103936"/>
          </a:xfrm>
        </p:grpSpPr>
        <p:sp>
          <p:nvSpPr>
            <p:cNvPr id="6" name="AutoShape 5"/>
            <p:cNvSpPr>
              <a:spLocks noChangeArrowheads="1"/>
            </p:cNvSpPr>
            <p:nvPr/>
          </p:nvSpPr>
          <p:spPr bwMode="auto">
            <a:xfrm>
              <a:off x="634553" y="345707"/>
              <a:ext cx="2407097" cy="796188"/>
            </a:xfrm>
            <a:prstGeom prst="flowChartAlternateProcess">
              <a:avLst/>
            </a:prstGeom>
            <a:solidFill>
              <a:srgbClr val="92D050"/>
            </a:solidFill>
            <a:ln w="9525">
              <a:solidFill>
                <a:schemeClr val="tx1"/>
              </a:solidFill>
              <a:miter lim="800000"/>
              <a:headEnd/>
              <a:tailEnd/>
            </a:ln>
          </p:spPr>
          <p:txBody>
            <a:bodyPr wrap="none" anchor="ctr"/>
            <a:lstStyle/>
            <a:p>
              <a:pPr algn="ctr">
                <a:spcBef>
                  <a:spcPct val="50000"/>
                </a:spcBef>
              </a:pPr>
              <a:r>
                <a:rPr lang="en-US" sz="1600" b="1" dirty="0">
                  <a:latin typeface="Calibri" pitchFamily="34" charset="0"/>
                  <a:cs typeface="Arial" pitchFamily="34" charset="0"/>
                </a:rPr>
                <a:t>EGO Council</a:t>
              </a:r>
            </a:p>
            <a:p>
              <a:pPr algn="ctr">
                <a:spcBef>
                  <a:spcPct val="50000"/>
                </a:spcBef>
              </a:pPr>
              <a:r>
                <a:rPr lang="en-US" sz="1400" b="1" dirty="0">
                  <a:latin typeface="Calibri" pitchFamily="34" charset="0"/>
                  <a:cs typeface="Arial" pitchFamily="34" charset="0"/>
                </a:rPr>
                <a:t>(INFN/CNRS/</a:t>
              </a:r>
              <a:r>
                <a:rPr lang="en-US" sz="1100" b="1" dirty="0">
                  <a:latin typeface="Calibri" pitchFamily="34" charset="0"/>
                  <a:cs typeface="Arial" pitchFamily="34" charset="0"/>
                </a:rPr>
                <a:t>NIKHEF</a:t>
              </a:r>
              <a:r>
                <a:rPr lang="en-US" sz="1400" b="1" dirty="0">
                  <a:latin typeface="Calibri" pitchFamily="34" charset="0"/>
                  <a:cs typeface="Arial" pitchFamily="34" charset="0"/>
                </a:rPr>
                <a:t>)</a:t>
              </a:r>
            </a:p>
          </p:txBody>
        </p:sp>
        <p:sp>
          <p:nvSpPr>
            <p:cNvPr id="7" name="AutoShape 8"/>
            <p:cNvSpPr>
              <a:spLocks noChangeArrowheads="1"/>
            </p:cNvSpPr>
            <p:nvPr/>
          </p:nvSpPr>
          <p:spPr bwMode="auto">
            <a:xfrm>
              <a:off x="3852863" y="46039"/>
              <a:ext cx="3770449" cy="1382713"/>
            </a:xfrm>
            <a:prstGeom prst="flowChartAlternateProcess">
              <a:avLst/>
            </a:prstGeom>
            <a:solidFill>
              <a:srgbClr val="92D050"/>
            </a:solidFill>
            <a:ln w="9525">
              <a:solidFill>
                <a:schemeClr val="tx1"/>
              </a:solidFill>
              <a:miter lim="800000"/>
              <a:headEnd/>
              <a:tailEnd/>
            </a:ln>
          </p:spPr>
          <p:txBody>
            <a:bodyPr wrap="none" anchor="ctr"/>
            <a:lstStyle/>
            <a:p>
              <a:pPr algn="ctr">
                <a:spcBef>
                  <a:spcPct val="50000"/>
                </a:spcBef>
              </a:pPr>
              <a:r>
                <a:rPr lang="en-US" sz="1600" b="1" dirty="0">
                  <a:solidFill>
                    <a:srgbClr val="000000"/>
                  </a:solidFill>
                  <a:latin typeface="Calibri" pitchFamily="34" charset="0"/>
                  <a:cs typeface="Arial" pitchFamily="34" charset="0"/>
                </a:rPr>
                <a:t>STAC</a:t>
              </a:r>
              <a:r>
                <a:rPr lang="en-US" sz="1400" dirty="0">
                  <a:solidFill>
                    <a:srgbClr val="000000"/>
                  </a:solidFill>
                  <a:latin typeface="Calibri" pitchFamily="34" charset="0"/>
                  <a:cs typeface="Arial" pitchFamily="34" charset="0"/>
                </a:rPr>
                <a:t/>
              </a:r>
              <a:br>
                <a:rPr lang="en-US" sz="1400" dirty="0">
                  <a:solidFill>
                    <a:srgbClr val="000000"/>
                  </a:solidFill>
                  <a:latin typeface="Calibri" pitchFamily="34" charset="0"/>
                  <a:cs typeface="Arial" pitchFamily="34" charset="0"/>
                </a:rPr>
              </a:br>
              <a:r>
                <a:rPr lang="en-US" sz="1400" dirty="0">
                  <a:solidFill>
                    <a:srgbClr val="000000"/>
                  </a:solidFill>
                  <a:latin typeface="Calibri" pitchFamily="34" charset="0"/>
                  <a:cs typeface="Arial" pitchFamily="34" charset="0"/>
                </a:rPr>
                <a:t>Scientific and Technical Advisory </a:t>
              </a:r>
              <a:r>
                <a:rPr lang="en-US" sz="1400" dirty="0" smtClean="0">
                  <a:solidFill>
                    <a:srgbClr val="000000"/>
                  </a:solidFill>
                  <a:latin typeface="Calibri" pitchFamily="34" charset="0"/>
                  <a:cs typeface="Arial" pitchFamily="34" charset="0"/>
                </a:rPr>
                <a:t>Committee</a:t>
              </a:r>
            </a:p>
            <a:p>
              <a:pPr algn="ctr">
                <a:spcBef>
                  <a:spcPct val="50000"/>
                </a:spcBef>
              </a:pPr>
              <a:r>
                <a:rPr lang="en-US" sz="1600" b="1" dirty="0" smtClean="0">
                  <a:solidFill>
                    <a:srgbClr val="000000"/>
                  </a:solidFill>
                  <a:latin typeface="Calibri" pitchFamily="34" charset="0"/>
                  <a:cs typeface="Arial" pitchFamily="34" charset="0"/>
                </a:rPr>
                <a:t>AFC </a:t>
              </a:r>
            </a:p>
            <a:p>
              <a:pPr algn="ctr">
                <a:spcBef>
                  <a:spcPct val="50000"/>
                </a:spcBef>
              </a:pPr>
              <a:r>
                <a:rPr lang="en-US" sz="1400" dirty="0" smtClean="0">
                  <a:solidFill>
                    <a:srgbClr val="000000"/>
                  </a:solidFill>
                  <a:latin typeface="Calibri" pitchFamily="34" charset="0"/>
                  <a:cs typeface="Arial" pitchFamily="34" charset="0"/>
                </a:rPr>
                <a:t>Advisory Finance </a:t>
              </a:r>
              <a:r>
                <a:rPr lang="en-US" sz="1400" dirty="0" err="1" smtClean="0">
                  <a:solidFill>
                    <a:srgbClr val="000000"/>
                  </a:solidFill>
                  <a:latin typeface="Calibri" pitchFamily="34" charset="0"/>
                  <a:cs typeface="Arial" pitchFamily="34" charset="0"/>
                </a:rPr>
                <a:t>Commitee</a:t>
              </a:r>
              <a:endParaRPr lang="en-US" sz="1400" dirty="0">
                <a:solidFill>
                  <a:srgbClr val="000000"/>
                </a:solidFill>
                <a:latin typeface="Calibri" pitchFamily="34" charset="0"/>
                <a:cs typeface="Arial" pitchFamily="34" charset="0"/>
              </a:endParaRPr>
            </a:p>
          </p:txBody>
        </p:sp>
        <p:sp>
          <p:nvSpPr>
            <p:cNvPr id="8" name="Line 11"/>
            <p:cNvSpPr>
              <a:spLocks noChangeShapeType="1"/>
            </p:cNvSpPr>
            <p:nvPr/>
          </p:nvSpPr>
          <p:spPr bwMode="auto">
            <a:xfrm flipH="1">
              <a:off x="3060700" y="728663"/>
              <a:ext cx="792163" cy="0"/>
            </a:xfrm>
            <a:prstGeom prst="line">
              <a:avLst/>
            </a:prstGeom>
            <a:noFill/>
            <a:ln w="19050">
              <a:solidFill>
                <a:schemeClr val="tx1"/>
              </a:solidFill>
              <a:round/>
              <a:headEnd/>
              <a:tailEnd type="triangle" w="lg" len="lg"/>
            </a:ln>
          </p:spPr>
          <p:txBody>
            <a:bodyPr/>
            <a:lstStyle/>
            <a:p>
              <a:endParaRPr lang="en-US" sz="1400" dirty="0"/>
            </a:p>
          </p:txBody>
        </p:sp>
        <p:sp>
          <p:nvSpPr>
            <p:cNvPr id="9" name="AutoShape 15"/>
            <p:cNvSpPr>
              <a:spLocks noChangeArrowheads="1"/>
            </p:cNvSpPr>
            <p:nvPr/>
          </p:nvSpPr>
          <p:spPr bwMode="auto">
            <a:xfrm>
              <a:off x="250825" y="1628775"/>
              <a:ext cx="3678238" cy="1081088"/>
            </a:xfrm>
            <a:prstGeom prst="roundRect">
              <a:avLst>
                <a:gd name="adj" fmla="val 16667"/>
              </a:avLst>
            </a:prstGeom>
            <a:solidFill>
              <a:srgbClr val="00B0F0"/>
            </a:solidFill>
            <a:ln w="9525">
              <a:solidFill>
                <a:schemeClr val="tx1"/>
              </a:solidFill>
              <a:round/>
              <a:headEnd/>
              <a:tailEnd/>
            </a:ln>
          </p:spPr>
          <p:txBody>
            <a:bodyPr wrap="none" anchor="ctr"/>
            <a:lstStyle/>
            <a:p>
              <a:pPr algn="ctr"/>
              <a:r>
                <a:rPr lang="en-US" sz="1400" b="1" dirty="0">
                  <a:latin typeface="Calibri" pitchFamily="34" charset="0"/>
                </a:rPr>
                <a:t>EGO Director</a:t>
              </a:r>
            </a:p>
            <a:p>
              <a:pPr algn="ctr"/>
              <a:r>
                <a:rPr lang="en-US" sz="1400" dirty="0" smtClean="0">
                  <a:latin typeface="Calibri" pitchFamily="34" charset="0"/>
                </a:rPr>
                <a:t>Stavros  </a:t>
              </a:r>
              <a:r>
                <a:rPr lang="en-US" sz="1400" dirty="0" err="1" smtClean="0">
                  <a:latin typeface="Calibri" pitchFamily="34" charset="0"/>
                </a:rPr>
                <a:t>Katsanevas</a:t>
              </a:r>
              <a:r>
                <a:rPr lang="en-US" sz="1400" dirty="0" smtClean="0">
                  <a:latin typeface="Calibri" pitchFamily="34" charset="0"/>
                </a:rPr>
                <a:t> </a:t>
              </a:r>
            </a:p>
            <a:p>
              <a:pPr algn="ctr"/>
              <a:r>
                <a:rPr lang="en-US" sz="1400" dirty="0" smtClean="0">
                  <a:latin typeface="Calibri" pitchFamily="34" charset="0"/>
                </a:rPr>
                <a:t>Deputy Director Pasquale </a:t>
              </a:r>
              <a:r>
                <a:rPr lang="en-US" sz="1400" dirty="0" err="1" smtClean="0">
                  <a:latin typeface="Calibri" pitchFamily="34" charset="0"/>
                </a:rPr>
                <a:t>Popolizio</a:t>
              </a:r>
              <a:r>
                <a:rPr lang="en-US" sz="1400" dirty="0" smtClean="0">
                  <a:latin typeface="Calibri" pitchFamily="34" charset="0"/>
                </a:rPr>
                <a:t> (</a:t>
              </a:r>
              <a:r>
                <a:rPr lang="en-US" sz="1400" dirty="0" err="1" smtClean="0">
                  <a:latin typeface="Calibri" pitchFamily="34" charset="0"/>
                </a:rPr>
                <a:t>adm</a:t>
              </a:r>
              <a:r>
                <a:rPr lang="en-US" sz="1400" dirty="0" smtClean="0">
                  <a:latin typeface="Calibri" pitchFamily="34" charset="0"/>
                </a:rPr>
                <a:t>)</a:t>
              </a:r>
              <a:endParaRPr lang="en-US" sz="1400" dirty="0" smtClean="0">
                <a:latin typeface="Calibri" pitchFamily="34" charset="0"/>
              </a:endParaRPr>
            </a:p>
          </p:txBody>
        </p:sp>
        <p:sp>
          <p:nvSpPr>
            <p:cNvPr id="10" name="Line 19"/>
            <p:cNvSpPr>
              <a:spLocks noChangeShapeType="1"/>
            </p:cNvSpPr>
            <p:nvPr/>
          </p:nvSpPr>
          <p:spPr bwMode="auto">
            <a:xfrm>
              <a:off x="1900238" y="1047750"/>
              <a:ext cx="7937" cy="600075"/>
            </a:xfrm>
            <a:prstGeom prst="line">
              <a:avLst/>
            </a:prstGeom>
            <a:noFill/>
            <a:ln w="28575">
              <a:solidFill>
                <a:schemeClr val="tx1"/>
              </a:solidFill>
              <a:round/>
              <a:headEnd/>
              <a:tailEnd type="triangle" w="lg" len="lg"/>
            </a:ln>
          </p:spPr>
          <p:txBody>
            <a:bodyPr/>
            <a:lstStyle/>
            <a:p>
              <a:endParaRPr lang="en-US" sz="1400" dirty="0"/>
            </a:p>
          </p:txBody>
        </p:sp>
        <p:sp>
          <p:nvSpPr>
            <p:cNvPr id="11" name="AutoShape 20"/>
            <p:cNvSpPr>
              <a:spLocks noChangeArrowheads="1"/>
            </p:cNvSpPr>
            <p:nvPr/>
          </p:nvSpPr>
          <p:spPr bwMode="auto">
            <a:xfrm>
              <a:off x="5714999" y="1643063"/>
              <a:ext cx="2960687" cy="1000125"/>
            </a:xfrm>
            <a:prstGeom prst="roundRect">
              <a:avLst>
                <a:gd name="adj" fmla="val 16667"/>
              </a:avLst>
            </a:prstGeom>
            <a:solidFill>
              <a:srgbClr val="FFCC00"/>
            </a:solidFill>
            <a:ln w="9525">
              <a:solidFill>
                <a:schemeClr val="tx1"/>
              </a:solidFill>
              <a:round/>
              <a:headEnd/>
              <a:tailEnd/>
            </a:ln>
          </p:spPr>
          <p:txBody>
            <a:bodyPr wrap="none" anchor="ctr"/>
            <a:lstStyle/>
            <a:p>
              <a:pPr algn="ctr"/>
              <a:r>
                <a:rPr lang="en-US" sz="1400" b="1" dirty="0">
                  <a:latin typeface="Calibri" pitchFamily="34" charset="0"/>
                </a:rPr>
                <a:t>Virgo Collaboration</a:t>
              </a:r>
            </a:p>
            <a:p>
              <a:pPr algn="ctr"/>
              <a:r>
                <a:rPr lang="en-US" sz="1400" dirty="0" smtClean="0">
                  <a:solidFill>
                    <a:srgbClr val="000000"/>
                  </a:solidFill>
                  <a:latin typeface="Calibri" pitchFamily="34" charset="0"/>
                </a:rPr>
                <a:t>Jo Van der </a:t>
              </a:r>
              <a:r>
                <a:rPr lang="en-US" sz="1400" dirty="0" smtClean="0">
                  <a:solidFill>
                    <a:srgbClr val="000000"/>
                  </a:solidFill>
                  <a:latin typeface="Calibri" pitchFamily="34" charset="0"/>
                </a:rPr>
                <a:t>Brand</a:t>
              </a:r>
              <a:endParaRPr lang="en-US" sz="1400" dirty="0" smtClean="0">
                <a:solidFill>
                  <a:srgbClr val="000000"/>
                </a:solidFill>
                <a:latin typeface="Calibri" pitchFamily="34" charset="0"/>
              </a:endParaRPr>
            </a:p>
          </p:txBody>
        </p:sp>
        <p:cxnSp>
          <p:nvCxnSpPr>
            <p:cNvPr id="12" name="Straight Arrow Connector 35"/>
            <p:cNvCxnSpPr/>
            <p:nvPr/>
          </p:nvCxnSpPr>
          <p:spPr>
            <a:xfrm rot="10800000">
              <a:off x="3929063" y="2357438"/>
              <a:ext cx="1785937" cy="1587"/>
            </a:xfrm>
            <a:prstGeom prst="straightConnector1">
              <a:avLst/>
            </a:prstGeom>
            <a:ln w="381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3" name="AutoShape 20"/>
            <p:cNvSpPr>
              <a:spLocks noChangeArrowheads="1"/>
            </p:cNvSpPr>
            <p:nvPr/>
          </p:nvSpPr>
          <p:spPr bwMode="auto">
            <a:xfrm>
              <a:off x="7215188" y="4649788"/>
              <a:ext cx="1571625" cy="642937"/>
            </a:xfrm>
            <a:prstGeom prst="roundRect">
              <a:avLst>
                <a:gd name="adj" fmla="val 16667"/>
              </a:avLst>
            </a:prstGeom>
            <a:solidFill>
              <a:srgbClr val="00B0F0"/>
            </a:solidFill>
            <a:ln w="9525">
              <a:solidFill>
                <a:schemeClr val="tx1"/>
              </a:solidFill>
              <a:round/>
              <a:headEnd/>
              <a:tailEnd/>
            </a:ln>
          </p:spPr>
          <p:txBody>
            <a:bodyPr wrap="none" anchor="ctr"/>
            <a:lstStyle/>
            <a:p>
              <a:pPr algn="ctr"/>
              <a:r>
                <a:rPr lang="en-US" sz="1400" b="1" dirty="0" smtClean="0">
                  <a:latin typeface="Calibri" pitchFamily="34" charset="0"/>
                </a:rPr>
                <a:t>Administration</a:t>
              </a:r>
              <a:endParaRPr lang="en-US" sz="1400" b="1" dirty="0">
                <a:latin typeface="Calibri" pitchFamily="34" charset="0"/>
              </a:endParaRPr>
            </a:p>
          </p:txBody>
        </p:sp>
        <p:sp>
          <p:nvSpPr>
            <p:cNvPr id="14" name="AutoShape 20"/>
            <p:cNvSpPr>
              <a:spLocks noChangeArrowheads="1"/>
            </p:cNvSpPr>
            <p:nvPr/>
          </p:nvSpPr>
          <p:spPr bwMode="auto">
            <a:xfrm>
              <a:off x="3095625" y="4649788"/>
              <a:ext cx="2000250" cy="642937"/>
            </a:xfrm>
            <a:prstGeom prst="roundRect">
              <a:avLst>
                <a:gd name="adj" fmla="val 16667"/>
              </a:avLst>
            </a:prstGeom>
            <a:solidFill>
              <a:srgbClr val="00B0F0"/>
            </a:solidFill>
            <a:ln w="9525">
              <a:solidFill>
                <a:schemeClr val="tx1"/>
              </a:solidFill>
              <a:round/>
              <a:headEnd/>
              <a:tailEnd/>
            </a:ln>
          </p:spPr>
          <p:txBody>
            <a:bodyPr wrap="none" anchor="ctr"/>
            <a:lstStyle/>
            <a:p>
              <a:pPr algn="ctr"/>
              <a:r>
                <a:rPr lang="en-US" sz="1400" b="1" dirty="0" smtClean="0">
                  <a:latin typeface="Calibri" pitchFamily="34" charset="0"/>
                </a:rPr>
                <a:t>General  </a:t>
              </a:r>
            </a:p>
            <a:p>
              <a:pPr algn="ctr"/>
              <a:r>
                <a:rPr lang="en-US" sz="1400" b="1" dirty="0" smtClean="0">
                  <a:latin typeface="Calibri" pitchFamily="34" charset="0"/>
                </a:rPr>
                <a:t>Infrastructure</a:t>
              </a:r>
              <a:endParaRPr lang="en-US" sz="1400" b="1" dirty="0">
                <a:latin typeface="Calibri" pitchFamily="34" charset="0"/>
              </a:endParaRPr>
            </a:p>
          </p:txBody>
        </p:sp>
        <p:sp>
          <p:nvSpPr>
            <p:cNvPr id="15" name="AutoShape 20"/>
            <p:cNvSpPr>
              <a:spLocks noChangeArrowheads="1"/>
            </p:cNvSpPr>
            <p:nvPr/>
          </p:nvSpPr>
          <p:spPr bwMode="auto">
            <a:xfrm>
              <a:off x="214313" y="4649788"/>
              <a:ext cx="2643187" cy="642937"/>
            </a:xfrm>
            <a:prstGeom prst="roundRect">
              <a:avLst>
                <a:gd name="adj" fmla="val 16667"/>
              </a:avLst>
            </a:prstGeom>
            <a:solidFill>
              <a:srgbClr val="00B0F0"/>
            </a:solidFill>
            <a:ln w="9525">
              <a:solidFill>
                <a:schemeClr val="tx1"/>
              </a:solidFill>
              <a:round/>
              <a:headEnd/>
              <a:tailEnd/>
            </a:ln>
          </p:spPr>
          <p:txBody>
            <a:bodyPr wrap="none" anchor="ctr"/>
            <a:lstStyle/>
            <a:p>
              <a:pPr algn="ctr"/>
              <a:r>
                <a:rPr lang="en-US" sz="1400" b="1" dirty="0">
                  <a:cs typeface="Bookman Old Style"/>
                </a:rPr>
                <a:t>Interferometer </a:t>
              </a:r>
              <a:endParaRPr lang="en-US" sz="1400" b="1" dirty="0" smtClean="0">
                <a:cs typeface="Bookman Old Style"/>
              </a:endParaRPr>
            </a:p>
            <a:p>
              <a:pPr algn="ctr"/>
              <a:r>
                <a:rPr lang="en-US" sz="1400" b="1" dirty="0" smtClean="0">
                  <a:cs typeface="Bookman Old Style"/>
                </a:rPr>
                <a:t>Technology</a:t>
              </a:r>
              <a:endParaRPr lang="en-US" sz="1400" b="1" dirty="0">
                <a:cs typeface="Bookman Old Style"/>
              </a:endParaRPr>
            </a:p>
          </p:txBody>
        </p:sp>
        <p:sp>
          <p:nvSpPr>
            <p:cNvPr id="16" name="AutoShape 20"/>
            <p:cNvSpPr>
              <a:spLocks noChangeArrowheads="1"/>
            </p:cNvSpPr>
            <p:nvPr/>
          </p:nvSpPr>
          <p:spPr bwMode="auto">
            <a:xfrm>
              <a:off x="5334000" y="4649788"/>
              <a:ext cx="1643063" cy="642937"/>
            </a:xfrm>
            <a:prstGeom prst="roundRect">
              <a:avLst>
                <a:gd name="adj" fmla="val 16667"/>
              </a:avLst>
            </a:prstGeom>
            <a:solidFill>
              <a:srgbClr val="00B0F0"/>
            </a:solidFill>
            <a:ln w="9525">
              <a:solidFill>
                <a:schemeClr val="tx1"/>
              </a:solidFill>
              <a:round/>
              <a:headEnd/>
              <a:tailEnd/>
            </a:ln>
          </p:spPr>
          <p:txBody>
            <a:bodyPr wrap="none" anchor="ctr"/>
            <a:lstStyle/>
            <a:p>
              <a:pPr algn="ctr"/>
              <a:r>
                <a:rPr lang="en-US" sz="1400" b="1" dirty="0" smtClean="0">
                  <a:latin typeface="Calibri" pitchFamily="34" charset="0"/>
                </a:rPr>
                <a:t>Information </a:t>
              </a:r>
            </a:p>
            <a:p>
              <a:pPr algn="ctr"/>
              <a:r>
                <a:rPr lang="en-US" sz="1400" b="1" dirty="0" smtClean="0">
                  <a:latin typeface="Calibri" pitchFamily="34" charset="0"/>
                </a:rPr>
                <a:t>Technology</a:t>
              </a:r>
              <a:endParaRPr lang="en-US" sz="1400" b="1" dirty="0">
                <a:latin typeface="Calibri" pitchFamily="34" charset="0"/>
              </a:endParaRPr>
            </a:p>
          </p:txBody>
        </p:sp>
        <p:sp>
          <p:nvSpPr>
            <p:cNvPr id="17" name="AutoShape 20"/>
            <p:cNvSpPr>
              <a:spLocks noChangeArrowheads="1"/>
            </p:cNvSpPr>
            <p:nvPr/>
          </p:nvSpPr>
          <p:spPr bwMode="auto">
            <a:xfrm>
              <a:off x="1285875" y="5507038"/>
              <a:ext cx="3500438" cy="642937"/>
            </a:xfrm>
            <a:prstGeom prst="roundRect">
              <a:avLst>
                <a:gd name="adj" fmla="val 16667"/>
              </a:avLst>
            </a:prstGeom>
            <a:solidFill>
              <a:srgbClr val="00B0F0"/>
            </a:solidFill>
            <a:ln w="9525">
              <a:solidFill>
                <a:schemeClr val="tx1"/>
              </a:solidFill>
              <a:round/>
              <a:headEnd/>
              <a:tailEnd/>
            </a:ln>
          </p:spPr>
          <p:txBody>
            <a:bodyPr wrap="none" anchor="ctr"/>
            <a:lstStyle/>
            <a:p>
              <a:pPr algn="ctr"/>
              <a:r>
                <a:rPr lang="en-US" sz="1400" b="1" dirty="0" err="1" smtClean="0">
                  <a:latin typeface="Calibri" pitchFamily="34" charset="0"/>
                </a:rPr>
                <a:t>Vaccum</a:t>
              </a:r>
              <a:r>
                <a:rPr lang="en-US" sz="1400" b="1" dirty="0" smtClean="0">
                  <a:latin typeface="Calibri" pitchFamily="34" charset="0"/>
                </a:rPr>
                <a:t> and </a:t>
              </a:r>
            </a:p>
            <a:p>
              <a:pPr algn="ctr"/>
              <a:r>
                <a:rPr lang="en-US" sz="1400" b="1" dirty="0" smtClean="0">
                  <a:latin typeface="Calibri" pitchFamily="34" charset="0"/>
                </a:rPr>
                <a:t>Mechanics</a:t>
              </a:r>
              <a:endParaRPr lang="en-US" sz="1400" b="1" dirty="0">
                <a:latin typeface="Calibri" pitchFamily="34" charset="0"/>
              </a:endParaRPr>
            </a:p>
          </p:txBody>
        </p:sp>
        <p:cxnSp>
          <p:nvCxnSpPr>
            <p:cNvPr id="18" name="Straight Connector 41"/>
            <p:cNvCxnSpPr/>
            <p:nvPr/>
          </p:nvCxnSpPr>
          <p:spPr>
            <a:xfrm>
              <a:off x="1500188" y="4292600"/>
              <a:ext cx="6500812"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Line 19"/>
            <p:cNvSpPr>
              <a:spLocks noChangeShapeType="1"/>
            </p:cNvSpPr>
            <p:nvPr/>
          </p:nvSpPr>
          <p:spPr bwMode="auto">
            <a:xfrm>
              <a:off x="1509713" y="4292600"/>
              <a:ext cx="0" cy="357188"/>
            </a:xfrm>
            <a:prstGeom prst="line">
              <a:avLst/>
            </a:prstGeom>
            <a:noFill/>
            <a:ln w="28575">
              <a:solidFill>
                <a:schemeClr val="tx1"/>
              </a:solidFill>
              <a:round/>
              <a:headEnd/>
              <a:tailEnd type="triangle" w="lg" len="lg"/>
            </a:ln>
          </p:spPr>
          <p:txBody>
            <a:bodyPr/>
            <a:lstStyle/>
            <a:p>
              <a:endParaRPr lang="en-US" sz="1400" dirty="0"/>
            </a:p>
          </p:txBody>
        </p:sp>
        <p:sp>
          <p:nvSpPr>
            <p:cNvPr id="20" name="Line 19"/>
            <p:cNvSpPr>
              <a:spLocks noChangeShapeType="1"/>
            </p:cNvSpPr>
            <p:nvPr/>
          </p:nvSpPr>
          <p:spPr bwMode="auto">
            <a:xfrm>
              <a:off x="4087813" y="4300538"/>
              <a:ext cx="0" cy="357187"/>
            </a:xfrm>
            <a:prstGeom prst="line">
              <a:avLst/>
            </a:prstGeom>
            <a:noFill/>
            <a:ln w="28575">
              <a:solidFill>
                <a:schemeClr val="tx1"/>
              </a:solidFill>
              <a:round/>
              <a:headEnd/>
              <a:tailEnd type="triangle" w="lg" len="lg"/>
            </a:ln>
          </p:spPr>
          <p:txBody>
            <a:bodyPr/>
            <a:lstStyle/>
            <a:p>
              <a:endParaRPr lang="en-US" sz="1400" dirty="0"/>
            </a:p>
          </p:txBody>
        </p:sp>
        <p:sp>
          <p:nvSpPr>
            <p:cNvPr id="21" name="Line 19"/>
            <p:cNvSpPr>
              <a:spLocks noChangeShapeType="1"/>
            </p:cNvSpPr>
            <p:nvPr/>
          </p:nvSpPr>
          <p:spPr bwMode="auto">
            <a:xfrm>
              <a:off x="6153150" y="4300538"/>
              <a:ext cx="0" cy="357187"/>
            </a:xfrm>
            <a:prstGeom prst="line">
              <a:avLst/>
            </a:prstGeom>
            <a:noFill/>
            <a:ln w="28575">
              <a:solidFill>
                <a:schemeClr val="tx1"/>
              </a:solidFill>
              <a:round/>
              <a:headEnd/>
              <a:tailEnd type="triangle" w="lg" len="lg"/>
            </a:ln>
          </p:spPr>
          <p:txBody>
            <a:bodyPr/>
            <a:lstStyle/>
            <a:p>
              <a:endParaRPr lang="en-US" sz="1400" dirty="0"/>
            </a:p>
          </p:txBody>
        </p:sp>
        <p:sp>
          <p:nvSpPr>
            <p:cNvPr id="22" name="Line 19"/>
            <p:cNvSpPr>
              <a:spLocks noChangeShapeType="1"/>
            </p:cNvSpPr>
            <p:nvPr/>
          </p:nvSpPr>
          <p:spPr bwMode="auto">
            <a:xfrm>
              <a:off x="7981950" y="4291013"/>
              <a:ext cx="0" cy="357187"/>
            </a:xfrm>
            <a:prstGeom prst="line">
              <a:avLst/>
            </a:prstGeom>
            <a:noFill/>
            <a:ln w="28575">
              <a:solidFill>
                <a:schemeClr val="tx1"/>
              </a:solidFill>
              <a:round/>
              <a:headEnd/>
              <a:tailEnd type="triangle" w="lg" len="lg"/>
            </a:ln>
          </p:spPr>
          <p:txBody>
            <a:bodyPr/>
            <a:lstStyle/>
            <a:p>
              <a:endParaRPr lang="en-US" sz="1400" dirty="0"/>
            </a:p>
          </p:txBody>
        </p:sp>
        <p:sp>
          <p:nvSpPr>
            <p:cNvPr id="23" name="Line 19"/>
            <p:cNvSpPr>
              <a:spLocks noChangeShapeType="1"/>
            </p:cNvSpPr>
            <p:nvPr/>
          </p:nvSpPr>
          <p:spPr bwMode="auto">
            <a:xfrm flipH="1">
              <a:off x="2967038" y="4273550"/>
              <a:ext cx="1587" cy="1247775"/>
            </a:xfrm>
            <a:prstGeom prst="line">
              <a:avLst/>
            </a:prstGeom>
            <a:noFill/>
            <a:ln w="28575">
              <a:solidFill>
                <a:schemeClr val="tx1"/>
              </a:solidFill>
              <a:round/>
              <a:headEnd/>
              <a:tailEnd type="triangle" w="lg" len="lg"/>
            </a:ln>
          </p:spPr>
          <p:txBody>
            <a:bodyPr/>
            <a:lstStyle/>
            <a:p>
              <a:endParaRPr lang="en-US" sz="1400" dirty="0"/>
            </a:p>
          </p:txBody>
        </p:sp>
        <p:cxnSp>
          <p:nvCxnSpPr>
            <p:cNvPr id="24" name="Straight Connector 47"/>
            <p:cNvCxnSpPr/>
            <p:nvPr/>
          </p:nvCxnSpPr>
          <p:spPr>
            <a:xfrm rot="5400000">
              <a:off x="1141412" y="3500438"/>
              <a:ext cx="1573213"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AutoShape 20"/>
            <p:cNvSpPr>
              <a:spLocks noChangeArrowheads="1"/>
            </p:cNvSpPr>
            <p:nvPr/>
          </p:nvSpPr>
          <p:spPr bwMode="auto">
            <a:xfrm>
              <a:off x="2286000" y="2924176"/>
              <a:ext cx="2000250" cy="993772"/>
            </a:xfrm>
            <a:prstGeom prst="roundRect">
              <a:avLst>
                <a:gd name="adj" fmla="val 16667"/>
              </a:avLst>
            </a:prstGeom>
            <a:solidFill>
              <a:srgbClr val="00B0F0"/>
            </a:solidFill>
            <a:ln w="9525">
              <a:solidFill>
                <a:schemeClr val="tx1"/>
              </a:solidFill>
              <a:round/>
              <a:headEnd/>
              <a:tailEnd/>
            </a:ln>
          </p:spPr>
          <p:txBody>
            <a:bodyPr wrap="none" anchor="ctr"/>
            <a:lstStyle/>
            <a:p>
              <a:pPr algn="ctr"/>
              <a:r>
                <a:rPr lang="en-US" sz="1400" dirty="0">
                  <a:latin typeface="Calibri" pitchFamily="34" charset="0"/>
                </a:rPr>
                <a:t>Directorate </a:t>
              </a:r>
              <a:r>
                <a:rPr lang="en-US" sz="1400" dirty="0" smtClean="0">
                  <a:latin typeface="Calibri" pitchFamily="34" charset="0"/>
                </a:rPr>
                <a:t>services</a:t>
              </a:r>
            </a:p>
            <a:p>
              <a:pPr algn="ctr"/>
              <a:r>
                <a:rPr lang="en-US" sz="1400" dirty="0" smtClean="0">
                  <a:latin typeface="Calibri" pitchFamily="34" charset="0"/>
                </a:rPr>
                <a:t>Europe, International, </a:t>
              </a:r>
            </a:p>
            <a:p>
              <a:pPr algn="ctr"/>
              <a:r>
                <a:rPr lang="en-US" sz="1400" dirty="0" smtClean="0">
                  <a:latin typeface="Calibri" pitchFamily="34" charset="0"/>
                </a:rPr>
                <a:t>Outreach, TT, </a:t>
              </a:r>
              <a:r>
                <a:rPr lang="en-US" sz="1400" dirty="0" err="1" smtClean="0">
                  <a:latin typeface="Calibri" pitchFamily="34" charset="0"/>
                </a:rPr>
                <a:t>SAfety</a:t>
              </a:r>
              <a:r>
                <a:rPr lang="en-US" sz="1400" dirty="0" err="1">
                  <a:latin typeface="Calibri" pitchFamily="34" charset="0"/>
                </a:rPr>
                <a:t>a</a:t>
              </a:r>
              <a:endParaRPr lang="en-US" sz="1400" dirty="0" smtClean="0">
                <a:latin typeface="Calibri" pitchFamily="34" charset="0"/>
              </a:endParaRPr>
            </a:p>
          </p:txBody>
        </p:sp>
        <p:cxnSp>
          <p:nvCxnSpPr>
            <p:cNvPr id="26" name="Straight Connector 49"/>
            <p:cNvCxnSpPr/>
            <p:nvPr/>
          </p:nvCxnSpPr>
          <p:spPr>
            <a:xfrm>
              <a:off x="1928813" y="3429000"/>
              <a:ext cx="357187"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TextBox 50"/>
          <p:cNvSpPr txBox="1"/>
          <p:nvPr/>
        </p:nvSpPr>
        <p:spPr>
          <a:xfrm>
            <a:off x="5902800" y="5529098"/>
            <a:ext cx="2860201" cy="707886"/>
          </a:xfrm>
          <a:prstGeom prst="rect">
            <a:avLst/>
          </a:prstGeom>
          <a:noFill/>
        </p:spPr>
        <p:txBody>
          <a:bodyPr wrap="square" rtlCol="0">
            <a:spAutoFit/>
          </a:bodyPr>
          <a:lstStyle/>
          <a:p>
            <a:r>
              <a:rPr lang="en-US" sz="2000" b="1" dirty="0" smtClean="0">
                <a:solidFill>
                  <a:srgbClr val="002060"/>
                </a:solidFill>
              </a:rPr>
              <a:t>EGO budget: 10-11 M</a:t>
            </a:r>
            <a:r>
              <a:rPr lang="en-US" sz="2000" b="1" dirty="0" smtClean="0">
                <a:solidFill>
                  <a:srgbClr val="002060"/>
                </a:solidFill>
              </a:rPr>
              <a:t>€</a:t>
            </a:r>
          </a:p>
          <a:p>
            <a:r>
              <a:rPr lang="en-US" sz="2000" b="1" dirty="0" smtClean="0">
                <a:solidFill>
                  <a:srgbClr val="002060"/>
                </a:solidFill>
              </a:rPr>
              <a:t>EGO staff 50-55 persons</a:t>
            </a:r>
            <a:r>
              <a:rPr lang="en-US" sz="2000" b="1" dirty="0" smtClean="0">
                <a:solidFill>
                  <a:srgbClr val="002060"/>
                </a:solidFill>
              </a:rPr>
              <a:t> </a:t>
            </a:r>
            <a:endParaRPr lang="en-US" sz="2000" b="1" dirty="0">
              <a:solidFill>
                <a:srgbClr val="002060"/>
              </a:solidFill>
            </a:endParaRPr>
          </a:p>
        </p:txBody>
      </p:sp>
    </p:spTree>
    <p:extLst>
      <p:ext uri="{BB962C8B-B14F-4D97-AF65-F5344CB8AC3E}">
        <p14:creationId xmlns:p14="http://schemas.microsoft.com/office/powerpoint/2010/main" val="16218520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18639" y="361906"/>
            <a:ext cx="8229600" cy="493310"/>
          </a:xfrm>
        </p:spPr>
        <p:txBody>
          <a:bodyPr>
            <a:noAutofit/>
          </a:bodyPr>
          <a:lstStyle/>
          <a:p>
            <a:r>
              <a:rPr lang="fr-FR" sz="2800" b="1" dirty="0" err="1" smtClean="0">
                <a:solidFill>
                  <a:srgbClr val="FF0000"/>
                </a:solidFill>
                <a:latin typeface="Times New Roman"/>
                <a:cs typeface="Times New Roman"/>
              </a:rPr>
              <a:t>AdV</a:t>
            </a:r>
            <a:r>
              <a:rPr lang="fr-FR" sz="2800" b="1" dirty="0" smtClean="0">
                <a:solidFill>
                  <a:srgbClr val="FF0000"/>
                </a:solidFill>
                <a:latin typeface="Times New Roman"/>
                <a:cs typeface="Times New Roman"/>
              </a:rPr>
              <a:t>+ and </a:t>
            </a:r>
            <a:r>
              <a:rPr lang="fr-FR" sz="2800" b="1" dirty="0" err="1" smtClean="0">
                <a:solidFill>
                  <a:srgbClr val="FF0000"/>
                </a:solidFill>
                <a:latin typeface="Times New Roman"/>
                <a:cs typeface="Times New Roman"/>
              </a:rPr>
              <a:t>Operation</a:t>
            </a:r>
            <a:r>
              <a:rPr lang="fr-FR" sz="2800" b="1" dirty="0" smtClean="0">
                <a:solidFill>
                  <a:srgbClr val="FF0000"/>
                </a:solidFill>
                <a:latin typeface="Times New Roman"/>
                <a:cs typeface="Times New Roman"/>
              </a:rPr>
              <a:t>: 2 </a:t>
            </a:r>
            <a:r>
              <a:rPr lang="fr-FR" sz="2800" b="1" dirty="0" err="1" smtClean="0">
                <a:solidFill>
                  <a:srgbClr val="FF0000"/>
                </a:solidFill>
                <a:latin typeface="Times New Roman"/>
                <a:cs typeface="Times New Roman"/>
              </a:rPr>
              <a:t>projects</a:t>
            </a:r>
            <a:endParaRPr lang="fr-FR" sz="2800" b="1" dirty="0">
              <a:solidFill>
                <a:srgbClr val="FF0000"/>
              </a:solidFill>
              <a:latin typeface="Times New Roman"/>
              <a:cs typeface="Times New Roman"/>
            </a:endParaRPr>
          </a:p>
        </p:txBody>
      </p:sp>
      <p:pic>
        <p:nvPicPr>
          <p:cNvPr id="5" name="Image 4"/>
          <p:cNvPicPr/>
          <p:nvPr/>
        </p:nvPicPr>
        <p:blipFill>
          <a:blip r:embed="rId2">
            <a:extLst>
              <a:ext uri="{28A0092B-C50C-407E-A947-70E740481C1C}">
                <a14:useLocalDpi xmlns:a14="http://schemas.microsoft.com/office/drawing/2010/main" val="0"/>
              </a:ext>
            </a:extLst>
          </a:blip>
          <a:srcRect/>
          <a:stretch>
            <a:fillRect/>
          </a:stretch>
        </p:blipFill>
        <p:spPr bwMode="auto">
          <a:xfrm>
            <a:off x="1600593" y="1229869"/>
            <a:ext cx="6417480" cy="4093894"/>
          </a:xfrm>
          <a:prstGeom prst="rect">
            <a:avLst/>
          </a:prstGeom>
          <a:noFill/>
          <a:ln>
            <a:noFill/>
          </a:ln>
        </p:spPr>
      </p:pic>
      <p:sp>
        <p:nvSpPr>
          <p:cNvPr id="3" name="ZoneTexte 2"/>
          <p:cNvSpPr txBox="1"/>
          <p:nvPr/>
        </p:nvSpPr>
        <p:spPr>
          <a:xfrm>
            <a:off x="2166360" y="5547850"/>
            <a:ext cx="5173118" cy="923330"/>
          </a:xfrm>
          <a:prstGeom prst="rect">
            <a:avLst/>
          </a:prstGeom>
          <a:noFill/>
        </p:spPr>
        <p:txBody>
          <a:bodyPr wrap="square" rtlCol="0">
            <a:spAutoFit/>
          </a:bodyPr>
          <a:lstStyle/>
          <a:p>
            <a:r>
              <a:rPr lang="en-GB" b="1" dirty="0" smtClean="0"/>
              <a:t>PSB:    Project </a:t>
            </a:r>
            <a:r>
              <a:rPr lang="en-GB" b="1" dirty="0"/>
              <a:t>Supervising Board.</a:t>
            </a:r>
            <a:r>
              <a:rPr lang="en-GB" dirty="0"/>
              <a:t> </a:t>
            </a:r>
            <a:endParaRPr lang="fr-FR" dirty="0"/>
          </a:p>
          <a:p>
            <a:r>
              <a:rPr lang="en-GB" b="1" dirty="0" smtClean="0"/>
              <a:t>OCO:  Observatory </a:t>
            </a:r>
            <a:r>
              <a:rPr lang="en-GB" b="1" dirty="0"/>
              <a:t>Coordination Office.</a:t>
            </a:r>
            <a:r>
              <a:rPr lang="en-GB" dirty="0"/>
              <a:t> </a:t>
            </a:r>
            <a:endParaRPr lang="fr-FR" dirty="0"/>
          </a:p>
          <a:p>
            <a:endParaRPr lang="fr-FR" dirty="0"/>
          </a:p>
        </p:txBody>
      </p:sp>
    </p:spTree>
    <p:extLst>
      <p:ext uri="{BB962C8B-B14F-4D97-AF65-F5344CB8AC3E}">
        <p14:creationId xmlns:p14="http://schemas.microsoft.com/office/powerpoint/2010/main" val="36537548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7684" y="274639"/>
            <a:ext cx="6741862" cy="883146"/>
          </a:xfrm>
        </p:spPr>
        <p:txBody>
          <a:bodyPr>
            <a:normAutofit fontScale="90000"/>
          </a:bodyPr>
          <a:lstStyle/>
          <a:p>
            <a:r>
              <a:rPr lang="en-GB" sz="2800" b="1" dirty="0" smtClean="0">
                <a:solidFill>
                  <a:srgbClr val="FF0000"/>
                </a:solidFill>
                <a:latin typeface="Cambria" charset="0"/>
                <a:ea typeface="Cambria" charset="0"/>
                <a:cs typeface="Cambria" charset="0"/>
              </a:rPr>
              <a:t>Challenges from the point of view of EGO </a:t>
            </a:r>
            <a:br>
              <a:rPr lang="en-GB" sz="2800" b="1" dirty="0" smtClean="0">
                <a:solidFill>
                  <a:srgbClr val="FF0000"/>
                </a:solidFill>
                <a:latin typeface="Cambria" charset="0"/>
                <a:ea typeface="Cambria" charset="0"/>
                <a:cs typeface="Cambria" charset="0"/>
              </a:rPr>
            </a:br>
            <a:r>
              <a:rPr lang="en-GB" sz="2800" b="1" dirty="0" smtClean="0">
                <a:solidFill>
                  <a:srgbClr val="FF0000"/>
                </a:solidFill>
                <a:latin typeface="Cambria" charset="0"/>
                <a:ea typeface="Cambria" charset="0"/>
                <a:cs typeface="Cambria" charset="0"/>
              </a:rPr>
              <a:t> (and not only)</a:t>
            </a:r>
            <a:r>
              <a:rPr lang="en-GB" sz="3600" dirty="0" smtClean="0">
                <a:latin typeface="Times New Roman"/>
                <a:cs typeface="Times New Roman"/>
              </a:rPr>
              <a:t> </a:t>
            </a:r>
            <a:endParaRPr lang="en-GB" sz="3600" dirty="0">
              <a:latin typeface="Times New Roman"/>
              <a:cs typeface="Times New Roman"/>
            </a:endParaRPr>
          </a:p>
        </p:txBody>
      </p:sp>
      <p:sp>
        <p:nvSpPr>
          <p:cNvPr id="3" name="Espace réservé du contenu 2"/>
          <p:cNvSpPr>
            <a:spLocks noGrp="1"/>
          </p:cNvSpPr>
          <p:nvPr>
            <p:ph idx="1"/>
          </p:nvPr>
        </p:nvSpPr>
        <p:spPr>
          <a:xfrm>
            <a:off x="336159" y="1525504"/>
            <a:ext cx="8553387" cy="4975964"/>
          </a:xfrm>
        </p:spPr>
        <p:txBody>
          <a:bodyPr>
            <a:normAutofit fontScale="85000" lnSpcReduction="20000"/>
          </a:bodyPr>
          <a:lstStyle/>
          <a:p>
            <a:pPr marL="971550" lvl="1" indent="-514350" algn="just">
              <a:buFont typeface="+mj-lt"/>
              <a:buAutoNum type="arabicPeriod"/>
            </a:pPr>
            <a:r>
              <a:rPr lang="en-GB" sz="1900" b="1" dirty="0" smtClean="0">
                <a:solidFill>
                  <a:srgbClr val="FF0000"/>
                </a:solidFill>
                <a:latin typeface="Cambria"/>
                <a:cs typeface="Cambria"/>
              </a:rPr>
              <a:t>O2</a:t>
            </a:r>
            <a:r>
              <a:rPr lang="en-GB" sz="1900" b="1" dirty="0" smtClean="0">
                <a:solidFill>
                  <a:srgbClr val="FF0000"/>
                </a:solidFill>
                <a:latin typeface="Cambria"/>
                <a:cs typeface="Cambria"/>
                <a:sym typeface="Wingdings"/>
              </a:rPr>
              <a:t>O3  </a:t>
            </a:r>
            <a:r>
              <a:rPr lang="en-GB" sz="1900" b="1" dirty="0" err="1" smtClean="0">
                <a:solidFill>
                  <a:srgbClr val="FF0000"/>
                </a:solidFill>
                <a:latin typeface="Cambria"/>
                <a:cs typeface="Cambria"/>
                <a:sym typeface="Wingdings"/>
              </a:rPr>
              <a:t>AdV</a:t>
            </a:r>
            <a:r>
              <a:rPr lang="en-GB" sz="1900" b="1" dirty="0" smtClean="0">
                <a:solidFill>
                  <a:srgbClr val="FF0000"/>
                </a:solidFill>
                <a:latin typeface="Cambria"/>
                <a:cs typeface="Cambria"/>
                <a:sym typeface="Wingdings"/>
              </a:rPr>
              <a:t> Operation</a:t>
            </a:r>
          </a:p>
          <a:p>
            <a:pPr marL="1371600" lvl="2" indent="-514350" algn="just">
              <a:buFont typeface="+mj-lt"/>
              <a:buAutoNum type="arabicPeriod"/>
            </a:pPr>
            <a:r>
              <a:rPr lang="en-GB" sz="1900" b="1" dirty="0" smtClean="0">
                <a:latin typeface="Cambria"/>
                <a:cs typeface="Cambria"/>
              </a:rPr>
              <a:t>Commissioning. </a:t>
            </a:r>
            <a:r>
              <a:rPr lang="en-GB" sz="1900" dirty="0" smtClean="0">
                <a:latin typeface="Cambria"/>
                <a:cs typeface="Cambria"/>
              </a:rPr>
              <a:t>Despite </a:t>
            </a:r>
            <a:r>
              <a:rPr lang="en-GB" sz="1900" dirty="0" smtClean="0">
                <a:latin typeface="Cambria"/>
                <a:cs typeface="Cambria"/>
              </a:rPr>
              <a:t>a  large effort of organisation from the Virgo </a:t>
            </a:r>
            <a:r>
              <a:rPr lang="en-GB" sz="1900" dirty="0" err="1" smtClean="0">
                <a:latin typeface="Cambria"/>
                <a:cs typeface="Cambria"/>
              </a:rPr>
              <a:t>responsibles</a:t>
            </a:r>
            <a:r>
              <a:rPr lang="en-GB" sz="1900" dirty="0" smtClean="0">
                <a:latin typeface="Cambria"/>
                <a:cs typeface="Cambria"/>
              </a:rPr>
              <a:t> </a:t>
            </a:r>
            <a:r>
              <a:rPr lang="en-GB" sz="1900" dirty="0" smtClean="0">
                <a:latin typeface="Cambria"/>
                <a:cs typeface="Cambria"/>
              </a:rPr>
              <a:t>and obvious progress, it is very </a:t>
            </a:r>
            <a:r>
              <a:rPr lang="en-GB" sz="1900" dirty="0" smtClean="0">
                <a:latin typeface="Cambria"/>
                <a:cs typeface="Cambria"/>
              </a:rPr>
              <a:t>to </a:t>
            </a:r>
            <a:r>
              <a:rPr lang="en-GB" sz="1900" dirty="0" smtClean="0">
                <a:latin typeface="Cambria"/>
                <a:cs typeface="Cambria"/>
              </a:rPr>
              <a:t>streamline the </a:t>
            </a:r>
            <a:r>
              <a:rPr lang="en-GB" sz="1900" dirty="0" smtClean="0">
                <a:latin typeface="Cambria"/>
                <a:cs typeface="Cambria"/>
              </a:rPr>
              <a:t>commissioning </a:t>
            </a:r>
            <a:r>
              <a:rPr lang="en-GB" sz="1900" dirty="0" smtClean="0">
                <a:latin typeface="Cambria"/>
                <a:cs typeface="Cambria"/>
              </a:rPr>
              <a:t>activity. Some fragility from  that from 4 experts in O2 we have come down to 2-3, we need to reinforce </a:t>
            </a:r>
            <a:r>
              <a:rPr lang="en-GB" sz="1900" dirty="0" smtClean="0">
                <a:latin typeface="Cambria"/>
                <a:cs typeface="Cambria"/>
              </a:rPr>
              <a:t>commissioning.</a:t>
            </a:r>
          </a:p>
          <a:p>
            <a:pPr marL="1371600" lvl="2" indent="-514350" algn="just">
              <a:buFont typeface="+mj-lt"/>
              <a:buAutoNum type="arabicPeriod"/>
            </a:pPr>
            <a:r>
              <a:rPr lang="en-GB" sz="1900" b="1" dirty="0">
                <a:latin typeface="Cambria"/>
                <a:cs typeface="Cambria"/>
              </a:rPr>
              <a:t>Computing. </a:t>
            </a:r>
            <a:r>
              <a:rPr lang="en-GB" sz="1900" dirty="0" smtClean="0">
                <a:latin typeface="Cambria"/>
                <a:cs typeface="Cambria"/>
              </a:rPr>
              <a:t>Lack of manpower in Virgo/EGO. A  </a:t>
            </a:r>
            <a:r>
              <a:rPr lang="en-GB" sz="1900" dirty="0">
                <a:latin typeface="Cambria"/>
                <a:cs typeface="Cambria"/>
              </a:rPr>
              <a:t>clearer separation between the local computing infrastructure , the bulk  data transfer and the relations with the  CC, is under definition. The previous functions are clearly  EGO responsibility In general a  redefinition of the computing </a:t>
            </a:r>
            <a:r>
              <a:rPr lang="en-GB" sz="1900" dirty="0" smtClean="0">
                <a:latin typeface="Cambria"/>
                <a:cs typeface="Cambria"/>
              </a:rPr>
              <a:t>model </a:t>
            </a:r>
            <a:r>
              <a:rPr lang="en-GB" sz="1900" dirty="0">
                <a:latin typeface="Cambria"/>
                <a:cs typeface="Cambria"/>
              </a:rPr>
              <a:t>in progress and under examination (ECC)</a:t>
            </a:r>
            <a:r>
              <a:rPr lang="en-GB" sz="1900" dirty="0" smtClean="0">
                <a:latin typeface="Cambria"/>
                <a:cs typeface="Cambria"/>
              </a:rPr>
              <a:t>.</a:t>
            </a:r>
          </a:p>
          <a:p>
            <a:pPr marL="1371600" lvl="2" indent="-514350" algn="just">
              <a:buFont typeface="+mj-lt"/>
              <a:buAutoNum type="arabicPeriod"/>
            </a:pPr>
            <a:r>
              <a:rPr lang="en-GB" sz="1900" b="1" dirty="0" smtClean="0">
                <a:latin typeface="Cambria"/>
                <a:cs typeface="Cambria"/>
              </a:rPr>
              <a:t>Environmental </a:t>
            </a:r>
            <a:r>
              <a:rPr lang="en-GB" sz="1900" b="1" dirty="0">
                <a:latin typeface="Cambria"/>
                <a:cs typeface="Cambria"/>
              </a:rPr>
              <a:t>noise.  </a:t>
            </a:r>
            <a:r>
              <a:rPr lang="en-GB" sz="1900" dirty="0">
                <a:latin typeface="Cambria"/>
                <a:cs typeface="Cambria"/>
              </a:rPr>
              <a:t>A very active program, in collaboration with Virgo labs, should be </a:t>
            </a:r>
            <a:r>
              <a:rPr lang="en-GB" sz="1900" dirty="0" smtClean="0">
                <a:latin typeface="Cambria"/>
                <a:cs typeface="Cambria"/>
              </a:rPr>
              <a:t>reinforced. </a:t>
            </a:r>
            <a:r>
              <a:rPr lang="en-GB" sz="1900" dirty="0">
                <a:latin typeface="Cambria"/>
                <a:cs typeface="Cambria"/>
              </a:rPr>
              <a:t>O</a:t>
            </a:r>
            <a:r>
              <a:rPr lang="en-GB" sz="1900" dirty="0" smtClean="0">
                <a:latin typeface="Cambria"/>
                <a:cs typeface="Cambria"/>
              </a:rPr>
              <a:t>pportunities </a:t>
            </a:r>
            <a:r>
              <a:rPr lang="en-GB" sz="1900" dirty="0">
                <a:latin typeface="Cambria"/>
                <a:cs typeface="Cambria"/>
              </a:rPr>
              <a:t>of technological </a:t>
            </a:r>
            <a:r>
              <a:rPr lang="en-GB" sz="1900" dirty="0" smtClean="0">
                <a:latin typeface="Cambria"/>
                <a:cs typeface="Cambria"/>
              </a:rPr>
              <a:t>transfer.</a:t>
            </a:r>
          </a:p>
          <a:p>
            <a:pPr marL="1371600" lvl="2" indent="-514350" algn="just">
              <a:buFont typeface="+mj-lt"/>
              <a:buAutoNum type="arabicPeriod"/>
            </a:pPr>
            <a:r>
              <a:rPr lang="en-GB" sz="1900" b="1" dirty="0" smtClean="0">
                <a:latin typeface="Cambria"/>
                <a:cs typeface="Cambria"/>
              </a:rPr>
              <a:t>Input </a:t>
            </a:r>
            <a:r>
              <a:rPr lang="en-GB" sz="1900" b="1" dirty="0">
                <a:latin typeface="Cambria"/>
                <a:cs typeface="Cambria"/>
              </a:rPr>
              <a:t>optics, laser stabilisation and straight light control.  </a:t>
            </a:r>
            <a:r>
              <a:rPr lang="en-GB" sz="1900" dirty="0" smtClean="0">
                <a:latin typeface="Cambria"/>
                <a:cs typeface="Cambria"/>
              </a:rPr>
              <a:t>EGO </a:t>
            </a:r>
            <a:r>
              <a:rPr lang="en-GB" sz="1900" dirty="0">
                <a:latin typeface="Cambria"/>
                <a:cs typeface="Cambria"/>
              </a:rPr>
              <a:t>implication together with other Virgo labs. </a:t>
            </a:r>
            <a:endParaRPr lang="en-GB" sz="1900" dirty="0" smtClean="0">
              <a:latin typeface="Cambria"/>
              <a:cs typeface="Cambria"/>
            </a:endParaRPr>
          </a:p>
          <a:p>
            <a:pPr marL="971550" lvl="1" indent="-514350">
              <a:buFont typeface="+mj-lt"/>
              <a:buAutoNum type="arabicPeriod"/>
            </a:pPr>
            <a:r>
              <a:rPr lang="en-GB" sz="1900" b="1" dirty="0" smtClean="0">
                <a:solidFill>
                  <a:srgbClr val="FF0000"/>
                </a:solidFill>
                <a:latin typeface="Cambria"/>
                <a:cs typeface="Cambria"/>
              </a:rPr>
              <a:t>O3</a:t>
            </a:r>
            <a:r>
              <a:rPr lang="en-GB" sz="1900" b="1" dirty="0" smtClean="0">
                <a:solidFill>
                  <a:srgbClr val="FF0000"/>
                </a:solidFill>
                <a:latin typeface="Cambria"/>
                <a:cs typeface="Cambria"/>
                <a:sym typeface="Wingdings"/>
              </a:rPr>
              <a:t> O4  </a:t>
            </a:r>
            <a:r>
              <a:rPr lang="en-GB" sz="1900" b="1" dirty="0" err="1" smtClean="0">
                <a:solidFill>
                  <a:srgbClr val="FF0000"/>
                </a:solidFill>
                <a:latin typeface="Cambria"/>
                <a:cs typeface="Cambria"/>
                <a:sym typeface="Wingdings"/>
              </a:rPr>
              <a:t>AdV</a:t>
            </a:r>
            <a:r>
              <a:rPr lang="en-GB" sz="1900" b="1" dirty="0" smtClean="0">
                <a:solidFill>
                  <a:srgbClr val="FF0000"/>
                </a:solidFill>
                <a:latin typeface="Cambria"/>
                <a:cs typeface="Cambria"/>
                <a:sym typeface="Wingdings"/>
              </a:rPr>
              <a:t>+ Phase I</a:t>
            </a:r>
          </a:p>
          <a:p>
            <a:pPr marL="1371600" lvl="2" indent="-514350">
              <a:buFont typeface="+mj-lt"/>
              <a:buAutoNum type="arabicPeriod"/>
            </a:pPr>
            <a:r>
              <a:rPr lang="en-GB" sz="1900" b="1" dirty="0" smtClean="0">
                <a:latin typeface="Cambria"/>
                <a:cs typeface="Cambria"/>
              </a:rPr>
              <a:t>Quality.</a:t>
            </a:r>
            <a:r>
              <a:rPr lang="en-GB" sz="1900" dirty="0" smtClean="0">
                <a:latin typeface="Cambria"/>
                <a:cs typeface="Cambria"/>
              </a:rPr>
              <a:t> It quality procedures need to be reinforced for the </a:t>
            </a:r>
            <a:r>
              <a:rPr lang="en-GB" sz="1900" dirty="0" err="1" smtClean="0">
                <a:latin typeface="Cambria"/>
                <a:cs typeface="Cambria"/>
              </a:rPr>
              <a:t>AdV</a:t>
            </a:r>
            <a:r>
              <a:rPr lang="en-GB" sz="1900" dirty="0" smtClean="0">
                <a:latin typeface="Cambria"/>
                <a:cs typeface="Cambria"/>
              </a:rPr>
              <a:t>+  deployment. Approach  the space project paradigm. </a:t>
            </a:r>
          </a:p>
          <a:p>
            <a:pPr marL="1371600" lvl="2" indent="-514350" algn="just">
              <a:buFont typeface="+mj-lt"/>
              <a:buAutoNum type="arabicPeriod"/>
            </a:pPr>
            <a:r>
              <a:rPr lang="en-GB" sz="1900" b="1" dirty="0" smtClean="0">
                <a:latin typeface="Cambria"/>
                <a:cs typeface="Cambria"/>
              </a:rPr>
              <a:t>Influence of the infrastructure. </a:t>
            </a:r>
            <a:r>
              <a:rPr lang="en-GB" sz="1900" dirty="0" err="1" smtClean="0">
                <a:latin typeface="Cambria"/>
                <a:cs typeface="Cambria"/>
              </a:rPr>
              <a:t>AdV</a:t>
            </a:r>
            <a:r>
              <a:rPr lang="en-GB" sz="1900" dirty="0" smtClean="0">
                <a:latin typeface="Cambria"/>
                <a:cs typeface="Cambria"/>
              </a:rPr>
              <a:t>+ </a:t>
            </a:r>
            <a:r>
              <a:rPr lang="en-GB" sz="1900" dirty="0" smtClean="0">
                <a:latin typeface="Cambria"/>
                <a:cs typeface="Cambria"/>
              </a:rPr>
              <a:t>will reach sensitivities that the infrastructure (e.g. HVAC : Heating , Vacuum, Air </a:t>
            </a:r>
            <a:r>
              <a:rPr lang="en-GB" sz="1900" dirty="0" err="1" smtClean="0">
                <a:latin typeface="Cambria"/>
                <a:cs typeface="Cambria"/>
              </a:rPr>
              <a:t>Conditionning</a:t>
            </a:r>
            <a:r>
              <a:rPr lang="en-GB" sz="1900" dirty="0" smtClean="0">
                <a:latin typeface="Cambria"/>
                <a:cs typeface="Cambria"/>
              </a:rPr>
              <a:t>)  has an impact on the sensitivities. An intelligent plan of upgrade  of the infrastructure will have to be perfected (“smart </a:t>
            </a:r>
            <a:r>
              <a:rPr lang="en-GB" sz="1900" dirty="0" err="1" smtClean="0">
                <a:latin typeface="Cambria"/>
                <a:cs typeface="Cambria"/>
              </a:rPr>
              <a:t>infarastructure</a:t>
            </a:r>
            <a:r>
              <a:rPr lang="en-GB" sz="1900" dirty="0" smtClean="0">
                <a:latin typeface="Cambria"/>
                <a:cs typeface="Cambria"/>
              </a:rPr>
              <a:t>” ?)</a:t>
            </a:r>
          </a:p>
          <a:p>
            <a:pPr marL="1828800" lvl="3" indent="-514350"/>
            <a:endParaRPr lang="en-GB" dirty="0" smtClean="0">
              <a:latin typeface="Cambria"/>
              <a:cs typeface="Cambria"/>
            </a:endParaRPr>
          </a:p>
        </p:txBody>
      </p:sp>
    </p:spTree>
    <p:extLst>
      <p:ext uri="{BB962C8B-B14F-4D97-AF65-F5344CB8AC3E}">
        <p14:creationId xmlns:p14="http://schemas.microsoft.com/office/powerpoint/2010/main" val="347836544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0800" y="124325"/>
            <a:ext cx="6096000" cy="1325562"/>
          </a:xfrm>
        </p:spPr>
        <p:txBody>
          <a:bodyPr>
            <a:normAutofit/>
          </a:bodyPr>
          <a:lstStyle/>
          <a:p>
            <a:r>
              <a:rPr lang="fr-FR" sz="2400" b="1" dirty="0" smtClean="0">
                <a:solidFill>
                  <a:srgbClr val="FF0000"/>
                </a:solidFill>
                <a:latin typeface="Times New Roman"/>
                <a:cs typeface="Times New Roman"/>
              </a:rPr>
              <a:t>STAC </a:t>
            </a:r>
            <a:r>
              <a:rPr lang="fr-FR" sz="2400" b="1" dirty="0" smtClean="0">
                <a:solidFill>
                  <a:srgbClr val="FF0000"/>
                </a:solidFill>
                <a:latin typeface="Times New Roman"/>
                <a:cs typeface="Times New Roman"/>
              </a:rPr>
              <a:t>and Council </a:t>
            </a:r>
            <a:r>
              <a:rPr lang="fr-FR" sz="2400" b="1" dirty="0" err="1" smtClean="0">
                <a:solidFill>
                  <a:srgbClr val="FF0000"/>
                </a:solidFill>
                <a:latin typeface="Times New Roman"/>
                <a:cs typeface="Times New Roman"/>
              </a:rPr>
              <a:t>recommendations</a:t>
            </a:r>
            <a:endParaRPr lang="fr-FR" sz="2400" b="1" dirty="0">
              <a:solidFill>
                <a:srgbClr val="FF0000"/>
              </a:solidFill>
              <a:latin typeface="Times New Roman"/>
              <a:cs typeface="Times New Roman"/>
            </a:endParaRPr>
          </a:p>
        </p:txBody>
      </p:sp>
      <p:sp>
        <p:nvSpPr>
          <p:cNvPr id="3" name="Espace réservé du contenu 2"/>
          <p:cNvSpPr>
            <a:spLocks noGrp="1"/>
          </p:cNvSpPr>
          <p:nvPr>
            <p:ph idx="1"/>
          </p:nvPr>
        </p:nvSpPr>
        <p:spPr>
          <a:xfrm>
            <a:off x="394908" y="1048293"/>
            <a:ext cx="8580329" cy="5101225"/>
          </a:xfrm>
        </p:spPr>
        <p:txBody>
          <a:bodyPr>
            <a:noAutofit/>
          </a:bodyPr>
          <a:lstStyle/>
          <a:p>
            <a:pPr algn="just"/>
            <a:r>
              <a:rPr lang="en-US" sz="1600" b="1" dirty="0" smtClean="0">
                <a:solidFill>
                  <a:srgbClr val="FF0000"/>
                </a:solidFill>
                <a:latin typeface="Cambria" charset="0"/>
                <a:ea typeface="Cambria" charset="0"/>
                <a:cs typeface="Cambria" charset="0"/>
              </a:rPr>
              <a:t>Commissioning</a:t>
            </a:r>
            <a:r>
              <a:rPr lang="en-US" sz="1600" b="1" dirty="0" smtClean="0">
                <a:solidFill>
                  <a:srgbClr val="FF0000"/>
                </a:solidFill>
                <a:latin typeface="Cambria" charset="0"/>
                <a:ea typeface="Cambria" charset="0"/>
                <a:cs typeface="Cambria" charset="0"/>
              </a:rPr>
              <a:t>:  </a:t>
            </a:r>
            <a:r>
              <a:rPr lang="en-US" sz="1600" b="1" dirty="0">
                <a:latin typeface="Cambria" charset="0"/>
                <a:ea typeface="Cambria" charset="0"/>
                <a:cs typeface="Cambria" charset="0"/>
              </a:rPr>
              <a:t>T</a:t>
            </a:r>
            <a:r>
              <a:rPr lang="en-US" sz="1600" b="1" dirty="0" smtClean="0">
                <a:latin typeface="Cambria" charset="0"/>
                <a:ea typeface="Cambria" charset="0"/>
                <a:cs typeface="Cambria" charset="0"/>
              </a:rPr>
              <a:t>he </a:t>
            </a:r>
            <a:r>
              <a:rPr lang="en-US" sz="1600" b="1" dirty="0">
                <a:latin typeface="Cambria" charset="0"/>
                <a:ea typeface="Cambria" charset="0"/>
                <a:cs typeface="Cambria" charset="0"/>
              </a:rPr>
              <a:t>STAC recommends that the commissioning team assesses with the EGO and Virgo leadership a series of measures to increase the size of the commissioning </a:t>
            </a:r>
            <a:r>
              <a:rPr lang="en-US" sz="1600" b="1" dirty="0" smtClean="0">
                <a:latin typeface="Cambria" charset="0"/>
                <a:ea typeface="Cambria" charset="0"/>
                <a:cs typeface="Cambria" charset="0"/>
              </a:rPr>
              <a:t>team</a:t>
            </a:r>
            <a:r>
              <a:rPr lang="en-US" sz="1600" dirty="0" smtClean="0">
                <a:latin typeface="Cambria" charset="0"/>
                <a:ea typeface="Cambria" charset="0"/>
                <a:cs typeface="Cambria" charset="0"/>
              </a:rPr>
              <a:t>. </a:t>
            </a:r>
          </a:p>
          <a:p>
            <a:pPr algn="just"/>
            <a:r>
              <a:rPr lang="en-US" sz="1600" b="1" dirty="0">
                <a:solidFill>
                  <a:srgbClr val="FF0000"/>
                </a:solidFill>
                <a:latin typeface="Cambria" charset="0"/>
                <a:ea typeface="Cambria" charset="0"/>
                <a:cs typeface="Cambria" charset="0"/>
              </a:rPr>
              <a:t>Computing. </a:t>
            </a:r>
            <a:r>
              <a:rPr lang="en-US" sz="1600" b="1" dirty="0">
                <a:latin typeface="Cambria" charset="0"/>
                <a:ea typeface="Cambria" charset="0"/>
                <a:cs typeface="Cambria" charset="0"/>
              </a:rPr>
              <a:t>The STAC recommends once again that additional computing positions be allocated to Virgo computing, probably at the Lyon and Bologna computing centers, by INFN and CNRS (and/or other funding agencies). The STAC also recommends to hire a professional computing coordinator at the international level</a:t>
            </a:r>
            <a:r>
              <a:rPr lang="en-US" sz="1600" b="1" dirty="0" smtClean="0">
                <a:latin typeface="Cambria" charset="0"/>
                <a:ea typeface="Cambria" charset="0"/>
                <a:cs typeface="Cambria" charset="0"/>
              </a:rPr>
              <a:t>.</a:t>
            </a:r>
            <a:endParaRPr lang="fr-FR" sz="1600" b="1" dirty="0">
              <a:latin typeface="Cambria" charset="0"/>
              <a:ea typeface="Cambria" charset="0"/>
              <a:cs typeface="Cambria" charset="0"/>
            </a:endParaRPr>
          </a:p>
          <a:p>
            <a:pPr algn="just"/>
            <a:r>
              <a:rPr lang="en-US" sz="1600" b="1" dirty="0" smtClean="0">
                <a:solidFill>
                  <a:srgbClr val="FF0000"/>
                </a:solidFill>
                <a:latin typeface="Cambria" charset="0"/>
                <a:ea typeface="Cambria" charset="0"/>
                <a:cs typeface="Cambria" charset="0"/>
              </a:rPr>
              <a:t>Data </a:t>
            </a:r>
            <a:r>
              <a:rPr lang="en-US" sz="1600" b="1" dirty="0" smtClean="0">
                <a:solidFill>
                  <a:srgbClr val="FF0000"/>
                </a:solidFill>
                <a:latin typeface="Cambria" charset="0"/>
                <a:ea typeface="Cambria" charset="0"/>
                <a:cs typeface="Cambria" charset="0"/>
              </a:rPr>
              <a:t>analysis on site: </a:t>
            </a:r>
            <a:r>
              <a:rPr lang="en-US" sz="1600" b="1" dirty="0" smtClean="0">
                <a:latin typeface="Cambria" charset="0"/>
                <a:ea typeface="Cambria" charset="0"/>
                <a:cs typeface="Cambria" charset="0"/>
              </a:rPr>
              <a:t>The </a:t>
            </a:r>
            <a:r>
              <a:rPr lang="en-US" sz="1600" b="1" dirty="0">
                <a:latin typeface="Cambria" charset="0"/>
                <a:ea typeface="Cambria" charset="0"/>
                <a:cs typeface="Cambria" charset="0"/>
              </a:rPr>
              <a:t>STAC recommends that EGO/VIRGO explore the possibilities of setting up a data analysis group on-site, e.g. via dedicated fellowships, attracting local researchers (university of Pisa) and/or long term </a:t>
            </a:r>
            <a:r>
              <a:rPr lang="en-US" sz="1600" b="1" dirty="0" err="1">
                <a:latin typeface="Cambria" charset="0"/>
                <a:ea typeface="Cambria" charset="0"/>
                <a:cs typeface="Cambria" charset="0"/>
              </a:rPr>
              <a:t>secondments</a:t>
            </a:r>
            <a:r>
              <a:rPr lang="en-US" sz="1600" b="1" dirty="0">
                <a:latin typeface="Cambria" charset="0"/>
                <a:ea typeface="Cambria" charset="0"/>
                <a:cs typeface="Cambria" charset="0"/>
              </a:rPr>
              <a:t> from outside groups</a:t>
            </a:r>
            <a:r>
              <a:rPr lang="en-US" sz="1600" b="1" dirty="0" smtClean="0">
                <a:latin typeface="Cambria" charset="0"/>
                <a:ea typeface="Cambria" charset="0"/>
                <a:cs typeface="Cambria" charset="0"/>
              </a:rPr>
              <a:t>.</a:t>
            </a:r>
          </a:p>
          <a:p>
            <a:pPr algn="just"/>
            <a:r>
              <a:rPr lang="fr-FR" sz="1600" b="1" dirty="0" smtClean="0">
                <a:solidFill>
                  <a:srgbClr val="FF0000"/>
                </a:solidFill>
                <a:latin typeface="Cambria" charset="0"/>
                <a:ea typeface="Cambria" charset="0"/>
                <a:cs typeface="Cambria" charset="0"/>
              </a:rPr>
              <a:t>Council :  </a:t>
            </a:r>
            <a:r>
              <a:rPr lang="en-GB" sz="1600" dirty="0" smtClean="0">
                <a:latin typeface="Cambria" charset="0"/>
                <a:ea typeface="Cambria" charset="0"/>
                <a:cs typeface="Cambria" charset="0"/>
              </a:rPr>
              <a:t>The Council strongly recommends that the Virgo Collaboration be as open as possible with external groups; their possible contribution could help in bringing more resources to the project</a:t>
            </a:r>
            <a:r>
              <a:rPr lang="en-GB" sz="1600" b="1" dirty="0" smtClean="0">
                <a:latin typeface="Cambria" charset="0"/>
                <a:ea typeface="Cambria" charset="0"/>
                <a:cs typeface="Cambria" charset="0"/>
              </a:rPr>
              <a:t>. In addition, the Council suggests stimulating the mobility of the researchers within laboratories currently participating to Virgo since the increase of manpower is unlikely to come from new institutional hires. </a:t>
            </a:r>
          </a:p>
          <a:p>
            <a:pPr algn="just"/>
            <a:r>
              <a:rPr lang="en-GB" sz="1600" b="1" dirty="0" smtClean="0">
                <a:latin typeface="Cambria" charset="0"/>
                <a:ea typeface="Cambria" charset="0"/>
                <a:cs typeface="Cambria" charset="0"/>
              </a:rPr>
              <a:t>See also Observation-Era  Revision Committee (chair Barry </a:t>
            </a:r>
            <a:r>
              <a:rPr lang="en-GB" sz="1600" b="1" dirty="0" err="1" smtClean="0">
                <a:latin typeface="Cambria" charset="0"/>
                <a:ea typeface="Cambria" charset="0"/>
                <a:cs typeface="Cambria" charset="0"/>
              </a:rPr>
              <a:t>Barrish</a:t>
            </a:r>
            <a:r>
              <a:rPr lang="en-GB" sz="1600" b="1" dirty="0" smtClean="0">
                <a:latin typeface="Cambria" charset="0"/>
                <a:ea typeface="Cambria" charset="0"/>
                <a:cs typeface="Cambria" charset="0"/>
              </a:rPr>
              <a:t>) </a:t>
            </a:r>
            <a:r>
              <a:rPr lang="en-GB" sz="1600" dirty="0" smtClean="0">
                <a:latin typeface="Cambria" charset="0"/>
                <a:ea typeface="Cambria" charset="0"/>
                <a:cs typeface="Cambria" charset="0"/>
              </a:rPr>
              <a:t> recommendations (for inspiration only):</a:t>
            </a:r>
          </a:p>
          <a:p>
            <a:pPr lvl="1" algn="just"/>
            <a:r>
              <a:rPr lang="en-GB" sz="1600" dirty="0" smtClean="0">
                <a:latin typeface="Cambria" charset="0"/>
                <a:ea typeface="Cambria" charset="0"/>
                <a:cs typeface="Cambria" charset="0"/>
              </a:rPr>
              <a:t>Concentrate actions around the production of h(t) at LIGO lab</a:t>
            </a:r>
          </a:p>
          <a:p>
            <a:pPr lvl="1" algn="just"/>
            <a:r>
              <a:rPr lang="en-GB" sz="1600" dirty="0" smtClean="0">
                <a:latin typeface="Cambria" charset="0"/>
                <a:ea typeface="Cambria" charset="0"/>
                <a:cs typeface="Cambria" charset="0"/>
              </a:rPr>
              <a:t>Define new bodies  (Council, Management team, Program committee)  , membership fees </a:t>
            </a:r>
            <a:endParaRPr lang="fr-FR" sz="1600" dirty="0">
              <a:latin typeface="Cambria" charset="0"/>
              <a:ea typeface="Cambria" charset="0"/>
              <a:cs typeface="Cambria" charset="0"/>
            </a:endParaRPr>
          </a:p>
          <a:p>
            <a:endParaRPr lang="fr-FR" sz="1600" b="1" dirty="0">
              <a:solidFill>
                <a:srgbClr val="FF0000"/>
              </a:solidFill>
              <a:latin typeface="Cambria" charset="0"/>
              <a:ea typeface="Cambria" charset="0"/>
              <a:cs typeface="Cambria" charset="0"/>
            </a:endParaRPr>
          </a:p>
          <a:p>
            <a:pPr algn="just"/>
            <a:endParaRPr lang="fr-FR" sz="1600" dirty="0">
              <a:solidFill>
                <a:srgbClr val="FF0000"/>
              </a:solidFill>
            </a:endParaRPr>
          </a:p>
        </p:txBody>
      </p:sp>
    </p:spTree>
    <p:extLst>
      <p:ext uri="{BB962C8B-B14F-4D97-AF65-F5344CB8AC3E}">
        <p14:creationId xmlns:p14="http://schemas.microsoft.com/office/powerpoint/2010/main" val="7992035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7684" y="274638"/>
            <a:ext cx="6741862" cy="1088559"/>
          </a:xfrm>
        </p:spPr>
        <p:txBody>
          <a:bodyPr>
            <a:normAutofit/>
          </a:bodyPr>
          <a:lstStyle/>
          <a:p>
            <a:r>
              <a:rPr lang="en-GB" sz="2800" b="1" dirty="0" smtClean="0">
                <a:solidFill>
                  <a:srgbClr val="FF0000"/>
                </a:solidFill>
                <a:latin typeface="Cambria" charset="0"/>
                <a:ea typeface="Cambria" charset="0"/>
                <a:cs typeface="Cambria" charset="0"/>
              </a:rPr>
              <a:t>HR Opportunities in EGO</a:t>
            </a:r>
            <a:r>
              <a:rPr lang="en-GB" sz="3600" dirty="0" smtClean="0">
                <a:latin typeface="Times New Roman"/>
                <a:cs typeface="Times New Roman"/>
              </a:rPr>
              <a:t> </a:t>
            </a:r>
            <a:endParaRPr lang="en-GB" sz="3600" dirty="0">
              <a:latin typeface="Times New Roman"/>
              <a:cs typeface="Times New Roman"/>
            </a:endParaRPr>
          </a:p>
        </p:txBody>
      </p:sp>
      <p:sp>
        <p:nvSpPr>
          <p:cNvPr id="3" name="Espace réservé du contenu 2"/>
          <p:cNvSpPr>
            <a:spLocks noGrp="1"/>
          </p:cNvSpPr>
          <p:nvPr>
            <p:ph idx="1"/>
          </p:nvPr>
        </p:nvSpPr>
        <p:spPr>
          <a:xfrm>
            <a:off x="0" y="1376113"/>
            <a:ext cx="9144001" cy="4975964"/>
          </a:xfrm>
        </p:spPr>
        <p:txBody>
          <a:bodyPr>
            <a:normAutofit/>
          </a:bodyPr>
          <a:lstStyle/>
          <a:p>
            <a:pPr marL="1371600" lvl="2" indent="-514350">
              <a:buFont typeface="+mj-lt"/>
              <a:buAutoNum type="arabicPeriod"/>
            </a:pPr>
            <a:r>
              <a:rPr lang="en-GB" sz="2300" dirty="0" smtClean="0">
                <a:latin typeface="Cambria"/>
                <a:cs typeface="Cambria"/>
              </a:rPr>
              <a:t>Recruit </a:t>
            </a:r>
            <a:r>
              <a:rPr lang="en-GB" sz="2300" dirty="0">
                <a:latin typeface="Cambria"/>
                <a:cs typeface="Cambria"/>
              </a:rPr>
              <a:t>a commissioning expert and an operator (temporary </a:t>
            </a:r>
            <a:r>
              <a:rPr lang="en-GB" sz="2300" dirty="0" smtClean="0">
                <a:latin typeface="Cambria"/>
                <a:cs typeface="Cambria"/>
              </a:rPr>
              <a:t>with </a:t>
            </a:r>
            <a:r>
              <a:rPr lang="en-GB" sz="2300" dirty="0">
                <a:latin typeface="Cambria"/>
                <a:cs typeface="Cambria"/>
              </a:rPr>
              <a:t>option of </a:t>
            </a:r>
            <a:r>
              <a:rPr lang="en-GB" sz="2300" dirty="0" smtClean="0">
                <a:latin typeface="Cambria"/>
                <a:cs typeface="Cambria"/>
              </a:rPr>
              <a:t>permanence) with funds included  in  current budget</a:t>
            </a:r>
          </a:p>
          <a:p>
            <a:pPr marL="1371600" lvl="2" indent="-514350">
              <a:buFont typeface="+mj-lt"/>
              <a:buAutoNum type="arabicPeriod"/>
            </a:pPr>
            <a:r>
              <a:rPr lang="en-GB" sz="2300" dirty="0" smtClean="0">
                <a:latin typeface="Cambria"/>
                <a:cs typeface="Cambria"/>
              </a:rPr>
              <a:t>Recruit a high level Quality  Responsible,  associated with other high level functions </a:t>
            </a:r>
            <a:r>
              <a:rPr lang="en-GB" sz="2300" dirty="0" smtClean="0">
                <a:latin typeface="Cambria"/>
                <a:cs typeface="Cambria"/>
              </a:rPr>
              <a:t> (e.g.  </a:t>
            </a:r>
            <a:r>
              <a:rPr lang="en-GB" sz="2300" dirty="0" smtClean="0">
                <a:latin typeface="Cambria"/>
                <a:cs typeface="Cambria"/>
              </a:rPr>
              <a:t>“smart” </a:t>
            </a:r>
            <a:r>
              <a:rPr lang="en-GB" sz="2300" dirty="0" smtClean="0">
                <a:latin typeface="Cambria"/>
                <a:cs typeface="Cambria"/>
              </a:rPr>
              <a:t>HVAC upgrade) within </a:t>
            </a:r>
            <a:r>
              <a:rPr lang="en-GB" sz="2300" dirty="0" smtClean="0">
                <a:latin typeface="Cambria"/>
                <a:cs typeface="Cambria"/>
              </a:rPr>
              <a:t>the EGO organisation. </a:t>
            </a:r>
          </a:p>
          <a:p>
            <a:pPr marL="1371600" lvl="2" indent="-514350">
              <a:buFont typeface="+mj-lt"/>
              <a:buAutoNum type="arabicPeriod"/>
            </a:pPr>
            <a:r>
              <a:rPr lang="en-GB" sz="2300" dirty="0" smtClean="0">
                <a:latin typeface="Cambria"/>
                <a:cs typeface="Cambria"/>
              </a:rPr>
              <a:t>Propose to Virgo laboratories, cofounding of postdocs and engineers, ready to spend at least one year on site (commissioning, </a:t>
            </a:r>
            <a:r>
              <a:rPr lang="en-GB" sz="2300" dirty="0" smtClean="0">
                <a:latin typeface="Cambria"/>
                <a:cs typeface="Cambria"/>
              </a:rPr>
              <a:t>IT,</a:t>
            </a:r>
            <a:r>
              <a:rPr lang="mr-IN" sz="2300" dirty="0" smtClean="0">
                <a:latin typeface="Cambria"/>
                <a:cs typeface="Cambria"/>
              </a:rPr>
              <a:t>…</a:t>
            </a:r>
            <a:r>
              <a:rPr lang="en-GB" sz="2300" dirty="0" smtClean="0">
                <a:latin typeface="Cambria"/>
                <a:cs typeface="Cambria"/>
              </a:rPr>
              <a:t>) .</a:t>
            </a:r>
          </a:p>
          <a:p>
            <a:pPr marL="1828800" lvl="3" indent="-514350">
              <a:buFont typeface="+mj-lt"/>
              <a:buAutoNum type="arabicPeriod"/>
            </a:pPr>
            <a:r>
              <a:rPr lang="en-GB" sz="1900" dirty="0" smtClean="0">
                <a:latin typeface="Cambria"/>
                <a:cs typeface="Cambria"/>
              </a:rPr>
              <a:t> </a:t>
            </a:r>
            <a:r>
              <a:rPr lang="en-GB" sz="1900" dirty="0" smtClean="0">
                <a:latin typeface="Cambria"/>
                <a:cs typeface="Cambria"/>
              </a:rPr>
              <a:t>For this a budget from investment will be redirected</a:t>
            </a:r>
            <a:r>
              <a:rPr lang="en-GB" sz="1900" dirty="0" smtClean="0">
                <a:latin typeface="Cambria"/>
                <a:cs typeface="Cambria"/>
              </a:rPr>
              <a:t>.</a:t>
            </a:r>
          </a:p>
          <a:p>
            <a:pPr marL="1828800" lvl="3" indent="-514350">
              <a:buFont typeface="+mj-lt"/>
              <a:buAutoNum type="arabicPeriod"/>
            </a:pPr>
            <a:r>
              <a:rPr lang="en-GB" sz="1900" dirty="0" smtClean="0">
                <a:latin typeface="Cambria"/>
                <a:cs typeface="Cambria"/>
              </a:rPr>
              <a:t>  </a:t>
            </a:r>
            <a:r>
              <a:rPr lang="en-GB" sz="1900" dirty="0" smtClean="0">
                <a:latin typeface="Cambria"/>
                <a:cs typeface="Cambria"/>
              </a:rPr>
              <a:t>Positive reactions from </a:t>
            </a:r>
            <a:r>
              <a:rPr lang="en-GB" sz="1900" dirty="0" smtClean="0">
                <a:latin typeface="Cambria"/>
                <a:cs typeface="Cambria"/>
              </a:rPr>
              <a:t>CNRS and Italian labs   (</a:t>
            </a:r>
            <a:r>
              <a:rPr lang="en-GB" sz="1900" dirty="0" err="1" smtClean="0">
                <a:latin typeface="Cambria"/>
                <a:cs typeface="Cambria"/>
              </a:rPr>
              <a:t>Projetto</a:t>
            </a:r>
            <a:r>
              <a:rPr lang="en-GB" sz="1900" dirty="0" smtClean="0">
                <a:latin typeface="Cambria"/>
                <a:cs typeface="Cambria"/>
              </a:rPr>
              <a:t> </a:t>
            </a:r>
            <a:r>
              <a:rPr lang="en-GB" sz="1900" dirty="0" smtClean="0">
                <a:latin typeface="Cambria"/>
                <a:cs typeface="Cambria"/>
              </a:rPr>
              <a:t>Premiale MUR/INFN </a:t>
            </a:r>
            <a:r>
              <a:rPr lang="en-GB" sz="1900" dirty="0">
                <a:latin typeface="Cambria"/>
                <a:cs typeface="Cambria"/>
              </a:rPr>
              <a:t>)</a:t>
            </a:r>
            <a:r>
              <a:rPr lang="en-GB" sz="1900" dirty="0" smtClean="0">
                <a:latin typeface="Cambria"/>
                <a:cs typeface="Cambria"/>
              </a:rPr>
              <a:t> </a:t>
            </a:r>
            <a:r>
              <a:rPr lang="en-GB" sz="1900" dirty="0" smtClean="0">
                <a:latin typeface="Cambria"/>
                <a:cs typeface="Cambria"/>
              </a:rPr>
              <a:t>open to other countries of </a:t>
            </a:r>
            <a:r>
              <a:rPr lang="en-GB" sz="1900" dirty="0" smtClean="0">
                <a:latin typeface="Cambria"/>
                <a:cs typeface="Cambria"/>
              </a:rPr>
              <a:t>course.</a:t>
            </a:r>
          </a:p>
          <a:p>
            <a:pPr marL="1371600" lvl="2" indent="-514350">
              <a:buFont typeface="+mj-lt"/>
              <a:buAutoNum type="arabicPeriod"/>
            </a:pPr>
            <a:r>
              <a:rPr lang="en-GB" dirty="0" smtClean="0">
                <a:latin typeface="Cambria"/>
                <a:cs typeface="Cambria"/>
              </a:rPr>
              <a:t>MC fellowships </a:t>
            </a:r>
            <a:endParaRPr lang="en-GB" dirty="0" smtClean="0">
              <a:latin typeface="Cambria"/>
              <a:cs typeface="Cambria"/>
            </a:endParaRPr>
          </a:p>
          <a:p>
            <a:pPr marL="1828800" lvl="3" indent="-514350"/>
            <a:endParaRPr lang="en-GB" dirty="0" smtClean="0">
              <a:latin typeface="Cambria"/>
              <a:cs typeface="Cambria"/>
            </a:endParaRPr>
          </a:p>
          <a:p>
            <a:pPr marL="1371600" lvl="2" indent="-514350"/>
            <a:endParaRPr lang="en-GB" dirty="0" smtClean="0">
              <a:latin typeface="Cambria"/>
              <a:cs typeface="Cambria"/>
            </a:endParaRPr>
          </a:p>
        </p:txBody>
      </p:sp>
    </p:spTree>
    <p:extLst>
      <p:ext uri="{BB962C8B-B14F-4D97-AF65-F5344CB8AC3E}">
        <p14:creationId xmlns:p14="http://schemas.microsoft.com/office/powerpoint/2010/main" val="10752444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mph" presetSubtype="0" fill="hold" nodeType="clickEffect">
                                  <p:stCondLst>
                                    <p:cond delay="0"/>
                                  </p:stCondLst>
                                  <p:childTnLst>
                                    <p:animClr clrSpc="hsl" dir="cw">
                                      <p:cBhvr override="childStyle">
                                        <p:cTn id="6" dur="500" fill="hold"/>
                                        <p:tgtEl>
                                          <p:spTgt spid="3">
                                            <p:txEl>
                                              <p:pRg st="2" end="2"/>
                                            </p:txEl>
                                          </p:spTgt>
                                        </p:tgtEl>
                                        <p:attrNameLst>
                                          <p:attrName>style.color</p:attrName>
                                        </p:attrNameLst>
                                      </p:cBhvr>
                                      <p:by>
                                        <p:hsl h="-7200000" s="0" l="0"/>
                                      </p:by>
                                    </p:animClr>
                                    <p:animClr clrSpc="hsl" dir="cw">
                                      <p:cBhvr>
                                        <p:cTn id="7" dur="500" fill="hold"/>
                                        <p:tgtEl>
                                          <p:spTgt spid="3">
                                            <p:txEl>
                                              <p:pRg st="2" end="2"/>
                                            </p:txEl>
                                          </p:spTgt>
                                        </p:tgtEl>
                                        <p:attrNameLst>
                                          <p:attrName>fillcolor</p:attrName>
                                        </p:attrNameLst>
                                      </p:cBhvr>
                                      <p:by>
                                        <p:hsl h="-7200000" s="0" l="0"/>
                                      </p:by>
                                    </p:animClr>
                                    <p:animClr clrSpc="hsl" dir="cw">
                                      <p:cBhvr>
                                        <p:cTn id="8" dur="500" fill="hold"/>
                                        <p:tgtEl>
                                          <p:spTgt spid="3">
                                            <p:txEl>
                                              <p:pRg st="2" end="2"/>
                                            </p:txEl>
                                          </p:spTgt>
                                        </p:tgtEl>
                                        <p:attrNameLst>
                                          <p:attrName>stroke.color</p:attrName>
                                        </p:attrNameLst>
                                      </p:cBhvr>
                                      <p:by>
                                        <p:hsl h="-7200000" s="0" l="0"/>
                                      </p:by>
                                    </p:animClr>
                                    <p:set>
                                      <p:cBhvr>
                                        <p:cTn id="9" dur="500" fill="hold"/>
                                        <p:tgtEl>
                                          <p:spTgt spid="3">
                                            <p:txEl>
                                              <p:pRg st="2" end="2"/>
                                            </p:txEl>
                                          </p:spTgt>
                                        </p:tgtEl>
                                        <p:attrNameLst>
                                          <p:attrName>fill.type</p:attrName>
                                        </p:attrNameLst>
                                      </p:cBhvr>
                                      <p:to>
                                        <p:strVal val="solid"/>
                                      </p:to>
                                    </p:set>
                                  </p:childTnLst>
                                </p:cTn>
                              </p:par>
                              <p:par>
                                <p:cTn id="10" presetID="22" presetClass="emph" presetSubtype="0" fill="hold" nodeType="withEffect">
                                  <p:stCondLst>
                                    <p:cond delay="0"/>
                                  </p:stCondLst>
                                  <p:childTnLst>
                                    <p:animClr clrSpc="hsl" dir="cw">
                                      <p:cBhvr override="childStyle">
                                        <p:cTn id="11" dur="500" fill="hold"/>
                                        <p:tgtEl>
                                          <p:spTgt spid="3">
                                            <p:txEl>
                                              <p:pRg st="3" end="3"/>
                                            </p:txEl>
                                          </p:spTgt>
                                        </p:tgtEl>
                                        <p:attrNameLst>
                                          <p:attrName>style.color</p:attrName>
                                        </p:attrNameLst>
                                      </p:cBhvr>
                                      <p:by>
                                        <p:hsl h="-7200000" s="0" l="0"/>
                                      </p:by>
                                    </p:animClr>
                                    <p:animClr clrSpc="hsl" dir="cw">
                                      <p:cBhvr>
                                        <p:cTn id="12" dur="500" fill="hold"/>
                                        <p:tgtEl>
                                          <p:spTgt spid="3">
                                            <p:txEl>
                                              <p:pRg st="3" end="3"/>
                                            </p:txEl>
                                          </p:spTgt>
                                        </p:tgtEl>
                                        <p:attrNameLst>
                                          <p:attrName>fillcolor</p:attrName>
                                        </p:attrNameLst>
                                      </p:cBhvr>
                                      <p:by>
                                        <p:hsl h="-7200000" s="0" l="0"/>
                                      </p:by>
                                    </p:animClr>
                                    <p:animClr clrSpc="hsl" dir="cw">
                                      <p:cBhvr>
                                        <p:cTn id="13" dur="500" fill="hold"/>
                                        <p:tgtEl>
                                          <p:spTgt spid="3">
                                            <p:txEl>
                                              <p:pRg st="3" end="3"/>
                                            </p:txEl>
                                          </p:spTgt>
                                        </p:tgtEl>
                                        <p:attrNameLst>
                                          <p:attrName>stroke.color</p:attrName>
                                        </p:attrNameLst>
                                      </p:cBhvr>
                                      <p:by>
                                        <p:hsl h="-7200000" s="0" l="0"/>
                                      </p:by>
                                    </p:animClr>
                                    <p:set>
                                      <p:cBhvr>
                                        <p:cTn id="14" dur="500" fill="hold"/>
                                        <p:tgtEl>
                                          <p:spTgt spid="3">
                                            <p:txEl>
                                              <p:pRg st="3" end="3"/>
                                            </p:txEl>
                                          </p:spTgt>
                                        </p:tgtEl>
                                        <p:attrNameLst>
                                          <p:attrName>fill.type</p:attrName>
                                        </p:attrNameLst>
                                      </p:cBhvr>
                                      <p:to>
                                        <p:strVal val="solid"/>
                                      </p:to>
                                    </p:set>
                                  </p:childTnLst>
                                </p:cTn>
                              </p:par>
                              <p:par>
                                <p:cTn id="15" presetID="22" presetClass="emph" presetSubtype="0" fill="hold" nodeType="withEffect">
                                  <p:stCondLst>
                                    <p:cond delay="0"/>
                                  </p:stCondLst>
                                  <p:childTnLst>
                                    <p:animClr clrSpc="hsl" dir="cw">
                                      <p:cBhvr override="childStyle">
                                        <p:cTn id="16" dur="500" fill="hold"/>
                                        <p:tgtEl>
                                          <p:spTgt spid="3">
                                            <p:txEl>
                                              <p:pRg st="4" end="4"/>
                                            </p:txEl>
                                          </p:spTgt>
                                        </p:tgtEl>
                                        <p:attrNameLst>
                                          <p:attrName>style.color</p:attrName>
                                        </p:attrNameLst>
                                      </p:cBhvr>
                                      <p:by>
                                        <p:hsl h="-7200000" s="0" l="0"/>
                                      </p:by>
                                    </p:animClr>
                                    <p:animClr clrSpc="hsl" dir="cw">
                                      <p:cBhvr>
                                        <p:cTn id="17" dur="500" fill="hold"/>
                                        <p:tgtEl>
                                          <p:spTgt spid="3">
                                            <p:txEl>
                                              <p:pRg st="4" end="4"/>
                                            </p:txEl>
                                          </p:spTgt>
                                        </p:tgtEl>
                                        <p:attrNameLst>
                                          <p:attrName>fillcolor</p:attrName>
                                        </p:attrNameLst>
                                      </p:cBhvr>
                                      <p:by>
                                        <p:hsl h="-7200000" s="0" l="0"/>
                                      </p:by>
                                    </p:animClr>
                                    <p:animClr clrSpc="hsl" dir="cw">
                                      <p:cBhvr>
                                        <p:cTn id="18" dur="500" fill="hold"/>
                                        <p:tgtEl>
                                          <p:spTgt spid="3">
                                            <p:txEl>
                                              <p:pRg st="4" end="4"/>
                                            </p:txEl>
                                          </p:spTgt>
                                        </p:tgtEl>
                                        <p:attrNameLst>
                                          <p:attrName>stroke.color</p:attrName>
                                        </p:attrNameLst>
                                      </p:cBhvr>
                                      <p:by>
                                        <p:hsl h="-7200000" s="0" l="0"/>
                                      </p:by>
                                    </p:animClr>
                                    <p:set>
                                      <p:cBhvr>
                                        <p:cTn id="19" dur="500" fill="hold"/>
                                        <p:tgtEl>
                                          <p:spTgt spid="3">
                                            <p:txEl>
                                              <p:pRg st="4" end="4"/>
                                            </p:txEl>
                                          </p:spTgt>
                                        </p:tgtEl>
                                        <p:attrNameLst>
                                          <p:attrName>fill.type</p:attrName>
                                        </p:attrNameLst>
                                      </p:cBhvr>
                                      <p:to>
                                        <p:strVal val="solid"/>
                                      </p:to>
                                    </p:set>
                                  </p:childTnLst>
                                </p:cTn>
                              </p:par>
                              <p:par>
                                <p:cTn id="20" presetID="22" presetClass="emph" presetSubtype="0" fill="hold" nodeType="withEffect">
                                  <p:stCondLst>
                                    <p:cond delay="0"/>
                                  </p:stCondLst>
                                  <p:childTnLst>
                                    <p:animClr clrSpc="hsl" dir="cw">
                                      <p:cBhvr override="childStyle">
                                        <p:cTn id="21" dur="500" fill="hold"/>
                                        <p:tgtEl>
                                          <p:spTgt spid="3">
                                            <p:txEl>
                                              <p:pRg st="5" end="5"/>
                                            </p:txEl>
                                          </p:spTgt>
                                        </p:tgtEl>
                                        <p:attrNameLst>
                                          <p:attrName>style.color</p:attrName>
                                        </p:attrNameLst>
                                      </p:cBhvr>
                                      <p:by>
                                        <p:hsl h="-7200000" s="0" l="0"/>
                                      </p:by>
                                    </p:animClr>
                                    <p:animClr clrSpc="hsl" dir="cw">
                                      <p:cBhvr>
                                        <p:cTn id="22" dur="500" fill="hold"/>
                                        <p:tgtEl>
                                          <p:spTgt spid="3">
                                            <p:txEl>
                                              <p:pRg st="5" end="5"/>
                                            </p:txEl>
                                          </p:spTgt>
                                        </p:tgtEl>
                                        <p:attrNameLst>
                                          <p:attrName>fillcolor</p:attrName>
                                        </p:attrNameLst>
                                      </p:cBhvr>
                                      <p:by>
                                        <p:hsl h="-7200000" s="0" l="0"/>
                                      </p:by>
                                    </p:animClr>
                                    <p:animClr clrSpc="hsl" dir="cw">
                                      <p:cBhvr>
                                        <p:cTn id="23" dur="500" fill="hold"/>
                                        <p:tgtEl>
                                          <p:spTgt spid="3">
                                            <p:txEl>
                                              <p:pRg st="5" end="5"/>
                                            </p:txEl>
                                          </p:spTgt>
                                        </p:tgtEl>
                                        <p:attrNameLst>
                                          <p:attrName>stroke.color</p:attrName>
                                        </p:attrNameLst>
                                      </p:cBhvr>
                                      <p:by>
                                        <p:hsl h="-7200000" s="0" l="0"/>
                                      </p:by>
                                    </p:animClr>
                                    <p:set>
                                      <p:cBhvr>
                                        <p:cTn id="24" dur="500" fill="hold"/>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7684" y="0"/>
            <a:ext cx="6741862" cy="1088559"/>
          </a:xfrm>
        </p:spPr>
        <p:txBody>
          <a:bodyPr>
            <a:normAutofit/>
          </a:bodyPr>
          <a:lstStyle/>
          <a:p>
            <a:r>
              <a:rPr lang="en-GB" sz="2800" b="1" dirty="0" smtClean="0">
                <a:solidFill>
                  <a:srgbClr val="FF0000"/>
                </a:solidFill>
                <a:latin typeface="Cambria" charset="0"/>
                <a:ea typeface="Cambria" charset="0"/>
                <a:cs typeface="Cambria" charset="0"/>
              </a:rPr>
              <a:t>A list </a:t>
            </a:r>
            <a:r>
              <a:rPr lang="en-GB" sz="2800" b="1" dirty="0" smtClean="0">
                <a:solidFill>
                  <a:srgbClr val="FF0000"/>
                </a:solidFill>
                <a:latin typeface="Cambria" charset="0"/>
                <a:ea typeface="Cambria" charset="0"/>
                <a:cs typeface="Cambria" charset="0"/>
              </a:rPr>
              <a:t>of possible Marie Curie Fellowships</a:t>
            </a:r>
            <a:r>
              <a:rPr lang="en-GB" sz="3600" dirty="0" smtClean="0">
                <a:latin typeface="Times New Roman"/>
                <a:cs typeface="Times New Roman"/>
              </a:rPr>
              <a:t> </a:t>
            </a:r>
            <a:r>
              <a:rPr lang="en-GB" sz="3600" dirty="0" smtClean="0">
                <a:solidFill>
                  <a:srgbClr val="FF0000"/>
                </a:solidFill>
                <a:latin typeface="Times New Roman"/>
                <a:cs typeface="Times New Roman"/>
              </a:rPr>
              <a:t> </a:t>
            </a:r>
            <a:r>
              <a:rPr lang="en-GB" sz="2800" dirty="0" smtClean="0">
                <a:solidFill>
                  <a:srgbClr val="FF0000"/>
                </a:solidFill>
                <a:latin typeface="Times New Roman"/>
                <a:cs typeface="Times New Roman"/>
              </a:rPr>
              <a:t>@EGO</a:t>
            </a:r>
            <a:endParaRPr lang="en-GB" sz="2800" dirty="0">
              <a:solidFill>
                <a:srgbClr val="FF0000"/>
              </a:solidFill>
              <a:latin typeface="Times New Roman"/>
              <a:cs typeface="Times New Roman"/>
            </a:endParaRPr>
          </a:p>
        </p:txBody>
      </p:sp>
      <p:sp>
        <p:nvSpPr>
          <p:cNvPr id="3" name="Espace réservé du contenu 2"/>
          <p:cNvSpPr>
            <a:spLocks noGrp="1"/>
          </p:cNvSpPr>
          <p:nvPr>
            <p:ph idx="1"/>
          </p:nvPr>
        </p:nvSpPr>
        <p:spPr>
          <a:xfrm>
            <a:off x="0" y="1220963"/>
            <a:ext cx="9144001" cy="4975964"/>
          </a:xfrm>
        </p:spPr>
        <p:txBody>
          <a:bodyPr>
            <a:normAutofit fontScale="85000" lnSpcReduction="10000"/>
          </a:bodyPr>
          <a:lstStyle/>
          <a:p>
            <a:pPr marL="971550" lvl="1" indent="-514350">
              <a:buFont typeface="+mj-lt"/>
              <a:buAutoNum type="arabicPeriod"/>
            </a:pPr>
            <a:r>
              <a:rPr lang="en-GB" sz="1600" dirty="0" smtClean="0">
                <a:solidFill>
                  <a:srgbClr val="FF0000"/>
                </a:solidFill>
                <a:latin typeface="Cambria"/>
                <a:cs typeface="Cambria"/>
              </a:rPr>
              <a:t>A call of MC Fellowships open, closing date: 11 September</a:t>
            </a:r>
          </a:p>
          <a:p>
            <a:pPr marL="971550" lvl="1" indent="-514350">
              <a:buFont typeface="+mj-lt"/>
              <a:buAutoNum type="arabicPeriod"/>
            </a:pPr>
            <a:r>
              <a:rPr lang="en-GB" sz="1600" dirty="0" smtClean="0">
                <a:latin typeface="Cambria"/>
                <a:cs typeface="Cambria"/>
              </a:rPr>
              <a:t>A collection of themes from the heads of </a:t>
            </a:r>
            <a:r>
              <a:rPr lang="en-GB" sz="1600" dirty="0" smtClean="0">
                <a:latin typeface="Cambria"/>
                <a:cs typeface="Cambria"/>
              </a:rPr>
              <a:t>Department</a:t>
            </a:r>
            <a:r>
              <a:rPr lang="en-GB" sz="1600" dirty="0" smtClean="0">
                <a:latin typeface="Cambria"/>
                <a:cs typeface="Cambria"/>
              </a:rPr>
              <a:t>, will be published at the EGO web site next week</a:t>
            </a:r>
            <a:endParaRPr lang="fr-FR" sz="1600" dirty="0" smtClean="0">
              <a:latin typeface="Cambria"/>
              <a:cs typeface="Cambria"/>
            </a:endParaRPr>
          </a:p>
          <a:p>
            <a:pPr marL="1371600" lvl="2" indent="-514350">
              <a:buFont typeface="+mj-lt"/>
              <a:buAutoNum type="arabicPeriod"/>
            </a:pPr>
            <a:r>
              <a:rPr lang="fr-FR" sz="1600" dirty="0" smtClean="0">
                <a:latin typeface="Cambria"/>
                <a:cs typeface="Cambria"/>
              </a:rPr>
              <a:t> </a:t>
            </a:r>
            <a:r>
              <a:rPr lang="fr-FR" sz="1600" dirty="0" smtClean="0">
                <a:latin typeface="Cambria"/>
                <a:cs typeface="Cambria"/>
              </a:rPr>
              <a:t>Optical simulations</a:t>
            </a:r>
          </a:p>
          <a:p>
            <a:pPr marL="1371600" lvl="2" indent="-514350">
              <a:buFont typeface="+mj-lt"/>
              <a:buAutoNum type="arabicPeriod"/>
            </a:pPr>
            <a:r>
              <a:rPr lang="fr-FR" sz="1600" dirty="0" smtClean="0">
                <a:latin typeface="Cambria"/>
                <a:cs typeface="Cambria"/>
              </a:rPr>
              <a:t> </a:t>
            </a:r>
            <a:r>
              <a:rPr lang="fr-FR" sz="1600" dirty="0" err="1" smtClean="0">
                <a:latin typeface="Cambria"/>
                <a:cs typeface="Cambria"/>
              </a:rPr>
              <a:t>Stray</a:t>
            </a:r>
            <a:r>
              <a:rPr lang="fr-FR" sz="1600" dirty="0" smtClean="0">
                <a:latin typeface="Cambria"/>
                <a:cs typeface="Cambria"/>
              </a:rPr>
              <a:t> </a:t>
            </a:r>
            <a:r>
              <a:rPr lang="fr-FR" sz="1600" dirty="0">
                <a:latin typeface="Cambria"/>
                <a:cs typeface="Cambria"/>
              </a:rPr>
              <a:t>light control </a:t>
            </a:r>
            <a:r>
              <a:rPr lang="fr-FR" sz="1600" dirty="0" smtClean="0">
                <a:latin typeface="Cambria"/>
                <a:cs typeface="Cambria"/>
              </a:rPr>
              <a:t> </a:t>
            </a:r>
          </a:p>
          <a:p>
            <a:pPr marL="1371600" lvl="2" indent="-514350">
              <a:buFont typeface="+mj-lt"/>
              <a:buAutoNum type="arabicPeriod"/>
            </a:pPr>
            <a:r>
              <a:rPr lang="fr-FR" sz="1600" dirty="0" smtClean="0">
                <a:latin typeface="Cambria"/>
                <a:cs typeface="Cambria"/>
              </a:rPr>
              <a:t> </a:t>
            </a:r>
            <a:r>
              <a:rPr lang="fr-FR" sz="1600" dirty="0" err="1" smtClean="0">
                <a:latin typeface="Cambria"/>
                <a:cs typeface="Cambria"/>
              </a:rPr>
              <a:t>Low</a:t>
            </a:r>
            <a:r>
              <a:rPr lang="fr-FR" sz="1600" dirty="0" smtClean="0">
                <a:latin typeface="Cambria"/>
                <a:cs typeface="Cambria"/>
              </a:rPr>
              <a:t> </a:t>
            </a:r>
            <a:r>
              <a:rPr lang="fr-FR" sz="1600" dirty="0" err="1">
                <a:latin typeface="Cambria"/>
                <a:cs typeface="Cambria"/>
              </a:rPr>
              <a:t>loss</a:t>
            </a:r>
            <a:r>
              <a:rPr lang="fr-FR" sz="1600" dirty="0">
                <a:latin typeface="Cambria"/>
                <a:cs typeface="Cambria"/>
              </a:rPr>
              <a:t> Faraday </a:t>
            </a:r>
            <a:r>
              <a:rPr lang="fr-FR" sz="1600" dirty="0" err="1">
                <a:latin typeface="Cambria"/>
                <a:cs typeface="Cambria"/>
              </a:rPr>
              <a:t>isolators</a:t>
            </a:r>
            <a:r>
              <a:rPr lang="fr-FR" sz="1600" dirty="0">
                <a:latin typeface="Cambria"/>
                <a:cs typeface="Cambria"/>
              </a:rPr>
              <a:t> </a:t>
            </a:r>
            <a:endParaRPr lang="fr-FR" sz="1600" dirty="0" smtClean="0">
              <a:latin typeface="Cambria"/>
              <a:cs typeface="Cambria"/>
            </a:endParaRPr>
          </a:p>
          <a:p>
            <a:pPr marL="1371600" lvl="2" indent="-514350">
              <a:buFont typeface="+mj-lt"/>
              <a:buAutoNum type="arabicPeriod"/>
            </a:pPr>
            <a:r>
              <a:rPr lang="fr-FR" sz="1600" dirty="0" smtClean="0">
                <a:latin typeface="Cambria"/>
                <a:cs typeface="Cambria"/>
              </a:rPr>
              <a:t>Active </a:t>
            </a:r>
            <a:r>
              <a:rPr lang="fr-FR" sz="1600" dirty="0" err="1">
                <a:latin typeface="Cambria"/>
                <a:cs typeface="Cambria"/>
              </a:rPr>
              <a:t>wavefront</a:t>
            </a:r>
            <a:r>
              <a:rPr lang="fr-FR" sz="1600" dirty="0">
                <a:latin typeface="Cambria"/>
                <a:cs typeface="Cambria"/>
              </a:rPr>
              <a:t> correction system </a:t>
            </a:r>
            <a:r>
              <a:rPr lang="fr-FR" sz="1600" dirty="0" err="1">
                <a:latin typeface="Cambria"/>
                <a:cs typeface="Cambria"/>
              </a:rPr>
              <a:t>development</a:t>
            </a:r>
            <a:r>
              <a:rPr lang="fr-FR" sz="1600" dirty="0">
                <a:latin typeface="Cambria"/>
                <a:cs typeface="Cambria"/>
              </a:rPr>
              <a:t> </a:t>
            </a:r>
            <a:endParaRPr lang="fr-FR" sz="1600" dirty="0" smtClean="0">
              <a:latin typeface="Cambria"/>
              <a:cs typeface="Cambria"/>
            </a:endParaRPr>
          </a:p>
          <a:p>
            <a:pPr marL="1371600" lvl="2" indent="-514350">
              <a:buFont typeface="+mj-lt"/>
              <a:buAutoNum type="arabicPeriod"/>
            </a:pPr>
            <a:r>
              <a:rPr lang="fr-FR" sz="1600" dirty="0" err="1" smtClean="0">
                <a:latin typeface="Cambria"/>
                <a:cs typeface="Cambria"/>
              </a:rPr>
              <a:t>Cavity</a:t>
            </a:r>
            <a:r>
              <a:rPr lang="fr-FR" sz="1600" dirty="0" smtClean="0">
                <a:latin typeface="Cambria"/>
                <a:cs typeface="Cambria"/>
              </a:rPr>
              <a:t> </a:t>
            </a:r>
            <a:r>
              <a:rPr lang="fr-FR" sz="1600" dirty="0" err="1">
                <a:latin typeface="Cambria"/>
                <a:cs typeface="Cambria"/>
              </a:rPr>
              <a:t>alignment</a:t>
            </a:r>
            <a:r>
              <a:rPr lang="fr-FR" sz="1600" dirty="0">
                <a:latin typeface="Cambria"/>
                <a:cs typeface="Cambria"/>
              </a:rPr>
              <a:t> system quantum noise </a:t>
            </a:r>
            <a:r>
              <a:rPr lang="fr-FR" sz="1600" dirty="0" err="1">
                <a:latin typeface="Cambria"/>
                <a:cs typeface="Cambria"/>
              </a:rPr>
              <a:t>reduction</a:t>
            </a:r>
            <a:r>
              <a:rPr lang="fr-FR" sz="1600" dirty="0">
                <a:latin typeface="Cambria"/>
                <a:cs typeface="Cambria"/>
              </a:rPr>
              <a:t> </a:t>
            </a:r>
            <a:endParaRPr lang="fr-FR" sz="1600" dirty="0" smtClean="0">
              <a:latin typeface="Cambria"/>
              <a:cs typeface="Cambria"/>
            </a:endParaRPr>
          </a:p>
          <a:p>
            <a:pPr marL="1371600" lvl="2" indent="-514350">
              <a:buFont typeface="+mj-lt"/>
              <a:buAutoNum type="arabicPeriod"/>
            </a:pPr>
            <a:r>
              <a:rPr lang="en-US" sz="1600" dirty="0" smtClean="0">
                <a:latin typeface="Cambria"/>
                <a:cs typeface="Cambria"/>
              </a:rPr>
              <a:t>Alternative </a:t>
            </a:r>
            <a:r>
              <a:rPr lang="en-US" sz="1600" dirty="0">
                <a:latin typeface="Cambria"/>
                <a:cs typeface="Cambria"/>
              </a:rPr>
              <a:t>lock strategy of the Signal Recycling cavity without using Auxiliary </a:t>
            </a:r>
            <a:r>
              <a:rPr lang="en-US" sz="1600" dirty="0" smtClean="0">
                <a:latin typeface="Cambria"/>
                <a:cs typeface="Cambria"/>
              </a:rPr>
              <a:t>Lasers</a:t>
            </a:r>
          </a:p>
          <a:p>
            <a:pPr marL="1371600" lvl="2" indent="-514350">
              <a:buFont typeface="+mj-lt"/>
              <a:buAutoNum type="arabicPeriod"/>
            </a:pPr>
            <a:r>
              <a:rPr lang="en-US" sz="1600" dirty="0" smtClean="0">
                <a:latin typeface="Cambria"/>
                <a:cs typeface="Cambria"/>
              </a:rPr>
              <a:t>Acoustic </a:t>
            </a:r>
            <a:r>
              <a:rPr lang="en-US" sz="1600" dirty="0">
                <a:latin typeface="Cambria"/>
                <a:cs typeface="Cambria"/>
              </a:rPr>
              <a:t>Newtonian Noise measurement and subtraction by means of low frequency </a:t>
            </a:r>
            <a:r>
              <a:rPr lang="en-US" sz="1600" dirty="0" err="1">
                <a:latin typeface="Cambria"/>
                <a:cs typeface="Cambria"/>
              </a:rPr>
              <a:t>microphonic</a:t>
            </a:r>
            <a:r>
              <a:rPr lang="en-US" sz="1600" dirty="0">
                <a:latin typeface="Cambria"/>
                <a:cs typeface="Cambria"/>
              </a:rPr>
              <a:t> </a:t>
            </a:r>
            <a:r>
              <a:rPr lang="en-US" sz="1600" dirty="0" smtClean="0">
                <a:latin typeface="Cambria"/>
                <a:cs typeface="Cambria"/>
              </a:rPr>
              <a:t>array</a:t>
            </a:r>
            <a:endParaRPr lang="fr-FR" sz="1600" dirty="0">
              <a:latin typeface="Cambria"/>
              <a:cs typeface="Cambria"/>
            </a:endParaRPr>
          </a:p>
          <a:p>
            <a:pPr marL="1371600" lvl="2" indent="-514350">
              <a:buFont typeface="+mj-lt"/>
              <a:buAutoNum type="arabicPeriod"/>
            </a:pPr>
            <a:r>
              <a:rPr lang="en-US" sz="1600" dirty="0" smtClean="0">
                <a:latin typeface="Cambria"/>
                <a:cs typeface="Cambria"/>
              </a:rPr>
              <a:t> </a:t>
            </a:r>
            <a:r>
              <a:rPr lang="en-US" sz="1600" dirty="0" smtClean="0">
                <a:latin typeface="Cambria"/>
                <a:cs typeface="Cambria"/>
              </a:rPr>
              <a:t>Residual </a:t>
            </a:r>
            <a:r>
              <a:rPr lang="en-US" sz="1600" dirty="0">
                <a:latin typeface="Cambria"/>
                <a:cs typeface="Cambria"/>
              </a:rPr>
              <a:t>amplitude modulation servo electronics design and </a:t>
            </a:r>
            <a:r>
              <a:rPr lang="en-US" sz="1600" dirty="0" smtClean="0">
                <a:latin typeface="Cambria"/>
                <a:cs typeface="Cambria"/>
              </a:rPr>
              <a:t>implementation</a:t>
            </a:r>
          </a:p>
          <a:p>
            <a:pPr marL="1371600" lvl="2" indent="-514350">
              <a:buFont typeface="+mj-lt"/>
              <a:buAutoNum type="arabicPeriod"/>
            </a:pPr>
            <a:r>
              <a:rPr lang="en-US" sz="1600" dirty="0" smtClean="0">
                <a:latin typeface="Cambria"/>
                <a:cs typeface="Cambria"/>
              </a:rPr>
              <a:t>Noise </a:t>
            </a:r>
            <a:r>
              <a:rPr lang="en-US" sz="1600" dirty="0">
                <a:latin typeface="Cambria"/>
                <a:cs typeface="Cambria"/>
              </a:rPr>
              <a:t>subtraction with supervised </a:t>
            </a:r>
            <a:r>
              <a:rPr lang="en-US" sz="1600" dirty="0" smtClean="0">
                <a:latin typeface="Cambria"/>
                <a:cs typeface="Cambria"/>
              </a:rPr>
              <a:t>learning </a:t>
            </a:r>
          </a:p>
          <a:p>
            <a:pPr marL="1371600" lvl="2" indent="-514350">
              <a:buFont typeface="+mj-lt"/>
              <a:buAutoNum type="arabicPeriod"/>
            </a:pPr>
            <a:r>
              <a:rPr lang="en-US" sz="1600" dirty="0" smtClean="0">
                <a:latin typeface="Cambria"/>
                <a:cs typeface="Cambria"/>
              </a:rPr>
              <a:t>Neural </a:t>
            </a:r>
            <a:r>
              <a:rPr lang="en-US" sz="1600" dirty="0">
                <a:latin typeface="Cambria"/>
                <a:cs typeface="Cambria"/>
              </a:rPr>
              <a:t>Network for feedback </a:t>
            </a:r>
            <a:r>
              <a:rPr lang="en-US" sz="1600" dirty="0" smtClean="0">
                <a:latin typeface="Cambria"/>
                <a:cs typeface="Cambria"/>
              </a:rPr>
              <a:t>optimization </a:t>
            </a:r>
            <a:endParaRPr lang="en-US" sz="1600" dirty="0">
              <a:latin typeface="Cambria"/>
              <a:cs typeface="Cambria"/>
            </a:endParaRPr>
          </a:p>
          <a:p>
            <a:pPr marL="1371600" lvl="2" indent="-514350">
              <a:buFont typeface="+mj-lt"/>
              <a:buAutoNum type="arabicPeriod"/>
            </a:pPr>
            <a:r>
              <a:rPr lang="en-US" sz="1600" dirty="0" smtClean="0">
                <a:latin typeface="Cambria"/>
                <a:cs typeface="Cambria"/>
              </a:rPr>
              <a:t> </a:t>
            </a:r>
            <a:r>
              <a:rPr lang="en-US" sz="1600" dirty="0" smtClean="0">
                <a:latin typeface="Cambria"/>
                <a:cs typeface="Cambria"/>
              </a:rPr>
              <a:t>Study</a:t>
            </a:r>
            <a:r>
              <a:rPr lang="en-US" sz="1600" dirty="0">
                <a:latin typeface="Cambria"/>
                <a:cs typeface="Cambria"/>
              </a:rPr>
              <a:t>, design and realization follow-up of a cryogenic pump for ultra-high-vacuum to be installed in the Virgo central vacuum area </a:t>
            </a:r>
            <a:endParaRPr lang="en-US" sz="1600" dirty="0" smtClean="0">
              <a:latin typeface="Cambria"/>
              <a:cs typeface="Cambria"/>
            </a:endParaRPr>
          </a:p>
          <a:p>
            <a:pPr marL="1371600" lvl="2" indent="-514350">
              <a:buFont typeface="+mj-lt"/>
              <a:buAutoNum type="arabicPeriod"/>
            </a:pPr>
            <a:r>
              <a:rPr lang="en-US" sz="1600" dirty="0" smtClean="0">
                <a:latin typeface="Cambria"/>
                <a:cs typeface="Cambria"/>
              </a:rPr>
              <a:t>Study </a:t>
            </a:r>
            <a:r>
              <a:rPr lang="en-US" sz="1600" dirty="0">
                <a:latin typeface="Cambria"/>
                <a:cs typeface="Cambria"/>
              </a:rPr>
              <a:t>and test of Titanium evaporation and non-evaporable getter pumps application for Virgo chambers in UHV regime </a:t>
            </a:r>
            <a:endParaRPr lang="en-US" sz="1600" dirty="0" smtClean="0">
              <a:latin typeface="Cambria"/>
              <a:cs typeface="Cambria"/>
            </a:endParaRPr>
          </a:p>
          <a:p>
            <a:pPr marL="1371600" lvl="2" indent="-514350">
              <a:buFont typeface="+mj-lt"/>
              <a:buAutoNum type="arabicPeriod"/>
            </a:pPr>
            <a:r>
              <a:rPr lang="en-US" sz="1600" dirty="0" smtClean="0">
                <a:latin typeface="Cambria"/>
                <a:cs typeface="Cambria"/>
              </a:rPr>
              <a:t>Study </a:t>
            </a:r>
            <a:r>
              <a:rPr lang="en-US" sz="1600" dirty="0">
                <a:latin typeface="Cambria"/>
                <a:cs typeface="Cambria"/>
              </a:rPr>
              <a:t>and test of outgassing from Virgo chambers in UHV regime </a:t>
            </a:r>
            <a:r>
              <a:rPr lang="en-US" sz="1600" i="1" dirty="0">
                <a:latin typeface="Cambria"/>
                <a:cs typeface="Cambria"/>
              </a:rPr>
              <a:t>[R&amp;D – (physicist/engineer</a:t>
            </a:r>
            <a:r>
              <a:rPr lang="en-US" sz="1600" i="1" dirty="0" smtClean="0">
                <a:latin typeface="Cambria"/>
                <a:cs typeface="Cambria"/>
              </a:rPr>
              <a:t>)</a:t>
            </a:r>
            <a:endParaRPr lang="fr-FR" sz="1600" dirty="0">
              <a:latin typeface="Cambria"/>
              <a:cs typeface="Cambria"/>
            </a:endParaRPr>
          </a:p>
          <a:p>
            <a:pPr marL="1371600" lvl="2" indent="-514350">
              <a:buFont typeface="+mj-lt"/>
              <a:buAutoNum type="arabicPeriod"/>
            </a:pPr>
            <a:r>
              <a:rPr lang="en-GB" sz="1600" dirty="0" smtClean="0">
                <a:latin typeface="Cambria"/>
                <a:cs typeface="Cambria"/>
              </a:rPr>
              <a:t>Design</a:t>
            </a:r>
            <a:r>
              <a:rPr lang="en-GB" sz="1600" dirty="0">
                <a:latin typeface="Cambria"/>
                <a:cs typeface="Cambria"/>
              </a:rPr>
              <a:t>, modelling and optimization of the reference system network for the Einstein Telescope </a:t>
            </a:r>
            <a:r>
              <a:rPr lang="en-GB" sz="1600" dirty="0" smtClean="0">
                <a:latin typeface="Cambria"/>
                <a:cs typeface="Cambria"/>
              </a:rPr>
              <a:t>interferometer</a:t>
            </a:r>
          </a:p>
          <a:p>
            <a:pPr marL="1371600" lvl="2" indent="-514350"/>
            <a:r>
              <a:rPr lang="en-GB" sz="1900" dirty="0" smtClean="0">
                <a:solidFill>
                  <a:srgbClr val="FF0000"/>
                </a:solidFill>
                <a:latin typeface="Cambria"/>
                <a:cs typeface="Cambria"/>
              </a:rPr>
              <a:t>EGO ready to serve as a hub to help, make publicity and direct  fellowships </a:t>
            </a:r>
            <a:r>
              <a:rPr lang="en-GB" sz="1900" dirty="0" smtClean="0">
                <a:solidFill>
                  <a:srgbClr val="FF0000"/>
                </a:solidFill>
                <a:latin typeface="Cambria"/>
                <a:cs typeface="Cambria"/>
              </a:rPr>
              <a:t>to </a:t>
            </a:r>
            <a:r>
              <a:rPr lang="en-GB" sz="1900" dirty="0" smtClean="0">
                <a:solidFill>
                  <a:srgbClr val="FF0000"/>
                </a:solidFill>
                <a:latin typeface="Cambria"/>
                <a:cs typeface="Cambria"/>
              </a:rPr>
              <a:t>other labs</a:t>
            </a:r>
            <a:endParaRPr lang="fr-FR" sz="1900" dirty="0">
              <a:solidFill>
                <a:srgbClr val="FF0000"/>
              </a:solidFill>
              <a:latin typeface="Cambria"/>
              <a:cs typeface="Cambria"/>
            </a:endParaRPr>
          </a:p>
          <a:p>
            <a:pPr marL="1371600" lvl="2" indent="-514350">
              <a:buFont typeface="+mj-lt"/>
              <a:buAutoNum type="arabicPeriod"/>
            </a:pPr>
            <a:endParaRPr lang="en-GB" sz="1900" dirty="0" smtClean="0">
              <a:latin typeface="Cambria"/>
              <a:cs typeface="Cambria"/>
            </a:endParaRPr>
          </a:p>
          <a:p>
            <a:pPr marL="1371600" lvl="2" indent="-514350">
              <a:buFont typeface="+mj-lt"/>
              <a:buAutoNum type="arabicPeriod"/>
            </a:pPr>
            <a:endParaRPr lang="en-GB" sz="3000" dirty="0" smtClean="0">
              <a:latin typeface="Cambria"/>
              <a:cs typeface="Cambria"/>
            </a:endParaRPr>
          </a:p>
          <a:p>
            <a:pPr marL="1828800" lvl="3" indent="-514350"/>
            <a:endParaRPr lang="en-GB" dirty="0" smtClean="0">
              <a:latin typeface="Cambria"/>
              <a:cs typeface="Cambria"/>
            </a:endParaRPr>
          </a:p>
          <a:p>
            <a:pPr marL="1371600" lvl="2" indent="-514350"/>
            <a:endParaRPr lang="en-GB" dirty="0" smtClean="0">
              <a:latin typeface="Cambria"/>
              <a:cs typeface="Cambria"/>
            </a:endParaRPr>
          </a:p>
        </p:txBody>
      </p:sp>
    </p:spTree>
    <p:extLst>
      <p:ext uri="{BB962C8B-B14F-4D97-AF65-F5344CB8AC3E}">
        <p14:creationId xmlns:p14="http://schemas.microsoft.com/office/powerpoint/2010/main" val="1342948455"/>
      </p:ext>
    </p:extLst>
  </p:cSld>
  <p:clrMapOvr>
    <a:masterClrMapping/>
  </p:clrMapOvr>
  <p:timing>
    <p:tnLst>
      <p:par>
        <p:cTn xmlns:p14="http://schemas.microsoft.com/office/powerpoint/2010/mai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16.jpeg"/></Relationships>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Override>
</file>

<file path=docProps/app.xml><?xml version="1.0" encoding="utf-8"?>
<Properties xmlns="http://schemas.openxmlformats.org/officeDocument/2006/extended-properties" xmlns:vt="http://schemas.openxmlformats.org/officeDocument/2006/docPropsVTypes">
  <TotalTime>11359</TotalTime>
  <Words>1423</Words>
  <Application>Microsoft Macintosh PowerPoint</Application>
  <PresentationFormat>Présentation à l'écran (4:3)</PresentationFormat>
  <Paragraphs>150</Paragraphs>
  <Slides>12</Slides>
  <Notes>6</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O3 comissioning and AdV+ Challenges and opportunities   as seen by EGO  </vt:lpstr>
      <vt:lpstr>EGO/VIRGO   A short institutional and machine upgrade  history  </vt:lpstr>
      <vt:lpstr>Présentation PowerPoint</vt:lpstr>
      <vt:lpstr>European Gravitational Observatory  present structure</vt:lpstr>
      <vt:lpstr>AdV+ and Operation: 2 projects</vt:lpstr>
      <vt:lpstr>Challenges from the point of view of EGO   (and not only) </vt:lpstr>
      <vt:lpstr>STAC and Council recommendations</vt:lpstr>
      <vt:lpstr>HR Opportunities in EGO </vt:lpstr>
      <vt:lpstr>A list of possible Marie Curie Fellowships  @EGO</vt:lpstr>
      <vt:lpstr>Education and Outreach   </vt:lpstr>
      <vt:lpstr>Tasks at the institutional front</vt:lpstr>
      <vt:lpstr>Coordination at European and Global level</vt:lpstr>
    </vt:vector>
  </TitlesOfParts>
  <Company>IN2P3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Observatory Coordination Office</dc:title>
  <dc:creator>Stavros Katsanevas</dc:creator>
  <cp:lastModifiedBy>Stavros Katsanevas</cp:lastModifiedBy>
  <cp:revision>149</cp:revision>
  <dcterms:created xsi:type="dcterms:W3CDTF">2018-01-24T10:02:52Z</dcterms:created>
  <dcterms:modified xsi:type="dcterms:W3CDTF">2018-05-31T13:38:09Z</dcterms:modified>
</cp:coreProperties>
</file>