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261" r:id="rId3"/>
    <p:sldId id="268" r:id="rId4"/>
    <p:sldId id="411" r:id="rId5"/>
    <p:sldId id="398" r:id="rId6"/>
    <p:sldId id="424" r:id="rId7"/>
    <p:sldId id="412" r:id="rId8"/>
    <p:sldId id="426" r:id="rId9"/>
    <p:sldId id="413" r:id="rId10"/>
    <p:sldId id="427" r:id="rId11"/>
    <p:sldId id="428" r:id="rId12"/>
    <p:sldId id="414" r:id="rId13"/>
    <p:sldId id="286" r:id="rId14"/>
    <p:sldId id="410" r:id="rId15"/>
    <p:sldId id="421" r:id="rId16"/>
    <p:sldId id="419" r:id="rId17"/>
    <p:sldId id="420" r:id="rId18"/>
    <p:sldId id="425" r:id="rId19"/>
    <p:sldId id="422" r:id="rId20"/>
    <p:sldId id="415" r:id="rId21"/>
    <p:sldId id="416" r:id="rId22"/>
    <p:sldId id="430" r:id="rId23"/>
    <p:sldId id="404" r:id="rId24"/>
    <p:sldId id="429" r:id="rId25"/>
    <p:sldId id="417" r:id="rId26"/>
    <p:sldId id="400" r:id="rId27"/>
    <p:sldId id="403" r:id="rId28"/>
    <p:sldId id="346" r:id="rId29"/>
    <p:sldId id="406" r:id="rId30"/>
    <p:sldId id="418" r:id="rId31"/>
    <p:sldId id="433" r:id="rId32"/>
    <p:sldId id="390" r:id="rId33"/>
    <p:sldId id="402" r:id="rId34"/>
    <p:sldId id="392" r:id="rId35"/>
    <p:sldId id="431" r:id="rId36"/>
    <p:sldId id="432" r:id="rId37"/>
    <p:sldId id="423" r:id="rId38"/>
    <p:sldId id="378" r:id="rId39"/>
    <p:sldId id="379" r:id="rId40"/>
    <p:sldId id="383" r:id="rId41"/>
    <p:sldId id="385" r:id="rId42"/>
    <p:sldId id="396" r:id="rId43"/>
    <p:sldId id="409" r:id="rId44"/>
    <p:sldId id="408" r:id="rId45"/>
    <p:sldId id="336" r:id="rId46"/>
    <p:sldId id="343" r:id="rId47"/>
    <p:sldId id="344" r:id="rId48"/>
    <p:sldId id="345" r:id="rId49"/>
    <p:sldId id="357" r:id="rId50"/>
    <p:sldId id="356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A6A6"/>
    <a:srgbClr val="149C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5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55.wmf"/><Relationship Id="rId7" Type="http://schemas.openxmlformats.org/officeDocument/2006/relationships/image" Target="../media/image59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Relationship Id="rId9" Type="http://schemas.openxmlformats.org/officeDocument/2006/relationships/image" Target="../media/image6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61218-A79F-4CDD-9BA0-93FBD11DA50C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C078A-6BD6-42FC-8C32-5B34C1CB093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64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74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0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7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05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15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27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15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3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5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57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7C9C-A316-41EB-91DD-5286F3D4A2D5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90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87C9C-A316-41EB-91DD-5286F3D4A2D5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D9240-936E-4610-AA79-2C092DCE66E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0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60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57.wmf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9.wmf"/><Relationship Id="rId20" Type="http://schemas.openxmlformats.org/officeDocument/2006/relationships/image" Target="../media/image61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56.wmf"/><Relationship Id="rId19" Type="http://schemas.openxmlformats.org/officeDocument/2006/relationships/oleObject" Target="../embeddings/oleObject25.bin"/><Relationship Id="rId4" Type="http://schemas.openxmlformats.org/officeDocument/2006/relationships/image" Target="../media/image53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58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image" Target="../media/image66.emf"/><Relationship Id="rId7" Type="http://schemas.openxmlformats.org/officeDocument/2006/relationships/image" Target="../media/image6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68.emf"/><Relationship Id="rId4" Type="http://schemas.openxmlformats.org/officeDocument/2006/relationships/image" Target="../media/image67.emf"/><Relationship Id="rId9" Type="http://schemas.openxmlformats.org/officeDocument/2006/relationships/image" Target="../media/image6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wmf"/><Relationship Id="rId9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23.pn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png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19.wmf"/><Relationship Id="rId10" Type="http://schemas.openxmlformats.org/officeDocument/2006/relationships/image" Target="../media/image21.wmf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www.interactions.org/imagebank/images/IN0009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4" y="1294191"/>
            <a:ext cx="8619043" cy="5366156"/>
          </a:xfrm>
          <a:prstGeom prst="rect">
            <a:avLst/>
          </a:prstGeom>
          <a:noFill/>
          <a:effectLst>
            <a:glow rad="127000">
              <a:schemeClr val="accent1">
                <a:alpha val="1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12145" y="1429962"/>
            <a:ext cx="9144000" cy="1790700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Advanced </a:t>
            </a:r>
            <a:r>
              <a:rPr lang="fr-FR" sz="4000" b="1" dirty="0" err="1" smtClean="0">
                <a:solidFill>
                  <a:schemeClr val="bg1"/>
                </a:solidFill>
              </a:rPr>
              <a:t>Virgo</a:t>
            </a:r>
            <a:r>
              <a:rPr lang="fr-FR" sz="4000" b="1" dirty="0" smtClean="0">
                <a:solidFill>
                  <a:schemeClr val="bg1"/>
                </a:solidFill>
              </a:rPr>
              <a:t> / Advanced </a:t>
            </a:r>
            <a:r>
              <a:rPr lang="fr-FR" sz="4000" b="1" dirty="0" err="1" smtClean="0">
                <a:solidFill>
                  <a:schemeClr val="bg1"/>
                </a:solidFill>
              </a:rPr>
              <a:t>Virgo</a:t>
            </a:r>
            <a:r>
              <a:rPr lang="fr-FR" sz="4000" b="1" dirty="0" smtClean="0">
                <a:solidFill>
                  <a:schemeClr val="bg1"/>
                </a:solidFill>
              </a:rPr>
              <a:t>+ </a:t>
            </a:r>
            <a:br>
              <a:rPr lang="fr-FR" sz="4000" b="1" dirty="0" smtClean="0">
                <a:solidFill>
                  <a:schemeClr val="bg1"/>
                </a:solidFill>
              </a:rPr>
            </a:br>
            <a:r>
              <a:rPr lang="fr-FR" sz="4000" b="1" dirty="0" smtClean="0">
                <a:solidFill>
                  <a:schemeClr val="bg1"/>
                </a:solidFill>
              </a:rPr>
              <a:t>Science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0401" y="3490740"/>
            <a:ext cx="6858000" cy="211727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Patrice Hello</a:t>
            </a:r>
          </a:p>
          <a:p>
            <a:r>
              <a:rPr lang="fr-FR" sz="1800" b="1" dirty="0" smtClean="0">
                <a:solidFill>
                  <a:schemeClr val="bg1"/>
                </a:solidFill>
              </a:rPr>
              <a:t>Laboratoire de l’Accélérateur Linéaire, Orsay.</a:t>
            </a:r>
          </a:p>
          <a:p>
            <a:r>
              <a:rPr lang="fr-FR" sz="1800" b="1" dirty="0" smtClean="0">
                <a:solidFill>
                  <a:schemeClr val="bg1"/>
                </a:solidFill>
              </a:rPr>
              <a:t>CNRS/IN2P3 et Université de Paris-Sud</a:t>
            </a:r>
          </a:p>
          <a:p>
            <a:endParaRPr lang="fr-FR" sz="18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Paris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31/05/2018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Logo l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8" y="115846"/>
            <a:ext cx="1446428" cy="6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Logo upsud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994" y="53380"/>
            <a:ext cx="1193006" cy="10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 descr="http://www.virgo-gw.eu/gallery/logo-vir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4" y="6337015"/>
            <a:ext cx="1766259" cy="3233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4" descr="Screen Shot 2016-06-14 at 6.32.21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271" y="5878094"/>
            <a:ext cx="1154161" cy="92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7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821448" y="0"/>
            <a:ext cx="55154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Don’t forget permanent sources</a:t>
            </a:r>
            <a:endParaRPr lang="en-US" altLang="en-US" sz="3200" dirty="0"/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6" descr="puls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2494"/>
            <a:ext cx="2471166" cy="188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70967"/>
              </p:ext>
            </p:extLst>
          </p:nvPr>
        </p:nvGraphicFramePr>
        <p:xfrm>
          <a:off x="2951116" y="1452533"/>
          <a:ext cx="26479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0" name="Équation" r:id="rId4" imgW="1765080" imgH="660240" progId="Equation.3">
                  <p:embed/>
                </p:oleObj>
              </mc:Choice>
              <mc:Fallback>
                <p:oleObj name="Équation" r:id="rId4" imgW="176508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116" y="1452533"/>
                        <a:ext cx="2647950" cy="9906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5853382"/>
              </p:ext>
            </p:extLst>
          </p:nvPr>
        </p:nvGraphicFramePr>
        <p:xfrm>
          <a:off x="6008689" y="1608263"/>
          <a:ext cx="203835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1" name="Équation" r:id="rId6" imgW="1358640" imgH="419040" progId="Equation.3">
                  <p:embed/>
                </p:oleObj>
              </mc:Choice>
              <mc:Fallback>
                <p:oleObj name="Équation" r:id="rId6" imgW="135864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8689" y="1608263"/>
                        <a:ext cx="2038350" cy="628650"/>
                      </a:xfrm>
                      <a:prstGeom prst="rect">
                        <a:avLst/>
                      </a:prstGeom>
                      <a:noFill/>
                      <a:ln w="25400"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2842218" y="2498602"/>
            <a:ext cx="4347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Symbol" panose="05050102010706020507" pitchFamily="18" charset="2"/>
              </a:rPr>
              <a:t>e </a:t>
            </a:r>
            <a:r>
              <a:rPr lang="en-US" sz="1600" dirty="0" smtClean="0"/>
              <a:t>= (</a:t>
            </a:r>
            <a:r>
              <a:rPr lang="en-US" sz="1600" i="1" dirty="0" smtClean="0"/>
              <a:t>I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-</a:t>
            </a:r>
            <a:r>
              <a:rPr lang="en-US" sz="1600" i="1" dirty="0" smtClean="0"/>
              <a:t>I</a:t>
            </a:r>
            <a:r>
              <a:rPr lang="en-US" sz="1600" baseline="-25000" dirty="0"/>
              <a:t>2</a:t>
            </a:r>
            <a:r>
              <a:rPr lang="en-US" sz="1600" dirty="0" smtClean="0"/>
              <a:t>)/</a:t>
            </a:r>
            <a:r>
              <a:rPr lang="en-US" sz="1600" i="1" dirty="0" smtClean="0"/>
              <a:t>I</a:t>
            </a:r>
            <a:r>
              <a:rPr lang="en-US" sz="1600" baseline="-25000" dirty="0"/>
              <a:t>3</a:t>
            </a:r>
            <a:r>
              <a:rPr lang="en-US" sz="1600" dirty="0" smtClean="0"/>
              <a:t> is the star </a:t>
            </a:r>
            <a:r>
              <a:rPr lang="en-US" sz="1600" dirty="0" err="1" smtClean="0"/>
              <a:t>ellipticity</a:t>
            </a:r>
            <a:r>
              <a:rPr lang="en-US" sz="1600" dirty="0" smtClean="0"/>
              <a:t>  </a:t>
            </a:r>
          </a:p>
          <a:p>
            <a:r>
              <a:rPr lang="en-US" sz="1600" i="1" dirty="0" smtClean="0"/>
              <a:t>I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= the moment of inertia along the rotation axis. </a:t>
            </a:r>
            <a:endParaRPr lang="en-US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-73686" y="943981"/>
            <a:ext cx="3464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axisymmetric star (</a:t>
            </a:r>
            <a:r>
              <a:rPr lang="en-US" dirty="0" err="1" smtClean="0"/>
              <a:t>triaxial</a:t>
            </a:r>
            <a:r>
              <a:rPr lang="en-US" dirty="0" smtClean="0"/>
              <a:t> star)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915005" y="4220995"/>
            <a:ext cx="7313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Measure</a:t>
            </a:r>
            <a:r>
              <a:rPr lang="fr-FR" sz="2400" dirty="0" smtClean="0"/>
              <a:t> of </a:t>
            </a:r>
            <a:r>
              <a:rPr lang="fr-FR" sz="2400" i="1" dirty="0" smtClean="0"/>
              <a:t>h</a:t>
            </a:r>
            <a:r>
              <a:rPr lang="fr-FR" sz="2400" baseline="-25000" dirty="0" smtClean="0"/>
              <a:t>0</a:t>
            </a:r>
            <a:r>
              <a:rPr lang="fr-FR" sz="2400" dirty="0" smtClean="0"/>
              <a:t> =&gt; </a:t>
            </a:r>
            <a:r>
              <a:rPr lang="fr-FR" sz="2400" dirty="0" err="1" smtClean="0"/>
              <a:t>measure</a:t>
            </a:r>
            <a:r>
              <a:rPr lang="fr-FR" sz="2400" dirty="0" smtClean="0"/>
              <a:t> of </a:t>
            </a:r>
            <a:r>
              <a:rPr lang="fr-FR" sz="2400" i="1" dirty="0" smtClean="0"/>
              <a:t>I</a:t>
            </a:r>
            <a:r>
              <a:rPr lang="fr-FR" sz="2400" baseline="-25000" dirty="0" smtClean="0"/>
              <a:t>3</a:t>
            </a:r>
            <a:r>
              <a:rPr lang="fr-FR" sz="2400" dirty="0" smtClean="0"/>
              <a:t> </a:t>
            </a:r>
            <a:r>
              <a:rPr lang="fr-FR" sz="2400" i="1" dirty="0" smtClean="0">
                <a:latin typeface="Symbol" panose="05050102010706020507" pitchFamily="18" charset="2"/>
              </a:rPr>
              <a:t>e</a:t>
            </a:r>
            <a:r>
              <a:rPr lang="fr-FR" sz="2400" dirty="0" smtClean="0"/>
              <a:t> =&gt; </a:t>
            </a:r>
            <a:r>
              <a:rPr lang="fr-FR" sz="2400" dirty="0" err="1" smtClean="0"/>
              <a:t>constraint</a:t>
            </a:r>
            <a:r>
              <a:rPr lang="fr-FR" sz="2400" dirty="0" smtClean="0"/>
              <a:t> on NS EOS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61416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821448" y="0"/>
            <a:ext cx="55154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Don’t forget permanent sources</a:t>
            </a:r>
            <a:endParaRPr lang="en-US" altLang="en-US" sz="3200" dirty="0"/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2551611" y="1010195"/>
            <a:ext cx="3821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Stochastic</a:t>
            </a:r>
            <a:r>
              <a:rPr lang="fr-FR" sz="2800" dirty="0" smtClean="0"/>
              <a:t> background(s)</a:t>
            </a:r>
            <a:endParaRPr lang="fr-FR" sz="2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80" y="1556421"/>
            <a:ext cx="4125314" cy="318250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02103" y="4761929"/>
            <a:ext cx="37763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Detectability</a:t>
            </a:r>
            <a:r>
              <a:rPr lang="fr-FR" dirty="0" smtClean="0"/>
              <a:t> of BBH+BNS background </a:t>
            </a:r>
          </a:p>
          <a:p>
            <a:r>
              <a:rPr lang="fr-FR" sz="1200" dirty="0" smtClean="0"/>
              <a:t>LVC </a:t>
            </a:r>
            <a:r>
              <a:rPr lang="fr-FR" sz="1200" dirty="0"/>
              <a:t> Phys. </a:t>
            </a:r>
            <a:r>
              <a:rPr lang="fr-FR" sz="1200" dirty="0" err="1"/>
              <a:t>Rev</a:t>
            </a:r>
            <a:r>
              <a:rPr lang="fr-FR" sz="1200" dirty="0"/>
              <a:t>. </a:t>
            </a:r>
            <a:r>
              <a:rPr lang="fr-FR" sz="1200" dirty="0" err="1"/>
              <a:t>Lett</a:t>
            </a:r>
            <a:r>
              <a:rPr lang="fr-FR" sz="1200" dirty="0"/>
              <a:t>. </a:t>
            </a:r>
            <a:r>
              <a:rPr lang="fr-FR" sz="1200" b="1" dirty="0"/>
              <a:t>120</a:t>
            </a:r>
            <a:r>
              <a:rPr lang="fr-FR" sz="1200" dirty="0"/>
              <a:t>, 091101 (2018)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295300" y="2593674"/>
            <a:ext cx="484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=&gt; </a:t>
            </a:r>
            <a:r>
              <a:rPr lang="fr-FR" b="1" dirty="0" err="1" smtClean="0"/>
              <a:t>Constraints</a:t>
            </a:r>
            <a:r>
              <a:rPr lang="fr-FR" b="1" dirty="0" smtClean="0"/>
              <a:t> on population </a:t>
            </a:r>
            <a:r>
              <a:rPr lang="fr-FR" b="1" dirty="0" err="1" smtClean="0"/>
              <a:t>evolution</a:t>
            </a:r>
            <a:r>
              <a:rPr lang="fr-FR" b="1" dirty="0" smtClean="0"/>
              <a:t> scenarios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63867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784387" y="0"/>
            <a:ext cx="55896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Science depends on instruments</a:t>
            </a:r>
            <a:endParaRPr lang="en-US" altLang="en-US" sz="3200" dirty="0"/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1419498" y="1476886"/>
            <a:ext cx="5584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O1 : 2 detectors</a:t>
            </a:r>
          </a:p>
          <a:p>
            <a:r>
              <a:rPr lang="fr-FR" dirty="0" smtClean="0"/>
              <a:t>O2 : 2 </a:t>
            </a:r>
            <a:r>
              <a:rPr lang="fr-FR" dirty="0" err="1" smtClean="0"/>
              <a:t>then</a:t>
            </a:r>
            <a:r>
              <a:rPr lang="fr-FR" dirty="0" smtClean="0"/>
              <a:t> 3 detectors</a:t>
            </a:r>
          </a:p>
          <a:p>
            <a:r>
              <a:rPr lang="fr-FR" dirty="0" smtClean="0"/>
              <a:t>O3 (2019) : a full 3 detectors network</a:t>
            </a:r>
          </a:p>
          <a:p>
            <a:r>
              <a:rPr lang="fr-FR" dirty="0" smtClean="0"/>
              <a:t>+ </a:t>
            </a:r>
            <a:r>
              <a:rPr lang="fr-FR" dirty="0" err="1" smtClean="0"/>
              <a:t>Kagra</a:t>
            </a:r>
            <a:r>
              <a:rPr lang="fr-FR" dirty="0" smtClean="0"/>
              <a:t> </a:t>
            </a:r>
            <a:r>
              <a:rPr lang="fr-FR" dirty="0" err="1" smtClean="0"/>
              <a:t>operational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some</a:t>
            </a:r>
            <a:r>
              <a:rPr lang="fr-FR" dirty="0" smtClean="0"/>
              <a:t> point =&gt; 4 detectors network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50162" y="1082616"/>
            <a:ext cx="3990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Number</a:t>
            </a:r>
            <a:r>
              <a:rPr lang="fr-FR" b="1" dirty="0" smtClean="0"/>
              <a:t> of instruments (and </a:t>
            </a:r>
            <a:r>
              <a:rPr lang="fr-FR" b="1" dirty="0" err="1" smtClean="0"/>
              <a:t>duty</a:t>
            </a:r>
            <a:r>
              <a:rPr lang="fr-FR" b="1" dirty="0" smtClean="0"/>
              <a:t> cycle)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350162" y="2877688"/>
            <a:ext cx="2622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Sensitivity</a:t>
            </a:r>
            <a:r>
              <a:rPr lang="fr-FR" b="1" dirty="0" smtClean="0"/>
              <a:t> of instruments</a:t>
            </a:r>
            <a:endParaRPr lang="fr-FR" b="1" dirty="0"/>
          </a:p>
        </p:txBody>
      </p:sp>
      <p:pic>
        <p:nvPicPr>
          <p:cNvPr id="7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08" y="3247020"/>
            <a:ext cx="7739487" cy="361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66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s://inspirehep.net/record/814540/files/AntennaPatte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650" y="2971670"/>
            <a:ext cx="3818793" cy="288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849183" y="9711"/>
            <a:ext cx="51280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Three distant sites: what for?</a:t>
            </a:r>
            <a:endParaRPr lang="en-US" altLang="en-US" sz="3200" dirty="0"/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8738" y="908050"/>
            <a:ext cx="6902939" cy="38779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 smtClean="0"/>
              <a:t>Detector output is (non Gaussian non stationary) noise !</a:t>
            </a:r>
          </a:p>
          <a:p>
            <a:endParaRPr lang="en-US" altLang="en-US" sz="1400" dirty="0" smtClean="0"/>
          </a:p>
          <a:p>
            <a:r>
              <a:rPr lang="en-US" altLang="en-US" sz="2000" dirty="0" smtClean="0"/>
              <a:t>Detector not completely understood, noise artifacts …</a:t>
            </a:r>
          </a:p>
          <a:p>
            <a:r>
              <a:rPr lang="en-US" altLang="en-US" sz="2000" dirty="0" smtClean="0"/>
              <a:t>=&gt; impossible for a single detector to claim a detection.</a:t>
            </a:r>
            <a:endParaRPr lang="en-US" altLang="en-US" dirty="0" smtClean="0"/>
          </a:p>
          <a:p>
            <a:endParaRPr lang="en-US" altLang="en-US" sz="1200" dirty="0" smtClean="0"/>
          </a:p>
          <a:p>
            <a:r>
              <a:rPr lang="en-US" altLang="en-US" sz="2000" dirty="0" smtClean="0"/>
              <a:t>Coincidence analysis (at least 2 detectors) allows to dramatically lower the false alarm rate and to estimate the background (</a:t>
            </a:r>
            <a:r>
              <a:rPr lang="en-US" altLang="en-US" sz="2000" i="1" dirty="0" smtClean="0"/>
              <a:t>time slides</a:t>
            </a:r>
            <a:r>
              <a:rPr lang="en-US" altLang="en-US" sz="2000" dirty="0" smtClean="0"/>
              <a:t>).</a:t>
            </a:r>
          </a:p>
          <a:p>
            <a:endParaRPr lang="en-US" altLang="en-US" sz="2000" dirty="0" smtClean="0"/>
          </a:p>
          <a:p>
            <a:r>
              <a:rPr lang="en-US" altLang="en-US" sz="2000" dirty="0" err="1" smtClean="0"/>
              <a:t>Interferometric</a:t>
            </a:r>
            <a:r>
              <a:rPr lang="en-US" altLang="en-US" sz="2000" dirty="0" smtClean="0"/>
              <a:t> detector is not directional.</a:t>
            </a:r>
          </a:p>
          <a:p>
            <a:r>
              <a:rPr lang="en-US" altLang="en-US" sz="2000" dirty="0" smtClean="0"/>
              <a:t>(position in the sky determined by triangulation)</a:t>
            </a:r>
          </a:p>
          <a:p>
            <a:endParaRPr lang="en-US" altLang="en-US" sz="2000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984047" y="4828388"/>
            <a:ext cx="4247253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en-US" b="1" dirty="0" smtClean="0"/>
              <a:t>Coincidences with3 interferometers : </a:t>
            </a:r>
          </a:p>
          <a:p>
            <a:r>
              <a:rPr lang="en-US" altLang="en-US" b="1" dirty="0" smtClean="0"/>
              <a:t>minimum for reconstructing the GW signal</a:t>
            </a:r>
          </a:p>
          <a:p>
            <a:r>
              <a:rPr lang="en-US" altLang="en-US" b="1" dirty="0" smtClean="0"/>
              <a:t>(polarizations, sky position…)  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57589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virgobpgal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7878"/>
            <a:ext cx="3105150" cy="15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anfordbpgal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617878"/>
            <a:ext cx="3105150" cy="15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livingstonbpgala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617878"/>
            <a:ext cx="3105150" cy="15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042988" y="3073615"/>
            <a:ext cx="1150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 sz="2400">
                <a:latin typeface="Times New Roman" panose="02020603050405020304" pitchFamily="18" charset="0"/>
              </a:rPr>
              <a:t>VIRGO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779838" y="3073615"/>
            <a:ext cx="1660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 sz="2400">
                <a:latin typeface="Times New Roman" panose="02020603050405020304" pitchFamily="18" charset="0"/>
              </a:rPr>
              <a:t>HANFORD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646863" y="3073615"/>
            <a:ext cx="20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 sz="2400">
                <a:latin typeface="Times New Roman" panose="02020603050405020304" pitchFamily="18" charset="0"/>
              </a:rPr>
              <a:t>LIVINGSTON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0" y="1233703"/>
            <a:ext cx="3651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2000">
                <a:latin typeface="Comic Sans MS" panose="030F0702030302020204" pitchFamily="66" charset="0"/>
              </a:rPr>
              <a:t>The LIGO-VIRGO Network : </a:t>
            </a:r>
          </a:p>
        </p:txBody>
      </p:sp>
      <p:sp>
        <p:nvSpPr>
          <p:cNvPr id="10" name="Text Box 64"/>
          <p:cNvSpPr txBox="1">
            <a:spLocks noChangeArrowheads="1"/>
          </p:cNvSpPr>
          <p:nvPr/>
        </p:nvSpPr>
        <p:spPr bwMode="auto">
          <a:xfrm>
            <a:off x="665072" y="4629365"/>
            <a:ext cx="7272337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en-US" sz="2000" dirty="0"/>
              <a:t>Times </a:t>
            </a:r>
            <a:r>
              <a:rPr lang="fr-FR" altLang="en-US" sz="2000" dirty="0" err="1"/>
              <a:t>delays</a:t>
            </a:r>
            <a:r>
              <a:rPr lang="fr-FR" altLang="en-US" sz="2000" dirty="0"/>
              <a:t> set the Source Reconstruction </a:t>
            </a:r>
            <a:r>
              <a:rPr lang="fr-FR" altLang="en-US" sz="2000" dirty="0" err="1"/>
              <a:t>Accuracy</a:t>
            </a:r>
            <a:r>
              <a:rPr lang="fr-FR" altLang="en-US" sz="2000" dirty="0"/>
              <a:t>: </a:t>
            </a:r>
          </a:p>
          <a:p>
            <a:pPr algn="ctr"/>
            <a:r>
              <a:rPr lang="fr-FR" altLang="en-US" sz="2000" b="1" dirty="0">
                <a:solidFill>
                  <a:srgbClr val="FF3300"/>
                </a:solidFill>
              </a:rPr>
              <a:t>Minimal </a:t>
            </a:r>
            <a:r>
              <a:rPr lang="fr-FR" altLang="en-US" sz="2000" b="1" dirty="0" err="1">
                <a:solidFill>
                  <a:srgbClr val="FF3300"/>
                </a:solidFill>
              </a:rPr>
              <a:t>angular</a:t>
            </a:r>
            <a:r>
              <a:rPr lang="fr-FR" altLang="en-US" sz="2000" b="1" dirty="0">
                <a:solidFill>
                  <a:srgbClr val="FF3300"/>
                </a:solidFill>
              </a:rPr>
              <a:t> </a:t>
            </a:r>
            <a:r>
              <a:rPr lang="fr-FR" altLang="en-US" sz="2000" b="1" dirty="0" err="1">
                <a:solidFill>
                  <a:srgbClr val="FF3300"/>
                </a:solidFill>
              </a:rPr>
              <a:t>resolution</a:t>
            </a:r>
            <a:r>
              <a:rPr lang="fr-FR" altLang="en-US" sz="2000" b="1" dirty="0">
                <a:solidFill>
                  <a:srgbClr val="FF3300"/>
                </a:solidFill>
              </a:rPr>
              <a:t> ~ 1</a:t>
            </a:r>
            <a:r>
              <a:rPr lang="fr-FR" altLang="en-US" sz="2000" b="1" baseline="30000" dirty="0">
                <a:solidFill>
                  <a:srgbClr val="FF3300"/>
                </a:solidFill>
              </a:rPr>
              <a:t>o</a:t>
            </a:r>
          </a:p>
          <a:p>
            <a:pPr algn="ctr"/>
            <a:r>
              <a:rPr lang="fr-FR" altLang="en-US" b="1" dirty="0" smtClean="0"/>
              <a:t> (</a:t>
            </a:r>
            <a:r>
              <a:rPr lang="fr-FR" altLang="en-US" b="1" dirty="0" err="1" smtClean="0"/>
              <a:t>much</a:t>
            </a:r>
            <a:r>
              <a:rPr lang="fr-FR" altLang="en-US" b="1" dirty="0" smtClean="0"/>
              <a:t> </a:t>
            </a:r>
            <a:r>
              <a:rPr lang="fr-FR" altLang="en-US" b="1" dirty="0" err="1" smtClean="0"/>
              <a:t>worse</a:t>
            </a:r>
            <a:r>
              <a:rPr lang="fr-FR" altLang="en-US" b="1" dirty="0" smtClean="0"/>
              <a:t> in practice =&gt;10s of </a:t>
            </a:r>
            <a:r>
              <a:rPr lang="fr-FR" altLang="en-US" b="1" dirty="0" err="1" smtClean="0"/>
              <a:t>degrees</a:t>
            </a:r>
            <a:r>
              <a:rPr lang="fr-FR" altLang="en-US" b="1" dirty="0" smtClean="0"/>
              <a:t>)</a:t>
            </a:r>
            <a:endParaRPr lang="fr-FR" altLang="en-US" b="1" dirty="0"/>
          </a:p>
        </p:txBody>
      </p:sp>
      <p:sp>
        <p:nvSpPr>
          <p:cNvPr id="11" name="Text Box 65"/>
          <p:cNvSpPr txBox="1">
            <a:spLocks noChangeArrowheads="1"/>
          </p:cNvSpPr>
          <p:nvPr/>
        </p:nvSpPr>
        <p:spPr bwMode="auto">
          <a:xfrm>
            <a:off x="3717925" y="1271803"/>
            <a:ext cx="19113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2000">
                <a:latin typeface="Comic Sans MS" panose="030F0702030302020204" pitchFamily="66" charset="0"/>
              </a:rPr>
              <a:t>Beam patterns</a:t>
            </a:r>
          </a:p>
        </p:txBody>
      </p:sp>
      <p:grpSp>
        <p:nvGrpSpPr>
          <p:cNvPr id="12" name="Group 66"/>
          <p:cNvGrpSpPr>
            <a:grpSpLocks/>
          </p:cNvGrpSpPr>
          <p:nvPr/>
        </p:nvGrpSpPr>
        <p:grpSpPr bwMode="auto">
          <a:xfrm>
            <a:off x="0" y="1063840"/>
            <a:ext cx="9144000" cy="2357438"/>
            <a:chOff x="0" y="480"/>
            <a:chExt cx="5760" cy="1485"/>
          </a:xfrm>
        </p:grpSpPr>
        <p:grpSp>
          <p:nvGrpSpPr>
            <p:cNvPr id="13" name="Group 67"/>
            <p:cNvGrpSpPr>
              <a:grpSpLocks/>
            </p:cNvGrpSpPr>
            <p:nvPr/>
          </p:nvGrpSpPr>
          <p:grpSpPr bwMode="auto">
            <a:xfrm>
              <a:off x="0" y="480"/>
              <a:ext cx="2172" cy="1472"/>
              <a:chOff x="0" y="472"/>
              <a:chExt cx="2172" cy="1472"/>
            </a:xfrm>
          </p:grpSpPr>
          <p:pic>
            <p:nvPicPr>
              <p:cNvPr id="20" name="Picture 68" descr="VIR-PIC-PIS-1100-0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72"/>
                <a:ext cx="2172" cy="1472"/>
              </a:xfrm>
              <a:prstGeom prst="rect">
                <a:avLst/>
              </a:prstGeom>
              <a:noFill/>
              <a:ln w="19050">
                <a:solidFill>
                  <a:srgbClr val="8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 Box 69"/>
              <p:cNvSpPr txBox="1">
                <a:spLocks noChangeArrowheads="1"/>
              </p:cNvSpPr>
              <p:nvPr/>
            </p:nvSpPr>
            <p:spPr bwMode="auto">
              <a:xfrm>
                <a:off x="870" y="509"/>
                <a:ext cx="590" cy="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en-US" sz="2400">
                    <a:latin typeface="Comic Sans MS" panose="030F0702030302020204" pitchFamily="66" charset="0"/>
                  </a:rPr>
                  <a:t>Virgo</a:t>
                </a:r>
              </a:p>
            </p:txBody>
          </p:sp>
        </p:grpSp>
        <p:grpSp>
          <p:nvGrpSpPr>
            <p:cNvPr id="14" name="Group 70"/>
            <p:cNvGrpSpPr>
              <a:grpSpLocks/>
            </p:cNvGrpSpPr>
            <p:nvPr/>
          </p:nvGrpSpPr>
          <p:grpSpPr bwMode="auto">
            <a:xfrm>
              <a:off x="2007" y="493"/>
              <a:ext cx="1916" cy="1472"/>
              <a:chOff x="2055" y="469"/>
              <a:chExt cx="1916" cy="1472"/>
            </a:xfrm>
          </p:grpSpPr>
          <p:pic>
            <p:nvPicPr>
              <p:cNvPr id="18" name="Picture 71" descr="aerial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5" y="469"/>
                <a:ext cx="1916" cy="14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50000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Text Box 72"/>
              <p:cNvSpPr txBox="1">
                <a:spLocks noChangeArrowheads="1"/>
              </p:cNvSpPr>
              <p:nvPr/>
            </p:nvSpPr>
            <p:spPr bwMode="auto">
              <a:xfrm>
                <a:off x="2502" y="515"/>
                <a:ext cx="1220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en-US" sz="2000">
                    <a:latin typeface="Comic Sans MS" panose="030F0702030302020204" pitchFamily="66" charset="0"/>
                  </a:rPr>
                  <a:t>LIGO-Hanford</a:t>
                </a:r>
              </a:p>
            </p:txBody>
          </p:sp>
        </p:grpSp>
        <p:grpSp>
          <p:nvGrpSpPr>
            <p:cNvPr id="15" name="Group 73"/>
            <p:cNvGrpSpPr>
              <a:grpSpLocks/>
            </p:cNvGrpSpPr>
            <p:nvPr/>
          </p:nvGrpSpPr>
          <p:grpSpPr bwMode="auto">
            <a:xfrm>
              <a:off x="3937" y="488"/>
              <a:ext cx="1823" cy="1472"/>
              <a:chOff x="3937" y="472"/>
              <a:chExt cx="1823" cy="1472"/>
            </a:xfrm>
          </p:grpSpPr>
          <p:pic>
            <p:nvPicPr>
              <p:cNvPr id="16" name="Picture 74" descr="aerial-livingston pic 1b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7" y="472"/>
                <a:ext cx="1823" cy="14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Text Box 75"/>
              <p:cNvSpPr txBox="1">
                <a:spLocks noChangeArrowheads="1"/>
              </p:cNvSpPr>
              <p:nvPr/>
            </p:nvSpPr>
            <p:spPr bwMode="auto">
              <a:xfrm>
                <a:off x="4222" y="499"/>
                <a:ext cx="1341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altLang="en-US" sz="2000">
                    <a:latin typeface="Comic Sans MS" panose="030F0702030302020204" pitchFamily="66" charset="0"/>
                  </a:rPr>
                  <a:t>LIGO-Livingston</a:t>
                </a:r>
              </a:p>
            </p:txBody>
          </p:sp>
        </p:grpSp>
      </p:grpSp>
      <p:sp>
        <p:nvSpPr>
          <p:cNvPr id="23" name="Text Box 79"/>
          <p:cNvSpPr txBox="1">
            <a:spLocks noChangeArrowheads="1"/>
          </p:cNvSpPr>
          <p:nvPr/>
        </p:nvSpPr>
        <p:spPr bwMode="auto">
          <a:xfrm>
            <a:off x="1179513" y="3959440"/>
            <a:ext cx="8521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Light time of flight : HL ~ 10 msec., VL ~  26 msec. and VH ~ 27 msec.</a:t>
            </a:r>
          </a:p>
        </p:txBody>
      </p:sp>
      <p:sp>
        <p:nvSpPr>
          <p:cNvPr id="24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315200" y="6658190"/>
            <a:ext cx="2743200" cy="365125"/>
          </a:xfrm>
        </p:spPr>
        <p:txBody>
          <a:bodyPr/>
          <a:lstStyle/>
          <a:p>
            <a:fld id="{E62F98EF-8FF5-412A-B361-CF429293DF0B}" type="slidenum">
              <a:rPr lang="fr-FR" smtClean="0"/>
              <a:t>14</a:t>
            </a:fld>
            <a:endParaRPr lang="fr-FR"/>
          </a:p>
        </p:txBody>
      </p:sp>
      <p:sp>
        <p:nvSpPr>
          <p:cNvPr id="25" name="Titre 1"/>
          <p:cNvSpPr txBox="1">
            <a:spLocks/>
          </p:cNvSpPr>
          <p:nvPr/>
        </p:nvSpPr>
        <p:spPr>
          <a:xfrm>
            <a:off x="2753179" y="79509"/>
            <a:ext cx="5505649" cy="6748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300" dirty="0" smtClean="0"/>
              <a:t>LIGO-</a:t>
            </a:r>
            <a:r>
              <a:rPr lang="fr-FR" sz="3300" dirty="0" err="1" smtClean="0"/>
              <a:t>Virgo</a:t>
            </a:r>
            <a:r>
              <a:rPr lang="fr-FR" sz="3300" dirty="0" smtClean="0"/>
              <a:t> network</a:t>
            </a:r>
            <a:endParaRPr lang="en-US" sz="3300" dirty="0"/>
          </a:p>
        </p:txBody>
      </p:sp>
      <p:cxnSp>
        <p:nvCxnSpPr>
          <p:cNvPr id="29" name="Connecteur droit 28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8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326346" y="9711"/>
            <a:ext cx="41737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Examples of error boxes</a:t>
            </a:r>
            <a:endParaRPr lang="en-US" altLang="en-US" sz="3200" dirty="0"/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O1-O2-skymaps-whit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073" y="1182030"/>
            <a:ext cx="5569854" cy="417804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219406" y="1776548"/>
            <a:ext cx="1613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2 detectors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4505694" y="5366676"/>
            <a:ext cx="1613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3</a:t>
            </a:r>
            <a:r>
              <a:rPr lang="fr-FR" sz="2400" b="1" dirty="0" smtClean="0"/>
              <a:t> detectors</a:t>
            </a:r>
            <a:endParaRPr lang="fr-FR" sz="2400" b="1" dirty="0"/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6317173" y="1915887"/>
            <a:ext cx="902233" cy="9149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6500053" y="2007380"/>
            <a:ext cx="719352" cy="27556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5" idx="1"/>
          </p:cNvCxnSpPr>
          <p:nvPr/>
        </p:nvCxnSpPr>
        <p:spPr>
          <a:xfrm flipH="1">
            <a:off x="6768289" y="2007381"/>
            <a:ext cx="451117" cy="74542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5" idx="1"/>
          </p:cNvCxnSpPr>
          <p:nvPr/>
        </p:nvCxnSpPr>
        <p:spPr>
          <a:xfrm flipH="1">
            <a:off x="6505131" y="2007381"/>
            <a:ext cx="714275" cy="189725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6" idx="1"/>
          </p:cNvCxnSpPr>
          <p:nvPr/>
        </p:nvCxnSpPr>
        <p:spPr>
          <a:xfrm flipH="1" flipV="1">
            <a:off x="3466012" y="4860664"/>
            <a:ext cx="1039682" cy="73684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4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326346" y="9711"/>
            <a:ext cx="41737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Examples of error boxes</a:t>
            </a:r>
            <a:endParaRPr lang="en-US" altLang="en-US" sz="3200" dirty="0"/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GW170814-milkyway-triangul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3" y="1735649"/>
            <a:ext cx="3835033" cy="383503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732937" y="1184878"/>
            <a:ext cx="5786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LIGO+Virgo</a:t>
            </a:r>
            <a:r>
              <a:rPr lang="fr-FR" sz="2000" b="1" dirty="0" smtClean="0"/>
              <a:t> = 3 instruments =&gt; </a:t>
            </a:r>
            <a:r>
              <a:rPr lang="fr-FR" sz="2000" b="1" dirty="0" err="1" smtClean="0"/>
              <a:t>better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sky</a:t>
            </a:r>
            <a:r>
              <a:rPr lang="fr-FR" sz="2000" b="1" dirty="0" smtClean="0"/>
              <a:t> localisation</a:t>
            </a:r>
          </a:p>
          <a:p>
            <a:pPr algn="ctr"/>
            <a:r>
              <a:rPr lang="fr-FR" sz="2000" dirty="0" smtClean="0"/>
              <a:t>(crucial for </a:t>
            </a:r>
            <a:r>
              <a:rPr lang="fr-FR" sz="2000" dirty="0" err="1" smtClean="0"/>
              <a:t>optical</a:t>
            </a:r>
            <a:r>
              <a:rPr lang="fr-FR" sz="2000" dirty="0" smtClean="0"/>
              <a:t> </a:t>
            </a:r>
            <a:r>
              <a:rPr lang="fr-FR" sz="2000" dirty="0" err="1" smtClean="0"/>
              <a:t>follow-ups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447298" y="1321005"/>
            <a:ext cx="20665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GW170814</a:t>
            </a:r>
          </a:p>
          <a:p>
            <a:r>
              <a:rPr lang="fr-FR" sz="3200" b="1" dirty="0" smtClean="0"/>
              <a:t>(BBH)</a:t>
            </a:r>
            <a:endParaRPr lang="fr-FR" sz="3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5010691" y="2885376"/>
            <a:ext cx="1944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u="sng" dirty="0" smtClean="0"/>
              <a:t>(60 </a:t>
            </a:r>
            <a:r>
              <a:rPr lang="fr-FR" sz="1600" u="sng" dirty="0" err="1"/>
              <a:t>squared</a:t>
            </a:r>
            <a:r>
              <a:rPr lang="fr-FR" sz="1600" u="sng" dirty="0"/>
              <a:t> </a:t>
            </a:r>
            <a:r>
              <a:rPr lang="fr-FR" sz="1600" u="sng" dirty="0" err="1"/>
              <a:t>degrees</a:t>
            </a:r>
            <a:r>
              <a:rPr lang="fr-FR" sz="1600" u="sng" dirty="0"/>
              <a:t>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800416" y="2225874"/>
            <a:ext cx="2152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(1200 </a:t>
            </a:r>
            <a:r>
              <a:rPr lang="fr-FR" sz="1600" dirty="0" err="1" smtClean="0"/>
              <a:t>squared</a:t>
            </a:r>
            <a:r>
              <a:rPr lang="fr-FR" sz="1600" dirty="0" smtClean="0"/>
              <a:t> </a:t>
            </a:r>
            <a:r>
              <a:rPr lang="fr-FR" sz="1600" dirty="0" err="1" smtClean="0"/>
              <a:t>degrees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cxnSp>
        <p:nvCxnSpPr>
          <p:cNvPr id="9" name="Connecteur droit avec flèche 8"/>
          <p:cNvCxnSpPr>
            <a:stCxn id="7" idx="1"/>
          </p:cNvCxnSpPr>
          <p:nvPr/>
        </p:nvCxnSpPr>
        <p:spPr>
          <a:xfrm flipH="1">
            <a:off x="3614057" y="3054653"/>
            <a:ext cx="1396634" cy="402649"/>
          </a:xfrm>
          <a:prstGeom prst="straightConnector1">
            <a:avLst/>
          </a:prstGeom>
          <a:ln w="31750">
            <a:solidFill>
              <a:srgbClr val="0AA6A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3914319" y="2429236"/>
            <a:ext cx="887981" cy="424883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27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03" y="997247"/>
            <a:ext cx="3947854" cy="37618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67583" y="4816847"/>
            <a:ext cx="3972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« Multi-</a:t>
            </a:r>
            <a:r>
              <a:rPr lang="fr-FR" sz="800" dirty="0" err="1" smtClean="0"/>
              <a:t>messenger</a:t>
            </a:r>
            <a:r>
              <a:rPr lang="fr-FR" sz="800" dirty="0" smtClean="0"/>
              <a:t> observations of a </a:t>
            </a:r>
            <a:r>
              <a:rPr lang="fr-FR" sz="800" dirty="0" err="1" smtClean="0"/>
              <a:t>binary</a:t>
            </a:r>
            <a:r>
              <a:rPr lang="fr-FR" sz="800" dirty="0" smtClean="0"/>
              <a:t> neutron star </a:t>
            </a:r>
            <a:r>
              <a:rPr lang="fr-FR" sz="800" dirty="0" err="1" smtClean="0"/>
              <a:t>merger</a:t>
            </a:r>
            <a:r>
              <a:rPr lang="fr-FR" sz="800" dirty="0" smtClean="0"/>
              <a:t> », Abbott et al., </a:t>
            </a:r>
            <a:r>
              <a:rPr lang="fr-FR" sz="800" dirty="0" err="1" smtClean="0"/>
              <a:t>ApJ</a:t>
            </a:r>
            <a:r>
              <a:rPr lang="fr-FR" sz="800" dirty="0" smtClean="0"/>
              <a:t>,  2017</a:t>
            </a:r>
            <a:endParaRPr lang="fr-FR" sz="800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26346" y="9711"/>
            <a:ext cx="41737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Examples of error boxes</a:t>
            </a:r>
            <a:endParaRPr lang="en-US" altLang="en-US" sz="3200" dirty="0"/>
          </a:p>
        </p:txBody>
      </p:sp>
      <p:cxnSp>
        <p:nvCxnSpPr>
          <p:cNvPr id="5" name="Connecteur droit 4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888275" y="1206380"/>
            <a:ext cx="20665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GW170817</a:t>
            </a:r>
          </a:p>
          <a:p>
            <a:r>
              <a:rPr lang="fr-FR" sz="3200" b="1" dirty="0" smtClean="0"/>
              <a:t>(BNS)</a:t>
            </a:r>
            <a:endParaRPr lang="fr-FR" sz="3200" b="1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338467"/>
              </p:ext>
            </p:extLst>
          </p:nvPr>
        </p:nvGraphicFramePr>
        <p:xfrm>
          <a:off x="101600" y="5209172"/>
          <a:ext cx="4923102" cy="132180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61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1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5604">
                <a:tc gridSpan="2">
                  <a:txBody>
                    <a:bodyPr/>
                    <a:lstStyle/>
                    <a:p>
                      <a:pPr algn="ctr"/>
                      <a:r>
                        <a:rPr lang="fr-FR" baseline="0" dirty="0" smtClean="0"/>
                        <a:t>GW170817 </a:t>
                      </a:r>
                      <a:r>
                        <a:rPr lang="fr-FR" baseline="0" dirty="0" err="1" smtClean="0"/>
                        <a:t>localization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403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interferometers</a:t>
                      </a:r>
                      <a:r>
                        <a:rPr lang="fr-FR" baseline="0" dirty="0" smtClean="0"/>
                        <a:t> (HL)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AddingVirgo</a:t>
                      </a:r>
                      <a:r>
                        <a:rPr lang="fr-FR" baseline="0" dirty="0" smtClean="0"/>
                        <a:t> (HLV)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403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/>
                        <a:t>190 deg</a:t>
                      </a:r>
                      <a:r>
                        <a:rPr lang="fr-FR" sz="1500" baseline="30000" dirty="0" smtClean="0"/>
                        <a:t>2</a:t>
                      </a:r>
                      <a:r>
                        <a:rPr lang="fr-FR" sz="1500" baseline="0" dirty="0" smtClean="0"/>
                        <a:t>, distance 40 </a:t>
                      </a:r>
                      <a:r>
                        <a:rPr lang="fr-FR" sz="1500" baseline="0" dirty="0" err="1" smtClean="0"/>
                        <a:t>Mpc</a:t>
                      </a:r>
                      <a:endParaRPr lang="fr-FR" sz="15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500" dirty="0" smtClean="0"/>
                        <a:t>28</a:t>
                      </a:r>
                      <a:r>
                        <a:rPr lang="fr-FR" sz="1500" baseline="0" dirty="0" smtClean="0"/>
                        <a:t> deg</a:t>
                      </a:r>
                      <a:r>
                        <a:rPr lang="fr-FR" sz="1500" baseline="30000" dirty="0" smtClean="0"/>
                        <a:t>2</a:t>
                      </a:r>
                      <a:r>
                        <a:rPr lang="fr-FR" sz="1500" baseline="0" dirty="0" smtClean="0"/>
                        <a:t>, distance 40 </a:t>
                      </a:r>
                      <a:r>
                        <a:rPr lang="fr-FR" sz="1500" baseline="0" dirty="0" err="1" smtClean="0"/>
                        <a:t>Mpc</a:t>
                      </a:r>
                      <a:endParaRPr lang="fr-FR" sz="1500" baseline="0" dirty="0" smtClean="0"/>
                    </a:p>
                    <a:p>
                      <a:r>
                        <a:rPr lang="fr-FR" sz="1500" baseline="0" dirty="0" smtClean="0"/>
                        <a:t>Volume : 380 Mpc</a:t>
                      </a:r>
                      <a:r>
                        <a:rPr lang="fr-FR" sz="1500" baseline="30000" dirty="0" smtClean="0"/>
                        <a:t>3</a:t>
                      </a:r>
                      <a:endParaRPr lang="fr-FR" sz="15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5225142" y="5420763"/>
            <a:ext cx="352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chemeClr val="accent4">
                    <a:lumMod val="75000"/>
                  </a:schemeClr>
                </a:solidFill>
              </a:rPr>
              <a:t>Less</a:t>
            </a:r>
            <a:r>
              <a:rPr lang="fr-FR" sz="2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accent4">
                    <a:lumMod val="75000"/>
                  </a:schemeClr>
                </a:solidFill>
              </a:rPr>
              <a:t>than</a:t>
            </a:r>
            <a:r>
              <a:rPr lang="fr-FR" sz="2000" dirty="0" smtClean="0">
                <a:solidFill>
                  <a:schemeClr val="accent4">
                    <a:lumMod val="75000"/>
                  </a:schemeClr>
                </a:solidFill>
              </a:rPr>
              <a:t> 100 galaxies </a:t>
            </a:r>
            <a:r>
              <a:rPr lang="fr-FR" sz="2000" dirty="0" err="1" smtClean="0">
                <a:solidFill>
                  <a:schemeClr val="accent4">
                    <a:lumMod val="75000"/>
                  </a:schemeClr>
                </a:solidFill>
              </a:rPr>
              <a:t>could</a:t>
            </a:r>
            <a:r>
              <a:rPr lang="fr-FR" sz="2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2000" dirty="0" err="1" smtClean="0">
                <a:solidFill>
                  <a:schemeClr val="accent4">
                    <a:lumMod val="75000"/>
                  </a:schemeClr>
                </a:solidFill>
              </a:rPr>
              <a:t>be</a:t>
            </a:r>
            <a:r>
              <a:rPr lang="fr-FR" sz="2000" dirty="0" smtClean="0">
                <a:solidFill>
                  <a:schemeClr val="accent4">
                    <a:lumMod val="75000"/>
                  </a:schemeClr>
                </a:solidFill>
              </a:rPr>
              <a:t> the host of the </a:t>
            </a:r>
            <a:r>
              <a:rPr lang="fr-FR" sz="2000" dirty="0" err="1" smtClean="0">
                <a:solidFill>
                  <a:schemeClr val="accent4">
                    <a:lumMod val="75000"/>
                  </a:schemeClr>
                </a:solidFill>
              </a:rPr>
              <a:t>event</a:t>
            </a:r>
            <a:r>
              <a:rPr lang="fr-FR" sz="2000" dirty="0" smtClean="0">
                <a:solidFill>
                  <a:schemeClr val="accent4">
                    <a:lumMod val="75000"/>
                  </a:schemeClr>
                </a:solidFill>
              </a:rPr>
              <a:t> !!</a:t>
            </a:r>
            <a:endParaRPr lang="fr-FR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00" y="1534348"/>
            <a:ext cx="7936051" cy="4973667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375643" y="9711"/>
            <a:ext cx="60751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/>
              <a:t>E</a:t>
            </a:r>
            <a:r>
              <a:rPr lang="en-US" altLang="en-US" sz="3200" dirty="0" smtClean="0"/>
              <a:t>rror boxes with improved network</a:t>
            </a:r>
            <a:endParaRPr lang="en-US" altLang="en-US" sz="3200" dirty="0"/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2538557" y="3621071"/>
            <a:ext cx="3749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Consequences</a:t>
            </a:r>
            <a:r>
              <a:rPr lang="fr-FR" sz="2000" b="1" dirty="0" smtClean="0"/>
              <a:t> on </a:t>
            </a:r>
            <a:r>
              <a:rPr lang="fr-FR" sz="2000" b="1" dirty="0" err="1" smtClean="0"/>
              <a:t>measurements</a:t>
            </a:r>
            <a:r>
              <a:rPr lang="fr-FR" sz="2000" b="1" dirty="0" smtClean="0"/>
              <a:t> </a:t>
            </a:r>
            <a:endParaRPr lang="fr-FR" sz="20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2810811" y="1158545"/>
            <a:ext cx="3204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5 detectors network (&gt;202X)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03691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784583" y="9711"/>
            <a:ext cx="3257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Other instruments</a:t>
            </a:r>
            <a:endParaRPr lang="en-US" altLang="en-US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669770" y="1354433"/>
            <a:ext cx="597022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Most of GW science </a:t>
            </a:r>
            <a:r>
              <a:rPr lang="fr-FR" sz="2000" dirty="0" err="1" smtClean="0"/>
              <a:t>depends</a:t>
            </a:r>
            <a:r>
              <a:rPr lang="fr-FR" sz="2000" dirty="0"/>
              <a:t> </a:t>
            </a:r>
            <a:r>
              <a:rPr lang="fr-FR" sz="2000" dirty="0" err="1" smtClean="0"/>
              <a:t>also</a:t>
            </a:r>
            <a:r>
              <a:rPr lang="fr-FR" sz="2000" dirty="0" smtClean="0"/>
              <a:t> on </a:t>
            </a:r>
            <a:r>
              <a:rPr lang="fr-FR" sz="2000" dirty="0" err="1" smtClean="0"/>
              <a:t>other</a:t>
            </a:r>
            <a:r>
              <a:rPr lang="fr-FR" sz="2000" dirty="0" smtClean="0"/>
              <a:t> instruments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2000" dirty="0" err="1" smtClean="0"/>
              <a:t>Counterparts</a:t>
            </a:r>
            <a:r>
              <a:rPr lang="fr-FR" sz="2000" dirty="0" smtClean="0"/>
              <a:t> (photons, neutrinos …)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2000" dirty="0"/>
              <a:t> </a:t>
            </a:r>
            <a:r>
              <a:rPr lang="fr-FR" sz="2000" dirty="0" err="1" smtClean="0"/>
              <a:t>follow</a:t>
            </a:r>
            <a:r>
              <a:rPr lang="fr-FR" sz="2000" dirty="0" smtClean="0"/>
              <a:t> up of GW </a:t>
            </a:r>
            <a:r>
              <a:rPr lang="fr-FR" sz="2000" dirty="0" err="1" smtClean="0"/>
              <a:t>events</a:t>
            </a:r>
            <a:endParaRPr lang="fr-FR" sz="2000" dirty="0" smtClean="0"/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sz="2000" dirty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2000" dirty="0" smtClean="0"/>
              <a:t>Access to the </a:t>
            </a:r>
            <a:r>
              <a:rPr lang="fr-FR" sz="2000" dirty="0" err="1" smtClean="0"/>
              <a:t>complete</a:t>
            </a:r>
            <a:r>
              <a:rPr lang="fr-FR" sz="2000" dirty="0" smtClean="0"/>
              <a:t> </a:t>
            </a:r>
            <a:r>
              <a:rPr lang="fr-FR" sz="2000" dirty="0" err="1" smtClean="0"/>
              <a:t>picture</a:t>
            </a:r>
            <a:endParaRPr lang="fr-FR" sz="2000" dirty="0" smtClean="0"/>
          </a:p>
          <a:p>
            <a:endParaRPr lang="fr-FR" sz="2000" dirty="0" smtClean="0"/>
          </a:p>
          <a:p>
            <a:r>
              <a:rPr lang="fr-FR" sz="2000" dirty="0" err="1" smtClean="0"/>
              <a:t>Emblematic</a:t>
            </a:r>
            <a:r>
              <a:rPr lang="fr-FR" sz="2000" dirty="0" smtClean="0"/>
              <a:t> </a:t>
            </a:r>
            <a:r>
              <a:rPr lang="fr-FR" sz="2000" dirty="0" err="1" smtClean="0"/>
              <a:t>example</a:t>
            </a:r>
            <a:r>
              <a:rPr lang="fr-FR" sz="2000" dirty="0" smtClean="0"/>
              <a:t> : </a:t>
            </a:r>
            <a:r>
              <a:rPr lang="fr-FR" sz="2000" b="1" dirty="0" smtClean="0"/>
              <a:t>GW170817</a:t>
            </a:r>
          </a:p>
          <a:p>
            <a:r>
              <a:rPr lang="fr-FR" sz="2000" dirty="0" err="1" smtClean="0"/>
              <a:t>GW+GRB+optical+IR+radio+X</a:t>
            </a:r>
            <a:r>
              <a:rPr lang="fr-FR" sz="2000" dirty="0" smtClean="0"/>
              <a:t> </a:t>
            </a:r>
            <a:r>
              <a:rPr lang="fr-FR" sz="2000" dirty="0" smtClean="0"/>
              <a:t>…</a:t>
            </a:r>
          </a:p>
          <a:p>
            <a:endParaRPr lang="fr-FR" sz="2000" dirty="0" smtClean="0"/>
          </a:p>
          <a:p>
            <a:endParaRPr lang="fr-FR" sz="2000" dirty="0"/>
          </a:p>
          <a:p>
            <a:endParaRPr lang="fr-FR" sz="2000" dirty="0" smtClean="0"/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 smtClean="0"/>
              <a:t>(GW </a:t>
            </a:r>
            <a:r>
              <a:rPr lang="fr-FR" sz="2000" dirty="0" err="1" smtClean="0"/>
              <a:t>astronomy</a:t>
            </a:r>
            <a:r>
              <a:rPr lang="fr-FR" sz="2000" dirty="0" smtClean="0"/>
              <a:t> =&gt; multi-</a:t>
            </a:r>
            <a:r>
              <a:rPr lang="fr-FR" sz="2000" dirty="0" err="1" smtClean="0"/>
              <a:t>messenger</a:t>
            </a:r>
            <a:r>
              <a:rPr lang="fr-FR" sz="2000" dirty="0" smtClean="0"/>
              <a:t> </a:t>
            </a:r>
            <a:r>
              <a:rPr lang="fr-FR" sz="2000" dirty="0" err="1" smtClean="0"/>
              <a:t>astronomy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6217830" y="4784945"/>
            <a:ext cx="2532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rgbClr val="595959"/>
                </a:solidFill>
              </a:rPr>
              <a:t>« </a:t>
            </a:r>
            <a:r>
              <a:rPr lang="fr-FR" sz="800" dirty="0" err="1" smtClean="0">
                <a:solidFill>
                  <a:srgbClr val="595959"/>
                </a:solidFill>
              </a:rPr>
              <a:t>Gravitational</a:t>
            </a:r>
            <a:r>
              <a:rPr lang="fr-FR" sz="800" dirty="0" smtClean="0">
                <a:solidFill>
                  <a:srgbClr val="595959"/>
                </a:solidFill>
              </a:rPr>
              <a:t> </a:t>
            </a:r>
            <a:r>
              <a:rPr lang="fr-FR" sz="800" dirty="0" err="1" smtClean="0">
                <a:solidFill>
                  <a:srgbClr val="595959"/>
                </a:solidFill>
              </a:rPr>
              <a:t>waves</a:t>
            </a:r>
            <a:r>
              <a:rPr lang="fr-FR" sz="800" dirty="0" smtClean="0">
                <a:solidFill>
                  <a:srgbClr val="595959"/>
                </a:solidFill>
              </a:rPr>
              <a:t> and Gamma-rays </a:t>
            </a:r>
            <a:r>
              <a:rPr lang="fr-FR" sz="800" dirty="0" err="1" smtClean="0">
                <a:solidFill>
                  <a:srgbClr val="595959"/>
                </a:solidFill>
              </a:rPr>
              <a:t>from</a:t>
            </a:r>
            <a:r>
              <a:rPr lang="fr-FR" sz="800" dirty="0" smtClean="0">
                <a:solidFill>
                  <a:srgbClr val="595959"/>
                </a:solidFill>
              </a:rPr>
              <a:t> </a:t>
            </a:r>
            <a:r>
              <a:rPr lang="fr-FR" sz="800" dirty="0" err="1" smtClean="0">
                <a:solidFill>
                  <a:srgbClr val="595959"/>
                </a:solidFill>
              </a:rPr>
              <a:t>binary</a:t>
            </a:r>
            <a:r>
              <a:rPr lang="fr-FR" sz="800" dirty="0" smtClean="0">
                <a:solidFill>
                  <a:srgbClr val="595959"/>
                </a:solidFill>
              </a:rPr>
              <a:t> neutron star </a:t>
            </a:r>
            <a:r>
              <a:rPr lang="fr-FR" sz="800" dirty="0" err="1" smtClean="0">
                <a:solidFill>
                  <a:srgbClr val="595959"/>
                </a:solidFill>
              </a:rPr>
              <a:t>merger</a:t>
            </a:r>
            <a:r>
              <a:rPr lang="fr-FR" sz="800" dirty="0" smtClean="0">
                <a:solidFill>
                  <a:srgbClr val="595959"/>
                </a:solidFill>
              </a:rPr>
              <a:t>: GW170817 and GRB170817A », Abbott et al., </a:t>
            </a:r>
            <a:r>
              <a:rPr lang="fr-FR" sz="800" dirty="0" err="1" smtClean="0">
                <a:solidFill>
                  <a:srgbClr val="595959"/>
                </a:solidFill>
              </a:rPr>
              <a:t>ApJ</a:t>
            </a:r>
            <a:r>
              <a:rPr lang="fr-FR" sz="800" dirty="0" smtClean="0">
                <a:solidFill>
                  <a:srgbClr val="595959"/>
                </a:solidFill>
              </a:rPr>
              <a:t>,  2017</a:t>
            </a:r>
            <a:endParaRPr lang="fr-FR" sz="800" dirty="0">
              <a:solidFill>
                <a:srgbClr val="595959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521" y="2003156"/>
            <a:ext cx="3041009" cy="279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9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869241" y="354846"/>
            <a:ext cx="8231939" cy="6748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err="1" smtClean="0"/>
              <a:t>Gravitational</a:t>
            </a:r>
            <a:r>
              <a:rPr lang="fr-FR" sz="3600" dirty="0" smtClean="0"/>
              <a:t> </a:t>
            </a:r>
            <a:r>
              <a:rPr lang="fr-FR" sz="3600" dirty="0" err="1" smtClean="0"/>
              <a:t>Waves</a:t>
            </a:r>
            <a:endParaRPr lang="en-US" sz="3600" dirty="0"/>
          </a:p>
        </p:txBody>
      </p:sp>
      <p:sp>
        <p:nvSpPr>
          <p:cNvPr id="9" name="ZoneTexte 8"/>
          <p:cNvSpPr txBox="1"/>
          <p:nvPr/>
        </p:nvSpPr>
        <p:spPr>
          <a:xfrm>
            <a:off x="669964" y="1797200"/>
            <a:ext cx="690689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2000" dirty="0"/>
              <a:t>Propagation </a:t>
            </a:r>
            <a:r>
              <a:rPr lang="fr-FR" sz="2000" dirty="0" err="1" smtClean="0"/>
              <a:t>at</a:t>
            </a:r>
            <a:r>
              <a:rPr lang="fr-FR" sz="2000" dirty="0" smtClean="0"/>
              <a:t> speed of light</a:t>
            </a:r>
            <a:endParaRPr lang="fr-FR" sz="2000" dirty="0"/>
          </a:p>
          <a:p>
            <a:endParaRPr lang="fr-FR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2000" dirty="0" err="1" smtClean="0"/>
              <a:t>Transerve</a:t>
            </a:r>
            <a:r>
              <a:rPr lang="fr-FR" sz="2000" dirty="0" smtClean="0"/>
              <a:t> and </a:t>
            </a:r>
            <a:r>
              <a:rPr lang="fr-FR" sz="2000" dirty="0" err="1" smtClean="0"/>
              <a:t>traceless</a:t>
            </a:r>
            <a:r>
              <a:rPr lang="fr-FR" sz="2000" dirty="0" smtClean="0"/>
              <a:t> </a:t>
            </a:r>
            <a:r>
              <a:rPr lang="fr-FR" sz="2000" dirty="0" err="1" smtClean="0"/>
              <a:t>tensorial</a:t>
            </a:r>
            <a:r>
              <a:rPr lang="fr-FR" sz="2000" dirty="0" smtClean="0"/>
              <a:t> </a:t>
            </a:r>
            <a:r>
              <a:rPr lang="fr-FR" sz="2000" dirty="0" err="1" smtClean="0"/>
              <a:t>waves</a:t>
            </a:r>
            <a:r>
              <a:rPr lang="fr-FR" sz="2000" dirty="0" smtClean="0"/>
              <a:t>.</a:t>
            </a:r>
            <a:endParaRPr lang="fr-FR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2000" dirty="0" err="1" smtClean="0"/>
              <a:t>Two</a:t>
            </a:r>
            <a:r>
              <a:rPr lang="fr-FR" sz="2000" dirty="0" smtClean="0"/>
              <a:t> </a:t>
            </a:r>
            <a:r>
              <a:rPr lang="fr-FR" sz="2000" dirty="0" err="1" smtClean="0"/>
              <a:t>independant</a:t>
            </a:r>
            <a:r>
              <a:rPr lang="fr-FR" sz="2000" dirty="0" smtClean="0"/>
              <a:t> states of polarisation («</a:t>
            </a:r>
            <a:r>
              <a:rPr lang="fr-FR" sz="2000" dirty="0"/>
              <a:t>plus » </a:t>
            </a:r>
            <a:r>
              <a:rPr lang="fr-FR" sz="2000" dirty="0" smtClean="0"/>
              <a:t>and </a:t>
            </a:r>
            <a:r>
              <a:rPr lang="fr-FR" sz="2000" dirty="0"/>
              <a:t>« </a:t>
            </a:r>
            <a:r>
              <a:rPr lang="fr-FR" sz="2000" dirty="0" smtClean="0"/>
              <a:t>cross</a:t>
            </a:r>
            <a:r>
              <a:rPr lang="fr-FR" sz="2000" dirty="0"/>
              <a:t> »).</a:t>
            </a:r>
          </a:p>
          <a:p>
            <a:endParaRPr lang="fr-FR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2000" b="1" dirty="0" err="1" smtClean="0"/>
              <a:t>Quadrupolar</a:t>
            </a:r>
            <a:r>
              <a:rPr lang="fr-FR" sz="2000" b="1" dirty="0" smtClean="0"/>
              <a:t> radiation </a:t>
            </a:r>
            <a:r>
              <a:rPr lang="fr-FR" sz="2000" dirty="0" err="1" smtClean="0"/>
              <a:t>at</a:t>
            </a:r>
            <a:r>
              <a:rPr lang="fr-FR" sz="2000" dirty="0" smtClean="0"/>
              <a:t> the </a:t>
            </a:r>
            <a:r>
              <a:rPr lang="fr-FR" sz="2000" dirty="0" err="1" smtClean="0"/>
              <a:t>lowest</a:t>
            </a:r>
            <a:r>
              <a:rPr lang="fr-FR" sz="2000" dirty="0" smtClean="0"/>
              <a:t> </a:t>
            </a:r>
            <a:r>
              <a:rPr lang="fr-FR" sz="2000" dirty="0" err="1" smtClean="0"/>
              <a:t>order</a:t>
            </a:r>
            <a:r>
              <a:rPr lang="fr-FR" sz="2000" dirty="0" smtClean="0"/>
              <a:t>. </a:t>
            </a:r>
            <a:r>
              <a:rPr lang="fr-FR" sz="2000" dirty="0" err="1" smtClean="0"/>
              <a:t>Luminosity</a:t>
            </a:r>
            <a:r>
              <a:rPr lang="fr-FR" sz="2000" dirty="0" smtClean="0"/>
              <a:t>: </a:t>
            </a:r>
            <a:endParaRPr lang="fr-FR" sz="2000" dirty="0"/>
          </a:p>
          <a:p>
            <a:r>
              <a:rPr lang="fr-FR" sz="2000" dirty="0"/>
              <a:t>			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2000" i="1" dirty="0"/>
              <a:t>Amplitude </a:t>
            </a:r>
            <a:r>
              <a:rPr lang="fr-FR" sz="2000" i="1" dirty="0" smtClean="0"/>
              <a:t>h: </a:t>
            </a:r>
            <a:r>
              <a:rPr lang="fr-FR" sz="2000" i="1" dirty="0" err="1" smtClean="0"/>
              <a:t>dimensionless</a:t>
            </a:r>
            <a:r>
              <a:rPr lang="fr-FR" sz="2000" i="1" dirty="0" smtClean="0"/>
              <a:t> !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fr-FR" sz="2000" i="1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2000" i="1" dirty="0" err="1" smtClean="0"/>
              <a:t>Effect</a:t>
            </a:r>
            <a:r>
              <a:rPr lang="fr-FR" sz="2000" i="1" dirty="0" smtClean="0"/>
              <a:t> on </a:t>
            </a:r>
            <a:r>
              <a:rPr lang="fr-FR" sz="2000" i="1" dirty="0" err="1" smtClean="0"/>
              <a:t>matter</a:t>
            </a:r>
            <a:r>
              <a:rPr lang="fr-FR" sz="2000" i="1" dirty="0" smtClean="0"/>
              <a:t> -&gt; </a:t>
            </a:r>
            <a:endParaRPr lang="fr-FR" sz="2000" i="1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-26365" y="1311726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750988"/>
              </p:ext>
            </p:extLst>
          </p:nvPr>
        </p:nvGraphicFramePr>
        <p:xfrm>
          <a:off x="3160973" y="4819344"/>
          <a:ext cx="1636712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0" name="Équation" r:id="rId3" imgW="1193760" imgH="393480" progId="Equation.3">
                  <p:embed/>
                </p:oleObj>
              </mc:Choice>
              <mc:Fallback>
                <p:oleObj name="Équation" r:id="rId3" imgW="1193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0973" y="4819344"/>
                        <a:ext cx="1636712" cy="539750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rgbClr val="00B0F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556262"/>
              </p:ext>
            </p:extLst>
          </p:nvPr>
        </p:nvGraphicFramePr>
        <p:xfrm>
          <a:off x="6790898" y="3556137"/>
          <a:ext cx="1885950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1" name="Équation" r:id="rId5" imgW="1714320" imgH="609480" progId="Equation.3">
                  <p:embed/>
                </p:oleObj>
              </mc:Choice>
              <mc:Fallback>
                <p:oleObj name="Équation" r:id="rId5" imgW="171432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0898" y="3556137"/>
                        <a:ext cx="1885950" cy="6683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>
                        <a:solidFill>
                          <a:srgbClr val="00B0F0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412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65007" y="9711"/>
            <a:ext cx="42963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Science? Which science?</a:t>
            </a:r>
            <a:endParaRPr lang="en-US" altLang="en-US" sz="3200" dirty="0"/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2219512" y="2177143"/>
            <a:ext cx="438735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 err="1" smtClean="0"/>
              <a:t>Astrophysics</a:t>
            </a:r>
            <a:endParaRPr lang="fr-FR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 err="1" smtClean="0"/>
              <a:t>Cosmology</a:t>
            </a:r>
            <a:endParaRPr lang="fr-FR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 err="1" smtClean="0"/>
              <a:t>Fundamental</a:t>
            </a:r>
            <a:r>
              <a:rPr lang="fr-FR" sz="3600" dirty="0" smtClean="0"/>
              <a:t> </a:t>
            </a:r>
            <a:r>
              <a:rPr lang="fr-FR" sz="3600" dirty="0" err="1" smtClean="0"/>
              <a:t>Physics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76606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281410" y="9711"/>
            <a:ext cx="22635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Astrophysics</a:t>
            </a:r>
            <a:endParaRPr lang="en-US" altLang="en-US" sz="3200" dirty="0"/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371629" y="1471748"/>
            <a:ext cx="835279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Physics</a:t>
            </a:r>
            <a:r>
              <a:rPr lang="fr-FR" b="1" dirty="0" smtClean="0"/>
              <a:t> of compact </a:t>
            </a:r>
            <a:r>
              <a:rPr lang="fr-FR" b="1" dirty="0" err="1" smtClean="0"/>
              <a:t>objects</a:t>
            </a:r>
            <a:r>
              <a:rPr lang="fr-FR" b="1" dirty="0" smtClean="0"/>
              <a:t> BH and NS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Formation of BH and NS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Formation of BBH and BNS</a:t>
            </a:r>
          </a:p>
          <a:p>
            <a:r>
              <a:rPr lang="fr-FR" dirty="0" smtClean="0"/>
              <a:t>(</a:t>
            </a:r>
            <a:r>
              <a:rPr lang="fr-FR" dirty="0" err="1" smtClean="0"/>
              <a:t>measure</a:t>
            </a:r>
            <a:r>
              <a:rPr lang="fr-FR" dirty="0" smtClean="0"/>
              <a:t> of masses and spins, </a:t>
            </a:r>
            <a:r>
              <a:rPr lang="fr-FR" dirty="0" err="1" smtClean="0"/>
              <a:t>measure</a:t>
            </a:r>
            <a:r>
              <a:rPr lang="fr-FR" dirty="0" smtClean="0"/>
              <a:t> of </a:t>
            </a:r>
            <a:r>
              <a:rPr lang="fr-FR" dirty="0" err="1" smtClean="0"/>
              <a:t>excentricities</a:t>
            </a:r>
            <a:r>
              <a:rPr lang="fr-FR" dirty="0" smtClean="0"/>
              <a:t> of </a:t>
            </a:r>
            <a:r>
              <a:rPr lang="fr-FR" dirty="0" err="1" smtClean="0"/>
              <a:t>binary</a:t>
            </a:r>
            <a:r>
              <a:rPr lang="fr-FR" dirty="0" smtClean="0"/>
              <a:t> </a:t>
            </a:r>
            <a:r>
              <a:rPr lang="fr-FR" dirty="0" err="1" smtClean="0"/>
              <a:t>systems</a:t>
            </a:r>
            <a:r>
              <a:rPr lang="fr-FR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EOS of NS </a:t>
            </a:r>
          </a:p>
          <a:p>
            <a:r>
              <a:rPr lang="fr-FR" dirty="0" smtClean="0"/>
              <a:t>(</a:t>
            </a:r>
            <a:r>
              <a:rPr lang="fr-FR" dirty="0" err="1" smtClean="0"/>
              <a:t>measures</a:t>
            </a:r>
            <a:r>
              <a:rPr lang="fr-FR" dirty="0" smtClean="0"/>
              <a:t> of masses and </a:t>
            </a:r>
            <a:r>
              <a:rPr lang="fr-FR" dirty="0" err="1" smtClean="0"/>
              <a:t>radii</a:t>
            </a:r>
            <a:r>
              <a:rPr lang="fr-FR" dirty="0" smtClean="0"/>
              <a:t>, direct </a:t>
            </a:r>
            <a:r>
              <a:rPr lang="fr-FR" dirty="0" err="1" smtClean="0"/>
              <a:t>constraints</a:t>
            </a:r>
            <a:r>
              <a:rPr lang="fr-FR" dirty="0" smtClean="0"/>
              <a:t> on EOS, indirect via spin-down </a:t>
            </a:r>
            <a:r>
              <a:rPr lang="fr-FR" dirty="0" err="1" smtClean="0"/>
              <a:t>limits</a:t>
            </a:r>
            <a:r>
              <a:rPr lang="fr-FR" dirty="0" smtClean="0"/>
              <a:t>))</a:t>
            </a:r>
          </a:p>
          <a:p>
            <a:endParaRPr lang="fr-FR" dirty="0"/>
          </a:p>
          <a:p>
            <a:r>
              <a:rPr lang="fr-FR" b="1" dirty="0" err="1" smtClean="0"/>
              <a:t>Measure</a:t>
            </a:r>
            <a:r>
              <a:rPr lang="fr-FR" b="1" dirty="0" smtClean="0"/>
              <a:t> of rates</a:t>
            </a:r>
          </a:p>
          <a:p>
            <a:r>
              <a:rPr lang="fr-FR" dirty="0" smtClean="0"/>
              <a:t>- BBH, BNS, </a:t>
            </a:r>
            <a:r>
              <a:rPr lang="fr-FR" dirty="0" err="1" smtClean="0"/>
              <a:t>supernovae</a:t>
            </a:r>
            <a:r>
              <a:rPr lang="fr-FR" dirty="0" smtClean="0"/>
              <a:t> =&gt; </a:t>
            </a:r>
            <a:r>
              <a:rPr lang="fr-FR" dirty="0" err="1" smtClean="0"/>
              <a:t>stellar</a:t>
            </a:r>
            <a:r>
              <a:rPr lang="fr-FR" dirty="0" smtClean="0"/>
              <a:t> </a:t>
            </a:r>
            <a:r>
              <a:rPr lang="fr-FR" dirty="0" err="1" smtClean="0"/>
              <a:t>evolution</a:t>
            </a:r>
            <a:r>
              <a:rPr lang="fr-FR" dirty="0" smtClean="0"/>
              <a:t>.</a:t>
            </a:r>
          </a:p>
          <a:p>
            <a:endParaRPr lang="fr-FR" b="1" dirty="0" smtClean="0"/>
          </a:p>
          <a:p>
            <a:r>
              <a:rPr lang="fr-FR" b="1" dirty="0" err="1" smtClean="0"/>
              <a:t>Physics</a:t>
            </a:r>
            <a:r>
              <a:rPr lang="fr-FR" b="1" dirty="0" smtClean="0"/>
              <a:t> of GRB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Central </a:t>
            </a:r>
            <a:r>
              <a:rPr lang="fr-FR" dirty="0" err="1" smtClean="0"/>
              <a:t>engine</a:t>
            </a:r>
            <a:r>
              <a:rPr lang="fr-FR" dirty="0" smtClean="0"/>
              <a:t> ?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Late</a:t>
            </a:r>
            <a:r>
              <a:rPr lang="fr-FR" dirty="0" smtClean="0"/>
              <a:t> </a:t>
            </a:r>
            <a:r>
              <a:rPr lang="fr-FR" dirty="0" err="1" smtClean="0"/>
              <a:t>evolution</a:t>
            </a:r>
            <a:r>
              <a:rPr lang="fr-FR" dirty="0" smtClean="0"/>
              <a:t> (</a:t>
            </a:r>
            <a:r>
              <a:rPr lang="fr-FR" dirty="0" err="1" smtClean="0"/>
              <a:t>kilonova</a:t>
            </a:r>
            <a:r>
              <a:rPr lang="fr-FR" dirty="0"/>
              <a:t> </a:t>
            </a:r>
            <a:r>
              <a:rPr lang="fr-FR" dirty="0" err="1" smtClean="0"/>
              <a:t>etc</a:t>
            </a:r>
            <a:r>
              <a:rPr lang="fr-FR" dirty="0" smtClean="0"/>
              <a:t>) =&gt; </a:t>
            </a:r>
            <a:r>
              <a:rPr lang="fr-FR" dirty="0" err="1" smtClean="0"/>
              <a:t>multimessenger</a:t>
            </a:r>
            <a:r>
              <a:rPr lang="fr-FR" dirty="0" smtClean="0"/>
              <a:t> </a:t>
            </a:r>
            <a:r>
              <a:rPr lang="fr-FR" dirty="0" err="1" smtClean="0"/>
              <a:t>astrononomy</a:t>
            </a: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size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1" r="2276"/>
          <a:stretch/>
        </p:blipFill>
        <p:spPr>
          <a:xfrm>
            <a:off x="6830209" y="3936300"/>
            <a:ext cx="1795051" cy="1349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553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91" y="1411886"/>
            <a:ext cx="7219801" cy="4887667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2505451" y="71143"/>
            <a:ext cx="8475518" cy="10033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Black hole physics</a:t>
            </a:r>
            <a:endParaRPr lang="en-US" sz="3200" dirty="0">
              <a:latin typeface="+mn-lt"/>
            </a:endParaRPr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72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505451" y="71143"/>
            <a:ext cx="8475518" cy="10033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Neutron stars physics</a:t>
            </a:r>
            <a:endParaRPr lang="en-US" sz="3200" dirty="0">
              <a:latin typeface="+mn-lt"/>
            </a:endParaRP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292231" y="1126280"/>
            <a:ext cx="7295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Last cycles of </a:t>
            </a:r>
            <a:r>
              <a:rPr lang="fr-FR" b="1" dirty="0" smtClean="0"/>
              <a:t>CBC</a:t>
            </a:r>
            <a:r>
              <a:rPr lang="fr-FR" dirty="0" smtClean="0"/>
              <a:t> GW signal (&gt; 600 Hz) =&gt; information on </a:t>
            </a:r>
            <a:r>
              <a:rPr lang="fr-FR" u="sng" dirty="0" smtClean="0"/>
              <a:t>tidal </a:t>
            </a:r>
            <a:r>
              <a:rPr lang="fr-FR" u="sng" dirty="0" err="1" smtClean="0"/>
              <a:t>deformability</a:t>
            </a:r>
            <a:endParaRPr lang="fr-FR" u="sng" dirty="0" smtClean="0"/>
          </a:p>
          <a:p>
            <a:r>
              <a:rPr lang="fr-FR" dirty="0" smtClean="0"/>
              <a:t>(tidal </a:t>
            </a:r>
            <a:r>
              <a:rPr lang="fr-FR" dirty="0" err="1" smtClean="0"/>
              <a:t>field</a:t>
            </a:r>
            <a:r>
              <a:rPr lang="fr-FR" dirty="0" smtClean="0"/>
              <a:t> </a:t>
            </a:r>
            <a:r>
              <a:rPr lang="fr-FR" dirty="0" err="1" smtClean="0"/>
              <a:t>induces</a:t>
            </a:r>
            <a:r>
              <a:rPr lang="fr-FR" dirty="0" smtClean="0"/>
              <a:t> a </a:t>
            </a:r>
            <a:r>
              <a:rPr lang="fr-FR" dirty="0" err="1" smtClean="0"/>
              <a:t>quadrupole</a:t>
            </a:r>
            <a:r>
              <a:rPr lang="fr-FR" dirty="0" smtClean="0"/>
              <a:t> moment =&gt; </a:t>
            </a:r>
            <a:r>
              <a:rPr lang="fr-FR" dirty="0" err="1" smtClean="0"/>
              <a:t>effect</a:t>
            </a:r>
            <a:r>
              <a:rPr lang="fr-FR" dirty="0" smtClean="0"/>
              <a:t> on </a:t>
            </a:r>
            <a:r>
              <a:rPr lang="fr-FR" i="1" dirty="0" smtClean="0"/>
              <a:t>h</a:t>
            </a:r>
            <a:r>
              <a:rPr lang="fr-FR" dirty="0" smtClean="0"/>
              <a:t>(t))</a:t>
            </a:r>
            <a:endParaRPr lang="fr-FR" dirty="0"/>
          </a:p>
        </p:txBody>
      </p:sp>
      <p:graphicFrame>
        <p:nvGraphicFramePr>
          <p:cNvPr id="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081207"/>
              </p:ext>
            </p:extLst>
          </p:nvPr>
        </p:nvGraphicFramePr>
        <p:xfrm>
          <a:off x="1841500" y="1865313"/>
          <a:ext cx="1617663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8" name="Équation" r:id="rId3" imgW="1549080" imgH="799920" progId="Equation.3">
                  <p:embed/>
                </p:oleObj>
              </mc:Choice>
              <mc:Fallback>
                <p:oleObj name="Équation" r:id="rId3" imgW="1549080" imgH="799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1500" y="1865313"/>
                        <a:ext cx="1617663" cy="8350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>
                        <a:solidFill>
                          <a:schemeClr val="accent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755198" y="1959687"/>
            <a:ext cx="327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Where</a:t>
            </a:r>
            <a:r>
              <a:rPr lang="fr-FR" dirty="0" smtClean="0"/>
              <a:t> </a:t>
            </a:r>
            <a:r>
              <a:rPr lang="fr-FR" i="1" dirty="0" smtClean="0"/>
              <a:t>k</a:t>
            </a:r>
            <a:r>
              <a:rPr lang="fr-FR" baseline="-25000" dirty="0" smtClean="0"/>
              <a:t>2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2</a:t>
            </a:r>
            <a:r>
              <a:rPr lang="fr-FR" baseline="30000" dirty="0" smtClean="0"/>
              <a:t>nd</a:t>
            </a:r>
            <a:r>
              <a:rPr lang="fr-FR" dirty="0" smtClean="0"/>
              <a:t> Love </a:t>
            </a:r>
            <a:r>
              <a:rPr lang="fr-FR" dirty="0" err="1" smtClean="0"/>
              <a:t>number</a:t>
            </a:r>
            <a:endParaRPr lang="fr-FR" dirty="0" smtClean="0"/>
          </a:p>
          <a:p>
            <a:r>
              <a:rPr lang="fr-FR" dirty="0" smtClean="0"/>
              <a:t>(</a:t>
            </a:r>
            <a:r>
              <a:rPr lang="fr-FR" dirty="0" err="1" smtClean="0"/>
              <a:t>depends</a:t>
            </a:r>
            <a:r>
              <a:rPr lang="fr-FR" dirty="0" smtClean="0"/>
              <a:t> on EOS : ~ 0.05-0,15)</a:t>
            </a:r>
            <a:endParaRPr lang="fr-FR" dirty="0"/>
          </a:p>
        </p:txBody>
      </p:sp>
      <p:pic>
        <p:nvPicPr>
          <p:cNvPr id="7" name="Image 6" descr="lambda1_lambda2_small_spi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709" y="2841404"/>
            <a:ext cx="3024000" cy="2832000"/>
          </a:xfrm>
          <a:prstGeom prst="rect">
            <a:avLst/>
          </a:prstGeom>
        </p:spPr>
      </p:pic>
      <p:pic>
        <p:nvPicPr>
          <p:cNvPr id="8" name="Image 7" descr="lambda1_lambda2_large_spi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4" y="2841404"/>
            <a:ext cx="3024000" cy="2832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63847" y="5820957"/>
            <a:ext cx="5865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Observation </a:t>
            </a:r>
            <a:r>
              <a:rPr lang="fr-FR" sz="2000" b="1" dirty="0" err="1" smtClean="0"/>
              <a:t>favor</a:t>
            </a:r>
            <a:r>
              <a:rPr lang="fr-FR" sz="2000" b="1" dirty="0" smtClean="0"/>
              <a:t> EOS </a:t>
            </a:r>
            <a:r>
              <a:rPr lang="fr-FR" sz="2000" b="1" dirty="0" err="1" smtClean="0"/>
              <a:t>that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implied</a:t>
            </a:r>
            <a:r>
              <a:rPr lang="fr-FR" sz="2000" b="1" dirty="0" smtClean="0"/>
              <a:t> more compact NS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61855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574597" y="1874429"/>
            <a:ext cx="4752975" cy="3024188"/>
            <a:chOff x="1791" y="1026"/>
            <a:chExt cx="2994" cy="1905"/>
          </a:xfrm>
        </p:grpSpPr>
        <p:pic>
          <p:nvPicPr>
            <p:cNvPr id="3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1026"/>
              <a:ext cx="2614" cy="1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AutoShape 8"/>
            <p:cNvSpPr>
              <a:spLocks noChangeArrowheads="1"/>
            </p:cNvSpPr>
            <p:nvPr/>
          </p:nvSpPr>
          <p:spPr bwMode="auto">
            <a:xfrm>
              <a:off x="2200" y="1570"/>
              <a:ext cx="725" cy="1089"/>
            </a:xfrm>
            <a:prstGeom prst="rtTriangle">
              <a:avLst/>
            </a:prstGeom>
            <a:solidFill>
              <a:schemeClr val="accent1">
                <a:alpha val="47842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" name="AutoShape 9"/>
            <p:cNvSpPr>
              <a:spLocks noChangeArrowheads="1"/>
            </p:cNvSpPr>
            <p:nvPr/>
          </p:nvSpPr>
          <p:spPr bwMode="auto">
            <a:xfrm>
              <a:off x="3107" y="1253"/>
              <a:ext cx="1678" cy="1406"/>
            </a:xfrm>
            <a:custGeom>
              <a:avLst/>
              <a:gdLst>
                <a:gd name="T0" fmla="*/ 1468 w 21600"/>
                <a:gd name="T1" fmla="*/ 703 h 21600"/>
                <a:gd name="T2" fmla="*/ 839 w 21600"/>
                <a:gd name="T3" fmla="*/ 1406 h 21600"/>
                <a:gd name="T4" fmla="*/ 210 w 21600"/>
                <a:gd name="T5" fmla="*/ 703 h 21600"/>
                <a:gd name="T6" fmla="*/ 839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5 w 21600"/>
                <a:gd name="T13" fmla="*/ 4501 h 21600"/>
                <a:gd name="T14" fmla="*/ 17095 w 21600"/>
                <a:gd name="T15" fmla="*/ 170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27843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4059" y="1026"/>
              <a:ext cx="726" cy="190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484360" y="1874429"/>
            <a:ext cx="2960687" cy="333375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00"/>
                </a:solidFill>
              </a:rPr>
              <a:t>Excluded by e.m. observations</a:t>
            </a:r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 flipH="1">
            <a:off x="6779760" y="2234792"/>
            <a:ext cx="792162" cy="10080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55122" y="3603217"/>
            <a:ext cx="3173413" cy="395287"/>
          </a:xfrm>
          <a:prstGeom prst="rect">
            <a:avLst/>
          </a:prstGeom>
          <a:noFill/>
          <a:ln w="28575">
            <a:solidFill>
              <a:srgbClr val="96969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/>
              <a:t>Excluded by GW searches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4633369" y="5105832"/>
            <a:ext cx="319189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1050" dirty="0"/>
              <a:t>LIGO coll., Astrophys.J.</a:t>
            </a:r>
            <a:r>
              <a:rPr lang="en-US" altLang="en-US" sz="1050" b="1" dirty="0"/>
              <a:t>683</a:t>
            </a:r>
            <a:r>
              <a:rPr lang="en-US" altLang="en-US" sz="1050" dirty="0"/>
              <a:t>:L45-L50 (2011)</a:t>
            </a:r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 flipV="1">
            <a:off x="3348493" y="3605688"/>
            <a:ext cx="2016125" cy="144463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2505451" y="71143"/>
            <a:ext cx="8475518" cy="10033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Neutron stars physics</a:t>
            </a:r>
            <a:endParaRPr lang="en-US" sz="3200" dirty="0">
              <a:latin typeface="+mn-lt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881705" y="1289770"/>
            <a:ext cx="3658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Constraints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from</a:t>
            </a:r>
            <a:r>
              <a:rPr lang="fr-FR" sz="2000" b="1" dirty="0" smtClean="0"/>
              <a:t> pulsar </a:t>
            </a:r>
            <a:r>
              <a:rPr lang="fr-FR" sz="2000" b="1" dirty="0" err="1" smtClean="0"/>
              <a:t>searches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4483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576478" y="9711"/>
            <a:ext cx="36734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Fundamental Physics</a:t>
            </a:r>
            <a:endParaRPr lang="en-US" altLang="en-US" sz="3200" dirty="0"/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2715650" y="936479"/>
            <a:ext cx="339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Mainly</a:t>
            </a:r>
            <a:r>
              <a:rPr lang="fr-FR" sz="2400" dirty="0" smtClean="0"/>
              <a:t> Tests of SR and GR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342103" y="1915886"/>
            <a:ext cx="677833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Speed of </a:t>
            </a:r>
            <a:r>
              <a:rPr lang="fr-FR" b="1" dirty="0" err="1" smtClean="0"/>
              <a:t>GWs</a:t>
            </a:r>
            <a:endParaRPr 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 smtClean="0"/>
              <a:t>Polarizations</a:t>
            </a:r>
            <a:r>
              <a:rPr lang="fr-FR" b="1" dirty="0" smtClean="0"/>
              <a:t> of </a:t>
            </a:r>
            <a:r>
              <a:rPr lang="fr-FR" b="1" dirty="0" err="1" smtClean="0"/>
              <a:t>GWs</a:t>
            </a:r>
            <a:r>
              <a:rPr lang="fr-FR" b="1" dirty="0" smtClean="0"/>
              <a:t> (</a:t>
            </a:r>
            <a:r>
              <a:rPr lang="fr-FR" b="1" dirty="0" err="1" smtClean="0"/>
              <a:t>tensor</a:t>
            </a:r>
            <a:r>
              <a:rPr lang="fr-FR" b="1" dirty="0" smtClean="0"/>
              <a:t> vs. </a:t>
            </a:r>
            <a:r>
              <a:rPr lang="fr-FR" b="1" dirty="0" err="1" smtClean="0"/>
              <a:t>Scalar-tensor</a:t>
            </a:r>
            <a:r>
              <a:rPr lang="fr-FR" b="1" dirty="0" smtClean="0"/>
              <a:t>, or </a:t>
            </a:r>
            <a:r>
              <a:rPr lang="fr-FR" b="1" dirty="0" err="1" smtClean="0"/>
              <a:t>vector-tensor</a:t>
            </a:r>
            <a:r>
              <a:rPr lang="fr-FR" b="1" dirty="0" smtClean="0"/>
              <a:t> </a:t>
            </a:r>
            <a:r>
              <a:rPr lang="fr-FR" b="1" smtClean="0"/>
              <a:t>…) </a:t>
            </a:r>
          </a:p>
          <a:p>
            <a:r>
              <a:rPr lang="fr-FR" b="1" smtClean="0"/>
              <a:t>=&gt; </a:t>
            </a:r>
            <a:r>
              <a:rPr lang="fr-FR" b="1" dirty="0" err="1" smtClean="0"/>
              <a:t>any</a:t>
            </a:r>
            <a:r>
              <a:rPr lang="fr-FR" b="1" dirty="0" smtClean="0"/>
              <a:t> </a:t>
            </a:r>
            <a:r>
              <a:rPr lang="fr-FR" b="1" dirty="0" err="1" smtClean="0"/>
              <a:t>kind</a:t>
            </a:r>
            <a:r>
              <a:rPr lang="fr-FR" b="1" dirty="0" smtClean="0"/>
              <a:t> of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PN expansion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Test of EP (via the Shapiro </a:t>
            </a:r>
            <a:r>
              <a:rPr lang="fr-FR" b="1" dirty="0" err="1" smtClean="0"/>
              <a:t>effect</a:t>
            </a:r>
            <a:r>
              <a:rPr lang="fr-FR" b="1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Test of Lorentz Invariance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Mass of graviton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Mass of neutrinos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907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 txBox="1">
            <a:spLocks/>
          </p:cNvSpPr>
          <p:nvPr/>
        </p:nvSpPr>
        <p:spPr>
          <a:xfrm>
            <a:off x="165100" y="1066801"/>
            <a:ext cx="87503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With a third detector (non aligned) : tests of polarization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24265" y="6492875"/>
            <a:ext cx="561975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Image 4" descr="ap_p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235200"/>
            <a:ext cx="1703917" cy="2044700"/>
          </a:xfrm>
          <a:prstGeom prst="rect">
            <a:avLst/>
          </a:prstGeom>
        </p:spPr>
      </p:pic>
      <p:pic>
        <p:nvPicPr>
          <p:cNvPr id="6" name="Image 5" descr="ap_c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83" y="2235201"/>
            <a:ext cx="1703917" cy="2044700"/>
          </a:xfrm>
          <a:prstGeom prst="rect">
            <a:avLst/>
          </a:prstGeom>
        </p:spPr>
      </p:pic>
      <p:pic>
        <p:nvPicPr>
          <p:cNvPr id="7" name="Image 6" descr="ap_x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82" y="2184400"/>
            <a:ext cx="2056123" cy="2044700"/>
          </a:xfrm>
          <a:prstGeom prst="rect">
            <a:avLst/>
          </a:prstGeom>
        </p:spPr>
      </p:pic>
      <p:pic>
        <p:nvPicPr>
          <p:cNvPr id="8" name="Image 7" descr="ap_y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61" y="2184401"/>
            <a:ext cx="2011179" cy="2044699"/>
          </a:xfrm>
          <a:prstGeom prst="rect">
            <a:avLst/>
          </a:prstGeom>
        </p:spPr>
      </p:pic>
      <p:pic>
        <p:nvPicPr>
          <p:cNvPr id="9" name="Image 8" descr="ap_b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55" y="4495800"/>
            <a:ext cx="2349500" cy="199707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075267" y="4311134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Tensor</a:t>
            </a:r>
            <a:r>
              <a:rPr lang="fr-FR" dirty="0" smtClean="0"/>
              <a:t> modes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24417" y="1892301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Only</a:t>
            </a:r>
            <a:r>
              <a:rPr lang="fr-FR" dirty="0" smtClean="0"/>
              <a:t> </a:t>
            </a:r>
            <a:r>
              <a:rPr lang="fr-FR" dirty="0" err="1" smtClean="0"/>
              <a:t>ones</a:t>
            </a:r>
            <a:r>
              <a:rPr lang="fr-FR" dirty="0" smtClean="0"/>
              <a:t> </a:t>
            </a:r>
            <a:r>
              <a:rPr lang="fr-FR" dirty="0" err="1" smtClean="0"/>
              <a:t>expected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GR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6117511" y="4044434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Vector</a:t>
            </a:r>
            <a:r>
              <a:rPr lang="fr-FR" dirty="0" smtClean="0"/>
              <a:t> modes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035455" y="6308209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Scalar</a:t>
            </a:r>
            <a:r>
              <a:rPr lang="fr-FR" dirty="0" smtClean="0"/>
              <a:t> modes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950882" y="1771135"/>
            <a:ext cx="4193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Allowed</a:t>
            </a:r>
            <a:r>
              <a:rPr lang="fr-FR" dirty="0" smtClean="0"/>
              <a:t> by </a:t>
            </a:r>
            <a:r>
              <a:rPr lang="fr-FR" dirty="0" err="1" smtClean="0"/>
              <a:t>other</a:t>
            </a:r>
            <a:r>
              <a:rPr lang="fr-FR" dirty="0" smtClean="0"/>
              <a:t> gravitation </a:t>
            </a:r>
            <a:r>
              <a:rPr lang="fr-FR" dirty="0" err="1" smtClean="0"/>
              <a:t>theories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624417" y="5143500"/>
            <a:ext cx="50143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54A65A"/>
                </a:solidFill>
              </a:rPr>
              <a:t>GW170814: </a:t>
            </a:r>
            <a:r>
              <a:rPr lang="fr-FR" sz="2000" b="1" dirty="0" err="1" smtClean="0">
                <a:solidFill>
                  <a:srgbClr val="54A65A"/>
                </a:solidFill>
              </a:rPr>
              <a:t>Favor</a:t>
            </a:r>
            <a:r>
              <a:rPr lang="fr-FR" sz="2000" b="1" dirty="0" smtClean="0">
                <a:solidFill>
                  <a:srgbClr val="54A65A"/>
                </a:solidFill>
              </a:rPr>
              <a:t> pure </a:t>
            </a:r>
            <a:r>
              <a:rPr lang="fr-FR" sz="2000" b="1" dirty="0" err="1" smtClean="0">
                <a:solidFill>
                  <a:srgbClr val="54A65A"/>
                </a:solidFill>
              </a:rPr>
              <a:t>tensor</a:t>
            </a:r>
            <a:r>
              <a:rPr lang="fr-FR" sz="2000" b="1" dirty="0" smtClean="0">
                <a:solidFill>
                  <a:srgbClr val="54A65A"/>
                </a:solidFill>
              </a:rPr>
              <a:t> vs pure </a:t>
            </a:r>
            <a:r>
              <a:rPr lang="fr-FR" sz="2000" b="1" dirty="0" err="1" smtClean="0">
                <a:solidFill>
                  <a:srgbClr val="54A65A"/>
                </a:solidFill>
              </a:rPr>
              <a:t>vector</a:t>
            </a:r>
            <a:r>
              <a:rPr lang="fr-FR" sz="2000" b="1" dirty="0" smtClean="0">
                <a:solidFill>
                  <a:srgbClr val="54A65A"/>
                </a:solidFill>
              </a:rPr>
              <a:t> or </a:t>
            </a:r>
            <a:r>
              <a:rPr lang="fr-FR" sz="2000" b="1" dirty="0" err="1" smtClean="0">
                <a:solidFill>
                  <a:srgbClr val="54A65A"/>
                </a:solidFill>
              </a:rPr>
              <a:t>scalar</a:t>
            </a:r>
            <a:endParaRPr lang="fr-FR" sz="2000" b="1" dirty="0" smtClean="0">
              <a:solidFill>
                <a:srgbClr val="54A65A"/>
              </a:solidFill>
            </a:endParaRPr>
          </a:p>
          <a:p>
            <a:endParaRPr lang="fr-FR" sz="2000" b="1" dirty="0">
              <a:solidFill>
                <a:srgbClr val="54A65A"/>
              </a:solidFill>
            </a:endParaRPr>
          </a:p>
          <a:p>
            <a:r>
              <a:rPr lang="fr-FR" sz="2000" b="1" dirty="0" err="1" smtClean="0">
                <a:solidFill>
                  <a:srgbClr val="54A65A"/>
                </a:solidFill>
              </a:rPr>
              <a:t>Cannot</a:t>
            </a:r>
            <a:r>
              <a:rPr lang="fr-FR" sz="2000" b="1" dirty="0" smtClean="0">
                <a:solidFill>
                  <a:srgbClr val="54A65A"/>
                </a:solidFill>
              </a:rPr>
              <a:t> </a:t>
            </a:r>
            <a:r>
              <a:rPr lang="fr-FR" sz="2000" b="1" dirty="0" err="1" smtClean="0">
                <a:solidFill>
                  <a:srgbClr val="54A65A"/>
                </a:solidFill>
              </a:rPr>
              <a:t>conclude</a:t>
            </a:r>
            <a:r>
              <a:rPr lang="fr-FR" sz="2000" b="1" dirty="0" smtClean="0">
                <a:solidFill>
                  <a:srgbClr val="54A65A"/>
                </a:solidFill>
              </a:rPr>
              <a:t> on mixed version</a:t>
            </a:r>
          </a:p>
          <a:p>
            <a:endParaRPr lang="fr-FR" sz="2000" b="1" dirty="0">
              <a:solidFill>
                <a:srgbClr val="54A65A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9504" y="6572144"/>
            <a:ext cx="6489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GW170814: A </a:t>
            </a:r>
            <a:r>
              <a:rPr lang="fr-FR" sz="800" dirty="0" err="1"/>
              <a:t>Three</a:t>
            </a:r>
            <a:r>
              <a:rPr lang="fr-FR" sz="800" dirty="0"/>
              <a:t>-Detector Observation of </a:t>
            </a:r>
            <a:r>
              <a:rPr lang="fr-FR" sz="800" dirty="0" err="1"/>
              <a:t>Gravitational</a:t>
            </a:r>
            <a:r>
              <a:rPr lang="fr-FR" sz="800" dirty="0"/>
              <a:t> </a:t>
            </a:r>
            <a:r>
              <a:rPr lang="fr-FR" sz="800" dirty="0" err="1"/>
              <a:t>Waves</a:t>
            </a:r>
            <a:r>
              <a:rPr lang="fr-FR" sz="800" dirty="0"/>
              <a:t> </a:t>
            </a:r>
            <a:r>
              <a:rPr lang="fr-FR" sz="800" dirty="0" err="1"/>
              <a:t>from</a:t>
            </a:r>
            <a:r>
              <a:rPr lang="fr-FR" sz="800" dirty="0"/>
              <a:t> a </a:t>
            </a:r>
            <a:r>
              <a:rPr lang="fr-FR" sz="800" dirty="0" err="1"/>
              <a:t>Binary</a:t>
            </a:r>
            <a:r>
              <a:rPr lang="fr-FR" sz="800" dirty="0"/>
              <a:t> Black </a:t>
            </a:r>
            <a:r>
              <a:rPr lang="fr-FR" sz="800" dirty="0" err="1"/>
              <a:t>Hole</a:t>
            </a:r>
            <a:r>
              <a:rPr lang="fr-FR" sz="800" dirty="0"/>
              <a:t> </a:t>
            </a:r>
            <a:r>
              <a:rPr lang="fr-FR" sz="800" dirty="0" smtClean="0"/>
              <a:t>Coalescence, </a:t>
            </a:r>
            <a:r>
              <a:rPr lang="fr-FR" sz="800" dirty="0"/>
              <a:t>Abbott </a:t>
            </a:r>
            <a:r>
              <a:rPr lang="fr-FR" sz="800" i="1" dirty="0"/>
              <a:t>et al.</a:t>
            </a:r>
            <a:r>
              <a:rPr lang="fr-FR" sz="800" dirty="0"/>
              <a:t> </a:t>
            </a:r>
            <a:r>
              <a:rPr lang="fr-FR" sz="800" dirty="0" smtClean="0"/>
              <a:t>, PRL </a:t>
            </a:r>
            <a:r>
              <a:rPr lang="cs-CZ" sz="800" dirty="0"/>
              <a:t>119, 141101</a:t>
            </a:r>
          </a:p>
          <a:p>
            <a:endParaRPr lang="fr-FR" sz="8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226404" y="4495801"/>
            <a:ext cx="335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err="1" smtClean="0"/>
              <a:t>Antenna</a:t>
            </a:r>
            <a:r>
              <a:rPr lang="fr-FR" sz="2200" b="1" dirty="0" smtClean="0"/>
              <a:t> pattern</a:t>
            </a:r>
            <a:endParaRPr lang="fr-FR" sz="2200" b="1" dirty="0"/>
          </a:p>
        </p:txBody>
      </p:sp>
      <p:cxnSp>
        <p:nvCxnSpPr>
          <p:cNvPr id="18" name="Connecteur droit 17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972686" y="86135"/>
            <a:ext cx="55662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GW170814 and GW polarization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5190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59836" y="160255"/>
            <a:ext cx="8475518" cy="10033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+mn-lt"/>
              </a:rPr>
              <a:t>GW170817+GRB170817A : tests of fundamental physics</a:t>
            </a:r>
            <a:endParaRPr lang="en-US" sz="2800" dirty="0">
              <a:latin typeface="+mn-lt"/>
            </a:endParaRP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459836" y="1247213"/>
            <a:ext cx="7873694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« simultaneous signals » (+ known distance of the source)</a:t>
            </a:r>
          </a:p>
          <a:p>
            <a:endParaRPr lang="en-US" dirty="0" smtClean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u="sng" dirty="0" smtClean="0"/>
              <a:t>Speed of GW</a:t>
            </a:r>
          </a:p>
          <a:p>
            <a:endParaRPr lang="en-US" dirty="0" smtClean="0"/>
          </a:p>
          <a:p>
            <a:r>
              <a:rPr lang="en-US" dirty="0" smtClean="0"/>
              <a:t>		(best constraint by orders of magnitude !)</a:t>
            </a:r>
          </a:p>
          <a:p>
            <a:r>
              <a:rPr lang="en-US" dirty="0" smtClean="0"/>
              <a:t>Consequences on modified gravity theories  : some are totally ruled out  (</a:t>
            </a:r>
            <a:r>
              <a:rPr lang="en-US" dirty="0" err="1" smtClean="0"/>
              <a:t>galileon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u="sng" dirty="0" smtClean="0"/>
              <a:t>Test of Equivalence principle </a:t>
            </a:r>
            <a:r>
              <a:rPr lang="en-US" dirty="0" smtClean="0"/>
              <a:t>(Shapiro effect)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Improves by &gt; 1 order previous limits (radio tracking of Cassini)</a:t>
            </a:r>
          </a:p>
          <a:p>
            <a:endParaRPr lang="en-US" dirty="0" smtClean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u="sng" dirty="0" smtClean="0"/>
              <a:t>Limits on Lorentz Invariance Violation</a:t>
            </a:r>
            <a:r>
              <a:rPr lang="en-US" dirty="0" smtClean="0"/>
              <a:t> (relative group velocities of GW and EM)</a:t>
            </a:r>
            <a:endParaRPr lang="en-US" u="sng" dirty="0" smtClean="0"/>
          </a:p>
          <a:p>
            <a:r>
              <a:rPr lang="en-US" dirty="0" smtClean="0"/>
              <a:t>			Again best limits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US" dirty="0" smtClean="0"/>
          </a:p>
          <a:p>
            <a:r>
              <a:rPr lang="en-US" dirty="0" smtClean="0"/>
              <a:t>+ implications on the physics of GRB, rates of coincident events…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US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060483"/>
              </p:ext>
            </p:extLst>
          </p:nvPr>
        </p:nvGraphicFramePr>
        <p:xfrm>
          <a:off x="2802833" y="1684270"/>
          <a:ext cx="31877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4" name="…quation" r:id="rId3" imgW="3187700" imgH="673100" progId="Equation.3">
                  <p:embed/>
                </p:oleObj>
              </mc:Choice>
              <mc:Fallback>
                <p:oleObj name="…quation" r:id="rId3" imgW="3187700" imgH="673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02833" y="1684270"/>
                        <a:ext cx="3187700" cy="673100"/>
                      </a:xfrm>
                      <a:prstGeom prst="rect">
                        <a:avLst/>
                      </a:prstGeom>
                      <a:ln w="2540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247818"/>
              </p:ext>
            </p:extLst>
          </p:nvPr>
        </p:nvGraphicFramePr>
        <p:xfrm>
          <a:off x="5688354" y="3377054"/>
          <a:ext cx="25146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5" name="…quation" r:id="rId5" imgW="2514600" imgH="622300" progId="Equation.3">
                  <p:embed/>
                </p:oleObj>
              </mc:Choice>
              <mc:Fallback>
                <p:oleObj name="…quation" r:id="rId5" imgW="25146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88354" y="3377054"/>
                        <a:ext cx="25146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4881475"/>
              </p:ext>
            </p:extLst>
          </p:nvPr>
        </p:nvGraphicFramePr>
        <p:xfrm>
          <a:off x="2840933" y="4124347"/>
          <a:ext cx="3149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96" name="…quation" r:id="rId7" imgW="3149600" imgH="355600" progId="Equation.3">
                  <p:embed/>
                </p:oleObj>
              </mc:Choice>
              <mc:Fallback>
                <p:oleObj name="…quation" r:id="rId7" imgW="31496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40933" y="4124347"/>
                        <a:ext cx="3149600" cy="355600"/>
                      </a:xfrm>
                      <a:prstGeom prst="rect">
                        <a:avLst/>
                      </a:prstGeom>
                      <a:ln w="2540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6945654" y="4083012"/>
            <a:ext cx="2085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(</a:t>
            </a:r>
            <a:r>
              <a:rPr lang="fr-FR" sz="1600" dirty="0" err="1" smtClean="0"/>
              <a:t>Milky</a:t>
            </a:r>
            <a:r>
              <a:rPr lang="fr-FR" sz="1600" dirty="0" smtClean="0"/>
              <a:t> </a:t>
            </a:r>
            <a:r>
              <a:rPr lang="fr-FR" sz="1600" dirty="0" err="1" smtClean="0"/>
              <a:t>Way</a:t>
            </a:r>
            <a:r>
              <a:rPr lang="fr-FR" sz="1600" dirty="0" smtClean="0"/>
              <a:t> </a:t>
            </a:r>
          </a:p>
          <a:p>
            <a:r>
              <a:rPr lang="fr-FR" sz="1600" dirty="0" err="1"/>
              <a:t>g</a:t>
            </a:r>
            <a:r>
              <a:rPr lang="fr-FR" sz="1600" dirty="0" err="1" smtClean="0"/>
              <a:t>ravitational</a:t>
            </a:r>
            <a:r>
              <a:rPr lang="fr-FR" sz="1600" dirty="0" smtClean="0"/>
              <a:t> potentiel)</a:t>
            </a:r>
            <a:endParaRPr lang="fr-FR" sz="1600" dirty="0"/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7366334" y="3775556"/>
            <a:ext cx="0" cy="34879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>
            <a:spLocks noChangeAspect="1"/>
          </p:cNvSpPr>
          <p:nvPr/>
        </p:nvSpPr>
        <p:spPr>
          <a:xfrm>
            <a:off x="6660000" y="3427356"/>
            <a:ext cx="255016" cy="265569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81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98EF-8FF5-412A-B361-CF429293DF0B}" type="slidenum">
              <a:rPr lang="fr-FR" smtClean="0"/>
              <a:t>28</a:t>
            </a:fld>
            <a:endParaRPr lang="fr-FR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101895" y="970563"/>
            <a:ext cx="28232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smtClean="0"/>
              <a:t>Masse du </a:t>
            </a:r>
            <a:r>
              <a:rPr lang="en-US" altLang="en-US" sz="2000" b="1" dirty="0" smtClean="0"/>
              <a:t>graviton</a:t>
            </a:r>
            <a:endParaRPr lang="en-US" altLang="en-US" sz="20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60078" y="1814092"/>
            <a:ext cx="75322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350" dirty="0" smtClean="0"/>
              <a:t>Graviton massif </a:t>
            </a:r>
            <a:r>
              <a:rPr lang="fr-FR" sz="1350" dirty="0"/>
              <a:t>=&gt; relation de dispersion =&gt; </a:t>
            </a:r>
            <a:r>
              <a:rPr lang="fr-FR" sz="1350" dirty="0" smtClean="0"/>
              <a:t>vitesse de propagation </a:t>
            </a:r>
            <a:r>
              <a:rPr lang="fr-FR" sz="1350" dirty="0" err="1"/>
              <a:t>velocity</a:t>
            </a:r>
            <a:r>
              <a:rPr lang="fr-FR" sz="1350" dirty="0"/>
              <a:t> </a:t>
            </a:r>
            <a:r>
              <a:rPr lang="fr-FR" sz="1350" dirty="0" smtClean="0"/>
              <a:t>dépendante de l’énergie </a:t>
            </a:r>
            <a:r>
              <a:rPr lang="fr-FR" sz="1350" dirty="0"/>
              <a:t>:</a:t>
            </a:r>
          </a:p>
        </p:txBody>
      </p:sp>
      <p:graphicFrame>
        <p:nvGraphicFramePr>
          <p:cNvPr id="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7050961"/>
              </p:ext>
            </p:extLst>
          </p:nvPr>
        </p:nvGraphicFramePr>
        <p:xfrm>
          <a:off x="7421837" y="2114174"/>
          <a:ext cx="1270080" cy="639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96" name="Équation" r:id="rId3" imgW="1612800" imgH="812520" progId="Equation.3">
                  <p:embed/>
                </p:oleObj>
              </mc:Choice>
              <mc:Fallback>
                <p:oleObj name="Équation" r:id="rId3" imgW="1612800" imgH="812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1837" y="2114174"/>
                        <a:ext cx="1270080" cy="63986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60077" y="2474677"/>
            <a:ext cx="37286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350" dirty="0" smtClean="0"/>
              <a:t>Terme supplémentaire dans la</a:t>
            </a:r>
            <a:r>
              <a:rPr lang="fr-FR" sz="1350" dirty="0"/>
              <a:t> </a:t>
            </a:r>
            <a:r>
              <a:rPr lang="fr-FR" sz="1350" dirty="0" smtClean="0"/>
              <a:t>phase du signal </a:t>
            </a:r>
            <a:r>
              <a:rPr lang="fr-FR" sz="1350" dirty="0"/>
              <a:t>:</a:t>
            </a:r>
          </a:p>
        </p:txBody>
      </p:sp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703346"/>
              </p:ext>
            </p:extLst>
          </p:nvPr>
        </p:nvGraphicFramePr>
        <p:xfrm>
          <a:off x="4092045" y="2379796"/>
          <a:ext cx="1491116" cy="516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97" name="Équation" r:id="rId5" imgW="1282680" imgH="444240" progId="Equation.3">
                  <p:embed/>
                </p:oleObj>
              </mc:Choice>
              <mc:Fallback>
                <p:oleObj name="Équation" r:id="rId5" imgW="12826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2045" y="2379796"/>
                        <a:ext cx="1491116" cy="51642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1095652" y="3029361"/>
            <a:ext cx="23430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smtClean="0"/>
              <a:t>où </a:t>
            </a:r>
            <a:r>
              <a:rPr lang="fr-FR" sz="1350" i="1" dirty="0"/>
              <a:t>D</a:t>
            </a:r>
            <a:r>
              <a:rPr lang="fr-FR" sz="1350" dirty="0"/>
              <a:t> </a:t>
            </a:r>
            <a:r>
              <a:rPr lang="fr-FR" sz="1350" dirty="0" smtClean="0"/>
              <a:t>= distance</a:t>
            </a:r>
            <a:r>
              <a:rPr lang="fr-FR" sz="1350" dirty="0"/>
              <a:t>, </a:t>
            </a:r>
            <a:r>
              <a:rPr lang="fr-FR" sz="1350" i="1" dirty="0"/>
              <a:t>z</a:t>
            </a:r>
            <a:r>
              <a:rPr lang="fr-FR" sz="1350" dirty="0"/>
              <a:t> =</a:t>
            </a:r>
            <a:r>
              <a:rPr lang="fr-FR" sz="1350" dirty="0" smtClean="0"/>
              <a:t> </a:t>
            </a:r>
            <a:r>
              <a:rPr lang="fr-FR" sz="1350" dirty="0" err="1"/>
              <a:t>redshift</a:t>
            </a:r>
            <a:r>
              <a:rPr lang="fr-FR" sz="1350" dirty="0"/>
              <a:t> </a:t>
            </a:r>
            <a:r>
              <a:rPr lang="fr-FR" sz="1350" dirty="0" smtClean="0"/>
              <a:t>et </a:t>
            </a:r>
            <a:endParaRPr lang="fr-FR" sz="135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451406"/>
              </p:ext>
            </p:extLst>
          </p:nvPr>
        </p:nvGraphicFramePr>
        <p:xfrm>
          <a:off x="3322740" y="2941938"/>
          <a:ext cx="722710" cy="516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98" name="Équation" r:id="rId7" imgW="622080" imgH="444240" progId="Equation.3">
                  <p:embed/>
                </p:oleObj>
              </mc:Choice>
              <mc:Fallback>
                <p:oleObj name="Équation" r:id="rId7" imgW="6220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2740" y="2941938"/>
                        <a:ext cx="722710" cy="51673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4045450" y="3037363"/>
            <a:ext cx="35372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e</a:t>
            </a:r>
            <a:r>
              <a:rPr lang="fr-FR" sz="1350" dirty="0" smtClean="0"/>
              <a:t>st la longueur d’onde de Compton du graviton.</a:t>
            </a:r>
            <a:endParaRPr lang="fr-FR" sz="1350" dirty="0"/>
          </a:p>
        </p:txBody>
      </p:sp>
      <p:sp>
        <p:nvSpPr>
          <p:cNvPr id="11" name="ZoneTexte 10"/>
          <p:cNvSpPr txBox="1"/>
          <p:nvPr/>
        </p:nvSpPr>
        <p:spPr>
          <a:xfrm>
            <a:off x="556208" y="3831345"/>
            <a:ext cx="1225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GW150914 =&gt; </a:t>
            </a:r>
          </a:p>
        </p:txBody>
      </p:sp>
      <p:graphicFrame>
        <p:nvGraphicFramePr>
          <p:cNvPr id="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722052"/>
              </p:ext>
            </p:extLst>
          </p:nvPr>
        </p:nvGraphicFramePr>
        <p:xfrm>
          <a:off x="1736291" y="3822207"/>
          <a:ext cx="9144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99" name="Équation" r:id="rId9" imgW="787320" imgH="253800" progId="Equation.3">
                  <p:embed/>
                </p:oleObj>
              </mc:Choice>
              <mc:Fallback>
                <p:oleObj name="Équation" r:id="rId9" imgW="7873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6291" y="3822207"/>
                        <a:ext cx="914400" cy="2952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>
                        <a:solidFill>
                          <a:srgbClr val="FF0000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2947481" y="3824881"/>
            <a:ext cx="10048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s</a:t>
            </a:r>
            <a:r>
              <a:rPr lang="fr-FR" sz="1350" dirty="0" smtClean="0"/>
              <a:t>oit encore </a:t>
            </a:r>
            <a:endParaRPr lang="fr-FR" sz="1350" dirty="0"/>
          </a:p>
        </p:txBody>
      </p:sp>
      <p:graphicFrame>
        <p:nvGraphicFramePr>
          <p:cNvPr id="1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627379"/>
              </p:ext>
            </p:extLst>
          </p:nvPr>
        </p:nvGraphicFramePr>
        <p:xfrm>
          <a:off x="4231884" y="3806992"/>
          <a:ext cx="988219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00" name="Équation" r:id="rId11" imgW="850680" imgH="253800" progId="Equation.3">
                  <p:embed/>
                </p:oleObj>
              </mc:Choice>
              <mc:Fallback>
                <p:oleObj name="Équation" r:id="rId11" imgW="8506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1884" y="3806992"/>
                        <a:ext cx="988219" cy="2952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>
                        <a:solidFill>
                          <a:srgbClr val="FF0000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5583161" y="3824881"/>
            <a:ext cx="14245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 smtClean="0">
                <a:solidFill>
                  <a:srgbClr val="FF0000"/>
                </a:solidFill>
              </a:rPr>
              <a:t>Meilleure limite !</a:t>
            </a:r>
            <a:endParaRPr lang="fr-FR" sz="1350" b="1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60077" y="4512567"/>
            <a:ext cx="50594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350" dirty="0" smtClean="0"/>
              <a:t>Meilleure limite précédente : tests dans le système solaire (Mars</a:t>
            </a:r>
            <a:r>
              <a:rPr lang="fr-FR" sz="1350" dirty="0"/>
              <a:t>) : </a:t>
            </a:r>
          </a:p>
        </p:txBody>
      </p:sp>
      <p:graphicFrame>
        <p:nvGraphicFramePr>
          <p:cNvPr id="1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614937"/>
              </p:ext>
            </p:extLst>
          </p:nvPr>
        </p:nvGraphicFramePr>
        <p:xfrm>
          <a:off x="5322093" y="4529599"/>
          <a:ext cx="1135856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01" name="Équation" r:id="rId13" imgW="977760" imgH="253800" progId="Equation.3">
                  <p:embed/>
                </p:oleObj>
              </mc:Choice>
              <mc:Fallback>
                <p:oleObj name="Équation" r:id="rId13" imgW="977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2093" y="4529599"/>
                        <a:ext cx="1135856" cy="2952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ZoneTexte 19"/>
          <p:cNvSpPr txBox="1"/>
          <p:nvPr/>
        </p:nvSpPr>
        <p:spPr>
          <a:xfrm>
            <a:off x="1039305" y="4914149"/>
            <a:ext cx="55506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smtClean="0"/>
              <a:t>(correction de </a:t>
            </a:r>
            <a:r>
              <a:rPr lang="fr-FR" sz="1350" dirty="0" err="1" smtClean="0"/>
              <a:t>Yukawa</a:t>
            </a:r>
            <a:r>
              <a:rPr lang="fr-FR" sz="1350" dirty="0" smtClean="0"/>
              <a:t> au potentiel de Newton                                               </a:t>
            </a:r>
            <a:r>
              <a:rPr lang="fr-FR" sz="1350" dirty="0"/>
              <a:t>).</a:t>
            </a:r>
          </a:p>
        </p:txBody>
      </p:sp>
      <p:graphicFrame>
        <p:nvGraphicFramePr>
          <p:cNvPr id="2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099358"/>
              </p:ext>
            </p:extLst>
          </p:nvPr>
        </p:nvGraphicFramePr>
        <p:xfrm>
          <a:off x="4430094" y="4788963"/>
          <a:ext cx="1668065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02" name="Équation" r:id="rId15" imgW="1434960" imgH="507960" progId="Equation.3">
                  <p:embed/>
                </p:oleObj>
              </mc:Choice>
              <mc:Fallback>
                <p:oleObj name="Équation" r:id="rId15" imgW="14349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094" y="4788963"/>
                        <a:ext cx="1668065" cy="5905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ZoneTexte 21"/>
          <p:cNvSpPr txBox="1"/>
          <p:nvPr/>
        </p:nvSpPr>
        <p:spPr>
          <a:xfrm>
            <a:off x="360077" y="5339603"/>
            <a:ext cx="27238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350" dirty="0" smtClean="0"/>
              <a:t>Pulsars binaires: non compétitifs </a:t>
            </a:r>
            <a:endParaRPr lang="fr-FR" sz="1350" dirty="0"/>
          </a:p>
        </p:txBody>
      </p:sp>
      <p:graphicFrame>
        <p:nvGraphicFramePr>
          <p:cNvPr id="2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796739"/>
              </p:ext>
            </p:extLst>
          </p:nvPr>
        </p:nvGraphicFramePr>
        <p:xfrm>
          <a:off x="3289622" y="5337165"/>
          <a:ext cx="126801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03" name="Équation" r:id="rId17" imgW="1091880" imgH="253800" progId="Equation.3">
                  <p:embed/>
                </p:oleObj>
              </mc:Choice>
              <mc:Fallback>
                <p:oleObj name="Équation" r:id="rId17" imgW="10918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9622" y="5337165"/>
                        <a:ext cx="1268015" cy="2952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1169131" y="5694984"/>
            <a:ext cx="47030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smtClean="0"/>
              <a:t>(effet de seuil, émission si                                                                    </a:t>
            </a:r>
            <a:r>
              <a:rPr lang="fr-FR" sz="1350" dirty="0"/>
              <a:t>) </a:t>
            </a:r>
          </a:p>
        </p:txBody>
      </p:sp>
      <p:graphicFrame>
        <p:nvGraphicFramePr>
          <p:cNvPr id="2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0630826"/>
              </p:ext>
            </p:extLst>
          </p:nvPr>
        </p:nvGraphicFramePr>
        <p:xfrm>
          <a:off x="3146424" y="5616425"/>
          <a:ext cx="249396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04" name="Équation" r:id="rId19" imgW="2145960" imgH="393480" progId="Equation.3">
                  <p:embed/>
                </p:oleObj>
              </mc:Choice>
              <mc:Fallback>
                <p:oleObj name="Équation" r:id="rId19" imgW="2145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6424" y="5616425"/>
                        <a:ext cx="2493963" cy="4572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5400"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360077" y="3463596"/>
            <a:ext cx="6624629" cy="891235"/>
          </a:xfrm>
          <a:prstGeom prst="rect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25" name="Connecteur droit 24"/>
          <p:cNvCxnSpPr/>
          <p:nvPr/>
        </p:nvCxnSpPr>
        <p:spPr>
          <a:xfrm flipV="1">
            <a:off x="0" y="715993"/>
            <a:ext cx="9144000" cy="14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1653443" y="72620"/>
            <a:ext cx="6537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GW150914 : tests de la </a:t>
            </a:r>
            <a:r>
              <a:rPr lang="en-US" sz="2800" b="1" dirty="0" err="1" smtClean="0"/>
              <a:t>Relativité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Générale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565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993" y="2765245"/>
            <a:ext cx="722417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459106" y="1174187"/>
            <a:ext cx="705681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ontraintes </a:t>
            </a:r>
            <a:r>
              <a:rPr lang="fr-FR" sz="2000" b="1" dirty="0">
                <a:latin typeface="Times New Roman" pitchFamily="18" charset="0"/>
                <a:cs typeface="Times New Roman" pitchFamily="18" charset="0"/>
              </a:rPr>
              <a:t>sur les théories de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gravité modifiée</a:t>
            </a:r>
          </a:p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Energie 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noire P = w </a:t>
            </a:r>
            <a:r>
              <a:rPr lang="fr-FR" dirty="0">
                <a:latin typeface="Symbol" pitchFamily="18" charset="2"/>
                <a:cs typeface="Times New Roman" pitchFamily="18" charset="0"/>
              </a:rPr>
              <a:t>r</a:t>
            </a:r>
          </a:p>
          <a:p>
            <a:r>
              <a:rPr lang="fr-F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soit tenseur-scalaire  |w+1| &lt; 1.2 10</a:t>
            </a:r>
            <a:r>
              <a:rPr lang="fr-FR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-14</a:t>
            </a:r>
          </a:p>
          <a:p>
            <a:r>
              <a:rPr lang="fr-F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soit  f(R)                   |w+1| &lt;  510</a:t>
            </a:r>
            <a:r>
              <a:rPr lang="fr-FR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-8</a:t>
            </a:r>
            <a:r>
              <a:rPr lang="fr-F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fr-FR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Nojiri</a:t>
            </a:r>
            <a:r>
              <a:rPr lang="fr-FR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fr-FR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Odintsov</a:t>
            </a:r>
            <a:r>
              <a:rPr lang="fr-FR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2017)</a:t>
            </a:r>
            <a:endParaRPr lang="fr-FR" i="1" baseline="30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Plus contraignant que les mesures de Planck  (1%  sur |w+1| )</a:t>
            </a:r>
          </a:p>
        </p:txBody>
      </p:sp>
    </p:spTree>
    <p:extLst>
      <p:ext uri="{BB962C8B-B14F-4D97-AF65-F5344CB8AC3E}">
        <p14:creationId xmlns:p14="http://schemas.microsoft.com/office/powerpoint/2010/main" val="254311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303487" y="433601"/>
            <a:ext cx="4934095" cy="6748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err="1" smtClean="0"/>
              <a:t>Astrophysical</a:t>
            </a:r>
            <a:r>
              <a:rPr lang="fr-FR" sz="3600" dirty="0" smtClean="0"/>
              <a:t> sources</a:t>
            </a:r>
            <a:endParaRPr lang="en-US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327781" y="2018753"/>
            <a:ext cx="662014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High </a:t>
            </a:r>
            <a:r>
              <a:rPr lang="fr-FR" sz="2000" dirty="0" err="1" smtClean="0"/>
              <a:t>frequency</a:t>
            </a:r>
            <a:r>
              <a:rPr lang="fr-FR" sz="2000" dirty="0" smtClean="0"/>
              <a:t> sources (in </a:t>
            </a:r>
            <a:r>
              <a:rPr lang="fr-FR" sz="2000" dirty="0" err="1" smtClean="0"/>
              <a:t>bandwidth</a:t>
            </a:r>
            <a:r>
              <a:rPr lang="fr-FR" sz="2000" dirty="0" smtClean="0"/>
              <a:t> of detectors : &gt; 1Hz)</a:t>
            </a:r>
            <a:endParaRPr lang="fr-FR" sz="2000" dirty="0"/>
          </a:p>
          <a:p>
            <a:endParaRPr lang="fr-FR" sz="2000" dirty="0"/>
          </a:p>
          <a:p>
            <a:r>
              <a:rPr lang="fr-FR" sz="2000" b="1" u="sng" dirty="0"/>
              <a:t>Sources </a:t>
            </a:r>
            <a:r>
              <a:rPr lang="fr-FR" sz="2000" b="1" u="sng" dirty="0" err="1" smtClean="0"/>
              <a:t>localised</a:t>
            </a:r>
            <a:r>
              <a:rPr lang="fr-FR" sz="2000" b="1" u="sng" dirty="0" smtClean="0"/>
              <a:t> in time</a:t>
            </a:r>
            <a:endParaRPr lang="fr-FR" sz="2000" b="1" u="sng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2000" dirty="0" err="1" smtClean="0"/>
              <a:t>Supernovae</a:t>
            </a:r>
            <a:r>
              <a:rPr lang="fr-FR" sz="2000" dirty="0" smtClean="0"/>
              <a:t> (</a:t>
            </a:r>
            <a:r>
              <a:rPr lang="fr-FR" sz="2000" dirty="0" err="1" smtClean="0"/>
              <a:t>gravitational</a:t>
            </a:r>
            <a:r>
              <a:rPr lang="fr-FR" sz="2000" dirty="0" smtClean="0"/>
              <a:t> collapses)</a:t>
            </a:r>
            <a:endParaRPr lang="fr-FR" sz="20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2000" dirty="0" smtClean="0"/>
              <a:t>Compact </a:t>
            </a:r>
            <a:r>
              <a:rPr lang="fr-FR" sz="2000" dirty="0" err="1" smtClean="0"/>
              <a:t>Binary</a:t>
            </a:r>
            <a:r>
              <a:rPr lang="fr-FR" sz="2000" dirty="0" smtClean="0"/>
              <a:t> Coalescences (</a:t>
            </a:r>
            <a:r>
              <a:rPr lang="fr-FR" sz="2000" b="1" i="1" dirty="0" smtClean="0"/>
              <a:t>CBC</a:t>
            </a:r>
            <a:r>
              <a:rPr lang="fr-FR" sz="2000" dirty="0" smtClean="0"/>
              <a:t>)</a:t>
            </a:r>
            <a:endParaRPr lang="fr-FR" sz="2000" dirty="0"/>
          </a:p>
          <a:p>
            <a:r>
              <a:rPr lang="fr-FR" sz="2000" dirty="0" smtClean="0"/>
              <a:t>(black </a:t>
            </a:r>
            <a:r>
              <a:rPr lang="fr-FR" sz="2000" dirty="0" err="1" smtClean="0"/>
              <a:t>hole</a:t>
            </a:r>
            <a:r>
              <a:rPr lang="fr-FR" sz="2000" dirty="0" smtClean="0"/>
              <a:t> (BH) and/or neutron stars (NS))</a:t>
            </a:r>
            <a:endParaRPr lang="fr-FR" sz="20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2000" dirty="0"/>
              <a:t>…</a:t>
            </a:r>
          </a:p>
          <a:p>
            <a:endParaRPr lang="fr-FR" sz="2000" dirty="0" smtClean="0"/>
          </a:p>
          <a:p>
            <a:endParaRPr lang="fr-FR" sz="2000" dirty="0"/>
          </a:p>
          <a:p>
            <a:r>
              <a:rPr lang="fr-FR" sz="2000" b="1" u="sng" dirty="0" smtClean="0"/>
              <a:t>Permanant sources</a:t>
            </a:r>
            <a:endParaRPr lang="fr-FR" sz="2000" b="1" u="sng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2000" dirty="0" err="1" smtClean="0"/>
              <a:t>Isolated</a:t>
            </a:r>
            <a:r>
              <a:rPr lang="fr-FR" sz="2000" dirty="0" smtClean="0"/>
              <a:t> NS, </a:t>
            </a:r>
            <a:r>
              <a:rPr lang="fr-FR" sz="2000" dirty="0"/>
              <a:t>pulsars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2000" dirty="0" err="1" smtClean="0"/>
              <a:t>Stochastic</a:t>
            </a:r>
            <a:r>
              <a:rPr lang="fr-FR" sz="2000" dirty="0" smtClean="0"/>
              <a:t> backgrounds (</a:t>
            </a:r>
            <a:r>
              <a:rPr lang="fr-FR" sz="2000" dirty="0" err="1" smtClean="0"/>
              <a:t>cosmologic</a:t>
            </a:r>
            <a:r>
              <a:rPr lang="fr-FR" sz="2000" dirty="0" smtClean="0"/>
              <a:t> or </a:t>
            </a:r>
            <a:r>
              <a:rPr lang="fr-FR" sz="2000" dirty="0" err="1" smtClean="0"/>
              <a:t>astrophysical</a:t>
            </a:r>
            <a:r>
              <a:rPr lang="fr-FR" sz="2000" dirty="0" smtClean="0"/>
              <a:t> </a:t>
            </a:r>
            <a:r>
              <a:rPr lang="fr-FR" sz="2000" dirty="0" err="1" smtClean="0"/>
              <a:t>origin</a:t>
            </a:r>
            <a:r>
              <a:rPr lang="fr-FR" sz="2000" dirty="0" smtClean="0"/>
              <a:t>)</a:t>
            </a:r>
            <a:endParaRPr lang="fr-FR" sz="20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sz="2000" dirty="0"/>
              <a:t>…</a:t>
            </a:r>
            <a:endParaRPr lang="en-US" sz="2000" dirty="0"/>
          </a:p>
        </p:txBody>
      </p:sp>
      <p:pic>
        <p:nvPicPr>
          <p:cNvPr id="12290" name="Picture 2" descr="http://upload.wikimedia.org/wikipedia/commons/thumb/0/00/Crab_Nebula.jpg/300px-Crab_Nebu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275" y="4293692"/>
            <a:ext cx="1104138" cy="11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inary Inspiral Pregres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656" y="3329504"/>
            <a:ext cx="304323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6"/>
          <p:cNvCxnSpPr/>
          <p:nvPr/>
        </p:nvCxnSpPr>
        <p:spPr>
          <a:xfrm flipV="1">
            <a:off x="-26365" y="1311726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 descr="rot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35" y="4250449"/>
            <a:ext cx="1428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72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404746" y="9711"/>
            <a:ext cx="20168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Cosmology</a:t>
            </a: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946316" y="1985223"/>
            <a:ext cx="491685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CBC =&gt; standard </a:t>
            </a:r>
            <a:r>
              <a:rPr lang="fr-FR" sz="2000" dirty="0" err="1" smtClean="0"/>
              <a:t>sirens</a:t>
            </a:r>
            <a:r>
              <a:rPr lang="fr-FR" sz="2000" dirty="0"/>
              <a:t> </a:t>
            </a:r>
            <a:r>
              <a:rPr lang="fr-FR" sz="2000" dirty="0" err="1" smtClean="0"/>
              <a:t>measure</a:t>
            </a:r>
            <a:r>
              <a:rPr lang="fr-FR" sz="2000" dirty="0" smtClean="0"/>
              <a:t> of </a:t>
            </a:r>
            <a:r>
              <a:rPr lang="fr-FR" sz="2000" i="1" dirty="0" smtClean="0"/>
              <a:t>R</a:t>
            </a:r>
            <a:r>
              <a:rPr lang="fr-FR" sz="2000" dirty="0" smtClean="0"/>
              <a:t> </a:t>
            </a:r>
          </a:p>
          <a:p>
            <a:r>
              <a:rPr lang="fr-FR" sz="2000" dirty="0" smtClean="0"/>
              <a:t>Host </a:t>
            </a:r>
            <a:r>
              <a:rPr lang="fr-FR" sz="2000" dirty="0" err="1" smtClean="0"/>
              <a:t>galaxy</a:t>
            </a:r>
            <a:r>
              <a:rPr lang="fr-FR" sz="2000" dirty="0" smtClean="0"/>
              <a:t> =&gt; </a:t>
            </a:r>
            <a:r>
              <a:rPr lang="fr-FR" sz="2000" dirty="0" err="1" smtClean="0"/>
              <a:t>measure</a:t>
            </a:r>
            <a:r>
              <a:rPr lang="fr-FR" sz="2000" dirty="0" smtClean="0"/>
              <a:t> of </a:t>
            </a:r>
            <a:r>
              <a:rPr lang="fr-FR" sz="2000" dirty="0" err="1" smtClean="0"/>
              <a:t>redshift</a:t>
            </a:r>
            <a:r>
              <a:rPr lang="fr-FR" sz="2000" dirty="0" smtClean="0"/>
              <a:t> </a:t>
            </a:r>
            <a:r>
              <a:rPr lang="fr-FR" sz="2000" dirty="0" err="1" smtClean="0"/>
              <a:t>ie</a:t>
            </a:r>
            <a:r>
              <a:rPr lang="fr-FR" sz="2000" dirty="0" smtClean="0"/>
              <a:t> </a:t>
            </a:r>
            <a:r>
              <a:rPr lang="fr-FR" sz="2000" i="1" dirty="0" smtClean="0"/>
              <a:t>V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2000" b="1" dirty="0" err="1" smtClean="0"/>
              <a:t>Independant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Measure</a:t>
            </a:r>
            <a:r>
              <a:rPr lang="fr-FR" sz="2000" b="1" dirty="0" smtClean="0"/>
              <a:t> of Hubble constant</a:t>
            </a:r>
          </a:p>
          <a:p>
            <a:endParaRPr lang="fr-FR" sz="2000" dirty="0" smtClean="0"/>
          </a:p>
          <a:p>
            <a:endParaRPr lang="fr-FR" sz="2000" dirty="0"/>
          </a:p>
          <a:p>
            <a:r>
              <a:rPr lang="fr-FR" sz="2000" dirty="0" smtClean="0"/>
              <a:t>Primordial </a:t>
            </a:r>
            <a:r>
              <a:rPr lang="fr-FR" sz="2000" dirty="0" err="1" smtClean="0"/>
              <a:t>Universe</a:t>
            </a:r>
            <a:r>
              <a:rPr lang="fr-FR" sz="2000" dirty="0" smtClean="0"/>
              <a:t> (phase transitions) </a:t>
            </a:r>
          </a:p>
          <a:p>
            <a:r>
              <a:rPr lang="fr-FR" sz="2000" dirty="0" smtClean="0"/>
              <a:t>=&gt; </a:t>
            </a:r>
            <a:r>
              <a:rPr lang="fr-FR" sz="2000" dirty="0" err="1" smtClean="0"/>
              <a:t>prediction</a:t>
            </a:r>
            <a:r>
              <a:rPr lang="fr-FR" sz="2000" dirty="0" smtClean="0"/>
              <a:t> of </a:t>
            </a:r>
            <a:r>
              <a:rPr lang="fr-FR" sz="2000" b="1" dirty="0" smtClean="0"/>
              <a:t>GW </a:t>
            </a:r>
            <a:r>
              <a:rPr lang="fr-FR" sz="2000" b="1" dirty="0" err="1" smtClean="0"/>
              <a:t>stochastic</a:t>
            </a:r>
            <a:r>
              <a:rPr lang="fr-FR" sz="2000" b="1" dirty="0" smtClean="0"/>
              <a:t> backgrounds</a:t>
            </a:r>
          </a:p>
          <a:p>
            <a:r>
              <a:rPr lang="fr-FR" sz="2000" dirty="0"/>
              <a:t>(</a:t>
            </a:r>
            <a:r>
              <a:rPr lang="fr-FR" sz="2000" dirty="0" err="1" smtClean="0"/>
              <a:t>eg</a:t>
            </a:r>
            <a:r>
              <a:rPr lang="fr-FR" sz="2000" dirty="0" smtClean="0"/>
              <a:t> </a:t>
            </a:r>
            <a:r>
              <a:rPr lang="fr-FR" sz="2000" dirty="0" err="1" smtClean="0"/>
              <a:t>cosmic</a:t>
            </a:r>
            <a:r>
              <a:rPr lang="fr-FR" sz="2000" dirty="0" smtClean="0"/>
              <a:t> </a:t>
            </a:r>
            <a:r>
              <a:rPr lang="fr-FR" sz="2000" dirty="0" smtClean="0"/>
              <a:t>strings)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29681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49" y="633999"/>
            <a:ext cx="7506301" cy="55900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18849" y="406235"/>
            <a:ext cx="791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Constraints</a:t>
            </a:r>
            <a:r>
              <a:rPr lang="fr-FR" b="1" dirty="0" smtClean="0"/>
              <a:t> on </a:t>
            </a:r>
            <a:r>
              <a:rPr lang="fr-FR" b="1" dirty="0" err="1" smtClean="0"/>
              <a:t>cosmic</a:t>
            </a:r>
            <a:r>
              <a:rPr lang="fr-FR" b="1" dirty="0" smtClean="0"/>
              <a:t> strings </a:t>
            </a:r>
            <a:r>
              <a:rPr lang="fr-FR" b="1" dirty="0" err="1" smtClean="0"/>
              <a:t>parameter</a:t>
            </a:r>
            <a:r>
              <a:rPr lang="fr-FR" b="1" dirty="0" smtClean="0"/>
              <a:t> </a:t>
            </a:r>
            <a:r>
              <a:rPr lang="fr-FR" b="1" dirty="0" err="1" smtClean="0"/>
              <a:t>space</a:t>
            </a:r>
            <a:r>
              <a:rPr lang="fr-FR" b="1" dirty="0" smtClean="0"/>
              <a:t> via </a:t>
            </a:r>
            <a:r>
              <a:rPr lang="fr-FR" b="1" dirty="0" err="1" smtClean="0"/>
              <a:t>Burst</a:t>
            </a:r>
            <a:r>
              <a:rPr lang="fr-FR" b="1" dirty="0" smtClean="0"/>
              <a:t> and </a:t>
            </a:r>
            <a:r>
              <a:rPr lang="fr-FR" b="1" dirty="0" err="1" smtClean="0"/>
              <a:t>Stochastich</a:t>
            </a:r>
            <a:r>
              <a:rPr lang="fr-FR" b="1" dirty="0" smtClean="0"/>
              <a:t> </a:t>
            </a:r>
            <a:r>
              <a:rPr lang="fr-FR" b="1" dirty="0" err="1" smtClean="0"/>
              <a:t>searches</a:t>
            </a: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1579244" y="6310196"/>
            <a:ext cx="2433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LVC, Phys</a:t>
            </a:r>
            <a:r>
              <a:rPr lang="fr-FR" sz="1200" dirty="0"/>
              <a:t>. </a:t>
            </a:r>
            <a:r>
              <a:rPr lang="fr-FR" sz="1200" dirty="0" err="1"/>
              <a:t>Rev</a:t>
            </a:r>
            <a:r>
              <a:rPr lang="fr-FR" sz="1200" dirty="0"/>
              <a:t>. D </a:t>
            </a:r>
            <a:r>
              <a:rPr lang="fr-FR" sz="1200" b="1" dirty="0"/>
              <a:t>97</a:t>
            </a:r>
            <a:r>
              <a:rPr lang="fr-FR" sz="1200" dirty="0"/>
              <a:t>, 102002 (2018) </a:t>
            </a:r>
          </a:p>
        </p:txBody>
      </p:sp>
    </p:spTree>
    <p:extLst>
      <p:ext uri="{BB962C8B-B14F-4D97-AF65-F5344CB8AC3E}">
        <p14:creationId xmlns:p14="http://schemas.microsoft.com/office/powerpoint/2010/main" val="248777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892709" y="42863"/>
            <a:ext cx="8475518" cy="10033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Hubble constant measurement</a:t>
            </a:r>
            <a:endParaRPr lang="en-US" sz="3200" dirty="0">
              <a:latin typeface="+mn-lt"/>
            </a:endParaRP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>
          <a:xfrm>
            <a:off x="152400" y="1046163"/>
            <a:ext cx="4737100" cy="1422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For closed-by source : v=H</a:t>
            </a:r>
            <a:r>
              <a:rPr lang="en-US" baseline="-25000" smtClean="0"/>
              <a:t>0</a:t>
            </a:r>
            <a:r>
              <a:rPr lang="en-US" smtClean="0"/>
              <a:t>D</a:t>
            </a:r>
          </a:p>
          <a:p>
            <a:r>
              <a:rPr lang="en-US" smtClean="0"/>
              <a:t>Distance (GW) and orientation are correlated 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24265" y="6492875"/>
            <a:ext cx="561975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Image 4" descr="H0-cosio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60700"/>
            <a:ext cx="4279900" cy="3530600"/>
          </a:xfrm>
          <a:prstGeom prst="rect">
            <a:avLst/>
          </a:prstGeom>
        </p:spPr>
      </p:pic>
      <p:pic>
        <p:nvPicPr>
          <p:cNvPr id="6" name="Image 5" descr="H0-inferenc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582" y="4394200"/>
            <a:ext cx="4119418" cy="2463800"/>
          </a:xfrm>
          <a:prstGeom prst="rect">
            <a:avLst/>
          </a:prstGeom>
        </p:spPr>
      </p:pic>
      <p:pic>
        <p:nvPicPr>
          <p:cNvPr id="7" name="Image 6" descr="cos-io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54" y="1274763"/>
            <a:ext cx="3953163" cy="2717800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 flipV="1">
            <a:off x="4356100" y="3060700"/>
            <a:ext cx="8001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3556000" y="5948363"/>
            <a:ext cx="1701800" cy="21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910660"/>
              </p:ext>
            </p:extLst>
          </p:nvPr>
        </p:nvGraphicFramePr>
        <p:xfrm>
          <a:off x="7154717" y="5029200"/>
          <a:ext cx="1778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6" name="…quation" r:id="rId6" imgW="1778000" imgH="317500" progId="Equation.3">
                  <p:embed/>
                </p:oleObj>
              </mc:Choice>
              <mc:Fallback>
                <p:oleObj name="…quation" r:id="rId6" imgW="17780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54717" y="5029200"/>
                        <a:ext cx="1778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266700" y="6403975"/>
            <a:ext cx="372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"A standard </a:t>
            </a:r>
            <a:r>
              <a:rPr lang="fr-FR" sz="800" dirty="0" err="1"/>
              <a:t>siren</a:t>
            </a:r>
            <a:r>
              <a:rPr lang="fr-FR" sz="800" dirty="0"/>
              <a:t> </a:t>
            </a:r>
            <a:r>
              <a:rPr lang="fr-FR" sz="800" dirty="0" err="1"/>
              <a:t>measurement</a:t>
            </a:r>
            <a:r>
              <a:rPr lang="fr-FR" sz="800" dirty="0"/>
              <a:t> of the Hubble constant </a:t>
            </a:r>
            <a:r>
              <a:rPr lang="fr-FR" sz="800" dirty="0" err="1"/>
              <a:t>with</a:t>
            </a:r>
            <a:r>
              <a:rPr lang="fr-FR" sz="800" dirty="0"/>
              <a:t> GW170817</a:t>
            </a:r>
            <a:r>
              <a:rPr lang="fr-FR" sz="800" dirty="0" smtClean="0"/>
              <a:t>",</a:t>
            </a:r>
          </a:p>
          <a:p>
            <a:r>
              <a:rPr lang="fr-FR" sz="800" dirty="0" smtClean="0"/>
              <a:t> </a:t>
            </a:r>
            <a:r>
              <a:rPr lang="fr-FR" sz="800" dirty="0"/>
              <a:t>Nature </a:t>
            </a:r>
            <a:r>
              <a:rPr lang="fr-FR" sz="800" b="1" dirty="0"/>
              <a:t>551</a:t>
            </a:r>
            <a:r>
              <a:rPr lang="fr-FR" sz="800" dirty="0"/>
              <a:t>, 85 (2017)</a:t>
            </a:r>
          </a:p>
        </p:txBody>
      </p:sp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605487"/>
              </p:ext>
            </p:extLst>
          </p:nvPr>
        </p:nvGraphicFramePr>
        <p:xfrm>
          <a:off x="1511300" y="2400300"/>
          <a:ext cx="20447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7" name="…quation" r:id="rId8" imgW="2044700" imgH="660400" progId="Equation.3">
                  <p:embed/>
                </p:oleObj>
              </mc:Choice>
              <mc:Fallback>
                <p:oleObj name="…quation" r:id="rId8" imgW="20447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11300" y="2400300"/>
                        <a:ext cx="20447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Connecteur droit 1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80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892709" y="42863"/>
            <a:ext cx="8475518" cy="10033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</a:rPr>
              <a:t>Hubble constant measurement</a:t>
            </a:r>
            <a:endParaRPr lang="en-US" sz="3200" dirty="0">
              <a:latin typeface="+mn-lt"/>
            </a:endParaRP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68" y="812716"/>
            <a:ext cx="4160532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714285" y="201804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Planck data 67.74 ± 0.46 km/s/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Mpc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dirty="0" err="1">
                <a:latin typeface="Times New Roman" pitchFamily="18" charset="0"/>
                <a:cs typeface="Times New Roman" pitchFamily="18" charset="0"/>
              </a:rPr>
              <a:t>Supernovae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 73.24 ± 1.74 km/s/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Mpc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fr-FR" dirty="0" smtClean="0">
                <a:latin typeface="Symbol" pitchFamily="18" charset="2"/>
                <a:cs typeface="Times New Roman" pitchFamily="18" charset="0"/>
              </a:rPr>
              <a:t>s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« 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discrepancy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».</a:t>
            </a:r>
          </a:p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More GW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events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may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allow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see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clearer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47" y="4286909"/>
            <a:ext cx="7821451" cy="2236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79309" y="3917577"/>
            <a:ext cx="3958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few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tens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evens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=&gt; &lt; 1%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80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917203" y="69960"/>
            <a:ext cx="26547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New questions</a:t>
            </a:r>
            <a:endParaRPr lang="en-US" altLang="en-US" sz="3200" dirty="0"/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861418" y="1158241"/>
            <a:ext cx="723576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Origin of massive black holes ?(&gt; 20-30 M</a:t>
            </a:r>
            <a:r>
              <a:rPr lang="en-US" altLang="en-US" baseline="-2500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 smtClean="0"/>
              <a:t>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Gap in the mass spectrum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GW170817 : nature of the final object? (several possible scenarios)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dirty="0" smtClean="0"/>
              <a:t>No hint from GW searches for post-merger signal(s)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GRB170817A : mechanism of the short GRB ? </a:t>
            </a:r>
          </a:p>
          <a:p>
            <a:r>
              <a:rPr lang="en-US" dirty="0" smtClean="0"/>
              <a:t>(atypical GRB : sub-luminous by 3-4 orders of magnitude but hard gammas)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Image 4" descr="postmerger_exp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20" y="3088807"/>
            <a:ext cx="7113461" cy="239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5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51" y="1370413"/>
            <a:ext cx="5304275" cy="41785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9028" y="3936273"/>
            <a:ext cx="5608320" cy="426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MASS GAP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135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57303" y="609600"/>
            <a:ext cx="1919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Conclusions</a:t>
            </a:r>
            <a:endParaRPr lang="fr-FR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473118" y="1570181"/>
            <a:ext cx="8520025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GW </a:t>
            </a:r>
            <a:r>
              <a:rPr lang="fr-FR" sz="2400" dirty="0" err="1" smtClean="0"/>
              <a:t>astronomy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only</a:t>
            </a:r>
            <a:r>
              <a:rPr lang="fr-FR" sz="2400" dirty="0" smtClean="0"/>
              <a:t> 2 </a:t>
            </a:r>
            <a:r>
              <a:rPr lang="fr-FR" sz="2400" dirty="0" err="1" smtClean="0"/>
              <a:t>years</a:t>
            </a:r>
            <a:r>
              <a:rPr lang="fr-FR" sz="2400" dirty="0" smtClean="0"/>
              <a:t> </a:t>
            </a:r>
            <a:r>
              <a:rPr lang="fr-FR" sz="2400" dirty="0" err="1" smtClean="0"/>
              <a:t>old</a:t>
            </a:r>
            <a:endParaRPr lang="fr-F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/>
              <a:t>Already</a:t>
            </a:r>
            <a:r>
              <a:rPr lang="fr-FR" sz="2400" dirty="0" smtClean="0"/>
              <a:t> a </a:t>
            </a:r>
            <a:r>
              <a:rPr lang="fr-FR" sz="2400" dirty="0" err="1" smtClean="0"/>
              <a:t>number</a:t>
            </a:r>
            <a:r>
              <a:rPr lang="fr-FR" sz="2400" dirty="0"/>
              <a:t> </a:t>
            </a:r>
            <a:r>
              <a:rPr lang="fr-FR" sz="2400" dirty="0" smtClean="0"/>
              <a:t>of </a:t>
            </a:r>
            <a:r>
              <a:rPr lang="fr-FR" sz="2400" dirty="0" err="1" smtClean="0"/>
              <a:t>results</a:t>
            </a:r>
            <a:r>
              <a:rPr lang="fr-FR" sz="2400" dirty="0" smtClean="0"/>
              <a:t> (and </a:t>
            </a:r>
            <a:r>
              <a:rPr lang="fr-FR" sz="2400" dirty="0" err="1" smtClean="0"/>
              <a:t>papers</a:t>
            </a:r>
            <a:r>
              <a:rPr lang="fr-FR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/>
              <a:t>But </a:t>
            </a:r>
            <a:r>
              <a:rPr lang="fr-FR" sz="2400" dirty="0" err="1" smtClean="0"/>
              <a:t>it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only</a:t>
            </a:r>
            <a:r>
              <a:rPr lang="fr-FR" sz="2400" dirty="0" smtClean="0"/>
              <a:t> a </a:t>
            </a:r>
            <a:r>
              <a:rPr lang="fr-FR" sz="2400" dirty="0" err="1" smtClean="0"/>
              <a:t>beginning</a:t>
            </a:r>
            <a:endParaRPr lang="fr-FR" sz="2400" dirty="0" smtClean="0"/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fr-FR" sz="2400" dirty="0" smtClean="0"/>
              <a:t>A </a:t>
            </a:r>
            <a:r>
              <a:rPr lang="fr-FR" sz="2400" dirty="0" err="1" smtClean="0"/>
              <a:t>number</a:t>
            </a:r>
            <a:r>
              <a:rPr lang="fr-FR" sz="2400" dirty="0" smtClean="0"/>
              <a:t> of sources/</a:t>
            </a:r>
            <a:r>
              <a:rPr lang="fr-FR" sz="2400" dirty="0" err="1" smtClean="0"/>
              <a:t>phenomena</a:t>
            </a:r>
            <a:r>
              <a:rPr lang="fr-FR" sz="2400" dirty="0" smtClean="0"/>
              <a:t> to </a:t>
            </a:r>
            <a:r>
              <a:rPr lang="fr-FR" sz="2400" dirty="0" err="1" smtClean="0"/>
              <a:t>be</a:t>
            </a:r>
            <a:r>
              <a:rPr lang="fr-FR" sz="2400" dirty="0" smtClean="0"/>
              <a:t> </a:t>
            </a:r>
            <a:r>
              <a:rPr lang="fr-FR" sz="2400" dirty="0" err="1" smtClean="0"/>
              <a:t>discovered</a:t>
            </a:r>
            <a:endParaRPr lang="fr-FR" sz="2400" dirty="0" smtClean="0"/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fr-FR" sz="2400" dirty="0"/>
              <a:t> </a:t>
            </a:r>
            <a:r>
              <a:rPr lang="fr-FR" sz="2400" dirty="0" err="1"/>
              <a:t>C</a:t>
            </a:r>
            <a:r>
              <a:rPr lang="fr-FR" sz="2400" dirty="0" err="1" smtClean="0"/>
              <a:t>onstraints</a:t>
            </a:r>
            <a:r>
              <a:rPr lang="fr-FR" sz="2400" dirty="0" smtClean="0"/>
              <a:t> to </a:t>
            </a:r>
            <a:r>
              <a:rPr lang="fr-FR" sz="2400" dirty="0" err="1" smtClean="0"/>
              <a:t>be</a:t>
            </a:r>
            <a:r>
              <a:rPr lang="fr-FR" sz="2400" dirty="0" smtClean="0"/>
              <a:t> </a:t>
            </a:r>
            <a:r>
              <a:rPr lang="fr-FR" sz="2400" dirty="0" err="1" smtClean="0"/>
              <a:t>improved</a:t>
            </a:r>
            <a:endParaRPr lang="fr-FR" sz="2400" dirty="0" smtClean="0"/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fr-FR" sz="2400" dirty="0" err="1" smtClean="0"/>
              <a:t>Measurements</a:t>
            </a:r>
            <a:r>
              <a:rPr lang="fr-FR" sz="2400" dirty="0" smtClean="0"/>
              <a:t> to </a:t>
            </a:r>
            <a:r>
              <a:rPr lang="fr-FR" sz="2400" dirty="0" err="1" smtClean="0"/>
              <a:t>be</a:t>
            </a:r>
            <a:r>
              <a:rPr lang="fr-FR" sz="2400" dirty="0" smtClean="0"/>
              <a:t> more </a:t>
            </a:r>
            <a:r>
              <a:rPr lang="fr-FR" sz="2400" dirty="0" err="1" smtClean="0"/>
              <a:t>accurate</a:t>
            </a:r>
            <a:endParaRPr lang="fr-FR" sz="2400" dirty="0" smtClean="0"/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fr-FR" sz="2400" dirty="0" smtClean="0"/>
              <a:t>New questions have been </a:t>
            </a:r>
            <a:r>
              <a:rPr lang="fr-FR" sz="2400" dirty="0" err="1" smtClean="0"/>
              <a:t>raised</a:t>
            </a:r>
            <a:r>
              <a:rPr lang="fr-FR" sz="2400" dirty="0" smtClean="0"/>
              <a:t> (and </a:t>
            </a:r>
            <a:r>
              <a:rPr lang="fr-FR" sz="2400" dirty="0" err="1" smtClean="0"/>
              <a:t>need</a:t>
            </a:r>
            <a:r>
              <a:rPr lang="fr-FR" sz="2400" dirty="0" smtClean="0"/>
              <a:t> </a:t>
            </a:r>
            <a:r>
              <a:rPr lang="fr-FR" sz="2400" dirty="0" err="1" smtClean="0"/>
              <a:t>answers</a:t>
            </a:r>
            <a:r>
              <a:rPr lang="fr-FR" sz="2400" dirty="0" smtClean="0"/>
              <a:t>)</a:t>
            </a:r>
          </a:p>
          <a:p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GW Science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already</a:t>
            </a:r>
            <a:r>
              <a:rPr lang="fr-FR" sz="2400" dirty="0" smtClean="0"/>
              <a:t> </a:t>
            </a:r>
            <a:r>
              <a:rPr lang="fr-FR" sz="2400" dirty="0" err="1" smtClean="0"/>
              <a:t>rich</a:t>
            </a:r>
            <a:r>
              <a:rPr lang="fr-FR" sz="2400" dirty="0" smtClean="0"/>
              <a:t>, </a:t>
            </a:r>
            <a:r>
              <a:rPr lang="fr-FR" sz="2400" dirty="0" err="1" smtClean="0"/>
              <a:t>we</a:t>
            </a:r>
            <a:r>
              <a:rPr lang="fr-FR" sz="2400" dirty="0" smtClean="0"/>
              <a:t>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expect</a:t>
            </a:r>
            <a:r>
              <a:rPr lang="fr-FR" sz="2400" dirty="0" smtClean="0"/>
              <a:t> al lot </a:t>
            </a:r>
            <a:r>
              <a:rPr lang="fr-FR" sz="2400" dirty="0" err="1" smtClean="0"/>
              <a:t>from</a:t>
            </a:r>
            <a:r>
              <a:rPr lang="fr-FR" sz="2400" dirty="0" smtClean="0"/>
              <a:t> the future!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Instrument point of </a:t>
            </a:r>
            <a:r>
              <a:rPr lang="fr-FR" sz="2400" dirty="0" err="1" smtClean="0"/>
              <a:t>view</a:t>
            </a:r>
            <a:r>
              <a:rPr lang="fr-FR" sz="2400" dirty="0" smtClean="0"/>
              <a:t>: </a:t>
            </a:r>
            <a:r>
              <a:rPr lang="fr-FR" sz="2400" dirty="0" err="1" smtClean="0"/>
              <a:t>any</a:t>
            </a:r>
            <a:r>
              <a:rPr lang="fr-FR" sz="2400" dirty="0" smtClean="0"/>
              <a:t> </a:t>
            </a:r>
            <a:r>
              <a:rPr lang="fr-FR" sz="2400" dirty="0" err="1" smtClean="0"/>
              <a:t>improvement</a:t>
            </a:r>
            <a:r>
              <a:rPr lang="fr-FR" sz="2400" dirty="0" smtClean="0"/>
              <a:t> in </a:t>
            </a:r>
            <a:r>
              <a:rPr lang="fr-FR" sz="2400" dirty="0" err="1" smtClean="0"/>
              <a:t>sensitivity</a:t>
            </a:r>
            <a:r>
              <a:rPr lang="fr-FR" sz="2400" dirty="0" smtClean="0"/>
              <a:t> </a:t>
            </a:r>
            <a:r>
              <a:rPr lang="fr-FR" sz="2400" dirty="0" err="1" smtClean="0"/>
              <a:t>does</a:t>
            </a:r>
            <a:r>
              <a:rPr lang="fr-FR" sz="2400" dirty="0" smtClean="0"/>
              <a:t> </a:t>
            </a:r>
          </a:p>
          <a:p>
            <a:r>
              <a:rPr lang="fr-FR" sz="2400"/>
              <a:t>	</a:t>
            </a:r>
            <a:r>
              <a:rPr lang="fr-FR" sz="2400" smtClean="0"/>
              <a:t>			have </a:t>
            </a:r>
            <a:r>
              <a:rPr lang="fr-FR" sz="2400" dirty="0" smtClean="0"/>
              <a:t>impact </a:t>
            </a:r>
            <a:r>
              <a:rPr lang="fr-FR" sz="2400" smtClean="0"/>
              <a:t>on Science</a:t>
            </a:r>
            <a:endParaRPr lang="fr-F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03816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53143" y="313508"/>
            <a:ext cx="37821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 smtClean="0"/>
              <a:t>backup</a:t>
            </a:r>
            <a:endParaRPr lang="fr-FR" sz="9600" dirty="0"/>
          </a:p>
        </p:txBody>
      </p:sp>
    </p:spTree>
    <p:extLst>
      <p:ext uri="{BB962C8B-B14F-4D97-AF65-F5344CB8AC3E}">
        <p14:creationId xmlns:p14="http://schemas.microsoft.com/office/powerpoint/2010/main" val="218928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O1-BBH-Fig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83" y="1028924"/>
            <a:ext cx="8557233" cy="4445115"/>
          </a:xfrm>
          <a:prstGeom prst="rect">
            <a:avLst/>
          </a:prstGeom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745765" y="53819"/>
            <a:ext cx="34311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O1 scientific results</a:t>
            </a:r>
            <a:endParaRPr lang="en-US" altLang="en-US" sz="3200" dirty="0"/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1158621" y="844258"/>
            <a:ext cx="5175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/>
              <a:t>O1 : 2 (+1) BBH </a:t>
            </a:r>
            <a:r>
              <a:rPr lang="fr-FR" b="1" u="sng" dirty="0" err="1" smtClean="0"/>
              <a:t>detected</a:t>
            </a:r>
            <a:r>
              <a:rPr lang="fr-FR" b="1" u="sng" dirty="0" smtClean="0"/>
              <a:t> : GW150914 et GW151226.</a:t>
            </a:r>
            <a:endParaRPr lang="fr-FR" b="1" u="sng" dirty="0"/>
          </a:p>
        </p:txBody>
      </p:sp>
      <p:sp>
        <p:nvSpPr>
          <p:cNvPr id="8" name="ZoneTexte 7"/>
          <p:cNvSpPr txBox="1"/>
          <p:nvPr/>
        </p:nvSpPr>
        <p:spPr>
          <a:xfrm>
            <a:off x="1740730" y="5474039"/>
            <a:ext cx="5176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GW150914 : 36.2</a:t>
            </a:r>
            <a:r>
              <a:rPr lang="fr-FR" dirty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 smtClean="0"/>
              <a:t>+29.1</a:t>
            </a:r>
            <a:r>
              <a:rPr lang="fr-FR" dirty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 smtClean="0"/>
              <a:t> -&gt; 62.3</a:t>
            </a:r>
            <a:r>
              <a:rPr lang="fr-FR" dirty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 smtClean="0"/>
              <a:t> @ 420 </a:t>
            </a:r>
            <a:r>
              <a:rPr lang="en-US" dirty="0" err="1" smtClean="0"/>
              <a:t>Mpc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1740729" y="5843371"/>
            <a:ext cx="5059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GW151226 : 14.2</a:t>
            </a:r>
            <a:r>
              <a:rPr lang="fr-FR" dirty="0" smtClean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 smtClean="0"/>
              <a:t>+7.5</a:t>
            </a:r>
            <a:r>
              <a:rPr lang="fr-FR" dirty="0" smtClean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 smtClean="0"/>
              <a:t> -&gt; 20.8</a:t>
            </a:r>
            <a:r>
              <a:rPr lang="fr-FR" dirty="0" smtClean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 smtClean="0"/>
              <a:t> @ 440 </a:t>
            </a:r>
            <a:r>
              <a:rPr lang="en-US" dirty="0" err="1" smtClean="0"/>
              <a:t>Mpc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1740728" y="6212703"/>
            <a:ext cx="47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LVT151012 : 23</a:t>
            </a:r>
            <a:r>
              <a:rPr lang="fr-FR" dirty="0" smtClean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 smtClean="0"/>
              <a:t>+13</a:t>
            </a:r>
            <a:r>
              <a:rPr lang="fr-FR" dirty="0" smtClean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 smtClean="0"/>
              <a:t> -&gt; 35</a:t>
            </a:r>
            <a:r>
              <a:rPr lang="fr-FR" dirty="0" smtClean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 smtClean="0"/>
              <a:t> @ 1000 </a:t>
            </a:r>
            <a:r>
              <a:rPr lang="en-US" dirty="0" err="1" smtClean="0"/>
              <a:t>Mpc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14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86" y="3286887"/>
            <a:ext cx="4953000" cy="3571113"/>
          </a:xfrm>
          <a:prstGeom prst="rect">
            <a:avLst/>
          </a:prstGeom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664827" y="86135"/>
            <a:ext cx="41819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O2 and the role of Virgo</a:t>
            </a:r>
            <a:endParaRPr lang="en-US" altLang="en-US" sz="3200" dirty="0"/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937609" y="1142183"/>
            <a:ext cx="706911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/>
              <a:t>3</a:t>
            </a:r>
            <a:r>
              <a:rPr lang="fr-FR" b="1" u="sng" dirty="0" smtClean="0"/>
              <a:t> new BBH: </a:t>
            </a:r>
          </a:p>
          <a:p>
            <a:r>
              <a:rPr lang="fr-FR" dirty="0" smtClean="0"/>
              <a:t>GW170104 : </a:t>
            </a:r>
            <a:r>
              <a:rPr lang="en-US" dirty="0" smtClean="0"/>
              <a:t>31.2</a:t>
            </a:r>
            <a:r>
              <a:rPr lang="fr-FR" dirty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 smtClean="0"/>
              <a:t>+19.4</a:t>
            </a:r>
            <a:r>
              <a:rPr lang="fr-FR" dirty="0" smtClean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/>
              <a:t> -&gt; </a:t>
            </a:r>
            <a:r>
              <a:rPr lang="en-US" dirty="0" smtClean="0"/>
              <a:t>48.7</a:t>
            </a:r>
            <a:r>
              <a:rPr lang="fr-FR" dirty="0" smtClean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/>
              <a:t> @ </a:t>
            </a:r>
            <a:r>
              <a:rPr lang="en-US" dirty="0" smtClean="0"/>
              <a:t>880 </a:t>
            </a:r>
            <a:r>
              <a:rPr lang="en-US" dirty="0" err="1" smtClean="0"/>
              <a:t>Mpc</a:t>
            </a:r>
            <a:endParaRPr lang="en-US" dirty="0" smtClean="0"/>
          </a:p>
          <a:p>
            <a:r>
              <a:rPr lang="en-US" dirty="0" smtClean="0"/>
              <a:t>GW170608 : 12</a:t>
            </a:r>
            <a:r>
              <a:rPr lang="fr-FR" dirty="0" smtClean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 smtClean="0"/>
              <a:t>+</a:t>
            </a:r>
            <a:r>
              <a:rPr lang="en-US" dirty="0"/>
              <a:t>7</a:t>
            </a:r>
            <a:r>
              <a:rPr lang="fr-FR" dirty="0" smtClean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/>
              <a:t> -&gt; </a:t>
            </a:r>
            <a:r>
              <a:rPr lang="en-US" dirty="0" smtClean="0"/>
              <a:t>18</a:t>
            </a:r>
            <a:r>
              <a:rPr lang="fr-FR" dirty="0" smtClean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/>
              <a:t> @ </a:t>
            </a:r>
            <a:r>
              <a:rPr lang="en-US" dirty="0" smtClean="0"/>
              <a:t>340 </a:t>
            </a:r>
            <a:r>
              <a:rPr lang="en-US" dirty="0" err="1"/>
              <a:t>Mpc</a:t>
            </a:r>
            <a:endParaRPr lang="fr-FR" dirty="0" smtClean="0"/>
          </a:p>
          <a:p>
            <a:r>
              <a:rPr lang="fr-FR" b="1" dirty="0" smtClean="0"/>
              <a:t>GW170814 : </a:t>
            </a:r>
            <a:r>
              <a:rPr lang="en-US" dirty="0" smtClean="0"/>
              <a:t>30.5</a:t>
            </a:r>
            <a:r>
              <a:rPr lang="fr-FR" dirty="0" smtClean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/>
              <a:t>+</a:t>
            </a:r>
            <a:r>
              <a:rPr lang="en-US" dirty="0" smtClean="0"/>
              <a:t>25.3</a:t>
            </a:r>
            <a:r>
              <a:rPr lang="fr-FR" dirty="0" smtClean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/>
              <a:t> -&gt; </a:t>
            </a:r>
            <a:r>
              <a:rPr lang="en-US" dirty="0" smtClean="0"/>
              <a:t>53.2</a:t>
            </a:r>
            <a:r>
              <a:rPr lang="fr-FR" dirty="0" smtClean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/>
              <a:t> @ </a:t>
            </a:r>
            <a:r>
              <a:rPr lang="en-US" dirty="0" smtClean="0"/>
              <a:t>540 </a:t>
            </a:r>
            <a:r>
              <a:rPr lang="en-US" dirty="0" err="1" smtClean="0"/>
              <a:t>Mpc</a:t>
            </a:r>
            <a:r>
              <a:rPr lang="en-US" dirty="0" smtClean="0"/>
              <a:t> (</a:t>
            </a:r>
            <a:r>
              <a:rPr lang="en-US" b="1" dirty="0" smtClean="0"/>
              <a:t>triple coincidence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b="1" u="sng" dirty="0" smtClean="0"/>
              <a:t>The first BNS: </a:t>
            </a:r>
          </a:p>
          <a:p>
            <a:r>
              <a:rPr lang="en-US" b="1" dirty="0" smtClean="0"/>
              <a:t>GW170817 </a:t>
            </a:r>
            <a:r>
              <a:rPr lang="en-US" dirty="0" smtClean="0"/>
              <a:t>: 1.4-1.6</a:t>
            </a:r>
            <a:r>
              <a:rPr lang="fr-FR" dirty="0" smtClean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 smtClean="0"/>
              <a:t>+1.2-1.4</a:t>
            </a:r>
            <a:r>
              <a:rPr lang="fr-FR" dirty="0" smtClean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/>
              <a:t> -&gt; </a:t>
            </a:r>
            <a:r>
              <a:rPr lang="en-US" dirty="0" smtClean="0"/>
              <a:t>[</a:t>
            </a:r>
            <a:r>
              <a:rPr lang="fr-FR" dirty="0" smtClean="0"/>
              <a:t>?] </a:t>
            </a:r>
            <a:r>
              <a:rPr lang="en-US" dirty="0" smtClean="0"/>
              <a:t>@ 40 </a:t>
            </a:r>
            <a:r>
              <a:rPr lang="en-US" dirty="0" err="1" smtClean="0"/>
              <a:t>Mpc</a:t>
            </a:r>
            <a:r>
              <a:rPr lang="en-US" dirty="0" smtClean="0"/>
              <a:t> (</a:t>
            </a:r>
            <a:r>
              <a:rPr lang="en-US" b="1" dirty="0" smtClean="0"/>
              <a:t>triple coincidence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  <a:p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365760" y="3932838"/>
            <a:ext cx="29495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 smtClean="0"/>
              <a:t>The </a:t>
            </a:r>
            <a:r>
              <a:rPr lang="fr-FR" dirty="0" err="1" smtClean="0"/>
              <a:t>bestiary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enriched</a:t>
            </a:r>
            <a:r>
              <a:rPr lang="fr-FR" dirty="0" smtClean="0"/>
              <a:t>!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BBH catalogue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growing</a:t>
            </a:r>
            <a:r>
              <a:rPr lang="fr-FR" dirty="0" smtClean="0"/>
              <a:t>: </a:t>
            </a:r>
          </a:p>
          <a:p>
            <a:r>
              <a:rPr lang="fr-FR" dirty="0"/>
              <a:t>	5</a:t>
            </a:r>
            <a:r>
              <a:rPr lang="fr-FR" dirty="0" smtClean="0"/>
              <a:t>(+1) BBH 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First BNS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2664823" y="4676503"/>
            <a:ext cx="1619794" cy="7837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08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303487" y="433601"/>
            <a:ext cx="4934095" cy="6748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err="1" smtClean="0"/>
              <a:t>Astrophysical</a:t>
            </a:r>
            <a:r>
              <a:rPr lang="fr-FR" sz="3600" dirty="0" smtClean="0"/>
              <a:t> sources</a:t>
            </a:r>
            <a:endParaRPr lang="en-US" sz="3600" dirty="0"/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-26365" y="1311726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91737" y="2861995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dirty="0"/>
              <a:t>Compact </a:t>
            </a:r>
            <a:r>
              <a:rPr lang="fr-FR" dirty="0" err="1"/>
              <a:t>Binary</a:t>
            </a:r>
            <a:r>
              <a:rPr lang="fr-FR" dirty="0"/>
              <a:t> Coalescences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fr-FR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fr-FR" dirty="0" err="1"/>
              <a:t>G</a:t>
            </a:r>
            <a:r>
              <a:rPr lang="fr-FR" dirty="0" err="1" smtClean="0"/>
              <a:t>ravitational</a:t>
            </a:r>
            <a:r>
              <a:rPr lang="fr-FR" dirty="0" smtClean="0"/>
              <a:t> collapses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852514" y="2584996"/>
            <a:ext cx="34858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Signal </a:t>
            </a:r>
            <a:r>
              <a:rPr lang="fr-FR" b="1" dirty="0" err="1" smtClean="0"/>
              <a:t>well</a:t>
            </a:r>
            <a:r>
              <a:rPr lang="fr-FR" b="1" dirty="0" smtClean="0"/>
              <a:t> </a:t>
            </a:r>
            <a:r>
              <a:rPr lang="fr-FR" b="1" dirty="0" err="1" smtClean="0"/>
              <a:t>modelized</a:t>
            </a:r>
            <a:endParaRPr lang="fr-FR" b="1" dirty="0" smtClean="0"/>
          </a:p>
          <a:p>
            <a:r>
              <a:rPr lang="fr-FR" dirty="0" smtClean="0"/>
              <a:t>(PN expansion for the </a:t>
            </a:r>
            <a:r>
              <a:rPr lang="fr-FR" dirty="0" err="1" smtClean="0"/>
              <a:t>inspiral</a:t>
            </a:r>
            <a:r>
              <a:rPr lang="fr-FR" dirty="0" smtClean="0"/>
              <a:t>+</a:t>
            </a:r>
          </a:p>
          <a:p>
            <a:r>
              <a:rPr lang="fr-FR" dirty="0" err="1" smtClean="0"/>
              <a:t>numerical</a:t>
            </a:r>
            <a:r>
              <a:rPr lang="fr-FR" dirty="0" smtClean="0"/>
              <a:t> </a:t>
            </a:r>
            <a:r>
              <a:rPr lang="fr-FR" dirty="0" err="1" smtClean="0"/>
              <a:t>relativity</a:t>
            </a:r>
            <a:r>
              <a:rPr lang="fr-FR" dirty="0" smtClean="0"/>
              <a:t> for the </a:t>
            </a:r>
            <a:r>
              <a:rPr lang="fr-FR" dirty="0" err="1" smtClean="0"/>
              <a:t>merger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863737" y="4032774"/>
            <a:ext cx="37927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Signal </a:t>
            </a:r>
            <a:r>
              <a:rPr lang="fr-FR" b="1" dirty="0" err="1" smtClean="0"/>
              <a:t>poorly</a:t>
            </a:r>
            <a:r>
              <a:rPr lang="fr-FR" b="1" dirty="0" smtClean="0"/>
              <a:t> </a:t>
            </a:r>
            <a:r>
              <a:rPr lang="fr-FR" b="1" dirty="0" err="1" smtClean="0"/>
              <a:t>modelized</a:t>
            </a:r>
            <a:endParaRPr lang="fr-FR" b="1" dirty="0" smtClean="0"/>
          </a:p>
          <a:p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rich</a:t>
            </a:r>
            <a:r>
              <a:rPr lang="fr-FR" dirty="0" smtClean="0"/>
              <a:t> </a:t>
            </a:r>
            <a:r>
              <a:rPr lang="fr-FR" dirty="0" err="1" smtClean="0"/>
              <a:t>physics</a:t>
            </a:r>
            <a:r>
              <a:rPr lang="fr-FR" dirty="0" smtClean="0"/>
              <a:t> not (</a:t>
            </a:r>
            <a:r>
              <a:rPr lang="fr-FR" dirty="0" err="1" smtClean="0"/>
              <a:t>yet</a:t>
            </a:r>
            <a:r>
              <a:rPr lang="fr-FR" dirty="0" smtClean="0"/>
              <a:t>) </a:t>
            </a:r>
            <a:r>
              <a:rPr lang="fr-FR" dirty="0" err="1" smtClean="0"/>
              <a:t>reproduced</a:t>
            </a:r>
            <a:r>
              <a:rPr lang="fr-FR" dirty="0" smtClean="0"/>
              <a:t> </a:t>
            </a:r>
          </a:p>
          <a:p>
            <a:r>
              <a:rPr lang="fr-FR" dirty="0" smtClean="0"/>
              <a:t>by simulations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719124" y="1650697"/>
            <a:ext cx="5058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/>
              <a:t>Transient</a:t>
            </a:r>
            <a:r>
              <a:rPr lang="fr-FR" sz="2000" dirty="0" smtClean="0"/>
              <a:t> sources </a:t>
            </a:r>
            <a:r>
              <a:rPr lang="fr-FR" sz="2000" dirty="0" err="1" smtClean="0"/>
              <a:t>provide</a:t>
            </a:r>
            <a:r>
              <a:rPr lang="fr-FR" sz="2000" dirty="0" smtClean="0"/>
              <a:t> 2 </a:t>
            </a:r>
            <a:r>
              <a:rPr lang="fr-FR" sz="2000" dirty="0" err="1" smtClean="0"/>
              <a:t>extreme</a:t>
            </a:r>
            <a:r>
              <a:rPr lang="fr-FR" sz="2000" dirty="0" smtClean="0"/>
              <a:t> </a:t>
            </a:r>
            <a:r>
              <a:rPr lang="fr-FR" sz="2000" dirty="0" err="1" smtClean="0"/>
              <a:t>examples</a:t>
            </a:r>
            <a:r>
              <a:rPr lang="fr-FR" sz="2000" dirty="0" smtClean="0"/>
              <a:t> 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1545166" y="5296036"/>
            <a:ext cx="50225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=&gt; </a:t>
            </a:r>
            <a:r>
              <a:rPr lang="fr-FR" dirty="0" err="1" smtClean="0"/>
              <a:t>Consequences</a:t>
            </a:r>
            <a:r>
              <a:rPr lang="fr-FR" dirty="0" smtClean="0"/>
              <a:t> for Data </a:t>
            </a:r>
            <a:r>
              <a:rPr lang="fr-FR" dirty="0" err="1" smtClean="0"/>
              <a:t>Analysis</a:t>
            </a:r>
            <a:r>
              <a:rPr lang="fr-FR" dirty="0" smtClean="0"/>
              <a:t> : </a:t>
            </a:r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MAB’s</a:t>
            </a:r>
            <a:r>
              <a:rPr lang="fr-FR" dirty="0" smtClean="0"/>
              <a:t> talk.</a:t>
            </a:r>
          </a:p>
          <a:p>
            <a:endParaRPr lang="fr-FR" dirty="0"/>
          </a:p>
          <a:p>
            <a:r>
              <a:rPr lang="fr-FR" dirty="0" smtClean="0"/>
              <a:t>=&gt; </a:t>
            </a:r>
            <a:r>
              <a:rPr lang="fr-FR" dirty="0" err="1" smtClean="0"/>
              <a:t>Consequences</a:t>
            </a:r>
            <a:r>
              <a:rPr lang="fr-FR" dirty="0" smtClean="0"/>
              <a:t> for science extraction</a:t>
            </a:r>
          </a:p>
          <a:p>
            <a:endParaRPr lang="fr-FR" dirty="0"/>
          </a:p>
        </p:txBody>
      </p:sp>
      <p:sp>
        <p:nvSpPr>
          <p:cNvPr id="9" name="Flèche droite 8"/>
          <p:cNvSpPr/>
          <p:nvPr/>
        </p:nvSpPr>
        <p:spPr>
          <a:xfrm>
            <a:off x="3567227" y="283226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droite 9"/>
          <p:cNvSpPr/>
          <p:nvPr/>
        </p:nvSpPr>
        <p:spPr>
          <a:xfrm>
            <a:off x="3567227" y="419289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14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24265" y="6492875"/>
            <a:ext cx="561975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4943207" y="5502914"/>
            <a:ext cx="4083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rgbClr val="595959"/>
                </a:solidFill>
              </a:rPr>
              <a:t>« </a:t>
            </a:r>
            <a:r>
              <a:rPr lang="fr-FR" sz="800" dirty="0" err="1" smtClean="0">
                <a:solidFill>
                  <a:srgbClr val="595959"/>
                </a:solidFill>
              </a:rPr>
              <a:t>Gravitational</a:t>
            </a:r>
            <a:r>
              <a:rPr lang="fr-FR" sz="800" dirty="0" smtClean="0">
                <a:solidFill>
                  <a:srgbClr val="595959"/>
                </a:solidFill>
              </a:rPr>
              <a:t> </a:t>
            </a:r>
            <a:r>
              <a:rPr lang="fr-FR" sz="800" dirty="0" err="1" smtClean="0">
                <a:solidFill>
                  <a:srgbClr val="595959"/>
                </a:solidFill>
              </a:rPr>
              <a:t>waves</a:t>
            </a:r>
            <a:r>
              <a:rPr lang="fr-FR" sz="800" dirty="0" smtClean="0">
                <a:solidFill>
                  <a:srgbClr val="595959"/>
                </a:solidFill>
              </a:rPr>
              <a:t> and Gamma-rays </a:t>
            </a:r>
            <a:r>
              <a:rPr lang="fr-FR" sz="800" dirty="0" err="1" smtClean="0">
                <a:solidFill>
                  <a:srgbClr val="595959"/>
                </a:solidFill>
              </a:rPr>
              <a:t>from</a:t>
            </a:r>
            <a:r>
              <a:rPr lang="fr-FR" sz="800" dirty="0" smtClean="0">
                <a:solidFill>
                  <a:srgbClr val="595959"/>
                </a:solidFill>
              </a:rPr>
              <a:t> </a:t>
            </a:r>
            <a:r>
              <a:rPr lang="fr-FR" sz="800" dirty="0" err="1" smtClean="0">
                <a:solidFill>
                  <a:srgbClr val="595959"/>
                </a:solidFill>
              </a:rPr>
              <a:t>binary</a:t>
            </a:r>
            <a:r>
              <a:rPr lang="fr-FR" sz="800" dirty="0" smtClean="0">
                <a:solidFill>
                  <a:srgbClr val="595959"/>
                </a:solidFill>
              </a:rPr>
              <a:t> neutron star </a:t>
            </a:r>
            <a:r>
              <a:rPr lang="fr-FR" sz="800" dirty="0" err="1" smtClean="0">
                <a:solidFill>
                  <a:srgbClr val="595959"/>
                </a:solidFill>
              </a:rPr>
              <a:t>merger</a:t>
            </a:r>
            <a:r>
              <a:rPr lang="fr-FR" sz="800" dirty="0" smtClean="0">
                <a:solidFill>
                  <a:srgbClr val="595959"/>
                </a:solidFill>
              </a:rPr>
              <a:t>: GW170817 and GRB170817A », Abbott et al., </a:t>
            </a:r>
            <a:r>
              <a:rPr lang="fr-FR" sz="800" dirty="0" err="1" smtClean="0">
                <a:solidFill>
                  <a:srgbClr val="595959"/>
                </a:solidFill>
              </a:rPr>
              <a:t>ApJ</a:t>
            </a:r>
            <a:r>
              <a:rPr lang="fr-FR" sz="800" dirty="0" smtClean="0">
                <a:solidFill>
                  <a:srgbClr val="595959"/>
                </a:solidFill>
              </a:rPr>
              <a:t>,  2017</a:t>
            </a:r>
            <a:endParaRPr lang="fr-FR" sz="800" dirty="0">
              <a:solidFill>
                <a:srgbClr val="595959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1296429" y="1374985"/>
            <a:ext cx="15204" cy="5340677"/>
          </a:xfrm>
          <a:prstGeom prst="straightConnector1">
            <a:avLst/>
          </a:prstGeom>
          <a:ln w="5715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398427" y="1097986"/>
            <a:ext cx="193854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500" dirty="0" smtClean="0">
                <a:solidFill>
                  <a:srgbClr val="54A65A"/>
                </a:solidFill>
              </a:rPr>
              <a:t>Signal </a:t>
            </a:r>
            <a:r>
              <a:rPr lang="fr-FR" sz="1500" dirty="0" err="1" smtClean="0">
                <a:solidFill>
                  <a:srgbClr val="54A65A"/>
                </a:solidFill>
              </a:rPr>
              <a:t>from</a:t>
            </a:r>
            <a:r>
              <a:rPr lang="fr-FR" sz="1500" dirty="0" smtClean="0">
                <a:solidFill>
                  <a:srgbClr val="54A65A"/>
                </a:solidFill>
              </a:rPr>
              <a:t> BNS : GW170817</a:t>
            </a:r>
            <a:endParaRPr lang="fr-FR" sz="1500" b="1" dirty="0">
              <a:solidFill>
                <a:srgbClr val="54A65A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14505" y="1859824"/>
            <a:ext cx="20203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err="1" smtClean="0">
                <a:solidFill>
                  <a:schemeClr val="accent1">
                    <a:lumMod val="75000"/>
                  </a:schemeClr>
                </a:solidFill>
              </a:rPr>
              <a:t>Detection</a:t>
            </a:r>
            <a:r>
              <a:rPr lang="fr-FR" sz="15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500" dirty="0" err="1" smtClean="0">
                <a:solidFill>
                  <a:schemeClr val="accent1">
                    <a:lumMod val="75000"/>
                  </a:schemeClr>
                </a:solidFill>
              </a:rPr>
              <a:t>from</a:t>
            </a:r>
            <a:r>
              <a:rPr lang="fr-FR" sz="1500" dirty="0" smtClean="0">
                <a:solidFill>
                  <a:schemeClr val="accent1">
                    <a:lumMod val="75000"/>
                  </a:schemeClr>
                </a:solidFill>
              </a:rPr>
              <a:t> Fermi/GBM of a short gamma-ray </a:t>
            </a:r>
            <a:r>
              <a:rPr lang="fr-FR" sz="1500" dirty="0" err="1" smtClean="0">
                <a:solidFill>
                  <a:schemeClr val="accent1">
                    <a:lumMod val="75000"/>
                  </a:schemeClr>
                </a:solidFill>
              </a:rPr>
              <a:t>burst</a:t>
            </a:r>
            <a:r>
              <a:rPr lang="fr-FR" sz="1500" dirty="0" smtClean="0">
                <a:solidFill>
                  <a:schemeClr val="accent1">
                    <a:lumMod val="75000"/>
                  </a:schemeClr>
                </a:solidFill>
              </a:rPr>
              <a:t> (GRB170817A)</a:t>
            </a:r>
            <a:endParaRPr lang="fr-FR" sz="15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996990" y="3810217"/>
            <a:ext cx="581890" cy="0"/>
          </a:xfrm>
          <a:prstGeom prst="line">
            <a:avLst/>
          </a:prstGeom>
          <a:ln w="57150">
            <a:solidFill>
              <a:srgbClr val="54A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997334" y="5133646"/>
            <a:ext cx="581890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472138" y="5008183"/>
            <a:ext cx="24587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 smtClean="0">
                <a:solidFill>
                  <a:srgbClr val="595959"/>
                </a:solidFill>
              </a:rPr>
              <a:t>First reports </a:t>
            </a:r>
            <a:r>
              <a:rPr lang="fr-FR" sz="1500" dirty="0" err="1" smtClean="0">
                <a:solidFill>
                  <a:srgbClr val="595959"/>
                </a:solidFill>
              </a:rPr>
              <a:t>from</a:t>
            </a:r>
            <a:r>
              <a:rPr lang="fr-FR" sz="1500" dirty="0" smtClean="0">
                <a:solidFill>
                  <a:srgbClr val="595959"/>
                </a:solidFill>
              </a:rPr>
              <a:t> temporal </a:t>
            </a:r>
            <a:r>
              <a:rPr lang="fr-FR" sz="1500" dirty="0" err="1" smtClean="0">
                <a:solidFill>
                  <a:srgbClr val="595959"/>
                </a:solidFill>
              </a:rPr>
              <a:t>coincidences</a:t>
            </a:r>
            <a:r>
              <a:rPr lang="fr-FR" sz="1500" dirty="0" smtClean="0">
                <a:solidFill>
                  <a:srgbClr val="595959"/>
                </a:solidFill>
              </a:rPr>
              <a:t> </a:t>
            </a:r>
            <a:r>
              <a:rPr lang="fr-FR" sz="1500" dirty="0" err="1" smtClean="0">
                <a:solidFill>
                  <a:srgbClr val="595959"/>
                </a:solidFill>
              </a:rPr>
              <a:t>with</a:t>
            </a:r>
            <a:r>
              <a:rPr lang="fr-FR" sz="1500" dirty="0" smtClean="0">
                <a:solidFill>
                  <a:srgbClr val="595959"/>
                </a:solidFill>
              </a:rPr>
              <a:t> GW170817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996990" y="5277809"/>
            <a:ext cx="581890" cy="0"/>
          </a:xfrm>
          <a:prstGeom prst="line">
            <a:avLst/>
          </a:prstGeom>
          <a:ln w="57150">
            <a:solidFill>
              <a:srgbClr val="8FC3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-74529" y="1204820"/>
            <a:ext cx="1382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595959"/>
                </a:solidFill>
              </a:rPr>
              <a:t>17/08/2017</a:t>
            </a:r>
          </a:p>
          <a:p>
            <a:pPr algn="ctr"/>
            <a:r>
              <a:rPr lang="fr-FR" dirty="0" smtClean="0">
                <a:solidFill>
                  <a:srgbClr val="595959"/>
                </a:solidFill>
              </a:rPr>
              <a:t>12:41:04</a:t>
            </a:r>
            <a:endParaRPr lang="fr-FR" dirty="0">
              <a:solidFill>
                <a:srgbClr val="595959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89773" y="2093035"/>
            <a:ext cx="1265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595959"/>
                </a:solidFill>
              </a:rPr>
              <a:t>+2 s</a:t>
            </a:r>
            <a:endParaRPr lang="fr-FR" dirty="0">
              <a:solidFill>
                <a:srgbClr val="595959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625958" y="2988376"/>
            <a:ext cx="22527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solidFill>
                  <a:schemeClr val="accent1">
                    <a:lumMod val="75000"/>
                  </a:schemeClr>
                </a:solidFill>
              </a:rPr>
              <a:t>GRB </a:t>
            </a:r>
            <a:r>
              <a:rPr lang="fr-FR" sz="1500" dirty="0" err="1" smtClean="0">
                <a:solidFill>
                  <a:schemeClr val="accent1">
                    <a:lumMod val="75000"/>
                  </a:schemeClr>
                </a:solidFill>
              </a:rPr>
              <a:t>alert</a:t>
            </a:r>
            <a:r>
              <a:rPr lang="fr-FR" sz="1500" dirty="0" smtClean="0">
                <a:solidFill>
                  <a:schemeClr val="accent1">
                    <a:lumMod val="75000"/>
                  </a:schemeClr>
                </a:solidFill>
              </a:rPr>
              <a:t> sent</a:t>
            </a:r>
            <a:endParaRPr lang="fr-FR" sz="15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1006687" y="3204007"/>
            <a:ext cx="581890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032615" y="2272539"/>
            <a:ext cx="581890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89773" y="2981901"/>
            <a:ext cx="76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+16 s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639523" y="3654198"/>
            <a:ext cx="2020389" cy="969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500" dirty="0" smtClean="0">
                <a:solidFill>
                  <a:srgbClr val="54A65A"/>
                </a:solidFill>
              </a:rPr>
              <a:t>Sent </a:t>
            </a:r>
            <a:r>
              <a:rPr lang="fr-FR" sz="1500" dirty="0" err="1" smtClean="0">
                <a:solidFill>
                  <a:srgbClr val="54A65A"/>
                </a:solidFill>
              </a:rPr>
              <a:t>alert</a:t>
            </a:r>
            <a:r>
              <a:rPr lang="fr-FR" sz="1500" dirty="0" smtClean="0">
                <a:solidFill>
                  <a:srgbClr val="54A65A"/>
                </a:solidFill>
              </a:rPr>
              <a:t> on GW </a:t>
            </a:r>
            <a:r>
              <a:rPr lang="fr-FR" sz="1500" dirty="0" err="1" smtClean="0">
                <a:solidFill>
                  <a:srgbClr val="54A65A"/>
                </a:solidFill>
              </a:rPr>
              <a:t>side</a:t>
            </a:r>
            <a:endParaRPr lang="fr-FR" sz="1500" dirty="0" smtClean="0">
              <a:solidFill>
                <a:srgbClr val="54A65A"/>
              </a:solidFill>
            </a:endParaRPr>
          </a:p>
          <a:p>
            <a:r>
              <a:rPr lang="fr-FR" sz="1500" b="1" cap="small" dirty="0" err="1" smtClean="0">
                <a:solidFill>
                  <a:srgbClr val="FF0000"/>
                </a:solidFill>
              </a:rPr>
              <a:t>Beginning</a:t>
            </a:r>
            <a:r>
              <a:rPr lang="fr-FR" sz="1500" b="1" cap="small" dirty="0" smtClean="0">
                <a:solidFill>
                  <a:srgbClr val="FF0000"/>
                </a:solidFill>
              </a:rPr>
              <a:t> of the multi-</a:t>
            </a:r>
            <a:r>
              <a:rPr lang="fr-FR" sz="1500" b="1" cap="small" dirty="0" err="1" smtClean="0">
                <a:solidFill>
                  <a:srgbClr val="FF0000"/>
                </a:solidFill>
              </a:rPr>
              <a:t>messenger</a:t>
            </a:r>
            <a:r>
              <a:rPr lang="fr-FR" sz="1500" b="1" cap="small" dirty="0" smtClean="0">
                <a:solidFill>
                  <a:srgbClr val="FF0000"/>
                </a:solidFill>
              </a:rPr>
              <a:t> </a:t>
            </a:r>
            <a:r>
              <a:rPr lang="fr-FR" sz="1500" b="1" cap="small" dirty="0" err="1" smtClean="0">
                <a:solidFill>
                  <a:srgbClr val="FF0000"/>
                </a:solidFill>
              </a:rPr>
              <a:t>campaign</a:t>
            </a:r>
            <a:endParaRPr lang="fr-FR" sz="1500" b="1" cap="small" dirty="0" smtClean="0">
              <a:solidFill>
                <a:srgbClr val="FF0000"/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996272" y="5201675"/>
            <a:ext cx="58189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59130" y="3606128"/>
            <a:ext cx="1265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595959"/>
                </a:solidFill>
              </a:rPr>
              <a:t>+40 min</a:t>
            </a:r>
            <a:endParaRPr lang="fr-FR" dirty="0">
              <a:solidFill>
                <a:srgbClr val="595959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6145" y="4998779"/>
            <a:ext cx="10366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+1h20min</a:t>
            </a:r>
            <a:endParaRPr lang="fr-FR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398426" y="5967748"/>
            <a:ext cx="2723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 smtClean="0">
                <a:solidFill>
                  <a:schemeClr val="accent1">
                    <a:lumMod val="75000"/>
                  </a:schemeClr>
                </a:solidFill>
              </a:rPr>
              <a:t>Report </a:t>
            </a:r>
            <a:r>
              <a:rPr lang="fr-FR" sz="1500" dirty="0" err="1" smtClean="0">
                <a:solidFill>
                  <a:schemeClr val="accent1">
                    <a:lumMod val="75000"/>
                  </a:schemeClr>
                </a:solidFill>
              </a:rPr>
              <a:t>from</a:t>
            </a:r>
            <a:r>
              <a:rPr lang="fr-FR" sz="15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500" dirty="0" err="1" smtClean="0">
                <a:solidFill>
                  <a:schemeClr val="accent1">
                    <a:lumMod val="75000"/>
                  </a:schemeClr>
                </a:solidFill>
              </a:rPr>
              <a:t>Integral</a:t>
            </a:r>
            <a:r>
              <a:rPr lang="fr-FR" sz="1500" dirty="0" smtClean="0">
                <a:solidFill>
                  <a:schemeClr val="accent1">
                    <a:lumMod val="75000"/>
                  </a:schemeClr>
                </a:solidFill>
              </a:rPr>
              <a:t>/SPI-ACS</a:t>
            </a:r>
          </a:p>
          <a:p>
            <a:pPr algn="ctr"/>
            <a:r>
              <a:rPr lang="fr-FR" sz="1500" dirty="0" err="1" smtClean="0">
                <a:solidFill>
                  <a:schemeClr val="accent1">
                    <a:lumMod val="75000"/>
                  </a:schemeClr>
                </a:solidFill>
              </a:rPr>
              <a:t>Detected</a:t>
            </a:r>
            <a:r>
              <a:rPr lang="fr-FR" sz="1500" dirty="0" smtClean="0">
                <a:solidFill>
                  <a:schemeClr val="accent1">
                    <a:lumMod val="75000"/>
                  </a:schemeClr>
                </a:solidFill>
              </a:rPr>
              <a:t> GRB170817A</a:t>
            </a:r>
          </a:p>
        </p:txBody>
      </p:sp>
      <p:cxnSp>
        <p:nvCxnSpPr>
          <p:cNvPr id="23" name="Connecteur droit 22"/>
          <p:cNvCxnSpPr/>
          <p:nvPr/>
        </p:nvCxnSpPr>
        <p:spPr>
          <a:xfrm>
            <a:off x="1001781" y="5358146"/>
            <a:ext cx="581890" cy="0"/>
          </a:xfrm>
          <a:prstGeom prst="line">
            <a:avLst/>
          </a:prstGeom>
          <a:ln w="57150">
            <a:solidFill>
              <a:srgbClr val="99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02" y="930125"/>
            <a:ext cx="4904853" cy="4509649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4943207" y="5967748"/>
            <a:ext cx="374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P(GW-GRB </a:t>
            </a:r>
            <a:r>
              <a:rPr lang="fr-FR" dirty="0" err="1" smtClean="0"/>
              <a:t>only</a:t>
            </a:r>
            <a:r>
              <a:rPr lang="fr-FR" dirty="0" smtClean="0"/>
              <a:t> by chance) &lt; 5 10</a:t>
            </a:r>
            <a:r>
              <a:rPr lang="fr-FR" baseline="30000" dirty="0" smtClean="0"/>
              <a:t>-8</a:t>
            </a:r>
            <a:endParaRPr lang="fr-FR" baseline="30000" dirty="0"/>
          </a:p>
        </p:txBody>
      </p:sp>
      <p:cxnSp>
        <p:nvCxnSpPr>
          <p:cNvPr id="27" name="Connecteur droit 26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542808" y="74735"/>
            <a:ext cx="20583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GW170817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86851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4" grpId="0"/>
      <p:bldP spid="17" grpId="0"/>
      <p:bldP spid="18" grpId="0"/>
      <p:bldP spid="20" grpId="0"/>
      <p:bldP spid="21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6214" y="2507994"/>
            <a:ext cx="3144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 err="1" smtClean="0">
                <a:solidFill>
                  <a:srgbClr val="FCD8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Discovery</a:t>
            </a:r>
            <a:r>
              <a:rPr lang="fr-FR" sz="1500" b="1" dirty="0" smtClean="0">
                <a:solidFill>
                  <a:srgbClr val="FCD8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of </a:t>
            </a:r>
            <a:r>
              <a:rPr lang="fr-FR" sz="1500" b="1" dirty="0" err="1" smtClean="0">
                <a:solidFill>
                  <a:srgbClr val="FCD8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kilonova</a:t>
            </a:r>
            <a:r>
              <a:rPr lang="fr-FR" sz="1500" b="1" dirty="0" smtClean="0">
                <a:solidFill>
                  <a:srgbClr val="FCD8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fr-FR" sz="1500" b="1" dirty="0" smtClean="0">
                <a:solidFill>
                  <a:srgbClr val="FCD8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fr-FR" sz="1500" b="1" dirty="0" smtClean="0">
                <a:solidFill>
                  <a:srgbClr val="FCD8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AT2017gfo by </a:t>
            </a:r>
            <a:r>
              <a:rPr lang="fr-FR" sz="1500" b="1" dirty="0" err="1" smtClean="0">
                <a:solidFill>
                  <a:srgbClr val="FCD8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Swope</a:t>
            </a:r>
            <a:endParaRPr lang="fr-FR" sz="1500" dirty="0" smtClean="0">
              <a:solidFill>
                <a:srgbClr val="FCD866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fr-FR" sz="1500" b="1" dirty="0" err="1" smtClean="0">
                <a:solidFill>
                  <a:srgbClr val="FCD8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Find</a:t>
            </a:r>
            <a:r>
              <a:rPr lang="fr-FR" sz="1500" b="1" dirty="0" smtClean="0">
                <a:solidFill>
                  <a:srgbClr val="FCD8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host </a:t>
            </a:r>
            <a:r>
              <a:rPr lang="fr-FR" sz="1500" b="1" dirty="0" err="1" smtClean="0">
                <a:solidFill>
                  <a:srgbClr val="FCD8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galaxy</a:t>
            </a:r>
            <a:r>
              <a:rPr lang="fr-FR" sz="1500" b="1" dirty="0" smtClean="0">
                <a:solidFill>
                  <a:srgbClr val="FCD866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: NGC4993</a:t>
            </a:r>
          </a:p>
          <a:p>
            <a:r>
              <a:rPr lang="fr-FR" sz="1500" cap="small" dirty="0" smtClean="0">
                <a:solidFill>
                  <a:srgbClr val="FF0000"/>
                </a:solidFill>
              </a:rPr>
              <a:t>Start </a:t>
            </a:r>
            <a:r>
              <a:rPr lang="fr-FR" sz="1500" cap="small" dirty="0" err="1" smtClean="0">
                <a:solidFill>
                  <a:srgbClr val="FF0000"/>
                </a:solidFill>
              </a:rPr>
              <a:t>Campaign</a:t>
            </a:r>
            <a:r>
              <a:rPr lang="fr-FR" sz="1500" cap="small" dirty="0" smtClean="0">
                <a:solidFill>
                  <a:srgbClr val="FF0000"/>
                </a:solidFill>
              </a:rPr>
              <a:t> on AT2017gfo</a:t>
            </a:r>
          </a:p>
        </p:txBody>
      </p:sp>
      <p:pic>
        <p:nvPicPr>
          <p:cNvPr id="3" name="Image 2" descr="EMCa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76" y="1525838"/>
            <a:ext cx="5466824" cy="4354185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824265" y="6492875"/>
            <a:ext cx="561975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0" t="21481" r="15521" b="32222"/>
          <a:stretch/>
        </p:blipFill>
        <p:spPr>
          <a:xfrm>
            <a:off x="2994324" y="4979309"/>
            <a:ext cx="2197017" cy="1721800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9" t="14627" r="30595" b="47557"/>
          <a:stretch/>
        </p:blipFill>
        <p:spPr>
          <a:xfrm>
            <a:off x="7371216" y="534390"/>
            <a:ext cx="1406558" cy="1398956"/>
          </a:xfrm>
          <a:prstGeom prst="rect">
            <a:avLst/>
          </a:prstGeom>
          <a:ln w="57150" cap="sq">
            <a:solidFill>
              <a:srgbClr val="E7E6E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4" t="17222" r="17083" b="24629"/>
          <a:stretch/>
        </p:blipFill>
        <p:spPr>
          <a:xfrm>
            <a:off x="7371215" y="5071560"/>
            <a:ext cx="1690868" cy="1685499"/>
          </a:xfrm>
          <a:prstGeom prst="rect">
            <a:avLst/>
          </a:prstGeom>
          <a:ln w="57150">
            <a:solidFill>
              <a:srgbClr val="FCD866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5" t="53839" r="30702" b="8706"/>
          <a:stretch/>
        </p:blipFill>
        <p:spPr>
          <a:xfrm>
            <a:off x="3916930" y="696601"/>
            <a:ext cx="1420725" cy="1428406"/>
          </a:xfrm>
          <a:prstGeom prst="rect">
            <a:avLst/>
          </a:prstGeom>
          <a:ln w="28575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Connecteur droit avec flèche 8"/>
          <p:cNvCxnSpPr/>
          <p:nvPr/>
        </p:nvCxnSpPr>
        <p:spPr>
          <a:xfrm flipH="1">
            <a:off x="1019043" y="1122622"/>
            <a:ext cx="18424" cy="5235569"/>
          </a:xfrm>
          <a:prstGeom prst="straightConnector1">
            <a:avLst/>
          </a:prstGeom>
          <a:ln w="5715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-270019" y="878165"/>
            <a:ext cx="1382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586064"/>
                </a:solidFill>
              </a:rPr>
              <a:t>17/08/2017</a:t>
            </a:r>
          </a:p>
          <a:p>
            <a:pPr algn="ctr"/>
            <a:r>
              <a:rPr lang="fr-FR" sz="1400" dirty="0" smtClean="0">
                <a:solidFill>
                  <a:srgbClr val="586064"/>
                </a:solidFill>
              </a:rPr>
              <a:t>12:41:04</a:t>
            </a:r>
            <a:endParaRPr lang="fr-FR" sz="1400" dirty="0">
              <a:solidFill>
                <a:srgbClr val="586064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62582" y="1762464"/>
            <a:ext cx="24709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500" dirty="0" smtClean="0">
                <a:solidFill>
                  <a:srgbClr val="54A65A"/>
                </a:solidFill>
              </a:rPr>
              <a:t>Localisation </a:t>
            </a:r>
            <a:r>
              <a:rPr lang="fr-FR" sz="1500" dirty="0" err="1" smtClean="0">
                <a:solidFill>
                  <a:srgbClr val="54A65A"/>
                </a:solidFill>
              </a:rPr>
              <a:t>with</a:t>
            </a:r>
            <a:r>
              <a:rPr lang="fr-FR" sz="1500" dirty="0" smtClean="0">
                <a:solidFill>
                  <a:srgbClr val="54A65A"/>
                </a:solidFill>
              </a:rPr>
              <a:t> GW</a:t>
            </a:r>
          </a:p>
          <a:p>
            <a:pPr algn="just"/>
            <a:r>
              <a:rPr lang="fr-FR" sz="1500" dirty="0" smtClean="0">
                <a:solidFill>
                  <a:srgbClr val="54A65A"/>
                </a:solidFill>
              </a:rPr>
              <a:t>Distance 40 </a:t>
            </a:r>
            <a:r>
              <a:rPr lang="fr-FR" sz="1500" dirty="0" err="1" smtClean="0">
                <a:solidFill>
                  <a:srgbClr val="54A65A"/>
                </a:solidFill>
              </a:rPr>
              <a:t>Mpc</a:t>
            </a:r>
            <a:endParaRPr lang="fr-FR" sz="1500" dirty="0" smtClean="0">
              <a:solidFill>
                <a:srgbClr val="54A65A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761731" y="1502822"/>
            <a:ext cx="581890" cy="0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28986" y="1344642"/>
            <a:ext cx="63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586064"/>
                </a:solidFill>
              </a:rPr>
              <a:t>+2 s</a:t>
            </a:r>
            <a:endParaRPr lang="fr-FR" dirty="0">
              <a:solidFill>
                <a:srgbClr val="586064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437900" y="1340575"/>
            <a:ext cx="14904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solidFill>
                  <a:schemeClr val="bg2">
                    <a:lumMod val="50000"/>
                  </a:schemeClr>
                </a:solidFill>
              </a:rPr>
              <a:t>GRB170817A</a:t>
            </a:r>
            <a:endParaRPr lang="fr-FR" sz="15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737981" y="2040725"/>
            <a:ext cx="581890" cy="0"/>
          </a:xfrm>
          <a:prstGeom prst="line">
            <a:avLst/>
          </a:prstGeom>
          <a:ln w="57150">
            <a:solidFill>
              <a:srgbClr val="54A6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52735" y="1880854"/>
            <a:ext cx="88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586064"/>
                </a:solidFill>
              </a:rPr>
              <a:t>+5h</a:t>
            </a:r>
            <a:endParaRPr lang="fr-FR" dirty="0">
              <a:solidFill>
                <a:srgbClr val="586064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241716" y="950422"/>
            <a:ext cx="24709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500" dirty="0" smtClean="0">
                <a:solidFill>
                  <a:srgbClr val="54A65A"/>
                </a:solidFill>
              </a:rPr>
              <a:t>GW170817</a:t>
            </a:r>
            <a:endParaRPr lang="fr-FR" sz="1500" b="1" dirty="0">
              <a:solidFill>
                <a:srgbClr val="54A65A"/>
              </a:solidFill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726824" y="2690773"/>
            <a:ext cx="581890" cy="0"/>
          </a:xfrm>
          <a:prstGeom prst="line">
            <a:avLst/>
          </a:prstGeom>
          <a:ln w="57150">
            <a:solidFill>
              <a:srgbClr val="FCD8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43833" y="2526309"/>
            <a:ext cx="88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586064"/>
                </a:solidFill>
              </a:rPr>
              <a:t>+11h</a:t>
            </a:r>
            <a:endParaRPr lang="fr-FR" dirty="0">
              <a:solidFill>
                <a:srgbClr val="586064"/>
              </a:solidFill>
            </a:endParaRPr>
          </a:p>
        </p:txBody>
      </p:sp>
      <p:cxnSp>
        <p:nvCxnSpPr>
          <p:cNvPr id="20" name="Connecteur droit 19"/>
          <p:cNvCxnSpPr/>
          <p:nvPr/>
        </p:nvCxnSpPr>
        <p:spPr>
          <a:xfrm>
            <a:off x="726824" y="4189571"/>
            <a:ext cx="581890" cy="0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31958" y="4002555"/>
            <a:ext cx="88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586064"/>
                </a:solidFill>
              </a:rPr>
              <a:t>+1.2j</a:t>
            </a:r>
            <a:endParaRPr lang="fr-FR" dirty="0">
              <a:solidFill>
                <a:srgbClr val="586064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320590" y="4013480"/>
            <a:ext cx="31799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solidFill>
                  <a:srgbClr val="FF6600"/>
                </a:solidFill>
              </a:rPr>
              <a:t>First </a:t>
            </a:r>
            <a:r>
              <a:rPr lang="fr-FR" sz="1500" dirty="0" err="1" smtClean="0">
                <a:solidFill>
                  <a:srgbClr val="FF6600"/>
                </a:solidFill>
              </a:rPr>
              <a:t>spectra</a:t>
            </a:r>
            <a:r>
              <a:rPr lang="fr-FR" sz="1500" dirty="0" smtClean="0">
                <a:solidFill>
                  <a:srgbClr val="FF6600"/>
                </a:solidFill>
              </a:rPr>
              <a:t> of the </a:t>
            </a:r>
            <a:r>
              <a:rPr lang="fr-FR" sz="1500" dirty="0" err="1" smtClean="0">
                <a:solidFill>
                  <a:srgbClr val="FF6600"/>
                </a:solidFill>
              </a:rPr>
              <a:t>kilonova</a:t>
            </a:r>
            <a:endParaRPr lang="fr-FR" sz="1500" dirty="0" smtClean="0">
              <a:solidFill>
                <a:srgbClr val="FF6600"/>
              </a:solidFill>
            </a:endParaRPr>
          </a:p>
        </p:txBody>
      </p:sp>
      <p:cxnSp>
        <p:nvCxnSpPr>
          <p:cNvPr id="23" name="Connecteur droit 22"/>
          <p:cNvCxnSpPr/>
          <p:nvPr/>
        </p:nvCxnSpPr>
        <p:spPr>
          <a:xfrm>
            <a:off x="714231" y="4734508"/>
            <a:ext cx="58189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09576" y="4550021"/>
            <a:ext cx="88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586064"/>
                </a:solidFill>
              </a:rPr>
              <a:t>+9j</a:t>
            </a:r>
            <a:endParaRPr lang="fr-FR" dirty="0">
              <a:solidFill>
                <a:srgbClr val="586064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334982" y="4580130"/>
            <a:ext cx="31655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Discovery</a:t>
            </a:r>
            <a:r>
              <a:rPr lang="fr-FR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an X-ray </a:t>
            </a:r>
            <a:r>
              <a:rPr lang="fr-FR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counterpart</a:t>
            </a:r>
            <a:endParaRPr lang="fr-FR" sz="15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335097" y="5129176"/>
            <a:ext cx="14419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 smtClean="0">
                <a:solidFill>
                  <a:srgbClr val="B78901"/>
                </a:solidFill>
              </a:rPr>
              <a:t>First radio signal </a:t>
            </a:r>
            <a:r>
              <a:rPr lang="fr-FR" sz="1500" dirty="0" err="1" smtClean="0">
                <a:solidFill>
                  <a:srgbClr val="B78901"/>
                </a:solidFill>
              </a:rPr>
              <a:t>found</a:t>
            </a:r>
            <a:r>
              <a:rPr lang="fr-FR" sz="1500" dirty="0" smtClean="0">
                <a:solidFill>
                  <a:srgbClr val="B78901"/>
                </a:solidFill>
              </a:rPr>
              <a:t> </a:t>
            </a:r>
            <a:r>
              <a:rPr lang="fr-FR" sz="1500" dirty="0" err="1" smtClean="0">
                <a:solidFill>
                  <a:srgbClr val="B78901"/>
                </a:solidFill>
              </a:rPr>
              <a:t>with</a:t>
            </a:r>
            <a:r>
              <a:rPr lang="fr-FR" sz="1500" dirty="0" smtClean="0">
                <a:solidFill>
                  <a:srgbClr val="B78901"/>
                </a:solidFill>
              </a:rPr>
              <a:t> VLA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746521" y="5372559"/>
            <a:ext cx="581890" cy="0"/>
          </a:xfrm>
          <a:prstGeom prst="line">
            <a:avLst/>
          </a:prstGeom>
          <a:ln w="57150">
            <a:solidFill>
              <a:srgbClr val="B78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109576" y="5149989"/>
            <a:ext cx="88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586064"/>
                </a:solidFill>
              </a:rPr>
              <a:t>+16j</a:t>
            </a:r>
            <a:endParaRPr lang="fr-FR" dirty="0">
              <a:solidFill>
                <a:srgbClr val="586064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 rot="16200000">
            <a:off x="7027958" y="2265412"/>
            <a:ext cx="3972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accent6">
                    <a:lumMod val="75000"/>
                  </a:schemeClr>
                </a:solidFill>
              </a:rPr>
              <a:t>« Multi-</a:t>
            </a:r>
            <a:r>
              <a:rPr lang="fr-FR" sz="800" dirty="0" err="1" smtClean="0">
                <a:solidFill>
                  <a:schemeClr val="accent6">
                    <a:lumMod val="75000"/>
                  </a:schemeClr>
                </a:solidFill>
              </a:rPr>
              <a:t>messenger</a:t>
            </a:r>
            <a:r>
              <a:rPr lang="fr-FR" sz="800" dirty="0" smtClean="0">
                <a:solidFill>
                  <a:schemeClr val="accent6">
                    <a:lumMod val="75000"/>
                  </a:schemeClr>
                </a:solidFill>
              </a:rPr>
              <a:t> observations of a </a:t>
            </a:r>
            <a:r>
              <a:rPr lang="fr-FR" sz="800" dirty="0" err="1" smtClean="0">
                <a:solidFill>
                  <a:schemeClr val="accent6">
                    <a:lumMod val="75000"/>
                  </a:schemeClr>
                </a:solidFill>
              </a:rPr>
              <a:t>binary</a:t>
            </a:r>
            <a:r>
              <a:rPr lang="fr-FR" sz="800" dirty="0" smtClean="0">
                <a:solidFill>
                  <a:schemeClr val="accent6">
                    <a:lumMod val="75000"/>
                  </a:schemeClr>
                </a:solidFill>
              </a:rPr>
              <a:t> neutron star </a:t>
            </a:r>
            <a:r>
              <a:rPr lang="fr-FR" sz="800" dirty="0" err="1" smtClean="0">
                <a:solidFill>
                  <a:schemeClr val="accent6">
                    <a:lumMod val="75000"/>
                  </a:schemeClr>
                </a:solidFill>
              </a:rPr>
              <a:t>merger</a:t>
            </a:r>
            <a:r>
              <a:rPr lang="fr-FR" sz="800" dirty="0" smtClean="0">
                <a:solidFill>
                  <a:schemeClr val="accent6">
                    <a:lumMod val="75000"/>
                  </a:schemeClr>
                </a:solidFill>
              </a:rPr>
              <a:t> », Abbott et al., </a:t>
            </a:r>
            <a:r>
              <a:rPr lang="fr-FR" sz="800" dirty="0" err="1" smtClean="0">
                <a:solidFill>
                  <a:schemeClr val="accent6">
                    <a:lumMod val="75000"/>
                  </a:schemeClr>
                </a:solidFill>
              </a:rPr>
              <a:t>ApJ</a:t>
            </a:r>
            <a:r>
              <a:rPr lang="fr-FR" sz="800" dirty="0" smtClean="0">
                <a:solidFill>
                  <a:schemeClr val="accent6">
                    <a:lumMod val="75000"/>
                  </a:schemeClr>
                </a:solidFill>
              </a:rPr>
              <a:t>,  2017</a:t>
            </a:r>
            <a:endParaRPr lang="fr-FR" sz="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38842" y="218329"/>
            <a:ext cx="2066591" cy="584775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GW170817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91041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1" grpId="0"/>
      <p:bldP spid="22" grpId="0"/>
      <p:bldP spid="24" grpId="0"/>
      <p:bldP spid="25" grpId="0"/>
      <p:bldP spid="26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W170817_param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859"/>
            <a:ext cx="9144000" cy="356514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77793" y="729835"/>
            <a:ext cx="357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GW170817 </a:t>
            </a:r>
            <a:r>
              <a:rPr lang="fr-FR" sz="2800" dirty="0" err="1" smtClean="0"/>
              <a:t>parameters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13821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cdn.iopscience.com/images/2041-8205/848/2/L18/Full/apjlaa9029f4_l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7418" y="1440921"/>
            <a:ext cx="5028665" cy="5000650"/>
          </a:xfrm>
          <a:prstGeom prst="rect">
            <a:avLst/>
          </a:prstGeom>
          <a:noFill/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3382144" y="89997"/>
            <a:ext cx="3230412" cy="10033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latin typeface="+mn-lt"/>
              </a:rPr>
              <a:t>Kilonova</a:t>
            </a:r>
            <a:endParaRPr lang="en-US" sz="3200" dirty="0">
              <a:latin typeface="+mn-lt"/>
            </a:endParaRPr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2724347" y="946681"/>
            <a:ext cx="3107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Predictions</a:t>
            </a:r>
            <a:r>
              <a:rPr lang="fr-FR" sz="2000" b="1" dirty="0" smtClean="0"/>
              <a:t> Vs observations</a:t>
            </a:r>
            <a:endParaRPr lang="fr-FR" sz="20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88536" y="1762812"/>
            <a:ext cx="353584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Spectrum : </a:t>
            </a:r>
            <a:r>
              <a:rPr lang="fr-FR" dirty="0" err="1" smtClean="0"/>
              <a:t>blue</a:t>
            </a:r>
            <a:r>
              <a:rPr lang="fr-FR" dirty="0" smtClean="0"/>
              <a:t>-&gt;</a:t>
            </a:r>
            <a:r>
              <a:rPr lang="fr-FR" dirty="0" err="1" smtClean="0"/>
              <a:t>red</a:t>
            </a:r>
            <a:r>
              <a:rPr lang="fr-FR" dirty="0" smtClean="0"/>
              <a:t> as time</a:t>
            </a:r>
          </a:p>
          <a:p>
            <a:endParaRPr lang="fr-FR" dirty="0"/>
          </a:p>
          <a:p>
            <a:r>
              <a:rPr lang="fr-FR" dirty="0" err="1" smtClean="0"/>
              <a:t>Favors</a:t>
            </a:r>
            <a:r>
              <a:rPr lang="fr-FR" dirty="0" smtClean="0"/>
              <a:t> </a:t>
            </a:r>
            <a:r>
              <a:rPr lang="fr-FR" dirty="0" err="1" smtClean="0"/>
              <a:t>ejecta</a:t>
            </a:r>
            <a:r>
              <a:rPr lang="fr-FR" dirty="0" smtClean="0"/>
              <a:t> </a:t>
            </a:r>
            <a:r>
              <a:rPr lang="fr-FR" i="1" dirty="0" smtClean="0"/>
              <a:t>v</a:t>
            </a:r>
            <a:r>
              <a:rPr lang="fr-FR" dirty="0" smtClean="0"/>
              <a:t> ~ 0.3 </a:t>
            </a:r>
            <a:r>
              <a:rPr lang="fr-FR" i="1" dirty="0" smtClean="0"/>
              <a:t>c</a:t>
            </a:r>
            <a:r>
              <a:rPr lang="fr-FR" dirty="0" smtClean="0"/>
              <a:t> .</a:t>
            </a:r>
          </a:p>
          <a:p>
            <a:endParaRPr lang="fr-FR" dirty="0"/>
          </a:p>
          <a:p>
            <a:r>
              <a:rPr lang="fr-FR" dirty="0" err="1" smtClean="0"/>
              <a:t>Eject</a:t>
            </a:r>
            <a:r>
              <a:rPr lang="fr-FR" dirty="0" smtClean="0"/>
              <a:t> mass ~ 0.03 </a:t>
            </a:r>
            <a:r>
              <a:rPr lang="fr-FR" dirty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/>
              <a:t> </a:t>
            </a:r>
            <a:endParaRPr lang="fr-FR" dirty="0"/>
          </a:p>
          <a:p>
            <a:r>
              <a:rPr lang="fr-FR" dirty="0" smtClean="0"/>
              <a:t>(LIGO-</a:t>
            </a:r>
            <a:r>
              <a:rPr lang="fr-FR" dirty="0" err="1" smtClean="0"/>
              <a:t>Virgo</a:t>
            </a:r>
            <a:r>
              <a:rPr lang="fr-FR" dirty="0" smtClean="0"/>
              <a:t> </a:t>
            </a:r>
            <a:r>
              <a:rPr lang="fr-FR" dirty="0" err="1" smtClean="0"/>
              <a:t>estimate</a:t>
            </a:r>
            <a:r>
              <a:rPr lang="fr-FR" dirty="0" smtClean="0"/>
              <a:t> ~10</a:t>
            </a:r>
            <a:r>
              <a:rPr lang="fr-FR" baseline="30000" dirty="0" smtClean="0"/>
              <a:t>-3</a:t>
            </a:r>
            <a:r>
              <a:rPr lang="fr-FR" dirty="0" smtClean="0"/>
              <a:t>-10</a:t>
            </a:r>
            <a:r>
              <a:rPr lang="fr-FR" baseline="30000" dirty="0" smtClean="0"/>
              <a:t>-2</a:t>
            </a:r>
            <a:r>
              <a:rPr lang="fr-FR" dirty="0"/>
              <a:t> 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/>
              <a:t> </a:t>
            </a:r>
            <a:endParaRPr lang="fr-FR" dirty="0" smtClean="0"/>
          </a:p>
          <a:p>
            <a:r>
              <a:rPr lang="fr-FR" dirty="0" err="1"/>
              <a:t>f</a:t>
            </a:r>
            <a:r>
              <a:rPr lang="fr-FR" dirty="0" err="1" smtClean="0"/>
              <a:t>rom</a:t>
            </a:r>
            <a:r>
              <a:rPr lang="fr-FR" dirty="0" smtClean="0"/>
              <a:t> GW observations </a:t>
            </a:r>
            <a:r>
              <a:rPr lang="fr-FR" dirty="0" err="1" smtClean="0"/>
              <a:t>only</a:t>
            </a:r>
            <a:r>
              <a:rPr lang="fr-FR" dirty="0" smtClean="0"/>
              <a:t>)</a:t>
            </a:r>
          </a:p>
          <a:p>
            <a:endParaRPr lang="fr-FR" dirty="0"/>
          </a:p>
          <a:p>
            <a:r>
              <a:rPr lang="fr-FR" dirty="0" err="1" smtClean="0"/>
              <a:t>Initially</a:t>
            </a:r>
            <a:r>
              <a:rPr lang="fr-FR" dirty="0" smtClean="0"/>
              <a:t> </a:t>
            </a:r>
            <a:r>
              <a:rPr lang="fr-FR" dirty="0" err="1" smtClean="0"/>
              <a:t>poor</a:t>
            </a:r>
            <a:r>
              <a:rPr lang="fr-FR" dirty="0" smtClean="0"/>
              <a:t> in </a:t>
            </a:r>
            <a:r>
              <a:rPr lang="fr-FR" dirty="0" err="1" smtClean="0"/>
              <a:t>lanthanids</a:t>
            </a: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3035419" y="1875470"/>
            <a:ext cx="207389" cy="1440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022969" y="6441571"/>
            <a:ext cx="1682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Nicholl</a:t>
            </a:r>
            <a:r>
              <a:rPr lang="fr-FR" sz="1600" dirty="0" smtClean="0"/>
              <a:t> et al. 2017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83100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pod.nasa.gov/apod/image/1710/Nucleosynthesis2_WikipediaCmglee_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9212"/>
            <a:ext cx="9073006" cy="4824536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>
            <a:off x="2601797" y="1621410"/>
            <a:ext cx="1480009" cy="1300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20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98EF-8FF5-412A-B361-CF429293DF0B}" type="slidenum">
              <a:rPr lang="fr-FR" smtClean="0"/>
              <a:t>45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748339" y="1707327"/>
            <a:ext cx="470120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15 </a:t>
            </a:r>
            <a:r>
              <a:rPr lang="fr-FR" sz="1600" dirty="0" smtClean="0"/>
              <a:t>paramètres </a:t>
            </a:r>
            <a:r>
              <a:rPr lang="fr-FR" sz="1600" dirty="0"/>
              <a:t>!</a:t>
            </a:r>
          </a:p>
          <a:p>
            <a:r>
              <a:rPr lang="fr-FR" sz="1600" dirty="0" smtClean="0"/>
              <a:t>Masses initiales, spins initiaux, masse finale, spin final, </a:t>
            </a:r>
            <a:r>
              <a:rPr lang="fr-FR" sz="1600" dirty="0"/>
              <a:t>distance, </a:t>
            </a:r>
            <a:r>
              <a:rPr lang="fr-FR" sz="1600" dirty="0" smtClean="0"/>
              <a:t>angle d’inclinaison du plan orbital +angle de précession.</a:t>
            </a:r>
            <a:endParaRPr lang="fr-FR" sz="1600" dirty="0"/>
          </a:p>
          <a:p>
            <a:endParaRPr lang="fr-FR" sz="1400" dirty="0"/>
          </a:p>
          <a:p>
            <a:r>
              <a:rPr lang="fr-FR" sz="1400" dirty="0"/>
              <a:t>E</a:t>
            </a:r>
            <a:r>
              <a:rPr lang="fr-FR" sz="1400" dirty="0" smtClean="0"/>
              <a:t>stimation des densités de probabilités (méthodes MCMC) </a:t>
            </a:r>
          </a:p>
          <a:p>
            <a:r>
              <a:rPr lang="fr-FR" sz="1400" dirty="0"/>
              <a:t>a</a:t>
            </a:r>
            <a:r>
              <a:rPr lang="fr-FR" sz="1400" dirty="0" smtClean="0"/>
              <a:t>vec 2 modèles (estimation des erreurs systématiques)</a:t>
            </a:r>
            <a:endParaRPr lang="fr-FR" sz="1400" u="sng" dirty="0"/>
          </a:p>
        </p:txBody>
      </p:sp>
      <p:pic>
        <p:nvPicPr>
          <p:cNvPr id="9" name="Image 8"/>
          <p:cNvPicPr/>
          <p:nvPr/>
        </p:nvPicPr>
        <p:blipFill>
          <a:blip r:embed="rId2"/>
          <a:stretch>
            <a:fillRect/>
          </a:stretch>
        </p:blipFill>
        <p:spPr>
          <a:xfrm rot="19761000">
            <a:off x="919009" y="2662793"/>
            <a:ext cx="2204280" cy="1447200"/>
          </a:xfrm>
          <a:prstGeom prst="rect">
            <a:avLst/>
          </a:prstGeom>
          <a:ln>
            <a:noFill/>
          </a:ln>
        </p:spPr>
      </p:pic>
      <p:sp>
        <p:nvSpPr>
          <p:cNvPr id="10" name="Line 2"/>
          <p:cNvSpPr/>
          <p:nvPr/>
        </p:nvSpPr>
        <p:spPr>
          <a:xfrm flipH="1" flipV="1">
            <a:off x="774289" y="3540293"/>
            <a:ext cx="337770" cy="22977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1" name="Line 3"/>
          <p:cNvSpPr/>
          <p:nvPr/>
        </p:nvSpPr>
        <p:spPr>
          <a:xfrm flipH="1" flipV="1">
            <a:off x="2483659" y="2559113"/>
            <a:ext cx="119610" cy="32778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2" name="Line 4"/>
          <p:cNvSpPr/>
          <p:nvPr/>
        </p:nvSpPr>
        <p:spPr>
          <a:xfrm flipH="1" flipV="1">
            <a:off x="993259" y="1816343"/>
            <a:ext cx="961470" cy="1622430"/>
          </a:xfrm>
          <a:prstGeom prst="line">
            <a:avLst/>
          </a:prstGeom>
          <a:ln w="38160">
            <a:solidFill>
              <a:srgbClr val="000000"/>
            </a:solidFill>
            <a:round/>
            <a:tailEnd type="triangle" w="med" len="med"/>
          </a:ln>
        </p:spPr>
      </p:sp>
      <p:pic>
        <p:nvPicPr>
          <p:cNvPr id="13" name="Imag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5895109" y="4742063"/>
            <a:ext cx="1028700" cy="1028700"/>
          </a:xfrm>
          <a:prstGeom prst="rect">
            <a:avLst/>
          </a:prstGeom>
          <a:ln>
            <a:noFill/>
          </a:ln>
        </p:spPr>
      </p:pic>
      <p:sp>
        <p:nvSpPr>
          <p:cNvPr id="14" name="Line 5"/>
          <p:cNvSpPr/>
          <p:nvPr/>
        </p:nvSpPr>
        <p:spPr>
          <a:xfrm>
            <a:off x="1951759" y="3452813"/>
            <a:ext cx="4457700" cy="17145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5" name="Freeform 6"/>
          <p:cNvSpPr/>
          <p:nvPr/>
        </p:nvSpPr>
        <p:spPr>
          <a:xfrm>
            <a:off x="1838089" y="3176333"/>
            <a:ext cx="366660" cy="371250"/>
          </a:xfrm>
          <a:custGeom>
            <a:avLst/>
            <a:gdLst/>
            <a:ahLst/>
            <a:cxnLst/>
            <a:rect l="0" t="0" r="r" b="b"/>
            <a:pathLst>
              <a:path w="1358" h="1375">
                <a:moveTo>
                  <a:pt x="0" y="155"/>
                </a:moveTo>
                <a:cubicBezTo>
                  <a:pt x="385" y="211"/>
                  <a:pt x="840" y="0"/>
                  <a:pt x="1148" y="364"/>
                </a:cubicBezTo>
                <a:lnTo>
                  <a:pt x="1322" y="712"/>
                </a:lnTo>
                <a:lnTo>
                  <a:pt x="1357" y="1061"/>
                </a:lnTo>
                <a:lnTo>
                  <a:pt x="1288" y="1374"/>
                </a:ln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16" name="TextShape 7"/>
          <p:cNvSpPr txBox="1"/>
          <p:nvPr/>
        </p:nvSpPr>
        <p:spPr>
          <a:xfrm>
            <a:off x="1942039" y="2938193"/>
            <a:ext cx="857520" cy="713070"/>
          </a:xfrm>
          <a:prstGeom prst="rect">
            <a:avLst/>
          </a:prstGeom>
        </p:spPr>
        <p:txBody>
          <a:bodyPr lIns="67500" tIns="33750" rIns="67500" bIns="33750"/>
          <a:lstStyle/>
          <a:p>
            <a:r>
              <a:rPr lang="en-US" sz="1350" dirty="0" err="1">
                <a:latin typeface="Arial"/>
                <a:ea typeface="Arial"/>
              </a:rPr>
              <a:t>θ</a:t>
            </a:r>
            <a:r>
              <a:rPr lang="en-US" sz="1350" baseline="-101000" dirty="0" err="1">
                <a:latin typeface="Arial"/>
              </a:rPr>
              <a:t>JN</a:t>
            </a:r>
            <a:endParaRPr sz="1350" dirty="0"/>
          </a:p>
        </p:txBody>
      </p:sp>
      <p:sp>
        <p:nvSpPr>
          <p:cNvPr id="17" name="TextShape 8"/>
          <p:cNvSpPr txBox="1"/>
          <p:nvPr/>
        </p:nvSpPr>
        <p:spPr>
          <a:xfrm>
            <a:off x="2818728" y="2740013"/>
            <a:ext cx="623425" cy="436320"/>
          </a:xfrm>
          <a:prstGeom prst="rect">
            <a:avLst/>
          </a:prstGeom>
        </p:spPr>
        <p:txBody>
          <a:bodyPr lIns="67500" tIns="33750" rIns="67500" bIns="33750"/>
          <a:lstStyle/>
          <a:p>
            <a:r>
              <a:rPr lang="en-US" sz="1350" dirty="0">
                <a:latin typeface="Arial"/>
              </a:rPr>
              <a:t>m</a:t>
            </a:r>
            <a:r>
              <a:rPr lang="en-US" sz="1350" baseline="-101000" dirty="0">
                <a:latin typeface="Arial"/>
              </a:rPr>
              <a:t>1</a:t>
            </a:r>
            <a:endParaRPr sz="1350" dirty="0"/>
          </a:p>
        </p:txBody>
      </p:sp>
      <p:sp>
        <p:nvSpPr>
          <p:cNvPr id="18" name="TextShape 9"/>
          <p:cNvSpPr txBox="1"/>
          <p:nvPr/>
        </p:nvSpPr>
        <p:spPr>
          <a:xfrm>
            <a:off x="1094509" y="3966893"/>
            <a:ext cx="634730" cy="333450"/>
          </a:xfrm>
          <a:prstGeom prst="rect">
            <a:avLst/>
          </a:prstGeom>
        </p:spPr>
        <p:txBody>
          <a:bodyPr lIns="67500" tIns="33750" rIns="67500" bIns="33750"/>
          <a:lstStyle/>
          <a:p>
            <a:r>
              <a:rPr lang="en-US" sz="1350" dirty="0">
                <a:latin typeface="Arial"/>
              </a:rPr>
              <a:t>m</a:t>
            </a:r>
            <a:r>
              <a:rPr lang="en-US" sz="1350" baseline="-101000" dirty="0">
                <a:latin typeface="Arial"/>
              </a:rPr>
              <a:t>2</a:t>
            </a:r>
            <a:endParaRPr sz="1350" dirty="0"/>
          </a:p>
        </p:txBody>
      </p:sp>
      <p:sp>
        <p:nvSpPr>
          <p:cNvPr id="19" name="TextShape 10"/>
          <p:cNvSpPr txBox="1"/>
          <p:nvPr/>
        </p:nvSpPr>
        <p:spPr>
          <a:xfrm>
            <a:off x="3977921" y="3877447"/>
            <a:ext cx="1020041" cy="512342"/>
          </a:xfrm>
          <a:prstGeom prst="rect">
            <a:avLst/>
          </a:prstGeom>
        </p:spPr>
        <p:txBody>
          <a:bodyPr lIns="67500" tIns="33750" rIns="67500" bIns="33750"/>
          <a:lstStyle/>
          <a:p>
            <a:r>
              <a:rPr lang="en-US" sz="1350" dirty="0" err="1">
                <a:latin typeface="Arial"/>
              </a:rPr>
              <a:t>d</a:t>
            </a:r>
            <a:r>
              <a:rPr lang="en-US" sz="1350" baseline="-101000" dirty="0" err="1">
                <a:latin typeface="Arial"/>
              </a:rPr>
              <a:t>L</a:t>
            </a:r>
            <a:endParaRPr sz="1350" dirty="0"/>
          </a:p>
        </p:txBody>
      </p:sp>
      <p:sp>
        <p:nvSpPr>
          <p:cNvPr id="20" name="TextShape 11"/>
          <p:cNvSpPr txBox="1"/>
          <p:nvPr/>
        </p:nvSpPr>
        <p:spPr>
          <a:xfrm>
            <a:off x="2543464" y="2224369"/>
            <a:ext cx="914220" cy="424826"/>
          </a:xfrm>
          <a:prstGeom prst="rect">
            <a:avLst/>
          </a:prstGeom>
        </p:spPr>
        <p:txBody>
          <a:bodyPr lIns="67500" tIns="33750" rIns="67500" bIns="33750"/>
          <a:lstStyle/>
          <a:p>
            <a:r>
              <a:rPr lang="en-US" sz="1350" b="1" dirty="0">
                <a:latin typeface="Arial"/>
              </a:rPr>
              <a:t>S</a:t>
            </a:r>
            <a:r>
              <a:rPr lang="en-US" sz="1350" baseline="-101000" dirty="0">
                <a:latin typeface="Arial"/>
              </a:rPr>
              <a:t>1</a:t>
            </a:r>
            <a:endParaRPr sz="1350" dirty="0"/>
          </a:p>
        </p:txBody>
      </p:sp>
      <p:sp>
        <p:nvSpPr>
          <p:cNvPr id="21" name="TextShape 12"/>
          <p:cNvSpPr txBox="1"/>
          <p:nvPr/>
        </p:nvSpPr>
        <p:spPr>
          <a:xfrm>
            <a:off x="362631" y="3405910"/>
            <a:ext cx="776279" cy="336150"/>
          </a:xfrm>
          <a:prstGeom prst="rect">
            <a:avLst/>
          </a:prstGeom>
        </p:spPr>
        <p:txBody>
          <a:bodyPr lIns="67500" tIns="33750" rIns="67500" bIns="33750"/>
          <a:lstStyle/>
          <a:p>
            <a:r>
              <a:rPr lang="en-US" sz="1350" b="1" dirty="0">
                <a:latin typeface="Arial"/>
              </a:rPr>
              <a:t>S</a:t>
            </a:r>
            <a:r>
              <a:rPr lang="en-US" sz="1350" baseline="-101000" dirty="0">
                <a:latin typeface="Arial"/>
              </a:rPr>
              <a:t>2</a:t>
            </a:r>
            <a:endParaRPr sz="1350" dirty="0"/>
          </a:p>
        </p:txBody>
      </p:sp>
      <p:cxnSp>
        <p:nvCxnSpPr>
          <p:cNvPr id="22" name="Connecteur droit 21"/>
          <p:cNvCxnSpPr/>
          <p:nvPr/>
        </p:nvCxnSpPr>
        <p:spPr>
          <a:xfrm flipV="1">
            <a:off x="0" y="715993"/>
            <a:ext cx="9144000" cy="14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1838089" y="72619"/>
            <a:ext cx="6086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GW150914 : estimation des </a:t>
            </a:r>
            <a:r>
              <a:rPr lang="en-US" sz="2800" b="1" dirty="0" err="1" smtClean="0"/>
              <a:t>paramètres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2243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98EF-8FF5-412A-B361-CF429293DF0B}" type="slidenum">
              <a:rPr lang="fr-FR" smtClean="0"/>
              <a:t>46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49656" y="970150"/>
            <a:ext cx="84318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Tests précédents : système solaire, pulsars binaires (</a:t>
            </a:r>
            <a:r>
              <a:rPr lang="fr-FR" dirty="0" err="1" smtClean="0"/>
              <a:t>Hulse</a:t>
            </a:r>
            <a:r>
              <a:rPr lang="fr-FR" dirty="0" smtClean="0"/>
              <a:t>-Taylor et autres), cosmologie...</a:t>
            </a:r>
            <a:endParaRPr lang="fr-FR" dirty="0"/>
          </a:p>
          <a:p>
            <a:r>
              <a:rPr lang="fr-FR" dirty="0" smtClean="0"/>
              <a:t>=&gt; Champs faibles, régime linéaire …</a:t>
            </a:r>
            <a:endParaRPr lang="fr-FR" dirty="0"/>
          </a:p>
          <a:p>
            <a:endParaRPr lang="fr-FR" dirty="0"/>
          </a:p>
          <a:p>
            <a:r>
              <a:rPr lang="fr-FR" dirty="0" smtClean="0"/>
              <a:t>Avec </a:t>
            </a:r>
            <a:r>
              <a:rPr lang="fr-FR" dirty="0"/>
              <a:t>GW150914 : </a:t>
            </a:r>
            <a:r>
              <a:rPr lang="fr-FR" b="1" dirty="0" smtClean="0"/>
              <a:t>champ fort, régime non-linéaire, vitesses relativistes </a:t>
            </a:r>
            <a:r>
              <a:rPr lang="fr-FR" dirty="0" smtClean="0"/>
              <a:t>=&gt; </a:t>
            </a:r>
            <a:r>
              <a:rPr lang="fr-FR" dirty="0"/>
              <a:t>tests </a:t>
            </a:r>
            <a:r>
              <a:rPr lang="fr-FR" dirty="0" smtClean="0"/>
              <a:t>inédits !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49656" y="4288892"/>
            <a:ext cx="79663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Test basique</a:t>
            </a:r>
            <a:r>
              <a:rPr lang="fr-FR" dirty="0" smtClean="0"/>
              <a:t>: on soustrait des données la forme d’onde reconstruite (IMR) et on</a:t>
            </a:r>
          </a:p>
          <a:p>
            <a:r>
              <a:rPr lang="fr-FR" dirty="0"/>
              <a:t>é</a:t>
            </a:r>
            <a:r>
              <a:rPr lang="fr-FR" dirty="0" smtClean="0"/>
              <a:t>tudie les résidus.</a:t>
            </a:r>
            <a:endParaRPr lang="fr-FR" dirty="0"/>
          </a:p>
          <a:p>
            <a:r>
              <a:rPr lang="fr-FR" dirty="0" smtClean="0"/>
              <a:t>=&gt; Ces résidus sont compatibles avec du bruit gaussien à la limite de la précision de mesure</a:t>
            </a:r>
            <a:endParaRPr lang="fr-FR" dirty="0"/>
          </a:p>
          <a:p>
            <a:r>
              <a:rPr lang="fr-FR" dirty="0" smtClean="0"/>
              <a:t>=&gt; Écarts à la RG contraints à moins de 4</a:t>
            </a:r>
            <a:r>
              <a:rPr lang="fr-FR" dirty="0"/>
              <a:t>%. </a:t>
            </a: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0" y="715993"/>
            <a:ext cx="9144000" cy="14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653443" y="72620"/>
            <a:ext cx="6537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GW150914 : tests de la </a:t>
            </a:r>
            <a:r>
              <a:rPr lang="en-US" sz="2800" b="1" dirty="0" err="1" smtClean="0"/>
              <a:t>Relativité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Générale</a:t>
            </a:r>
            <a:endParaRPr lang="en-US" sz="2800" b="1" dirty="0"/>
          </a:p>
        </p:txBody>
      </p:sp>
      <p:pic>
        <p:nvPicPr>
          <p:cNvPr id="8" name="Picture 2" descr="https://losc.ligo.org/s/events/GW150914/P150914/fig2-sepve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32" y="2266301"/>
            <a:ext cx="5127787" cy="158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47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98EF-8FF5-412A-B361-CF429293DF0B}" type="slidenum">
              <a:rPr lang="fr-FR" smtClean="0"/>
              <a:t>47</a:t>
            </a:fld>
            <a:endParaRPr lang="fr-FR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921943" y="970563"/>
            <a:ext cx="31831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dirty="0" smtClean="0"/>
              <a:t>Test de coherence interne</a:t>
            </a:r>
            <a:endParaRPr lang="en-US" altLang="en-US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763842" y="1549338"/>
            <a:ext cx="761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forme d’onde (IMR) possède </a:t>
            </a:r>
            <a:r>
              <a:rPr lang="fr-FR" dirty="0"/>
              <a:t>3 régimes </a:t>
            </a:r>
            <a:r>
              <a:rPr lang="fr-FR" dirty="0" smtClean="0"/>
              <a:t>distincts </a:t>
            </a:r>
            <a:r>
              <a:rPr lang="fr-FR" dirty="0"/>
              <a:t>: </a:t>
            </a:r>
            <a:r>
              <a:rPr lang="fr-FR" dirty="0" err="1"/>
              <a:t>inspiral+merger+ringdown</a:t>
            </a:r>
            <a:r>
              <a:rPr lang="fr-FR" dirty="0"/>
              <a:t>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12" y="2809410"/>
            <a:ext cx="3286125" cy="2628900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906" y="2953357"/>
            <a:ext cx="2999804" cy="2341007"/>
          </a:xfrm>
          <a:prstGeom prst="rect">
            <a:avLst/>
          </a:prstGeom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1064233" y="2305759"/>
            <a:ext cx="272651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smtClean="0"/>
              <a:t>Cohérence des paramètres obtenus </a:t>
            </a:r>
          </a:p>
          <a:p>
            <a:r>
              <a:rPr lang="fr-FR" sz="1350" dirty="0" smtClean="0"/>
              <a:t>à partir de régimes différents</a:t>
            </a:r>
            <a:endParaRPr lang="fr-FR" sz="1350" dirty="0"/>
          </a:p>
        </p:txBody>
      </p:sp>
      <p:sp>
        <p:nvSpPr>
          <p:cNvPr id="8" name="ZoneTexte 7"/>
          <p:cNvSpPr txBox="1"/>
          <p:nvPr/>
        </p:nvSpPr>
        <p:spPr>
          <a:xfrm>
            <a:off x="4443263" y="2498972"/>
            <a:ext cx="43740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smtClean="0"/>
              <a:t>Meilleurs paramètres pour le «</a:t>
            </a:r>
            <a:r>
              <a:rPr lang="fr-FR" sz="1350" dirty="0" err="1" smtClean="0"/>
              <a:t>ringdown</a:t>
            </a:r>
            <a:r>
              <a:rPr lang="fr-FR" sz="1350" dirty="0" smtClean="0"/>
              <a:t> »(f~250Hz</a:t>
            </a:r>
            <a:r>
              <a:rPr lang="fr-FR" sz="1350" dirty="0"/>
              <a:t>, </a:t>
            </a:r>
            <a:r>
              <a:rPr lang="fr-FR" sz="1350" dirty="0">
                <a:latin typeface="Symbol" panose="05050102010706020507" pitchFamily="18" charset="2"/>
              </a:rPr>
              <a:t>t</a:t>
            </a:r>
            <a:r>
              <a:rPr lang="fr-FR" sz="1350" dirty="0"/>
              <a:t>~4ms)</a:t>
            </a:r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0" y="715993"/>
            <a:ext cx="9144000" cy="14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653443" y="72620"/>
            <a:ext cx="6537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GW150914 : tests de la </a:t>
            </a:r>
            <a:r>
              <a:rPr lang="en-US" sz="2800" b="1" dirty="0" err="1" smtClean="0"/>
              <a:t>Relativité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Générale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5100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98EF-8FF5-412A-B361-CF429293DF0B}" type="slidenum">
              <a:rPr lang="fr-FR" smtClean="0"/>
              <a:t>48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78426" y="1032292"/>
            <a:ext cx="9034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Recherche de déviations aux termes du développement PN prédits par la RG</a:t>
            </a:r>
            <a:r>
              <a:rPr lang="fr-FR" sz="2000" dirty="0"/>
              <a:t> </a:t>
            </a:r>
            <a:endParaRPr lang="fr-FR" sz="2000" dirty="0" smtClean="0"/>
          </a:p>
          <a:p>
            <a:r>
              <a:rPr lang="fr-FR" sz="2000" dirty="0" smtClean="0"/>
              <a:t>pour la phase du signal ( </a:t>
            </a:r>
            <a:r>
              <a:rPr lang="fr-FR" sz="2000" dirty="0" err="1"/>
              <a:t>xPN</a:t>
            </a:r>
            <a:r>
              <a:rPr lang="fr-FR" sz="2000" dirty="0"/>
              <a:t> </a:t>
            </a:r>
            <a:r>
              <a:rPr lang="fr-FR" sz="2000" dirty="0">
                <a:sym typeface="Wingdings" panose="05000000000000000000" pitchFamily="2" charset="2"/>
              </a:rPr>
              <a:t> (v/c)</a:t>
            </a:r>
            <a:r>
              <a:rPr lang="fr-FR" sz="2000" baseline="30000" dirty="0">
                <a:sym typeface="Wingdings" panose="05000000000000000000" pitchFamily="2" charset="2"/>
              </a:rPr>
              <a:t>2x</a:t>
            </a:r>
            <a:r>
              <a:rPr lang="fr-FR" sz="2000" dirty="0">
                <a:sym typeface="Wingdings" panose="05000000000000000000" pitchFamily="2" charset="2"/>
              </a:rPr>
              <a:t> )</a:t>
            </a:r>
            <a:endParaRPr lang="fr-FR" sz="2000" dirty="0"/>
          </a:p>
        </p:txBody>
      </p:sp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8481" y="2069090"/>
            <a:ext cx="5314950" cy="3257550"/>
          </a:xfrm>
          <a:prstGeom prst="rect">
            <a:avLst/>
          </a:prstGeom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5606467" y="3113090"/>
            <a:ext cx="3377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Contraintes faibles mais les meilleures existantes sauf pour l’ordre le plus bas.</a:t>
            </a: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0" y="715993"/>
            <a:ext cx="9144000" cy="14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653443" y="72620"/>
            <a:ext cx="6537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GW150914 : tests de la </a:t>
            </a:r>
            <a:r>
              <a:rPr lang="en-US" sz="2800" b="1" dirty="0" err="1" smtClean="0"/>
              <a:t>Relativité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Générale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3788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ligo.org/science/Publication-GW151226/images/Fig5_v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45" y="1047763"/>
            <a:ext cx="6236221" cy="311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2"/>
          <p:cNvCxnSpPr/>
          <p:nvPr/>
        </p:nvCxnSpPr>
        <p:spPr>
          <a:xfrm flipV="1">
            <a:off x="0" y="715993"/>
            <a:ext cx="9144000" cy="14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1653443" y="72620"/>
            <a:ext cx="6537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GW151226 : tests de la </a:t>
            </a:r>
            <a:r>
              <a:rPr lang="en-US" sz="2800" b="1" dirty="0" err="1" smtClean="0"/>
              <a:t>Relativité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Générale</a:t>
            </a:r>
            <a:endParaRPr lang="en-US" sz="28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609238" y="4576389"/>
            <a:ext cx="8110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Amélioration</a:t>
            </a:r>
            <a:r>
              <a:rPr lang="en-US" sz="2000" dirty="0" smtClean="0"/>
              <a:t> des </a:t>
            </a:r>
            <a:r>
              <a:rPr lang="en-US" sz="2000" dirty="0" err="1" smtClean="0"/>
              <a:t>contraintes</a:t>
            </a:r>
            <a:r>
              <a:rPr lang="en-US" sz="2000" dirty="0" smtClean="0"/>
              <a:t> sur les coefficients PN de la phase du signal.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Pas de gain </a:t>
            </a:r>
            <a:r>
              <a:rPr lang="en-US" sz="2000" dirty="0" err="1" smtClean="0"/>
              <a:t>significatif</a:t>
            </a:r>
            <a:r>
              <a:rPr lang="en-US" sz="2000" dirty="0" smtClean="0"/>
              <a:t> sur les </a:t>
            </a:r>
            <a:r>
              <a:rPr lang="en-US" sz="2000" dirty="0" err="1" smtClean="0"/>
              <a:t>contraintes</a:t>
            </a:r>
            <a:r>
              <a:rPr lang="en-US" sz="2000" dirty="0" smtClean="0"/>
              <a:t> sur la masse du graviton.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9631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550698" y="0"/>
            <a:ext cx="20569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CBC signals</a:t>
            </a:r>
            <a:endParaRPr lang="en-US" altLang="en-US" sz="3200" dirty="0"/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6427756"/>
              </p:ext>
            </p:extLst>
          </p:nvPr>
        </p:nvGraphicFramePr>
        <p:xfrm>
          <a:off x="2271237" y="1540883"/>
          <a:ext cx="4230688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97" name="Equation" r:id="rId3" imgW="2819400" imgH="990600" progId="Equation.3">
                  <p:embed/>
                </p:oleObj>
              </mc:Choice>
              <mc:Fallback>
                <p:oleObj name="Equation" r:id="rId3" imgW="2819400" imgH="990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1237" y="1540883"/>
                        <a:ext cx="4230688" cy="14859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303262" y="2091347"/>
            <a:ext cx="19679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Spiraling </a:t>
            </a:r>
            <a:r>
              <a:rPr lang="en-US" altLang="en-US" sz="1800" dirty="0" smtClean="0"/>
              <a:t>phase</a:t>
            </a:r>
            <a:endParaRPr lang="en-US" altLang="en-US" sz="1800" dirty="0"/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19137" y="3291497"/>
            <a:ext cx="885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where</a:t>
            </a:r>
          </a:p>
        </p:txBody>
      </p:sp>
      <p:graphicFrame>
        <p:nvGraphicFramePr>
          <p:cNvPr id="8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329488"/>
              </p:ext>
            </p:extLst>
          </p:nvPr>
        </p:nvGraphicFramePr>
        <p:xfrm>
          <a:off x="3222675" y="3218472"/>
          <a:ext cx="3335337" cy="192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98" name="Equation" r:id="rId5" imgW="2222500" imgH="1282700" progId="Equation.3">
                  <p:embed/>
                </p:oleObj>
              </mc:Choice>
              <mc:Fallback>
                <p:oleObj name="Equation" r:id="rId5" imgW="2222500" imgH="1282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75" y="3218472"/>
                        <a:ext cx="3335337" cy="192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1485950" y="3162910"/>
            <a:ext cx="17795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1800" dirty="0"/>
              <a:t> Chirp mass:</a:t>
            </a: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1506587" y="3794735"/>
            <a:ext cx="163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1800"/>
              <a:t> frequency:</a:t>
            </a: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1506587" y="4586897"/>
            <a:ext cx="116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1800"/>
              <a:t> Phase:</a:t>
            </a: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6958856" y="3762188"/>
            <a:ext cx="26717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800" i="1" dirty="0" err="1"/>
              <a:t>t</a:t>
            </a:r>
            <a:r>
              <a:rPr lang="en-US" altLang="en-US" sz="1800" i="1" baseline="-25000" dirty="0" err="1"/>
              <a:t>c</a:t>
            </a:r>
            <a:r>
              <a:rPr lang="en-US" altLang="en-US" sz="1800" dirty="0"/>
              <a:t> : time of coalescence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08484" y="935814"/>
            <a:ext cx="4681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The signal at the lowest order: </a:t>
            </a:r>
            <a:endParaRPr lang="en-US" sz="2800" u="sng" dirty="0"/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5086963" y="5617579"/>
            <a:ext cx="1281113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A “</a:t>
            </a:r>
            <a:r>
              <a:rPr lang="en-US" altLang="en-US" sz="1800" b="1" dirty="0">
                <a:solidFill>
                  <a:schemeClr val="folHlink"/>
                </a:solidFill>
              </a:rPr>
              <a:t>chirp</a:t>
            </a:r>
            <a:r>
              <a:rPr lang="en-US" altLang="en-US" sz="1800" dirty="0"/>
              <a:t>”</a:t>
            </a:r>
          </a:p>
        </p:txBody>
      </p:sp>
      <p:graphicFrame>
        <p:nvGraphicFramePr>
          <p:cNvPr id="15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197812"/>
              </p:ext>
            </p:extLst>
          </p:nvPr>
        </p:nvGraphicFramePr>
        <p:xfrm>
          <a:off x="2561112" y="5484671"/>
          <a:ext cx="20574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99" name="Equation" r:id="rId7" imgW="1371600" imgH="406400" progId="Equation.3">
                  <p:embed/>
                </p:oleObj>
              </mc:Choice>
              <mc:Fallback>
                <p:oleObj name="Equation" r:id="rId7" imgW="13716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1112" y="5484671"/>
                        <a:ext cx="20574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1985169" y="5334211"/>
            <a:ext cx="4702175" cy="93345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7" descr="new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435" y="4586897"/>
            <a:ext cx="2154742" cy="215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97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490" y="17879"/>
            <a:ext cx="4670581" cy="684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550698" y="0"/>
            <a:ext cx="20569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CBC signals</a:t>
            </a:r>
            <a:endParaRPr lang="en-US" altLang="en-US" sz="3200" dirty="0"/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6427756"/>
              </p:ext>
            </p:extLst>
          </p:nvPr>
        </p:nvGraphicFramePr>
        <p:xfrm>
          <a:off x="2271237" y="1540883"/>
          <a:ext cx="4230688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1" name="Equation" r:id="rId3" imgW="2819400" imgH="990600" progId="Equation.3">
                  <p:embed/>
                </p:oleObj>
              </mc:Choice>
              <mc:Fallback>
                <p:oleObj name="Equation" r:id="rId3" imgW="2819400" imgH="990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1237" y="1540883"/>
                        <a:ext cx="4230688" cy="14859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303262" y="2091347"/>
            <a:ext cx="19679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Spiraling </a:t>
            </a:r>
            <a:r>
              <a:rPr lang="en-US" altLang="en-US" sz="1800" dirty="0" smtClean="0"/>
              <a:t>phase</a:t>
            </a:r>
            <a:endParaRPr lang="en-US" altLang="en-US" sz="1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08484" y="935814"/>
            <a:ext cx="4681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The signal at the lowest order: </a:t>
            </a:r>
            <a:endParaRPr lang="en-US" sz="2800" u="sng" dirty="0"/>
          </a:p>
        </p:txBody>
      </p:sp>
      <p:grpSp>
        <p:nvGrpSpPr>
          <p:cNvPr id="24" name="Groupe 23"/>
          <p:cNvGrpSpPr/>
          <p:nvPr/>
        </p:nvGrpSpPr>
        <p:grpSpPr>
          <a:xfrm>
            <a:off x="3234575" y="1217717"/>
            <a:ext cx="5848049" cy="1081917"/>
            <a:chOff x="3234575" y="1217717"/>
            <a:chExt cx="5848049" cy="1081917"/>
          </a:xfrm>
        </p:grpSpPr>
        <p:sp>
          <p:nvSpPr>
            <p:cNvPr id="2" name="Ellipse 1"/>
            <p:cNvSpPr/>
            <p:nvPr/>
          </p:nvSpPr>
          <p:spPr>
            <a:xfrm>
              <a:off x="3234575" y="1925165"/>
              <a:ext cx="409303" cy="374469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cxnSp>
          <p:nvCxnSpPr>
            <p:cNvPr id="19" name="Connecteur droit avec flèche 18"/>
            <p:cNvCxnSpPr>
              <a:endCxn id="21" idx="1"/>
            </p:cNvCxnSpPr>
            <p:nvPr/>
          </p:nvCxnSpPr>
          <p:spPr>
            <a:xfrm flipV="1">
              <a:off x="3550698" y="1540883"/>
              <a:ext cx="3163585" cy="429546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6714283" y="1217717"/>
              <a:ext cx="23683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/>
                <a:t>Absolute</a:t>
              </a:r>
              <a:r>
                <a:rPr lang="fr-FR" b="1" dirty="0" smtClean="0"/>
                <a:t> distance</a:t>
              </a:r>
            </a:p>
            <a:p>
              <a:r>
                <a:rPr lang="fr-FR" b="1" dirty="0" smtClean="0"/>
                <a:t>CBC =&gt; Standard </a:t>
              </a:r>
              <a:r>
                <a:rPr lang="fr-FR" b="1" dirty="0" err="1" smtClean="0"/>
                <a:t>sirens</a:t>
              </a:r>
              <a:endParaRPr lang="fr-FR" b="1" dirty="0"/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1287249" y="2460679"/>
            <a:ext cx="7764433" cy="2477265"/>
            <a:chOff x="1287249" y="2460679"/>
            <a:chExt cx="7764433" cy="2477265"/>
          </a:xfrm>
        </p:grpSpPr>
        <p:sp>
          <p:nvSpPr>
            <p:cNvPr id="11" name="Text Box 26"/>
            <p:cNvSpPr txBox="1">
              <a:spLocks noChangeArrowheads="1"/>
            </p:cNvSpPr>
            <p:nvPr/>
          </p:nvSpPr>
          <p:spPr bwMode="auto">
            <a:xfrm>
              <a:off x="1287249" y="3614505"/>
              <a:ext cx="7764433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1800" b="1" dirty="0" smtClean="0">
                  <a:latin typeface="+mn-lt"/>
                </a:rPr>
                <a:t>Phase</a:t>
              </a:r>
              <a:r>
                <a:rPr lang="en-US" altLang="en-US" sz="1800" b="1" dirty="0">
                  <a:latin typeface="+mn-lt"/>
                </a:rPr>
                <a:t> </a:t>
              </a:r>
              <a:r>
                <a:rPr lang="en-US" altLang="en-US" sz="1800" b="1" dirty="0" smtClean="0">
                  <a:latin typeface="+mn-lt"/>
                </a:rPr>
                <a:t>includes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None/>
              </a:pPr>
              <a:endParaRPr lang="en-US" altLang="en-US" sz="800" b="1" dirty="0" smtClean="0">
                <a:latin typeface="+mn-lt"/>
              </a:endParaRPr>
            </a:p>
            <a:p>
              <a:pPr marL="285750" indent="-285750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altLang="en-US" sz="1800" b="1" dirty="0" smtClean="0">
                  <a:latin typeface="+mn-lt"/>
                </a:rPr>
                <a:t>GR dynamics (PN expansion)</a:t>
              </a:r>
            </a:p>
            <a:p>
              <a:pPr marL="285750" indent="-285750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altLang="en-US" sz="1800" b="1" dirty="0" smtClean="0">
                  <a:latin typeface="+mn-lt"/>
                </a:rPr>
                <a:t>Matter effects (NS EOS)</a:t>
              </a:r>
            </a:p>
            <a:p>
              <a:pPr marL="285750" indent="-285750">
                <a:spcBef>
                  <a:spcPct val="0"/>
                </a:spcBef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altLang="en-US" sz="1800" b="1" dirty="0" smtClean="0">
                  <a:latin typeface="+mn-lt"/>
                </a:rPr>
                <a:t>Fundamental physics (GR extensions, graviton mass -&gt; dispersion relation …)</a:t>
              </a:r>
              <a:endParaRPr lang="en-US" altLang="en-US" sz="1800" b="1" dirty="0">
                <a:latin typeface="+mn-lt"/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5607671" y="2460679"/>
              <a:ext cx="374468" cy="383177"/>
            </a:xfrm>
            <a:prstGeom prst="ellipse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 flipV="1">
              <a:off x="2882537" y="2741079"/>
              <a:ext cx="2725134" cy="979807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ZoneTexte 25"/>
          <p:cNvSpPr txBox="1"/>
          <p:nvPr/>
        </p:nvSpPr>
        <p:spPr>
          <a:xfrm>
            <a:off x="1287249" y="5271288"/>
            <a:ext cx="662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Measure</a:t>
            </a:r>
            <a:r>
              <a:rPr lang="fr-FR" sz="2000" b="1" dirty="0" smtClean="0"/>
              <a:t> of phase =&gt; tests of GR, </a:t>
            </a:r>
            <a:r>
              <a:rPr lang="fr-FR" sz="2000" b="1" dirty="0" err="1" smtClean="0"/>
              <a:t>constraints</a:t>
            </a:r>
            <a:r>
              <a:rPr lang="fr-FR" sz="2000" b="1" dirty="0" smtClean="0"/>
              <a:t> on NS EOS etc…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34813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993560" y="0"/>
            <a:ext cx="31712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Supernova signals</a:t>
            </a:r>
            <a:endParaRPr lang="en-US" altLang="en-US" sz="3200" dirty="0"/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762" y="4412016"/>
            <a:ext cx="2578500" cy="2056834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88" y="1041754"/>
            <a:ext cx="3706813" cy="3370262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98430" y="4521791"/>
            <a:ext cx="24741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800" b="1" dirty="0" smtClean="0">
                <a:latin typeface="+mn-lt"/>
              </a:rPr>
              <a:t>Prompt signal (collapse)</a:t>
            </a:r>
            <a:endParaRPr lang="fr-FR" altLang="en-US" sz="1800" b="1" dirty="0">
              <a:latin typeface="+mn-lt"/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87085"/>
            <a:ext cx="2889250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924065" y="3699844"/>
            <a:ext cx="24815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800" b="1" dirty="0" smtClean="0">
                <a:latin typeface="+mn-lt"/>
              </a:rPr>
              <a:t>Post collapse</a:t>
            </a:r>
            <a:r>
              <a:rPr lang="fr-FR" altLang="en-US" sz="1800" b="1" dirty="0">
                <a:latin typeface="+mn-lt"/>
              </a:rPr>
              <a:t> </a:t>
            </a:r>
            <a:r>
              <a:rPr lang="fr-FR" altLang="en-US" sz="1800" b="1" dirty="0" err="1" smtClean="0">
                <a:latin typeface="+mn-lt"/>
              </a:rPr>
              <a:t>signals</a:t>
            </a:r>
            <a:r>
              <a:rPr lang="fr-FR" altLang="en-US" sz="1800" b="1" dirty="0" smtClean="0">
                <a:latin typeface="+mn-lt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800" b="1" dirty="0" smtClean="0">
                <a:latin typeface="+mn-lt"/>
              </a:rPr>
              <a:t>(proto NS </a:t>
            </a:r>
            <a:r>
              <a:rPr lang="fr-FR" altLang="en-US" sz="1800" b="1" dirty="0" err="1" smtClean="0">
                <a:latin typeface="+mn-lt"/>
              </a:rPr>
              <a:t>instabilities</a:t>
            </a:r>
            <a:r>
              <a:rPr lang="fr-FR" altLang="en-US" sz="1800" b="1" dirty="0" smtClean="0">
                <a:latin typeface="+mn-lt"/>
              </a:rPr>
              <a:t>…)</a:t>
            </a:r>
            <a:endParaRPr lang="fr-FR" altLang="en-US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759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993560" y="0"/>
            <a:ext cx="31712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Supernova signals</a:t>
            </a:r>
            <a:endParaRPr lang="en-US" altLang="en-US" sz="3200" dirty="0"/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6000511" y="6120193"/>
            <a:ext cx="3143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Jasmine Gill </a:t>
            </a:r>
            <a:r>
              <a:rPr lang="fr-FR" sz="1400" dirty="0" smtClean="0"/>
              <a:t>Supernova  workshop2017</a:t>
            </a:r>
            <a:endParaRPr lang="fr-FR" sz="1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24" y="1108685"/>
            <a:ext cx="8394451" cy="498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3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821448" y="0"/>
            <a:ext cx="55154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smtClean="0"/>
              <a:t>Don’t forget permanent sources</a:t>
            </a:r>
            <a:endParaRPr lang="en-US" altLang="en-US" sz="3200" dirty="0"/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6" descr="puls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2494"/>
            <a:ext cx="2471166" cy="188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111671"/>
              </p:ext>
            </p:extLst>
          </p:nvPr>
        </p:nvGraphicFramePr>
        <p:xfrm>
          <a:off x="2951116" y="1452533"/>
          <a:ext cx="26479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4" name="Équation" r:id="rId4" imgW="1765080" imgH="660240" progId="Equation.3">
                  <p:embed/>
                </p:oleObj>
              </mc:Choice>
              <mc:Fallback>
                <p:oleObj name="Équation" r:id="rId4" imgW="176508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116" y="1452533"/>
                        <a:ext cx="2647950" cy="9906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" y="3975276"/>
            <a:ext cx="2466975" cy="18478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762990" y="2994638"/>
            <a:ext cx="3762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b="1" dirty="0" smtClean="0"/>
              <a:t>signal at twice the orbital frequency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3821489"/>
              </p:ext>
            </p:extLst>
          </p:nvPr>
        </p:nvGraphicFramePr>
        <p:xfrm>
          <a:off x="2951116" y="3888962"/>
          <a:ext cx="52959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5" name="Équation" r:id="rId7" imgW="3530520" imgH="482400" progId="Equation.3">
                  <p:embed/>
                </p:oleObj>
              </mc:Choice>
              <mc:Fallback>
                <p:oleObj name="Équation" r:id="rId7" imgW="35305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116" y="3888962"/>
                        <a:ext cx="5295900" cy="7239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2247332"/>
              </p:ext>
            </p:extLst>
          </p:nvPr>
        </p:nvGraphicFramePr>
        <p:xfrm>
          <a:off x="5799139" y="4640203"/>
          <a:ext cx="245745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6" name="Équation" r:id="rId9" imgW="1638000" imgH="419040" progId="Equation.3">
                  <p:embed/>
                </p:oleObj>
              </mc:Choice>
              <mc:Fallback>
                <p:oleObj name="Équation" r:id="rId9" imgW="16380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9139" y="4640203"/>
                        <a:ext cx="2457450" cy="628650"/>
                      </a:xfrm>
                      <a:prstGeom prst="rect">
                        <a:avLst/>
                      </a:prstGeom>
                      <a:noFill/>
                      <a:ln w="25400"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2710253" y="5861319"/>
            <a:ext cx="687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b="1" dirty="0" smtClean="0"/>
              <a:t>signal at twice the orbital frequency AND at the orbital frequency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963895"/>
              </p:ext>
            </p:extLst>
          </p:nvPr>
        </p:nvGraphicFramePr>
        <p:xfrm>
          <a:off x="6008689" y="1608263"/>
          <a:ext cx="203835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7" name="Équation" r:id="rId11" imgW="1358640" imgH="419040" progId="Equation.3">
                  <p:embed/>
                </p:oleObj>
              </mc:Choice>
              <mc:Fallback>
                <p:oleObj name="Équation" r:id="rId11" imgW="135864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8689" y="1608263"/>
                        <a:ext cx="2038350" cy="628650"/>
                      </a:xfrm>
                      <a:prstGeom prst="rect">
                        <a:avLst/>
                      </a:prstGeom>
                      <a:noFill/>
                      <a:ln w="25400"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2001493" y="6396707"/>
            <a:ext cx="4279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(Zimmermann and </a:t>
            </a:r>
            <a:r>
              <a:rPr lang="en-US" sz="1400" dirty="0" err="1" smtClean="0"/>
              <a:t>Szedenits</a:t>
            </a:r>
            <a:r>
              <a:rPr lang="en-US" sz="1400" dirty="0" smtClean="0"/>
              <a:t>, </a:t>
            </a:r>
            <a:r>
              <a:rPr lang="en-US" sz="1400" dirty="0" err="1" smtClean="0"/>
              <a:t>Phys.Rev.D</a:t>
            </a:r>
            <a:r>
              <a:rPr lang="en-US" sz="1400" dirty="0" smtClean="0"/>
              <a:t> </a:t>
            </a:r>
            <a:r>
              <a:rPr lang="en-US" sz="1400" b="1" dirty="0" smtClean="0"/>
              <a:t>20, </a:t>
            </a:r>
            <a:r>
              <a:rPr lang="en-US" sz="1400" dirty="0" smtClean="0"/>
              <a:t>351 (1979).</a:t>
            </a:r>
            <a:endParaRPr lang="en-US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842218" y="5268853"/>
            <a:ext cx="4753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q"/>
            </a:pPr>
            <a:r>
              <a:rPr lang="en-US" sz="1600" dirty="0" smtClean="0"/>
              <a:t>= precession angle, </a:t>
            </a:r>
            <a:r>
              <a:rPr lang="en-US" sz="1600" i="1" dirty="0" smtClean="0"/>
              <a:t>e</a:t>
            </a:r>
            <a:r>
              <a:rPr lang="en-US" sz="1600" dirty="0" smtClean="0"/>
              <a:t>= (</a:t>
            </a:r>
            <a:r>
              <a:rPr lang="en-US" sz="1600" i="1" dirty="0" smtClean="0"/>
              <a:t>I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-</a:t>
            </a:r>
            <a:r>
              <a:rPr lang="en-US" sz="1600" i="1" dirty="0" smtClean="0"/>
              <a:t>I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)/</a:t>
            </a:r>
            <a:r>
              <a:rPr lang="en-US" sz="1600" i="1" dirty="0" smtClean="0"/>
              <a:t>I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 </a:t>
            </a:r>
            <a:r>
              <a:rPr lang="en-US" sz="1600" dirty="0"/>
              <a:t>=</a:t>
            </a:r>
            <a:r>
              <a:rPr lang="en-US" sz="1600" dirty="0" smtClean="0"/>
              <a:t> star “eccentricity”, </a:t>
            </a:r>
          </a:p>
          <a:p>
            <a:r>
              <a:rPr lang="en-US" sz="1600" i="1" dirty="0" smtClean="0"/>
              <a:t>I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=</a:t>
            </a:r>
            <a:r>
              <a:rPr lang="en-US" sz="1600" i="1" dirty="0" smtClean="0"/>
              <a:t>I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and </a:t>
            </a:r>
            <a:r>
              <a:rPr lang="en-US" sz="1600" i="1" dirty="0" smtClean="0"/>
              <a:t>I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are the 3 principal moments of inertia.</a:t>
            </a:r>
            <a:endParaRPr lang="en-US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-73686" y="3536763"/>
            <a:ext cx="283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Wobbling axisymmetric star 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2842218" y="2498602"/>
            <a:ext cx="4347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Symbol" panose="05050102010706020507" pitchFamily="18" charset="2"/>
              </a:rPr>
              <a:t>e </a:t>
            </a:r>
            <a:r>
              <a:rPr lang="en-US" sz="1600" dirty="0" smtClean="0"/>
              <a:t>= (</a:t>
            </a:r>
            <a:r>
              <a:rPr lang="en-US" sz="1600" i="1" dirty="0" smtClean="0"/>
              <a:t>I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-</a:t>
            </a:r>
            <a:r>
              <a:rPr lang="en-US" sz="1600" i="1" dirty="0" smtClean="0"/>
              <a:t>I</a:t>
            </a:r>
            <a:r>
              <a:rPr lang="en-US" sz="1600" baseline="-25000" dirty="0"/>
              <a:t>2</a:t>
            </a:r>
            <a:r>
              <a:rPr lang="en-US" sz="1600" dirty="0" smtClean="0"/>
              <a:t>)/</a:t>
            </a:r>
            <a:r>
              <a:rPr lang="en-US" sz="1600" i="1" dirty="0" smtClean="0"/>
              <a:t>I</a:t>
            </a:r>
            <a:r>
              <a:rPr lang="en-US" sz="1600" baseline="-25000" dirty="0"/>
              <a:t>3</a:t>
            </a:r>
            <a:r>
              <a:rPr lang="en-US" sz="1600" dirty="0" smtClean="0"/>
              <a:t> is the star </a:t>
            </a:r>
            <a:r>
              <a:rPr lang="en-US" sz="1600" dirty="0" err="1" smtClean="0"/>
              <a:t>ellipticity</a:t>
            </a:r>
            <a:r>
              <a:rPr lang="en-US" sz="1600" dirty="0" smtClean="0"/>
              <a:t>  </a:t>
            </a:r>
          </a:p>
          <a:p>
            <a:r>
              <a:rPr lang="en-US" sz="1600" i="1" dirty="0" smtClean="0"/>
              <a:t>I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 = the moment of inertia along the rotation axis. </a:t>
            </a:r>
            <a:endParaRPr lang="en-US" sz="1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-73686" y="943981"/>
            <a:ext cx="3464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axisymmetric star (</a:t>
            </a:r>
            <a:r>
              <a:rPr lang="en-US" dirty="0" err="1" smtClean="0"/>
              <a:t>triaxial</a:t>
            </a:r>
            <a:r>
              <a:rPr lang="en-US" dirty="0" smtClean="0"/>
              <a:t> star)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79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28317</TotalTime>
  <Words>1981</Words>
  <Application>Microsoft Office PowerPoint</Application>
  <PresentationFormat>Affichage à l'écran (4:3)</PresentationFormat>
  <Paragraphs>433</Paragraphs>
  <Slides>50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50</vt:i4>
      </vt:variant>
    </vt:vector>
  </HeadingPairs>
  <TitlesOfParts>
    <vt:vector size="63" baseType="lpstr">
      <vt:lpstr>Arial</vt:lpstr>
      <vt:lpstr>Calibri</vt:lpstr>
      <vt:lpstr>Calibri Light</vt:lpstr>
      <vt:lpstr>Comic Sans MS</vt:lpstr>
      <vt:lpstr>Symbol</vt:lpstr>
      <vt:lpstr>Times New Roman</vt:lpstr>
      <vt:lpstr>Verdana</vt:lpstr>
      <vt:lpstr>Wingdings</vt:lpstr>
      <vt:lpstr>Wingdings 2</vt:lpstr>
      <vt:lpstr>Thème Office</vt:lpstr>
      <vt:lpstr>Équation</vt:lpstr>
      <vt:lpstr>Equation</vt:lpstr>
      <vt:lpstr>…quation</vt:lpstr>
      <vt:lpstr>Advanced Virgo / Advanced Virgo+  Science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CNRS/LAL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ondes gravitationnelles : une nouvelle fenêtre sur l’Univers</dc:title>
  <dc:creator>Patrice Hello</dc:creator>
  <cp:lastModifiedBy>Patrice Hello</cp:lastModifiedBy>
  <cp:revision>403</cp:revision>
  <dcterms:created xsi:type="dcterms:W3CDTF">2014-11-12T09:53:27Z</dcterms:created>
  <dcterms:modified xsi:type="dcterms:W3CDTF">2018-05-31T08:14:17Z</dcterms:modified>
</cp:coreProperties>
</file>