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73" r:id="rId2"/>
    <p:sldId id="378" r:id="rId3"/>
    <p:sldId id="380" r:id="rId4"/>
    <p:sldId id="379" r:id="rId5"/>
    <p:sldId id="391" r:id="rId6"/>
    <p:sldId id="388" r:id="rId7"/>
    <p:sldId id="389" r:id="rId8"/>
    <p:sldId id="390" r:id="rId9"/>
    <p:sldId id="381" r:id="rId10"/>
    <p:sldId id="383" r:id="rId11"/>
    <p:sldId id="353" r:id="rId12"/>
    <p:sldId id="359" r:id="rId13"/>
    <p:sldId id="372" r:id="rId14"/>
    <p:sldId id="361" r:id="rId15"/>
    <p:sldId id="382" r:id="rId16"/>
    <p:sldId id="376" r:id="rId17"/>
    <p:sldId id="374" r:id="rId18"/>
    <p:sldId id="375" r:id="rId19"/>
    <p:sldId id="369" r:id="rId20"/>
    <p:sldId id="366" r:id="rId21"/>
    <p:sldId id="377" r:id="rId22"/>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4B3AC6"/>
    <a:srgbClr val="FFFF99"/>
    <a:srgbClr val="474CB9"/>
    <a:srgbClr val="3333CC"/>
    <a:srgbClr val="6666FF"/>
    <a:srgbClr val="CCFFCC"/>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0" autoAdjust="0"/>
    <p:restoredTop sz="99886" autoAdjust="0"/>
  </p:normalViewPr>
  <p:slideViewPr>
    <p:cSldViewPr>
      <p:cViewPr varScale="1">
        <p:scale>
          <a:sx n="91" d="100"/>
          <a:sy n="91" d="100"/>
        </p:scale>
        <p:origin x="13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310" y="-12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E4997F3-D4CA-4F1A-BB62-E4EFC7641B14}" type="datetimeFigureOut">
              <a:rPr lang="fr-FR" smtClean="0"/>
              <a:pPr/>
              <a:t>02/03/2018</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ADEE8A9-503B-4A0A-8CDA-B2B2832922CA}" type="slidenum">
              <a:rPr lang="fr-FR" smtClean="0"/>
              <a:pPr/>
              <a:t>‹N°›</a:t>
            </a:fld>
            <a:endParaRPr lang="fr-FR"/>
          </a:p>
        </p:txBody>
      </p:sp>
    </p:spTree>
    <p:extLst>
      <p:ext uri="{BB962C8B-B14F-4D97-AF65-F5344CB8AC3E}">
        <p14:creationId xmlns:p14="http://schemas.microsoft.com/office/powerpoint/2010/main" val="3859134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7282920-FB1A-4C54-9CD1-5FA9DE70DD0D}" type="datetimeFigureOut">
              <a:rPr lang="fr-FR" smtClean="0"/>
              <a:pPr/>
              <a:t>02/03/2018</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47BEDD6-9F9F-401B-83EE-D9B64E3044F4}" type="slidenum">
              <a:rPr lang="fr-FR" smtClean="0"/>
              <a:pPr/>
              <a:t>‹N°›</a:t>
            </a:fld>
            <a:endParaRPr lang="fr-FR"/>
          </a:p>
        </p:txBody>
      </p:sp>
    </p:spTree>
    <p:extLst>
      <p:ext uri="{BB962C8B-B14F-4D97-AF65-F5344CB8AC3E}">
        <p14:creationId xmlns:p14="http://schemas.microsoft.com/office/powerpoint/2010/main" val="405823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9DBAC2BE-4E1D-44BF-82CE-959ABA7E1D58}" type="datetime1">
              <a:rPr lang="fr-FR" smtClean="0"/>
              <a:t>02/03/2018</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98623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3</a:t>
            </a:fld>
            <a:endParaRPr lang="fr-FR"/>
          </a:p>
        </p:txBody>
      </p:sp>
    </p:spTree>
    <p:extLst>
      <p:ext uri="{BB962C8B-B14F-4D97-AF65-F5344CB8AC3E}">
        <p14:creationId xmlns:p14="http://schemas.microsoft.com/office/powerpoint/2010/main" val="125768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6A3A676-BCB8-47FC-8298-DE698C43249E}" type="slidenum">
              <a:rPr lang="en-GB"/>
              <a:pPr/>
              <a:t>6</a:t>
            </a:fld>
            <a:endParaRPr lang="en-GB"/>
          </a:p>
        </p:txBody>
      </p:sp>
      <p:sp>
        <p:nvSpPr>
          <p:cNvPr id="71683" name="Rectangle 2"/>
          <p:cNvSpPr>
            <a:spLocks noGrp="1" noRot="1" noChangeAspect="1" noChangeArrowheads="1" noTextEdit="1"/>
          </p:cNvSpPr>
          <p:nvPr>
            <p:ph type="sldImg"/>
          </p:nvPr>
        </p:nvSpPr>
        <p:spPr>
          <a:xfrm>
            <a:off x="969963" y="739775"/>
            <a:ext cx="4932362" cy="3700463"/>
          </a:xfrm>
          <a:solidFill>
            <a:srgbClr val="FFFFFF"/>
          </a:solidFill>
          <a:ln/>
        </p:spPr>
      </p:sp>
      <p:sp>
        <p:nvSpPr>
          <p:cNvPr id="71684" name="Rectangle 3"/>
          <p:cNvSpPr>
            <a:spLocks noGrp="1" noChangeArrowheads="1"/>
          </p:cNvSpPr>
          <p:nvPr>
            <p:ph type="body" idx="1"/>
          </p:nvPr>
        </p:nvSpPr>
        <p:spPr>
          <a:xfrm>
            <a:off x="876666" y="4737348"/>
            <a:ext cx="5045935" cy="4440833"/>
          </a:xfrm>
          <a:solidFill>
            <a:srgbClr val="FFFFFF"/>
          </a:solidFill>
          <a:ln>
            <a:solidFill>
              <a:srgbClr val="000000"/>
            </a:solidFill>
          </a:ln>
        </p:spPr>
        <p:txBody>
          <a:bodyPr lIns="88373" tIns="44187" rIns="88373" bIns="44187">
            <a:normAutofit lnSpcReduction="10000"/>
          </a:bodyPr>
          <a:lstStyle/>
          <a:p>
            <a:pPr eaLnBrk="1" hangingPunct="1"/>
            <a:r>
              <a:rPr lang="en-GB" dirty="0" smtClean="0"/>
              <a:t>La physique des </a:t>
            </a:r>
            <a:r>
              <a:rPr lang="en-GB" dirty="0" err="1" smtClean="0"/>
              <a:t>particules</a:t>
            </a:r>
            <a:r>
              <a:rPr lang="en-GB" dirty="0" smtClean="0"/>
              <a:t> ne se </a:t>
            </a:r>
            <a:r>
              <a:rPr lang="en-GB" dirty="0" err="1" smtClean="0"/>
              <a:t>contente</a:t>
            </a:r>
            <a:r>
              <a:rPr lang="en-GB" dirty="0" smtClean="0"/>
              <a:t> pas de </a:t>
            </a:r>
            <a:r>
              <a:rPr lang="en-GB" dirty="0" err="1" smtClean="0"/>
              <a:t>repertorier</a:t>
            </a:r>
            <a:r>
              <a:rPr lang="en-GB" dirty="0" smtClean="0"/>
              <a:t> les </a:t>
            </a:r>
            <a:r>
              <a:rPr lang="en-GB" dirty="0" err="1" smtClean="0"/>
              <a:t>particules</a:t>
            </a:r>
            <a:r>
              <a:rPr lang="en-GB" dirty="0" smtClean="0"/>
              <a:t> </a:t>
            </a:r>
            <a:r>
              <a:rPr lang="en-GB" dirty="0" err="1" smtClean="0"/>
              <a:t>elementaires</a:t>
            </a:r>
            <a:r>
              <a:rPr lang="en-GB" dirty="0" smtClean="0"/>
              <a:t>, </a:t>
            </a:r>
            <a:r>
              <a:rPr lang="en-GB" dirty="0" err="1" smtClean="0"/>
              <a:t>mais</a:t>
            </a:r>
            <a:r>
              <a:rPr lang="en-GB" dirty="0" smtClean="0"/>
              <a:t> </a:t>
            </a:r>
            <a:r>
              <a:rPr lang="en-GB" dirty="0" err="1" smtClean="0"/>
              <a:t>cherche</a:t>
            </a:r>
            <a:r>
              <a:rPr lang="en-GB" dirty="0" smtClean="0"/>
              <a:t> </a:t>
            </a:r>
            <a:r>
              <a:rPr lang="en-GB" dirty="0" err="1" smtClean="0"/>
              <a:t>aussi</a:t>
            </a:r>
            <a:r>
              <a:rPr lang="en-GB" dirty="0" smtClean="0"/>
              <a:t> a </a:t>
            </a:r>
            <a:r>
              <a:rPr lang="en-GB" dirty="0" err="1" smtClean="0"/>
              <a:t>expliquer</a:t>
            </a:r>
            <a:r>
              <a:rPr lang="en-GB" dirty="0" smtClean="0"/>
              <a:t>  </a:t>
            </a:r>
            <a:r>
              <a:rPr lang="en-GB" dirty="0" err="1" smtClean="0"/>
              <a:t>quelles</a:t>
            </a:r>
            <a:r>
              <a:rPr lang="en-GB" dirty="0" smtClean="0"/>
              <a:t> forces </a:t>
            </a:r>
            <a:r>
              <a:rPr lang="en-GB" dirty="0" err="1" smtClean="0"/>
              <a:t>subissent</a:t>
            </a:r>
            <a:r>
              <a:rPr lang="en-GB" dirty="0" smtClean="0"/>
              <a:t> les </a:t>
            </a:r>
            <a:r>
              <a:rPr lang="en-GB" dirty="0" err="1" smtClean="0"/>
              <a:t>particules</a:t>
            </a:r>
            <a:r>
              <a:rPr lang="en-GB" dirty="0" smtClean="0"/>
              <a:t> </a:t>
            </a:r>
            <a:r>
              <a:rPr lang="en-GB" dirty="0" err="1" smtClean="0"/>
              <a:t>lorsqu'elles</a:t>
            </a:r>
            <a:r>
              <a:rPr lang="en-GB" dirty="0" smtClean="0"/>
              <a:t> se </a:t>
            </a:r>
            <a:r>
              <a:rPr lang="en-GB" dirty="0" err="1" smtClean="0"/>
              <a:t>rencontrent</a:t>
            </a:r>
            <a:r>
              <a:rPr lang="en-GB" dirty="0" smtClean="0"/>
              <a:t>. </a:t>
            </a:r>
            <a:r>
              <a:rPr lang="en-GB" dirty="0" err="1" smtClean="0"/>
              <a:t>Ce</a:t>
            </a:r>
            <a:r>
              <a:rPr lang="en-GB" dirty="0" smtClean="0"/>
              <a:t> </a:t>
            </a:r>
            <a:r>
              <a:rPr lang="en-GB" dirty="0" err="1" smtClean="0"/>
              <a:t>sont</a:t>
            </a:r>
            <a:r>
              <a:rPr lang="en-GB" dirty="0" smtClean="0"/>
              <a:t> </a:t>
            </a:r>
            <a:r>
              <a:rPr lang="en-GB" dirty="0" err="1" smtClean="0"/>
              <a:t>ces</a:t>
            </a:r>
            <a:r>
              <a:rPr lang="en-GB" dirty="0" smtClean="0"/>
              <a:t> forces (</a:t>
            </a:r>
            <a:r>
              <a:rPr lang="en-GB" dirty="0" err="1" smtClean="0"/>
              <a:t>que</a:t>
            </a:r>
            <a:r>
              <a:rPr lang="en-GB" dirty="0" smtClean="0"/>
              <a:t> </a:t>
            </a:r>
            <a:r>
              <a:rPr lang="en-GB" dirty="0" err="1" smtClean="0"/>
              <a:t>l'on</a:t>
            </a:r>
            <a:r>
              <a:rPr lang="en-GB" dirty="0" smtClean="0"/>
              <a:t> </a:t>
            </a:r>
            <a:r>
              <a:rPr lang="en-GB" dirty="0" err="1" smtClean="0"/>
              <a:t>appelle</a:t>
            </a:r>
            <a:r>
              <a:rPr lang="en-GB" dirty="0" smtClean="0"/>
              <a:t> </a:t>
            </a:r>
            <a:r>
              <a:rPr lang="en-GB" dirty="0" err="1" smtClean="0"/>
              <a:t>aussi</a:t>
            </a:r>
            <a:r>
              <a:rPr lang="en-GB" dirty="0" smtClean="0"/>
              <a:t> interaction)  qui </a:t>
            </a:r>
            <a:r>
              <a:rPr lang="en-GB" dirty="0" err="1" smtClean="0"/>
              <a:t>vont</a:t>
            </a:r>
            <a:r>
              <a:rPr lang="en-GB" dirty="0" smtClean="0"/>
              <a:t> </a:t>
            </a:r>
            <a:r>
              <a:rPr lang="en-GB" dirty="0" err="1" smtClean="0"/>
              <a:t>servir</a:t>
            </a:r>
            <a:r>
              <a:rPr lang="en-GB" dirty="0" smtClean="0"/>
              <a:t> de </a:t>
            </a:r>
            <a:r>
              <a:rPr lang="en-GB" dirty="0" err="1" smtClean="0"/>
              <a:t>ciment</a:t>
            </a:r>
            <a:r>
              <a:rPr lang="en-GB" dirty="0" smtClean="0"/>
              <a:t> pour </a:t>
            </a:r>
            <a:r>
              <a:rPr lang="en-GB" dirty="0" err="1" smtClean="0"/>
              <a:t>fabriquer</a:t>
            </a:r>
            <a:r>
              <a:rPr lang="en-GB" dirty="0" smtClean="0"/>
              <a:t> les nucleons, les </a:t>
            </a:r>
            <a:r>
              <a:rPr lang="en-GB" dirty="0" err="1" smtClean="0"/>
              <a:t>noyaux</a:t>
            </a:r>
            <a:r>
              <a:rPr lang="en-GB" dirty="0" smtClean="0"/>
              <a:t>, les </a:t>
            </a:r>
            <a:r>
              <a:rPr lang="en-GB" dirty="0" err="1" smtClean="0"/>
              <a:t>atomes</a:t>
            </a:r>
            <a:r>
              <a:rPr lang="en-GB" dirty="0" smtClean="0"/>
              <a:t>, et </a:t>
            </a:r>
            <a:r>
              <a:rPr lang="en-GB" dirty="0" err="1" smtClean="0"/>
              <a:t>toute</a:t>
            </a:r>
            <a:r>
              <a:rPr lang="en-GB" dirty="0" smtClean="0"/>
              <a:t> la </a:t>
            </a:r>
            <a:r>
              <a:rPr lang="en-GB" dirty="0" err="1" smtClean="0"/>
              <a:t>matiere</a:t>
            </a:r>
            <a:r>
              <a:rPr lang="en-GB" dirty="0" smtClean="0"/>
              <a:t> </a:t>
            </a:r>
            <a:r>
              <a:rPr lang="en-GB" dirty="0" err="1" smtClean="0"/>
              <a:t>que</a:t>
            </a:r>
            <a:r>
              <a:rPr lang="en-GB" dirty="0" smtClean="0"/>
              <a:t> nous </a:t>
            </a:r>
            <a:r>
              <a:rPr lang="en-GB" dirty="0" err="1" smtClean="0"/>
              <a:t>connaissons</a:t>
            </a:r>
            <a:r>
              <a:rPr lang="en-GB" dirty="0" smtClean="0"/>
              <a:t>.</a:t>
            </a:r>
          </a:p>
          <a:p>
            <a:pPr eaLnBrk="1" hangingPunct="1"/>
            <a:endParaRPr lang="en-GB" dirty="0" smtClean="0"/>
          </a:p>
          <a:p>
            <a:pPr eaLnBrk="1" hangingPunct="1"/>
            <a:r>
              <a:rPr lang="en-GB" dirty="0" smtClean="0"/>
              <a:t>En phys des part la force (= </a:t>
            </a:r>
            <a:r>
              <a:rPr lang="en-GB" dirty="0" err="1" smtClean="0"/>
              <a:t>l'interaction</a:t>
            </a:r>
            <a:r>
              <a:rPr lang="en-GB" dirty="0" smtClean="0"/>
              <a:t>) qui </a:t>
            </a:r>
            <a:r>
              <a:rPr lang="en-GB" dirty="0" err="1" smtClean="0"/>
              <a:t>s'exerce</a:t>
            </a:r>
            <a:r>
              <a:rPr lang="en-GB" dirty="0" smtClean="0"/>
              <a:t> entre 2 </a:t>
            </a:r>
            <a:r>
              <a:rPr lang="en-GB" dirty="0" err="1" smtClean="0"/>
              <a:t>particules</a:t>
            </a:r>
            <a:r>
              <a:rPr lang="en-GB" dirty="0" smtClean="0"/>
              <a:t> </a:t>
            </a:r>
            <a:r>
              <a:rPr lang="en-GB" dirty="0" err="1" smtClean="0"/>
              <a:t>est</a:t>
            </a:r>
            <a:r>
              <a:rPr lang="en-GB" dirty="0" smtClean="0"/>
              <a:t> </a:t>
            </a:r>
            <a:r>
              <a:rPr lang="en-GB" dirty="0" err="1" smtClean="0"/>
              <a:t>decrite</a:t>
            </a:r>
            <a:r>
              <a:rPr lang="en-GB" dirty="0" smtClean="0"/>
              <a:t> </a:t>
            </a:r>
            <a:r>
              <a:rPr lang="en-GB" dirty="0" err="1" smtClean="0"/>
              <a:t>comme</a:t>
            </a:r>
            <a:r>
              <a:rPr lang="en-GB" dirty="0" smtClean="0"/>
              <a:t> </a:t>
            </a:r>
            <a:r>
              <a:rPr lang="en-GB" dirty="0" err="1" smtClean="0"/>
              <a:t>l'echange</a:t>
            </a:r>
            <a:r>
              <a:rPr lang="en-GB" dirty="0" smtClean="0"/>
              <a:t> </a:t>
            </a:r>
            <a:r>
              <a:rPr lang="en-GB" dirty="0" err="1" smtClean="0"/>
              <a:t>d'une</a:t>
            </a:r>
            <a:r>
              <a:rPr lang="en-GB" dirty="0" smtClean="0"/>
              <a:t> </a:t>
            </a:r>
            <a:r>
              <a:rPr lang="en-GB" dirty="0" err="1" smtClean="0"/>
              <a:t>particule</a:t>
            </a:r>
            <a:r>
              <a:rPr lang="en-GB" dirty="0" smtClean="0"/>
              <a:t> </a:t>
            </a:r>
            <a:r>
              <a:rPr lang="en-GB" dirty="0" err="1" smtClean="0"/>
              <a:t>messagere</a:t>
            </a:r>
            <a:r>
              <a:rPr lang="en-GB" dirty="0" smtClean="0"/>
              <a:t>. </a:t>
            </a:r>
            <a:r>
              <a:rPr lang="en-GB" dirty="0" err="1" smtClean="0"/>
              <a:t>Expliquer</a:t>
            </a:r>
            <a:r>
              <a:rPr lang="en-GB" dirty="0" smtClean="0"/>
              <a:t> l' </a:t>
            </a:r>
            <a:r>
              <a:rPr lang="en-GB" dirty="0" err="1" smtClean="0"/>
              <a:t>analogie</a:t>
            </a:r>
            <a:r>
              <a:rPr lang="en-GB" dirty="0" smtClean="0"/>
              <a:t> avec le </a:t>
            </a:r>
            <a:r>
              <a:rPr lang="en-GB" dirty="0" err="1" smtClean="0"/>
              <a:t>ballon</a:t>
            </a:r>
            <a:r>
              <a:rPr lang="en-GB" dirty="0" smtClean="0"/>
              <a:t> et les barques.  </a:t>
            </a:r>
          </a:p>
          <a:p>
            <a:pPr eaLnBrk="1" hangingPunct="1"/>
            <a:r>
              <a:rPr lang="en-GB" dirty="0" err="1" smtClean="0"/>
              <a:t>Avez-vous</a:t>
            </a:r>
            <a:r>
              <a:rPr lang="en-GB" dirty="0" smtClean="0"/>
              <a:t> un skate-board ?</a:t>
            </a:r>
          </a:p>
          <a:p>
            <a:pPr eaLnBrk="1" hangingPunct="1"/>
            <a:r>
              <a:rPr lang="en-GB" dirty="0" err="1" smtClean="0"/>
              <a:t>Quand</a:t>
            </a:r>
            <a:r>
              <a:rPr lang="en-GB" dirty="0" smtClean="0"/>
              <a:t> je lance le </a:t>
            </a:r>
            <a:r>
              <a:rPr lang="en-GB" dirty="0" err="1" smtClean="0"/>
              <a:t>ballon</a:t>
            </a:r>
            <a:r>
              <a:rPr lang="en-GB" dirty="0" smtClean="0"/>
              <a:t> ma barque </a:t>
            </a:r>
            <a:r>
              <a:rPr lang="en-GB" dirty="0" err="1" smtClean="0"/>
              <a:t>recule</a:t>
            </a:r>
            <a:r>
              <a:rPr lang="en-GB" dirty="0" smtClean="0"/>
              <a:t>, </a:t>
            </a:r>
            <a:r>
              <a:rPr lang="en-GB" dirty="0" err="1" smtClean="0"/>
              <a:t>elle</a:t>
            </a:r>
            <a:r>
              <a:rPr lang="en-GB" dirty="0" smtClean="0"/>
              <a:t> </a:t>
            </a:r>
            <a:r>
              <a:rPr lang="en-GB" dirty="0" err="1" smtClean="0"/>
              <a:t>subit</a:t>
            </a:r>
            <a:r>
              <a:rPr lang="en-GB" dirty="0" smtClean="0"/>
              <a:t> </a:t>
            </a:r>
            <a:r>
              <a:rPr lang="en-GB" dirty="0" err="1" smtClean="0"/>
              <a:t>donc</a:t>
            </a:r>
            <a:r>
              <a:rPr lang="en-GB" dirty="0" smtClean="0"/>
              <a:t> </a:t>
            </a:r>
            <a:r>
              <a:rPr lang="en-GB" dirty="0" err="1" smtClean="0"/>
              <a:t>une</a:t>
            </a:r>
            <a:r>
              <a:rPr lang="en-GB" dirty="0" smtClean="0"/>
              <a:t> interaction.... (</a:t>
            </a:r>
            <a:r>
              <a:rPr lang="en-GB" dirty="0" err="1" smtClean="0"/>
              <a:t>preciser</a:t>
            </a:r>
            <a:r>
              <a:rPr lang="en-GB" dirty="0" smtClean="0"/>
              <a:t> </a:t>
            </a:r>
            <a:r>
              <a:rPr lang="en-GB" dirty="0" err="1" smtClean="0"/>
              <a:t>qu'il</a:t>
            </a:r>
            <a:r>
              <a:rPr lang="en-GB" dirty="0" smtClean="0"/>
              <a:t> ne </a:t>
            </a:r>
            <a:r>
              <a:rPr lang="en-GB" dirty="0" err="1" smtClean="0"/>
              <a:t>s'agit</a:t>
            </a:r>
            <a:r>
              <a:rPr lang="en-GB" dirty="0" smtClean="0"/>
              <a:t> </a:t>
            </a:r>
            <a:r>
              <a:rPr lang="en-GB" dirty="0" err="1" smtClean="0"/>
              <a:t>que</a:t>
            </a:r>
            <a:r>
              <a:rPr lang="en-GB" dirty="0" smtClean="0"/>
              <a:t> </a:t>
            </a:r>
            <a:r>
              <a:rPr lang="en-GB" dirty="0" err="1" smtClean="0"/>
              <a:t>d'une</a:t>
            </a:r>
            <a:r>
              <a:rPr lang="en-GB" dirty="0" smtClean="0"/>
              <a:t> </a:t>
            </a:r>
            <a:r>
              <a:rPr lang="en-GB" dirty="0" err="1" smtClean="0"/>
              <a:t>analogie</a:t>
            </a:r>
            <a:r>
              <a:rPr lang="en-GB" dirty="0" smtClean="0"/>
              <a:t> qui a </a:t>
            </a:r>
            <a:r>
              <a:rPr lang="en-GB" dirty="0" err="1" smtClean="0"/>
              <a:t>ses</a:t>
            </a:r>
            <a:r>
              <a:rPr lang="en-GB" dirty="0" smtClean="0"/>
              <a:t> </a:t>
            </a:r>
            <a:r>
              <a:rPr lang="en-GB" dirty="0" err="1" smtClean="0"/>
              <a:t>limites</a:t>
            </a:r>
            <a:r>
              <a:rPr lang="en-GB" dirty="0" smtClean="0"/>
              <a:t>).</a:t>
            </a:r>
          </a:p>
          <a:p>
            <a:pPr eaLnBrk="1" hangingPunct="1"/>
            <a:endParaRPr lang="en-GB" dirty="0" smtClean="0"/>
          </a:p>
          <a:p>
            <a:pPr eaLnBrk="1" hangingPunct="1"/>
            <a:r>
              <a:rPr lang="en-GB" dirty="0" smtClean="0"/>
              <a:t>Si le </a:t>
            </a:r>
            <a:r>
              <a:rPr lang="en-GB" dirty="0" err="1" smtClean="0"/>
              <a:t>ballon</a:t>
            </a:r>
            <a:r>
              <a:rPr lang="en-GB" dirty="0" smtClean="0"/>
              <a:t> </a:t>
            </a:r>
            <a:r>
              <a:rPr lang="en-GB" dirty="0" err="1" smtClean="0"/>
              <a:t>est</a:t>
            </a:r>
            <a:r>
              <a:rPr lang="en-GB" dirty="0" smtClean="0"/>
              <a:t> </a:t>
            </a:r>
            <a:r>
              <a:rPr lang="en-GB" dirty="0" err="1" smtClean="0"/>
              <a:t>tres</a:t>
            </a:r>
            <a:r>
              <a:rPr lang="en-GB" dirty="0" smtClean="0"/>
              <a:t> </a:t>
            </a:r>
            <a:r>
              <a:rPr lang="en-GB" dirty="0" err="1" smtClean="0"/>
              <a:t>lourd</a:t>
            </a:r>
            <a:r>
              <a:rPr lang="en-GB" dirty="0" smtClean="0"/>
              <a:t>, on ne </a:t>
            </a:r>
            <a:r>
              <a:rPr lang="en-GB" dirty="0" err="1" smtClean="0"/>
              <a:t>peut</a:t>
            </a:r>
            <a:r>
              <a:rPr lang="en-GB" dirty="0" smtClean="0"/>
              <a:t> pas le lancer </a:t>
            </a:r>
            <a:r>
              <a:rPr lang="en-GB" dirty="0" err="1" smtClean="0"/>
              <a:t>tres</a:t>
            </a:r>
            <a:r>
              <a:rPr lang="en-GB" dirty="0" smtClean="0"/>
              <a:t> loin. De la meme </a:t>
            </a:r>
            <a:r>
              <a:rPr lang="en-GB" dirty="0" err="1" smtClean="0"/>
              <a:t>facon</a:t>
            </a:r>
            <a:r>
              <a:rPr lang="en-GB" dirty="0" smtClean="0"/>
              <a:t> la </a:t>
            </a:r>
            <a:r>
              <a:rPr lang="en-GB" dirty="0" err="1" smtClean="0"/>
              <a:t>portee</a:t>
            </a:r>
            <a:r>
              <a:rPr lang="en-GB" dirty="0" smtClean="0"/>
              <a:t> </a:t>
            </a:r>
            <a:r>
              <a:rPr lang="en-GB" dirty="0" err="1" smtClean="0"/>
              <a:t>d'une</a:t>
            </a:r>
            <a:r>
              <a:rPr lang="en-GB" dirty="0" smtClean="0"/>
              <a:t> interaction depend de la masse de la </a:t>
            </a:r>
            <a:r>
              <a:rPr lang="en-GB" dirty="0" err="1" smtClean="0"/>
              <a:t>particule</a:t>
            </a:r>
            <a:r>
              <a:rPr lang="en-GB" dirty="0" smtClean="0"/>
              <a:t> </a:t>
            </a:r>
            <a:r>
              <a:rPr lang="en-GB" dirty="0" err="1" smtClean="0"/>
              <a:t>messagere</a:t>
            </a:r>
            <a:r>
              <a:rPr lang="en-GB" dirty="0" smtClean="0"/>
              <a:t>. Plus </a:t>
            </a:r>
            <a:r>
              <a:rPr lang="en-GB" dirty="0" err="1" smtClean="0"/>
              <a:t>elle</a:t>
            </a:r>
            <a:r>
              <a:rPr lang="en-GB" dirty="0" smtClean="0"/>
              <a:t> </a:t>
            </a:r>
            <a:r>
              <a:rPr lang="en-GB" dirty="0" err="1" smtClean="0"/>
              <a:t>est</a:t>
            </a:r>
            <a:r>
              <a:rPr lang="en-GB" dirty="0" smtClean="0"/>
              <a:t> massive plus la </a:t>
            </a:r>
            <a:r>
              <a:rPr lang="en-GB" dirty="0" err="1" smtClean="0"/>
              <a:t>portee</a:t>
            </a:r>
            <a:r>
              <a:rPr lang="en-GB" dirty="0" smtClean="0"/>
              <a:t> </a:t>
            </a:r>
            <a:r>
              <a:rPr lang="en-GB" dirty="0" err="1" smtClean="0"/>
              <a:t>est</a:t>
            </a:r>
            <a:r>
              <a:rPr lang="en-GB" dirty="0" smtClean="0"/>
              <a:t> </a:t>
            </a:r>
            <a:r>
              <a:rPr lang="en-GB" dirty="0" err="1" smtClean="0"/>
              <a:t>courte</a:t>
            </a:r>
            <a:r>
              <a:rPr lang="en-GB" dirty="0" smtClean="0"/>
              <a:t>.</a:t>
            </a:r>
          </a:p>
          <a:p>
            <a:pPr eaLnBrk="1" hangingPunct="1"/>
            <a:r>
              <a:rPr lang="en-GB" dirty="0" err="1" smtClean="0"/>
              <a:t>Dans</a:t>
            </a:r>
            <a:r>
              <a:rPr lang="en-GB" dirty="0" smtClean="0"/>
              <a:t> </a:t>
            </a:r>
            <a:r>
              <a:rPr lang="en-GB" dirty="0" err="1" smtClean="0"/>
              <a:t>certains</a:t>
            </a:r>
            <a:r>
              <a:rPr lang="en-GB" dirty="0" smtClean="0"/>
              <a:t> </a:t>
            </a:r>
            <a:r>
              <a:rPr lang="en-GB" dirty="0" err="1" smtClean="0"/>
              <a:t>cas</a:t>
            </a:r>
            <a:r>
              <a:rPr lang="en-GB" dirty="0" smtClean="0"/>
              <a:t> </a:t>
            </a:r>
            <a:r>
              <a:rPr lang="en-GB" dirty="0" err="1" smtClean="0"/>
              <a:t>d'interaction</a:t>
            </a:r>
            <a:r>
              <a:rPr lang="en-GB" dirty="0" smtClean="0"/>
              <a:t> un </a:t>
            </a:r>
            <a:r>
              <a:rPr lang="en-GB" dirty="0" err="1" smtClean="0"/>
              <a:t>peu</a:t>
            </a:r>
            <a:r>
              <a:rPr lang="en-GB" dirty="0" smtClean="0"/>
              <a:t> </a:t>
            </a:r>
            <a:r>
              <a:rPr lang="en-GB" dirty="0" err="1" smtClean="0"/>
              <a:t>complexe</a:t>
            </a:r>
            <a:r>
              <a:rPr lang="en-GB" dirty="0" smtClean="0"/>
              <a:t> </a:t>
            </a:r>
            <a:r>
              <a:rPr lang="en-GB" dirty="0" err="1" smtClean="0"/>
              <a:t>il</a:t>
            </a:r>
            <a:r>
              <a:rPr lang="en-GB" dirty="0" smtClean="0"/>
              <a:t> y a </a:t>
            </a:r>
            <a:r>
              <a:rPr lang="en-GB" dirty="0" err="1" smtClean="0"/>
              <a:t>aussi</a:t>
            </a:r>
            <a:r>
              <a:rPr lang="en-GB" dirty="0" smtClean="0"/>
              <a:t> un </a:t>
            </a:r>
            <a:r>
              <a:rPr lang="en-GB" dirty="0" err="1" smtClean="0"/>
              <a:t>effet</a:t>
            </a:r>
            <a:r>
              <a:rPr lang="en-GB" dirty="0" smtClean="0"/>
              <a:t> de collage... la </a:t>
            </a:r>
            <a:r>
              <a:rPr lang="en-GB" dirty="0" err="1" smtClean="0"/>
              <a:t>particule</a:t>
            </a:r>
            <a:r>
              <a:rPr lang="en-GB" dirty="0" smtClean="0"/>
              <a:t> </a:t>
            </a:r>
            <a:r>
              <a:rPr lang="en-GB" dirty="0" err="1" smtClean="0"/>
              <a:t>messagere</a:t>
            </a:r>
            <a:r>
              <a:rPr lang="en-GB" dirty="0" smtClean="0"/>
              <a:t> </a:t>
            </a:r>
            <a:r>
              <a:rPr lang="en-GB" dirty="0" err="1" smtClean="0"/>
              <a:t>reste</a:t>
            </a:r>
            <a:r>
              <a:rPr lang="en-GB" dirty="0" smtClean="0"/>
              <a:t> "</a:t>
            </a:r>
            <a:r>
              <a:rPr lang="en-GB" dirty="0" err="1" smtClean="0"/>
              <a:t>collee</a:t>
            </a:r>
            <a:r>
              <a:rPr lang="en-GB" dirty="0" smtClean="0"/>
              <a:t>" a </a:t>
            </a:r>
            <a:r>
              <a:rPr lang="en-GB" dirty="0" err="1" smtClean="0"/>
              <a:t>ses</a:t>
            </a:r>
            <a:r>
              <a:rPr lang="en-GB" dirty="0" smtClean="0"/>
              <a:t> </a:t>
            </a:r>
            <a:r>
              <a:rPr lang="en-GB" dirty="0" err="1" smtClean="0"/>
              <a:t>particules</a:t>
            </a:r>
            <a:r>
              <a:rPr lang="en-GB" dirty="0" smtClean="0"/>
              <a:t> de </a:t>
            </a:r>
            <a:r>
              <a:rPr lang="en-GB" dirty="0" err="1" smtClean="0"/>
              <a:t>matiere</a:t>
            </a:r>
            <a:r>
              <a:rPr lang="en-GB" dirty="0" smtClean="0"/>
              <a:t>. Un  </a:t>
            </a:r>
            <a:r>
              <a:rPr lang="en-GB" dirty="0" err="1" smtClean="0"/>
              <a:t>peu</a:t>
            </a:r>
            <a:r>
              <a:rPr lang="en-GB" dirty="0" smtClean="0"/>
              <a:t> </a:t>
            </a:r>
            <a:r>
              <a:rPr lang="en-GB" dirty="0" err="1" smtClean="0"/>
              <a:t>comme</a:t>
            </a:r>
            <a:r>
              <a:rPr lang="en-GB" dirty="0" smtClean="0"/>
              <a:t> </a:t>
            </a:r>
            <a:r>
              <a:rPr lang="en-GB" dirty="0" err="1" smtClean="0"/>
              <a:t>si</a:t>
            </a:r>
            <a:r>
              <a:rPr lang="en-GB" dirty="0" smtClean="0"/>
              <a:t> le </a:t>
            </a:r>
            <a:r>
              <a:rPr lang="en-GB" dirty="0" err="1" smtClean="0"/>
              <a:t>ballon</a:t>
            </a:r>
            <a:r>
              <a:rPr lang="en-GB" dirty="0" smtClean="0"/>
              <a:t> </a:t>
            </a:r>
            <a:r>
              <a:rPr lang="en-GB" dirty="0" err="1" smtClean="0"/>
              <a:t>etait</a:t>
            </a:r>
            <a:r>
              <a:rPr lang="en-GB" dirty="0" smtClean="0"/>
              <a:t> </a:t>
            </a:r>
            <a:r>
              <a:rPr lang="en-GB" dirty="0" err="1" smtClean="0"/>
              <a:t>enduit</a:t>
            </a:r>
            <a:r>
              <a:rPr lang="en-GB" dirty="0" smtClean="0"/>
              <a:t> de super-glue... On </a:t>
            </a:r>
            <a:r>
              <a:rPr lang="en-GB" dirty="0" err="1" smtClean="0"/>
              <a:t>n'arriverait</a:t>
            </a:r>
            <a:r>
              <a:rPr lang="en-GB" dirty="0" smtClean="0"/>
              <a:t> plus </a:t>
            </a:r>
            <a:r>
              <a:rPr lang="en-GB" dirty="0" err="1" smtClean="0"/>
              <a:t>alors</a:t>
            </a:r>
            <a:r>
              <a:rPr lang="en-GB" dirty="0" smtClean="0"/>
              <a:t> a </a:t>
            </a:r>
            <a:r>
              <a:rPr lang="en-GB" dirty="0" err="1" smtClean="0"/>
              <a:t>decoller</a:t>
            </a:r>
            <a:r>
              <a:rPr lang="en-GB" dirty="0" smtClean="0"/>
              <a:t> </a:t>
            </a:r>
            <a:r>
              <a:rPr lang="en-GB" dirty="0" err="1" smtClean="0"/>
              <a:t>sa</a:t>
            </a:r>
            <a:r>
              <a:rPr lang="en-GB" dirty="0" smtClean="0"/>
              <a:t> main du </a:t>
            </a:r>
            <a:r>
              <a:rPr lang="en-GB" dirty="0" err="1" smtClean="0"/>
              <a:t>ballon</a:t>
            </a:r>
            <a:r>
              <a:rPr lang="en-GB" dirty="0" smtClean="0"/>
              <a:t>. </a:t>
            </a:r>
            <a:r>
              <a:rPr lang="en-GB" dirty="0" err="1" smtClean="0"/>
              <a:t>Dans</a:t>
            </a:r>
            <a:r>
              <a:rPr lang="en-GB" dirty="0" smtClean="0"/>
              <a:t> </a:t>
            </a:r>
            <a:r>
              <a:rPr lang="en-GB" dirty="0" err="1" smtClean="0"/>
              <a:t>ce</a:t>
            </a:r>
            <a:r>
              <a:rPr lang="en-GB" dirty="0" smtClean="0"/>
              <a:t> </a:t>
            </a:r>
            <a:r>
              <a:rPr lang="en-GB" dirty="0" err="1" smtClean="0"/>
              <a:t>cas</a:t>
            </a:r>
            <a:r>
              <a:rPr lang="en-GB" dirty="0" smtClean="0"/>
              <a:t> la </a:t>
            </a:r>
            <a:r>
              <a:rPr lang="en-GB" dirty="0" err="1" smtClean="0"/>
              <a:t>portee</a:t>
            </a:r>
            <a:r>
              <a:rPr lang="en-GB" dirty="0" smtClean="0"/>
              <a:t> de </a:t>
            </a:r>
            <a:r>
              <a:rPr lang="en-GB" dirty="0" err="1" smtClean="0"/>
              <a:t>l'interaction</a:t>
            </a:r>
            <a:r>
              <a:rPr lang="en-GB" dirty="0" smtClean="0"/>
              <a:t> </a:t>
            </a:r>
            <a:r>
              <a:rPr lang="en-GB" dirty="0" err="1" smtClean="0"/>
              <a:t>est</a:t>
            </a:r>
            <a:r>
              <a:rPr lang="en-GB" dirty="0" smtClean="0"/>
              <a:t> </a:t>
            </a:r>
            <a:r>
              <a:rPr lang="en-GB" dirty="0" err="1" smtClean="0"/>
              <a:t>faible</a:t>
            </a:r>
            <a:r>
              <a:rPr lang="en-GB" dirty="0" smtClean="0"/>
              <a:t>. </a:t>
            </a:r>
            <a:r>
              <a:rPr lang="en-GB" dirty="0" err="1" smtClean="0"/>
              <a:t>Cela</a:t>
            </a:r>
            <a:r>
              <a:rPr lang="en-GB" dirty="0" smtClean="0"/>
              <a:t> arrive pour </a:t>
            </a:r>
            <a:r>
              <a:rPr lang="en-GB" dirty="0" err="1" smtClean="0"/>
              <a:t>une</a:t>
            </a:r>
            <a:r>
              <a:rPr lang="en-GB" dirty="0" smtClean="0"/>
              <a:t> </a:t>
            </a:r>
            <a:r>
              <a:rPr lang="en-GB" dirty="0" err="1" smtClean="0"/>
              <a:t>seule</a:t>
            </a:r>
            <a:r>
              <a:rPr lang="en-GB" dirty="0" smtClean="0"/>
              <a:t> des interaction </a:t>
            </a:r>
            <a:r>
              <a:rPr lang="en-GB" dirty="0" err="1" smtClean="0"/>
              <a:t>dont</a:t>
            </a:r>
            <a:r>
              <a:rPr lang="en-GB" dirty="0" smtClean="0"/>
              <a:t> nous </a:t>
            </a:r>
            <a:r>
              <a:rPr lang="en-GB" dirty="0" err="1" smtClean="0"/>
              <a:t>allons</a:t>
            </a:r>
            <a:r>
              <a:rPr lang="en-GB" dirty="0" smtClean="0"/>
              <a:t> </a:t>
            </a:r>
            <a:r>
              <a:rPr lang="en-GB" dirty="0" err="1" smtClean="0"/>
              <a:t>parler</a:t>
            </a:r>
            <a:r>
              <a:rPr lang="en-GB" dirty="0" smtClean="0"/>
              <a:t>.</a:t>
            </a:r>
          </a:p>
          <a:p>
            <a:pPr eaLnBrk="1" hangingPunct="1"/>
            <a:endParaRPr lang="en-GB" dirty="0" smtClean="0"/>
          </a:p>
          <a:p>
            <a:pPr eaLnBrk="1" hangingPunct="1"/>
            <a:r>
              <a:rPr lang="en-GB" dirty="0" smtClean="0"/>
              <a:t>Notre </a:t>
            </a:r>
            <a:r>
              <a:rPr lang="en-GB" dirty="0" err="1" smtClean="0"/>
              <a:t>monde</a:t>
            </a:r>
            <a:r>
              <a:rPr lang="en-GB" dirty="0" smtClean="0"/>
              <a:t> </a:t>
            </a:r>
            <a:r>
              <a:rPr lang="en-GB" dirty="0" err="1" smtClean="0"/>
              <a:t>est</a:t>
            </a:r>
            <a:r>
              <a:rPr lang="en-GB" dirty="0" smtClean="0"/>
              <a:t> </a:t>
            </a:r>
            <a:r>
              <a:rPr lang="en-GB" dirty="0" err="1" smtClean="0"/>
              <a:t>regi</a:t>
            </a:r>
            <a:r>
              <a:rPr lang="en-GB" dirty="0" smtClean="0"/>
              <a:t> par </a:t>
            </a:r>
            <a:r>
              <a:rPr lang="en-GB" dirty="0" err="1" smtClean="0"/>
              <a:t>quatre</a:t>
            </a:r>
            <a:r>
              <a:rPr lang="en-GB" dirty="0" smtClean="0"/>
              <a:t> forces (=interactions) </a:t>
            </a:r>
            <a:r>
              <a:rPr lang="en-GB" dirty="0" err="1" smtClean="0"/>
              <a:t>fondamentales</a:t>
            </a:r>
            <a:r>
              <a:rPr lang="en-GB" dirty="0" smtClean="0"/>
              <a:t>. </a:t>
            </a:r>
            <a:r>
              <a:rPr lang="en-GB" dirty="0" err="1" smtClean="0"/>
              <a:t>Lesquelles</a:t>
            </a:r>
            <a:r>
              <a:rPr lang="en-GB" dirty="0" smtClean="0"/>
              <a:t> ???</a:t>
            </a:r>
          </a:p>
          <a:p>
            <a:pPr eaLnBrk="1" hangingPunct="1"/>
            <a:endParaRPr lang="en-GB" dirty="0" smtClean="0"/>
          </a:p>
          <a:p>
            <a:pPr eaLnBrk="1" hangingPunct="1"/>
            <a:endParaRPr lang="en-GB" dirty="0" smtClean="0"/>
          </a:p>
        </p:txBody>
      </p:sp>
      <p:sp>
        <p:nvSpPr>
          <p:cNvPr id="2" name="Espace réservé de la date 1"/>
          <p:cNvSpPr>
            <a:spLocks noGrp="1"/>
          </p:cNvSpPr>
          <p:nvPr>
            <p:ph type="dt" idx="10"/>
          </p:nvPr>
        </p:nvSpPr>
        <p:spPr/>
        <p:txBody>
          <a:bodyPr/>
          <a:lstStyle/>
          <a:p>
            <a:r>
              <a:rPr lang="fr-FR" smtClean="0"/>
              <a:t>16/10/2017</a:t>
            </a:r>
            <a:endParaRPr lang="fr-FR"/>
          </a:p>
        </p:txBody>
      </p:sp>
    </p:spTree>
    <p:extLst>
      <p:ext uri="{BB962C8B-B14F-4D97-AF65-F5344CB8AC3E}">
        <p14:creationId xmlns:p14="http://schemas.microsoft.com/office/powerpoint/2010/main" val="323679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Environ 70 chercheurs, expérimentateurs du LAPP ou théoriciens du LAPTH, ainsi qu’une vingtaine de jeunes préparant leur thèse, travaillent ici. Pour concevoir et construire les appareillages indispensables à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300" dirty="0"/>
              <a:t> </a:t>
            </a:r>
          </a:p>
          <a:p>
            <a:r>
              <a:rPr lang="fr-FR" sz="1300" dirty="0"/>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21</a:t>
            </a:fld>
            <a:endParaRPr lang="fr-FR"/>
          </a:p>
        </p:txBody>
      </p:sp>
    </p:spTree>
    <p:extLst>
      <p:ext uri="{BB962C8B-B14F-4D97-AF65-F5344CB8AC3E}">
        <p14:creationId xmlns:p14="http://schemas.microsoft.com/office/powerpoint/2010/main" val="56107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en-US" smtClean="0"/>
              <a:t>01/03/2018</a:t>
            </a:r>
            <a:endParaRPr lang="fr-BE" dirty="0"/>
          </a:p>
        </p:txBody>
      </p:sp>
      <p:sp>
        <p:nvSpPr>
          <p:cNvPr id="5" name="Espace réservé du pied de page 4"/>
          <p:cNvSpPr>
            <a:spLocks noGrp="1"/>
          </p:cNvSpPr>
          <p:nvPr>
            <p:ph type="ftr" sz="quarter" idx="11"/>
          </p:nvPr>
        </p:nvSpPr>
        <p:spPr/>
        <p:txBody>
          <a:bodyPr/>
          <a:lstStyle/>
          <a:p>
            <a:r>
              <a:rPr lang="fr-FR" smtClean="0"/>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01/03/2018</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36832365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lvl1pPr>
              <a:defRPr sz="4000">
                <a:solidFill>
                  <a:srgbClr val="C00000"/>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457200" y="1268760"/>
            <a:ext cx="8229600" cy="4896544"/>
          </a:xfrm>
        </p:spPr>
        <p:txBody>
          <a:bodyPr/>
          <a:lstStyle>
            <a:lvl1pPr>
              <a:defRPr sz="2400"/>
            </a:lvl1pPr>
            <a:lvl2pPr>
              <a:defRPr sz="2200"/>
            </a:lvl2pPr>
            <a:lvl3pPr>
              <a:defRPr sz="2000"/>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10"/>
          </p:nvPr>
        </p:nvSpPr>
        <p:spPr/>
        <p:txBody>
          <a:bodyPr/>
          <a:lstStyle/>
          <a:p>
            <a:r>
              <a:rPr lang="en-US" smtClean="0"/>
              <a:t>01/03/2018</a:t>
            </a:r>
            <a:endParaRPr lang="fr-BE"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BE" smtClean="0"/>
              <a:t>Edwige Tournefier</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en-US" smtClean="0"/>
              <a:t>01/03/2018</a:t>
            </a:r>
            <a:endParaRPr lang="fr-BE"/>
          </a:p>
        </p:txBody>
      </p:sp>
      <p:sp>
        <p:nvSpPr>
          <p:cNvPr id="5" name="Espace réservé du pied de page 4"/>
          <p:cNvSpPr>
            <a:spLocks noGrp="1"/>
          </p:cNvSpPr>
          <p:nvPr>
            <p:ph type="ftr" sz="quarter" idx="11"/>
          </p:nvPr>
        </p:nvSpPr>
        <p:spPr/>
        <p:txBody>
          <a:bodyPr/>
          <a:lstStyle/>
          <a:p>
            <a:r>
              <a:rPr lang="fr-FR" smtClean="0"/>
              <a:t>Edwige Tournefier</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en-US" smtClean="0"/>
              <a:t>01/03/2018</a:t>
            </a:r>
            <a:endParaRPr lang="fr-BE"/>
          </a:p>
        </p:txBody>
      </p:sp>
      <p:sp>
        <p:nvSpPr>
          <p:cNvPr id="6" name="Espace réservé du pied de page 5"/>
          <p:cNvSpPr>
            <a:spLocks noGrp="1"/>
          </p:cNvSpPr>
          <p:nvPr>
            <p:ph type="ftr" sz="quarter" idx="11"/>
          </p:nvPr>
        </p:nvSpPr>
        <p:spPr/>
        <p:txBody>
          <a:bodyPr/>
          <a:lstStyle/>
          <a:p>
            <a:r>
              <a:rPr lang="fr-FR" smtClean="0"/>
              <a:t>Edwige Tournefier</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en-US" smtClean="0"/>
              <a:t>01/03/2018</a:t>
            </a:r>
            <a:endParaRPr lang="fr-BE"/>
          </a:p>
        </p:txBody>
      </p:sp>
      <p:sp>
        <p:nvSpPr>
          <p:cNvPr id="8" name="Espace réservé du pied de page 7"/>
          <p:cNvSpPr>
            <a:spLocks noGrp="1"/>
          </p:cNvSpPr>
          <p:nvPr>
            <p:ph type="ftr" sz="quarter" idx="11"/>
          </p:nvPr>
        </p:nvSpPr>
        <p:spPr/>
        <p:txBody>
          <a:bodyPr/>
          <a:lstStyle/>
          <a:p>
            <a:r>
              <a:rPr lang="fr-FR" smtClean="0"/>
              <a:t>Edwige Tournefier</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en-US" smtClean="0"/>
              <a:t>01/03/2018</a:t>
            </a:r>
            <a:endParaRPr lang="fr-BE"/>
          </a:p>
        </p:txBody>
      </p:sp>
      <p:sp>
        <p:nvSpPr>
          <p:cNvPr id="4" name="Espace réservé du pied de page 3"/>
          <p:cNvSpPr>
            <a:spLocks noGrp="1"/>
          </p:cNvSpPr>
          <p:nvPr>
            <p:ph type="ftr" sz="quarter" idx="11"/>
          </p:nvPr>
        </p:nvSpPr>
        <p:spPr/>
        <p:txBody>
          <a:bodyPr/>
          <a:lstStyle/>
          <a:p>
            <a:r>
              <a:rPr lang="fr-FR" smtClean="0"/>
              <a:t>Edwige Tournefier</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smtClean="0"/>
              <a:t>01/03/2018</a:t>
            </a:r>
            <a:endParaRPr lang="fr-BE"/>
          </a:p>
        </p:txBody>
      </p:sp>
      <p:sp>
        <p:nvSpPr>
          <p:cNvPr id="3" name="Espace réservé du pied de page 2"/>
          <p:cNvSpPr>
            <a:spLocks noGrp="1"/>
          </p:cNvSpPr>
          <p:nvPr>
            <p:ph type="ftr" sz="quarter" idx="11"/>
          </p:nvPr>
        </p:nvSpPr>
        <p:spPr/>
        <p:txBody>
          <a:bodyPr/>
          <a:lstStyle/>
          <a:p>
            <a:r>
              <a:rPr lang="fr-FR" smtClean="0"/>
              <a:t>Edwige Tournefier</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smtClean="0">
                <a:solidFill>
                  <a:srgbClr val="153449"/>
                </a:solidFill>
              </a:rPr>
              <a:t>Titre de la présentation</a:t>
            </a:r>
            <a:br>
              <a:rPr lang="fr-FR" sz="3600" b="1" dirty="0" smtClean="0">
                <a:solidFill>
                  <a:srgbClr val="153449"/>
                </a:solidFill>
              </a:rPr>
            </a:br>
            <a:r>
              <a:rPr lang="fr-FR" sz="2300" dirty="0" smtClean="0">
                <a:solidFill>
                  <a:srgbClr val="01B2CD"/>
                </a:solidFill>
              </a:rPr>
              <a:t>Sous-titre de la présentation</a:t>
            </a:r>
            <a:br>
              <a:rPr lang="fr-FR" sz="2300" dirty="0" smtClean="0">
                <a:solidFill>
                  <a:srgbClr val="01B2CD"/>
                </a:solidFill>
              </a:rPr>
            </a:br>
            <a:r>
              <a:rPr lang="fr-FR" sz="1800" dirty="0" smtClean="0">
                <a:solidFill>
                  <a:srgbClr val="153449"/>
                </a:solidFill>
              </a:rPr>
              <a:t>7 MARS </a:t>
            </a:r>
            <a:r>
              <a:rPr lang="fr-FR" sz="1800" baseline="0" dirty="0" smtClean="0">
                <a:solidFill>
                  <a:srgbClr val="153449"/>
                </a:solidFill>
              </a:rPr>
              <a:t>2016</a:t>
            </a:r>
            <a:endParaRPr lang="fr-FR" sz="1800" dirty="0">
              <a:solidFill>
                <a:srgbClr val="153449"/>
              </a:solidFill>
            </a:endParaRPr>
          </a:p>
        </p:txBody>
      </p:sp>
    </p:spTree>
    <p:extLst>
      <p:ext uri="{BB962C8B-B14F-4D97-AF65-F5344CB8AC3E}">
        <p14:creationId xmlns:p14="http://schemas.microsoft.com/office/powerpoint/2010/main" val="2416370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e la date 4"/>
          <p:cNvSpPr>
            <a:spLocks noGrp="1"/>
          </p:cNvSpPr>
          <p:nvPr>
            <p:ph type="dt" sz="half" idx="10"/>
          </p:nvPr>
        </p:nvSpPr>
        <p:spPr>
          <a:xfrm>
            <a:off x="1188000" y="6454800"/>
            <a:ext cx="2635200" cy="313200"/>
          </a:xfrm>
          <a:prstGeom prst="rect">
            <a:avLst/>
          </a:prstGeom>
        </p:spPr>
        <p:txBody>
          <a:bodyPr/>
          <a:lstStyle>
            <a:lvl1pPr>
              <a:defRPr sz="1200" baseline="0">
                <a:latin typeface="calibri" charset="0"/>
              </a:defRPr>
            </a:lvl1pPr>
          </a:lstStyle>
          <a:p>
            <a:r>
              <a:rPr lang="en-US" smtClean="0">
                <a:solidFill>
                  <a:srgbClr val="00B3CC"/>
                </a:solidFill>
              </a:rPr>
              <a:t>01/03/2018</a:t>
            </a:r>
            <a:endParaRPr lang="fr-FR" dirty="0">
              <a:solidFill>
                <a:srgbClr val="00B3CC"/>
              </a:solidFill>
            </a:endParaRPr>
          </a:p>
        </p:txBody>
      </p:sp>
      <p:sp>
        <p:nvSpPr>
          <p:cNvPr id="7" name="Espace réservé du pied de page 5"/>
          <p:cNvSpPr>
            <a:spLocks noGrp="1"/>
          </p:cNvSpPr>
          <p:nvPr>
            <p:ph type="ftr" sz="quarter" idx="11"/>
          </p:nvPr>
        </p:nvSpPr>
        <p:spPr>
          <a:xfrm>
            <a:off x="4294800" y="6454800"/>
            <a:ext cx="3086100" cy="313200"/>
          </a:xfrm>
          <a:prstGeom prst="rect">
            <a:avLst/>
          </a:prstGeom>
        </p:spPr>
        <p:txBody>
          <a:bodyPr/>
          <a:lstStyle>
            <a:lvl1pPr algn="ctr">
              <a:defRPr sz="1200" baseline="0">
                <a:latin typeface="calibri" charset="0"/>
              </a:defRPr>
            </a:lvl1pPr>
          </a:lstStyle>
          <a:p>
            <a:r>
              <a:rPr lang="fr-FR" smtClean="0">
                <a:solidFill>
                  <a:srgbClr val="153449"/>
                </a:solidFill>
              </a:rPr>
              <a:t>Edwige Tournefier</a:t>
            </a:r>
            <a:endParaRPr lang="fr-FR" dirty="0">
              <a:solidFill>
                <a:srgbClr val="153449"/>
              </a:solidFill>
            </a:endParaRPr>
          </a:p>
        </p:txBody>
      </p:sp>
      <p:sp>
        <p:nvSpPr>
          <p:cNvPr id="8" name="Espace réservé du numéro de diapositive 6"/>
          <p:cNvSpPr>
            <a:spLocks noGrp="1"/>
          </p:cNvSpPr>
          <p:nvPr>
            <p:ph type="sldNum" sz="quarter" idx="12"/>
          </p:nvPr>
        </p:nvSpPr>
        <p:spPr>
          <a:xfrm>
            <a:off x="7884000" y="6454800"/>
            <a:ext cx="1033200" cy="313200"/>
          </a:xfrm>
          <a:prstGeom prst="rect">
            <a:avLst/>
          </a:prstGeom>
        </p:spPr>
        <p:txBody>
          <a:bodyPr/>
          <a:lstStyle>
            <a:lvl1pPr algn="r">
              <a:defRPr sz="1200">
                <a:latin typeface="Calibri" charset="0"/>
                <a:ea typeface="Calibri" charset="0"/>
                <a:cs typeface="Calibri" charset="0"/>
              </a:defRPr>
            </a:lvl1pPr>
          </a:lstStyle>
          <a:p>
            <a:fld id="{2A19AD89-17DE-4EAC-B060-CF86C17F7722}" type="slidenum">
              <a:rPr lang="fr-FR" smtClean="0"/>
              <a:pPr/>
              <a:t>‹N°›</a:t>
            </a:fld>
            <a:endParaRPr lang="fr-FR" dirty="0"/>
          </a:p>
        </p:txBody>
      </p:sp>
      <p:sp>
        <p:nvSpPr>
          <p:cNvPr id="9" name="Espace réservé pour une image  4"/>
          <p:cNvSpPr>
            <a:spLocks noGrp="1"/>
          </p:cNvSpPr>
          <p:nvPr>
            <p:ph type="pic" sz="quarter" idx="13" hasCustomPrompt="1"/>
          </p:nvPr>
        </p:nvSpPr>
        <p:spPr>
          <a:xfrm>
            <a:off x="112925" y="6105091"/>
            <a:ext cx="839275" cy="662909"/>
          </a:xfrm>
        </p:spPr>
        <p:txBody>
          <a:bodyPr/>
          <a:lstStyle>
            <a:lvl1pPr marL="0" indent="0">
              <a:buNone/>
              <a:defRPr sz="1200" baseline="30000"/>
            </a:lvl1pPr>
          </a:lstStyle>
          <a:p>
            <a:r>
              <a:rPr lang="fr-FR" dirty="0" smtClean="0"/>
              <a:t>Espace disponible pour un 2ème logo</a:t>
            </a:r>
            <a:endParaRPr lang="fr-FR" dirty="0"/>
          </a:p>
        </p:txBody>
      </p:sp>
    </p:spTree>
    <p:extLst>
      <p:ext uri="{BB962C8B-B14F-4D97-AF65-F5344CB8AC3E}">
        <p14:creationId xmlns:p14="http://schemas.microsoft.com/office/powerpoint/2010/main" val="22264735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01/03/2018</a:t>
            </a: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Edwige Tournefier</a:t>
            </a: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p:txStyles>
    <p:titleStyle>
      <a:lvl1pPr algn="ctr" defTabSz="914400" rtl="0" eaLnBrk="1" latinLnBrk="0" hangingPunct="1">
        <a:spcBef>
          <a:spcPct val="0"/>
        </a:spcBef>
        <a:buNone/>
        <a:defRPr sz="3200" kern="1200">
          <a:solidFill>
            <a:schemeClr val="tx1"/>
          </a:solidFill>
          <a:latin typeface="+mj-lt"/>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7.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6.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71800" y="3140968"/>
            <a:ext cx="6620272" cy="1656184"/>
          </a:xfrm>
        </p:spPr>
        <p:txBody>
          <a:bodyPr>
            <a:normAutofit fontScale="90000"/>
          </a:bodyPr>
          <a:lstStyle/>
          <a:p>
            <a:r>
              <a:rPr lang="fr-FR" b="1" dirty="0" smtClean="0">
                <a:solidFill>
                  <a:srgbClr val="153449"/>
                </a:solidFill>
              </a:rPr>
              <a:t>La physique des particules et des </a:t>
            </a:r>
            <a:r>
              <a:rPr lang="fr-FR" b="1" dirty="0" err="1" smtClean="0">
                <a:solidFill>
                  <a:srgbClr val="153449"/>
                </a:solidFill>
              </a:rPr>
              <a:t>astroparticules</a:t>
            </a:r>
            <a:r>
              <a:rPr lang="fr-FR" b="1" dirty="0" smtClean="0">
                <a:solidFill>
                  <a:srgbClr val="153449"/>
                </a:solidFill>
              </a:rPr>
              <a:t> au LAPP</a:t>
            </a:r>
            <a:r>
              <a:rPr lang="fr-FR" sz="4800" b="1" dirty="0">
                <a:solidFill>
                  <a:srgbClr val="153449"/>
                </a:solidFill>
              </a:rPr>
              <a:t/>
            </a:r>
            <a:br>
              <a:rPr lang="fr-FR" sz="4800" b="1" dirty="0">
                <a:solidFill>
                  <a:srgbClr val="153449"/>
                </a:solidFill>
              </a:rPr>
            </a:br>
            <a:r>
              <a:rPr lang="fr-FR" sz="2300" dirty="0" smtClean="0">
                <a:solidFill>
                  <a:srgbClr val="01B2CD"/>
                </a:solidFill>
              </a:rPr>
              <a:t>Visite lycée </a:t>
            </a:r>
            <a:r>
              <a:rPr lang="fr-FR" sz="2300" dirty="0" err="1" smtClean="0">
                <a:solidFill>
                  <a:srgbClr val="01B2CD"/>
                </a:solidFill>
              </a:rPr>
              <a:t>Gordini</a:t>
            </a:r>
            <a:r>
              <a:rPr lang="fr-FR" sz="2300" dirty="0" smtClean="0">
                <a:solidFill>
                  <a:srgbClr val="01B2CD"/>
                </a:solidFill>
              </a:rPr>
              <a:t/>
            </a:r>
            <a:br>
              <a:rPr lang="fr-FR" sz="2300" dirty="0" smtClean="0">
                <a:solidFill>
                  <a:srgbClr val="01B2CD"/>
                </a:solidFill>
              </a:rPr>
            </a:br>
            <a:r>
              <a:rPr lang="fr-FR" sz="2300" dirty="0" smtClean="0">
                <a:solidFill>
                  <a:srgbClr val="01B2CD"/>
                </a:solidFill>
              </a:rPr>
              <a:t/>
            </a:r>
            <a:br>
              <a:rPr lang="fr-FR" sz="2300" dirty="0" smtClean="0">
                <a:solidFill>
                  <a:srgbClr val="01B2CD"/>
                </a:solidFill>
              </a:rPr>
            </a:br>
            <a:r>
              <a:rPr lang="fr-FR" sz="2300" dirty="0" smtClean="0">
                <a:solidFill>
                  <a:srgbClr val="01B2CD"/>
                </a:solidFill>
              </a:rPr>
              <a:t>Edwige Tournefier</a:t>
            </a:r>
            <a:r>
              <a:rPr lang="fr-FR" dirty="0">
                <a:solidFill>
                  <a:srgbClr val="01B2CD"/>
                </a:solidFill>
              </a:rPr>
              <a:t/>
            </a:r>
            <a:br>
              <a:rPr lang="fr-FR" dirty="0">
                <a:solidFill>
                  <a:srgbClr val="01B2CD"/>
                </a:solidFill>
              </a:rPr>
            </a:br>
            <a:r>
              <a:rPr lang="fr-FR" sz="1800" dirty="0" smtClean="0">
                <a:solidFill>
                  <a:srgbClr val="153449"/>
                </a:solidFill>
              </a:rPr>
              <a:t>    </a:t>
            </a:r>
            <a:r>
              <a:rPr lang="fr-FR" sz="1800" dirty="0" smtClean="0">
                <a:solidFill>
                  <a:srgbClr val="153449"/>
                </a:solidFill>
              </a:rPr>
              <a:t>Lundi 5 mars </a:t>
            </a:r>
            <a:r>
              <a:rPr lang="fr-FR" sz="1800" dirty="0" smtClean="0">
                <a:solidFill>
                  <a:srgbClr val="153449"/>
                </a:solidFill>
              </a:rPr>
              <a:t>2018</a:t>
            </a:r>
            <a:r>
              <a:rPr lang="fr-FR" sz="2800" dirty="0">
                <a:solidFill>
                  <a:srgbClr val="153449"/>
                </a:solidFill>
              </a:rPr>
              <a:t/>
            </a:r>
            <a:br>
              <a:rPr lang="fr-FR" sz="2800" dirty="0">
                <a:solidFill>
                  <a:srgbClr val="153449"/>
                </a:solidFill>
              </a:rPr>
            </a:br>
            <a:endParaRPr lang="fr-FR" dirty="0"/>
          </a:p>
        </p:txBody>
      </p:sp>
    </p:spTree>
    <p:extLst>
      <p:ext uri="{BB962C8B-B14F-4D97-AF65-F5344CB8AC3E}">
        <p14:creationId xmlns:p14="http://schemas.microsoft.com/office/powerpoint/2010/main" val="624942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este20"/>
          <p:cNvPicPr>
            <a:picLocks noChangeAspect="1" noChangeArrowheads="1"/>
          </p:cNvPicPr>
          <p:nvPr/>
        </p:nvPicPr>
        <p:blipFill>
          <a:blip r:embed="rId2" cstate="print"/>
          <a:srcRect/>
          <a:stretch>
            <a:fillRect/>
          </a:stretch>
        </p:blipFill>
        <p:spPr bwMode="auto">
          <a:xfrm>
            <a:off x="-79702" y="2470407"/>
            <a:ext cx="3609424" cy="2232000"/>
          </a:xfrm>
          <a:prstGeom prst="rect">
            <a:avLst/>
          </a:prstGeom>
          <a:noFill/>
          <a:ln w="9525">
            <a:noFill/>
            <a:miter lim="800000"/>
            <a:headEnd/>
            <a:tailEnd/>
          </a:ln>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5" y="1236256"/>
            <a:ext cx="3312368" cy="1778497"/>
          </a:xfrm>
          <a:prstGeom prst="rect">
            <a:avLst/>
          </a:prstGeom>
        </p:spPr>
      </p:pic>
      <p:sp>
        <p:nvSpPr>
          <p:cNvPr id="2" name="Titre 1"/>
          <p:cNvSpPr>
            <a:spLocks noGrp="1"/>
          </p:cNvSpPr>
          <p:nvPr>
            <p:ph type="title"/>
          </p:nvPr>
        </p:nvSpPr>
        <p:spPr/>
        <p:txBody>
          <a:bodyPr>
            <a:normAutofit fontScale="90000"/>
          </a:bodyPr>
          <a:lstStyle/>
          <a:p>
            <a:r>
              <a:rPr lang="en-GB" dirty="0" smtClean="0"/>
              <a:t>Des </a:t>
            </a:r>
            <a:r>
              <a:rPr lang="en-GB" dirty="0" err="1"/>
              <a:t>e</a:t>
            </a:r>
            <a:r>
              <a:rPr lang="en-GB" dirty="0" err="1" smtClean="0"/>
              <a:t>xpériences</a:t>
            </a:r>
            <a:r>
              <a:rPr lang="en-GB" dirty="0" smtClean="0"/>
              <a:t> </a:t>
            </a:r>
            <a:r>
              <a:rPr lang="en-GB" dirty="0" err="1" smtClean="0"/>
              <a:t>variées</a:t>
            </a:r>
            <a:r>
              <a:rPr lang="en-GB" dirty="0" smtClean="0"/>
              <a:t> pour y </a:t>
            </a:r>
            <a:r>
              <a:rPr lang="en-GB" dirty="0" err="1" smtClean="0"/>
              <a:t>répondre</a:t>
            </a:r>
            <a:endParaRPr lang="en-GB" dirty="0"/>
          </a:p>
        </p:txBody>
      </p:sp>
      <p:pic>
        <p:nvPicPr>
          <p:cNvPr id="9" name="Espace réservé du contenu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70333" y="3107181"/>
            <a:ext cx="2734767" cy="1823178"/>
          </a:xfrm>
        </p:spPr>
      </p:pic>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10" name="Picture 8" descr="s97_10537_small"/>
          <p:cNvPicPr>
            <a:picLocks noChangeAspect="1" noChangeArrowheads="1"/>
          </p:cNvPicPr>
          <p:nvPr/>
        </p:nvPicPr>
        <p:blipFill>
          <a:blip r:embed="rId5" cstate="print"/>
          <a:srcRect b="6038"/>
          <a:stretch>
            <a:fillRect/>
          </a:stretch>
        </p:blipFill>
        <p:spPr bwMode="auto">
          <a:xfrm>
            <a:off x="6545711" y="3191163"/>
            <a:ext cx="2538444" cy="1795661"/>
          </a:xfrm>
          <a:prstGeom prst="rect">
            <a:avLst/>
          </a:prstGeom>
          <a:noFill/>
          <a:ln w="9525">
            <a:noFill/>
            <a:miter lim="800000"/>
            <a:headEnd/>
            <a:tailEnd/>
          </a:ln>
        </p:spPr>
      </p:pic>
      <p:pic>
        <p:nvPicPr>
          <p:cNvPr id="11" name="Picture 2" descr="https://www.cta-observatory.org/wp-content/themes/ctao/assets/img/CTA001_startseite_paranal_montage_bod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1222478"/>
            <a:ext cx="4037402" cy="1163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www.lsst.org/sites/default/files/styles/galleryformatter_slide/public/photogallery/Facility_CU_Nite-full.jpg?itok=ow0mopb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005" y="4640725"/>
            <a:ext cx="2878007" cy="17958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aerial"/>
          <p:cNvPicPr>
            <a:picLocks noChangeAspect="1" noChangeArrowheads="1"/>
          </p:cNvPicPr>
          <p:nvPr/>
        </p:nvPicPr>
        <p:blipFill>
          <a:blip r:embed="rId8" cstate="print"/>
          <a:srcRect/>
          <a:stretch>
            <a:fillRect/>
          </a:stretch>
        </p:blipFill>
        <p:spPr bwMode="auto">
          <a:xfrm>
            <a:off x="4652801" y="5079251"/>
            <a:ext cx="4176464" cy="1357351"/>
          </a:xfrm>
          <a:prstGeom prst="rect">
            <a:avLst/>
          </a:prstGeom>
          <a:noFill/>
        </p:spPr>
      </p:pic>
    </p:spTree>
    <p:extLst>
      <p:ext uri="{BB962C8B-B14F-4D97-AF65-F5344CB8AC3E}">
        <p14:creationId xmlns:p14="http://schemas.microsoft.com/office/powerpoint/2010/main" val="1627459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fficher l'image d'origine"/>
          <p:cNvPicPr>
            <a:picLocks noChangeAspect="1" noChangeArrowheads="1"/>
          </p:cNvPicPr>
          <p:nvPr/>
        </p:nvPicPr>
        <p:blipFill>
          <a:blip r:embed="rId2" cstate="print"/>
          <a:srcRect/>
          <a:stretch>
            <a:fillRect/>
          </a:stretch>
        </p:blipFill>
        <p:spPr bwMode="auto">
          <a:xfrm>
            <a:off x="7452320" y="4941168"/>
            <a:ext cx="1539255" cy="1539255"/>
          </a:xfrm>
          <a:prstGeom prst="rect">
            <a:avLst/>
          </a:prstGeom>
          <a:noFill/>
        </p:spPr>
      </p:pic>
      <p:sp>
        <p:nvSpPr>
          <p:cNvPr id="2" name="Titre 1"/>
          <p:cNvSpPr>
            <a:spLocks noGrp="1"/>
          </p:cNvSpPr>
          <p:nvPr>
            <p:ph type="title"/>
          </p:nvPr>
        </p:nvSpPr>
        <p:spPr/>
        <p:txBody>
          <a:bodyPr/>
          <a:lstStyle/>
          <a:p>
            <a:r>
              <a:rPr lang="fr-FR" dirty="0" smtClean="0"/>
              <a:t>ATLAS au LHC</a:t>
            </a:r>
            <a:endParaRPr lang="fr-FR" dirty="0"/>
          </a:p>
        </p:txBody>
      </p:sp>
      <p:sp>
        <p:nvSpPr>
          <p:cNvPr id="3" name="Espace réservé du contenu 2"/>
          <p:cNvSpPr>
            <a:spLocks noGrp="1"/>
          </p:cNvSpPr>
          <p:nvPr>
            <p:ph idx="1"/>
          </p:nvPr>
        </p:nvSpPr>
        <p:spPr>
          <a:xfrm>
            <a:off x="357158" y="1121752"/>
            <a:ext cx="8229600" cy="579056"/>
          </a:xfrm>
        </p:spPr>
        <p:txBody>
          <a:bodyPr/>
          <a:lstStyle/>
          <a:p>
            <a:pPr marL="0" indent="0">
              <a:buNone/>
            </a:pPr>
            <a:r>
              <a:rPr lang="fr-FR" dirty="0" smtClean="0">
                <a:solidFill>
                  <a:srgbClr val="C00000"/>
                </a:solidFill>
                <a:sym typeface="Symbol" panose="05050102010706020507" pitchFamily="18" charset="2"/>
              </a:rPr>
              <a:t> </a:t>
            </a:r>
            <a:r>
              <a:rPr lang="fr-FR" dirty="0" smtClean="0">
                <a:solidFill>
                  <a:srgbClr val="C00000"/>
                </a:solidFill>
              </a:rPr>
              <a:t>Recherche de nouvelles particules</a:t>
            </a:r>
            <a:endParaRPr lang="fr-FR" dirty="0">
              <a:solidFill>
                <a:srgbClr val="C00000"/>
              </a:solidFill>
            </a:endParaRPr>
          </a:p>
        </p:txBody>
      </p:sp>
      <p:pic>
        <p:nvPicPr>
          <p:cNvPr id="7" name="Picture 2" descr="Teste20"/>
          <p:cNvPicPr>
            <a:picLocks noChangeArrowheads="1"/>
          </p:cNvPicPr>
          <p:nvPr/>
        </p:nvPicPr>
        <p:blipFill>
          <a:blip r:embed="rId3" cstate="print"/>
          <a:srcRect/>
          <a:stretch>
            <a:fillRect/>
          </a:stretch>
        </p:blipFill>
        <p:spPr bwMode="auto">
          <a:xfrm>
            <a:off x="457200" y="1700808"/>
            <a:ext cx="7311186" cy="4521114"/>
          </a:xfrm>
          <a:prstGeom prst="rect">
            <a:avLst/>
          </a:prstGeom>
          <a:noFill/>
          <a:ln w="9525">
            <a:noFill/>
            <a:miter lim="800000"/>
            <a:headEnd/>
            <a:tailEnd/>
          </a:ln>
        </p:spPr>
      </p:pic>
      <p:cxnSp>
        <p:nvCxnSpPr>
          <p:cNvPr id="9" name="Connecteur droit avec flèche 8"/>
          <p:cNvCxnSpPr/>
          <p:nvPr/>
        </p:nvCxnSpPr>
        <p:spPr>
          <a:xfrm>
            <a:off x="177432" y="2142148"/>
            <a:ext cx="0" cy="38164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1052453" y="2070140"/>
            <a:ext cx="6120680" cy="720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563888" y="1700808"/>
            <a:ext cx="655949" cy="369332"/>
          </a:xfrm>
          <a:prstGeom prst="rect">
            <a:avLst/>
          </a:prstGeom>
          <a:noFill/>
        </p:spPr>
        <p:txBody>
          <a:bodyPr wrap="none" rtlCol="0">
            <a:spAutoFit/>
          </a:bodyPr>
          <a:lstStyle/>
          <a:p>
            <a:r>
              <a:rPr lang="fr-FR" dirty="0" smtClean="0"/>
              <a:t>44m </a:t>
            </a:r>
            <a:endParaRPr lang="fr-FR" dirty="0"/>
          </a:p>
        </p:txBody>
      </p:sp>
      <p:sp>
        <p:nvSpPr>
          <p:cNvPr id="14" name="ZoneTexte 13"/>
          <p:cNvSpPr txBox="1"/>
          <p:nvPr/>
        </p:nvSpPr>
        <p:spPr>
          <a:xfrm>
            <a:off x="251520" y="2492896"/>
            <a:ext cx="655949" cy="369332"/>
          </a:xfrm>
          <a:prstGeom prst="rect">
            <a:avLst/>
          </a:prstGeom>
          <a:noFill/>
        </p:spPr>
        <p:txBody>
          <a:bodyPr wrap="none" rtlCol="0">
            <a:spAutoFit/>
          </a:bodyPr>
          <a:lstStyle/>
          <a:p>
            <a:r>
              <a:rPr lang="fr-FR" dirty="0" smtClean="0"/>
              <a:t>22m </a:t>
            </a:r>
            <a:endParaRPr lang="fr-FR" dirty="0"/>
          </a:p>
        </p:txBody>
      </p:sp>
      <p:sp>
        <p:nvSpPr>
          <p:cNvPr id="15" name="ZoneTexte 14"/>
          <p:cNvSpPr txBox="1"/>
          <p:nvPr/>
        </p:nvSpPr>
        <p:spPr>
          <a:xfrm>
            <a:off x="6660232" y="5013176"/>
            <a:ext cx="1351011" cy="369332"/>
          </a:xfrm>
          <a:prstGeom prst="rect">
            <a:avLst/>
          </a:prstGeom>
          <a:noFill/>
        </p:spPr>
        <p:txBody>
          <a:bodyPr wrap="none" rtlCol="0">
            <a:spAutoFit/>
          </a:bodyPr>
          <a:lstStyle/>
          <a:p>
            <a:r>
              <a:rPr lang="fr-FR" dirty="0" smtClean="0"/>
              <a:t>7000 tonnes</a:t>
            </a:r>
            <a:endParaRPr lang="fr-FR" dirty="0"/>
          </a:p>
        </p:txBody>
      </p:sp>
      <p:sp>
        <p:nvSpPr>
          <p:cNvPr id="5122" name="AutoShape 2" descr="Résultat de recherche d'images pour &quot;tour eiffel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Espace réservé de la date 9"/>
          <p:cNvSpPr>
            <a:spLocks noGrp="1"/>
          </p:cNvSpPr>
          <p:nvPr>
            <p:ph type="dt" sz="half" idx="10"/>
          </p:nvPr>
        </p:nvSpPr>
        <p:spPr/>
        <p:txBody>
          <a:bodyPr/>
          <a:lstStyle/>
          <a:p>
            <a:r>
              <a:rPr lang="en-US" smtClean="0"/>
              <a:t>01/03/2018</a:t>
            </a:r>
            <a:endParaRPr lang="fr-B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ATLAS au LAPP</a:t>
            </a:r>
            <a:endParaRPr lang="fr-FR" dirty="0"/>
          </a:p>
        </p:txBody>
      </p:sp>
      <p:pic>
        <p:nvPicPr>
          <p:cNvPr id="82952" name="Picture 8" descr="http://lappweb.in2p3.fr/archives/30ANS/Dossier_presse/ATLAS%201.jpg"/>
          <p:cNvPicPr>
            <a:picLocks noChangeAspect="1" noChangeArrowheads="1"/>
          </p:cNvPicPr>
          <p:nvPr/>
        </p:nvPicPr>
        <p:blipFill>
          <a:blip r:embed="rId2" cstate="print"/>
          <a:srcRect/>
          <a:stretch>
            <a:fillRect/>
          </a:stretch>
        </p:blipFill>
        <p:spPr bwMode="auto">
          <a:xfrm>
            <a:off x="0" y="3789040"/>
            <a:ext cx="3018850" cy="2808312"/>
          </a:xfrm>
          <a:prstGeom prst="rect">
            <a:avLst/>
          </a:prstGeom>
          <a:noFill/>
        </p:spPr>
      </p:pic>
      <p:pic>
        <p:nvPicPr>
          <p:cNvPr id="11" name="Picture 2" descr="C:\Users\fragnaud\Desktop\twepp\photos\ABBA_Card.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348880"/>
            <a:ext cx="185369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p:cNvPicPr>
            <a:picLocks noChangeAspect="1" noChangeArrowheads="1"/>
          </p:cNvPicPr>
          <p:nvPr/>
        </p:nvPicPr>
        <p:blipFill>
          <a:blip r:embed="rId4" cstate="print"/>
          <a:srcRect/>
          <a:stretch>
            <a:fillRect/>
          </a:stretch>
        </p:blipFill>
        <p:spPr bwMode="auto">
          <a:xfrm>
            <a:off x="3131840" y="4437112"/>
            <a:ext cx="2912921" cy="1478271"/>
          </a:xfrm>
          <a:prstGeom prst="rect">
            <a:avLst/>
          </a:prstGeom>
          <a:noFill/>
          <a:ln w="9525">
            <a:noFill/>
            <a:miter lim="800000"/>
            <a:headEnd/>
            <a:tailEnd/>
          </a:ln>
        </p:spPr>
      </p:pic>
      <p:pic>
        <p:nvPicPr>
          <p:cNvPr id="82956" name="Picture 12"/>
          <p:cNvPicPr>
            <a:picLocks noChangeAspect="1" noChangeArrowheads="1"/>
          </p:cNvPicPr>
          <p:nvPr/>
        </p:nvPicPr>
        <p:blipFill>
          <a:blip r:embed="rId5" cstate="print"/>
          <a:srcRect/>
          <a:stretch>
            <a:fillRect/>
          </a:stretch>
        </p:blipFill>
        <p:spPr bwMode="auto">
          <a:xfrm>
            <a:off x="6845230" y="1052737"/>
            <a:ext cx="2298769" cy="4028168"/>
          </a:xfrm>
          <a:prstGeom prst="rect">
            <a:avLst/>
          </a:prstGeom>
          <a:noFill/>
          <a:ln w="9525">
            <a:noFill/>
            <a:miter lim="800000"/>
            <a:headEnd/>
            <a:tailEnd/>
          </a:ln>
        </p:spPr>
      </p:pic>
      <p:pic>
        <p:nvPicPr>
          <p:cNvPr id="18" name="Picture 37" descr="L1999atl0205"/>
          <p:cNvPicPr>
            <a:picLocks noChangeAspect="1" noChangeArrowheads="1"/>
          </p:cNvPicPr>
          <p:nvPr/>
        </p:nvPicPr>
        <p:blipFill>
          <a:blip r:embed="rId6" cstate="print"/>
          <a:srcRect/>
          <a:stretch>
            <a:fillRect/>
          </a:stretch>
        </p:blipFill>
        <p:spPr bwMode="auto">
          <a:xfrm>
            <a:off x="0" y="1484784"/>
            <a:ext cx="3312368" cy="2295337"/>
          </a:xfrm>
          <a:prstGeom prst="rect">
            <a:avLst/>
          </a:prstGeom>
          <a:noFill/>
          <a:ln w="9525">
            <a:noFill/>
            <a:miter lim="800000"/>
            <a:headEnd/>
            <a:tailEnd/>
          </a:ln>
        </p:spPr>
      </p:pic>
      <p:sp>
        <p:nvSpPr>
          <p:cNvPr id="13" name="ZoneTexte 12"/>
          <p:cNvSpPr txBox="1"/>
          <p:nvPr/>
        </p:nvSpPr>
        <p:spPr>
          <a:xfrm>
            <a:off x="0" y="1052736"/>
            <a:ext cx="7850675" cy="430887"/>
          </a:xfrm>
          <a:prstGeom prst="rect">
            <a:avLst/>
          </a:prstGeom>
          <a:solidFill>
            <a:schemeClr val="bg1"/>
          </a:solidFill>
        </p:spPr>
        <p:txBody>
          <a:bodyPr wrap="none" rtlCol="0">
            <a:spAutoFit/>
          </a:bodyPr>
          <a:lstStyle/>
          <a:p>
            <a:r>
              <a:rPr lang="fr-FR" sz="2200" dirty="0" smtClean="0">
                <a:solidFill>
                  <a:srgbClr val="C00000"/>
                </a:solidFill>
              </a:rPr>
              <a:t>De la fabrication des pièces du détecteur à l’analyse des données …</a:t>
            </a:r>
            <a:endParaRPr lang="fr-FR" sz="2200" dirty="0">
              <a:solidFill>
                <a:srgbClr val="C00000"/>
              </a:solidFill>
            </a:endParaRPr>
          </a:p>
        </p:txBody>
      </p:sp>
      <p:sp>
        <p:nvSpPr>
          <p:cNvPr id="7" name="Espace réservé de la date 6"/>
          <p:cNvSpPr>
            <a:spLocks noGrp="1"/>
          </p:cNvSpPr>
          <p:nvPr>
            <p:ph type="dt" sz="half" idx="10"/>
          </p:nvPr>
        </p:nvSpPr>
        <p:spPr/>
        <p:txBody>
          <a:bodyPr/>
          <a:lstStyle/>
          <a:p>
            <a:r>
              <a:rPr lang="en-US" smtClean="0"/>
              <a:t>01/03/2018</a:t>
            </a:r>
            <a:endParaRPr lang="fr-BE" dirty="0"/>
          </a:p>
        </p:txBody>
      </p:sp>
      <p:pic>
        <p:nvPicPr>
          <p:cNvPr id="1026" name="Picture 2" descr="Nobel Medal. Registered trademark of the Nobel Foundation. © ® The Nobel Foundation. Photo: Lovisa Engblom"/>
          <p:cNvPicPr>
            <a:picLocks noChangeAspect="1" noChangeArrowheads="1"/>
          </p:cNvPicPr>
          <p:nvPr/>
        </p:nvPicPr>
        <p:blipFill rotWithShape="1">
          <a:blip r:embed="rId7">
            <a:extLst>
              <a:ext uri="{28A0092B-C50C-407E-A947-70E740481C1C}">
                <a14:useLocalDpi xmlns:a14="http://schemas.microsoft.com/office/drawing/2010/main" val="0"/>
              </a:ext>
            </a:extLst>
          </a:blip>
          <a:srcRect l="18181" t="3503" r="13637" b="-3503"/>
          <a:stretch/>
        </p:blipFill>
        <p:spPr bwMode="auto">
          <a:xfrm>
            <a:off x="7738719" y="5615268"/>
            <a:ext cx="1080121" cy="92364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157751" y="5302949"/>
            <a:ext cx="3046283" cy="923330"/>
          </a:xfrm>
          <a:prstGeom prst="rect">
            <a:avLst/>
          </a:prstGeom>
          <a:noFill/>
        </p:spPr>
        <p:txBody>
          <a:bodyPr wrap="none" rtlCol="0">
            <a:spAutoFit/>
          </a:bodyPr>
          <a:lstStyle/>
          <a:p>
            <a:r>
              <a:rPr lang="en-GB" dirty="0" err="1" smtClean="0">
                <a:solidFill>
                  <a:srgbClr val="002060"/>
                </a:solidFill>
              </a:rPr>
              <a:t>Découverte</a:t>
            </a:r>
            <a:r>
              <a:rPr lang="en-GB" dirty="0" smtClean="0">
                <a:solidFill>
                  <a:srgbClr val="002060"/>
                </a:solidFill>
              </a:rPr>
              <a:t> du boson de Higgs</a:t>
            </a:r>
          </a:p>
          <a:p>
            <a:r>
              <a:rPr lang="en-GB" dirty="0" smtClean="0">
                <a:solidFill>
                  <a:srgbClr val="002060"/>
                </a:solidFill>
              </a:rPr>
              <a:t>Prix Nobel 2013</a:t>
            </a:r>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LHCb</a:t>
            </a:r>
            <a:r>
              <a:rPr lang="en-GB" dirty="0" smtClean="0"/>
              <a:t> au LHC</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sym typeface="Symbol" panose="05050102010706020507" pitchFamily="18" charset="2"/>
              </a:rPr>
              <a:t> </a:t>
            </a:r>
            <a:r>
              <a:rPr lang="en-GB" dirty="0" smtClean="0">
                <a:solidFill>
                  <a:srgbClr val="C00000"/>
                </a:solidFill>
              </a:rPr>
              <a:t>Etude de </a:t>
            </a:r>
            <a:r>
              <a:rPr lang="en-GB" dirty="0" err="1" smtClean="0">
                <a:solidFill>
                  <a:srgbClr val="C00000"/>
                </a:solidFill>
              </a:rPr>
              <a:t>l’asymétrie</a:t>
            </a:r>
            <a:r>
              <a:rPr lang="en-GB" dirty="0" smtClean="0">
                <a:solidFill>
                  <a:srgbClr val="C00000"/>
                </a:solidFill>
              </a:rPr>
              <a:t> entre la </a:t>
            </a:r>
            <a:r>
              <a:rPr lang="en-GB" dirty="0" err="1" smtClean="0">
                <a:solidFill>
                  <a:srgbClr val="C00000"/>
                </a:solidFill>
              </a:rPr>
              <a:t>matière</a:t>
            </a:r>
            <a:r>
              <a:rPr lang="en-GB" dirty="0" smtClean="0">
                <a:solidFill>
                  <a:srgbClr val="C00000"/>
                </a:solidFill>
              </a:rPr>
              <a:t> et </a:t>
            </a:r>
            <a:r>
              <a:rPr lang="en-GB" dirty="0" err="1" smtClean="0">
                <a:solidFill>
                  <a:srgbClr val="C00000"/>
                </a:solidFill>
              </a:rPr>
              <a:t>l’anti-matière</a:t>
            </a: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420888"/>
            <a:ext cx="5663170" cy="3040704"/>
          </a:xfrm>
          <a:prstGeom prst="rect">
            <a:avLst/>
          </a:prstGeom>
        </p:spPr>
      </p:pic>
    </p:spTree>
    <p:extLst>
      <p:ext uri="{BB962C8B-B14F-4D97-AF65-F5344CB8AC3E}">
        <p14:creationId xmlns:p14="http://schemas.microsoft.com/office/powerpoint/2010/main" val="3724905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des neutrinos au LAPP</a:t>
            </a:r>
            <a:endParaRPr lang="fr-FR" dirty="0"/>
          </a:p>
        </p:txBody>
      </p:sp>
      <p:sp>
        <p:nvSpPr>
          <p:cNvPr id="3" name="Espace réservé du contenu 2"/>
          <p:cNvSpPr>
            <a:spLocks noGrp="1"/>
          </p:cNvSpPr>
          <p:nvPr>
            <p:ph idx="1"/>
          </p:nvPr>
        </p:nvSpPr>
        <p:spPr>
          <a:xfrm>
            <a:off x="107505" y="1268760"/>
            <a:ext cx="9036496" cy="4896544"/>
          </a:xfrm>
        </p:spPr>
        <p:txBody>
          <a:bodyPr/>
          <a:lstStyle/>
          <a:p>
            <a:pPr>
              <a:buFont typeface="Symbol" panose="05050102010706020507" pitchFamily="18" charset="2"/>
              <a:buChar char="Þ"/>
            </a:pPr>
            <a:r>
              <a:rPr lang="fr-FR" dirty="0" smtClean="0">
                <a:solidFill>
                  <a:srgbClr val="C00000"/>
                </a:solidFill>
              </a:rPr>
              <a:t>Etude des propriétés des neutrinos avec </a:t>
            </a:r>
          </a:p>
          <a:p>
            <a:pPr marL="0" indent="0">
              <a:buNone/>
            </a:pPr>
            <a:r>
              <a:rPr lang="fr-FR" dirty="0">
                <a:solidFill>
                  <a:srgbClr val="C00000"/>
                </a:solidFill>
              </a:rPr>
              <a:t>	</a:t>
            </a:r>
            <a:r>
              <a:rPr lang="fr-FR" dirty="0" err="1" smtClean="0">
                <a:solidFill>
                  <a:srgbClr val="C00000"/>
                </a:solidFill>
              </a:rPr>
              <a:t>Stereo</a:t>
            </a:r>
            <a:r>
              <a:rPr lang="fr-FR" dirty="0">
                <a:solidFill>
                  <a:srgbClr val="C00000"/>
                </a:solidFill>
              </a:rPr>
              <a:t>, </a:t>
            </a:r>
            <a:r>
              <a:rPr lang="fr-FR" dirty="0" err="1">
                <a:solidFill>
                  <a:srgbClr val="C00000"/>
                </a:solidFill>
              </a:rPr>
              <a:t>SuperNEMO</a:t>
            </a:r>
            <a:r>
              <a:rPr lang="fr-FR" dirty="0">
                <a:solidFill>
                  <a:srgbClr val="C00000"/>
                </a:solidFill>
              </a:rPr>
              <a:t> et DUNE </a:t>
            </a:r>
          </a:p>
        </p:txBody>
      </p:sp>
      <p:sp>
        <p:nvSpPr>
          <p:cNvPr id="16" name="Espace réservé de la date 15"/>
          <p:cNvSpPr>
            <a:spLocks noGrp="1"/>
          </p:cNvSpPr>
          <p:nvPr>
            <p:ph type="dt" sz="half" idx="10"/>
          </p:nvPr>
        </p:nvSpPr>
        <p:spPr/>
        <p:txBody>
          <a:bodyPr/>
          <a:lstStyle/>
          <a:p>
            <a:r>
              <a:rPr lang="en-US" smtClean="0"/>
              <a:t>01/03/2018</a:t>
            </a:r>
            <a:endParaRPr lang="fr-BE" dirty="0"/>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170" y="4591476"/>
            <a:ext cx="4650096" cy="1534052"/>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166" y="3199448"/>
            <a:ext cx="4389120" cy="292608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076" y="2151698"/>
            <a:ext cx="1885950" cy="2095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Le LAPP dans l’espace: l'expérience AMS</a:t>
            </a:r>
            <a:endParaRPr lang="fr-FR" dirty="0"/>
          </a:p>
        </p:txBody>
      </p:sp>
      <p:sp>
        <p:nvSpPr>
          <p:cNvPr id="4" name="Espace réservé de la date 3"/>
          <p:cNvSpPr>
            <a:spLocks noGrp="1"/>
          </p:cNvSpPr>
          <p:nvPr>
            <p:ph type="dt" sz="half" idx="10"/>
          </p:nvPr>
        </p:nvSpPr>
        <p:spPr>
          <a:xfrm>
            <a:off x="457200" y="5924302"/>
            <a:ext cx="2133600" cy="365125"/>
          </a:xfrm>
        </p:spPr>
        <p:txBody>
          <a:bodyPr/>
          <a:lstStyle/>
          <a:p>
            <a:r>
              <a:rPr lang="en-US" smtClean="0"/>
              <a:t>01/03/2018</a:t>
            </a:r>
            <a:endParaRPr lang="fr-BE" dirty="0"/>
          </a:p>
        </p:txBody>
      </p:sp>
      <p:grpSp>
        <p:nvGrpSpPr>
          <p:cNvPr id="10" name="Group 4"/>
          <p:cNvGrpSpPr>
            <a:grpSpLocks/>
          </p:cNvGrpSpPr>
          <p:nvPr/>
        </p:nvGrpSpPr>
        <p:grpSpPr bwMode="auto">
          <a:xfrm>
            <a:off x="207963" y="3533229"/>
            <a:ext cx="4044950" cy="2632075"/>
            <a:chOff x="720" y="768"/>
            <a:chExt cx="2352" cy="1658"/>
          </a:xfrm>
        </p:grpSpPr>
        <p:pic>
          <p:nvPicPr>
            <p:cNvPr id="11" name="Picture 5" descr="Dscn1054"/>
            <p:cNvPicPr>
              <a:picLocks noChangeAspect="1" noChangeArrowheads="1"/>
            </p:cNvPicPr>
            <p:nvPr/>
          </p:nvPicPr>
          <p:blipFill>
            <a:blip r:embed="rId2" cstate="print"/>
            <a:srcRect/>
            <a:stretch>
              <a:fillRect/>
            </a:stretch>
          </p:blipFill>
          <p:spPr bwMode="auto">
            <a:xfrm>
              <a:off x="720" y="864"/>
              <a:ext cx="2352" cy="1562"/>
            </a:xfrm>
            <a:prstGeom prst="rect">
              <a:avLst/>
            </a:prstGeom>
            <a:noFill/>
            <a:ln w="28575">
              <a:noFill/>
              <a:miter lim="800000"/>
              <a:headEnd/>
              <a:tailEnd/>
            </a:ln>
          </p:spPr>
        </p:pic>
        <p:sp>
          <p:nvSpPr>
            <p:cNvPr id="12" name="Text Box 6"/>
            <p:cNvSpPr txBox="1">
              <a:spLocks noChangeArrowheads="1"/>
            </p:cNvSpPr>
            <p:nvPr/>
          </p:nvSpPr>
          <p:spPr bwMode="auto">
            <a:xfrm>
              <a:off x="720" y="768"/>
              <a:ext cx="2352" cy="173"/>
            </a:xfrm>
            <a:prstGeom prst="rect">
              <a:avLst/>
            </a:prstGeom>
            <a:solidFill>
              <a:schemeClr val="bg1"/>
            </a:solidFill>
            <a:ln w="19050">
              <a:noFill/>
              <a:miter lim="800000"/>
              <a:headEnd/>
              <a:tailEnd/>
            </a:ln>
          </p:spPr>
          <p:txBody>
            <a:bodyPr>
              <a:spAutoFit/>
            </a:bodyPr>
            <a:lstStyle/>
            <a:p>
              <a:r>
                <a:rPr lang="fr-FR" sz="1200" b="1" i="1">
                  <a:solidFill>
                    <a:srgbClr val="0000FF"/>
                  </a:solidFill>
                  <a:latin typeface="Times New Roman" pitchFamily="18" charset="0"/>
                </a:rPr>
                <a:t>Dedicated tools for assembly in clean room</a:t>
              </a:r>
            </a:p>
          </p:txBody>
        </p:sp>
      </p:grpSp>
      <p:sp>
        <p:nvSpPr>
          <p:cNvPr id="13" name="Rectangle 7"/>
          <p:cNvSpPr>
            <a:spLocks noChangeArrowheads="1"/>
          </p:cNvSpPr>
          <p:nvPr/>
        </p:nvSpPr>
        <p:spPr bwMode="auto">
          <a:xfrm>
            <a:off x="214313" y="3615681"/>
            <a:ext cx="2971800" cy="304800"/>
          </a:xfrm>
          <a:prstGeom prst="rect">
            <a:avLst/>
          </a:prstGeom>
          <a:solidFill>
            <a:schemeClr val="bg1"/>
          </a:solidFill>
          <a:ln w="9525">
            <a:noFill/>
            <a:miter lim="800000"/>
            <a:headEnd/>
            <a:tailEnd/>
          </a:ln>
        </p:spPr>
        <p:txBody>
          <a:bodyPr wrap="none" anchor="ctr">
            <a:spAutoFit/>
          </a:bodyPr>
          <a:lstStyle/>
          <a:p>
            <a:endParaRPr lang="fr-FR">
              <a:latin typeface="Calibri" pitchFamily="34" charset="0"/>
            </a:endParaRPr>
          </a:p>
        </p:txBody>
      </p:sp>
      <p:pic>
        <p:nvPicPr>
          <p:cNvPr id="14" name="Picture 8" descr="s97_10537_small"/>
          <p:cNvPicPr>
            <a:picLocks noChangeAspect="1" noChangeArrowheads="1"/>
          </p:cNvPicPr>
          <p:nvPr/>
        </p:nvPicPr>
        <p:blipFill>
          <a:blip r:embed="rId3" cstate="print"/>
          <a:srcRect b="6038"/>
          <a:stretch>
            <a:fillRect/>
          </a:stretch>
        </p:blipFill>
        <p:spPr bwMode="auto">
          <a:xfrm>
            <a:off x="323528" y="980728"/>
            <a:ext cx="3352800" cy="2371725"/>
          </a:xfrm>
          <a:prstGeom prst="rect">
            <a:avLst/>
          </a:prstGeom>
          <a:noFill/>
          <a:ln w="9525">
            <a:noFill/>
            <a:miter lim="800000"/>
            <a:headEnd/>
            <a:tailEnd/>
          </a:ln>
        </p:spPr>
      </p:pic>
      <p:sp>
        <p:nvSpPr>
          <p:cNvPr id="15" name="Oval 9"/>
          <p:cNvSpPr>
            <a:spLocks noChangeArrowheads="1"/>
          </p:cNvSpPr>
          <p:nvPr/>
        </p:nvSpPr>
        <p:spPr bwMode="auto">
          <a:xfrm>
            <a:off x="1433513" y="1777356"/>
            <a:ext cx="533400" cy="533400"/>
          </a:xfrm>
          <a:prstGeom prst="ellipse">
            <a:avLst/>
          </a:prstGeom>
          <a:noFill/>
          <a:ln w="19050">
            <a:solidFill>
              <a:srgbClr val="EB0D27"/>
            </a:solidFill>
            <a:round/>
            <a:headEnd type="none" w="sm" len="sm"/>
            <a:tailEnd type="none" w="sm" len="sm"/>
          </a:ln>
        </p:spPr>
        <p:txBody>
          <a:bodyPr wrap="none" anchor="ctr"/>
          <a:lstStyle/>
          <a:p>
            <a:pPr algn="ctr"/>
            <a:endParaRPr lang="fr-FR" sz="2400">
              <a:solidFill>
                <a:srgbClr val="EB0D27"/>
              </a:solidFill>
              <a:latin typeface="Times New Roman" pitchFamily="18" charset="0"/>
            </a:endParaRPr>
          </a:p>
        </p:txBody>
      </p:sp>
      <p:pic>
        <p:nvPicPr>
          <p:cNvPr id="23" name="Picture 4"/>
          <p:cNvPicPr>
            <a:picLocks noChangeAspect="1" noChangeArrowheads="1"/>
          </p:cNvPicPr>
          <p:nvPr/>
        </p:nvPicPr>
        <p:blipFill>
          <a:blip r:embed="rId4" cstate="print"/>
          <a:srcRect t="13620" r="58427" b="5447"/>
          <a:stretch>
            <a:fillRect/>
          </a:stretch>
        </p:blipFill>
        <p:spPr bwMode="auto">
          <a:xfrm>
            <a:off x="6084168" y="2120443"/>
            <a:ext cx="3143240" cy="4404901"/>
          </a:xfrm>
          <a:prstGeom prst="rect">
            <a:avLst/>
          </a:prstGeom>
          <a:noFill/>
          <a:ln w="9525">
            <a:noFill/>
            <a:miter lim="800000"/>
            <a:headEnd/>
            <a:tailEnd/>
          </a:ln>
        </p:spPr>
      </p:pic>
      <p:sp>
        <p:nvSpPr>
          <p:cNvPr id="24" name="Rectangle 3"/>
          <p:cNvSpPr>
            <a:spLocks noChangeArrowheads="1"/>
          </p:cNvSpPr>
          <p:nvPr/>
        </p:nvSpPr>
        <p:spPr bwMode="auto">
          <a:xfrm>
            <a:off x="3807994" y="1104780"/>
            <a:ext cx="5336006" cy="1015663"/>
          </a:xfrm>
          <a:prstGeom prst="rect">
            <a:avLst/>
          </a:prstGeom>
          <a:noFill/>
          <a:ln w="9525">
            <a:noFill/>
            <a:miter lim="800000"/>
            <a:headEnd/>
            <a:tailEnd/>
          </a:ln>
        </p:spPr>
        <p:txBody>
          <a:bodyPr wrap="square">
            <a:spAutoFit/>
          </a:bodyPr>
          <a:lstStyle/>
          <a:p>
            <a:pPr>
              <a:spcBef>
                <a:spcPct val="50000"/>
              </a:spcBef>
            </a:pPr>
            <a:r>
              <a:rPr lang="fr-FR" sz="2400" dirty="0" smtClean="0">
                <a:solidFill>
                  <a:srgbClr val="C00000"/>
                </a:solidFill>
                <a:sym typeface="Symbol" panose="05050102010706020507" pitchFamily="18" charset="2"/>
              </a:rPr>
              <a:t> recherche</a:t>
            </a:r>
            <a:r>
              <a:rPr lang="fr-FR" sz="2400" dirty="0" smtClean="0">
                <a:solidFill>
                  <a:srgbClr val="C00000"/>
                </a:solidFill>
              </a:rPr>
              <a:t> d’antimatière </a:t>
            </a:r>
            <a:r>
              <a:rPr lang="fr-FR" sz="2400" dirty="0">
                <a:solidFill>
                  <a:srgbClr val="C00000"/>
                </a:solidFill>
              </a:rPr>
              <a:t>dans </a:t>
            </a:r>
            <a:r>
              <a:rPr lang="fr-FR" sz="2400" dirty="0" smtClean="0">
                <a:solidFill>
                  <a:srgbClr val="C00000"/>
                </a:solidFill>
              </a:rPr>
              <a:t>l’espace</a:t>
            </a:r>
            <a:r>
              <a:rPr lang="fr-FR" sz="2400" dirty="0">
                <a:solidFill>
                  <a:srgbClr val="C00000"/>
                </a:solidFill>
              </a:rPr>
              <a:t> </a:t>
            </a:r>
            <a:endParaRPr lang="fr-FR" sz="800" dirty="0" smtClean="0">
              <a:solidFill>
                <a:srgbClr val="C00000"/>
              </a:solidFill>
            </a:endParaRPr>
          </a:p>
          <a:p>
            <a:pPr>
              <a:spcBef>
                <a:spcPct val="50000"/>
              </a:spcBef>
            </a:pPr>
            <a:r>
              <a:rPr lang="fr-FR" sz="2400" dirty="0" smtClean="0">
                <a:solidFill>
                  <a:srgbClr val="C00000"/>
                </a:solidFill>
                <a:sym typeface="Symbol" panose="05050102010706020507" pitchFamily="18" charset="2"/>
              </a:rPr>
              <a:t> recherche de</a:t>
            </a:r>
            <a:r>
              <a:rPr lang="fr-FR" sz="2400" dirty="0" smtClean="0">
                <a:solidFill>
                  <a:srgbClr val="C00000"/>
                </a:solidFill>
              </a:rPr>
              <a:t> matière noire</a:t>
            </a:r>
            <a:endParaRPr lang="fr-FR" sz="2400" dirty="0">
              <a:solidFill>
                <a:srgbClr val="C00000"/>
              </a:solidFill>
            </a:endParaRPr>
          </a:p>
        </p:txBody>
      </p:sp>
    </p:spTree>
    <p:extLst>
      <p:ext uri="{BB962C8B-B14F-4D97-AF65-F5344CB8AC3E}">
        <p14:creationId xmlns:p14="http://schemas.microsoft.com/office/powerpoint/2010/main" val="1266687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47575"/>
            <a:ext cx="9001000" cy="761145"/>
          </a:xfrm>
        </p:spPr>
        <p:txBody>
          <a:bodyPr>
            <a:normAutofit fontScale="90000"/>
          </a:bodyPr>
          <a:lstStyle/>
          <a:p>
            <a:r>
              <a:rPr lang="fr-FR" dirty="0" smtClean="0"/>
              <a:t>Le LAPP en Namibie avec HESS </a:t>
            </a:r>
            <a:r>
              <a:rPr lang="fr-FR" dirty="0"/>
              <a:t/>
            </a:r>
            <a:br>
              <a:rPr lang="fr-FR" dirty="0"/>
            </a:br>
            <a:r>
              <a:rPr lang="fr-FR" dirty="0" smtClean="0"/>
              <a:t> bientôt au Chili avec CTA</a:t>
            </a:r>
            <a:endParaRPr lang="fr-FR" dirty="0"/>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7" name="Image 4" descr="test1.jpg"/>
          <p:cNvPicPr>
            <a:picLocks noChangeAspect="1"/>
          </p:cNvPicPr>
          <p:nvPr/>
        </p:nvPicPr>
        <p:blipFill>
          <a:blip r:embed="rId2" cstate="print"/>
          <a:srcRect/>
          <a:stretch>
            <a:fillRect/>
          </a:stretch>
        </p:blipFill>
        <p:spPr bwMode="auto">
          <a:xfrm>
            <a:off x="5724127" y="1087244"/>
            <a:ext cx="3431111" cy="2505426"/>
          </a:xfrm>
          <a:prstGeom prst="rect">
            <a:avLst/>
          </a:prstGeom>
          <a:noFill/>
          <a:ln w="9525">
            <a:noFill/>
            <a:miter lim="800000"/>
            <a:headEnd/>
            <a:tailEnd/>
          </a:ln>
        </p:spPr>
      </p:pic>
      <p:sp>
        <p:nvSpPr>
          <p:cNvPr id="9" name="Rectangle 8"/>
          <p:cNvSpPr/>
          <p:nvPr/>
        </p:nvSpPr>
        <p:spPr>
          <a:xfrm>
            <a:off x="141134" y="1138931"/>
            <a:ext cx="5582994" cy="1508105"/>
          </a:xfrm>
          <a:prstGeom prst="rect">
            <a:avLst/>
          </a:prstGeom>
        </p:spPr>
        <p:txBody>
          <a:bodyPr wrap="square">
            <a:spAutoFit/>
          </a:bodyPr>
          <a:lstStyle/>
          <a:p>
            <a:endParaRPr lang="fr-FR" sz="2000" dirty="0"/>
          </a:p>
          <a:p>
            <a:pPr marL="342900" indent="-342900">
              <a:buFont typeface="Symbol" panose="05050102010706020507" pitchFamily="18" charset="2"/>
              <a:buChar char="Þ"/>
            </a:pPr>
            <a:r>
              <a:rPr lang="fr-FR" sz="2400" dirty="0" smtClean="0">
                <a:solidFill>
                  <a:srgbClr val="C00000"/>
                </a:solidFill>
                <a:sym typeface="Symbol" panose="05050102010706020507" pitchFamily="18" charset="2"/>
              </a:rPr>
              <a:t>Recherche </a:t>
            </a:r>
            <a:r>
              <a:rPr lang="fr-FR" sz="2400" dirty="0">
                <a:solidFill>
                  <a:srgbClr val="C00000"/>
                </a:solidFill>
                <a:sym typeface="Symbol" panose="05050102010706020507" pitchFamily="18" charset="2"/>
              </a:rPr>
              <a:t>de matière </a:t>
            </a:r>
            <a:r>
              <a:rPr lang="fr-FR" sz="2400" dirty="0" smtClean="0">
                <a:solidFill>
                  <a:srgbClr val="C00000"/>
                </a:solidFill>
                <a:sym typeface="Symbol" panose="05050102010706020507" pitchFamily="18" charset="2"/>
              </a:rPr>
              <a:t>noire</a:t>
            </a:r>
            <a:endParaRPr lang="fr-FR" sz="2400" dirty="0">
              <a:solidFill>
                <a:srgbClr val="C00000"/>
              </a:solidFill>
              <a:sym typeface="Symbol" panose="05050102010706020507" pitchFamily="18" charset="2"/>
            </a:endParaRPr>
          </a:p>
          <a:p>
            <a:endParaRPr lang="fr-FR" sz="2400" dirty="0" smtClean="0">
              <a:solidFill>
                <a:srgbClr val="C00000"/>
              </a:solidFill>
              <a:sym typeface="Symbol" panose="05050102010706020507" pitchFamily="18" charset="2"/>
            </a:endParaRPr>
          </a:p>
          <a:p>
            <a:pPr marL="342900" indent="-342900">
              <a:buFont typeface="Symbol" panose="05050102010706020507" pitchFamily="18" charset="2"/>
              <a:buChar char="Þ"/>
            </a:pPr>
            <a:r>
              <a:rPr lang="fr-FR" sz="2400" dirty="0">
                <a:solidFill>
                  <a:srgbClr val="C00000"/>
                </a:solidFill>
                <a:sym typeface="Symbol" panose="05050102010706020507" pitchFamily="18" charset="2"/>
              </a:rPr>
              <a:t>E</a:t>
            </a:r>
            <a:r>
              <a:rPr lang="fr-FR" sz="2400" dirty="0" smtClean="0">
                <a:solidFill>
                  <a:srgbClr val="C00000"/>
                </a:solidFill>
                <a:sym typeface="Symbol" panose="05050102010706020507" pitchFamily="18" charset="2"/>
              </a:rPr>
              <a:t>tude </a:t>
            </a:r>
            <a:r>
              <a:rPr lang="fr-FR" sz="2400" dirty="0">
                <a:solidFill>
                  <a:srgbClr val="C00000"/>
                </a:solidFill>
                <a:sym typeface="Symbol" panose="05050102010706020507" pitchFamily="18" charset="2"/>
              </a:rPr>
              <a:t>des sources de rayons </a:t>
            </a:r>
            <a:r>
              <a:rPr lang="fr-FR" sz="2400" dirty="0" smtClean="0">
                <a:solidFill>
                  <a:srgbClr val="C00000"/>
                </a:solidFill>
                <a:sym typeface="Symbol" panose="05050102010706020507" pitchFamily="18" charset="2"/>
              </a:rPr>
              <a:t>cosmiques</a:t>
            </a:r>
            <a:endParaRPr lang="fr-FR" sz="2400" dirty="0">
              <a:solidFill>
                <a:srgbClr val="C00000"/>
              </a:solidFill>
            </a:endParaRPr>
          </a:p>
        </p:txBody>
      </p:sp>
      <p:pic>
        <p:nvPicPr>
          <p:cNvPr id="3074" name="Picture 2" descr="https://www.cta-observatory.org/wp-content/themes/ctao/assets/img/CTA001_startseite_paranal_montage_bod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149080"/>
            <a:ext cx="7349770" cy="211762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369587" y="1022986"/>
            <a:ext cx="1631537" cy="369332"/>
          </a:xfrm>
          <a:prstGeom prst="rect">
            <a:avLst/>
          </a:prstGeom>
          <a:noFill/>
        </p:spPr>
        <p:txBody>
          <a:bodyPr wrap="none" rtlCol="0">
            <a:spAutoFit/>
          </a:bodyPr>
          <a:lstStyle/>
          <a:p>
            <a:r>
              <a:rPr lang="en-GB" dirty="0" smtClean="0"/>
              <a:t>HESS (</a:t>
            </a:r>
            <a:r>
              <a:rPr lang="en-GB" dirty="0" err="1" smtClean="0"/>
              <a:t>Namibie</a:t>
            </a:r>
            <a:r>
              <a:rPr lang="en-GB" dirty="0" smtClean="0"/>
              <a:t>)</a:t>
            </a:r>
            <a:endParaRPr lang="en-GB" dirty="0"/>
          </a:p>
        </p:txBody>
      </p:sp>
      <p:sp>
        <p:nvSpPr>
          <p:cNvPr id="10" name="ZoneTexte 9"/>
          <p:cNvSpPr txBox="1"/>
          <p:nvPr/>
        </p:nvSpPr>
        <p:spPr>
          <a:xfrm>
            <a:off x="715564" y="3916917"/>
            <a:ext cx="4092531" cy="646331"/>
          </a:xfrm>
          <a:prstGeom prst="rect">
            <a:avLst/>
          </a:prstGeom>
          <a:noFill/>
        </p:spPr>
        <p:txBody>
          <a:bodyPr wrap="none" rtlCol="0">
            <a:spAutoFit/>
          </a:bodyPr>
          <a:lstStyle/>
          <a:p>
            <a:r>
              <a:rPr lang="fr-FR" dirty="0">
                <a:solidFill>
                  <a:srgbClr val="C00000"/>
                </a:solidFill>
              </a:rPr>
              <a:t>CTA</a:t>
            </a:r>
            <a:r>
              <a:rPr lang="fr-FR" dirty="0"/>
              <a:t> en construction au Chili et à La Palma</a:t>
            </a:r>
          </a:p>
          <a:p>
            <a:endParaRPr lang="en-GB" dirty="0"/>
          </a:p>
        </p:txBody>
      </p:sp>
    </p:spTree>
    <p:extLst>
      <p:ext uri="{BB962C8B-B14F-4D97-AF65-F5344CB8AC3E}">
        <p14:creationId xmlns:p14="http://schemas.microsoft.com/office/powerpoint/2010/main" val="2647618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710" y="0"/>
            <a:ext cx="8229600" cy="648072"/>
          </a:xfrm>
        </p:spPr>
        <p:txBody>
          <a:bodyPr>
            <a:normAutofit fontScale="90000"/>
          </a:bodyPr>
          <a:lstStyle/>
          <a:p>
            <a:pPr algn="ctr"/>
            <a:r>
              <a:rPr lang="en-GB" dirty="0" err="1" smtClean="0"/>
              <a:t>En</a:t>
            </a:r>
            <a:r>
              <a:rPr lang="en-GB" dirty="0" smtClean="0"/>
              <a:t> 2016 le LAPP </a:t>
            </a:r>
            <a:r>
              <a:rPr lang="en-GB" dirty="0" err="1" smtClean="0"/>
              <a:t>rejoint</a:t>
            </a:r>
            <a:r>
              <a:rPr lang="en-GB" dirty="0" smtClean="0"/>
              <a:t> LSST</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sym typeface="Symbol" panose="05050102010706020507" pitchFamily="18" charset="2"/>
              </a:rPr>
              <a:t> </a:t>
            </a:r>
            <a:r>
              <a:rPr lang="en-GB" dirty="0" err="1" smtClean="0">
                <a:solidFill>
                  <a:srgbClr val="C00000"/>
                </a:solidFill>
              </a:rPr>
              <a:t>Étude</a:t>
            </a:r>
            <a:r>
              <a:rPr lang="en-GB" dirty="0" smtClean="0">
                <a:solidFill>
                  <a:srgbClr val="C00000"/>
                </a:solidFill>
              </a:rPr>
              <a:t> de </a:t>
            </a:r>
            <a:r>
              <a:rPr lang="en-GB" dirty="0" err="1">
                <a:solidFill>
                  <a:srgbClr val="C00000"/>
                </a:solidFill>
              </a:rPr>
              <a:t>l’énergie</a:t>
            </a:r>
            <a:r>
              <a:rPr lang="en-GB" dirty="0">
                <a:solidFill>
                  <a:srgbClr val="C00000"/>
                </a:solidFill>
              </a:rPr>
              <a:t> noire et de la </a:t>
            </a:r>
            <a:r>
              <a:rPr lang="en-GB" dirty="0" err="1">
                <a:solidFill>
                  <a:srgbClr val="C00000"/>
                </a:solidFill>
              </a:rPr>
              <a:t>matière</a:t>
            </a:r>
            <a:r>
              <a:rPr lang="en-GB" dirty="0">
                <a:solidFill>
                  <a:srgbClr val="C00000"/>
                </a:solidFill>
              </a:rPr>
              <a:t> </a:t>
            </a:r>
            <a:r>
              <a:rPr lang="en-GB" dirty="0" smtClean="0">
                <a:solidFill>
                  <a:srgbClr val="C00000"/>
                </a:solidFill>
              </a:rPr>
              <a:t>noire</a:t>
            </a:r>
            <a:endParaRPr lang="en-GB" dirty="0">
              <a:solidFill>
                <a:srgbClr val="C00000"/>
              </a:solidFill>
            </a:endParaRPr>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1028" name="Picture 4" descr="https://www.lsst.org/sites/default/files/styles/galleryformatter_slide/public/photogallery/Facility_CU_Nite-full.jpg?itok=ow0mopb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 y="2231131"/>
            <a:ext cx="47625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068960"/>
            <a:ext cx="4255823" cy="3191867"/>
          </a:xfrm>
          <a:prstGeom prst="rect">
            <a:avLst/>
          </a:prstGeom>
        </p:spPr>
      </p:pic>
      <p:sp>
        <p:nvSpPr>
          <p:cNvPr id="7" name="ZoneTexte 6"/>
          <p:cNvSpPr txBox="1"/>
          <p:nvPr/>
        </p:nvSpPr>
        <p:spPr>
          <a:xfrm>
            <a:off x="5219700" y="3068960"/>
            <a:ext cx="3366947" cy="369332"/>
          </a:xfrm>
          <a:prstGeom prst="rect">
            <a:avLst/>
          </a:prstGeom>
          <a:noFill/>
        </p:spPr>
        <p:txBody>
          <a:bodyPr wrap="none" rtlCol="0">
            <a:spAutoFit/>
          </a:bodyPr>
          <a:lstStyle/>
          <a:p>
            <a:r>
              <a:rPr lang="en-GB" dirty="0" err="1"/>
              <a:t>Télescope</a:t>
            </a:r>
            <a:r>
              <a:rPr lang="en-GB" dirty="0"/>
              <a:t> </a:t>
            </a:r>
            <a:r>
              <a:rPr lang="en-GB" dirty="0" err="1"/>
              <a:t>en</a:t>
            </a:r>
            <a:r>
              <a:rPr lang="en-GB" dirty="0"/>
              <a:t> construction au Chili</a:t>
            </a:r>
          </a:p>
        </p:txBody>
      </p:sp>
    </p:spTree>
    <p:extLst>
      <p:ext uri="{BB962C8B-B14F-4D97-AF65-F5344CB8AC3E}">
        <p14:creationId xmlns:p14="http://schemas.microsoft.com/office/powerpoint/2010/main" val="4049393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7" descr="aerial"/>
          <p:cNvPicPr>
            <a:picLocks noChangeAspect="1" noChangeArrowheads="1"/>
          </p:cNvPicPr>
          <p:nvPr/>
        </p:nvPicPr>
        <p:blipFill>
          <a:blip r:embed="rId2" cstate="print"/>
          <a:srcRect/>
          <a:stretch>
            <a:fillRect/>
          </a:stretch>
        </p:blipFill>
        <p:spPr bwMode="auto">
          <a:xfrm>
            <a:off x="179512" y="3261581"/>
            <a:ext cx="8712968" cy="2831715"/>
          </a:xfrm>
          <a:prstGeom prst="rect">
            <a:avLst/>
          </a:prstGeom>
          <a:noFill/>
        </p:spPr>
      </p:pic>
      <p:sp>
        <p:nvSpPr>
          <p:cNvPr id="2" name="Titre 1"/>
          <p:cNvSpPr>
            <a:spLocks noGrp="1"/>
          </p:cNvSpPr>
          <p:nvPr>
            <p:ph type="title"/>
          </p:nvPr>
        </p:nvSpPr>
        <p:spPr>
          <a:xfrm>
            <a:off x="0" y="-27384"/>
            <a:ext cx="9144000" cy="1143000"/>
          </a:xfrm>
        </p:spPr>
        <p:txBody>
          <a:bodyPr>
            <a:normAutofit/>
          </a:bodyPr>
          <a:lstStyle/>
          <a:p>
            <a:r>
              <a:rPr lang="fr-FR" dirty="0" err="1" smtClean="0"/>
              <a:t>Virgo</a:t>
            </a:r>
            <a:r>
              <a:rPr lang="fr-FR" dirty="0"/>
              <a:t> à Pise</a:t>
            </a:r>
          </a:p>
        </p:txBody>
      </p:sp>
      <p:sp>
        <p:nvSpPr>
          <p:cNvPr id="3" name="Espace réservé du contenu 2"/>
          <p:cNvSpPr>
            <a:spLocks noGrp="1"/>
          </p:cNvSpPr>
          <p:nvPr>
            <p:ph idx="1"/>
          </p:nvPr>
        </p:nvSpPr>
        <p:spPr>
          <a:xfrm>
            <a:off x="179512" y="1032841"/>
            <a:ext cx="8964488" cy="1256151"/>
          </a:xfrm>
        </p:spPr>
        <p:txBody>
          <a:bodyPr>
            <a:normAutofit lnSpcReduction="10000"/>
          </a:bodyPr>
          <a:lstStyle/>
          <a:p>
            <a:pPr marL="0" indent="0">
              <a:buNone/>
            </a:pPr>
            <a:r>
              <a:rPr lang="fr-FR" dirty="0" smtClean="0">
                <a:solidFill>
                  <a:srgbClr val="C00000"/>
                </a:solidFill>
                <a:sym typeface="Symbol" panose="05050102010706020507" pitchFamily="18" charset="2"/>
              </a:rPr>
              <a:t>Détection des ondes gravitationnelles</a:t>
            </a:r>
          </a:p>
          <a:p>
            <a:pPr>
              <a:buFont typeface="Symbol" panose="05050102010706020507" pitchFamily="18" charset="2"/>
              <a:buChar char="Þ"/>
            </a:pPr>
            <a:r>
              <a:rPr lang="fr-FR" dirty="0" smtClean="0">
                <a:solidFill>
                  <a:srgbClr val="C00000"/>
                </a:solidFill>
                <a:sym typeface="Symbol" panose="05050102010706020507" pitchFamily="18" charset="2"/>
              </a:rPr>
              <a:t>tests de la relativité générale</a:t>
            </a:r>
          </a:p>
          <a:p>
            <a:pPr>
              <a:buFont typeface="Symbol" panose="05050102010706020507" pitchFamily="18" charset="2"/>
              <a:buChar char="Þ"/>
            </a:pPr>
            <a:r>
              <a:rPr lang="fr-FR" dirty="0" smtClean="0">
                <a:solidFill>
                  <a:srgbClr val="C00000"/>
                </a:solidFill>
                <a:sym typeface="Symbol" panose="05050102010706020507" pitchFamily="18" charset="2"/>
              </a:rPr>
              <a:t>n</a:t>
            </a:r>
            <a:r>
              <a:rPr lang="fr-FR" dirty="0" smtClean="0">
                <a:solidFill>
                  <a:srgbClr val="C00000"/>
                </a:solidFill>
              </a:rPr>
              <a:t>ouvel outil pour l’observation et la compréhension du cosmos</a:t>
            </a:r>
          </a:p>
          <a:p>
            <a:endParaRPr lang="fr-FR" dirty="0" smtClean="0"/>
          </a:p>
          <a:p>
            <a:endParaRPr lang="fr-FR" dirty="0" smtClean="0"/>
          </a:p>
          <a:p>
            <a:endParaRPr lang="fr-FR" dirty="0" smtClean="0"/>
          </a:p>
          <a:p>
            <a:pPr>
              <a:buNone/>
            </a:pPr>
            <a:endParaRPr lang="fr-FR" dirty="0" smtClean="0"/>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76803" name="Picture 3"/>
          <p:cNvPicPr>
            <a:picLocks noChangeAspect="1" noChangeArrowheads="1"/>
          </p:cNvPicPr>
          <p:nvPr/>
        </p:nvPicPr>
        <p:blipFill>
          <a:blip r:embed="rId3" cstate="print"/>
          <a:srcRect/>
          <a:stretch>
            <a:fillRect/>
          </a:stretch>
        </p:blipFill>
        <p:spPr bwMode="auto">
          <a:xfrm>
            <a:off x="3528513" y="2420519"/>
            <a:ext cx="3059832" cy="1656553"/>
          </a:xfrm>
          <a:prstGeom prst="rect">
            <a:avLst/>
          </a:prstGeom>
          <a:noFill/>
          <a:ln w="9525">
            <a:noFill/>
            <a:miter lim="800000"/>
            <a:headEnd/>
            <a:tailEnd/>
          </a:ln>
        </p:spPr>
      </p:pic>
    </p:spTree>
    <p:extLst>
      <p:ext uri="{BB962C8B-B14F-4D97-AF65-F5344CB8AC3E}">
        <p14:creationId xmlns:p14="http://schemas.microsoft.com/office/powerpoint/2010/main" val="664360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dirty="0" err="1" smtClean="0"/>
              <a:t>Virgo</a:t>
            </a:r>
            <a:r>
              <a:rPr lang="fr-FR" dirty="0" smtClean="0"/>
              <a:t> au LAPP</a:t>
            </a:r>
            <a:endParaRPr lang="fr-FR" dirty="0"/>
          </a:p>
        </p:txBody>
      </p:sp>
      <p:pic>
        <p:nvPicPr>
          <p:cNvPr id="8" name="Picture 8" descr="http://lapp.in2p3.fr/IMG/jpg/imageVirgo.jpg"/>
          <p:cNvPicPr>
            <a:picLocks noChangeAspect="1" noChangeArrowheads="1"/>
          </p:cNvPicPr>
          <p:nvPr/>
        </p:nvPicPr>
        <p:blipFill>
          <a:blip r:embed="rId2" cstate="print"/>
          <a:srcRect r="45552"/>
          <a:stretch>
            <a:fillRect/>
          </a:stretch>
        </p:blipFill>
        <p:spPr bwMode="auto">
          <a:xfrm>
            <a:off x="251520" y="2907392"/>
            <a:ext cx="1872208" cy="2857500"/>
          </a:xfrm>
          <a:prstGeom prst="rect">
            <a:avLst/>
          </a:prstGeom>
          <a:noFill/>
        </p:spPr>
      </p:pic>
      <p:sp>
        <p:nvSpPr>
          <p:cNvPr id="13" name="Espace réservé de la date 12"/>
          <p:cNvSpPr>
            <a:spLocks noGrp="1"/>
          </p:cNvSpPr>
          <p:nvPr>
            <p:ph type="dt" sz="half" idx="10"/>
          </p:nvPr>
        </p:nvSpPr>
        <p:spPr/>
        <p:txBody>
          <a:bodyPr/>
          <a:lstStyle/>
          <a:p>
            <a:r>
              <a:rPr lang="en-US" smtClean="0"/>
              <a:t>01/03/2018</a:t>
            </a:r>
            <a:endParaRPr lang="fr-BE" dirty="0"/>
          </a:p>
        </p:txBody>
      </p:sp>
      <p:sp>
        <p:nvSpPr>
          <p:cNvPr id="14" name="ZoneTexte 13"/>
          <p:cNvSpPr txBox="1"/>
          <p:nvPr/>
        </p:nvSpPr>
        <p:spPr>
          <a:xfrm>
            <a:off x="733159" y="1103996"/>
            <a:ext cx="7233775" cy="1015663"/>
          </a:xfrm>
          <a:prstGeom prst="rect">
            <a:avLst/>
          </a:prstGeom>
          <a:solidFill>
            <a:schemeClr val="bg1"/>
          </a:solidFill>
        </p:spPr>
        <p:txBody>
          <a:bodyPr wrap="none" rtlCol="0">
            <a:spAutoFit/>
          </a:bodyPr>
          <a:lstStyle/>
          <a:p>
            <a:r>
              <a:rPr lang="en-GB" sz="2400" dirty="0" err="1" smtClean="0">
                <a:solidFill>
                  <a:srgbClr val="C00000"/>
                </a:solidFill>
              </a:rPr>
              <a:t>Découverte</a:t>
            </a:r>
            <a:r>
              <a:rPr lang="en-GB" sz="2400" dirty="0" smtClean="0">
                <a:solidFill>
                  <a:srgbClr val="C00000"/>
                </a:solidFill>
              </a:rPr>
              <a:t> des </a:t>
            </a:r>
            <a:r>
              <a:rPr lang="en-GB" sz="2400" dirty="0" err="1" smtClean="0">
                <a:solidFill>
                  <a:srgbClr val="C00000"/>
                </a:solidFill>
              </a:rPr>
              <a:t>ondes</a:t>
            </a:r>
            <a:r>
              <a:rPr lang="en-GB" sz="2400" dirty="0" smtClean="0">
                <a:solidFill>
                  <a:srgbClr val="C00000"/>
                </a:solidFill>
              </a:rPr>
              <a:t> </a:t>
            </a:r>
            <a:r>
              <a:rPr lang="en-GB" sz="2400" dirty="0" err="1" smtClean="0">
                <a:solidFill>
                  <a:srgbClr val="C00000"/>
                </a:solidFill>
              </a:rPr>
              <a:t>gravitationnelles</a:t>
            </a:r>
            <a:r>
              <a:rPr lang="en-GB" sz="2400" dirty="0" smtClean="0">
                <a:solidFill>
                  <a:srgbClr val="C00000"/>
                </a:solidFill>
              </a:rPr>
              <a:t> </a:t>
            </a:r>
            <a:r>
              <a:rPr lang="en-GB" sz="2400" dirty="0" err="1" smtClean="0">
                <a:solidFill>
                  <a:srgbClr val="C00000"/>
                </a:solidFill>
              </a:rPr>
              <a:t>en</a:t>
            </a:r>
            <a:r>
              <a:rPr lang="en-GB" sz="2400" dirty="0" smtClean="0">
                <a:solidFill>
                  <a:srgbClr val="C00000"/>
                </a:solidFill>
              </a:rPr>
              <a:t> </a:t>
            </a:r>
            <a:r>
              <a:rPr lang="en-GB" sz="2400" dirty="0" err="1" smtClean="0">
                <a:solidFill>
                  <a:srgbClr val="C00000"/>
                </a:solidFill>
              </a:rPr>
              <a:t>février</a:t>
            </a:r>
            <a:r>
              <a:rPr lang="en-GB" sz="2400" dirty="0" smtClean="0">
                <a:solidFill>
                  <a:srgbClr val="C00000"/>
                </a:solidFill>
              </a:rPr>
              <a:t> 2016 !</a:t>
            </a:r>
          </a:p>
          <a:p>
            <a:r>
              <a:rPr lang="en-GB" dirty="0" smtClean="0">
                <a:solidFill>
                  <a:srgbClr val="FF0000"/>
                </a:solidFill>
              </a:rPr>
              <a:t>	   </a:t>
            </a:r>
            <a:endParaRPr lang="en-GB" dirty="0">
              <a:solidFill>
                <a:srgbClr val="FF0000"/>
              </a:solidFill>
            </a:endParaRPr>
          </a:p>
          <a:p>
            <a:r>
              <a:rPr lang="en-GB" dirty="0" smtClean="0">
                <a:solidFill>
                  <a:srgbClr val="FF0000"/>
                </a:solidFill>
              </a:rPr>
              <a:t>	    </a:t>
            </a:r>
          </a:p>
        </p:txBody>
      </p:sp>
      <p:pic>
        <p:nvPicPr>
          <p:cNvPr id="3074" name="Picture 2" descr="http://lapp.in2p3.fr/IMG/jpg/advirgo_bancopti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4500" y="2909537"/>
            <a:ext cx="3877980" cy="29075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app.in2p3.fr/IMG/jpg/advirgo_banc_suspend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3841" y="2709913"/>
            <a:ext cx="2437491" cy="3252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obel Medal. Registered trademark of the Nobel Foundation. © ® The Nobel Foundation. Photo: Lovisa Engblom"/>
          <p:cNvPicPr>
            <a:picLocks noChangeAspect="1" noChangeArrowheads="1"/>
          </p:cNvPicPr>
          <p:nvPr/>
        </p:nvPicPr>
        <p:blipFill rotWithShape="1">
          <a:blip r:embed="rId5">
            <a:extLst>
              <a:ext uri="{28A0092B-C50C-407E-A947-70E740481C1C}">
                <a14:useLocalDpi xmlns:a14="http://schemas.microsoft.com/office/drawing/2010/main" val="0"/>
              </a:ext>
            </a:extLst>
          </a:blip>
          <a:srcRect l="18181" t="3503" r="13637" b="-3503"/>
          <a:stretch/>
        </p:blipFill>
        <p:spPr bwMode="auto">
          <a:xfrm>
            <a:off x="8030479" y="1067543"/>
            <a:ext cx="868987" cy="743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este20"/>
          <p:cNvPicPr>
            <a:picLocks noChangeArrowheads="1"/>
          </p:cNvPicPr>
          <p:nvPr/>
        </p:nvPicPr>
        <p:blipFill>
          <a:blip r:embed="rId2" cstate="print"/>
          <a:srcRect/>
          <a:stretch>
            <a:fillRect/>
          </a:stretch>
        </p:blipFill>
        <p:spPr bwMode="auto">
          <a:xfrm>
            <a:off x="6660704" y="1412776"/>
            <a:ext cx="2483296" cy="1526975"/>
          </a:xfrm>
          <a:prstGeom prst="rect">
            <a:avLst/>
          </a:prstGeom>
          <a:noFill/>
          <a:ln w="9525">
            <a:noFill/>
            <a:miter lim="800000"/>
            <a:headEnd/>
            <a:tailEnd/>
          </a:ln>
        </p:spPr>
      </p:pic>
      <p:sp>
        <p:nvSpPr>
          <p:cNvPr id="2" name="Titre 1"/>
          <p:cNvSpPr>
            <a:spLocks noGrp="1"/>
          </p:cNvSpPr>
          <p:nvPr>
            <p:ph type="title"/>
          </p:nvPr>
        </p:nvSpPr>
        <p:spPr>
          <a:xfrm>
            <a:off x="924585" y="10274"/>
            <a:ext cx="8229600" cy="987368"/>
          </a:xfrm>
        </p:spPr>
        <p:txBody>
          <a:bodyPr>
            <a:normAutofit fontScale="90000"/>
          </a:bodyPr>
          <a:lstStyle/>
          <a:p>
            <a:r>
              <a:rPr lang="en-GB" dirty="0" smtClean="0"/>
              <a:t>De </a:t>
            </a:r>
            <a:r>
              <a:rPr lang="en-GB" dirty="0" err="1" smtClean="0"/>
              <a:t>l’infiniment</a:t>
            </a:r>
            <a:r>
              <a:rPr lang="en-GB" dirty="0" smtClean="0"/>
              <a:t> petit à </a:t>
            </a:r>
            <a:r>
              <a:rPr lang="en-GB" dirty="0" err="1" smtClean="0"/>
              <a:t>l’infiniment</a:t>
            </a:r>
            <a:r>
              <a:rPr lang="en-GB" dirty="0" smtClean="0"/>
              <a:t> grand</a:t>
            </a:r>
            <a:endParaRPr lang="en-GB" dirty="0"/>
          </a:p>
        </p:txBody>
      </p:sp>
      <p:sp>
        <p:nvSpPr>
          <p:cNvPr id="3" name="Espace réservé du contenu 2"/>
          <p:cNvSpPr>
            <a:spLocks noGrp="1"/>
          </p:cNvSpPr>
          <p:nvPr>
            <p:ph idx="1"/>
          </p:nvPr>
        </p:nvSpPr>
        <p:spPr>
          <a:xfrm>
            <a:off x="457200" y="980728"/>
            <a:ext cx="8507288" cy="4896544"/>
          </a:xfrm>
        </p:spPr>
        <p:txBody>
          <a:bodyPr/>
          <a:lstStyle/>
          <a:p>
            <a:pPr marL="0" indent="0">
              <a:buNone/>
            </a:pPr>
            <a:r>
              <a:rPr lang="en-GB" dirty="0" smtClean="0"/>
              <a:t>Au LAPP on </a:t>
            </a:r>
            <a:r>
              <a:rPr lang="en-GB" dirty="0" err="1" smtClean="0"/>
              <a:t>étudie</a:t>
            </a:r>
            <a:r>
              <a:rPr lang="en-GB" dirty="0" smtClean="0"/>
              <a:t> :</a:t>
            </a:r>
          </a:p>
          <a:p>
            <a:pPr marL="0" indent="0">
              <a:buNone/>
            </a:pPr>
            <a:endParaRPr lang="en-GB" dirty="0" smtClean="0"/>
          </a:p>
          <a:p>
            <a:r>
              <a:rPr lang="en-GB" dirty="0">
                <a:solidFill>
                  <a:srgbClr val="C00000"/>
                </a:solidFill>
              </a:rPr>
              <a:t>l</a:t>
            </a:r>
            <a:r>
              <a:rPr lang="en-GB" dirty="0" smtClean="0">
                <a:solidFill>
                  <a:srgbClr val="C00000"/>
                </a:solidFill>
              </a:rPr>
              <a:t>a physique des </a:t>
            </a:r>
            <a:r>
              <a:rPr lang="en-GB" dirty="0" err="1" smtClean="0">
                <a:solidFill>
                  <a:srgbClr val="C00000"/>
                </a:solidFill>
              </a:rPr>
              <a:t>particules</a:t>
            </a:r>
            <a:r>
              <a:rPr lang="en-GB" dirty="0" smtClean="0">
                <a:solidFill>
                  <a:srgbClr val="C00000"/>
                </a:solidFill>
              </a:rPr>
              <a:t> </a:t>
            </a:r>
            <a:r>
              <a:rPr lang="en-GB" dirty="0" smtClean="0"/>
              <a:t>: </a:t>
            </a:r>
          </a:p>
          <a:p>
            <a:pPr marL="457200" lvl="1" indent="0">
              <a:buNone/>
            </a:pPr>
            <a:r>
              <a:rPr lang="en-GB" dirty="0" err="1" smtClean="0"/>
              <a:t>étude</a:t>
            </a:r>
            <a:r>
              <a:rPr lang="en-GB" dirty="0" smtClean="0"/>
              <a:t> des </a:t>
            </a:r>
            <a:r>
              <a:rPr lang="en-GB" dirty="0" err="1" smtClean="0"/>
              <a:t>constituants</a:t>
            </a:r>
            <a:r>
              <a:rPr lang="en-GB" dirty="0" smtClean="0"/>
              <a:t> </a:t>
            </a:r>
            <a:r>
              <a:rPr lang="en-GB" dirty="0" err="1" smtClean="0"/>
              <a:t>élémentaires</a:t>
            </a:r>
            <a:r>
              <a:rPr lang="en-GB" dirty="0" smtClean="0"/>
              <a:t> de la </a:t>
            </a:r>
            <a:r>
              <a:rPr lang="en-GB" dirty="0" err="1" smtClean="0"/>
              <a:t>matière</a:t>
            </a:r>
            <a:endParaRPr lang="en-GB" dirty="0" smtClean="0"/>
          </a:p>
          <a:p>
            <a:pPr marL="0" indent="0">
              <a:buNone/>
            </a:pPr>
            <a:endParaRPr lang="en-GB" dirty="0"/>
          </a:p>
          <a:p>
            <a:r>
              <a:rPr lang="en-GB" dirty="0">
                <a:solidFill>
                  <a:srgbClr val="C00000"/>
                </a:solidFill>
              </a:rPr>
              <a:t>l</a:t>
            </a:r>
            <a:r>
              <a:rPr lang="en-GB" dirty="0" smtClean="0">
                <a:solidFill>
                  <a:srgbClr val="C00000"/>
                </a:solidFill>
              </a:rPr>
              <a:t>es </a:t>
            </a:r>
            <a:r>
              <a:rPr lang="en-GB" dirty="0" err="1" smtClean="0">
                <a:solidFill>
                  <a:srgbClr val="C00000"/>
                </a:solidFill>
              </a:rPr>
              <a:t>astro-particules</a:t>
            </a:r>
            <a:r>
              <a:rPr lang="en-GB" dirty="0" smtClean="0">
                <a:solidFill>
                  <a:srgbClr val="C00000"/>
                </a:solidFill>
              </a:rPr>
              <a:t>, la </a:t>
            </a:r>
            <a:r>
              <a:rPr lang="en-GB" dirty="0" err="1" smtClean="0">
                <a:solidFill>
                  <a:srgbClr val="C00000"/>
                </a:solidFill>
              </a:rPr>
              <a:t>cosmologie</a:t>
            </a:r>
            <a:r>
              <a:rPr lang="en-GB" dirty="0" smtClean="0">
                <a:solidFill>
                  <a:srgbClr val="C00000"/>
                </a:solidFill>
              </a:rPr>
              <a:t> et les </a:t>
            </a:r>
            <a:r>
              <a:rPr lang="en-GB" dirty="0" err="1" smtClean="0">
                <a:solidFill>
                  <a:srgbClr val="C00000"/>
                </a:solidFill>
              </a:rPr>
              <a:t>ondes</a:t>
            </a:r>
            <a:r>
              <a:rPr lang="en-GB" dirty="0" smtClean="0">
                <a:solidFill>
                  <a:srgbClr val="C00000"/>
                </a:solidFill>
              </a:rPr>
              <a:t> </a:t>
            </a:r>
            <a:r>
              <a:rPr lang="en-GB" dirty="0" err="1" smtClean="0">
                <a:solidFill>
                  <a:srgbClr val="C00000"/>
                </a:solidFill>
              </a:rPr>
              <a:t>gravitationnelles</a:t>
            </a:r>
            <a:r>
              <a:rPr lang="en-GB" dirty="0" smtClean="0"/>
              <a:t>: </a:t>
            </a:r>
            <a:r>
              <a:rPr lang="en-GB" sz="2200" dirty="0" err="1" smtClean="0"/>
              <a:t>compréhension</a:t>
            </a:r>
            <a:r>
              <a:rPr lang="en-GB" sz="2200" dirty="0" smtClean="0"/>
              <a:t> de </a:t>
            </a:r>
            <a:r>
              <a:rPr lang="en-GB" sz="2200" dirty="0" err="1" smtClean="0"/>
              <a:t>l’évolution</a:t>
            </a:r>
            <a:r>
              <a:rPr lang="en-GB" sz="2200" dirty="0" smtClean="0"/>
              <a:t> de </a:t>
            </a:r>
            <a:r>
              <a:rPr lang="en-GB" sz="2200" dirty="0" err="1" smtClean="0"/>
              <a:t>l’Univers</a:t>
            </a:r>
            <a:r>
              <a:rPr lang="en-GB" sz="2200" dirty="0" smtClean="0"/>
              <a:t> et de </a:t>
            </a:r>
            <a:r>
              <a:rPr lang="en-GB" sz="2200" dirty="0" err="1" smtClean="0"/>
              <a:t>sa</a:t>
            </a:r>
            <a:r>
              <a:rPr lang="en-GB" sz="2200" dirty="0" smtClean="0"/>
              <a:t> composition</a:t>
            </a:r>
          </a:p>
          <a:p>
            <a:pPr marL="0" indent="0">
              <a:buNone/>
            </a:pPr>
            <a:endParaRPr lang="en-GB" dirty="0"/>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7" name="Picture 4" descr="https://www.lsst.org/sites/default/files/styles/galleryformatter_slide/public/photogallery/Facility_CU_Nite-full.jpg?itok=ow0mop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5" y="4686863"/>
            <a:ext cx="2376509" cy="148294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4" descr="test1.jpg"/>
          <p:cNvPicPr>
            <a:picLocks noChangeAspect="1"/>
          </p:cNvPicPr>
          <p:nvPr/>
        </p:nvPicPr>
        <p:blipFill>
          <a:blip r:embed="rId4" cstate="print"/>
          <a:srcRect/>
          <a:stretch>
            <a:fillRect/>
          </a:stretch>
        </p:blipFill>
        <p:spPr bwMode="auto">
          <a:xfrm>
            <a:off x="7199660" y="3880568"/>
            <a:ext cx="1836836" cy="1341273"/>
          </a:xfrm>
          <a:prstGeom prst="rect">
            <a:avLst/>
          </a:prstGeom>
          <a:noFill/>
          <a:ln w="9525">
            <a:noFill/>
            <a:miter lim="800000"/>
            <a:headEnd/>
            <a:tailEnd/>
          </a:ln>
        </p:spPr>
      </p:pic>
      <p:pic>
        <p:nvPicPr>
          <p:cNvPr id="10" name="Picture 17" descr="aerial"/>
          <p:cNvPicPr>
            <a:picLocks noChangeAspect="1" noChangeArrowheads="1"/>
          </p:cNvPicPr>
          <p:nvPr/>
        </p:nvPicPr>
        <p:blipFill>
          <a:blip r:embed="rId5" cstate="print"/>
          <a:srcRect/>
          <a:stretch>
            <a:fillRect/>
          </a:stretch>
        </p:blipFill>
        <p:spPr bwMode="auto">
          <a:xfrm>
            <a:off x="4829200" y="5311782"/>
            <a:ext cx="3600400" cy="1170130"/>
          </a:xfrm>
          <a:prstGeom prst="rect">
            <a:avLst/>
          </a:prstGeom>
          <a:noFill/>
        </p:spPr>
      </p:pic>
      <p:pic>
        <p:nvPicPr>
          <p:cNvPr id="11" name="Picture 8" descr="s97_10537_small"/>
          <p:cNvPicPr>
            <a:picLocks noChangeAspect="1" noChangeArrowheads="1"/>
          </p:cNvPicPr>
          <p:nvPr/>
        </p:nvPicPr>
        <p:blipFill>
          <a:blip r:embed="rId6" cstate="print"/>
          <a:srcRect b="6038"/>
          <a:stretch>
            <a:fillRect/>
          </a:stretch>
        </p:blipFill>
        <p:spPr bwMode="auto">
          <a:xfrm>
            <a:off x="3090562" y="4797152"/>
            <a:ext cx="1517492" cy="1073453"/>
          </a:xfrm>
          <a:prstGeom prst="rect">
            <a:avLst/>
          </a:prstGeom>
          <a:noFill/>
          <a:ln w="9525">
            <a:noFill/>
            <a:miter lim="800000"/>
            <a:headEnd/>
            <a:tailEnd/>
          </a:ln>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976" y="1216981"/>
            <a:ext cx="2441312" cy="805381"/>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19" y="14941"/>
            <a:ext cx="1092375" cy="604448"/>
          </a:xfrm>
          <a:prstGeom prst="rect">
            <a:avLst/>
          </a:prstGeom>
        </p:spPr>
      </p:pic>
    </p:spTree>
    <p:extLst>
      <p:ext uri="{BB962C8B-B14F-4D97-AF65-F5344CB8AC3E}">
        <p14:creationId xmlns:p14="http://schemas.microsoft.com/office/powerpoint/2010/main" val="3122360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0"/>
            <a:ext cx="8229600" cy="114727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rgbClr val="C00000"/>
                </a:solidFill>
                <a:effectLst/>
                <a:uLnTx/>
                <a:uFillTx/>
                <a:latin typeface="+mj-lt"/>
                <a:ea typeface="Tahoma" pitchFamily="34" charset="0"/>
                <a:cs typeface="Tahoma" pitchFamily="34" charset="0"/>
              </a:rPr>
              <a:t>Construire</a:t>
            </a:r>
            <a:r>
              <a:rPr kumimoji="0" lang="en-US" sz="3200" b="0" i="0" u="none" strike="noStrike" kern="1200" cap="none" spc="0" normalizeH="0" baseline="0" noProof="0" dirty="0" smtClean="0">
                <a:ln>
                  <a:noFill/>
                </a:ln>
                <a:solidFill>
                  <a:srgbClr val="C00000"/>
                </a:solidFill>
                <a:effectLst/>
                <a:uLnTx/>
                <a:uFillTx/>
                <a:latin typeface="+mj-lt"/>
                <a:ea typeface="Tahoma" pitchFamily="34" charset="0"/>
                <a:cs typeface="Tahoma" pitchFamily="34" charset="0"/>
              </a:rPr>
              <a:t> les </a:t>
            </a:r>
            <a:r>
              <a:rPr kumimoji="0" lang="en-US" sz="3200" b="0" i="0" u="none" strike="noStrike" kern="1200" cap="none" spc="0" normalizeH="0" baseline="0" noProof="0" dirty="0" err="1" smtClean="0">
                <a:ln>
                  <a:noFill/>
                </a:ln>
                <a:solidFill>
                  <a:srgbClr val="C00000"/>
                </a:solidFill>
                <a:effectLst/>
                <a:uLnTx/>
                <a:uFillTx/>
                <a:latin typeface="+mj-lt"/>
                <a:ea typeface="Tahoma" pitchFamily="34" charset="0"/>
                <a:cs typeface="Tahoma" pitchFamily="34" charset="0"/>
              </a:rPr>
              <a:t>détecteurs</a:t>
            </a:r>
            <a:endParaRPr kumimoji="0" lang="en-US" sz="3200" b="0" i="0" u="none" strike="noStrike" kern="1200" cap="none" spc="0" normalizeH="0" baseline="0" noProof="0" dirty="0" smtClean="0">
              <a:ln>
                <a:noFill/>
              </a:ln>
              <a:solidFill>
                <a:srgbClr val="C00000"/>
              </a:solidFill>
              <a:effectLst/>
              <a:uLnTx/>
              <a:uFillTx/>
              <a:latin typeface="+mj-lt"/>
              <a:ea typeface="Tahoma" pitchFamily="34" charset="0"/>
              <a:cs typeface="Tahoma" pitchFamily="34" charset="0"/>
            </a:endParaRPr>
          </a:p>
        </p:txBody>
      </p:sp>
      <p:sp>
        <p:nvSpPr>
          <p:cNvPr id="6" name="ZoneTexte 5"/>
          <p:cNvSpPr txBox="1"/>
          <p:nvPr/>
        </p:nvSpPr>
        <p:spPr>
          <a:xfrm>
            <a:off x="323528" y="980728"/>
            <a:ext cx="4464496" cy="1877437"/>
          </a:xfrm>
          <a:prstGeom prst="rect">
            <a:avLst/>
          </a:prstGeom>
          <a:noFill/>
          <a:effectLst>
            <a:innerShdw blurRad="63500" dist="50800" dir="2700000">
              <a:prstClr val="black">
                <a:alpha val="50000"/>
              </a:prstClr>
            </a:innerShdw>
          </a:effectLst>
        </p:spPr>
        <p:txBody>
          <a:bodyPr wrap="square" rtlCol="0">
            <a:spAutoFit/>
          </a:bodyPr>
          <a:lstStyle/>
          <a:p>
            <a:r>
              <a:rPr lang="fr-FR" dirty="0" smtClean="0"/>
              <a:t> </a:t>
            </a:r>
            <a:r>
              <a:rPr lang="fr-FR" sz="2000" dirty="0" smtClean="0"/>
              <a:t>Les services techniques: </a:t>
            </a:r>
          </a:p>
          <a:p>
            <a:pPr marL="342900" indent="-342900">
              <a:buFontTx/>
              <a:buChar char="-"/>
            </a:pPr>
            <a:r>
              <a:rPr lang="fr-FR" sz="2000" b="1" dirty="0"/>
              <a:t>m</a:t>
            </a:r>
            <a:r>
              <a:rPr lang="fr-FR" sz="2000" b="1" dirty="0" smtClean="0"/>
              <a:t>écanique</a:t>
            </a:r>
            <a:endParaRPr lang="fr-FR" sz="2000" dirty="0"/>
          </a:p>
          <a:p>
            <a:pPr marL="342900" indent="-342900">
              <a:buFontTx/>
              <a:buChar char="-"/>
            </a:pPr>
            <a:r>
              <a:rPr lang="fr-FR" sz="2000" b="1" dirty="0" smtClean="0"/>
              <a:t>électronique</a:t>
            </a:r>
            <a:r>
              <a:rPr lang="fr-FR" sz="2000" dirty="0" smtClean="0"/>
              <a:t> </a:t>
            </a:r>
            <a:endParaRPr lang="fr-FR" sz="2000" dirty="0"/>
          </a:p>
          <a:p>
            <a:pPr marL="342900" indent="-342900">
              <a:buFontTx/>
              <a:buChar char="-"/>
            </a:pPr>
            <a:r>
              <a:rPr lang="fr-FR" sz="2000" b="1" dirty="0" smtClean="0"/>
              <a:t>informatique</a:t>
            </a:r>
            <a:r>
              <a:rPr lang="fr-FR" sz="2000" dirty="0" smtClean="0"/>
              <a:t> </a:t>
            </a:r>
          </a:p>
          <a:p>
            <a:endParaRPr lang="fr-FR" sz="800" dirty="0" smtClean="0"/>
          </a:p>
          <a:p>
            <a:endParaRPr lang="fr-FR" sz="800" dirty="0" smtClean="0"/>
          </a:p>
          <a:p>
            <a:r>
              <a:rPr lang="fr-FR" sz="2000" dirty="0" smtClean="0">
                <a:solidFill>
                  <a:srgbClr val="6699FF"/>
                </a:solidFill>
                <a:sym typeface="Symbol" panose="05050102010706020507" pitchFamily="18" charset="2"/>
              </a:rPr>
              <a:t></a:t>
            </a:r>
            <a:r>
              <a:rPr lang="fr-FR" sz="2000" dirty="0" smtClean="0">
                <a:solidFill>
                  <a:srgbClr val="6699FF"/>
                </a:solidFill>
              </a:rPr>
              <a:t> 80 ingénieurs et techniciens</a:t>
            </a:r>
          </a:p>
        </p:txBody>
      </p:sp>
      <p:pic>
        <p:nvPicPr>
          <p:cNvPr id="8" name="Image 5" descr="brouillon9.jpg"/>
          <p:cNvPicPr>
            <a:picLocks noChangeAspect="1"/>
          </p:cNvPicPr>
          <p:nvPr/>
        </p:nvPicPr>
        <p:blipFill>
          <a:blip r:embed="rId2" cstate="print"/>
          <a:srcRect/>
          <a:stretch>
            <a:fillRect/>
          </a:stretch>
        </p:blipFill>
        <p:spPr bwMode="auto">
          <a:xfrm>
            <a:off x="5010925" y="1290147"/>
            <a:ext cx="3641696" cy="2424941"/>
          </a:xfrm>
          <a:prstGeom prst="rect">
            <a:avLst/>
          </a:prstGeom>
          <a:noFill/>
          <a:ln w="9525">
            <a:noFill/>
            <a:miter lim="800000"/>
            <a:headEnd/>
            <a:tailEnd/>
          </a:ln>
        </p:spPr>
      </p:pic>
      <p:pic>
        <p:nvPicPr>
          <p:cNvPr id="9" name="Image 2" descr="test1.jpg"/>
          <p:cNvPicPr>
            <a:picLocks noChangeAspect="1"/>
          </p:cNvPicPr>
          <p:nvPr/>
        </p:nvPicPr>
        <p:blipFill>
          <a:blip r:embed="rId3" cstate="print"/>
          <a:srcRect/>
          <a:stretch>
            <a:fillRect/>
          </a:stretch>
        </p:blipFill>
        <p:spPr bwMode="auto">
          <a:xfrm>
            <a:off x="443219" y="3573015"/>
            <a:ext cx="2023424" cy="2698263"/>
          </a:xfrm>
          <a:prstGeom prst="rect">
            <a:avLst/>
          </a:prstGeom>
          <a:noFill/>
          <a:ln w="9525">
            <a:noFill/>
            <a:miter lim="800000"/>
            <a:headEnd/>
            <a:tailEnd/>
          </a:ln>
        </p:spPr>
      </p:pic>
      <p:sp>
        <p:nvSpPr>
          <p:cNvPr id="11" name="Espace réservé de la date 10"/>
          <p:cNvSpPr>
            <a:spLocks noGrp="1"/>
          </p:cNvSpPr>
          <p:nvPr>
            <p:ph type="dt" sz="half" idx="10"/>
          </p:nvPr>
        </p:nvSpPr>
        <p:spPr/>
        <p:txBody>
          <a:bodyPr/>
          <a:lstStyle/>
          <a:p>
            <a:r>
              <a:rPr lang="en-US" smtClean="0"/>
              <a:t>01/03/2018</a:t>
            </a:r>
            <a:endParaRPr lang="fr-BE"/>
          </a:p>
        </p:txBody>
      </p:sp>
      <p:pic>
        <p:nvPicPr>
          <p:cNvPr id="2050" name="Picture 2" descr="http://lapp.in2p3.fr/IMG/jpg/Must_PhotoEnsem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75" y="3850742"/>
            <a:ext cx="1702237" cy="253415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133253" y="6021288"/>
            <a:ext cx="2111155" cy="369332"/>
          </a:xfrm>
          <a:prstGeom prst="rect">
            <a:avLst/>
          </a:prstGeom>
          <a:noFill/>
        </p:spPr>
        <p:txBody>
          <a:bodyPr wrap="none" rtlCol="0">
            <a:spAutoFit/>
          </a:bodyPr>
          <a:lstStyle/>
          <a:p>
            <a:r>
              <a:rPr lang="en-GB" dirty="0" smtClean="0"/>
              <a:t>Salle de </a:t>
            </a:r>
            <a:r>
              <a:rPr lang="en-GB" dirty="0" err="1" smtClean="0"/>
              <a:t>calcul</a:t>
            </a:r>
            <a:r>
              <a:rPr lang="en-GB" dirty="0" smtClean="0"/>
              <a:t> MUST</a:t>
            </a:r>
            <a:endParaRPr lang="en-GB" dirty="0"/>
          </a:p>
        </p:txBody>
      </p:sp>
      <p:pic>
        <p:nvPicPr>
          <p:cNvPr id="2054" name="Picture 6" descr="Figure 1 : La salle de contrôle AT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11" y="4167268"/>
            <a:ext cx="3096495" cy="1901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452413"/>
            <a:ext cx="184731" cy="369332"/>
          </a:xfrm>
          <a:prstGeom prst="rect">
            <a:avLst/>
          </a:prstGeom>
          <a:noFill/>
          <a:ln w="9525">
            <a:noFill/>
            <a:miter lim="800000"/>
            <a:headEnd/>
            <a:tailEnd/>
          </a:ln>
        </p:spPr>
        <p:txBody>
          <a:bodyPr wrap="none">
            <a:spAutoFit/>
          </a:bodyPr>
          <a:lstStyle/>
          <a:p>
            <a:endParaRPr lang="fr-FR">
              <a:latin typeface="Berlin Sans FB" pitchFamily="34" charset="0"/>
            </a:endParaRPr>
          </a:p>
        </p:txBody>
      </p:sp>
      <p:sp>
        <p:nvSpPr>
          <p:cNvPr id="55299" name="Rectangle 3"/>
          <p:cNvSpPr>
            <a:spLocks noChangeArrowheads="1"/>
          </p:cNvSpPr>
          <p:nvPr/>
        </p:nvSpPr>
        <p:spPr bwMode="auto">
          <a:xfrm>
            <a:off x="179512" y="908720"/>
            <a:ext cx="8507288" cy="4170372"/>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fr-FR" sz="2000" dirty="0" smtClean="0"/>
              <a:t>Des expérimentateurs </a:t>
            </a:r>
            <a:r>
              <a:rPr lang="fr-FR" sz="2000" dirty="0" smtClean="0">
                <a:solidFill>
                  <a:srgbClr val="6699FF"/>
                </a:solidFill>
              </a:rPr>
              <a:t>(</a:t>
            </a:r>
            <a:r>
              <a:rPr lang="fr-FR" sz="2000" dirty="0" smtClean="0">
                <a:solidFill>
                  <a:srgbClr val="6699FF"/>
                </a:solidFill>
                <a:sym typeface="Symbol" panose="05050102010706020507" pitchFamily="18" charset="2"/>
              </a:rPr>
              <a:t></a:t>
            </a:r>
            <a:r>
              <a:rPr lang="fr-FR" sz="2000" dirty="0" smtClean="0">
                <a:solidFill>
                  <a:srgbClr val="6699FF"/>
                </a:solidFill>
              </a:rPr>
              <a:t>35) </a:t>
            </a:r>
            <a:r>
              <a:rPr lang="fr-FR" sz="2000" dirty="0" smtClean="0"/>
              <a:t>chercheurs et enseignant-chercheurs</a:t>
            </a:r>
            <a:endParaRPr lang="fr-FR" sz="2000" dirty="0"/>
          </a:p>
          <a:p>
            <a:pPr>
              <a:spcBef>
                <a:spcPct val="50000"/>
              </a:spcBef>
            </a:pPr>
            <a:r>
              <a:rPr lang="fr-FR" sz="2000" dirty="0" smtClean="0">
                <a:solidFill>
                  <a:srgbClr val="6699FF"/>
                </a:solidFill>
              </a:rPr>
              <a:t>Au sein de grandes collaborations internationales , ils </a:t>
            </a:r>
            <a:r>
              <a:rPr lang="fr-FR" sz="2000" dirty="0">
                <a:solidFill>
                  <a:srgbClr val="6699FF"/>
                </a:solidFill>
              </a:rPr>
              <a:t>conçoivent, construisent et interprètent les résultats des </a:t>
            </a:r>
            <a:r>
              <a:rPr lang="fr-FR" sz="2000" dirty="0" smtClean="0">
                <a:solidFill>
                  <a:srgbClr val="6699FF"/>
                </a:solidFill>
              </a:rPr>
              <a:t>expériences</a:t>
            </a:r>
          </a:p>
          <a:p>
            <a:pPr>
              <a:spcBef>
                <a:spcPct val="50000"/>
              </a:spcBef>
            </a:pPr>
            <a:endParaRPr lang="fr-FR" sz="1000" dirty="0">
              <a:solidFill>
                <a:srgbClr val="6699FF"/>
              </a:solidFill>
            </a:endParaRPr>
          </a:p>
          <a:p>
            <a:pPr marL="342900" indent="-342900">
              <a:spcBef>
                <a:spcPct val="50000"/>
              </a:spcBef>
              <a:buFont typeface="Arial" panose="020B0604020202020204" pitchFamily="34" charset="0"/>
              <a:buChar char="•"/>
            </a:pPr>
            <a:r>
              <a:rPr lang="fr-FR" sz="2000" dirty="0" smtClean="0"/>
              <a:t>Des étudiants (en thèse ou en stage)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20)</a:t>
            </a:r>
            <a:endParaRPr lang="fr-FR" sz="2000" dirty="0" smtClean="0"/>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t>
            </a:r>
            <a:r>
              <a:rPr lang="fr-FR" sz="2000" dirty="0"/>
              <a:t>ingénieurs et techniciens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70)</a:t>
            </a:r>
            <a:endParaRPr lang="fr-FR" sz="2000" dirty="0"/>
          </a:p>
          <a:p>
            <a:pPr>
              <a:spcBef>
                <a:spcPct val="50000"/>
              </a:spcBef>
            </a:pPr>
            <a:r>
              <a:rPr lang="fr-FR" sz="2000" dirty="0">
                <a:solidFill>
                  <a:srgbClr val="6699FF"/>
                </a:solidFill>
              </a:rPr>
              <a:t>En informatique, électronique et  mécanique : ils réalisent les détecteurs.</a:t>
            </a:r>
          </a:p>
          <a:p>
            <a:pPr marL="342900" indent="-342900">
              <a:spcBef>
                <a:spcPct val="50000"/>
              </a:spcBef>
              <a:buFont typeface="Arial" panose="020B0604020202020204" pitchFamily="34" charset="0"/>
              <a:buChar char="•"/>
            </a:pPr>
            <a:endParaRPr lang="fr-FR" sz="1000" dirty="0" smtClean="0"/>
          </a:p>
          <a:p>
            <a:pPr marL="342900" indent="-342900">
              <a:spcBef>
                <a:spcPct val="50000"/>
              </a:spcBef>
              <a:buFont typeface="Arial" panose="020B0604020202020204" pitchFamily="34" charset="0"/>
              <a:buChar char="•"/>
            </a:pPr>
            <a:r>
              <a:rPr lang="fr-FR" sz="2000" dirty="0" smtClean="0"/>
              <a:t>Des administratifs </a:t>
            </a:r>
            <a:r>
              <a:rPr lang="fr-FR" sz="2000" dirty="0" smtClean="0">
                <a:solidFill>
                  <a:srgbClr val="0070C0"/>
                </a:solidFill>
              </a:rPr>
              <a:t>(</a:t>
            </a:r>
            <a:r>
              <a:rPr lang="fr-FR" sz="2000" dirty="0">
                <a:solidFill>
                  <a:srgbClr val="6699FF"/>
                </a:solidFill>
                <a:sym typeface="Symbol" panose="05050102010706020507" pitchFamily="18" charset="2"/>
              </a:rPr>
              <a:t> </a:t>
            </a:r>
            <a:r>
              <a:rPr lang="fr-FR" sz="2000" dirty="0" smtClean="0">
                <a:solidFill>
                  <a:srgbClr val="0070C0"/>
                </a:solidFill>
              </a:rPr>
              <a:t>10)</a:t>
            </a:r>
            <a:endParaRPr lang="fr-FR" sz="2000" dirty="0"/>
          </a:p>
          <a:p>
            <a:pPr>
              <a:spcBef>
                <a:spcPct val="50000"/>
              </a:spcBef>
            </a:pPr>
            <a:r>
              <a:rPr lang="fr-FR" sz="2000" dirty="0">
                <a:solidFill>
                  <a:srgbClr val="6699FF"/>
                </a:solidFill>
              </a:rPr>
              <a:t>Pour effectuer les commandes, </a:t>
            </a:r>
            <a:r>
              <a:rPr lang="fr-FR" sz="2000" dirty="0" smtClean="0">
                <a:solidFill>
                  <a:srgbClr val="6699FF"/>
                </a:solidFill>
              </a:rPr>
              <a:t>gérer, prévoir, communiquer…</a:t>
            </a:r>
          </a:p>
        </p:txBody>
      </p:sp>
      <p:sp>
        <p:nvSpPr>
          <p:cNvPr id="9" name="Titre 1"/>
          <p:cNvSpPr txBox="1">
            <a:spLocks/>
          </p:cNvSpPr>
          <p:nvPr/>
        </p:nvSpPr>
        <p:spPr>
          <a:xfrm>
            <a:off x="457200" y="-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dirty="0" smtClean="0">
                <a:ln>
                  <a:noFill/>
                </a:ln>
                <a:solidFill>
                  <a:srgbClr val="C00000"/>
                </a:solidFill>
                <a:effectLst/>
                <a:uLnTx/>
                <a:uFillTx/>
                <a:ea typeface="+mj-ea"/>
                <a:cs typeface="+mj-cs"/>
              </a:rPr>
              <a:t>Qui travaille au laboratoire?</a:t>
            </a:r>
            <a:endParaRPr kumimoji="0" lang="fr-FR" sz="3200" b="0" i="0" u="none" strike="noStrike" kern="1200" cap="none" spc="0" normalizeH="0" baseline="0" dirty="0">
              <a:ln>
                <a:noFill/>
              </a:ln>
              <a:solidFill>
                <a:srgbClr val="C00000"/>
              </a:solidFill>
              <a:effectLst/>
              <a:uLnTx/>
              <a:uFillTx/>
              <a:ea typeface="+mj-ea"/>
              <a:cs typeface="+mj-cs"/>
            </a:endParaRPr>
          </a:p>
        </p:txBody>
      </p:sp>
      <p:sp>
        <p:nvSpPr>
          <p:cNvPr id="5" name="Espace réservé de la date 4"/>
          <p:cNvSpPr>
            <a:spLocks noGrp="1"/>
          </p:cNvSpPr>
          <p:nvPr>
            <p:ph type="dt" sz="half" idx="10"/>
          </p:nvPr>
        </p:nvSpPr>
        <p:spPr/>
        <p:txBody>
          <a:bodyPr/>
          <a:lstStyle/>
          <a:p>
            <a:r>
              <a:rPr lang="en-US" smtClean="0"/>
              <a:t>01/03/2018</a:t>
            </a:r>
            <a:endParaRPr lang="fr-BE" dirty="0"/>
          </a:p>
        </p:txBody>
      </p:sp>
    </p:spTree>
    <p:extLst>
      <p:ext uri="{BB962C8B-B14F-4D97-AF65-F5344CB8AC3E}">
        <p14:creationId xmlns:p14="http://schemas.microsoft.com/office/powerpoint/2010/main" val="266724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sp>
        <p:nvSpPr>
          <p:cNvPr id="3" name="Espace réservé de la date 2"/>
          <p:cNvSpPr>
            <a:spLocks noGrp="1"/>
          </p:cNvSpPr>
          <p:nvPr>
            <p:ph type="dt" sz="half" idx="10"/>
          </p:nvPr>
        </p:nvSpPr>
        <p:spPr/>
        <p:txBody>
          <a:bodyPr/>
          <a:lstStyle/>
          <a:p>
            <a:r>
              <a:rPr lang="en-US" smtClean="0">
                <a:solidFill>
                  <a:srgbClr val="00B3CC"/>
                </a:solidFill>
              </a:rPr>
              <a:t>01/03/2018</a:t>
            </a:r>
            <a:endParaRPr lang="fr-FR" dirty="0">
              <a:solidFill>
                <a:srgbClr val="00B3CC"/>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11" y="14874"/>
            <a:ext cx="7784178" cy="6843126"/>
          </a:xfrm>
          <a:prstGeom prst="rect">
            <a:avLst/>
          </a:prstGeom>
        </p:spPr>
      </p:pic>
    </p:spTree>
    <p:extLst>
      <p:ext uri="{BB962C8B-B14F-4D97-AF65-F5344CB8AC3E}">
        <p14:creationId xmlns:p14="http://schemas.microsoft.com/office/powerpoint/2010/main" val="3586082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en-US" smtClean="0">
                <a:solidFill>
                  <a:srgbClr val="00B3CC"/>
                </a:solidFill>
              </a:rPr>
              <a:t>01/03/2018</a:t>
            </a:r>
            <a:endParaRPr lang="fr-FR" dirty="0">
              <a:solidFill>
                <a:srgbClr val="00B3CC"/>
              </a:solidFill>
            </a:endParaRPr>
          </a:p>
        </p:txBody>
      </p:sp>
      <p:sp>
        <p:nvSpPr>
          <p:cNvPr id="6" name="Espace réservé pour une image  5"/>
          <p:cNvSpPr>
            <a:spLocks noGrp="1"/>
          </p:cNvSpPr>
          <p:nvPr>
            <p:ph type="pic" sz="quarter" idx="13"/>
          </p:nvPr>
        </p:nvSpPr>
        <p:spPr/>
      </p:sp>
      <p:pic>
        <p:nvPicPr>
          <p:cNvPr id="9" name="Image 8"/>
          <p:cNvPicPr>
            <a:picLocks noChangeAspect="1"/>
          </p:cNvPicPr>
          <p:nvPr/>
        </p:nvPicPr>
        <p:blipFill>
          <a:blip r:embed="rId2"/>
          <a:stretch>
            <a:fillRect/>
          </a:stretch>
        </p:blipFill>
        <p:spPr>
          <a:xfrm>
            <a:off x="313044" y="836713"/>
            <a:ext cx="8435420" cy="5544616"/>
          </a:xfrm>
          <a:prstGeom prst="rect">
            <a:avLst/>
          </a:prstGeom>
        </p:spPr>
      </p:pic>
      <p:sp>
        <p:nvSpPr>
          <p:cNvPr id="7" name="Titre 6"/>
          <p:cNvSpPr>
            <a:spLocks noGrp="1"/>
          </p:cNvSpPr>
          <p:nvPr>
            <p:ph type="title"/>
          </p:nvPr>
        </p:nvSpPr>
        <p:spPr>
          <a:xfrm>
            <a:off x="0" y="243349"/>
            <a:ext cx="8859592" cy="450000"/>
          </a:xfrm>
        </p:spPr>
        <p:txBody>
          <a:bodyPr>
            <a:normAutofit fontScale="90000"/>
          </a:bodyPr>
          <a:lstStyle/>
          <a:p>
            <a:r>
              <a:rPr lang="en-GB" dirty="0" smtClean="0"/>
              <a:t>De </a:t>
            </a:r>
            <a:r>
              <a:rPr lang="en-GB" dirty="0" err="1" smtClean="0"/>
              <a:t>l’infiniment</a:t>
            </a:r>
            <a:r>
              <a:rPr lang="en-GB" dirty="0" smtClean="0"/>
              <a:t> grand à </a:t>
            </a:r>
            <a:r>
              <a:rPr lang="en-GB" dirty="0" err="1" smtClean="0"/>
              <a:t>l’infiniment</a:t>
            </a:r>
            <a:r>
              <a:rPr lang="en-GB" dirty="0" smtClean="0"/>
              <a:t> petit: la </a:t>
            </a:r>
            <a:r>
              <a:rPr lang="en-GB" dirty="0" err="1" smtClean="0"/>
              <a:t>matière</a:t>
            </a:r>
            <a:r>
              <a:rPr lang="en-GB" dirty="0" smtClean="0"/>
              <a:t> noire</a:t>
            </a:r>
            <a:endParaRPr lang="en-GB" dirty="0"/>
          </a:p>
        </p:txBody>
      </p:sp>
    </p:spTree>
    <p:extLst>
      <p:ext uri="{BB962C8B-B14F-4D97-AF65-F5344CB8AC3E}">
        <p14:creationId xmlns:p14="http://schemas.microsoft.com/office/powerpoint/2010/main" val="219282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mn-lt"/>
              </a:rPr>
              <a:t>La physique des particules, qu’est-ce c’est?</a:t>
            </a:r>
            <a:endParaRPr lang="fr-FR" dirty="0">
              <a:latin typeface="+mn-lt"/>
            </a:endParaRPr>
          </a:p>
        </p:txBody>
      </p:sp>
      <p:sp>
        <p:nvSpPr>
          <p:cNvPr id="3" name="Espace réservé du contenu 2"/>
          <p:cNvSpPr>
            <a:spLocks noGrp="1"/>
          </p:cNvSpPr>
          <p:nvPr>
            <p:ph idx="1"/>
          </p:nvPr>
        </p:nvSpPr>
        <p:spPr>
          <a:xfrm>
            <a:off x="510952" y="1187624"/>
            <a:ext cx="8229600" cy="2448272"/>
          </a:xfrm>
        </p:spPr>
        <p:txBody>
          <a:bodyPr>
            <a:normAutofit/>
          </a:bodyPr>
          <a:lstStyle/>
          <a:p>
            <a:pPr>
              <a:buNone/>
            </a:pPr>
            <a:r>
              <a:rPr lang="fr-FR" sz="2800" dirty="0" smtClean="0"/>
              <a:t>La </a:t>
            </a:r>
            <a:r>
              <a:rPr lang="fr-FR" sz="2800" dirty="0" smtClean="0">
                <a:solidFill>
                  <a:srgbClr val="4B3AC6"/>
                </a:solidFill>
              </a:rPr>
              <a:t>physique des particules </a:t>
            </a:r>
            <a:r>
              <a:rPr lang="fr-FR" sz="2800" dirty="0" smtClean="0"/>
              <a:t>cherche à déterminer quels sont les </a:t>
            </a:r>
            <a:r>
              <a:rPr lang="fr-FR" sz="2800" dirty="0" smtClean="0">
                <a:solidFill>
                  <a:srgbClr val="C00000"/>
                </a:solidFill>
              </a:rPr>
              <a:t>constituants élémentaires </a:t>
            </a:r>
            <a:r>
              <a:rPr lang="fr-FR" sz="2800" dirty="0" smtClean="0"/>
              <a:t>de la </a:t>
            </a:r>
            <a:r>
              <a:rPr lang="fr-FR" sz="2800" dirty="0" smtClean="0">
                <a:solidFill>
                  <a:srgbClr val="C00000"/>
                </a:solidFill>
              </a:rPr>
              <a:t>matière</a:t>
            </a:r>
            <a:r>
              <a:rPr lang="fr-FR" sz="2800" dirty="0" smtClean="0"/>
              <a:t> ainsi que les </a:t>
            </a:r>
            <a:r>
              <a:rPr lang="fr-FR" sz="2800" dirty="0" smtClean="0">
                <a:solidFill>
                  <a:srgbClr val="C00000"/>
                </a:solidFill>
              </a:rPr>
              <a:t>forces</a:t>
            </a:r>
            <a:r>
              <a:rPr lang="fr-FR" sz="2800" dirty="0" smtClean="0"/>
              <a:t> qui s’exercent entre eux</a:t>
            </a:r>
            <a:endParaRPr lang="fr-FR" sz="2800" dirty="0"/>
          </a:p>
        </p:txBody>
      </p:sp>
      <p:sp>
        <p:nvSpPr>
          <p:cNvPr id="4" name="Espace réservé de la date 3"/>
          <p:cNvSpPr>
            <a:spLocks noGrp="1"/>
          </p:cNvSpPr>
          <p:nvPr>
            <p:ph type="dt" sz="half" idx="10"/>
          </p:nvPr>
        </p:nvSpPr>
        <p:spPr/>
        <p:txBody>
          <a:bodyPr/>
          <a:lstStyle/>
          <a:p>
            <a:r>
              <a:rPr lang="en-US" smtClean="0"/>
              <a:t>15/01/2018</a:t>
            </a:r>
            <a:endParaRPr lang="fr-BE"/>
          </a:p>
        </p:txBody>
      </p:sp>
      <p:pic>
        <p:nvPicPr>
          <p:cNvPr id="5" name="Picture 4" descr="atom_zoom_b"/>
          <p:cNvPicPr>
            <a:picLocks noChangeAspect="1" noChangeArrowheads="1"/>
          </p:cNvPicPr>
          <p:nvPr/>
        </p:nvPicPr>
        <p:blipFill>
          <a:blip r:embed="rId2" cstate="print"/>
          <a:srcRect/>
          <a:stretch>
            <a:fillRect/>
          </a:stretch>
        </p:blipFill>
        <p:spPr bwMode="auto">
          <a:xfrm>
            <a:off x="395536" y="2918629"/>
            <a:ext cx="8460432" cy="3720533"/>
          </a:xfrm>
          <a:prstGeom prst="rect">
            <a:avLst/>
          </a:prstGeom>
          <a:noFill/>
        </p:spPr>
      </p:pic>
      <p:sp>
        <p:nvSpPr>
          <p:cNvPr id="6" name="ZoneTexte 5"/>
          <p:cNvSpPr txBox="1"/>
          <p:nvPr/>
        </p:nvSpPr>
        <p:spPr>
          <a:xfrm>
            <a:off x="6660232" y="3749627"/>
            <a:ext cx="2483768" cy="830997"/>
          </a:xfrm>
          <a:prstGeom prst="rect">
            <a:avLst/>
          </a:prstGeom>
          <a:noFill/>
        </p:spPr>
        <p:txBody>
          <a:bodyPr wrap="square" rtlCol="0">
            <a:spAutoFit/>
          </a:bodyPr>
          <a:lstStyle/>
          <a:p>
            <a:r>
              <a:rPr lang="fr-FR" sz="2400" dirty="0" smtClean="0">
                <a:solidFill>
                  <a:srgbClr val="C00000"/>
                </a:solidFill>
              </a:rPr>
              <a:t>= constituants </a:t>
            </a:r>
          </a:p>
          <a:p>
            <a:r>
              <a:rPr lang="fr-FR" sz="2400" dirty="0" smtClean="0">
                <a:solidFill>
                  <a:srgbClr val="C00000"/>
                </a:solidFill>
              </a:rPr>
              <a:t>fondamentaux?</a:t>
            </a:r>
            <a:endParaRPr lang="fr-FR" sz="2400" dirty="0">
              <a:solidFill>
                <a:srgbClr val="C00000"/>
              </a:solidFill>
            </a:endParaRPr>
          </a:p>
        </p:txBody>
      </p:sp>
      <p:sp>
        <p:nvSpPr>
          <p:cNvPr id="7" name="Ellipse 6"/>
          <p:cNvSpPr/>
          <p:nvPr/>
        </p:nvSpPr>
        <p:spPr>
          <a:xfrm rot="-2400000">
            <a:off x="6480412" y="1818256"/>
            <a:ext cx="2344325" cy="5020958"/>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5125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4282" y="-27384"/>
            <a:ext cx="8610600" cy="646331"/>
          </a:xfrm>
          <a:prstGeom prst="rect">
            <a:avLst/>
          </a:prstGeom>
          <a:noFill/>
          <a:ln w="9525">
            <a:noFill/>
            <a:miter lim="800000"/>
            <a:headEnd/>
            <a:tailEnd/>
          </a:ln>
        </p:spPr>
        <p:txBody>
          <a:bodyPr wrap="square">
            <a:spAutoFit/>
          </a:bodyPr>
          <a:lstStyle/>
          <a:p>
            <a:pPr algn="ctr">
              <a:spcBef>
                <a:spcPct val="0"/>
              </a:spcBef>
            </a:pPr>
            <a:r>
              <a:rPr lang="fr-FR" sz="3600" dirty="0" smtClean="0">
                <a:solidFill>
                  <a:srgbClr val="C00000"/>
                </a:solidFill>
                <a:ea typeface="+mj-ea"/>
                <a:cs typeface="+mj-cs"/>
              </a:rPr>
              <a:t>Les interactions fondamentales</a:t>
            </a:r>
            <a:endParaRPr lang="fr-FR" sz="3600" dirty="0">
              <a:solidFill>
                <a:srgbClr val="C00000"/>
              </a:solidFill>
              <a:ea typeface="+mj-ea"/>
              <a:cs typeface="+mj-cs"/>
            </a:endParaRPr>
          </a:p>
        </p:txBody>
      </p:sp>
      <p:sp>
        <p:nvSpPr>
          <p:cNvPr id="17411" name="Text Box 3"/>
          <p:cNvSpPr txBox="1">
            <a:spLocks noChangeArrowheads="1"/>
          </p:cNvSpPr>
          <p:nvPr/>
        </p:nvSpPr>
        <p:spPr bwMode="auto">
          <a:xfrm>
            <a:off x="642910" y="785794"/>
            <a:ext cx="7620000" cy="3539430"/>
          </a:xfrm>
          <a:prstGeom prst="rect">
            <a:avLst/>
          </a:prstGeom>
          <a:noFill/>
          <a:ln w="9525">
            <a:noFill/>
            <a:miter lim="800000"/>
            <a:headEnd/>
            <a:tailEnd/>
          </a:ln>
        </p:spPr>
        <p:txBody>
          <a:bodyPr>
            <a:spAutoFit/>
          </a:bodyPr>
          <a:lstStyle/>
          <a:p>
            <a:r>
              <a:rPr lang="fr-FR" sz="2400" dirty="0" smtClean="0"/>
              <a:t>En physique des particules, l’</a:t>
            </a:r>
            <a:r>
              <a:rPr lang="fr-FR" sz="2400" dirty="0" smtClean="0">
                <a:solidFill>
                  <a:srgbClr val="C00000"/>
                </a:solidFill>
              </a:rPr>
              <a:t>interaction</a:t>
            </a:r>
            <a:r>
              <a:rPr lang="fr-FR" sz="2400" dirty="0" smtClean="0"/>
              <a:t> qui s’exerce entre 2 particules élémentaires  de matière est décrite comme l’</a:t>
            </a:r>
            <a:r>
              <a:rPr lang="fr-FR" sz="2400" dirty="0" smtClean="0">
                <a:solidFill>
                  <a:srgbClr val="C00000"/>
                </a:solidFill>
              </a:rPr>
              <a:t>échange</a:t>
            </a:r>
            <a:r>
              <a:rPr lang="fr-FR" sz="2400" dirty="0" smtClean="0"/>
              <a:t> entre ces 2 particules d’une </a:t>
            </a:r>
            <a:r>
              <a:rPr lang="fr-FR" sz="2400" dirty="0" smtClean="0">
                <a:solidFill>
                  <a:srgbClr val="C00000"/>
                </a:solidFill>
              </a:rPr>
              <a:t>particule messagère</a:t>
            </a:r>
            <a:r>
              <a:rPr lang="fr-FR" sz="2400" dirty="0" smtClean="0"/>
              <a:t>.</a:t>
            </a:r>
          </a:p>
          <a:p>
            <a:endParaRPr lang="fr-FR" sz="2000" dirty="0" smtClean="0"/>
          </a:p>
          <a:p>
            <a:endParaRPr lang="fr-FR" sz="2000" dirty="0" smtClean="0"/>
          </a:p>
          <a:p>
            <a:endParaRPr lang="fr-FR" sz="2000" dirty="0" smtClean="0"/>
          </a:p>
          <a:p>
            <a:endParaRPr lang="fr-FR" sz="2000" dirty="0" smtClean="0"/>
          </a:p>
          <a:p>
            <a:endParaRPr lang="fr-FR" dirty="0" smtClean="0"/>
          </a:p>
          <a:p>
            <a:endParaRPr lang="fr-FR" dirty="0" smtClean="0"/>
          </a:p>
          <a:p>
            <a:endParaRPr lang="fr-FR" dirty="0" smtClean="0"/>
          </a:p>
          <a:p>
            <a:endParaRPr lang="fr-FR" b="1" dirty="0"/>
          </a:p>
        </p:txBody>
      </p:sp>
      <p:sp>
        <p:nvSpPr>
          <p:cNvPr id="17412" name="Text Box 15"/>
          <p:cNvSpPr txBox="1">
            <a:spLocks noChangeArrowheads="1"/>
          </p:cNvSpPr>
          <p:nvPr/>
        </p:nvSpPr>
        <p:spPr bwMode="auto">
          <a:xfrm>
            <a:off x="250825" y="4437063"/>
            <a:ext cx="4652963" cy="641350"/>
          </a:xfrm>
          <a:prstGeom prst="rect">
            <a:avLst/>
          </a:prstGeom>
          <a:noFill/>
          <a:ln w="9525">
            <a:noFill/>
            <a:miter lim="800000"/>
            <a:headEnd/>
            <a:tailEnd/>
          </a:ln>
        </p:spPr>
        <p:txBody>
          <a:bodyPr>
            <a:spAutoFit/>
          </a:bodyPr>
          <a:lstStyle/>
          <a:p>
            <a:r>
              <a:rPr lang="en-GB">
                <a:solidFill>
                  <a:schemeClr val="bg1"/>
                </a:solidFill>
              </a:rPr>
              <a:t>La portée de l’interaction d</a:t>
            </a:r>
            <a:r>
              <a:rPr lang="fr-FR">
                <a:solidFill>
                  <a:schemeClr val="bg1"/>
                </a:solidFill>
              </a:rPr>
              <a:t>épend de </a:t>
            </a:r>
            <a:r>
              <a:rPr lang="en-GB">
                <a:solidFill>
                  <a:schemeClr val="bg1"/>
                </a:solidFill>
              </a:rPr>
              <a:t>la masse de la particule messagère 	</a:t>
            </a:r>
          </a:p>
        </p:txBody>
      </p:sp>
      <p:grpSp>
        <p:nvGrpSpPr>
          <p:cNvPr id="2" name="Group 24"/>
          <p:cNvGrpSpPr>
            <a:grpSpLocks/>
          </p:cNvGrpSpPr>
          <p:nvPr/>
        </p:nvGrpSpPr>
        <p:grpSpPr bwMode="auto">
          <a:xfrm>
            <a:off x="5357818" y="2000240"/>
            <a:ext cx="2957503" cy="1647832"/>
            <a:chOff x="3168" y="1429"/>
            <a:chExt cx="2446" cy="1613"/>
          </a:xfrm>
        </p:grpSpPr>
        <p:grpSp>
          <p:nvGrpSpPr>
            <p:cNvPr id="3" name="Group 23"/>
            <p:cNvGrpSpPr>
              <a:grpSpLocks/>
            </p:cNvGrpSpPr>
            <p:nvPr/>
          </p:nvGrpSpPr>
          <p:grpSpPr bwMode="auto">
            <a:xfrm>
              <a:off x="3168" y="1429"/>
              <a:ext cx="2446" cy="1613"/>
              <a:chOff x="3168" y="1436"/>
              <a:chExt cx="2446" cy="1613"/>
            </a:xfrm>
          </p:grpSpPr>
          <p:pic>
            <p:nvPicPr>
              <p:cNvPr id="17431" name="Picture 14" descr="action_ballon"/>
              <p:cNvPicPr>
                <a:picLocks noChangeAspect="1" noChangeArrowheads="1"/>
              </p:cNvPicPr>
              <p:nvPr/>
            </p:nvPicPr>
            <p:blipFill>
              <a:blip r:embed="rId3" cstate="print"/>
              <a:srcRect/>
              <a:stretch>
                <a:fillRect/>
              </a:stretch>
            </p:blipFill>
            <p:spPr bwMode="auto">
              <a:xfrm>
                <a:off x="3168" y="1440"/>
                <a:ext cx="2446" cy="1609"/>
              </a:xfrm>
              <a:prstGeom prst="rect">
                <a:avLst/>
              </a:prstGeom>
              <a:noFill/>
              <a:ln w="9525">
                <a:noFill/>
                <a:miter lim="800000"/>
                <a:headEnd/>
                <a:tailEnd/>
              </a:ln>
            </p:spPr>
          </p:pic>
          <p:sp>
            <p:nvSpPr>
              <p:cNvPr id="17432" name="Text Box 16"/>
              <p:cNvSpPr txBox="1">
                <a:spLocks noChangeArrowheads="1"/>
              </p:cNvSpPr>
              <p:nvPr/>
            </p:nvSpPr>
            <p:spPr bwMode="auto">
              <a:xfrm>
                <a:off x="3286" y="1436"/>
                <a:ext cx="1237" cy="452"/>
              </a:xfrm>
              <a:prstGeom prst="rect">
                <a:avLst/>
              </a:prstGeom>
              <a:noFill/>
              <a:ln w="9525">
                <a:noFill/>
                <a:miter lim="800000"/>
                <a:headEnd/>
                <a:tailEnd/>
              </a:ln>
            </p:spPr>
            <p:txBody>
              <a:bodyPr>
                <a:spAutoFit/>
              </a:bodyPr>
              <a:lstStyle/>
              <a:p>
                <a:pPr algn="ctr"/>
                <a:r>
                  <a:rPr lang="en-GB" sz="1200" dirty="0">
                    <a:solidFill>
                      <a:schemeClr val="tx1"/>
                    </a:solidFill>
                    <a:latin typeface="Berlin Sans FB" pitchFamily="34" charset="0"/>
                  </a:rPr>
                  <a:t>Le </a:t>
                </a:r>
                <a:r>
                  <a:rPr lang="en-GB" sz="1200" dirty="0" err="1">
                    <a:solidFill>
                      <a:schemeClr val="tx1"/>
                    </a:solidFill>
                    <a:latin typeface="Berlin Sans FB" pitchFamily="34" charset="0"/>
                  </a:rPr>
                  <a:t>messager</a:t>
                </a:r>
                <a:r>
                  <a:rPr lang="en-GB" sz="1200" dirty="0">
                    <a:solidFill>
                      <a:schemeClr val="tx1"/>
                    </a:solidFill>
                    <a:latin typeface="Berlin Sans FB" pitchFamily="34" charset="0"/>
                  </a:rPr>
                  <a:t> de </a:t>
                </a:r>
                <a:r>
                  <a:rPr lang="en-GB" sz="1200" dirty="0" err="1">
                    <a:solidFill>
                      <a:schemeClr val="tx1"/>
                    </a:solidFill>
                    <a:latin typeface="Berlin Sans FB" pitchFamily="34" charset="0"/>
                  </a:rPr>
                  <a:t>l’interaction</a:t>
                </a:r>
                <a:endParaRPr lang="en-GB" sz="2400" dirty="0">
                  <a:solidFill>
                    <a:schemeClr val="tx1"/>
                  </a:solidFill>
                  <a:latin typeface="Berlin Sans FB" pitchFamily="34" charset="0"/>
                </a:endParaRPr>
              </a:p>
            </p:txBody>
          </p:sp>
          <p:sp>
            <p:nvSpPr>
              <p:cNvPr id="17433" name="Text Box 19"/>
              <p:cNvSpPr txBox="1">
                <a:spLocks noChangeArrowheads="1"/>
              </p:cNvSpPr>
              <p:nvPr/>
            </p:nvSpPr>
            <p:spPr bwMode="auto">
              <a:xfrm>
                <a:off x="4012" y="2175"/>
                <a:ext cx="928" cy="452"/>
              </a:xfrm>
              <a:prstGeom prst="rect">
                <a:avLst/>
              </a:prstGeom>
              <a:noFill/>
              <a:ln w="9525">
                <a:noFill/>
                <a:miter lim="800000"/>
                <a:headEnd/>
                <a:tailEnd/>
              </a:ln>
            </p:spPr>
            <p:txBody>
              <a:bodyPr wrap="square">
                <a:spAutoFit/>
              </a:bodyPr>
              <a:lstStyle/>
              <a:p>
                <a:pPr algn="ctr"/>
                <a:r>
                  <a:rPr lang="fr-FR" sz="1200" dirty="0" smtClean="0">
                    <a:solidFill>
                      <a:schemeClr val="tx1"/>
                    </a:solidFill>
                    <a:latin typeface="Berlin Sans FB" pitchFamily="34" charset="0"/>
                  </a:rPr>
                  <a:t>Portée de l’interaction</a:t>
                </a:r>
                <a:endParaRPr lang="fr-FR" sz="2400" dirty="0">
                  <a:solidFill>
                    <a:schemeClr val="tx1"/>
                  </a:solidFill>
                  <a:latin typeface="Berlin Sans FB" pitchFamily="34" charset="0"/>
                </a:endParaRPr>
              </a:p>
            </p:txBody>
          </p:sp>
        </p:grpSp>
        <p:sp>
          <p:nvSpPr>
            <p:cNvPr id="17429" name="Line 17"/>
            <p:cNvSpPr>
              <a:spLocks noChangeShapeType="1"/>
            </p:cNvSpPr>
            <p:nvPr/>
          </p:nvSpPr>
          <p:spPr bwMode="auto">
            <a:xfrm>
              <a:off x="4231" y="1639"/>
              <a:ext cx="206" cy="61"/>
            </a:xfrm>
            <a:prstGeom prst="line">
              <a:avLst/>
            </a:prstGeom>
            <a:noFill/>
            <a:ln w="9525">
              <a:solidFill>
                <a:schemeClr val="tx1"/>
              </a:solidFill>
              <a:round/>
              <a:headEnd/>
              <a:tailEnd type="triangle" w="med" len="med"/>
            </a:ln>
          </p:spPr>
          <p:txBody>
            <a:bodyPr wrap="none" anchor="ctr"/>
            <a:lstStyle/>
            <a:p>
              <a:endParaRPr lang="fr-FR">
                <a:latin typeface="Berlin Sans FB" pitchFamily="34" charset="0"/>
              </a:endParaRPr>
            </a:p>
          </p:txBody>
        </p:sp>
        <p:sp>
          <p:nvSpPr>
            <p:cNvPr id="17430" name="Line 18"/>
            <p:cNvSpPr>
              <a:spLocks noChangeShapeType="1"/>
            </p:cNvSpPr>
            <p:nvPr/>
          </p:nvSpPr>
          <p:spPr bwMode="auto">
            <a:xfrm>
              <a:off x="3925" y="2181"/>
              <a:ext cx="881" cy="0"/>
            </a:xfrm>
            <a:prstGeom prst="line">
              <a:avLst/>
            </a:prstGeom>
            <a:noFill/>
            <a:ln w="9525">
              <a:solidFill>
                <a:schemeClr val="tx1"/>
              </a:solidFill>
              <a:round/>
              <a:headEnd type="triangle" w="med" len="med"/>
              <a:tailEnd type="triangle" w="med" len="med"/>
            </a:ln>
          </p:spPr>
          <p:txBody>
            <a:bodyPr wrap="none" anchor="ctr"/>
            <a:lstStyle/>
            <a:p>
              <a:endParaRPr lang="fr-FR">
                <a:latin typeface="Berlin Sans FB" pitchFamily="34" charset="0"/>
              </a:endParaRPr>
            </a:p>
          </p:txBody>
        </p:sp>
      </p:grpSp>
      <p:grpSp>
        <p:nvGrpSpPr>
          <p:cNvPr id="4" name="Group 28"/>
          <p:cNvGrpSpPr>
            <a:grpSpLocks/>
          </p:cNvGrpSpPr>
          <p:nvPr/>
        </p:nvGrpSpPr>
        <p:grpSpPr bwMode="auto">
          <a:xfrm>
            <a:off x="571472" y="2071678"/>
            <a:ext cx="4759325" cy="1354138"/>
            <a:chOff x="411" y="1534"/>
            <a:chExt cx="2998" cy="853"/>
          </a:xfrm>
        </p:grpSpPr>
        <p:sp>
          <p:nvSpPr>
            <p:cNvPr id="17416" name="Text Box 13"/>
            <p:cNvSpPr txBox="1">
              <a:spLocks noChangeArrowheads="1"/>
            </p:cNvSpPr>
            <p:nvPr/>
          </p:nvSpPr>
          <p:spPr bwMode="auto">
            <a:xfrm>
              <a:off x="1584" y="1824"/>
              <a:ext cx="1825" cy="366"/>
            </a:xfrm>
            <a:prstGeom prst="rect">
              <a:avLst/>
            </a:prstGeom>
            <a:noFill/>
            <a:ln w="9525">
              <a:noFill/>
              <a:miter lim="800000"/>
              <a:headEnd/>
              <a:tailEnd/>
            </a:ln>
          </p:spPr>
          <p:txBody>
            <a:bodyPr>
              <a:spAutoFit/>
            </a:bodyPr>
            <a:lstStyle/>
            <a:p>
              <a:r>
                <a:rPr lang="fr-FR" sz="1600" dirty="0" smtClean="0">
                  <a:solidFill>
                    <a:srgbClr val="CC00CC"/>
                  </a:solidFill>
                  <a:latin typeface="Berlin Sans FB" pitchFamily="34" charset="0"/>
                </a:rPr>
                <a:t>Échange d’une particule messagère</a:t>
              </a:r>
              <a:endParaRPr lang="fr-FR" sz="2400" dirty="0">
                <a:solidFill>
                  <a:schemeClr val="tx1"/>
                </a:solidFill>
                <a:latin typeface="Berlin Sans FB" pitchFamily="34" charset="0"/>
              </a:endParaRPr>
            </a:p>
          </p:txBody>
        </p:sp>
        <p:grpSp>
          <p:nvGrpSpPr>
            <p:cNvPr id="5" name="Group 27"/>
            <p:cNvGrpSpPr>
              <a:grpSpLocks/>
            </p:cNvGrpSpPr>
            <p:nvPr/>
          </p:nvGrpSpPr>
          <p:grpSpPr bwMode="auto">
            <a:xfrm>
              <a:off x="411" y="1534"/>
              <a:ext cx="2237" cy="853"/>
              <a:chOff x="411" y="1534"/>
              <a:chExt cx="2237" cy="853"/>
            </a:xfrm>
          </p:grpSpPr>
          <p:sp>
            <p:nvSpPr>
              <p:cNvPr id="17418" name="Oval 4"/>
              <p:cNvSpPr>
                <a:spLocks noChangeArrowheads="1"/>
              </p:cNvSpPr>
              <p:nvPr/>
            </p:nvSpPr>
            <p:spPr bwMode="auto">
              <a:xfrm>
                <a:off x="411" y="1534"/>
                <a:ext cx="181" cy="181"/>
              </a:xfrm>
              <a:prstGeom prst="ellipse">
                <a:avLst/>
              </a:prstGeom>
              <a:solidFill>
                <a:srgbClr val="FF0000"/>
              </a:solidFill>
              <a:ln w="9525">
                <a:solidFill>
                  <a:schemeClr val="tx1"/>
                </a:solidFill>
                <a:round/>
                <a:headEnd/>
                <a:tailEnd/>
              </a:ln>
            </p:spPr>
            <p:txBody>
              <a:bodyPr wrap="none" anchor="ctr"/>
              <a:lstStyle/>
              <a:p>
                <a:endParaRPr lang="fr-FR">
                  <a:latin typeface="Berlin Sans FB" pitchFamily="34" charset="0"/>
                </a:endParaRPr>
              </a:p>
            </p:txBody>
          </p:sp>
          <p:sp>
            <p:nvSpPr>
              <p:cNvPr id="17419" name="Oval 5"/>
              <p:cNvSpPr>
                <a:spLocks noChangeArrowheads="1"/>
              </p:cNvSpPr>
              <p:nvPr/>
            </p:nvSpPr>
            <p:spPr bwMode="auto">
              <a:xfrm>
                <a:off x="411" y="2206"/>
                <a:ext cx="181" cy="181"/>
              </a:xfrm>
              <a:prstGeom prst="ellipse">
                <a:avLst/>
              </a:prstGeom>
              <a:solidFill>
                <a:schemeClr val="accent1"/>
              </a:solidFill>
              <a:ln w="9525">
                <a:solidFill>
                  <a:schemeClr val="tx1"/>
                </a:solidFill>
                <a:round/>
                <a:headEnd/>
                <a:tailEnd/>
              </a:ln>
            </p:spPr>
            <p:txBody>
              <a:bodyPr wrap="none" anchor="ctr"/>
              <a:lstStyle/>
              <a:p>
                <a:endParaRPr lang="fr-FR">
                  <a:latin typeface="Berlin Sans FB" pitchFamily="34" charset="0"/>
                </a:endParaRPr>
              </a:p>
            </p:txBody>
          </p:sp>
          <p:sp>
            <p:nvSpPr>
              <p:cNvPr id="17420" name="Line 6"/>
              <p:cNvSpPr>
                <a:spLocks noChangeShapeType="1"/>
              </p:cNvSpPr>
              <p:nvPr/>
            </p:nvSpPr>
            <p:spPr bwMode="auto">
              <a:xfrm>
                <a:off x="667" y="1665"/>
                <a:ext cx="544" cy="131"/>
              </a:xfrm>
              <a:prstGeom prst="line">
                <a:avLst/>
              </a:prstGeom>
              <a:noFill/>
              <a:ln w="28575">
                <a:solidFill>
                  <a:srgbClr val="FF0000"/>
                </a:solidFill>
                <a:round/>
                <a:headEnd/>
                <a:tailEnd type="triangle" w="med" len="med"/>
              </a:ln>
            </p:spPr>
            <p:txBody>
              <a:bodyPr wrap="none" anchor="ctr"/>
              <a:lstStyle/>
              <a:p>
                <a:endParaRPr lang="fr-FR">
                  <a:latin typeface="Berlin Sans FB" pitchFamily="34" charset="0"/>
                </a:endParaRPr>
              </a:p>
            </p:txBody>
          </p:sp>
          <p:sp>
            <p:nvSpPr>
              <p:cNvPr id="17421" name="Line 7"/>
              <p:cNvSpPr>
                <a:spLocks noChangeShapeType="1"/>
              </p:cNvSpPr>
              <p:nvPr/>
            </p:nvSpPr>
            <p:spPr bwMode="auto">
              <a:xfrm flipV="1">
                <a:off x="672" y="2208"/>
                <a:ext cx="532" cy="79"/>
              </a:xfrm>
              <a:prstGeom prst="line">
                <a:avLst/>
              </a:prstGeom>
              <a:noFill/>
              <a:ln w="28575">
                <a:solidFill>
                  <a:srgbClr val="FF0000"/>
                </a:solidFill>
                <a:round/>
                <a:headEnd/>
                <a:tailEnd type="triangle" w="med" len="med"/>
              </a:ln>
            </p:spPr>
            <p:txBody>
              <a:bodyPr wrap="none" anchor="ctr"/>
              <a:lstStyle/>
              <a:p>
                <a:endParaRPr lang="fr-FR">
                  <a:latin typeface="Berlin Sans FB" pitchFamily="34" charset="0"/>
                </a:endParaRPr>
              </a:p>
            </p:txBody>
          </p:sp>
          <p:sp>
            <p:nvSpPr>
              <p:cNvPr id="17422" name="Freeform 8"/>
              <p:cNvSpPr>
                <a:spLocks/>
              </p:cNvSpPr>
              <p:nvPr/>
            </p:nvSpPr>
            <p:spPr bwMode="auto">
              <a:xfrm>
                <a:off x="1198" y="1590"/>
                <a:ext cx="1450" cy="236"/>
              </a:xfrm>
              <a:custGeom>
                <a:avLst/>
                <a:gdLst>
                  <a:gd name="T0" fmla="*/ 0 w 1450"/>
                  <a:gd name="T1" fmla="*/ 200 h 236"/>
                  <a:gd name="T2" fmla="*/ 150 w 1450"/>
                  <a:gd name="T3" fmla="*/ 225 h 236"/>
                  <a:gd name="T4" fmla="*/ 357 w 1450"/>
                  <a:gd name="T5" fmla="*/ 231 h 236"/>
                  <a:gd name="T6" fmla="*/ 657 w 1450"/>
                  <a:gd name="T7" fmla="*/ 194 h 236"/>
                  <a:gd name="T8" fmla="*/ 1275 w 1450"/>
                  <a:gd name="T9" fmla="*/ 44 h 236"/>
                  <a:gd name="T10" fmla="*/ 1450 w 1450"/>
                  <a:gd name="T11" fmla="*/ 0 h 236"/>
                  <a:gd name="T12" fmla="*/ 0 60000 65536"/>
                  <a:gd name="T13" fmla="*/ 0 60000 65536"/>
                  <a:gd name="T14" fmla="*/ 0 60000 65536"/>
                  <a:gd name="T15" fmla="*/ 0 60000 65536"/>
                  <a:gd name="T16" fmla="*/ 0 60000 65536"/>
                  <a:gd name="T17" fmla="*/ 0 60000 65536"/>
                  <a:gd name="T18" fmla="*/ 0 w 1450"/>
                  <a:gd name="T19" fmla="*/ 0 h 236"/>
                  <a:gd name="T20" fmla="*/ 1450 w 1450"/>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450" h="236">
                    <a:moveTo>
                      <a:pt x="0" y="200"/>
                    </a:moveTo>
                    <a:cubicBezTo>
                      <a:pt x="45" y="210"/>
                      <a:pt x="91" y="220"/>
                      <a:pt x="150" y="225"/>
                    </a:cubicBezTo>
                    <a:cubicBezTo>
                      <a:pt x="209" y="230"/>
                      <a:pt x="273" y="236"/>
                      <a:pt x="357" y="231"/>
                    </a:cubicBezTo>
                    <a:cubicBezTo>
                      <a:pt x="441" y="226"/>
                      <a:pt x="504" y="225"/>
                      <a:pt x="657" y="194"/>
                    </a:cubicBezTo>
                    <a:cubicBezTo>
                      <a:pt x="810" y="163"/>
                      <a:pt x="1143" y="76"/>
                      <a:pt x="1275" y="44"/>
                    </a:cubicBezTo>
                    <a:cubicBezTo>
                      <a:pt x="1407" y="12"/>
                      <a:pt x="1428" y="6"/>
                      <a:pt x="1450" y="0"/>
                    </a:cubicBezTo>
                  </a:path>
                </a:pathLst>
              </a:custGeom>
              <a:noFill/>
              <a:ln w="28575">
                <a:solidFill>
                  <a:srgbClr val="FF0000"/>
                </a:solidFill>
                <a:round/>
                <a:headEnd/>
                <a:tailEnd/>
              </a:ln>
            </p:spPr>
            <p:txBody>
              <a:bodyPr wrap="none" anchor="ctr"/>
              <a:lstStyle/>
              <a:p>
                <a:endParaRPr lang="fr-FR">
                  <a:latin typeface="Berlin Sans FB" pitchFamily="34" charset="0"/>
                </a:endParaRPr>
              </a:p>
            </p:txBody>
          </p:sp>
          <p:sp>
            <p:nvSpPr>
              <p:cNvPr id="17423" name="Freeform 9"/>
              <p:cNvSpPr>
                <a:spLocks/>
              </p:cNvSpPr>
              <p:nvPr/>
            </p:nvSpPr>
            <p:spPr bwMode="auto">
              <a:xfrm>
                <a:off x="1173" y="2164"/>
                <a:ext cx="1338" cy="180"/>
              </a:xfrm>
              <a:custGeom>
                <a:avLst/>
                <a:gdLst>
                  <a:gd name="T0" fmla="*/ 0 w 1338"/>
                  <a:gd name="T1" fmla="*/ 61 h 180"/>
                  <a:gd name="T2" fmla="*/ 169 w 1338"/>
                  <a:gd name="T3" fmla="*/ 36 h 180"/>
                  <a:gd name="T4" fmla="*/ 469 w 1338"/>
                  <a:gd name="T5" fmla="*/ 24 h 180"/>
                  <a:gd name="T6" fmla="*/ 1338 w 1338"/>
                  <a:gd name="T7" fmla="*/ 180 h 180"/>
                  <a:gd name="T8" fmla="*/ 0 60000 65536"/>
                  <a:gd name="T9" fmla="*/ 0 60000 65536"/>
                  <a:gd name="T10" fmla="*/ 0 60000 65536"/>
                  <a:gd name="T11" fmla="*/ 0 60000 65536"/>
                  <a:gd name="T12" fmla="*/ 0 w 1338"/>
                  <a:gd name="T13" fmla="*/ 0 h 180"/>
                  <a:gd name="T14" fmla="*/ 1338 w 1338"/>
                  <a:gd name="T15" fmla="*/ 180 h 180"/>
                </a:gdLst>
                <a:ahLst/>
                <a:cxnLst>
                  <a:cxn ang="T8">
                    <a:pos x="T0" y="T1"/>
                  </a:cxn>
                  <a:cxn ang="T9">
                    <a:pos x="T2" y="T3"/>
                  </a:cxn>
                  <a:cxn ang="T10">
                    <a:pos x="T4" y="T5"/>
                  </a:cxn>
                  <a:cxn ang="T11">
                    <a:pos x="T6" y="T7"/>
                  </a:cxn>
                </a:cxnLst>
                <a:rect l="T12" t="T13" r="T14" b="T15"/>
                <a:pathLst>
                  <a:path w="1338" h="180">
                    <a:moveTo>
                      <a:pt x="0" y="61"/>
                    </a:moveTo>
                    <a:cubicBezTo>
                      <a:pt x="45" y="51"/>
                      <a:pt x="91" y="42"/>
                      <a:pt x="169" y="36"/>
                    </a:cubicBezTo>
                    <a:cubicBezTo>
                      <a:pt x="247" y="30"/>
                      <a:pt x="274" y="0"/>
                      <a:pt x="469" y="24"/>
                    </a:cubicBezTo>
                    <a:cubicBezTo>
                      <a:pt x="664" y="48"/>
                      <a:pt x="1193" y="155"/>
                      <a:pt x="1338" y="180"/>
                    </a:cubicBezTo>
                  </a:path>
                </a:pathLst>
              </a:custGeom>
              <a:noFill/>
              <a:ln w="28575">
                <a:solidFill>
                  <a:srgbClr val="FF0000"/>
                </a:solidFill>
                <a:round/>
                <a:headEnd/>
                <a:tailEnd/>
              </a:ln>
            </p:spPr>
            <p:txBody>
              <a:bodyPr wrap="none" anchor="ctr"/>
              <a:lstStyle/>
              <a:p>
                <a:endParaRPr lang="fr-FR">
                  <a:latin typeface="Berlin Sans FB" pitchFamily="34" charset="0"/>
                </a:endParaRPr>
              </a:p>
            </p:txBody>
          </p:sp>
          <p:grpSp>
            <p:nvGrpSpPr>
              <p:cNvPr id="6" name="Group 10"/>
              <p:cNvGrpSpPr>
                <a:grpSpLocks/>
              </p:cNvGrpSpPr>
              <p:nvPr/>
            </p:nvGrpSpPr>
            <p:grpSpPr bwMode="auto">
              <a:xfrm>
                <a:off x="1458" y="1834"/>
                <a:ext cx="79" cy="306"/>
                <a:chOff x="2472" y="2188"/>
                <a:chExt cx="79" cy="306"/>
              </a:xfrm>
            </p:grpSpPr>
            <p:sp>
              <p:nvSpPr>
                <p:cNvPr id="17426" name="Freeform 11"/>
                <p:cNvSpPr>
                  <a:spLocks/>
                </p:cNvSpPr>
                <p:nvPr/>
              </p:nvSpPr>
              <p:spPr bwMode="auto">
                <a:xfrm>
                  <a:off x="2472" y="2275"/>
                  <a:ext cx="79" cy="219"/>
                </a:xfrm>
                <a:custGeom>
                  <a:avLst/>
                  <a:gdLst>
                    <a:gd name="T0" fmla="*/ 53 w 79"/>
                    <a:gd name="T1" fmla="*/ 219 h 219"/>
                    <a:gd name="T2" fmla="*/ 3 w 79"/>
                    <a:gd name="T3" fmla="*/ 194 h 219"/>
                    <a:gd name="T4" fmla="*/ 72 w 79"/>
                    <a:gd name="T5" fmla="*/ 156 h 219"/>
                    <a:gd name="T6" fmla="*/ 9 w 79"/>
                    <a:gd name="T7" fmla="*/ 131 h 219"/>
                    <a:gd name="T8" fmla="*/ 78 w 79"/>
                    <a:gd name="T9" fmla="*/ 75 h 219"/>
                    <a:gd name="T10" fmla="*/ 15 w 79"/>
                    <a:gd name="T11" fmla="*/ 31 h 219"/>
                    <a:gd name="T12" fmla="*/ 53 w 79"/>
                    <a:gd name="T13" fmla="*/ 0 h 219"/>
                    <a:gd name="T14" fmla="*/ 0 60000 65536"/>
                    <a:gd name="T15" fmla="*/ 0 60000 65536"/>
                    <a:gd name="T16" fmla="*/ 0 60000 65536"/>
                    <a:gd name="T17" fmla="*/ 0 60000 65536"/>
                    <a:gd name="T18" fmla="*/ 0 60000 65536"/>
                    <a:gd name="T19" fmla="*/ 0 60000 65536"/>
                    <a:gd name="T20" fmla="*/ 0 60000 65536"/>
                    <a:gd name="T21" fmla="*/ 0 w 79"/>
                    <a:gd name="T22" fmla="*/ 0 h 219"/>
                    <a:gd name="T23" fmla="*/ 79 w 79"/>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219">
                      <a:moveTo>
                        <a:pt x="53" y="219"/>
                      </a:moveTo>
                      <a:cubicBezTo>
                        <a:pt x="26" y="212"/>
                        <a:pt x="0" y="205"/>
                        <a:pt x="3" y="194"/>
                      </a:cubicBezTo>
                      <a:cubicBezTo>
                        <a:pt x="6" y="183"/>
                        <a:pt x="71" y="166"/>
                        <a:pt x="72" y="156"/>
                      </a:cubicBezTo>
                      <a:cubicBezTo>
                        <a:pt x="73" y="146"/>
                        <a:pt x="8" y="144"/>
                        <a:pt x="9" y="131"/>
                      </a:cubicBezTo>
                      <a:cubicBezTo>
                        <a:pt x="10" y="118"/>
                        <a:pt x="77" y="92"/>
                        <a:pt x="78" y="75"/>
                      </a:cubicBezTo>
                      <a:cubicBezTo>
                        <a:pt x="79" y="58"/>
                        <a:pt x="19" y="43"/>
                        <a:pt x="15" y="31"/>
                      </a:cubicBezTo>
                      <a:cubicBezTo>
                        <a:pt x="11" y="19"/>
                        <a:pt x="47" y="5"/>
                        <a:pt x="53" y="0"/>
                      </a:cubicBezTo>
                    </a:path>
                  </a:pathLst>
                </a:custGeom>
                <a:noFill/>
                <a:ln w="28575">
                  <a:solidFill>
                    <a:srgbClr val="CC00CC"/>
                  </a:solidFill>
                  <a:round/>
                  <a:headEnd/>
                  <a:tailEnd/>
                </a:ln>
              </p:spPr>
              <p:txBody>
                <a:bodyPr wrap="none" anchor="ctr"/>
                <a:lstStyle/>
                <a:p>
                  <a:endParaRPr lang="fr-FR">
                    <a:latin typeface="Berlin Sans FB" pitchFamily="34" charset="0"/>
                  </a:endParaRPr>
                </a:p>
              </p:txBody>
            </p:sp>
            <p:sp>
              <p:nvSpPr>
                <p:cNvPr id="17427" name="Line 12"/>
                <p:cNvSpPr>
                  <a:spLocks noChangeShapeType="1"/>
                </p:cNvSpPr>
                <p:nvPr/>
              </p:nvSpPr>
              <p:spPr bwMode="auto">
                <a:xfrm flipV="1">
                  <a:off x="2512" y="2188"/>
                  <a:ext cx="0" cy="63"/>
                </a:xfrm>
                <a:prstGeom prst="line">
                  <a:avLst/>
                </a:prstGeom>
                <a:noFill/>
                <a:ln w="28575">
                  <a:solidFill>
                    <a:srgbClr val="CC00CC"/>
                  </a:solidFill>
                  <a:round/>
                  <a:headEnd/>
                  <a:tailEnd type="triangle" w="med" len="med"/>
                </a:ln>
              </p:spPr>
              <p:txBody>
                <a:bodyPr wrap="none" anchor="ctr"/>
                <a:lstStyle/>
                <a:p>
                  <a:endParaRPr lang="fr-FR">
                    <a:latin typeface="Berlin Sans FB" pitchFamily="34" charset="0"/>
                  </a:endParaRPr>
                </a:p>
              </p:txBody>
            </p:sp>
          </p:grpSp>
          <p:sp>
            <p:nvSpPr>
              <p:cNvPr id="17425" name="Rectangle 25"/>
              <p:cNvSpPr>
                <a:spLocks noChangeArrowheads="1"/>
              </p:cNvSpPr>
              <p:nvPr/>
            </p:nvSpPr>
            <p:spPr bwMode="auto">
              <a:xfrm>
                <a:off x="1018" y="1989"/>
                <a:ext cx="116" cy="288"/>
              </a:xfrm>
              <a:prstGeom prst="rect">
                <a:avLst/>
              </a:prstGeom>
              <a:noFill/>
              <a:ln w="9525">
                <a:noFill/>
                <a:miter lim="800000"/>
                <a:headEnd/>
                <a:tailEnd/>
              </a:ln>
            </p:spPr>
            <p:txBody>
              <a:bodyPr wrap="none">
                <a:spAutoFit/>
              </a:bodyPr>
              <a:lstStyle/>
              <a:p>
                <a:pPr>
                  <a:spcBef>
                    <a:spcPct val="0"/>
                  </a:spcBef>
                </a:pPr>
                <a:endParaRPr lang="en-US" sz="2400">
                  <a:solidFill>
                    <a:schemeClr val="tx1"/>
                  </a:solidFill>
                  <a:latin typeface="Berlin Sans FB" pitchFamily="34" charset="0"/>
                </a:endParaRPr>
              </a:p>
            </p:txBody>
          </p:sp>
        </p:grpSp>
      </p:grpSp>
      <p:sp>
        <p:nvSpPr>
          <p:cNvPr id="17415" name="Text Box 26"/>
          <p:cNvSpPr txBox="1">
            <a:spLocks noChangeArrowheads="1"/>
          </p:cNvSpPr>
          <p:nvPr/>
        </p:nvSpPr>
        <p:spPr bwMode="auto">
          <a:xfrm>
            <a:off x="304800" y="5867400"/>
            <a:ext cx="7967663" cy="1981200"/>
          </a:xfrm>
          <a:prstGeom prst="rect">
            <a:avLst/>
          </a:prstGeom>
          <a:noFill/>
          <a:ln w="9525">
            <a:noFill/>
            <a:miter lim="800000"/>
            <a:headEnd/>
            <a:tailEnd/>
          </a:ln>
        </p:spPr>
        <p:txBody>
          <a:bodyPr wrap="none">
            <a:spAutoFit/>
          </a:bodyPr>
          <a:lstStyle/>
          <a:p>
            <a:r>
              <a:rPr lang="en-GB" sz="2000" b="1" dirty="0">
                <a:solidFill>
                  <a:schemeClr val="bg1"/>
                </a:solidFill>
              </a:rPr>
              <a:t>Notre monde </a:t>
            </a:r>
            <a:r>
              <a:rPr lang="en-GB" sz="2000" b="1" dirty="0" err="1">
                <a:solidFill>
                  <a:schemeClr val="bg1"/>
                </a:solidFill>
              </a:rPr>
              <a:t>est</a:t>
            </a:r>
            <a:r>
              <a:rPr lang="en-GB" sz="2000" b="1" dirty="0">
                <a:solidFill>
                  <a:schemeClr val="bg1"/>
                </a:solidFill>
              </a:rPr>
              <a:t> </a:t>
            </a:r>
            <a:r>
              <a:rPr lang="en-GB" sz="2000" b="1" dirty="0" err="1">
                <a:solidFill>
                  <a:schemeClr val="bg1"/>
                </a:solidFill>
              </a:rPr>
              <a:t>régi</a:t>
            </a:r>
            <a:r>
              <a:rPr lang="en-GB" sz="2000" b="1" dirty="0">
                <a:solidFill>
                  <a:schemeClr val="bg1"/>
                </a:solidFill>
              </a:rPr>
              <a:t> par </a:t>
            </a:r>
            <a:r>
              <a:rPr lang="en-GB" sz="2000" b="1" dirty="0" err="1">
                <a:solidFill>
                  <a:schemeClr val="bg1"/>
                </a:solidFill>
              </a:rPr>
              <a:t>quatre</a:t>
            </a:r>
            <a:r>
              <a:rPr lang="en-GB" sz="2000" b="1" dirty="0">
                <a:solidFill>
                  <a:schemeClr val="bg1"/>
                </a:solidFill>
              </a:rPr>
              <a:t> interactions </a:t>
            </a:r>
            <a:r>
              <a:rPr lang="en-GB" sz="2000" b="1" dirty="0" err="1">
                <a:solidFill>
                  <a:schemeClr val="bg1"/>
                </a:solidFill>
              </a:rPr>
              <a:t>fondamentales</a:t>
            </a:r>
            <a:r>
              <a:rPr lang="en-GB" sz="2000" b="1" dirty="0">
                <a:solidFill>
                  <a:schemeClr val="bg1"/>
                </a:solidFill>
              </a:rPr>
              <a:t> :</a:t>
            </a:r>
            <a:r>
              <a:rPr lang="en-GB" sz="2000" dirty="0">
                <a:solidFill>
                  <a:schemeClr val="bg1"/>
                </a:solidFill>
              </a:rPr>
              <a:t> </a:t>
            </a:r>
          </a:p>
          <a:p>
            <a:r>
              <a:rPr lang="en-GB" sz="2000" dirty="0" err="1">
                <a:solidFill>
                  <a:schemeClr val="bg1"/>
                </a:solidFill>
              </a:rPr>
              <a:t>Lesquelles</a:t>
            </a:r>
            <a:r>
              <a:rPr lang="en-GB" sz="2000" dirty="0">
                <a:solidFill>
                  <a:schemeClr val="bg1"/>
                </a:solidFill>
              </a:rPr>
              <a:t> ?</a:t>
            </a:r>
            <a:endParaRPr lang="en-GB" sz="2400" dirty="0">
              <a:solidFill>
                <a:schemeClr val="tx1"/>
              </a:solidFill>
            </a:endParaRPr>
          </a:p>
          <a:p>
            <a:endParaRPr lang="en-GB" sz="2400" dirty="0">
              <a:solidFill>
                <a:schemeClr val="tx1"/>
              </a:solidFill>
            </a:endParaRPr>
          </a:p>
          <a:p>
            <a:pPr>
              <a:spcBef>
                <a:spcPct val="0"/>
              </a:spcBef>
            </a:pPr>
            <a:endParaRPr lang="fr-FR" sz="2400" dirty="0">
              <a:solidFill>
                <a:schemeClr val="tx1"/>
              </a:solidFill>
              <a:latin typeface="Arial" charset="0"/>
            </a:endParaRPr>
          </a:p>
        </p:txBody>
      </p:sp>
      <p:pic>
        <p:nvPicPr>
          <p:cNvPr id="26" name="Picture 3"/>
          <p:cNvPicPr>
            <a:picLocks noChangeAspect="1" noChangeArrowheads="1"/>
          </p:cNvPicPr>
          <p:nvPr/>
        </p:nvPicPr>
        <p:blipFill>
          <a:blip r:embed="rId4" cstate="print"/>
          <a:srcRect l="7047" t="52083" r="3905" b="5208"/>
          <a:stretch>
            <a:fillRect/>
          </a:stretch>
        </p:blipFill>
        <p:spPr bwMode="auto">
          <a:xfrm>
            <a:off x="571472" y="3714752"/>
            <a:ext cx="8143932" cy="3071810"/>
          </a:xfrm>
          <a:prstGeom prst="rect">
            <a:avLst/>
          </a:prstGeom>
          <a:noFill/>
          <a:ln w="9525">
            <a:noFill/>
            <a:miter lim="800000"/>
            <a:headEnd/>
            <a:tailEnd/>
          </a:ln>
        </p:spPr>
      </p:pic>
      <p:sp>
        <p:nvSpPr>
          <p:cNvPr id="27" name="ZoneTexte 26"/>
          <p:cNvSpPr txBox="1"/>
          <p:nvPr/>
        </p:nvSpPr>
        <p:spPr>
          <a:xfrm>
            <a:off x="2857488" y="4365104"/>
            <a:ext cx="564578" cy="523220"/>
          </a:xfrm>
          <a:prstGeom prst="rect">
            <a:avLst/>
          </a:prstGeom>
          <a:solidFill>
            <a:srgbClr val="474CB9"/>
          </a:solidFill>
          <a:ln>
            <a:solidFill>
              <a:schemeClr val="tx1"/>
            </a:solidFill>
          </a:ln>
        </p:spPr>
        <p:txBody>
          <a:bodyPr wrap="none" rtlCol="0">
            <a:spAutoFit/>
          </a:bodyPr>
          <a:lstStyle/>
          <a:p>
            <a:r>
              <a:rPr lang="fr-FR" sz="2800" b="1" dirty="0" smtClean="0">
                <a:solidFill>
                  <a:schemeClr val="bg1"/>
                </a:solidFill>
                <a:sym typeface="Symbol"/>
              </a:rPr>
              <a:t></a:t>
            </a:r>
            <a:r>
              <a:rPr lang="fr-FR" sz="2800" b="1" dirty="0" smtClean="0">
                <a:solidFill>
                  <a:schemeClr val="bg1"/>
                </a:solidFill>
              </a:rPr>
              <a:t>1</a:t>
            </a:r>
            <a:endParaRPr lang="fr-FR" sz="2800" b="1" dirty="0">
              <a:solidFill>
                <a:schemeClr val="bg1"/>
              </a:solidFill>
            </a:endParaRPr>
          </a:p>
        </p:txBody>
      </p:sp>
      <p:sp>
        <p:nvSpPr>
          <p:cNvPr id="28" name="ZoneTexte 27"/>
          <p:cNvSpPr txBox="1"/>
          <p:nvPr/>
        </p:nvSpPr>
        <p:spPr>
          <a:xfrm>
            <a:off x="2714612" y="5000636"/>
            <a:ext cx="942887" cy="523220"/>
          </a:xfrm>
          <a:prstGeom prst="rect">
            <a:avLst/>
          </a:prstGeom>
          <a:solidFill>
            <a:srgbClr val="474CB9"/>
          </a:solidFill>
          <a:ln>
            <a:solidFill>
              <a:schemeClr val="tx1"/>
            </a:solidFill>
          </a:ln>
        </p:spPr>
        <p:txBody>
          <a:bodyPr wrap="none" rtlCol="0">
            <a:spAutoFit/>
          </a:bodyPr>
          <a:lstStyle/>
          <a:p>
            <a:r>
              <a:rPr lang="fr-FR" sz="2800" b="1" dirty="0" smtClean="0">
                <a:solidFill>
                  <a:schemeClr val="bg1"/>
                </a:solidFill>
                <a:sym typeface="Symbol"/>
              </a:rPr>
              <a:t></a:t>
            </a:r>
            <a:r>
              <a:rPr lang="fr-FR" sz="2800" b="1" dirty="0" smtClean="0">
                <a:solidFill>
                  <a:schemeClr val="bg1"/>
                </a:solidFill>
              </a:rPr>
              <a:t>10</a:t>
            </a:r>
            <a:r>
              <a:rPr lang="fr-FR" sz="2800" b="1" baseline="30000" dirty="0" smtClean="0">
                <a:solidFill>
                  <a:schemeClr val="bg1"/>
                </a:solidFill>
              </a:rPr>
              <a:t>-2</a:t>
            </a:r>
            <a:endParaRPr lang="fr-FR" sz="2800" b="1" baseline="30000" dirty="0">
              <a:solidFill>
                <a:schemeClr val="bg1"/>
              </a:solidFill>
            </a:endParaRPr>
          </a:p>
        </p:txBody>
      </p:sp>
      <p:sp>
        <p:nvSpPr>
          <p:cNvPr id="29" name="ZoneTexte 28"/>
          <p:cNvSpPr txBox="1"/>
          <p:nvPr/>
        </p:nvSpPr>
        <p:spPr>
          <a:xfrm>
            <a:off x="2714612" y="5620424"/>
            <a:ext cx="942887" cy="523220"/>
          </a:xfrm>
          <a:prstGeom prst="rect">
            <a:avLst/>
          </a:prstGeom>
          <a:solidFill>
            <a:srgbClr val="474CB9"/>
          </a:solidFill>
          <a:ln>
            <a:solidFill>
              <a:schemeClr val="tx1"/>
            </a:solidFill>
          </a:ln>
        </p:spPr>
        <p:txBody>
          <a:bodyPr wrap="none" rtlCol="0">
            <a:spAutoFit/>
          </a:bodyPr>
          <a:lstStyle/>
          <a:p>
            <a:r>
              <a:rPr lang="fr-FR" sz="2800" b="1" dirty="0" smtClean="0">
                <a:solidFill>
                  <a:schemeClr val="bg1"/>
                </a:solidFill>
                <a:sym typeface="Symbol"/>
              </a:rPr>
              <a:t></a:t>
            </a:r>
            <a:r>
              <a:rPr lang="fr-FR" sz="2800" b="1" dirty="0" smtClean="0">
                <a:solidFill>
                  <a:schemeClr val="bg1"/>
                </a:solidFill>
              </a:rPr>
              <a:t>10</a:t>
            </a:r>
            <a:r>
              <a:rPr lang="fr-FR" sz="2800" b="1" baseline="30000" dirty="0" smtClean="0">
                <a:solidFill>
                  <a:schemeClr val="bg1"/>
                </a:solidFill>
              </a:rPr>
              <a:t>-6</a:t>
            </a:r>
            <a:endParaRPr lang="fr-FR" sz="2800" b="1" baseline="30000" dirty="0">
              <a:solidFill>
                <a:schemeClr val="bg1"/>
              </a:solidFill>
            </a:endParaRPr>
          </a:p>
        </p:txBody>
      </p:sp>
      <p:sp>
        <p:nvSpPr>
          <p:cNvPr id="30" name="ZoneTexte 29"/>
          <p:cNvSpPr txBox="1"/>
          <p:nvPr/>
        </p:nvSpPr>
        <p:spPr>
          <a:xfrm>
            <a:off x="2714612" y="6215082"/>
            <a:ext cx="1064715" cy="523220"/>
          </a:xfrm>
          <a:prstGeom prst="rect">
            <a:avLst/>
          </a:prstGeom>
          <a:solidFill>
            <a:srgbClr val="474CB9"/>
          </a:solidFill>
          <a:ln>
            <a:solidFill>
              <a:schemeClr val="tx1"/>
            </a:solidFill>
          </a:ln>
        </p:spPr>
        <p:txBody>
          <a:bodyPr wrap="square" rtlCol="0">
            <a:spAutoFit/>
          </a:bodyPr>
          <a:lstStyle/>
          <a:p>
            <a:r>
              <a:rPr lang="fr-FR" sz="2800" b="1" dirty="0" smtClean="0">
                <a:solidFill>
                  <a:schemeClr val="bg1"/>
                </a:solidFill>
                <a:sym typeface="Symbol"/>
              </a:rPr>
              <a:t></a:t>
            </a:r>
            <a:r>
              <a:rPr lang="fr-FR" sz="2800" b="1" dirty="0" smtClean="0">
                <a:solidFill>
                  <a:schemeClr val="bg1"/>
                </a:solidFill>
              </a:rPr>
              <a:t>10</a:t>
            </a:r>
            <a:r>
              <a:rPr lang="fr-FR" sz="2800" b="1" baseline="30000" dirty="0" smtClean="0">
                <a:solidFill>
                  <a:schemeClr val="bg1"/>
                </a:solidFill>
              </a:rPr>
              <a:t>-38</a:t>
            </a:r>
            <a:endParaRPr lang="fr-FR" sz="2800" b="1" baseline="30000" dirty="0">
              <a:solidFill>
                <a:schemeClr val="bg1"/>
              </a:solidFill>
            </a:endParaRPr>
          </a:p>
        </p:txBody>
      </p:sp>
      <p:sp>
        <p:nvSpPr>
          <p:cNvPr id="31" name="Espace réservé de la date 30"/>
          <p:cNvSpPr>
            <a:spLocks noGrp="1"/>
          </p:cNvSpPr>
          <p:nvPr>
            <p:ph type="dt" sz="half" idx="10"/>
          </p:nvPr>
        </p:nvSpPr>
        <p:spPr/>
        <p:txBody>
          <a:bodyPr/>
          <a:lstStyle/>
          <a:p>
            <a:r>
              <a:rPr lang="en-US" smtClean="0"/>
              <a:t>15/01/2018</a:t>
            </a:r>
            <a:endParaRPr lang="fr-BE"/>
          </a:p>
        </p:txBody>
      </p:sp>
    </p:spTree>
    <p:extLst>
      <p:ext uri="{BB962C8B-B14F-4D97-AF65-F5344CB8AC3E}">
        <p14:creationId xmlns:p14="http://schemas.microsoft.com/office/powerpoint/2010/main" val="3910500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Résumé: particules élémentaires et forces</a:t>
            </a:r>
            <a:endParaRPr lang="fr-FR" dirty="0"/>
          </a:p>
        </p:txBody>
      </p:sp>
      <p:sp>
        <p:nvSpPr>
          <p:cNvPr id="14" name="Espace réservé du contenu 13"/>
          <p:cNvSpPr>
            <a:spLocks noGrp="1"/>
          </p:cNvSpPr>
          <p:nvPr>
            <p:ph idx="1"/>
          </p:nvPr>
        </p:nvSpPr>
        <p:spPr>
          <a:xfrm>
            <a:off x="457200" y="1268760"/>
            <a:ext cx="7067128" cy="4896544"/>
          </a:xfrm>
        </p:spPr>
        <p:txBody>
          <a:bodyPr/>
          <a:lstStyle/>
          <a:p>
            <a:pPr>
              <a:buNone/>
            </a:pPr>
            <a:r>
              <a:rPr lang="fr-FR" dirty="0" smtClean="0"/>
              <a:t>Le Modèle Standard de physique des particules</a:t>
            </a:r>
            <a:endParaRPr lang="fr-FR" dirty="0"/>
          </a:p>
        </p:txBody>
      </p:sp>
      <p:sp>
        <p:nvSpPr>
          <p:cNvPr id="4" name="Espace réservé de la date 3"/>
          <p:cNvSpPr>
            <a:spLocks noGrp="1"/>
          </p:cNvSpPr>
          <p:nvPr>
            <p:ph type="dt" sz="half" idx="10"/>
          </p:nvPr>
        </p:nvSpPr>
        <p:spPr/>
        <p:txBody>
          <a:bodyPr/>
          <a:lstStyle/>
          <a:p>
            <a:r>
              <a:rPr lang="en-US" smtClean="0"/>
              <a:t>15/01/2018</a:t>
            </a:r>
            <a:endParaRPr lang="fr-BE" dirty="0"/>
          </a:p>
        </p:txBody>
      </p:sp>
      <p:grpSp>
        <p:nvGrpSpPr>
          <p:cNvPr id="15" name="Groupe 14"/>
          <p:cNvGrpSpPr/>
          <p:nvPr/>
        </p:nvGrpSpPr>
        <p:grpSpPr>
          <a:xfrm>
            <a:off x="792088" y="1844824"/>
            <a:ext cx="8028384" cy="3960440"/>
            <a:chOff x="792088" y="1844824"/>
            <a:chExt cx="7452320" cy="3456384"/>
          </a:xfrm>
        </p:grpSpPr>
        <p:pic>
          <p:nvPicPr>
            <p:cNvPr id="73732" name="Picture 4" descr="constituants-phys-1000"/>
            <p:cNvPicPr>
              <a:picLocks noChangeAspect="1" noChangeArrowheads="1"/>
            </p:cNvPicPr>
            <p:nvPr/>
          </p:nvPicPr>
          <p:blipFill>
            <a:blip r:embed="rId2" cstate="print"/>
            <a:srcRect b="11060"/>
            <a:stretch>
              <a:fillRect/>
            </a:stretch>
          </p:blipFill>
          <p:spPr bwMode="auto">
            <a:xfrm>
              <a:off x="863776" y="1844824"/>
              <a:ext cx="5133975" cy="3456384"/>
            </a:xfrm>
            <a:prstGeom prst="rect">
              <a:avLst/>
            </a:prstGeom>
            <a:noFill/>
          </p:spPr>
        </p:pic>
        <p:sp>
          <p:nvSpPr>
            <p:cNvPr id="9" name="Rectangle 8"/>
            <p:cNvSpPr/>
            <p:nvPr/>
          </p:nvSpPr>
          <p:spPr>
            <a:xfrm>
              <a:off x="792088" y="3042072"/>
              <a:ext cx="7452320" cy="57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048352" y="3131676"/>
              <a:ext cx="1832489" cy="369332"/>
            </a:xfrm>
            <a:prstGeom prst="rect">
              <a:avLst/>
            </a:prstGeom>
            <a:noFill/>
          </p:spPr>
          <p:txBody>
            <a:bodyPr wrap="none" rtlCol="0">
              <a:spAutoFit/>
            </a:bodyPr>
            <a:lstStyle/>
            <a:p>
              <a:r>
                <a:rPr lang="fr-FR" dirty="0" smtClean="0"/>
                <a:t>Matière ordinaire</a:t>
              </a:r>
              <a:endParaRPr lang="fr-FR" dirty="0"/>
            </a:p>
          </p:txBody>
        </p:sp>
        <p:sp>
          <p:nvSpPr>
            <p:cNvPr id="11" name="Rectangle 10"/>
            <p:cNvSpPr/>
            <p:nvPr/>
          </p:nvSpPr>
          <p:spPr>
            <a:xfrm>
              <a:off x="792088" y="4653200"/>
              <a:ext cx="7452320" cy="57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048672" y="4725144"/>
              <a:ext cx="2077759" cy="564071"/>
            </a:xfrm>
            <a:prstGeom prst="rect">
              <a:avLst/>
            </a:prstGeom>
            <a:noFill/>
          </p:spPr>
          <p:txBody>
            <a:bodyPr wrap="none" rtlCol="0">
              <a:spAutoFit/>
            </a:bodyPr>
            <a:lstStyle/>
            <a:p>
              <a:r>
                <a:rPr lang="fr-FR" dirty="0" smtClean="0"/>
                <a:t>Messagers des forces:</a:t>
              </a:r>
            </a:p>
            <a:p>
              <a:r>
                <a:rPr lang="fr-FR" dirty="0" smtClean="0"/>
                <a:t>Les bosons</a:t>
              </a:r>
              <a:endParaRPr lang="fr-FR" dirty="0"/>
            </a:p>
          </p:txBody>
        </p:sp>
      </p:grpSp>
      <p:sp>
        <p:nvSpPr>
          <p:cNvPr id="12" name="ZoneTexte 11"/>
          <p:cNvSpPr txBox="1"/>
          <p:nvPr/>
        </p:nvSpPr>
        <p:spPr>
          <a:xfrm>
            <a:off x="869317" y="5805264"/>
            <a:ext cx="3126619" cy="369332"/>
          </a:xfrm>
          <a:prstGeom prst="rect">
            <a:avLst/>
          </a:prstGeom>
          <a:solidFill>
            <a:schemeClr val="accent3">
              <a:lumMod val="50000"/>
            </a:schemeClr>
          </a:solidFill>
        </p:spPr>
        <p:txBody>
          <a:bodyPr wrap="square" rtlCol="0">
            <a:spAutoFit/>
          </a:bodyPr>
          <a:lstStyle/>
          <a:p>
            <a:r>
              <a:rPr lang="en-GB" dirty="0" smtClean="0">
                <a:solidFill>
                  <a:schemeClr val="bg1"/>
                </a:solidFill>
              </a:rPr>
              <a:t>Boson de Higgs </a:t>
            </a:r>
            <a:r>
              <a:rPr lang="en-GB" sz="1600" dirty="0" smtClean="0">
                <a:solidFill>
                  <a:schemeClr val="bg1"/>
                </a:solidFill>
              </a:rPr>
              <a:t>(la masse)  </a:t>
            </a:r>
            <a:endParaRPr lang="en-GB" sz="1600" dirty="0">
              <a:solidFill>
                <a:schemeClr val="bg1"/>
              </a:solidFill>
            </a:endParaRPr>
          </a:p>
        </p:txBody>
      </p:sp>
      <p:sp>
        <p:nvSpPr>
          <p:cNvPr id="16" name="Ellipse 15"/>
          <p:cNvSpPr/>
          <p:nvPr/>
        </p:nvSpPr>
        <p:spPr>
          <a:xfrm>
            <a:off x="3419872" y="580526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sp>
        <p:nvSpPr>
          <p:cNvPr id="17" name="Rectangle 16"/>
          <p:cNvSpPr/>
          <p:nvPr/>
        </p:nvSpPr>
        <p:spPr>
          <a:xfrm>
            <a:off x="755576" y="5793336"/>
            <a:ext cx="8028384" cy="453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372200" y="5867980"/>
            <a:ext cx="2269596" cy="369332"/>
          </a:xfrm>
          <a:prstGeom prst="rect">
            <a:avLst/>
          </a:prstGeom>
          <a:noFill/>
        </p:spPr>
        <p:txBody>
          <a:bodyPr wrap="none" rtlCol="0">
            <a:spAutoFit/>
          </a:bodyPr>
          <a:lstStyle/>
          <a:p>
            <a:r>
              <a:rPr lang="fr-FR" dirty="0" smtClean="0"/>
              <a:t>Le briseur de symétrie</a:t>
            </a:r>
          </a:p>
        </p:txBody>
      </p:sp>
    </p:spTree>
    <p:extLst>
      <p:ext uri="{BB962C8B-B14F-4D97-AF65-F5344CB8AC3E}">
        <p14:creationId xmlns:p14="http://schemas.microsoft.com/office/powerpoint/2010/main" val="2645501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Encore un détail: l’</a:t>
            </a:r>
            <a:r>
              <a:rPr lang="fr-FR" dirty="0" err="1" smtClean="0"/>
              <a:t>anti-matière</a:t>
            </a:r>
            <a:endParaRPr lang="fr-FR" dirty="0"/>
          </a:p>
        </p:txBody>
      </p:sp>
      <p:sp>
        <p:nvSpPr>
          <p:cNvPr id="3" name="Espace réservé du contenu 2"/>
          <p:cNvSpPr>
            <a:spLocks noGrp="1"/>
          </p:cNvSpPr>
          <p:nvPr>
            <p:ph idx="1"/>
          </p:nvPr>
        </p:nvSpPr>
        <p:spPr>
          <a:xfrm>
            <a:off x="323528" y="1268760"/>
            <a:ext cx="8229600" cy="4896544"/>
          </a:xfrm>
        </p:spPr>
        <p:txBody>
          <a:bodyPr/>
          <a:lstStyle/>
          <a:p>
            <a:pPr marL="342900" lvl="1" indent="-342900">
              <a:buFont typeface="Arial" pitchFamily="34" charset="0"/>
              <a:buChar char="•"/>
            </a:pPr>
            <a:r>
              <a:rPr lang="fr-FR" dirty="0" smtClean="0"/>
              <a:t>Pour chaque particule il existe une </a:t>
            </a:r>
            <a:r>
              <a:rPr lang="fr-FR" dirty="0" err="1" smtClean="0"/>
              <a:t>anti-particule</a:t>
            </a:r>
            <a:r>
              <a:rPr lang="fr-FR" dirty="0" smtClean="0"/>
              <a:t> de même masse et de charge opposée</a:t>
            </a:r>
          </a:p>
          <a:p>
            <a:pPr marL="342900" lvl="1" indent="-342900">
              <a:buFont typeface="Arial" pitchFamily="34" charset="0"/>
              <a:buChar char="•"/>
            </a:pPr>
            <a:endParaRPr lang="fr-FR" dirty="0" smtClean="0"/>
          </a:p>
          <a:p>
            <a:pPr marL="342900" lvl="1" indent="-342900">
              <a:buFont typeface="Arial" pitchFamily="34" charset="0"/>
              <a:buChar char="•"/>
            </a:pPr>
            <a:r>
              <a:rPr lang="fr-FR" dirty="0" smtClean="0"/>
              <a:t>Exemple: le positron (</a:t>
            </a:r>
            <a:r>
              <a:rPr lang="fr-FR" dirty="0" smtClean="0">
                <a:solidFill>
                  <a:srgbClr val="C00000"/>
                </a:solidFill>
              </a:rPr>
              <a:t>e</a:t>
            </a:r>
            <a:r>
              <a:rPr lang="fr-FR" baseline="30000" dirty="0" smtClean="0">
                <a:solidFill>
                  <a:srgbClr val="C00000"/>
                </a:solidFill>
              </a:rPr>
              <a:t>+</a:t>
            </a:r>
            <a:r>
              <a:rPr lang="fr-FR" dirty="0" smtClean="0"/>
              <a:t>) est l’antiparticule de l’électron (</a:t>
            </a:r>
            <a:r>
              <a:rPr lang="fr-FR" dirty="0" smtClean="0">
                <a:solidFill>
                  <a:srgbClr val="C00000"/>
                </a:solidFill>
              </a:rPr>
              <a:t>e</a:t>
            </a:r>
            <a:r>
              <a:rPr lang="fr-FR" baseline="30000" dirty="0" smtClean="0">
                <a:solidFill>
                  <a:srgbClr val="C00000"/>
                </a:solidFill>
              </a:rPr>
              <a:t>-</a:t>
            </a:r>
            <a:r>
              <a:rPr lang="fr-FR" dirty="0" smtClean="0"/>
              <a:t>)</a:t>
            </a:r>
          </a:p>
          <a:p>
            <a:pPr marL="742950" lvl="2" indent="-342900"/>
            <a:r>
              <a:rPr lang="fr-FR" dirty="0" smtClean="0"/>
              <a:t>Le positron est découvert en 1932 par Carl Anderson</a:t>
            </a:r>
          </a:p>
          <a:p>
            <a:pPr marL="342900" lvl="1" indent="-342900">
              <a:buFont typeface="Arial" pitchFamily="34" charset="0"/>
              <a:buChar char="•"/>
            </a:pPr>
            <a:endParaRPr lang="fr-FR" dirty="0" smtClean="0"/>
          </a:p>
          <a:p>
            <a:pPr marL="342900" lvl="1" indent="-342900">
              <a:buFont typeface="Arial" pitchFamily="34" charset="0"/>
              <a:buChar char="•"/>
            </a:pPr>
            <a:r>
              <a:rPr lang="fr-FR" dirty="0" smtClean="0"/>
              <a:t>Particule et </a:t>
            </a:r>
            <a:r>
              <a:rPr lang="fr-FR" dirty="0" err="1" smtClean="0"/>
              <a:t>anti-particule</a:t>
            </a:r>
            <a:r>
              <a:rPr lang="fr-FR" dirty="0" smtClean="0"/>
              <a:t> s’annihilent  </a:t>
            </a:r>
            <a:r>
              <a:rPr lang="fr-FR" dirty="0" smtClean="0">
                <a:solidFill>
                  <a:srgbClr val="C00000"/>
                </a:solidFill>
              </a:rPr>
              <a:t>e</a:t>
            </a:r>
            <a:r>
              <a:rPr lang="fr-FR" baseline="30000" dirty="0" smtClean="0">
                <a:solidFill>
                  <a:srgbClr val="C00000"/>
                </a:solidFill>
              </a:rPr>
              <a:t>-</a:t>
            </a:r>
            <a:r>
              <a:rPr lang="fr-FR" dirty="0" smtClean="0">
                <a:solidFill>
                  <a:srgbClr val="C00000"/>
                </a:solidFill>
              </a:rPr>
              <a:t>+e</a:t>
            </a:r>
            <a:r>
              <a:rPr lang="fr-FR" baseline="30000" dirty="0" smtClean="0">
                <a:solidFill>
                  <a:srgbClr val="C00000"/>
                </a:solidFill>
              </a:rPr>
              <a:t>+</a:t>
            </a:r>
            <a:r>
              <a:rPr lang="fr-FR" dirty="0" smtClean="0">
                <a:solidFill>
                  <a:srgbClr val="C00000"/>
                </a:solidFill>
                <a:sym typeface="Symbol"/>
              </a:rPr>
              <a:t> 2</a:t>
            </a:r>
            <a:r>
              <a:rPr lang="fr-FR" dirty="0" smtClean="0">
                <a:solidFill>
                  <a:srgbClr val="C00000"/>
                </a:solidFill>
              </a:rPr>
              <a:t>  (2photons) </a:t>
            </a:r>
          </a:p>
          <a:p>
            <a:pPr marL="342900" lvl="1" indent="-342900">
              <a:buFont typeface="Arial" pitchFamily="34" charset="0"/>
              <a:buChar char="•"/>
            </a:pPr>
            <a:endParaRPr lang="fr-FR" dirty="0" smtClean="0">
              <a:solidFill>
                <a:srgbClr val="C00000"/>
              </a:solidFill>
            </a:endParaRPr>
          </a:p>
          <a:p>
            <a:pPr marL="342900" lvl="1" indent="-342900">
              <a:buFont typeface="Arial" pitchFamily="34" charset="0"/>
              <a:buChar char="•"/>
            </a:pPr>
            <a:r>
              <a:rPr lang="fr-FR" dirty="0" err="1" smtClean="0">
                <a:solidFill>
                  <a:srgbClr val="C00000"/>
                </a:solidFill>
              </a:rPr>
              <a:t>Big</a:t>
            </a:r>
            <a:r>
              <a:rPr lang="fr-FR" dirty="0" smtClean="0">
                <a:solidFill>
                  <a:srgbClr val="C00000"/>
                </a:solidFill>
              </a:rPr>
              <a:t> Bang: autant de matière que d’</a:t>
            </a:r>
            <a:r>
              <a:rPr lang="fr-FR" dirty="0" err="1" smtClean="0">
                <a:solidFill>
                  <a:srgbClr val="C00000"/>
                </a:solidFill>
              </a:rPr>
              <a:t>anti-matière</a:t>
            </a:r>
            <a:r>
              <a:rPr lang="fr-FR" dirty="0" smtClean="0">
                <a:solidFill>
                  <a:srgbClr val="C00000"/>
                </a:solidFill>
              </a:rPr>
              <a:t> sont créées</a:t>
            </a:r>
          </a:p>
          <a:p>
            <a:pPr marL="0" lvl="1" indent="0">
              <a:buNone/>
            </a:pPr>
            <a:r>
              <a:rPr lang="fr-FR" dirty="0" smtClean="0">
                <a:solidFill>
                  <a:srgbClr val="C00000"/>
                </a:solidFill>
              </a:rPr>
              <a:t> </a:t>
            </a:r>
            <a:endParaRPr lang="fr-FR" dirty="0"/>
          </a:p>
          <a:p>
            <a:pPr marL="342900" lvl="1" indent="-342900">
              <a:buFont typeface="Arial" pitchFamily="34" charset="0"/>
              <a:buChar char="•"/>
            </a:pPr>
            <a:r>
              <a:rPr lang="fr-FR" dirty="0" smtClean="0">
                <a:solidFill>
                  <a:srgbClr val="C00000"/>
                </a:solidFill>
              </a:rPr>
              <a:t>L’univers que nous observons est formé de matière (en majeure partie) </a:t>
            </a:r>
            <a:r>
              <a:rPr lang="fr-FR" dirty="0" smtClean="0">
                <a:solidFill>
                  <a:srgbClr val="C00000"/>
                </a:solidFill>
                <a:sym typeface="Symbol"/>
              </a:rPr>
              <a:t> où est passée l’</a:t>
            </a:r>
            <a:r>
              <a:rPr lang="fr-FR" dirty="0" err="1" smtClean="0">
                <a:solidFill>
                  <a:srgbClr val="C00000"/>
                </a:solidFill>
                <a:sym typeface="Symbol"/>
              </a:rPr>
              <a:t>anti-matière</a:t>
            </a:r>
            <a:r>
              <a:rPr lang="fr-FR" dirty="0" smtClean="0">
                <a:solidFill>
                  <a:srgbClr val="C00000"/>
                </a:solidFill>
                <a:sym typeface="Symbol"/>
              </a:rPr>
              <a:t>?</a:t>
            </a:r>
            <a:endParaRPr lang="fr-FR" dirty="0" smtClean="0">
              <a:solidFill>
                <a:srgbClr val="C00000"/>
              </a:solidFill>
            </a:endParaRPr>
          </a:p>
        </p:txBody>
      </p:sp>
      <p:sp>
        <p:nvSpPr>
          <p:cNvPr id="4" name="Espace réservé de la date 3"/>
          <p:cNvSpPr>
            <a:spLocks noGrp="1"/>
          </p:cNvSpPr>
          <p:nvPr>
            <p:ph type="dt" sz="half" idx="10"/>
          </p:nvPr>
        </p:nvSpPr>
        <p:spPr/>
        <p:txBody>
          <a:bodyPr/>
          <a:lstStyle/>
          <a:p>
            <a:r>
              <a:rPr lang="en-US" smtClean="0"/>
              <a:t>15/01/2018</a:t>
            </a:r>
            <a:endParaRPr lang="fr-BE" dirty="0"/>
          </a:p>
        </p:txBody>
      </p:sp>
      <p:pic>
        <p:nvPicPr>
          <p:cNvPr id="7" name="Picture 12" descr="Image:Carl anderson.1937.jpg"/>
          <p:cNvPicPr>
            <a:picLocks noChangeAspect="1" noChangeArrowheads="1"/>
          </p:cNvPicPr>
          <p:nvPr/>
        </p:nvPicPr>
        <p:blipFill>
          <a:blip r:embed="rId2" cstate="print"/>
          <a:srcRect b="14607"/>
          <a:stretch>
            <a:fillRect/>
          </a:stretch>
        </p:blipFill>
        <p:spPr bwMode="auto">
          <a:xfrm>
            <a:off x="7740352" y="1844824"/>
            <a:ext cx="1259632" cy="1938888"/>
          </a:xfrm>
          <a:prstGeom prst="rect">
            <a:avLst/>
          </a:prstGeom>
          <a:noFill/>
          <a:ln w="9525">
            <a:noFill/>
            <a:miter lim="800000"/>
            <a:headEnd/>
            <a:tailEnd/>
          </a:ln>
        </p:spPr>
      </p:pic>
    </p:spTree>
    <p:extLst>
      <p:ext uri="{BB962C8B-B14F-4D97-AF65-F5344CB8AC3E}">
        <p14:creationId xmlns:p14="http://schemas.microsoft.com/office/powerpoint/2010/main" val="293477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5890769" y="2996952"/>
            <a:ext cx="3289743" cy="2178312"/>
          </a:xfrm>
          <a:prstGeom prst="rect">
            <a:avLst/>
          </a:prstGeom>
        </p:spPr>
      </p:pic>
      <p:sp>
        <p:nvSpPr>
          <p:cNvPr id="2" name="Titre 1"/>
          <p:cNvSpPr>
            <a:spLocks noGrp="1"/>
          </p:cNvSpPr>
          <p:nvPr>
            <p:ph type="title"/>
          </p:nvPr>
        </p:nvSpPr>
        <p:spPr/>
        <p:txBody>
          <a:bodyPr>
            <a:normAutofit/>
          </a:bodyPr>
          <a:lstStyle/>
          <a:p>
            <a:r>
              <a:rPr lang="fr-FR" dirty="0" smtClean="0"/>
              <a:t>Quelques grandes questions actuelles</a:t>
            </a:r>
            <a:endParaRPr lang="fr-FR" dirty="0"/>
          </a:p>
        </p:txBody>
      </p:sp>
      <p:sp>
        <p:nvSpPr>
          <p:cNvPr id="3" name="Espace réservé du contenu 2"/>
          <p:cNvSpPr>
            <a:spLocks noGrp="1"/>
          </p:cNvSpPr>
          <p:nvPr>
            <p:ph idx="1"/>
          </p:nvPr>
        </p:nvSpPr>
        <p:spPr>
          <a:xfrm>
            <a:off x="204664" y="1095526"/>
            <a:ext cx="8939336" cy="5357809"/>
          </a:xfrm>
        </p:spPr>
        <p:txBody>
          <a:bodyPr>
            <a:normAutofit lnSpcReduction="10000"/>
          </a:bodyPr>
          <a:lstStyle/>
          <a:p>
            <a:pPr defTabSz="673100">
              <a:spcBef>
                <a:spcPct val="50000"/>
              </a:spcBef>
              <a:buFontTx/>
              <a:buChar char="•"/>
            </a:pPr>
            <a:r>
              <a:rPr lang="fr-FR" dirty="0" smtClean="0">
                <a:solidFill>
                  <a:srgbClr val="0033CC"/>
                </a:solidFill>
              </a:rPr>
              <a:t>De quoi est constituée la mati</a:t>
            </a:r>
            <a:r>
              <a:rPr lang="fr-FR" dirty="0" smtClean="0">
                <a:solidFill>
                  <a:srgbClr val="0000CC"/>
                </a:solidFill>
              </a:rPr>
              <a:t>è</a:t>
            </a:r>
            <a:r>
              <a:rPr lang="fr-FR" dirty="0" smtClean="0">
                <a:solidFill>
                  <a:srgbClr val="0033CC"/>
                </a:solidFill>
              </a:rPr>
              <a:t>re noire?  </a:t>
            </a:r>
          </a:p>
          <a:p>
            <a:pPr defTabSz="673100">
              <a:spcBef>
                <a:spcPct val="50000"/>
              </a:spcBef>
              <a:buFontTx/>
              <a:buChar char="•"/>
            </a:pPr>
            <a:r>
              <a:rPr lang="fr-FR" dirty="0" smtClean="0">
                <a:solidFill>
                  <a:srgbClr val="0033CC"/>
                </a:solidFill>
              </a:rPr>
              <a:t>Pourquoi n’observe-</a:t>
            </a:r>
            <a:r>
              <a:rPr lang="fr-FR" dirty="0" err="1" smtClean="0">
                <a:solidFill>
                  <a:srgbClr val="0033CC"/>
                </a:solidFill>
              </a:rPr>
              <a:t>t’on</a:t>
            </a:r>
            <a:r>
              <a:rPr lang="fr-FR" dirty="0" smtClean="0">
                <a:solidFill>
                  <a:srgbClr val="0033CC"/>
                </a:solidFill>
              </a:rPr>
              <a:t> pas d'</a:t>
            </a:r>
            <a:r>
              <a:rPr lang="fr-FR" dirty="0" err="1" smtClean="0">
                <a:solidFill>
                  <a:srgbClr val="0033CC"/>
                </a:solidFill>
              </a:rPr>
              <a:t>anti-matière</a:t>
            </a:r>
            <a:r>
              <a:rPr lang="fr-FR" dirty="0" smtClean="0">
                <a:solidFill>
                  <a:srgbClr val="0033CC"/>
                </a:solidFill>
              </a:rPr>
              <a:t> dans l’univers?</a:t>
            </a:r>
          </a:p>
          <a:p>
            <a:pPr defTabSz="673100">
              <a:spcBef>
                <a:spcPct val="50000"/>
              </a:spcBef>
              <a:buFontTx/>
              <a:buChar char="•"/>
            </a:pPr>
            <a:r>
              <a:rPr lang="fr-FR" dirty="0" smtClean="0">
                <a:solidFill>
                  <a:srgbClr val="0033CC"/>
                </a:solidFill>
              </a:rPr>
              <a:t>D’où vient la masse des particules ? </a:t>
            </a:r>
            <a:r>
              <a:rPr lang="fr-FR" dirty="0" smtClean="0">
                <a:solidFill>
                  <a:srgbClr val="C00000"/>
                </a:solidFill>
              </a:rPr>
              <a:t>le boson de </a:t>
            </a:r>
            <a:r>
              <a:rPr lang="fr-FR" dirty="0" err="1" smtClean="0">
                <a:solidFill>
                  <a:srgbClr val="C00000"/>
                </a:solidFill>
              </a:rPr>
              <a:t>Higgs</a:t>
            </a:r>
            <a:r>
              <a:rPr lang="fr-FR" dirty="0" smtClean="0">
                <a:solidFill>
                  <a:srgbClr val="C00000"/>
                </a:solidFill>
              </a:rPr>
              <a:t>! (2012)</a:t>
            </a:r>
          </a:p>
          <a:p>
            <a:pPr defTabSz="673100">
              <a:spcBef>
                <a:spcPct val="50000"/>
              </a:spcBef>
              <a:buFontTx/>
              <a:buChar char="•"/>
            </a:pPr>
            <a:r>
              <a:rPr lang="fr-FR" dirty="0" smtClean="0"/>
              <a:t>L’Univers est en expansion accélérée: </a:t>
            </a:r>
            <a:r>
              <a:rPr lang="fr-FR" dirty="0" smtClean="0">
                <a:solidFill>
                  <a:srgbClr val="3333CC"/>
                </a:solidFill>
              </a:rPr>
              <a:t>énergie noire</a:t>
            </a:r>
            <a:r>
              <a:rPr lang="fr-FR" dirty="0" smtClean="0"/>
              <a:t>?</a:t>
            </a:r>
          </a:p>
          <a:p>
            <a:pPr defTabSz="673100">
              <a:spcBef>
                <a:spcPct val="50000"/>
              </a:spcBef>
              <a:buFontTx/>
              <a:buChar char="•"/>
            </a:pPr>
            <a:endParaRPr lang="fr-FR" dirty="0" smtClean="0"/>
          </a:p>
          <a:p>
            <a:pPr defTabSz="673100">
              <a:spcBef>
                <a:spcPct val="50000"/>
              </a:spcBef>
              <a:buFontTx/>
              <a:buChar char="•"/>
            </a:pPr>
            <a:r>
              <a:rPr lang="fr-FR" dirty="0" smtClean="0"/>
              <a:t>Existe-</a:t>
            </a:r>
            <a:r>
              <a:rPr lang="fr-FR" dirty="0" err="1" smtClean="0"/>
              <a:t>t’il</a:t>
            </a:r>
            <a:r>
              <a:rPr lang="fr-FR" dirty="0" smtClean="0"/>
              <a:t> une 4</a:t>
            </a:r>
            <a:r>
              <a:rPr lang="fr-FR" baseline="30000" dirty="0" smtClean="0"/>
              <a:t>ème</a:t>
            </a:r>
            <a:r>
              <a:rPr lang="fr-FR" dirty="0" smtClean="0"/>
              <a:t> famille de particules?</a:t>
            </a:r>
          </a:p>
          <a:p>
            <a:pPr defTabSz="673100">
              <a:spcBef>
                <a:spcPct val="50000"/>
              </a:spcBef>
              <a:buFontTx/>
              <a:buChar char="•"/>
            </a:pPr>
            <a:endParaRPr lang="fr-FR" dirty="0"/>
          </a:p>
          <a:p>
            <a:pPr defTabSz="673100">
              <a:spcBef>
                <a:spcPct val="50000"/>
              </a:spcBef>
              <a:buFontTx/>
              <a:buChar char="•"/>
            </a:pPr>
            <a:endParaRPr lang="fr-FR" dirty="0" smtClean="0"/>
          </a:p>
          <a:p>
            <a:pPr defTabSz="673100">
              <a:spcBef>
                <a:spcPct val="50000"/>
              </a:spcBef>
              <a:buFontTx/>
              <a:buChar char="•"/>
            </a:pPr>
            <a:endParaRPr lang="fr-FR" dirty="0" smtClean="0"/>
          </a:p>
          <a:p>
            <a:pPr defTabSz="673100">
              <a:spcBef>
                <a:spcPct val="50000"/>
              </a:spcBef>
              <a:buFontTx/>
              <a:buChar char="•"/>
            </a:pPr>
            <a:r>
              <a:rPr lang="fr-FR" dirty="0" smtClean="0"/>
              <a:t>….</a:t>
            </a:r>
            <a:endParaRPr lang="fr-FR" dirty="0" smtClean="0">
              <a:solidFill>
                <a:srgbClr val="0033CC"/>
              </a:solidFill>
            </a:endParaRPr>
          </a:p>
          <a:p>
            <a:endParaRPr lang="fr-FR" dirty="0"/>
          </a:p>
        </p:txBody>
      </p:sp>
      <p:sp>
        <p:nvSpPr>
          <p:cNvPr id="4" name="Espace réservé de la date 3"/>
          <p:cNvSpPr>
            <a:spLocks noGrp="1"/>
          </p:cNvSpPr>
          <p:nvPr>
            <p:ph type="dt" sz="half" idx="10"/>
          </p:nvPr>
        </p:nvSpPr>
        <p:spPr/>
        <p:txBody>
          <a:bodyPr/>
          <a:lstStyle/>
          <a:p>
            <a:r>
              <a:rPr lang="en-US" smtClean="0"/>
              <a:t>01/03/2018</a:t>
            </a:r>
            <a:endParaRPr lang="fr-BE" dirty="0"/>
          </a:p>
        </p:txBody>
      </p:sp>
      <p:pic>
        <p:nvPicPr>
          <p:cNvPr id="8" name="Picture 4" descr="constituants-phys-1000"/>
          <p:cNvPicPr>
            <a:picLocks noChangeAspect="1" noChangeArrowheads="1"/>
          </p:cNvPicPr>
          <p:nvPr/>
        </p:nvPicPr>
        <p:blipFill>
          <a:blip r:embed="rId3" cstate="print"/>
          <a:srcRect b="11060"/>
          <a:stretch>
            <a:fillRect/>
          </a:stretch>
        </p:blipFill>
        <p:spPr bwMode="auto">
          <a:xfrm>
            <a:off x="1475657" y="4076497"/>
            <a:ext cx="3822104" cy="2736879"/>
          </a:xfrm>
          <a:prstGeom prst="rect">
            <a:avLst/>
          </a:prstGeom>
          <a:noFill/>
        </p:spPr>
      </p:pic>
    </p:spTree>
    <p:extLst>
      <p:ext uri="{BB962C8B-B14F-4D97-AF65-F5344CB8AC3E}">
        <p14:creationId xmlns:p14="http://schemas.microsoft.com/office/powerpoint/2010/main" val="3823737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10651</TotalTime>
  <Words>969</Words>
  <Application>Microsoft Office PowerPoint</Application>
  <PresentationFormat>Affichage à l'écran (4:3)</PresentationFormat>
  <Paragraphs>160</Paragraphs>
  <Slides>21</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Berlin Sans FB</vt:lpstr>
      <vt:lpstr>Calibri</vt:lpstr>
      <vt:lpstr>Calibri</vt:lpstr>
      <vt:lpstr>Symbol</vt:lpstr>
      <vt:lpstr>Tahoma</vt:lpstr>
      <vt:lpstr>Times New Roman</vt:lpstr>
      <vt:lpstr>Thème Office</vt:lpstr>
      <vt:lpstr>La physique des particules et des astroparticules au LAPP Visite lycée Gordini  Edwige Tournefier     Lundi 5 mars 2018 </vt:lpstr>
      <vt:lpstr>De l’infiniment petit à l’infiniment grand</vt:lpstr>
      <vt:lpstr>Présentation PowerPoint</vt:lpstr>
      <vt:lpstr>De l’infiniment grand à l’infiniment petit: la matière noire</vt:lpstr>
      <vt:lpstr>La physique des particules, qu’est-ce c’est?</vt:lpstr>
      <vt:lpstr>Présentation PowerPoint</vt:lpstr>
      <vt:lpstr>Résumé: particules élémentaires et forces</vt:lpstr>
      <vt:lpstr>Encore un détail: l’anti-matière</vt:lpstr>
      <vt:lpstr>Quelques grandes questions actuelles</vt:lpstr>
      <vt:lpstr>Des expériences variées pour y répondre</vt:lpstr>
      <vt:lpstr>ATLAS au LHC</vt:lpstr>
      <vt:lpstr>ATLAS au LAPP</vt:lpstr>
      <vt:lpstr>LHCb au LHC</vt:lpstr>
      <vt:lpstr>L’étude des neutrinos au LAPP</vt:lpstr>
      <vt:lpstr>Le LAPP dans l’espace: l'expérience AMS</vt:lpstr>
      <vt:lpstr>Le LAPP en Namibie avec HESS   bientôt au Chili avec CTA</vt:lpstr>
      <vt:lpstr>En 2016 le LAPP rejoint LSST</vt:lpstr>
      <vt:lpstr>Virgo à Pise</vt:lpstr>
      <vt:lpstr>Virgo au LAPP</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LAPP</dc:title>
  <dc:creator>Edwige Tournefier</dc:creator>
  <cp:lastModifiedBy>Edwige Tournefier</cp:lastModifiedBy>
  <cp:revision>703</cp:revision>
  <dcterms:modified xsi:type="dcterms:W3CDTF">2018-03-02T12:37:24Z</dcterms:modified>
</cp:coreProperties>
</file>