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2"/>
  </p:notesMasterIdLst>
  <p:sldIdLst>
    <p:sldId id="256" r:id="rId2"/>
    <p:sldId id="257" r:id="rId3"/>
    <p:sldId id="258" r:id="rId4"/>
    <p:sldId id="259" r:id="rId5"/>
    <p:sldId id="306" r:id="rId6"/>
    <p:sldId id="260" r:id="rId7"/>
    <p:sldId id="261" r:id="rId8"/>
    <p:sldId id="281" r:id="rId9"/>
    <p:sldId id="283" r:id="rId10"/>
    <p:sldId id="282" r:id="rId11"/>
    <p:sldId id="266" r:id="rId12"/>
    <p:sldId id="600" r:id="rId13"/>
    <p:sldId id="268" r:id="rId14"/>
    <p:sldId id="685" r:id="rId15"/>
    <p:sldId id="262" r:id="rId16"/>
    <p:sldId id="263" r:id="rId17"/>
    <p:sldId id="271" r:id="rId18"/>
    <p:sldId id="272" r:id="rId19"/>
    <p:sldId id="273" r:id="rId20"/>
    <p:sldId id="274" r:id="rId21"/>
    <p:sldId id="276" r:id="rId22"/>
    <p:sldId id="277" r:id="rId23"/>
    <p:sldId id="451" r:id="rId24"/>
    <p:sldId id="686" r:id="rId25"/>
    <p:sldId id="660" r:id="rId26"/>
    <p:sldId id="657" r:id="rId27"/>
    <p:sldId id="658" r:id="rId28"/>
    <p:sldId id="662" r:id="rId29"/>
    <p:sldId id="661" r:id="rId30"/>
    <p:sldId id="609" r:id="rId31"/>
    <p:sldId id="610" r:id="rId32"/>
    <p:sldId id="611" r:id="rId33"/>
    <p:sldId id="613" r:id="rId34"/>
    <p:sldId id="673" r:id="rId35"/>
    <p:sldId id="681" r:id="rId36"/>
    <p:sldId id="674" r:id="rId37"/>
    <p:sldId id="622" r:id="rId38"/>
    <p:sldId id="643" r:id="rId39"/>
    <p:sldId id="598" r:id="rId40"/>
    <p:sldId id="596" r:id="rId41"/>
    <p:sldId id="601" r:id="rId42"/>
    <p:sldId id="651" r:id="rId43"/>
    <p:sldId id="650" r:id="rId44"/>
    <p:sldId id="652" r:id="rId45"/>
    <p:sldId id="648" r:id="rId46"/>
    <p:sldId id="649" r:id="rId47"/>
    <p:sldId id="543" r:id="rId48"/>
    <p:sldId id="693" r:id="rId49"/>
    <p:sldId id="1017" r:id="rId50"/>
    <p:sldId id="678" r:id="rId51"/>
    <p:sldId id="1015" r:id="rId52"/>
    <p:sldId id="667" r:id="rId53"/>
    <p:sldId id="547" r:id="rId54"/>
    <p:sldId id="548" r:id="rId55"/>
    <p:sldId id="636" r:id="rId56"/>
    <p:sldId id="683" r:id="rId57"/>
    <p:sldId id="549" r:id="rId58"/>
    <p:sldId id="695" r:id="rId59"/>
    <p:sldId id="550" r:id="rId60"/>
    <p:sldId id="705" r:id="rId61"/>
    <p:sldId id="656" r:id="rId62"/>
    <p:sldId id="706" r:id="rId63"/>
    <p:sldId id="561" r:id="rId64"/>
    <p:sldId id="626" r:id="rId65"/>
    <p:sldId id="628" r:id="rId66"/>
    <p:sldId id="629" r:id="rId67"/>
    <p:sldId id="641" r:id="rId68"/>
    <p:sldId id="632" r:id="rId69"/>
    <p:sldId id="669" r:id="rId70"/>
    <p:sldId id="670" r:id="rId71"/>
    <p:sldId id="576" r:id="rId72"/>
    <p:sldId id="578" r:id="rId73"/>
    <p:sldId id="726" r:id="rId74"/>
    <p:sldId id="723" r:id="rId75"/>
    <p:sldId id="822" r:id="rId76"/>
    <p:sldId id="880" r:id="rId77"/>
    <p:sldId id="1016" r:id="rId78"/>
    <p:sldId id="883" r:id="rId79"/>
    <p:sldId id="884" r:id="rId80"/>
    <p:sldId id="902" r:id="rId81"/>
    <p:sldId id="887" r:id="rId82"/>
    <p:sldId id="875" r:id="rId83"/>
    <p:sldId id="1009" r:id="rId84"/>
    <p:sldId id="865" r:id="rId85"/>
    <p:sldId id="873" r:id="rId86"/>
    <p:sldId id="892" r:id="rId87"/>
    <p:sldId id="1013" r:id="rId88"/>
    <p:sldId id="898" r:id="rId89"/>
    <p:sldId id="874" r:id="rId90"/>
    <p:sldId id="888" r:id="rId91"/>
    <p:sldId id="1014" r:id="rId92"/>
    <p:sldId id="1011" r:id="rId93"/>
    <p:sldId id="509" r:id="rId94"/>
    <p:sldId id="288" r:id="rId95"/>
    <p:sldId id="560" r:id="rId96"/>
    <p:sldId id="580" r:id="rId97"/>
    <p:sldId id="665" r:id="rId98"/>
    <p:sldId id="679" r:id="rId99"/>
    <p:sldId id="264" r:id="rId100"/>
    <p:sldId id="278" r:id="rId101"/>
    <p:sldId id="289" r:id="rId102"/>
    <p:sldId id="290" r:id="rId103"/>
    <p:sldId id="291" r:id="rId104"/>
    <p:sldId id="292" r:id="rId105"/>
    <p:sldId id="294" r:id="rId106"/>
    <p:sldId id="295" r:id="rId107"/>
    <p:sldId id="297" r:id="rId108"/>
    <p:sldId id="301" r:id="rId109"/>
    <p:sldId id="302" r:id="rId110"/>
    <p:sldId id="307" r:id="rId111"/>
    <p:sldId id="594" r:id="rId112"/>
    <p:sldId id="586" r:id="rId113"/>
    <p:sldId id="589" r:id="rId114"/>
    <p:sldId id="688" r:id="rId115"/>
    <p:sldId id="605" r:id="rId116"/>
    <p:sldId id="618" r:id="rId117"/>
    <p:sldId id="691" r:id="rId118"/>
    <p:sldId id="698" r:id="rId119"/>
    <p:sldId id="702" r:id="rId120"/>
    <p:sldId id="653" r:id="rId12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 typeface="Arial"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1pPr>
    <a:lvl2pPr marL="40639" marR="40639" indent="34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 typeface="Arial"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2pPr>
    <a:lvl3pPr marL="40639" marR="40639" indent="685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 typeface="Arial"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3pPr>
    <a:lvl4pPr marL="40639" marR="40639" indent="1028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 typeface="Arial"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4pPr>
    <a:lvl5pPr marL="40639" marR="40639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 typeface="Arial"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5pPr>
    <a:lvl6pPr marL="40639" marR="40639" indent="1714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 typeface="Arial"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6pPr>
    <a:lvl7pPr marL="40639" marR="40639" indent="2057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 typeface="Arial"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7pPr>
    <a:lvl8pPr marL="40639" marR="40639" indent="2400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 typeface="Arial"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8pPr>
    <a:lvl9pPr marL="40639" marR="40639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>
        <a:srgbClr val="000000"/>
      </a:buClr>
      <a:buSzTx/>
      <a:buFont typeface="Arial"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Times New Roman"/>
        <a:ea typeface="Times New Roman"/>
        <a:cs typeface="Times New Roman"/>
        <a:sym typeface="Times New Roman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0"/>
    <p:restoredTop sz="94643"/>
  </p:normalViewPr>
  <p:slideViewPr>
    <p:cSldViewPr snapToGrid="0" snapToObjects="1">
      <p:cViewPr varScale="1">
        <p:scale>
          <a:sx n="122" d="100"/>
          <a:sy n="122" d="100"/>
        </p:scale>
        <p:origin x="87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image" Target="../media/image156.emf"/><Relationship Id="rId1" Type="http://schemas.openxmlformats.org/officeDocument/2006/relationships/image" Target="../media/image10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image" Target="../media/image165.emf"/><Relationship Id="rId1" Type="http://schemas.openxmlformats.org/officeDocument/2006/relationships/image" Target="../media/image164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emf"/><Relationship Id="rId1" Type="http://schemas.openxmlformats.org/officeDocument/2006/relationships/image" Target="../media/image16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emf"/><Relationship Id="rId1" Type="http://schemas.openxmlformats.org/officeDocument/2006/relationships/image" Target="../media/image2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B264F-AD4B-0742-99D8-E3EB645D81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66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102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078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45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906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78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302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967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786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221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457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9A808C-3CCD-814E-9730-70EAB9D87D82}" type="slidenum">
              <a:rPr lang="en-GB" sz="1200">
                <a:latin typeface="Arial" charset="0"/>
              </a:rPr>
              <a:pPr eaLnBrk="1" hangingPunct="1"/>
              <a:t>30</a:t>
            </a:fld>
            <a:endParaRPr lang="en-GB" sz="1200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96913"/>
            <a:ext cx="4549775" cy="341312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3" y="4321175"/>
            <a:ext cx="5018087" cy="4114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435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286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05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72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63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42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446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0016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66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568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100">
                <a:solidFill>
                  <a:prstClr val="black"/>
                </a:solidFill>
                <a:latin typeface="Times New Roman" charset="0"/>
              </a:rPr>
              <a:t>M. Dracos</a:t>
            </a:r>
          </a:p>
        </p:txBody>
      </p:sp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89F5264-EED0-D14A-A679-B497C56B7C7C}" type="slidenum">
              <a:rPr lang="fr-FR" sz="1100">
                <a:solidFill>
                  <a:prstClr val="black"/>
                </a:solidFill>
                <a:latin typeface="Times New Roman" charset="0"/>
              </a:rPr>
              <a:pPr>
                <a:defRPr/>
              </a:pPr>
              <a:t>68</a:t>
            </a:fld>
            <a:endParaRPr lang="fr-FR" sz="11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5680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100">
                <a:solidFill>
                  <a:prstClr val="black"/>
                </a:solidFill>
                <a:latin typeface="Times New Roman" charset="0"/>
              </a:rPr>
              <a:t>M. Dracos</a:t>
            </a:r>
          </a:p>
        </p:txBody>
      </p:sp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89F5264-EED0-D14A-A679-B497C56B7C7C}" type="slidenum">
              <a:rPr lang="fr-FR" sz="1100">
                <a:solidFill>
                  <a:prstClr val="black"/>
                </a:solidFill>
                <a:latin typeface="Times New Roman" charset="0"/>
              </a:rPr>
              <a:pPr>
                <a:defRPr/>
              </a:pPr>
              <a:t>69</a:t>
            </a:fld>
            <a:endParaRPr lang="fr-FR" sz="11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564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4670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100">
                <a:solidFill>
                  <a:prstClr val="black"/>
                </a:solidFill>
                <a:latin typeface="Times New Roman" charset="0"/>
              </a:rPr>
              <a:t>M. Dracos</a:t>
            </a:r>
          </a:p>
        </p:txBody>
      </p:sp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89F5264-EED0-D14A-A679-B497C56B7C7C}" type="slidenum">
              <a:rPr lang="fr-FR" sz="1100">
                <a:solidFill>
                  <a:prstClr val="black"/>
                </a:solidFill>
                <a:latin typeface="Times New Roman" charset="0"/>
              </a:rPr>
              <a:pPr>
                <a:defRPr/>
              </a:pPr>
              <a:t>71</a:t>
            </a:fld>
            <a:endParaRPr lang="fr-FR" sz="11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4710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100">
                <a:solidFill>
                  <a:prstClr val="black"/>
                </a:solidFill>
                <a:latin typeface="Times New Roman" charset="0"/>
              </a:rPr>
              <a:t>M. Dracos</a:t>
            </a:r>
          </a:p>
        </p:txBody>
      </p:sp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89F5264-EED0-D14A-A679-B497C56B7C7C}" type="slidenum">
              <a:rPr lang="fr-FR" sz="1100">
                <a:solidFill>
                  <a:prstClr val="black"/>
                </a:solidFill>
                <a:latin typeface="Times New Roman" charset="0"/>
              </a:rPr>
              <a:pPr>
                <a:defRPr/>
              </a:pPr>
              <a:t>72</a:t>
            </a:fld>
            <a:endParaRPr lang="fr-FR" sz="11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2350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292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>
            <a:extLst>
              <a:ext uri="{FF2B5EF4-FFF2-40B4-BE49-F238E27FC236}">
                <a16:creationId xmlns:a16="http://schemas.microsoft.com/office/drawing/2014/main" id="{115A8BAE-A58C-A346-A251-62BF97681D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Notes Placeholder 2">
            <a:extLst>
              <a:ext uri="{FF2B5EF4-FFF2-40B4-BE49-F238E27FC236}">
                <a16:creationId xmlns:a16="http://schemas.microsoft.com/office/drawing/2014/main" id="{3402ECA6-E85A-2D49-BFE8-F9521AF5A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147" name="Header Placeholder 3">
            <a:extLst>
              <a:ext uri="{FF2B5EF4-FFF2-40B4-BE49-F238E27FC236}">
                <a16:creationId xmlns:a16="http://schemas.microsoft.com/office/drawing/2014/main" id="{A5E6B43B-0B1C-CD43-B23F-469B77617E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t>M. Dracos</a:t>
            </a:r>
          </a:p>
        </p:txBody>
      </p:sp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3EF7D42D-2A10-A74B-9EB0-8343AC00C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DAA50A8-3501-724D-8188-913E2F760877}" type="slidenum">
              <a:rPr lang="fr-FR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75</a:t>
            </a:fld>
            <a:endParaRPr lang="fr-FR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48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ACE775EC-8752-B343-98DA-D9A498BB7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758E11E-C3A4-8C4F-8C37-C0890172502D}" type="slidenum">
              <a:rPr lang="en-US" altLang="en-US" smtClean="0"/>
              <a:pPr eaLnBrk="1" hangingPunct="1">
                <a:spcBef>
                  <a:spcPct val="0"/>
                </a:spcBef>
              </a:pPr>
              <a:t>76</a:t>
            </a:fld>
            <a:endParaRPr lang="en-US" alt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F5C0563F-496F-9C43-9676-9EBE04B8EC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1363"/>
            <a:ext cx="4959350" cy="3719512"/>
          </a:xfrm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7E681FD-843E-7E41-8FF5-5BE0EE758C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4875" y="4706938"/>
            <a:ext cx="4984750" cy="4459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36768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ACE775EC-8752-B343-98DA-D9A498BB7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758E11E-C3A4-8C4F-8C37-C0890172502D}" type="slidenum">
              <a:rPr lang="en-US" altLang="en-US" smtClean="0"/>
              <a:pPr eaLnBrk="1" hangingPunct="1">
                <a:spcBef>
                  <a:spcPct val="0"/>
                </a:spcBef>
              </a:pPr>
              <a:t>77</a:t>
            </a:fld>
            <a:endParaRPr lang="en-US" alt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F5C0563F-496F-9C43-9676-9EBE04B8EC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1363"/>
            <a:ext cx="4959350" cy="3719512"/>
          </a:xfrm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7E681FD-843E-7E41-8FF5-5BE0EE758C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4875" y="4706938"/>
            <a:ext cx="4984750" cy="4459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730917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>
            <a:extLst>
              <a:ext uri="{FF2B5EF4-FFF2-40B4-BE49-F238E27FC236}">
                <a16:creationId xmlns:a16="http://schemas.microsoft.com/office/drawing/2014/main" id="{2A1BD473-7B46-A44A-BA4C-20471DEE67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965C6AA-3FFC-1140-8C25-8895002409D5}" type="slidenum">
              <a:rPr lang="en-US" altLang="en-US" smtClean="0"/>
              <a:pPr eaLnBrk="1" hangingPunct="1">
                <a:spcBef>
                  <a:spcPct val="0"/>
                </a:spcBef>
              </a:pPr>
              <a:t>78</a:t>
            </a:fld>
            <a:endParaRPr lang="en-US" alt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0927B8D4-FBB2-5D42-8572-7D7FD209D6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1363"/>
            <a:ext cx="4959350" cy="3719512"/>
          </a:xfrm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EE5F7E35-6601-1949-A72C-97EC85FD2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4875" y="4706938"/>
            <a:ext cx="4984750" cy="4459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83842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7">
            <a:extLst>
              <a:ext uri="{FF2B5EF4-FFF2-40B4-BE49-F238E27FC236}">
                <a16:creationId xmlns:a16="http://schemas.microsoft.com/office/drawing/2014/main" id="{F5DB94D0-810D-5848-AF8B-91DDE449D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2BE2672-46DC-8142-8FB3-66B1D34A43CF}" type="slidenum">
              <a:rPr lang="en-US" altLang="en-US" smtClean="0"/>
              <a:pPr eaLnBrk="1" hangingPunct="1">
                <a:spcBef>
                  <a:spcPct val="0"/>
                </a:spcBef>
              </a:pPr>
              <a:t>79</a:t>
            </a:fld>
            <a:endParaRPr lang="en-US" altLang="en-US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91BEEA60-3E8E-FF4E-AD7B-403835F850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1363"/>
            <a:ext cx="4959350" cy="3719512"/>
          </a:xfrm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B44C63A8-4EB4-4140-86BD-6F85B8FA0D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4875" y="4706938"/>
            <a:ext cx="4984750" cy="4459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84723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26CF4E6E-E2E0-ED4D-A0D6-BA207AE9EB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461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2427776-24E7-5E49-87B1-E93182054F5C}" type="slidenum">
              <a:rPr lang="en-US" altLang="en-US" smtClean="0"/>
              <a:pPr eaLnBrk="1" hangingPunct="1">
                <a:spcBef>
                  <a:spcPct val="0"/>
                </a:spcBef>
              </a:pPr>
              <a:t>80</a:t>
            </a:fld>
            <a:endParaRPr lang="en-US" alt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9FD079F2-0D53-A049-B99F-D9157C73A4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1363"/>
            <a:ext cx="4959350" cy="3719512"/>
          </a:xfrm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BCC0E7F-B321-4D46-B54E-BFF63317D9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4875" y="4706938"/>
            <a:ext cx="4984750" cy="4459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61800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73516499-6199-E248-A12E-DEE35A5BD61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t>M. Dracos</a:t>
            </a:r>
          </a:p>
        </p:txBody>
      </p:sp>
      <p:sp>
        <p:nvSpPr>
          <p:cNvPr id="16386" name="Rectangle 7">
            <a:extLst>
              <a:ext uri="{FF2B5EF4-FFF2-40B4-BE49-F238E27FC236}">
                <a16:creationId xmlns:a16="http://schemas.microsoft.com/office/drawing/2014/main" id="{1D773C8D-CB37-2B49-964E-25A185AA43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BAC3209F-F88C-7645-8E5F-1B706A2C917F}" type="slidenum">
              <a:rPr lang="fr-FR" altLang="en-US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81</a:t>
            </a:fld>
            <a:endParaRPr lang="fr-FR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3ED5AEB-5B65-EF4F-852F-38BABA5AF7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>
            <a:extLst>
              <a:ext uri="{FF2B5EF4-FFF2-40B4-BE49-F238E27FC236}">
                <a16:creationId xmlns:a16="http://schemas.microsoft.com/office/drawing/2014/main" id="{B88DF3E4-FFAA-314B-B2AB-8F36100E04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195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2598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Espace réservé de l'image des diapositives 1">
            <a:extLst>
              <a:ext uri="{FF2B5EF4-FFF2-40B4-BE49-F238E27FC236}">
                <a16:creationId xmlns:a16="http://schemas.microsoft.com/office/drawing/2014/main" id="{F7D27151-2685-2C43-BC4B-F3967F2A84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Espace réservé des commentaires 2">
            <a:extLst>
              <a:ext uri="{FF2B5EF4-FFF2-40B4-BE49-F238E27FC236}">
                <a16:creationId xmlns:a16="http://schemas.microsoft.com/office/drawing/2014/main" id="{BF39BC19-0DF2-CD43-8D2F-9F7A5B2F43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fr-FR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6867" name="Espace réservé de l'en-tête 3">
            <a:extLst>
              <a:ext uri="{FF2B5EF4-FFF2-40B4-BE49-F238E27FC236}">
                <a16:creationId xmlns:a16="http://schemas.microsoft.com/office/drawing/2014/main" id="{98F49F4B-B6DD-624F-9CBB-58469E50A0B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200">
                <a:solidFill>
                  <a:schemeClr val="tx1"/>
                </a:solidFill>
                <a:latin typeface="Times New Roman" panose="02020603050405020304" pitchFamily="18" charset="0"/>
              </a:rPr>
              <a:t>E. Baussan</a:t>
            </a:r>
          </a:p>
        </p:txBody>
      </p:sp>
      <p:sp>
        <p:nvSpPr>
          <p:cNvPr id="36868" name="Espace réservé du numéro de diapositive 4">
            <a:extLst>
              <a:ext uri="{FF2B5EF4-FFF2-40B4-BE49-F238E27FC236}">
                <a16:creationId xmlns:a16="http://schemas.microsoft.com/office/drawing/2014/main" id="{71F0138F-DEB8-5C41-87CA-3ED02E8C5A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8710BF3-6AF7-C74B-AC4C-C3D69A68A306}" type="slidenum">
              <a:rPr lang="fr-FR" altLang="fr-FR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83</a:t>
            </a:fld>
            <a:endParaRPr lang="fr-FR" altLang="fr-FR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2665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034B5EDD-31C8-DA43-A62D-35F332660F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BD99E85-7501-514E-B798-B5877AFF6A78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84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AECB0D35-070A-9D4C-A6BD-C818014AC3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0DC2112-2AAB-9E43-AE1A-76C967E52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1500" b="1" u="sng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44206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5A203E3E-9BA8-3E4F-BC11-94FDFBEA89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CE42B90-9531-5143-9DA0-31C728984BCA}" type="slidenum">
              <a:rPr lang="en-US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 eaLnBrk="1" hangingPunct="1"/>
              <a:t>89</a:t>
            </a:fld>
            <a:endParaRPr lang="en-US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8B733334-1546-954B-8CFF-209CE16458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6B7CE28-C7F8-E84A-8209-5041BC7C5B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z="1500" b="1" u="sng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53540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1AFE77A4-81AD-FF46-AD3E-EE168D1A04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248CE25F-14B8-9745-B612-2E6F80642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9699" name="Header Placeholder 3">
            <a:extLst>
              <a:ext uri="{FF2B5EF4-FFF2-40B4-BE49-F238E27FC236}">
                <a16:creationId xmlns:a16="http://schemas.microsoft.com/office/drawing/2014/main" id="{D3E8D671-5AE2-0440-94D2-660696549D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t>M. Dracos</a:t>
            </a:r>
          </a:p>
        </p:txBody>
      </p:sp>
      <p:sp>
        <p:nvSpPr>
          <p:cNvPr id="29700" name="Slide Number Placeholder 4">
            <a:extLst>
              <a:ext uri="{FF2B5EF4-FFF2-40B4-BE49-F238E27FC236}">
                <a16:creationId xmlns:a16="http://schemas.microsoft.com/office/drawing/2014/main" id="{013BCFCD-2BAD-8145-ADE0-6BC09EAA8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461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A412210-92B1-A04C-AAA3-68E36E797DE2}" type="slidenum">
              <a:rPr lang="fr-FR" altLang="en-US" sz="1200" smtClean="0">
                <a:solidFill>
                  <a:schemeClr val="tx1"/>
                </a:solidFill>
                <a:latin typeface="Times New Roman" panose="02020603050405020304" pitchFamily="18" charset="0"/>
              </a:rPr>
              <a:pPr/>
              <a:t>90</a:t>
            </a:fld>
            <a:endParaRPr lang="fr-FR" altLang="en-US" sz="12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0104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100">
                <a:solidFill>
                  <a:prstClr val="black"/>
                </a:solidFill>
                <a:latin typeface="Times New Roman" charset="0"/>
              </a:rPr>
              <a:t>M. Dracos</a:t>
            </a:r>
          </a:p>
        </p:txBody>
      </p:sp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89F5264-EED0-D14A-A679-B497C56B7C7C}" type="slidenum">
              <a:rPr lang="fr-FR" sz="1100">
                <a:solidFill>
                  <a:prstClr val="black"/>
                </a:solidFill>
                <a:latin typeface="Times New Roman" charset="0"/>
              </a:rPr>
              <a:pPr>
                <a:defRPr/>
              </a:pPr>
              <a:t>96</a:t>
            </a:fld>
            <a:endParaRPr lang="fr-FR" sz="11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4598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97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9961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111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8194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112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2187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113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49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114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52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5730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116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5959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119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1178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100">
                <a:solidFill>
                  <a:prstClr val="black"/>
                </a:solidFill>
                <a:latin typeface="Times New Roman" charset="0"/>
              </a:rPr>
              <a:t>M. Dracos</a:t>
            </a:r>
          </a:p>
        </p:txBody>
      </p:sp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89F5264-EED0-D14A-A679-B497C56B7C7C}" type="slidenum">
              <a:rPr lang="fr-FR" sz="1100">
                <a:solidFill>
                  <a:prstClr val="black"/>
                </a:solidFill>
                <a:latin typeface="Times New Roman" charset="0"/>
              </a:rPr>
              <a:pPr>
                <a:defRPr/>
              </a:pPr>
              <a:t>120</a:t>
            </a:fld>
            <a:endParaRPr lang="fr-FR" sz="11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332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09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hdr" sz="quarter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fr-FR" sz="1100">
                <a:solidFill>
                  <a:prstClr val="black"/>
                </a:solidFill>
                <a:latin typeface="Times New Roman" charset="0"/>
              </a:rPr>
              <a:t>M. Dracos</a:t>
            </a:r>
          </a:p>
        </p:txBody>
      </p:sp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685817" indent="-263776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2pPr>
            <a:lvl3pPr marL="1055103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3pPr>
            <a:lvl4pPr marL="1477145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4pPr>
            <a:lvl5pPr marL="1899186" indent="-211021" defTabSz="873391"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5pPr>
            <a:lvl6pPr marL="2321227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6pPr>
            <a:lvl7pPr marL="2743269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7pPr>
            <a:lvl8pPr marL="3165310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8pPr>
            <a:lvl9pPr marL="3587351" indent="-211021" defTabSz="873391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3700">
                <a:solidFill>
                  <a:srgbClr val="0066FF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789F5264-EED0-D14A-A679-B497C56B7C7C}" type="slidenum">
              <a:rPr lang="fr-FR" sz="1100">
                <a:solidFill>
                  <a:prstClr val="black"/>
                </a:solidFill>
                <a:latin typeface="Times New Roman" charset="0"/>
              </a:rPr>
              <a:pPr>
                <a:defRPr/>
              </a:pPr>
              <a:t>44</a:t>
            </a:fld>
            <a:endParaRPr lang="fr-FR" sz="1100">
              <a:solidFill>
                <a:prstClr val="black"/>
              </a:solidFill>
              <a:latin typeface="Times New Roman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200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47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968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48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524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4408" y="0"/>
            <a:ext cx="8047211" cy="1143000"/>
          </a:xfrm>
        </p:spPr>
        <p:txBody>
          <a:bodyPr/>
          <a:lstStyle>
            <a:lvl1pPr>
              <a:defRPr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30000"/>
                    </a:prstClr>
                  </a:outerShdw>
                </a:effectLst>
              </a:defRPr>
            </a:lvl1pPr>
          </a:lstStyle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/>
              <a:t>M. Dracos, IPHC/IN2P3/UNISTRA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5DC4DF7-0DD0-B344-8E4F-80E1F3E8FD0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021441"/>
      </p:ext>
    </p:extLst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912019" y="0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rPr dirty="0"/>
              <a:t>Title Text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4918" y="6578600"/>
            <a:ext cx="266701" cy="28562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584200">
              <a:buClrTx/>
              <a:buFontTx/>
              <a:defRPr sz="1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iphc.png" descr="iphc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153391" cy="77931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330113-3EB5-1F48-A9F5-614C40C9E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928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M. Dracos, IPHC/IN2P3/UNISTRA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39304B-DF4F-1448-A62C-B015AF9E3E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19/07/2018</a:t>
            </a: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 spd="med"/>
  <p:hf hdr="0"/>
  <p:txStyles>
    <p:titleStyle>
      <a:lvl1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j-ea"/>
          <a:cs typeface="+mn-cs"/>
          <a:sym typeface="Arial"/>
        </a:defRPr>
      </a:lvl1pPr>
      <a:lvl2pPr marL="40639" marR="40639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Arial"/>
        </a:defRPr>
      </a:lvl2pPr>
      <a:lvl3pPr marL="40639" marR="40639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Arial"/>
        </a:defRPr>
      </a:lvl3pPr>
      <a:lvl4pPr marL="40639" marR="40639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Arial"/>
        </a:defRPr>
      </a:lvl4pPr>
      <a:lvl5pPr marL="40639" marR="40639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Arial"/>
        </a:defRPr>
      </a:lvl5pPr>
      <a:lvl6pPr marL="40639" marR="40639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Arial"/>
        </a:defRPr>
      </a:lvl6pPr>
      <a:lvl7pPr marL="40639" marR="40639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Arial"/>
        </a:defRPr>
      </a:lvl7pPr>
      <a:lvl8pPr marL="40639" marR="40639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Arial"/>
        </a:defRPr>
      </a:lvl8pPr>
      <a:lvl9pPr marL="40639" marR="40639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j-lt"/>
          <a:ea typeface="+mj-ea"/>
          <a:cs typeface="+mj-cs"/>
          <a:sym typeface="Arial"/>
        </a:defRPr>
      </a:lvl9pPr>
    </p:titleStyle>
    <p:bodyStyle>
      <a:lvl1pPr marL="40639" marR="40639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433FF"/>
        </a:buClr>
        <a:buSzPct val="125000"/>
        <a:buFont typeface="Times"/>
        <a:buChar char="•"/>
        <a:tabLst/>
        <a:defRPr sz="3600" b="0" i="0" u="sng" strike="noStrike" cap="none" spc="0" baseline="0">
          <a:ln>
            <a:noFill/>
          </a:ln>
          <a:solidFill>
            <a:srgbClr val="0433FF"/>
          </a:solidFill>
          <a:uFill>
            <a:solidFill>
              <a:srgbClr val="0433FF"/>
            </a:solidFill>
          </a:uFill>
          <a:latin typeface="+mn-lt"/>
          <a:ea typeface="+mn-ea"/>
          <a:cs typeface="+mn-cs"/>
          <a:sym typeface="Times"/>
        </a:defRPr>
      </a:lvl1pPr>
      <a:lvl2pPr marL="824230" marR="40639" indent="-28575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433FF"/>
        </a:buClr>
        <a:buSzPct val="100000"/>
        <a:buFont typeface="Times"/>
        <a:buChar char="–"/>
        <a:tabLst/>
        <a:defRPr sz="3600" b="0" i="0" u="sng" strike="noStrike" cap="none" spc="0" baseline="0">
          <a:ln>
            <a:noFill/>
          </a:ln>
          <a:solidFill>
            <a:srgbClr val="0433FF"/>
          </a:solidFill>
          <a:uFill>
            <a:solidFill>
              <a:srgbClr val="0433FF"/>
            </a:solidFill>
          </a:uFill>
          <a:latin typeface="+mn-lt"/>
          <a:ea typeface="+mn-ea"/>
          <a:cs typeface="+mn-cs"/>
          <a:sym typeface="Times"/>
        </a:defRPr>
      </a:lvl2pPr>
      <a:lvl3pPr marL="1224279" marR="40639" indent="-228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433FF"/>
        </a:buClr>
        <a:buSzPct val="100000"/>
        <a:buFont typeface="Times"/>
        <a:buChar char="•"/>
        <a:tabLst/>
        <a:defRPr sz="3600" b="0" i="0" u="sng" strike="noStrike" cap="none" spc="0" baseline="0">
          <a:ln>
            <a:noFill/>
          </a:ln>
          <a:solidFill>
            <a:srgbClr val="0433FF"/>
          </a:solidFill>
          <a:uFill>
            <a:solidFill>
              <a:srgbClr val="0433FF"/>
            </a:solidFill>
          </a:uFill>
          <a:latin typeface="+mn-lt"/>
          <a:ea typeface="+mn-ea"/>
          <a:cs typeface="+mn-cs"/>
          <a:sym typeface="Times"/>
        </a:defRPr>
      </a:lvl3pPr>
      <a:lvl4pPr marL="1681479" marR="40639" indent="-228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433FF"/>
        </a:buClr>
        <a:buSzPct val="100000"/>
        <a:buFont typeface="Times"/>
        <a:buChar char="–"/>
        <a:tabLst/>
        <a:defRPr sz="3600" b="0" i="0" u="sng" strike="noStrike" cap="none" spc="0" baseline="0">
          <a:ln>
            <a:noFill/>
          </a:ln>
          <a:solidFill>
            <a:srgbClr val="0433FF"/>
          </a:solidFill>
          <a:uFill>
            <a:solidFill>
              <a:srgbClr val="0433FF"/>
            </a:solidFill>
          </a:uFill>
          <a:latin typeface="+mn-lt"/>
          <a:ea typeface="+mn-ea"/>
          <a:cs typeface="+mn-cs"/>
          <a:sym typeface="Times"/>
        </a:defRPr>
      </a:lvl4pPr>
      <a:lvl5pPr marL="2138679" marR="40639" indent="-228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433FF"/>
        </a:buClr>
        <a:buSzPct val="100000"/>
        <a:buFont typeface="Times"/>
        <a:buChar char="»"/>
        <a:tabLst/>
        <a:defRPr sz="3600" b="0" i="0" u="sng" strike="noStrike" cap="none" spc="0" baseline="0">
          <a:ln>
            <a:noFill/>
          </a:ln>
          <a:solidFill>
            <a:srgbClr val="0433FF"/>
          </a:solidFill>
          <a:uFill>
            <a:solidFill>
              <a:srgbClr val="0433FF"/>
            </a:solidFill>
          </a:uFill>
          <a:latin typeface="+mn-lt"/>
          <a:ea typeface="+mn-ea"/>
          <a:cs typeface="+mn-cs"/>
          <a:sym typeface="Times"/>
        </a:defRPr>
      </a:lvl5pPr>
      <a:lvl6pPr marL="2138679" marR="40639" indent="-228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433FF"/>
        </a:buClr>
        <a:buSzPct val="100000"/>
        <a:buFont typeface="Times"/>
        <a:buChar char="»"/>
        <a:tabLst/>
        <a:defRPr sz="3600" b="0" i="0" u="sng" strike="noStrike" cap="none" spc="0" baseline="0">
          <a:ln>
            <a:noFill/>
          </a:ln>
          <a:solidFill>
            <a:srgbClr val="0433FF"/>
          </a:solidFill>
          <a:uFill>
            <a:solidFill>
              <a:srgbClr val="0433FF"/>
            </a:solidFill>
          </a:uFill>
          <a:latin typeface="+mn-lt"/>
          <a:ea typeface="+mn-ea"/>
          <a:cs typeface="+mn-cs"/>
          <a:sym typeface="Times"/>
        </a:defRPr>
      </a:lvl6pPr>
      <a:lvl7pPr marL="2138679" marR="40639" indent="-228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433FF"/>
        </a:buClr>
        <a:buSzPct val="100000"/>
        <a:buFont typeface="Times"/>
        <a:buChar char="»"/>
        <a:tabLst/>
        <a:defRPr sz="3600" b="0" i="0" u="sng" strike="noStrike" cap="none" spc="0" baseline="0">
          <a:ln>
            <a:noFill/>
          </a:ln>
          <a:solidFill>
            <a:srgbClr val="0433FF"/>
          </a:solidFill>
          <a:uFill>
            <a:solidFill>
              <a:srgbClr val="0433FF"/>
            </a:solidFill>
          </a:uFill>
          <a:latin typeface="+mn-lt"/>
          <a:ea typeface="+mn-ea"/>
          <a:cs typeface="+mn-cs"/>
          <a:sym typeface="Times"/>
        </a:defRPr>
      </a:lvl7pPr>
      <a:lvl8pPr marL="2138679" marR="40639" indent="-228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433FF"/>
        </a:buClr>
        <a:buSzPct val="100000"/>
        <a:buFont typeface="Times"/>
        <a:buChar char="»"/>
        <a:tabLst/>
        <a:defRPr sz="3600" b="0" i="0" u="sng" strike="noStrike" cap="none" spc="0" baseline="0">
          <a:ln>
            <a:noFill/>
          </a:ln>
          <a:solidFill>
            <a:srgbClr val="0433FF"/>
          </a:solidFill>
          <a:uFill>
            <a:solidFill>
              <a:srgbClr val="0433FF"/>
            </a:solidFill>
          </a:uFill>
          <a:latin typeface="+mn-lt"/>
          <a:ea typeface="+mn-ea"/>
          <a:cs typeface="+mn-cs"/>
          <a:sym typeface="Times"/>
        </a:defRPr>
      </a:lvl8pPr>
      <a:lvl9pPr marL="2138679" marR="40639" indent="-228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433FF"/>
        </a:buClr>
        <a:buSzPct val="100000"/>
        <a:buFont typeface="Times"/>
        <a:buChar char="»"/>
        <a:tabLst/>
        <a:defRPr sz="3600" b="0" i="0" u="sng" strike="noStrike" cap="none" spc="0" baseline="0">
          <a:ln>
            <a:noFill/>
          </a:ln>
          <a:solidFill>
            <a:srgbClr val="0433FF"/>
          </a:solidFill>
          <a:uFill>
            <a:solidFill>
              <a:srgbClr val="0433FF"/>
            </a:solidFill>
          </a:uFill>
          <a:latin typeface="+mn-lt"/>
          <a:ea typeface="+mn-ea"/>
          <a:cs typeface="+mn-cs"/>
          <a:sym typeface="Time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Times New Roman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Times New Roman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Times New Roman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Times New Roman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Times New Roman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Times New Roman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Times New Roman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Times New Roman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4349AA"/>
            </a:solidFill>
          </a:u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marcos.dracos@in2p3.f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0.png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4.png"/><Relationship Id="rId4" Type="http://schemas.openxmlformats.org/officeDocument/2006/relationships/image" Target="../media/image33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9.tiff"/><Relationship Id="rId4" Type="http://schemas.openxmlformats.org/officeDocument/2006/relationships/image" Target="../media/image338.tiff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5.tif"/><Relationship Id="rId3" Type="http://schemas.openxmlformats.org/officeDocument/2006/relationships/image" Target="../media/image340.png"/><Relationship Id="rId7" Type="http://schemas.openxmlformats.org/officeDocument/2006/relationships/image" Target="../media/image34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3.png"/><Relationship Id="rId5" Type="http://schemas.openxmlformats.org/officeDocument/2006/relationships/image" Target="../media/image342.png"/><Relationship Id="rId4" Type="http://schemas.openxmlformats.org/officeDocument/2006/relationships/image" Target="../media/image34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9.tiff"/><Relationship Id="rId5" Type="http://schemas.openxmlformats.org/officeDocument/2006/relationships/image" Target="../media/image348.png"/><Relationship Id="rId4" Type="http://schemas.openxmlformats.org/officeDocument/2006/relationships/image" Target="../media/image347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emf"/><Relationship Id="rId3" Type="http://schemas.openxmlformats.org/officeDocument/2006/relationships/image" Target="../media/image350.tiff"/><Relationship Id="rId7" Type="http://schemas.openxmlformats.org/officeDocument/2006/relationships/image" Target="../media/image35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3.tiff"/><Relationship Id="rId5" Type="http://schemas.openxmlformats.org/officeDocument/2006/relationships/image" Target="../media/image352.tiff"/><Relationship Id="rId4" Type="http://schemas.openxmlformats.org/officeDocument/2006/relationships/image" Target="../media/image351.tif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emf"/><Relationship Id="rId3" Type="http://schemas.openxmlformats.org/officeDocument/2006/relationships/image" Target="../media/image356.tif"/><Relationship Id="rId7" Type="http://schemas.openxmlformats.org/officeDocument/2006/relationships/image" Target="../media/image3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9.png"/><Relationship Id="rId5" Type="http://schemas.openxmlformats.org/officeDocument/2006/relationships/image" Target="../media/image358.png"/><Relationship Id="rId4" Type="http://schemas.openxmlformats.org/officeDocument/2006/relationships/image" Target="../media/image35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gif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8.png"/><Relationship Id="rId3" Type="http://schemas.openxmlformats.org/officeDocument/2006/relationships/image" Target="../media/image363.jpeg"/><Relationship Id="rId7" Type="http://schemas.openxmlformats.org/officeDocument/2006/relationships/image" Target="../media/image367.png"/><Relationship Id="rId2" Type="http://schemas.openxmlformats.org/officeDocument/2006/relationships/image" Target="../media/image3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6.png"/><Relationship Id="rId5" Type="http://schemas.openxmlformats.org/officeDocument/2006/relationships/image" Target="../media/image365.png"/><Relationship Id="rId10" Type="http://schemas.openxmlformats.org/officeDocument/2006/relationships/image" Target="../media/image369.tiff"/><Relationship Id="rId4" Type="http://schemas.openxmlformats.org/officeDocument/2006/relationships/image" Target="../media/image364.tiff"/><Relationship Id="rId9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tif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2.emf"/><Relationship Id="rId4" Type="http://schemas.openxmlformats.org/officeDocument/2006/relationships/image" Target="../media/image371.tif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tif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6.tiff"/><Relationship Id="rId5" Type="http://schemas.openxmlformats.org/officeDocument/2006/relationships/image" Target="../media/image375.tiff"/><Relationship Id="rId4" Type="http://schemas.openxmlformats.org/officeDocument/2006/relationships/image" Target="../media/image374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0.jpeg"/><Relationship Id="rId5" Type="http://schemas.openxmlformats.org/officeDocument/2006/relationships/image" Target="../media/image379.png"/><Relationship Id="rId4" Type="http://schemas.openxmlformats.org/officeDocument/2006/relationships/image" Target="../media/image37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2.png"/><Relationship Id="rId4" Type="http://schemas.openxmlformats.org/officeDocument/2006/relationships/image" Target="../media/image2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tiff"/><Relationship Id="rId2" Type="http://schemas.openxmlformats.org/officeDocument/2006/relationships/image" Target="../media/image383.tiff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tif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7.emf"/><Relationship Id="rId4" Type="http://schemas.openxmlformats.org/officeDocument/2006/relationships/image" Target="../media/image386.emf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4.tiff"/><Relationship Id="rId3" Type="http://schemas.openxmlformats.org/officeDocument/2006/relationships/image" Target="../media/image389.tiff"/><Relationship Id="rId7" Type="http://schemas.openxmlformats.org/officeDocument/2006/relationships/image" Target="../media/image393.tiff"/><Relationship Id="rId2" Type="http://schemas.openxmlformats.org/officeDocument/2006/relationships/image" Target="../media/image38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2.tiff"/><Relationship Id="rId5" Type="http://schemas.openxmlformats.org/officeDocument/2006/relationships/image" Target="../media/image391.tiff"/><Relationship Id="rId4" Type="http://schemas.openxmlformats.org/officeDocument/2006/relationships/image" Target="../media/image390.tiff"/><Relationship Id="rId9" Type="http://schemas.openxmlformats.org/officeDocument/2006/relationships/image" Target="../media/image395.emf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tiff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0.tiff"/><Relationship Id="rId5" Type="http://schemas.openxmlformats.org/officeDocument/2006/relationships/image" Target="../media/image399.tiff"/><Relationship Id="rId4" Type="http://schemas.openxmlformats.org/officeDocument/2006/relationships/image" Target="../media/image39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emf"/><Relationship Id="rId5" Type="http://schemas.openxmlformats.org/officeDocument/2006/relationships/image" Target="../media/image30.tiff"/><Relationship Id="rId4" Type="http://schemas.openxmlformats.org/officeDocument/2006/relationships/image" Target="../media/image29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7" Type="http://schemas.openxmlformats.org/officeDocument/2006/relationships/image" Target="../media/image4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tif"/><Relationship Id="rId5" Type="http://schemas.openxmlformats.org/officeDocument/2006/relationships/image" Target="../media/image38.tif"/><Relationship Id="rId4" Type="http://schemas.openxmlformats.org/officeDocument/2006/relationships/image" Target="../media/image37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tif"/><Relationship Id="rId4" Type="http://schemas.openxmlformats.org/officeDocument/2006/relationships/image" Target="../media/image42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7" Type="http://schemas.openxmlformats.org/officeDocument/2006/relationships/image" Target="../media/image6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70.emf"/><Relationship Id="rId7" Type="http://schemas.openxmlformats.org/officeDocument/2006/relationships/image" Target="../media/image6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2.png"/><Relationship Id="rId4" Type="http://schemas.openxmlformats.org/officeDocument/2006/relationships/image" Target="../media/image71.emf"/><Relationship Id="rId9" Type="http://schemas.openxmlformats.org/officeDocument/2006/relationships/image" Target="../media/image6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13" Type="http://schemas.openxmlformats.org/officeDocument/2006/relationships/image" Target="../media/image84.emf"/><Relationship Id="rId18" Type="http://schemas.openxmlformats.org/officeDocument/2006/relationships/image" Target="../media/image73.emf"/><Relationship Id="rId3" Type="http://schemas.openxmlformats.org/officeDocument/2006/relationships/image" Target="../media/image74.emf"/><Relationship Id="rId21" Type="http://schemas.openxmlformats.org/officeDocument/2006/relationships/image" Target="../media/image90.emf"/><Relationship Id="rId7" Type="http://schemas.openxmlformats.org/officeDocument/2006/relationships/image" Target="../media/image78.emf"/><Relationship Id="rId12" Type="http://schemas.openxmlformats.org/officeDocument/2006/relationships/image" Target="../media/image83.emf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7.emf"/><Relationship Id="rId20" Type="http://schemas.openxmlformats.org/officeDocument/2006/relationships/image" Target="../media/image89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77.emf"/><Relationship Id="rId11" Type="http://schemas.openxmlformats.org/officeDocument/2006/relationships/image" Target="../media/image82.emf"/><Relationship Id="rId5" Type="http://schemas.openxmlformats.org/officeDocument/2006/relationships/image" Target="../media/image76.emf"/><Relationship Id="rId15" Type="http://schemas.openxmlformats.org/officeDocument/2006/relationships/image" Target="../media/image86.emf"/><Relationship Id="rId10" Type="http://schemas.openxmlformats.org/officeDocument/2006/relationships/image" Target="../media/image81.emf"/><Relationship Id="rId19" Type="http://schemas.openxmlformats.org/officeDocument/2006/relationships/image" Target="../media/image88.emf"/><Relationship Id="rId4" Type="http://schemas.openxmlformats.org/officeDocument/2006/relationships/image" Target="../media/image75.emf"/><Relationship Id="rId9" Type="http://schemas.openxmlformats.org/officeDocument/2006/relationships/image" Target="../media/image80.emf"/><Relationship Id="rId14" Type="http://schemas.openxmlformats.org/officeDocument/2006/relationships/image" Target="../media/image8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9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7" Type="http://schemas.openxmlformats.org/officeDocument/2006/relationships/image" Target="../media/image1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emf"/><Relationship Id="rId5" Type="http://schemas.openxmlformats.org/officeDocument/2006/relationships/image" Target="../media/image127.jpeg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tiff"/><Relationship Id="rId4" Type="http://schemas.openxmlformats.org/officeDocument/2006/relationships/image" Target="../media/image15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09.emf"/><Relationship Id="rId10" Type="http://schemas.openxmlformats.org/officeDocument/2006/relationships/image" Target="../media/image158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5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5" Type="http://schemas.openxmlformats.org/officeDocument/2006/relationships/image" Target="../media/image161.emf"/><Relationship Id="rId4" Type="http://schemas.openxmlformats.org/officeDocument/2006/relationships/image" Target="../media/image1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e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4.e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66.emf"/><Relationship Id="rId4" Type="http://schemas.openxmlformats.org/officeDocument/2006/relationships/image" Target="../media/image167.png"/><Relationship Id="rId9" Type="http://schemas.openxmlformats.org/officeDocument/2006/relationships/oleObject" Target="../embeddings/oleObject11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e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71.png"/><Relationship Id="rId5" Type="http://schemas.openxmlformats.org/officeDocument/2006/relationships/image" Target="../media/image169.emf"/><Relationship Id="rId4" Type="http://schemas.openxmlformats.org/officeDocument/2006/relationships/oleObject" Target="../embeddings/oleObject12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7.png"/><Relationship Id="rId4" Type="http://schemas.openxmlformats.org/officeDocument/2006/relationships/image" Target="../media/image17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3.jpe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6.jpeg"/><Relationship Id="rId5" Type="http://schemas.openxmlformats.org/officeDocument/2006/relationships/image" Target="../media/image185.jpg"/><Relationship Id="rId4" Type="http://schemas.openxmlformats.org/officeDocument/2006/relationships/image" Target="../media/image18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7" Type="http://schemas.openxmlformats.org/officeDocument/2006/relationships/image" Target="../media/image19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19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tiff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9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2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tiff"/><Relationship Id="rId3" Type="http://schemas.openxmlformats.org/officeDocument/2006/relationships/image" Target="../media/image203.png"/><Relationship Id="rId7" Type="http://schemas.openxmlformats.org/officeDocument/2006/relationships/image" Target="../media/image207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tiff"/><Relationship Id="rId5" Type="http://schemas.openxmlformats.org/officeDocument/2006/relationships/image" Target="../media/image205.tiff"/><Relationship Id="rId10" Type="http://schemas.openxmlformats.org/officeDocument/2006/relationships/image" Target="../media/image210.tiff"/><Relationship Id="rId4" Type="http://schemas.openxmlformats.org/officeDocument/2006/relationships/image" Target="../media/image204.png"/><Relationship Id="rId9" Type="http://schemas.openxmlformats.org/officeDocument/2006/relationships/image" Target="../media/image209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tiff"/><Relationship Id="rId7" Type="http://schemas.openxmlformats.org/officeDocument/2006/relationships/image" Target="../media/image21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4.tiff"/><Relationship Id="rId5" Type="http://schemas.openxmlformats.org/officeDocument/2006/relationships/image" Target="../media/image213.tiff"/><Relationship Id="rId4" Type="http://schemas.openxmlformats.org/officeDocument/2006/relationships/image" Target="../media/image21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8.tiff"/><Relationship Id="rId4" Type="http://schemas.openxmlformats.org/officeDocument/2006/relationships/image" Target="../media/image217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1.png"/><Relationship Id="rId4" Type="http://schemas.openxmlformats.org/officeDocument/2006/relationships/image" Target="../media/image220.tif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.pn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emf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33.png"/><Relationship Id="rId5" Type="http://schemas.openxmlformats.org/officeDocument/2006/relationships/image" Target="../media/image232.png"/><Relationship Id="rId10" Type="http://schemas.openxmlformats.org/officeDocument/2006/relationships/image" Target="../media/image230.emf"/><Relationship Id="rId4" Type="http://schemas.openxmlformats.org/officeDocument/2006/relationships/image" Target="../media/image231.png"/><Relationship Id="rId9" Type="http://schemas.openxmlformats.org/officeDocument/2006/relationships/oleObject" Target="../embeddings/oleObject1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tiff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4.gi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13" Type="http://schemas.openxmlformats.org/officeDocument/2006/relationships/image" Target="../media/image256.jpeg"/><Relationship Id="rId18" Type="http://schemas.openxmlformats.org/officeDocument/2006/relationships/image" Target="../media/image261.jpeg"/><Relationship Id="rId3" Type="http://schemas.openxmlformats.org/officeDocument/2006/relationships/image" Target="../media/image246.png"/><Relationship Id="rId21" Type="http://schemas.openxmlformats.org/officeDocument/2006/relationships/image" Target="../media/image264.jpeg"/><Relationship Id="rId7" Type="http://schemas.openxmlformats.org/officeDocument/2006/relationships/image" Target="../media/image250.png"/><Relationship Id="rId12" Type="http://schemas.openxmlformats.org/officeDocument/2006/relationships/image" Target="../media/image255.jpeg"/><Relationship Id="rId17" Type="http://schemas.openxmlformats.org/officeDocument/2006/relationships/image" Target="../media/image260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59.jpeg"/><Relationship Id="rId20" Type="http://schemas.openxmlformats.org/officeDocument/2006/relationships/image" Target="../media/image2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9.png"/><Relationship Id="rId11" Type="http://schemas.openxmlformats.org/officeDocument/2006/relationships/image" Target="../media/image254.png"/><Relationship Id="rId5" Type="http://schemas.openxmlformats.org/officeDocument/2006/relationships/image" Target="../media/image248.png"/><Relationship Id="rId15" Type="http://schemas.openxmlformats.org/officeDocument/2006/relationships/image" Target="../media/image258.jpeg"/><Relationship Id="rId10" Type="http://schemas.openxmlformats.org/officeDocument/2006/relationships/image" Target="../media/image253.png"/><Relationship Id="rId19" Type="http://schemas.openxmlformats.org/officeDocument/2006/relationships/image" Target="../media/image262.png"/><Relationship Id="rId4" Type="http://schemas.openxmlformats.org/officeDocument/2006/relationships/image" Target="../media/image247.png"/><Relationship Id="rId9" Type="http://schemas.openxmlformats.org/officeDocument/2006/relationships/image" Target="../media/image252.png"/><Relationship Id="rId14" Type="http://schemas.openxmlformats.org/officeDocument/2006/relationships/image" Target="../media/image257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1.jpeg"/><Relationship Id="rId5" Type="http://schemas.openxmlformats.org/officeDocument/2006/relationships/image" Target="../media/image270.jpeg"/><Relationship Id="rId4" Type="http://schemas.openxmlformats.org/officeDocument/2006/relationships/image" Target="../media/image269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jpeg"/><Relationship Id="rId3" Type="http://schemas.openxmlformats.org/officeDocument/2006/relationships/image" Target="../media/image272.jpeg"/><Relationship Id="rId7" Type="http://schemas.openxmlformats.org/officeDocument/2006/relationships/image" Target="../media/image27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image" Target="../media/image27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jpeg"/><Relationship Id="rId3" Type="http://schemas.openxmlformats.org/officeDocument/2006/relationships/image" Target="../media/image278.png"/><Relationship Id="rId7" Type="http://schemas.openxmlformats.org/officeDocument/2006/relationships/image" Target="../media/image2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4" Type="http://schemas.openxmlformats.org/officeDocument/2006/relationships/image" Target="../media/image279.png"/><Relationship Id="rId9" Type="http://schemas.openxmlformats.org/officeDocument/2006/relationships/image" Target="../media/image28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7" Type="http://schemas.openxmlformats.org/officeDocument/2006/relationships/image" Target="../media/image28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8.png"/><Relationship Id="rId5" Type="http://schemas.openxmlformats.org/officeDocument/2006/relationships/image" Target="../media/image287.png"/><Relationship Id="rId4" Type="http://schemas.openxmlformats.org/officeDocument/2006/relationships/image" Target="../media/image28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8.png"/><Relationship Id="rId5" Type="http://schemas.openxmlformats.org/officeDocument/2006/relationships/image" Target="../media/image297.jpeg"/><Relationship Id="rId4" Type="http://schemas.openxmlformats.org/officeDocument/2006/relationships/image" Target="../media/image29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99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8.png"/><Relationship Id="rId5" Type="http://schemas.openxmlformats.org/officeDocument/2006/relationships/image" Target="../media/image307.png"/><Relationship Id="rId4" Type="http://schemas.openxmlformats.org/officeDocument/2006/relationships/image" Target="../media/image30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3.jpeg"/><Relationship Id="rId5" Type="http://schemas.openxmlformats.org/officeDocument/2006/relationships/image" Target="../media/image312.jpeg"/><Relationship Id="rId4" Type="http://schemas.openxmlformats.org/officeDocument/2006/relationships/image" Target="../media/image31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e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6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9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32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1.png"/><Relationship Id="rId4" Type="http://schemas.openxmlformats.org/officeDocument/2006/relationships/image" Target="../media/image321.png"/><Relationship Id="rId9" Type="http://schemas.openxmlformats.org/officeDocument/2006/relationships/image" Target="../media/image32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27.png"/><Relationship Id="rId4" Type="http://schemas.openxmlformats.org/officeDocument/2006/relationships/image" Target="../media/image32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Neutrino mass hierarchy and the JUNO experiment"/>
          <p:cNvSpPr txBox="1">
            <a:spLocks noGrp="1"/>
          </p:cNvSpPr>
          <p:nvPr>
            <p:ph type="title"/>
          </p:nvPr>
        </p:nvSpPr>
        <p:spPr>
          <a:xfrm>
            <a:off x="1094408" y="-1"/>
            <a:ext cx="6978375" cy="3563007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2999"/>
              </a:srgbClr>
            </a:outerShdw>
          </a:effectLst>
        </p:spPr>
        <p:txBody>
          <a:bodyPr/>
          <a:lstStyle/>
          <a:p>
            <a:r>
              <a:rPr dirty="0">
                <a:solidFill>
                  <a:srgbClr val="FFA941"/>
                </a:solidFill>
                <a:uFill>
                  <a:solidFill>
                    <a:srgbClr val="FFA941"/>
                  </a:solidFill>
                </a:uFill>
                <a:latin typeface="+mn-lt"/>
                <a:ea typeface="+mn-ea"/>
                <a:cs typeface="+mn-cs"/>
                <a:sym typeface="Times"/>
              </a:rPr>
              <a:t>Neutrino</a:t>
            </a:r>
          </a:p>
          <a:p>
            <a:r>
              <a:rPr dirty="0">
                <a:solidFill>
                  <a:srgbClr val="FFA941"/>
                </a:solidFill>
                <a:uFill>
                  <a:solidFill>
                    <a:srgbClr val="FFA941"/>
                  </a:solidFill>
                </a:uFill>
                <a:latin typeface="+mn-lt"/>
                <a:ea typeface="+mn-ea"/>
                <a:cs typeface="+mn-cs"/>
                <a:sym typeface="Times"/>
              </a:rPr>
              <a:t>mass hierarchy and the JUNO experiment 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 dirty="0"/>
          </a:p>
        </p:txBody>
      </p:sp>
      <p:sp>
        <p:nvSpPr>
          <p:cNvPr id="68" name="Marcos Dracos…"/>
          <p:cNvSpPr txBox="1">
            <a:spLocks noGrp="1"/>
          </p:cNvSpPr>
          <p:nvPr>
            <p:ph type="body" sz="half" idx="4294967295"/>
          </p:nvPr>
        </p:nvSpPr>
        <p:spPr>
          <a:xfrm>
            <a:off x="0" y="3360738"/>
            <a:ext cx="7848600" cy="2209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buSzTx/>
              <a:buNone/>
              <a:defRPr sz="2800"/>
            </a:pPr>
            <a:r>
              <a:t>Marcos Dracos</a:t>
            </a:r>
          </a:p>
          <a:p>
            <a:pPr algn="ctr">
              <a:buSzTx/>
              <a:buNone/>
              <a:defRPr sz="2800"/>
            </a:pPr>
            <a:r>
              <a:t>Institut Pluridisciplinaire Hubert Curien</a:t>
            </a:r>
          </a:p>
          <a:p>
            <a:pPr algn="ctr">
              <a:buSzTx/>
              <a:buNone/>
              <a:defRPr sz="2800"/>
            </a:pPr>
            <a:r>
              <a:t>Strasbourg</a:t>
            </a:r>
          </a:p>
          <a:p>
            <a:pPr algn="ctr">
              <a:buSzTx/>
              <a:buNone/>
              <a:defRPr sz="2000"/>
            </a:pPr>
            <a:r>
              <a:t>(</a:t>
            </a:r>
            <a:r>
              <a:rPr>
                <a:hlinkClick r:id="rId2"/>
              </a:rPr>
              <a:t>marcos.dracos@in2p3.fr</a:t>
            </a:r>
            <a:r>
              <a:t>)</a:t>
            </a:r>
          </a:p>
        </p:txBody>
      </p:sp>
      <p:sp>
        <p:nvSpPr>
          <p:cNvPr id="72" name="ν"/>
          <p:cNvSpPr txBox="1"/>
          <p:nvPr/>
        </p:nvSpPr>
        <p:spPr>
          <a:xfrm>
            <a:off x="4025900" y="5171059"/>
            <a:ext cx="1092200" cy="1691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>
                <a:srgbClr val="008F00"/>
              </a:buClr>
              <a:buFont typeface="Symbol"/>
              <a:defRPr sz="9600">
                <a:solidFill>
                  <a:srgbClr val="008F00"/>
                </a:solidFill>
                <a:effectLst>
                  <a:outerShdw blurRad="12700" dist="63500" dir="2700000" rotWithShape="0">
                    <a:srgbClr val="CBCBCB"/>
                  </a:outerShdw>
                </a:effectLst>
                <a:uFill>
                  <a:solidFill>
                    <a:srgbClr val="008F00"/>
                  </a:solidFill>
                </a:u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r>
              <a:t>n</a:t>
            </a:r>
          </a:p>
        </p:txBody>
      </p:sp>
      <p:pic>
        <p:nvPicPr>
          <p:cNvPr id="74" name="Screenshot 2017-06-03 17.44.58.jpg" descr="Screenshot 2017-06-03 17.44.5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58145" y="-3969"/>
            <a:ext cx="3987801" cy="952501"/>
          </a:xfrm>
          <a:prstGeom prst="rect">
            <a:avLst/>
          </a:prstGeom>
        </p:spPr>
      </p:pic>
      <p:pic>
        <p:nvPicPr>
          <p:cNvPr id="75" name="iphc.png" descr="iphc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D83F8-CB5E-6F42-A64D-9AF39D596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88215-5F48-5547-B5C2-71FEA57C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Inverse β decay and detection mode"/>
          <p:cNvSpPr txBox="1">
            <a:spLocks noGrp="1"/>
          </p:cNvSpPr>
          <p:nvPr>
            <p:ph type="title"/>
          </p:nvPr>
        </p:nvSpPr>
        <p:spPr>
          <a:xfrm>
            <a:off x="1094408" y="-1"/>
            <a:ext cx="8047211" cy="138684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effectLst>
                  <a:outerShdw blurRad="12700" dist="25400" dir="2700000" rotWithShape="0">
                    <a:srgbClr val="CBCBCB"/>
                  </a:outerShdw>
                </a:effectLst>
              </a:rPr>
              <a:t>Inverse β decay</a:t>
            </a:r>
            <a:br>
              <a:rPr dirty="0">
                <a:effectLst>
                  <a:outerShdw blurRad="12700" dist="25400" dir="2700000" rotWithShape="0">
                    <a:srgbClr val="CBCBCB"/>
                  </a:outerShdw>
                </a:effectLst>
              </a:rPr>
            </a:br>
            <a:r>
              <a:rPr dirty="0">
                <a:effectLst>
                  <a:outerShdw blurRad="12700" dist="25400" dir="2700000" rotWithShape="0">
                    <a:srgbClr val="CBCBCB"/>
                  </a:outerShdw>
                </a:effectLst>
              </a:rPr>
              <a:t>and detection mode</a:t>
            </a:r>
          </a:p>
        </p:txBody>
      </p:sp>
      <p:sp>
        <p:nvSpPr>
          <p:cNvPr id="58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585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2" name="Group"/>
          <p:cNvGrpSpPr/>
          <p:nvPr/>
        </p:nvGrpSpPr>
        <p:grpSpPr>
          <a:xfrm>
            <a:off x="544512" y="1938337"/>
            <a:ext cx="4235809" cy="4095751"/>
            <a:chOff x="0" y="0"/>
            <a:chExt cx="4235808" cy="4095750"/>
          </a:xfrm>
        </p:grpSpPr>
        <p:pic>
          <p:nvPicPr>
            <p:cNvPr id="586" name="mention_inter.png" descr="mention_inter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812"/>
              <a:ext cx="3609975" cy="38925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7" name="Prompt"/>
            <p:cNvSpPr txBox="1"/>
            <p:nvPr/>
          </p:nvSpPr>
          <p:spPr>
            <a:xfrm>
              <a:off x="3226613" y="519112"/>
              <a:ext cx="909599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38100" dir="2700000" rotWithShape="0">
                <a:srgbClr val="AB15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just">
              <a:spAutoFit/>
            </a:bodyPr>
            <a:lstStyle>
              <a:lvl1pPr algn="ctr">
                <a:buClrTx/>
                <a:buFontTx/>
                <a:defRPr sz="2037">
                  <a:solidFill>
                    <a:srgbClr val="007DD6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Prompt</a:t>
              </a:r>
            </a:p>
          </p:txBody>
        </p:sp>
        <p:sp>
          <p:nvSpPr>
            <p:cNvPr id="588" name="delayed"/>
            <p:cNvSpPr txBox="1"/>
            <p:nvPr/>
          </p:nvSpPr>
          <p:spPr>
            <a:xfrm>
              <a:off x="1625651" y="3740150"/>
              <a:ext cx="974624" cy="355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63500" dist="38100" dir="2700000" rotWithShape="0">
                <a:srgbClr val="AB15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just">
              <a:spAutoFit/>
            </a:bodyPr>
            <a:lstStyle>
              <a:lvl1pPr algn="ctr">
                <a:buClrTx/>
                <a:buFontTx/>
                <a:defRPr sz="2028">
                  <a:solidFill>
                    <a:srgbClr val="007DD6"/>
                  </a:solidFill>
                  <a:latin typeface="Comic Sans MS"/>
                  <a:ea typeface="Comic Sans MS"/>
                  <a:cs typeface="Comic Sans MS"/>
                  <a:sym typeface="Comic Sans MS"/>
                </a:defRPr>
              </a:lvl1pPr>
            </a:lstStyle>
            <a:p>
              <a:r>
                <a:t>delayed</a:t>
              </a:r>
            </a:p>
          </p:txBody>
        </p:sp>
        <p:sp>
          <p:nvSpPr>
            <p:cNvPr id="589" name="511 keV"/>
            <p:cNvSpPr txBox="1"/>
            <p:nvPr/>
          </p:nvSpPr>
          <p:spPr>
            <a:xfrm>
              <a:off x="3222625" y="1168400"/>
              <a:ext cx="1013183" cy="382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000"/>
              </a:lvl1pPr>
            </a:lstStyle>
            <a:p>
              <a:r>
                <a:t>511 keV</a:t>
              </a:r>
            </a:p>
          </p:txBody>
        </p:sp>
        <p:sp>
          <p:nvSpPr>
            <p:cNvPr id="590" name="511 keV"/>
            <p:cNvSpPr txBox="1"/>
            <p:nvPr/>
          </p:nvSpPr>
          <p:spPr>
            <a:xfrm>
              <a:off x="1101725" y="0"/>
              <a:ext cx="1013183" cy="382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000"/>
              </a:lvl1pPr>
            </a:lstStyle>
            <a:p>
              <a:r>
                <a:t>511 keV</a:t>
              </a:r>
            </a:p>
          </p:txBody>
        </p:sp>
      </p:grpSp>
      <p:sp>
        <p:nvSpPr>
          <p:cNvPr id="593" name="In a pure scintillator the neutron will be captured by hydrogen:…"/>
          <p:cNvSpPr txBox="1"/>
          <p:nvPr/>
        </p:nvSpPr>
        <p:spPr>
          <a:xfrm>
            <a:off x="5370512" y="2508250"/>
            <a:ext cx="3467101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1200"/>
              </a:spcBef>
              <a:buClr>
                <a:srgbClr val="4353FF"/>
              </a:buClr>
              <a:defRPr>
                <a:solidFill>
                  <a:srgbClr val="4353FF"/>
                </a:solidFill>
                <a:uFill>
                  <a:solidFill>
                    <a:srgbClr val="4353FF"/>
                  </a:solidFill>
                </a:uFill>
              </a:defRPr>
            </a:pPr>
            <a:r>
              <a:rPr dirty="0"/>
              <a:t>In a pure scintillator the neutron will be captured by hydrogen</a:t>
            </a:r>
            <a:r>
              <a:rPr lang="fr-CH" dirty="0"/>
              <a:t> (~200 </a:t>
            </a:r>
            <a:r>
              <a:rPr lang="el-GR" dirty="0"/>
              <a:t>μ</a:t>
            </a:r>
            <a:r>
              <a:rPr lang="fr-CH" dirty="0"/>
              <a:t>s)</a:t>
            </a:r>
            <a:r>
              <a:rPr dirty="0"/>
              <a:t>:</a:t>
            </a:r>
          </a:p>
          <a:p>
            <a:pPr>
              <a:spcBef>
                <a:spcPts val="1200"/>
              </a:spcBef>
              <a:buClr>
                <a:srgbClr val="007600"/>
              </a:buClr>
              <a:buFont typeface="Times New Roman"/>
            </a:pPr>
            <a:r>
              <a:rPr sz="2000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n</a:t>
            </a:r>
            <a:r>
              <a:rPr sz="2000" i="1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 </a:t>
            </a:r>
            <a:r>
              <a:rPr sz="2000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H </a:t>
            </a:r>
            <a:r>
              <a:rPr sz="2000" i="1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→ </a:t>
            </a:r>
            <a:r>
              <a:rPr sz="2000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D</a:t>
            </a:r>
            <a:r>
              <a:rPr sz="2000" i="1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 </a:t>
            </a:r>
            <a:r>
              <a:rPr sz="2000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sz="2000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  (</a:t>
            </a:r>
            <a:r>
              <a:rPr sz="200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2.2 MeV</a:t>
            </a:r>
            <a:r>
              <a:rPr sz="2000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)</a:t>
            </a:r>
          </a:p>
          <a:p>
            <a:pPr>
              <a:spcBef>
                <a:spcPts val="1200"/>
              </a:spcBef>
              <a:buClr>
                <a:srgbClr val="4353FF"/>
              </a:buClr>
              <a:defRPr>
                <a:solidFill>
                  <a:srgbClr val="4353FF"/>
                </a:solidFill>
                <a:uFill>
                  <a:solidFill>
                    <a:srgbClr val="4353FF"/>
                  </a:solidFill>
                </a:uFill>
              </a:defRPr>
            </a:pPr>
            <a:r>
              <a:rPr dirty="0"/>
              <a:t>Very often the scintillator is doped with gadolinium that increase the capture probability </a:t>
            </a:r>
            <a:r>
              <a:rPr sz="2000" dirty="0"/>
              <a:t>and liberates more </a:t>
            </a:r>
            <a:r>
              <a:rPr sz="2000" dirty="0" err="1"/>
              <a:t>γ's</a:t>
            </a:r>
            <a:r>
              <a:rPr lang="fr-CH" sz="2000" dirty="0"/>
              <a:t> (~30 </a:t>
            </a:r>
            <a:r>
              <a:rPr lang="el-GR" sz="2000" dirty="0"/>
              <a:t>μ</a:t>
            </a:r>
            <a:r>
              <a:rPr lang="fr-CH" sz="2000" dirty="0"/>
              <a:t>s)</a:t>
            </a:r>
            <a:r>
              <a:rPr dirty="0"/>
              <a:t>:</a:t>
            </a:r>
          </a:p>
          <a:p>
            <a:pPr>
              <a:spcBef>
                <a:spcPts val="1200"/>
              </a:spcBef>
              <a:buClr>
                <a:srgbClr val="007600"/>
              </a:buClr>
              <a:buFont typeface="Times New Roman"/>
            </a:pPr>
            <a:r>
              <a:rPr sz="2000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n</a:t>
            </a:r>
            <a:r>
              <a:rPr sz="2000" i="1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 </a:t>
            </a:r>
            <a:r>
              <a:rPr sz="2000" i="1" baseline="29999" dirty="0" err="1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m</a:t>
            </a:r>
            <a:r>
              <a:rPr sz="2000" dirty="0" err="1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Gd</a:t>
            </a:r>
            <a:r>
              <a:rPr sz="2000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 </a:t>
            </a:r>
            <a:r>
              <a:rPr sz="2000" i="1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→ </a:t>
            </a:r>
            <a:r>
              <a:rPr sz="2000" i="1" baseline="29999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m+1</a:t>
            </a:r>
            <a:r>
              <a:rPr sz="2000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Gd</a:t>
            </a:r>
            <a:r>
              <a:rPr sz="2000" i="1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 </a:t>
            </a:r>
            <a:r>
              <a:rPr sz="2000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sz="2000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’s (</a:t>
            </a:r>
            <a:r>
              <a:rPr sz="2000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8 MeV</a:t>
            </a:r>
            <a:r>
              <a:rPr sz="2000" dirty="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</a:rPr>
              <a:t>)</a:t>
            </a:r>
          </a:p>
        </p:txBody>
      </p:sp>
      <p:pic>
        <p:nvPicPr>
          <p:cNvPr id="594" name="image.png" descr="image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175" y="0"/>
            <a:ext cx="1263650" cy="94138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5FB122-686B-F64C-96A2-D369634761EB}"/>
                  </a:ext>
                </a:extLst>
              </p:cNvPr>
              <p:cNvSpPr txBox="1"/>
              <p:nvPr/>
            </p:nvSpPr>
            <p:spPr>
              <a:xfrm>
                <a:off x="5370512" y="1570354"/>
                <a:ext cx="2546595" cy="4924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GB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sym typeface="Times New Roman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kumimoji="0" lang="en-GB" sz="3200" b="0" i="1" u="none" strike="noStrike" cap="none" spc="0" normalizeH="0" baseline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Fill>
                                  <a:solidFill>
                                    <a:srgbClr val="000000"/>
                                  </a:solidFill>
                                </a:uFill>
                                <a:latin typeface="Cambria Math" panose="02040503050406030204" pitchFamily="18" charset="0"/>
                                <a:sym typeface="Times New Roman"/>
                              </a:rPr>
                            </m:ctrlPr>
                          </m:accPr>
                          <m:e>
                            <m:r>
                              <a:rPr lang="el-GR" sz="320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kumimoji="0" lang="fr-CH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sym typeface="Times New Roman"/>
                          </a:rPr>
                          <m:t>𝑒</m:t>
                        </m:r>
                      </m:sub>
                    </m:sSub>
                  </m:oMath>
                </a14:m>
                <a:r>
                  <a:rPr kumimoji="0" lang="en-GB" sz="3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sym typeface="Times New Roman"/>
                  </a:rPr>
                  <a:t>+p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Times New Roman"/>
                      </a:rPr>
                      <m:t>→</m:t>
                    </m:r>
                    <m:r>
                      <a:rPr kumimoji="0" lang="fr-CH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Times New Roman"/>
                      </a:rPr>
                      <m:t>𝑛</m:t>
                    </m:r>
                    <m:r>
                      <a:rPr kumimoji="0" lang="fr-CH" sz="32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Times New Roman"/>
                      </a:rPr>
                      <m:t>+</m:t>
                    </m:r>
                    <m:sSup>
                      <m:sSupPr>
                        <m:ctrlPr>
                          <a:rPr kumimoji="0" lang="fr-CH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imes New Roman"/>
                          </a:rPr>
                        </m:ctrlPr>
                      </m:sSupPr>
                      <m:e>
                        <m:r>
                          <a:rPr kumimoji="0" lang="fr-CH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imes New Roman"/>
                          </a:rPr>
                          <m:t>𝑒</m:t>
                        </m:r>
                      </m:e>
                      <m:sup>
                        <m:r>
                          <a:rPr kumimoji="0" lang="fr-CH" sz="32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imes New Roman"/>
                          </a:rPr>
                          <m:t>+</m:t>
                        </m:r>
                      </m:sup>
                    </m:sSup>
                  </m:oMath>
                </a14:m>
                <a:endParaRPr kumimoji="0" lang="en-GB" sz="3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>
                    <a:solidFill>
                      <a:srgbClr val="000000"/>
                    </a:solidFill>
                  </a:uFill>
                  <a:sym typeface="Times New Roman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5FB122-686B-F64C-96A2-D36963476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512" y="1570354"/>
                <a:ext cx="2546595" cy="492443"/>
              </a:xfrm>
              <a:prstGeom prst="rect">
                <a:avLst/>
              </a:prstGeom>
              <a:blipFill>
                <a:blip r:embed="rId5"/>
                <a:stretch>
                  <a:fillRect l="-1990" t="-23077" r="-498" b="-46154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5E57A-ADC5-5246-ACE9-CAC002152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1CB6A4-50C8-8B4A-80C7-C89D873AD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D0EAE9-2598-984F-A004-257F8F5ACDAD}"/>
              </a:ext>
            </a:extLst>
          </p:cNvPr>
          <p:cNvSpPr txBox="1"/>
          <p:nvPr/>
        </p:nvSpPr>
        <p:spPr>
          <a:xfrm>
            <a:off x="8135006" y="1565554"/>
            <a:ext cx="80342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</a:pP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IBD</a:t>
            </a:r>
          </a:p>
        </p:txBody>
      </p:sp>
    </p:spTree>
    <p:extLst>
      <p:ext uri="{BB962C8B-B14F-4D97-AF65-F5344CB8AC3E}">
        <p14:creationId xmlns:p14="http://schemas.microsoft.com/office/powerpoint/2010/main" val="206013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Can we use the other “free” neutrinos to measure other oscillation parameter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3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Can we use the other “free” neutrinos to measure other oscillation parameters?</a:t>
            </a:r>
          </a:p>
        </p:txBody>
      </p:sp>
      <p:sp>
        <p:nvSpPr>
          <p:cNvPr id="51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100</a:t>
            </a:fld>
            <a:endParaRPr/>
          </a:p>
        </p:txBody>
      </p:sp>
      <p:pic>
        <p:nvPicPr>
          <p:cNvPr id="51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droppedImage.tiff" descr="droppedImage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619" y="1067999"/>
            <a:ext cx="4333979" cy="5549901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D9D4CEB-1734-EC4E-B99A-6F8602B79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429B425-2368-2E46-8065-C8BD1A658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Matter/antimatter asymmetry in the Universe"/>
          <p:cNvSpPr txBox="1">
            <a:spLocks noGrp="1"/>
          </p:cNvSpPr>
          <p:nvPr>
            <p:ph type="title"/>
          </p:nvPr>
        </p:nvSpPr>
        <p:spPr>
          <a:xfrm>
            <a:off x="1094408" y="0"/>
            <a:ext cx="778051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000" dirty="0"/>
              <a:t>Matter/antimatter asymmetry in the Universe</a:t>
            </a:r>
          </a:p>
        </p:txBody>
      </p:sp>
      <p:sp>
        <p:nvSpPr>
          <p:cNvPr id="75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101</a:t>
            </a:fld>
            <a:endParaRPr/>
          </a:p>
        </p:txBody>
      </p:sp>
      <p:pic>
        <p:nvPicPr>
          <p:cNvPr id="754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Picture 16" descr="Picture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320151"/>
            <a:ext cx="9148637" cy="5227794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TextBox 1"/>
          <p:cNvSpPr txBox="1"/>
          <p:nvPr/>
        </p:nvSpPr>
        <p:spPr>
          <a:xfrm>
            <a:off x="105102" y="1618592"/>
            <a:ext cx="361585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solidFill>
                  <a:srgbClr val="FFFF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At the very beginning of the Universe:</a:t>
            </a:r>
          </a:p>
        </p:txBody>
      </p:sp>
      <p:grpSp>
        <p:nvGrpSpPr>
          <p:cNvPr id="760" name="Group 8"/>
          <p:cNvGrpSpPr/>
          <p:nvPr/>
        </p:nvGrpSpPr>
        <p:grpSpPr>
          <a:xfrm>
            <a:off x="1066799" y="2532992"/>
            <a:ext cx="2911367" cy="3855613"/>
            <a:chOff x="0" y="0"/>
            <a:chExt cx="2911365" cy="3855612"/>
          </a:xfrm>
        </p:grpSpPr>
        <p:sp>
          <p:nvSpPr>
            <p:cNvPr id="757" name="Rounded Rectangle 3"/>
            <p:cNvSpPr/>
            <p:nvPr/>
          </p:nvSpPr>
          <p:spPr>
            <a:xfrm>
              <a:off x="0" y="0"/>
              <a:ext cx="2911366" cy="3258207"/>
            </a:xfrm>
            <a:prstGeom prst="roundRect">
              <a:avLst>
                <a:gd name="adj" fmla="val 16667"/>
              </a:avLst>
            </a:prstGeom>
            <a:solidFill>
              <a:srgbClr val="0432FF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algn="ctr" defTabSz="457200">
                <a:buClrTx/>
                <a:buFontTx/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58" name="TextBox 4"/>
            <p:cNvSpPr txBox="1"/>
            <p:nvPr/>
          </p:nvSpPr>
          <p:spPr>
            <a:xfrm>
              <a:off x="397401" y="252403"/>
              <a:ext cx="2352859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 sz="2800">
                  <a:solidFill>
                    <a:srgbClr val="FFFF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10,000,000,001</a:t>
              </a:r>
            </a:p>
          </p:txBody>
        </p:sp>
        <p:sp>
          <p:nvSpPr>
            <p:cNvPr id="759" name="TextBox 7"/>
            <p:cNvSpPr txBox="1"/>
            <p:nvPr/>
          </p:nvSpPr>
          <p:spPr>
            <a:xfrm>
              <a:off x="796270" y="3268872"/>
              <a:ext cx="1225709" cy="586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 sz="3200">
                  <a:solidFill>
                    <a:srgbClr val="FFFF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matter</a:t>
              </a:r>
            </a:p>
          </p:txBody>
        </p:sp>
      </p:grpSp>
      <p:grpSp>
        <p:nvGrpSpPr>
          <p:cNvPr id="764" name="Group 17"/>
          <p:cNvGrpSpPr/>
          <p:nvPr/>
        </p:nvGrpSpPr>
        <p:grpSpPr>
          <a:xfrm>
            <a:off x="5165835" y="2532992"/>
            <a:ext cx="2911366" cy="3855613"/>
            <a:chOff x="0" y="0"/>
            <a:chExt cx="2911365" cy="3855612"/>
          </a:xfrm>
        </p:grpSpPr>
        <p:sp>
          <p:nvSpPr>
            <p:cNvPr id="761" name="Rounded Rectangle 18"/>
            <p:cNvSpPr/>
            <p:nvPr/>
          </p:nvSpPr>
          <p:spPr>
            <a:xfrm>
              <a:off x="0" y="0"/>
              <a:ext cx="2911366" cy="325820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 cap="flat">
              <a:solidFill>
                <a:srgbClr val="4A7EBB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algn="ctr" defTabSz="457200">
                <a:buClrTx/>
                <a:buFontTx/>
                <a:defRPr>
                  <a:solidFill>
                    <a:srgbClr val="FFFFFF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762" name="TextBox 19"/>
            <p:cNvSpPr txBox="1"/>
            <p:nvPr/>
          </p:nvSpPr>
          <p:spPr>
            <a:xfrm>
              <a:off x="397401" y="252403"/>
              <a:ext cx="2352859" cy="535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 sz="2800">
                  <a:solidFill>
                    <a:srgbClr val="FFFF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10,000,000,000</a:t>
              </a:r>
            </a:p>
          </p:txBody>
        </p:sp>
        <p:sp>
          <p:nvSpPr>
            <p:cNvPr id="763" name="TextBox 20"/>
            <p:cNvSpPr txBox="1"/>
            <p:nvPr/>
          </p:nvSpPr>
          <p:spPr>
            <a:xfrm>
              <a:off x="796270" y="3268872"/>
              <a:ext cx="1859519" cy="586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 sz="3200">
                  <a:solidFill>
                    <a:srgbClr val="FFFF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antimatter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AFC16B4-5450-F340-8DA0-96090F18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8B64B03-4BCB-724A-B2C8-70C4DEDA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Matter/antimatter asymmetry in the Universe"/>
          <p:cNvSpPr txBox="1">
            <a:spLocks noGrp="1"/>
          </p:cNvSpPr>
          <p:nvPr>
            <p:ph type="title"/>
          </p:nvPr>
        </p:nvSpPr>
        <p:spPr>
          <a:xfrm>
            <a:off x="1094408" y="0"/>
            <a:ext cx="7965509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Matter/antimatter asymmetry in the Universe</a:t>
            </a:r>
          </a:p>
        </p:txBody>
      </p:sp>
      <p:sp>
        <p:nvSpPr>
          <p:cNvPr id="769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102</a:t>
            </a:fld>
            <a:endParaRPr/>
          </a:p>
        </p:txBody>
      </p:sp>
      <p:pic>
        <p:nvPicPr>
          <p:cNvPr id="770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1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618592"/>
            <a:ext cx="9144000" cy="4919471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TextBox 1"/>
          <p:cNvSpPr txBox="1"/>
          <p:nvPr/>
        </p:nvSpPr>
        <p:spPr>
          <a:xfrm>
            <a:off x="105102" y="1618592"/>
            <a:ext cx="179084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After annihilation:</a:t>
            </a:r>
          </a:p>
        </p:txBody>
      </p:sp>
      <p:sp>
        <p:nvSpPr>
          <p:cNvPr id="773" name="TextBox 14"/>
          <p:cNvSpPr txBox="1"/>
          <p:nvPr/>
        </p:nvSpPr>
        <p:spPr>
          <a:xfrm>
            <a:off x="3272504" y="2722334"/>
            <a:ext cx="1225710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 sz="3200">
                <a:solidFill>
                  <a:srgbClr val="FFFF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matter</a:t>
            </a:r>
          </a:p>
        </p:txBody>
      </p:sp>
      <p:sp>
        <p:nvSpPr>
          <p:cNvPr id="774" name="Oval 2"/>
          <p:cNvSpPr/>
          <p:nvPr/>
        </p:nvSpPr>
        <p:spPr>
          <a:xfrm>
            <a:off x="3816303" y="2385848"/>
            <a:ext cx="115615" cy="115615"/>
          </a:xfrm>
          <a:prstGeom prst="ellipse">
            <a:avLst/>
          </a:prstGeom>
          <a:solidFill>
            <a:srgbClr val="0432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0" marR="0" algn="ctr" defTabSz="457200">
              <a:buClrTx/>
              <a:buFontTx/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75" name="TextBox 16"/>
          <p:cNvSpPr txBox="1"/>
          <p:nvPr/>
        </p:nvSpPr>
        <p:spPr>
          <a:xfrm>
            <a:off x="5027733" y="2093460"/>
            <a:ext cx="1881347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 sz="3200">
                <a:solidFill>
                  <a:srgbClr val="FFC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+ radiation</a:t>
            </a:r>
          </a:p>
        </p:txBody>
      </p:sp>
      <p:sp>
        <p:nvSpPr>
          <p:cNvPr id="776" name="Striped Right Arrow 6"/>
          <p:cNvSpPr/>
          <p:nvPr/>
        </p:nvSpPr>
        <p:spPr>
          <a:xfrm rot="5400000">
            <a:off x="3560581" y="3819852"/>
            <a:ext cx="742668" cy="3678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5400"/>
                </a:moveTo>
                <a:lnTo>
                  <a:pt x="334" y="5400"/>
                </a:lnTo>
                <a:lnTo>
                  <a:pt x="334" y="16200"/>
                </a:lnTo>
                <a:lnTo>
                  <a:pt x="0" y="16200"/>
                </a:lnTo>
                <a:close/>
                <a:moveTo>
                  <a:pt x="669" y="5400"/>
                </a:moveTo>
                <a:lnTo>
                  <a:pt x="1337" y="5400"/>
                </a:lnTo>
                <a:lnTo>
                  <a:pt x="1337" y="16200"/>
                </a:lnTo>
                <a:lnTo>
                  <a:pt x="669" y="16200"/>
                </a:lnTo>
                <a:close/>
                <a:moveTo>
                  <a:pt x="1672" y="5400"/>
                </a:moveTo>
                <a:lnTo>
                  <a:pt x="16250" y="5400"/>
                </a:lnTo>
                <a:lnTo>
                  <a:pt x="16250" y="0"/>
                </a:lnTo>
                <a:lnTo>
                  <a:pt x="21600" y="10800"/>
                </a:lnTo>
                <a:lnTo>
                  <a:pt x="16250" y="21600"/>
                </a:lnTo>
                <a:lnTo>
                  <a:pt x="16250" y="16200"/>
                </a:lnTo>
                <a:lnTo>
                  <a:pt x="1672" y="16200"/>
                </a:lnTo>
                <a:close/>
              </a:path>
            </a:pathLst>
          </a:cu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>
            <a:solidFill>
              <a:srgbClr val="4A7EBB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0" marR="0" algn="ctr" defTabSz="457200">
              <a:buClrTx/>
              <a:buFontTx/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77" name="TextBox 21"/>
          <p:cNvSpPr txBox="1"/>
          <p:nvPr/>
        </p:nvSpPr>
        <p:spPr>
          <a:xfrm>
            <a:off x="1492742" y="4599401"/>
            <a:ext cx="5307768" cy="891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algn="ctr" defTabSz="457200">
              <a:buClrTx/>
              <a:buFontTx/>
              <a:defRPr sz="3200">
                <a:solidFill>
                  <a:srgbClr val="FFFF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what we see around us today…</a:t>
            </a:r>
          </a:p>
          <a:p>
            <a:pPr marL="0" marR="0" algn="ctr" defTabSz="457200">
              <a:buClrTx/>
              <a:buFontTx/>
              <a:defRPr sz="2000">
                <a:solidFill>
                  <a:srgbClr val="FFFF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Baryon Asymmetry in the Universe (BAU)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59A0963-A3BA-294F-8BCB-CCD080F5E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F934FFF-8C6A-6A4F-A961-F6BA103FE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CP Violating Observab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CP Violating Observables</a:t>
            </a:r>
          </a:p>
        </p:txBody>
      </p:sp>
      <p:sp>
        <p:nvSpPr>
          <p:cNvPr id="78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103</a:t>
            </a:fld>
            <a:endParaRPr/>
          </a:p>
        </p:txBody>
      </p:sp>
      <p:pic>
        <p:nvPicPr>
          <p:cNvPr id="783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Image 17" descr="Image 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489" y="1309621"/>
            <a:ext cx="8835832" cy="3545200"/>
          </a:xfrm>
          <a:prstGeom prst="rect">
            <a:avLst/>
          </a:prstGeom>
          <a:ln w="12700">
            <a:miter lim="400000"/>
          </a:ln>
        </p:spPr>
      </p:pic>
      <p:sp>
        <p:nvSpPr>
          <p:cNvPr id="785" name="Connecteur droit avec flèche 8"/>
          <p:cNvSpPr/>
          <p:nvPr/>
        </p:nvSpPr>
        <p:spPr>
          <a:xfrm flipH="1" flipV="1">
            <a:off x="7354710" y="4663762"/>
            <a:ext cx="438472" cy="377585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86" name="ZoneTexte 9"/>
          <p:cNvSpPr txBox="1"/>
          <p:nvPr/>
        </p:nvSpPr>
        <p:spPr>
          <a:xfrm>
            <a:off x="7009758" y="5077621"/>
            <a:ext cx="2028420" cy="1214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>
                <a:uFillTx/>
              </a:defRPr>
            </a:pPr>
            <a:r>
              <a:t>matter effect</a:t>
            </a:r>
          </a:p>
          <a:p>
            <a:pPr marL="0" marR="0" defTabSz="457200">
              <a:buClrTx/>
              <a:buFontTx/>
              <a:defRPr>
                <a:uFillTx/>
              </a:defRPr>
            </a:pPr>
            <a:r>
              <a:t>⇒ accessibility to mass hierarchy</a:t>
            </a:r>
          </a:p>
          <a:p>
            <a:pPr marL="0" marR="0" defTabSz="457200">
              <a:buClrTx/>
              <a:buFontTx/>
              <a:defRPr>
                <a:uFillTx/>
              </a:defRPr>
            </a:pPr>
            <a:r>
              <a:t>⇒ long baseline</a:t>
            </a:r>
          </a:p>
        </p:txBody>
      </p:sp>
      <p:sp>
        <p:nvSpPr>
          <p:cNvPr id="787" name="ZoneTexte 7"/>
          <p:cNvSpPr txBox="1"/>
          <p:nvPr/>
        </p:nvSpPr>
        <p:spPr>
          <a:xfrm>
            <a:off x="6732340" y="2149778"/>
            <a:ext cx="152217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solidFill>
                  <a:srgbClr val="008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Non-CPV terms</a:t>
            </a:r>
          </a:p>
        </p:txBody>
      </p:sp>
      <p:sp>
        <p:nvSpPr>
          <p:cNvPr id="788" name="ZoneTexte 11"/>
          <p:cNvSpPr txBox="1"/>
          <p:nvPr/>
        </p:nvSpPr>
        <p:spPr>
          <a:xfrm>
            <a:off x="7009758" y="3541121"/>
            <a:ext cx="118865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solidFill>
                  <a:srgbClr val="008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CP violating</a:t>
            </a:r>
          </a:p>
        </p:txBody>
      </p:sp>
      <p:sp>
        <p:nvSpPr>
          <p:cNvPr id="789" name="ZoneTexte 12"/>
          <p:cNvSpPr txBox="1"/>
          <p:nvPr/>
        </p:nvSpPr>
        <p:spPr>
          <a:xfrm>
            <a:off x="3442361" y="5474860"/>
            <a:ext cx="3219367" cy="1132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 sz="20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≠0 ⇒ CP Violation</a:t>
            </a:r>
          </a:p>
          <a:p>
            <a:pPr marL="0" marR="0" defTabSz="457200">
              <a:buClrTx/>
              <a:buFontTx/>
              <a:defRPr sz="2000">
                <a:solidFill>
                  <a:srgbClr val="FF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be careful, matter effects also create asymmetry</a:t>
            </a:r>
          </a:p>
        </p:txBody>
      </p:sp>
      <p:sp>
        <p:nvSpPr>
          <p:cNvPr id="790" name="Ellipse 4"/>
          <p:cNvSpPr/>
          <p:nvPr/>
        </p:nvSpPr>
        <p:spPr>
          <a:xfrm>
            <a:off x="5481659" y="3311335"/>
            <a:ext cx="552175" cy="552175"/>
          </a:xfrm>
          <a:prstGeom prst="ellipse">
            <a:avLst/>
          </a:prstGeom>
          <a:ln>
            <a:solidFill>
              <a:srgbClr val="FF0000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marL="0" marR="0" algn="ctr" defTabSz="457200">
              <a:buClrTx/>
              <a:buFontTx/>
              <a:defRPr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91" name="ZoneTexte 10"/>
          <p:cNvSpPr txBox="1"/>
          <p:nvPr/>
        </p:nvSpPr>
        <p:spPr>
          <a:xfrm>
            <a:off x="5223588" y="1610791"/>
            <a:ext cx="1345491" cy="372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 sz="2000">
                <a:solidFill>
                  <a:srgbClr val="FF0000"/>
                </a:solidFill>
                <a:uFillTx/>
              </a:defRPr>
            </a:lvl1pPr>
          </a:lstStyle>
          <a:p>
            <a:r>
              <a:t>atmospheric</a:t>
            </a:r>
          </a:p>
        </p:txBody>
      </p:sp>
      <p:sp>
        <p:nvSpPr>
          <p:cNvPr id="792" name="ZoneTexte 15"/>
          <p:cNvSpPr txBox="1"/>
          <p:nvPr/>
        </p:nvSpPr>
        <p:spPr>
          <a:xfrm>
            <a:off x="5433445" y="2411388"/>
            <a:ext cx="597878" cy="372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 sz="2000">
                <a:solidFill>
                  <a:srgbClr val="00B050"/>
                </a:solidFill>
                <a:uFillTx/>
              </a:defRPr>
            </a:lvl1pPr>
          </a:lstStyle>
          <a:p>
            <a:r>
              <a:t>solar</a:t>
            </a:r>
          </a:p>
        </p:txBody>
      </p:sp>
      <p:sp>
        <p:nvSpPr>
          <p:cNvPr id="793" name="ZoneTexte 16"/>
          <p:cNvSpPr txBox="1"/>
          <p:nvPr/>
        </p:nvSpPr>
        <p:spPr>
          <a:xfrm>
            <a:off x="7121083" y="3225841"/>
            <a:ext cx="1316719" cy="372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 sz="2000">
                <a:solidFill>
                  <a:srgbClr val="0000FF"/>
                </a:solidFill>
                <a:uFillTx/>
              </a:defRPr>
            </a:lvl1pPr>
          </a:lstStyle>
          <a:p>
            <a:r>
              <a:t>interference</a:t>
            </a:r>
          </a:p>
        </p:txBody>
      </p:sp>
      <p:pic>
        <p:nvPicPr>
          <p:cNvPr id="794" name="Image 19" descr="Image 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2460" y="5122981"/>
            <a:ext cx="2999034" cy="1206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MathTypeEquation.pdf" descr="MathTypeEquation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4850" y="3346450"/>
            <a:ext cx="114300" cy="1651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ED0B9E-C035-9C41-95D6-03484C47F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B66844-D2B2-A441-882F-32818540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1435100" y="0"/>
            <a:ext cx="7530224" cy="11430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000" dirty="0" err="1"/>
              <a:t>δ</a:t>
            </a:r>
            <a:r>
              <a:rPr sz="4000" baseline="-24568" dirty="0" err="1"/>
              <a:t>CP</a:t>
            </a:r>
            <a:r>
              <a:rPr sz="4000" dirty="0"/>
              <a:t> and Matter-antimatter asymmetry magnitude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104</a:t>
            </a:fld>
            <a:endParaRPr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4" name="TextBox 12"/>
          <p:cNvGrpSpPr/>
          <p:nvPr/>
        </p:nvGrpSpPr>
        <p:grpSpPr>
          <a:xfrm>
            <a:off x="204025" y="1723170"/>
            <a:ext cx="5815776" cy="3029229"/>
            <a:chOff x="0" y="0"/>
            <a:chExt cx="5815774" cy="3029227"/>
          </a:xfrm>
        </p:grpSpPr>
        <p:sp>
          <p:nvSpPr>
            <p:cNvPr id="802" name="Rectangle"/>
            <p:cNvSpPr/>
            <p:nvPr/>
          </p:nvSpPr>
          <p:spPr>
            <a:xfrm>
              <a:off x="-1" y="-1"/>
              <a:ext cx="5815776" cy="3029229"/>
            </a:xfrm>
            <a:prstGeom prst="rect">
              <a:avLst/>
            </a:prstGeom>
            <a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803" name="Text"/>
            <p:cNvSpPr txBox="1"/>
            <p:nvPr/>
          </p:nvSpPr>
          <p:spPr>
            <a:xfrm>
              <a:off x="-1" y="-1"/>
              <a:ext cx="58157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 </a:t>
              </a:r>
            </a:p>
          </p:txBody>
        </p:sp>
      </p:grpSp>
      <p:sp>
        <p:nvSpPr>
          <p:cNvPr id="805" name="TextBox 13"/>
          <p:cNvSpPr txBox="1"/>
          <p:nvPr/>
        </p:nvSpPr>
        <p:spPr>
          <a:xfrm>
            <a:off x="3922503" y="3052364"/>
            <a:ext cx="18371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(Jarlskog invariant)</a:t>
            </a:r>
          </a:p>
        </p:txBody>
      </p:sp>
      <p:sp>
        <p:nvSpPr>
          <p:cNvPr id="806" name="TextBox 14"/>
          <p:cNvSpPr txBox="1"/>
          <p:nvPr/>
        </p:nvSpPr>
        <p:spPr>
          <a:xfrm>
            <a:off x="170287" y="5759670"/>
            <a:ext cx="8607975" cy="799084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 sz="2000" b="1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Theoretical models predict that if </a:t>
            </a:r>
            <a:r>
              <a:rPr>
                <a:solidFill>
                  <a:srgbClr val="FF0000"/>
                </a:solidFill>
              </a:rPr>
              <a:t>|sin</a:t>
            </a:r>
            <a:r>
              <a:rPr i="1">
                <a:solidFill>
                  <a:srgbClr val="FF0000"/>
                </a:solidFill>
              </a:rPr>
              <a:t>δ</a:t>
            </a:r>
            <a:r>
              <a:rPr i="1" baseline="-25000">
                <a:solidFill>
                  <a:srgbClr val="FF0000"/>
                </a:solidFill>
              </a:rPr>
              <a:t>CP</a:t>
            </a:r>
            <a:r>
              <a:rPr>
                <a:solidFill>
                  <a:srgbClr val="FF0000"/>
                </a:solidFill>
              </a:rPr>
              <a:t>|≳0.7</a:t>
            </a:r>
            <a:r>
              <a:t> (45°&lt;</a:t>
            </a:r>
            <a:r>
              <a:rPr i="1"/>
              <a:t>δ</a:t>
            </a:r>
            <a:r>
              <a:rPr i="1" baseline="-25000"/>
              <a:t>CP</a:t>
            </a:r>
            <a:r>
              <a:rPr i="1"/>
              <a:t>&lt;</a:t>
            </a:r>
            <a:r>
              <a:t>135° or 225°&lt;</a:t>
            </a:r>
            <a:r>
              <a:rPr i="1"/>
              <a:t>δ</a:t>
            </a:r>
            <a:r>
              <a:rPr i="1" baseline="-25000"/>
              <a:t>CP</a:t>
            </a:r>
            <a:r>
              <a:rPr i="1"/>
              <a:t>&lt;</a:t>
            </a:r>
            <a:r>
              <a:t>315°</a:t>
            </a:r>
            <a:r>
              <a:rPr i="1"/>
              <a:t>), </a:t>
            </a:r>
            <a:r>
              <a:t>it could be enough to explain the observed asymmetry.</a:t>
            </a:r>
          </a:p>
        </p:txBody>
      </p:sp>
      <p:pic>
        <p:nvPicPr>
          <p:cNvPr id="807" name="Picture 15" descr="Picture 1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01900" y="2147615"/>
            <a:ext cx="3076363" cy="325470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Present and Future Projects"/>
          <p:cNvSpPr txBox="1">
            <a:spLocks noGrp="1"/>
          </p:cNvSpPr>
          <p:nvPr>
            <p:ph type="title"/>
          </p:nvPr>
        </p:nvSpPr>
        <p:spPr>
          <a:xfrm>
            <a:off x="1094408" y="0"/>
            <a:ext cx="801238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Present and Future Projects</a:t>
            </a:r>
          </a:p>
        </p:txBody>
      </p:sp>
      <p:sp>
        <p:nvSpPr>
          <p:cNvPr id="82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105</a:t>
            </a:fld>
            <a:endParaRPr/>
          </a:p>
        </p:txBody>
      </p:sp>
      <p:pic>
        <p:nvPicPr>
          <p:cNvPr id="82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22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168" y="1041605"/>
            <a:ext cx="1960837" cy="674530"/>
          </a:xfrm>
          <a:prstGeom prst="rect">
            <a:avLst/>
          </a:prstGeom>
          <a:ln w="12700">
            <a:miter lim="400000"/>
          </a:ln>
        </p:spPr>
      </p:pic>
      <p:sp>
        <p:nvSpPr>
          <p:cNvPr id="823" name="TextBox 14"/>
          <p:cNvSpPr txBox="1"/>
          <p:nvPr/>
        </p:nvSpPr>
        <p:spPr>
          <a:xfrm>
            <a:off x="94592" y="1989517"/>
            <a:ext cx="4035975" cy="14967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14312" marR="0" indent="-214312" defTabSz="457200">
              <a:spcBef>
                <a:spcPts val="1200"/>
              </a:spcBef>
              <a:buClrTx/>
              <a:buSzPct val="100000"/>
              <a:buChar char="•"/>
              <a:defRPr>
                <a:uFillTx/>
              </a:defRPr>
            </a:pPr>
            <a:r>
              <a:t>T2K increases its statistics.</a:t>
            </a:r>
          </a:p>
          <a:p>
            <a:pPr marL="214312" marR="0" indent="-214312" defTabSz="457200">
              <a:spcBef>
                <a:spcPts val="1200"/>
              </a:spcBef>
              <a:buClrTx/>
              <a:buSzPct val="100000"/>
              <a:buChar char="•"/>
              <a:defRPr>
                <a:uFillTx/>
              </a:defRPr>
            </a:pPr>
            <a:r>
              <a:t>Increase of the beam power.</a:t>
            </a:r>
          </a:p>
          <a:p>
            <a:pPr marL="214312" marR="0" indent="-214312" defTabSz="457200">
              <a:spcBef>
                <a:spcPts val="1200"/>
              </a:spcBef>
              <a:buClrTx/>
              <a:buSzPct val="100000"/>
              <a:buChar char="•"/>
              <a:defRPr>
                <a:uFillTx/>
              </a:defRPr>
            </a:pPr>
            <a:r>
              <a:t>A slight preference for δ</a:t>
            </a:r>
            <a:r>
              <a:rPr baseline="-25000"/>
              <a:t>CP</a:t>
            </a:r>
            <a:r>
              <a:t>~-90º and NH.</a:t>
            </a:r>
          </a:p>
        </p:txBody>
      </p:sp>
      <p:pic>
        <p:nvPicPr>
          <p:cNvPr id="824" name="Image" descr="Imag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694" y="4016118"/>
            <a:ext cx="4211885" cy="2539577"/>
          </a:xfrm>
          <a:prstGeom prst="rect">
            <a:avLst/>
          </a:prstGeom>
        </p:spPr>
      </p:pic>
      <p:pic>
        <p:nvPicPr>
          <p:cNvPr id="825" name="Image" descr="Imag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507" y="1032256"/>
            <a:ext cx="4886285" cy="330993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43CDEE-25C1-2D4F-8BAE-7BA34FAA4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42344A-3C8A-2043-8B57-E5CCCB7C4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Present and Future Projec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Present and Future Projects</a:t>
            </a:r>
          </a:p>
        </p:txBody>
      </p:sp>
      <p:sp>
        <p:nvSpPr>
          <p:cNvPr id="83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106</a:t>
            </a:fld>
            <a:endParaRPr/>
          </a:p>
        </p:txBody>
      </p:sp>
      <p:pic>
        <p:nvPicPr>
          <p:cNvPr id="83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Image 10" descr="Imag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4200" y="973174"/>
            <a:ext cx="4456029" cy="3119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833" name="Image 15" descr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8" y="1060122"/>
            <a:ext cx="3043217" cy="3147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Image 13" descr="Imag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55806" y="973174"/>
            <a:ext cx="1590442" cy="3504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Image 2" descr="Imag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25374" y="9595"/>
            <a:ext cx="1321412" cy="1321412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Rectangle 14"/>
          <p:cNvSpPr txBox="1"/>
          <p:nvPr/>
        </p:nvSpPr>
        <p:spPr>
          <a:xfrm>
            <a:off x="15580" y="4529824"/>
            <a:ext cx="3433287" cy="2083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spcBef>
                <a:spcPts val="600"/>
              </a:spcBef>
              <a:buClrTx/>
              <a:buFontTx/>
              <a:defRPr b="1">
                <a:uFillTx/>
              </a:defRPr>
            </a:pPr>
            <a:r>
              <a:rPr dirty="0"/>
              <a:t>Goal:</a:t>
            </a:r>
          </a:p>
          <a:p>
            <a:pPr marL="285750" marR="0" indent="-285750" defTabSz="457200">
              <a:spcBef>
                <a:spcPts val="600"/>
              </a:spcBef>
              <a:buClrTx/>
              <a:buSzPct val="100000"/>
              <a:buChar char="•"/>
              <a:defRPr>
                <a:uFillTx/>
              </a:defRPr>
            </a:pPr>
            <a:r>
              <a:rPr dirty="0"/>
              <a:t>Determination of mass hierarchy.</a:t>
            </a:r>
          </a:p>
          <a:p>
            <a:pPr marL="285750" marR="0" indent="-285750" defTabSz="457200">
              <a:spcBef>
                <a:spcPts val="600"/>
              </a:spcBef>
              <a:buClrTx/>
              <a:buSzPct val="100000"/>
              <a:buChar char="•"/>
              <a:defRPr>
                <a:uFillTx/>
              </a:defRPr>
            </a:pPr>
            <a:r>
              <a:rPr dirty="0"/>
              <a:t>Observation of CP violation.</a:t>
            </a:r>
          </a:p>
          <a:p>
            <a:pPr marL="285750" marR="0" indent="-285750" defTabSz="457200">
              <a:spcBef>
                <a:spcPts val="600"/>
              </a:spcBef>
              <a:buClrTx/>
              <a:buSzPct val="100000"/>
              <a:buChar char="•"/>
              <a:defRPr>
                <a:uFillTx/>
              </a:defRPr>
            </a:pPr>
            <a:r>
              <a:rPr dirty="0"/>
              <a:t>Improve the sin</a:t>
            </a:r>
            <a:r>
              <a:rPr baseline="29777" dirty="0"/>
              <a:t>2</a:t>
            </a:r>
            <a:r>
              <a:rPr dirty="0"/>
              <a:t>2θ</a:t>
            </a:r>
            <a:r>
              <a:rPr baseline="-27111" dirty="0"/>
              <a:t>23</a:t>
            </a:r>
            <a:r>
              <a:rPr dirty="0"/>
              <a:t> measurement.</a:t>
            </a:r>
          </a:p>
          <a:p>
            <a:pPr marL="285750" marR="0" indent="-285750" defTabSz="457200">
              <a:spcBef>
                <a:spcPts val="600"/>
              </a:spcBef>
              <a:buClrTx/>
              <a:buSzPct val="100000"/>
              <a:buChar char="•"/>
              <a:defRPr>
                <a:uFillTx/>
              </a:defRPr>
            </a:pPr>
            <a:r>
              <a:rPr dirty="0"/>
              <a:t>Determination of θ</a:t>
            </a:r>
            <a:r>
              <a:rPr baseline="-27111" dirty="0"/>
              <a:t>23</a:t>
            </a:r>
            <a:r>
              <a:rPr dirty="0"/>
              <a:t> octant.</a:t>
            </a:r>
          </a:p>
        </p:txBody>
      </p:sp>
      <p:sp>
        <p:nvSpPr>
          <p:cNvPr id="837" name="Right Brace 9"/>
          <p:cNvSpPr/>
          <p:nvPr/>
        </p:nvSpPr>
        <p:spPr>
          <a:xfrm>
            <a:off x="3345913" y="4754316"/>
            <a:ext cx="224423" cy="893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202"/>
                  <a:pt x="10800" y="452"/>
                </a:cubicBezTo>
                <a:lnTo>
                  <a:pt x="10800" y="10348"/>
                </a:lnTo>
                <a:cubicBezTo>
                  <a:pt x="10800" y="10598"/>
                  <a:pt x="15635" y="10800"/>
                  <a:pt x="21600" y="10800"/>
                </a:cubicBezTo>
                <a:cubicBezTo>
                  <a:pt x="15635" y="10800"/>
                  <a:pt x="10800" y="11002"/>
                  <a:pt x="10800" y="11252"/>
                </a:cubicBezTo>
                <a:lnTo>
                  <a:pt x="10800" y="21148"/>
                </a:lnTo>
                <a:cubicBezTo>
                  <a:pt x="10800" y="21398"/>
                  <a:pt x="5965" y="21600"/>
                  <a:pt x="0" y="21600"/>
                </a:cubicBezTo>
              </a:path>
            </a:pathLst>
          </a:custGeom>
          <a:ln w="25400">
            <a:solidFill>
              <a:srgbClr val="4F81BD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marL="0" marR="0" algn="ctr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38" name="Rectangle 11"/>
          <p:cNvSpPr txBox="1"/>
          <p:nvPr/>
        </p:nvSpPr>
        <p:spPr>
          <a:xfrm rot="5400000">
            <a:off x="3177255" y="5024176"/>
            <a:ext cx="1395807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0" marR="0" defTabSz="457200">
              <a:spcBef>
                <a:spcPts val="600"/>
              </a:spcBef>
              <a:buClrTx/>
              <a:buFontTx/>
              <a:defRPr>
                <a:solidFill>
                  <a:srgbClr val="00B050"/>
                </a:solidFill>
                <a:uFillTx/>
              </a:defRPr>
            </a:lvl1pPr>
          </a:lstStyle>
          <a:p>
            <a:r>
              <a:t>they must be very lucky…</a:t>
            </a:r>
          </a:p>
        </p:txBody>
      </p:sp>
      <p:pic>
        <p:nvPicPr>
          <p:cNvPr id="83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69633" y="4451522"/>
            <a:ext cx="2334426" cy="2099076"/>
          </a:xfrm>
          <a:prstGeom prst="rect">
            <a:avLst/>
          </a:prstGeom>
        </p:spPr>
      </p:pic>
      <p:pic>
        <p:nvPicPr>
          <p:cNvPr id="84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04778" y="4355942"/>
            <a:ext cx="2334426" cy="2264836"/>
          </a:xfrm>
          <a:prstGeom prst="rect">
            <a:avLst/>
          </a:prstGeom>
        </p:spPr>
      </p:pic>
      <p:sp>
        <p:nvSpPr>
          <p:cNvPr id="841" name="CPV"/>
          <p:cNvSpPr txBox="1"/>
          <p:nvPr/>
        </p:nvSpPr>
        <p:spPr>
          <a:xfrm>
            <a:off x="5219661" y="4152012"/>
            <a:ext cx="599640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t>CPV</a:t>
            </a:r>
          </a:p>
        </p:txBody>
      </p:sp>
      <p:sp>
        <p:nvSpPr>
          <p:cNvPr id="842" name="MH"/>
          <p:cNvSpPr txBox="1"/>
          <p:nvPr/>
        </p:nvSpPr>
        <p:spPr>
          <a:xfrm>
            <a:off x="7359502" y="4152012"/>
            <a:ext cx="523291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t>MH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62330B-3623-B541-8E89-34627074A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23F79EA-50B4-B94E-BBE7-88C299B96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Future acceleration projects"/>
          <p:cNvSpPr txBox="1">
            <a:spLocks noGrp="1"/>
          </p:cNvSpPr>
          <p:nvPr>
            <p:ph type="title"/>
          </p:nvPr>
        </p:nvSpPr>
        <p:spPr>
          <a:xfrm>
            <a:off x="1094408" y="0"/>
            <a:ext cx="8014105" cy="8946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000" dirty="0"/>
              <a:t>Future acceleration projects</a:t>
            </a:r>
          </a:p>
        </p:txBody>
      </p:sp>
      <p:sp>
        <p:nvSpPr>
          <p:cNvPr id="88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107</a:t>
            </a:fld>
            <a:endParaRPr/>
          </a:p>
        </p:txBody>
      </p:sp>
      <p:pic>
        <p:nvPicPr>
          <p:cNvPr id="885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6" name="Image 13" descr="Imag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732" y="1053856"/>
            <a:ext cx="4164125" cy="2839510"/>
          </a:xfrm>
          <a:prstGeom prst="rect">
            <a:avLst/>
          </a:prstGeom>
          <a:ln w="12700">
            <a:miter lim="400000"/>
          </a:ln>
        </p:spPr>
      </p:pic>
      <p:sp>
        <p:nvSpPr>
          <p:cNvPr id="887" name="ZoneTexte 11"/>
          <p:cNvSpPr txBox="1"/>
          <p:nvPr/>
        </p:nvSpPr>
        <p:spPr>
          <a:xfrm>
            <a:off x="150731" y="1089158"/>
            <a:ext cx="1281632" cy="61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defTabSz="457200">
              <a:buClrTx/>
              <a:buFontTx/>
              <a:defRPr>
                <a:uFillTx/>
              </a:defRPr>
            </a:pPr>
            <a:r>
              <a:t>1300 km</a:t>
            </a:r>
          </a:p>
          <a:p>
            <a:pPr marL="0" marR="0" defTabSz="457200">
              <a:buClrTx/>
              <a:buFontTx/>
              <a:defRPr>
                <a:uFillTx/>
              </a:defRPr>
            </a:pPr>
            <a:r>
              <a:t>LAr (~40 kt)</a:t>
            </a:r>
          </a:p>
        </p:txBody>
      </p:sp>
      <p:sp>
        <p:nvSpPr>
          <p:cNvPr id="888" name="TextBox 4"/>
          <p:cNvSpPr txBox="1"/>
          <p:nvPr/>
        </p:nvSpPr>
        <p:spPr>
          <a:xfrm>
            <a:off x="3405351" y="1089158"/>
            <a:ext cx="739041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</a:defRPr>
            </a:lvl1pPr>
          </a:lstStyle>
          <a:p>
            <a:r>
              <a:t>DUNE</a:t>
            </a:r>
          </a:p>
        </p:txBody>
      </p:sp>
      <p:sp>
        <p:nvSpPr>
          <p:cNvPr id="889" name="TextBox 18"/>
          <p:cNvSpPr txBox="1"/>
          <p:nvPr/>
        </p:nvSpPr>
        <p:spPr>
          <a:xfrm>
            <a:off x="7577519" y="2609055"/>
            <a:ext cx="1530994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defTabSz="457200">
              <a:buClrTx/>
              <a:buFontTx/>
              <a:defRPr>
                <a:uFillTx/>
              </a:defRPr>
            </a:pPr>
            <a:r>
              <a:t>HyperK</a:t>
            </a:r>
          </a:p>
          <a:p>
            <a:pPr marL="0" marR="0" defTabSz="457200">
              <a:buClrTx/>
              <a:buFontTx/>
              <a:defRPr>
                <a:uFillTx/>
              </a:defRPr>
            </a:pPr>
            <a:r>
              <a:t>(JPARC-Japon)</a:t>
            </a:r>
          </a:p>
        </p:txBody>
      </p:sp>
      <p:sp>
        <p:nvSpPr>
          <p:cNvPr id="890" name="TextBox 5"/>
          <p:cNvSpPr txBox="1"/>
          <p:nvPr/>
        </p:nvSpPr>
        <p:spPr>
          <a:xfrm>
            <a:off x="273268" y="3451931"/>
            <a:ext cx="1361552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</a:defRPr>
            </a:lvl1pPr>
          </a:lstStyle>
          <a:p>
            <a:r>
              <a:t>MH and CPV</a:t>
            </a:r>
          </a:p>
        </p:txBody>
      </p:sp>
      <p:sp>
        <p:nvSpPr>
          <p:cNvPr id="891" name="TextBox 22"/>
          <p:cNvSpPr txBox="1"/>
          <p:nvPr/>
        </p:nvSpPr>
        <p:spPr>
          <a:xfrm>
            <a:off x="7000399" y="3326246"/>
            <a:ext cx="548840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</a:defRPr>
            </a:lvl1pPr>
          </a:lstStyle>
          <a:p>
            <a:r>
              <a:t>CPV</a:t>
            </a:r>
          </a:p>
        </p:txBody>
      </p:sp>
      <p:pic>
        <p:nvPicPr>
          <p:cNvPr id="892" name="Image 4" descr="Imag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2538" y="4031415"/>
            <a:ext cx="3422785" cy="2557255"/>
          </a:xfrm>
          <a:prstGeom prst="rect">
            <a:avLst/>
          </a:prstGeom>
          <a:ln w="12700">
            <a:miter lim="400000"/>
          </a:ln>
        </p:spPr>
      </p:pic>
      <p:sp>
        <p:nvSpPr>
          <p:cNvPr id="893" name="TextBox 8"/>
          <p:cNvSpPr txBox="1"/>
          <p:nvPr/>
        </p:nvSpPr>
        <p:spPr>
          <a:xfrm>
            <a:off x="36294" y="5350509"/>
            <a:ext cx="1920104" cy="881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marL="0" marR="0" defTabSz="457200">
              <a:buClrTx/>
              <a:buFontTx/>
              <a:defRPr>
                <a:uFillTx/>
              </a:defRPr>
            </a:pPr>
            <a:r>
              <a:t>ESS (Lund, Suède)</a:t>
            </a:r>
          </a:p>
          <a:p>
            <a:pPr marL="0" marR="0" defTabSz="457200">
              <a:buClrTx/>
              <a:buFontTx/>
              <a:defRPr>
                <a:uFillTx/>
              </a:defRPr>
            </a:pPr>
            <a:r>
              <a:t>CPV</a:t>
            </a:r>
          </a:p>
          <a:p>
            <a:pPr marL="0" marR="0" defTabSz="457200">
              <a:buClrTx/>
              <a:buFontTx/>
              <a:defRPr>
                <a:uFillTx/>
              </a:defRPr>
            </a:pPr>
            <a:r>
              <a:t>540 km</a:t>
            </a:r>
          </a:p>
        </p:txBody>
      </p:sp>
      <p:sp>
        <p:nvSpPr>
          <p:cNvPr id="894" name="ZoneTexte 11"/>
          <p:cNvSpPr txBox="1"/>
          <p:nvPr/>
        </p:nvSpPr>
        <p:spPr>
          <a:xfrm>
            <a:off x="7875288" y="797088"/>
            <a:ext cx="796303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</a:defRPr>
            </a:lvl1pPr>
          </a:lstStyle>
          <a:p>
            <a:r>
              <a:t>295 km</a:t>
            </a:r>
          </a:p>
        </p:txBody>
      </p:sp>
      <p:sp>
        <p:nvSpPr>
          <p:cNvPr id="895" name="TextBox 24"/>
          <p:cNvSpPr txBox="1"/>
          <p:nvPr/>
        </p:nvSpPr>
        <p:spPr>
          <a:xfrm>
            <a:off x="2848212" y="1342850"/>
            <a:ext cx="1435101" cy="61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0" marR="0" defTabSz="457200">
              <a:buClrTx/>
              <a:buFontTx/>
              <a:defRPr>
                <a:solidFill>
                  <a:srgbClr val="FF0000"/>
                </a:solidFill>
                <a:uFillTx/>
              </a:defRPr>
            </a:lvl1pPr>
          </a:lstStyle>
          <a:p>
            <a:r>
              <a:t>conditionally approved</a:t>
            </a:r>
          </a:p>
        </p:txBody>
      </p:sp>
      <p:sp>
        <p:nvSpPr>
          <p:cNvPr id="896" name="TextBox 28"/>
          <p:cNvSpPr txBox="1"/>
          <p:nvPr/>
        </p:nvSpPr>
        <p:spPr>
          <a:xfrm>
            <a:off x="5084393" y="3307152"/>
            <a:ext cx="1640383" cy="34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solidFill>
                  <a:srgbClr val="FF0000"/>
                </a:solidFill>
                <a:uFillTx/>
              </a:defRPr>
            </a:lvl1pPr>
          </a:lstStyle>
          <a:p>
            <a:r>
              <a:t>not yet approved</a:t>
            </a:r>
          </a:p>
        </p:txBody>
      </p:sp>
      <p:sp>
        <p:nvSpPr>
          <p:cNvPr id="897" name="TextBox 29"/>
          <p:cNvSpPr txBox="1"/>
          <p:nvPr/>
        </p:nvSpPr>
        <p:spPr>
          <a:xfrm>
            <a:off x="99226" y="6265953"/>
            <a:ext cx="1678445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solidFill>
                  <a:srgbClr val="FF0000"/>
                </a:solidFill>
                <a:uFillTx/>
              </a:defRPr>
            </a:lvl1pPr>
          </a:lstStyle>
          <a:p>
            <a:r>
              <a:t>long term project</a:t>
            </a:r>
          </a:p>
        </p:txBody>
      </p:sp>
      <p:grpSp>
        <p:nvGrpSpPr>
          <p:cNvPr id="900" name="Rectangle 4"/>
          <p:cNvGrpSpPr/>
          <p:nvPr/>
        </p:nvGrpSpPr>
        <p:grpSpPr>
          <a:xfrm>
            <a:off x="4823388" y="3850092"/>
            <a:ext cx="4026313" cy="2651564"/>
            <a:chOff x="0" y="0"/>
            <a:chExt cx="4026311" cy="2651562"/>
          </a:xfrm>
        </p:grpSpPr>
        <p:sp>
          <p:nvSpPr>
            <p:cNvPr id="898" name="Rectangle"/>
            <p:cNvSpPr/>
            <p:nvPr/>
          </p:nvSpPr>
          <p:spPr>
            <a:xfrm>
              <a:off x="0" y="0"/>
              <a:ext cx="4026312" cy="2651563"/>
            </a:xfrm>
            <a:prstGeom prst="rect">
              <a:avLst/>
            </a:prstGeom>
            <a:noFill/>
            <a:ln w="9525" cap="flat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defTabSz="457200">
                <a:spcBef>
                  <a:spcPts val="400"/>
                </a:spcBef>
                <a:buClrTx/>
                <a:buFontTx/>
                <a:defRPr>
                  <a:uFillTx/>
                </a:defRPr>
              </a:pPr>
              <a:endParaRPr/>
            </a:p>
          </p:txBody>
        </p:sp>
        <p:sp>
          <p:nvSpPr>
            <p:cNvPr id="899" name="On top of the neutrino beam program:…"/>
            <p:cNvSpPr txBox="1"/>
            <p:nvPr/>
          </p:nvSpPr>
          <p:spPr>
            <a:xfrm>
              <a:off x="0" y="0"/>
              <a:ext cx="4026312" cy="2428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0" marR="0" indent="39687" defTabSz="457200">
                <a:spcBef>
                  <a:spcPts val="400"/>
                </a:spcBef>
                <a:buClrTx/>
                <a:buFontTx/>
                <a:defRPr b="1">
                  <a:uFillTx/>
                </a:defRPr>
              </a:pPr>
              <a:r>
                <a:t>On top of the neutrino beam program:</a:t>
              </a:r>
            </a:p>
            <a:p>
              <a:pPr marL="215900" marR="0" indent="-176212" defTabSz="457200">
                <a:spcBef>
                  <a:spcPts val="400"/>
                </a:spcBef>
                <a:buClr>
                  <a:srgbClr val="0000FF"/>
                </a:buClr>
                <a:buSzPct val="100000"/>
                <a:buFont typeface="Times New Roman"/>
                <a:buChar char="•"/>
                <a:defRPr>
                  <a:uFillTx/>
                </a:defRPr>
              </a:pPr>
              <a:r>
                <a:t>Proton decay</a:t>
              </a:r>
            </a:p>
            <a:p>
              <a:pPr marL="215900" marR="0" indent="-176212" defTabSz="457200">
                <a:spcBef>
                  <a:spcPts val="400"/>
                </a:spcBef>
                <a:buClr>
                  <a:srgbClr val="0000FF"/>
                </a:buClr>
                <a:buSzPct val="100000"/>
                <a:buFont typeface="Times New Roman"/>
                <a:buChar char="•"/>
                <a:defRPr>
                  <a:uFillTx/>
                </a:defRPr>
              </a:pPr>
              <a:r>
                <a:t>Astroparticles</a:t>
              </a:r>
            </a:p>
            <a:p>
              <a:pPr marL="673100" marR="0" lvl="1" indent="-176212" defTabSz="457200">
                <a:spcBef>
                  <a:spcPts val="400"/>
                </a:spcBef>
                <a:buSzPct val="100000"/>
                <a:buFont typeface="Times New Roman"/>
                <a:buChar char="•"/>
                <a:defRPr>
                  <a:uFillTx/>
                </a:defRPr>
              </a:pPr>
              <a:r>
                <a:t>understand the gravitational collapsing: ν from galactic SN</a:t>
              </a:r>
            </a:p>
            <a:p>
              <a:pPr marL="673100" marR="0" lvl="2" indent="-176212" defTabSz="457200">
                <a:spcBef>
                  <a:spcPts val="400"/>
                </a:spcBef>
                <a:buSzPct val="100000"/>
                <a:buFont typeface="Times New Roman"/>
                <a:buChar char="•"/>
                <a:defRPr>
                  <a:uFillTx/>
                </a:defRPr>
              </a:pPr>
              <a:r>
                <a:t>SN relic ν</a:t>
              </a:r>
            </a:p>
            <a:p>
              <a:pPr marL="673100" marR="0" lvl="1" indent="-176212" defTabSz="457200">
                <a:spcBef>
                  <a:spcPts val="400"/>
                </a:spcBef>
                <a:buSzPct val="100000"/>
                <a:buFont typeface="Times New Roman"/>
                <a:buChar char="•"/>
                <a:defRPr>
                  <a:uFillTx/>
                </a:defRPr>
              </a:pPr>
              <a:r>
                <a:t>Solar Neutrinos</a:t>
              </a:r>
            </a:p>
            <a:p>
              <a:pPr marL="215900" marR="0" indent="-176212" defTabSz="457200">
                <a:spcBef>
                  <a:spcPts val="400"/>
                </a:spcBef>
                <a:buSzPct val="100000"/>
                <a:buFont typeface="Times New Roman"/>
                <a:buChar char="•"/>
                <a:defRPr>
                  <a:uFillTx/>
                </a:defRPr>
              </a:pPr>
              <a:r>
                <a:t>Atmospheric neutrinos</a:t>
              </a:r>
            </a:p>
          </p:txBody>
        </p:sp>
      </p:grpSp>
      <p:pic>
        <p:nvPicPr>
          <p:cNvPr id="901" name="Image 6" descr="Imag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455" y="4164676"/>
            <a:ext cx="1508107" cy="7825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2" name="Image" descr="Image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921" y="870285"/>
            <a:ext cx="3225838" cy="2450198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36CEB6E-37A4-4B4B-9D04-36280891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BA3030C-AD5D-C543-B7CF-1C3C39FC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“cosmological” neutrino mass measur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“cosmological” neutrino mass measurement</a:t>
            </a:r>
          </a:p>
        </p:txBody>
      </p:sp>
      <p:sp>
        <p:nvSpPr>
          <p:cNvPr id="95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108</a:t>
            </a:fld>
            <a:endParaRPr/>
          </a:p>
        </p:txBody>
      </p:sp>
      <p:pic>
        <p:nvPicPr>
          <p:cNvPr id="956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droppedImage.tiff" descr="droppedImage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539" y="1905000"/>
            <a:ext cx="2219154" cy="3467100"/>
          </a:xfrm>
          <a:prstGeom prst="rect">
            <a:avLst/>
          </a:prstGeom>
        </p:spPr>
      </p:pic>
      <p:pic>
        <p:nvPicPr>
          <p:cNvPr id="958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580" y="1915924"/>
            <a:ext cx="3949701" cy="2617976"/>
          </a:xfrm>
          <a:prstGeom prst="rect">
            <a:avLst/>
          </a:prstGeom>
        </p:spPr>
      </p:pic>
      <p:grpSp>
        <p:nvGrpSpPr>
          <p:cNvPr id="961" name="Group"/>
          <p:cNvGrpSpPr/>
          <p:nvPr/>
        </p:nvGrpSpPr>
        <p:grpSpPr>
          <a:xfrm>
            <a:off x="6329244" y="1212695"/>
            <a:ext cx="2802056" cy="5188105"/>
            <a:chOff x="0" y="0"/>
            <a:chExt cx="2802055" cy="5188104"/>
          </a:xfrm>
        </p:grpSpPr>
        <p:pic>
          <p:nvPicPr>
            <p:cNvPr id="959" name="droppedImage.tiff" descr="droppedImage.tif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551" y="4134004"/>
              <a:ext cx="2593505" cy="1054101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  <p:pic>
          <p:nvPicPr>
            <p:cNvPr id="960" name="droppedImage.tiff" descr="droppedImage.tif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705100" cy="3848720"/>
            </a:xfrm>
            <a:prstGeom prst="rect">
              <a:avLst/>
            </a:prstGeom>
            <a:ln w="9525" cap="flat">
              <a:noFill/>
              <a:round/>
            </a:ln>
            <a:effectLst/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509CD4F-C8BB-B442-9578-4D4C2860AA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720" y="4914900"/>
            <a:ext cx="2275331" cy="1494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D58372-99E8-5444-BFC4-53DF9B095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2546" y="5634025"/>
            <a:ext cx="1855695" cy="504016"/>
          </a:xfrm>
          <a:prstGeom prst="rect">
            <a:avLst/>
          </a:prstGeom>
        </p:spPr>
      </p:pic>
      <p:sp>
        <p:nvSpPr>
          <p:cNvPr id="4" name="Striped Right Arrow 3">
            <a:extLst>
              <a:ext uri="{FF2B5EF4-FFF2-40B4-BE49-F238E27FC236}">
                <a16:creationId xmlns:a16="http://schemas.microsoft.com/office/drawing/2014/main" id="{817F77CD-C23D-4F44-92CB-3423E1D7A073}"/>
              </a:ext>
            </a:extLst>
          </p:cNvPr>
          <p:cNvSpPr/>
          <p:nvPr/>
        </p:nvSpPr>
        <p:spPr>
          <a:xfrm>
            <a:off x="3116262" y="5770179"/>
            <a:ext cx="520317" cy="294290"/>
          </a:xfrm>
          <a:prstGeom prst="stripedRightArrow">
            <a:avLst/>
          </a:prstGeom>
          <a:solidFill>
            <a:srgbClr val="FFC000"/>
          </a:solidFill>
          <a:ln w="9525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AF5059-6811-2143-8A1E-0FC46D428793}"/>
              </a:ext>
            </a:extLst>
          </p:cNvPr>
          <p:cNvSpPr/>
          <p:nvPr/>
        </p:nvSpPr>
        <p:spPr>
          <a:xfrm>
            <a:off x="4071574" y="6167921"/>
            <a:ext cx="1824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(Planck satellite)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F6238B2-B76A-094F-9EA8-29990F8A5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FA91B5D-43FB-4E46-81F5-04E9D749A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Double Beta Decay and Majorana Neutrinos"/>
          <p:cNvSpPr txBox="1">
            <a:spLocks noGrp="1"/>
          </p:cNvSpPr>
          <p:nvPr>
            <p:ph type="title"/>
          </p:nvPr>
        </p:nvSpPr>
        <p:spPr>
          <a:xfrm>
            <a:off x="1094408" y="-1"/>
            <a:ext cx="8047211" cy="1396313"/>
          </a:xfrm>
          <a:prstGeom prst="rect">
            <a:avLst/>
          </a:prstGeom>
        </p:spPr>
        <p:txBody>
          <a:bodyPr/>
          <a:lstStyle/>
          <a:p>
            <a:pPr>
              <a:defRPr sz="48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Double Beta Decay</a:t>
            </a:r>
          </a:p>
          <a:p>
            <a:pPr>
              <a:defRPr sz="48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and </a:t>
            </a:r>
            <a:r>
              <a:rPr dirty="0" err="1"/>
              <a:t>Majorana</a:t>
            </a:r>
            <a:r>
              <a:rPr dirty="0"/>
              <a:t> Neutrinos</a:t>
            </a:r>
          </a:p>
        </p:txBody>
      </p:sp>
      <p:sp>
        <p:nvSpPr>
          <p:cNvPr id="97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109</a:t>
            </a:fld>
            <a:endParaRPr/>
          </a:p>
        </p:txBody>
      </p:sp>
      <p:pic>
        <p:nvPicPr>
          <p:cNvPr id="977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240" y="2517998"/>
            <a:ext cx="4038601" cy="1564504"/>
          </a:xfrm>
          <a:prstGeom prst="rect">
            <a:avLst/>
          </a:prstGeom>
        </p:spPr>
      </p:pic>
      <p:pic>
        <p:nvPicPr>
          <p:cNvPr id="980" name="droppedImage.tiff" descr="droppedImage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018" y="1587500"/>
            <a:ext cx="2598738" cy="2830869"/>
          </a:xfrm>
          <a:prstGeom prst="rect">
            <a:avLst/>
          </a:prstGeom>
        </p:spPr>
      </p:pic>
      <p:pic>
        <p:nvPicPr>
          <p:cNvPr id="981" name="image.png" descr="image.png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06382" y="6176274"/>
            <a:ext cx="4038601" cy="434976"/>
          </a:xfrm>
          <a:prstGeom prst="rect">
            <a:avLst/>
          </a:prstGeom>
          <a:ln w="12700">
            <a:miter lim="400000"/>
          </a:ln>
        </p:spPr>
      </p:pic>
      <p:sp>
        <p:nvSpPr>
          <p:cNvPr id="982" name="allowed double beta decay"/>
          <p:cNvSpPr txBox="1"/>
          <p:nvPr/>
        </p:nvSpPr>
        <p:spPr>
          <a:xfrm>
            <a:off x="134381" y="4912624"/>
            <a:ext cx="1689101" cy="967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>
                <a:srgbClr val="0329D6"/>
              </a:buClr>
              <a:buFont typeface="Times New Roman"/>
              <a:defRPr sz="20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</a:defRPr>
            </a:lvl1pPr>
          </a:lstStyle>
          <a:p>
            <a:r>
              <a:t>allowed double beta decay</a:t>
            </a:r>
          </a:p>
        </p:txBody>
      </p:sp>
      <p:sp>
        <p:nvSpPr>
          <p:cNvPr id="983" name="double beta decay without neutrino emission"/>
          <p:cNvSpPr txBox="1"/>
          <p:nvPr/>
        </p:nvSpPr>
        <p:spPr>
          <a:xfrm>
            <a:off x="4266644" y="4687199"/>
            <a:ext cx="2247901" cy="967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>
                <a:srgbClr val="0329D6"/>
              </a:buClr>
              <a:buFont typeface="Times New Roman"/>
              <a:defRPr sz="2000">
                <a:solidFill>
                  <a:srgbClr val="0329D6"/>
                </a:solidFill>
                <a:uFill>
                  <a:solidFill>
                    <a:srgbClr val="0329D6"/>
                  </a:solidFill>
                </a:uFill>
              </a:defRPr>
            </a:lvl1pPr>
          </a:lstStyle>
          <a:p>
            <a:r>
              <a:t>double beta decay without neutrino emission</a:t>
            </a:r>
          </a:p>
        </p:txBody>
      </p:sp>
      <p:pic>
        <p:nvPicPr>
          <p:cNvPr id="984" name="permise.pdf" descr="permise.pdf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1406" y="4523687"/>
            <a:ext cx="2755901" cy="177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5" name="double.pdf" descr="double.pdf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09607" y="4366524"/>
            <a:ext cx="2598738" cy="1676401"/>
          </a:xfrm>
          <a:prstGeom prst="rect">
            <a:avLst/>
          </a:prstGeom>
          <a:ln w="12700">
            <a:miter lim="400000"/>
          </a:ln>
        </p:spPr>
      </p:pic>
      <p:sp>
        <p:nvSpPr>
          <p:cNvPr id="986" name="ΔL=2"/>
          <p:cNvSpPr txBox="1"/>
          <p:nvPr/>
        </p:nvSpPr>
        <p:spPr>
          <a:xfrm>
            <a:off x="7897256" y="4955487"/>
            <a:ext cx="97570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2800"/>
            </a:pPr>
            <a:r>
              <a:rPr>
                <a:latin typeface="Symbol"/>
                <a:ea typeface="Symbol"/>
                <a:cs typeface="Symbol"/>
                <a:sym typeface="Symbol"/>
              </a:rPr>
              <a:t>D</a:t>
            </a:r>
            <a:r>
              <a:t>L=2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3A0FD2-C99A-E64B-92E1-1ACA0686CD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8931" y="1304785"/>
            <a:ext cx="1663700" cy="12954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C93D32-857F-9C41-A6C4-267E05A8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E7F292-D242-CE4E-96AF-DBC4F9ADB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Neutrino Oscill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00D100"/>
                </a:solidFill>
                <a:effectLst>
                  <a:outerShdw blurRad="12700" dist="38100" dir="2700000" rotWithShape="0">
                    <a:srgbClr val="CBCBCB"/>
                  </a:outerShdw>
                </a:effectLst>
                <a:uFill>
                  <a:solidFill>
                    <a:srgbClr val="00D1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>
                <a:solidFill>
                  <a:srgbClr val="FFC000"/>
                </a:solidFill>
              </a:rPr>
              <a:t>Neutrino Oscillations</a:t>
            </a:r>
          </a:p>
        </p:txBody>
      </p:sp>
      <p:sp>
        <p:nvSpPr>
          <p:cNvPr id="30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99" name="According to Quantum Mechanics, if neutrinos have a non-zero mass they can &quot;oscillate&quot; (change family during travelling).…"/>
          <p:cNvSpPr txBox="1"/>
          <p:nvPr/>
        </p:nvSpPr>
        <p:spPr>
          <a:xfrm>
            <a:off x="263525" y="1127125"/>
            <a:ext cx="8648700" cy="224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900"/>
              </a:spcBef>
              <a:buClr>
                <a:srgbClr val="00D100"/>
              </a:buClr>
              <a:defRPr sz="280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defRPr>
            </a:pPr>
            <a:r>
              <a:t>According to Quantum Mechanics, if neutrinos have a non-zero mass they can "oscillate" (change family during travelling).</a:t>
            </a:r>
          </a:p>
          <a:p>
            <a:pPr>
              <a:spcBef>
                <a:spcPts val="900"/>
              </a:spcBef>
              <a:defRPr sz="2800"/>
            </a:pPr>
            <a:r>
              <a:t>Why? Because their mass eigen states could not coincide with their flavour eigen states (or interaction eigen states).</a:t>
            </a:r>
          </a:p>
        </p:txBody>
      </p:sp>
      <p:pic>
        <p:nvPicPr>
          <p:cNvPr id="303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roup 16">
            <a:extLst>
              <a:ext uri="{FF2B5EF4-FFF2-40B4-BE49-F238E27FC236}">
                <a16:creationId xmlns:a16="http://schemas.microsoft.com/office/drawing/2014/main" id="{D93B5311-71DE-744D-9B21-B73F734382A3}"/>
              </a:ext>
            </a:extLst>
          </p:cNvPr>
          <p:cNvGrpSpPr>
            <a:grpSpLocks/>
          </p:cNvGrpSpPr>
          <p:nvPr/>
        </p:nvGrpSpPr>
        <p:grpSpPr bwMode="auto">
          <a:xfrm>
            <a:off x="2693350" y="3930437"/>
            <a:ext cx="3754124" cy="2648163"/>
            <a:chOff x="2781" y="2457"/>
            <a:chExt cx="2640" cy="1863"/>
          </a:xfrm>
        </p:grpSpPr>
        <p:pic>
          <p:nvPicPr>
            <p:cNvPr id="11" name="Picture 17" descr="oscill">
              <a:extLst>
                <a:ext uri="{FF2B5EF4-FFF2-40B4-BE49-F238E27FC236}">
                  <a16:creationId xmlns:a16="http://schemas.microsoft.com/office/drawing/2014/main" id="{C5951379-5A4E-B044-8F32-6178A5AC3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" y="2457"/>
              <a:ext cx="2640" cy="18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8" descr="oscill_anim_2">
              <a:extLst>
                <a:ext uri="{FF2B5EF4-FFF2-40B4-BE49-F238E27FC236}">
                  <a16:creationId xmlns:a16="http://schemas.microsoft.com/office/drawing/2014/main" id="{CAA44812-97DB-E945-8D62-7F20028DC9B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" y="2507"/>
              <a:ext cx="2417" cy="170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B8A22-49ED-9946-8E71-0F6F4C752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D88A6-1344-124D-BFA0-2D8AF8173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cerenkov.jpg" descr="cerenkov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9100" y="3073400"/>
            <a:ext cx="3403600" cy="2730500"/>
          </a:xfrm>
          <a:prstGeom prst="rect">
            <a:avLst/>
          </a:prstGeom>
        </p:spPr>
      </p:pic>
      <p:pic>
        <p:nvPicPr>
          <p:cNvPr id="1026" name="cerenkov.jpg" descr="cerenkov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03994" y="1485900"/>
            <a:ext cx="2899706" cy="2298700"/>
          </a:xfrm>
          <a:prstGeom prst="rect">
            <a:avLst/>
          </a:prstGeom>
        </p:spPr>
      </p:pic>
      <p:pic>
        <p:nvPicPr>
          <p:cNvPr id="1027" name="droppedImage.tiff" descr="droppedImage.tif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9399" y="469900"/>
            <a:ext cx="1155701" cy="1155700"/>
          </a:xfrm>
          <a:prstGeom prst="rect">
            <a:avLst/>
          </a:prstGeom>
        </p:spPr>
      </p:pic>
      <p:sp>
        <p:nvSpPr>
          <p:cNvPr id="1028" name="Detection in Super-Kamiokan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Detection in Super-Kamiokande</a:t>
            </a:r>
          </a:p>
        </p:txBody>
      </p:sp>
      <p:sp>
        <p:nvSpPr>
          <p:cNvPr id="103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110</a:t>
            </a:fld>
            <a:endParaRPr/>
          </a:p>
        </p:txBody>
      </p:sp>
      <p:pic>
        <p:nvPicPr>
          <p:cNvPr id="1029" name="ev_18_mu.png" descr="ev_18_mu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50"/>
          <a:stretch>
            <a:fillRect/>
          </a:stretch>
        </p:blipFill>
        <p:spPr>
          <a:xfrm>
            <a:off x="6784975" y="4205287"/>
            <a:ext cx="2247900" cy="2116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0" name="ev_21_e.png" descr="ev_21_e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58"/>
          <a:stretch>
            <a:fillRect/>
          </a:stretch>
        </p:blipFill>
        <p:spPr>
          <a:xfrm>
            <a:off x="4457700" y="4205287"/>
            <a:ext cx="2247900" cy="2119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1" name="e-icon.png" descr="e-icon.png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21225" y="2401887"/>
            <a:ext cx="1984375" cy="1793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2" name="mu-icon.png" descr="mu-icon.png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10375" y="2373312"/>
            <a:ext cx="1992313" cy="1800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4" name="iphc.png" descr="iphc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5" name="droppedImage.tiff" descr="droppedImage.tif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2082800"/>
            <a:ext cx="1054100" cy="1054100"/>
          </a:xfrm>
          <a:prstGeom prst="rect">
            <a:avLst/>
          </a:prstGeom>
        </p:spPr>
      </p:pic>
      <p:sp>
        <p:nvSpPr>
          <p:cNvPr id="1036" name="solar neutrinos…"/>
          <p:cNvSpPr txBox="1"/>
          <p:nvPr/>
        </p:nvSpPr>
        <p:spPr>
          <a:xfrm>
            <a:off x="3302000" y="927100"/>
            <a:ext cx="34036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buClrTx/>
              <a:buFontTx/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solar neutrinos</a:t>
            </a:r>
          </a:p>
          <a:p>
            <a:pPr algn="ctr">
              <a:buClrTx/>
              <a:buFontTx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interaction with atomic electrons (low energy, very sensitive to detection threshold)</a:t>
            </a:r>
          </a:p>
        </p:txBody>
      </p:sp>
      <p:sp>
        <p:nvSpPr>
          <p:cNvPr id="1037" name="atmospheric neutrinos…"/>
          <p:cNvSpPr txBox="1"/>
          <p:nvPr/>
        </p:nvSpPr>
        <p:spPr>
          <a:xfrm>
            <a:off x="1257300" y="5651500"/>
            <a:ext cx="3035300" cy="105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>
              <a:buClrTx/>
              <a:buFontTx/>
              <a:def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atmospheric neutrinos</a:t>
            </a:r>
          </a:p>
          <a:p>
            <a:pPr algn="ctr">
              <a:buClrTx/>
              <a:buFontTx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interaction with nucleons (high energy)</a:t>
            </a:r>
          </a:p>
        </p:txBody>
      </p:sp>
      <p:sp>
        <p:nvSpPr>
          <p:cNvPr id="1038" name="Cerenkov rings"/>
          <p:cNvSpPr txBox="1"/>
          <p:nvPr/>
        </p:nvSpPr>
        <p:spPr>
          <a:xfrm>
            <a:off x="5283200" y="6299200"/>
            <a:ext cx="3035300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ctr">
              <a:buClrTx/>
              <a:buFontTx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Cerenkov rings</a:t>
            </a:r>
          </a:p>
        </p:txBody>
      </p:sp>
      <p:sp>
        <p:nvSpPr>
          <p:cNvPr id="1039" name="diffused rings"/>
          <p:cNvSpPr txBox="1"/>
          <p:nvPr/>
        </p:nvSpPr>
        <p:spPr>
          <a:xfrm>
            <a:off x="4584700" y="3784600"/>
            <a:ext cx="1993900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ctr">
              <a:buClrTx/>
              <a:buFontTx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diffused rings</a:t>
            </a:r>
          </a:p>
        </p:txBody>
      </p:sp>
      <p:sp>
        <p:nvSpPr>
          <p:cNvPr id="1040" name="more clear rings"/>
          <p:cNvSpPr txBox="1"/>
          <p:nvPr/>
        </p:nvSpPr>
        <p:spPr>
          <a:xfrm>
            <a:off x="6781800" y="3784600"/>
            <a:ext cx="2247900" cy="41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ctr">
              <a:buClrTx/>
              <a:buFontTx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more clear rings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12914D-C912-5440-9935-C875BF3BF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9DB5C1-06D9-7C4E-94A0-796D21225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64" y="1250477"/>
            <a:ext cx="3728045" cy="2841588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Latest results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4D486A7-FCB6-D940-B827-3388F19D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0A03FF7-B5FE-6449-9198-4067F579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111</a:t>
            </a:fld>
            <a:endParaRPr lang="en-GB" noProof="0"/>
          </a:p>
        </p:txBody>
      </p:sp>
      <p:sp>
        <p:nvSpPr>
          <p:cNvPr id="31" name="TextBox 30"/>
          <p:cNvSpPr txBox="1"/>
          <p:nvPr/>
        </p:nvSpPr>
        <p:spPr>
          <a:xfrm>
            <a:off x="506582" y="130474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DYB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100" y="1070338"/>
            <a:ext cx="4670721" cy="3071102"/>
          </a:xfrm>
          <a:prstGeom prst="rect">
            <a:avLst/>
          </a:prstGeom>
        </p:spPr>
      </p:pic>
      <p:sp>
        <p:nvSpPr>
          <p:cNvPr id="9" name="Striped Right Arrow 8"/>
          <p:cNvSpPr/>
          <p:nvPr/>
        </p:nvSpPr>
        <p:spPr>
          <a:xfrm>
            <a:off x="6019800" y="5652312"/>
            <a:ext cx="505178" cy="371545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690736" y="5609059"/>
            <a:ext cx="2365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Times New Roman" charset="0"/>
                <a:ea typeface="Times New Roman" charset="0"/>
                <a:cs typeface="Times New Roman" charset="0"/>
              </a:rPr>
              <a:t>direct fit of </a:t>
            </a:r>
            <a:r>
              <a:rPr lang="el-GR" sz="2400" dirty="0">
                <a:latin typeface="Times New Roman" charset="0"/>
                <a:ea typeface="Times New Roman" charset="0"/>
                <a:cs typeface="Times New Roman" charset="0"/>
              </a:rPr>
              <a:t>Δ</a:t>
            </a:r>
            <a:r>
              <a:rPr lang="fr-CH" sz="240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fr-CH" sz="2400" baseline="30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fr-CH" sz="2400" baseline="-25000" dirty="0">
                <a:latin typeface="Times New Roman" charset="0"/>
                <a:ea typeface="Times New Roman" charset="0"/>
                <a:cs typeface="Times New Roman" charset="0"/>
              </a:rPr>
              <a:t>ee</a:t>
            </a:r>
            <a:endParaRPr lang="en-GB" sz="2400" baseline="-25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628078" y="4869297"/>
            <a:ext cx="2754351" cy="5501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96098" y="4116396"/>
            <a:ext cx="254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clear </a:t>
            </a:r>
            <a:r>
              <a:rPr lang="en-GB" sz="2000" b="1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L/E dependence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5954" y="1033026"/>
            <a:ext cx="1909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>
                <a:solidFill>
                  <a:srgbClr val="2F2A2B"/>
                </a:solidFill>
                <a:latin typeface="Times" charset="0"/>
              </a:rPr>
              <a:t>PRD 95, 072006 (2017)</a:t>
            </a:r>
            <a:endParaRPr lang="is-IS" sz="1400">
              <a:solidFill>
                <a:srgbClr val="2F2A2B"/>
              </a:solidFill>
              <a:effectLst/>
              <a:latin typeface="Time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53" y="4869298"/>
            <a:ext cx="5813687" cy="134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How these precise results have been obtained?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A9D8654-75F7-9D46-969E-4811C85A6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19ED750-4594-314A-9C26-AE5650399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112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2" y="3947207"/>
            <a:ext cx="3882682" cy="27246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826" y="5542185"/>
            <a:ext cx="3793402" cy="61474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2498" y="6251192"/>
            <a:ext cx="16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latin typeface="Times New Roman" charset="0"/>
                <a:ea typeface="Times New Roman" charset="0"/>
                <a:cs typeface="Times New Roman" charset="0"/>
              </a:rPr>
              <a:t>8.7% @ 1 MeV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40827" y="4750676"/>
            <a:ext cx="0" cy="163961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9384" y="5020202"/>
            <a:ext cx="680988" cy="2101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697" y="1360449"/>
            <a:ext cx="3584363" cy="2527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202" y="3045440"/>
            <a:ext cx="4108887" cy="2486235"/>
          </a:xfrm>
          <a:prstGeom prst="rect">
            <a:avLst/>
          </a:prstGeom>
        </p:spPr>
      </p:pic>
      <p:sp>
        <p:nvSpPr>
          <p:cNvPr id="24" name="Striped Right Arrow 23"/>
          <p:cNvSpPr/>
          <p:nvPr/>
        </p:nvSpPr>
        <p:spPr>
          <a:xfrm>
            <a:off x="4309239" y="6306204"/>
            <a:ext cx="557048" cy="272280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011745" y="1370635"/>
            <a:ext cx="4844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many radioactive sources used to calibrate the detectors,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better understanding of systematic errors,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GB" sz="2000" dirty="0">
                <a:latin typeface="Times New Roman" charset="0"/>
                <a:ea typeface="Times New Roman" charset="0"/>
                <a:cs typeface="Times New Roman" charset="0"/>
              </a:rPr>
              <a:t>better background reduction.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6799" y="104102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latin typeface="Times New Roman" charset="0"/>
                <a:ea typeface="Times New Roman" charset="0"/>
                <a:cs typeface="Times New Roman" charset="0"/>
              </a:rPr>
              <a:t>DYB</a:t>
            </a:r>
          </a:p>
        </p:txBody>
      </p:sp>
      <p:sp>
        <p:nvSpPr>
          <p:cNvPr id="4" name="Rectangle 3"/>
          <p:cNvSpPr/>
          <p:nvPr/>
        </p:nvSpPr>
        <p:spPr>
          <a:xfrm>
            <a:off x="637182" y="1403046"/>
            <a:ext cx="19094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>
                <a:solidFill>
                  <a:srgbClr val="2F2A2B"/>
                </a:solidFill>
                <a:latin typeface="Times" charset="0"/>
              </a:rPr>
              <a:t>PRD 95, 072006 (2017)</a:t>
            </a:r>
            <a:endParaRPr lang="is-IS" sz="1400">
              <a:solidFill>
                <a:srgbClr val="2F2A2B"/>
              </a:solidFill>
              <a:effectLst/>
              <a:latin typeface="Times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39957" y="3034930"/>
            <a:ext cx="2573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grey band: remaining uncertainty</a:t>
            </a:r>
            <a:endParaRPr lang="en-GB" sz="1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4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7211" cy="84198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 err="1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Oups</a:t>
            </a:r>
            <a:r>
              <a:rPr lang="en-US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… a problem!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3D102887-C407-0344-BE28-250F85AAB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927B82D7-12E3-F34E-89E3-133845C0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113</a:t>
            </a:fld>
            <a:endParaRPr lang="en-GB" noProof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969235"/>
            <a:ext cx="3049395" cy="306062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7" y="792813"/>
            <a:ext cx="3615951" cy="301011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09" t="5806" b="1947"/>
          <a:stretch/>
        </p:blipFill>
        <p:spPr>
          <a:xfrm>
            <a:off x="5641578" y="4029862"/>
            <a:ext cx="3051025" cy="2347223"/>
          </a:xfrm>
          <a:prstGeom prst="rect">
            <a:avLst/>
          </a:prstGeom>
        </p:spPr>
      </p:pic>
      <p:pic>
        <p:nvPicPr>
          <p:cNvPr id="11" name="Image 10" descr="1504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87986"/>
            <a:ext cx="5185667" cy="30816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58526" y="761387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DC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46613" y="4764761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RENO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836896" y="2087352"/>
            <a:ext cx="45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DB</a:t>
            </a:r>
          </a:p>
        </p:txBody>
      </p:sp>
      <p:sp>
        <p:nvSpPr>
          <p:cNvPr id="6" name="ZoneTexte 5"/>
          <p:cNvSpPr txBox="1"/>
          <p:nvPr/>
        </p:nvSpPr>
        <p:spPr>
          <a:xfrm rot="16200000">
            <a:off x="2751760" y="2008327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excess for 4&lt;E&lt;6 MeV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55911" y="5406069"/>
            <a:ext cx="1248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~2.2% overall excess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9332" y="6367644"/>
            <a:ext cx="315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⇒ excludes an "external" origin</a:t>
            </a:r>
          </a:p>
        </p:txBody>
      </p:sp>
    </p:spTree>
    <p:extLst>
      <p:ext uri="{BB962C8B-B14F-4D97-AF65-F5344CB8AC3E}">
        <p14:creationId xmlns:p14="http://schemas.microsoft.com/office/powerpoint/2010/main" val="693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683" y="2644894"/>
            <a:ext cx="4772874" cy="3332657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7211" cy="96404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Possible explanations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6739DE-902C-9A44-BD41-A274DBC43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F1749AD-9063-9C46-A441-EA7E10CE8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114</a:t>
            </a:fld>
            <a:endParaRPr lang="en-GB" noProof="0"/>
          </a:p>
        </p:txBody>
      </p:sp>
      <p:sp>
        <p:nvSpPr>
          <p:cNvPr id="9" name="Rectangle 8"/>
          <p:cNvSpPr/>
          <p:nvPr/>
        </p:nvSpPr>
        <p:spPr>
          <a:xfrm>
            <a:off x="5259086" y="4157333"/>
            <a:ext cx="1908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PRL 114, 012502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50" y="5384846"/>
            <a:ext cx="42849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600" b="1" dirty="0">
                <a:latin typeface="Times New Roman" charset="0"/>
                <a:ea typeface="Times New Roman" charset="0"/>
                <a:cs typeface="Times New Roman" charset="0"/>
              </a:rPr>
              <a:t>Summation (or ab initio ) method</a:t>
            </a:r>
            <a:r>
              <a:rPr lang="en-GB" sz="1600" dirty="0">
                <a:latin typeface="Times New Roman" charset="0"/>
                <a:ea typeface="Times New Roman" charset="0"/>
                <a:cs typeface="Times New Roman" charset="0"/>
              </a:rPr>
              <a:t>: makes use of all available information on the β  decays of each fission fragment, summing each nuclide’s individual β  spectrum weighted by its yield in fission.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734064" y="5769354"/>
            <a:ext cx="4409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"</a:t>
            </a:r>
            <a:r>
              <a:rPr lang="en-GB" sz="1600" i="1" dirty="0"/>
              <a:t>illustrative comparison…</a:t>
            </a:r>
          </a:p>
          <a:p>
            <a:r>
              <a:rPr lang="en-GB" sz="1600" i="1" dirty="0"/>
              <a:t>the overall agreement between the measurements and </a:t>
            </a:r>
            <a:r>
              <a:rPr lang="en-GB" sz="1600" i="1" dirty="0" err="1"/>
              <a:t>ab</a:t>
            </a:r>
            <a:r>
              <a:rPr lang="en-GB" sz="1600" i="1" dirty="0"/>
              <a:t> initio calculation is surprising…</a:t>
            </a:r>
            <a:r>
              <a:rPr lang="en-GB" sz="1600" dirty="0"/>
              <a:t>"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212" y="845214"/>
            <a:ext cx="4947691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A single β-branch or mono-energetic line cannot simulate this excess.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A possible explanation: </a:t>
            </a:r>
            <a:br>
              <a:rPr lang="en-GB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Decays of prominent fission daughter isotopes (~ 42% rate from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96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Y,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92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Rb,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142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Cs,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97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Y,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93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Rb,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100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Nb,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140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Cs, </a:t>
            </a:r>
            <a:r>
              <a:rPr lang="en-GB" baseline="30000" dirty="0">
                <a:latin typeface="Times New Roman" charset="0"/>
                <a:ea typeface="Times New Roman" charset="0"/>
                <a:cs typeface="Times New Roman" charset="0"/>
              </a:rPr>
              <a:t>95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Sr).</a:t>
            </a:r>
          </a:p>
        </p:txBody>
      </p:sp>
      <p:pic>
        <p:nvPicPr>
          <p:cNvPr id="13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1" y="2735752"/>
            <a:ext cx="3662848" cy="270471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66800" y="2735752"/>
            <a:ext cx="2063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PRC 91, 011301(R) (2015)</a:t>
            </a:r>
          </a:p>
        </p:txBody>
      </p:sp>
      <p:pic>
        <p:nvPicPr>
          <p:cNvPr id="17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757" y="967576"/>
            <a:ext cx="3438484" cy="167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 fontScale="90000"/>
          </a:bodyPr>
          <a:lstStyle/>
          <a:p>
            <a:r>
              <a:rPr lang="en-US" sz="49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Reactor Anomaly</a:t>
            </a:r>
            <a:br>
              <a:rPr lang="en-US" sz="49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US" sz="31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(DYB+RENO)</a:t>
            </a:r>
            <a:endParaRPr lang="en-US" sz="31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BBAC959-8BBD-CB4B-A9CC-39F4C735E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D68AD61-BA23-7F4D-8F54-7B0C9BF1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2F98-F62E-4E48-B4D0-20E5FB471F06}" type="slidenum">
              <a:rPr lang="en-US"/>
              <a:pPr/>
              <a:t>115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2" y="1610048"/>
            <a:ext cx="4783798" cy="234569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2745" y="1260666"/>
            <a:ext cx="17456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200" dirty="0">
                <a:latin typeface="Calibri" charset="0"/>
              </a:rPr>
              <a:t>PRL, 116, 061801 (2016) </a:t>
            </a:r>
            <a:endParaRPr lang="is-IS" sz="1200" dirty="0">
              <a:effectLst/>
              <a:latin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6124" y="1809700"/>
            <a:ext cx="18069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Arial" charset="0"/>
              </a:rPr>
              <a:t>R</a:t>
            </a:r>
            <a:r>
              <a:rPr lang="pl-PL" sz="1400" baseline="-25000" dirty="0">
                <a:latin typeface="Arial" charset="0"/>
              </a:rPr>
              <a:t>DYB</a:t>
            </a:r>
            <a:r>
              <a:rPr lang="pl-PL" sz="1400" dirty="0">
                <a:latin typeface="Arial" charset="0"/>
              </a:rPr>
              <a:t>= 0.946 ±0.020 </a:t>
            </a:r>
            <a:endParaRPr lang="pl-PL" sz="1400" dirty="0"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009" y="1446258"/>
            <a:ext cx="22547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>
                <a:latin typeface="Calibri" charset="0"/>
              </a:rPr>
              <a:t>Chinese</a:t>
            </a:r>
            <a:r>
              <a:rPr lang="it-IT" sz="1200" dirty="0">
                <a:latin typeface="Calibri" charset="0"/>
              </a:rPr>
              <a:t> </a:t>
            </a:r>
            <a:r>
              <a:rPr lang="it-IT" sz="1200" dirty="0" err="1">
                <a:latin typeface="Calibri" charset="0"/>
              </a:rPr>
              <a:t>Phys</a:t>
            </a:r>
            <a:r>
              <a:rPr lang="it-IT" sz="1200" dirty="0">
                <a:latin typeface="Calibri" charset="0"/>
              </a:rPr>
              <a:t>. C41, 13002 (2017) </a:t>
            </a:r>
            <a:endParaRPr lang="it-IT" sz="1200" dirty="0">
              <a:effectLst/>
              <a:latin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063814"/>
            <a:ext cx="4478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Daya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Bay’s result is consistent with previous world measurement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World average including 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Daya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Bay is 0.9430</a:t>
            </a:r>
            <a:r>
              <a:rPr lang="pl-PL" dirty="0">
                <a:latin typeface="Times New Roman" charset="0"/>
                <a:ea typeface="Times New Roman" charset="0"/>
                <a:cs typeface="Times New Roman" charset="0"/>
              </a:rPr>
              <a:t> ±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008 (exp.)+-0.023 (model)</a:t>
            </a:r>
            <a:endParaRPr lang="en-US" dirty="0">
              <a:solidFill>
                <a:srgbClr val="0083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178" y="1684755"/>
            <a:ext cx="4347822" cy="23655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65760" y="4063814"/>
            <a:ext cx="4478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RENO 1500 days at near detector (411 m)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Data/Prediction (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Huber+Mueller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)= 0.946</a:t>
            </a:r>
            <a:r>
              <a:rPr lang="pl-PL" dirty="0">
                <a:latin typeface="Times New Roman" charset="0"/>
                <a:ea typeface="Times New Roman" charset="0"/>
                <a:cs typeface="Times New Roman" charset="0"/>
              </a:rPr>
              <a:t> ±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021 (exp.)</a:t>
            </a:r>
            <a:endParaRPr lang="en-US" dirty="0">
              <a:solidFill>
                <a:srgbClr val="0083C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54054" y="1794427"/>
            <a:ext cx="6046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>
                <a:latin typeface="Arial" charset="0"/>
              </a:rPr>
              <a:t>DYB</a:t>
            </a:r>
            <a:r>
              <a:rPr lang="pl-PL" sz="1400" dirty="0">
                <a:latin typeface="Arial" charset="0"/>
              </a:rPr>
              <a:t> </a:t>
            </a:r>
            <a:endParaRPr lang="pl-PL" sz="1400" dirty="0"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63298" y="1794427"/>
            <a:ext cx="7040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>
                <a:latin typeface="Arial" charset="0"/>
              </a:rPr>
              <a:t>RENO</a:t>
            </a:r>
            <a:endParaRPr lang="pl-PL" sz="1400" dirty="0"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8124" y="1809700"/>
            <a:ext cx="1906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Arial" charset="0"/>
              </a:rPr>
              <a:t>R</a:t>
            </a:r>
            <a:r>
              <a:rPr lang="pl-PL" sz="1400" baseline="-25000" dirty="0">
                <a:latin typeface="Arial" charset="0"/>
              </a:rPr>
              <a:t>RENO</a:t>
            </a:r>
            <a:r>
              <a:rPr lang="pl-PL" sz="1400" dirty="0">
                <a:latin typeface="Arial" charset="0"/>
              </a:rPr>
              <a:t>= 0.946 ±0.021 </a:t>
            </a:r>
            <a:endParaRPr lang="pl-PL" sz="1400" dirty="0"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6649" y="5603241"/>
            <a:ext cx="6810702" cy="923330"/>
          </a:xfrm>
          <a:prstGeom prst="rect">
            <a:avLst/>
          </a:prstGeom>
          <a:ln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marL="187325" lvl="1"/>
            <a:r>
              <a:rPr lang="en-US">
                <a:solidFill>
                  <a:srgbClr val="0083CC"/>
                </a:solidFill>
                <a:latin typeface="Times New Roman" charset="0"/>
                <a:ea typeface="Times New Roman" charset="0"/>
                <a:cs typeface="Times New Roman" charset="0"/>
              </a:rPr>
              <a:t>The deficit </a:t>
            </a:r>
            <a:r>
              <a:rPr lang="en-US" dirty="0">
                <a:solidFill>
                  <a:srgbClr val="0083CC"/>
                </a:solidFill>
                <a:latin typeface="Times New Roman" charset="0"/>
                <a:ea typeface="Times New Roman" charset="0"/>
                <a:cs typeface="Times New Roman" charset="0"/>
              </a:rPr>
              <a:t>of observed reactor neutrino fluxes relative to the prediction (</a:t>
            </a:r>
            <a:r>
              <a:rPr lang="en-US" dirty="0" err="1">
                <a:solidFill>
                  <a:srgbClr val="0083CC"/>
                </a:solidFill>
                <a:latin typeface="Times New Roman" charset="0"/>
                <a:ea typeface="Times New Roman" charset="0"/>
                <a:cs typeface="Times New Roman" charset="0"/>
              </a:rPr>
              <a:t>Huber+Mueller</a:t>
            </a:r>
            <a:r>
              <a:rPr lang="en-US" dirty="0">
                <a:solidFill>
                  <a:srgbClr val="0083CC"/>
                </a:solidFill>
                <a:latin typeface="Times New Roman" charset="0"/>
                <a:ea typeface="Times New Roman" charset="0"/>
                <a:cs typeface="Times New Roman" charset="0"/>
              </a:rPr>
              <a:t> model) indicates an overestimated flux or possible oscillation to sterile neutrinos.</a:t>
            </a:r>
          </a:p>
        </p:txBody>
      </p:sp>
      <p:sp>
        <p:nvSpPr>
          <p:cNvPr id="5" name="Striped Right Arrow 4"/>
          <p:cNvSpPr/>
          <p:nvPr/>
        </p:nvSpPr>
        <p:spPr>
          <a:xfrm>
            <a:off x="3973747" y="5277624"/>
            <a:ext cx="822431" cy="24327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72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Sterile neutrinos</a:t>
            </a:r>
            <a:endParaRPr lang="en-US" sz="27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105F46F0-7A33-594F-BE85-70883434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697C718-BD1D-064A-BC12-4109E10E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116</a:t>
            </a:fld>
            <a:endParaRPr lang="en-GB" noProof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68" y="1784311"/>
            <a:ext cx="8576441" cy="42427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13" y="1008994"/>
            <a:ext cx="8541761" cy="662152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1954920" y="1608086"/>
            <a:ext cx="278158" cy="56156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Down Arrow 12"/>
          <p:cNvSpPr/>
          <p:nvPr/>
        </p:nvSpPr>
        <p:spPr>
          <a:xfrm>
            <a:off x="5223638" y="1608086"/>
            <a:ext cx="278158" cy="56156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own Arrow 13"/>
          <p:cNvSpPr/>
          <p:nvPr/>
        </p:nvSpPr>
        <p:spPr>
          <a:xfrm>
            <a:off x="7300226" y="1608086"/>
            <a:ext cx="278158" cy="561564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38909" y="2992981"/>
            <a:ext cx="1116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Δ</a:t>
            </a:r>
            <a:r>
              <a:rPr lang="fr-CH" sz="1400" dirty="0"/>
              <a:t>m</a:t>
            </a:r>
            <a:r>
              <a:rPr lang="fr-CH" sz="1400" baseline="30000" dirty="0"/>
              <a:t>2</a:t>
            </a:r>
            <a:r>
              <a:rPr lang="fr-CH" sz="1400" baseline="-25000" dirty="0"/>
              <a:t>14</a:t>
            </a:r>
            <a:r>
              <a:rPr lang="fr-CH" sz="1400" dirty="0"/>
              <a:t>~1 eV2</a:t>
            </a:r>
          </a:p>
          <a:p>
            <a:r>
              <a:rPr lang="fr-CH" sz="1400" dirty="0"/>
              <a:t>sin</a:t>
            </a:r>
            <a:r>
              <a:rPr lang="fr-CH" sz="1400" baseline="30000" dirty="0"/>
              <a:t>2</a:t>
            </a:r>
            <a:r>
              <a:rPr lang="fr-CH" sz="1400" dirty="0"/>
              <a:t>2</a:t>
            </a:r>
            <a:r>
              <a:rPr lang="el-GR" sz="1400" dirty="0"/>
              <a:t>θ</a:t>
            </a:r>
            <a:r>
              <a:rPr lang="fr-CH" sz="1400" baseline="-25000" dirty="0"/>
              <a:t>14</a:t>
            </a:r>
            <a:r>
              <a:rPr lang="fr-CH" sz="1400" dirty="0"/>
              <a:t>~0.1</a:t>
            </a:r>
            <a:endParaRPr lang="en-GB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217675" y="3465522"/>
            <a:ext cx="2511973" cy="1999860"/>
            <a:chOff x="1713186" y="3812361"/>
            <a:chExt cx="2511973" cy="1999860"/>
          </a:xfrm>
        </p:grpSpPr>
        <p:sp>
          <p:nvSpPr>
            <p:cNvPr id="8" name="Oval 7"/>
            <p:cNvSpPr/>
            <p:nvPr/>
          </p:nvSpPr>
          <p:spPr>
            <a:xfrm>
              <a:off x="1713186" y="3812361"/>
              <a:ext cx="2511973" cy="199986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0841" y="4243054"/>
              <a:ext cx="2144110" cy="1311596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/>
          <p:nvPr/>
        </p:nvCxnSpPr>
        <p:spPr>
          <a:xfrm flipV="1">
            <a:off x="3124200" y="2982472"/>
            <a:ext cx="1931276" cy="5232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561483" y="3069021"/>
            <a:ext cx="1476699" cy="19285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915655" y="3588438"/>
            <a:ext cx="134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Δ</a:t>
            </a:r>
            <a:r>
              <a:rPr lang="fr-CH" sz="1400" dirty="0"/>
              <a:t>m</a:t>
            </a:r>
            <a:r>
              <a:rPr lang="fr-CH" sz="1400" baseline="30000" dirty="0"/>
              <a:t>2</a:t>
            </a:r>
            <a:r>
              <a:rPr lang="fr-CH" sz="1400" baseline="-25000" dirty="0"/>
              <a:t>14</a:t>
            </a:r>
            <a:r>
              <a:rPr lang="fr-CH" sz="1400" dirty="0"/>
              <a:t>~0.03 eV</a:t>
            </a:r>
            <a:r>
              <a:rPr lang="fr-CH" sz="14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820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7211" cy="893417"/>
          </a:xfrm>
          <a:ln/>
        </p:spPr>
        <p:txBody>
          <a:bodyPr rIns="132080">
            <a:normAutofit/>
          </a:bodyPr>
          <a:lstStyle/>
          <a:p>
            <a:r>
              <a:rPr lang="en-US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Sterile neutrinos (DYB)</a:t>
            </a:r>
            <a:endParaRPr lang="en-US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9A3ADA-8A2B-9A44-98CB-B53A17D58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14A8CBA-94CD-454F-9CC0-37D5E57B0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2F98-F62E-4E48-B4D0-20E5FB471F06}" type="slidenum">
              <a:rPr lang="en-US"/>
              <a:pPr/>
              <a:t>117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87" y="3332329"/>
            <a:ext cx="5377413" cy="652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40" y="1046200"/>
            <a:ext cx="1483643" cy="2093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900" y="1046200"/>
            <a:ext cx="2966326" cy="28443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30" y="3935979"/>
            <a:ext cx="3836276" cy="25224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806" y="4064453"/>
            <a:ext cx="2507973" cy="24443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293366" y="4090288"/>
            <a:ext cx="993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004BD6"/>
                </a:solidFill>
                <a:latin typeface="Times New Roman" charset="0"/>
                <a:ea typeface="Times New Roman" charset="0"/>
                <a:cs typeface="Times New Roman" charset="0"/>
              </a:rPr>
              <a:t>(Preliminary,</a:t>
            </a:r>
          </a:p>
          <a:p>
            <a:pPr algn="ctr"/>
            <a:r>
              <a:rPr lang="en-US" sz="1200" dirty="0">
                <a:solidFill>
                  <a:srgbClr val="004BD6"/>
                </a:solidFill>
                <a:latin typeface="Times New Roman" charset="0"/>
                <a:ea typeface="Times New Roman" charset="0"/>
                <a:cs typeface="Times New Roman" charset="0"/>
              </a:rPr>
              <a:t>500 days)</a:t>
            </a:r>
            <a:endParaRPr lang="en-US" sz="1200" dirty="0">
              <a:solidFill>
                <a:srgbClr val="004BD6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887" y="3867615"/>
            <a:ext cx="2524582" cy="259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45424" y="1169491"/>
            <a:ext cx="11128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1200">
                <a:solidFill>
                  <a:srgbClr val="0433FF"/>
                </a:solidFill>
                <a:latin typeface="Helvetica" charset="0"/>
              </a:rPr>
              <a:t>[1607.01174]</a:t>
            </a:r>
            <a:endParaRPr lang="mr-IN" sz="1200">
              <a:solidFill>
                <a:srgbClr val="0433FF"/>
              </a:solidFill>
              <a:effectLst/>
              <a:latin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5090" y="6385043"/>
            <a:ext cx="11128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1200">
                <a:solidFill>
                  <a:srgbClr val="0433FF"/>
                </a:solidFill>
                <a:latin typeface="Helvetica" charset="0"/>
              </a:rPr>
              <a:t>[1607.01177]</a:t>
            </a:r>
            <a:endParaRPr lang="mr-IN" sz="1200">
              <a:solidFill>
                <a:srgbClr val="0433FF"/>
              </a:solidFill>
              <a:effectLst/>
              <a:latin typeface="Helvetica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60951" y="824459"/>
            <a:ext cx="3752275" cy="2647736"/>
            <a:chOff x="2360951" y="824459"/>
            <a:chExt cx="3752275" cy="264773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85181" y="835372"/>
              <a:ext cx="3728045" cy="248404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0951" y="824459"/>
              <a:ext cx="3702570" cy="264773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793833" y="2278277"/>
              <a:ext cx="13740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Δ</a:t>
              </a:r>
              <a:r>
                <a:rPr lang="fr-CH" sz="1400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m</a:t>
              </a:r>
              <a:r>
                <a:rPr lang="fr-CH" sz="1400" baseline="30000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fr-CH" sz="1400" baseline="-25000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14</a:t>
              </a:r>
              <a:r>
                <a:rPr lang="fr-CH" sz="1400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~0.03 eV2</a:t>
              </a:r>
            </a:p>
            <a:p>
              <a:r>
                <a:rPr lang="fr-CH" sz="1400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sin</a:t>
              </a:r>
              <a:r>
                <a:rPr lang="fr-CH" sz="1400" baseline="30000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fr-CH" sz="1400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r>
                <a:rPr lang="el-GR" sz="1400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θ</a:t>
              </a:r>
              <a:r>
                <a:rPr lang="fr-CH" sz="1400" baseline="-25000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14</a:t>
              </a:r>
              <a:r>
                <a:rPr lang="fr-CH" sz="1400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~0.1</a:t>
              </a:r>
              <a:endParaRPr lang="en-GB" sz="14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09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Autofit/>
          </a:bodyPr>
          <a:lstStyle/>
          <a:p>
            <a:r>
              <a:rPr lang="en-US" sz="4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Reactor/detector configuration</a:t>
            </a:r>
            <a:endParaRPr lang="en-US" sz="40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1FBD082-0FE9-9E40-BEE4-423677F0A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B695A7B-41EC-4E44-B6C0-AA158D730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1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0A9B-855F-DB45-9DF2-27A64DAB4CCC}" type="slidenum">
              <a:rPr lang="en-US"/>
              <a:pPr/>
              <a:t>118</a:t>
            </a:fld>
            <a:endParaRPr lang="en-US"/>
          </a:p>
        </p:txBody>
      </p:sp>
      <p:sp>
        <p:nvSpPr>
          <p:cNvPr id="58444" name="Rectangle 76"/>
          <p:cNvSpPr>
            <a:spLocks/>
          </p:cNvSpPr>
          <p:nvPr/>
        </p:nvSpPr>
        <p:spPr bwMode="auto">
          <a:xfrm>
            <a:off x="6620450" y="1295400"/>
            <a:ext cx="11445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638"/>
              </a:spcBef>
            </a:pPr>
            <a:r>
              <a:rPr lang="en-US" sz="1800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Daya</a:t>
            </a: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Bay</a:t>
            </a:r>
          </a:p>
          <a:p>
            <a:pPr marL="39688" algn="ctr">
              <a:spcBef>
                <a:spcPts val="638"/>
              </a:spcBef>
            </a:pP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(China)</a:t>
            </a:r>
          </a:p>
        </p:txBody>
      </p:sp>
      <p:sp>
        <p:nvSpPr>
          <p:cNvPr id="58445" name="Rectangle 77"/>
          <p:cNvSpPr>
            <a:spLocks/>
          </p:cNvSpPr>
          <p:nvPr/>
        </p:nvSpPr>
        <p:spPr bwMode="auto">
          <a:xfrm>
            <a:off x="339725" y="1295400"/>
            <a:ext cx="160496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638"/>
              </a:spcBef>
            </a:pP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Double </a:t>
            </a:r>
            <a:r>
              <a:rPr lang="en-US" sz="1800" dirty="0" err="1">
                <a:solidFill>
                  <a:schemeClr val="tx1"/>
                </a:solidFill>
                <a:ea typeface="ＭＳ Ｐゴシック" charset="0"/>
                <a:cs typeface="Arial" charset="0"/>
              </a:rPr>
              <a:t>Chooz</a:t>
            </a:r>
            <a:endParaRPr lang="en-US" sz="1800" dirty="0">
              <a:solidFill>
                <a:schemeClr val="tx1"/>
              </a:solidFill>
              <a:ea typeface="ＭＳ Ｐゴシック" charset="0"/>
              <a:cs typeface="Arial" charset="0"/>
            </a:endParaRPr>
          </a:p>
          <a:p>
            <a:pPr marL="39688" algn="ctr">
              <a:spcBef>
                <a:spcPts val="638"/>
              </a:spcBef>
            </a:pP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(France)</a:t>
            </a:r>
          </a:p>
        </p:txBody>
      </p:sp>
      <p:sp>
        <p:nvSpPr>
          <p:cNvPr id="58446" name="Rectangle 78"/>
          <p:cNvSpPr>
            <a:spLocks/>
          </p:cNvSpPr>
          <p:nvPr/>
        </p:nvSpPr>
        <p:spPr bwMode="auto">
          <a:xfrm>
            <a:off x="3296840" y="1295400"/>
            <a:ext cx="157956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638"/>
              </a:spcBef>
            </a:pP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RENO</a:t>
            </a:r>
          </a:p>
          <a:p>
            <a:pPr marL="39688" algn="ctr">
              <a:spcBef>
                <a:spcPts val="638"/>
              </a:spcBef>
            </a:pP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(South Korea)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9892"/>
            <a:ext cx="9144000" cy="34442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4893" y="5738968"/>
            <a:ext cx="18646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1200" dirty="0">
                <a:solidFill>
                  <a:srgbClr val="FF40FF"/>
                </a:solidFill>
                <a:latin typeface="Helvetica" charset="0"/>
              </a:rPr>
              <a:t>arXiv:1003.5800[</a:t>
            </a:r>
            <a:r>
              <a:rPr lang="mr-IN" sz="1200" dirty="0" err="1">
                <a:solidFill>
                  <a:srgbClr val="FF40FF"/>
                </a:solidFill>
                <a:latin typeface="Helvetica" charset="0"/>
              </a:rPr>
              <a:t>hep-ph</a:t>
            </a:r>
            <a:r>
              <a:rPr lang="mr-IN" sz="1200" dirty="0">
                <a:solidFill>
                  <a:srgbClr val="FF40FF"/>
                </a:solidFill>
                <a:latin typeface="Helvetica" charset="0"/>
              </a:rPr>
              <a:t>]</a:t>
            </a:r>
            <a:endParaRPr lang="mr-IN" sz="1200" dirty="0">
              <a:solidFill>
                <a:srgbClr val="FF40FF"/>
              </a:solidFill>
              <a:effectLst/>
              <a:latin typeface="Helvetica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250731" y="2406869"/>
            <a:ext cx="399393" cy="3468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250731" y="2037537"/>
            <a:ext cx="205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0070C0"/>
                </a:solidFill>
              </a:rPr>
              <a:t>started only in 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0067" y="2450884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8 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702" y="5204595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8 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17661" y="4836733"/>
            <a:ext cx="508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16 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96840" y="3434203"/>
            <a:ext cx="508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16 t</a:t>
            </a:r>
          </a:p>
        </p:txBody>
      </p:sp>
    </p:spTree>
    <p:extLst>
      <p:ext uri="{BB962C8B-B14F-4D97-AF65-F5344CB8AC3E}">
        <p14:creationId xmlns:p14="http://schemas.microsoft.com/office/powerpoint/2010/main" val="37967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04" y="4205762"/>
            <a:ext cx="2731582" cy="2611142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Use also of H for neutron capture to increase statistics</a:t>
            </a:r>
            <a:endParaRPr lang="en-US" sz="36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2FD459D-58BC-6342-B4DE-64D9FFF1C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C0A7733-8223-2045-8622-D46468061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119</a:t>
            </a:fld>
            <a:endParaRPr lang="en-GB" noProof="0"/>
          </a:p>
        </p:txBody>
      </p:sp>
      <p:sp>
        <p:nvSpPr>
          <p:cNvPr id="27" name="TextBox 26"/>
          <p:cNvSpPr txBox="1"/>
          <p:nvPr/>
        </p:nvSpPr>
        <p:spPr>
          <a:xfrm>
            <a:off x="536799" y="1041020"/>
            <a:ext cx="560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DYB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218" y="1366687"/>
            <a:ext cx="3445794" cy="262562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860331" y="3478924"/>
            <a:ext cx="378372" cy="6831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79463" y="3941382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Gd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74834" y="3163615"/>
            <a:ext cx="682414" cy="6733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102" y="3762712"/>
            <a:ext cx="1517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 with </a:t>
            </a:r>
            <a:r>
              <a:rPr lang="en-GB"/>
              <a:t>higher background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7547" y="1106975"/>
            <a:ext cx="4460344" cy="29930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516982" y="157834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RENO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71613" y="4592782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4257053"/>
            <a:ext cx="596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significant reduction of the background after </a:t>
            </a:r>
            <a:r>
              <a:rPr lang="en-GB"/>
              <a:t>signal treatment</a:t>
            </a:r>
          </a:p>
        </p:txBody>
      </p:sp>
      <p:sp>
        <p:nvSpPr>
          <p:cNvPr id="23" name="Striped Right Arrow 22"/>
          <p:cNvSpPr/>
          <p:nvPr/>
        </p:nvSpPr>
        <p:spPr>
          <a:xfrm>
            <a:off x="6580950" y="4058469"/>
            <a:ext cx="388883" cy="252249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Striped Right Arrow 32"/>
          <p:cNvSpPr/>
          <p:nvPr/>
        </p:nvSpPr>
        <p:spPr>
          <a:xfrm>
            <a:off x="3133190" y="4729099"/>
            <a:ext cx="839720" cy="54468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194" y="4592782"/>
            <a:ext cx="4750814" cy="226988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717159" y="5609512"/>
            <a:ext cx="1785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prompt DC signal</a:t>
            </a:r>
          </a:p>
          <a:p>
            <a:r>
              <a:rPr lang="en-GB" dirty="0"/>
              <a:t>(gain of ~x2.5 in statistics)</a:t>
            </a:r>
          </a:p>
        </p:txBody>
      </p:sp>
    </p:spTree>
    <p:extLst>
      <p:ext uri="{BB962C8B-B14F-4D97-AF65-F5344CB8AC3E}">
        <p14:creationId xmlns:p14="http://schemas.microsoft.com/office/powerpoint/2010/main" val="261818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ln/>
          <a:effectLst>
            <a:outerShdw blurRad="12700" dist="25399" dir="2700000" algn="ctr" rotWithShape="0">
              <a:srgbClr val="C0C0C0">
                <a:alpha val="74998"/>
              </a:srgbClr>
            </a:outerShdw>
          </a:effectLst>
        </p:spPr>
        <p:txBody>
          <a:bodyPr rIns="132080">
            <a:normAutofit fontScale="90000"/>
          </a:bodyPr>
          <a:lstStyle/>
          <a:p>
            <a:r>
              <a:rPr lang="en-GB" sz="4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Quantum Mechanics</a:t>
            </a:r>
            <a:br>
              <a:rPr lang="en-GB" sz="4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4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and lepton mixing</a:t>
            </a:r>
            <a:endParaRPr lang="en-GB" sz="40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sp>
        <p:nvSpPr>
          <p:cNvPr id="24586" name="Rectangle 10"/>
          <p:cNvSpPr>
            <a:spLocks/>
          </p:cNvSpPr>
          <p:nvPr/>
        </p:nvSpPr>
        <p:spPr bwMode="auto">
          <a:xfrm>
            <a:off x="690744" y="6017123"/>
            <a:ext cx="4217806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GB" sz="1800" dirty="0" err="1">
                <a:solidFill>
                  <a:srgbClr val="008000"/>
                </a:solidFill>
                <a:ea typeface="ＭＳ Ｐゴシック" charset="0"/>
                <a:cs typeface="Arial" charset="0"/>
              </a:rPr>
              <a:t>Pontecorvo</a:t>
            </a:r>
            <a:r>
              <a:rPr lang="en-GB" sz="1800" dirty="0">
                <a:solidFill>
                  <a:srgbClr val="008000"/>
                </a:solidFill>
                <a:ea typeface="ＭＳ Ｐゴシック" charset="0"/>
                <a:cs typeface="Arial" charset="0"/>
              </a:rPr>
              <a:t>-Maki-Nakagawa-Sakata Matrix</a:t>
            </a:r>
          </a:p>
        </p:txBody>
      </p:sp>
      <p:sp>
        <p:nvSpPr>
          <p:cNvPr id="24587" name="Rectangle 11"/>
          <p:cNvSpPr>
            <a:spLocks/>
          </p:cNvSpPr>
          <p:nvPr/>
        </p:nvSpPr>
        <p:spPr bwMode="auto">
          <a:xfrm>
            <a:off x="880" y="3530600"/>
            <a:ext cx="432233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82588" lvl="0" indent="-342900" defTabSz="914400" eaLnBrk="0" fontAlgn="base" hangingPunct="0">
              <a:spcBef>
                <a:spcPts val="7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GB" sz="24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For all</a:t>
            </a:r>
            <a:r>
              <a:rPr lang="en-GB" sz="2400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neutrinos, we can </a:t>
            </a:r>
            <a:r>
              <a:rPr lang="en-GB" sz="24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write</a:t>
            </a:r>
            <a:r>
              <a:rPr lang="en-GB" sz="27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:</a:t>
            </a:r>
            <a:endParaRPr lang="en-GB" sz="2700" dirty="0">
              <a:solidFill>
                <a:schemeClr val="tx1"/>
              </a:solidFill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  <p:sp>
        <p:nvSpPr>
          <p:cNvPr id="16" name="Rectangle 4"/>
          <p:cNvSpPr txBox="1">
            <a:spLocks noChangeArrowheads="1"/>
          </p:cNvSpPr>
          <p:nvPr/>
        </p:nvSpPr>
        <p:spPr bwMode="auto">
          <a:xfrm>
            <a:off x="53430" y="1268366"/>
            <a:ext cx="8064500" cy="224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32080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en-GB" dirty="0">
                <a:cs typeface="Times New Roman" charset="0"/>
                <a:sym typeface="Times New Roman" charset="0"/>
              </a:rPr>
              <a:t>The "known" neutrinos are combinations of neutrino mass eigen states</a:t>
            </a:r>
            <a:r>
              <a:rPr lang="en-GB" altLang="ja-JP" dirty="0">
                <a:cs typeface="Times New Roman" charset="0"/>
                <a:sym typeface="Times New Roman" charset="0"/>
              </a:rPr>
              <a:t>, e.g., for the electron neutrino:</a:t>
            </a:r>
          </a:p>
          <a:p>
            <a:pPr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endParaRPr lang="en-GB" dirty="0">
              <a:ea typeface="ヒラギノ明朝 ProN W3" charset="0"/>
              <a:cs typeface="Times New Roman" charset="0"/>
              <a:sym typeface="Times New Roman" charset="0"/>
            </a:endParaRPr>
          </a:p>
          <a:p>
            <a:pPr>
              <a:spcBef>
                <a:spcPct val="20000"/>
              </a:spcBef>
              <a:buClr>
                <a:srgbClr val="000000"/>
              </a:buClr>
              <a:buFontTx/>
              <a:buChar char="•"/>
            </a:pPr>
            <a:r>
              <a:rPr lang="en-GB" dirty="0">
                <a:ea typeface="ヒラギノ明朝 ProN W3" charset="0"/>
                <a:cs typeface="Times New Roman" charset="0"/>
                <a:sym typeface="Times New Roman" charset="0"/>
              </a:rPr>
              <a:t>Propagation in time:</a:t>
            </a:r>
            <a:endParaRPr lang="en-GB" dirty="0"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014878"/>
            <a:ext cx="5130800" cy="596900"/>
          </a:xfrm>
          <a:prstGeom prst="rect">
            <a:avLst/>
          </a:prstGeom>
        </p:spPr>
      </p:pic>
      <p:sp>
        <p:nvSpPr>
          <p:cNvPr id="20" name="Rectangle 9"/>
          <p:cNvSpPr>
            <a:spLocks/>
          </p:cNvSpPr>
          <p:nvPr/>
        </p:nvSpPr>
        <p:spPr bwMode="auto">
          <a:xfrm>
            <a:off x="1570987" y="6302831"/>
            <a:ext cx="2115827" cy="54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7" algn="ctr">
              <a:buClr>
                <a:srgbClr val="000000"/>
              </a:buClr>
              <a:buSzPct val="100000"/>
            </a:pPr>
            <a:r>
              <a:rPr lang="en-GB" sz="1400" dirty="0" err="1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Unitarity</a:t>
            </a:r>
            <a: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: </a:t>
            </a:r>
            <a: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UU</a:t>
            </a:r>
            <a:r>
              <a:rPr lang="en-GB" sz="1400" baseline="290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+</a:t>
            </a:r>
            <a: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=I</a:t>
            </a:r>
            <a:b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</a:br>
            <a: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U</a:t>
            </a:r>
            <a:r>
              <a:rPr lang="en-GB" sz="1400" baseline="320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+</a:t>
            </a:r>
            <a: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=(U*)</a:t>
            </a:r>
            <a:r>
              <a:rPr lang="en-GB" sz="1400" baseline="32000" dirty="0"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t</a:t>
            </a:r>
            <a:r>
              <a:rPr lang="en-GB" sz="1400" dirty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264" y="2776332"/>
            <a:ext cx="3213100" cy="6985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391814" y="3543953"/>
            <a:ext cx="3556602" cy="2815095"/>
            <a:chOff x="951837" y="620089"/>
            <a:chExt cx="6758023" cy="5349060"/>
          </a:xfrm>
        </p:grpSpPr>
        <p:sp>
          <p:nvSpPr>
            <p:cNvPr id="18" name="Freeform 17"/>
            <p:cNvSpPr/>
            <p:nvPr/>
          </p:nvSpPr>
          <p:spPr>
            <a:xfrm>
              <a:off x="1566041" y="1975945"/>
              <a:ext cx="1782965" cy="1117005"/>
            </a:xfrm>
            <a:custGeom>
              <a:avLst/>
              <a:gdLst>
                <a:gd name="connsiteX0" fmla="*/ 0 w 1782965"/>
                <a:gd name="connsiteY0" fmla="*/ 0 h 1117005"/>
                <a:gd name="connsiteX1" fmla="*/ 557049 w 1782965"/>
                <a:gd name="connsiteY1" fmla="*/ 136634 h 1117005"/>
                <a:gd name="connsiteX2" fmla="*/ 872359 w 1782965"/>
                <a:gd name="connsiteY2" fmla="*/ 599089 h 1117005"/>
                <a:gd name="connsiteX3" fmla="*/ 1334814 w 1782965"/>
                <a:gd name="connsiteY3" fmla="*/ 515007 h 1117005"/>
                <a:gd name="connsiteX4" fmla="*/ 1734207 w 1782965"/>
                <a:gd name="connsiteY4" fmla="*/ 1072055 h 1117005"/>
                <a:gd name="connsiteX5" fmla="*/ 1776249 w 1782965"/>
                <a:gd name="connsiteY5" fmla="*/ 1082565 h 111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2965" h="1117005">
                  <a:moveTo>
                    <a:pt x="0" y="0"/>
                  </a:moveTo>
                  <a:cubicBezTo>
                    <a:pt x="205828" y="18393"/>
                    <a:pt x="411656" y="36786"/>
                    <a:pt x="557049" y="136634"/>
                  </a:cubicBezTo>
                  <a:cubicBezTo>
                    <a:pt x="702442" y="236482"/>
                    <a:pt x="742732" y="536027"/>
                    <a:pt x="872359" y="599089"/>
                  </a:cubicBezTo>
                  <a:cubicBezTo>
                    <a:pt x="1001986" y="662151"/>
                    <a:pt x="1191173" y="436179"/>
                    <a:pt x="1334814" y="515007"/>
                  </a:cubicBezTo>
                  <a:cubicBezTo>
                    <a:pt x="1478455" y="593835"/>
                    <a:pt x="1660635" y="977462"/>
                    <a:pt x="1734207" y="1072055"/>
                  </a:cubicBezTo>
                  <a:cubicBezTo>
                    <a:pt x="1807779" y="1166648"/>
                    <a:pt x="1776249" y="1082565"/>
                    <a:pt x="1776249" y="1082565"/>
                  </a:cubicBezTo>
                </a:path>
              </a:pathLst>
            </a:custGeom>
            <a:noFill/>
            <a:ln w="76200">
              <a:solidFill>
                <a:srgbClr val="008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3215086" y="1303283"/>
              <a:ext cx="402592" cy="1734207"/>
            </a:xfrm>
            <a:custGeom>
              <a:avLst/>
              <a:gdLst>
                <a:gd name="connsiteX0" fmla="*/ 11590 w 402592"/>
                <a:gd name="connsiteY0" fmla="*/ 0 h 1734207"/>
                <a:gd name="connsiteX1" fmla="*/ 274348 w 402592"/>
                <a:gd name="connsiteY1" fmla="*/ 304800 h 1734207"/>
                <a:gd name="connsiteX2" fmla="*/ 1080 w 402592"/>
                <a:gd name="connsiteY2" fmla="*/ 641131 h 1734207"/>
                <a:gd name="connsiteX3" fmla="*/ 400473 w 402592"/>
                <a:gd name="connsiteY3" fmla="*/ 1124607 h 1734207"/>
                <a:gd name="connsiteX4" fmla="*/ 169245 w 402592"/>
                <a:gd name="connsiteY4" fmla="*/ 1734207 h 173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592" h="1734207">
                  <a:moveTo>
                    <a:pt x="11590" y="0"/>
                  </a:moveTo>
                  <a:cubicBezTo>
                    <a:pt x="143845" y="98972"/>
                    <a:pt x="276100" y="197945"/>
                    <a:pt x="274348" y="304800"/>
                  </a:cubicBezTo>
                  <a:cubicBezTo>
                    <a:pt x="272596" y="411655"/>
                    <a:pt x="-19941" y="504497"/>
                    <a:pt x="1080" y="641131"/>
                  </a:cubicBezTo>
                  <a:cubicBezTo>
                    <a:pt x="22101" y="777765"/>
                    <a:pt x="372446" y="942428"/>
                    <a:pt x="400473" y="1124607"/>
                  </a:cubicBezTo>
                  <a:cubicBezTo>
                    <a:pt x="428500" y="1306786"/>
                    <a:pt x="169245" y="1734207"/>
                    <a:pt x="169245" y="1734207"/>
                  </a:cubicBezTo>
                </a:path>
              </a:pathLst>
            </a:custGeom>
            <a:noFill/>
            <a:ln w="762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3415862" y="1418897"/>
              <a:ext cx="1135117" cy="1660634"/>
            </a:xfrm>
            <a:custGeom>
              <a:avLst/>
              <a:gdLst>
                <a:gd name="connsiteX0" fmla="*/ 1135117 w 1135117"/>
                <a:gd name="connsiteY0" fmla="*/ 0 h 1660634"/>
                <a:gd name="connsiteX1" fmla="*/ 767255 w 1135117"/>
                <a:gd name="connsiteY1" fmla="*/ 168165 h 1660634"/>
                <a:gd name="connsiteX2" fmla="*/ 756745 w 1135117"/>
                <a:gd name="connsiteY2" fmla="*/ 672662 h 1660634"/>
                <a:gd name="connsiteX3" fmla="*/ 367862 w 1135117"/>
                <a:gd name="connsiteY3" fmla="*/ 1114096 h 1660634"/>
                <a:gd name="connsiteX4" fmla="*/ 10510 w 1135117"/>
                <a:gd name="connsiteY4" fmla="*/ 1660634 h 1660634"/>
                <a:gd name="connsiteX5" fmla="*/ 10510 w 1135117"/>
                <a:gd name="connsiteY5" fmla="*/ 1660634 h 1660634"/>
                <a:gd name="connsiteX6" fmla="*/ 0 w 1135117"/>
                <a:gd name="connsiteY6" fmla="*/ 1650124 h 166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35117" h="1660634">
                  <a:moveTo>
                    <a:pt x="1135117" y="0"/>
                  </a:moveTo>
                  <a:cubicBezTo>
                    <a:pt x="982717" y="28027"/>
                    <a:pt x="830317" y="56055"/>
                    <a:pt x="767255" y="168165"/>
                  </a:cubicBezTo>
                  <a:cubicBezTo>
                    <a:pt x="704193" y="280275"/>
                    <a:pt x="823311" y="515007"/>
                    <a:pt x="756745" y="672662"/>
                  </a:cubicBezTo>
                  <a:cubicBezTo>
                    <a:pt x="690179" y="830317"/>
                    <a:pt x="492234" y="949434"/>
                    <a:pt x="367862" y="1114096"/>
                  </a:cubicBezTo>
                  <a:cubicBezTo>
                    <a:pt x="243490" y="1278758"/>
                    <a:pt x="10510" y="1660634"/>
                    <a:pt x="10510" y="1660634"/>
                  </a:cubicBezTo>
                  <a:lnTo>
                    <a:pt x="10510" y="1660634"/>
                  </a:lnTo>
                  <a:lnTo>
                    <a:pt x="0" y="1650124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31852" y="2953406"/>
              <a:ext cx="2252099" cy="2544817"/>
            </a:xfrm>
            <a:prstGeom prst="rect">
              <a:avLst/>
            </a:prstGeom>
          </p:spPr>
        </p:pic>
        <p:sp>
          <p:nvSpPr>
            <p:cNvPr id="23" name="Freeform 22"/>
            <p:cNvSpPr/>
            <p:nvPr/>
          </p:nvSpPr>
          <p:spPr>
            <a:xfrm>
              <a:off x="4214649" y="3342324"/>
              <a:ext cx="2522483" cy="556062"/>
            </a:xfrm>
            <a:custGeom>
              <a:avLst/>
              <a:gdLst>
                <a:gd name="connsiteX0" fmla="*/ 0 w 2522483"/>
                <a:gd name="connsiteY0" fmla="*/ 20986 h 556062"/>
                <a:gd name="connsiteX1" fmla="*/ 609600 w 2522483"/>
                <a:gd name="connsiteY1" fmla="*/ 178642 h 556062"/>
                <a:gd name="connsiteX2" fmla="*/ 1240221 w 2522483"/>
                <a:gd name="connsiteY2" fmla="*/ 10476 h 556062"/>
                <a:gd name="connsiteX3" fmla="*/ 1629103 w 2522483"/>
                <a:gd name="connsiteY3" fmla="*/ 546504 h 556062"/>
                <a:gd name="connsiteX4" fmla="*/ 2522483 w 2522483"/>
                <a:gd name="connsiteY4" fmla="*/ 367828 h 556062"/>
                <a:gd name="connsiteX5" fmla="*/ 2522483 w 2522483"/>
                <a:gd name="connsiteY5" fmla="*/ 367828 h 55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2483" h="556062">
                  <a:moveTo>
                    <a:pt x="0" y="20986"/>
                  </a:moveTo>
                  <a:cubicBezTo>
                    <a:pt x="201448" y="100690"/>
                    <a:pt x="402897" y="180394"/>
                    <a:pt x="609600" y="178642"/>
                  </a:cubicBezTo>
                  <a:cubicBezTo>
                    <a:pt x="816303" y="176890"/>
                    <a:pt x="1070304" y="-50834"/>
                    <a:pt x="1240221" y="10476"/>
                  </a:cubicBezTo>
                  <a:cubicBezTo>
                    <a:pt x="1410138" y="71786"/>
                    <a:pt x="1415393" y="486945"/>
                    <a:pt x="1629103" y="546504"/>
                  </a:cubicBezTo>
                  <a:cubicBezTo>
                    <a:pt x="1842813" y="606063"/>
                    <a:pt x="2522483" y="367828"/>
                    <a:pt x="2522483" y="367828"/>
                  </a:cubicBezTo>
                  <a:lnTo>
                    <a:pt x="2522483" y="367828"/>
                  </a:lnTo>
                </a:path>
              </a:pathLst>
            </a:custGeom>
            <a:noFill/>
            <a:ln w="76200" cap="flat">
              <a:gradFill>
                <a:gsLst>
                  <a:gs pos="2000">
                    <a:srgbClr val="0070C0"/>
                  </a:gs>
                  <a:gs pos="51000">
                    <a:srgbClr val="FF0000">
                      <a:lumMod val="90000"/>
                      <a:lumOff val="10000"/>
                    </a:srgbClr>
                  </a:gs>
                  <a:gs pos="89000">
                    <a:srgbClr val="008F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225159" y="3573517"/>
              <a:ext cx="2186152" cy="1051035"/>
            </a:xfrm>
            <a:custGeom>
              <a:avLst/>
              <a:gdLst>
                <a:gd name="connsiteX0" fmla="*/ 0 w 2186152"/>
                <a:gd name="connsiteY0" fmla="*/ 0 h 1051035"/>
                <a:gd name="connsiteX1" fmla="*/ 525517 w 2186152"/>
                <a:gd name="connsiteY1" fmla="*/ 231228 h 1051035"/>
                <a:gd name="connsiteX2" fmla="*/ 1008993 w 2186152"/>
                <a:gd name="connsiteY2" fmla="*/ 283780 h 1051035"/>
                <a:gd name="connsiteX3" fmla="*/ 1324303 w 2186152"/>
                <a:gd name="connsiteY3" fmla="*/ 851338 h 1051035"/>
                <a:gd name="connsiteX4" fmla="*/ 2186152 w 2186152"/>
                <a:gd name="connsiteY4" fmla="*/ 1051035 h 1051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6152" h="1051035">
                  <a:moveTo>
                    <a:pt x="0" y="0"/>
                  </a:moveTo>
                  <a:cubicBezTo>
                    <a:pt x="178676" y="91965"/>
                    <a:pt x="357352" y="183931"/>
                    <a:pt x="525517" y="231228"/>
                  </a:cubicBezTo>
                  <a:cubicBezTo>
                    <a:pt x="693683" y="278525"/>
                    <a:pt x="875862" y="180428"/>
                    <a:pt x="1008993" y="283780"/>
                  </a:cubicBezTo>
                  <a:cubicBezTo>
                    <a:pt x="1142124" y="387132"/>
                    <a:pt x="1128110" y="723462"/>
                    <a:pt x="1324303" y="851338"/>
                  </a:cubicBezTo>
                  <a:cubicBezTo>
                    <a:pt x="1520496" y="979214"/>
                    <a:pt x="2186152" y="1051035"/>
                    <a:pt x="2186152" y="1051035"/>
                  </a:cubicBezTo>
                </a:path>
              </a:pathLst>
            </a:custGeom>
            <a:noFill/>
            <a:ln w="76200">
              <a:gradFill>
                <a:gsLst>
                  <a:gs pos="0">
                    <a:srgbClr val="FF0000"/>
                  </a:gs>
                  <a:gs pos="83000">
                    <a:srgbClr val="008F00"/>
                  </a:gs>
                  <a:gs pos="100000">
                    <a:srgbClr val="0432FF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4214649" y="3762703"/>
              <a:ext cx="2133600" cy="1776249"/>
            </a:xfrm>
            <a:custGeom>
              <a:avLst/>
              <a:gdLst>
                <a:gd name="connsiteX0" fmla="*/ 0 w 2133600"/>
                <a:gd name="connsiteY0" fmla="*/ 0 h 1776249"/>
                <a:gd name="connsiteX1" fmla="*/ 189186 w 2133600"/>
                <a:gd name="connsiteY1" fmla="*/ 462456 h 1776249"/>
                <a:gd name="connsiteX2" fmla="*/ 788275 w 2133600"/>
                <a:gd name="connsiteY2" fmla="*/ 504497 h 1776249"/>
                <a:gd name="connsiteX3" fmla="*/ 1292772 w 2133600"/>
                <a:gd name="connsiteY3" fmla="*/ 1334814 h 1776249"/>
                <a:gd name="connsiteX4" fmla="*/ 2133600 w 2133600"/>
                <a:gd name="connsiteY4" fmla="*/ 1776249 h 177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33600" h="1776249">
                  <a:moveTo>
                    <a:pt x="0" y="0"/>
                  </a:moveTo>
                  <a:cubicBezTo>
                    <a:pt x="28903" y="189186"/>
                    <a:pt x="57807" y="378373"/>
                    <a:pt x="189186" y="462456"/>
                  </a:cubicBezTo>
                  <a:cubicBezTo>
                    <a:pt x="320565" y="546539"/>
                    <a:pt x="604344" y="359104"/>
                    <a:pt x="788275" y="504497"/>
                  </a:cubicBezTo>
                  <a:cubicBezTo>
                    <a:pt x="972206" y="649890"/>
                    <a:pt x="1068551" y="1122856"/>
                    <a:pt x="1292772" y="1334814"/>
                  </a:cubicBezTo>
                  <a:cubicBezTo>
                    <a:pt x="1516993" y="1546772"/>
                    <a:pt x="2133600" y="1776249"/>
                    <a:pt x="2133600" y="1776249"/>
                  </a:cubicBezTo>
                </a:path>
              </a:pathLst>
            </a:custGeom>
            <a:noFill/>
            <a:ln w="76200">
              <a:gradFill>
                <a:gsLst>
                  <a:gs pos="0">
                    <a:srgbClr val="0432FF"/>
                  </a:gs>
                  <a:gs pos="83000">
                    <a:srgbClr val="008F0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51837" y="1303284"/>
              <a:ext cx="966777" cy="87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008F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ν</a:t>
              </a:r>
              <a:r>
                <a:rPr lang="en-GB" sz="2400" baseline="-25000" dirty="0">
                  <a:solidFill>
                    <a:srgbClr val="008F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46312" y="683172"/>
              <a:ext cx="966777" cy="87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ν</a:t>
              </a:r>
              <a:r>
                <a:rPr lang="en-GB" sz="2400" baseline="-25000" dirty="0">
                  <a:solidFill>
                    <a:srgbClr val="0070C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95873" y="620089"/>
              <a:ext cx="966777" cy="87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ν</a:t>
              </a:r>
              <a:r>
                <a:rPr lang="en-GB" sz="2400" baseline="-25000" dirty="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64406" y="3139227"/>
              <a:ext cx="945454" cy="87722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gradFill>
                    <a:gsLst>
                      <a:gs pos="0">
                        <a:srgbClr val="008F00"/>
                      </a:gs>
                      <a:gs pos="83000">
                        <a:srgbClr val="FF0000"/>
                      </a:gs>
                      <a:gs pos="100000">
                        <a:srgbClr val="0432FF"/>
                      </a:gs>
                    </a:gsLst>
                    <a:lin ang="5400000" scaled="1"/>
                  </a:gradFill>
                  <a:latin typeface="Times New Roman" charset="0"/>
                  <a:ea typeface="Times New Roman" charset="0"/>
                  <a:cs typeface="Times New Roman" charset="0"/>
                </a:rPr>
                <a:t>ν</a:t>
              </a:r>
              <a:r>
                <a:rPr lang="en-GB" sz="2400" baseline="-25000" dirty="0" err="1">
                  <a:gradFill>
                    <a:gsLst>
                      <a:gs pos="0">
                        <a:srgbClr val="008F00"/>
                      </a:gs>
                      <a:gs pos="83000">
                        <a:srgbClr val="FF0000"/>
                      </a:gs>
                      <a:gs pos="100000">
                        <a:srgbClr val="0432FF"/>
                      </a:gs>
                    </a:gsLst>
                    <a:lin ang="5400000" scaled="1"/>
                  </a:gra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  <a:endParaRPr lang="en-GB" sz="2400" baseline="-25000" dirty="0">
                <a:gradFill>
                  <a:gsLst>
                    <a:gs pos="0">
                      <a:srgbClr val="008F00"/>
                    </a:gs>
                    <a:gs pos="83000">
                      <a:srgbClr val="FF0000"/>
                    </a:gs>
                    <a:gs pos="100000">
                      <a:srgbClr val="0432FF"/>
                    </a:gs>
                  </a:gsLst>
                  <a:lin ang="5400000" scaled="1"/>
                </a:gra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01648" y="4167014"/>
              <a:ext cx="982005" cy="87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gradFill>
                    <a:gsLst>
                      <a:gs pos="0">
                        <a:srgbClr val="0432FF"/>
                      </a:gs>
                      <a:gs pos="83000">
                        <a:srgbClr val="008F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Times New Roman" charset="0"/>
                  <a:ea typeface="Times New Roman" charset="0"/>
                  <a:cs typeface="Times New Roman" charset="0"/>
                </a:rPr>
                <a:t>ν</a:t>
              </a:r>
              <a:r>
                <a:rPr lang="en-GB" sz="2400" baseline="-25000" dirty="0" err="1">
                  <a:gradFill>
                    <a:gsLst>
                      <a:gs pos="0">
                        <a:srgbClr val="0432FF"/>
                      </a:gs>
                      <a:gs pos="83000">
                        <a:srgbClr val="008F00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Times New Roman" charset="0"/>
                  <a:ea typeface="Times New Roman" charset="0"/>
                  <a:cs typeface="Times New Roman" charset="0"/>
                </a:rPr>
                <a:t>μ</a:t>
              </a:r>
              <a:endParaRPr lang="en-GB" sz="2400" baseline="-25000" dirty="0">
                <a:gradFill>
                  <a:gsLst>
                    <a:gs pos="0">
                      <a:srgbClr val="0432FF"/>
                    </a:gs>
                    <a:gs pos="83000">
                      <a:srgbClr val="008F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49098" y="5091923"/>
              <a:ext cx="927178" cy="877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gradFill>
                    <a:gsLst>
                      <a:gs pos="0">
                        <a:srgbClr val="008F00"/>
                      </a:gs>
                      <a:gs pos="83000">
                        <a:srgbClr val="0432FF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Times New Roman" charset="0"/>
                  <a:ea typeface="Times New Roman" charset="0"/>
                  <a:cs typeface="Times New Roman" charset="0"/>
                </a:rPr>
                <a:t>ν</a:t>
              </a:r>
              <a:r>
                <a:rPr lang="en-GB" sz="2400" baseline="-25000" dirty="0" err="1">
                  <a:gradFill>
                    <a:gsLst>
                      <a:gs pos="0">
                        <a:srgbClr val="008F00"/>
                      </a:gs>
                      <a:gs pos="83000">
                        <a:srgbClr val="0432FF"/>
                      </a:gs>
                      <a:gs pos="100000">
                        <a:srgbClr val="FF0000"/>
                      </a:gs>
                    </a:gsLst>
                    <a:lin ang="5400000" scaled="1"/>
                  </a:gradFill>
                  <a:latin typeface="Times New Roman" charset="0"/>
                  <a:ea typeface="Times New Roman" charset="0"/>
                  <a:cs typeface="Times New Roman" charset="0"/>
                </a:rPr>
                <a:t>τ</a:t>
              </a:r>
              <a:endParaRPr lang="en-GB" sz="2400" baseline="-25000" dirty="0">
                <a:gradFill>
                  <a:gsLst>
                    <a:gs pos="0">
                      <a:srgbClr val="008F00"/>
                    </a:gs>
                    <a:gs pos="83000">
                      <a:srgbClr val="0432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33" name="Rectangle 9"/>
          <p:cNvSpPr>
            <a:spLocks/>
          </p:cNvSpPr>
          <p:nvPr/>
        </p:nvSpPr>
        <p:spPr bwMode="auto">
          <a:xfrm>
            <a:off x="5819763" y="6032225"/>
            <a:ext cx="1402757" cy="54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7" algn="ctr">
              <a:buClr>
                <a:srgbClr val="000000"/>
              </a:buClr>
              <a:buSzPct val="100000"/>
            </a:pPr>
            <a:r>
              <a:rPr lang="en-GB" sz="1600" b="1" dirty="0"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Weak interaction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7D4B86-D98B-6C49-A7DC-5F81D7AC7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36" y="4032471"/>
            <a:ext cx="4468847" cy="194731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B627A-161D-9E47-8652-257598079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F1D439-F988-A946-8D96-B8BDF994D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68560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9592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3600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Comparisons and complementarities</a:t>
            </a:r>
            <a:br>
              <a:rPr lang="en-GB" sz="3600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</a:br>
            <a:r>
              <a:rPr lang="en-GB" sz="2800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(big unknown: t</a:t>
            </a:r>
            <a:r>
              <a:rPr lang="en-GB" sz="2800" baseline="-25000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0</a:t>
            </a:r>
            <a:r>
              <a:rPr lang="en-GB" sz="2800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)</a:t>
            </a:r>
            <a:endParaRPr lang="en-GB" sz="1800" dirty="0">
              <a:solidFill>
                <a:srgbClr val="008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B9C65-7665-A54F-8CC7-36F53A6B52DB}" type="slidenum">
              <a:rPr lang="en-GB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120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5823"/>
            <a:ext cx="9144000" cy="374624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7349802" y="910492"/>
            <a:ext cx="170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arXiv:1311.1822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8638" y="5132264"/>
            <a:ext cx="46346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>
                <a:latin typeface="Times New Roman"/>
                <a:cs typeface="Times New Roman"/>
              </a:rPr>
              <a:t>width of bands due to:</a:t>
            </a:r>
          </a:p>
          <a:p>
            <a:pPr marL="742950" lvl="1" indent="-285750">
              <a:buFont typeface="Arial"/>
              <a:buChar char="•"/>
            </a:pP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(for NO</a:t>
            </a:r>
            <a:r>
              <a:rPr lang="el-GR" dirty="0">
                <a:latin typeface="Times New Roman"/>
                <a:cs typeface="Times New Roman"/>
              </a:rPr>
              <a:t>ν</a:t>
            </a:r>
            <a:r>
              <a:rPr lang="en-US" dirty="0">
                <a:latin typeface="Times New Roman"/>
                <a:cs typeface="Times New Roman"/>
              </a:rPr>
              <a:t>A and LBNE)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40</a:t>
            </a:r>
            <a:r>
              <a:rPr lang="en-US" baseline="30000" dirty="0">
                <a:latin typeface="Times New Roman"/>
                <a:cs typeface="Times New Roman"/>
              </a:rPr>
              <a:t>o</a:t>
            </a:r>
            <a:r>
              <a:rPr lang="en-US" dirty="0">
                <a:latin typeface="Times New Roman"/>
                <a:cs typeface="Times New Roman"/>
              </a:rPr>
              <a:t>&lt;</a:t>
            </a:r>
            <a:r>
              <a:rPr lang="el-GR" dirty="0">
                <a:latin typeface="Times New Roman"/>
                <a:cs typeface="Times New Roman"/>
              </a:rPr>
              <a:t>θ</a:t>
            </a:r>
            <a:r>
              <a:rPr lang="en-US" baseline="-25000" dirty="0">
                <a:latin typeface="Times New Roman"/>
                <a:cs typeface="Times New Roman"/>
              </a:rPr>
              <a:t>23</a:t>
            </a:r>
            <a:r>
              <a:rPr lang="en-US" dirty="0">
                <a:latin typeface="Times New Roman"/>
                <a:cs typeface="Times New Roman"/>
              </a:rPr>
              <a:t>&lt;50</a:t>
            </a:r>
            <a:r>
              <a:rPr lang="en-US" baseline="30000" dirty="0">
                <a:latin typeface="Times New Roman"/>
                <a:cs typeface="Times New Roman"/>
              </a:rPr>
              <a:t>o</a:t>
            </a:r>
            <a:r>
              <a:rPr lang="en-US" dirty="0">
                <a:latin typeface="Times New Roman"/>
                <a:cs typeface="Times New Roman"/>
              </a:rPr>
              <a:t> (for INO and PINGU)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3.0%√(1 MeV/E)&lt;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baseline="-25000" dirty="0">
                <a:latin typeface="Times New Roman"/>
                <a:cs typeface="Times New Roman"/>
              </a:rPr>
              <a:t>E</a:t>
            </a:r>
            <a:r>
              <a:rPr lang="en-US" dirty="0">
                <a:latin typeface="Times New Roman"/>
                <a:cs typeface="Times New Roman"/>
              </a:rPr>
              <a:t>&lt;3.5%√(1 MeV/E)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808186" y="4945997"/>
            <a:ext cx="430117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>
                <a:latin typeface="Times New Roman"/>
                <a:cs typeface="Times New Roman"/>
              </a:rPr>
              <a:t>complementarities: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reactors (low energy)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LS, antineutrinos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LBL (high energy)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accelerator and atm. neutrinos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err="1">
                <a:latin typeface="Times New Roman"/>
                <a:cs typeface="Times New Roman"/>
              </a:rPr>
              <a:t>LAr</a:t>
            </a:r>
            <a:r>
              <a:rPr lang="en-US" dirty="0">
                <a:latin typeface="Times New Roman"/>
                <a:cs typeface="Times New Roman"/>
              </a:rPr>
              <a:t>, WC, …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4703240" y="4962070"/>
            <a:ext cx="0" cy="1626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51A19A3-9754-474A-A66A-06455F77D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21EAE73-7029-4D46-B4E8-F33AEA64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2527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Matrix Propert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12700" dist="25400" dir="2700000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Matrix Properties</a:t>
            </a:r>
          </a:p>
        </p:txBody>
      </p:sp>
      <p:sp>
        <p:nvSpPr>
          <p:cNvPr id="32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24" name="Unitarity UU+=I: (U+=(U*)t)"/>
          <p:cNvSpPr txBox="1">
            <a:spLocks noGrp="1"/>
          </p:cNvSpPr>
          <p:nvPr>
            <p:ph type="body" sz="quarter" idx="4294967295"/>
          </p:nvPr>
        </p:nvSpPr>
        <p:spPr>
          <a:xfrm>
            <a:off x="0" y="1276350"/>
            <a:ext cx="3189288" cy="1157288"/>
          </a:xfrm>
          <a:prstGeom prst="rect">
            <a:avLst/>
          </a:prstGeom>
        </p:spPr>
        <p:txBody>
          <a:bodyPr/>
          <a:lstStyle/>
          <a:p>
            <a:pPr marL="383540" indent="-342900">
              <a:buClr>
                <a:srgbClr val="000000"/>
              </a:buClr>
              <a:buFont typeface="Arial"/>
              <a:defRPr u="none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800"/>
              <a:t>Unitarity </a:t>
            </a:r>
            <a:r>
              <a:rPr sz="2800" i="1"/>
              <a:t>UU</a:t>
            </a:r>
            <a:r>
              <a:rPr sz="2800" i="1" baseline="29999"/>
              <a:t>+</a:t>
            </a:r>
            <a:r>
              <a:rPr sz="2800" i="1"/>
              <a:t>=I</a:t>
            </a:r>
            <a:r>
              <a:rPr sz="2800"/>
              <a:t>:</a:t>
            </a:r>
            <a:br>
              <a:rPr sz="2800" i="1"/>
            </a:br>
            <a:r>
              <a:rPr sz="2800"/>
              <a:t>(</a:t>
            </a:r>
            <a:r>
              <a:rPr sz="2800" i="1"/>
              <a:t>U</a:t>
            </a:r>
            <a:r>
              <a:rPr sz="2800" i="1" baseline="31999"/>
              <a:t>+</a:t>
            </a:r>
            <a:r>
              <a:rPr sz="2800" i="1"/>
              <a:t>=(U*)</a:t>
            </a:r>
            <a:r>
              <a:rPr sz="2800" i="1" baseline="31999"/>
              <a:t>t</a:t>
            </a:r>
            <a:r>
              <a:rPr sz="2800"/>
              <a:t>)</a:t>
            </a:r>
          </a:p>
        </p:txBody>
      </p:sp>
      <p:pic>
        <p:nvPicPr>
          <p:cNvPr id="326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Arrow"/>
          <p:cNvSpPr/>
          <p:nvPr/>
        </p:nvSpPr>
        <p:spPr>
          <a:xfrm>
            <a:off x="211352" y="2684462"/>
            <a:ext cx="1088596" cy="342901"/>
          </a:xfrm>
          <a:prstGeom prst="rightArrow">
            <a:avLst>
              <a:gd name="adj1" fmla="val 32000"/>
              <a:gd name="adj2" fmla="val 137424"/>
            </a:avLst>
          </a:prstGeom>
          <a:solidFill>
            <a:srgbClr val="FF9300"/>
          </a:solidFill>
          <a:effectLst>
            <a:outerShdw blurRad="25400" dist="50800" dir="2700000" rotWithShape="0">
              <a:srgbClr val="CBCBCB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buFontTx/>
              <a:defRPr sz="2400"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330" name="n2 free parameters"/>
          <p:cNvSpPr txBox="1"/>
          <p:nvPr/>
        </p:nvSpPr>
        <p:spPr>
          <a:xfrm>
            <a:off x="6329819" y="2589212"/>
            <a:ext cx="237183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ClrTx/>
              <a:buFontTx/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i="1"/>
              <a:t>n</a:t>
            </a:r>
            <a:r>
              <a:rPr i="1" baseline="31999"/>
              <a:t>2</a:t>
            </a:r>
            <a:r>
              <a:t> free parameters</a:t>
            </a:r>
          </a:p>
        </p:txBody>
      </p:sp>
      <p:sp>
        <p:nvSpPr>
          <p:cNvPr id="331" name="the unitarity condition is always respected"/>
          <p:cNvSpPr txBox="1"/>
          <p:nvPr/>
        </p:nvSpPr>
        <p:spPr>
          <a:xfrm>
            <a:off x="780283" y="4761848"/>
            <a:ext cx="779780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>
            <a:lvl1pPr marL="0">
              <a:spcBef>
                <a:spcPts val="700"/>
              </a:spcBef>
              <a:buClrTx/>
              <a:buFontTx/>
              <a:defRPr sz="2800"/>
            </a:lvl1pPr>
          </a:lstStyle>
          <a:p>
            <a:pPr>
              <a:defRPr sz="3200"/>
            </a:pPr>
            <a:r>
              <a:rPr sz="2800"/>
              <a:t>the unitarity condition is always respected</a:t>
            </a:r>
          </a:p>
        </p:txBody>
      </p:sp>
      <p:sp>
        <p:nvSpPr>
          <p:cNvPr id="332" name="Arrow"/>
          <p:cNvSpPr/>
          <p:nvPr/>
        </p:nvSpPr>
        <p:spPr>
          <a:xfrm>
            <a:off x="1083468" y="5603081"/>
            <a:ext cx="1333501" cy="342901"/>
          </a:xfrm>
          <a:prstGeom prst="rightArrow">
            <a:avLst>
              <a:gd name="adj1" fmla="val 32000"/>
              <a:gd name="adj2" fmla="val 162963"/>
            </a:avLst>
          </a:prstGeom>
          <a:solidFill>
            <a:srgbClr val="FF9300"/>
          </a:solidFill>
          <a:effectLst>
            <a:outerShdw blurRad="25400" dist="50800" dir="2700000" rotWithShape="0">
              <a:srgbClr val="CBCBCB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buFontTx/>
              <a:defRPr sz="2400"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333" name="n2-(2n-1)=(n-1)2=4 free parameters"/>
          <p:cNvSpPr txBox="1"/>
          <p:nvPr/>
        </p:nvSpPr>
        <p:spPr>
          <a:xfrm>
            <a:off x="2885186" y="5497634"/>
            <a:ext cx="477085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ClrTx/>
              <a:buFontTx/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rPr sz="2400" i="1" dirty="0"/>
              <a:t>n</a:t>
            </a:r>
            <a:r>
              <a:rPr sz="2400" i="1" baseline="31999" dirty="0"/>
              <a:t>2</a:t>
            </a:r>
            <a:r>
              <a:rPr sz="2400" i="1" dirty="0"/>
              <a:t>-(2n-1)=(n-1)</a:t>
            </a:r>
            <a:r>
              <a:rPr sz="2400" i="1" baseline="31999" dirty="0"/>
              <a:t>2</a:t>
            </a:r>
            <a:r>
              <a:rPr sz="2400" i="1" dirty="0"/>
              <a:t>=</a:t>
            </a:r>
            <a:r>
              <a:rPr sz="2400" b="1" i="1" dirty="0"/>
              <a:t>4</a:t>
            </a:r>
            <a:r>
              <a:rPr sz="2400" b="1" dirty="0"/>
              <a:t> free parameters</a:t>
            </a:r>
          </a:p>
        </p:txBody>
      </p:sp>
      <p:sp>
        <p:nvSpPr>
          <p:cNvPr id="335" name="If each matrix element is replaced by (with arbitrary φα and φj modulo 2π):"/>
          <p:cNvSpPr txBox="1"/>
          <p:nvPr/>
        </p:nvSpPr>
        <p:spPr>
          <a:xfrm>
            <a:off x="218809" y="3608387"/>
            <a:ext cx="77978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marL="383540" indent="-342900">
              <a:spcBef>
                <a:spcPts val="700"/>
              </a:spcBef>
              <a:buSzPct val="125000"/>
              <a:buChar char="•"/>
              <a:defRPr sz="36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pPr>
            <a:r>
              <a:rPr sz="2800"/>
              <a:t>If each matrix element is replaced by (with arbitrary </a:t>
            </a:r>
            <a:r>
              <a:rPr sz="2800" i="1"/>
              <a:t>φ</a:t>
            </a:r>
            <a:r>
              <a:rPr sz="2800" i="1" baseline="-5999"/>
              <a:t>α</a:t>
            </a:r>
            <a:r>
              <a:rPr sz="2800"/>
              <a:t> and </a:t>
            </a:r>
            <a:r>
              <a:rPr sz="2800" i="1"/>
              <a:t>φ</a:t>
            </a:r>
            <a:r>
              <a:rPr sz="2800" i="1" baseline="-5999"/>
              <a:t>j</a:t>
            </a:r>
            <a:r>
              <a:rPr sz="2800"/>
              <a:t> modulo 2π):</a:t>
            </a:r>
          </a:p>
        </p:txBody>
      </p:sp>
      <p:sp>
        <p:nvSpPr>
          <p:cNvPr id="336" name="Arrow"/>
          <p:cNvSpPr/>
          <p:nvPr/>
        </p:nvSpPr>
        <p:spPr>
          <a:xfrm>
            <a:off x="5120313" y="2684462"/>
            <a:ext cx="1088597" cy="342901"/>
          </a:xfrm>
          <a:prstGeom prst="rightArrow">
            <a:avLst>
              <a:gd name="adj1" fmla="val 32000"/>
              <a:gd name="adj2" fmla="val 137424"/>
            </a:avLst>
          </a:prstGeom>
          <a:solidFill>
            <a:srgbClr val="FF9300"/>
          </a:solidFill>
          <a:effectLst>
            <a:outerShdw blurRad="25400" dist="50800" dir="2700000" rotWithShape="0">
              <a:srgbClr val="CBCBCB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buFontTx/>
              <a:defRPr sz="2400"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590A36-9221-9F4C-B87A-22A007B0E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018" y="2477620"/>
            <a:ext cx="3266053" cy="977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8E8F87-F68E-A44F-810C-74BDD7877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180" y="1227042"/>
            <a:ext cx="5398160" cy="1037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0B4690-B9D2-F24E-9454-4A9519B28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260" y="4004962"/>
            <a:ext cx="2471686" cy="603551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FA1D02-1CB1-E541-8EED-234CC69CC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195705-4A92-4B4E-A625-BB9FB3102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16"/>
          <p:cNvGrpSpPr>
            <a:grpSpLocks/>
          </p:cNvGrpSpPr>
          <p:nvPr/>
        </p:nvGrpSpPr>
        <p:grpSpPr bwMode="auto">
          <a:xfrm>
            <a:off x="1332131" y="1149698"/>
            <a:ext cx="1939925" cy="1368425"/>
            <a:chOff x="2781" y="2457"/>
            <a:chExt cx="2640" cy="1863"/>
          </a:xfrm>
        </p:grpSpPr>
        <p:pic>
          <p:nvPicPr>
            <p:cNvPr id="45" name="Picture 17" descr="osci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" y="2457"/>
              <a:ext cx="2640" cy="1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8" descr="oscill_anim_2"/>
            <p:cNvPicPr>
              <a:picLocks noChangeAspect="1" noChangeArrowheads="1" noCrop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" y="2507"/>
              <a:ext cx="2417" cy="1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ln/>
          <a:effectLst>
            <a:outerShdw blurRad="25400" dist="50800" dir="2700000" algn="ctr" rotWithShape="0">
              <a:srgbClr val="C0C0C0">
                <a:alpha val="74998"/>
              </a:srgbClr>
            </a:outerShdw>
          </a:effectLst>
        </p:spPr>
        <p:txBody>
          <a:bodyPr rIns="132080">
            <a:normAutofit/>
          </a:bodyPr>
          <a:lstStyle/>
          <a:p>
            <a:pPr marL="39688"/>
            <a:r>
              <a:rPr lang="en-US" sz="4000" dirty="0">
                <a:solidFill>
                  <a:srgbClr val="008000"/>
                </a:solidFill>
                <a:ea typeface="ＭＳ Ｐゴシック" charset="0"/>
                <a:cs typeface="Arial" charset="0"/>
              </a:rPr>
              <a:t>Neutrino Oscillations</a:t>
            </a:r>
            <a:br>
              <a:rPr lang="en-US" sz="4000" dirty="0">
                <a:solidFill>
                  <a:srgbClr val="008000"/>
                </a:solidFill>
                <a:ea typeface="ＭＳ Ｐゴシック" charset="0"/>
                <a:cs typeface="Arial" charset="0"/>
              </a:rPr>
            </a:br>
            <a:r>
              <a:rPr lang="en-US" sz="2700" dirty="0" err="1">
                <a:solidFill>
                  <a:srgbClr val="008000"/>
                </a:solidFill>
                <a:ea typeface="ＭＳ Ｐゴシック" charset="0"/>
                <a:cs typeface="Arial" charset="0"/>
              </a:rPr>
              <a:t>Pontecorvo</a:t>
            </a:r>
            <a:r>
              <a:rPr lang="en-US" sz="2700" dirty="0">
                <a:solidFill>
                  <a:srgbClr val="008000"/>
                </a:solidFill>
                <a:ea typeface="ＭＳ Ｐゴシック" charset="0"/>
                <a:cs typeface="Arial" charset="0"/>
              </a:rPr>
              <a:t>-Maki-Nakagawa-Sakata matrix</a:t>
            </a:r>
            <a:endParaRPr lang="en-US" sz="4000" dirty="0">
              <a:solidFill>
                <a:srgbClr val="008000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AFB9A6B-2C7D-3346-BB8B-2EE5AC71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AC6E13D-5BCE-F54C-A26E-FD64A6A7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grpSp>
        <p:nvGrpSpPr>
          <p:cNvPr id="2" name="Grouper 1"/>
          <p:cNvGrpSpPr/>
          <p:nvPr/>
        </p:nvGrpSpPr>
        <p:grpSpPr>
          <a:xfrm>
            <a:off x="4845269" y="1011857"/>
            <a:ext cx="4188422" cy="2561740"/>
            <a:chOff x="2649538" y="2693988"/>
            <a:chExt cx="6364287" cy="3892550"/>
          </a:xfrm>
        </p:grpSpPr>
        <p:sp>
          <p:nvSpPr>
            <p:cNvPr id="25604" name="Rectangle 4"/>
            <p:cNvSpPr>
              <a:spLocks/>
            </p:cNvSpPr>
            <p:nvPr/>
          </p:nvSpPr>
          <p:spPr bwMode="auto">
            <a:xfrm>
              <a:off x="5853112" y="2693988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3</a:t>
              </a:r>
            </a:p>
          </p:txBody>
        </p:sp>
        <p:sp>
          <p:nvSpPr>
            <p:cNvPr id="25605" name="Line 5"/>
            <p:cNvSpPr>
              <a:spLocks noChangeShapeType="1"/>
            </p:cNvSpPr>
            <p:nvPr/>
          </p:nvSpPr>
          <p:spPr bwMode="auto">
            <a:xfrm rot="10800000" flipH="1">
              <a:off x="5832475" y="2860675"/>
              <a:ext cx="1588" cy="2476500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6" name="Line 6"/>
            <p:cNvSpPr>
              <a:spLocks noChangeShapeType="1"/>
            </p:cNvSpPr>
            <p:nvPr/>
          </p:nvSpPr>
          <p:spPr bwMode="auto">
            <a:xfrm flipH="1">
              <a:off x="4775200" y="5345113"/>
              <a:ext cx="1057275" cy="122237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7" name="Line 7"/>
            <p:cNvSpPr>
              <a:spLocks noChangeShapeType="1"/>
            </p:cNvSpPr>
            <p:nvPr/>
          </p:nvSpPr>
          <p:spPr bwMode="auto">
            <a:xfrm rot="10800000" flipH="1">
              <a:off x="5822950" y="5335588"/>
              <a:ext cx="2097088" cy="9525"/>
            </a:xfrm>
            <a:prstGeom prst="line">
              <a:avLst/>
            </a:prstGeom>
            <a:noFill/>
            <a:ln w="28575" cap="flat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 rot="10800000" flipH="1">
              <a:off x="5830888" y="3455988"/>
              <a:ext cx="1058862" cy="1881187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 rot="10800000">
              <a:off x="4894263" y="3902075"/>
              <a:ext cx="928687" cy="1428750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5846763" y="5337175"/>
              <a:ext cx="782637" cy="777875"/>
            </a:xfrm>
            <a:prstGeom prst="line">
              <a:avLst/>
            </a:prstGeom>
            <a:noFill/>
            <a:ln w="28575" cap="flat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 rot="10800000" flipH="1">
              <a:off x="5840413" y="4405313"/>
              <a:ext cx="1309687" cy="922337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5832475" y="5335588"/>
              <a:ext cx="790575" cy="9398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3" name="Line 13"/>
            <p:cNvSpPr>
              <a:spLocks noChangeShapeType="1"/>
            </p:cNvSpPr>
            <p:nvPr/>
          </p:nvSpPr>
          <p:spPr bwMode="auto">
            <a:xfrm rot="10800000">
              <a:off x="5699125" y="2997200"/>
              <a:ext cx="141288" cy="2347913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4" name="Freeform 14"/>
            <p:cNvSpPr>
              <a:spLocks/>
            </p:cNvSpPr>
            <p:nvPr/>
          </p:nvSpPr>
          <p:spPr bwMode="auto">
            <a:xfrm>
              <a:off x="5438775" y="5822950"/>
              <a:ext cx="771525" cy="152400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5" name="Freeform 15"/>
            <p:cNvSpPr>
              <a:spLocks/>
            </p:cNvSpPr>
            <p:nvPr/>
          </p:nvSpPr>
          <p:spPr bwMode="auto">
            <a:xfrm rot="-5400000">
              <a:off x="6441281" y="4983957"/>
              <a:ext cx="536575" cy="122238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6" name="Freeform 16"/>
            <p:cNvSpPr>
              <a:spLocks/>
            </p:cNvSpPr>
            <p:nvPr/>
          </p:nvSpPr>
          <p:spPr bwMode="auto">
            <a:xfrm rot="-6000000">
              <a:off x="6399213" y="4225925"/>
              <a:ext cx="742950" cy="11112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7" name="Freeform 17"/>
            <p:cNvSpPr>
              <a:spLocks/>
            </p:cNvSpPr>
            <p:nvPr/>
          </p:nvSpPr>
          <p:spPr bwMode="auto">
            <a:xfrm rot="8700000">
              <a:off x="5300663" y="4405313"/>
              <a:ext cx="482600" cy="82550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8" name="Freeform 18"/>
            <p:cNvSpPr>
              <a:spLocks/>
            </p:cNvSpPr>
            <p:nvPr/>
          </p:nvSpPr>
          <p:spPr bwMode="auto">
            <a:xfrm rot="-10440000">
              <a:off x="5722938" y="3443288"/>
              <a:ext cx="101600" cy="4127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19" name="Freeform 19"/>
            <p:cNvSpPr>
              <a:spLocks/>
            </p:cNvSpPr>
            <p:nvPr/>
          </p:nvSpPr>
          <p:spPr bwMode="auto">
            <a:xfrm rot="-4500000">
              <a:off x="6541295" y="6177756"/>
              <a:ext cx="144462" cy="41275"/>
            </a:xfrm>
            <a:custGeom>
              <a:avLst/>
              <a:gdLst>
                <a:gd name="T0" fmla="*/ 0 w 21600"/>
                <a:gd name="T1" fmla="*/ 6912 h 20858"/>
                <a:gd name="T2" fmla="*/ 5867 w 21600"/>
                <a:gd name="T3" fmla="*/ 19440 h 20858"/>
                <a:gd name="T4" fmla="*/ 13600 w 21600"/>
                <a:gd name="T5" fmla="*/ 18360 h 20858"/>
                <a:gd name="T6" fmla="*/ 21600 w 21600"/>
                <a:gd name="T7" fmla="*/ 0 h 20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858">
                  <a:moveTo>
                    <a:pt x="0" y="6912"/>
                  </a:moveTo>
                  <a:cubicBezTo>
                    <a:pt x="1778" y="12096"/>
                    <a:pt x="3600" y="17496"/>
                    <a:pt x="5867" y="19440"/>
                  </a:cubicBezTo>
                  <a:cubicBezTo>
                    <a:pt x="8133" y="21384"/>
                    <a:pt x="10978" y="21600"/>
                    <a:pt x="13600" y="18360"/>
                  </a:cubicBezTo>
                  <a:cubicBezTo>
                    <a:pt x="16222" y="15120"/>
                    <a:pt x="18889" y="7560"/>
                    <a:pt x="21600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20" name="AutoShape 20"/>
            <p:cNvSpPr>
              <a:spLocks/>
            </p:cNvSpPr>
            <p:nvPr/>
          </p:nvSpPr>
          <p:spPr bwMode="auto">
            <a:xfrm>
              <a:off x="2649538" y="4076700"/>
              <a:ext cx="6364287" cy="250983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168" y="0"/>
                  </a:moveTo>
                  <a:lnTo>
                    <a:pt x="0" y="21600"/>
                  </a:lnTo>
                  <a:lnTo>
                    <a:pt x="14432" y="21600"/>
                  </a:lnTo>
                  <a:lnTo>
                    <a:pt x="21600" y="0"/>
                  </a:lnTo>
                  <a:close/>
                  <a:moveTo>
                    <a:pt x="7168" y="0"/>
                  </a:move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5621" name="Rectangle 21"/>
            <p:cNvSpPr>
              <a:spLocks/>
            </p:cNvSpPr>
            <p:nvPr/>
          </p:nvSpPr>
          <p:spPr bwMode="auto">
            <a:xfrm>
              <a:off x="6778625" y="2943225"/>
              <a:ext cx="406283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μ</a:t>
              </a:r>
            </a:p>
          </p:txBody>
        </p:sp>
        <p:sp>
          <p:nvSpPr>
            <p:cNvPr id="25622" name="Rectangle 22"/>
            <p:cNvSpPr>
              <a:spLocks/>
            </p:cNvSpPr>
            <p:nvPr/>
          </p:nvSpPr>
          <p:spPr bwMode="auto">
            <a:xfrm>
              <a:off x="4556125" y="3295650"/>
              <a:ext cx="377054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τ</a:t>
              </a:r>
            </a:p>
          </p:txBody>
        </p:sp>
        <p:sp>
          <p:nvSpPr>
            <p:cNvPr id="25623" name="Rectangle 23"/>
            <p:cNvSpPr>
              <a:spLocks/>
            </p:cNvSpPr>
            <p:nvPr/>
          </p:nvSpPr>
          <p:spPr bwMode="auto">
            <a:xfrm>
              <a:off x="6527799" y="5543549"/>
              <a:ext cx="386797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008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25624" name="Rectangle 24"/>
            <p:cNvSpPr>
              <a:spLocks/>
            </p:cNvSpPr>
            <p:nvPr/>
          </p:nvSpPr>
          <p:spPr bwMode="auto">
            <a:xfrm>
              <a:off x="7712077" y="4748212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</a:t>
              </a:r>
            </a:p>
          </p:txBody>
        </p:sp>
        <p:sp>
          <p:nvSpPr>
            <p:cNvPr id="25625" name="Rectangle 25"/>
            <p:cNvSpPr>
              <a:spLocks/>
            </p:cNvSpPr>
            <p:nvPr/>
          </p:nvSpPr>
          <p:spPr bwMode="auto">
            <a:xfrm>
              <a:off x="4306888" y="5999164"/>
              <a:ext cx="398975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ν</a:t>
              </a:r>
              <a:r>
                <a:rPr lang="en-US" baseline="-25000">
                  <a:solidFill>
                    <a:srgbClr val="FF0000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</a:t>
              </a:r>
            </a:p>
          </p:txBody>
        </p:sp>
        <p:sp>
          <p:nvSpPr>
            <p:cNvPr id="25626" name="Rectangle 26"/>
            <p:cNvSpPr>
              <a:spLocks/>
            </p:cNvSpPr>
            <p:nvPr/>
          </p:nvSpPr>
          <p:spPr bwMode="auto">
            <a:xfrm>
              <a:off x="5121275" y="29194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dirty="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 dirty="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13</a:t>
              </a:r>
            </a:p>
          </p:txBody>
        </p:sp>
        <p:sp>
          <p:nvSpPr>
            <p:cNvPr id="25627" name="Rectangle 27"/>
            <p:cNvSpPr>
              <a:spLocks/>
            </p:cNvSpPr>
            <p:nvPr/>
          </p:nvSpPr>
          <p:spPr bwMode="auto">
            <a:xfrm>
              <a:off x="6845300" y="3708400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23</a:t>
              </a:r>
            </a:p>
          </p:txBody>
        </p:sp>
        <p:sp>
          <p:nvSpPr>
            <p:cNvPr id="25628" name="Rectangle 28"/>
            <p:cNvSpPr>
              <a:spLocks/>
            </p:cNvSpPr>
            <p:nvPr/>
          </p:nvSpPr>
          <p:spPr bwMode="auto">
            <a:xfrm>
              <a:off x="6770687" y="47228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12</a:t>
              </a:r>
            </a:p>
          </p:txBody>
        </p:sp>
        <p:sp>
          <p:nvSpPr>
            <p:cNvPr id="25629" name="Rectangle 29"/>
            <p:cNvSpPr>
              <a:spLocks/>
            </p:cNvSpPr>
            <p:nvPr/>
          </p:nvSpPr>
          <p:spPr bwMode="auto">
            <a:xfrm>
              <a:off x="6594476" y="602456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13</a:t>
              </a:r>
            </a:p>
          </p:txBody>
        </p:sp>
        <p:sp>
          <p:nvSpPr>
            <p:cNvPr id="25630" name="Rectangle 30"/>
            <p:cNvSpPr>
              <a:spLocks/>
            </p:cNvSpPr>
            <p:nvPr/>
          </p:nvSpPr>
          <p:spPr bwMode="auto">
            <a:xfrm>
              <a:off x="5486401" y="5913437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12</a:t>
              </a:r>
            </a:p>
          </p:txBody>
        </p:sp>
        <p:sp>
          <p:nvSpPr>
            <p:cNvPr id="25631" name="Rectangle 31"/>
            <p:cNvSpPr>
              <a:spLocks/>
            </p:cNvSpPr>
            <p:nvPr/>
          </p:nvSpPr>
          <p:spPr bwMode="auto">
            <a:xfrm>
              <a:off x="5100639" y="3757614"/>
              <a:ext cx="525636" cy="42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Symbol" charset="0"/>
                </a:rPr>
                <a:t>θ</a:t>
              </a:r>
              <a:r>
                <a:rPr lang="en-US" baseline="-25000">
                  <a:solidFill>
                    <a:srgbClr val="3333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23</a:t>
              </a:r>
            </a:p>
          </p:txBody>
        </p:sp>
      </p:grpSp>
      <p:pic>
        <p:nvPicPr>
          <p:cNvPr id="25632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3091971"/>
            <a:ext cx="7432675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33" name="Rectangle 33"/>
          <p:cNvSpPr>
            <a:spLocks/>
          </p:cNvSpPr>
          <p:nvPr/>
        </p:nvSpPr>
        <p:spPr bwMode="auto">
          <a:xfrm>
            <a:off x="114300" y="2608427"/>
            <a:ext cx="2772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400" dirty="0">
                <a:solidFill>
                  <a:srgbClr val="002D99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Usual </a:t>
            </a:r>
            <a:r>
              <a:rPr lang="en-US" sz="2400" dirty="0" err="1">
                <a:solidFill>
                  <a:srgbClr val="002D99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parametrization</a:t>
            </a:r>
            <a:endParaRPr lang="en-US" sz="2400" dirty="0">
              <a:solidFill>
                <a:srgbClr val="002D99"/>
              </a:solidFill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6142474" y="5877462"/>
            <a:ext cx="8114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solar,</a:t>
            </a:r>
          </a:p>
          <a:p>
            <a:pPr algn="ctr" eaLnBrk="0" hangingPunct="0"/>
            <a:r>
              <a:rPr lang="en-US" sz="1400" b="1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reactors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1198821" y="5877462"/>
            <a:ext cx="1107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009900"/>
                </a:solidFill>
                <a:latin typeface="Times New Roman" charset="0"/>
                <a:ea typeface="Times New Roman" charset="0"/>
                <a:cs typeface="Times New Roman" charset="0"/>
              </a:rPr>
              <a:t>atmospheric,</a:t>
            </a:r>
          </a:p>
          <a:p>
            <a:pPr algn="ctr" eaLnBrk="0" hangingPunct="0"/>
            <a:r>
              <a:rPr lang="en-US" sz="1400" dirty="0">
                <a:solidFill>
                  <a:srgbClr val="009900"/>
                </a:solidFill>
                <a:latin typeface="Times New Roman" charset="0"/>
                <a:ea typeface="Times New Roman" charset="0"/>
                <a:cs typeface="Times New Roman" charset="0"/>
              </a:rPr>
              <a:t>accelerators</a:t>
            </a: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3601947" y="5877462"/>
            <a:ext cx="107857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reactors</a:t>
            </a:r>
            <a:r>
              <a:rPr lang="en-US" sz="1400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</a:p>
          <a:p>
            <a:pPr algn="ctr" eaLnBrk="0" hangingPunct="0"/>
            <a:r>
              <a:rPr lang="en-US" sz="1400" dirty="0">
                <a:solidFill>
                  <a:srgbClr val="0066FF"/>
                </a:solidFill>
                <a:latin typeface="Times New Roman" charset="0"/>
                <a:ea typeface="Times New Roman" charset="0"/>
                <a:cs typeface="Times New Roman" charset="0"/>
              </a:rPr>
              <a:t>accelerators</a:t>
            </a:r>
          </a:p>
          <a:p>
            <a:pPr algn="ctr" eaLnBrk="0" hangingPunct="0"/>
            <a:r>
              <a:rPr lang="en-US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CP violation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928912" y="6138661"/>
            <a:ext cx="221938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38113">
              <a:buClr>
                <a:srgbClr val="002D99"/>
              </a:buClr>
              <a:buSzPct val="125000"/>
              <a:buFont typeface="Arial"/>
              <a:buChar char="•"/>
            </a:pPr>
            <a:r>
              <a:rPr lang="en-US" sz="1600" i="1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δ</a:t>
            </a:r>
            <a:r>
              <a:rPr lang="en-US" sz="1600" i="1" baseline="-6000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CP</a:t>
            </a: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for neutrinos</a:t>
            </a:r>
          </a:p>
          <a:p>
            <a:pPr marL="177800" indent="-138113">
              <a:buClr>
                <a:srgbClr val="002D99"/>
              </a:buClr>
              <a:buSzPct val="125000"/>
              <a:buFont typeface="Arial"/>
              <a:buChar char="•"/>
            </a:pP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-</a:t>
            </a:r>
            <a:r>
              <a:rPr lang="en-US" sz="1600" i="1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δ</a:t>
            </a:r>
            <a:r>
              <a:rPr lang="en-US" sz="1600" i="1" baseline="-6000" dirty="0" err="1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 Italic" charset="0"/>
              </a:rPr>
              <a:t>CP</a:t>
            </a:r>
            <a:r>
              <a:rPr lang="en-US" sz="1600" dirty="0">
                <a:solidFill>
                  <a:srgbClr val="002D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for anti-neutrinos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3289" y="1220759"/>
            <a:ext cx="241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>
                <a:latin typeface="Times New Roman" charset="0"/>
                <a:ea typeface="Times New Roman" charset="0"/>
                <a:cs typeface="Times New Roman" charset="0"/>
              </a:rPr>
              <a:t>well established now</a:t>
            </a:r>
          </a:p>
        </p:txBody>
      </p:sp>
    </p:spTree>
    <p:extLst>
      <p:ext uri="{BB962C8B-B14F-4D97-AF65-F5344CB8AC3E}">
        <p14:creationId xmlns:p14="http://schemas.microsoft.com/office/powerpoint/2010/main" val="155485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…"/>
          <p:cNvSpPr txBox="1">
            <a:spLocks noGrp="1"/>
          </p:cNvSpPr>
          <p:nvPr>
            <p:ph type="title"/>
          </p:nvPr>
        </p:nvSpPr>
        <p:spPr>
          <a:xfrm>
            <a:off x="5412828" y="0"/>
            <a:ext cx="3728791" cy="55570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rPr lang="fr-CH" dirty="0">
                <a:effectLst>
                  <a:outerShdw blurRad="12700" dist="25400" dir="2700000" rotWithShape="0">
                    <a:srgbClr val="CBCBCB"/>
                  </a:outerShdw>
                </a:effectLst>
              </a:rPr>
              <a:t>CP Violation</a:t>
            </a:r>
            <a:endParaRPr dirty="0">
              <a:effectLst>
                <a:outerShdw blurRad="12700" dist="25400" dir="2700000" rotWithShape="0">
                  <a:srgbClr val="CBCBCB"/>
                </a:outerShdw>
              </a:effectLst>
            </a:endParaRP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165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1964 : Discovery of the CP violation by J. Cronin and V. Fitch"/>
          <p:cNvSpPr/>
          <p:nvPr/>
        </p:nvSpPr>
        <p:spPr>
          <a:xfrm>
            <a:off x="46037" y="803275"/>
            <a:ext cx="4191001" cy="812800"/>
          </a:xfrm>
          <a:prstGeom prst="rect">
            <a:avLst/>
          </a:prstGeom>
          <a:solidFill>
            <a:srgbClr val="D4FEFF"/>
          </a:solidFill>
          <a:ln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buFont typeface="Comic Sans MS"/>
              <a:defRPr sz="2400">
                <a:latin typeface="+mj-lt"/>
                <a:ea typeface="+mj-ea"/>
                <a:cs typeface="+mj-cs"/>
                <a:sym typeface="Arial"/>
              </a:defRPr>
            </a:pPr>
            <a:r>
              <a:rPr sz="2000" b="1">
                <a:latin typeface="Comic Sans MS"/>
                <a:ea typeface="Comic Sans MS"/>
                <a:cs typeface="Comic Sans MS"/>
                <a:sym typeface="Comic Sans MS"/>
              </a:rPr>
              <a:t>1964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 : Discovery of the CP violation by </a:t>
            </a:r>
            <a:r>
              <a:rPr sz="2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J. Cronin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 and </a:t>
            </a:r>
            <a:r>
              <a:rPr sz="2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V. Fitch</a:t>
            </a:r>
          </a:p>
        </p:txBody>
      </p:sp>
      <p:pic>
        <p:nvPicPr>
          <p:cNvPr id="167" name="CPdiagram.tiff" descr="CPdiagram.tif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00" y="314307"/>
            <a:ext cx="1536700" cy="1385165"/>
          </a:xfrm>
          <a:prstGeom prst="rect">
            <a:avLst/>
          </a:prstGeom>
        </p:spPr>
      </p:pic>
      <p:sp>
        <p:nvSpPr>
          <p:cNvPr id="169" name="“small” difference of 0.3% between the two ratios..."/>
          <p:cNvSpPr txBox="1"/>
          <p:nvPr/>
        </p:nvSpPr>
        <p:spPr>
          <a:xfrm>
            <a:off x="7620000" y="787400"/>
            <a:ext cx="1498600" cy="957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Tx/>
              <a:buFontTx/>
              <a:defRPr sz="15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t>“small” difference of 0.3% between the two ratios...</a:t>
            </a:r>
          </a:p>
        </p:txBody>
      </p:sp>
      <p:pic>
        <p:nvPicPr>
          <p:cNvPr id="170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0700" y="1665024"/>
            <a:ext cx="2164440" cy="2164439"/>
          </a:xfrm>
          <a:prstGeom prst="rect">
            <a:avLst/>
          </a:prstGeom>
        </p:spPr>
      </p:pic>
      <p:pic>
        <p:nvPicPr>
          <p:cNvPr id="171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7862" y="4460159"/>
            <a:ext cx="2164440" cy="2164439"/>
          </a:xfrm>
          <a:prstGeom prst="rect">
            <a:avLst/>
          </a:prstGeom>
        </p:spPr>
      </p:pic>
      <p:grpSp>
        <p:nvGrpSpPr>
          <p:cNvPr id="174" name="Group"/>
          <p:cNvGrpSpPr/>
          <p:nvPr/>
        </p:nvGrpSpPr>
        <p:grpSpPr>
          <a:xfrm>
            <a:off x="4000500" y="1892300"/>
            <a:ext cx="736600" cy="901700"/>
            <a:chOff x="0" y="0"/>
            <a:chExt cx="736600" cy="901700"/>
          </a:xfrm>
        </p:grpSpPr>
        <p:sp>
          <p:nvSpPr>
            <p:cNvPr id="172" name="Arrow"/>
            <p:cNvSpPr/>
            <p:nvPr/>
          </p:nvSpPr>
          <p:spPr>
            <a:xfrm>
              <a:off x="0" y="520700"/>
              <a:ext cx="736600" cy="381000"/>
            </a:xfrm>
            <a:prstGeom prst="rightArrow">
              <a:avLst>
                <a:gd name="adj1" fmla="val 32000"/>
                <a:gd name="adj2" fmla="val 146667"/>
              </a:avLst>
            </a:prstGeom>
            <a:solidFill>
              <a:srgbClr val="FF2600"/>
            </a:solidFill>
            <a:ln w="9525" cap="flat">
              <a:noFill/>
              <a:round/>
            </a:ln>
            <a:effectLst>
              <a:outerShdw blurRad="25400" dist="50800" dir="2700000" rotWithShape="0">
                <a:srgbClr val="CBCBCB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73" name="P"/>
            <p:cNvSpPr txBox="1"/>
            <p:nvPr/>
          </p:nvSpPr>
          <p:spPr>
            <a:xfrm>
              <a:off x="190500" y="0"/>
              <a:ext cx="395428" cy="54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31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</a:defRPr>
              </a:lvl1pPr>
            </a:lstStyle>
            <a:p>
              <a:r>
                <a:t>P</a:t>
              </a:r>
            </a:p>
          </p:txBody>
        </p:sp>
      </p:grpSp>
      <p:grpSp>
        <p:nvGrpSpPr>
          <p:cNvPr id="177" name="Group"/>
          <p:cNvGrpSpPr/>
          <p:nvPr/>
        </p:nvGrpSpPr>
        <p:grpSpPr>
          <a:xfrm>
            <a:off x="5702299" y="3771900"/>
            <a:ext cx="871059" cy="736600"/>
            <a:chOff x="0" y="0"/>
            <a:chExt cx="871057" cy="736600"/>
          </a:xfrm>
        </p:grpSpPr>
        <p:sp>
          <p:nvSpPr>
            <p:cNvPr id="175" name="Arrow"/>
            <p:cNvSpPr/>
            <p:nvPr/>
          </p:nvSpPr>
          <p:spPr>
            <a:xfrm rot="5400000">
              <a:off x="-177800" y="177800"/>
              <a:ext cx="736600" cy="381000"/>
            </a:xfrm>
            <a:prstGeom prst="rightArrow">
              <a:avLst>
                <a:gd name="adj1" fmla="val 32000"/>
                <a:gd name="adj2" fmla="val 146667"/>
              </a:avLst>
            </a:prstGeom>
            <a:solidFill>
              <a:srgbClr val="FF2600"/>
            </a:solidFill>
            <a:ln w="9525" cap="flat">
              <a:noFill/>
              <a:round/>
            </a:ln>
            <a:effectLst>
              <a:outerShdw blurRad="25400" dist="50800" dir="2700000" rotWithShape="0">
                <a:srgbClr val="CBCBCB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76" name="C"/>
            <p:cNvSpPr txBox="1"/>
            <p:nvPr/>
          </p:nvSpPr>
          <p:spPr>
            <a:xfrm>
              <a:off x="431800" y="25400"/>
              <a:ext cx="439258" cy="54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31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</a:defRPr>
              </a:lvl1pPr>
            </a:lstStyle>
            <a:p>
              <a:r>
                <a:t>C</a:t>
              </a:r>
            </a:p>
          </p:txBody>
        </p:sp>
      </p:grpSp>
      <p:grpSp>
        <p:nvGrpSpPr>
          <p:cNvPr id="180" name="Group"/>
          <p:cNvGrpSpPr/>
          <p:nvPr/>
        </p:nvGrpSpPr>
        <p:grpSpPr>
          <a:xfrm>
            <a:off x="2716346" y="4043496"/>
            <a:ext cx="1679309" cy="1679309"/>
            <a:chOff x="0" y="0"/>
            <a:chExt cx="1679307" cy="1679307"/>
          </a:xfrm>
        </p:grpSpPr>
        <p:sp>
          <p:nvSpPr>
            <p:cNvPr id="178" name="Arrow"/>
            <p:cNvSpPr/>
            <p:nvPr/>
          </p:nvSpPr>
          <p:spPr>
            <a:xfrm rot="2700000">
              <a:off x="-106497" y="598353"/>
              <a:ext cx="1892301" cy="482601"/>
            </a:xfrm>
            <a:prstGeom prst="rightArrow">
              <a:avLst>
                <a:gd name="adj1" fmla="val 25171"/>
                <a:gd name="adj2" fmla="val 130511"/>
              </a:avLst>
            </a:prstGeom>
            <a:solidFill>
              <a:srgbClr val="FF2600"/>
            </a:solidFill>
            <a:ln w="9525" cap="flat">
              <a:noFill/>
              <a:round/>
            </a:ln>
            <a:effectLst>
              <a:outerShdw blurRad="25400" dist="50800" dir="2700000" rotWithShape="0">
                <a:srgbClr val="CBCBCB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79" name="CP"/>
            <p:cNvSpPr txBox="1"/>
            <p:nvPr/>
          </p:nvSpPr>
          <p:spPr>
            <a:xfrm>
              <a:off x="636453" y="122103"/>
              <a:ext cx="679746" cy="542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31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</a:defRPr>
              </a:lvl1pPr>
            </a:lstStyle>
            <a:p>
              <a:r>
                <a:t>CP</a:t>
              </a:r>
            </a:p>
          </p:txBody>
        </p:sp>
      </p:grpSp>
      <p:sp>
        <p:nvSpPr>
          <p:cNvPr id="181" name="Escher’s drawing"/>
          <p:cNvSpPr txBox="1"/>
          <p:nvPr/>
        </p:nvSpPr>
        <p:spPr>
          <a:xfrm>
            <a:off x="152400" y="6032500"/>
            <a:ext cx="2273806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</a:lvl1pPr>
          </a:lstStyle>
          <a:p>
            <a:r>
              <a:t>Escher’s drawing</a:t>
            </a:r>
          </a:p>
        </p:txBody>
      </p:sp>
      <p:pic>
        <p:nvPicPr>
          <p:cNvPr id="182" name="droppedImage.tiff" descr="dropped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00599" y="1676400"/>
            <a:ext cx="2159002" cy="2159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20D516-EB9A-8F43-AD23-3F34E789DA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4838" y="497681"/>
            <a:ext cx="1905000" cy="787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B80C56-2F16-6049-8959-7BD8ECD4BCE4}"/>
              </a:ext>
            </a:extLst>
          </p:cNvPr>
          <p:cNvSpPr txBox="1"/>
          <p:nvPr/>
        </p:nvSpPr>
        <p:spPr>
          <a:xfrm>
            <a:off x="7304690" y="4581902"/>
            <a:ext cx="170431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CP conservation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9DC48D2-32DF-9B4D-AB48-388B529D1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678251-888B-3548-B054-7B135ED9A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6515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CP vio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CBCBCB"/>
                  </a:outerShdw>
                </a:effectLst>
              </a:rPr>
              <a:t>CP violation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12"/>
          </p:nvPr>
        </p:nvSpPr>
        <p:spPr>
          <a:xfrm>
            <a:off x="8874918" y="6578600"/>
            <a:ext cx="266701" cy="2856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 dirty="0"/>
          </a:p>
        </p:txBody>
      </p:sp>
      <p:pic>
        <p:nvPicPr>
          <p:cNvPr id="188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" name="Group"/>
          <p:cNvGrpSpPr/>
          <p:nvPr/>
        </p:nvGrpSpPr>
        <p:grpSpPr>
          <a:xfrm>
            <a:off x="4000500" y="1892300"/>
            <a:ext cx="736600" cy="901700"/>
            <a:chOff x="0" y="0"/>
            <a:chExt cx="736600" cy="901700"/>
          </a:xfrm>
        </p:grpSpPr>
        <p:sp>
          <p:nvSpPr>
            <p:cNvPr id="189" name="Arrow"/>
            <p:cNvSpPr/>
            <p:nvPr/>
          </p:nvSpPr>
          <p:spPr>
            <a:xfrm>
              <a:off x="0" y="520700"/>
              <a:ext cx="736600" cy="381000"/>
            </a:xfrm>
            <a:prstGeom prst="rightArrow">
              <a:avLst>
                <a:gd name="adj1" fmla="val 32000"/>
                <a:gd name="adj2" fmla="val 146667"/>
              </a:avLst>
            </a:prstGeom>
            <a:solidFill>
              <a:srgbClr val="FF2600"/>
            </a:solidFill>
            <a:ln w="9525" cap="flat">
              <a:noFill/>
              <a:round/>
            </a:ln>
            <a:effectLst>
              <a:outerShdw blurRad="25400" dist="50800" dir="2700000" rotWithShape="0">
                <a:srgbClr val="CBCBCB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90" name="P"/>
            <p:cNvSpPr txBox="1"/>
            <p:nvPr/>
          </p:nvSpPr>
          <p:spPr>
            <a:xfrm>
              <a:off x="190500" y="0"/>
              <a:ext cx="395428" cy="54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31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</a:defRPr>
              </a:lvl1pPr>
            </a:lstStyle>
            <a:p>
              <a:r>
                <a:t>P</a:t>
              </a:r>
            </a:p>
          </p:txBody>
        </p:sp>
      </p:grpSp>
      <p:grpSp>
        <p:nvGrpSpPr>
          <p:cNvPr id="194" name="Group"/>
          <p:cNvGrpSpPr/>
          <p:nvPr/>
        </p:nvGrpSpPr>
        <p:grpSpPr>
          <a:xfrm>
            <a:off x="5702299" y="3771900"/>
            <a:ext cx="871059" cy="736600"/>
            <a:chOff x="0" y="0"/>
            <a:chExt cx="871057" cy="736600"/>
          </a:xfrm>
        </p:grpSpPr>
        <p:sp>
          <p:nvSpPr>
            <p:cNvPr id="192" name="Arrow"/>
            <p:cNvSpPr/>
            <p:nvPr/>
          </p:nvSpPr>
          <p:spPr>
            <a:xfrm rot="5400000">
              <a:off x="-177800" y="177800"/>
              <a:ext cx="736600" cy="381000"/>
            </a:xfrm>
            <a:prstGeom prst="rightArrow">
              <a:avLst>
                <a:gd name="adj1" fmla="val 32000"/>
                <a:gd name="adj2" fmla="val 146667"/>
              </a:avLst>
            </a:prstGeom>
            <a:solidFill>
              <a:srgbClr val="FF2600"/>
            </a:solidFill>
            <a:ln w="9525" cap="flat">
              <a:noFill/>
              <a:round/>
            </a:ln>
            <a:effectLst>
              <a:outerShdw blurRad="25400" dist="50800" dir="2700000" rotWithShape="0">
                <a:srgbClr val="CBCBCB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93" name="C"/>
            <p:cNvSpPr txBox="1"/>
            <p:nvPr/>
          </p:nvSpPr>
          <p:spPr>
            <a:xfrm>
              <a:off x="431800" y="25400"/>
              <a:ext cx="439258" cy="54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31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</a:defRPr>
              </a:lvl1pPr>
            </a:lstStyle>
            <a:p>
              <a:r>
                <a:t>C</a:t>
              </a:r>
            </a:p>
          </p:txBody>
        </p:sp>
      </p:grpSp>
      <p:grpSp>
        <p:nvGrpSpPr>
          <p:cNvPr id="197" name="Group"/>
          <p:cNvGrpSpPr/>
          <p:nvPr/>
        </p:nvGrpSpPr>
        <p:grpSpPr>
          <a:xfrm>
            <a:off x="2716346" y="4043496"/>
            <a:ext cx="1679309" cy="1679309"/>
            <a:chOff x="0" y="0"/>
            <a:chExt cx="1679307" cy="1679307"/>
          </a:xfrm>
        </p:grpSpPr>
        <p:sp>
          <p:nvSpPr>
            <p:cNvPr id="195" name="Arrow"/>
            <p:cNvSpPr/>
            <p:nvPr/>
          </p:nvSpPr>
          <p:spPr>
            <a:xfrm rot="2700000">
              <a:off x="-106497" y="598353"/>
              <a:ext cx="1892301" cy="482601"/>
            </a:xfrm>
            <a:prstGeom prst="rightArrow">
              <a:avLst>
                <a:gd name="adj1" fmla="val 25171"/>
                <a:gd name="adj2" fmla="val 130511"/>
              </a:avLst>
            </a:prstGeom>
            <a:solidFill>
              <a:srgbClr val="FF2600"/>
            </a:solidFill>
            <a:ln w="9525" cap="flat">
              <a:noFill/>
              <a:round/>
            </a:ln>
            <a:effectLst>
              <a:outerShdw blurRad="25400" dist="50800" dir="2700000" rotWithShape="0">
                <a:srgbClr val="CBCBCB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96" name="CP"/>
            <p:cNvSpPr txBox="1"/>
            <p:nvPr/>
          </p:nvSpPr>
          <p:spPr>
            <a:xfrm>
              <a:off x="636453" y="122103"/>
              <a:ext cx="679746" cy="5420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31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</a:defRPr>
              </a:lvl1pPr>
            </a:lstStyle>
            <a:p>
              <a:r>
                <a:t>CP</a:t>
              </a:r>
            </a:p>
          </p:txBody>
        </p:sp>
      </p:grpSp>
      <p:pic>
        <p:nvPicPr>
          <p:cNvPr id="198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5600" y="1739131"/>
            <a:ext cx="2159000" cy="2020702"/>
          </a:xfrm>
          <a:prstGeom prst="rect">
            <a:avLst/>
          </a:prstGeom>
        </p:spPr>
      </p:pic>
      <p:pic>
        <p:nvPicPr>
          <p:cNvPr id="199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13300" y="1738498"/>
            <a:ext cx="2159000" cy="2020702"/>
          </a:xfrm>
          <a:prstGeom prst="rect">
            <a:avLst/>
          </a:prstGeom>
        </p:spPr>
      </p:pic>
      <p:pic>
        <p:nvPicPr>
          <p:cNvPr id="200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13300" y="4546148"/>
            <a:ext cx="2159000" cy="2020702"/>
          </a:xfrm>
          <a:prstGeom prst="rect">
            <a:avLst/>
          </a:prstGeom>
        </p:spPr>
      </p:pic>
      <p:sp>
        <p:nvSpPr>
          <p:cNvPr id="201" name="Escher’s drawing"/>
          <p:cNvSpPr txBox="1"/>
          <p:nvPr/>
        </p:nvSpPr>
        <p:spPr>
          <a:xfrm>
            <a:off x="152400" y="6032500"/>
            <a:ext cx="2273806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</a:lvl1pPr>
          </a:lstStyle>
          <a:p>
            <a:r>
              <a:t>Escher’s drawing</a:t>
            </a:r>
          </a:p>
        </p:txBody>
      </p:sp>
      <p:sp>
        <p:nvSpPr>
          <p:cNvPr id="202" name="X"/>
          <p:cNvSpPr txBox="1"/>
          <p:nvPr/>
        </p:nvSpPr>
        <p:spPr>
          <a:xfrm>
            <a:off x="3454400" y="4051300"/>
            <a:ext cx="586003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4700" b="1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0C20A4-6F2D-3149-A84D-5BEF9B8646A1}"/>
              </a:ext>
            </a:extLst>
          </p:cNvPr>
          <p:cNvSpPr txBox="1"/>
          <p:nvPr/>
        </p:nvSpPr>
        <p:spPr>
          <a:xfrm>
            <a:off x="7304690" y="4581902"/>
            <a:ext cx="134524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CP violation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2589A-C910-A143-B6AB-32F08CEC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493DBB-1B5B-544B-959F-9DC9A11A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76768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How neutrinos propagate through the time (and in vacuum)?"/>
          <p:cNvSpPr txBox="1">
            <a:spLocks noGrp="1"/>
          </p:cNvSpPr>
          <p:nvPr>
            <p:ph type="title"/>
          </p:nvPr>
        </p:nvSpPr>
        <p:spPr>
          <a:xfrm>
            <a:off x="1435100" y="0"/>
            <a:ext cx="7706519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marL="35763" marR="35763" defTabSz="804672">
              <a:defRPr sz="3520">
                <a:solidFill>
                  <a:srgbClr val="FF9300"/>
                </a:solidFill>
                <a:effectLst>
                  <a:outerShdw blurRad="11176" dist="22352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How neutrinos propagate through the time (and in vacuum)?</a:t>
            </a:r>
          </a:p>
        </p:txBody>
      </p:sp>
      <p:sp>
        <p:nvSpPr>
          <p:cNvPr id="396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388" name="According to Quantum Mechanics:"/>
          <p:cNvSpPr txBox="1"/>
          <p:nvPr/>
        </p:nvSpPr>
        <p:spPr>
          <a:xfrm>
            <a:off x="314325" y="1074737"/>
            <a:ext cx="444640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According to Quantum Mechanics:</a:t>
            </a:r>
          </a:p>
        </p:txBody>
      </p:sp>
      <p:sp>
        <p:nvSpPr>
          <p:cNvPr id="389" name="For 3 neutrinos with a well defined mass and energy:"/>
          <p:cNvSpPr txBox="1"/>
          <p:nvPr/>
        </p:nvSpPr>
        <p:spPr>
          <a:xfrm>
            <a:off x="314324" y="2667000"/>
            <a:ext cx="7772401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t>For 3 neutrinos with a well defined mass and energy:</a:t>
            </a:r>
          </a:p>
        </p:txBody>
      </p:sp>
      <p:sp>
        <p:nvSpPr>
          <p:cNvPr id="390" name="(H: Hamiltonian)"/>
          <p:cNvSpPr txBox="1"/>
          <p:nvPr/>
        </p:nvSpPr>
        <p:spPr>
          <a:xfrm>
            <a:off x="5916612" y="1497012"/>
            <a:ext cx="1735719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(H: Hamiltonian)</a:t>
            </a:r>
          </a:p>
        </p:txBody>
      </p:sp>
      <p:sp>
        <p:nvSpPr>
          <p:cNvPr id="391" name="Schrödinger equation:"/>
          <p:cNvSpPr txBox="1"/>
          <p:nvPr/>
        </p:nvSpPr>
        <p:spPr>
          <a:xfrm>
            <a:off x="442912" y="3308350"/>
            <a:ext cx="285513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Font typeface="Times New Roman"/>
            </a:pPr>
            <a:r>
              <a:t>Schrödinger equation:</a:t>
            </a:r>
          </a:p>
        </p:txBody>
      </p:sp>
      <p:sp>
        <p:nvSpPr>
          <p:cNvPr id="392" name="Solutions of Schrödinger equation"/>
          <p:cNvSpPr txBox="1"/>
          <p:nvPr/>
        </p:nvSpPr>
        <p:spPr>
          <a:xfrm>
            <a:off x="3883025" y="1889125"/>
            <a:ext cx="504190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buFont typeface="Times New Roman"/>
            </a:pPr>
            <a:r>
              <a:t>Solutions of Schrödinger equation</a:t>
            </a:r>
          </a:p>
        </p:txBody>
      </p:sp>
      <p:sp>
        <p:nvSpPr>
          <p:cNvPr id="393" name="for the mass eigen states"/>
          <p:cNvSpPr txBox="1"/>
          <p:nvPr/>
        </p:nvSpPr>
        <p:spPr>
          <a:xfrm>
            <a:off x="217487" y="5399087"/>
            <a:ext cx="313433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Font typeface="Times New Roman"/>
            </a:lvl1pPr>
          </a:lstStyle>
          <a:p>
            <a:r>
              <a:t>for the mass eigen states</a:t>
            </a:r>
          </a:p>
        </p:txBody>
      </p:sp>
      <p:sp>
        <p:nvSpPr>
          <p:cNvPr id="394" name="with:"/>
          <p:cNvSpPr txBox="1"/>
          <p:nvPr/>
        </p:nvSpPr>
        <p:spPr>
          <a:xfrm>
            <a:off x="4545012" y="5934075"/>
            <a:ext cx="78150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Font typeface="Times New Roman"/>
              <a:def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t>with:</a:t>
            </a:r>
          </a:p>
        </p:txBody>
      </p:sp>
      <p:pic>
        <p:nvPicPr>
          <p:cNvPr id="397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for the flavour eigen states"/>
          <p:cNvSpPr txBox="1"/>
          <p:nvPr/>
        </p:nvSpPr>
        <p:spPr>
          <a:xfrm>
            <a:off x="4446587" y="5399087"/>
            <a:ext cx="469900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Font typeface="Times New Roman"/>
              <a:def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t>for the flavour eigen states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3AFC4B-72EE-4544-962E-DF0FAD6EF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" y="1709504"/>
            <a:ext cx="3112783" cy="6449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F07F9-549D-0B49-8866-FC78F8B4B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96" y="3768341"/>
            <a:ext cx="2828323" cy="1630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BD5DD-DDF6-F74C-AA05-7440CA0D10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150" y="3579812"/>
            <a:ext cx="3274693" cy="1819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254D90-7E81-B041-AC11-EF33EC37B6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2983" y="5810540"/>
            <a:ext cx="2036610" cy="67887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9E21AA9-7B20-0640-8501-903D30E26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24076AE-5C97-0441-9A78-9A4F4BE3E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Neutrino propagation through the time"/>
          <p:cNvSpPr txBox="1">
            <a:spLocks noGrp="1"/>
          </p:cNvSpPr>
          <p:nvPr>
            <p:ph type="title"/>
          </p:nvPr>
        </p:nvSpPr>
        <p:spPr>
          <a:xfrm>
            <a:off x="1431427" y="0"/>
            <a:ext cx="7710192" cy="1143000"/>
          </a:xfrm>
          <a:prstGeom prst="rect">
            <a:avLst/>
          </a:prstGeom>
          <a:effectLst>
            <a:outerShdw blurRad="12700" dist="25400" dir="2700000" rotWithShape="0">
              <a:srgbClr val="CBCBCB"/>
            </a:outerShdw>
          </a:effectLst>
        </p:spPr>
        <p:txBody>
          <a:bodyPr/>
          <a:lstStyle>
            <a:lvl1pPr>
              <a:defRPr sz="40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Neutrino propagation through the time</a:t>
            </a:r>
          </a:p>
        </p:txBody>
      </p:sp>
      <p:sp>
        <p:nvSpPr>
          <p:cNvPr id="41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406" name="temporal evolution of flavour eigen states:"/>
          <p:cNvSpPr txBox="1"/>
          <p:nvPr/>
        </p:nvSpPr>
        <p:spPr>
          <a:xfrm>
            <a:off x="171450" y="2339975"/>
            <a:ext cx="4033662" cy="358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temporal evolution of flavour eigen states:</a:t>
            </a:r>
          </a:p>
        </p:txBody>
      </p:sp>
      <p:sp>
        <p:nvSpPr>
          <p:cNvPr id="407" name="with energy:"/>
          <p:cNvSpPr txBox="1"/>
          <p:nvPr/>
        </p:nvSpPr>
        <p:spPr>
          <a:xfrm>
            <a:off x="931862" y="3290887"/>
            <a:ext cx="1299839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with energy:</a:t>
            </a:r>
          </a:p>
        </p:txBody>
      </p:sp>
      <p:sp>
        <p:nvSpPr>
          <p:cNvPr id="408" name="with: p&gt;&gt;mk"/>
          <p:cNvSpPr txBox="1"/>
          <p:nvPr/>
        </p:nvSpPr>
        <p:spPr>
          <a:xfrm>
            <a:off x="6710362" y="3290887"/>
            <a:ext cx="1337566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with: </a:t>
            </a:r>
            <a:r>
              <a:rPr i="1"/>
              <a:t>p&gt;&gt;m</a:t>
            </a:r>
            <a:r>
              <a:rPr i="1" baseline="-25000"/>
              <a:t>k</a:t>
            </a:r>
          </a:p>
        </p:txBody>
      </p:sp>
      <p:sp>
        <p:nvSpPr>
          <p:cNvPr id="409" name="can be expressed as function of the neutrino flavour eigen states"/>
          <p:cNvSpPr txBox="1"/>
          <p:nvPr/>
        </p:nvSpPr>
        <p:spPr>
          <a:xfrm>
            <a:off x="1725612" y="4159250"/>
            <a:ext cx="6007570" cy="358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can be expressed as function of the neutrino flavour eigen states</a:t>
            </a:r>
          </a:p>
        </p:txBody>
      </p:sp>
      <p:grpSp>
        <p:nvGrpSpPr>
          <p:cNvPr id="413" name="Group"/>
          <p:cNvGrpSpPr/>
          <p:nvPr/>
        </p:nvGrpSpPr>
        <p:grpSpPr>
          <a:xfrm>
            <a:off x="3998912" y="4668837"/>
            <a:ext cx="1547813" cy="220663"/>
            <a:chOff x="0" y="0"/>
            <a:chExt cx="1547812" cy="220662"/>
          </a:xfrm>
        </p:grpSpPr>
        <p:sp>
          <p:nvSpPr>
            <p:cNvPr id="410" name="Shape"/>
            <p:cNvSpPr/>
            <p:nvPr/>
          </p:nvSpPr>
          <p:spPr>
            <a:xfrm>
              <a:off x="241845" y="0"/>
              <a:ext cx="1305968" cy="220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A900"/>
            </a:solidFill>
            <a:ln w="9525" cap="flat">
              <a:noFill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11" name="Rectangle"/>
            <p:cNvSpPr/>
            <p:nvPr/>
          </p:nvSpPr>
          <p:spPr>
            <a:xfrm>
              <a:off x="96738" y="55165"/>
              <a:ext cx="96739" cy="110332"/>
            </a:xfrm>
            <a:prstGeom prst="rect">
              <a:avLst/>
            </a:prstGeom>
            <a:solidFill>
              <a:srgbClr val="FFA900"/>
            </a:solidFill>
            <a:ln w="9525" cap="flat">
              <a:noFill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12" name="Rectangle"/>
            <p:cNvSpPr/>
            <p:nvPr/>
          </p:nvSpPr>
          <p:spPr>
            <a:xfrm>
              <a:off x="0" y="55165"/>
              <a:ext cx="48370" cy="110332"/>
            </a:xfrm>
            <a:prstGeom prst="rect">
              <a:avLst/>
            </a:prstGeom>
            <a:solidFill>
              <a:srgbClr val="FFA900"/>
            </a:solidFill>
            <a:ln w="9525" cap="flat">
              <a:noFill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  <p:sp>
        <p:nvSpPr>
          <p:cNvPr id="414" name="α=e, μ, τ"/>
          <p:cNvSpPr txBox="1"/>
          <p:nvPr/>
        </p:nvSpPr>
        <p:spPr>
          <a:xfrm>
            <a:off x="6186487" y="1358900"/>
            <a:ext cx="152334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Font typeface="Symbol"/>
            </a:pPr>
            <a:r>
              <a:rPr sz="2800"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sz="2800" i="1"/>
              <a:t>=e,</a:t>
            </a:r>
            <a:r>
              <a:rPr sz="2800" i="1"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sz="2800">
                <a:latin typeface="Symbol"/>
                <a:ea typeface="Symbol"/>
                <a:cs typeface="Symbol"/>
                <a:sym typeface="Symbol"/>
              </a:rPr>
              <a:t>m</a:t>
            </a:r>
            <a:r>
              <a:rPr sz="2800" i="1">
                <a:latin typeface="+mj-lt"/>
                <a:ea typeface="+mj-ea"/>
                <a:cs typeface="+mj-cs"/>
                <a:sym typeface="Arial"/>
              </a:rPr>
              <a:t>, </a:t>
            </a:r>
            <a:r>
              <a:rPr sz="2800">
                <a:latin typeface="Symbol"/>
                <a:ea typeface="Symbol"/>
                <a:cs typeface="Symbol"/>
                <a:sym typeface="Symbol"/>
              </a:rPr>
              <a:t>t</a:t>
            </a:r>
          </a:p>
        </p:txBody>
      </p:sp>
      <p:sp>
        <p:nvSpPr>
          <p:cNvPr id="415" name="with:"/>
          <p:cNvSpPr txBox="1"/>
          <p:nvPr/>
        </p:nvSpPr>
        <p:spPr>
          <a:xfrm>
            <a:off x="161925" y="5984875"/>
            <a:ext cx="624865" cy="358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with:</a:t>
            </a:r>
          </a:p>
        </p:txBody>
      </p:sp>
      <p:sp>
        <p:nvSpPr>
          <p:cNvPr id="416" name="the amplitude of the transition να →νβ at time t (or at distance L)"/>
          <p:cNvSpPr txBox="1"/>
          <p:nvPr/>
        </p:nvSpPr>
        <p:spPr>
          <a:xfrm>
            <a:off x="4987925" y="5816600"/>
            <a:ext cx="4114800" cy="67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t>the amplitude of the transition ν</a:t>
            </a:r>
            <a:r>
              <a:rPr baseline="-25000"/>
              <a:t>α</a:t>
            </a:r>
            <a:r>
              <a:t> →ν</a:t>
            </a:r>
            <a:r>
              <a:rPr baseline="-25000"/>
              <a:t>β</a:t>
            </a:r>
            <a:r>
              <a:t> at time </a:t>
            </a:r>
            <a:r>
              <a:rPr i="1"/>
              <a:t>t</a:t>
            </a:r>
            <a:r>
              <a:t> (or at distance </a:t>
            </a:r>
            <a:r>
              <a:rPr i="1"/>
              <a:t>L</a:t>
            </a:r>
            <a:r>
              <a:t>)</a:t>
            </a:r>
          </a:p>
        </p:txBody>
      </p:sp>
      <p:pic>
        <p:nvPicPr>
          <p:cNvPr id="418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at time t=0:"/>
          <p:cNvSpPr txBox="1"/>
          <p:nvPr/>
        </p:nvSpPr>
        <p:spPr>
          <a:xfrm>
            <a:off x="220662" y="1449387"/>
            <a:ext cx="1210765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at time t=0: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4CF490-828B-D64F-9F7F-3CC7ACE3D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602" y="1159328"/>
            <a:ext cx="2888713" cy="936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441085-319C-B849-8B61-67AC98BB1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099" y="2094864"/>
            <a:ext cx="3531563" cy="8309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B641EF-733D-0640-B1D0-CED519098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107" y="3047999"/>
            <a:ext cx="3322460" cy="957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9A250-C574-0F44-9658-7F4113F5D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513" y="4106670"/>
            <a:ext cx="606049" cy="548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B1DF2-9478-D74B-98A8-57B5D80F79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878" y="4002141"/>
            <a:ext cx="663768" cy="634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AD8383-2813-4042-A502-2D3236EB8E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4992" y="4805846"/>
            <a:ext cx="3048689" cy="871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6E570C-A945-D044-B73D-6A7817861B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5031" y="5669006"/>
            <a:ext cx="3164652" cy="91877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CAC5685-46F6-AC43-BE18-52BBBD9C5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28C1B25-B864-6D44-AED0-49A3BF311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ransition Probabi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Transition Probability</a:t>
            </a:r>
          </a:p>
        </p:txBody>
      </p:sp>
      <p:sp>
        <p:nvSpPr>
          <p:cNvPr id="44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431" name="with:"/>
          <p:cNvSpPr txBox="1"/>
          <p:nvPr/>
        </p:nvSpPr>
        <p:spPr>
          <a:xfrm>
            <a:off x="1162050" y="3036887"/>
            <a:ext cx="624865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with:</a:t>
            </a:r>
          </a:p>
        </p:txBody>
      </p:sp>
      <p:sp>
        <p:nvSpPr>
          <p:cNvPr id="432" name="(the time has been replaced by the distance)"/>
          <p:cNvSpPr txBox="1"/>
          <p:nvPr/>
        </p:nvSpPr>
        <p:spPr>
          <a:xfrm>
            <a:off x="5094287" y="2609850"/>
            <a:ext cx="2933701" cy="625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t>(the time has been replaced by the distance)</a:t>
            </a:r>
          </a:p>
        </p:txBody>
      </p:sp>
      <p:sp>
        <p:nvSpPr>
          <p:cNvPr id="433" name="Finally, the transition probabilities depend on the mixing matrix elements, the 2 squared mass differences and on the parameter L/E."/>
          <p:cNvSpPr txBox="1"/>
          <p:nvPr/>
        </p:nvSpPr>
        <p:spPr>
          <a:xfrm>
            <a:off x="515937" y="4660900"/>
            <a:ext cx="8153401" cy="625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t>Finally, the transition probabilities depend on the mixing matrix elements, the 2 squared mass differences and on the parameter </a:t>
            </a:r>
            <a:r>
              <a:rPr i="1"/>
              <a:t>L/E</a:t>
            </a:r>
            <a:r>
              <a:t>.</a:t>
            </a:r>
          </a:p>
        </p:txBody>
      </p:sp>
      <p:sp>
        <p:nvSpPr>
          <p:cNvPr id="434" name="No transitions if:"/>
          <p:cNvSpPr txBox="1"/>
          <p:nvPr/>
        </p:nvSpPr>
        <p:spPr>
          <a:xfrm>
            <a:off x="1211262" y="5449887"/>
            <a:ext cx="1704242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r>
              <a:t>No transitions if:</a:t>
            </a:r>
          </a:p>
        </p:txBody>
      </p:sp>
      <p:grpSp>
        <p:nvGrpSpPr>
          <p:cNvPr id="438" name="Group"/>
          <p:cNvGrpSpPr/>
          <p:nvPr/>
        </p:nvGrpSpPr>
        <p:grpSpPr>
          <a:xfrm>
            <a:off x="800100" y="3851275"/>
            <a:ext cx="890588" cy="217488"/>
            <a:chOff x="0" y="0"/>
            <a:chExt cx="890587" cy="217487"/>
          </a:xfrm>
        </p:grpSpPr>
        <p:sp>
          <p:nvSpPr>
            <p:cNvPr id="435" name="Shape"/>
            <p:cNvSpPr/>
            <p:nvPr/>
          </p:nvSpPr>
          <p:spPr>
            <a:xfrm>
              <a:off x="139154" y="0"/>
              <a:ext cx="751434" cy="217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A9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36" name="Rectangle"/>
            <p:cNvSpPr/>
            <p:nvPr/>
          </p:nvSpPr>
          <p:spPr>
            <a:xfrm>
              <a:off x="55661" y="54371"/>
              <a:ext cx="55663" cy="108745"/>
            </a:xfrm>
            <a:prstGeom prst="rect">
              <a:avLst/>
            </a:prstGeom>
            <a:solidFill>
              <a:srgbClr val="FFA9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37" name="Rectangle"/>
            <p:cNvSpPr/>
            <p:nvPr/>
          </p:nvSpPr>
          <p:spPr>
            <a:xfrm>
              <a:off x="0" y="54371"/>
              <a:ext cx="27831" cy="108745"/>
            </a:xfrm>
            <a:prstGeom prst="rect">
              <a:avLst/>
            </a:prstGeom>
            <a:solidFill>
              <a:srgbClr val="FFA9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  <p:sp>
        <p:nvSpPr>
          <p:cNvPr id="439" name="the transition probabilities do not depend on the particle masses but on the squared mass differences"/>
          <p:cNvSpPr txBox="1"/>
          <p:nvPr/>
        </p:nvSpPr>
        <p:spPr>
          <a:xfrm>
            <a:off x="1927225" y="3654425"/>
            <a:ext cx="7023100" cy="790575"/>
          </a:xfrm>
          <a:prstGeom prst="rect">
            <a:avLst/>
          </a:prstGeom>
          <a:ln w="28575">
            <a:solidFill>
              <a:srgbClr val="008F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>
                <a:srgbClr val="D81E00"/>
              </a:buClr>
              <a:buFont typeface="Comic Sans MS"/>
              <a:defRPr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the transition probabilities do not depend on the particle masses but on the squared mass differences</a:t>
            </a:r>
          </a:p>
        </p:txBody>
      </p:sp>
      <p:pic>
        <p:nvPicPr>
          <p:cNvPr id="44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868A5F-DFFC-2244-A664-DFD0C24E8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915" y="953135"/>
            <a:ext cx="5407271" cy="1389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A8549F-3DD1-EE43-A2BA-54E44D5AC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383" y="2954277"/>
            <a:ext cx="2011684" cy="536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9BD168-6930-5544-A2F6-038561D1A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265" y="5361172"/>
            <a:ext cx="1515104" cy="1190439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BFBAF4-41B5-5E4C-876E-20117A235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AE522-49AD-764E-B8D7-9B4F56C8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Outloo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A941"/>
                </a:solidFill>
                <a:effectLst>
                  <a:outerShdw blurRad="12700" dist="38100" dir="2700000" rotWithShape="0">
                    <a:srgbClr val="CBCBCB"/>
                  </a:outerShdw>
                </a:effectLst>
                <a:uFill>
                  <a:solidFill>
                    <a:srgbClr val="FFA941"/>
                  </a:solidFill>
                </a:uFill>
                <a:latin typeface="+mn-lt"/>
                <a:ea typeface="+mn-ea"/>
                <a:cs typeface="+mn-cs"/>
                <a:sym typeface="Times"/>
              </a:defRPr>
            </a:lvl1pPr>
          </a:lstStyle>
          <a:p>
            <a:r>
              <a:rPr lang="en-GB"/>
              <a:t>Outlook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80" name="History of Neutrinos…"/>
          <p:cNvSpPr txBox="1">
            <a:spLocks noGrp="1"/>
          </p:cNvSpPr>
          <p:nvPr>
            <p:ph type="body" idx="4294967295"/>
          </p:nvPr>
        </p:nvSpPr>
        <p:spPr>
          <a:xfrm>
            <a:off x="368027" y="1664850"/>
            <a:ext cx="8586787" cy="4389109"/>
          </a:xfrm>
          <a:prstGeom prst="rect">
            <a:avLst/>
          </a:prstGeom>
        </p:spPr>
        <p:txBody>
          <a:bodyPr/>
          <a:lstStyle/>
          <a:p>
            <a:pPr marL="383540" indent="-342900">
              <a:buClr>
                <a:srgbClr val="008F00"/>
              </a:buClr>
              <a:defRPr sz="2400" u="none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defRPr>
            </a:pPr>
            <a:r>
              <a:rPr lang="en-GB" dirty="0"/>
              <a:t>Brief introduction</a:t>
            </a:r>
          </a:p>
          <a:p>
            <a:pPr marL="383540" indent="-342900">
              <a:defRPr sz="2400" u="none"/>
            </a:pPr>
            <a:r>
              <a:rPr lang="en-GB" dirty="0"/>
              <a:t>Neutrino Oscillations</a:t>
            </a:r>
          </a:p>
          <a:p>
            <a:pPr marL="383540" indent="-342900">
              <a:defRPr sz="2400" u="none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</a:defRPr>
            </a:pPr>
            <a:r>
              <a:rPr lang="en-GB" dirty="0"/>
              <a:t>Mass hierarchy problem</a:t>
            </a:r>
          </a:p>
          <a:p>
            <a:pPr marL="383540" indent="-342900">
              <a:defRPr sz="2400" u="none">
                <a:solidFill>
                  <a:srgbClr val="4F8F00"/>
                </a:solidFill>
                <a:uFill>
                  <a:solidFill>
                    <a:srgbClr val="4F8F00"/>
                  </a:solidFill>
                </a:uFill>
              </a:defRPr>
            </a:pPr>
            <a:r>
              <a:rPr lang="en-GB" dirty="0"/>
              <a:t>Experimental situation</a:t>
            </a:r>
          </a:p>
          <a:p>
            <a:pPr marL="383540" indent="-342900">
              <a:buClr>
                <a:srgbClr val="008F00"/>
              </a:buClr>
              <a:defRPr sz="2400" u="none"/>
            </a:pPr>
            <a:r>
              <a:rPr lang="en-GB" dirty="0"/>
              <a:t>The JUNO experiment</a:t>
            </a:r>
          </a:p>
          <a:p>
            <a:pPr lvl="1">
              <a:defRPr sz="2400" u="none"/>
            </a:pPr>
            <a:r>
              <a:rPr lang="en-GB" dirty="0"/>
              <a:t>nuclear reactor neutrinos and mass hierarchy</a:t>
            </a:r>
          </a:p>
          <a:p>
            <a:pPr lvl="1">
              <a:defRPr sz="2400" u="none"/>
            </a:pPr>
            <a:r>
              <a:rPr lang="en-GB" dirty="0"/>
              <a:t>The JUNO detector</a:t>
            </a:r>
          </a:p>
          <a:p>
            <a:pPr lvl="1">
              <a:defRPr sz="2400" u="none"/>
            </a:pPr>
            <a:r>
              <a:rPr lang="en-GB" dirty="0"/>
              <a:t>JUNO physics program</a:t>
            </a:r>
          </a:p>
          <a:p>
            <a:pPr lvl="1">
              <a:defRPr sz="2400" u="none"/>
            </a:pPr>
            <a:r>
              <a:rPr lang="en-GB" dirty="0"/>
              <a:t>Activities at IPHC</a:t>
            </a:r>
          </a:p>
        </p:txBody>
      </p:sp>
      <p:pic>
        <p:nvPicPr>
          <p:cNvPr id="82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ν"/>
          <p:cNvSpPr txBox="1"/>
          <p:nvPr/>
        </p:nvSpPr>
        <p:spPr>
          <a:xfrm>
            <a:off x="7623175" y="166687"/>
            <a:ext cx="10922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>
                <a:srgbClr val="008F00"/>
              </a:buClr>
              <a:buFont typeface="Symbol"/>
              <a:defRPr sz="9600">
                <a:solidFill>
                  <a:srgbClr val="0096FF"/>
                </a:solidFill>
                <a:effectLst>
                  <a:outerShdw blurRad="12700" dist="63500" dir="2700000" rotWithShape="0">
                    <a:srgbClr val="CBCBCB"/>
                  </a:outerShdw>
                </a:effectLst>
                <a:uFill>
                  <a:solidFill>
                    <a:srgbClr val="0096FF"/>
                  </a:solidFill>
                </a:uFill>
                <a:latin typeface="Symbol"/>
                <a:ea typeface="Symbol"/>
                <a:cs typeface="Symbol"/>
                <a:sym typeface="Symbol"/>
              </a:defRPr>
            </a:lvl1pPr>
          </a:lstStyle>
          <a:p>
            <a:r>
              <a:rPr lang="en-GB"/>
              <a:t>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4C22B-8871-3D4D-A748-61139C96F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BA1C7-7E8E-7A40-82CA-09FFC8049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robability as a function of mixing ang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Probability as a function of mixing angles</a:t>
            </a:r>
          </a:p>
        </p:txBody>
      </p:sp>
      <p:sp>
        <p:nvSpPr>
          <p:cNvPr id="449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450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To obtain:"/>
          <p:cNvSpPr txBox="1"/>
          <p:nvPr/>
        </p:nvSpPr>
        <p:spPr>
          <a:xfrm>
            <a:off x="533400" y="3784600"/>
            <a:ext cx="1394976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</a:lvl1pPr>
          </a:lstStyle>
          <a:p>
            <a:r>
              <a:t>To obtain:</a:t>
            </a:r>
          </a:p>
        </p:txBody>
      </p:sp>
      <p:sp>
        <p:nvSpPr>
          <p:cNvPr id="456" name="replace:"/>
          <p:cNvSpPr txBox="1"/>
          <p:nvPr/>
        </p:nvSpPr>
        <p:spPr>
          <a:xfrm>
            <a:off x="838200" y="4356100"/>
            <a:ext cx="1119347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</a:lvl1pPr>
          </a:lstStyle>
          <a:p>
            <a:r>
              <a:t>replace:</a:t>
            </a:r>
          </a:p>
        </p:txBody>
      </p:sp>
      <p:sp>
        <p:nvSpPr>
          <p:cNvPr id="457" name="or:"/>
          <p:cNvSpPr txBox="1"/>
          <p:nvPr/>
        </p:nvSpPr>
        <p:spPr>
          <a:xfrm>
            <a:off x="1739900" y="4927600"/>
            <a:ext cx="493524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</a:lvl1pPr>
          </a:lstStyle>
          <a:p>
            <a:r>
              <a:t>or:</a:t>
            </a:r>
          </a:p>
        </p:txBody>
      </p:sp>
      <p:sp>
        <p:nvSpPr>
          <p:cNvPr id="458" name="CP transformation"/>
          <p:cNvSpPr txBox="1"/>
          <p:nvPr/>
        </p:nvSpPr>
        <p:spPr>
          <a:xfrm>
            <a:off x="4381500" y="3784600"/>
            <a:ext cx="2387065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</a:lvl1pPr>
          </a:lstStyle>
          <a:p>
            <a:r>
              <a:t>CP transformation</a:t>
            </a:r>
          </a:p>
        </p:txBody>
      </p:sp>
      <p:sp>
        <p:nvSpPr>
          <p:cNvPr id="460" name="Arrow"/>
          <p:cNvSpPr/>
          <p:nvPr/>
        </p:nvSpPr>
        <p:spPr>
          <a:xfrm>
            <a:off x="5245100" y="5638800"/>
            <a:ext cx="1270000" cy="355600"/>
          </a:xfrm>
          <a:prstGeom prst="rightArrow">
            <a:avLst>
              <a:gd name="adj1" fmla="val 35069"/>
              <a:gd name="adj2" fmla="val 152525"/>
            </a:avLst>
          </a:prstGeom>
          <a:solidFill>
            <a:srgbClr val="FF9300"/>
          </a:solidFill>
          <a:effectLst>
            <a:outerShdw blurRad="12700" dist="50800" dir="2700000" rotWithShape="0">
              <a:srgbClr val="CBCBCB"/>
            </a:outerShdw>
          </a:effectLst>
        </p:spPr>
        <p:txBody>
          <a:bodyPr lIns="50800" tIns="50800" rIns="50800" bIns="50800" anchor="ctr"/>
          <a:lstStyle/>
          <a:p>
            <a:pPr>
              <a:buClrTx/>
              <a:buFontTx/>
              <a:defRPr sz="2400"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461" name="if:"/>
          <p:cNvSpPr txBox="1"/>
          <p:nvPr/>
        </p:nvSpPr>
        <p:spPr>
          <a:xfrm>
            <a:off x="939800" y="5588000"/>
            <a:ext cx="425808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</a:lvl1pPr>
          </a:lstStyle>
          <a:p>
            <a:r>
              <a:t>if:</a:t>
            </a:r>
          </a:p>
        </p:txBody>
      </p:sp>
      <p:sp>
        <p:nvSpPr>
          <p:cNvPr id="462" name="CP violation"/>
          <p:cNvSpPr txBox="1"/>
          <p:nvPr/>
        </p:nvSpPr>
        <p:spPr>
          <a:xfrm>
            <a:off x="6756400" y="5588000"/>
            <a:ext cx="1676262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</a:lvl1pPr>
          </a:lstStyle>
          <a:p>
            <a:r>
              <a:t>CP violation</a:t>
            </a:r>
          </a:p>
        </p:txBody>
      </p:sp>
      <p:sp>
        <p:nvSpPr>
          <p:cNvPr id="463" name="Line"/>
          <p:cNvSpPr/>
          <p:nvPr/>
        </p:nvSpPr>
        <p:spPr>
          <a:xfrm>
            <a:off x="6886695" y="2180786"/>
            <a:ext cx="390405" cy="3445315"/>
          </a:xfrm>
          <a:prstGeom prst="line">
            <a:avLst/>
          </a:prstGeom>
          <a:ln w="38100">
            <a:solidFill>
              <a:srgbClr val="FF2600"/>
            </a:solidFill>
            <a:headEnd type="stealth"/>
          </a:ln>
          <a:effectLst>
            <a:outerShdw blurRad="12700" dist="50800" dir="2700000" rotWithShape="0">
              <a:srgbClr val="CBCBCB"/>
            </a:outerShdw>
          </a:effectLst>
        </p:spPr>
        <p:txBody>
          <a:bodyPr lIns="0" tIns="0" rIns="0" bIns="0"/>
          <a:lstStyle/>
          <a:p>
            <a:pPr marL="0" marR="0" defTabSz="45720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4" name="if this term ≠0"/>
          <p:cNvSpPr txBox="1"/>
          <p:nvPr/>
        </p:nvSpPr>
        <p:spPr>
          <a:xfrm rot="15738237">
            <a:off x="6461022" y="3947049"/>
            <a:ext cx="1888342" cy="431801"/>
          </a:xfrm>
          <a:prstGeom prst="rect">
            <a:avLst/>
          </a:prstGeom>
          <a:ln w="12700">
            <a:miter lim="400000"/>
          </a:ln>
          <a:effectLst>
            <a:outerShdw blurRad="12700" dist="50800" dir="2700000" rotWithShape="0">
              <a:srgbClr val="CBCBCB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lvl1pPr>
          </a:lstStyle>
          <a:p>
            <a:r>
              <a:t>if this term ≠0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75CC92-0FCD-5D48-86C2-24D391DD8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81" y="1537626"/>
            <a:ext cx="8375690" cy="1880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878AA0-C550-3B48-A9D5-6673AF93A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877" y="3757056"/>
            <a:ext cx="1518147" cy="4554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4D0796-34CA-034C-AECC-F9361592E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091" y="4387432"/>
            <a:ext cx="1037401" cy="379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2CC6FE-3722-7A4D-A201-6CBF499DB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524" y="5048714"/>
            <a:ext cx="1366332" cy="4554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5D8DF7-0500-7F4D-9EE3-78D6399762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9900" y="5598516"/>
            <a:ext cx="3213410" cy="455444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DB8189-DA5F-C947-8611-0A9A0133A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39CD53E-1715-3642-83A2-D2255E85A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Oscillation Paramete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8F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008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Oscillation Parameters</a:t>
            </a:r>
          </a:p>
        </p:txBody>
      </p:sp>
      <p:sp>
        <p:nvSpPr>
          <p:cNvPr id="49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487" name="Often used: Oscillation Length…"/>
          <p:cNvSpPr txBox="1"/>
          <p:nvPr/>
        </p:nvSpPr>
        <p:spPr>
          <a:xfrm>
            <a:off x="349250" y="4538662"/>
            <a:ext cx="4343400" cy="1079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9993" marR="49993" defTabSz="1008062">
              <a:buClr>
                <a:srgbClr val="4349AA"/>
              </a:buClr>
              <a:buFont typeface="Times New Roman"/>
              <a:defRPr sz="23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pPr>
            <a:r>
              <a:t>Often used: Oscillation Length</a:t>
            </a:r>
          </a:p>
          <a:p>
            <a:pPr marL="49993" marR="49993" defTabSz="1008062">
              <a:buClr>
                <a:srgbClr val="4349AA"/>
              </a:buClr>
              <a:buFont typeface="Times New Roman"/>
              <a:defRPr sz="23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pPr>
            <a:r>
              <a:t>(length at which neutrinos  reappear):</a:t>
            </a:r>
          </a:p>
        </p:txBody>
      </p:sp>
      <p:sp>
        <p:nvSpPr>
          <p:cNvPr id="488" name="mixing angles:"/>
          <p:cNvSpPr txBox="1"/>
          <p:nvPr/>
        </p:nvSpPr>
        <p:spPr>
          <a:xfrm>
            <a:off x="695324" y="1357312"/>
            <a:ext cx="2427969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>
                <a:srgbClr val="0433FF"/>
              </a:buClr>
              <a:defRPr sz="28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t>mixing angles:</a:t>
            </a:r>
          </a:p>
        </p:txBody>
      </p:sp>
      <p:sp>
        <p:nvSpPr>
          <p:cNvPr id="489" name="mass differences:…"/>
          <p:cNvSpPr txBox="1"/>
          <p:nvPr/>
        </p:nvSpPr>
        <p:spPr>
          <a:xfrm>
            <a:off x="466725" y="2170112"/>
            <a:ext cx="2935149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2800"/>
            </a:pPr>
            <a:r>
              <a:t>mass differences:</a:t>
            </a:r>
          </a:p>
          <a:p>
            <a:pPr>
              <a:defRPr sz="2800"/>
            </a:pPr>
            <a:r>
              <a:t>(only 2 are free)</a:t>
            </a:r>
          </a:p>
        </p:txBody>
      </p:sp>
      <p:sp>
        <p:nvSpPr>
          <p:cNvPr id="490" name="what can be varied by humans to study neutrino oscillations:"/>
          <p:cNvSpPr txBox="1"/>
          <p:nvPr/>
        </p:nvSpPr>
        <p:spPr>
          <a:xfrm>
            <a:off x="352425" y="3349625"/>
            <a:ext cx="6667500" cy="90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>
                <a:srgbClr val="008F00"/>
              </a:buClr>
              <a:defRPr sz="280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defRPr>
            </a:lvl1pPr>
          </a:lstStyle>
          <a:p>
            <a:r>
              <a:t>what can be varied by humans to study neutrino oscillations:</a:t>
            </a:r>
          </a:p>
        </p:txBody>
      </p:sp>
      <p:pic>
        <p:nvPicPr>
          <p:cNvPr id="495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974393-972F-E143-A7A2-6EF79BFF0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1203646"/>
            <a:ext cx="2679700" cy="787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5E8711-E142-FC40-A79A-9117CA97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190" y="2219354"/>
            <a:ext cx="4000500" cy="723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7BEFBF-4D00-3E43-88EA-B71D57F17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3813" y="3386253"/>
            <a:ext cx="1474103" cy="959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7C4FC-61AC-1741-B240-3AA1DD0CB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712" y="4370415"/>
            <a:ext cx="3915561" cy="1998853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94F5E5E-AC57-F342-9EAE-07F8D1561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838CE98-8925-5647-B1B8-2C0E20F76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Oscillation Probabilities in vacu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Oscillation Probabilities in vacuum</a:t>
            </a:r>
          </a:p>
        </p:txBody>
      </p:sp>
      <p:pic>
        <p:nvPicPr>
          <p:cNvPr id="502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1st order development in α and s13"/>
          <p:cNvSpPr txBox="1"/>
          <p:nvPr/>
        </p:nvSpPr>
        <p:spPr>
          <a:xfrm>
            <a:off x="3378200" y="990600"/>
            <a:ext cx="359906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buClrTx/>
              <a:buFontTx/>
            </a:pPr>
            <a:r>
              <a:rPr dirty="0"/>
              <a:t>1</a:t>
            </a:r>
            <a:r>
              <a:rPr baseline="31999" dirty="0"/>
              <a:t>st</a:t>
            </a:r>
            <a:r>
              <a:rPr dirty="0"/>
              <a:t> order development in α and s</a:t>
            </a:r>
            <a:r>
              <a:rPr lang="fr-CH" dirty="0"/>
              <a:t>in</a:t>
            </a:r>
            <a:r>
              <a:rPr lang="el-GR" i="1" dirty="0"/>
              <a:t>θ</a:t>
            </a:r>
            <a:r>
              <a:rPr i="1" baseline="-5999" dirty="0"/>
              <a:t>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BA765-DAA5-A34C-8F68-3F77926CB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86" y="1422400"/>
            <a:ext cx="8703014" cy="51482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BFE4A6-F7C9-EE4D-B871-620BC0F8F41D}"/>
              </a:ext>
            </a:extLst>
          </p:cNvPr>
          <p:cNvSpPr txBox="1"/>
          <p:nvPr/>
        </p:nvSpPr>
        <p:spPr>
          <a:xfrm>
            <a:off x="6159062" y="3111897"/>
            <a:ext cx="256833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Not affected by </a:t>
            </a:r>
            <a:r>
              <a:rPr kumimoji="0" lang="el-GR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δ</a:t>
            </a:r>
            <a:r>
              <a:rPr kumimoji="0" lang="fr-CH" sz="2400" b="0" i="0" u="none" strike="noStrike" cap="none" spc="0" normalizeH="0" baseline="-2500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CP</a:t>
            </a:r>
            <a:endParaRPr kumimoji="0" lang="en-GB" sz="2400" b="0" i="0" u="none" strike="noStrike" cap="none" spc="0" normalizeH="0" baseline="-25000" dirty="0">
              <a:ln>
                <a:noFill/>
              </a:ln>
              <a:solidFill>
                <a:srgbClr val="FF0000"/>
              </a:solidFill>
              <a:effectLst/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724A7-A80E-7148-92D2-E3FF480018E5}"/>
              </a:ext>
            </a:extLst>
          </p:cNvPr>
          <p:cNvSpPr txBox="1"/>
          <p:nvPr/>
        </p:nvSpPr>
        <p:spPr>
          <a:xfrm>
            <a:off x="3268717" y="1477393"/>
            <a:ext cx="85792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</a:pPr>
            <a:r>
              <a:rPr kumimoji="0" lang="en-GB" sz="2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~3%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D89FC26-EB4B-454B-B518-F3986C210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C4DF7-0DD0-B344-8E4F-80E1F3E8FD03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C8CB551-6245-C742-9A94-593C580DA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C6A2A52-E600-DE4A-B538-34E34D06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7211" cy="1143000"/>
          </a:xfrm>
          <a:ln/>
        </p:spPr>
        <p:txBody>
          <a:bodyPr rIns="132080">
            <a:noAutofit/>
          </a:bodyPr>
          <a:lstStyle/>
          <a:p>
            <a:r>
              <a:rPr lang="en-US" sz="32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How neutrinos propagate through matter?</a:t>
            </a:r>
            <a:br>
              <a:rPr lang="en-US" sz="32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US" sz="20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</a:t>
            </a:r>
            <a:r>
              <a:rPr lang="en-US" sz="2000" dirty="0" err="1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Mikheyev</a:t>
            </a:r>
            <a:r>
              <a:rPr lang="en-US" sz="20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-Smirnov-</a:t>
            </a:r>
            <a:r>
              <a:rPr lang="en-US" sz="2000" dirty="0" err="1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Wolfenstein</a:t>
            </a:r>
            <a:r>
              <a:rPr lang="en-US" sz="20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effect)</a:t>
            </a:r>
            <a:endParaRPr lang="en-US" sz="2000" dirty="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US"/>
              <a:pPr/>
              <a:t>23</a:t>
            </a:fld>
            <a:endParaRPr lang="en-US"/>
          </a:p>
        </p:txBody>
      </p:sp>
      <p:pic>
        <p:nvPicPr>
          <p:cNvPr id="27659" name="Picture 1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38" y="1543050"/>
            <a:ext cx="3363912" cy="684213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3970" y="911867"/>
            <a:ext cx="2886075" cy="1616075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866" y="2527943"/>
            <a:ext cx="5299879" cy="187231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05805" y="4400261"/>
            <a:ext cx="49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CC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033129" y="4400261"/>
            <a:ext cx="51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NC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29174" y="3102588"/>
            <a:ext cx="207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in "ordinary" matter</a:t>
            </a:r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>
            <p:extLst/>
          </p:nvPr>
        </p:nvGraphicFramePr>
        <p:xfrm>
          <a:off x="523875" y="4760913"/>
          <a:ext cx="8023225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" name="Equation" r:id="rId6" imgW="5702300" imgH="825500" progId="Equation.DSMT4">
                  <p:embed/>
                </p:oleObj>
              </mc:Choice>
              <mc:Fallback>
                <p:oleObj name="Equation" r:id="rId6" imgW="5702300" imgH="825500" progId="Equation.DSMT4">
                  <p:embed/>
                  <p:pic>
                    <p:nvPicPr>
                      <p:cNvPr id="11" name="Obje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3875" y="4760913"/>
                        <a:ext cx="8023225" cy="1160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95831" y="3102588"/>
            <a:ext cx="1397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only for electron neutrinos</a:t>
            </a:r>
          </a:p>
        </p:txBody>
      </p:sp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690154"/>
              </p:ext>
            </p:extLst>
          </p:nvPr>
        </p:nvGraphicFramePr>
        <p:xfrm>
          <a:off x="941388" y="5935500"/>
          <a:ext cx="5508625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8" name="Equation" r:id="rId8" imgW="3581400" imgH="457200" progId="Equation.DSMT4">
                  <p:embed/>
                </p:oleObj>
              </mc:Choice>
              <mc:Fallback>
                <p:oleObj name="Equation" r:id="rId8" imgW="3581400" imgH="457200" progId="Equation.DSMT4">
                  <p:embed/>
                  <p:pic>
                    <p:nvPicPr>
                      <p:cNvPr id="12" name="Objet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1388" y="5935500"/>
                        <a:ext cx="5508625" cy="70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118113" y="6098674"/>
            <a:ext cx="67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with: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6957850" y="606714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(</a:t>
            </a:r>
            <a:r>
              <a:rPr lang="el-GR" i="1" dirty="0" err="1">
                <a:latin typeface="Times New Roman"/>
                <a:cs typeface="Times New Roman"/>
              </a:rPr>
              <a:t>ρ</a:t>
            </a:r>
            <a:r>
              <a:rPr lang="en-US" i="1" dirty="0">
                <a:latin typeface="Times New Roman"/>
                <a:cs typeface="Times New Roman"/>
              </a:rPr>
              <a:t>~3 g/cm</a:t>
            </a:r>
            <a:r>
              <a:rPr lang="en-US" i="1" baseline="30000" dirty="0">
                <a:latin typeface="Times New Roman"/>
                <a:cs typeface="Times New Roman"/>
              </a:rPr>
              <a:t>3</a:t>
            </a:r>
            <a:r>
              <a:rPr lang="en-US" dirty="0">
                <a:latin typeface="Times New Roman"/>
                <a:cs typeface="Times New Roman"/>
              </a:rPr>
              <a:t> for earth crust)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31815D2-975D-664A-81F3-27294A01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1786DA0-2C9E-AF4F-AB8F-11CDE78CE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98953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Autofit/>
          </a:bodyPr>
          <a:lstStyle/>
          <a:p>
            <a:r>
              <a:rPr lang="en-US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Present measurements</a:t>
            </a:r>
            <a:endParaRPr lang="en-US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pic>
        <p:nvPicPr>
          <p:cNvPr id="31814" name="Picture 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29" y="5190998"/>
            <a:ext cx="22447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815" name="Rectangle 71"/>
          <p:cNvSpPr>
            <a:spLocks/>
          </p:cNvSpPr>
          <p:nvPr/>
        </p:nvSpPr>
        <p:spPr bwMode="auto">
          <a:xfrm>
            <a:off x="164366" y="4845400"/>
            <a:ext cx="24399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We can then write:</a:t>
            </a:r>
          </a:p>
        </p:txBody>
      </p:sp>
      <p:sp>
        <p:nvSpPr>
          <p:cNvPr id="31745" name="Line 1"/>
          <p:cNvSpPr>
            <a:spLocks noChangeShapeType="1"/>
          </p:cNvSpPr>
          <p:nvPr/>
        </p:nvSpPr>
        <p:spPr bwMode="auto">
          <a:xfrm>
            <a:off x="4770257" y="4894679"/>
            <a:ext cx="0" cy="76665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46" name="Line 2"/>
          <p:cNvSpPr>
            <a:spLocks noChangeShapeType="1"/>
          </p:cNvSpPr>
          <p:nvPr/>
        </p:nvSpPr>
        <p:spPr bwMode="auto">
          <a:xfrm flipH="1">
            <a:off x="4770257" y="4467605"/>
            <a:ext cx="2966" cy="34254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4770257" y="3164140"/>
            <a:ext cx="0" cy="1207077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H="1">
            <a:off x="4365426" y="1918508"/>
            <a:ext cx="2966" cy="3962296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rot="10800000" flipH="1">
            <a:off x="4239381" y="3131516"/>
            <a:ext cx="240229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rot="10800000" flipH="1">
            <a:off x="4239381" y="4433498"/>
            <a:ext cx="240229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55" name="Line 11"/>
          <p:cNvSpPr>
            <a:spLocks noChangeShapeType="1"/>
          </p:cNvSpPr>
          <p:nvPr/>
        </p:nvSpPr>
        <p:spPr bwMode="auto">
          <a:xfrm rot="10800000" flipH="1">
            <a:off x="4239381" y="4860572"/>
            <a:ext cx="240229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486" y="2879424"/>
            <a:ext cx="382587" cy="406313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486" y="4193269"/>
            <a:ext cx="382587" cy="406313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5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3486" y="4609963"/>
            <a:ext cx="382587" cy="406313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5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357" y="5551601"/>
            <a:ext cx="229848" cy="275818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60" name="Line 16"/>
          <p:cNvSpPr>
            <a:spLocks noChangeShapeType="1"/>
          </p:cNvSpPr>
          <p:nvPr/>
        </p:nvSpPr>
        <p:spPr bwMode="auto">
          <a:xfrm rot="10800000" flipH="1">
            <a:off x="4251244" y="5653921"/>
            <a:ext cx="4505035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pic>
        <p:nvPicPr>
          <p:cNvPr id="3176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1527" y="5551601"/>
            <a:ext cx="229848" cy="275818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62" name="Rectangle 18"/>
          <p:cNvSpPr>
            <a:spLocks/>
          </p:cNvSpPr>
          <p:nvPr/>
        </p:nvSpPr>
        <p:spPr bwMode="auto">
          <a:xfrm>
            <a:off x="4573032" y="4807188"/>
            <a:ext cx="1720158" cy="97871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63" name="Rectangle 19"/>
          <p:cNvSpPr>
            <a:spLocks/>
          </p:cNvSpPr>
          <p:nvPr/>
        </p:nvSpPr>
        <p:spPr bwMode="auto">
          <a:xfrm>
            <a:off x="5646647" y="4807188"/>
            <a:ext cx="437455" cy="97871"/>
          </a:xfrm>
          <a:prstGeom prst="rect">
            <a:avLst/>
          </a:prstGeom>
          <a:solidFill>
            <a:srgbClr val="408000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64" name="Rectangle 20"/>
          <p:cNvSpPr>
            <a:spLocks/>
          </p:cNvSpPr>
          <p:nvPr/>
        </p:nvSpPr>
        <p:spPr bwMode="auto">
          <a:xfrm>
            <a:off x="4573032" y="4807188"/>
            <a:ext cx="1292623" cy="9787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65" name="Rectangle 21"/>
          <p:cNvSpPr>
            <a:spLocks/>
          </p:cNvSpPr>
          <p:nvPr/>
        </p:nvSpPr>
        <p:spPr bwMode="auto">
          <a:xfrm>
            <a:off x="6084102" y="4807188"/>
            <a:ext cx="219468" cy="97871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66" name="Rectangle 22"/>
          <p:cNvSpPr>
            <a:spLocks/>
          </p:cNvSpPr>
          <p:nvPr/>
        </p:nvSpPr>
        <p:spPr bwMode="auto">
          <a:xfrm>
            <a:off x="4573032" y="4368251"/>
            <a:ext cx="1720158" cy="99354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67" name="Rectangle 23"/>
          <p:cNvSpPr>
            <a:spLocks/>
          </p:cNvSpPr>
          <p:nvPr/>
        </p:nvSpPr>
        <p:spPr bwMode="auto">
          <a:xfrm>
            <a:off x="5219574" y="4368251"/>
            <a:ext cx="557569" cy="99354"/>
          </a:xfrm>
          <a:prstGeom prst="rect">
            <a:avLst/>
          </a:prstGeom>
          <a:solidFill>
            <a:srgbClr val="408000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68" name="Rectangle 24"/>
          <p:cNvSpPr>
            <a:spLocks/>
          </p:cNvSpPr>
          <p:nvPr/>
        </p:nvSpPr>
        <p:spPr bwMode="auto">
          <a:xfrm>
            <a:off x="4573032" y="4368251"/>
            <a:ext cx="646542" cy="9935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69" name="Rectangle 25"/>
          <p:cNvSpPr>
            <a:spLocks/>
          </p:cNvSpPr>
          <p:nvPr/>
        </p:nvSpPr>
        <p:spPr bwMode="auto">
          <a:xfrm>
            <a:off x="5777143" y="4368251"/>
            <a:ext cx="516048" cy="99354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0" name="Rectangle 26"/>
          <p:cNvSpPr>
            <a:spLocks/>
          </p:cNvSpPr>
          <p:nvPr/>
        </p:nvSpPr>
        <p:spPr bwMode="auto">
          <a:xfrm>
            <a:off x="4573032" y="3064786"/>
            <a:ext cx="1720158" cy="99354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1" name="Rectangle 27"/>
          <p:cNvSpPr>
            <a:spLocks/>
          </p:cNvSpPr>
          <p:nvPr/>
        </p:nvSpPr>
        <p:spPr bwMode="auto">
          <a:xfrm>
            <a:off x="4573032" y="3065578"/>
            <a:ext cx="81560" cy="8842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2" name="Rectangle 28"/>
          <p:cNvSpPr>
            <a:spLocks/>
          </p:cNvSpPr>
          <p:nvPr/>
        </p:nvSpPr>
        <p:spPr bwMode="auto">
          <a:xfrm>
            <a:off x="4654591" y="3065578"/>
            <a:ext cx="794832" cy="88421"/>
          </a:xfrm>
          <a:prstGeom prst="rect">
            <a:avLst/>
          </a:prstGeom>
          <a:solidFill>
            <a:srgbClr val="408000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3" name="Rectangle 29"/>
          <p:cNvSpPr>
            <a:spLocks/>
          </p:cNvSpPr>
          <p:nvPr/>
        </p:nvSpPr>
        <p:spPr bwMode="auto">
          <a:xfrm>
            <a:off x="5449423" y="3064786"/>
            <a:ext cx="843767" cy="99354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4" name="Rectangle 30"/>
          <p:cNvSpPr>
            <a:spLocks/>
          </p:cNvSpPr>
          <p:nvPr/>
        </p:nvSpPr>
        <p:spPr bwMode="auto">
          <a:xfrm>
            <a:off x="6084102" y="1894782"/>
            <a:ext cx="317340" cy="9787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5" name="Rectangle 31"/>
          <p:cNvSpPr>
            <a:spLocks/>
          </p:cNvSpPr>
          <p:nvPr/>
        </p:nvSpPr>
        <p:spPr bwMode="auto">
          <a:xfrm>
            <a:off x="6084102" y="2212121"/>
            <a:ext cx="317340" cy="97871"/>
          </a:xfrm>
          <a:prstGeom prst="rect">
            <a:avLst/>
          </a:prstGeom>
          <a:solidFill>
            <a:srgbClr val="408000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6" name="Rectangle 32"/>
          <p:cNvSpPr>
            <a:spLocks/>
          </p:cNvSpPr>
          <p:nvPr/>
        </p:nvSpPr>
        <p:spPr bwMode="auto">
          <a:xfrm>
            <a:off x="6084102" y="2539841"/>
            <a:ext cx="317340" cy="99354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77" name="Rectangle 33"/>
          <p:cNvSpPr>
            <a:spLocks/>
          </p:cNvSpPr>
          <p:nvPr/>
        </p:nvSpPr>
        <p:spPr bwMode="auto">
          <a:xfrm>
            <a:off x="5974368" y="1785047"/>
            <a:ext cx="854148" cy="974263"/>
          </a:xfrm>
          <a:prstGeom prst="rect">
            <a:avLst/>
          </a:prstGeom>
          <a:noFill/>
          <a:ln w="9525" cap="flat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pic>
        <p:nvPicPr>
          <p:cNvPr id="31778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929" y="1740561"/>
            <a:ext cx="329203" cy="404831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79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929" y="2069763"/>
            <a:ext cx="382587" cy="459697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80" name="Picture 3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929" y="2387103"/>
            <a:ext cx="354411" cy="430040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83" name="Rectangle 39"/>
          <p:cNvSpPr>
            <a:spLocks/>
          </p:cNvSpPr>
          <p:nvPr/>
        </p:nvSpPr>
        <p:spPr bwMode="auto">
          <a:xfrm>
            <a:off x="5032729" y="4992550"/>
            <a:ext cx="292131" cy="438937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800">
                <a:solidFill>
                  <a:schemeClr val="tx1"/>
                </a:solidFill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?</a:t>
            </a:r>
          </a:p>
        </p:txBody>
      </p:sp>
      <p:pic>
        <p:nvPicPr>
          <p:cNvPr id="31784" name="Picture 4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202" y="1408392"/>
            <a:ext cx="486390" cy="430040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85" name="Line 41"/>
          <p:cNvSpPr>
            <a:spLocks noChangeShapeType="1"/>
          </p:cNvSpPr>
          <p:nvPr/>
        </p:nvSpPr>
        <p:spPr bwMode="auto">
          <a:xfrm flipH="1">
            <a:off x="8669982" y="1917194"/>
            <a:ext cx="2968" cy="396361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86" name="Line 42"/>
          <p:cNvSpPr>
            <a:spLocks noChangeShapeType="1"/>
          </p:cNvSpPr>
          <p:nvPr/>
        </p:nvSpPr>
        <p:spPr bwMode="auto">
          <a:xfrm rot="10800000" flipH="1">
            <a:off x="8543858" y="3130604"/>
            <a:ext cx="240377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87" name="Line 43"/>
          <p:cNvSpPr>
            <a:spLocks noChangeShapeType="1"/>
          </p:cNvSpPr>
          <p:nvPr/>
        </p:nvSpPr>
        <p:spPr bwMode="auto">
          <a:xfrm rot="10800000" flipH="1">
            <a:off x="8543858" y="3568204"/>
            <a:ext cx="240377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88" name="Line 44"/>
          <p:cNvSpPr>
            <a:spLocks noChangeShapeType="1"/>
          </p:cNvSpPr>
          <p:nvPr/>
        </p:nvSpPr>
        <p:spPr bwMode="auto">
          <a:xfrm rot="10800000" flipH="1">
            <a:off x="8543858" y="4861717"/>
            <a:ext cx="240377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pic>
        <p:nvPicPr>
          <p:cNvPr id="31789" name="Picture 4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7527" y="4609541"/>
            <a:ext cx="382822" cy="406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90" name="Picture 4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5656" y="2879912"/>
            <a:ext cx="384306" cy="40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91" name="Picture 4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7527" y="3307127"/>
            <a:ext cx="382822" cy="40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92" name="Rectangle 48"/>
          <p:cNvSpPr>
            <a:spLocks/>
          </p:cNvSpPr>
          <p:nvPr/>
        </p:nvSpPr>
        <p:spPr bwMode="auto">
          <a:xfrm>
            <a:off x="6730645" y="4796448"/>
            <a:ext cx="1719733" cy="97904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93" name="Rectangle 49"/>
          <p:cNvSpPr>
            <a:spLocks/>
          </p:cNvSpPr>
          <p:nvPr/>
        </p:nvSpPr>
        <p:spPr bwMode="auto">
          <a:xfrm>
            <a:off x="6730645" y="3075719"/>
            <a:ext cx="1719733" cy="99387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94" name="Rectangle 50"/>
          <p:cNvSpPr>
            <a:spLocks/>
          </p:cNvSpPr>
          <p:nvPr/>
        </p:nvSpPr>
        <p:spPr bwMode="auto">
          <a:xfrm>
            <a:off x="7376101" y="3075719"/>
            <a:ext cx="559396" cy="99387"/>
          </a:xfrm>
          <a:prstGeom prst="rect">
            <a:avLst/>
          </a:prstGeom>
          <a:solidFill>
            <a:srgbClr val="4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95" name="Rectangle 51"/>
          <p:cNvSpPr>
            <a:spLocks/>
          </p:cNvSpPr>
          <p:nvPr/>
        </p:nvSpPr>
        <p:spPr bwMode="auto">
          <a:xfrm>
            <a:off x="6730645" y="3075719"/>
            <a:ext cx="645456" cy="993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96" name="Rectangle 52"/>
          <p:cNvSpPr>
            <a:spLocks/>
          </p:cNvSpPr>
          <p:nvPr/>
        </p:nvSpPr>
        <p:spPr bwMode="auto">
          <a:xfrm>
            <a:off x="7935497" y="3075719"/>
            <a:ext cx="514881" cy="993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97" name="Rectangle 53"/>
          <p:cNvSpPr>
            <a:spLocks/>
          </p:cNvSpPr>
          <p:nvPr/>
        </p:nvSpPr>
        <p:spPr bwMode="auto">
          <a:xfrm>
            <a:off x="6730645" y="4796448"/>
            <a:ext cx="1719733" cy="97904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98" name="Rectangle 54"/>
          <p:cNvSpPr>
            <a:spLocks/>
          </p:cNvSpPr>
          <p:nvPr/>
        </p:nvSpPr>
        <p:spPr bwMode="auto">
          <a:xfrm>
            <a:off x="6730645" y="4796448"/>
            <a:ext cx="20773" cy="97904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799" name="Rectangle 55"/>
          <p:cNvSpPr>
            <a:spLocks/>
          </p:cNvSpPr>
          <p:nvPr/>
        </p:nvSpPr>
        <p:spPr bwMode="auto">
          <a:xfrm>
            <a:off x="6751418" y="4796448"/>
            <a:ext cx="854673" cy="97904"/>
          </a:xfrm>
          <a:prstGeom prst="rect">
            <a:avLst/>
          </a:prstGeom>
          <a:solidFill>
            <a:srgbClr val="4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0" name="Rectangle 56"/>
          <p:cNvSpPr>
            <a:spLocks/>
          </p:cNvSpPr>
          <p:nvPr/>
        </p:nvSpPr>
        <p:spPr bwMode="auto">
          <a:xfrm>
            <a:off x="6730645" y="4796448"/>
            <a:ext cx="69739" cy="1082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1" name="Rectangle 57"/>
          <p:cNvSpPr>
            <a:spLocks/>
          </p:cNvSpPr>
          <p:nvPr/>
        </p:nvSpPr>
        <p:spPr bwMode="auto">
          <a:xfrm>
            <a:off x="7606092" y="4796448"/>
            <a:ext cx="844287" cy="9790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2" name="Rectangle 58"/>
          <p:cNvSpPr>
            <a:spLocks/>
          </p:cNvSpPr>
          <p:nvPr/>
        </p:nvSpPr>
        <p:spPr bwMode="auto">
          <a:xfrm>
            <a:off x="6730645" y="3525185"/>
            <a:ext cx="1719733" cy="99387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3" name="Rectangle 59"/>
          <p:cNvSpPr>
            <a:spLocks/>
          </p:cNvSpPr>
          <p:nvPr/>
        </p:nvSpPr>
        <p:spPr bwMode="auto">
          <a:xfrm>
            <a:off x="7803438" y="3525185"/>
            <a:ext cx="455529" cy="99387"/>
          </a:xfrm>
          <a:prstGeom prst="rect">
            <a:avLst/>
          </a:prstGeom>
          <a:solidFill>
            <a:srgbClr val="408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4" name="Rectangle 60"/>
          <p:cNvSpPr>
            <a:spLocks/>
          </p:cNvSpPr>
          <p:nvPr/>
        </p:nvSpPr>
        <p:spPr bwMode="auto">
          <a:xfrm>
            <a:off x="6730645" y="3525185"/>
            <a:ext cx="1284978" cy="993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5" name="Rectangle 61"/>
          <p:cNvSpPr>
            <a:spLocks/>
          </p:cNvSpPr>
          <p:nvPr/>
        </p:nvSpPr>
        <p:spPr bwMode="auto">
          <a:xfrm>
            <a:off x="8258967" y="3525185"/>
            <a:ext cx="201798" cy="993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6" name="Line 62"/>
          <p:cNvSpPr>
            <a:spLocks noChangeShapeType="1"/>
          </p:cNvSpPr>
          <p:nvPr/>
        </p:nvSpPr>
        <p:spPr bwMode="auto">
          <a:xfrm flipH="1">
            <a:off x="6938378" y="3164722"/>
            <a:ext cx="0" cy="360463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7" name="Line 63"/>
          <p:cNvSpPr>
            <a:spLocks noChangeShapeType="1"/>
          </p:cNvSpPr>
          <p:nvPr/>
        </p:nvSpPr>
        <p:spPr bwMode="auto">
          <a:xfrm>
            <a:off x="6938378" y="3612705"/>
            <a:ext cx="0" cy="118671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08" name="Line 64"/>
          <p:cNvSpPr>
            <a:spLocks noChangeShapeType="1"/>
          </p:cNvSpPr>
          <p:nvPr/>
        </p:nvSpPr>
        <p:spPr bwMode="auto">
          <a:xfrm flipH="1">
            <a:off x="6938378" y="4894352"/>
            <a:ext cx="0" cy="766911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600"/>
          </a:p>
        </p:txBody>
      </p:sp>
      <p:sp>
        <p:nvSpPr>
          <p:cNvPr id="31811" name="Rectangle 67"/>
          <p:cNvSpPr>
            <a:spLocks/>
          </p:cNvSpPr>
          <p:nvPr/>
        </p:nvSpPr>
        <p:spPr bwMode="auto">
          <a:xfrm>
            <a:off x="7091210" y="4993739"/>
            <a:ext cx="292310" cy="43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800">
                <a:solidFill>
                  <a:schemeClr val="tx1"/>
                </a:solidFill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?</a:t>
            </a:r>
          </a:p>
        </p:txBody>
      </p:sp>
      <p:pic>
        <p:nvPicPr>
          <p:cNvPr id="31812" name="Picture 6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5603" y="1408392"/>
            <a:ext cx="486689" cy="42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816" name="Rectangle 72"/>
          <p:cNvSpPr>
            <a:spLocks/>
          </p:cNvSpPr>
          <p:nvPr/>
        </p:nvSpPr>
        <p:spPr bwMode="auto">
          <a:xfrm>
            <a:off x="4442537" y="5809625"/>
            <a:ext cx="1702068" cy="246221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normal hierarchy</a:t>
            </a:r>
          </a:p>
        </p:txBody>
      </p:sp>
      <p:sp>
        <p:nvSpPr>
          <p:cNvPr id="31817" name="Rectangle 73"/>
          <p:cNvSpPr>
            <a:spLocks/>
          </p:cNvSpPr>
          <p:nvPr/>
        </p:nvSpPr>
        <p:spPr bwMode="auto">
          <a:xfrm>
            <a:off x="6625359" y="5809625"/>
            <a:ext cx="2823432" cy="391484"/>
          </a:xfrm>
          <a:prstGeom prst="rect">
            <a:avLst/>
          </a:prstGeom>
          <a:noFill/>
          <a:ln>
            <a:noFill/>
          </a:ln>
          <a:effectLst>
            <a:outerShdw blurRad="12700" dist="50800" dir="2700000" algn="ctr" rotWithShape="0">
              <a:srgbClr val="C0C0C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6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inverted hierarchy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-16141" y="2634113"/>
            <a:ext cx="2755900" cy="1037035"/>
            <a:chOff x="63500" y="3570428"/>
            <a:chExt cx="2755900" cy="1037035"/>
          </a:xfrm>
        </p:grpSpPr>
        <p:sp>
          <p:nvSpPr>
            <p:cNvPr id="31818" name="Oval 74"/>
            <p:cNvSpPr>
              <a:spLocks/>
            </p:cNvSpPr>
            <p:nvPr/>
          </p:nvSpPr>
          <p:spPr bwMode="auto">
            <a:xfrm>
              <a:off x="63500" y="3570428"/>
              <a:ext cx="2755900" cy="1037035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31819" name="Rectangle 75"/>
            <p:cNvSpPr>
              <a:spLocks/>
            </p:cNvSpPr>
            <p:nvPr/>
          </p:nvSpPr>
          <p:spPr bwMode="auto">
            <a:xfrm>
              <a:off x="622300" y="4239163"/>
              <a:ext cx="106035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 dirty="0">
                  <a:solidFill>
                    <a:srgbClr val="A40800"/>
                  </a:solidFill>
                  <a:latin typeface="Times New Roman" charset="0"/>
                  <a:ea typeface="Times New Roman" charset="0"/>
                  <a:cs typeface="Times New Roman" charset="0"/>
                  <a:sym typeface="Comic Sans MS" charset="0"/>
                </a:rPr>
                <a:t>up to 2011</a:t>
              </a:r>
            </a:p>
          </p:txBody>
        </p:sp>
        <p:graphicFrame>
          <p:nvGraphicFramePr>
            <p:cNvPr id="6" name="Objet 5"/>
            <p:cNvGraphicFramePr>
              <a:graphicFrameLocks noChangeAspect="1"/>
            </p:cNvGraphicFramePr>
            <p:nvPr>
              <p:extLst/>
            </p:nvPr>
          </p:nvGraphicFramePr>
          <p:xfrm>
            <a:off x="482044" y="4034623"/>
            <a:ext cx="192405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3" name="Equation" r:id="rId17" imgW="1282700" imgH="203200" progId="Equation.DSMT4">
                    <p:embed/>
                  </p:oleObj>
                </mc:Choice>
                <mc:Fallback>
                  <p:oleObj name="Equation" r:id="rId17" imgW="1282700" imgH="203200" progId="Equation.DSMT4">
                    <p:embed/>
                    <p:pic>
                      <p:nvPicPr>
                        <p:cNvPr id="6" name="Objet 5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482044" y="4034623"/>
                          <a:ext cx="192405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" name="ZoneTexte 7"/>
          <p:cNvSpPr txBox="1"/>
          <p:nvPr/>
        </p:nvSpPr>
        <p:spPr>
          <a:xfrm>
            <a:off x="171780" y="4073608"/>
            <a:ext cx="246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~</a:t>
            </a:r>
            <a:r>
              <a:rPr lang="el-GR" b="1" dirty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b="1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 (almost) unknown</a:t>
            </a:r>
            <a:endParaRPr lang="en-US" b="1" baseline="-25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350" y="1191556"/>
            <a:ext cx="3965945" cy="1833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7497" y="5235304"/>
            <a:ext cx="2165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"large" mass splitting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449084" y="5656561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"small" mass splitting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75741" y="4543190"/>
            <a:ext cx="1066003" cy="2024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72887" y="3608442"/>
            <a:ext cx="1208158" cy="2293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10400" y="3250333"/>
            <a:ext cx="1066003" cy="202406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94425" y="4109944"/>
            <a:ext cx="1208158" cy="229397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B49A76-46B8-9642-9875-ECD15C224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7CECB29-D761-DA42-995A-EE84C0F5A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61381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sz="40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br>
              <a:rPr lang="en-US" sz="40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US" sz="22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(neutrino beams)</a:t>
            </a:r>
            <a:endParaRPr lang="en-US" sz="1600" dirty="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US"/>
              <a:pPr/>
              <a:t>25</a:t>
            </a:fld>
            <a:endParaRPr lang="en-US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/>
          </p:nvPr>
        </p:nvGraphicFramePr>
        <p:xfrm>
          <a:off x="412538" y="1000545"/>
          <a:ext cx="7664450" cy="340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" name="Equation" r:id="rId3" imgW="4686300" imgH="2082800" progId="Equation.DSMT4">
                  <p:embed/>
                </p:oleObj>
              </mc:Choice>
              <mc:Fallback>
                <p:oleObj name="Equation" r:id="rId3" imgW="4686300" imgH="2082800" progId="Equation.DSMT4">
                  <p:embed/>
                  <p:pic>
                    <p:nvPicPr>
                      <p:cNvPr id="4" name="Obje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2538" y="1000545"/>
                        <a:ext cx="7664450" cy="3408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5136747" y="2670979"/>
            <a:ext cx="892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"solar"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362869" y="976502"/>
            <a:ext cx="1647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"atmospheric"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185914" y="1801815"/>
            <a:ext cx="1618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"interference"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099074" y="4208852"/>
            <a:ext cx="1482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matter effect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063220" y="4717252"/>
            <a:ext cx="303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l-GR" sz="2000" dirty="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fr-CH" sz="2000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CP</a:t>
            </a:r>
            <a:r>
              <a:rPr lang="fr-CH" sz="2000" dirty="0">
                <a:solidFill>
                  <a:srgbClr val="008000"/>
                </a:solidFill>
                <a:latin typeface="Times New Roman"/>
                <a:cs typeface="Times New Roman"/>
              </a:rPr>
              <a:t> dependence,</a:t>
            </a: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sizable matter effect for long baselines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3415" y="4466364"/>
            <a:ext cx="5908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for antimatter: </a:t>
            </a:r>
            <a:r>
              <a:rPr lang="el-GR" sz="2000" dirty="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fr-CH" sz="2000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CP</a:t>
            </a:r>
            <a:r>
              <a:rPr lang="fr-CH" sz="2000" dirty="0">
                <a:solidFill>
                  <a:srgbClr val="008000"/>
                </a:solidFill>
                <a:latin typeface="Times New Roman"/>
                <a:cs typeface="Times New Roman"/>
              </a:rPr>
              <a:t> →-</a:t>
            </a:r>
            <a:r>
              <a:rPr lang="el-GR" sz="2000" dirty="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fr-CH" sz="2000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CP </a:t>
            </a:r>
            <a:r>
              <a:rPr lang="fr-CH" sz="2000" dirty="0">
                <a:solidFill>
                  <a:srgbClr val="008000"/>
                </a:solidFill>
                <a:latin typeface="Times New Roman"/>
                <a:cs typeface="Times New Roman"/>
              </a:rPr>
              <a:t>and </a:t>
            </a:r>
            <a:r>
              <a:rPr lang="fr-CH" sz="2000" i="1" dirty="0">
                <a:solidFill>
                  <a:srgbClr val="008000"/>
                </a:solidFill>
                <a:latin typeface="Times New Roman"/>
                <a:cs typeface="Times New Roman"/>
              </a:rPr>
              <a:t>a</a:t>
            </a:r>
            <a:r>
              <a:rPr lang="fr-CH" sz="2000" dirty="0">
                <a:solidFill>
                  <a:srgbClr val="008000"/>
                </a:solidFill>
                <a:latin typeface="Times New Roman"/>
                <a:cs typeface="Times New Roman"/>
              </a:rPr>
              <a:t>→-</a:t>
            </a:r>
            <a:r>
              <a:rPr lang="fr-CH" sz="2000" i="1" dirty="0">
                <a:solidFill>
                  <a:srgbClr val="008000"/>
                </a:solidFill>
                <a:latin typeface="Times New Roman"/>
                <a:cs typeface="Times New Roman"/>
              </a:rPr>
              <a:t>a</a:t>
            </a:r>
          </a:p>
          <a:p>
            <a:pPr marL="342900" indent="-342900">
              <a:buFont typeface="Arial"/>
              <a:buChar char="•"/>
            </a:pPr>
            <a:r>
              <a:rPr lang="fr-CH" sz="2000" dirty="0">
                <a:solidFill>
                  <a:srgbClr val="008000"/>
                </a:solidFill>
                <a:latin typeface="Times New Roman"/>
                <a:cs typeface="Times New Roman"/>
              </a:rPr>
              <a:t>fake matter/antimatter asymetry due to matter effect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for NH: </a:t>
            </a:r>
            <a:r>
              <a:rPr lang="el-GR" sz="2000" dirty="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m</a:t>
            </a:r>
            <a:r>
              <a:rPr lang="en-US" sz="2000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31</a:t>
            </a:r>
            <a:r>
              <a:rPr lang="en-US" sz="2000" baseline="30000" dirty="0">
                <a:solidFill>
                  <a:srgbClr val="008000"/>
                </a:solidFill>
                <a:latin typeface="Times New Roman"/>
                <a:cs typeface="Times New Roman"/>
              </a:rPr>
              <a:t>2</a:t>
            </a:r>
            <a:r>
              <a:rPr lang="fr-CH" sz="2000" dirty="0">
                <a:solidFill>
                  <a:srgbClr val="008000"/>
                </a:solidFill>
                <a:latin typeface="Times New Roman"/>
                <a:cs typeface="Times New Roman"/>
              </a:rPr>
              <a:t>→|</a:t>
            </a:r>
            <a:r>
              <a:rPr lang="el-GR" sz="2000" dirty="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m</a:t>
            </a:r>
            <a:r>
              <a:rPr lang="en-US" sz="2000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31</a:t>
            </a:r>
            <a:r>
              <a:rPr lang="en-US" sz="2000" baseline="30000" dirty="0">
                <a:solidFill>
                  <a:srgbClr val="008000"/>
                </a:solidFill>
                <a:latin typeface="Times New Roman"/>
                <a:cs typeface="Times New Roman"/>
              </a:rPr>
              <a:t>2</a:t>
            </a:r>
            <a:r>
              <a:rPr lang="fr-CH" sz="2000" dirty="0">
                <a:solidFill>
                  <a:srgbClr val="008000"/>
                </a:solidFill>
                <a:latin typeface="Times New Roman"/>
                <a:cs typeface="Times New Roman"/>
              </a:rPr>
              <a:t>|</a:t>
            </a:r>
          </a:p>
          <a:p>
            <a:pPr marL="342900" indent="-342900">
              <a:buFont typeface="Arial"/>
              <a:buChar char="•"/>
            </a:pPr>
            <a:r>
              <a:rPr lang="fr-CH" sz="2000" dirty="0">
                <a:solidFill>
                  <a:srgbClr val="008000"/>
                </a:solidFill>
                <a:latin typeface="Times New Roman"/>
                <a:cs typeface="Times New Roman"/>
              </a:rPr>
              <a:t>for IH: </a:t>
            </a:r>
            <a:r>
              <a:rPr lang="el-GR" sz="2000" dirty="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m</a:t>
            </a:r>
            <a:r>
              <a:rPr lang="en-US" sz="2000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31</a:t>
            </a:r>
            <a:r>
              <a:rPr lang="en-US" sz="2000" baseline="30000" dirty="0">
                <a:solidFill>
                  <a:srgbClr val="008000"/>
                </a:solidFill>
                <a:latin typeface="Times New Roman"/>
                <a:cs typeface="Times New Roman"/>
              </a:rPr>
              <a:t>2</a:t>
            </a:r>
            <a:r>
              <a:rPr lang="fr-CH" sz="2000" dirty="0">
                <a:solidFill>
                  <a:srgbClr val="008000"/>
                </a:solidFill>
                <a:latin typeface="Times New Roman"/>
                <a:cs typeface="Times New Roman"/>
              </a:rPr>
              <a:t>→-|</a:t>
            </a:r>
            <a:r>
              <a:rPr lang="el-GR" sz="2000" dirty="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m</a:t>
            </a:r>
            <a:r>
              <a:rPr lang="en-US" sz="2000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31</a:t>
            </a:r>
            <a:r>
              <a:rPr lang="en-US" sz="2000" baseline="30000" dirty="0">
                <a:solidFill>
                  <a:srgbClr val="008000"/>
                </a:solidFill>
                <a:latin typeface="Times New Roman"/>
                <a:cs typeface="Times New Roman"/>
              </a:rPr>
              <a:t>2</a:t>
            </a:r>
            <a:r>
              <a:rPr lang="fr-CH" sz="2000" dirty="0">
                <a:solidFill>
                  <a:srgbClr val="008000"/>
                </a:solidFill>
                <a:latin typeface="Times New Roman"/>
                <a:cs typeface="Times New Roman"/>
              </a:rPr>
              <a:t>|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93087" y="5927133"/>
            <a:ext cx="8618888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if </a:t>
            </a:r>
            <a:r>
              <a:rPr lang="el-GR" dirty="0">
                <a:latin typeface="Times New Roman"/>
                <a:cs typeface="Times New Roman"/>
              </a:rPr>
              <a:t>θ</a:t>
            </a:r>
            <a:r>
              <a:rPr lang="en-US" baseline="-25000" dirty="0">
                <a:latin typeface="Times New Roman"/>
                <a:cs typeface="Times New Roman"/>
              </a:rPr>
              <a:t>13</a:t>
            </a:r>
            <a:r>
              <a:rPr lang="en-US" dirty="0">
                <a:latin typeface="Times New Roman"/>
                <a:cs typeface="Times New Roman"/>
              </a:rPr>
              <a:t>~0 → oscillation probability not sensitive to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→ impossible to observe CP violation in the leptonic sector.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3484462" y="1910579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>
            <a:off x="6317623" y="3864390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eur droit 7"/>
          <p:cNvCxnSpPr/>
          <p:nvPr/>
        </p:nvCxnSpPr>
        <p:spPr>
          <a:xfrm>
            <a:off x="5991973" y="4608962"/>
            <a:ext cx="0" cy="1123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4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Why to measure MH?</a:t>
            </a:r>
            <a:endParaRPr lang="en-US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43420" y="1291812"/>
            <a:ext cx="31371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indent="-184150">
              <a:spcAft>
                <a:spcPts val="1200"/>
              </a:spcAft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The oscillation parameter values (slightly or strongly) depend on the mass hierarchy and this avoids precision measurements and checks of the </a:t>
            </a:r>
            <a:r>
              <a:rPr lang="en-GB" sz="2000" dirty="0" err="1">
                <a:latin typeface="Times New Roman"/>
                <a:cs typeface="Times New Roman"/>
              </a:rPr>
              <a:t>unitarity</a:t>
            </a:r>
            <a:r>
              <a:rPr lang="en-GB" sz="2000" dirty="0">
                <a:latin typeface="Times New Roman"/>
                <a:cs typeface="Times New Roman"/>
              </a:rPr>
              <a:t> of the mixing matrix.</a:t>
            </a:r>
          </a:p>
          <a:p>
            <a:pPr marL="184150" indent="-184150">
              <a:spcAft>
                <a:spcPts val="1200"/>
              </a:spcAft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This also significantly reduces the CPV discovery performance of future projects.</a:t>
            </a:r>
          </a:p>
          <a:p>
            <a:pPr marL="184150" indent="-184150">
              <a:spcAft>
                <a:spcPts val="1200"/>
              </a:spcAft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Reject many theoretical models.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3A4D9-B104-584F-A280-8B3CA30C7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C4CA7D-1DAA-FC44-B62E-D76B0E1D3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9F093-E9A3-BC4C-B71E-9A1B3FCE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888" y="991475"/>
            <a:ext cx="5435223" cy="5367283"/>
          </a:xfrm>
          <a:prstGeom prst="rect">
            <a:avLst/>
          </a:prstGeom>
        </p:spPr>
      </p:pic>
      <p:grpSp>
        <p:nvGrpSpPr>
          <p:cNvPr id="15" name="Grouper 14"/>
          <p:cNvGrpSpPr/>
          <p:nvPr/>
        </p:nvGrpSpPr>
        <p:grpSpPr>
          <a:xfrm>
            <a:off x="3942639" y="2635377"/>
            <a:ext cx="893518" cy="622829"/>
            <a:chOff x="575316" y="5460223"/>
            <a:chExt cx="893518" cy="622829"/>
          </a:xfrm>
        </p:grpSpPr>
        <p:cxnSp>
          <p:nvCxnSpPr>
            <p:cNvPr id="13" name="Connecteur droit 12"/>
            <p:cNvCxnSpPr/>
            <p:nvPr/>
          </p:nvCxnSpPr>
          <p:spPr>
            <a:xfrm>
              <a:off x="575316" y="5699169"/>
              <a:ext cx="36907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990380" y="5460223"/>
              <a:ext cx="4784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  <a:latin typeface="Comic Sans MS"/>
                  <a:cs typeface="Comic Sans MS"/>
                </a:rPr>
                <a:t>NH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85" name="Connecteur droit 84"/>
            <p:cNvCxnSpPr/>
            <p:nvPr/>
          </p:nvCxnSpPr>
          <p:spPr>
            <a:xfrm>
              <a:off x="575316" y="6014221"/>
              <a:ext cx="369071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/>
            <p:cNvSpPr/>
            <p:nvPr/>
          </p:nvSpPr>
          <p:spPr>
            <a:xfrm>
              <a:off x="990380" y="5775275"/>
              <a:ext cx="4784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>
                  <a:solidFill>
                    <a:srgbClr val="0000FF"/>
                  </a:solidFill>
                  <a:latin typeface="Comic Sans MS"/>
                  <a:cs typeface="Comic Sans MS"/>
                </a:rPr>
                <a:t>NH</a:t>
              </a:r>
              <a:endParaRPr lang="en-GB" sz="1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469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5" y="911867"/>
            <a:ext cx="5166305" cy="4678577"/>
          </a:xfrm>
          <a:prstGeom prst="rect">
            <a:avLst/>
          </a:prstGeom>
        </p:spPr>
      </p:pic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6978375" cy="792338"/>
          </a:xfrm>
          <a:ln/>
        </p:spPr>
        <p:txBody>
          <a:bodyPr rIns="132080">
            <a:normAutofit/>
          </a:bodyPr>
          <a:lstStyle/>
          <a:p>
            <a:r>
              <a:rPr lang="en-US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MH and cosmology</a:t>
            </a:r>
            <a:endParaRPr lang="en-US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5130722" y="3040573"/>
            <a:ext cx="1778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Comic Sans MS"/>
                <a:cs typeface="Comic Sans MS"/>
              </a:rPr>
              <a:t>from cosmology</a:t>
            </a:r>
            <a:endParaRPr lang="en-GB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91" y="5848563"/>
            <a:ext cx="7143283" cy="65169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100873" y="4003630"/>
            <a:ext cx="2375781" cy="830997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>
                <a:latin typeface="Comic Sans MS"/>
                <a:cs typeface="Comic Sans MS"/>
              </a:rPr>
              <a:t>arXiv:1505.01891</a:t>
            </a:r>
          </a:p>
          <a:p>
            <a:r>
              <a:rPr lang="en-GB" sz="1600" dirty="0">
                <a:latin typeface="Comic Sans MS"/>
                <a:cs typeface="Comic Sans MS"/>
              </a:rPr>
              <a:t>(3</a:t>
            </a:r>
            <a:r>
              <a:rPr lang="el-GR" sz="1600" dirty="0">
                <a:latin typeface="Comic Sans MS"/>
                <a:cs typeface="Comic Sans MS"/>
              </a:rPr>
              <a:t> σ</a:t>
            </a:r>
            <a:r>
              <a:rPr lang="en-US" sz="1600" dirty="0">
                <a:latin typeface="Comic Sans MS"/>
                <a:cs typeface="Comic Sans MS"/>
              </a:rPr>
              <a:t> uncertainty on all mixing parameters)</a:t>
            </a:r>
            <a:endParaRPr lang="en-GB" sz="1600" dirty="0"/>
          </a:p>
        </p:txBody>
      </p:sp>
      <p:sp>
        <p:nvSpPr>
          <p:cNvPr id="15" name="Rectangle 14"/>
          <p:cNvSpPr/>
          <p:nvPr/>
        </p:nvSpPr>
        <p:spPr>
          <a:xfrm>
            <a:off x="5166561" y="3514769"/>
            <a:ext cx="2858048" cy="369332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latin typeface="Comic Sans MS"/>
                <a:cs typeface="Comic Sans MS"/>
              </a:rPr>
              <a:t>if </a:t>
            </a:r>
            <a:r>
              <a:rPr lang="en-GB" dirty="0" err="1">
                <a:latin typeface="Comic Sans MS"/>
                <a:cs typeface="Comic Sans MS"/>
              </a:rPr>
              <a:t>m</a:t>
            </a:r>
            <a:r>
              <a:rPr lang="en-GB" baseline="-25000" dirty="0" err="1">
                <a:latin typeface="Comic Sans MS"/>
                <a:cs typeface="Comic Sans MS"/>
              </a:rPr>
              <a:t>cosmo</a:t>
            </a:r>
            <a:r>
              <a:rPr lang="en-GB" dirty="0">
                <a:latin typeface="Comic Sans MS"/>
                <a:cs typeface="Comic Sans MS"/>
              </a:rPr>
              <a:t> &lt; 0.1 </a:t>
            </a:r>
            <a:r>
              <a:rPr lang="en-GB" dirty="0" err="1">
                <a:latin typeface="Comic Sans MS"/>
                <a:cs typeface="Comic Sans MS"/>
              </a:rPr>
              <a:t>eV</a:t>
            </a:r>
            <a:r>
              <a:rPr lang="en-GB" dirty="0">
                <a:latin typeface="Comic Sans MS"/>
                <a:cs typeface="Comic Sans MS"/>
              </a:rPr>
              <a:t> ⇒ NH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8015" y="911867"/>
            <a:ext cx="3084769" cy="2048479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BE1C789-25A3-304F-80DD-F42871CC5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7457B5-590E-6048-86DA-CF23F220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0134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92948"/>
            <a:ext cx="3959362" cy="3642797"/>
          </a:xfrm>
          <a:prstGeom prst="rect">
            <a:avLst/>
          </a:prstGeom>
        </p:spPr>
      </p:pic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6978375" cy="1040524"/>
          </a:xfrm>
          <a:ln/>
        </p:spPr>
        <p:txBody>
          <a:bodyPr rIns="132080">
            <a:normAutofit fontScale="90000"/>
          </a:bodyPr>
          <a:lstStyle/>
          <a:p>
            <a:r>
              <a:rPr lang="en-US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MH and direct neutrino mass measurements</a:t>
            </a:r>
            <a:endParaRPr lang="en-US" sz="36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945983" y="3657303"/>
            <a:ext cx="222515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latin typeface="Comic Sans MS"/>
                <a:cs typeface="Comic Sans MS"/>
              </a:rPr>
              <a:t>from direct mass measurements</a:t>
            </a:r>
            <a:endParaRPr lang="en-GB" sz="1600" b="1" dirty="0"/>
          </a:p>
        </p:txBody>
      </p:sp>
      <p:sp>
        <p:nvSpPr>
          <p:cNvPr id="20" name="Rectangle 19"/>
          <p:cNvSpPr/>
          <p:nvPr/>
        </p:nvSpPr>
        <p:spPr>
          <a:xfrm>
            <a:off x="3959362" y="5298516"/>
            <a:ext cx="1778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Comic Sans MS"/>
                <a:cs typeface="Comic Sans MS"/>
              </a:rPr>
              <a:t>arXiv:1505.01891</a:t>
            </a:r>
            <a:endParaRPr lang="en-GB" sz="1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667" y="5791372"/>
            <a:ext cx="5312334" cy="5223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945983" y="4926060"/>
            <a:ext cx="2858048" cy="369332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latin typeface="Comic Sans MS"/>
                <a:cs typeface="Comic Sans MS"/>
              </a:rPr>
              <a:t>if m</a:t>
            </a:r>
            <a:r>
              <a:rPr lang="el-GR" baseline="-25000" dirty="0">
                <a:latin typeface="Comic Sans MS"/>
                <a:cs typeface="Comic Sans MS"/>
              </a:rPr>
              <a:t>ν</a:t>
            </a:r>
            <a:r>
              <a:rPr lang="en-US" baseline="-25000" dirty="0">
                <a:latin typeface="Comic Sans MS"/>
                <a:cs typeface="Comic Sans MS"/>
              </a:rPr>
              <a:t>e</a:t>
            </a:r>
            <a:r>
              <a:rPr lang="en-GB" dirty="0">
                <a:latin typeface="Comic Sans MS"/>
                <a:cs typeface="Comic Sans MS"/>
              </a:rPr>
              <a:t> &lt; 0.05 </a:t>
            </a:r>
            <a:r>
              <a:rPr lang="en-GB" dirty="0" err="1">
                <a:latin typeface="Comic Sans MS"/>
                <a:cs typeface="Comic Sans MS"/>
              </a:rPr>
              <a:t>eV</a:t>
            </a:r>
            <a:r>
              <a:rPr lang="en-GB" dirty="0">
                <a:latin typeface="Comic Sans MS"/>
                <a:cs typeface="Comic Sans MS"/>
              </a:rPr>
              <a:t> ⇒ NH</a:t>
            </a:r>
            <a:endParaRPr lang="en-GB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71" y="911867"/>
            <a:ext cx="5682589" cy="228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911867"/>
            <a:ext cx="218598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332C26B-C140-1D43-BDDC-1451EAD16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0EB2B90-B2C5-7C49-8D42-FFE0E1021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85929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52" y="911867"/>
            <a:ext cx="4863511" cy="4403604"/>
          </a:xfrm>
          <a:prstGeom prst="rect">
            <a:avLst/>
          </a:prstGeom>
        </p:spPr>
      </p:pic>
      <p:sp>
        <p:nvSpPr>
          <p:cNvPr id="31750" name="Rectangle 6"/>
          <p:cNvSpPr>
            <a:spLocks noGrp="1" noChangeArrowheads="1"/>
          </p:cNvSpPr>
          <p:nvPr>
            <p:ph type="title"/>
          </p:nvPr>
        </p:nvSpPr>
        <p:spPr>
          <a:xfrm>
            <a:off x="1261240" y="0"/>
            <a:ext cx="7882759" cy="802377"/>
          </a:xfrm>
          <a:ln/>
        </p:spPr>
        <p:txBody>
          <a:bodyPr rIns="132080">
            <a:noAutofit/>
          </a:bodyPr>
          <a:lstStyle/>
          <a:p>
            <a:r>
              <a:rPr lang="en-US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MH and </a:t>
            </a:r>
            <a:r>
              <a:rPr lang="en-US" sz="3600" dirty="0" err="1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neutrinoless</a:t>
            </a:r>
            <a:r>
              <a:rPr lang="en-US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Double Beta Decay</a:t>
            </a:r>
            <a:endParaRPr lang="en-US" sz="36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5474251" y="1109070"/>
            <a:ext cx="2702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Comic Sans MS"/>
                <a:cs typeface="Comic Sans MS"/>
              </a:rPr>
              <a:t>from double beta decay (Dirac or Majorana particles)</a:t>
            </a:r>
            <a:endParaRPr lang="en-GB" sz="1400" dirty="0"/>
          </a:p>
        </p:txBody>
      </p:sp>
      <p:sp>
        <p:nvSpPr>
          <p:cNvPr id="20" name="Rectangle 19"/>
          <p:cNvSpPr/>
          <p:nvPr/>
        </p:nvSpPr>
        <p:spPr>
          <a:xfrm>
            <a:off x="7187378" y="757978"/>
            <a:ext cx="17781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Comic Sans MS"/>
                <a:cs typeface="Comic Sans MS"/>
              </a:rPr>
              <a:t>arXiv:1505.01891</a:t>
            </a:r>
            <a:endParaRPr lang="en-GB" sz="14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4" y="5538084"/>
            <a:ext cx="8941550" cy="104602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269129" y="3602363"/>
            <a:ext cx="3820131" cy="1631216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1600" dirty="0">
                <a:latin typeface="Comic Sans MS"/>
                <a:cs typeface="Comic Sans MS"/>
              </a:rPr>
              <a:t>if m</a:t>
            </a:r>
            <a:r>
              <a:rPr lang="en-US" sz="1600" baseline="-25000" dirty="0" err="1">
                <a:latin typeface="Comic Sans MS"/>
                <a:cs typeface="Comic Sans MS"/>
              </a:rPr>
              <a:t>ee</a:t>
            </a:r>
            <a:r>
              <a:rPr lang="en-GB" sz="1600" dirty="0">
                <a:latin typeface="Comic Sans MS"/>
                <a:cs typeface="Comic Sans MS"/>
              </a:rPr>
              <a:t> &gt; 0.015 </a:t>
            </a:r>
            <a:r>
              <a:rPr lang="en-GB" sz="1600" dirty="0" err="1">
                <a:latin typeface="Comic Sans MS"/>
                <a:cs typeface="Comic Sans MS"/>
              </a:rPr>
              <a:t>eV</a:t>
            </a:r>
            <a:r>
              <a:rPr lang="en-GB" sz="1600" dirty="0">
                <a:latin typeface="Comic Sans MS"/>
                <a:cs typeface="Comic Sans MS"/>
              </a:rPr>
              <a:t> ⇒ IH ⇒ future Double Beta Decay experiments could observe </a:t>
            </a:r>
            <a:r>
              <a:rPr lang="en-GB" sz="1600" dirty="0" err="1">
                <a:latin typeface="Comic Sans MS"/>
                <a:cs typeface="Comic Sans MS"/>
              </a:rPr>
              <a:t>neutrinoless</a:t>
            </a:r>
            <a:r>
              <a:rPr lang="en-GB" sz="1600" dirty="0">
                <a:latin typeface="Comic Sans MS"/>
                <a:cs typeface="Comic Sans MS"/>
              </a:rPr>
              <a:t> DBD (Majorana neutrinos)</a:t>
            </a:r>
          </a:p>
          <a:p>
            <a:pPr marL="285750" indent="-285750">
              <a:buFont typeface="Arial"/>
              <a:buChar char="•"/>
            </a:pPr>
            <a:r>
              <a:rPr lang="en-GB" sz="1600" dirty="0">
                <a:latin typeface="Comic Sans MS"/>
                <a:cs typeface="Comic Sans MS"/>
              </a:rPr>
              <a:t>else, if NH, hard time for DBD experiments.</a:t>
            </a:r>
            <a:endParaRPr lang="en-GB" sz="1600" dirty="0"/>
          </a:p>
        </p:txBody>
      </p:sp>
      <p:pic>
        <p:nvPicPr>
          <p:cNvPr id="11" name="Picture 1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594" y="1816473"/>
            <a:ext cx="259873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EA38C5B-2277-EA4D-B08F-EC60258F3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73B1302-A4BF-D046-96A6-EB8BB27E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301399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ut, what a neutrino i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00D1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00D1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But, what a neutrino is?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88" name="elementary particles,…"/>
          <p:cNvSpPr txBox="1">
            <a:spLocks noGrp="1"/>
          </p:cNvSpPr>
          <p:nvPr>
            <p:ph type="body" sz="half" idx="4294967295"/>
          </p:nvPr>
        </p:nvSpPr>
        <p:spPr>
          <a:xfrm>
            <a:off x="4635500" y="1239838"/>
            <a:ext cx="4508500" cy="37211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83540" indent="-342900">
              <a:buFont typeface="Arial"/>
              <a:defRPr sz="2400" u="none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elementary particles,</a:t>
            </a:r>
          </a:p>
          <a:p>
            <a:pPr marL="383540" indent="-342900">
              <a:buClr>
                <a:srgbClr val="008F00"/>
              </a:buClr>
              <a:buFont typeface="Arial"/>
              <a:defRPr sz="2400" u="none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neutral (electrical charge=0)</a:t>
            </a:r>
          </a:p>
          <a:p>
            <a:pPr marL="383540" indent="-342900">
              <a:buFont typeface="Arial"/>
              <a:defRPr sz="2400" u="none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interacting only through weak interaction,</a:t>
            </a:r>
          </a:p>
          <a:p>
            <a:pPr marL="383540" indent="-342900">
              <a:buClr>
                <a:srgbClr val="008F00"/>
              </a:buClr>
              <a:buFont typeface="Arial"/>
              <a:defRPr sz="2400" u="none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they have massive and charged partners,</a:t>
            </a:r>
          </a:p>
          <a:p>
            <a:pPr marL="383540" indent="-342900">
              <a:buFont typeface="Arial"/>
              <a:defRPr sz="2400" u="none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massless up to 90’s (this is what was assumed by the Standard Model of elementary particles)?</a:t>
            </a:r>
          </a:p>
        </p:txBody>
      </p:sp>
      <p:pic>
        <p:nvPicPr>
          <p:cNvPr id="89" name="std3d.jpg" descr="std3d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475" y="995362"/>
            <a:ext cx="4533901" cy="3022601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fermions (spin 1/2)"/>
          <p:cNvSpPr txBox="1"/>
          <p:nvPr/>
        </p:nvSpPr>
        <p:spPr>
          <a:xfrm>
            <a:off x="227012" y="1117600"/>
            <a:ext cx="2047923" cy="358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>
                <a:srgbClr val="4353FF"/>
              </a:buClr>
              <a:defRPr i="1">
                <a:solidFill>
                  <a:srgbClr val="4353FF"/>
                </a:solidFill>
                <a:uFill>
                  <a:solidFill>
                    <a:srgbClr val="4353FF"/>
                  </a:solidFill>
                </a:uFill>
              </a:defRPr>
            </a:lvl1pPr>
          </a:lstStyle>
          <a:p>
            <a:r>
              <a:t>fermions (spin 1/2)</a:t>
            </a:r>
          </a:p>
        </p:txBody>
      </p:sp>
      <p:pic>
        <p:nvPicPr>
          <p:cNvPr id="91" name="image.png" descr="image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800" y="4562475"/>
            <a:ext cx="3962400" cy="517525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+bosons currying the interactions (spin integer)"/>
          <p:cNvSpPr txBox="1"/>
          <p:nvPr/>
        </p:nvSpPr>
        <p:spPr>
          <a:xfrm>
            <a:off x="160337" y="4129087"/>
            <a:ext cx="4913572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i="1"/>
            </a:pPr>
            <a:r>
              <a:t>+bosons currying the interactions (spin integer)</a:t>
            </a:r>
          </a:p>
        </p:txBody>
      </p:sp>
      <p:grpSp>
        <p:nvGrpSpPr>
          <p:cNvPr id="95" name="Group"/>
          <p:cNvGrpSpPr/>
          <p:nvPr/>
        </p:nvGrpSpPr>
        <p:grpSpPr>
          <a:xfrm>
            <a:off x="168274" y="5127625"/>
            <a:ext cx="730795" cy="542739"/>
            <a:chOff x="0" y="0"/>
            <a:chExt cx="730793" cy="542738"/>
          </a:xfrm>
        </p:grpSpPr>
        <p:sp>
          <p:nvSpPr>
            <p:cNvPr id="93" name="strong"/>
            <p:cNvSpPr txBox="1"/>
            <p:nvPr/>
          </p:nvSpPr>
          <p:spPr>
            <a:xfrm>
              <a:off x="0" y="184150"/>
              <a:ext cx="730794" cy="358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defRPr i="1"/>
              </a:lvl1pPr>
            </a:lstStyle>
            <a:p>
              <a:r>
                <a:t>strong</a:t>
              </a:r>
            </a:p>
          </p:txBody>
        </p:sp>
        <p:sp>
          <p:nvSpPr>
            <p:cNvPr id="94" name="Line"/>
            <p:cNvSpPr/>
            <p:nvPr/>
          </p:nvSpPr>
          <p:spPr>
            <a:xfrm flipH="1">
              <a:off x="385762" y="0"/>
              <a:ext cx="158751" cy="24288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98" name="Group"/>
          <p:cNvGrpSpPr/>
          <p:nvPr/>
        </p:nvGrpSpPr>
        <p:grpSpPr>
          <a:xfrm>
            <a:off x="889000" y="5145087"/>
            <a:ext cx="1619074" cy="834840"/>
            <a:chOff x="0" y="0"/>
            <a:chExt cx="1619073" cy="834838"/>
          </a:xfrm>
        </p:grpSpPr>
        <p:sp>
          <p:nvSpPr>
            <p:cNvPr id="96" name="electromagnetic"/>
            <p:cNvSpPr txBox="1"/>
            <p:nvPr/>
          </p:nvSpPr>
          <p:spPr>
            <a:xfrm>
              <a:off x="0" y="476250"/>
              <a:ext cx="1619074" cy="358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defRPr i="1"/>
              </a:lvl1pPr>
            </a:lstStyle>
            <a:p>
              <a:r>
                <a:t>electromagnetic</a:t>
              </a:r>
            </a:p>
          </p:txBody>
        </p:sp>
        <p:sp>
          <p:nvSpPr>
            <p:cNvPr id="97" name="Line"/>
            <p:cNvSpPr/>
            <p:nvPr/>
          </p:nvSpPr>
          <p:spPr>
            <a:xfrm>
              <a:off x="763587" y="0"/>
              <a:ext cx="168276" cy="54451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102" name="Group"/>
          <p:cNvGrpSpPr/>
          <p:nvPr/>
        </p:nvGrpSpPr>
        <p:grpSpPr>
          <a:xfrm>
            <a:off x="2708275" y="5118100"/>
            <a:ext cx="781050" cy="552264"/>
            <a:chOff x="0" y="0"/>
            <a:chExt cx="781050" cy="552263"/>
          </a:xfrm>
        </p:grpSpPr>
        <p:sp>
          <p:nvSpPr>
            <p:cNvPr id="99" name="weak"/>
            <p:cNvSpPr txBox="1"/>
            <p:nvPr/>
          </p:nvSpPr>
          <p:spPr>
            <a:xfrm>
              <a:off x="61912" y="193675"/>
              <a:ext cx="624643" cy="358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defRPr i="1"/>
              </a:lvl1pPr>
            </a:lstStyle>
            <a:p>
              <a:r>
                <a:t>weak</a:t>
              </a:r>
            </a:p>
          </p:txBody>
        </p:sp>
        <p:sp>
          <p:nvSpPr>
            <p:cNvPr id="100" name="Line"/>
            <p:cNvSpPr/>
            <p:nvPr/>
          </p:nvSpPr>
          <p:spPr>
            <a:xfrm flipH="1">
              <a:off x="622300" y="0"/>
              <a:ext cx="158750" cy="242888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01" name="Line"/>
            <p:cNvSpPr/>
            <p:nvPr/>
          </p:nvSpPr>
          <p:spPr>
            <a:xfrm>
              <a:off x="0" y="15875"/>
              <a:ext cx="319088" cy="260350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pic>
        <p:nvPicPr>
          <p:cNvPr id="104" name="iphc.png" descr="iphc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he fermions’ anti-particles…"/>
          <p:cNvSpPr txBox="1"/>
          <p:nvPr/>
        </p:nvSpPr>
        <p:spPr>
          <a:xfrm>
            <a:off x="798338" y="6086806"/>
            <a:ext cx="2954655" cy="5950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buClr>
                <a:srgbClr val="0433FF"/>
              </a:buClr>
              <a:buSzPct val="125000"/>
              <a:buFont typeface="Times"/>
              <a:buChar char="+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/>
              <a:t>the fermions’ anti-particles</a:t>
            </a:r>
          </a:p>
          <a:p>
            <a:pPr>
              <a:buClr>
                <a:srgbClr val="0433FF"/>
              </a:buClr>
              <a:buSzPct val="125000"/>
              <a:buFont typeface="Times"/>
              <a:buChar char="+"/>
              <a:defRPr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sz="1600" dirty="0"/>
              <a:t>the Higgs boson</a:t>
            </a:r>
          </a:p>
        </p:txBody>
      </p:sp>
      <p:pic>
        <p:nvPicPr>
          <p:cNvPr id="106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44127" y="4720680"/>
            <a:ext cx="5013489" cy="192292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08269-672B-1840-A208-8EE2D0D14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9D9C2-9A9A-3E4F-B430-ED53316C2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>θ</a:t>
            </a:r>
            <a:r>
              <a:rPr lang="el-GR" sz="40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>13</a:t>
            </a:r>
            <a:r>
              <a:rPr lang="en-US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> hunting…</a:t>
            </a:r>
            <a:br>
              <a:rPr lang="en-US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</a:br>
            <a:r>
              <a:rPr lang="en-US" sz="24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</a:rPr>
              <a:t>(up to ~2012)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30</a:t>
            </a:fld>
            <a:endParaRPr lang="en-GB" noProof="0"/>
          </a:p>
        </p:txBody>
      </p:sp>
      <p:sp>
        <p:nvSpPr>
          <p:cNvPr id="10" name="ZoneTexte 9"/>
          <p:cNvSpPr txBox="1"/>
          <p:nvPr/>
        </p:nvSpPr>
        <p:spPr>
          <a:xfrm>
            <a:off x="479065" y="1726683"/>
            <a:ext cx="785563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Times New Roman"/>
                <a:cs typeface="Times New Roman"/>
              </a:rPr>
              <a:t>New proposals for neutrino beams to measure:</a:t>
            </a:r>
          </a:p>
          <a:p>
            <a:pPr marL="285750" indent="-285750">
              <a:buFont typeface="Arial"/>
              <a:buChar char="•"/>
            </a:pPr>
            <a:r>
              <a:rPr lang="el-GR" sz="3200" dirty="0">
                <a:solidFill>
                  <a:srgbClr val="3366FF"/>
                </a:solidFill>
                <a:latin typeface="Times New Roman"/>
                <a:cs typeface="Times New Roman"/>
              </a:rPr>
              <a:t>θ</a:t>
            </a:r>
            <a:r>
              <a:rPr lang="el-GR" sz="3200" baseline="-25000" dirty="0">
                <a:solidFill>
                  <a:srgbClr val="3366FF"/>
                </a:solidFill>
                <a:latin typeface="Times New Roman"/>
                <a:cs typeface="Times New Roman"/>
              </a:rPr>
              <a:t>13</a:t>
            </a:r>
            <a:r>
              <a:rPr lang="en-US" sz="3200" dirty="0">
                <a:solidFill>
                  <a:srgbClr val="3366FF"/>
                </a:solidFill>
                <a:latin typeface="Times New Roman"/>
                <a:cs typeface="Times New Roman"/>
              </a:rPr>
              <a:t> (as low as possible)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>
                <a:solidFill>
                  <a:srgbClr val="3366FF"/>
                </a:solidFill>
                <a:latin typeface="Times New Roman"/>
                <a:cs typeface="Times New Roman"/>
              </a:rPr>
              <a:t>neutrino mass hierarchy (sign of </a:t>
            </a:r>
            <a:r>
              <a:rPr lang="el-GR" sz="3200" dirty="0">
                <a:solidFill>
                  <a:srgbClr val="3366FF"/>
                </a:solidFill>
                <a:latin typeface="Times New Roman"/>
                <a:cs typeface="Times New Roman"/>
              </a:rPr>
              <a:t>Δ</a:t>
            </a:r>
            <a:r>
              <a:rPr lang="en-US" sz="3200" dirty="0">
                <a:solidFill>
                  <a:srgbClr val="3366FF"/>
                </a:solidFill>
                <a:latin typeface="Times New Roman"/>
                <a:cs typeface="Times New Roman"/>
              </a:rPr>
              <a:t>m</a:t>
            </a:r>
            <a:r>
              <a:rPr lang="en-US" sz="3200" baseline="30000" dirty="0">
                <a:solidFill>
                  <a:srgbClr val="3366FF"/>
                </a:solidFill>
                <a:latin typeface="Times New Roman"/>
                <a:cs typeface="Times New Roman"/>
              </a:rPr>
              <a:t>2</a:t>
            </a:r>
            <a:r>
              <a:rPr lang="en-US" sz="3200" baseline="-25000" dirty="0">
                <a:solidFill>
                  <a:srgbClr val="3366FF"/>
                </a:solidFill>
                <a:latin typeface="Times New Roman"/>
                <a:cs typeface="Times New Roman"/>
              </a:rPr>
              <a:t>13</a:t>
            </a:r>
            <a:r>
              <a:rPr lang="en-US" sz="3200" dirty="0">
                <a:solidFill>
                  <a:srgbClr val="3366FF"/>
                </a:solidFill>
                <a:latin typeface="Times New Roman"/>
                <a:cs typeface="Times New Roman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>
                <a:solidFill>
                  <a:srgbClr val="3366FF"/>
                </a:solidFill>
                <a:latin typeface="Times New Roman"/>
                <a:cs typeface="Times New Roman"/>
              </a:rPr>
              <a:t>CP violation</a:t>
            </a:r>
            <a:endParaRPr lang="en-GB" sz="3200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Image 11" descr="beam.png"/>
          <p:cNvPicPr>
            <a:picLocks noChangeAspect="1"/>
          </p:cNvPicPr>
          <p:nvPr/>
        </p:nvPicPr>
        <p:blipFill>
          <a:blip r:embed="rId3">
            <a:alphaModFix amt="4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92" y="3423611"/>
            <a:ext cx="8851392" cy="20787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2" name="ZoneTexte 1"/>
          <p:cNvSpPr txBox="1"/>
          <p:nvPr/>
        </p:nvSpPr>
        <p:spPr>
          <a:xfrm>
            <a:off x="2133600" y="5945963"/>
            <a:ext cx="4716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(Super Beams, Beta Beams, Neutrino Factory…)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647BE-E635-F64A-ABA9-7EF49CC14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0BCDB-4462-9943-A781-0F72DAFCF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66821751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7795060" cy="704850"/>
          </a:xfrm>
          <a:ln/>
        </p:spPr>
        <p:txBody>
          <a:bodyPr rIns="132080">
            <a:noAutofit/>
          </a:bodyPr>
          <a:lstStyle/>
          <a:p>
            <a:r>
              <a:rPr lang="en-US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Project Comparison (unknown </a:t>
            </a:r>
            <a:r>
              <a:rPr lang="el-GR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θ</a:t>
            </a:r>
            <a:r>
              <a:rPr lang="en-US" sz="3600" baseline="-25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13</a:t>
            </a:r>
            <a:r>
              <a:rPr lang="en-US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)</a:t>
            </a:r>
            <a:endParaRPr lang="en-US" sz="36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9775" y="709613"/>
            <a:ext cx="452120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04850"/>
            <a:ext cx="45339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871913"/>
            <a:ext cx="7023100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195387" y="5224169"/>
            <a:ext cx="1694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latin typeface="Times New Roman"/>
                <a:cs typeface="Times New Roman"/>
              </a:rPr>
              <a:t>the game</a:t>
            </a:r>
            <a:r>
              <a:rPr lang="en-GB" dirty="0">
                <a:latin typeface="Times New Roman"/>
                <a:cs typeface="Times New Roman"/>
              </a:rPr>
              <a:t>: </a:t>
            </a:r>
          </a:p>
          <a:p>
            <a:r>
              <a:rPr lang="en-GB" dirty="0">
                <a:latin typeface="Times New Roman"/>
                <a:cs typeface="Times New Roman"/>
              </a:rPr>
              <a:t>go as low as possible on </a:t>
            </a:r>
            <a:r>
              <a:rPr lang="el-GR" dirty="0">
                <a:latin typeface="Times New Roman"/>
                <a:cs typeface="Times New Roman"/>
              </a:rPr>
              <a:t>θ</a:t>
            </a:r>
            <a:r>
              <a:rPr lang="en-US" baseline="-25000" dirty="0">
                <a:latin typeface="Times New Roman"/>
                <a:cs typeface="Times New Roman"/>
              </a:rPr>
              <a:t>13</a:t>
            </a:r>
            <a:endParaRPr lang="en-GB" baseline="-25000" dirty="0">
              <a:latin typeface="Times New Roman"/>
              <a:cs typeface="Times New Roman"/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550691" y="842851"/>
            <a:ext cx="449544" cy="2584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à coins arrondis 10"/>
          <p:cNvSpPr/>
          <p:nvPr/>
        </p:nvSpPr>
        <p:spPr>
          <a:xfrm>
            <a:off x="5057366" y="910279"/>
            <a:ext cx="663078" cy="2584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ZoneTexte 11"/>
          <p:cNvSpPr txBox="1"/>
          <p:nvPr/>
        </p:nvSpPr>
        <p:spPr>
          <a:xfrm>
            <a:off x="7195387" y="3896269"/>
            <a:ext cx="1694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landscape up to 2011</a:t>
            </a:r>
            <a:endParaRPr lang="en-GB" b="1" baseline="-25000" dirty="0">
              <a:latin typeface="Times New Roman"/>
              <a:cs typeface="Times New Roman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F6B897B-45D8-A84C-B731-6D831C7C3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74D4357-8C4F-4949-B025-BA4FD60E6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952216938"/>
      </p:ext>
    </p:extLst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 fontScale="90000"/>
          </a:bodyPr>
          <a:lstStyle/>
          <a:p>
            <a:r>
              <a:rPr lang="en-US" sz="49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The θ</a:t>
            </a:r>
            <a:r>
              <a:rPr lang="en-US" sz="4900" baseline="-6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13</a:t>
            </a:r>
            <a:r>
              <a:rPr lang="en-US" sz="49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 hunting</a:t>
            </a:r>
            <a:br>
              <a:rPr lang="en-US" sz="49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US" sz="31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(meanwhile, reactor neutrinos)</a:t>
            </a:r>
            <a:endParaRPr lang="en-US" sz="31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F2F98-F62E-4E48-B4D0-20E5FB471F06}" type="slidenum">
              <a:rPr lang="en-US"/>
              <a:pPr/>
              <a:t>32</a:t>
            </a:fld>
            <a:endParaRPr lang="en-US"/>
          </a:p>
        </p:txBody>
      </p:sp>
      <p:pic>
        <p:nvPicPr>
          <p:cNvPr id="140292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1743075"/>
            <a:ext cx="4410075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338" y="1739900"/>
            <a:ext cx="440848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Rectangle 6"/>
          <p:cNvSpPr>
            <a:spLocks/>
          </p:cNvSpPr>
          <p:nvPr/>
        </p:nvSpPr>
        <p:spPr bwMode="auto">
          <a:xfrm>
            <a:off x="444500" y="5448300"/>
            <a:ext cx="39497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20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Actually, we have almost neglected </a:t>
            </a:r>
            <a:r>
              <a:rPr lang="en-US" sz="2200">
                <a:solidFill>
                  <a:srgbClr val="0000FF"/>
                </a:solidFill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θ</a:t>
            </a:r>
            <a:r>
              <a:rPr lang="en-US" sz="2200" baseline="-6000">
                <a:solidFill>
                  <a:srgbClr val="0000FF"/>
                </a:solidFill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13</a:t>
            </a:r>
            <a:r>
              <a:rPr lang="en-US" sz="220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 on this figure</a:t>
            </a:r>
          </a:p>
        </p:txBody>
      </p:sp>
      <p:sp>
        <p:nvSpPr>
          <p:cNvPr id="140295" name="Rectangle 7"/>
          <p:cNvSpPr>
            <a:spLocks/>
          </p:cNvSpPr>
          <p:nvPr/>
        </p:nvSpPr>
        <p:spPr bwMode="auto">
          <a:xfrm>
            <a:off x="6223000" y="5638800"/>
            <a:ext cx="19685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20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For </a:t>
            </a:r>
            <a:r>
              <a:rPr lang="en-US" sz="2200">
                <a:solidFill>
                  <a:srgbClr val="0000FF"/>
                </a:solidFill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θ</a:t>
            </a:r>
            <a:r>
              <a:rPr lang="en-US" sz="2200" baseline="-6000">
                <a:solidFill>
                  <a:srgbClr val="0000FF"/>
                </a:solidFill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13</a:t>
            </a:r>
            <a:r>
              <a:rPr lang="en-US" sz="220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 ~ 10°</a:t>
            </a:r>
          </a:p>
        </p:txBody>
      </p:sp>
      <p:sp>
        <p:nvSpPr>
          <p:cNvPr id="140296" name="Rectangle 8"/>
          <p:cNvSpPr>
            <a:spLocks/>
          </p:cNvSpPr>
          <p:nvPr/>
        </p:nvSpPr>
        <p:spPr bwMode="auto">
          <a:xfrm>
            <a:off x="241300" y="1130300"/>
            <a:ext cx="586747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2200" dirty="0">
                <a:solidFill>
                  <a:schemeClr val="tx1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disappearance of electron anti-neutrinos</a:t>
            </a:r>
          </a:p>
        </p:txBody>
      </p:sp>
      <p:pic>
        <p:nvPicPr>
          <p:cNvPr id="11" name="Picture 12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175" y="0"/>
            <a:ext cx="12636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C0E0A9D-D104-D944-8B5D-806A9485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2701A4-F6F8-7843-896A-054C9EC9D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126226818"/>
      </p:ext>
    </p:extLst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4" name="Picture 1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7175" y="0"/>
            <a:ext cx="12636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Rectangle 11"/>
          <p:cNvSpPr>
            <a:spLocks noGrp="1" noChangeArrowheads="1"/>
          </p:cNvSpPr>
          <p:nvPr>
            <p:ph type="title"/>
          </p:nvPr>
        </p:nvSpPr>
        <p:spPr>
          <a:xfrm>
            <a:off x="1094409" y="0"/>
            <a:ext cx="6967026" cy="1143000"/>
          </a:xfrm>
          <a:ln/>
        </p:spPr>
        <p:txBody>
          <a:bodyPr rIns="132080">
            <a:noAutofit/>
          </a:bodyPr>
          <a:lstStyle/>
          <a:p>
            <a:r>
              <a:rPr lang="en-US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Inverse β decay</a:t>
            </a:r>
            <a:br>
              <a:rPr lang="en-US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rPr>
            </a:br>
            <a:r>
              <a:rPr lang="en-US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and reactor neutrino detection mode</a:t>
            </a:r>
            <a:endParaRPr lang="en-US" sz="36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23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2F4E1-4032-684B-9C45-ABD2180E25FF}" type="slidenum">
              <a:rPr lang="en-US"/>
              <a:pPr/>
              <a:t>33</a:t>
            </a:fld>
            <a:endParaRPr lang="en-US"/>
          </a:p>
        </p:txBody>
      </p:sp>
      <p:grpSp>
        <p:nvGrpSpPr>
          <p:cNvPr id="54281" name="Group 9"/>
          <p:cNvGrpSpPr>
            <a:grpSpLocks/>
          </p:cNvGrpSpPr>
          <p:nvPr/>
        </p:nvGrpSpPr>
        <p:grpSpPr bwMode="auto">
          <a:xfrm>
            <a:off x="493269" y="3082979"/>
            <a:ext cx="3342641" cy="3260988"/>
            <a:chOff x="0" y="0"/>
            <a:chExt cx="2620" cy="2556"/>
          </a:xfrm>
        </p:grpSpPr>
        <p:pic>
          <p:nvPicPr>
            <p:cNvPr id="54275" name="Picture 3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"/>
              <a:ext cx="2274" cy="2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76" name="Rectangle 4"/>
            <p:cNvSpPr>
              <a:spLocks/>
            </p:cNvSpPr>
            <p:nvPr/>
          </p:nvSpPr>
          <p:spPr bwMode="auto">
            <a:xfrm>
              <a:off x="2028" y="327"/>
              <a:ext cx="582" cy="2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990000">
                  <a:alpha val="7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 anchorCtr="1">
              <a:spAutoFit/>
            </a:bodyPr>
            <a:lstStyle/>
            <a:p>
              <a:pPr marL="39688" algn="ctr"/>
              <a:r>
                <a:rPr lang="en-US" sz="1600">
                  <a:solidFill>
                    <a:srgbClr val="0066CC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Prompt</a:t>
              </a:r>
            </a:p>
          </p:txBody>
        </p:sp>
        <p:sp>
          <p:nvSpPr>
            <p:cNvPr id="54277" name="Rectangle 5"/>
            <p:cNvSpPr>
              <a:spLocks/>
            </p:cNvSpPr>
            <p:nvPr/>
          </p:nvSpPr>
          <p:spPr bwMode="auto">
            <a:xfrm>
              <a:off x="1017" y="2356"/>
              <a:ext cx="626" cy="2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990000">
                  <a:alpha val="7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 anchorCtr="1">
              <a:spAutoFit/>
            </a:bodyPr>
            <a:lstStyle/>
            <a:p>
              <a:pPr marL="39688" algn="ctr"/>
              <a:r>
                <a:rPr lang="en-US" sz="1600">
                  <a:solidFill>
                    <a:srgbClr val="0066CC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delayed</a:t>
              </a:r>
            </a:p>
          </p:txBody>
        </p:sp>
        <p:sp>
          <p:nvSpPr>
            <p:cNvPr id="54278" name="Rectangle 6"/>
            <p:cNvSpPr>
              <a:spLocks/>
            </p:cNvSpPr>
            <p:nvPr/>
          </p:nvSpPr>
          <p:spPr bwMode="auto">
            <a:xfrm>
              <a:off x="2030" y="736"/>
              <a:ext cx="590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511 keV</a:t>
              </a:r>
            </a:p>
          </p:txBody>
        </p:sp>
        <p:sp>
          <p:nvSpPr>
            <p:cNvPr id="54279" name="Rectangle 7"/>
            <p:cNvSpPr>
              <a:spLocks/>
            </p:cNvSpPr>
            <p:nvPr/>
          </p:nvSpPr>
          <p:spPr bwMode="auto">
            <a:xfrm>
              <a:off x="694" y="0"/>
              <a:ext cx="590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6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511 keV</a:t>
              </a:r>
            </a:p>
          </p:txBody>
        </p:sp>
        <p:sp>
          <p:nvSpPr>
            <p:cNvPr id="54280" name="Rectangle 8"/>
            <p:cNvSpPr>
              <a:spLocks/>
            </p:cNvSpPr>
            <p:nvPr/>
          </p:nvSpPr>
          <p:spPr bwMode="auto">
            <a:xfrm>
              <a:off x="740" y="1731"/>
              <a:ext cx="620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Verdana" charset="0"/>
                  <a:sym typeface="Verdana" charset="0"/>
                </a:rPr>
                <a:t>~28 </a:t>
              </a:r>
              <a:r>
                <a:rPr lang="en-US" sz="1600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μ</a:t>
              </a:r>
              <a:r>
                <a:rPr lang="en-US" sz="1600">
                  <a:solidFill>
                    <a:schemeClr val="tx1"/>
                  </a:solidFill>
                  <a:latin typeface="Verdana" charset="0"/>
                  <a:ea typeface="ＭＳ Ｐゴシック" charset="0"/>
                  <a:cs typeface="Verdana" charset="0"/>
                  <a:sym typeface="Verdana" charset="0"/>
                </a:rPr>
                <a:t>s</a:t>
              </a:r>
            </a:p>
          </p:txBody>
        </p:sp>
      </p:grpSp>
      <p:graphicFrame>
        <p:nvGraphicFramePr>
          <p:cNvPr id="25" name="Obj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60292"/>
              </p:ext>
            </p:extLst>
          </p:nvPr>
        </p:nvGraphicFramePr>
        <p:xfrm>
          <a:off x="1975945" y="1381119"/>
          <a:ext cx="7032323" cy="1871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8" name="Equation" r:id="rId5" imgW="3340100" imgH="889000" progId="Equation.DSMT4">
                  <p:embed/>
                </p:oleObj>
              </mc:Choice>
              <mc:Fallback>
                <p:oleObj name="Equation" r:id="rId5" imgW="3340100" imgH="889000" progId="Equation.DSMT4">
                  <p:embed/>
                  <p:pic>
                    <p:nvPicPr>
                      <p:cNvPr id="25" name="Objet 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75945" y="1381119"/>
                        <a:ext cx="7032323" cy="1871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lèche droite rayée 3"/>
          <p:cNvSpPr/>
          <p:nvPr/>
        </p:nvSpPr>
        <p:spPr>
          <a:xfrm>
            <a:off x="4735635" y="4638510"/>
            <a:ext cx="379926" cy="369089"/>
          </a:xfrm>
          <a:prstGeom prst="stripedRigh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5492106" y="4407555"/>
            <a:ext cx="337881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400" dirty="0"/>
              <a:t>no </a:t>
            </a:r>
            <a:r>
              <a:rPr lang="el-GR" sz="2400" dirty="0"/>
              <a:t>δ</a:t>
            </a:r>
            <a:r>
              <a:rPr lang="en-US" sz="2400" baseline="-25000" dirty="0"/>
              <a:t>CP</a:t>
            </a:r>
            <a:r>
              <a:rPr lang="en-US" sz="2400" dirty="0"/>
              <a:t> dependence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matter effect negligible</a:t>
            </a:r>
            <a:endParaRPr lang="en-GB" sz="24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C82334D-DE83-8540-8130-43B786D2B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AB28F06-EDE6-9A45-A410-906AC4C9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87564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94408" y="0"/>
            <a:ext cx="7986092" cy="75723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Sin</a:t>
            </a:r>
            <a:r>
              <a:rPr lang="en-US" sz="3600" baseline="30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2</a:t>
            </a:r>
            <a:r>
              <a:rPr lang="en-US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2θ</a:t>
            </a:r>
            <a:r>
              <a:rPr lang="en-US" sz="3600" baseline="-24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13</a:t>
            </a:r>
            <a:r>
              <a:rPr lang="en-US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and the "new" reactor experiments</a:t>
            </a:r>
            <a:endParaRPr lang="en-US" sz="3600" dirty="0"/>
          </a:p>
        </p:txBody>
      </p:sp>
      <p:sp>
        <p:nvSpPr>
          <p:cNvPr id="7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D8AB7-B1DF-CE4C-B38E-E84DB2792C01}" type="slidenum">
              <a:rPr lang="en-US"/>
              <a:pPr/>
              <a:t>34</a:t>
            </a:fld>
            <a:endParaRPr lang="en-US"/>
          </a:p>
        </p:txBody>
      </p:sp>
      <p:grpSp>
        <p:nvGrpSpPr>
          <p:cNvPr id="57358" name="Group 14"/>
          <p:cNvGrpSpPr>
            <a:grpSpLocks/>
          </p:cNvGrpSpPr>
          <p:nvPr/>
        </p:nvGrpSpPr>
        <p:grpSpPr bwMode="auto">
          <a:xfrm>
            <a:off x="187325" y="1292225"/>
            <a:ext cx="8458200" cy="787400"/>
            <a:chOff x="0" y="0"/>
            <a:chExt cx="5328" cy="496"/>
          </a:xfrm>
        </p:grpSpPr>
        <p:sp>
          <p:nvSpPr>
            <p:cNvPr id="57348" name="AutoShape 4"/>
            <p:cNvSpPr>
              <a:spLocks/>
            </p:cNvSpPr>
            <p:nvPr/>
          </p:nvSpPr>
          <p:spPr bwMode="auto">
            <a:xfrm>
              <a:off x="43" y="2"/>
              <a:ext cx="472" cy="48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4485" y="13867"/>
                  </a:lnTo>
                  <a:lnTo>
                    <a:pt x="5766" y="10667"/>
                  </a:lnTo>
                  <a:lnTo>
                    <a:pt x="5766" y="7556"/>
                  </a:lnTo>
                  <a:lnTo>
                    <a:pt x="5766" y="5689"/>
                  </a:lnTo>
                  <a:lnTo>
                    <a:pt x="3936" y="0"/>
                  </a:lnTo>
                  <a:lnTo>
                    <a:pt x="17847" y="0"/>
                  </a:lnTo>
                  <a:lnTo>
                    <a:pt x="16475" y="3644"/>
                  </a:lnTo>
                  <a:lnTo>
                    <a:pt x="15651" y="7289"/>
                  </a:lnTo>
                  <a:lnTo>
                    <a:pt x="16108" y="10667"/>
                  </a:lnTo>
                  <a:lnTo>
                    <a:pt x="17207" y="1368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49" name="Line 5"/>
            <p:cNvSpPr>
              <a:spLocks noChangeShapeType="1"/>
            </p:cNvSpPr>
            <p:nvPr/>
          </p:nvSpPr>
          <p:spPr bwMode="auto">
            <a:xfrm>
              <a:off x="38" y="495"/>
              <a:ext cx="496" cy="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0" name="Line 6"/>
            <p:cNvSpPr>
              <a:spLocks noChangeShapeType="1"/>
            </p:cNvSpPr>
            <p:nvPr/>
          </p:nvSpPr>
          <p:spPr bwMode="auto">
            <a:xfrm>
              <a:off x="121" y="2"/>
              <a:ext cx="317" cy="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1" name="Freeform 7"/>
            <p:cNvSpPr>
              <a:spLocks/>
            </p:cNvSpPr>
            <p:nvPr/>
          </p:nvSpPr>
          <p:spPr bwMode="auto">
            <a:xfrm>
              <a:off x="387" y="0"/>
              <a:ext cx="135" cy="496"/>
            </a:xfrm>
            <a:custGeom>
              <a:avLst/>
              <a:gdLst>
                <a:gd name="T0" fmla="+- 0 21600 1585"/>
                <a:gd name="T1" fmla="*/ T0 w 20015"/>
                <a:gd name="T2" fmla="*/ 21600 h 21600"/>
                <a:gd name="T3" fmla="+- 0 2160 1585"/>
                <a:gd name="T4" fmla="*/ T3 w 20015"/>
                <a:gd name="T5" fmla="*/ 9818 h 21600"/>
                <a:gd name="T6" fmla="+- 0 8640 1585"/>
                <a:gd name="T7" fmla="*/ T6 w 20015"/>
                <a:gd name="T8" fmla="*/ 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</a:cxnLst>
              <a:rect l="0" t="0" r="r" b="b"/>
              <a:pathLst>
                <a:path w="20015" h="21600">
                  <a:moveTo>
                    <a:pt x="20015" y="21600"/>
                  </a:moveTo>
                  <a:cubicBezTo>
                    <a:pt x="11375" y="17509"/>
                    <a:pt x="2735" y="13418"/>
                    <a:pt x="575" y="9818"/>
                  </a:cubicBezTo>
                  <a:cubicBezTo>
                    <a:pt x="-1585" y="6218"/>
                    <a:pt x="2735" y="3109"/>
                    <a:pt x="7055" y="0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2" name="Freeform 8"/>
            <p:cNvSpPr>
              <a:spLocks/>
            </p:cNvSpPr>
            <p:nvPr/>
          </p:nvSpPr>
          <p:spPr bwMode="auto">
            <a:xfrm>
              <a:off x="38" y="0"/>
              <a:ext cx="134" cy="496"/>
            </a:xfrm>
            <a:custGeom>
              <a:avLst/>
              <a:gdLst>
                <a:gd name="T0" fmla="*/ 0 w 20015"/>
                <a:gd name="T1" fmla="*/ 21600 h 21600"/>
                <a:gd name="T2" fmla="*/ 19440 w 20015"/>
                <a:gd name="T3" fmla="*/ 9818 h 21600"/>
                <a:gd name="T4" fmla="*/ 12960 w 20015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15" h="21600">
                  <a:moveTo>
                    <a:pt x="0" y="21600"/>
                  </a:moveTo>
                  <a:cubicBezTo>
                    <a:pt x="8640" y="17509"/>
                    <a:pt x="17280" y="13418"/>
                    <a:pt x="19440" y="9818"/>
                  </a:cubicBezTo>
                  <a:cubicBezTo>
                    <a:pt x="21600" y="6218"/>
                    <a:pt x="17280" y="3109"/>
                    <a:pt x="12960" y="0"/>
                  </a:cubicBezTo>
                </a:path>
              </a:pathLst>
            </a:cu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3" name="Line 9"/>
            <p:cNvSpPr>
              <a:spLocks noChangeShapeType="1"/>
            </p:cNvSpPr>
            <p:nvPr/>
          </p:nvSpPr>
          <p:spPr bwMode="auto">
            <a:xfrm>
              <a:off x="649" y="352"/>
              <a:ext cx="183" cy="1"/>
            </a:xfrm>
            <a:prstGeom prst="line">
              <a:avLst/>
            </a:prstGeom>
            <a:noFill/>
            <a:ln w="38100" cap="flat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4" name="Line 10"/>
            <p:cNvSpPr>
              <a:spLocks noChangeShapeType="1"/>
            </p:cNvSpPr>
            <p:nvPr/>
          </p:nvSpPr>
          <p:spPr bwMode="auto">
            <a:xfrm>
              <a:off x="0" y="495"/>
              <a:ext cx="5328" cy="1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5" name="Oval 11"/>
            <p:cNvSpPr>
              <a:spLocks/>
            </p:cNvSpPr>
            <p:nvPr/>
          </p:nvSpPr>
          <p:spPr bwMode="auto">
            <a:xfrm>
              <a:off x="639" y="258"/>
              <a:ext cx="202" cy="173"/>
            </a:xfrm>
            <a:prstGeom prst="ellipse">
              <a:avLst/>
            </a:prstGeom>
            <a:gradFill rotWithShape="0">
              <a:gsLst>
                <a:gs pos="0">
                  <a:srgbClr val="AEAEAE"/>
                </a:gs>
                <a:gs pos="100000">
                  <a:srgbClr val="808080"/>
                </a:gs>
              </a:gsLst>
              <a:path path="rect">
                <a:fillToRect l="50000" t="50000" r="50000" b="50000"/>
              </a:path>
            </a:gra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6" name="AutoShape 12"/>
            <p:cNvSpPr>
              <a:spLocks/>
            </p:cNvSpPr>
            <p:nvPr/>
          </p:nvSpPr>
          <p:spPr bwMode="auto">
            <a:xfrm>
              <a:off x="637" y="348"/>
              <a:ext cx="206" cy="141"/>
            </a:xfrm>
            <a:prstGeom prst="roundRect">
              <a:avLst>
                <a:gd name="adj" fmla="val 662"/>
              </a:avLst>
            </a:pr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7" name="Rectangle 13"/>
            <p:cNvSpPr>
              <a:spLocks/>
            </p:cNvSpPr>
            <p:nvPr/>
          </p:nvSpPr>
          <p:spPr bwMode="auto">
            <a:xfrm>
              <a:off x="645" y="339"/>
              <a:ext cx="190" cy="23"/>
            </a:xfrm>
            <a:prstGeom prst="rect">
              <a:avLst/>
            </a:prstGeom>
            <a:gradFill rotWithShape="0">
              <a:gsLst>
                <a:gs pos="0">
                  <a:srgbClr val="808080"/>
                </a:gs>
                <a:gs pos="50000">
                  <a:srgbClr val="AEAEAE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7359" name="Line 15"/>
          <p:cNvSpPr>
            <a:spLocks noChangeShapeType="1"/>
          </p:cNvSpPr>
          <p:nvPr/>
        </p:nvSpPr>
        <p:spPr bwMode="auto">
          <a:xfrm>
            <a:off x="182563" y="2079625"/>
            <a:ext cx="8458200" cy="158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7363" name="Group 19"/>
          <p:cNvGrpSpPr>
            <a:grpSpLocks/>
          </p:cNvGrpSpPr>
          <p:nvPr/>
        </p:nvGrpSpPr>
        <p:grpSpPr bwMode="auto">
          <a:xfrm>
            <a:off x="2209800" y="2514600"/>
            <a:ext cx="381000" cy="396875"/>
            <a:chOff x="0" y="0"/>
            <a:chExt cx="240" cy="250"/>
          </a:xfrm>
        </p:grpSpPr>
        <p:sp>
          <p:nvSpPr>
            <p:cNvPr id="57360" name="Oval 16"/>
            <p:cNvSpPr>
              <a:spLocks/>
            </p:cNvSpPr>
            <p:nvPr/>
          </p:nvSpPr>
          <p:spPr bwMode="auto">
            <a:xfrm>
              <a:off x="0" y="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B6B6B6"/>
                </a:gs>
                <a:gs pos="100000">
                  <a:srgbClr val="808080"/>
                </a:gs>
              </a:gsLst>
              <a:path path="rect">
                <a:fillToRect l="50000" t="50000" r="50000" b="50000"/>
              </a:path>
            </a:gradFill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61" name="Line 17"/>
            <p:cNvSpPr>
              <a:spLocks noChangeShapeType="1"/>
            </p:cNvSpPr>
            <p:nvPr/>
          </p:nvSpPr>
          <p:spPr bwMode="auto">
            <a:xfrm>
              <a:off x="11" y="164"/>
              <a:ext cx="1" cy="86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62" name="Line 18"/>
            <p:cNvSpPr>
              <a:spLocks noChangeShapeType="1"/>
            </p:cNvSpPr>
            <p:nvPr/>
          </p:nvSpPr>
          <p:spPr bwMode="auto">
            <a:xfrm>
              <a:off x="229" y="164"/>
              <a:ext cx="1" cy="86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7367" name="Group 23"/>
          <p:cNvGrpSpPr>
            <a:grpSpLocks/>
          </p:cNvGrpSpPr>
          <p:nvPr/>
        </p:nvGrpSpPr>
        <p:grpSpPr bwMode="auto">
          <a:xfrm>
            <a:off x="8034338" y="2514600"/>
            <a:ext cx="381000" cy="396875"/>
            <a:chOff x="0" y="0"/>
            <a:chExt cx="240" cy="250"/>
          </a:xfrm>
        </p:grpSpPr>
        <p:sp>
          <p:nvSpPr>
            <p:cNvPr id="57364" name="Oval 20"/>
            <p:cNvSpPr>
              <a:spLocks/>
            </p:cNvSpPr>
            <p:nvPr/>
          </p:nvSpPr>
          <p:spPr bwMode="auto">
            <a:xfrm>
              <a:off x="0" y="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B6B6B6"/>
                </a:gs>
                <a:gs pos="100000">
                  <a:srgbClr val="808080"/>
                </a:gs>
              </a:gsLst>
              <a:path path="rect">
                <a:fillToRect l="50000" t="50000" r="50000" b="50000"/>
              </a:path>
            </a:gradFill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65" name="Line 21"/>
            <p:cNvSpPr>
              <a:spLocks noChangeShapeType="1"/>
            </p:cNvSpPr>
            <p:nvPr/>
          </p:nvSpPr>
          <p:spPr bwMode="auto">
            <a:xfrm>
              <a:off x="11" y="164"/>
              <a:ext cx="1" cy="86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66" name="Line 22"/>
            <p:cNvSpPr>
              <a:spLocks noChangeShapeType="1"/>
            </p:cNvSpPr>
            <p:nvPr/>
          </p:nvSpPr>
          <p:spPr bwMode="auto">
            <a:xfrm>
              <a:off x="229" y="164"/>
              <a:ext cx="1" cy="86"/>
            </a:xfrm>
            <a:prstGeom prst="line">
              <a:avLst/>
            </a:prstGeom>
            <a:noFill/>
            <a:ln w="317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7368" name="Line 24"/>
          <p:cNvSpPr>
            <a:spLocks noChangeShapeType="1"/>
          </p:cNvSpPr>
          <p:nvPr/>
        </p:nvSpPr>
        <p:spPr bwMode="auto">
          <a:xfrm rot="10800000" flipH="1">
            <a:off x="1600200" y="1600200"/>
            <a:ext cx="381000" cy="228600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69" name="Line 25"/>
          <p:cNvSpPr>
            <a:spLocks noChangeShapeType="1"/>
          </p:cNvSpPr>
          <p:nvPr/>
        </p:nvSpPr>
        <p:spPr bwMode="auto">
          <a:xfrm rot="10800000" flipH="1">
            <a:off x="1371600" y="1219200"/>
            <a:ext cx="1588" cy="381000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70" name="Line 26"/>
          <p:cNvSpPr>
            <a:spLocks noChangeShapeType="1"/>
          </p:cNvSpPr>
          <p:nvPr/>
        </p:nvSpPr>
        <p:spPr bwMode="auto">
          <a:xfrm rot="10800000">
            <a:off x="685800" y="1600200"/>
            <a:ext cx="381000" cy="228600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71" name="Line 27"/>
          <p:cNvSpPr>
            <a:spLocks noChangeShapeType="1"/>
          </p:cNvSpPr>
          <p:nvPr/>
        </p:nvSpPr>
        <p:spPr bwMode="auto">
          <a:xfrm flipH="1">
            <a:off x="685800" y="1981200"/>
            <a:ext cx="381000" cy="228600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72" name="Line 28"/>
          <p:cNvSpPr>
            <a:spLocks noChangeShapeType="1"/>
          </p:cNvSpPr>
          <p:nvPr/>
        </p:nvSpPr>
        <p:spPr bwMode="auto">
          <a:xfrm>
            <a:off x="1600200" y="1981200"/>
            <a:ext cx="381000" cy="228600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73" name="Line 29"/>
          <p:cNvSpPr>
            <a:spLocks noChangeShapeType="1"/>
          </p:cNvSpPr>
          <p:nvPr/>
        </p:nvSpPr>
        <p:spPr bwMode="auto">
          <a:xfrm>
            <a:off x="1371600" y="2209800"/>
            <a:ext cx="1588" cy="304800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7376" name="Group 32"/>
          <p:cNvGrpSpPr>
            <a:grpSpLocks/>
          </p:cNvGrpSpPr>
          <p:nvPr/>
        </p:nvGrpSpPr>
        <p:grpSpPr bwMode="auto">
          <a:xfrm>
            <a:off x="1981200" y="1371600"/>
            <a:ext cx="469900" cy="406400"/>
            <a:chOff x="0" y="0"/>
            <a:chExt cx="296" cy="256"/>
          </a:xfrm>
        </p:grpSpPr>
        <p:sp>
          <p:nvSpPr>
            <p:cNvPr id="57374" name="Rectangle 30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lang="en-US" sz="18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57375" name="Line 31"/>
            <p:cNvSpPr>
              <a:spLocks noChangeShapeType="1"/>
            </p:cNvSpPr>
            <p:nvPr/>
          </p:nvSpPr>
          <p:spPr bwMode="auto">
            <a:xfrm>
              <a:off x="32" y="74"/>
              <a:ext cx="75" cy="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7379" name="Group 35"/>
          <p:cNvGrpSpPr>
            <a:grpSpLocks/>
          </p:cNvGrpSpPr>
          <p:nvPr/>
        </p:nvGrpSpPr>
        <p:grpSpPr bwMode="auto">
          <a:xfrm>
            <a:off x="1219200" y="838200"/>
            <a:ext cx="469900" cy="406400"/>
            <a:chOff x="0" y="0"/>
            <a:chExt cx="296" cy="256"/>
          </a:xfrm>
        </p:grpSpPr>
        <p:sp>
          <p:nvSpPr>
            <p:cNvPr id="57377" name="Rectangle 33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lang="en-US" sz="18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57378" name="Line 34"/>
            <p:cNvSpPr>
              <a:spLocks noChangeShapeType="1"/>
            </p:cNvSpPr>
            <p:nvPr/>
          </p:nvSpPr>
          <p:spPr bwMode="auto">
            <a:xfrm>
              <a:off x="25" y="74"/>
              <a:ext cx="75" cy="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7382" name="Group 38"/>
          <p:cNvGrpSpPr>
            <a:grpSpLocks/>
          </p:cNvGrpSpPr>
          <p:nvPr/>
        </p:nvGrpSpPr>
        <p:grpSpPr bwMode="auto">
          <a:xfrm>
            <a:off x="1981200" y="2057400"/>
            <a:ext cx="469900" cy="406400"/>
            <a:chOff x="0" y="0"/>
            <a:chExt cx="296" cy="256"/>
          </a:xfrm>
        </p:grpSpPr>
        <p:sp>
          <p:nvSpPr>
            <p:cNvPr id="57380" name="Rectangle 36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lang="en-US" sz="18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57381" name="Line 37"/>
            <p:cNvSpPr>
              <a:spLocks noChangeShapeType="1"/>
            </p:cNvSpPr>
            <p:nvPr/>
          </p:nvSpPr>
          <p:spPr bwMode="auto">
            <a:xfrm>
              <a:off x="32" y="74"/>
              <a:ext cx="75" cy="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7385" name="Group 41"/>
          <p:cNvGrpSpPr>
            <a:grpSpLocks/>
          </p:cNvGrpSpPr>
          <p:nvPr/>
        </p:nvGrpSpPr>
        <p:grpSpPr bwMode="auto">
          <a:xfrm>
            <a:off x="1219200" y="2514600"/>
            <a:ext cx="469900" cy="406400"/>
            <a:chOff x="0" y="0"/>
            <a:chExt cx="296" cy="256"/>
          </a:xfrm>
        </p:grpSpPr>
        <p:sp>
          <p:nvSpPr>
            <p:cNvPr id="57383" name="Rectangle 39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lang="en-US" sz="18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57384" name="Line 40"/>
            <p:cNvSpPr>
              <a:spLocks noChangeShapeType="1"/>
            </p:cNvSpPr>
            <p:nvPr/>
          </p:nvSpPr>
          <p:spPr bwMode="auto">
            <a:xfrm>
              <a:off x="32" y="74"/>
              <a:ext cx="75" cy="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7388" name="Group 44"/>
          <p:cNvGrpSpPr>
            <a:grpSpLocks/>
          </p:cNvGrpSpPr>
          <p:nvPr/>
        </p:nvGrpSpPr>
        <p:grpSpPr bwMode="auto">
          <a:xfrm>
            <a:off x="457200" y="2133600"/>
            <a:ext cx="469900" cy="406400"/>
            <a:chOff x="0" y="0"/>
            <a:chExt cx="296" cy="256"/>
          </a:xfrm>
        </p:grpSpPr>
        <p:sp>
          <p:nvSpPr>
            <p:cNvPr id="57386" name="Rectangle 42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lang="en-US" sz="18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57387" name="Line 43"/>
            <p:cNvSpPr>
              <a:spLocks noChangeShapeType="1"/>
            </p:cNvSpPr>
            <p:nvPr/>
          </p:nvSpPr>
          <p:spPr bwMode="auto">
            <a:xfrm>
              <a:off x="32" y="74"/>
              <a:ext cx="75" cy="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7391" name="Group 47"/>
          <p:cNvGrpSpPr>
            <a:grpSpLocks/>
          </p:cNvGrpSpPr>
          <p:nvPr/>
        </p:nvGrpSpPr>
        <p:grpSpPr bwMode="auto">
          <a:xfrm>
            <a:off x="381000" y="1295400"/>
            <a:ext cx="469900" cy="406400"/>
            <a:chOff x="0" y="0"/>
            <a:chExt cx="296" cy="256"/>
          </a:xfrm>
        </p:grpSpPr>
        <p:sp>
          <p:nvSpPr>
            <p:cNvPr id="57389" name="Rectangle 45"/>
            <p:cNvSpPr>
              <a:spLocks/>
            </p:cNvSpPr>
            <p:nvPr/>
          </p:nvSpPr>
          <p:spPr bwMode="auto">
            <a:xfrm>
              <a:off x="0" y="0"/>
              <a:ext cx="296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spcBef>
                  <a:spcPts val="1050"/>
                </a:spcBef>
              </a:pPr>
              <a:r>
                <a:rPr lang="en-US" sz="18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ν</a:t>
              </a:r>
              <a:r>
                <a:rPr lang="en-US" sz="1800" baseline="-25000">
                  <a:solidFill>
                    <a:srgbClr val="FF00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e</a:t>
              </a:r>
            </a:p>
          </p:txBody>
        </p:sp>
        <p:sp>
          <p:nvSpPr>
            <p:cNvPr id="57390" name="Line 46"/>
            <p:cNvSpPr>
              <a:spLocks noChangeShapeType="1"/>
            </p:cNvSpPr>
            <p:nvPr/>
          </p:nvSpPr>
          <p:spPr bwMode="auto">
            <a:xfrm>
              <a:off x="32" y="74"/>
              <a:ext cx="75" cy="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7392" name="Line 48"/>
          <p:cNvSpPr>
            <a:spLocks noChangeShapeType="1"/>
          </p:cNvSpPr>
          <p:nvPr/>
        </p:nvSpPr>
        <p:spPr bwMode="auto">
          <a:xfrm>
            <a:off x="1371600" y="3124200"/>
            <a:ext cx="1588" cy="27432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93" name="Rectangle 49"/>
          <p:cNvSpPr>
            <a:spLocks/>
          </p:cNvSpPr>
          <p:nvPr/>
        </p:nvSpPr>
        <p:spPr bwMode="auto">
          <a:xfrm>
            <a:off x="3098800" y="5321300"/>
            <a:ext cx="3289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Distance</a:t>
            </a:r>
          </a:p>
        </p:txBody>
      </p:sp>
      <p:sp>
        <p:nvSpPr>
          <p:cNvPr id="57394" name="Rectangle 50"/>
          <p:cNvSpPr>
            <a:spLocks/>
          </p:cNvSpPr>
          <p:nvPr/>
        </p:nvSpPr>
        <p:spPr bwMode="auto">
          <a:xfrm rot="-5400000">
            <a:off x="-19050" y="4133850"/>
            <a:ext cx="2298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Probability ν</a:t>
            </a:r>
            <a:r>
              <a:rPr lang="en-US" sz="2000" baseline="-250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</a:t>
            </a:r>
          </a:p>
        </p:txBody>
      </p:sp>
      <p:sp>
        <p:nvSpPr>
          <p:cNvPr id="57395" name="Rectangle 51"/>
          <p:cNvSpPr>
            <a:spLocks/>
          </p:cNvSpPr>
          <p:nvPr/>
        </p:nvSpPr>
        <p:spPr bwMode="auto">
          <a:xfrm>
            <a:off x="838200" y="2971800"/>
            <a:ext cx="546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r">
              <a:spcBef>
                <a:spcPts val="1050"/>
              </a:spcBef>
            </a:pPr>
            <a:r>
              <a:rPr lang="en-US" sz="18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1.0</a:t>
            </a:r>
          </a:p>
        </p:txBody>
      </p:sp>
      <p:sp>
        <p:nvSpPr>
          <p:cNvPr id="57396" name="Line 52"/>
          <p:cNvSpPr>
            <a:spLocks noChangeShapeType="1"/>
          </p:cNvSpPr>
          <p:nvPr/>
        </p:nvSpPr>
        <p:spPr bwMode="auto">
          <a:xfrm rot="10800000" flipH="1">
            <a:off x="1015185" y="3725863"/>
            <a:ext cx="1588" cy="109537"/>
          </a:xfrm>
          <a:prstGeom prst="line">
            <a:avLst/>
          </a:prstGeom>
          <a:noFill/>
          <a:ln w="1587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97" name="Rectangle 53"/>
          <p:cNvSpPr>
            <a:spLocks/>
          </p:cNvSpPr>
          <p:nvPr/>
        </p:nvSpPr>
        <p:spPr bwMode="auto">
          <a:xfrm>
            <a:off x="2362200" y="1206500"/>
            <a:ext cx="19939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rgbClr val="0066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</a:t>
            </a:r>
            <a:r>
              <a:rPr lang="en-US" sz="2000" baseline="-25000">
                <a:solidFill>
                  <a:srgbClr val="0066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ν </a:t>
            </a:r>
            <a:r>
              <a:rPr lang="en-US" sz="2000">
                <a:solidFill>
                  <a:srgbClr val="0066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≤ 8 MeV</a:t>
            </a:r>
            <a:r>
              <a:rPr lang="en-US" sz="200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</a:t>
            </a:r>
          </a:p>
        </p:txBody>
      </p:sp>
      <p:sp>
        <p:nvSpPr>
          <p:cNvPr id="57398" name="Line 54"/>
          <p:cNvSpPr>
            <a:spLocks noChangeShapeType="1"/>
          </p:cNvSpPr>
          <p:nvPr/>
        </p:nvSpPr>
        <p:spPr bwMode="auto">
          <a:xfrm rot="10800000" flipH="1">
            <a:off x="8204200" y="5207000"/>
            <a:ext cx="1588" cy="1524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99" name="Rectangle 55"/>
          <p:cNvSpPr>
            <a:spLocks/>
          </p:cNvSpPr>
          <p:nvPr/>
        </p:nvSpPr>
        <p:spPr bwMode="auto">
          <a:xfrm>
            <a:off x="6883400" y="5334000"/>
            <a:ext cx="21971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 sz="18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1000 to 1800 meters</a:t>
            </a:r>
          </a:p>
        </p:txBody>
      </p:sp>
      <p:sp>
        <p:nvSpPr>
          <p:cNvPr id="57400" name="Line 56"/>
          <p:cNvSpPr>
            <a:spLocks noChangeShapeType="1"/>
          </p:cNvSpPr>
          <p:nvPr/>
        </p:nvSpPr>
        <p:spPr bwMode="auto">
          <a:xfrm>
            <a:off x="1371600" y="3124200"/>
            <a:ext cx="152400" cy="1588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402" name="Line 58"/>
          <p:cNvSpPr>
            <a:spLocks noChangeShapeType="1"/>
          </p:cNvSpPr>
          <p:nvPr/>
        </p:nvSpPr>
        <p:spPr bwMode="auto">
          <a:xfrm rot="10800000">
            <a:off x="2436813" y="2971800"/>
            <a:ext cx="147637" cy="808038"/>
          </a:xfrm>
          <a:prstGeom prst="line">
            <a:avLst/>
          </a:prstGeom>
          <a:noFill/>
          <a:ln w="38100" cap="flat">
            <a:solidFill>
              <a:srgbClr val="3333FF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403" name="Rectangle 59"/>
          <p:cNvSpPr>
            <a:spLocks/>
          </p:cNvSpPr>
          <p:nvPr/>
        </p:nvSpPr>
        <p:spPr bwMode="auto">
          <a:xfrm>
            <a:off x="1625600" y="3721100"/>
            <a:ext cx="27305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unoscillated neutrino flux observed here (normalisation)</a:t>
            </a:r>
          </a:p>
        </p:txBody>
      </p:sp>
      <p:sp>
        <p:nvSpPr>
          <p:cNvPr id="57404" name="Rectangle 60"/>
          <p:cNvSpPr>
            <a:spLocks/>
          </p:cNvSpPr>
          <p:nvPr/>
        </p:nvSpPr>
        <p:spPr bwMode="auto">
          <a:xfrm>
            <a:off x="2362200" y="584200"/>
            <a:ext cx="3378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isotropic electron anti-neutrino </a:t>
            </a:r>
            <a:r>
              <a:rPr lang="ja-JP" altLang="en-US" sz="2000">
                <a:solidFill>
                  <a:srgbClr val="3333FF"/>
                </a:solidFill>
                <a:latin typeface="Arial"/>
                <a:ea typeface="ＭＳ Ｐゴシック" charset="0"/>
                <a:cs typeface="Times New Roman" charset="0"/>
                <a:sym typeface="Times New Roman" charset="0"/>
              </a:rPr>
              <a:t>“</a:t>
            </a:r>
            <a:r>
              <a:rPr lang="en-US" sz="200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well known</a:t>
            </a:r>
            <a:r>
              <a:rPr lang="ja-JP" altLang="en-US" sz="2000">
                <a:solidFill>
                  <a:srgbClr val="3333FF"/>
                </a:solidFill>
                <a:latin typeface="Arial"/>
                <a:ea typeface="ＭＳ Ｐゴシック" charset="0"/>
                <a:cs typeface="Times New Roman" charset="0"/>
                <a:sym typeface="Times New Roman" charset="0"/>
              </a:rPr>
              <a:t>”</a:t>
            </a:r>
            <a:r>
              <a:rPr lang="en-US" sz="200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source</a:t>
            </a:r>
          </a:p>
        </p:txBody>
      </p:sp>
      <p:sp>
        <p:nvSpPr>
          <p:cNvPr id="57405" name="Line 61"/>
          <p:cNvSpPr>
            <a:spLocks noChangeShapeType="1"/>
          </p:cNvSpPr>
          <p:nvPr/>
        </p:nvSpPr>
        <p:spPr bwMode="auto">
          <a:xfrm flipH="1">
            <a:off x="1600200" y="1143000"/>
            <a:ext cx="762000" cy="457200"/>
          </a:xfrm>
          <a:prstGeom prst="line">
            <a:avLst/>
          </a:prstGeom>
          <a:noFill/>
          <a:ln w="38100" cap="flat">
            <a:solidFill>
              <a:srgbClr val="3333FF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406" name="Rectangle 62"/>
          <p:cNvSpPr>
            <a:spLocks/>
          </p:cNvSpPr>
          <p:nvPr/>
        </p:nvSpPr>
        <p:spPr bwMode="auto">
          <a:xfrm>
            <a:off x="5943600" y="1219200"/>
            <a:ext cx="29083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rgbClr val="3333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Oscillations observed as an anti-neutrino deficit</a:t>
            </a:r>
          </a:p>
        </p:txBody>
      </p:sp>
      <p:sp>
        <p:nvSpPr>
          <p:cNvPr id="57407" name="Line 63"/>
          <p:cNvSpPr>
            <a:spLocks noChangeShapeType="1"/>
          </p:cNvSpPr>
          <p:nvPr/>
        </p:nvSpPr>
        <p:spPr bwMode="auto">
          <a:xfrm>
            <a:off x="7239000" y="1981200"/>
            <a:ext cx="762000" cy="533400"/>
          </a:xfrm>
          <a:prstGeom prst="line">
            <a:avLst/>
          </a:prstGeom>
          <a:noFill/>
          <a:ln w="38100" cap="flat">
            <a:solidFill>
              <a:srgbClr val="3333FF"/>
            </a:solidFill>
            <a:prstDash val="solid"/>
            <a:round/>
            <a:headEnd type="none" w="med" len="med"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408" name="Freeform 64"/>
          <p:cNvSpPr>
            <a:spLocks/>
          </p:cNvSpPr>
          <p:nvPr/>
        </p:nvSpPr>
        <p:spPr bwMode="auto">
          <a:xfrm>
            <a:off x="1371600" y="3124200"/>
            <a:ext cx="7681913" cy="914400"/>
          </a:xfrm>
          <a:custGeom>
            <a:avLst/>
            <a:gdLst>
              <a:gd name="T0" fmla="*/ 0 w 21600"/>
              <a:gd name="T1" fmla="*/ 0 h 21564"/>
              <a:gd name="T2" fmla="*/ 879 w 21600"/>
              <a:gd name="T3" fmla="*/ 187 h 21564"/>
              <a:gd name="T4" fmla="*/ 1924 w 21600"/>
              <a:gd name="T5" fmla="*/ 1048 h 21564"/>
              <a:gd name="T6" fmla="*/ 4285 w 21600"/>
              <a:gd name="T7" fmla="*/ 3594 h 21564"/>
              <a:gd name="T8" fmla="*/ 8186 w 21600"/>
              <a:gd name="T9" fmla="*/ 10220 h 21564"/>
              <a:gd name="T10" fmla="*/ 12360 w 21600"/>
              <a:gd name="T11" fmla="*/ 17258 h 21564"/>
              <a:gd name="T12" fmla="*/ 16074 w 21600"/>
              <a:gd name="T13" fmla="*/ 20702 h 21564"/>
              <a:gd name="T14" fmla="*/ 19283 w 21600"/>
              <a:gd name="T15" fmla="*/ 21563 h 21564"/>
              <a:gd name="T16" fmla="*/ 21600 w 21600"/>
              <a:gd name="T17" fmla="*/ 20889 h 21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600" h="21564">
                <a:moveTo>
                  <a:pt x="0" y="0"/>
                </a:moveTo>
                <a:cubicBezTo>
                  <a:pt x="147" y="37"/>
                  <a:pt x="558" y="0"/>
                  <a:pt x="879" y="187"/>
                </a:cubicBezTo>
                <a:cubicBezTo>
                  <a:pt x="1201" y="374"/>
                  <a:pt x="1357" y="487"/>
                  <a:pt x="1924" y="1048"/>
                </a:cubicBezTo>
                <a:cubicBezTo>
                  <a:pt x="2491" y="1610"/>
                  <a:pt x="3241" y="2059"/>
                  <a:pt x="4285" y="3594"/>
                </a:cubicBezTo>
                <a:cubicBezTo>
                  <a:pt x="5330" y="5129"/>
                  <a:pt x="6838" y="7936"/>
                  <a:pt x="8186" y="10220"/>
                </a:cubicBezTo>
                <a:cubicBezTo>
                  <a:pt x="9535" y="12503"/>
                  <a:pt x="11048" y="15498"/>
                  <a:pt x="12360" y="17258"/>
                </a:cubicBezTo>
                <a:cubicBezTo>
                  <a:pt x="13672" y="19017"/>
                  <a:pt x="14922" y="19990"/>
                  <a:pt x="16074" y="20702"/>
                </a:cubicBezTo>
                <a:cubicBezTo>
                  <a:pt x="17226" y="21413"/>
                  <a:pt x="18364" y="21525"/>
                  <a:pt x="19283" y="21563"/>
                </a:cubicBezTo>
                <a:cubicBezTo>
                  <a:pt x="20203" y="21600"/>
                  <a:pt x="21118" y="21038"/>
                  <a:pt x="21600" y="20889"/>
                </a:cubicBezTo>
              </a:path>
            </a:pathLst>
          </a:custGeom>
          <a:noFill/>
          <a:ln w="25400" cap="flat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7411" name="Group 67"/>
          <p:cNvGrpSpPr>
            <a:grpSpLocks/>
          </p:cNvGrpSpPr>
          <p:nvPr/>
        </p:nvGrpSpPr>
        <p:grpSpPr bwMode="auto">
          <a:xfrm>
            <a:off x="7772400" y="3124200"/>
            <a:ext cx="1101725" cy="914400"/>
            <a:chOff x="0" y="0"/>
            <a:chExt cx="694" cy="576"/>
          </a:xfrm>
        </p:grpSpPr>
        <p:sp>
          <p:nvSpPr>
            <p:cNvPr id="57409" name="Line 65"/>
            <p:cNvSpPr>
              <a:spLocks noChangeShapeType="1"/>
            </p:cNvSpPr>
            <p:nvPr/>
          </p:nvSpPr>
          <p:spPr bwMode="auto">
            <a:xfrm>
              <a:off x="288" y="0"/>
              <a:ext cx="1" cy="576"/>
            </a:xfrm>
            <a:prstGeom prst="line">
              <a:avLst/>
            </a:prstGeom>
            <a:noFill/>
            <a:ln w="31750" cap="flat">
              <a:solidFill>
                <a:srgbClr val="0066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410" name="Rectangle 66"/>
            <p:cNvSpPr>
              <a:spLocks/>
            </p:cNvSpPr>
            <p:nvPr/>
          </p:nvSpPr>
          <p:spPr bwMode="auto">
            <a:xfrm>
              <a:off x="0" y="168"/>
              <a:ext cx="694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12700" tIns="12700" bIns="12700"/>
            <a:lstStyle/>
            <a:p>
              <a:pPr marL="65088" algn="ctr">
                <a:spcBef>
                  <a:spcPts val="1150"/>
                </a:spcBef>
              </a:pPr>
              <a:r>
                <a:rPr lang="en-US" sz="2000" dirty="0">
                  <a:solidFill>
                    <a:srgbClr val="0066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sin</a:t>
              </a:r>
              <a:r>
                <a:rPr lang="en-US" sz="2000" baseline="30000" dirty="0">
                  <a:solidFill>
                    <a:srgbClr val="0066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2</a:t>
              </a:r>
              <a:r>
                <a:rPr lang="en-US" sz="2000" dirty="0">
                  <a:solidFill>
                    <a:srgbClr val="0066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2θ</a:t>
              </a:r>
              <a:r>
                <a:rPr lang="en-US" sz="2000" baseline="-25000" dirty="0">
                  <a:solidFill>
                    <a:srgbClr val="006600"/>
                  </a:solidFill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13</a:t>
              </a:r>
            </a:p>
          </p:txBody>
        </p:sp>
      </p:grpSp>
      <p:sp>
        <p:nvSpPr>
          <p:cNvPr id="57412" name="Line 68"/>
          <p:cNvSpPr>
            <a:spLocks noChangeShapeType="1"/>
          </p:cNvSpPr>
          <p:nvPr/>
        </p:nvSpPr>
        <p:spPr bwMode="auto">
          <a:xfrm>
            <a:off x="1371600" y="3124200"/>
            <a:ext cx="7239000" cy="1588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7416" name="Picture 7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100" y="4533900"/>
            <a:ext cx="6108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17" name="Line 73"/>
          <p:cNvSpPr>
            <a:spLocks noChangeShapeType="1"/>
          </p:cNvSpPr>
          <p:nvPr/>
        </p:nvSpPr>
        <p:spPr bwMode="auto">
          <a:xfrm>
            <a:off x="1346200" y="5359400"/>
            <a:ext cx="7239000" cy="1588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418" name="Rectangle 74"/>
          <p:cNvSpPr>
            <a:spLocks/>
          </p:cNvSpPr>
          <p:nvPr/>
        </p:nvSpPr>
        <p:spPr bwMode="auto">
          <a:xfrm>
            <a:off x="3881438" y="6389688"/>
            <a:ext cx="13112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chemeClr val="tx1"/>
                </a:solidFill>
                <a:ea typeface="ＭＳ Ｐゴシック" charset="0"/>
                <a:cs typeface="Arial" charset="0"/>
              </a:rPr>
              <a:t>=1!        =1!</a:t>
            </a:r>
          </a:p>
        </p:txBody>
      </p:sp>
      <p:pic>
        <p:nvPicPr>
          <p:cNvPr id="57419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200" y="5591829"/>
            <a:ext cx="4940300" cy="866775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E4CB48-62FE-6D48-B710-7A6415D87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D9B7C5-3739-4A4A-815D-E12B08111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7088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DC_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1620" y="1009280"/>
            <a:ext cx="3980214" cy="5760833"/>
          </a:xfrm>
          <a:prstGeom prst="rect">
            <a:avLst/>
          </a:prstGeom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7211" cy="872923"/>
          </a:xfrm>
          <a:ln/>
        </p:spPr>
        <p:txBody>
          <a:bodyPr rIns="132080">
            <a:noAutofit/>
          </a:bodyPr>
          <a:lstStyle/>
          <a:p>
            <a:r>
              <a:rPr lang="en-US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Reactor neutrino detectors</a:t>
            </a:r>
            <a:endParaRPr lang="en-US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81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0A9B-855F-DB45-9DF2-27A64DAB4CCC}" type="slidenum">
              <a:rPr lang="en-US"/>
              <a:pPr/>
              <a:t>35</a:t>
            </a:fld>
            <a:endParaRPr lang="en-US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1671668" y="2449054"/>
            <a:ext cx="1295872" cy="129580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30698" y="2282950"/>
            <a:ext cx="1964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Outer Veto</a:t>
            </a:r>
          </a:p>
          <a:p>
            <a:r>
              <a:rPr lang="en-GB" dirty="0"/>
              <a:t>(plastic scintillator)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V="1">
            <a:off x="1723684" y="6271652"/>
            <a:ext cx="1295872" cy="129580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388411" y="3486474"/>
            <a:ext cx="1395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Shielding</a:t>
            </a:r>
          </a:p>
          <a:p>
            <a:r>
              <a:rPr lang="en-GB" dirty="0"/>
              <a:t>(15 cm steel)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09257" y="5665340"/>
            <a:ext cx="18863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Inner Veto</a:t>
            </a:r>
          </a:p>
          <a:p>
            <a:r>
              <a:rPr lang="en-GB" dirty="0"/>
              <a:t>(liquid scintillator)</a:t>
            </a:r>
          </a:p>
          <a:p>
            <a:r>
              <a:rPr lang="en-GB" dirty="0"/>
              <a:t>78 (8") PMTs</a:t>
            </a:r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6082715" y="3724856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7 m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flipV="1">
            <a:off x="1580957" y="3680060"/>
            <a:ext cx="1295872" cy="129580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H="1">
            <a:off x="4716968" y="2901799"/>
            <a:ext cx="1943539" cy="1413201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6536502" y="2269209"/>
            <a:ext cx="2607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Target (r=1.2 m)</a:t>
            </a:r>
          </a:p>
          <a:p>
            <a:pPr marL="180975" indent="-180975">
              <a:buFont typeface="Arial"/>
              <a:buChar char="•"/>
            </a:pPr>
            <a:r>
              <a:rPr lang="en-GB" dirty="0"/>
              <a:t>acrylic vessel (8 mm)</a:t>
            </a:r>
          </a:p>
          <a:p>
            <a:pPr marL="180975" indent="-180975">
              <a:buFont typeface="Arial"/>
              <a:buChar char="•"/>
            </a:pPr>
            <a:r>
              <a:rPr lang="en-GB" dirty="0"/>
              <a:t>8.3 tons </a:t>
            </a:r>
            <a:r>
              <a:rPr lang="en-GB" dirty="0" err="1"/>
              <a:t>Gd</a:t>
            </a:r>
            <a:r>
              <a:rPr lang="en-GB" dirty="0"/>
              <a:t>-scintillator</a:t>
            </a:r>
          </a:p>
        </p:txBody>
      </p:sp>
      <p:cxnSp>
        <p:nvCxnSpPr>
          <p:cNvPr id="29" name="Connecteur droit avec flèche 28"/>
          <p:cNvCxnSpPr/>
          <p:nvPr/>
        </p:nvCxnSpPr>
        <p:spPr>
          <a:xfrm flipH="1">
            <a:off x="5300118" y="4606256"/>
            <a:ext cx="1236384" cy="290740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6274676" y="4271700"/>
            <a:ext cx="2869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Gamma Catcher (e=0.55 m)</a:t>
            </a:r>
          </a:p>
          <a:p>
            <a:pPr marL="180975" indent="-180975">
              <a:buFont typeface="Arial"/>
              <a:buChar char="•"/>
            </a:pPr>
            <a:r>
              <a:rPr lang="en-GB" dirty="0"/>
              <a:t>scintillator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351834" y="5489748"/>
            <a:ext cx="2792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Buffer (e=1.05 m)</a:t>
            </a:r>
          </a:p>
          <a:p>
            <a:pPr marL="180975" indent="-180975">
              <a:buFont typeface="Arial"/>
              <a:buChar char="•"/>
            </a:pPr>
            <a:r>
              <a:rPr lang="en-GB" dirty="0"/>
              <a:t>steel (3 mm)</a:t>
            </a:r>
          </a:p>
          <a:p>
            <a:pPr marL="180975" indent="-180975">
              <a:buFont typeface="Arial"/>
              <a:buChar char="•"/>
            </a:pPr>
            <a:r>
              <a:rPr lang="en-GB" dirty="0"/>
              <a:t>80 tons "oil"</a:t>
            </a:r>
          </a:p>
          <a:p>
            <a:pPr marL="180975" indent="-180975">
              <a:buFont typeface="Arial"/>
              <a:buChar char="•"/>
            </a:pPr>
            <a:r>
              <a:rPr lang="en-GB" dirty="0"/>
              <a:t>390 PMTs (10")</a:t>
            </a:r>
          </a:p>
        </p:txBody>
      </p:sp>
      <p:cxnSp>
        <p:nvCxnSpPr>
          <p:cNvPr id="34" name="Connecteur droit avec flèche 33"/>
          <p:cNvCxnSpPr/>
          <p:nvPr/>
        </p:nvCxnSpPr>
        <p:spPr>
          <a:xfrm flipH="1" flipV="1">
            <a:off x="5424123" y="5635118"/>
            <a:ext cx="1112379" cy="183006"/>
          </a:xfrm>
          <a:prstGeom prst="straightConnector1">
            <a:avLst/>
          </a:prstGeom>
          <a:ln w="28575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4" descr="logo_DChooz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411" y="1150690"/>
            <a:ext cx="17272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CD4FE9-C6C1-A644-9491-B00DE8024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D10046-A1EE-214C-B34A-504753F82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3679222312"/>
      </p:ext>
    </p:extLst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7211" cy="1143000"/>
          </a:xfrm>
          <a:ln/>
        </p:spPr>
        <p:txBody>
          <a:bodyPr rIns="132080">
            <a:noAutofit/>
          </a:bodyPr>
          <a:lstStyle/>
          <a:p>
            <a:r>
              <a:rPr lang="en-US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New Reactor Projects ready (2011)</a:t>
            </a:r>
            <a:endParaRPr lang="en-US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81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00A9B-855F-DB45-9DF2-27A64DAB4CCC}" type="slidenum">
              <a:rPr lang="en-US"/>
              <a:pPr/>
              <a:t>36</a:t>
            </a:fld>
            <a:endParaRPr lang="en-US"/>
          </a:p>
        </p:txBody>
      </p:sp>
      <p:graphicFrame>
        <p:nvGraphicFramePr>
          <p:cNvPr id="58372" name="Group 4"/>
          <p:cNvGraphicFramePr>
            <a:graphicFrameLocks noGrp="1"/>
          </p:cNvGraphicFramePr>
          <p:nvPr/>
        </p:nvGraphicFramePr>
        <p:xfrm>
          <a:off x="254000" y="4403725"/>
          <a:ext cx="8558213" cy="2052320"/>
        </p:xfrm>
        <a:graphic>
          <a:graphicData uri="http://schemas.openxmlformats.org/drawingml/2006/table">
            <a:tbl>
              <a:tblPr/>
              <a:tblGrid>
                <a:gridCol w="1811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2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65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2813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N W3" charset="0"/>
                        <a:cs typeface="ヒラギノ角ゴ ProN W3" charset="0"/>
                        <a:sym typeface="Arial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Luminosity in 3 years (ton·GW·y)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Overburden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near/far (mwe)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Expected sensitivity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Start of data taking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Daya Bay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4200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270/950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&lt;0.01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August 2011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Double Chooz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210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80/300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0.02~0.03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April 2011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RENO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740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90/440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~0.02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August 2011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8442" name="Picture 74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4875" y="2060575"/>
            <a:ext cx="39624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43" name="Picture 75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2051050"/>
            <a:ext cx="2311401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44" name="Rectangle 76"/>
          <p:cNvSpPr>
            <a:spLocks/>
          </p:cNvSpPr>
          <p:nvPr/>
        </p:nvSpPr>
        <p:spPr bwMode="auto">
          <a:xfrm>
            <a:off x="925513" y="1295400"/>
            <a:ext cx="11445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ea typeface="ＭＳ Ｐゴシック" charset="0"/>
                <a:cs typeface="Arial" charset="0"/>
              </a:rPr>
              <a:t>Daya Bay</a:t>
            </a:r>
          </a:p>
          <a:p>
            <a:pPr marL="39688" algn="ctr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ea typeface="ＭＳ Ｐゴシック" charset="0"/>
                <a:cs typeface="Arial" charset="0"/>
              </a:rPr>
              <a:t>(China)</a:t>
            </a:r>
          </a:p>
        </p:txBody>
      </p:sp>
      <p:sp>
        <p:nvSpPr>
          <p:cNvPr id="58445" name="Rectangle 77"/>
          <p:cNvSpPr>
            <a:spLocks/>
          </p:cNvSpPr>
          <p:nvPr/>
        </p:nvSpPr>
        <p:spPr bwMode="auto">
          <a:xfrm>
            <a:off x="3387725" y="1295400"/>
            <a:ext cx="160496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ea typeface="ＭＳ Ｐゴシック" charset="0"/>
                <a:cs typeface="Arial" charset="0"/>
              </a:rPr>
              <a:t>Double Chooz</a:t>
            </a:r>
          </a:p>
          <a:p>
            <a:pPr marL="39688" algn="ctr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ea typeface="ＭＳ Ｐゴシック" charset="0"/>
                <a:cs typeface="Arial" charset="0"/>
              </a:rPr>
              <a:t>(France)</a:t>
            </a:r>
          </a:p>
        </p:txBody>
      </p:sp>
      <p:sp>
        <p:nvSpPr>
          <p:cNvPr id="58446" name="Rectangle 78"/>
          <p:cNvSpPr>
            <a:spLocks/>
          </p:cNvSpPr>
          <p:nvPr/>
        </p:nvSpPr>
        <p:spPr bwMode="auto">
          <a:xfrm>
            <a:off x="6575425" y="1295400"/>
            <a:ext cx="157956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ea typeface="ＭＳ Ｐゴシック" charset="0"/>
                <a:cs typeface="Arial" charset="0"/>
              </a:rPr>
              <a:t>RENO</a:t>
            </a:r>
          </a:p>
          <a:p>
            <a:pPr marL="39688" algn="ctr">
              <a:spcBef>
                <a:spcPts val="638"/>
              </a:spcBef>
            </a:pPr>
            <a:r>
              <a:rPr lang="en-US" sz="1800">
                <a:solidFill>
                  <a:schemeClr val="tx1"/>
                </a:solidFill>
                <a:ea typeface="ＭＳ Ｐゴシック" charset="0"/>
                <a:cs typeface="Arial" charset="0"/>
              </a:rPr>
              <a:t>(South Korea)</a:t>
            </a:r>
          </a:p>
        </p:txBody>
      </p:sp>
      <p:pic>
        <p:nvPicPr>
          <p:cNvPr id="58447" name="Picture 7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2513" y="2057400"/>
            <a:ext cx="2947987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CDCC4B-8D47-C149-8B1F-D20D1342C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381C21-C6A9-AA42-86E1-47F240E88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3798075295"/>
      </p:ext>
    </p:extLst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-40105" y="1958607"/>
            <a:ext cx="2872726" cy="3358575"/>
            <a:chOff x="6284743" y="1538207"/>
            <a:chExt cx="2872726" cy="3358575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4743" y="2406916"/>
              <a:ext cx="2872726" cy="2260997"/>
            </a:xfrm>
            <a:prstGeom prst="rect">
              <a:avLst/>
            </a:prstGeom>
          </p:spPr>
        </p:pic>
        <p:sp>
          <p:nvSpPr>
            <p:cNvPr id="24" name="ZoneTexte 23"/>
            <p:cNvSpPr txBox="1"/>
            <p:nvPr/>
          </p:nvSpPr>
          <p:spPr>
            <a:xfrm>
              <a:off x="6726330" y="1538207"/>
              <a:ext cx="23903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Double Chooz</a:t>
              </a:r>
            </a:p>
            <a:p>
              <a:pPr algn="ctr"/>
              <a:r>
                <a:rPr lang="en-GB" dirty="0"/>
                <a:t>with only a far detector</a:t>
              </a:r>
            </a:p>
            <a:p>
              <a:pPr algn="ctr"/>
              <a:r>
                <a:rPr lang="en-GB" dirty="0"/>
                <a:t>(Nov. 2011)</a:t>
              </a: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9381" y="4703813"/>
              <a:ext cx="2523444" cy="192969"/>
            </a:xfrm>
            <a:prstGeom prst="rect">
              <a:avLst/>
            </a:prstGeom>
          </p:spPr>
        </p:pic>
      </p:grp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θ</a:t>
            </a:r>
            <a:r>
              <a:rPr lang="en-US" sz="4800" baseline="-6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13 </a:t>
            </a:r>
            <a:r>
              <a:rPr lang="en-US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is large!!!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37</a:t>
            </a:fld>
            <a:endParaRPr lang="en-GB" noProof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357238" y="5578313"/>
            <a:ext cx="5759888" cy="10103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9900"/>
                </a:solidFill>
                <a:latin typeface="Times New Roman"/>
                <a:ea typeface="ＭＳ Ｐゴシック" pitchFamily="-109" charset="-128"/>
                <a:cs typeface="Times New Roman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7F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proposed LBL beam facilities had to be readjusted…</a:t>
            </a:r>
          </a:p>
          <a:p>
            <a:pPr eaLnBrk="1" hangingPunct="1"/>
            <a:r>
              <a:rPr lang="en-US" sz="2000" dirty="0">
                <a:solidFill>
                  <a:srgbClr val="FF7F00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now, the name of the game is MH and CPV</a:t>
            </a: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1073186"/>
            <a:ext cx="385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reactor experiments discovery of the 1→3 oscillation 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5817907" y="1761721"/>
            <a:ext cx="3346255" cy="3777680"/>
            <a:chOff x="3115390" y="1341321"/>
            <a:chExt cx="3346255" cy="3777680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5390" y="1896684"/>
              <a:ext cx="3226850" cy="3000098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9803" y="4883092"/>
              <a:ext cx="3071842" cy="235909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4385429" y="1341321"/>
              <a:ext cx="12860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RENO</a:t>
              </a:r>
            </a:p>
            <a:p>
              <a:pPr algn="ctr"/>
              <a:r>
                <a:rPr lang="en-GB" dirty="0"/>
                <a:t>(April 2012)</a:t>
              </a:r>
            </a:p>
          </p:txBody>
        </p:sp>
      </p:grpSp>
      <p:grpSp>
        <p:nvGrpSpPr>
          <p:cNvPr id="7" name="Grouper 6"/>
          <p:cNvGrpSpPr/>
          <p:nvPr/>
        </p:nvGrpSpPr>
        <p:grpSpPr>
          <a:xfrm>
            <a:off x="2728350" y="1817479"/>
            <a:ext cx="3310600" cy="3824005"/>
            <a:chOff x="14074" y="1397079"/>
            <a:chExt cx="3310600" cy="3824005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46" y="1943151"/>
              <a:ext cx="3146624" cy="3081069"/>
            </a:xfrm>
            <a:prstGeom prst="rect">
              <a:avLst/>
            </a:prstGeom>
          </p:spPr>
        </p:pic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74" y="4994994"/>
              <a:ext cx="3310600" cy="226090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1026363" y="1397079"/>
              <a:ext cx="14521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Daya Bay</a:t>
              </a:r>
            </a:p>
            <a:p>
              <a:pPr algn="ctr"/>
              <a:r>
                <a:rPr lang="en-GB" dirty="0"/>
                <a:t>(March 2012)</a:t>
              </a: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304171" y="5894569"/>
            <a:ext cx="2252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</a:rPr>
              <a:t>θ</a:t>
            </a:r>
            <a:r>
              <a:rPr lang="el-GR" sz="2400" b="1" baseline="-25000" dirty="0">
                <a:solidFill>
                  <a:srgbClr val="FF0000"/>
                </a:solidFill>
              </a:rPr>
              <a:t>13</a:t>
            </a:r>
            <a:r>
              <a:rPr lang="en-US" sz="2400" b="1" dirty="0">
                <a:solidFill>
                  <a:srgbClr val="FF0000"/>
                </a:solidFill>
              </a:rPr>
              <a:t>&gt;0 (C.L. &gt; 5</a:t>
            </a:r>
            <a:r>
              <a:rPr lang="el-GR" sz="2400" b="1" dirty="0">
                <a:solidFill>
                  <a:srgbClr val="FF0000"/>
                </a:solidFill>
              </a:rPr>
              <a:t> σ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5" name="Flèche droite rayée 24"/>
          <p:cNvSpPr/>
          <p:nvPr/>
        </p:nvSpPr>
        <p:spPr>
          <a:xfrm>
            <a:off x="2725586" y="5996554"/>
            <a:ext cx="683867" cy="316256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lèche droite rayée 26"/>
          <p:cNvSpPr/>
          <p:nvPr/>
        </p:nvSpPr>
        <p:spPr>
          <a:xfrm>
            <a:off x="858521" y="5578313"/>
            <a:ext cx="683867" cy="316256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274A385-D527-D345-845D-BADEB4152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F707F5F-B941-694D-815A-5142FDC7D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806438735"/>
      </p:ext>
    </p:extLst>
  </p:cSld>
  <p:clrMapOvr>
    <a:masterClrMapping/>
  </p:clrMapOvr>
  <p:transition spd="med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Next steps…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38</a:t>
            </a:fld>
            <a:endParaRPr lang="en-GB" noProof="0"/>
          </a:p>
        </p:txBody>
      </p:sp>
      <p:sp>
        <p:nvSpPr>
          <p:cNvPr id="10" name="ZoneTexte 9"/>
          <p:cNvSpPr txBox="1"/>
          <p:nvPr/>
        </p:nvSpPr>
        <p:spPr>
          <a:xfrm>
            <a:off x="300808" y="2022272"/>
            <a:ext cx="8645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/>
                <a:cs typeface="Comic Sans MS"/>
              </a:rPr>
              <a:t>The door is now open for Mass Hierarchy measurement</a:t>
            </a:r>
          </a:p>
          <a:p>
            <a:pPr algn="ctr"/>
            <a:r>
              <a:rPr lang="en-GB" sz="2400" dirty="0">
                <a:latin typeface="Comic Sans MS"/>
                <a:cs typeface="Comic Sans MS"/>
              </a:rPr>
              <a:t>and CP Violation discovery</a:t>
            </a:r>
          </a:p>
        </p:txBody>
      </p:sp>
      <p:pic>
        <p:nvPicPr>
          <p:cNvPr id="13" name="Image 12" descr="Screen Shot 2015-08-07 at 22.47.30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543" y="3106794"/>
            <a:ext cx="1917700" cy="19812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00808" y="5297402"/>
            <a:ext cx="8645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/>
                <a:cs typeface="Comic Sans MS"/>
              </a:rPr>
              <a:t>but, how steep is the slope?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E4F1AD8-BD1F-7143-BF69-1077AB874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F3DCA0-C0FA-9640-A5CC-07CC2EB5A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236806913"/>
      </p:ext>
    </p:extLst>
  </p:cSld>
  <p:clrMapOvr>
    <a:masterClrMapping/>
  </p:clrMapOvr>
  <p:transition spd="med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247" y="874684"/>
            <a:ext cx="7347790" cy="4666840"/>
          </a:xfrm>
          <a:prstGeom prst="rect">
            <a:avLst/>
          </a:prstGeom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6978375" cy="928152"/>
          </a:xfrm>
          <a:ln/>
        </p:spPr>
        <p:txBody>
          <a:bodyPr rIns="132080">
            <a:normAutofit fontScale="90000"/>
          </a:bodyPr>
          <a:lstStyle/>
          <a:p>
            <a:r>
              <a:rPr lang="en-US" sz="40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br>
              <a:rPr lang="en-US" sz="40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US" sz="22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(Long Baseline Experiments)</a:t>
            </a:r>
            <a:endParaRPr lang="en-US" sz="1600" dirty="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US"/>
              <a:pPr/>
              <a:t>39</a:t>
            </a:fld>
            <a:endParaRPr lang="en-US"/>
          </a:p>
        </p:txBody>
      </p:sp>
      <p:sp>
        <p:nvSpPr>
          <p:cNvPr id="15" name="ZoneTexte 14"/>
          <p:cNvSpPr txBox="1"/>
          <p:nvPr/>
        </p:nvSpPr>
        <p:spPr>
          <a:xfrm>
            <a:off x="7227048" y="5433816"/>
            <a:ext cx="1453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distance [km]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686653" y="1142533"/>
            <a:ext cx="1711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Times New Roman"/>
                <a:cs typeface="Times New Roman"/>
              </a:rPr>
              <a:t>E</a:t>
            </a:r>
            <a:r>
              <a:rPr lang="el-GR" sz="2400" b="1" baseline="-25000" dirty="0">
                <a:latin typeface="Times New Roman"/>
                <a:cs typeface="Times New Roman"/>
              </a:rPr>
              <a:t>ν</a:t>
            </a:r>
            <a:r>
              <a:rPr lang="en-US" sz="2400" b="1" dirty="0">
                <a:latin typeface="Times New Roman"/>
                <a:cs typeface="Times New Roman"/>
              </a:rPr>
              <a:t>=3.0 GeV</a:t>
            </a:r>
          </a:p>
        </p:txBody>
      </p:sp>
      <p:cxnSp>
        <p:nvCxnSpPr>
          <p:cNvPr id="22" name="Connecteur droit 21"/>
          <p:cNvCxnSpPr/>
          <p:nvPr/>
        </p:nvCxnSpPr>
        <p:spPr>
          <a:xfrm>
            <a:off x="1778882" y="2077642"/>
            <a:ext cx="880141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2684089" y="1792716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NH</a:t>
            </a:r>
          </a:p>
        </p:txBody>
      </p:sp>
      <p:cxnSp>
        <p:nvCxnSpPr>
          <p:cNvPr id="27" name="Connecteur droit 26"/>
          <p:cNvCxnSpPr/>
          <p:nvPr/>
        </p:nvCxnSpPr>
        <p:spPr>
          <a:xfrm>
            <a:off x="1778882" y="2534378"/>
            <a:ext cx="880141" cy="0"/>
          </a:xfrm>
          <a:prstGeom prst="line">
            <a:avLst/>
          </a:prstGeom>
          <a:ln w="381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2684089" y="2249452"/>
            <a:ext cx="483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IH</a:t>
            </a:r>
          </a:p>
        </p:txBody>
      </p:sp>
      <p:sp>
        <p:nvSpPr>
          <p:cNvPr id="29" name="ZoneTexte 28"/>
          <p:cNvSpPr txBox="1"/>
          <p:nvPr/>
        </p:nvSpPr>
        <p:spPr>
          <a:xfrm rot="16200000">
            <a:off x="45616" y="1519840"/>
            <a:ext cx="17964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Times New Roman"/>
                <a:cs typeface="Times New Roman"/>
              </a:rPr>
              <a:t>P(</a:t>
            </a:r>
            <a:r>
              <a:rPr lang="el-GR" sz="3200" dirty="0" err="1">
                <a:latin typeface="Times New Roman"/>
                <a:cs typeface="Times New Roman"/>
              </a:rPr>
              <a:t>ν</a:t>
            </a:r>
            <a:r>
              <a:rPr lang="el-GR" sz="3200" baseline="-25000" dirty="0" err="1">
                <a:latin typeface="Times New Roman"/>
                <a:cs typeface="Times New Roman"/>
              </a:rPr>
              <a:t>μ</a:t>
            </a:r>
            <a:r>
              <a:rPr lang="en-US" sz="3200" dirty="0">
                <a:latin typeface="Times New Roman"/>
                <a:cs typeface="Times New Roman"/>
              </a:rPr>
              <a:t>→</a:t>
            </a:r>
            <a:r>
              <a:rPr lang="el-GR" sz="3200" dirty="0">
                <a:latin typeface="Times New Roman"/>
                <a:cs typeface="Times New Roman"/>
              </a:rPr>
              <a:t>ν</a:t>
            </a:r>
            <a:r>
              <a:rPr lang="en-US" sz="3200" baseline="-25000" dirty="0">
                <a:latin typeface="Times New Roman"/>
                <a:cs typeface="Times New Roman"/>
              </a:rPr>
              <a:t>e</a:t>
            </a:r>
            <a:r>
              <a:rPr lang="en-US" sz="3200" dirty="0">
                <a:latin typeface="Times New Roman"/>
                <a:cs typeface="Times New Roman"/>
              </a:rPr>
              <a:t>)</a:t>
            </a:r>
            <a:endParaRPr lang="en-GB" sz="3200" dirty="0">
              <a:latin typeface="Times New Roman"/>
              <a:cs typeface="Times New Roman"/>
            </a:endParaRPr>
          </a:p>
        </p:txBody>
      </p:sp>
      <p:cxnSp>
        <p:nvCxnSpPr>
          <p:cNvPr id="30" name="Connecteur droit 29"/>
          <p:cNvCxnSpPr/>
          <p:nvPr/>
        </p:nvCxnSpPr>
        <p:spPr>
          <a:xfrm>
            <a:off x="1778882" y="2955573"/>
            <a:ext cx="880141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2684089" y="2670647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neutrinos+MSW</a:t>
            </a:r>
            <a:endParaRPr lang="en-GB" sz="20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cxnSp>
        <p:nvCxnSpPr>
          <p:cNvPr id="32" name="Connecteur droit 31"/>
          <p:cNvCxnSpPr/>
          <p:nvPr/>
        </p:nvCxnSpPr>
        <p:spPr>
          <a:xfrm>
            <a:off x="1778882" y="3454929"/>
            <a:ext cx="880141" cy="0"/>
          </a:xfrm>
          <a:prstGeom prst="line">
            <a:avLst/>
          </a:prstGeom>
          <a:ln w="38100" cmpd="sng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2684089" y="3170003"/>
            <a:ext cx="290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vacuum (</a:t>
            </a:r>
            <a:r>
              <a:rPr lang="en-GB" sz="2000" b="1" dirty="0" err="1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neutrinos+anti</a:t>
            </a:r>
            <a:r>
              <a:rPr lang="en-GB" sz="2000" b="1" dirty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)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5406500" y="1673729"/>
            <a:ext cx="952443" cy="5722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3967916" y="1027398"/>
            <a:ext cx="251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enhanced phenomenon for neutrinos with MSW effect</a:t>
            </a:r>
          </a:p>
        </p:txBody>
      </p:sp>
      <p:cxnSp>
        <p:nvCxnSpPr>
          <p:cNvPr id="26" name="Connecteur droit 25"/>
          <p:cNvCxnSpPr/>
          <p:nvPr/>
        </p:nvCxnSpPr>
        <p:spPr>
          <a:xfrm>
            <a:off x="1778882" y="3962854"/>
            <a:ext cx="880141" cy="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2684089" y="3677928"/>
            <a:ext cx="2531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anti-neutrinos+MSW</a:t>
            </a:r>
            <a:endParaRPr lang="en-GB" sz="200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2966805" y="4248101"/>
            <a:ext cx="2915916" cy="1697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1443378" y="5671433"/>
            <a:ext cx="2070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imes New Roman"/>
                <a:cs typeface="Times New Roman"/>
              </a:rPr>
              <a:t>opposite phenomenon for anti-neutrinos</a:t>
            </a:r>
          </a:p>
        </p:txBody>
      </p:sp>
      <p:sp>
        <p:nvSpPr>
          <p:cNvPr id="14" name="Flèche droite rayée 13"/>
          <p:cNvSpPr/>
          <p:nvPr/>
        </p:nvSpPr>
        <p:spPr>
          <a:xfrm>
            <a:off x="3131006" y="5945151"/>
            <a:ext cx="821072" cy="405102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ZoneTexte 37"/>
          <p:cNvSpPr txBox="1"/>
          <p:nvPr/>
        </p:nvSpPr>
        <p:spPr>
          <a:xfrm>
            <a:off x="3970466" y="5802821"/>
            <a:ext cx="2675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Times New Roman"/>
                <a:cs typeface="Times New Roman"/>
              </a:rPr>
              <a:t>compare neutrino and anti-neutrino oscillations</a:t>
            </a:r>
          </a:p>
        </p:txBody>
      </p:sp>
      <p:sp>
        <p:nvSpPr>
          <p:cNvPr id="39" name="Flèche droite rayée 38"/>
          <p:cNvSpPr/>
          <p:nvPr/>
        </p:nvSpPr>
        <p:spPr>
          <a:xfrm>
            <a:off x="6574896" y="5945151"/>
            <a:ext cx="821072" cy="405102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ZoneTexte 39"/>
          <p:cNvSpPr txBox="1"/>
          <p:nvPr/>
        </p:nvSpPr>
        <p:spPr>
          <a:xfrm>
            <a:off x="7395968" y="5802821"/>
            <a:ext cx="1748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Times New Roman"/>
                <a:cs typeface="Times New Roman"/>
              </a:rPr>
              <a:t>MSW effect helps to find the right MH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78882" y="4514385"/>
            <a:ext cx="727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0000FF"/>
                </a:solidFill>
                <a:latin typeface="Times New Roman"/>
                <a:cs typeface="Times New Roman"/>
              </a:rPr>
              <a:t>δ</a:t>
            </a:r>
            <a:r>
              <a:rPr lang="en-US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CP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=0</a:t>
            </a:r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355B51B-1550-FD4A-973D-74F11ABCA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3FC0048-829A-2B46-8208-D870D1B5F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0690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Where can we find neutrino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D100"/>
                </a:solidFill>
                <a:effectLst>
                  <a:outerShdw dist="25400" dir="1440000" rotWithShape="0">
                    <a:srgbClr val="000000">
                      <a:alpha val="33333"/>
                    </a:srgbClr>
                  </a:outerShdw>
                </a:effectLst>
                <a:uFill>
                  <a:solidFill>
                    <a:srgbClr val="00D1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5400" u="sng"/>
            </a:pPr>
            <a:r>
              <a:rPr sz="4400" u="none"/>
              <a:t>Where can we find neutrinos?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11" name="Solar Neutrinos : 2 1038 ν/s → 40 billions ν/s/cm2 on the earth → 400000 billions ν/s/human (&lt;20 MeV).…"/>
          <p:cNvSpPr txBox="1"/>
          <p:nvPr/>
        </p:nvSpPr>
        <p:spPr>
          <a:xfrm>
            <a:off x="1708150" y="1066800"/>
            <a:ext cx="7417846" cy="4873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1200"/>
              </a:spcBef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u="sng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Solar Neutrinos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: 2 10</a:t>
            </a:r>
            <a:r>
              <a:rPr baseline="29999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38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/s 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 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40 billions 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/s/cm</a:t>
            </a:r>
            <a:r>
              <a:rPr baseline="29999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2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on the earth 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400000 billion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/s/human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(&lt;20 MeV).</a:t>
            </a:r>
          </a:p>
          <a:p>
            <a:pPr>
              <a:spcBef>
                <a:spcPts val="1200"/>
              </a:spcBef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u="sng"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Universe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 :</a:t>
            </a:r>
          </a:p>
          <a:p>
            <a:pPr marL="497840">
              <a:spcBef>
                <a:spcPts val="1200"/>
              </a:spcBef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Big-Bang	: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330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/cm</a:t>
            </a:r>
            <a:r>
              <a:rPr baseline="29999"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3</a:t>
            </a:r>
            <a:r>
              <a:rPr baseline="29999"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 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(0.0004 eV </a:t>
            </a:r>
            <a:r>
              <a:rPr dirty="0">
                <a:solidFill>
                  <a:srgbClr val="00F900"/>
                </a:solidFill>
                <a:uFill>
                  <a:solidFill>
                    <a:srgbClr val="00F9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®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 2000 km/s if </a:t>
            </a:r>
            <a:r>
              <a:rPr dirty="0" err="1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m</a:t>
            </a:r>
            <a:r>
              <a:rPr baseline="-25000" dirty="0" err="1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=10 eV/c</a:t>
            </a:r>
            <a:r>
              <a:rPr baseline="29999"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2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).</a:t>
            </a:r>
          </a:p>
          <a:p>
            <a:pPr marL="497840">
              <a:spcBef>
                <a:spcPts val="1200"/>
              </a:spcBef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 Stars	: 0.000006 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/cm</a:t>
            </a:r>
            <a:r>
              <a:rPr baseline="29999"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3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.</a:t>
            </a:r>
          </a:p>
          <a:p>
            <a:pPr marL="497840">
              <a:spcBef>
                <a:spcPts val="1200"/>
              </a:spcBef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 Supernovae	: 0.0002 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/cm</a:t>
            </a:r>
            <a:r>
              <a:rPr baseline="29999"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3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.</a:t>
            </a:r>
          </a:p>
          <a:p>
            <a:pPr>
              <a:spcBef>
                <a:spcPts val="1200"/>
              </a:spcBef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u="sng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Earth radioactivity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: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50 billion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/s human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.</a:t>
            </a:r>
            <a:endParaRPr dirty="0">
              <a:solidFill>
                <a:srgbClr val="FF2600"/>
              </a:solidFill>
              <a:uFill>
                <a:solidFill>
                  <a:srgbClr val="FF2600"/>
                </a:solidFill>
              </a:uFill>
            </a:endParaRPr>
          </a:p>
          <a:p>
            <a:pPr>
              <a:spcBef>
                <a:spcPts val="1200"/>
              </a:spcBef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u="sng"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Nuclear Plants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: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10-100 billion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/s/human</a:t>
            </a:r>
            <a:r>
              <a:rPr dirty="0">
                <a:solidFill>
                  <a:srgbClr val="00D100"/>
                </a:solidFill>
                <a:uFill>
                  <a:solidFill>
                    <a:srgbClr val="00D100"/>
                  </a:solidFill>
                </a:uFill>
              </a:rPr>
              <a:t> (1-10 MeV).</a:t>
            </a:r>
          </a:p>
          <a:p>
            <a:pPr>
              <a:spcBef>
                <a:spcPts val="1200"/>
              </a:spcBef>
              <a:buClr>
                <a:srgbClr val="4349AA"/>
              </a:buClr>
              <a:buSzPct val="125000"/>
              <a:buFont typeface="Times New Roman"/>
              <a:buChar char="•"/>
              <a:defRPr sz="2400"/>
            </a:pPr>
            <a:r>
              <a:rPr u="sng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Human body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: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340 million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/day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 (20 mg of </a:t>
            </a:r>
            <a:r>
              <a:rPr baseline="31999"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40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K, 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  <a:latin typeface="Symbol"/>
                <a:ea typeface="Symbol"/>
                <a:cs typeface="Symbol"/>
                <a:sym typeface="Symbol"/>
              </a:rPr>
              <a:t>b </a:t>
            </a:r>
            <a:r>
              <a:rPr dirty="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rPr>
              <a:t>decay).</a:t>
            </a:r>
          </a:p>
        </p:txBody>
      </p:sp>
      <p:pic>
        <p:nvPicPr>
          <p:cNvPr id="112" name="image.pdf" descr="image.pdf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6325"/>
            <a:ext cx="1846263" cy="1119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latest_eit_304.png" descr="latest_eit_304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2025"/>
            <a:ext cx="1344613" cy="1344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mp00640_.pdf" descr="mp00640_.pdf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0287"/>
            <a:ext cx="1177925" cy="1173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BL00550_.pdf" descr="BL00550_.pdf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0" y="4754562"/>
            <a:ext cx="825500" cy="1120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phc.png" descr="iphc.png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A9C7A-C170-354D-83B8-0E40F7DE2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4D0D6-4999-984F-8D07-2BF6EF7B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4DA056-3D1C-0C4B-9DCD-44701A71B7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200" y="5511007"/>
            <a:ext cx="965200" cy="134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b="0" dirty="0">
                <a:solidFill>
                  <a:srgbClr val="0000FF"/>
                </a:solidFill>
                <a:latin typeface="Times New Roman"/>
                <a:cs typeface="Times New Roman"/>
              </a:rPr>
              <a:t>Present accelerator neutrino oscillation facilities in the world</a:t>
            </a:r>
            <a:endParaRPr lang="en-US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" name="Picture 4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55" y="2059071"/>
            <a:ext cx="3326647" cy="1970677"/>
          </a:xfrm>
          <a:prstGeom prst="rect">
            <a:avLst/>
          </a:prstGeom>
          <a:noFill/>
          <a:ln w="158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21"/>
          <p:cNvSpPr>
            <a:spLocks/>
          </p:cNvSpPr>
          <p:nvPr/>
        </p:nvSpPr>
        <p:spPr bwMode="auto">
          <a:xfrm>
            <a:off x="10855" y="1349861"/>
            <a:ext cx="3326647" cy="76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4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JPARC beam and T2K experiment</a:t>
            </a:r>
          </a:p>
          <a:p>
            <a:pPr marL="39688"/>
            <a:r>
              <a:rPr lang="en-US" sz="14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(appearance/disappearance, off-axis, E</a:t>
            </a:r>
            <a:r>
              <a:rPr lang="el-GR" sz="1400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ν</a:t>
            </a:r>
            <a:r>
              <a:rPr lang="en-US" sz="14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~0.6 GeV, L=295 km)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3841177" y="1688339"/>
            <a:ext cx="1571625" cy="1201828"/>
            <a:chOff x="7332355" y="5652547"/>
            <a:chExt cx="1571625" cy="1201828"/>
          </a:xfrm>
        </p:grpSpPr>
        <p:pic>
          <p:nvPicPr>
            <p:cNvPr id="35" name="Picture 7"/>
            <p:cNvPicPr>
              <a:picLocks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2355" y="5744713"/>
              <a:ext cx="1571625" cy="1109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Oval 8"/>
            <p:cNvSpPr>
              <a:spLocks/>
            </p:cNvSpPr>
            <p:nvPr/>
          </p:nvSpPr>
          <p:spPr bwMode="auto">
            <a:xfrm rot="5400000">
              <a:off x="7781742" y="5223740"/>
              <a:ext cx="527050" cy="1384663"/>
            </a:xfrm>
            <a:prstGeom prst="ellips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1" name="Rectangle 21"/>
          <p:cNvSpPr>
            <a:spLocks/>
          </p:cNvSpPr>
          <p:nvPr/>
        </p:nvSpPr>
        <p:spPr bwMode="auto">
          <a:xfrm>
            <a:off x="5932098" y="1340957"/>
            <a:ext cx="3056546" cy="48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4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NO</a:t>
            </a:r>
            <a:r>
              <a:rPr lang="el-GR" sz="14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ν</a:t>
            </a:r>
            <a:r>
              <a:rPr lang="en-US" sz="14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A, same beam than MINOS, off-axis, E</a:t>
            </a:r>
            <a:r>
              <a:rPr lang="el-GR" sz="1400" baseline="-250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ν</a:t>
            </a:r>
            <a:r>
              <a:rPr lang="en-US" sz="14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~2 GeV, L=810 km.</a:t>
            </a:r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2097" y="1867073"/>
            <a:ext cx="2885506" cy="2153252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grpSp>
        <p:nvGrpSpPr>
          <p:cNvPr id="26" name="Grouper 25"/>
          <p:cNvGrpSpPr/>
          <p:nvPr/>
        </p:nvGrpSpPr>
        <p:grpSpPr>
          <a:xfrm>
            <a:off x="4662859" y="4049413"/>
            <a:ext cx="4376470" cy="2679873"/>
            <a:chOff x="571177" y="1256278"/>
            <a:chExt cx="8687114" cy="5319440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8587" y="1256278"/>
              <a:ext cx="7613442" cy="4835565"/>
            </a:xfrm>
            <a:prstGeom prst="rect">
              <a:avLst/>
            </a:prstGeom>
          </p:spPr>
        </p:pic>
        <p:sp>
          <p:nvSpPr>
            <p:cNvPr id="37" name="ZoneTexte 36"/>
            <p:cNvSpPr txBox="1"/>
            <p:nvPr/>
          </p:nvSpPr>
          <p:spPr>
            <a:xfrm>
              <a:off x="7360039" y="6056433"/>
              <a:ext cx="1898252" cy="519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Times New Roman"/>
                  <a:cs typeface="Times New Roman"/>
                </a:rPr>
                <a:t>distance [km]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416316" y="1896539"/>
              <a:ext cx="2173872" cy="610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Times New Roman"/>
                  <a:cs typeface="Times New Roman"/>
                </a:rPr>
                <a:t>E</a:t>
              </a:r>
              <a:r>
                <a:rPr lang="el-GR" sz="1400" b="1" baseline="-25000" dirty="0">
                  <a:latin typeface="Times New Roman"/>
                  <a:cs typeface="Times New Roman"/>
                </a:rPr>
                <a:t>ν</a:t>
              </a:r>
              <a:r>
                <a:rPr lang="en-US" sz="1400" b="1" dirty="0">
                  <a:latin typeface="Times New Roman"/>
                  <a:cs typeface="Times New Roman"/>
                </a:rPr>
                <a:t>=2.0 GeV</a:t>
              </a:r>
            </a:p>
          </p:txBody>
        </p:sp>
        <p:cxnSp>
          <p:nvCxnSpPr>
            <p:cNvPr id="39" name="Connecteur droit 38"/>
            <p:cNvCxnSpPr/>
            <p:nvPr/>
          </p:nvCxnSpPr>
          <p:spPr>
            <a:xfrm>
              <a:off x="2295053" y="2952086"/>
              <a:ext cx="88014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ZoneTexte 39"/>
            <p:cNvSpPr txBox="1"/>
            <p:nvPr/>
          </p:nvSpPr>
          <p:spPr>
            <a:xfrm>
              <a:off x="3200261" y="2667160"/>
              <a:ext cx="824747" cy="549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/>
                  <a:cs typeface="Times New Roman"/>
                </a:rPr>
                <a:t>NH</a:t>
              </a:r>
            </a:p>
          </p:txBody>
        </p:sp>
        <p:cxnSp>
          <p:nvCxnSpPr>
            <p:cNvPr id="41" name="Connecteur droit 40"/>
            <p:cNvCxnSpPr/>
            <p:nvPr/>
          </p:nvCxnSpPr>
          <p:spPr>
            <a:xfrm>
              <a:off x="2295053" y="3408822"/>
              <a:ext cx="880141" cy="0"/>
            </a:xfrm>
            <a:prstGeom prst="line">
              <a:avLst/>
            </a:prstGeom>
            <a:ln w="38100" cmpd="sng"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3200261" y="3123897"/>
              <a:ext cx="723025" cy="549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00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/>
                  <a:cs typeface="Times New Roman"/>
                </a:rPr>
                <a:t>IH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112465" y="1775095"/>
              <a:ext cx="233962" cy="404378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7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cxnSp>
          <p:nvCxnSpPr>
            <p:cNvPr id="44" name="Connecteur droit avec flèche 43"/>
            <p:cNvCxnSpPr/>
            <p:nvPr/>
          </p:nvCxnSpPr>
          <p:spPr>
            <a:xfrm>
              <a:off x="6152854" y="2025025"/>
              <a:ext cx="857546" cy="5227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5105804" y="1546302"/>
              <a:ext cx="2377513" cy="519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rgbClr val="3366FF"/>
                  </a:solidFill>
                  <a:latin typeface="Times New Roman"/>
                  <a:cs typeface="Times New Roman"/>
                </a:rPr>
                <a:t>position of NO</a:t>
              </a:r>
              <a:r>
                <a:rPr lang="el-GR" sz="1100" dirty="0">
                  <a:solidFill>
                    <a:srgbClr val="3366FF"/>
                  </a:solidFill>
                  <a:latin typeface="Times New Roman"/>
                  <a:cs typeface="Times New Roman"/>
                </a:rPr>
                <a:t>ν</a:t>
              </a:r>
              <a:r>
                <a:rPr lang="en-US" sz="1100" dirty="0">
                  <a:solidFill>
                    <a:srgbClr val="3366FF"/>
                  </a:solidFill>
                  <a:latin typeface="Times New Roman"/>
                  <a:cs typeface="Times New Roman"/>
                </a:rPr>
                <a:t>A</a:t>
              </a:r>
              <a:endParaRPr lang="en-GB" sz="1100" dirty="0">
                <a:solidFill>
                  <a:srgbClr val="3366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200261" y="3790339"/>
              <a:ext cx="1060282" cy="5192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1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δ</a:t>
              </a:r>
              <a:r>
                <a:rPr lang="en-US" sz="1100" b="1" baseline="-25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CP</a:t>
              </a:r>
              <a:r>
                <a:rPr lang="en-US" sz="11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=0</a:t>
              </a:r>
              <a:endParaRPr lang="en-GB" sz="11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47" name="Connecteur droit 46"/>
            <p:cNvCxnSpPr/>
            <p:nvPr/>
          </p:nvCxnSpPr>
          <p:spPr>
            <a:xfrm>
              <a:off x="2320119" y="3996718"/>
              <a:ext cx="880141" cy="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3200261" y="4159673"/>
              <a:ext cx="1200285" cy="5192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100" b="1" dirty="0">
                  <a:solidFill>
                    <a:srgbClr val="00FF00"/>
                  </a:solidFill>
                  <a:latin typeface="Times New Roman"/>
                  <a:cs typeface="Times New Roman"/>
                </a:rPr>
                <a:t>δ</a:t>
              </a:r>
              <a:r>
                <a:rPr lang="en-US" sz="1100" b="1" baseline="-25000" dirty="0">
                  <a:solidFill>
                    <a:srgbClr val="00FF00"/>
                  </a:solidFill>
                  <a:latin typeface="Times New Roman"/>
                  <a:cs typeface="Times New Roman"/>
                </a:rPr>
                <a:t>CP</a:t>
              </a:r>
              <a:r>
                <a:rPr lang="en-US" sz="1100" b="1" dirty="0">
                  <a:solidFill>
                    <a:srgbClr val="00FF00"/>
                  </a:solidFill>
                  <a:latin typeface="Times New Roman"/>
                  <a:cs typeface="Times New Roman"/>
                </a:rPr>
                <a:t>=45</a:t>
              </a:r>
              <a:endParaRPr lang="en-GB" sz="1100" b="1" dirty="0">
                <a:solidFill>
                  <a:srgbClr val="00FF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49" name="Connecteur droit 48"/>
            <p:cNvCxnSpPr/>
            <p:nvPr/>
          </p:nvCxnSpPr>
          <p:spPr>
            <a:xfrm>
              <a:off x="2320119" y="4366050"/>
              <a:ext cx="880141" cy="0"/>
            </a:xfrm>
            <a:prstGeom prst="line">
              <a:avLst/>
            </a:prstGeom>
            <a:ln w="38100" cmpd="sng">
              <a:solidFill>
                <a:srgbClr val="00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3200261" y="4536059"/>
              <a:ext cx="1200285" cy="5192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1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δ</a:t>
              </a:r>
              <a:r>
                <a:rPr lang="en-US" sz="1100" b="1" baseline="-25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</a:t>
              </a:r>
              <a:r>
                <a:rPr lang="en-US" sz="11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=90</a:t>
              </a:r>
              <a:endParaRPr lang="en-GB" sz="11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51" name="Connecteur droit 50"/>
            <p:cNvCxnSpPr/>
            <p:nvPr/>
          </p:nvCxnSpPr>
          <p:spPr>
            <a:xfrm>
              <a:off x="2320119" y="4742437"/>
              <a:ext cx="880141" cy="0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/>
            <p:cNvSpPr txBox="1"/>
            <p:nvPr/>
          </p:nvSpPr>
          <p:spPr>
            <a:xfrm rot="16200000">
              <a:off x="-111481" y="2334012"/>
              <a:ext cx="2098426" cy="733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/>
                  <a:cs typeface="Times New Roman"/>
                </a:rPr>
                <a:t>P(</a:t>
              </a:r>
              <a:r>
                <a:rPr lang="el-GR" dirty="0" err="1">
                  <a:latin typeface="Times New Roman"/>
                  <a:cs typeface="Times New Roman"/>
                </a:rPr>
                <a:t>ν</a:t>
              </a:r>
              <a:r>
                <a:rPr lang="el-GR" baseline="-25000" dirty="0" err="1">
                  <a:latin typeface="Times New Roman"/>
                  <a:cs typeface="Times New Roman"/>
                </a:rPr>
                <a:t>μ</a:t>
              </a:r>
              <a:r>
                <a:rPr lang="en-US" dirty="0">
                  <a:latin typeface="Times New Roman"/>
                  <a:cs typeface="Times New Roman"/>
                </a:rPr>
                <a:t>→</a:t>
              </a:r>
              <a:r>
                <a:rPr lang="el-GR" dirty="0">
                  <a:latin typeface="Times New Roman"/>
                  <a:cs typeface="Times New Roman"/>
                </a:rPr>
                <a:t>ν</a:t>
              </a:r>
              <a:r>
                <a:rPr lang="en-US" baseline="-25000" dirty="0">
                  <a:latin typeface="Times New Roman"/>
                  <a:cs typeface="Times New Roman"/>
                </a:rPr>
                <a:t>e</a:t>
              </a:r>
              <a:r>
                <a:rPr lang="en-US" dirty="0">
                  <a:latin typeface="Times New Roman"/>
                  <a:cs typeface="Times New Roman"/>
                </a:rPr>
                <a:t>)</a:t>
              </a:r>
              <a:endParaRPr lang="en-GB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56" name="Grouper 55"/>
          <p:cNvGrpSpPr/>
          <p:nvPr/>
        </p:nvGrpSpPr>
        <p:grpSpPr>
          <a:xfrm>
            <a:off x="86574" y="4045593"/>
            <a:ext cx="4351740" cy="2679316"/>
            <a:chOff x="1013617" y="1473741"/>
            <a:chExt cx="7932297" cy="4883822"/>
          </a:xfrm>
        </p:grpSpPr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6264" y="1473741"/>
              <a:ext cx="7144922" cy="4537991"/>
            </a:xfrm>
            <a:prstGeom prst="rect">
              <a:avLst/>
            </a:prstGeom>
          </p:spPr>
        </p:pic>
        <p:sp>
          <p:nvSpPr>
            <p:cNvPr id="58" name="ZoneTexte 57"/>
            <p:cNvSpPr txBox="1"/>
            <p:nvPr/>
          </p:nvSpPr>
          <p:spPr>
            <a:xfrm>
              <a:off x="7202750" y="5880704"/>
              <a:ext cx="1743164" cy="476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latin typeface="Times New Roman"/>
                  <a:cs typeface="Times New Roman"/>
                </a:rPr>
                <a:t>distance [km]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2416312" y="1720922"/>
              <a:ext cx="1996266" cy="5610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Times New Roman"/>
                  <a:cs typeface="Times New Roman"/>
                </a:rPr>
                <a:t>E</a:t>
              </a:r>
              <a:r>
                <a:rPr lang="el-GR" sz="1400" b="1" baseline="-25000" dirty="0">
                  <a:latin typeface="Times New Roman"/>
                  <a:cs typeface="Times New Roman"/>
                </a:rPr>
                <a:t>ν</a:t>
              </a:r>
              <a:r>
                <a:rPr lang="en-US" sz="1400" b="1" dirty="0">
                  <a:latin typeface="Times New Roman"/>
                  <a:cs typeface="Times New Roman"/>
                </a:rPr>
                <a:t>=0.6 GeV</a:t>
              </a:r>
            </a:p>
          </p:txBody>
        </p:sp>
        <p:cxnSp>
          <p:nvCxnSpPr>
            <p:cNvPr id="60" name="Connecteur droit 59"/>
            <p:cNvCxnSpPr/>
            <p:nvPr/>
          </p:nvCxnSpPr>
          <p:spPr>
            <a:xfrm>
              <a:off x="2295053" y="2659813"/>
              <a:ext cx="880141" cy="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ZoneTexte 60"/>
            <p:cNvSpPr txBox="1"/>
            <p:nvPr/>
          </p:nvSpPr>
          <p:spPr>
            <a:xfrm>
              <a:off x="3200261" y="2374887"/>
              <a:ext cx="757364" cy="504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/>
                  <a:cs typeface="Times New Roman"/>
                </a:rPr>
                <a:t>NH</a:t>
              </a:r>
            </a:p>
          </p:txBody>
        </p:sp>
        <p:cxnSp>
          <p:nvCxnSpPr>
            <p:cNvPr id="62" name="Connecteur droit 61"/>
            <p:cNvCxnSpPr/>
            <p:nvPr/>
          </p:nvCxnSpPr>
          <p:spPr>
            <a:xfrm>
              <a:off x="2295053" y="3116549"/>
              <a:ext cx="880141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ZoneTexte 62"/>
            <p:cNvSpPr txBox="1"/>
            <p:nvPr/>
          </p:nvSpPr>
          <p:spPr>
            <a:xfrm>
              <a:off x="3200261" y="2831622"/>
              <a:ext cx="663954" cy="504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/>
                  <a:cs typeface="Times New Roman"/>
                </a:rPr>
                <a:t>IH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968485" y="1707311"/>
              <a:ext cx="233962" cy="404378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2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27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cxnSp>
          <p:nvCxnSpPr>
            <p:cNvPr id="65" name="Connecteur droit avec flèche 64"/>
            <p:cNvCxnSpPr/>
            <p:nvPr/>
          </p:nvCxnSpPr>
          <p:spPr>
            <a:xfrm flipH="1">
              <a:off x="6251129" y="1921857"/>
              <a:ext cx="918450" cy="87849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ZoneTexte 65"/>
            <p:cNvSpPr txBox="1"/>
            <p:nvPr/>
          </p:nvSpPr>
          <p:spPr>
            <a:xfrm>
              <a:off x="6094956" y="1517163"/>
              <a:ext cx="2046121" cy="476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solidFill>
                    <a:srgbClr val="3366FF"/>
                  </a:solidFill>
                  <a:latin typeface="Times New Roman"/>
                  <a:cs typeface="Times New Roman"/>
                </a:rPr>
                <a:t>position of T2K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200261" y="3260378"/>
              <a:ext cx="973656" cy="4768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1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δ</a:t>
              </a:r>
              <a:r>
                <a:rPr lang="en-US" sz="1100" b="1" baseline="-25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CP</a:t>
              </a:r>
              <a:r>
                <a:rPr lang="en-US" sz="1100" b="1" dirty="0">
                  <a:solidFill>
                    <a:srgbClr val="FF0000"/>
                  </a:solidFill>
                  <a:latin typeface="Times New Roman"/>
                  <a:cs typeface="Times New Roman"/>
                </a:rPr>
                <a:t>=0</a:t>
              </a:r>
              <a:endParaRPr lang="en-GB" sz="1100" b="1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68" name="Connecteur droit 67"/>
            <p:cNvCxnSpPr/>
            <p:nvPr/>
          </p:nvCxnSpPr>
          <p:spPr>
            <a:xfrm>
              <a:off x="2320119" y="3466756"/>
              <a:ext cx="880141" cy="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3200261" y="3629710"/>
              <a:ext cx="1102221" cy="4768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100" b="1" dirty="0">
                  <a:solidFill>
                    <a:srgbClr val="00FF00"/>
                  </a:solidFill>
                  <a:latin typeface="Times New Roman"/>
                  <a:cs typeface="Times New Roman"/>
                </a:rPr>
                <a:t>δ</a:t>
              </a:r>
              <a:r>
                <a:rPr lang="en-US" sz="1100" b="1" baseline="-25000" dirty="0">
                  <a:solidFill>
                    <a:srgbClr val="00FF00"/>
                  </a:solidFill>
                  <a:latin typeface="Times New Roman"/>
                  <a:cs typeface="Times New Roman"/>
                </a:rPr>
                <a:t>CP</a:t>
              </a:r>
              <a:r>
                <a:rPr lang="en-US" sz="1100" b="1" dirty="0">
                  <a:solidFill>
                    <a:srgbClr val="00FF00"/>
                  </a:solidFill>
                  <a:latin typeface="Times New Roman"/>
                  <a:cs typeface="Times New Roman"/>
                </a:rPr>
                <a:t>=45</a:t>
              </a:r>
              <a:endParaRPr lang="en-GB" sz="1100" b="1" dirty="0">
                <a:solidFill>
                  <a:srgbClr val="00FF00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70" name="Connecteur droit 69"/>
            <p:cNvCxnSpPr/>
            <p:nvPr/>
          </p:nvCxnSpPr>
          <p:spPr>
            <a:xfrm>
              <a:off x="2320119" y="3836088"/>
              <a:ext cx="880141" cy="0"/>
            </a:xfrm>
            <a:prstGeom prst="line">
              <a:avLst/>
            </a:prstGeom>
            <a:ln w="38100" cmpd="sng">
              <a:solidFill>
                <a:srgbClr val="00FF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3200261" y="4006097"/>
              <a:ext cx="1102221" cy="4768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1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δ</a:t>
              </a:r>
              <a:r>
                <a:rPr lang="en-US" sz="1100" b="1" baseline="-25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</a:t>
              </a:r>
              <a:r>
                <a:rPr lang="en-US" sz="11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=90</a:t>
              </a:r>
              <a:endParaRPr lang="en-GB" sz="1100" b="1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72" name="Connecteur droit 71"/>
            <p:cNvCxnSpPr/>
            <p:nvPr/>
          </p:nvCxnSpPr>
          <p:spPr>
            <a:xfrm>
              <a:off x="2320119" y="4212475"/>
              <a:ext cx="880141" cy="0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ZoneTexte 72"/>
            <p:cNvSpPr txBox="1"/>
            <p:nvPr/>
          </p:nvSpPr>
          <p:spPr>
            <a:xfrm rot="16200000">
              <a:off x="386732" y="2323203"/>
              <a:ext cx="1926983" cy="673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imes New Roman"/>
                  <a:cs typeface="Times New Roman"/>
                </a:rPr>
                <a:t>P(</a:t>
              </a:r>
              <a:r>
                <a:rPr lang="el-GR" dirty="0" err="1">
                  <a:latin typeface="Times New Roman"/>
                  <a:cs typeface="Times New Roman"/>
                </a:rPr>
                <a:t>ν</a:t>
              </a:r>
              <a:r>
                <a:rPr lang="el-GR" baseline="-25000" dirty="0" err="1">
                  <a:latin typeface="Times New Roman"/>
                  <a:cs typeface="Times New Roman"/>
                </a:rPr>
                <a:t>μ</a:t>
              </a:r>
              <a:r>
                <a:rPr lang="en-US" dirty="0">
                  <a:latin typeface="Times New Roman"/>
                  <a:cs typeface="Times New Roman"/>
                </a:rPr>
                <a:t>→</a:t>
              </a:r>
              <a:r>
                <a:rPr lang="el-GR" dirty="0">
                  <a:latin typeface="Times New Roman"/>
                  <a:cs typeface="Times New Roman"/>
                </a:rPr>
                <a:t>ν</a:t>
              </a:r>
              <a:r>
                <a:rPr lang="en-US" baseline="-25000" dirty="0">
                  <a:latin typeface="Times New Roman"/>
                  <a:cs typeface="Times New Roman"/>
                </a:rPr>
                <a:t>e</a:t>
              </a:r>
              <a:r>
                <a:rPr lang="en-US" dirty="0">
                  <a:latin typeface="Times New Roman"/>
                  <a:cs typeface="Times New Roman"/>
                </a:rPr>
                <a:t>)</a:t>
              </a:r>
              <a:endParaRPr lang="en-GB" dirty="0">
                <a:latin typeface="Times New Roman"/>
                <a:cs typeface="Times New Roman"/>
              </a:endParaRPr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C3E3772-2E48-3D46-ACA1-D3FCFE62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E49E690-6306-7841-895D-42C5AC2EB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21970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66" y="2272894"/>
            <a:ext cx="3983286" cy="38250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659" y="2207761"/>
            <a:ext cx="3927330" cy="3825056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21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3600" b="0" dirty="0">
                <a:solidFill>
                  <a:srgbClr val="0000FF"/>
                </a:solidFill>
                <a:latin typeface="Times New Roman"/>
                <a:cs typeface="Times New Roman"/>
              </a:rPr>
              <a:t>Present accelerator neutrino oscillation facilities in the world</a:t>
            </a:r>
            <a:endParaRPr lang="en-GB" sz="3600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880028" y="6578600"/>
            <a:ext cx="256480" cy="287258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ectangle 21"/>
          <p:cNvSpPr>
            <a:spLocks/>
          </p:cNvSpPr>
          <p:nvPr/>
        </p:nvSpPr>
        <p:spPr bwMode="auto">
          <a:xfrm>
            <a:off x="10855" y="1349861"/>
            <a:ext cx="3326647" cy="76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GB" sz="140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JPARC beam and T2K experiment</a:t>
            </a:r>
          </a:p>
          <a:p>
            <a:pPr marL="39688"/>
            <a:r>
              <a:rPr lang="en-GB" sz="140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(appearance/disappearance, off-axis, E</a:t>
            </a:r>
            <a:r>
              <a:rPr lang="en-GB" sz="1400" baseline="-2500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ν</a:t>
            </a:r>
            <a:r>
              <a:rPr lang="en-GB" sz="140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~0.6 GeV, L=295 km)</a:t>
            </a:r>
          </a:p>
        </p:txBody>
      </p:sp>
      <p:grpSp>
        <p:nvGrpSpPr>
          <p:cNvPr id="5" name="Grouper 4"/>
          <p:cNvGrpSpPr/>
          <p:nvPr/>
        </p:nvGrpSpPr>
        <p:grpSpPr>
          <a:xfrm>
            <a:off x="3841177" y="1197877"/>
            <a:ext cx="1571625" cy="1201828"/>
            <a:chOff x="7332355" y="5652547"/>
            <a:chExt cx="1571625" cy="1201828"/>
          </a:xfrm>
        </p:grpSpPr>
        <p:pic>
          <p:nvPicPr>
            <p:cNvPr id="35" name="Picture 7"/>
            <p:cNvPicPr>
              <a:picLocks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2355" y="5744713"/>
              <a:ext cx="1571625" cy="1109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Oval 8"/>
            <p:cNvSpPr>
              <a:spLocks/>
            </p:cNvSpPr>
            <p:nvPr/>
          </p:nvSpPr>
          <p:spPr bwMode="auto">
            <a:xfrm rot="5400000">
              <a:off x="7781742" y="5223740"/>
              <a:ext cx="527050" cy="1384663"/>
            </a:xfrm>
            <a:prstGeom prst="ellipse">
              <a:avLst/>
            </a:prstGeom>
            <a:noFill/>
            <a:ln w="1905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31" name="Rectangle 21"/>
          <p:cNvSpPr>
            <a:spLocks/>
          </p:cNvSpPr>
          <p:nvPr/>
        </p:nvSpPr>
        <p:spPr bwMode="auto">
          <a:xfrm>
            <a:off x="5932098" y="1340957"/>
            <a:ext cx="2749447" cy="48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GB" sz="140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NOνA, off-axis, E</a:t>
            </a:r>
            <a:r>
              <a:rPr lang="en-GB" sz="1400" baseline="-2500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ν</a:t>
            </a:r>
            <a:r>
              <a:rPr lang="en-GB" sz="140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~2 GeV, L=810 km.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3538737" y="3549768"/>
            <a:ext cx="42334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420072" y="3365102"/>
            <a:ext cx="12814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/>
            <a:r>
              <a:rPr lang="en-GB" sz="1100"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+normalization systematics</a:t>
            </a:r>
          </a:p>
        </p:txBody>
      </p:sp>
      <p:sp>
        <p:nvSpPr>
          <p:cNvPr id="12" name="Flèche droite rayée 11"/>
          <p:cNvSpPr/>
          <p:nvPr/>
        </p:nvSpPr>
        <p:spPr>
          <a:xfrm>
            <a:off x="325651" y="6066189"/>
            <a:ext cx="542751" cy="249023"/>
          </a:xfrm>
          <a:prstGeom prst="stripedRightArrow">
            <a:avLst/>
          </a:prstGeom>
          <a:solidFill>
            <a:srgbClr val="F796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06957" y="6002767"/>
            <a:ext cx="8137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/>
            <a:r>
              <a:rPr lang="en-GB" sz="16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if lucky, </a:t>
            </a:r>
            <a:r>
              <a:rPr lang="en-GB" sz="1600" dirty="0" err="1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NOνA</a:t>
            </a:r>
            <a:r>
              <a:rPr lang="en-GB" sz="1600" dirty="0">
                <a:solidFill>
                  <a:srgbClr val="0000FF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 can reach more than 3σ significance (little contribution from T2K)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419872" y="4090638"/>
            <a:ext cx="612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NH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690930" y="4090638"/>
            <a:ext cx="536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/>
              <a:t>IH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67FB5D-8059-824D-9555-F1C610A2E34E}"/>
              </a:ext>
            </a:extLst>
          </p:cNvPr>
          <p:cNvSpPr txBox="1"/>
          <p:nvPr/>
        </p:nvSpPr>
        <p:spPr>
          <a:xfrm>
            <a:off x="5653158" y="1873053"/>
            <a:ext cx="294183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Mass hierarchy determination</a:t>
            </a:r>
          </a:p>
        </p:txBody>
      </p:sp>
      <p:sp>
        <p:nvSpPr>
          <p:cNvPr id="20" name="Flèche droite rayée 11">
            <a:extLst>
              <a:ext uri="{FF2B5EF4-FFF2-40B4-BE49-F238E27FC236}">
                <a16:creationId xmlns:a16="http://schemas.microsoft.com/office/drawing/2014/main" id="{739DA38B-1C88-C949-A0B9-750D1C21458D}"/>
              </a:ext>
            </a:extLst>
          </p:cNvPr>
          <p:cNvSpPr/>
          <p:nvPr/>
        </p:nvSpPr>
        <p:spPr>
          <a:xfrm>
            <a:off x="325651" y="6392009"/>
            <a:ext cx="542751" cy="249023"/>
          </a:xfrm>
          <a:prstGeom prst="stripedRightArrow">
            <a:avLst/>
          </a:prstGeom>
          <a:solidFill>
            <a:srgbClr val="F7964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A6D217-A732-E043-B538-0614F9FD421E}"/>
              </a:ext>
            </a:extLst>
          </p:cNvPr>
          <p:cNvSpPr/>
          <p:nvPr/>
        </p:nvSpPr>
        <p:spPr>
          <a:xfrm>
            <a:off x="1006957" y="6328587"/>
            <a:ext cx="8137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8"/>
            <a:r>
              <a:rPr lang="en-GB" sz="1600" b="1" dirty="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Strong dependence on mass hierarchy !!!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EFA6752B-66F7-2546-B2AA-E46311B7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  <a:endParaRPr lang="fr-FR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3DAD1898-3A11-F842-87D0-A3853D757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1253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756744" y="914400"/>
            <a:ext cx="7630511" cy="4508938"/>
          </a:xfrm>
          <a:ln/>
        </p:spPr>
        <p:txBody>
          <a:bodyPr rIns="132080">
            <a:normAutofit/>
          </a:bodyPr>
          <a:lstStyle/>
          <a:p>
            <a:r>
              <a:rPr lang="en-US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Future neutrino non-acceleration projects</a:t>
            </a:r>
            <a:br>
              <a:rPr lang="en-US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US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for MH determination</a:t>
            </a:r>
            <a:endParaRPr lang="en-US" sz="2800" dirty="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US"/>
              <a:pPr/>
              <a:t>42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99FDC93-7400-2B41-A78F-80EC36F6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E7173A-02D1-1047-A316-925AC797A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94539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7211" cy="1143000"/>
          </a:xfrm>
          <a:ln/>
        </p:spPr>
        <p:txBody>
          <a:bodyPr rIns="132080">
            <a:normAutofit/>
          </a:bodyPr>
          <a:lstStyle/>
          <a:p>
            <a:r>
              <a:rPr lang="en-US" sz="40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Using atmospheric neutrinos</a:t>
            </a:r>
            <a:endParaRPr lang="en-US" sz="2700" dirty="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US"/>
              <a:pPr/>
              <a:t>43</a:t>
            </a:fld>
            <a:endParaRPr lang="en-US"/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1781175" y="1058863"/>
            <a:ext cx="174625" cy="114300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5" name="Rectangle 5"/>
          <p:cNvSpPr>
            <a:spLocks/>
          </p:cNvSpPr>
          <p:nvPr/>
        </p:nvSpPr>
        <p:spPr bwMode="auto">
          <a:xfrm>
            <a:off x="1982788" y="1319213"/>
            <a:ext cx="1620837" cy="457200"/>
          </a:xfrm>
          <a:prstGeom prst="rect">
            <a:avLst/>
          </a:prstGeom>
          <a:noFill/>
          <a:ln>
            <a:noFill/>
          </a:ln>
          <a:effectLst>
            <a:outerShdw blurRad="12700" dist="253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475"/>
              </a:spcBef>
            </a:pPr>
            <a:r>
              <a:rPr lang="en-US" sz="2000">
                <a:solidFill>
                  <a:srgbClr val="FF0000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primary flux</a:t>
            </a:r>
          </a:p>
        </p:txBody>
      </p:sp>
      <p:grpSp>
        <p:nvGrpSpPr>
          <p:cNvPr id="18" name="Group 8"/>
          <p:cNvGrpSpPr>
            <a:grpSpLocks/>
          </p:cNvGrpSpPr>
          <p:nvPr/>
        </p:nvGrpSpPr>
        <p:grpSpPr bwMode="auto">
          <a:xfrm>
            <a:off x="1479550" y="3805238"/>
            <a:ext cx="546100" cy="501650"/>
            <a:chOff x="0" y="0"/>
            <a:chExt cx="344" cy="316"/>
          </a:xfrm>
        </p:grpSpPr>
        <p:sp>
          <p:nvSpPr>
            <p:cNvPr id="19" name="Line 6"/>
            <p:cNvSpPr>
              <a:spLocks noChangeShapeType="1"/>
            </p:cNvSpPr>
            <p:nvPr/>
          </p:nvSpPr>
          <p:spPr bwMode="auto">
            <a:xfrm flipH="1">
              <a:off x="0" y="0"/>
              <a:ext cx="44" cy="31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>
              <a:off x="44" y="0"/>
              <a:ext cx="300" cy="22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grpSp>
        <p:nvGrpSpPr>
          <p:cNvPr id="21" name="Group 12"/>
          <p:cNvGrpSpPr>
            <a:grpSpLocks/>
          </p:cNvGrpSpPr>
          <p:nvPr/>
        </p:nvGrpSpPr>
        <p:grpSpPr bwMode="auto">
          <a:xfrm>
            <a:off x="1479550" y="5029200"/>
            <a:ext cx="546100" cy="1087438"/>
            <a:chOff x="0" y="0"/>
            <a:chExt cx="344" cy="685"/>
          </a:xfrm>
        </p:grpSpPr>
        <p:sp>
          <p:nvSpPr>
            <p:cNvPr id="22" name="Line 9"/>
            <p:cNvSpPr>
              <a:spLocks noChangeShapeType="1"/>
            </p:cNvSpPr>
            <p:nvPr/>
          </p:nvSpPr>
          <p:spPr bwMode="auto">
            <a:xfrm>
              <a:off x="0" y="0"/>
              <a:ext cx="344" cy="73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2700" dist="253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>
              <a:off x="0" y="0"/>
              <a:ext cx="20" cy="40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2700" dist="253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24" name="Line 11"/>
            <p:cNvSpPr>
              <a:spLocks noChangeShapeType="1"/>
            </p:cNvSpPr>
            <p:nvPr/>
          </p:nvSpPr>
          <p:spPr bwMode="auto">
            <a:xfrm>
              <a:off x="0" y="0"/>
              <a:ext cx="344" cy="685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2700" dist="253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pic>
        <p:nvPicPr>
          <p:cNvPr id="25" name="Picture 13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650" y="3773488"/>
            <a:ext cx="555625" cy="762000"/>
          </a:xfrm>
          <a:prstGeom prst="rect">
            <a:avLst/>
          </a:prstGeom>
          <a:noFill/>
          <a:ln>
            <a:noFill/>
          </a:ln>
          <a:effectLst>
            <a:outerShdw blurRad="12700" dist="253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4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650" y="4764088"/>
            <a:ext cx="555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650" y="5754688"/>
            <a:ext cx="481013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6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2688" y="4306888"/>
            <a:ext cx="592137" cy="722312"/>
          </a:xfrm>
          <a:prstGeom prst="rect">
            <a:avLst/>
          </a:prstGeom>
          <a:noFill/>
          <a:ln>
            <a:noFill/>
          </a:ln>
          <a:effectLst>
            <a:outerShdw blurRad="12700" dist="253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7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2538" y="5678488"/>
            <a:ext cx="517525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18"/>
          <p:cNvSpPr>
            <a:spLocks/>
          </p:cNvSpPr>
          <p:nvPr/>
        </p:nvSpPr>
        <p:spPr bwMode="auto">
          <a:xfrm>
            <a:off x="2581275" y="3709988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475"/>
              </a:spcBef>
            </a:pPr>
            <a:r>
              <a:rPr lang="en-US" sz="2000">
                <a:solidFill>
                  <a:srgbClr val="408000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decay cascades</a:t>
            </a:r>
          </a:p>
        </p:txBody>
      </p:sp>
      <p:grpSp>
        <p:nvGrpSpPr>
          <p:cNvPr id="31" name="Group 21"/>
          <p:cNvGrpSpPr>
            <a:grpSpLocks/>
          </p:cNvGrpSpPr>
          <p:nvPr/>
        </p:nvGrpSpPr>
        <p:grpSpPr bwMode="auto">
          <a:xfrm>
            <a:off x="1465263" y="2219325"/>
            <a:ext cx="1069975" cy="533400"/>
            <a:chOff x="0" y="0"/>
            <a:chExt cx="674" cy="336"/>
          </a:xfrm>
        </p:grpSpPr>
        <p:sp>
          <p:nvSpPr>
            <p:cNvPr id="32" name="Oval 19"/>
            <p:cNvSpPr>
              <a:spLocks/>
            </p:cNvSpPr>
            <p:nvPr/>
          </p:nvSpPr>
          <p:spPr bwMode="auto">
            <a:xfrm>
              <a:off x="0" y="0"/>
              <a:ext cx="674" cy="336"/>
            </a:xfrm>
            <a:prstGeom prst="ellipse">
              <a:avLst/>
            </a:pr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3" name="Rectangle 20"/>
            <p:cNvSpPr>
              <a:spLocks/>
            </p:cNvSpPr>
            <p:nvPr/>
          </p:nvSpPr>
          <p:spPr bwMode="auto">
            <a:xfrm>
              <a:off x="97" y="32"/>
              <a:ext cx="496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78049" bIns="38100" anchor="ctr"/>
            <a:lstStyle/>
            <a:p>
              <a:pPr marL="1588" algn="ctr">
                <a:spcBef>
                  <a:spcPts val="475"/>
                </a:spcBef>
              </a:pPr>
              <a:r>
                <a:rPr lang="en-US" sz="20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Tahoma" charset="0"/>
                  <a:sym typeface="Tahoma" charset="0"/>
                </a:rPr>
                <a:t>N</a:t>
              </a:r>
              <a:r>
                <a:rPr lang="en-US" sz="2000" baseline="-250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Tahoma" charset="0"/>
                  <a:sym typeface="Tahoma" charset="0"/>
                </a:rPr>
                <a:t>2</a:t>
              </a:r>
              <a:r>
                <a:rPr lang="en-US" sz="20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Tahoma" charset="0"/>
                  <a:sym typeface="Tahoma" charset="0"/>
                </a:rPr>
                <a:t>,O</a:t>
              </a:r>
              <a:r>
                <a:rPr lang="en-US" sz="2000" baseline="-25000">
                  <a:solidFill>
                    <a:schemeClr val="tx1"/>
                  </a:solidFill>
                  <a:latin typeface="Tahoma" charset="0"/>
                  <a:ea typeface="ＭＳ Ｐゴシック" charset="0"/>
                  <a:cs typeface="Tahoma" charset="0"/>
                  <a:sym typeface="Tahoma" charset="0"/>
                </a:rPr>
                <a:t>2</a:t>
              </a:r>
            </a:p>
          </p:txBody>
        </p:sp>
      </p:grpSp>
      <p:grpSp>
        <p:nvGrpSpPr>
          <p:cNvPr id="34" name="Group 27"/>
          <p:cNvGrpSpPr>
            <a:grpSpLocks/>
          </p:cNvGrpSpPr>
          <p:nvPr/>
        </p:nvGrpSpPr>
        <p:grpSpPr bwMode="auto">
          <a:xfrm>
            <a:off x="1252538" y="2355850"/>
            <a:ext cx="3030537" cy="1449388"/>
            <a:chOff x="0" y="0"/>
            <a:chExt cx="1909" cy="913"/>
          </a:xfrm>
        </p:grpSpPr>
        <p:pic>
          <p:nvPicPr>
            <p:cNvPr id="35" name="Picture 22"/>
            <p:cNvPicPr>
              <a:picLocks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2"/>
              <a:ext cx="408" cy="441"/>
            </a:xfrm>
            <a:prstGeom prst="rect">
              <a:avLst/>
            </a:prstGeom>
            <a:noFill/>
            <a:ln>
              <a:noFill/>
            </a:ln>
            <a:effectLst>
              <a:outerShdw blurRad="12700" dist="253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3"/>
            <p:cNvPicPr>
              <a:picLocks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" y="452"/>
              <a:ext cx="408" cy="441"/>
            </a:xfrm>
            <a:prstGeom prst="rect">
              <a:avLst/>
            </a:prstGeom>
            <a:noFill/>
            <a:ln>
              <a:noFill/>
            </a:ln>
            <a:effectLst>
              <a:outerShdw blurRad="12700" dist="253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4"/>
            <p:cNvPicPr>
              <a:picLocks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" y="391"/>
              <a:ext cx="331" cy="358"/>
            </a:xfrm>
            <a:prstGeom prst="rect">
              <a:avLst/>
            </a:prstGeom>
            <a:noFill/>
            <a:ln>
              <a:noFill/>
            </a:ln>
            <a:effectLst>
              <a:outerShdw blurRad="12700" dist="253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5"/>
            <p:cNvPicPr>
              <a:picLocks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0"/>
              <a:ext cx="306" cy="357"/>
            </a:xfrm>
            <a:prstGeom prst="rect">
              <a:avLst/>
            </a:prstGeom>
            <a:noFill/>
            <a:ln>
              <a:noFill/>
            </a:ln>
            <a:effectLst>
              <a:outerShdw blurRad="12700" dist="253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6"/>
            <p:cNvPicPr>
              <a:picLocks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" y="631"/>
              <a:ext cx="358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3"/>
          <p:cNvGrpSpPr>
            <a:grpSpLocks/>
          </p:cNvGrpSpPr>
          <p:nvPr/>
        </p:nvGrpSpPr>
        <p:grpSpPr bwMode="auto">
          <a:xfrm>
            <a:off x="1465263" y="2486025"/>
            <a:ext cx="2714625" cy="938213"/>
            <a:chOff x="0" y="0"/>
            <a:chExt cx="1710" cy="591"/>
          </a:xfrm>
        </p:grpSpPr>
        <p:sp>
          <p:nvSpPr>
            <p:cNvPr id="41" name="Line 28"/>
            <p:cNvSpPr>
              <a:spLocks noChangeShapeType="1"/>
            </p:cNvSpPr>
            <p:nvPr/>
          </p:nvSpPr>
          <p:spPr bwMode="auto">
            <a:xfrm>
              <a:off x="0" y="0"/>
              <a:ext cx="70" cy="3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2700" dist="253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2" name="Line 29"/>
            <p:cNvSpPr>
              <a:spLocks noChangeShapeType="1"/>
            </p:cNvSpPr>
            <p:nvPr/>
          </p:nvSpPr>
          <p:spPr bwMode="auto">
            <a:xfrm>
              <a:off x="99" y="119"/>
              <a:ext cx="279" cy="47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2700" dist="253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3" name="Line 30"/>
            <p:cNvSpPr>
              <a:spLocks noChangeShapeType="1"/>
            </p:cNvSpPr>
            <p:nvPr/>
          </p:nvSpPr>
          <p:spPr bwMode="auto">
            <a:xfrm>
              <a:off x="337" y="168"/>
              <a:ext cx="415" cy="32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2700" dist="253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4" name="Line 31"/>
            <p:cNvSpPr>
              <a:spLocks noChangeShapeType="1"/>
            </p:cNvSpPr>
            <p:nvPr/>
          </p:nvSpPr>
          <p:spPr bwMode="auto">
            <a:xfrm>
              <a:off x="674" y="0"/>
              <a:ext cx="344" cy="97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2700" dist="253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5" name="Line 32"/>
            <p:cNvSpPr>
              <a:spLocks noChangeShapeType="1"/>
            </p:cNvSpPr>
            <p:nvPr/>
          </p:nvSpPr>
          <p:spPr bwMode="auto">
            <a:xfrm>
              <a:off x="575" y="119"/>
              <a:ext cx="1135" cy="461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blurRad="12700" dist="253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</p:grpSp>
      <p:sp>
        <p:nvSpPr>
          <p:cNvPr id="46" name="Rectangle 34"/>
          <p:cNvSpPr>
            <a:spLocks/>
          </p:cNvSpPr>
          <p:nvPr/>
        </p:nvSpPr>
        <p:spPr bwMode="auto">
          <a:xfrm>
            <a:off x="2952750" y="5387975"/>
            <a:ext cx="29277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28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~2x more </a:t>
            </a:r>
            <a:r>
              <a:rPr lang="en-US" sz="2800" dirty="0" err="1">
                <a:solidFill>
                  <a:srgbClr val="0000FF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ν</a:t>
            </a:r>
            <a:r>
              <a:rPr lang="en-US" sz="2800" baseline="-28000" dirty="0" err="1">
                <a:solidFill>
                  <a:srgbClr val="0000FF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μ</a:t>
            </a:r>
            <a:r>
              <a:rPr lang="en-US" sz="28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 than </a:t>
            </a:r>
            <a:r>
              <a:rPr lang="en-US" sz="2800" dirty="0" err="1">
                <a:solidFill>
                  <a:srgbClr val="0000FF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ν</a:t>
            </a:r>
            <a:r>
              <a:rPr lang="en-US" sz="2800" baseline="-28000" dirty="0" err="1">
                <a:solidFill>
                  <a:srgbClr val="0000FF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</a:t>
            </a:r>
            <a:endParaRPr lang="en-US" sz="2800" baseline="-28000" dirty="0">
              <a:solidFill>
                <a:srgbClr val="0000FF"/>
              </a:solidFill>
              <a:latin typeface="Times New Roman" charset="0"/>
              <a:ea typeface="ＭＳ Ｐゴシック" charset="0"/>
              <a:cs typeface="Times New Roman" charset="0"/>
              <a:sym typeface="Times New Roman" charset="0"/>
            </a:endParaRPr>
          </a:p>
        </p:txBody>
      </p:sp>
      <p:pic>
        <p:nvPicPr>
          <p:cNvPr id="47" name="Picture 35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800" y="1143000"/>
            <a:ext cx="32258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8" name="Picture 36"/>
          <p:cNvPicPr>
            <a:picLocks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38" y="1073150"/>
            <a:ext cx="485775" cy="566738"/>
          </a:xfrm>
          <a:prstGeom prst="rect">
            <a:avLst/>
          </a:prstGeom>
          <a:noFill/>
          <a:ln>
            <a:noFill/>
          </a:ln>
          <a:effectLst>
            <a:outerShdw blurRad="12700" dist="253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Rectangle 37"/>
          <p:cNvSpPr>
            <a:spLocks/>
          </p:cNvSpPr>
          <p:nvPr/>
        </p:nvSpPr>
        <p:spPr bwMode="auto">
          <a:xfrm>
            <a:off x="5387975" y="4387016"/>
            <a:ext cx="3225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475"/>
              </a:spcBef>
            </a:pPr>
            <a:r>
              <a:rPr lang="en-US" sz="2000" dirty="0">
                <a:solidFill>
                  <a:srgbClr val="FF7F00"/>
                </a:solidFill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neutrinos arrive from all directions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75AAF75-FC66-A146-9A0C-141FDD9DB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EF432CE-B735-A742-9509-8C1D8278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09351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776" y="1606834"/>
            <a:ext cx="6956691" cy="4480450"/>
          </a:xfrm>
          <a:prstGeom prst="rect">
            <a:avLst/>
          </a:prstGeom>
        </p:spPr>
      </p:pic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Atmospheric neutrinos</a:t>
            </a:r>
            <a:endParaRPr lang="en-GB" sz="2800" dirty="0">
              <a:solidFill>
                <a:srgbClr val="008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B9C65-7665-A54F-8CC7-36F53A6B52DB}" type="slidenum">
              <a:rPr lang="en-GB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44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417237" y="5996243"/>
            <a:ext cx="1453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distance [km]</a:t>
            </a:r>
          </a:p>
        </p:txBody>
      </p:sp>
      <p:sp>
        <p:nvSpPr>
          <p:cNvPr id="8" name="ZoneTexte 7"/>
          <p:cNvSpPr txBox="1"/>
          <p:nvPr/>
        </p:nvSpPr>
        <p:spPr>
          <a:xfrm rot="16200000">
            <a:off x="208311" y="2553554"/>
            <a:ext cx="17610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Times New Roman"/>
                <a:cs typeface="Times New Roman"/>
              </a:rPr>
              <a:t>P(</a:t>
            </a:r>
            <a:r>
              <a:rPr lang="el-GR" sz="3200" dirty="0" err="1">
                <a:latin typeface="Times New Roman"/>
                <a:cs typeface="Times New Roman"/>
              </a:rPr>
              <a:t>ν</a:t>
            </a:r>
            <a:r>
              <a:rPr lang="el-GR" sz="3200" baseline="-25000" dirty="0" err="1">
                <a:latin typeface="Times New Roman"/>
                <a:cs typeface="Times New Roman"/>
              </a:rPr>
              <a:t>μ</a:t>
            </a:r>
            <a:r>
              <a:rPr lang="en-US" sz="3200" dirty="0">
                <a:latin typeface="Times New Roman"/>
                <a:cs typeface="Times New Roman"/>
              </a:rPr>
              <a:t>→</a:t>
            </a:r>
            <a:r>
              <a:rPr lang="el-GR" sz="3200" dirty="0" err="1">
                <a:latin typeface="Times New Roman"/>
                <a:cs typeface="Times New Roman"/>
              </a:rPr>
              <a:t>ν</a:t>
            </a:r>
            <a:r>
              <a:rPr lang="el-GR" sz="3200" baseline="-25000" dirty="0" err="1">
                <a:latin typeface="Times New Roman"/>
                <a:cs typeface="Times New Roman"/>
              </a:rPr>
              <a:t>μ</a:t>
            </a:r>
            <a:r>
              <a:rPr lang="en-US" sz="3200" dirty="0">
                <a:latin typeface="Times New Roman"/>
                <a:cs typeface="Times New Roman"/>
              </a:rPr>
              <a:t>)</a:t>
            </a:r>
            <a:endParaRPr lang="en-GB" sz="3200" dirty="0">
              <a:latin typeface="Times New Roman"/>
              <a:cs typeface="Times New Roman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1944277" y="4079400"/>
            <a:ext cx="5282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472490" y="384978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3 GeV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1944277" y="4551397"/>
            <a:ext cx="528213" cy="0"/>
          </a:xfrm>
          <a:prstGeom prst="line">
            <a:avLst/>
          </a:prstGeom>
          <a:ln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472490" y="4321779"/>
            <a:ext cx="86433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FF00"/>
                </a:solidFill>
              </a:rPr>
              <a:t>15 GeV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1944277" y="4989680"/>
            <a:ext cx="5282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472490" y="4740921"/>
            <a:ext cx="47748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/>
              <a:t>NH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1944277" y="5370250"/>
            <a:ext cx="52821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472490" y="5121491"/>
            <a:ext cx="38664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/>
              <a:t>IH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674785" y="1237502"/>
            <a:ext cx="445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integrate all neutrinos between 3 and 15 GeV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8C5F3D5-8C3E-C34D-B788-1F308267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B71E8B9A-8FD4-9540-A046-8BBDE381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09630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sz="40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Large Water Cherenkov detectors</a:t>
            </a:r>
            <a:br>
              <a:rPr lang="en-US" sz="40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US" sz="27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(neutrino mass hierarchy)</a:t>
            </a:r>
            <a:endParaRPr lang="en-US" sz="1800" dirty="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US"/>
              <a:pPr/>
              <a:t>45</a:t>
            </a:fld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90" y="911868"/>
            <a:ext cx="2155854" cy="28088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312" y="1149528"/>
            <a:ext cx="1995183" cy="227127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90" y="3804738"/>
            <a:ext cx="2768395" cy="289083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079" y="0"/>
            <a:ext cx="479921" cy="6858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4459" y="4266895"/>
            <a:ext cx="2077196" cy="211240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6984" y="1149528"/>
            <a:ext cx="2551887" cy="223690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076342" y="3481572"/>
            <a:ext cx="24125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2-12 GeV neutrinos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good angular resolution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good energy resolution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981" y="5158298"/>
            <a:ext cx="1582419" cy="14303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9115" y="1757767"/>
            <a:ext cx="1090116" cy="131565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7695" y="542535"/>
            <a:ext cx="1319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ICE Cube</a:t>
            </a:r>
          </a:p>
          <a:p>
            <a:r>
              <a:rPr lang="en-GB" dirty="0"/>
              <a:t>(south pole)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689109" y="6194632"/>
            <a:ext cx="197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Mediterranean see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619115" y="1378786"/>
            <a:ext cx="80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PINGU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CBC24871-7902-E743-ADDA-6165E274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7A55016-14C7-1F49-B6C5-1329C2C1B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321700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30439" cy="941891"/>
          </a:xfrm>
          <a:ln/>
        </p:spPr>
        <p:txBody>
          <a:bodyPr rIns="132080">
            <a:normAutofit fontScale="90000"/>
          </a:bodyPr>
          <a:lstStyle/>
          <a:p>
            <a:r>
              <a:rPr lang="en-US" sz="4000" dirty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Future neutrino non-acceleration projects</a:t>
            </a:r>
            <a:endParaRPr lang="en-US" sz="2700" dirty="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US"/>
              <a:pPr/>
              <a:t>46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12" y="941891"/>
            <a:ext cx="4373330" cy="31588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72" y="956116"/>
            <a:ext cx="3897794" cy="2657290"/>
          </a:xfrm>
          <a:prstGeom prst="rect">
            <a:avLst/>
          </a:prstGeom>
        </p:spPr>
      </p:pic>
      <p:sp>
        <p:nvSpPr>
          <p:cNvPr id="5" name="Flèche droite rayée 4"/>
          <p:cNvSpPr/>
          <p:nvPr/>
        </p:nvSpPr>
        <p:spPr>
          <a:xfrm>
            <a:off x="5161385" y="3659904"/>
            <a:ext cx="516975" cy="270803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/>
          <p:cNvSpPr txBox="1"/>
          <p:nvPr/>
        </p:nvSpPr>
        <p:spPr>
          <a:xfrm>
            <a:off x="5839737" y="3573864"/>
            <a:ext cx="2567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large dependence on </a:t>
            </a:r>
            <a:r>
              <a:rPr lang="el-GR" dirty="0"/>
              <a:t>θ</a:t>
            </a:r>
            <a:r>
              <a:rPr lang="en-US" baseline="-25000" dirty="0"/>
              <a:t>23</a:t>
            </a:r>
            <a:endParaRPr lang="en-GB" baseline="-250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3" y="4183587"/>
            <a:ext cx="3504024" cy="266889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651738" y="4526405"/>
            <a:ext cx="71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ORCA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C4903B20-0BB6-B649-9102-46C7B9D16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BC16211-8F75-9C4D-99F0-47C3F55F8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A49F2B-9B7B-A143-A23B-AA6CF90D8B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51" y="4592894"/>
            <a:ext cx="5274967" cy="23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2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Reactors are back…</a:t>
            </a:r>
            <a:br>
              <a:rPr lang="en-US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</a:br>
            <a:r>
              <a:rPr lang="en-US" sz="31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(mass hierarchy)</a:t>
            </a:r>
            <a:endParaRPr lang="en-US" sz="31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47</a:t>
            </a:fld>
            <a:endParaRPr lang="en-GB" noProof="0"/>
          </a:p>
        </p:txBody>
      </p:sp>
      <p:graphicFrame>
        <p:nvGraphicFramePr>
          <p:cNvPr id="9" name="Objet 8"/>
          <p:cNvGraphicFramePr>
            <a:graphicFrameLocks noChangeAspect="1"/>
          </p:cNvGraphicFramePr>
          <p:nvPr>
            <p:extLst/>
          </p:nvPr>
        </p:nvGraphicFramePr>
        <p:xfrm>
          <a:off x="157811" y="967434"/>
          <a:ext cx="6494966" cy="1728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4" name="Equation" r:id="rId4" imgW="3340100" imgH="889000" progId="Equation.DSMT4">
                  <p:embed/>
                </p:oleObj>
              </mc:Choice>
              <mc:Fallback>
                <p:oleObj name="Equation" r:id="rId4" imgW="3340100" imgH="889000" progId="Equation.DSMT4">
                  <p:embed/>
                  <p:pic>
                    <p:nvPicPr>
                      <p:cNvPr id="9" name="Obje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7811" y="967434"/>
                        <a:ext cx="6494966" cy="1728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 12"/>
          <p:cNvGraphicFramePr>
            <a:graphicFrameLocks noChangeAspect="1"/>
          </p:cNvGraphicFramePr>
          <p:nvPr>
            <p:extLst/>
          </p:nvPr>
        </p:nvGraphicFramePr>
        <p:xfrm>
          <a:off x="74743" y="5594585"/>
          <a:ext cx="2843212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5" name="Equation" r:id="rId6" imgW="1790700" imgH="609600" progId="Equation.DSMT4">
                  <p:embed/>
                </p:oleObj>
              </mc:Choice>
              <mc:Fallback>
                <p:oleObj name="Equation" r:id="rId6" imgW="1790700" imgH="609600" progId="Equation.DSMT4">
                  <p:embed/>
                  <p:pic>
                    <p:nvPicPr>
                      <p:cNvPr id="13" name="Obje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4743" y="5594585"/>
                        <a:ext cx="2843212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57811" y="5253679"/>
            <a:ext cx="66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with:</a:t>
            </a:r>
          </a:p>
        </p:txBody>
      </p:sp>
      <p:graphicFrame>
        <p:nvGraphicFramePr>
          <p:cNvPr id="10" name="Objet 9"/>
          <p:cNvGraphicFramePr>
            <a:graphicFrameLocks noChangeAspect="1"/>
          </p:cNvGraphicFramePr>
          <p:nvPr>
            <p:extLst/>
          </p:nvPr>
        </p:nvGraphicFramePr>
        <p:xfrm>
          <a:off x="2028507" y="3017845"/>
          <a:ext cx="6605587" cy="283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6" name="Equation" r:id="rId8" imgW="3784600" imgH="1625600" progId="Equation.DSMT4">
                  <p:embed/>
                </p:oleObj>
              </mc:Choice>
              <mc:Fallback>
                <p:oleObj name="Equation" r:id="rId8" imgW="3784600" imgH="1625600" progId="Equation.DSMT4">
                  <p:embed/>
                  <p:pic>
                    <p:nvPicPr>
                      <p:cNvPr id="10" name="Objet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028507" y="3017845"/>
                        <a:ext cx="6605587" cy="283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llipse 5"/>
          <p:cNvSpPr/>
          <p:nvPr/>
        </p:nvSpPr>
        <p:spPr>
          <a:xfrm>
            <a:off x="3069925" y="5384191"/>
            <a:ext cx="303940" cy="282244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èche droite rayée 6"/>
          <p:cNvSpPr/>
          <p:nvPr/>
        </p:nvSpPr>
        <p:spPr>
          <a:xfrm>
            <a:off x="3853533" y="2609337"/>
            <a:ext cx="1367733" cy="527924"/>
          </a:xfrm>
          <a:prstGeom prst="stripedRigh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Virage 14"/>
          <p:cNvSpPr/>
          <p:nvPr/>
        </p:nvSpPr>
        <p:spPr>
          <a:xfrm flipV="1">
            <a:off x="5986545" y="5845443"/>
            <a:ext cx="423346" cy="526774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Accolade ouvrante 15"/>
          <p:cNvSpPr/>
          <p:nvPr/>
        </p:nvSpPr>
        <p:spPr>
          <a:xfrm>
            <a:off x="6453311" y="5937991"/>
            <a:ext cx="242886" cy="65067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ZoneTexte 17"/>
          <p:cNvSpPr txBox="1"/>
          <p:nvPr/>
        </p:nvSpPr>
        <p:spPr>
          <a:xfrm>
            <a:off x="6696197" y="5937991"/>
            <a:ext cx="2462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=(2n-1)</a:t>
            </a:r>
            <a:r>
              <a:rPr lang="el-GR" dirty="0"/>
              <a:t>π</a:t>
            </a:r>
            <a:r>
              <a:rPr lang="en-US" dirty="0"/>
              <a:t>/2⇒ max. </a:t>
            </a:r>
            <a:r>
              <a:rPr lang="en-US" dirty="0" err="1"/>
              <a:t>sens.</a:t>
            </a:r>
            <a:r>
              <a:rPr lang="el-GR" dirty="0"/>
              <a:t> </a:t>
            </a:r>
            <a:endParaRPr lang="en-US" dirty="0"/>
          </a:p>
          <a:p>
            <a:r>
              <a:rPr lang="en-US" dirty="0"/>
              <a:t>=n</a:t>
            </a:r>
            <a:r>
              <a:rPr lang="el-GR" dirty="0"/>
              <a:t>π</a:t>
            </a:r>
            <a:r>
              <a:rPr lang="en-US" dirty="0"/>
              <a:t> ⇒ non sensitivity</a:t>
            </a:r>
            <a:r>
              <a:rPr lang="el-GR" dirty="0"/>
              <a:t> </a:t>
            </a:r>
            <a:endParaRPr lang="en-GB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690" y="555680"/>
            <a:ext cx="2148468" cy="152111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57811" y="4125073"/>
            <a:ext cx="2762295" cy="70788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no </a:t>
            </a:r>
            <a:r>
              <a:rPr lang="el-GR" sz="2000" dirty="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fr-CH" sz="2000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CP</a:t>
            </a:r>
            <a:r>
              <a:rPr lang="fr-CH" sz="2000" dirty="0">
                <a:solidFill>
                  <a:srgbClr val="008000"/>
                </a:solidFill>
                <a:latin typeface="Times New Roman"/>
                <a:cs typeface="Times New Roman"/>
              </a:rPr>
              <a:t> dependence</a:t>
            </a:r>
            <a:endParaRPr lang="en-US" sz="2000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 marL="184150" indent="-184150">
              <a:buFont typeface="Arial"/>
              <a:buChar char="•"/>
            </a:pPr>
            <a:r>
              <a:rPr lang="en-US" sz="2000" dirty="0">
                <a:solidFill>
                  <a:srgbClr val="008000"/>
                </a:solidFill>
                <a:latin typeface="Times New Roman"/>
                <a:cs typeface="Times New Roman"/>
              </a:rPr>
              <a:t>matter effect negligible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70F5930-70B1-7940-8893-080A2FF96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F4B08F1B-36BD-6E40-B122-314F95764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378333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368" y="3360261"/>
            <a:ext cx="5110631" cy="3481968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700479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800" b="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Neutrino spectrum</a:t>
            </a:r>
            <a:endParaRPr lang="en-GB" sz="4800" b="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2D959-200D-8044-AD7D-5589BCFFC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9791C-AE73-2E4C-A93A-B0CC6DD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48</a:t>
            </a:fld>
            <a:endParaRPr lang="en-GB" dirty="0"/>
          </a:p>
        </p:txBody>
      </p:sp>
      <p:grpSp>
        <p:nvGrpSpPr>
          <p:cNvPr id="17" name="Grouper 16"/>
          <p:cNvGrpSpPr/>
          <p:nvPr/>
        </p:nvGrpSpPr>
        <p:grpSpPr>
          <a:xfrm>
            <a:off x="133353" y="743201"/>
            <a:ext cx="4421662" cy="3655610"/>
            <a:chOff x="86840" y="3126398"/>
            <a:chExt cx="4421662" cy="3655610"/>
          </a:xfrm>
        </p:grpSpPr>
        <p:grpSp>
          <p:nvGrpSpPr>
            <p:cNvPr id="19" name="Grouper 18"/>
            <p:cNvGrpSpPr/>
            <p:nvPr/>
          </p:nvGrpSpPr>
          <p:grpSpPr>
            <a:xfrm>
              <a:off x="86840" y="3126398"/>
              <a:ext cx="4421662" cy="3655610"/>
              <a:chOff x="3408477" y="825013"/>
              <a:chExt cx="5434843" cy="4493255"/>
            </a:xfrm>
          </p:grpSpPr>
          <p:pic>
            <p:nvPicPr>
              <p:cNvPr id="21" name="Picture 5"/>
              <p:cNvPicPr>
                <a:picLocks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8477" y="1620489"/>
                <a:ext cx="4812931" cy="36977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2" name="Connecteur droit avec flèche 21"/>
              <p:cNvCxnSpPr/>
              <p:nvPr/>
            </p:nvCxnSpPr>
            <p:spPr bwMode="auto">
              <a:xfrm>
                <a:off x="7848182" y="1476356"/>
                <a:ext cx="0" cy="1802023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3" name="ZoneTexte 22"/>
              <p:cNvSpPr txBox="1"/>
              <p:nvPr/>
            </p:nvSpPr>
            <p:spPr>
              <a:xfrm>
                <a:off x="7595794" y="1128075"/>
                <a:ext cx="1247526" cy="416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GB" sz="1600" dirty="0" err="1">
                    <a:latin typeface="+mn-lt"/>
                  </a:rPr>
                  <a:t>KamLAND</a:t>
                </a:r>
                <a:endParaRPr lang="en-GB" sz="1600" dirty="0">
                  <a:latin typeface="+mn-lt"/>
                </a:endParaRPr>
              </a:p>
            </p:txBody>
          </p:sp>
          <p:cxnSp>
            <p:nvCxnSpPr>
              <p:cNvPr id="24" name="Connecteur droit avec flèche 23"/>
              <p:cNvCxnSpPr>
                <a:stCxn id="25" idx="2"/>
              </p:cNvCxnSpPr>
              <p:nvPr/>
            </p:nvCxnSpPr>
            <p:spPr bwMode="auto">
              <a:xfrm>
                <a:off x="7125815" y="1282765"/>
                <a:ext cx="385860" cy="2874914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107763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5" name="ZoneTexte 24"/>
              <p:cNvSpPr txBox="1"/>
              <p:nvPr/>
            </p:nvSpPr>
            <p:spPr>
              <a:xfrm>
                <a:off x="6640723" y="866635"/>
                <a:ext cx="970184" cy="416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GB" sz="1600" dirty="0">
                    <a:solidFill>
                      <a:srgbClr val="FF0000"/>
                    </a:solidFill>
                    <a:latin typeface="+mn-lt"/>
                  </a:rPr>
                  <a:t>JUNO</a:t>
                </a: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5612082" y="825013"/>
                <a:ext cx="920769" cy="794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buNone/>
                </a:pPr>
                <a:r>
                  <a:rPr lang="en-GB" sz="1200" dirty="0" err="1">
                    <a:latin typeface="+mn-lt"/>
                  </a:rPr>
                  <a:t>Daya</a:t>
                </a:r>
                <a:r>
                  <a:rPr lang="en-GB" sz="1200" dirty="0">
                    <a:latin typeface="+mn-lt"/>
                  </a:rPr>
                  <a:t> Bay</a:t>
                </a:r>
              </a:p>
              <a:p>
                <a:pPr algn="ctr">
                  <a:buNone/>
                </a:pPr>
                <a:r>
                  <a:rPr lang="en-GB" sz="1200" dirty="0">
                    <a:latin typeface="+mn-lt"/>
                  </a:rPr>
                  <a:t>DC</a:t>
                </a:r>
              </a:p>
              <a:p>
                <a:pPr algn="ctr">
                  <a:buNone/>
                </a:pPr>
                <a:r>
                  <a:rPr lang="en-GB" sz="1200" dirty="0">
                    <a:latin typeface="+mn-lt"/>
                  </a:rPr>
                  <a:t>RENO</a:t>
                </a:r>
              </a:p>
            </p:txBody>
          </p:sp>
        </p:grpSp>
        <p:sp>
          <p:nvSpPr>
            <p:cNvPr id="20" name="Accolade ouvrante 19"/>
            <p:cNvSpPr/>
            <p:nvPr/>
          </p:nvSpPr>
          <p:spPr bwMode="auto">
            <a:xfrm rot="5400000">
              <a:off x="2046456" y="3494677"/>
              <a:ext cx="317206" cy="721578"/>
            </a:xfrm>
            <a:prstGeom prst="leftBrace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GB" sz="4000" b="0" i="0" u="none" strike="noStrike" cap="none" normalizeH="0" baseline="0" dirty="0">
                <a:ln>
                  <a:noFill/>
                </a:ln>
                <a:solidFill>
                  <a:srgbClr val="0066FF"/>
                </a:solidFill>
                <a:effectLst/>
                <a:latin typeface="Comic Sans MS" charset="0"/>
                <a:ea typeface="ＭＳ Ｐゴシック" charset="0"/>
              </a:endParaRPr>
            </a:p>
          </p:txBody>
        </p:sp>
      </p:grpSp>
      <p:sp>
        <p:nvSpPr>
          <p:cNvPr id="11" name="Flèche droite rayée 10"/>
          <p:cNvSpPr/>
          <p:nvPr/>
        </p:nvSpPr>
        <p:spPr>
          <a:xfrm>
            <a:off x="3628688" y="5281129"/>
            <a:ext cx="805318" cy="749033"/>
          </a:xfrm>
          <a:prstGeom prst="stripedRigh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7305704" y="4606269"/>
            <a:ext cx="179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can we observe the difference?</a:t>
            </a:r>
          </a:p>
        </p:txBody>
      </p:sp>
      <p:sp>
        <p:nvSpPr>
          <p:cNvPr id="5" name="Rectangle 4"/>
          <p:cNvSpPr/>
          <p:nvPr/>
        </p:nvSpPr>
        <p:spPr>
          <a:xfrm>
            <a:off x="4702613" y="2278878"/>
            <a:ext cx="425778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rial" charset="0"/>
              </a:rPr>
              <a:t>S.T. </a:t>
            </a:r>
            <a:r>
              <a:rPr lang="en-GB" sz="1400" dirty="0" err="1">
                <a:latin typeface="Arial" charset="0"/>
              </a:rPr>
              <a:t>Petcov</a:t>
            </a:r>
            <a:r>
              <a:rPr lang="en-GB" sz="1400" dirty="0">
                <a:latin typeface="Arial" charset="0"/>
              </a:rPr>
              <a:t> et al., PLB533(2002)94, </a:t>
            </a:r>
          </a:p>
          <a:p>
            <a:r>
              <a:rPr lang="en-GB" sz="1400" dirty="0" err="1">
                <a:latin typeface="Arial" charset="0"/>
              </a:rPr>
              <a:t>S.Choubey</a:t>
            </a:r>
            <a:r>
              <a:rPr lang="en-GB" sz="1400" dirty="0">
                <a:latin typeface="Arial" charset="0"/>
              </a:rPr>
              <a:t> et al., PRD68(2003)113006, </a:t>
            </a:r>
          </a:p>
          <a:p>
            <a:r>
              <a:rPr lang="en-GB" sz="1400" dirty="0">
                <a:latin typeface="Arial" charset="0"/>
              </a:rPr>
              <a:t>J. Learned et al., PRD78 (2008) 071302, </a:t>
            </a:r>
          </a:p>
          <a:p>
            <a:r>
              <a:rPr lang="en-GB" sz="1400" dirty="0">
                <a:latin typeface="Arial" charset="0"/>
              </a:rPr>
              <a:t>L. Zhan, Y. Wang, J. Cao, L. Wen, </a:t>
            </a:r>
          </a:p>
          <a:p>
            <a:r>
              <a:rPr lang="en-GB" sz="1400" dirty="0">
                <a:latin typeface="Arial" charset="0"/>
              </a:rPr>
              <a:t>PRD78:111103, 2008, PRD79:073007, 2009 </a:t>
            </a:r>
            <a:endParaRPr lang="en-GB" sz="1400" dirty="0">
              <a:effectLst/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02" y="4403227"/>
            <a:ext cx="2549873" cy="2466423"/>
          </a:xfrm>
          <a:prstGeom prst="rect">
            <a:avLst/>
          </a:prstGeom>
        </p:spPr>
      </p:pic>
      <p:grpSp>
        <p:nvGrpSpPr>
          <p:cNvPr id="18" name="Group 9">
            <a:extLst>
              <a:ext uri="{FF2B5EF4-FFF2-40B4-BE49-F238E27FC236}">
                <a16:creationId xmlns:a16="http://schemas.microsoft.com/office/drawing/2014/main" id="{5721C283-2D7A-8B4E-8456-4243222BBC5D}"/>
              </a:ext>
            </a:extLst>
          </p:cNvPr>
          <p:cNvGrpSpPr>
            <a:grpSpLocks/>
          </p:cNvGrpSpPr>
          <p:nvPr/>
        </p:nvGrpSpPr>
        <p:grpSpPr bwMode="auto">
          <a:xfrm>
            <a:off x="7001403" y="314639"/>
            <a:ext cx="1789359" cy="1734334"/>
            <a:chOff x="0" y="0"/>
            <a:chExt cx="2634" cy="2553"/>
          </a:xfrm>
        </p:grpSpPr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3CFF27F-8EDF-E34A-8795-35F22C50339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"/>
              <a:ext cx="2274" cy="2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CFF04A0D-FFBD-2F49-B6DF-0C482307F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3" y="327"/>
              <a:ext cx="549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990000">
                  <a:alpha val="7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 anchorCtr="1">
              <a:spAutoFit/>
            </a:bodyPr>
            <a:lstStyle/>
            <a:p>
              <a:pPr marL="39688" algn="ctr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200" kern="0">
                  <a:solidFill>
                    <a:srgbClr val="0066CC"/>
                  </a:solidFill>
                  <a:cs typeface="Comic Sans MS" charset="0"/>
                  <a:sym typeface="Comic Sans MS" charset="0"/>
                </a:rPr>
                <a:t>Prompt</a:t>
              </a:r>
            </a:p>
          </p:txBody>
        </p:sp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5D1EE2D8-6574-0747-9821-0AB2F1AA5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" y="2356"/>
              <a:ext cx="570" cy="197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990000">
                  <a:alpha val="7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 anchorCtr="1">
              <a:spAutoFit/>
            </a:bodyPr>
            <a:lstStyle/>
            <a:p>
              <a:pPr marL="39688" algn="ctr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200" kern="0">
                  <a:solidFill>
                    <a:srgbClr val="0066CC"/>
                  </a:solidFill>
                  <a:cs typeface="Comic Sans MS" charset="0"/>
                  <a:sym typeface="Comic Sans MS" charset="0"/>
                </a:rPr>
                <a:t>delayed</a:t>
              </a:r>
            </a:p>
          </p:txBody>
        </p:sp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id="{F9BCA117-BB40-8A4F-B424-C1CB02824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" y="736"/>
              <a:ext cx="60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200" kern="0">
                  <a:solidFill>
                    <a:srgbClr val="000000"/>
                  </a:solidFill>
                  <a:latin typeface="Times New Roman" charset="0"/>
                  <a:cs typeface="Times New Roman" charset="0"/>
                  <a:sym typeface="Times New Roman" charset="0"/>
                </a:rPr>
                <a:t>511 keV</a:t>
              </a:r>
            </a:p>
          </p:txBody>
        </p:sp>
        <p:sp>
          <p:nvSpPr>
            <p:cNvPr id="31" name="Rectangle 7">
              <a:extLst>
                <a:ext uri="{FF2B5EF4-FFF2-40B4-BE49-F238E27FC236}">
                  <a16:creationId xmlns:a16="http://schemas.microsoft.com/office/drawing/2014/main" id="{79325010-59B8-6F41-B0E9-1CA860BB3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" y="0"/>
              <a:ext cx="604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200" kern="0">
                  <a:solidFill>
                    <a:srgbClr val="000000"/>
                  </a:solidFill>
                  <a:latin typeface="Times New Roman" charset="0"/>
                  <a:cs typeface="Times New Roman" charset="0"/>
                  <a:sym typeface="Times New Roman" charset="0"/>
                </a:rPr>
                <a:t>511 keV</a:t>
              </a:r>
            </a:p>
          </p:txBody>
        </p:sp>
        <p:sp>
          <p:nvSpPr>
            <p:cNvPr id="32" name="Rectangle 8">
              <a:extLst>
                <a:ext uri="{FF2B5EF4-FFF2-40B4-BE49-F238E27FC236}">
                  <a16:creationId xmlns:a16="http://schemas.microsoft.com/office/drawing/2014/main" id="{7DB48FAF-AD20-B845-BE2E-297CD4A18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" y="1731"/>
              <a:ext cx="728" cy="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US" sz="1200" kern="0" dirty="0">
                  <a:solidFill>
                    <a:srgbClr val="000000"/>
                  </a:solidFill>
                  <a:latin typeface="Verdana" charset="0"/>
                  <a:cs typeface="Verdana" charset="0"/>
                  <a:sym typeface="Verdana" charset="0"/>
                </a:rPr>
                <a:t>~200 </a:t>
              </a:r>
              <a:r>
                <a:rPr lang="en-US" sz="1200" kern="0" dirty="0" err="1">
                  <a:solidFill>
                    <a:srgbClr val="000000"/>
                  </a:solidFill>
                  <a:latin typeface="Symbol" charset="0"/>
                  <a:cs typeface="Symbol" charset="0"/>
                  <a:sym typeface="Symbol" charset="0"/>
                </a:rPr>
                <a:t>μ</a:t>
              </a:r>
              <a:r>
                <a:rPr lang="en-US" sz="1200" kern="0" dirty="0" err="1">
                  <a:solidFill>
                    <a:srgbClr val="000000"/>
                  </a:solidFill>
                  <a:latin typeface="Verdana" charset="0"/>
                  <a:cs typeface="Verdana" charset="0"/>
                  <a:sym typeface="Verdana" charset="0"/>
                </a:rPr>
                <a:t>s</a:t>
              </a:r>
              <a:endParaRPr lang="en-US" sz="1200" kern="0" dirty="0">
                <a:solidFill>
                  <a:srgbClr val="000000"/>
                </a:solidFill>
                <a:latin typeface="Verdana" charset="0"/>
                <a:cs typeface="Verdana" charset="0"/>
                <a:sym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4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700479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800" b="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Neutrino spectrum</a:t>
            </a:r>
            <a:endParaRPr lang="en-GB" sz="4800" b="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2D959-200D-8044-AD7D-5589BCFFC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29791C-AE73-2E4C-A93A-B0CC6DD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49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C85E32-5253-2447-A903-CAA0E3437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77" y="1186144"/>
            <a:ext cx="7028202" cy="47311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197235-A1E9-584D-9E21-8903543BB94C}"/>
              </a:ext>
            </a:extLst>
          </p:cNvPr>
          <p:cNvCxnSpPr/>
          <p:nvPr/>
        </p:nvCxnSpPr>
        <p:spPr>
          <a:xfrm>
            <a:off x="2753710" y="4035972"/>
            <a:ext cx="861849" cy="0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D56EDD6-AB53-DB4F-9C2D-75DD84CBBF41}"/>
              </a:ext>
            </a:extLst>
          </p:cNvPr>
          <p:cNvCxnSpPr/>
          <p:nvPr/>
        </p:nvCxnSpPr>
        <p:spPr>
          <a:xfrm>
            <a:off x="2753710" y="4267200"/>
            <a:ext cx="861849" cy="0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162440-68BB-D148-AEAE-5CE12D33504D}"/>
              </a:ext>
            </a:extLst>
          </p:cNvPr>
          <p:cNvSpPr txBox="1"/>
          <p:nvPr/>
        </p:nvSpPr>
        <p:spPr>
          <a:xfrm>
            <a:off x="3478924" y="3942482"/>
            <a:ext cx="44916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</a:pPr>
            <a:r>
              <a:rPr kumimoji="0" lang="el-GR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θ</a:t>
            </a:r>
            <a:r>
              <a:rPr kumimoji="0" lang="fr-CH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r>
            <a:endParaRPr kumimoji="0" lang="en-GB" sz="18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72AA1A-D685-6B40-9999-15307AFD27C2}"/>
              </a:ext>
            </a:extLst>
          </p:cNvPr>
          <p:cNvCxnSpPr/>
          <p:nvPr/>
        </p:nvCxnSpPr>
        <p:spPr>
          <a:xfrm>
            <a:off x="3478924" y="4035972"/>
            <a:ext cx="0" cy="231228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551D620-1BFC-6747-8B86-CD1A54C49A60}"/>
              </a:ext>
            </a:extLst>
          </p:cNvPr>
          <p:cNvCxnSpPr>
            <a:cxnSpLocks/>
          </p:cNvCxnSpPr>
          <p:nvPr/>
        </p:nvCxnSpPr>
        <p:spPr>
          <a:xfrm>
            <a:off x="4056993" y="4561490"/>
            <a:ext cx="0" cy="536029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74AADC8-CFC2-5549-BACC-24210B356558}"/>
              </a:ext>
            </a:extLst>
          </p:cNvPr>
          <p:cNvCxnSpPr>
            <a:cxnSpLocks/>
          </p:cNvCxnSpPr>
          <p:nvPr/>
        </p:nvCxnSpPr>
        <p:spPr>
          <a:xfrm>
            <a:off x="4298731" y="4561490"/>
            <a:ext cx="0" cy="536029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3571E02-AF76-C24A-A07B-C2EBB45348C5}"/>
              </a:ext>
            </a:extLst>
          </p:cNvPr>
          <p:cNvCxnSpPr/>
          <p:nvPr/>
        </p:nvCxnSpPr>
        <p:spPr>
          <a:xfrm>
            <a:off x="4056993" y="4687614"/>
            <a:ext cx="241738" cy="0"/>
          </a:xfrm>
          <a:prstGeom prst="straightConnector1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D119310-4475-0749-952E-7A0B2F3C1C46}"/>
              </a:ext>
            </a:extLst>
          </p:cNvPr>
          <p:cNvSpPr txBox="1"/>
          <p:nvPr/>
        </p:nvSpPr>
        <p:spPr>
          <a:xfrm>
            <a:off x="3805805" y="4230257"/>
            <a:ext cx="74411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</a:pPr>
            <a:r>
              <a:rPr lang="el-GR" dirty="0"/>
              <a:t>Δ</a:t>
            </a:r>
            <a:r>
              <a:rPr lang="fr-CH" dirty="0"/>
              <a:t>m</a:t>
            </a:r>
            <a:r>
              <a:rPr lang="fr-CH" baseline="30000" dirty="0"/>
              <a:t>2</a:t>
            </a:r>
            <a:r>
              <a:rPr kumimoji="0" lang="fr-CH" sz="1800" b="0" i="0" u="none" strike="noStrike" cap="none" spc="0" normalizeH="0" baseline="-250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31</a:t>
            </a:r>
            <a:endParaRPr kumimoji="0" lang="en-GB" sz="18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9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Neutrino Energy Spectr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Neutrino Energy Spectrum</a:t>
            </a:r>
          </a:p>
        </p:txBody>
      </p:sp>
      <p:sp>
        <p:nvSpPr>
          <p:cNvPr id="1019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020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0249" y="1488406"/>
            <a:ext cx="7292461" cy="479462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3C823A-FE2D-2547-B183-78ED7818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4D95D-11EE-0C40-AB34-45D493B67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6646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7871841" cy="958240"/>
          </a:xfrm>
        </p:spPr>
        <p:txBody>
          <a:bodyPr/>
          <a:lstStyle/>
          <a:p>
            <a:pPr eaLnBrk="1" hangingPunct="1"/>
            <a:r>
              <a:rPr lang="en-GB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Energy resolution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565" y="3946047"/>
            <a:ext cx="4174434" cy="2911953"/>
          </a:xfrm>
          <a:prstGeom prst="rect">
            <a:avLst/>
          </a:prstGeom>
        </p:spPr>
      </p:pic>
      <p:graphicFrame>
        <p:nvGraphicFramePr>
          <p:cNvPr id="44" name="Objet 43"/>
          <p:cNvGraphicFramePr>
            <a:graphicFrameLocks noChangeAspect="1"/>
          </p:cNvGraphicFramePr>
          <p:nvPr>
            <p:extLst/>
          </p:nvPr>
        </p:nvGraphicFramePr>
        <p:xfrm>
          <a:off x="225292" y="3670765"/>
          <a:ext cx="5318534" cy="523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14" name="Equation" r:id="rId5" imgW="2959100" imgH="292100" progId="Equation.DSMT4">
                  <p:embed/>
                </p:oleObj>
              </mc:Choice>
              <mc:Fallback>
                <p:oleObj name="Equation" r:id="rId5" imgW="2959100" imgH="292100" progId="Equation.DSMT4">
                  <p:embed/>
                  <p:pic>
                    <p:nvPicPr>
                      <p:cNvPr id="44" name="Objet 4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5292" y="3670765"/>
                        <a:ext cx="5318534" cy="523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t 44"/>
          <p:cNvGraphicFramePr>
            <a:graphicFrameLocks noChangeAspect="1"/>
          </p:cNvGraphicFramePr>
          <p:nvPr>
            <p:extLst/>
          </p:nvPr>
        </p:nvGraphicFramePr>
        <p:xfrm>
          <a:off x="5502275" y="636749"/>
          <a:ext cx="3319463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15" name="Equation" r:id="rId7" imgW="1727200" imgH="482600" progId="Equation.DSMT4">
                  <p:embed/>
                </p:oleObj>
              </mc:Choice>
              <mc:Fallback>
                <p:oleObj name="Equation" r:id="rId7" imgW="1727200" imgH="482600" progId="Equation.DSMT4">
                  <p:embed/>
                  <p:pic>
                    <p:nvPicPr>
                      <p:cNvPr id="45" name="Objet 4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02275" y="636749"/>
                        <a:ext cx="3319463" cy="928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ZoneTexte 45"/>
          <p:cNvSpPr txBox="1"/>
          <p:nvPr/>
        </p:nvSpPr>
        <p:spPr>
          <a:xfrm>
            <a:off x="169158" y="1012905"/>
            <a:ext cx="50102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GB" sz="2400">
                <a:latin typeface="Times New Roman"/>
              </a:rPr>
              <a:t>The sensitivity will strongly depend on the energy resolution (</a:t>
            </a:r>
            <a:r>
              <a:rPr lang="en-GB" sz="2400" i="1">
                <a:latin typeface="Times New Roman"/>
              </a:rPr>
              <a:t>E</a:t>
            </a:r>
            <a:r>
              <a:rPr lang="en-GB" sz="2400" i="1" baseline="-25000">
                <a:latin typeface="Times New Roman"/>
              </a:rPr>
              <a:t>m</a:t>
            </a:r>
            <a:r>
              <a:rPr lang="en-GB" sz="2400">
                <a:latin typeface="Times New Roman"/>
              </a:rPr>
              <a:t>: mesured energy)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213332" y="2757757"/>
            <a:ext cx="5010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GB" sz="2400" dirty="0">
                <a:latin typeface="Times New Roman"/>
              </a:rPr>
              <a:t>Measured spectrum (without background):</a:t>
            </a:r>
          </a:p>
        </p:txBody>
      </p:sp>
      <p:grpSp>
        <p:nvGrpSpPr>
          <p:cNvPr id="48" name="Grouper 47"/>
          <p:cNvGrpSpPr/>
          <p:nvPr/>
        </p:nvGrpSpPr>
        <p:grpSpPr>
          <a:xfrm>
            <a:off x="5620301" y="1620101"/>
            <a:ext cx="3170304" cy="1678591"/>
            <a:chOff x="5620301" y="1620101"/>
            <a:chExt cx="3170304" cy="1678591"/>
          </a:xfrm>
        </p:grpSpPr>
        <p:cxnSp>
          <p:nvCxnSpPr>
            <p:cNvPr id="49" name="Connecteur droit avec flèche 48"/>
            <p:cNvCxnSpPr/>
            <p:nvPr/>
          </p:nvCxnSpPr>
          <p:spPr bwMode="auto">
            <a:xfrm flipV="1">
              <a:off x="6416260" y="2219764"/>
              <a:ext cx="254000" cy="320261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0" name="Connecteur droit avec flèche 49"/>
            <p:cNvCxnSpPr/>
            <p:nvPr/>
          </p:nvCxnSpPr>
          <p:spPr bwMode="auto">
            <a:xfrm flipH="1" flipV="1">
              <a:off x="7277652" y="2230819"/>
              <a:ext cx="176696" cy="331300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51" name="Connecteur droit avec flèche 50"/>
            <p:cNvCxnSpPr>
              <a:stCxn id="56" idx="0"/>
            </p:cNvCxnSpPr>
            <p:nvPr/>
          </p:nvCxnSpPr>
          <p:spPr bwMode="auto">
            <a:xfrm flipH="1" flipV="1">
              <a:off x="8028606" y="2274986"/>
              <a:ext cx="414130" cy="214792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grpSp>
          <p:nvGrpSpPr>
            <p:cNvPr id="52" name="Grouper 51"/>
            <p:cNvGrpSpPr/>
            <p:nvPr/>
          </p:nvGrpSpPr>
          <p:grpSpPr>
            <a:xfrm>
              <a:off x="5620301" y="1620101"/>
              <a:ext cx="3170304" cy="1678591"/>
              <a:chOff x="5620301" y="1620101"/>
              <a:chExt cx="3170304" cy="1678591"/>
            </a:xfrm>
          </p:grpSpPr>
          <p:graphicFrame>
            <p:nvGraphicFramePr>
              <p:cNvPr id="53" name="Objet 5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620301" y="1620101"/>
              <a:ext cx="2452481" cy="8695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3816" name="Equation" r:id="rId9" imgW="1397000" imgH="495300" progId="Equation.DSMT4">
                      <p:embed/>
                    </p:oleObj>
                  </mc:Choice>
                  <mc:Fallback>
                    <p:oleObj name="Equation" r:id="rId9" imgW="1397000" imgH="495300" progId="Equation.DSMT4">
                      <p:embed/>
                      <p:pic>
                        <p:nvPicPr>
                          <p:cNvPr id="53" name="Objet 52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5620301" y="1620101"/>
                            <a:ext cx="2452481" cy="86951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4" name="Rectangle 53"/>
              <p:cNvSpPr/>
              <p:nvPr/>
            </p:nvSpPr>
            <p:spPr>
              <a:xfrm>
                <a:off x="6598626" y="2467695"/>
                <a:ext cx="181650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FontTx/>
                  <a:buNone/>
                </a:pPr>
                <a:r>
                  <a:rPr lang="en-GB" sz="1600" dirty="0">
                    <a:solidFill>
                      <a:srgbClr val="000000"/>
                    </a:solidFill>
                    <a:latin typeface="Times New Roman"/>
                  </a:rPr>
                  <a:t>syst.</a:t>
                </a:r>
              </a:p>
              <a:p>
                <a:pPr algn="ctr">
                  <a:buFontTx/>
                  <a:buNone/>
                </a:pPr>
                <a:r>
                  <a:rPr lang="en-GB" sz="1600" dirty="0">
                    <a:solidFill>
                      <a:srgbClr val="000000"/>
                    </a:solidFill>
                    <a:latin typeface="Times New Roman"/>
                  </a:rPr>
                  <a:t>(non-uniformities, energy leaks…)</a:t>
                </a:r>
                <a:endParaRPr lang="en-GB" sz="2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786782" y="2434558"/>
                <a:ext cx="960783" cy="584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FontTx/>
                  <a:buNone/>
                </a:pPr>
                <a:r>
                  <a:rPr lang="en-GB" sz="1600">
                    <a:solidFill>
                      <a:srgbClr val="000000"/>
                    </a:solidFill>
                    <a:latin typeface="Times New Roman"/>
                  </a:rPr>
                  <a:t>stat.</a:t>
                </a:r>
              </a:p>
              <a:p>
                <a:pPr algn="ctr">
                  <a:buFontTx/>
                  <a:buNone/>
                </a:pPr>
                <a:r>
                  <a:rPr lang="en-GB" sz="1600">
                    <a:solidFill>
                      <a:srgbClr val="000000"/>
                    </a:solidFill>
                    <a:latin typeface="Times New Roman"/>
                  </a:rPr>
                  <a:t>(N</a:t>
                </a:r>
                <a:r>
                  <a:rPr lang="en-GB" sz="1600" baseline="-25000">
                    <a:solidFill>
                      <a:srgbClr val="000000"/>
                    </a:solidFill>
                    <a:latin typeface="Times New Roman"/>
                  </a:rPr>
                  <a:t>pe</a:t>
                </a:r>
                <a:r>
                  <a:rPr lang="en-GB" sz="1600">
                    <a:solidFill>
                      <a:srgbClr val="000000"/>
                    </a:solidFill>
                    <a:latin typeface="Times New Roman"/>
                  </a:rPr>
                  <a:t>)</a:t>
                </a:r>
                <a:endParaRPr lang="en-GB" sz="280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8094866" y="2489778"/>
                <a:ext cx="69573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buFontTx/>
                  <a:buNone/>
                </a:pPr>
                <a:r>
                  <a:rPr lang="en-GB" sz="1600" dirty="0">
                    <a:solidFill>
                      <a:srgbClr val="000000"/>
                    </a:solidFill>
                    <a:latin typeface="Times New Roman"/>
                  </a:rPr>
                  <a:t>noise</a:t>
                </a:r>
              </a:p>
            </p:txBody>
          </p:sp>
        </p:grpSp>
      </p:grpSp>
      <p:sp>
        <p:nvSpPr>
          <p:cNvPr id="59" name="ZoneTexte 58"/>
          <p:cNvSpPr txBox="1"/>
          <p:nvPr/>
        </p:nvSpPr>
        <p:spPr>
          <a:xfrm>
            <a:off x="374208" y="5544141"/>
            <a:ext cx="4093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GB" sz="2400" dirty="0">
                <a:latin typeface="Times New Roman"/>
              </a:rPr>
              <a:t>An energy resolution of ~3% (for E~1 MeV) is needed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416260" y="3603159"/>
            <a:ext cx="25499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sz="1600" dirty="0">
                <a:solidFill>
                  <a:prstClr val="black"/>
                </a:solidFill>
                <a:latin typeface="Times New Roman"/>
              </a:rPr>
              <a:t>JHEP 1305 (2013) 131</a:t>
            </a:r>
            <a:endParaRPr lang="en-GB" sz="1600" dirty="0">
              <a:latin typeface="Times New Roman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74208" y="4382596"/>
            <a:ext cx="4093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GB" sz="2400" dirty="0">
                <a:latin typeface="Times New Roman"/>
              </a:rPr>
              <a:t>Shift in energy spectrum of ~</a:t>
            </a:r>
            <a:r>
              <a:rPr lang="el-GR" sz="2400" dirty="0">
                <a:latin typeface="Times New Roman"/>
              </a:rPr>
              <a:t>Δ</a:t>
            </a:r>
            <a:r>
              <a:rPr lang="en-US" sz="2400" dirty="0">
                <a:latin typeface="Times New Roman"/>
              </a:rPr>
              <a:t>m</a:t>
            </a:r>
            <a:r>
              <a:rPr lang="en-US" sz="2400" baseline="-25000" dirty="0">
                <a:latin typeface="Times New Roman"/>
              </a:rPr>
              <a:t>21</a:t>
            </a:r>
            <a:r>
              <a:rPr lang="en-US" sz="2400" baseline="30000" dirty="0">
                <a:latin typeface="Times New Roman"/>
              </a:rPr>
              <a:t>2</a:t>
            </a:r>
            <a:r>
              <a:rPr lang="en-US" sz="2400" dirty="0">
                <a:latin typeface="Times New Roman"/>
              </a:rPr>
              <a:t>/</a:t>
            </a:r>
            <a:r>
              <a:rPr lang="el-GR" sz="2400" dirty="0">
                <a:latin typeface="Times New Roman"/>
              </a:rPr>
              <a:t>Δ</a:t>
            </a:r>
            <a:r>
              <a:rPr lang="en-US" sz="2400" dirty="0">
                <a:latin typeface="Times New Roman"/>
              </a:rPr>
              <a:t>m</a:t>
            </a:r>
            <a:r>
              <a:rPr lang="en-US" sz="2400" baseline="-25000" dirty="0">
                <a:latin typeface="Times New Roman"/>
              </a:rPr>
              <a:t>31</a:t>
            </a:r>
            <a:r>
              <a:rPr lang="en-US" sz="2400" baseline="30000" dirty="0">
                <a:latin typeface="Times New Roman"/>
              </a:rPr>
              <a:t>2</a:t>
            </a:r>
            <a:r>
              <a:rPr lang="en-GB" sz="2400" dirty="0">
                <a:latin typeface="Times New Roman"/>
              </a:rPr>
              <a:t>~3%</a:t>
            </a:r>
          </a:p>
        </p:txBody>
      </p:sp>
      <p:sp>
        <p:nvSpPr>
          <p:cNvPr id="4" name="Flèche droite rayée 3"/>
          <p:cNvSpPr/>
          <p:nvPr/>
        </p:nvSpPr>
        <p:spPr>
          <a:xfrm>
            <a:off x="1009517" y="5213593"/>
            <a:ext cx="1124083" cy="3305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25BF2-4DB5-8E4D-994D-D980809D4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EDF26-2053-1F47-9C18-FC061AE8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856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7871841" cy="958240"/>
          </a:xfrm>
        </p:spPr>
        <p:txBody>
          <a:bodyPr/>
          <a:lstStyle/>
          <a:p>
            <a:pPr eaLnBrk="1" hangingPunct="1"/>
            <a:r>
              <a:rPr lang="en-GB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With 3% energy resolution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25BF2-4DB5-8E4D-994D-D980809D4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EDF26-2053-1F47-9C18-FC061AE8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7D1E01-4178-1747-8F62-757280FFF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001" y="1405112"/>
            <a:ext cx="6294237" cy="472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80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Spectral analysis</a:t>
            </a:r>
            <a:endParaRPr lang="en-GB" sz="480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  <p:sp>
        <p:nvSpPr>
          <p:cNvPr id="22" name="ZoneTexte 21"/>
          <p:cNvSpPr txBox="1"/>
          <p:nvPr/>
        </p:nvSpPr>
        <p:spPr>
          <a:xfrm>
            <a:off x="154609" y="1137478"/>
            <a:ext cx="6608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GB" sz="2400">
                <a:latin typeface="Times New Roman"/>
              </a:rPr>
              <a:t>Fourrier transform of the energy spectrum F(t):</a:t>
            </a:r>
          </a:p>
          <a:p>
            <a:pPr>
              <a:buFontTx/>
              <a:buNone/>
            </a:pPr>
            <a:r>
              <a:rPr lang="en-GB" sz="2400">
                <a:latin typeface="Times New Roman"/>
              </a:rPr>
              <a:t>(t=L/E)</a:t>
            </a:r>
          </a:p>
        </p:txBody>
      </p:sp>
      <p:graphicFrame>
        <p:nvGraphicFramePr>
          <p:cNvPr id="23" name="Objet 22"/>
          <p:cNvGraphicFramePr>
            <a:graphicFrameLocks noChangeAspect="1"/>
          </p:cNvGraphicFramePr>
          <p:nvPr>
            <p:extLst/>
          </p:nvPr>
        </p:nvGraphicFramePr>
        <p:xfrm>
          <a:off x="1595438" y="1738313"/>
          <a:ext cx="3327400" cy="187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1" name="Equation" r:id="rId4" imgW="1739900" imgH="977900" progId="Equation.DSMT4">
                  <p:embed/>
                </p:oleObj>
              </mc:Choice>
              <mc:Fallback>
                <p:oleObj name="Equation" r:id="rId4" imgW="1739900" imgH="977900" progId="Equation.DSMT4">
                  <p:embed/>
                  <p:pic>
                    <p:nvPicPr>
                      <p:cNvPr id="23" name="Objet 2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5438" y="1738313"/>
                        <a:ext cx="3327400" cy="1870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566" y="1647177"/>
            <a:ext cx="3453418" cy="521082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154609" y="3699565"/>
            <a:ext cx="4111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GB" sz="2800" dirty="0">
                <a:latin typeface="Times New Roman"/>
              </a:rPr>
              <a:t>Discriminant variables:</a:t>
            </a:r>
          </a:p>
        </p:txBody>
      </p:sp>
      <p:graphicFrame>
        <p:nvGraphicFramePr>
          <p:cNvPr id="26" name="Objet 25"/>
          <p:cNvGraphicFramePr>
            <a:graphicFrameLocks noChangeAspect="1"/>
          </p:cNvGraphicFramePr>
          <p:nvPr>
            <p:extLst/>
          </p:nvPr>
        </p:nvGraphicFramePr>
        <p:xfrm>
          <a:off x="495852" y="4338982"/>
          <a:ext cx="1491973" cy="1220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52" name="Equation" r:id="rId7" imgW="977900" imgH="800100" progId="Equation.DSMT4">
                  <p:embed/>
                </p:oleObj>
              </mc:Choice>
              <mc:Fallback>
                <p:oleObj name="Equation" r:id="rId7" imgW="977900" imgH="800100" progId="Equation.DSMT4">
                  <p:embed/>
                  <p:pic>
                    <p:nvPicPr>
                      <p:cNvPr id="26" name="Objet 2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5852" y="4338982"/>
                        <a:ext cx="1491973" cy="1220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2087225" y="4428433"/>
            <a:ext cx="34345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(for FCT)</a:t>
            </a:r>
          </a:p>
          <a:p>
            <a:pPr>
              <a:buFontTx/>
              <a:buNone/>
            </a:pP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>
              <a:buFontTx/>
              <a:buNone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(for FST)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54072" y="6194738"/>
            <a:ext cx="3776867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GB" sz="2400" dirty="0">
                <a:solidFill>
                  <a:srgbClr val="3333CC"/>
                </a:solidFill>
                <a:latin typeface="Times New Roman"/>
              </a:rPr>
              <a:t>Statistical test of RL+PV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79779" y="1091705"/>
            <a:ext cx="27642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sz="1200" dirty="0">
                <a:solidFill>
                  <a:srgbClr val="231F20"/>
                </a:solidFill>
                <a:latin typeface="Times New Roman"/>
              </a:rPr>
              <a:t>PHYS. REV. D 78, 111103(R) (2008)</a:t>
            </a:r>
            <a:endParaRPr lang="en-GB" sz="1200" dirty="0">
              <a:latin typeface="Times New Roman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38585" y="5488935"/>
            <a:ext cx="2986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GB" sz="2000" dirty="0">
                <a:solidFill>
                  <a:srgbClr val="000000"/>
                </a:solidFill>
                <a:latin typeface="Times New Roman"/>
              </a:rPr>
              <a:t>RL&gt;0 and PV&gt;0 →NH</a:t>
            </a:r>
          </a:p>
          <a:p>
            <a:pPr marL="342900" indent="-342900"/>
            <a:r>
              <a:rPr lang="en-GB" sz="2000" dirty="0">
                <a:solidFill>
                  <a:srgbClr val="000000"/>
                </a:solidFill>
                <a:latin typeface="Times New Roman"/>
              </a:rPr>
              <a:t>RL&lt;0 and PV&lt;0 →IH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28A11-C614-2D43-8B20-1E189079C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EA72B-1054-B54E-8092-284118621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50971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Reactor performance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  <p:pic>
        <p:nvPicPr>
          <p:cNvPr id="15" name="Image 14" descr="energy_resolu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791" y="3997131"/>
            <a:ext cx="3746562" cy="2805645"/>
          </a:xfrm>
          <a:prstGeom prst="rect">
            <a:avLst/>
          </a:prstGeom>
        </p:spPr>
      </p:pic>
      <p:grpSp>
        <p:nvGrpSpPr>
          <p:cNvPr id="16" name="Grouper 15"/>
          <p:cNvGrpSpPr/>
          <p:nvPr/>
        </p:nvGrpSpPr>
        <p:grpSpPr>
          <a:xfrm>
            <a:off x="5307428" y="1374770"/>
            <a:ext cx="3626304" cy="4995798"/>
            <a:chOff x="596348" y="1298778"/>
            <a:chExt cx="3626304" cy="4995798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348" y="1298778"/>
              <a:ext cx="3500782" cy="2547378"/>
            </a:xfrm>
            <a:prstGeom prst="rect">
              <a:avLst/>
            </a:prstGeom>
          </p:spPr>
        </p:pic>
        <p:cxnSp>
          <p:nvCxnSpPr>
            <p:cNvPr id="19" name="Connecteur droit avec flèche 18"/>
            <p:cNvCxnSpPr/>
            <p:nvPr/>
          </p:nvCxnSpPr>
          <p:spPr bwMode="auto">
            <a:xfrm>
              <a:off x="2009723" y="2120348"/>
              <a:ext cx="0" cy="134730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" name="ZoneTexte 19"/>
            <p:cNvSpPr txBox="1"/>
            <p:nvPr/>
          </p:nvSpPr>
          <p:spPr>
            <a:xfrm>
              <a:off x="1457734" y="1711733"/>
              <a:ext cx="11595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None/>
              </a:pPr>
              <a:r>
                <a:rPr lang="en-GB" sz="2000" dirty="0">
                  <a:latin typeface="Times New Roman"/>
                </a:rPr>
                <a:t>~52 km</a:t>
              </a:r>
            </a:p>
          </p:txBody>
        </p:sp>
        <p:cxnSp>
          <p:nvCxnSpPr>
            <p:cNvPr id="37" name="Connecteur droit avec flèche 36"/>
            <p:cNvCxnSpPr/>
            <p:nvPr/>
          </p:nvCxnSpPr>
          <p:spPr bwMode="auto">
            <a:xfrm>
              <a:off x="2625046" y="4947272"/>
              <a:ext cx="0" cy="134730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7" name="ZoneTexte 16"/>
            <p:cNvSpPr txBox="1"/>
            <p:nvPr/>
          </p:nvSpPr>
          <p:spPr>
            <a:xfrm>
              <a:off x="3122864" y="3585195"/>
              <a:ext cx="10997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Tx/>
                <a:buNone/>
              </a:pPr>
              <a:r>
                <a:rPr lang="en-GB" sz="1600" dirty="0">
                  <a:latin typeface="Times New Roman"/>
                </a:rPr>
                <a:t>Baseline</a:t>
              </a:r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26" y="3921845"/>
            <a:ext cx="3312920" cy="247140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 bwMode="auto">
          <a:xfrm>
            <a:off x="2369598" y="4582104"/>
            <a:ext cx="311593" cy="1431876"/>
          </a:xfrm>
          <a:prstGeom prst="rect">
            <a:avLst/>
          </a:prstGeom>
          <a:solidFill>
            <a:srgbClr val="FF6600">
              <a:alpha val="51000"/>
            </a:srgb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3" name="ZoneTexte 32"/>
          <p:cNvSpPr txBox="1"/>
          <p:nvPr/>
        </p:nvSpPr>
        <p:spPr>
          <a:xfrm>
            <a:off x="372218" y="6287661"/>
            <a:ext cx="4171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GB" sz="1600" dirty="0">
                <a:latin typeface="Times New Roman"/>
              </a:rPr>
              <a:t>acceptable uncertainty on the distance: ±500 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969876" y="1163465"/>
            <a:ext cx="27407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GB" sz="1200" dirty="0">
                <a:solidFill>
                  <a:srgbClr val="000000"/>
                </a:solidFill>
                <a:latin typeface="Times New Roman"/>
              </a:rPr>
              <a:t>PHYS. REV. D 88, 013008 (2013)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83460" y="969235"/>
            <a:ext cx="421718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imes New Roman"/>
                <a:cs typeface="Times New Roman"/>
              </a:rPr>
              <a:t>Conditions: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Times New Roman"/>
                <a:cs typeface="Times New Roman"/>
              </a:rPr>
              <a:t>Go to the right distance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Times New Roman"/>
                <a:cs typeface="Times New Roman"/>
              </a:rPr>
              <a:t>Accumulate 100 </a:t>
            </a:r>
            <a:r>
              <a:rPr lang="en-GB" dirty="0" err="1">
                <a:latin typeface="Times New Roman"/>
                <a:cs typeface="Times New Roman"/>
              </a:rPr>
              <a:t>kIBD</a:t>
            </a:r>
            <a:r>
              <a:rPr lang="en-GB" dirty="0">
                <a:latin typeface="Times New Roman"/>
                <a:cs typeface="Times New Roman"/>
              </a:rPr>
              <a:t> (~6 years)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latin typeface="Times New Roman"/>
                <a:cs typeface="Times New Roman"/>
              </a:rPr>
              <a:t>~20 </a:t>
            </a:r>
            <a:r>
              <a:rPr lang="en-GB" dirty="0" err="1">
                <a:latin typeface="Times New Roman"/>
                <a:cs typeface="Times New Roman"/>
              </a:rPr>
              <a:t>kt</a:t>
            </a:r>
            <a:r>
              <a:rPr lang="en-GB" dirty="0">
                <a:latin typeface="Times New Roman"/>
                <a:cs typeface="Times New Roman"/>
              </a:rPr>
              <a:t> detector</a:t>
            </a:r>
          </a:p>
          <a:p>
            <a:pPr marL="285750" indent="-285750">
              <a:buFont typeface="Arial"/>
              <a:buChar char="•"/>
            </a:pPr>
            <a:r>
              <a:rPr lang="en-GB" dirty="0">
                <a:latin typeface="Times New Roman"/>
                <a:cs typeface="Times New Roman"/>
              </a:rPr>
              <a:t>High energy resolution ~3% (at 1 MeV)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latin typeface="Times New Roman"/>
                <a:cs typeface="Times New Roman"/>
              </a:rPr>
              <a:t>high PMT coverage (~80%)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latin typeface="Times New Roman"/>
                <a:cs typeface="Times New Roman"/>
              </a:rPr>
              <a:t>high PMT Quantum Eff. (~35%)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>
                <a:latin typeface="Times New Roman"/>
                <a:cs typeface="Times New Roman"/>
              </a:rPr>
              <a:t>high liquid transparency (&gt;20 m)</a:t>
            </a:r>
          </a:p>
        </p:txBody>
      </p:sp>
      <p:sp>
        <p:nvSpPr>
          <p:cNvPr id="6" name="Flèche droite rayée 5"/>
          <p:cNvSpPr/>
          <p:nvPr/>
        </p:nvSpPr>
        <p:spPr>
          <a:xfrm>
            <a:off x="547381" y="3426947"/>
            <a:ext cx="525486" cy="317513"/>
          </a:xfrm>
          <a:prstGeom prst="stripedRightArrow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1237081" y="3339355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significance: 3 – 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4 </a:t>
            </a:r>
            <a:r>
              <a:rPr lang="el-GR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σ</a:t>
            </a:r>
            <a:endParaRPr lang="en-GB" sz="20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FA13472-97EE-4B4E-9A06-BBCBBCDC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47A1AB-A5D2-A24A-94EC-305789C7F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30822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89580"/>
            <a:ext cx="4105154" cy="2928085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974" y="0"/>
            <a:ext cx="7061645" cy="964922"/>
          </a:xfrm>
        </p:spPr>
        <p:txBody>
          <a:bodyPr/>
          <a:lstStyle/>
          <a:p>
            <a:pPr eaLnBrk="1" hangingPunct="1"/>
            <a:r>
              <a:rPr lang="en-GB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Initially two proposals on the market</a:t>
            </a:r>
            <a:br>
              <a:rPr lang="en-GB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</a:br>
            <a:r>
              <a:rPr lang="en-GB" sz="32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JUNO/RENO-50</a:t>
            </a:r>
            <a:endParaRPr lang="en-GB" sz="36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  <p:grpSp>
        <p:nvGrpSpPr>
          <p:cNvPr id="4" name="Grouper 3"/>
          <p:cNvGrpSpPr/>
          <p:nvPr/>
        </p:nvGrpSpPr>
        <p:grpSpPr>
          <a:xfrm>
            <a:off x="45870" y="882933"/>
            <a:ext cx="4048774" cy="2950071"/>
            <a:chOff x="11113" y="2574231"/>
            <a:chExt cx="5856287" cy="4267084"/>
          </a:xfrm>
        </p:grpSpPr>
        <p:pic>
          <p:nvPicPr>
            <p:cNvPr id="23" name="Picture 2" descr="D:\大亚湾二期\Conference\报告材料\map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1113" y="2574231"/>
              <a:ext cx="5856287" cy="4168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5"/>
            <p:cNvSpPr txBox="1"/>
            <p:nvPr/>
          </p:nvSpPr>
          <p:spPr bwMode="auto">
            <a:xfrm>
              <a:off x="762001" y="6240324"/>
              <a:ext cx="1152525" cy="6009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  <a:t>Yangjiang</a:t>
              </a:r>
              <a:r>
                <a:rPr lang="en-US" altLang="zh-CN" sz="1050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  <a:t> NPP</a:t>
              </a:r>
              <a:endParaRPr lang="zh-CN" altLang="en-US" sz="1050" kern="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25" name="TextBox 27"/>
            <p:cNvSpPr txBox="1"/>
            <p:nvPr/>
          </p:nvSpPr>
          <p:spPr bwMode="auto">
            <a:xfrm>
              <a:off x="1957388" y="5929175"/>
              <a:ext cx="1152525" cy="6009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  <a:t>Taishan</a:t>
              </a:r>
              <a:br>
                <a:rPr lang="en-US" altLang="zh-CN" sz="1050" ker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</a:br>
              <a:r>
                <a:rPr lang="en-US" altLang="zh-CN" sz="1050" ker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  <a:t>NPP</a:t>
              </a:r>
              <a:endParaRPr lang="zh-CN" altLang="en-US" sz="1050" ker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26" name="TextBox 28"/>
            <p:cNvSpPr txBox="1"/>
            <p:nvPr/>
          </p:nvSpPr>
          <p:spPr bwMode="auto">
            <a:xfrm>
              <a:off x="4787900" y="4295635"/>
              <a:ext cx="1079500" cy="6009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Daya Bay NPP</a:t>
              </a:r>
              <a:endParaRPr lang="zh-CN" altLang="en-US" sz="1050" ker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0" name="TextBox 32"/>
            <p:cNvSpPr txBox="1"/>
            <p:nvPr/>
          </p:nvSpPr>
          <p:spPr bwMode="auto">
            <a:xfrm>
              <a:off x="1633538" y="5283060"/>
              <a:ext cx="1800225" cy="400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2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53 km</a:t>
              </a:r>
              <a:endParaRPr lang="zh-CN" altLang="en-US" sz="120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8" name="TextBox 33"/>
            <p:cNvSpPr txBox="1"/>
            <p:nvPr/>
          </p:nvSpPr>
          <p:spPr bwMode="auto">
            <a:xfrm>
              <a:off x="438150" y="5559285"/>
              <a:ext cx="900113" cy="400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2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53 km</a:t>
              </a:r>
              <a:endParaRPr lang="zh-CN" alt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39" name="TextBox 34"/>
            <p:cNvSpPr txBox="1"/>
            <p:nvPr/>
          </p:nvSpPr>
          <p:spPr bwMode="auto">
            <a:xfrm>
              <a:off x="3995738" y="4740138"/>
              <a:ext cx="1152525" cy="6009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Hong Kong</a:t>
              </a:r>
              <a:endParaRPr lang="zh-CN" altLang="en-US" sz="105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40" name="TextBox 35"/>
            <p:cNvSpPr txBox="1"/>
            <p:nvPr/>
          </p:nvSpPr>
          <p:spPr bwMode="auto">
            <a:xfrm>
              <a:off x="3171824" y="5181461"/>
              <a:ext cx="919163" cy="367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Macau</a:t>
              </a:r>
              <a:endParaRPr lang="zh-CN" altLang="en-US" sz="1050" kern="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41" name="TextBox 36"/>
            <p:cNvSpPr txBox="1"/>
            <p:nvPr/>
          </p:nvSpPr>
          <p:spPr bwMode="auto">
            <a:xfrm>
              <a:off x="2595563" y="3201850"/>
              <a:ext cx="1306511" cy="6009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Guang Zhou</a:t>
              </a:r>
              <a:endParaRPr lang="zh-CN" altLang="en-US" sz="105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42" name="TextBox 37"/>
            <p:cNvSpPr txBox="1"/>
            <p:nvPr/>
          </p:nvSpPr>
          <p:spPr bwMode="auto">
            <a:xfrm>
              <a:off x="3698875" y="3863837"/>
              <a:ext cx="1304926" cy="3672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Shen Zhen</a:t>
              </a:r>
              <a:endParaRPr lang="zh-CN" altLang="en-US" sz="105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pic>
          <p:nvPicPr>
            <p:cNvPr id="43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9538" y="4482209"/>
              <a:ext cx="342090" cy="34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7448" y="4072613"/>
              <a:ext cx="342090" cy="34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6020" y="2859618"/>
              <a:ext cx="342090" cy="34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8110" y="5069870"/>
              <a:ext cx="342090" cy="34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2433" y="4311134"/>
              <a:ext cx="342090" cy="342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Box 45"/>
            <p:cNvSpPr txBox="1"/>
            <p:nvPr/>
          </p:nvSpPr>
          <p:spPr bwMode="auto">
            <a:xfrm>
              <a:off x="2938462" y="4438511"/>
              <a:ext cx="1152525" cy="3672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05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Zhu Hai</a:t>
              </a:r>
              <a:endParaRPr lang="zh-CN" altLang="en-US" sz="105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49" name="椭圆 44"/>
            <p:cNvSpPr>
              <a:spLocks noChangeArrowheads="1"/>
            </p:cNvSpPr>
            <p:nvPr/>
          </p:nvSpPr>
          <p:spPr bwMode="auto">
            <a:xfrm>
              <a:off x="1361077" y="5406566"/>
              <a:ext cx="180000" cy="180032"/>
            </a:xfrm>
            <a:prstGeom prst="ellipse">
              <a:avLst/>
            </a:prstGeom>
            <a:solidFill>
              <a:srgbClr val="C0504D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Aft>
                  <a:spcPts val="0"/>
                </a:spcAft>
                <a:buFontTx/>
                <a:buNone/>
                <a:defRPr/>
              </a:pPr>
              <a:endParaRPr lang="zh-CN" altLang="en-US" sz="1200" kern="0">
                <a:solidFill>
                  <a:srgbClr val="000000"/>
                </a:solidFill>
                <a:latin typeface="Arial" charset="0"/>
              </a:endParaRPr>
            </a:p>
          </p:txBody>
        </p:sp>
        <p:cxnSp>
          <p:nvCxnSpPr>
            <p:cNvPr id="50" name="直接连接符 45"/>
            <p:cNvCxnSpPr>
              <a:cxnSpLocks noChangeShapeType="1"/>
            </p:cNvCxnSpPr>
            <p:nvPr/>
          </p:nvCxnSpPr>
          <p:spPr bwMode="auto">
            <a:xfrm>
              <a:off x="1446213" y="5486261"/>
              <a:ext cx="890587" cy="36036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1" name="直接连接符 46"/>
            <p:cNvCxnSpPr>
              <a:cxnSpLocks noChangeShapeType="1"/>
            </p:cNvCxnSpPr>
            <p:nvPr/>
          </p:nvCxnSpPr>
          <p:spPr bwMode="auto">
            <a:xfrm flipH="1">
              <a:off x="1014413" y="5486261"/>
              <a:ext cx="431800" cy="814388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3" name="TextBox 48"/>
            <p:cNvSpPr txBox="1"/>
            <p:nvPr/>
          </p:nvSpPr>
          <p:spPr bwMode="auto">
            <a:xfrm>
              <a:off x="2411412" y="3666986"/>
              <a:ext cx="1333500" cy="4006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2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  <a:t>2.5 h drive</a:t>
              </a:r>
              <a:endParaRPr lang="zh-CN" altLang="en-US" sz="120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54" name="椭圆 37"/>
            <p:cNvSpPr>
              <a:spLocks noChangeArrowheads="1"/>
            </p:cNvSpPr>
            <p:nvPr/>
          </p:nvSpPr>
          <p:spPr bwMode="auto">
            <a:xfrm>
              <a:off x="5060408" y="3930029"/>
              <a:ext cx="360000" cy="36006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Aft>
                  <a:spcPts val="0"/>
                </a:spcAft>
                <a:buFontTx/>
                <a:buNone/>
                <a:defRPr/>
              </a:pPr>
              <a:endParaRPr lang="zh-CN" altLang="en-US" sz="1200" ker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" name="ZoneTexte 5"/>
          <p:cNvSpPr txBox="1"/>
          <p:nvPr/>
        </p:nvSpPr>
        <p:spPr>
          <a:xfrm>
            <a:off x="221405" y="1090090"/>
            <a:ext cx="70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JUNO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2362416" y="4025779"/>
            <a:ext cx="1029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RENO-50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418940" y="1303798"/>
            <a:ext cx="47888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Rich physics program: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Reactor neutrinos</a:t>
            </a:r>
          </a:p>
          <a:p>
            <a:pPr marL="1200150" lvl="2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Mass Hierarchy</a:t>
            </a:r>
          </a:p>
          <a:p>
            <a:pPr marL="1200150" lvl="2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precision measurements of oscillation parameters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Supernovae neutrinos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 err="1">
                <a:latin typeface="Times New Roman"/>
                <a:cs typeface="Times New Roman"/>
              </a:rPr>
              <a:t>Geoneutrinos</a:t>
            </a:r>
            <a:endParaRPr lang="en-GB" sz="2000" dirty="0">
              <a:latin typeface="Times New Roman"/>
              <a:cs typeface="Times New Roman"/>
            </a:endParaRP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Solar neutrinos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Atmospheric neutrinos</a:t>
            </a:r>
          </a:p>
          <a:p>
            <a:pPr marL="742950" lvl="1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Exotic searches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CDEAA6-321F-194A-8516-0C234AB00C93}"/>
              </a:ext>
            </a:extLst>
          </p:cNvPr>
          <p:cNvCxnSpPr/>
          <p:nvPr/>
        </p:nvCxnSpPr>
        <p:spPr>
          <a:xfrm>
            <a:off x="174041" y="3958406"/>
            <a:ext cx="4048372" cy="2632241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04F2953-D00E-E046-BD22-79487B5D0637}"/>
              </a:ext>
            </a:extLst>
          </p:cNvPr>
          <p:cNvCxnSpPr>
            <a:cxnSpLocks/>
          </p:cNvCxnSpPr>
          <p:nvPr/>
        </p:nvCxnSpPr>
        <p:spPr>
          <a:xfrm flipH="1">
            <a:off x="110566" y="4001830"/>
            <a:ext cx="4048372" cy="2632241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7F741A1-86EB-1F4E-AB5C-8D0DA0EBA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6A82F50-B80A-C946-AAE6-92DAB433B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4836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7211" cy="77931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JUNO Experiment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B2C58-426B-8A46-8E4D-4DD4CB698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7A1154-10A7-9D4B-B567-575AFBF09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0404"/>
            <a:ext cx="9144000" cy="4251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9319"/>
            <a:ext cx="4765977" cy="19743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29038" y="674199"/>
            <a:ext cx="42724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0326CA"/>
                </a:solidFill>
                <a:latin typeface="Times New Roman" charset="0"/>
              </a:rPr>
              <a:t>Jiangmen Underground Neutrino Observatory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0326CA"/>
                </a:solidFill>
                <a:latin typeface="Times New Roman" charset="0"/>
              </a:rPr>
              <a:t>a multiple-purpose neutrino experiment,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008D00"/>
                </a:solidFill>
                <a:latin typeface="Times New Roman" charset="0"/>
              </a:rPr>
              <a:t>approved in Feb. 2013,</a:t>
            </a:r>
            <a:endParaRPr lang="en-US" b="1" dirty="0">
              <a:solidFill>
                <a:srgbClr val="0326CA"/>
              </a:solidFill>
              <a:latin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0326CA"/>
                </a:solidFill>
                <a:latin typeface="Times New Roman" charset="0"/>
              </a:rPr>
              <a:t>~ 300 M$,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008D00"/>
                </a:solidFill>
                <a:latin typeface="Times New Roman" charset="0"/>
              </a:rPr>
              <a:t>data taking: ~2021.</a:t>
            </a:r>
            <a:endParaRPr lang="en-US" dirty="0">
              <a:solidFill>
                <a:srgbClr val="0326CA"/>
              </a:solidFill>
              <a:effectLst/>
              <a:latin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9145" y="1397182"/>
            <a:ext cx="35577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charset="0"/>
              </a:rPr>
              <a:t>72 Institutions, 600 collaborators</a:t>
            </a:r>
            <a:endParaRPr lang="en-US" dirty="0">
              <a:solidFill>
                <a:srgbClr val="FFFF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70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6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JUNO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  <p:graphicFrame>
        <p:nvGraphicFramePr>
          <p:cNvPr id="32" name="内容占位符 13"/>
          <p:cNvGraphicFramePr>
            <a:graphicFrameLocks/>
          </p:cNvGraphicFramePr>
          <p:nvPr>
            <p:extLst/>
          </p:nvPr>
        </p:nvGraphicFramePr>
        <p:xfrm>
          <a:off x="198438" y="779319"/>
          <a:ext cx="8856662" cy="1114425"/>
        </p:xfrm>
        <a:graphic>
          <a:graphicData uri="http://schemas.openxmlformats.org/drawingml/2006/table">
            <a:tbl>
              <a:tblPr/>
              <a:tblGrid>
                <a:gridCol w="86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NPP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Daya Bay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Huizhou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Lufeng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Yangjiang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 Taishan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Status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Operational 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Planned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Planned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Under construction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Under construction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Power 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17.4 GW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17.4 GW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17.4 GW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17.4 GW</a:t>
                      </a:r>
                      <a:endParaRPr kumimoji="0" lang="zh-CN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0"/>
                          <a:cs typeface="Times New Roman" charset="0"/>
                        </a:rPr>
                        <a:t>18.4 GW</a:t>
                      </a:r>
                      <a:endParaRPr kumimoji="0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charset="0"/>
                        <a:ea typeface="宋体" charset="0"/>
                        <a:cs typeface="Times New Roman" charset="0"/>
                      </a:endParaRPr>
                    </a:p>
                  </a:txBody>
                  <a:tcPr marL="91437" marR="91437" marT="45733" marB="45733" horzOverflow="overflow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3" name="组合 19"/>
          <p:cNvGrpSpPr>
            <a:grpSpLocks/>
          </p:cNvGrpSpPr>
          <p:nvPr/>
        </p:nvGrpSpPr>
        <p:grpSpPr bwMode="auto">
          <a:xfrm>
            <a:off x="11113" y="2022331"/>
            <a:ext cx="9121775" cy="4662488"/>
            <a:chOff x="13369" y="2132856"/>
            <a:chExt cx="9121777" cy="4661667"/>
          </a:xfrm>
        </p:grpSpPr>
        <p:pic>
          <p:nvPicPr>
            <p:cNvPr id="34" name="Picture 2" descr="D:\大亚湾二期\Conference\报告材料\map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9" y="2132856"/>
              <a:ext cx="9121777" cy="4639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25"/>
            <p:cNvSpPr txBox="1"/>
            <p:nvPr/>
          </p:nvSpPr>
          <p:spPr>
            <a:xfrm>
              <a:off x="764256" y="6270740"/>
              <a:ext cx="1152525" cy="523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400" kern="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  <a:t>Yangjiang</a:t>
              </a:r>
              <a:r>
                <a:rPr lang="en-US" altLang="zh-CN" sz="1400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  <a:t> NPP</a:t>
              </a:r>
              <a:endParaRPr lang="zh-CN" altLang="en-US" sz="1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36" name="TextBox 27"/>
            <p:cNvSpPr txBox="1"/>
            <p:nvPr/>
          </p:nvSpPr>
          <p:spPr>
            <a:xfrm>
              <a:off x="1959644" y="5959645"/>
              <a:ext cx="1152525" cy="523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400" ker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  <a:t>Taishan</a:t>
              </a:r>
              <a:br>
                <a:rPr lang="en-US" altLang="zh-CN" sz="1400" ker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</a:br>
              <a:r>
                <a:rPr lang="en-US" altLang="zh-CN" sz="1400" ker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ea typeface="宋体" charset="0"/>
                  <a:cs typeface="宋体" charset="0"/>
                </a:rPr>
                <a:t>NPP</a:t>
              </a:r>
              <a:endParaRPr lang="zh-CN" altLang="en-US" sz="1400" ker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endParaRPr>
            </a:p>
          </p:txBody>
        </p:sp>
        <p:sp>
          <p:nvSpPr>
            <p:cNvPr id="37" name="TextBox 28"/>
            <p:cNvSpPr txBox="1"/>
            <p:nvPr/>
          </p:nvSpPr>
          <p:spPr>
            <a:xfrm>
              <a:off x="4790157" y="4326395"/>
              <a:ext cx="1079500" cy="523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400" ker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Daya Bay NPP</a:t>
              </a:r>
              <a:endParaRPr lang="zh-CN" altLang="en-US" sz="1400" ker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56" name="TextBox 29"/>
            <p:cNvSpPr txBox="1"/>
            <p:nvPr/>
          </p:nvSpPr>
          <p:spPr>
            <a:xfrm>
              <a:off x="6014120" y="3894671"/>
              <a:ext cx="1152525" cy="523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400" kern="0">
                  <a:solidFill>
                    <a:srgbClr val="FCD5B5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Huizhou</a:t>
              </a:r>
              <a:br>
                <a:rPr lang="en-US" altLang="zh-CN" sz="1400" kern="0">
                  <a:solidFill>
                    <a:srgbClr val="FCD5B5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</a:br>
              <a:r>
                <a:rPr lang="en-US" altLang="zh-CN" sz="1400" kern="0">
                  <a:solidFill>
                    <a:srgbClr val="FCD5B5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NPP</a:t>
              </a:r>
              <a:endParaRPr lang="zh-CN" altLang="en-US" sz="1400" kern="0">
                <a:solidFill>
                  <a:srgbClr val="FCD5B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57" name="TextBox 30"/>
            <p:cNvSpPr txBox="1"/>
            <p:nvPr/>
          </p:nvSpPr>
          <p:spPr>
            <a:xfrm>
              <a:off x="7452396" y="3796263"/>
              <a:ext cx="855662" cy="5237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400" kern="0">
                  <a:solidFill>
                    <a:srgbClr val="FCD5B5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Lufeng</a:t>
              </a:r>
              <a:br>
                <a:rPr lang="en-US" altLang="zh-CN" sz="1400" kern="0">
                  <a:solidFill>
                    <a:srgbClr val="FCD5B5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</a:br>
              <a:r>
                <a:rPr lang="en-US" altLang="zh-CN" sz="1400" kern="0">
                  <a:solidFill>
                    <a:srgbClr val="FCD5B5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NPP</a:t>
              </a:r>
              <a:endParaRPr lang="zh-CN" altLang="en-US" sz="1400" kern="0">
                <a:solidFill>
                  <a:srgbClr val="FCD5B5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58" name="TextBox 32"/>
            <p:cNvSpPr txBox="1"/>
            <p:nvPr/>
          </p:nvSpPr>
          <p:spPr>
            <a:xfrm>
              <a:off x="1635794" y="5313646"/>
              <a:ext cx="1800225" cy="3698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8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53 km</a:t>
              </a:r>
              <a:endParaRPr lang="zh-CN" altLang="en-US" sz="180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59" name="TextBox 33"/>
            <p:cNvSpPr txBox="1"/>
            <p:nvPr/>
          </p:nvSpPr>
          <p:spPr>
            <a:xfrm>
              <a:off x="440406" y="5589822"/>
              <a:ext cx="900113" cy="369823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53 km</a:t>
              </a:r>
              <a:endParaRPr lang="zh-CN" altLang="en-US" sz="1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60" name="TextBox 34"/>
            <p:cNvSpPr txBox="1"/>
            <p:nvPr/>
          </p:nvSpPr>
          <p:spPr>
            <a:xfrm>
              <a:off x="3997995" y="4770816"/>
              <a:ext cx="1152525" cy="307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4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Hong Kong</a:t>
              </a:r>
              <a:endParaRPr lang="zh-CN" altLang="en-US" sz="140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61" name="TextBox 35"/>
            <p:cNvSpPr txBox="1"/>
            <p:nvPr/>
          </p:nvSpPr>
          <p:spPr>
            <a:xfrm>
              <a:off x="3174082" y="5212064"/>
              <a:ext cx="823913" cy="307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4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Macau</a:t>
              </a:r>
              <a:endParaRPr lang="zh-CN" altLang="en-US" sz="140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62" name="TextBox 36"/>
            <p:cNvSpPr txBox="1"/>
            <p:nvPr/>
          </p:nvSpPr>
          <p:spPr>
            <a:xfrm>
              <a:off x="2597820" y="3232800"/>
              <a:ext cx="1306512" cy="307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4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Guang Zhou</a:t>
              </a:r>
              <a:endParaRPr lang="zh-CN" altLang="en-US" sz="140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63" name="TextBox 37"/>
            <p:cNvSpPr txBox="1"/>
            <p:nvPr/>
          </p:nvSpPr>
          <p:spPr>
            <a:xfrm>
              <a:off x="3701132" y="3894671"/>
              <a:ext cx="1304925" cy="307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4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Shen Zhen</a:t>
              </a:r>
              <a:endParaRPr lang="zh-CN" altLang="en-US" sz="140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pic>
          <p:nvPicPr>
            <p:cNvPr id="64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795" y="4512935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9705" y="4103411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8277" y="2890630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367" y="5100492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8" name="Picture 3" descr="D:\大亚湾二期\Conference\报告材料\airportblue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690" y="4341890"/>
              <a:ext cx="342090" cy="342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TextBox 45"/>
            <p:cNvSpPr txBox="1"/>
            <p:nvPr/>
          </p:nvSpPr>
          <p:spPr>
            <a:xfrm>
              <a:off x="2940720" y="4469245"/>
              <a:ext cx="1152525" cy="3079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32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1pPr>
              <a:lvl2pPr marL="457200">
                <a:defRPr sz="28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2pPr>
              <a:lvl3pPr marL="914400">
                <a:defRPr sz="24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3pPr>
              <a:lvl4pPr marL="13716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4pPr>
              <a:lvl5pPr marL="1828800"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5pPr>
              <a:lvl6pPr marL="22860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6pPr>
              <a:lvl7pPr marL="27432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7pPr>
              <a:lvl8pPr marL="32004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8pPr>
              <a:lvl9pPr marL="3657600"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rgbClr val="0004CD"/>
                  </a:solidFill>
                  <a:latin typeface="Calibri" charset="0"/>
                  <a:ea typeface="楷体" charset="0"/>
                  <a:cs typeface="楷体" charset="0"/>
                </a:defRPr>
              </a:lvl9pPr>
            </a:lstStyle>
            <a:p>
              <a:pPr fontAlgn="auto">
                <a:spcAft>
                  <a:spcPts val="0"/>
                </a:spcAft>
                <a:buFontTx/>
                <a:buNone/>
                <a:defRPr/>
              </a:pPr>
              <a:r>
                <a:rPr lang="en-US" altLang="zh-CN" sz="1400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宋体" charset="0"/>
                  <a:cs typeface="宋体" charset="0"/>
                </a:rPr>
                <a:t>Zhu Hai</a:t>
              </a:r>
              <a:endParaRPr lang="zh-CN" altLang="en-US" sz="1400" ker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70" name="椭圆 44"/>
            <p:cNvSpPr>
              <a:spLocks noChangeArrowheads="1"/>
            </p:cNvSpPr>
            <p:nvPr/>
          </p:nvSpPr>
          <p:spPr bwMode="auto">
            <a:xfrm>
              <a:off x="1363333" y="5437129"/>
              <a:ext cx="180000" cy="180000"/>
            </a:xfrm>
            <a:prstGeom prst="ellipse">
              <a:avLst/>
            </a:prstGeom>
            <a:solidFill>
              <a:srgbClr val="C0504D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Aft>
                  <a:spcPts val="0"/>
                </a:spcAft>
                <a:buFontTx/>
                <a:buNone/>
                <a:defRPr/>
              </a:pPr>
              <a:endParaRPr lang="zh-CN" altLang="en-US" sz="1800" kern="0">
                <a:solidFill>
                  <a:srgbClr val="000000"/>
                </a:solidFill>
                <a:latin typeface="Arial" charset="0"/>
              </a:endParaRPr>
            </a:p>
          </p:txBody>
        </p:sp>
        <p:cxnSp>
          <p:nvCxnSpPr>
            <p:cNvPr id="71" name="直接连接符 45"/>
            <p:cNvCxnSpPr>
              <a:cxnSpLocks noChangeShapeType="1"/>
            </p:cNvCxnSpPr>
            <p:nvPr/>
          </p:nvCxnSpPr>
          <p:spPr bwMode="auto">
            <a:xfrm>
              <a:off x="1448469" y="5516810"/>
              <a:ext cx="890587" cy="36030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2" name="直接连接符 46"/>
            <p:cNvCxnSpPr>
              <a:cxnSpLocks noChangeShapeType="1"/>
            </p:cNvCxnSpPr>
            <p:nvPr/>
          </p:nvCxnSpPr>
          <p:spPr bwMode="auto">
            <a:xfrm flipH="1">
              <a:off x="1016669" y="5516810"/>
              <a:ext cx="431800" cy="81424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5" name="椭圆 37"/>
            <p:cNvSpPr>
              <a:spLocks noChangeArrowheads="1"/>
            </p:cNvSpPr>
            <p:nvPr/>
          </p:nvSpPr>
          <p:spPr bwMode="auto">
            <a:xfrm>
              <a:off x="5062665" y="3960852"/>
              <a:ext cx="360000" cy="360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auto">
                <a:spcAft>
                  <a:spcPts val="0"/>
                </a:spcAft>
                <a:buFontTx/>
                <a:buNone/>
                <a:defRPr/>
              </a:pPr>
              <a:endParaRPr lang="zh-CN" altLang="en-US" sz="1800" kern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76" name="TextBox 7"/>
          <p:cNvSpPr txBox="1"/>
          <p:nvPr/>
        </p:nvSpPr>
        <p:spPr>
          <a:xfrm>
            <a:off x="11113" y="2712894"/>
            <a:ext cx="2522537" cy="9223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32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1pPr>
            <a:lvl2pPr marL="457200">
              <a:defRPr sz="28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2pPr>
            <a:lvl3pPr marL="914400">
              <a:defRPr sz="24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3pPr>
            <a:lvl4pPr marL="1371600">
              <a:defRPr sz="20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4pPr>
            <a:lvl5pPr marL="1828800">
              <a:defRPr sz="20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5pPr>
            <a:lvl6pPr marL="22860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6pPr>
            <a:lvl7pPr marL="2743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7pPr>
            <a:lvl8pPr marL="32004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8pPr>
            <a:lvl9pPr marL="3657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altLang="zh-CN" sz="18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Kaiping,</a:t>
            </a:r>
          </a:p>
          <a:p>
            <a:pPr>
              <a:buFontTx/>
              <a:buNone/>
              <a:defRPr/>
            </a:pPr>
            <a:r>
              <a:rPr lang="en-US" altLang="zh-CN" sz="18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Jiang Men city,</a:t>
            </a:r>
          </a:p>
          <a:p>
            <a:pPr>
              <a:buFontTx/>
              <a:buNone/>
              <a:defRPr/>
            </a:pPr>
            <a:r>
              <a:rPr lang="en-US" altLang="zh-CN" sz="18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Guangdong Province </a:t>
            </a:r>
            <a:endParaRPr lang="zh-CN" altLang="en-US" sz="180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77" name="Picture 2" descr="D:\EH3_4_detector_diamond_IMG_2019.jpg"/>
          <p:cNvSpPr>
            <a:spLocks noChangeAspect="1" noChangeArrowheads="1"/>
          </p:cNvSpPr>
          <p:nvPr/>
        </p:nvSpPr>
        <p:spPr bwMode="auto">
          <a:xfrm>
            <a:off x="5494338" y="4513119"/>
            <a:ext cx="106521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zh-CN" altLang="en-US" sz="1800" kern="0">
              <a:solidFill>
                <a:sysClr val="windowText" lastClr="000000"/>
              </a:solidFill>
            </a:endParaRPr>
          </a:p>
        </p:txBody>
      </p:sp>
      <p:cxnSp>
        <p:nvCxnSpPr>
          <p:cNvPr id="78" name="直接箭头连接符 2"/>
          <p:cNvCxnSpPr/>
          <p:nvPr/>
        </p:nvCxnSpPr>
        <p:spPr>
          <a:xfrm flipV="1">
            <a:off x="5240338" y="2951019"/>
            <a:ext cx="90487" cy="1079500"/>
          </a:xfrm>
          <a:prstGeom prst="straightConnector1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tailEnd type="none"/>
          </a:ln>
          <a:effectLst/>
        </p:spPr>
      </p:cxnSp>
      <p:cxnSp>
        <p:nvCxnSpPr>
          <p:cNvPr id="79" name="直接箭头连接符 55"/>
          <p:cNvCxnSpPr/>
          <p:nvPr/>
        </p:nvCxnSpPr>
        <p:spPr>
          <a:xfrm flipH="1" flipV="1">
            <a:off x="5330825" y="2951019"/>
            <a:ext cx="754063" cy="781050"/>
          </a:xfrm>
          <a:prstGeom prst="straightConnector1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tailEnd type="none"/>
          </a:ln>
          <a:effectLst/>
        </p:spPr>
      </p:cxnSp>
      <p:cxnSp>
        <p:nvCxnSpPr>
          <p:cNvPr id="80" name="直接箭头连接符 70"/>
          <p:cNvCxnSpPr/>
          <p:nvPr/>
        </p:nvCxnSpPr>
        <p:spPr>
          <a:xfrm flipH="1" flipV="1">
            <a:off x="5330825" y="2951019"/>
            <a:ext cx="2265363" cy="565150"/>
          </a:xfrm>
          <a:prstGeom prst="straightConnector1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tailEnd type="none"/>
          </a:ln>
          <a:effectLst/>
        </p:spPr>
      </p:cxnSp>
      <p:sp>
        <p:nvSpPr>
          <p:cNvPr id="81" name="TextBox 74"/>
          <p:cNvSpPr txBox="1"/>
          <p:nvPr/>
        </p:nvSpPr>
        <p:spPr>
          <a:xfrm>
            <a:off x="5002213" y="2650981"/>
            <a:ext cx="2087562" cy="3079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32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1pPr>
            <a:lvl2pPr marL="457200">
              <a:defRPr sz="28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2pPr>
            <a:lvl3pPr marL="914400">
              <a:defRPr sz="24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3pPr>
            <a:lvl4pPr marL="1371600">
              <a:defRPr sz="20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4pPr>
            <a:lvl5pPr marL="1828800">
              <a:defRPr sz="20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5pPr>
            <a:lvl6pPr marL="22860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6pPr>
            <a:lvl7pPr marL="2743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7pPr>
            <a:lvl8pPr marL="32004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8pPr>
            <a:lvl9pPr marL="36576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rgbClr val="0004CD"/>
                </a:solidFill>
                <a:latin typeface="Calibri" charset="0"/>
                <a:ea typeface="楷体" charset="0"/>
                <a:cs typeface="楷体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altLang="zh-CN" sz="14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宋体" charset="0"/>
                <a:cs typeface="宋体" charset="0"/>
              </a:rPr>
              <a:t>Previous site candidate</a:t>
            </a:r>
            <a:endParaRPr lang="zh-CN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宋体" charset="0"/>
              <a:cs typeface="宋体" charset="0"/>
            </a:endParaRPr>
          </a:p>
        </p:txBody>
      </p:sp>
      <p:sp>
        <p:nvSpPr>
          <p:cNvPr id="82" name="椭圆 61"/>
          <p:cNvSpPr>
            <a:spLocks noChangeArrowheads="1"/>
          </p:cNvSpPr>
          <p:nvPr/>
        </p:nvSpPr>
        <p:spPr bwMode="auto">
          <a:xfrm>
            <a:off x="5302250" y="2939906"/>
            <a:ext cx="61913" cy="6032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buFontTx/>
              <a:buNone/>
            </a:pPr>
            <a:endParaRPr lang="zh-CN" altLang="en-US" sz="1800">
              <a:solidFill>
                <a:srgbClr val="0070C0"/>
              </a:solidFill>
              <a:latin typeface="Calibri" charset="0"/>
              <a:ea typeface="楷体" charset="0"/>
              <a:cs typeface="楷体" charset="0"/>
            </a:endParaRPr>
          </a:p>
        </p:txBody>
      </p:sp>
      <p:sp>
        <p:nvSpPr>
          <p:cNvPr id="83" name="矩形 15"/>
          <p:cNvSpPr>
            <a:spLocks noChangeArrowheads="1"/>
          </p:cNvSpPr>
          <p:nvPr/>
        </p:nvSpPr>
        <p:spPr bwMode="auto">
          <a:xfrm>
            <a:off x="127000" y="2181081"/>
            <a:ext cx="2460625" cy="4000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1800" kern="0" dirty="0">
                <a:solidFill>
                  <a:sysClr val="windowText" lastClr="000000"/>
                </a:solidFill>
              </a:rPr>
              <a:t>Overburden ~ 700 m</a:t>
            </a:r>
            <a:endParaRPr lang="zh-CN" altLang="en-US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84" name="矩形 3"/>
          <p:cNvSpPr>
            <a:spLocks noChangeArrowheads="1"/>
          </p:cNvSpPr>
          <p:nvPr/>
        </p:nvSpPr>
        <p:spPr bwMode="auto">
          <a:xfrm>
            <a:off x="6912873" y="4711488"/>
            <a:ext cx="2149475" cy="40005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1800" kern="0" dirty="0">
                <a:solidFill>
                  <a:srgbClr val="C00000"/>
                </a:solidFill>
              </a:rPr>
              <a:t>by 2020: 26.6 GW</a:t>
            </a:r>
            <a:endParaRPr lang="zh-CN" altLang="en-US" sz="1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85" name="Image 8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292" y="5210446"/>
            <a:ext cx="4111659" cy="1442379"/>
          </a:xfrm>
          <a:prstGeom prst="rect">
            <a:avLst/>
          </a:prstGeom>
        </p:spPr>
      </p:pic>
      <p:pic>
        <p:nvPicPr>
          <p:cNvPr id="86" name="Image 85" descr="W020140210612079953147.jpg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7799" y="1693112"/>
            <a:ext cx="2166201" cy="14080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C1085-9184-364A-80E8-120F582B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1782-85C4-9442-B7C8-1C024674A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25538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GB" sz="4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JUNO (72 institutes)</a:t>
            </a:r>
            <a:br>
              <a:rPr lang="en-GB" sz="4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</a:br>
            <a:r>
              <a:rPr lang="en-GB" sz="2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(under construction)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  <p:pic>
        <p:nvPicPr>
          <p:cNvPr id="86" name="Image 85" descr="W020140210612079953147.jpg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801" y="1265517"/>
            <a:ext cx="3463117" cy="2251025"/>
          </a:xfrm>
          <a:prstGeom prst="rect">
            <a:avLst/>
          </a:prstGeom>
        </p:spPr>
      </p:pic>
      <p:pic>
        <p:nvPicPr>
          <p:cNvPr id="43" name="Image 42" descr="Screen Shot 2015-07-06 at 15.08.45 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0"/>
            <a:ext cx="5154171" cy="3872721"/>
          </a:xfrm>
          <a:prstGeom prst="rect">
            <a:avLst/>
          </a:prstGeom>
        </p:spPr>
      </p:pic>
      <p:grpSp>
        <p:nvGrpSpPr>
          <p:cNvPr id="44" name="Grouper 43"/>
          <p:cNvGrpSpPr/>
          <p:nvPr/>
        </p:nvGrpSpPr>
        <p:grpSpPr>
          <a:xfrm>
            <a:off x="3555184" y="3720662"/>
            <a:ext cx="5595602" cy="3149525"/>
            <a:chOff x="0" y="909222"/>
            <a:chExt cx="9143999" cy="5146765"/>
          </a:xfrm>
        </p:grpSpPr>
        <p:pic>
          <p:nvPicPr>
            <p:cNvPr id="45" name="Image 44" descr="JUNO-s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09222"/>
              <a:ext cx="9143999" cy="5146765"/>
            </a:xfrm>
            <a:prstGeom prst="rect">
              <a:avLst/>
            </a:prstGeom>
          </p:spPr>
        </p:pic>
        <p:sp>
          <p:nvSpPr>
            <p:cNvPr id="46" name="Bulle rectangulaire à coins arrondis 45"/>
            <p:cNvSpPr/>
            <p:nvPr/>
          </p:nvSpPr>
          <p:spPr bwMode="auto">
            <a:xfrm>
              <a:off x="6366" y="1345660"/>
              <a:ext cx="1670030" cy="512222"/>
            </a:xfrm>
            <a:prstGeom prst="wedgeRoundRectCallout">
              <a:avLst>
                <a:gd name="adj1" fmla="val 85909"/>
                <a:gd name="adj2" fmla="val 89583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GB" sz="900" dirty="0">
                  <a:latin typeface="Times New Roman"/>
                </a:rPr>
                <a:t>apartments</a:t>
              </a:r>
            </a:p>
          </p:txBody>
        </p:sp>
        <p:sp>
          <p:nvSpPr>
            <p:cNvPr id="47" name="Bulle rectangulaire à coins arrondis 46"/>
            <p:cNvSpPr/>
            <p:nvPr/>
          </p:nvSpPr>
          <p:spPr bwMode="auto">
            <a:xfrm>
              <a:off x="6366" y="3046357"/>
              <a:ext cx="1506589" cy="512222"/>
            </a:xfrm>
            <a:prstGeom prst="wedgeRoundRectCallout">
              <a:avLst>
                <a:gd name="adj1" fmla="val 85909"/>
                <a:gd name="adj2" fmla="val 89583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GB" sz="900" dirty="0">
                  <a:latin typeface="Times New Roman"/>
                </a:rPr>
                <a:t>dormitories</a:t>
              </a:r>
            </a:p>
          </p:txBody>
        </p:sp>
        <p:sp>
          <p:nvSpPr>
            <p:cNvPr id="48" name="Bulle rectangulaire à coins arrondis 47"/>
            <p:cNvSpPr/>
            <p:nvPr/>
          </p:nvSpPr>
          <p:spPr bwMode="auto">
            <a:xfrm>
              <a:off x="3335128" y="4658706"/>
              <a:ext cx="1468783" cy="512222"/>
            </a:xfrm>
            <a:prstGeom prst="wedgeRoundRectCallout">
              <a:avLst>
                <a:gd name="adj1" fmla="val -81684"/>
                <a:gd name="adj2" fmla="val -129952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GB" sz="900">
                  <a:latin typeface="Times New Roman"/>
                </a:rPr>
                <a:t>assembling</a:t>
              </a:r>
            </a:p>
          </p:txBody>
        </p:sp>
        <p:sp>
          <p:nvSpPr>
            <p:cNvPr id="49" name="Bulle rectangulaire à coins arrondis 48"/>
            <p:cNvSpPr/>
            <p:nvPr/>
          </p:nvSpPr>
          <p:spPr bwMode="auto">
            <a:xfrm>
              <a:off x="4041913" y="1555488"/>
              <a:ext cx="1192694" cy="512222"/>
            </a:xfrm>
            <a:prstGeom prst="wedgeRoundRectCallout">
              <a:avLst>
                <a:gd name="adj1" fmla="val -48350"/>
                <a:gd name="adj2" fmla="val 236772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GB" sz="900">
                  <a:latin typeface="Times New Roman"/>
                </a:rPr>
                <a:t>offices</a:t>
              </a:r>
            </a:p>
          </p:txBody>
        </p:sp>
        <p:sp>
          <p:nvSpPr>
            <p:cNvPr id="50" name="Bulle rectangulaire à coins arrondis 49"/>
            <p:cNvSpPr/>
            <p:nvPr/>
          </p:nvSpPr>
          <p:spPr bwMode="auto">
            <a:xfrm>
              <a:off x="5786780" y="4086324"/>
              <a:ext cx="1659045" cy="1126889"/>
            </a:xfrm>
            <a:prstGeom prst="wedgeRoundRectCallout">
              <a:avLst>
                <a:gd name="adj1" fmla="val -81684"/>
                <a:gd name="adj2" fmla="val -129952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GB" sz="900">
                  <a:latin typeface="Times New Roman"/>
                </a:rPr>
                <a:t>assembling</a:t>
              </a:r>
            </a:p>
            <a:p>
              <a:pPr algn="ctr">
                <a:buFontTx/>
                <a:buNone/>
              </a:pPr>
              <a:r>
                <a:rPr lang="en-GB" sz="900">
                  <a:latin typeface="Times New Roman"/>
                </a:rPr>
                <a:t>+</a:t>
              </a:r>
            </a:p>
            <a:p>
              <a:pPr algn="ctr">
                <a:buFontTx/>
                <a:buNone/>
              </a:pPr>
              <a:r>
                <a:rPr lang="en-GB" sz="900">
                  <a:latin typeface="Times New Roman"/>
                </a:rPr>
                <a:t>storage</a:t>
              </a:r>
            </a:p>
          </p:txBody>
        </p:sp>
        <p:cxnSp>
          <p:nvCxnSpPr>
            <p:cNvPr id="51" name="Connecteur droit 50"/>
            <p:cNvCxnSpPr>
              <a:endCxn id="45" idx="3"/>
            </p:cNvCxnSpPr>
            <p:nvPr/>
          </p:nvCxnSpPr>
          <p:spPr bwMode="auto">
            <a:xfrm>
              <a:off x="5643217" y="2794000"/>
              <a:ext cx="3500782" cy="688605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52" name="ZoneTexte 51"/>
            <p:cNvSpPr txBox="1"/>
            <p:nvPr/>
          </p:nvSpPr>
          <p:spPr>
            <a:xfrm rot="637915">
              <a:off x="7677968" y="2861955"/>
              <a:ext cx="987670" cy="462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GB" sz="900">
                  <a:solidFill>
                    <a:srgbClr val="FFFF00"/>
                  </a:solidFill>
                  <a:latin typeface="Times New Roman"/>
                </a:rPr>
                <a:t>tunnel</a:t>
              </a:r>
            </a:p>
          </p:txBody>
        </p:sp>
      </p:grpSp>
      <p:sp>
        <p:nvSpPr>
          <p:cNvPr id="83" name="矩形 15"/>
          <p:cNvSpPr>
            <a:spLocks noChangeArrowheads="1"/>
          </p:cNvSpPr>
          <p:nvPr/>
        </p:nvSpPr>
        <p:spPr bwMode="auto">
          <a:xfrm>
            <a:off x="0" y="1157364"/>
            <a:ext cx="2124425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1800" kern="0" dirty="0">
                <a:solidFill>
                  <a:srgbClr val="FFFF00"/>
                </a:solidFill>
              </a:rPr>
              <a:t>Overburden ~ 700 m</a:t>
            </a:r>
            <a:endParaRPr lang="zh-CN" altLang="en-US" sz="1800" kern="0" dirty="0">
              <a:solidFill>
                <a:srgbClr val="FFFF00"/>
              </a:solidFill>
            </a:endParaRPr>
          </a:p>
        </p:txBody>
      </p:sp>
      <p:pic>
        <p:nvPicPr>
          <p:cNvPr id="54" name="内容占位符 3" descr="JUNO logo 0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102" y="5310683"/>
            <a:ext cx="1183198" cy="101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7826D03-6078-4A4F-85CC-5DE77E8C9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5EA0F0-A7E7-3045-842D-ABEBE32B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4592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7211" cy="913856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Experimental site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AB6E8-D6B1-6D4A-B806-963795221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FAD8728-F394-3A41-80F6-C0A05D147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1" y="856638"/>
            <a:ext cx="9154258" cy="6000750"/>
            <a:chOff x="1" y="846128"/>
            <a:chExt cx="9154258" cy="6000750"/>
          </a:xfrm>
        </p:grpSpPr>
        <p:pic>
          <p:nvPicPr>
            <p:cNvPr id="20" name="Picture 2" descr="G:\广东省开平市金鸡镇中微子实验基地1000地形总图2014092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846128"/>
              <a:ext cx="9154258" cy="600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直接箭头连接符 7"/>
            <p:cNvCxnSpPr>
              <a:cxnSpLocks noChangeShapeType="1"/>
            </p:cNvCxnSpPr>
            <p:nvPr/>
          </p:nvCxnSpPr>
          <p:spPr bwMode="auto">
            <a:xfrm>
              <a:off x="2910254" y="1933565"/>
              <a:ext cx="1661746" cy="0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cxnSp>
          <p:nvCxnSpPr>
            <p:cNvPr id="22" name="直接箭头连接符 9"/>
            <p:cNvCxnSpPr>
              <a:cxnSpLocks noChangeShapeType="1"/>
            </p:cNvCxnSpPr>
            <p:nvPr/>
          </p:nvCxnSpPr>
          <p:spPr bwMode="auto">
            <a:xfrm flipV="1">
              <a:off x="6233747" y="1933566"/>
              <a:ext cx="1661746" cy="1800225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  <p:sp>
          <p:nvSpPr>
            <p:cNvPr id="23" name="矩形 11"/>
            <p:cNvSpPr>
              <a:spLocks noChangeArrowheads="1"/>
            </p:cNvSpPr>
            <p:nvPr/>
          </p:nvSpPr>
          <p:spPr bwMode="auto">
            <a:xfrm>
              <a:off x="7382608" y="3451215"/>
              <a:ext cx="11079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</a:rPr>
                <a:t>竖井入口</a:t>
              </a:r>
            </a:p>
          </p:txBody>
        </p:sp>
        <p:cxnSp>
          <p:nvCxnSpPr>
            <p:cNvPr id="24" name="直接箭头连接符 13"/>
            <p:cNvCxnSpPr>
              <a:cxnSpLocks noChangeShapeType="1"/>
            </p:cNvCxnSpPr>
            <p:nvPr/>
          </p:nvCxnSpPr>
          <p:spPr bwMode="auto">
            <a:xfrm flipH="1">
              <a:off x="6780336" y="3347988"/>
              <a:ext cx="1252450" cy="1217652"/>
            </a:xfrm>
            <a:prstGeom prst="straightConnector1">
              <a:avLst/>
            </a:prstGeom>
            <a:noFill/>
            <a:ln w="5080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6" name="椭圆 18"/>
            <p:cNvSpPr/>
            <p:nvPr/>
          </p:nvSpPr>
          <p:spPr bwMode="auto">
            <a:xfrm>
              <a:off x="6576646" y="4506903"/>
              <a:ext cx="247650" cy="27781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110000"/>
                <a:buFont typeface="Wingdings" pitchFamily="2" charset="2"/>
                <a:buNone/>
                <a:defRPr/>
              </a:pPr>
              <a:endParaRPr lang="zh-CN" altLang="en-US" sz="1600" dirty="0">
                <a:solidFill>
                  <a:srgbClr val="F92D1D"/>
                </a:solidFill>
                <a:ea typeface="黑体" pitchFamily="2" charset="-122"/>
              </a:endParaRPr>
            </a:p>
          </p:txBody>
        </p:sp>
        <p:sp>
          <p:nvSpPr>
            <p:cNvPr id="38" name="椭圆 19"/>
            <p:cNvSpPr/>
            <p:nvPr/>
          </p:nvSpPr>
          <p:spPr bwMode="auto">
            <a:xfrm>
              <a:off x="2272812" y="2605078"/>
              <a:ext cx="247650" cy="27781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110000"/>
                <a:buFont typeface="Wingdings" pitchFamily="2" charset="2"/>
                <a:buNone/>
                <a:defRPr/>
              </a:pPr>
              <a:endParaRPr lang="zh-CN" altLang="en-US" sz="1600" dirty="0">
                <a:solidFill>
                  <a:srgbClr val="F92D1D"/>
                </a:solidFill>
                <a:ea typeface="黑体" pitchFamily="2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2150075">
              <a:off x="2401545" y="4352644"/>
              <a:ext cx="3896708" cy="33855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altLang="zh-CN" sz="1600" b="1" dirty="0"/>
                <a:t>Slope Tunnel</a:t>
              </a:r>
              <a:r>
                <a:rPr lang="zh-CN" altLang="en-US" sz="1600" b="1" dirty="0"/>
                <a:t>：</a:t>
              </a:r>
              <a:r>
                <a:rPr lang="en-US" altLang="zh-CN" sz="1600" b="1" dirty="0"/>
                <a:t>1266 meters @ slope of 42%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80336" y="3040211"/>
              <a:ext cx="2357377" cy="338554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altLang="zh-CN" sz="1600" b="1" dirty="0"/>
                <a:t>Vertical shaft: 564 meters</a:t>
              </a:r>
              <a:endParaRPr lang="zh-CN" altLang="en-US" sz="16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101598" y="5763504"/>
              <a:ext cx="2479397" cy="107721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altLang="zh-CN" sz="1600" b="1" dirty="0"/>
                <a:t>Experimental hall</a:t>
              </a:r>
              <a:endParaRPr lang="zh-CN" altLang="en-US" sz="1600" b="1" dirty="0"/>
            </a:p>
            <a:p>
              <a:pPr>
                <a:buNone/>
              </a:pPr>
              <a:r>
                <a:rPr lang="en-US" altLang="zh-CN" sz="1600" b="1" dirty="0"/>
                <a:t>Overburden: 680 m meters</a:t>
              </a:r>
            </a:p>
            <a:p>
              <a:pPr>
                <a:buNone/>
              </a:pPr>
              <a:r>
                <a:rPr lang="en-US" altLang="zh-CN" sz="1600" b="1" dirty="0"/>
                <a:t>Width: 49 meters</a:t>
              </a:r>
            </a:p>
            <a:p>
              <a:pPr>
                <a:buNone/>
              </a:pPr>
              <a:r>
                <a:rPr lang="en-US" altLang="zh-CN" sz="1600" b="1" dirty="0"/>
                <a:t>Length:55 meters</a:t>
              </a:r>
              <a:endParaRPr lang="zh-CN" altLang="en-US" sz="1600" b="1" dirty="0"/>
            </a:p>
          </p:txBody>
        </p:sp>
        <p:sp>
          <p:nvSpPr>
            <p:cNvPr id="43" name="矩形 10"/>
            <p:cNvSpPr>
              <a:spLocks noChangeArrowheads="1"/>
            </p:cNvSpPr>
            <p:nvPr/>
          </p:nvSpPr>
          <p:spPr bwMode="auto">
            <a:xfrm>
              <a:off x="4027592" y="2862308"/>
              <a:ext cx="1687129" cy="369332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zh-CN" dirty="0">
                  <a:solidFill>
                    <a:schemeClr val="tx1"/>
                  </a:solidFill>
                </a:rPr>
                <a:t>Surface Campus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直接箭头连接符 22"/>
            <p:cNvCxnSpPr>
              <a:cxnSpLocks noChangeShapeType="1"/>
            </p:cNvCxnSpPr>
            <p:nvPr/>
          </p:nvCxnSpPr>
          <p:spPr bwMode="auto">
            <a:xfrm flipH="1">
              <a:off x="2495551" y="2454266"/>
              <a:ext cx="1477224" cy="282575"/>
            </a:xfrm>
            <a:prstGeom prst="straightConnector1">
              <a:avLst/>
            </a:prstGeom>
            <a:noFill/>
            <a:ln w="5080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" name="Straight Arrow Connector 45"/>
            <p:cNvCxnSpPr/>
            <p:nvPr/>
          </p:nvCxnSpPr>
          <p:spPr bwMode="auto">
            <a:xfrm flipH="1">
              <a:off x="2272812" y="5894030"/>
              <a:ext cx="4791808" cy="0"/>
            </a:xfrm>
            <a:prstGeom prst="straightConnector1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直接箭头连接符 13"/>
            <p:cNvCxnSpPr>
              <a:cxnSpLocks noChangeShapeType="1"/>
            </p:cNvCxnSpPr>
            <p:nvPr/>
          </p:nvCxnSpPr>
          <p:spPr bwMode="auto">
            <a:xfrm flipH="1" flipV="1">
              <a:off x="3115335" y="5704474"/>
              <a:ext cx="4291226" cy="101758"/>
            </a:xfrm>
            <a:prstGeom prst="straightConnector1">
              <a:avLst/>
            </a:prstGeom>
            <a:noFill/>
            <a:ln w="5080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8" name="椭圆 18"/>
            <p:cNvSpPr/>
            <p:nvPr/>
          </p:nvSpPr>
          <p:spPr bwMode="auto">
            <a:xfrm>
              <a:off x="7406561" y="5667326"/>
              <a:ext cx="247650" cy="277812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hlink"/>
                </a:buClr>
                <a:buSzPct val="110000"/>
                <a:buFont typeface="Wingdings" pitchFamily="2" charset="2"/>
                <a:buNone/>
                <a:defRPr/>
              </a:pPr>
              <a:endParaRPr lang="zh-CN" altLang="en-US" sz="1600" dirty="0">
                <a:solidFill>
                  <a:srgbClr val="F92D1D"/>
                </a:solidFill>
                <a:ea typeface="黑体" pitchFamily="2" charset="-122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608" y="968840"/>
            <a:ext cx="2594105" cy="1942975"/>
          </a:xfrm>
          <a:prstGeom prst="rect">
            <a:avLst/>
          </a:prstGeom>
        </p:spPr>
      </p:pic>
      <p:pic>
        <p:nvPicPr>
          <p:cNvPr id="25" name="图片 2" descr="C:\Users\zlj\Desktop\江门2017.05\JM-ps-0505-jt5.jpg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200" y="4586660"/>
            <a:ext cx="3071466" cy="22750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er 28"/>
          <p:cNvGrpSpPr/>
          <p:nvPr/>
        </p:nvGrpSpPr>
        <p:grpSpPr>
          <a:xfrm>
            <a:off x="3124200" y="865918"/>
            <a:ext cx="3478865" cy="1958104"/>
            <a:chOff x="0" y="909222"/>
            <a:chExt cx="9143999" cy="5146765"/>
          </a:xfrm>
        </p:grpSpPr>
        <p:pic>
          <p:nvPicPr>
            <p:cNvPr id="28" name="Image 29" descr="JUNO-s.jp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09222"/>
              <a:ext cx="9143999" cy="5146765"/>
            </a:xfrm>
            <a:prstGeom prst="rect">
              <a:avLst/>
            </a:prstGeom>
          </p:spPr>
        </p:pic>
        <p:sp>
          <p:nvSpPr>
            <p:cNvPr id="29" name="Bulle rectangulaire à coins arrondis 30"/>
            <p:cNvSpPr/>
            <p:nvPr/>
          </p:nvSpPr>
          <p:spPr bwMode="auto">
            <a:xfrm>
              <a:off x="6366" y="1333261"/>
              <a:ext cx="1670029" cy="537020"/>
            </a:xfrm>
            <a:prstGeom prst="wedgeRoundRectCallout">
              <a:avLst>
                <a:gd name="adj1" fmla="val 85909"/>
                <a:gd name="adj2" fmla="val 89583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GB" sz="600" dirty="0">
                  <a:latin typeface="Times New Roman"/>
                </a:rPr>
                <a:t>apartments</a:t>
              </a:r>
            </a:p>
          </p:txBody>
        </p:sp>
        <p:sp>
          <p:nvSpPr>
            <p:cNvPr id="30" name="Bulle rectangulaire à coins arrondis 31"/>
            <p:cNvSpPr/>
            <p:nvPr/>
          </p:nvSpPr>
          <p:spPr bwMode="auto">
            <a:xfrm>
              <a:off x="6366" y="3033958"/>
              <a:ext cx="1506589" cy="537020"/>
            </a:xfrm>
            <a:prstGeom prst="wedgeRoundRectCallout">
              <a:avLst>
                <a:gd name="adj1" fmla="val 85909"/>
                <a:gd name="adj2" fmla="val 89583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GB" sz="600" dirty="0">
                  <a:latin typeface="Times New Roman"/>
                </a:rPr>
                <a:t>dormitories</a:t>
              </a:r>
            </a:p>
          </p:txBody>
        </p:sp>
        <p:sp>
          <p:nvSpPr>
            <p:cNvPr id="31" name="Bulle rectangulaire à coins arrondis 32"/>
            <p:cNvSpPr/>
            <p:nvPr/>
          </p:nvSpPr>
          <p:spPr bwMode="auto">
            <a:xfrm>
              <a:off x="3335129" y="4646308"/>
              <a:ext cx="1468785" cy="537020"/>
            </a:xfrm>
            <a:prstGeom prst="wedgeRoundRectCallout">
              <a:avLst>
                <a:gd name="adj1" fmla="val -81684"/>
                <a:gd name="adj2" fmla="val -129952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GB" sz="600">
                  <a:latin typeface="Times New Roman"/>
                </a:rPr>
                <a:t>assembling</a:t>
              </a:r>
            </a:p>
          </p:txBody>
        </p:sp>
        <p:sp>
          <p:nvSpPr>
            <p:cNvPr id="32" name="Bulle rectangulaire à coins arrondis 33"/>
            <p:cNvSpPr/>
            <p:nvPr/>
          </p:nvSpPr>
          <p:spPr bwMode="auto">
            <a:xfrm>
              <a:off x="4041915" y="1543089"/>
              <a:ext cx="1192693" cy="537020"/>
            </a:xfrm>
            <a:prstGeom prst="wedgeRoundRectCallout">
              <a:avLst>
                <a:gd name="adj1" fmla="val -48350"/>
                <a:gd name="adj2" fmla="val 236772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GB" sz="600">
                  <a:latin typeface="Times New Roman"/>
                </a:rPr>
                <a:t>offices</a:t>
              </a:r>
            </a:p>
          </p:txBody>
        </p:sp>
        <p:sp>
          <p:nvSpPr>
            <p:cNvPr id="33" name="Bulle rectangulaire à coins arrondis 34"/>
            <p:cNvSpPr/>
            <p:nvPr/>
          </p:nvSpPr>
          <p:spPr bwMode="auto">
            <a:xfrm>
              <a:off x="5786778" y="4112747"/>
              <a:ext cx="1659044" cy="1074042"/>
            </a:xfrm>
            <a:prstGeom prst="wedgeRoundRectCallout">
              <a:avLst>
                <a:gd name="adj1" fmla="val -81684"/>
                <a:gd name="adj2" fmla="val -129952"/>
                <a:gd name="adj3" fmla="val 16667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FontTx/>
                <a:buNone/>
              </a:pPr>
              <a:r>
                <a:rPr lang="en-GB" sz="600">
                  <a:latin typeface="Times New Roman"/>
                </a:rPr>
                <a:t>assembling</a:t>
              </a:r>
            </a:p>
            <a:p>
              <a:pPr algn="ctr">
                <a:buFontTx/>
                <a:buNone/>
              </a:pPr>
              <a:r>
                <a:rPr lang="en-GB" sz="600">
                  <a:latin typeface="Times New Roman"/>
                </a:rPr>
                <a:t>+</a:t>
              </a:r>
            </a:p>
            <a:p>
              <a:pPr algn="ctr">
                <a:buFontTx/>
                <a:buNone/>
              </a:pPr>
              <a:r>
                <a:rPr lang="en-GB" sz="600">
                  <a:latin typeface="Times New Roman"/>
                </a:rPr>
                <a:t>storage</a:t>
              </a:r>
            </a:p>
          </p:txBody>
        </p:sp>
        <p:cxnSp>
          <p:nvCxnSpPr>
            <p:cNvPr id="34" name="Connecteur droit 35"/>
            <p:cNvCxnSpPr/>
            <p:nvPr/>
          </p:nvCxnSpPr>
          <p:spPr bwMode="auto">
            <a:xfrm>
              <a:off x="5643217" y="2794000"/>
              <a:ext cx="3500782" cy="688605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35" name="ZoneTexte 36"/>
            <p:cNvSpPr txBox="1"/>
            <p:nvPr/>
          </p:nvSpPr>
          <p:spPr>
            <a:xfrm rot="637915">
              <a:off x="7678413" y="2850745"/>
              <a:ext cx="986781" cy="485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GB" sz="600">
                  <a:solidFill>
                    <a:srgbClr val="FFFF00"/>
                  </a:solidFill>
                  <a:latin typeface="Times New Roman"/>
                </a:rPr>
                <a:t>tunnel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6" y="3461725"/>
            <a:ext cx="2074152" cy="1554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527" y="3487681"/>
            <a:ext cx="1836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FFFF00"/>
                </a:solidFill>
              </a:rPr>
              <a:t>already constructed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48787" y="2624369"/>
            <a:ext cx="1836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0432FF"/>
                </a:solidFill>
              </a:rPr>
              <a:t>already constructed</a:t>
            </a:r>
          </a:p>
        </p:txBody>
      </p:sp>
    </p:spTree>
    <p:extLst>
      <p:ext uri="{BB962C8B-B14F-4D97-AF65-F5344CB8AC3E}">
        <p14:creationId xmlns:p14="http://schemas.microsoft.com/office/powerpoint/2010/main" val="184734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7211" cy="92491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JUNO detector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76175-0106-7947-85C9-27B7E9C3B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AF50F-558F-0740-A847-68D0B597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4405"/>
            <a:ext cx="9144000" cy="607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4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(N for nucleon), very very weak cross-section!!!"/>
          <p:cNvSpPr txBox="1"/>
          <p:nvPr/>
        </p:nvSpPr>
        <p:spPr>
          <a:xfrm>
            <a:off x="2794000" y="1930400"/>
            <a:ext cx="6129226" cy="358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buFont typeface="Comic Sans MS"/>
            </a:pPr>
            <a:r>
              <a:t>(</a:t>
            </a:r>
            <a:r>
              <a:rPr i="1"/>
              <a:t>N</a:t>
            </a:r>
            <a:r>
              <a:t> for nucleon), very very weak cross-section!!!</a:t>
            </a:r>
          </a:p>
        </p:txBody>
      </p:sp>
      <p:sp>
        <p:nvSpPr>
          <p:cNvPr id="123" name="1933 :  First estimation of the neutrino interaction cross-section (interaction probability) by Hans Bethe and  Rudolf Peierls"/>
          <p:cNvSpPr txBox="1"/>
          <p:nvPr/>
        </p:nvSpPr>
        <p:spPr>
          <a:xfrm>
            <a:off x="87312" y="1100137"/>
            <a:ext cx="89662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buFont typeface="Comic Sans MS"/>
            </a:pPr>
            <a:r>
              <a:rPr sz="2000" b="1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1933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 :  First estimation of the neutrino interaction cross-section (interaction probability) by </a:t>
            </a:r>
            <a:r>
              <a:rPr sz="2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Hans Bethe </a:t>
            </a:r>
            <a:r>
              <a:rPr sz="2000"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r>
              <a:rPr sz="20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  Rudolf Peierls</a:t>
            </a:r>
          </a:p>
        </p:txBody>
      </p:sp>
      <p:sp>
        <p:nvSpPr>
          <p:cNvPr id="124" name="The beginning of a long neutrino hunting which lasted 26 years...…"/>
          <p:cNvSpPr txBox="1"/>
          <p:nvPr/>
        </p:nvSpPr>
        <p:spPr>
          <a:xfrm>
            <a:off x="231775" y="5748337"/>
            <a:ext cx="8051800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buFont typeface="Comic Sans MS"/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/>
              <a:t>The beginning of a long neutrino hunting which lasted 26 years...</a:t>
            </a:r>
          </a:p>
          <a:p>
            <a:pPr>
              <a:buFont typeface="Comic Sans MS"/>
            </a:pP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(Pauli: “I </a:t>
            </a:r>
            <a:r>
              <a:rPr sz="1400" i="1" dirty="0">
                <a:solidFill>
                  <a:srgbClr val="030433"/>
                </a:solidFill>
                <a:latin typeface="Helvetica"/>
                <a:ea typeface="Helvetica"/>
                <a:cs typeface="Helvetica"/>
                <a:sym typeface="Helvetica"/>
              </a:rPr>
              <a:t>bet a case of champagne that nobody would ever detect the neutrino</a:t>
            </a:r>
            <a:r>
              <a:rPr sz="1400" dirty="0"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  <a:r>
              <a:rPr sz="1600" dirty="0"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</a:p>
        </p:txBody>
      </p:sp>
      <p:sp>
        <p:nvSpPr>
          <p:cNvPr id="125" name="following the ν histor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34544" marR="34544" defTabSz="777240">
              <a:defRPr sz="374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</a:defRPr>
            </a:pPr>
            <a:r>
              <a:rPr lang="fr-CH" sz="4000" dirty="0">
                <a:effectLst>
                  <a:outerShdw blurRad="10795" dist="21590" dir="2700000" rotWithShape="0">
                    <a:srgbClr val="CBCBCB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Neutrino interactions</a:t>
            </a:r>
            <a:endParaRPr sz="4000" dirty="0">
              <a:effectLst>
                <a:outerShdw blurRad="10795" dist="21590" dir="2700000" rotWithShape="0">
                  <a:srgbClr val="CBCBCB"/>
                </a:outerShdw>
              </a:effectLst>
            </a:endParaRP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26" name="to stop a neutrino a lot of lead is needed or many neutrinos..."/>
          <p:cNvSpPr txBox="1"/>
          <p:nvPr/>
        </p:nvSpPr>
        <p:spPr>
          <a:xfrm>
            <a:off x="3712781" y="5091715"/>
            <a:ext cx="4229100" cy="711200"/>
          </a:xfrm>
          <a:prstGeom prst="rect">
            <a:avLst/>
          </a:prstGeom>
          <a:ln w="19050">
            <a:solidFill>
              <a:srgbClr val="D81E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>
                <a:srgbClr val="007600"/>
              </a:buClr>
              <a:buFont typeface="Comic Sans MS"/>
              <a:defRPr sz="160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2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>
                <a:solidFill>
                  <a:srgbClr val="007600"/>
                </a:solidFill>
                <a:uFill>
                  <a:solidFill>
                    <a:srgbClr val="007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to stop a neutrino a lot of lead is needed or many neutrinos...</a:t>
            </a:r>
          </a:p>
        </p:txBody>
      </p:sp>
      <p:sp>
        <p:nvSpPr>
          <p:cNvPr id="129" name="mean free path"/>
          <p:cNvSpPr txBox="1"/>
          <p:nvPr/>
        </p:nvSpPr>
        <p:spPr>
          <a:xfrm>
            <a:off x="1350009" y="3155950"/>
            <a:ext cx="2984501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Font typeface="Comic Sans MS"/>
              <a:def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lvl1pPr>
          </a:lstStyle>
          <a:p>
            <a:r>
              <a:t>mean free path</a:t>
            </a:r>
          </a:p>
        </p:txBody>
      </p:sp>
      <p:grpSp>
        <p:nvGrpSpPr>
          <p:cNvPr id="133" name="Group"/>
          <p:cNvGrpSpPr/>
          <p:nvPr/>
        </p:nvGrpSpPr>
        <p:grpSpPr>
          <a:xfrm>
            <a:off x="1603375" y="5295900"/>
            <a:ext cx="1603375" cy="379413"/>
            <a:chOff x="0" y="0"/>
            <a:chExt cx="1603375" cy="379412"/>
          </a:xfrm>
        </p:grpSpPr>
        <p:sp>
          <p:nvSpPr>
            <p:cNvPr id="130" name="Shape"/>
            <p:cNvSpPr/>
            <p:nvPr/>
          </p:nvSpPr>
          <p:spPr>
            <a:xfrm>
              <a:off x="250527" y="0"/>
              <a:ext cx="1352848" cy="379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FFA9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31" name="Rectangle"/>
            <p:cNvSpPr/>
            <p:nvPr/>
          </p:nvSpPr>
          <p:spPr>
            <a:xfrm>
              <a:off x="100210" y="94853"/>
              <a:ext cx="100212" cy="189707"/>
            </a:xfrm>
            <a:prstGeom prst="rect">
              <a:avLst/>
            </a:prstGeom>
            <a:solidFill>
              <a:srgbClr val="FFA9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32" name="Rectangle"/>
            <p:cNvSpPr/>
            <p:nvPr/>
          </p:nvSpPr>
          <p:spPr>
            <a:xfrm>
              <a:off x="0" y="94853"/>
              <a:ext cx="50106" cy="189707"/>
            </a:xfrm>
            <a:prstGeom prst="rect">
              <a:avLst/>
            </a:prstGeom>
            <a:solidFill>
              <a:srgbClr val="FFA900"/>
            </a:solidFill>
            <a:ln w="9525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buClrTx/>
                <a:buFontTx/>
                <a:defRPr sz="2400"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</p:grpSp>
      <p:pic>
        <p:nvPicPr>
          <p:cNvPr id="135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detector15.jpg" descr="detector1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769" y="2228697"/>
            <a:ext cx="3973520" cy="2489011"/>
          </a:xfrm>
          <a:prstGeom prst="rect">
            <a:avLst/>
          </a:prstGeom>
        </p:spPr>
      </p:pic>
      <p:sp>
        <p:nvSpPr>
          <p:cNvPr id="137" name="mean free path in lead for 3 MeV neutrino"/>
          <p:cNvSpPr txBox="1"/>
          <p:nvPr/>
        </p:nvSpPr>
        <p:spPr>
          <a:xfrm>
            <a:off x="1986408" y="4403911"/>
            <a:ext cx="4248151" cy="358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buFont typeface="Comic Sans MS"/>
              <a:defRPr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</a:defRPr>
            </a:pPr>
            <a:r>
              <a:t>mean free path in lead for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3 MeV </a:t>
            </a:r>
            <a:r>
              <a:t>neutrino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9C717-A986-394C-A941-F3223CBD3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681287"/>
            <a:ext cx="5029200" cy="208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5046FF-E233-C74E-A064-C50B42B5B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50" y="1804894"/>
            <a:ext cx="2400300" cy="6096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6E09C4-9D50-D64F-9C24-E07D32D98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301A4E0-145B-C24E-B1E5-B60F0B284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7211" cy="883351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Detector Construction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2AEFF-85E0-2F40-BC09-DA68DF91C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5A07FCE-6E4E-9945-AD45-73647FC16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09" y="861951"/>
            <a:ext cx="5810291" cy="5990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9108" y="1125268"/>
            <a:ext cx="1565201" cy="1498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矩形 4"/>
          <p:cNvSpPr/>
          <p:nvPr/>
        </p:nvSpPr>
        <p:spPr>
          <a:xfrm>
            <a:off x="4175787" y="2691631"/>
            <a:ext cx="672075" cy="5642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2" name="直接箭头连接符 6"/>
          <p:cNvCxnSpPr/>
          <p:nvPr/>
        </p:nvCxnSpPr>
        <p:spPr>
          <a:xfrm flipV="1">
            <a:off x="4847862" y="2403598"/>
            <a:ext cx="1632181" cy="5384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3979" y="5859981"/>
            <a:ext cx="168000" cy="22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-11539" y="1792420"/>
            <a:ext cx="2124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Latticed shell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40637" y="1277577"/>
            <a:ext cx="1223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Acrylic sphere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箭头连接符 25"/>
          <p:cNvCxnSpPr/>
          <p:nvPr/>
        </p:nvCxnSpPr>
        <p:spPr>
          <a:xfrm flipV="1">
            <a:off x="4440637" y="1923908"/>
            <a:ext cx="407225" cy="5950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26"/>
          <p:cNvCxnSpPr/>
          <p:nvPr/>
        </p:nvCxnSpPr>
        <p:spPr>
          <a:xfrm rot="10800000">
            <a:off x="599787" y="2185835"/>
            <a:ext cx="638431" cy="37090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33"/>
          <p:cNvCxnSpPr/>
          <p:nvPr/>
        </p:nvCxnSpPr>
        <p:spPr>
          <a:xfrm flipH="1" flipV="1">
            <a:off x="2000221" y="1240705"/>
            <a:ext cx="1171432" cy="860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6923" y="1056039"/>
            <a:ext cx="136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Chimney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5847519"/>
            <a:ext cx="350371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Truss-supported structure</a:t>
            </a:r>
            <a:endParaRPr lang="zh-CN" alt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接箭头连接符 40"/>
          <p:cNvCxnSpPr/>
          <p:nvPr/>
        </p:nvCxnSpPr>
        <p:spPr>
          <a:xfrm flipH="1">
            <a:off x="285710" y="5430091"/>
            <a:ext cx="351213" cy="4298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1979" y="4547261"/>
            <a:ext cx="2841297" cy="1945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850" y="1106846"/>
            <a:ext cx="1783238" cy="13414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71979" y="6171469"/>
            <a:ext cx="2378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Arial" charset="0"/>
              </a:rPr>
              <a:t>Acrylic bonding tests</a:t>
            </a:r>
            <a:r>
              <a:rPr lang="en-US" dirty="0">
                <a:solidFill>
                  <a:srgbClr val="FFFF00"/>
                </a:solidFill>
                <a:latin typeface="Arial" charset="0"/>
              </a:rPr>
              <a:t> </a:t>
            </a:r>
            <a:endParaRPr lang="en-US" dirty="0">
              <a:solidFill>
                <a:srgbClr val="FFFF00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19640" y="2075395"/>
            <a:ext cx="1653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solidFill>
                  <a:srgbClr val="FFFF00"/>
                </a:solidFill>
              </a:rPr>
              <a:t>node prototype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860469" y="2667272"/>
            <a:ext cx="32835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latin typeface="Times New Roman" charset="0"/>
              </a:rPr>
              <a:t>Acrylic sphere</a:t>
            </a:r>
            <a:r>
              <a:rPr lang="en-US" dirty="0">
                <a:latin typeface="Times New Roman" charset="0"/>
              </a:rPr>
              <a:t>: </a:t>
            </a:r>
          </a:p>
          <a:p>
            <a:pPr marL="407988" lvl="1" indent="-230188">
              <a:buFont typeface="Arial" charset="0"/>
              <a:buChar char="•"/>
            </a:pPr>
            <a:r>
              <a:rPr lang="en-US" dirty="0">
                <a:latin typeface="Times New Roman" charset="0"/>
              </a:rPr>
              <a:t>ø35.4 m, </a:t>
            </a:r>
          </a:p>
          <a:p>
            <a:pPr marL="407988" lvl="1" indent="-230188">
              <a:buFont typeface="Arial" charset="0"/>
              <a:buChar char="•"/>
            </a:pPr>
            <a:r>
              <a:rPr lang="en-US" dirty="0">
                <a:latin typeface="Times New Roman" charset="0"/>
              </a:rPr>
              <a:t>thickness: 120 mm </a:t>
            </a:r>
          </a:p>
          <a:p>
            <a:pPr marL="407988" lvl="1" indent="-230188">
              <a:buFont typeface="Arial" charset="0"/>
              <a:buChar char="•"/>
            </a:pPr>
            <a:r>
              <a:rPr lang="en-US" dirty="0">
                <a:latin typeface="Times New Roman" charset="0"/>
              </a:rPr>
              <a:t>&gt;200 pieces of panels bonded on site (600 t) </a:t>
            </a:r>
          </a:p>
          <a:p>
            <a:r>
              <a:rPr lang="en-US" dirty="0">
                <a:latin typeface="Arial" charset="0"/>
              </a:rPr>
              <a:t>• </a:t>
            </a:r>
            <a:r>
              <a:rPr lang="en-US" b="1" dirty="0">
                <a:latin typeface="Times New Roman" charset="0"/>
              </a:rPr>
              <a:t>Stainless steel</a:t>
            </a:r>
            <a:r>
              <a:rPr lang="en-US" dirty="0">
                <a:latin typeface="Times New Roman" charset="0"/>
              </a:rPr>
              <a:t>: ø40.1-41.1m </a:t>
            </a:r>
            <a:endParaRPr lang="en-US" dirty="0"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51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7211" cy="79016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High energy resolution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61</a:t>
            </a:fld>
            <a:endParaRPr lang="en-GB"/>
          </a:p>
        </p:txBody>
      </p:sp>
      <p:graphicFrame>
        <p:nvGraphicFramePr>
          <p:cNvPr id="10" name="Group 34"/>
          <p:cNvGraphicFramePr>
            <a:graphicFrameLocks noGrp="1"/>
          </p:cNvGraphicFramePr>
          <p:nvPr>
            <p:extLst/>
          </p:nvPr>
        </p:nvGraphicFramePr>
        <p:xfrm>
          <a:off x="302812" y="4794811"/>
          <a:ext cx="8496946" cy="1633840"/>
        </p:xfrm>
        <a:graphic>
          <a:graphicData uri="http://schemas.openxmlformats.org/drawingml/2006/table">
            <a:tbl>
              <a:tblPr/>
              <a:tblGrid>
                <a:gridCol w="2465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6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7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77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620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宋体" pitchFamily="2" charset="-122"/>
                      </a:endParaRP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KamLAND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宋体" pitchFamily="2" charset="-122"/>
                      </a:endParaRP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宋体" pitchFamily="2" charset="-122"/>
                          <a:cs typeface="+mn-cs"/>
                        </a:rPr>
                        <a:t>BOREXINO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JUNO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30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LS  mass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1 </a:t>
                      </a:r>
                      <a:r>
                        <a:rPr kumimoji="0" lang="en-US" altLang="zh-CN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kt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 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0.5 </a:t>
                      </a:r>
                      <a:r>
                        <a:rPr kumimoji="0" lang="en-US" altLang="zh-CN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kt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宋体" pitchFamily="2" charset="-122"/>
                      </a:endParaRP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20 </a:t>
                      </a:r>
                      <a:r>
                        <a:rPr kumimoji="0" lang="en-US" altLang="zh-CN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kt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 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2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Energy Resolution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6%/√E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宋体" pitchFamily="2" charset="-122"/>
                        <a:sym typeface="Symbol" pitchFamily="18" charset="2"/>
                      </a:endParaRP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宋体" pitchFamily="2" charset="-122"/>
                          <a:cs typeface="+mn-cs"/>
                        </a:rPr>
                        <a:t>5%/√E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宋体" pitchFamily="2" charset="-122"/>
                        <a:sym typeface="Symbol" pitchFamily="18" charset="2"/>
                      </a:endParaRP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3%/</a:t>
                      </a:r>
                      <a:r>
                        <a:rPr kumimoji="0" lang="en-US" altLang="zh-CN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宋体" pitchFamily="2" charset="-122"/>
                          <a:cs typeface="+mn-cs"/>
                        </a:rPr>
                        <a:t>√E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宋体" pitchFamily="2" charset="-122"/>
                        <a:sym typeface="Symbol" pitchFamily="18" charset="2"/>
                      </a:endParaRP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30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Light yield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250 </a:t>
                      </a:r>
                      <a:r>
                        <a:rPr kumimoji="0" lang="en-US" altLang="zh-CN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p.e.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/MeV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sym typeface="Wingdings" pitchFamily="2" charset="2"/>
                        </a:rPr>
                        <a:t>511 </a:t>
                      </a:r>
                      <a:r>
                        <a:rPr kumimoji="0" lang="en-US" altLang="zh-CN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sym typeface="Wingdings" pitchFamily="2" charset="2"/>
                        </a:rPr>
                        <a:t>p.e.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宋体" pitchFamily="2" charset="-122"/>
                          <a:sym typeface="Wingdings" pitchFamily="2" charset="2"/>
                        </a:rPr>
                        <a:t>/MeV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黑体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itchFamily="2" charset="-122"/>
                          <a:sym typeface="Wingdings" pitchFamily="2" charset="2"/>
                        </a:rPr>
                        <a:t>1200 </a:t>
                      </a:r>
                      <a:r>
                        <a:rPr kumimoji="0" lang="en-US" altLang="zh-CN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itchFamily="2" charset="-122"/>
                          <a:sym typeface="Wingdings" pitchFamily="2" charset="2"/>
                        </a:rPr>
                        <a:t>p.e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itchFamily="2" charset="-122"/>
                          <a:sym typeface="Wingdings" pitchFamily="2" charset="2"/>
                        </a:rPr>
                        <a:t>./MeV</a:t>
                      </a:r>
                    </a:p>
                  </a:txBody>
                  <a:tcPr marL="90000" marR="90000" marT="18007" marB="14406" anchor="ctr" anchorCtr="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-3859" y="1429807"/>
            <a:ext cx="4877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000" dirty="0"/>
              <a:t>How to reach the required energy resolution?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/>
              <a:t>Photocathode coverage: 77% with 20" PMTs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/>
              <a:t>High PMT QE: ~35%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/>
              <a:t>Liquid scintillator attenuation length: &gt;20 m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000" dirty="0"/>
              <a:t>High light yield with optimised </a:t>
            </a:r>
            <a:r>
              <a:rPr lang="en-GB" sz="2000" dirty="0" err="1"/>
              <a:t>fluors</a:t>
            </a:r>
            <a:endParaRPr lang="en-GB" sz="20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151" y="872447"/>
            <a:ext cx="4063849" cy="1756768"/>
          </a:xfrm>
          <a:prstGeom prst="rect">
            <a:avLst/>
          </a:prstGeom>
        </p:spPr>
      </p:pic>
      <p:pic>
        <p:nvPicPr>
          <p:cNvPr id="16" name="Image 15" descr="Screen Shot 2014-10-12 at 18.12.29 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127" y="2634570"/>
            <a:ext cx="1877920" cy="2118073"/>
          </a:xfrm>
          <a:prstGeom prst="rect">
            <a:avLst/>
          </a:prstGeom>
        </p:spPr>
      </p:pic>
      <p:grpSp>
        <p:nvGrpSpPr>
          <p:cNvPr id="19" name="组合 3"/>
          <p:cNvGrpSpPr/>
          <p:nvPr/>
        </p:nvGrpSpPr>
        <p:grpSpPr>
          <a:xfrm>
            <a:off x="6671047" y="2634570"/>
            <a:ext cx="2679883" cy="2117767"/>
            <a:chOff x="5004048" y="764704"/>
            <a:chExt cx="3911097" cy="3090729"/>
          </a:xfrm>
        </p:grpSpPr>
        <p:graphicFrame>
          <p:nvGraphicFramePr>
            <p:cNvPr id="20" name="对象 1"/>
            <p:cNvGraphicFramePr>
              <a:graphicFrameLocks noChangeAspect="1"/>
            </p:cNvGraphicFramePr>
            <p:nvPr>
              <p:extLst/>
            </p:nvPr>
          </p:nvGraphicFramePr>
          <p:xfrm>
            <a:off x="5004048" y="764704"/>
            <a:ext cx="3911097" cy="3090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90" name="Graph" r:id="rId6" imgW="3824630" imgH="3021178" progId="">
                    <p:embed/>
                  </p:oleObj>
                </mc:Choice>
                <mc:Fallback>
                  <p:oleObj name="Graph" r:id="rId6" imgW="3824630" imgH="3021178" progId="">
                    <p:embed/>
                    <p:pic>
                      <p:nvPicPr>
                        <p:cNvPr id="20" name="对象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04048" y="764704"/>
                          <a:ext cx="3911097" cy="3090729"/>
                        </a:xfrm>
                        <a:prstGeom prst="rect">
                          <a:avLst/>
                        </a:prstGeom>
                        <a:solidFill>
                          <a:sysClr val="window" lastClr="FFFFFF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直接箭头连接符 4"/>
            <p:cNvCxnSpPr/>
            <p:nvPr/>
          </p:nvCxnSpPr>
          <p:spPr>
            <a:xfrm flipV="1">
              <a:off x="6300192" y="1556792"/>
              <a:ext cx="0" cy="504056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  <p:cxnSp>
          <p:nvCxnSpPr>
            <p:cNvPr id="22" name="直接箭头连接符 12"/>
            <p:cNvCxnSpPr/>
            <p:nvPr/>
          </p:nvCxnSpPr>
          <p:spPr>
            <a:xfrm flipV="1">
              <a:off x="6912000" y="1338988"/>
              <a:ext cx="0" cy="288000"/>
            </a:xfrm>
            <a:prstGeom prst="straightConnector1">
              <a:avLst/>
            </a:prstGeom>
            <a:noFill/>
            <a:ln w="9525" cap="flat" cmpd="sng" algn="ctr">
              <a:solidFill>
                <a:srgbClr val="0000FF"/>
              </a:solidFill>
              <a:prstDash val="solid"/>
              <a:tailEnd type="arrow"/>
            </a:ln>
            <a:effectLst/>
          </p:spPr>
        </p:cxnSp>
        <p:sp>
          <p:nvSpPr>
            <p:cNvPr id="23" name="TextBox 14"/>
            <p:cNvSpPr txBox="1"/>
            <p:nvPr/>
          </p:nvSpPr>
          <p:spPr>
            <a:xfrm>
              <a:off x="5947158" y="2060849"/>
              <a:ext cx="1362623" cy="449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zh-CN" sz="1400" b="1" kern="0" dirty="0" err="1">
                  <a:solidFill>
                    <a:srgbClr val="FF0000"/>
                  </a:solidFill>
                  <a:latin typeface="Calibri"/>
                </a:rPr>
                <a:t>KamLAND</a:t>
              </a:r>
              <a:endParaRPr lang="en-GB" altLang="zh-CN" sz="1400" b="1" kern="0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24" name="TextBox 15"/>
            <p:cNvSpPr txBox="1"/>
            <p:nvPr/>
          </p:nvSpPr>
          <p:spPr>
            <a:xfrm>
              <a:off x="6660232" y="1624154"/>
              <a:ext cx="718685" cy="449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zh-CN" sz="1400" b="1" kern="0">
                  <a:solidFill>
                    <a:srgbClr val="0000FF"/>
                  </a:solidFill>
                  <a:latin typeface="Calibri"/>
                </a:rPr>
                <a:t>DYB</a:t>
              </a:r>
            </a:p>
          </p:txBody>
        </p:sp>
        <p:sp>
          <p:nvSpPr>
            <p:cNvPr id="25" name="TextBox 15"/>
            <p:cNvSpPr txBox="1"/>
            <p:nvPr/>
          </p:nvSpPr>
          <p:spPr>
            <a:xfrm rot="16200000">
              <a:off x="7136931" y="2474385"/>
              <a:ext cx="877092" cy="4491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zh-CN" sz="1400" b="1" kern="0">
                  <a:solidFill>
                    <a:srgbClr val="000000"/>
                  </a:solidFill>
                  <a:latin typeface="Calibri"/>
                </a:rPr>
                <a:t>JUNO</a:t>
              </a:r>
            </a:p>
          </p:txBody>
        </p:sp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0B1C769-BB3C-3445-B45A-02DBAD237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F23D090-7B17-6F4D-B6A6-8F56BF796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3375578243"/>
      </p:ext>
    </p:extLst>
  </p:cSld>
  <p:clrMapOvr>
    <a:masterClrMapping/>
  </p:clrMapOvr>
  <p:transition spd="med"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9" y="0"/>
            <a:ext cx="6903964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Liquid Scintillator</a:t>
            </a:r>
            <a:br>
              <a:rPr lang="en-GB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</a:br>
            <a:r>
              <a:rPr lang="en-GB" sz="31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pilot plant</a:t>
            </a:r>
            <a:endParaRPr lang="en-GB" sz="31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644BF40-7B07-034C-B1B3-CF2DAE739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A94F48A-CD25-8D40-A95E-741FF7BDF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62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5981"/>
            <a:ext cx="9144000" cy="35226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042539"/>
            <a:ext cx="62746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Purified 20 ton LAB</a:t>
            </a: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to test the overall design of the purification system at </a:t>
            </a:r>
            <a:r>
              <a:rPr lang="en-US" dirty="0" err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Daya</a:t>
            </a: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Bay by replacing the target LS in one detector 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Optimization of recipe, study of radioactivity background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Target properties: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Optical: &gt;20 m attenuation length @430nm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Radio-purity: 10</a:t>
            </a:r>
            <a:r>
              <a:rPr lang="en-US" baseline="30000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-15</a:t>
            </a: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g/g (U, </a:t>
            </a:r>
            <a:r>
              <a:rPr lang="en-US" dirty="0" err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Th</a:t>
            </a:r>
            <a:r>
              <a:rPr 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) </a:t>
            </a:r>
            <a:endParaRPr lang="en-US" dirty="0">
              <a:solidFill>
                <a:srgbClr val="0432FF"/>
              </a:solidFill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5460" y="3065981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pilot plant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336BA065-90A8-024B-B9F8-121C058F246C}"/>
              </a:ext>
            </a:extLst>
          </p:cNvPr>
          <p:cNvSpPr/>
          <p:nvPr/>
        </p:nvSpPr>
        <p:spPr>
          <a:xfrm>
            <a:off x="7073462" y="364496"/>
            <a:ext cx="1801456" cy="270936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442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20" Photodetectors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5E67E-2B63-7842-9D5D-D42BAA4E0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47AB5-2453-434F-BDB3-B77C42629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63</a:t>
            </a:fld>
            <a:endParaRPr lang="en-GB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22" y="1143000"/>
            <a:ext cx="1800086" cy="367844"/>
          </a:xfrm>
          <a:prstGeom prst="rect">
            <a:avLst/>
          </a:prstGeom>
        </p:spPr>
      </p:pic>
      <p:pic>
        <p:nvPicPr>
          <p:cNvPr id="40" name="Image 39" descr="Screen Shot 2014-10-12 at 18.13.24 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86" y="4772911"/>
            <a:ext cx="3287831" cy="1522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D675F9-0A98-4547-9518-4D6AC8308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402" y="4161468"/>
            <a:ext cx="3671844" cy="23946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036BD4-4ABC-DC42-9D83-D1A7D4E7F5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005" y="1143000"/>
            <a:ext cx="2067263" cy="2937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796DE-AA23-B345-9326-BE0B7D6A2A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0562" y="1577908"/>
            <a:ext cx="2704371" cy="22560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D9B6B1-3DAB-BD4B-BA35-19DF045E66F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704" y="1125666"/>
            <a:ext cx="2967859" cy="4514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5E87DA-1301-8548-B904-4EF195A7F1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0417" y="4352596"/>
            <a:ext cx="1803400" cy="1943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FF79EB-41BF-9F4C-A35E-6C405DD35B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33" y="1542950"/>
            <a:ext cx="3129184" cy="30293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5B42F8A-0445-4440-A773-74BAA1876D12}"/>
              </a:ext>
            </a:extLst>
          </p:cNvPr>
          <p:cNvSpPr txBox="1"/>
          <p:nvPr/>
        </p:nvSpPr>
        <p:spPr>
          <a:xfrm>
            <a:off x="281233" y="4192675"/>
            <a:ext cx="138371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15000 PMTs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0D383E-5988-A249-A825-8EFA1EB45629}"/>
              </a:ext>
            </a:extLst>
          </p:cNvPr>
          <p:cNvSpPr txBox="1"/>
          <p:nvPr/>
        </p:nvSpPr>
        <p:spPr>
          <a:xfrm>
            <a:off x="5410281" y="3446440"/>
            <a:ext cx="1268296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5000 PMTs</a:t>
            </a:r>
          </a:p>
        </p:txBody>
      </p:sp>
    </p:spTree>
    <p:extLst>
      <p:ext uri="{BB962C8B-B14F-4D97-AF65-F5344CB8AC3E}">
        <p14:creationId xmlns:p14="http://schemas.microsoft.com/office/powerpoint/2010/main" val="110488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3169" y="1036500"/>
            <a:ext cx="3231931" cy="21065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4526500"/>
            <a:ext cx="3124200" cy="23431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1" y="2997087"/>
            <a:ext cx="3124200" cy="1758072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7211" cy="77931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JUNO Photodetectors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8CCEB4-1AED-134A-A32D-EA0425BAF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86682A-C622-584A-867B-5E24EEDAA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64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28" y="3227714"/>
            <a:ext cx="5864772" cy="327626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398" y="1187908"/>
            <a:ext cx="39019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329D6"/>
                </a:solidFill>
                <a:latin typeface="Times New Roman" charset="0"/>
              </a:rPr>
              <a:t>Contracts were signed in 2015</a:t>
            </a:r>
            <a:endParaRPr lang="en-US" sz="2000" dirty="0">
              <a:solidFill>
                <a:srgbClr val="0329D6"/>
              </a:solidFill>
              <a:latin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solidFill>
                  <a:srgbClr val="008D00"/>
                </a:solidFill>
                <a:latin typeface="Times New Roman" charset="0"/>
              </a:rPr>
              <a:t>15k </a:t>
            </a:r>
            <a:r>
              <a:rPr lang="en-US" sz="2000" b="1" dirty="0">
                <a:solidFill>
                  <a:srgbClr val="008F00"/>
                </a:solidFill>
                <a:latin typeface="Times New Roman" charset="0"/>
              </a:rPr>
              <a:t>MCP-PMT (75%) from </a:t>
            </a:r>
            <a:r>
              <a:rPr lang="en-US" sz="2000" b="1" dirty="0">
                <a:solidFill>
                  <a:srgbClr val="FF0000"/>
                </a:solidFill>
                <a:latin typeface="Times New Roman" charset="0"/>
              </a:rPr>
              <a:t>NNVT</a:t>
            </a:r>
            <a:endParaRPr lang="en-US" sz="2000" dirty="0">
              <a:solidFill>
                <a:srgbClr val="FF0000"/>
              </a:solidFill>
              <a:latin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solidFill>
                  <a:srgbClr val="008F00"/>
                </a:solidFill>
                <a:latin typeface="Times New Roman" charset="0"/>
              </a:rPr>
              <a:t>5k Dynode (25%) from </a:t>
            </a:r>
            <a:r>
              <a:rPr lang="en-US" sz="2000" b="1" dirty="0">
                <a:solidFill>
                  <a:srgbClr val="FF0000"/>
                </a:solidFill>
                <a:latin typeface="Times New Roman" charset="0"/>
              </a:rPr>
              <a:t>Hamamatsu</a:t>
            </a:r>
            <a:endParaRPr lang="en-US" sz="2000" dirty="0"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5100" y="727146"/>
            <a:ext cx="2614118" cy="2265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183177" y="4434063"/>
            <a:ext cx="2904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20" PMT mass testing started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23180" y="261945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container</a:t>
            </a:r>
          </a:p>
        </p:txBody>
      </p:sp>
    </p:spTree>
    <p:extLst>
      <p:ext uri="{BB962C8B-B14F-4D97-AF65-F5344CB8AC3E}">
        <p14:creationId xmlns:p14="http://schemas.microsoft.com/office/powerpoint/2010/main" val="41769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3" PMT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21418-E110-CD43-B02D-FA69687AE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17BFB90-4826-1240-A129-EC0D48185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854" y="3689128"/>
            <a:ext cx="4544629" cy="2566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08" y="3968211"/>
            <a:ext cx="3977071" cy="22878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830" y="1025638"/>
            <a:ext cx="5302469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b="1" dirty="0">
                <a:solidFill>
                  <a:srgbClr val="0329D6"/>
                </a:solidFill>
                <a:latin typeface="Times New Roman" charset="0"/>
              </a:rPr>
              <a:t>25000 3-inch PMTs, contracted to 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</a:rPr>
              <a:t>HZC</a:t>
            </a:r>
            <a:r>
              <a:rPr lang="en-US" b="1" dirty="0">
                <a:solidFill>
                  <a:srgbClr val="0329D6"/>
                </a:solidFill>
                <a:latin typeface="Times New Roman" charset="0"/>
              </a:rPr>
              <a:t> (China)</a:t>
            </a:r>
            <a:endParaRPr lang="en-US" dirty="0">
              <a:solidFill>
                <a:srgbClr val="0329D6"/>
              </a:solidFill>
              <a:latin typeface="Times New Roman" charset="0"/>
            </a:endParaRP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b="1" dirty="0">
                <a:solidFill>
                  <a:srgbClr val="0329D6"/>
                </a:solidFill>
                <a:latin typeface="Times New Roman" charset="0"/>
              </a:rPr>
              <a:t>Together with the 20-in PMT as a </a:t>
            </a:r>
            <a:r>
              <a:rPr lang="en-US" b="1" dirty="0">
                <a:solidFill>
                  <a:srgbClr val="0432FF"/>
                </a:solidFill>
                <a:latin typeface="Times New Roman" charset="0"/>
              </a:rPr>
              <a:t>double calorimetry</a:t>
            </a:r>
            <a:endParaRPr lang="en-US" dirty="0">
              <a:solidFill>
                <a:srgbClr val="0432FF"/>
              </a:solidFill>
              <a:latin typeface="Times New Roman" charset="0"/>
            </a:endParaRP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rgbClr val="008F00"/>
                </a:solidFill>
                <a:latin typeface="Times New Roman" charset="0"/>
              </a:rPr>
              <a:t>Increase photon statistics by 3%</a:t>
            </a:r>
            <a:endParaRPr lang="en-US" dirty="0">
              <a:solidFill>
                <a:srgbClr val="008F00"/>
              </a:solidFill>
              <a:latin typeface="Times New Roman" charset="0"/>
            </a:endParaRP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rgbClr val="008F00"/>
                </a:solidFill>
                <a:latin typeface="Times New Roman" charset="0"/>
              </a:rPr>
              <a:t>Energy measurement via “photon counting”, better control of systematics</a:t>
            </a:r>
            <a:endParaRPr lang="en-US" dirty="0">
              <a:solidFill>
                <a:srgbClr val="008F00"/>
              </a:solidFill>
              <a:latin typeface="Times New Roman" charset="0"/>
            </a:endParaRP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rgbClr val="008F00"/>
                </a:solidFill>
                <a:latin typeface="Times New Roman" charset="0"/>
              </a:rPr>
              <a:t>muon tracking, supernova detection …</a:t>
            </a:r>
            <a:endParaRPr lang="en-US" dirty="0">
              <a:solidFill>
                <a:srgbClr val="008F00"/>
              </a:solidFill>
              <a:effectLst/>
              <a:latin typeface="Times New Roman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794234" y="4687614"/>
            <a:ext cx="2753711" cy="1681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194" y="1022784"/>
            <a:ext cx="3695167" cy="22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3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7211" cy="903149"/>
          </a:xfrm>
        </p:spPr>
        <p:txBody>
          <a:bodyPr>
            <a:normAutofit/>
          </a:bodyPr>
          <a:lstStyle/>
          <a:p>
            <a:pPr eaLnBrk="1" hangingPunct="1"/>
            <a:r>
              <a:rPr lang="en-GB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Veto</a:t>
            </a:r>
            <a:endParaRPr lang="en-GB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B8C83B-A5B8-384E-9383-F51C286E9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3824790-E0AB-0547-A333-18F62A017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66</a:t>
            </a:fld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41890" y="112263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atin typeface="Times New Roman" charset="0"/>
              </a:rPr>
              <a:t>Water Cherenkov detector</a:t>
            </a:r>
            <a:r>
              <a:rPr lang="en-US" sz="2000" dirty="0">
                <a:latin typeface="Times New Roman" charset="0"/>
              </a:rPr>
              <a:t> 	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Times New Roman" charset="0"/>
              </a:rPr>
              <a:t>~2000 20” PMT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Times New Roman" charset="0"/>
              </a:rPr>
              <a:t>35 </a:t>
            </a:r>
            <a:r>
              <a:rPr lang="en-US" sz="2000" dirty="0" err="1">
                <a:latin typeface="Times New Roman" charset="0"/>
              </a:rPr>
              <a:t>kton</a:t>
            </a:r>
            <a:r>
              <a:rPr lang="en-US" sz="2000" dirty="0">
                <a:latin typeface="Times New Roman" charset="0"/>
              </a:rPr>
              <a:t> ultrapure water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latin typeface="Times New Roman" charset="0"/>
              </a:rPr>
              <a:t>Top Tracker</a:t>
            </a:r>
            <a:endParaRPr lang="en-US" sz="2000" b="1" dirty="0">
              <a:latin typeface="Arial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Times New Roman" charset="0"/>
              </a:rPr>
              <a:t>Re-using the OPERA’s Target Tracker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Times New Roman" charset="0"/>
              </a:rPr>
              <a:t>Already in China</a:t>
            </a:r>
            <a:endParaRPr lang="en-US" sz="2000" b="1" dirty="0"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7604" y="3627169"/>
            <a:ext cx="3249962" cy="302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90104" y="6506043"/>
            <a:ext cx="305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Earth Magnetic Field shielding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806543" y="400494"/>
            <a:ext cx="3132083" cy="3226676"/>
            <a:chOff x="-126124" y="3487227"/>
            <a:chExt cx="3132083" cy="32266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26124" y="3487227"/>
              <a:ext cx="3132083" cy="322667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-54271" y="3563939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>
                  <a:latin typeface="Times New Roman" charset="0"/>
                  <a:ea typeface="Times New Roman" charset="0"/>
                  <a:cs typeface="Times New Roman" charset="0"/>
                </a:rPr>
                <a:t>WC veto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17050" y="3740819"/>
            <a:ext cx="5231482" cy="2572123"/>
            <a:chOff x="317051" y="4073714"/>
            <a:chExt cx="4548922" cy="2236534"/>
          </a:xfrm>
        </p:grpSpPr>
        <p:pic>
          <p:nvPicPr>
            <p:cNvPr id="19" name="Picture 2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51" y="4073714"/>
              <a:ext cx="4548922" cy="2218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561705" y="5748245"/>
              <a:ext cx="1242205" cy="5620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Top Tracker</a:t>
              </a:r>
            </a:p>
            <a:p>
              <a:r>
                <a:rPr lang="en-GB" dirty="0">
                  <a:solidFill>
                    <a:srgbClr val="FFFF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(3 x-y layers)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06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7"/>
          <p:cNvSpPr/>
          <p:nvPr/>
        </p:nvSpPr>
        <p:spPr>
          <a:xfrm>
            <a:off x="7164288" y="4268470"/>
            <a:ext cx="1840229" cy="258953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342900" indent="-342900">
              <a:buFont typeface="Wingdings" pitchFamily="2" charset="2"/>
              <a:buChar char="p"/>
            </a:pPr>
            <a:endParaRPr lang="zh-CN" altLang="en-US" i="0" dirty="0">
              <a:solidFill>
                <a:srgbClr val="0000CC"/>
              </a:solidFill>
            </a:endParaRPr>
          </a:p>
        </p:txBody>
      </p:sp>
      <p:sp>
        <p:nvSpPr>
          <p:cNvPr id="8" name="object 3"/>
          <p:cNvSpPr/>
          <p:nvPr/>
        </p:nvSpPr>
        <p:spPr>
          <a:xfrm>
            <a:off x="5989320" y="1286686"/>
            <a:ext cx="3154680" cy="216407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8"/>
          <p:cNvSpPr/>
          <p:nvPr/>
        </p:nvSpPr>
        <p:spPr>
          <a:xfrm>
            <a:off x="78959" y="1235229"/>
            <a:ext cx="3069590" cy="260985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/>
          <p:cNvSpPr/>
          <p:nvPr/>
        </p:nvSpPr>
        <p:spPr>
          <a:xfrm>
            <a:off x="187877" y="4364564"/>
            <a:ext cx="2442210" cy="219456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Picture 104" descr="C:\Users\universeren\AppData\Roaming\Tencent\Users\3763725\QQ\WinTemp\RichOle\O[HKRUUQY4NSRRZ1SQL8RTQ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3113" y="1474693"/>
            <a:ext cx="3512657" cy="277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10344" y="853360"/>
            <a:ext cx="4133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0" dirty="0">
                <a:solidFill>
                  <a:srgbClr val="000000"/>
                </a:solidFill>
                <a:latin typeface="+mn-lt"/>
              </a:rPr>
              <a:t>Automatic Calibration Unit (</a:t>
            </a:r>
            <a:r>
              <a:rPr lang="en-US" altLang="zh-CN" i="0" dirty="0">
                <a:solidFill>
                  <a:srgbClr val="0000FF"/>
                </a:solidFill>
                <a:latin typeface="+mn-lt"/>
              </a:rPr>
              <a:t>ACU</a:t>
            </a:r>
            <a:r>
              <a:rPr lang="en-US" altLang="zh-CN" i="0" dirty="0">
                <a:solidFill>
                  <a:srgbClr val="000000"/>
                </a:solidFill>
                <a:latin typeface="+mn-lt"/>
              </a:rPr>
              <a:t>) </a:t>
            </a:r>
            <a:endParaRPr lang="zh-CN" altLang="en-US" dirty="0">
              <a:latin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120" y="3717824"/>
            <a:ext cx="2960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i="0" dirty="0">
                <a:solidFill>
                  <a:srgbClr val="000000"/>
                </a:solidFill>
                <a:latin typeface="+mn-lt"/>
                <a:ea typeface="+mj-ea"/>
              </a:rPr>
              <a:t>Guide Tube Calibration System(</a:t>
            </a:r>
            <a:r>
              <a:rPr lang="en-US" altLang="zh-CN" i="0" dirty="0">
                <a:solidFill>
                  <a:srgbClr val="0000FF"/>
                </a:solidFill>
                <a:latin typeface="+mn-lt"/>
                <a:ea typeface="+mj-ea"/>
              </a:rPr>
              <a:t>GTCS</a:t>
            </a:r>
            <a:r>
              <a:rPr lang="en-US" altLang="zh-CN" i="0" dirty="0">
                <a:solidFill>
                  <a:srgbClr val="000000"/>
                </a:solidFill>
                <a:latin typeface="+mn-lt"/>
                <a:ea typeface="+mj-ea"/>
              </a:rPr>
              <a:t>) </a:t>
            </a:r>
            <a:endParaRPr lang="zh-CN" altLang="en-US" dirty="0">
              <a:latin typeface="+mn-lt"/>
              <a:ea typeface="+mj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630087" y="4382634"/>
            <a:ext cx="4865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p"/>
            </a:pPr>
            <a:r>
              <a:rPr lang="en-US" altLang="zh-CN" sz="2400" i="0" dirty="0">
                <a:solidFill>
                  <a:srgbClr val="C00000"/>
                </a:solidFill>
                <a:latin typeface="+mn-lt"/>
              </a:rPr>
              <a:t>Complimentary for covering entire energy range of reactor neutrinos </a:t>
            </a:r>
          </a:p>
          <a:p>
            <a:pPr marL="342900" indent="-342900">
              <a:buFont typeface="Wingdings" pitchFamily="2" charset="2"/>
              <a:buChar char="p"/>
            </a:pPr>
            <a:r>
              <a:rPr lang="en-US" altLang="zh-CN" sz="2400" i="0" dirty="0">
                <a:solidFill>
                  <a:srgbClr val="C00000"/>
                </a:solidFill>
                <a:latin typeface="+mn-lt"/>
              </a:rPr>
              <a:t>Full-volume position coverage inside JUNO central detector</a:t>
            </a:r>
            <a:endParaRPr lang="zh-CN" altLang="en-US" sz="24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969394" y="938191"/>
            <a:ext cx="3105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0" dirty="0">
                <a:solidFill>
                  <a:srgbClr val="000000"/>
                </a:solidFill>
                <a:latin typeface="+mn-lt"/>
              </a:rPr>
              <a:t>Cable Loop System (</a:t>
            </a:r>
            <a:r>
              <a:rPr lang="en-US" altLang="zh-CN" i="0" dirty="0">
                <a:solidFill>
                  <a:srgbClr val="0000FF"/>
                </a:solidFill>
                <a:latin typeface="+mn-lt"/>
              </a:rPr>
              <a:t>CLS</a:t>
            </a:r>
            <a:r>
              <a:rPr lang="en-US" altLang="zh-CN" i="0" dirty="0">
                <a:solidFill>
                  <a:srgbClr val="000000"/>
                </a:solidFill>
                <a:latin typeface="+mn-lt"/>
              </a:rPr>
              <a:t>) </a:t>
            </a:r>
            <a:endParaRPr lang="zh-CN" altLang="en-US" dirty="0">
              <a:latin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88224" y="3429000"/>
            <a:ext cx="27368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i="0" dirty="0">
                <a:latin typeface="+mn-lt"/>
                <a:ea typeface="宋体" pitchFamily="2" charset="-122"/>
              </a:rPr>
              <a:t>Remotely Operated under-liquid-scintillator Vehicles (</a:t>
            </a:r>
            <a:r>
              <a:rPr lang="en-US" altLang="zh-CN" sz="1800" i="0" dirty="0">
                <a:solidFill>
                  <a:srgbClr val="0000FF"/>
                </a:solidFill>
                <a:latin typeface="+mn-lt"/>
              </a:rPr>
              <a:t>ROV</a:t>
            </a:r>
            <a:r>
              <a:rPr lang="en-US" altLang="zh-CN" sz="1800" i="0" dirty="0">
                <a:solidFill>
                  <a:srgbClr val="000000"/>
                </a:solidFill>
                <a:latin typeface="+mn-lt"/>
              </a:rPr>
              <a:t>) </a:t>
            </a:r>
            <a:endParaRPr lang="zh-CN" altLang="en-US" sz="18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F6F78B-299A-6B46-8270-C0C17132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408" y="0"/>
            <a:ext cx="8047211" cy="938319"/>
          </a:xfrm>
        </p:spPr>
        <p:txBody>
          <a:bodyPr/>
          <a:lstStyle/>
          <a:p>
            <a:r>
              <a:rPr lang="en-GB" dirty="0"/>
              <a:t>Calibration System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DD6703-193D-9F43-85B5-605A23343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90417-5E70-4D43-BE9A-40F80E66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ABBD9-12D8-324E-AA2A-401674E9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C4DF7-0DD0-B344-8E4F-80E1F3E8FD03}" type="slidenum">
              <a:rPr lang="fr-FR" smtClean="0"/>
              <a:pPr>
                <a:defRPr/>
              </a:pPr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788969"/>
      </p:ext>
    </p:extLst>
  </p:cSld>
  <p:clrMapOvr>
    <a:masterClrMapping/>
  </p:clrMapOvr>
  <p:transition spd="med"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JUNO background</a:t>
            </a:r>
            <a:endParaRPr lang="en-GB" sz="2800" dirty="0">
              <a:solidFill>
                <a:srgbClr val="008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5B1C7-44E2-B243-8BF2-7F9BD9BC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19/07/2018</a:t>
            </a:r>
            <a:endParaRPr lang="en-GB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4235758-89B4-6549-B9B7-F23673B56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IPHC/IN2P3/UNISTRA</a:t>
            </a:r>
            <a:endParaRPr lang="en-GB" noProof="0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B9C65-7665-A54F-8CC7-36F53A6B52DB}" type="slidenum">
              <a:rPr lang="en-GB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68</a:t>
            </a:fld>
            <a:endParaRPr lang="en-GB" dirty="0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435070" y="1204018"/>
            <a:ext cx="6273860" cy="4492588"/>
            <a:chOff x="4815666" y="1314622"/>
            <a:chExt cx="4226735" cy="30266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5666" y="1314622"/>
              <a:ext cx="4226735" cy="3026682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>
            <a:xfrm flipH="1" flipV="1">
              <a:off x="5864773" y="3132084"/>
              <a:ext cx="155027" cy="3468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6611007" y="2680139"/>
              <a:ext cx="155027" cy="34684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617393" y="3421805"/>
              <a:ext cx="88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Δ</a:t>
              </a:r>
              <a:r>
                <a:rPr lang="fr-CH" dirty="0"/>
                <a:t>m</a:t>
              </a:r>
              <a:r>
                <a:rPr lang="fr-CH" baseline="30000" dirty="0"/>
                <a:t>2</a:t>
              </a:r>
              <a:r>
                <a:rPr lang="fr-CH" baseline="-25000" dirty="0"/>
                <a:t>solar</a:t>
              </a:r>
              <a:endParaRPr lang="en-GB" baseline="-25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88046" y="3066999"/>
              <a:ext cx="862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Δ</a:t>
              </a:r>
              <a:r>
                <a:rPr lang="fr-CH" dirty="0"/>
                <a:t>m</a:t>
              </a:r>
              <a:r>
                <a:rPr lang="fr-CH" baseline="30000" dirty="0"/>
                <a:t>2</a:t>
              </a:r>
              <a:r>
                <a:rPr lang="fr-CH" baseline="-25000" dirty="0"/>
                <a:t>atm.</a:t>
              </a:r>
              <a:endParaRPr lang="en-GB" baseline="-250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219684" y="5952745"/>
            <a:ext cx="513786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charset="0"/>
              </a:rPr>
              <a:t>(JUNO Yellow Book:, J. of Phys. G: </a:t>
            </a:r>
            <a:r>
              <a:rPr lang="en-US" sz="1200" dirty="0" err="1">
                <a:latin typeface="Helvetica" charset="0"/>
              </a:rPr>
              <a:t>Nucl</a:t>
            </a:r>
            <a:r>
              <a:rPr lang="en-US" sz="1200" dirty="0">
                <a:latin typeface="Helvetica" charset="0"/>
              </a:rPr>
              <a:t>. Part. Phys. 43 (2016) 030401)</a:t>
            </a:r>
            <a:endParaRPr lang="en-US" sz="1200" dirty="0">
              <a:effectLst/>
              <a:latin typeface="Helvetica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952" y="5833864"/>
            <a:ext cx="2365248" cy="5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8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590" y="4462151"/>
            <a:ext cx="3160287" cy="2329846"/>
          </a:xfrm>
          <a:prstGeom prst="rect">
            <a:avLst/>
          </a:prstGeom>
        </p:spPr>
      </p:pic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Performance</a:t>
            </a:r>
            <a:endParaRPr lang="en-GB" sz="2800" dirty="0">
              <a:solidFill>
                <a:srgbClr val="008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B9C65-7665-A54F-8CC7-36F53A6B52DB}" type="slidenum">
              <a:rPr lang="en-GB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69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260" y="1095861"/>
            <a:ext cx="2271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PRD 88 013008 (2013)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548255" y="966134"/>
            <a:ext cx="459574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Inputs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100 </a:t>
            </a:r>
            <a:r>
              <a:rPr lang="en-GB" dirty="0" err="1"/>
              <a:t>kevents</a:t>
            </a:r>
            <a:r>
              <a:rPr lang="en-GB" dirty="0"/>
              <a:t> (6 years)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3% @ 1 MeV energy resolution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1% energy scale uncertainty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realistic backgrounds</a:t>
            </a:r>
          </a:p>
          <a:p>
            <a:pPr marL="285750" indent="-285750">
              <a:buFont typeface="Arial"/>
              <a:buChar char="•"/>
            </a:pPr>
            <a:r>
              <a:rPr lang="en-GB" dirty="0"/>
              <a:t>Sensitivity</a:t>
            </a:r>
          </a:p>
          <a:p>
            <a:pPr marL="742950" lvl="1" indent="-285750">
              <a:buFont typeface="Arial"/>
              <a:buChar char="•"/>
            </a:pPr>
            <a:r>
              <a:rPr lang="en-GB" dirty="0"/>
              <a:t>JUNO only</a:t>
            </a:r>
          </a:p>
          <a:p>
            <a:pPr marL="1200150" lvl="2" indent="-285750">
              <a:buFont typeface="Arial"/>
              <a:buChar char="•"/>
            </a:pPr>
            <a:r>
              <a:rPr lang="en-GB" dirty="0"/>
              <a:t>50% chance to have 3 </a:t>
            </a:r>
            <a:r>
              <a:rPr lang="el-GR" dirty="0"/>
              <a:t>σ</a:t>
            </a:r>
            <a:r>
              <a:rPr lang="en-US" dirty="0"/>
              <a:t> or higher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2.3% </a:t>
            </a:r>
            <a:r>
              <a:rPr lang="en-GB" dirty="0"/>
              <a:t>chance to have 5 </a:t>
            </a:r>
            <a:r>
              <a:rPr lang="el-GR" dirty="0"/>
              <a:t>σ</a:t>
            </a:r>
            <a:r>
              <a:rPr lang="en-US" dirty="0"/>
              <a:t> or higher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JUNO + 1% </a:t>
            </a:r>
            <a:r>
              <a:rPr lang="el-GR" dirty="0"/>
              <a:t>Δ</a:t>
            </a:r>
            <a:r>
              <a:rPr lang="en-US" dirty="0"/>
              <a:t>m</a:t>
            </a:r>
            <a:r>
              <a:rPr lang="el-GR" baseline="-25000" dirty="0" err="1"/>
              <a:t>μμ</a:t>
            </a:r>
            <a:r>
              <a:rPr lang="en-US" baseline="30000" dirty="0"/>
              <a:t>2</a:t>
            </a:r>
          </a:p>
          <a:p>
            <a:pPr marL="1200150" lvl="2" indent="-285750">
              <a:buFont typeface="Arial"/>
              <a:buChar char="•"/>
            </a:pPr>
            <a:r>
              <a:rPr lang="en-GB" dirty="0"/>
              <a:t>84% chance to have 3 </a:t>
            </a:r>
            <a:r>
              <a:rPr lang="el-GR" dirty="0"/>
              <a:t>σ</a:t>
            </a:r>
            <a:r>
              <a:rPr lang="en-US" dirty="0"/>
              <a:t> or higher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/>
              <a:t>16% </a:t>
            </a:r>
            <a:r>
              <a:rPr lang="en-GB" dirty="0"/>
              <a:t>chance to have 5 </a:t>
            </a:r>
            <a:r>
              <a:rPr lang="el-GR" dirty="0"/>
              <a:t>σ</a:t>
            </a:r>
            <a:r>
              <a:rPr lang="en-US" dirty="0"/>
              <a:t> or higher</a:t>
            </a:r>
          </a:p>
          <a:p>
            <a:pPr marL="1200150" lvl="2" indent="-285750">
              <a:buFont typeface="Arial"/>
              <a:buChar char="•"/>
            </a:pPr>
            <a:endParaRPr lang="en-GB" baseline="30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5" y="5327041"/>
            <a:ext cx="4258109" cy="127291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052396" y="5979056"/>
            <a:ext cx="2006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1600" dirty="0" err="1"/>
              <a:t>NOvA</a:t>
            </a:r>
            <a:r>
              <a:rPr lang="en-GB" sz="1600" dirty="0"/>
              <a:t>, MINOS, T2K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0" y="1416904"/>
            <a:ext cx="4630975" cy="3614876"/>
            <a:chOff x="0" y="1359694"/>
            <a:chExt cx="4630975" cy="3614876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359694"/>
              <a:ext cx="4630975" cy="3614876"/>
            </a:xfrm>
            <a:prstGeom prst="rect">
              <a:avLst/>
            </a:prstGeom>
          </p:spPr>
        </p:pic>
        <p:graphicFrame>
          <p:nvGraphicFramePr>
            <p:cNvPr id="12" name="Objet 11"/>
            <p:cNvGraphicFramePr>
              <a:graphicFrameLocks noChangeAspect="1"/>
            </p:cNvGraphicFramePr>
            <p:nvPr>
              <p:extLst/>
            </p:nvPr>
          </p:nvGraphicFramePr>
          <p:xfrm>
            <a:off x="2711152" y="3863204"/>
            <a:ext cx="1618794" cy="5302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57" name="Equation" r:id="rId7" imgW="736600" imgH="241300" progId="Equation.DSMT4">
                    <p:embed/>
                  </p:oleObj>
                </mc:Choice>
                <mc:Fallback>
                  <p:oleObj name="Equation" r:id="rId7" imgW="736600" imgH="241300" progId="Equation.DSMT4">
                    <p:embed/>
                    <p:pic>
                      <p:nvPicPr>
                        <p:cNvPr id="12" name="Objet 11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711152" y="3863204"/>
                          <a:ext cx="1618794" cy="5302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Rectangle 5"/>
          <p:cNvSpPr/>
          <p:nvPr/>
        </p:nvSpPr>
        <p:spPr>
          <a:xfrm>
            <a:off x="7433717" y="5187865"/>
            <a:ext cx="1370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arXiv:1303.6733</a:t>
            </a: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/>
          </p:nvPr>
        </p:nvGraphicFramePr>
        <p:xfrm>
          <a:off x="321110" y="4780295"/>
          <a:ext cx="2367159" cy="571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58" name="Equation" r:id="rId9" imgW="1892300" imgH="457200" progId="Equation.DSMT4">
                  <p:embed/>
                </p:oleObj>
              </mc:Choice>
              <mc:Fallback>
                <p:oleObj name="Equation" r:id="rId9" imgW="1892300" imgH="457200" progId="Equation.DSMT4">
                  <p:embed/>
                  <p:pic>
                    <p:nvPicPr>
                      <p:cNvPr id="7" name="Objet 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1110" y="4780295"/>
                        <a:ext cx="2367159" cy="571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729C599-E698-1D47-A04D-5F90D44AA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E9D114-3CA3-E14B-A90C-F6722AEB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8693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45100" y="2565400"/>
            <a:ext cx="3632200" cy="3911600"/>
          </a:xfrm>
          <a:prstGeom prst="rect">
            <a:avLst/>
          </a:prstGeom>
        </p:spPr>
      </p:pic>
      <p:sp>
        <p:nvSpPr>
          <p:cNvPr id="142" name="following the ν history…"/>
          <p:cNvSpPr txBox="1">
            <a:spLocks noGrp="1"/>
          </p:cNvSpPr>
          <p:nvPr>
            <p:ph type="title"/>
          </p:nvPr>
        </p:nvSpPr>
        <p:spPr>
          <a:xfrm>
            <a:off x="1094408" y="0"/>
            <a:ext cx="8047211" cy="9493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544" marR="34544" defTabSz="777240">
              <a:defRPr sz="3740">
                <a:solidFill>
                  <a:srgbClr val="FF9300"/>
                </a:solidFill>
                <a:uFill>
                  <a:solidFill>
                    <a:srgbClr val="FF9300"/>
                  </a:solidFill>
                </a:uFill>
              </a:defRPr>
            </a:pPr>
            <a:r>
              <a:rPr lang="fr-CH" dirty="0">
                <a:effectLst>
                  <a:outerShdw blurRad="10795" dist="21590" dir="2700000" rotWithShape="0">
                    <a:srgbClr val="CBCBCB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First (anti) neutrino observation</a:t>
            </a:r>
            <a:endParaRPr dirty="0">
              <a:effectLst>
                <a:outerShdw blurRad="10795" dist="21590" dir="2700000" rotWithShape="0">
                  <a:srgbClr val="CBCBCB"/>
                </a:outerShdw>
              </a:effectLst>
            </a:endParaRP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43" name="1956: Fred Reines and Clyde Cowan detect the first neutrino interactions near the nuclear reactor of Savannah River at the USA (11 m from the reactor and 12 m underground)."/>
          <p:cNvSpPr/>
          <p:nvPr/>
        </p:nvSpPr>
        <p:spPr>
          <a:xfrm>
            <a:off x="138112" y="990600"/>
            <a:ext cx="4775201" cy="1270000"/>
          </a:xfrm>
          <a:prstGeom prst="rect">
            <a:avLst/>
          </a:prstGeom>
          <a:solidFill>
            <a:srgbClr val="D4FEFF"/>
          </a:solidFill>
          <a:ln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spcBef>
                <a:spcPts val="1400"/>
              </a:spcBef>
              <a:buClr>
                <a:srgbClr val="874357"/>
              </a:buClr>
              <a:buFont typeface="Comic Sans MS"/>
              <a:defRPr sz="2000"/>
            </a:pPr>
            <a:r>
              <a:rPr sz="1600">
                <a:solidFill>
                  <a:srgbClr val="874357"/>
                </a:solidFill>
                <a:uFill>
                  <a:solidFill>
                    <a:srgbClr val="874357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1956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r>
              <a:rPr sz="1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rPr>
              <a:t>Fred Reines and Clyde Cowan</a:t>
            </a:r>
            <a:r>
              <a:rPr sz="1600">
                <a:latin typeface="Comic Sans MS"/>
                <a:ea typeface="Comic Sans MS"/>
                <a:cs typeface="Comic Sans MS"/>
                <a:sym typeface="Comic Sans MS"/>
              </a:rPr>
              <a:t> detect the first neutrino interactions near the nuclear reactor of Savannah River at the USA (11 m from the reactor and 12 m underground). </a:t>
            </a:r>
          </a:p>
        </p:txBody>
      </p:sp>
      <p:pic>
        <p:nvPicPr>
          <p:cNvPr id="144" name="reines_cowan.png" descr="reines_cowan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2298700"/>
            <a:ext cx="2895600" cy="2228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reinesdet.jpg" descr="reinesdet.jp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7037" y="2301875"/>
            <a:ext cx="2273301" cy="2222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produced by the nuclear reactor"/>
          <p:cNvSpPr txBox="1"/>
          <p:nvPr/>
        </p:nvSpPr>
        <p:spPr>
          <a:xfrm>
            <a:off x="5240337" y="3119437"/>
            <a:ext cx="14097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produced by the nuclear reactor</a:t>
            </a:r>
          </a:p>
        </p:txBody>
      </p:sp>
      <p:sp>
        <p:nvSpPr>
          <p:cNvPr id="147" name="water, scintillator, CdCl2 (cadmium chloride)"/>
          <p:cNvSpPr txBox="1"/>
          <p:nvPr/>
        </p:nvSpPr>
        <p:spPr>
          <a:xfrm>
            <a:off x="7135812" y="4081462"/>
            <a:ext cx="1879601" cy="53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r>
              <a:rPr sz="1200"/>
              <a:t>water, scintillator, CdCl</a:t>
            </a:r>
            <a:r>
              <a:rPr sz="1200" baseline="-25000"/>
              <a:t>2</a:t>
            </a:r>
            <a:r>
              <a:rPr sz="1200" baseline="-18999"/>
              <a:t> (cadmium chloride)</a:t>
            </a:r>
          </a:p>
        </p:txBody>
      </p:sp>
      <p:sp>
        <p:nvSpPr>
          <p:cNvPr id="148" name="inverse β decay"/>
          <p:cNvSpPr txBox="1"/>
          <p:nvPr/>
        </p:nvSpPr>
        <p:spPr>
          <a:xfrm>
            <a:off x="5837237" y="4364037"/>
            <a:ext cx="130810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t>inverse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 b</a:t>
            </a:r>
            <a:r>
              <a:t> decay</a:t>
            </a:r>
          </a:p>
        </p:txBody>
      </p:sp>
      <p:sp>
        <p:nvSpPr>
          <p:cNvPr id="149" name="∼200 μs"/>
          <p:cNvSpPr txBox="1"/>
          <p:nvPr/>
        </p:nvSpPr>
        <p:spPr>
          <a:xfrm>
            <a:off x="6192837" y="5354637"/>
            <a:ext cx="130810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16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∼200 μs</a:t>
            </a:r>
          </a:p>
        </p:txBody>
      </p:sp>
      <p:pic>
        <p:nvPicPr>
          <p:cNvPr id="151" name="iphc.png" descr="iphc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droppedImage.tiff" descr="droppedImage.tif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427" y="800100"/>
            <a:ext cx="2795438" cy="1447800"/>
          </a:xfrm>
          <a:prstGeom prst="rect">
            <a:avLst/>
          </a:prstGeom>
        </p:spPr>
      </p:pic>
      <p:sp>
        <p:nvSpPr>
          <p:cNvPr id="153" name="Nobel prize in 1995"/>
          <p:cNvSpPr txBox="1"/>
          <p:nvPr/>
        </p:nvSpPr>
        <p:spPr>
          <a:xfrm>
            <a:off x="7742237" y="858837"/>
            <a:ext cx="13081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16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Nobel prize in 1995</a:t>
            </a:r>
          </a:p>
        </p:txBody>
      </p:sp>
      <p:sp>
        <p:nvSpPr>
          <p:cNvPr id="154" name="Line"/>
          <p:cNvSpPr/>
          <p:nvPr/>
        </p:nvSpPr>
        <p:spPr>
          <a:xfrm flipV="1">
            <a:off x="7454900" y="1488380"/>
            <a:ext cx="854662" cy="340420"/>
          </a:xfrm>
          <a:prstGeom prst="line">
            <a:avLst/>
          </a:prstGeom>
          <a:ln w="25400">
            <a:solidFill>
              <a:srgbClr val="0433FF"/>
            </a:solidFill>
            <a:headEnd type="stealth"/>
          </a:ln>
        </p:spPr>
        <p:txBody>
          <a:bodyPr lIns="0" tIns="0" rIns="0" bIns="0"/>
          <a:lstStyle/>
          <a:p>
            <a:pPr marL="0" marR="0" defTabSz="457200">
              <a:buClrTx/>
              <a:buFontTx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" name="they also envisaged the use of an atomic explosion..."/>
          <p:cNvSpPr txBox="1"/>
          <p:nvPr/>
        </p:nvSpPr>
        <p:spPr>
          <a:xfrm>
            <a:off x="1300072" y="6026150"/>
            <a:ext cx="2628901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15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they also envisaged the use of an atomic explosion...</a:t>
            </a:r>
          </a:p>
        </p:txBody>
      </p:sp>
      <p:sp>
        <p:nvSpPr>
          <p:cNvPr id="156" name="delayed"/>
          <p:cNvSpPr txBox="1"/>
          <p:nvPr/>
        </p:nvSpPr>
        <p:spPr>
          <a:xfrm>
            <a:off x="6192837" y="5989637"/>
            <a:ext cx="1041401" cy="419101"/>
          </a:xfrm>
          <a:prstGeom prst="rect">
            <a:avLst/>
          </a:prstGeom>
          <a:ln w="12700">
            <a:miter lim="400000"/>
          </a:ln>
          <a:effectLst>
            <a:outerShdw blurRad="12700" dist="50800" dir="2700000" rotWithShape="0">
              <a:srgbClr val="CBCBCB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>
                <a:solidFill>
                  <a:srgbClr val="7B219F"/>
                </a:solidFill>
                <a:uFill>
                  <a:solidFill>
                    <a:srgbClr val="7B219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delayed</a:t>
            </a:r>
          </a:p>
        </p:txBody>
      </p:sp>
      <p:sp>
        <p:nvSpPr>
          <p:cNvPr id="157" name="prompt"/>
          <p:cNvSpPr txBox="1"/>
          <p:nvPr/>
        </p:nvSpPr>
        <p:spPr>
          <a:xfrm>
            <a:off x="7856537" y="2547937"/>
            <a:ext cx="1041401" cy="419101"/>
          </a:xfrm>
          <a:prstGeom prst="rect">
            <a:avLst/>
          </a:prstGeom>
          <a:ln w="12700">
            <a:miter lim="400000"/>
          </a:ln>
          <a:effectLst>
            <a:outerShdw blurRad="12700" dist="50800" dir="2700000" rotWithShape="0">
              <a:srgbClr val="CBCBCB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>
                <a:solidFill>
                  <a:srgbClr val="7B219F"/>
                </a:solidFill>
                <a:uFill>
                  <a:solidFill>
                    <a:srgbClr val="7B219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prompt</a:t>
            </a:r>
          </a:p>
        </p:txBody>
      </p:sp>
      <p:sp>
        <p:nvSpPr>
          <p:cNvPr id="158" name="about three neutrinos per hour"/>
          <p:cNvSpPr txBox="1"/>
          <p:nvPr/>
        </p:nvSpPr>
        <p:spPr>
          <a:xfrm>
            <a:off x="5245100" y="2336800"/>
            <a:ext cx="2503091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0" marR="0" defTabSz="457200">
              <a:spcBef>
                <a:spcPts val="600"/>
              </a:spcBef>
              <a:buClrTx/>
              <a:buFontTx/>
              <a:defRPr sz="1300">
                <a:solidFill>
                  <a:srgbClr val="0056D6"/>
                </a:solidFill>
                <a:uFillTx/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about three neutrinos per hour</a:t>
            </a:r>
          </a:p>
        </p:txBody>
      </p:sp>
      <p:pic>
        <p:nvPicPr>
          <p:cNvPr id="159" name="droppedImage.tiff" descr="dropped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0872" y="4608679"/>
            <a:ext cx="4167302" cy="133386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9E340-A60F-D04F-BCA5-2747FB83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76263-2FEB-7348-B7A7-485B7FA3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 6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561" y="823078"/>
            <a:ext cx="3280728" cy="243434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4408" y="0"/>
            <a:ext cx="8047211" cy="766918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Oscillation parameters</a:t>
            </a:r>
            <a:br>
              <a:rPr lang="en-GB" sz="4000" dirty="0"/>
            </a:br>
            <a:r>
              <a:rPr lang="en-GB" sz="1800" dirty="0"/>
              <a:t>(precision measurements)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C4DF7-0DD0-B344-8E4F-80E1F3E8FD03}" type="slidenum">
              <a:rPr lang="fr-FR" smtClean="0"/>
              <a:pPr>
                <a:defRPr/>
              </a:pPr>
              <a:t>70</a:t>
            </a:fld>
            <a:endParaRPr lang="fr-FR"/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289" y="754971"/>
            <a:ext cx="2718711" cy="1993190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288" y="4817413"/>
            <a:ext cx="2718712" cy="2032983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289" y="2748161"/>
            <a:ext cx="2718712" cy="2013092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317" y="3334463"/>
            <a:ext cx="3026972" cy="2212155"/>
          </a:xfrm>
          <a:prstGeom prst="rect">
            <a:avLst/>
          </a:prstGeom>
        </p:spPr>
      </p:pic>
      <p:graphicFrame>
        <p:nvGraphicFramePr>
          <p:cNvPr id="66" name="Group 39"/>
          <p:cNvGraphicFramePr>
            <a:graphicFrameLocks noGrp="1"/>
          </p:cNvGraphicFramePr>
          <p:nvPr>
            <p:extLst/>
          </p:nvPr>
        </p:nvGraphicFramePr>
        <p:xfrm>
          <a:off x="0" y="5390778"/>
          <a:ext cx="3657012" cy="1463064"/>
        </p:xfrm>
        <a:graphic>
          <a:graphicData uri="http://schemas.openxmlformats.org/drawingml/2006/table">
            <a:tbl>
              <a:tblPr/>
              <a:tblGrid>
                <a:gridCol w="9459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6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23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CN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37" marR="91437" marT="45723" marB="4572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Current 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JUNO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3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 </a:t>
                      </a:r>
                      <a:r>
                        <a:rPr kumimoji="1" lang="el-GR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Δ</a:t>
                      </a: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m</a:t>
                      </a:r>
                      <a:r>
                        <a:rPr kumimoji="1" lang="en-US" altLang="zh-CN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kumimoji="1" lang="en-US" altLang="zh-CN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21</a:t>
                      </a:r>
                    </a:p>
                  </a:txBody>
                  <a:tcPr marL="91437" marR="91437" marT="45723" marB="4572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~3</a:t>
                      </a: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~0.6</a:t>
                      </a: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3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 </a:t>
                      </a:r>
                      <a:r>
                        <a:rPr kumimoji="1" lang="el-GR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Δ</a:t>
                      </a: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m</a:t>
                      </a:r>
                      <a:r>
                        <a:rPr kumimoji="1" lang="en-US" altLang="zh-CN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kumimoji="1" lang="en-US" altLang="zh-CN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32</a:t>
                      </a:r>
                    </a:p>
                  </a:txBody>
                  <a:tcPr marL="91437" marR="91437" marT="45723" marB="4572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~4</a:t>
                      </a: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~0.5</a:t>
                      </a: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3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sin</a:t>
                      </a:r>
                      <a:r>
                        <a:rPr kumimoji="1" lang="en-US" altLang="zh-CN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2</a:t>
                      </a:r>
                      <a:r>
                        <a:rPr kumimoji="1" lang="el-GR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θ</a:t>
                      </a:r>
                      <a:r>
                        <a:rPr kumimoji="1" lang="en-US" altLang="zh-CN" sz="18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12</a:t>
                      </a:r>
                    </a:p>
                  </a:txBody>
                  <a:tcPr marL="91437" marR="91437" marT="45723" marB="45723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~7</a:t>
                      </a: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~0.7</a:t>
                      </a:r>
                      <a:r>
                        <a:rPr kumimoji="1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%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7" name="Rectangle 66"/>
          <p:cNvSpPr/>
          <p:nvPr/>
        </p:nvSpPr>
        <p:spPr>
          <a:xfrm>
            <a:off x="3744101" y="5563979"/>
            <a:ext cx="25351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better precision than for CKM matrix elements </a:t>
            </a:r>
            <a:endParaRPr lang="en-GB" dirty="0"/>
          </a:p>
        </p:txBody>
      </p:sp>
      <p:sp>
        <p:nvSpPr>
          <p:cNvPr id="68" name="Rectangle 67"/>
          <p:cNvSpPr/>
          <p:nvPr/>
        </p:nvSpPr>
        <p:spPr>
          <a:xfrm>
            <a:off x="0" y="1185653"/>
            <a:ext cx="3287710" cy="3200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1200"/>
              </a:spcBef>
              <a:buFont typeface="Arial"/>
              <a:buChar char="•"/>
            </a:pPr>
            <a:r>
              <a:rPr lang="en-GB" dirty="0"/>
              <a:t>First experiment to observe:</a:t>
            </a:r>
          </a:p>
          <a:p>
            <a:pPr marL="365125" lvl="1" indent="92075">
              <a:spcBef>
                <a:spcPts val="1200"/>
              </a:spcBef>
              <a:buFont typeface="Arial"/>
              <a:buChar char="•"/>
            </a:pPr>
            <a:r>
              <a:rPr lang="en-GB" dirty="0"/>
              <a:t>simultaneously “solar” and “atmospheric” oscillations</a:t>
            </a:r>
          </a:p>
          <a:p>
            <a:pPr marL="365125" lvl="1" indent="92075">
              <a:spcBef>
                <a:spcPts val="1200"/>
              </a:spcBef>
              <a:buFont typeface="Arial"/>
              <a:buChar char="•"/>
            </a:pPr>
            <a:r>
              <a:rPr lang="en-GB" dirty="0"/>
              <a:t>more than two cycles of neutrino oscillations</a:t>
            </a:r>
          </a:p>
          <a:p>
            <a:pPr marL="176213" indent="-176213">
              <a:spcBef>
                <a:spcPts val="1200"/>
              </a:spcBef>
              <a:buFont typeface="Arial"/>
              <a:buChar char="•"/>
            </a:pPr>
            <a:r>
              <a:rPr lang="en-GB" dirty="0"/>
              <a:t>Complementary to long baseline accelerator program</a:t>
            </a:r>
          </a:p>
          <a:p>
            <a:pPr marL="176213" indent="-176213">
              <a:spcBef>
                <a:spcPts val="1200"/>
              </a:spcBef>
              <a:buFont typeface="Arial"/>
              <a:buChar char="•"/>
            </a:pPr>
            <a:r>
              <a:rPr lang="en-GB" dirty="0"/>
              <a:t>Probing the </a:t>
            </a:r>
            <a:r>
              <a:rPr lang="en-GB" dirty="0" err="1"/>
              <a:t>unitarity</a:t>
            </a:r>
            <a:r>
              <a:rPr lang="en-GB" dirty="0"/>
              <a:t> of U</a:t>
            </a:r>
            <a:r>
              <a:rPr lang="en-GB" baseline="-25000" dirty="0"/>
              <a:t>PMNS</a:t>
            </a:r>
            <a:r>
              <a:rPr lang="en-GB" dirty="0"/>
              <a:t> to the sub-</a:t>
            </a:r>
            <a:r>
              <a:rPr lang="en-GB" dirty="0" err="1"/>
              <a:t>percent</a:t>
            </a:r>
            <a:r>
              <a:rPr lang="en-GB" dirty="0"/>
              <a:t> level!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0533549-DA94-B540-809A-FB8087E1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4CE137-8F47-CF48-95FC-D74FD7D21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113140651"/>
      </p:ext>
    </p:extLst>
  </p:cSld>
  <p:clrMapOvr>
    <a:masterClrMapping/>
  </p:clrMapOvr>
  <p:transition spd="med"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HST_SN_1987A_20th_anniversar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476" y="0"/>
            <a:ext cx="1416523" cy="1107267"/>
          </a:xfrm>
          <a:prstGeom prst="rect">
            <a:avLst/>
          </a:prstGeom>
        </p:spPr>
      </p:pic>
      <p:pic>
        <p:nvPicPr>
          <p:cNvPr id="4" name="Image 3" descr="CCEsup3_01-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6" y="962174"/>
            <a:ext cx="3037428" cy="280632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4350"/>
            <a:ext cx="3233571" cy="2984531"/>
          </a:xfrm>
          <a:prstGeom prst="rect">
            <a:avLst/>
          </a:prstGeom>
        </p:spPr>
      </p:pic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87973" y="7945"/>
            <a:ext cx="6978650" cy="857250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Supernovae explosions</a:t>
            </a:r>
            <a:endParaRPr lang="en-GB" sz="2800" dirty="0">
              <a:solidFill>
                <a:srgbClr val="008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B9C65-7665-A54F-8CC7-36F53A6B52DB}" type="slidenum">
              <a:rPr lang="en-GB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71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73665" y="1698210"/>
            <a:ext cx="1223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GB" sz="2000">
                <a:latin typeface="Times New Roman"/>
              </a:rPr>
              <a:t>SN1987A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191377" y="1255277"/>
            <a:ext cx="584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"/>
              </a:rPr>
              <a:t>5000 ν will be detected by JUNO if explosion at 10 </a:t>
            </a:r>
            <a:r>
              <a:rPr lang="en-GB" sz="2000" dirty="0" err="1">
                <a:solidFill>
                  <a:srgbClr val="0000FF"/>
                </a:solidFill>
                <a:latin typeface="Times New Roman"/>
              </a:rPr>
              <a:t>kpc</a:t>
            </a:r>
            <a:r>
              <a:rPr lang="en-GB" sz="2000" dirty="0">
                <a:solidFill>
                  <a:srgbClr val="0000FF"/>
                </a:solidFill>
                <a:latin typeface="Times New Roman"/>
              </a:rPr>
              <a:t> (centre of our galaxy)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"/>
              </a:rPr>
              <a:t>energy spectrum</a:t>
            </a:r>
          </a:p>
          <a:p>
            <a:pPr marL="800100" lvl="1" indent="-342900">
              <a:buFont typeface="Arial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"/>
              </a:rPr>
              <a:t>time distribution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"/>
              </a:rPr>
              <a:t>better understanding of the explosion mechanisms</a:t>
            </a: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"/>
              </a:rPr>
              <a:t>detection of relic neutrinos produced by previous  explosions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169" y="3810298"/>
            <a:ext cx="5034919" cy="281028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323638" y="4540562"/>
            <a:ext cx="1310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GB" sz="2000" dirty="0">
                <a:latin typeface="Times New Roman"/>
              </a:rPr>
              <a:t>in 10 years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90BDA2C-F33B-C449-93BA-05E6F017C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4ABF593-C360-314C-B731-5BD1B9D7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351251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7882411" cy="1143000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Geo-neutrinos in JUNO</a:t>
            </a:r>
            <a:endParaRPr lang="en-GB" sz="2800" dirty="0">
              <a:solidFill>
                <a:srgbClr val="008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B9C65-7665-A54F-8CC7-36F53A6B52DB}" type="slidenum">
              <a:rPr lang="en-GB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72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24" name="Grouper 23"/>
          <p:cNvGrpSpPr/>
          <p:nvPr/>
        </p:nvGrpSpPr>
        <p:grpSpPr>
          <a:xfrm>
            <a:off x="150893" y="1217485"/>
            <a:ext cx="4374803" cy="3549012"/>
            <a:chOff x="210628" y="1371600"/>
            <a:chExt cx="5723447" cy="4876400"/>
          </a:xfrm>
        </p:grpSpPr>
        <p:pic>
          <p:nvPicPr>
            <p:cNvPr id="25" name="Picture 5" descr="9%RH)HFL]KC@}UQ7XLTFP%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371600"/>
              <a:ext cx="5324475" cy="450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6"/>
            <p:cNvSpPr>
              <a:spLocks noChangeArrowheads="1"/>
            </p:cNvSpPr>
            <p:nvPr/>
          </p:nvSpPr>
          <p:spPr bwMode="auto">
            <a:xfrm rot="16200000">
              <a:off x="-986281" y="2810952"/>
              <a:ext cx="2796476" cy="402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zh-CN" sz="1400" b="1" kern="0">
                  <a:solidFill>
                    <a:sysClr val="windowText" lastClr="000000"/>
                  </a:solidFill>
                </a:rPr>
                <a:t>Events/10keV(10</a:t>
              </a:r>
              <a:r>
                <a:rPr lang="en-GB" altLang="zh-CN" sz="1400" b="1" kern="0" baseline="30000">
                  <a:solidFill>
                    <a:sysClr val="windowText" lastClr="000000"/>
                  </a:solidFill>
                </a:rPr>
                <a:t>32</a:t>
              </a:r>
              <a:r>
                <a:rPr lang="en-GB" altLang="zh-CN" sz="1400" b="1" kern="0">
                  <a:solidFill>
                    <a:sysClr val="windowText" lastClr="000000"/>
                  </a:solidFill>
                </a:rPr>
                <a:t> p y) </a:t>
              </a:r>
              <a:r>
                <a:rPr lang="en-GB" altLang="zh-CN" sz="1400" b="1" kern="0" baseline="30000">
                  <a:solidFill>
                    <a:sysClr val="windowText" lastClr="000000"/>
                  </a:solidFill>
                </a:rPr>
                <a:t>-1</a:t>
              </a:r>
            </a:p>
          </p:txBody>
        </p:sp>
        <p:sp>
          <p:nvSpPr>
            <p:cNvPr id="27" name="Rectangle 7"/>
            <p:cNvSpPr>
              <a:spLocks noChangeArrowheads="1"/>
            </p:cNvSpPr>
            <p:nvPr/>
          </p:nvSpPr>
          <p:spPr bwMode="auto">
            <a:xfrm>
              <a:off x="1981199" y="5867399"/>
              <a:ext cx="2517351" cy="380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en-GB" altLang="zh-CN" sz="1200" b="1" kern="0">
                  <a:solidFill>
                    <a:sysClr val="windowText" lastClr="000000"/>
                  </a:solidFill>
                  <a:latin typeface="Times New Roman" charset="0"/>
                  <a:ea typeface="楷体_GB2312" charset="0"/>
                  <a:cs typeface="楷体_GB2312" charset="0"/>
                </a:rPr>
                <a:t>Neutrino Energy</a:t>
              </a:r>
              <a:r>
                <a:rPr lang="zh-CN" altLang="en-GB" sz="1200" b="1" kern="0">
                  <a:solidFill>
                    <a:sysClr val="windowText" lastClr="000000"/>
                  </a:solidFill>
                  <a:latin typeface="Times New Roman" charset="0"/>
                  <a:ea typeface="楷体_GB2312" charset="0"/>
                  <a:cs typeface="楷体_GB2312" charset="0"/>
                </a:rPr>
                <a:t>（</a:t>
              </a:r>
              <a:r>
                <a:rPr lang="en-GB" altLang="zh-CN" sz="1200" b="1" kern="0">
                  <a:solidFill>
                    <a:sysClr val="windowText" lastClr="000000"/>
                  </a:solidFill>
                  <a:latin typeface="Times New Roman" charset="0"/>
                  <a:ea typeface="楷体_GB2312" charset="0"/>
                  <a:cs typeface="楷体_GB2312" charset="0"/>
                </a:rPr>
                <a:t>MeV</a:t>
              </a:r>
              <a:r>
                <a:rPr lang="zh-CN" altLang="en-GB" sz="1200" b="1" kern="0">
                  <a:solidFill>
                    <a:sysClr val="windowText" lastClr="000000"/>
                  </a:solidFill>
                  <a:latin typeface="Times New Roman" charset="0"/>
                  <a:ea typeface="楷体_GB2312" charset="0"/>
                  <a:cs typeface="楷体_GB2312" charset="0"/>
                </a:rPr>
                <a:t>） </a:t>
              </a:r>
              <a:endParaRPr lang="en-GB" altLang="zh-CN" sz="1200" b="1" kern="0">
                <a:solidFill>
                  <a:sysClr val="windowText" lastClr="000000"/>
                </a:solidFill>
                <a:latin typeface="Times New Roman" charset="0"/>
                <a:ea typeface="楷体_GB2312" charset="0"/>
                <a:cs typeface="楷体_GB2312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423102" y="972293"/>
            <a:ext cx="2859281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84150" indent="-184150"/>
            <a:r>
              <a:rPr lang="en-GB" sz="2000" dirty="0">
                <a:latin typeface="Times New Roman"/>
              </a:rPr>
              <a:t>JUNO ~700/year</a:t>
            </a:r>
          </a:p>
          <a:p>
            <a:pPr marL="184150" indent="-184150"/>
            <a:r>
              <a:rPr lang="en-GB" sz="2000" dirty="0" err="1">
                <a:latin typeface="Times New Roman"/>
              </a:rPr>
              <a:t>Kamland</a:t>
            </a:r>
            <a:r>
              <a:rPr lang="en-GB" sz="2000" dirty="0">
                <a:latin typeface="Times New Roman"/>
              </a:rPr>
              <a:t> 116/10 years</a:t>
            </a:r>
          </a:p>
          <a:p>
            <a:pPr marL="184150" indent="-184150"/>
            <a:r>
              <a:rPr lang="en-GB" sz="2000" dirty="0" err="1">
                <a:latin typeface="Times New Roman"/>
              </a:rPr>
              <a:t>Borexino</a:t>
            </a:r>
            <a:r>
              <a:rPr lang="en-GB" sz="2000" dirty="0">
                <a:latin typeface="Times New Roman"/>
              </a:rPr>
              <a:t> 14.3/5 years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2487" y="5259911"/>
            <a:ext cx="3870971" cy="1015663"/>
          </a:xfrm>
          <a:prstGeom prst="rect">
            <a:avLst/>
          </a:prstGeom>
          <a:ln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184150" indent="-184150"/>
            <a:r>
              <a:rPr lang="en-GB" sz="2000" dirty="0">
                <a:solidFill>
                  <a:srgbClr val="0000FF"/>
                </a:solidFill>
                <a:latin typeface="Times New Roman"/>
              </a:rPr>
              <a:t>1.8-3.4MeV</a:t>
            </a:r>
          </a:p>
          <a:p>
            <a:pPr marL="446088" lvl="1" indent="-179388"/>
            <a:r>
              <a:rPr lang="en-GB" sz="2000" dirty="0">
                <a:solidFill>
                  <a:srgbClr val="0000FF"/>
                </a:solidFill>
                <a:latin typeface="Times New Roman"/>
              </a:rPr>
              <a:t>Reactor Neutrinos: 14±0.14/day</a:t>
            </a:r>
          </a:p>
          <a:p>
            <a:pPr marL="446088" lvl="1" indent="-179388"/>
            <a:r>
              <a:rPr lang="en-GB" sz="2000" dirty="0">
                <a:solidFill>
                  <a:srgbClr val="0000FF"/>
                </a:solidFill>
                <a:latin typeface="Times New Roman"/>
              </a:rPr>
              <a:t>Geo-neutrinos 2±0.5/day</a:t>
            </a:r>
            <a:endParaRPr lang="en-GB" sz="2000" dirty="0">
              <a:latin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84873" y="2086308"/>
            <a:ext cx="44919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" indent="-184150"/>
            <a:r>
              <a:rPr lang="en-GB" sz="2000" dirty="0" err="1">
                <a:latin typeface="Times New Roman"/>
              </a:rPr>
              <a:t>KamLAND</a:t>
            </a:r>
            <a:r>
              <a:rPr lang="en-GB" sz="2000" dirty="0">
                <a:latin typeface="Times New Roman"/>
              </a:rPr>
              <a:t>: 30±7 TNU</a:t>
            </a:r>
          </a:p>
          <a:p>
            <a:pPr marL="184150" indent="-184150"/>
            <a:r>
              <a:rPr lang="en-GB" sz="2000" dirty="0" err="1">
                <a:latin typeface="Times New Roman"/>
              </a:rPr>
              <a:t>Borexino</a:t>
            </a:r>
            <a:r>
              <a:rPr lang="en-GB" sz="2000" dirty="0">
                <a:latin typeface="Times New Roman"/>
              </a:rPr>
              <a:t>: 38.8±12.0 TNU</a:t>
            </a:r>
            <a:r>
              <a:rPr lang="en-GB" sz="2000" i="1" dirty="0">
                <a:latin typeface="Times New Roman"/>
              </a:rPr>
              <a:t> </a:t>
            </a:r>
            <a:endParaRPr lang="en-GB" sz="2000" dirty="0">
              <a:latin typeface="Times New Roman"/>
            </a:endParaRPr>
          </a:p>
          <a:p>
            <a:pPr marL="184150" indent="-184150"/>
            <a:r>
              <a:rPr lang="en-GB" sz="2000" dirty="0">
                <a:latin typeface="Times New Roman"/>
              </a:rPr>
              <a:t>JUNO:</a:t>
            </a:r>
          </a:p>
          <a:p>
            <a:pPr marL="444500" lvl="1" indent="-173038"/>
            <a:r>
              <a:rPr lang="en-GB" sz="2000" dirty="0">
                <a:latin typeface="Times New Roman"/>
              </a:rPr>
              <a:t>reach an uncertainty of 3 TNU</a:t>
            </a:r>
          </a:p>
          <a:p>
            <a:pPr marL="444500" lvl="1" indent="-173038"/>
            <a:r>
              <a:rPr lang="en-GB" sz="2000" dirty="0">
                <a:latin typeface="Times New Roman"/>
              </a:rPr>
              <a:t>large background from reactors</a:t>
            </a:r>
          </a:p>
          <a:p>
            <a:pPr marL="444500" lvl="1" indent="-173038"/>
            <a:r>
              <a:rPr lang="en-GB" sz="2000" dirty="0">
                <a:latin typeface="Times New Roman"/>
              </a:rPr>
              <a:t>Aim: 37 ±</a:t>
            </a:r>
            <a:r>
              <a:rPr lang="en-GB" sz="2000" b="1" dirty="0">
                <a:latin typeface="Times New Roman"/>
              </a:rPr>
              <a:t>10% (stat.) ±10% (syst.)</a:t>
            </a:r>
            <a:r>
              <a:rPr lang="en-GB" sz="2000" dirty="0">
                <a:latin typeface="Times New Roman"/>
              </a:rPr>
              <a:t> </a:t>
            </a:r>
          </a:p>
        </p:txBody>
      </p:sp>
      <p:pic>
        <p:nvPicPr>
          <p:cNvPr id="4" name="Image 3" descr="Geoneutrino_signal_prediction_-_rotating_glob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142" y="4064105"/>
            <a:ext cx="2661259" cy="22114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88894" y="6302843"/>
            <a:ext cx="41571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sz="1400" dirty="0">
                <a:latin typeface="Times New Roman"/>
              </a:rPr>
              <a:t>(TNU ~ number of  detected ν/year/</a:t>
            </a:r>
            <a:r>
              <a:rPr lang="en-GB" sz="1400" dirty="0" err="1">
                <a:latin typeface="Times New Roman"/>
              </a:rPr>
              <a:t>kt</a:t>
            </a:r>
            <a:r>
              <a:rPr lang="en-GB" sz="1400" dirty="0">
                <a:latin typeface="Times New Roman"/>
              </a:rPr>
              <a:t> LS (IBD, 10</a:t>
            </a:r>
            <a:r>
              <a:rPr lang="en-GB" sz="1400" baseline="30000" dirty="0">
                <a:latin typeface="Times New Roman"/>
              </a:rPr>
              <a:t>32</a:t>
            </a:r>
            <a:r>
              <a:rPr lang="en-GB" sz="1400" dirty="0">
                <a:latin typeface="Times New Roman"/>
              </a:rPr>
              <a:t> p)</a:t>
            </a:r>
            <a:endParaRPr lang="en-GB" sz="1400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B18505D-62C1-614A-A213-72A3B3DBA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E1F546D-A54E-C74B-8CC6-DC29B9B79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348692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 dirty="0">
                <a:solidFill>
                  <a:srgbClr val="C00000"/>
                </a:solidFill>
              </a:rPr>
              <a:t>Signal Rate in JUNO detector</a:t>
            </a:r>
            <a:endParaRPr lang="zh-CN" altLang="en-US" sz="4000" dirty="0">
              <a:solidFill>
                <a:srgbClr val="C00000"/>
              </a:solidFill>
            </a:endParaRPr>
          </a:p>
        </p:txBody>
      </p:sp>
      <p:pic>
        <p:nvPicPr>
          <p:cNvPr id="1025" name="Picture 1" descr="C:\Users\universeren\AppData\Roaming\Tencent\Users\3763725\QQ\WinTemp\RichOle\%)7~M5GC5T8_EHGYIMM@N}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111865"/>
            <a:ext cx="7949678" cy="548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4EE9A-7ECF-1547-B914-AE0426C9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D4984-D4FF-7746-9D76-E032A488A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64237-72A7-6148-BB22-4AB5B9E19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C4DF7-0DD0-B344-8E4F-80E1F3E8FD03}" type="slidenum">
              <a:rPr lang="fr-FR" smtClean="0"/>
              <a:pPr>
                <a:defRPr/>
              </a:pPr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9894179"/>
      </p:ext>
    </p:extLst>
  </p:cSld>
  <p:clrMapOvr>
    <a:masterClrMapping/>
  </p:clrMapOvr>
  <p:transition spd="med">
    <p:rand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3123" rIns="0" bIns="0" rtlCol="0">
            <a:spAutoFit/>
          </a:bodyPr>
          <a:lstStyle/>
          <a:p>
            <a:r>
              <a:rPr dirty="0">
                <a:solidFill>
                  <a:srgbClr val="C00000"/>
                </a:solidFill>
              </a:rPr>
              <a:t>Milestones &amp; Schedule</a:t>
            </a:r>
          </a:p>
        </p:txBody>
      </p:sp>
      <p:sp>
        <p:nvSpPr>
          <p:cNvPr id="3" name="object 3"/>
          <p:cNvSpPr/>
          <p:nvPr/>
        </p:nvSpPr>
        <p:spPr>
          <a:xfrm>
            <a:off x="158926" y="4936606"/>
            <a:ext cx="1157395" cy="0"/>
          </a:xfrm>
          <a:custGeom>
            <a:avLst/>
            <a:gdLst/>
            <a:ahLst/>
            <a:cxnLst/>
            <a:rect l="l" t="t" r="r" b="b"/>
            <a:pathLst>
              <a:path w="1276350">
                <a:moveTo>
                  <a:pt x="0" y="0"/>
                </a:moveTo>
                <a:lnTo>
                  <a:pt x="1276350" y="0"/>
                </a:lnTo>
              </a:path>
            </a:pathLst>
          </a:custGeom>
          <a:ln w="76194">
            <a:solidFill>
              <a:srgbClr val="006A6A"/>
            </a:solidFill>
          </a:ln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03653" y="4835178"/>
            <a:ext cx="161229" cy="201706"/>
          </a:xfrm>
          <a:custGeom>
            <a:avLst/>
            <a:gdLst/>
            <a:ahLst/>
            <a:cxnLst/>
            <a:rect l="l" t="t" r="r" b="b"/>
            <a:pathLst>
              <a:path w="177800" h="222250">
                <a:moveTo>
                  <a:pt x="0" y="0"/>
                </a:moveTo>
                <a:lnTo>
                  <a:pt x="0" y="222250"/>
                </a:lnTo>
                <a:lnTo>
                  <a:pt x="177800" y="110489"/>
                </a:lnTo>
                <a:lnTo>
                  <a:pt x="0" y="0"/>
                </a:lnTo>
                <a:close/>
              </a:path>
            </a:pathLst>
          </a:custGeom>
          <a:solidFill>
            <a:srgbClr val="006A6A"/>
          </a:solid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8926" y="4936607"/>
            <a:ext cx="79462" cy="58782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7122" y="5063000"/>
            <a:ext cx="39673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200" i="0" spc="-5" dirty="0">
                <a:latin typeface="+mn-lt"/>
                <a:cs typeface="Arial"/>
              </a:rPr>
              <a:t>2014:</a:t>
            </a:r>
            <a:endParaRPr sz="1200" i="0">
              <a:latin typeface="+mn-lt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8388" y="5397255"/>
            <a:ext cx="1281774" cy="833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970" marR="4608" indent="-171450">
              <a:lnSpc>
                <a:spcPts val="1315"/>
              </a:lnSpc>
              <a:buFont typeface="Wingdings" pitchFamily="2" charset="2"/>
              <a:buChar char="l"/>
            </a:pPr>
            <a:r>
              <a:rPr sz="1200" i="0" spc="-14" dirty="0">
                <a:latin typeface="+mn-lt"/>
                <a:cs typeface="Arial"/>
              </a:rPr>
              <a:t>Inte</a:t>
            </a:r>
            <a:r>
              <a:rPr sz="1200" i="0" spc="-5" dirty="0">
                <a:latin typeface="+mn-lt"/>
                <a:cs typeface="Arial"/>
              </a:rPr>
              <a:t>rnationa</a:t>
            </a:r>
            <a:r>
              <a:rPr sz="1200" i="0" dirty="0">
                <a:latin typeface="+mn-lt"/>
                <a:cs typeface="Arial"/>
              </a:rPr>
              <a:t>l c</a:t>
            </a:r>
            <a:r>
              <a:rPr sz="1200" i="0" spc="-5" dirty="0">
                <a:latin typeface="+mn-lt"/>
                <a:cs typeface="Arial"/>
              </a:rPr>
              <a:t>o</a:t>
            </a:r>
            <a:r>
              <a:rPr sz="1200" i="0" spc="-9" dirty="0">
                <a:latin typeface="+mn-lt"/>
                <a:cs typeface="Arial"/>
              </a:rPr>
              <a:t>l</a:t>
            </a:r>
            <a:r>
              <a:rPr sz="1200" i="0" spc="-5" dirty="0">
                <a:latin typeface="+mn-lt"/>
                <a:cs typeface="Arial"/>
              </a:rPr>
              <a:t>laboratio</a:t>
            </a:r>
            <a:r>
              <a:rPr sz="1200" i="0" dirty="0">
                <a:latin typeface="+mn-lt"/>
                <a:cs typeface="Arial"/>
              </a:rPr>
              <a:t>n </a:t>
            </a:r>
            <a:r>
              <a:rPr sz="1200" i="0" spc="-5" dirty="0">
                <a:latin typeface="+mn-lt"/>
                <a:cs typeface="Arial"/>
              </a:rPr>
              <a:t>est</a:t>
            </a:r>
            <a:r>
              <a:rPr sz="1200" i="0" spc="-14" dirty="0">
                <a:latin typeface="+mn-lt"/>
                <a:cs typeface="Arial"/>
              </a:rPr>
              <a:t>a</a:t>
            </a:r>
            <a:r>
              <a:rPr sz="1200" i="0" spc="-5" dirty="0">
                <a:latin typeface="+mn-lt"/>
                <a:cs typeface="Arial"/>
              </a:rPr>
              <a:t>b</a:t>
            </a:r>
            <a:r>
              <a:rPr sz="1200" i="0" spc="-9" dirty="0">
                <a:latin typeface="+mn-lt"/>
                <a:cs typeface="Arial"/>
              </a:rPr>
              <a:t>l</a:t>
            </a:r>
            <a:r>
              <a:rPr sz="1200" i="0" spc="-5" dirty="0">
                <a:latin typeface="+mn-lt"/>
                <a:cs typeface="Arial"/>
              </a:rPr>
              <a:t>ishe</a:t>
            </a:r>
            <a:r>
              <a:rPr sz="1200" i="0" dirty="0">
                <a:latin typeface="+mn-lt"/>
                <a:cs typeface="Arial"/>
              </a:rPr>
              <a:t>d </a:t>
            </a:r>
            <a:endParaRPr lang="en-US" sz="1200" i="0" dirty="0">
              <a:latin typeface="+mn-lt"/>
              <a:cs typeface="Arial"/>
            </a:endParaRPr>
          </a:p>
          <a:p>
            <a:pPr marL="182970" marR="4608" indent="-171450">
              <a:lnSpc>
                <a:spcPts val="1315"/>
              </a:lnSpc>
              <a:buFont typeface="Wingdings" pitchFamily="2" charset="2"/>
              <a:buChar char="l"/>
            </a:pPr>
            <a:r>
              <a:rPr sz="1200" i="0" spc="-18" dirty="0">
                <a:latin typeface="+mn-lt"/>
                <a:cs typeface="Arial"/>
              </a:rPr>
              <a:t>S</a:t>
            </a:r>
            <a:r>
              <a:rPr sz="1200" i="0" spc="-14" dirty="0">
                <a:latin typeface="+mn-lt"/>
                <a:cs typeface="Arial"/>
              </a:rPr>
              <a:t>ta</a:t>
            </a:r>
            <a:r>
              <a:rPr sz="1200" i="0" spc="-5" dirty="0">
                <a:latin typeface="+mn-lt"/>
                <a:cs typeface="Arial"/>
              </a:rPr>
              <a:t>rt </a:t>
            </a:r>
            <a:r>
              <a:rPr sz="1200" i="0" dirty="0">
                <a:latin typeface="+mn-lt"/>
                <a:cs typeface="Arial"/>
              </a:rPr>
              <a:t>civil c</a:t>
            </a:r>
            <a:r>
              <a:rPr sz="1200" i="0" spc="-5" dirty="0">
                <a:latin typeface="+mn-lt"/>
                <a:cs typeface="Arial"/>
              </a:rPr>
              <a:t>on</a:t>
            </a:r>
            <a:r>
              <a:rPr sz="1200" i="0" spc="-14" dirty="0">
                <a:latin typeface="+mn-lt"/>
                <a:cs typeface="Arial"/>
              </a:rPr>
              <a:t>s</a:t>
            </a:r>
            <a:r>
              <a:rPr sz="1200" i="0" spc="-9" dirty="0">
                <a:latin typeface="+mn-lt"/>
                <a:cs typeface="Arial"/>
              </a:rPr>
              <a:t>t</a:t>
            </a:r>
            <a:r>
              <a:rPr sz="1200" i="0" dirty="0">
                <a:latin typeface="+mn-lt"/>
                <a:cs typeface="Arial"/>
              </a:rPr>
              <a:t>r</a:t>
            </a:r>
            <a:r>
              <a:rPr sz="1200" i="0" spc="-5" dirty="0">
                <a:latin typeface="+mn-lt"/>
                <a:cs typeface="Arial"/>
              </a:rPr>
              <a:t>u</a:t>
            </a:r>
            <a:r>
              <a:rPr sz="1200" i="0" spc="-14" dirty="0">
                <a:latin typeface="+mn-lt"/>
                <a:cs typeface="Arial"/>
              </a:rPr>
              <a:t>c</a:t>
            </a:r>
            <a:r>
              <a:rPr sz="1200" i="0" spc="-5" dirty="0">
                <a:latin typeface="+mn-lt"/>
                <a:cs typeface="Arial"/>
              </a:rPr>
              <a:t>tio</a:t>
            </a:r>
            <a:r>
              <a:rPr sz="1200" i="0" dirty="0">
                <a:latin typeface="+mn-lt"/>
                <a:cs typeface="Arial"/>
              </a:rPr>
              <a:t>n</a:t>
            </a:r>
          </a:p>
        </p:txBody>
      </p:sp>
      <p:sp>
        <p:nvSpPr>
          <p:cNvPr id="10" name="object 10"/>
          <p:cNvSpPr/>
          <p:nvPr/>
        </p:nvSpPr>
        <p:spPr>
          <a:xfrm>
            <a:off x="157774" y="4904335"/>
            <a:ext cx="1144727" cy="8298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81965" y="4281928"/>
            <a:ext cx="1158547" cy="0"/>
          </a:xfrm>
          <a:custGeom>
            <a:avLst/>
            <a:gdLst/>
            <a:ahLst/>
            <a:cxnLst/>
            <a:rect l="l" t="t" r="r" b="b"/>
            <a:pathLst>
              <a:path w="1277620">
                <a:moveTo>
                  <a:pt x="0" y="0"/>
                </a:moveTo>
                <a:lnTo>
                  <a:pt x="1277620" y="0"/>
                </a:lnTo>
              </a:path>
            </a:pathLst>
          </a:custGeom>
          <a:ln w="76194">
            <a:solidFill>
              <a:srgbClr val="006A6A"/>
            </a:solidFill>
          </a:ln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26691" y="4180498"/>
            <a:ext cx="161229" cy="201706"/>
          </a:xfrm>
          <a:custGeom>
            <a:avLst/>
            <a:gdLst/>
            <a:ahLst/>
            <a:cxnLst/>
            <a:rect l="l" t="t" r="r" b="b"/>
            <a:pathLst>
              <a:path w="177800" h="222250">
                <a:moveTo>
                  <a:pt x="0" y="0"/>
                </a:moveTo>
                <a:lnTo>
                  <a:pt x="0" y="222250"/>
                </a:lnTo>
                <a:lnTo>
                  <a:pt x="177800" y="110490"/>
                </a:lnTo>
                <a:lnTo>
                  <a:pt x="0" y="0"/>
                </a:lnTo>
                <a:close/>
              </a:path>
            </a:pathLst>
          </a:custGeom>
          <a:solidFill>
            <a:srgbClr val="006A6A"/>
          </a:solid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81965" y="4281928"/>
            <a:ext cx="80615" cy="58782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20162" y="4408321"/>
            <a:ext cx="39673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200" i="0" spc="-5" dirty="0">
                <a:latin typeface="+mn-lt"/>
                <a:cs typeface="Arial"/>
              </a:rPr>
              <a:t>2015:</a:t>
            </a:r>
            <a:endParaRPr sz="1200" i="0">
              <a:latin typeface="+mn-lt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681849" y="4653136"/>
            <a:ext cx="1257128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970" marR="4608" indent="-171450">
              <a:lnSpc>
                <a:spcPts val="1315"/>
              </a:lnSpc>
              <a:buFont typeface="Wingdings" pitchFamily="2" charset="2"/>
              <a:buChar char="l"/>
            </a:pPr>
            <a:r>
              <a:rPr sz="1200" i="0" spc="-18" dirty="0">
                <a:latin typeface="+mn-lt"/>
                <a:cs typeface="Arial"/>
              </a:rPr>
              <a:t>P</a:t>
            </a:r>
            <a:r>
              <a:rPr sz="1200" i="0" spc="-5" dirty="0">
                <a:latin typeface="+mn-lt"/>
                <a:cs typeface="Arial"/>
              </a:rPr>
              <a:t>M</a:t>
            </a:r>
            <a:r>
              <a:rPr sz="1200" i="0" spc="-9" dirty="0">
                <a:latin typeface="+mn-lt"/>
                <a:cs typeface="Arial"/>
              </a:rPr>
              <a:t>T</a:t>
            </a:r>
            <a:r>
              <a:rPr sz="1200" i="0" spc="-27" dirty="0">
                <a:latin typeface="+mn-lt"/>
                <a:cs typeface="Arial"/>
              </a:rPr>
              <a:t> </a:t>
            </a:r>
            <a:r>
              <a:rPr sz="1200" i="0" spc="-5" dirty="0">
                <a:latin typeface="+mn-lt"/>
                <a:cs typeface="Arial"/>
              </a:rPr>
              <a:t>produ</a:t>
            </a:r>
            <a:r>
              <a:rPr sz="1200" i="0" dirty="0">
                <a:latin typeface="+mn-lt"/>
                <a:cs typeface="Arial"/>
              </a:rPr>
              <a:t>cti</a:t>
            </a:r>
            <a:r>
              <a:rPr sz="1200" i="0" spc="-5" dirty="0">
                <a:latin typeface="+mn-lt"/>
                <a:cs typeface="Arial"/>
              </a:rPr>
              <a:t>o</a:t>
            </a:r>
            <a:r>
              <a:rPr sz="1200" i="0" dirty="0">
                <a:latin typeface="+mn-lt"/>
                <a:cs typeface="Arial"/>
              </a:rPr>
              <a:t>n </a:t>
            </a:r>
            <a:r>
              <a:rPr sz="1200" i="0" spc="-5" dirty="0">
                <a:latin typeface="+mn-lt"/>
                <a:cs typeface="Arial"/>
              </a:rPr>
              <a:t>l</a:t>
            </a:r>
            <a:r>
              <a:rPr sz="1200" i="0" spc="-9" dirty="0">
                <a:latin typeface="+mn-lt"/>
                <a:cs typeface="Arial"/>
              </a:rPr>
              <a:t>i</a:t>
            </a:r>
            <a:r>
              <a:rPr sz="1200" i="0" spc="-5" dirty="0">
                <a:latin typeface="+mn-lt"/>
                <a:cs typeface="Arial"/>
              </a:rPr>
              <a:t>n</a:t>
            </a:r>
            <a:r>
              <a:rPr sz="1200" i="0" dirty="0">
                <a:latin typeface="+mn-lt"/>
                <a:cs typeface="Arial"/>
              </a:rPr>
              <a:t>e</a:t>
            </a:r>
            <a:r>
              <a:rPr sz="1200" i="0" spc="-5" dirty="0">
                <a:latin typeface="+mn-lt"/>
                <a:cs typeface="Arial"/>
              </a:rPr>
              <a:t> </a:t>
            </a:r>
            <a:r>
              <a:rPr sz="1200" i="0" dirty="0">
                <a:latin typeface="+mn-lt"/>
                <a:cs typeface="Arial"/>
              </a:rPr>
              <a:t>s</a:t>
            </a:r>
            <a:r>
              <a:rPr sz="1200" i="0" spc="-5" dirty="0">
                <a:latin typeface="+mn-lt"/>
                <a:cs typeface="Arial"/>
              </a:rPr>
              <a:t>e</a:t>
            </a:r>
            <a:r>
              <a:rPr sz="1200" i="0" spc="-14" dirty="0">
                <a:latin typeface="+mn-lt"/>
                <a:cs typeface="Arial"/>
              </a:rPr>
              <a:t>tu</a:t>
            </a:r>
            <a:r>
              <a:rPr sz="1200" i="0" dirty="0">
                <a:latin typeface="+mn-lt"/>
                <a:cs typeface="Arial"/>
              </a:rPr>
              <a:t>p</a:t>
            </a:r>
          </a:p>
          <a:p>
            <a:pPr marL="182970" indent="-171450">
              <a:lnSpc>
                <a:spcPts val="1288"/>
              </a:lnSpc>
              <a:buFont typeface="Wingdings" pitchFamily="2" charset="2"/>
              <a:buChar char="l"/>
            </a:pPr>
            <a:r>
              <a:rPr sz="1200" i="0" spc="-9" dirty="0">
                <a:latin typeface="+mn-lt"/>
                <a:cs typeface="Arial"/>
              </a:rPr>
              <a:t>C</a:t>
            </a:r>
            <a:r>
              <a:rPr sz="1200" i="0" dirty="0">
                <a:latin typeface="+mn-lt"/>
                <a:cs typeface="Arial"/>
              </a:rPr>
              <a:t>D</a:t>
            </a:r>
            <a:r>
              <a:rPr sz="1200" i="0" spc="-5" dirty="0">
                <a:latin typeface="+mn-lt"/>
                <a:cs typeface="Arial"/>
              </a:rPr>
              <a:t> par</a:t>
            </a:r>
            <a:r>
              <a:rPr sz="1200" i="0" spc="-9" dirty="0">
                <a:latin typeface="+mn-lt"/>
                <a:cs typeface="Arial"/>
              </a:rPr>
              <a:t>ts</a:t>
            </a:r>
            <a:r>
              <a:rPr sz="1200" i="0" spc="-5" dirty="0">
                <a:latin typeface="+mn-lt"/>
                <a:cs typeface="Arial"/>
              </a:rPr>
              <a:t> R</a:t>
            </a:r>
            <a:r>
              <a:rPr sz="1200" i="0" spc="-9" dirty="0">
                <a:latin typeface="+mn-lt"/>
                <a:cs typeface="Arial"/>
              </a:rPr>
              <a:t>&amp;</a:t>
            </a:r>
            <a:r>
              <a:rPr sz="1200" i="0" dirty="0">
                <a:latin typeface="+mn-lt"/>
                <a:cs typeface="Arial"/>
              </a:rPr>
              <a:t>D</a:t>
            </a:r>
          </a:p>
        </p:txBody>
      </p:sp>
      <p:sp>
        <p:nvSpPr>
          <p:cNvPr id="18" name="object 18"/>
          <p:cNvSpPr/>
          <p:nvPr/>
        </p:nvSpPr>
        <p:spPr>
          <a:xfrm>
            <a:off x="1381965" y="4249655"/>
            <a:ext cx="1144727" cy="8298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05003" y="3626095"/>
            <a:ext cx="1158547" cy="0"/>
          </a:xfrm>
          <a:custGeom>
            <a:avLst/>
            <a:gdLst/>
            <a:ahLst/>
            <a:cxnLst/>
            <a:rect l="l" t="t" r="r" b="b"/>
            <a:pathLst>
              <a:path w="1277620">
                <a:moveTo>
                  <a:pt x="0" y="0"/>
                </a:moveTo>
                <a:lnTo>
                  <a:pt x="1277620" y="0"/>
                </a:lnTo>
              </a:path>
            </a:pathLst>
          </a:custGeom>
          <a:ln w="76194">
            <a:solidFill>
              <a:srgbClr val="006A6A"/>
            </a:solidFill>
          </a:ln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49731" y="3525818"/>
            <a:ext cx="161229" cy="201706"/>
          </a:xfrm>
          <a:custGeom>
            <a:avLst/>
            <a:gdLst/>
            <a:ahLst/>
            <a:cxnLst/>
            <a:rect l="l" t="t" r="r" b="b"/>
            <a:pathLst>
              <a:path w="177800" h="222250">
                <a:moveTo>
                  <a:pt x="0" y="0"/>
                </a:moveTo>
                <a:lnTo>
                  <a:pt x="0" y="222250"/>
                </a:lnTo>
                <a:lnTo>
                  <a:pt x="177800" y="110490"/>
                </a:lnTo>
                <a:lnTo>
                  <a:pt x="0" y="0"/>
                </a:lnTo>
                <a:close/>
              </a:path>
            </a:pathLst>
          </a:custGeom>
          <a:solidFill>
            <a:srgbClr val="006A6A"/>
          </a:solid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5002" y="3627248"/>
            <a:ext cx="80615" cy="58782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43200" y="3753642"/>
            <a:ext cx="39673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200" i="0" spc="-5" dirty="0">
                <a:latin typeface="+mn-lt"/>
                <a:cs typeface="Arial"/>
              </a:rPr>
              <a:t>2016:</a:t>
            </a:r>
            <a:endParaRPr sz="1200" i="0">
              <a:latin typeface="+mn-lt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38977" y="4087897"/>
            <a:ext cx="121066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970" marR="4608" indent="-171450">
              <a:lnSpc>
                <a:spcPts val="1315"/>
              </a:lnSpc>
              <a:buFont typeface="Wingdings" pitchFamily="2" charset="2"/>
              <a:buChar char="l"/>
            </a:pPr>
            <a:r>
              <a:rPr sz="1200" i="0" spc="-18" dirty="0">
                <a:latin typeface="+mn-lt"/>
                <a:cs typeface="Arial"/>
              </a:rPr>
              <a:t>S</a:t>
            </a:r>
            <a:r>
              <a:rPr sz="1200" i="0" spc="-14" dirty="0">
                <a:latin typeface="+mn-lt"/>
                <a:cs typeface="Arial"/>
              </a:rPr>
              <a:t>ta</a:t>
            </a:r>
            <a:r>
              <a:rPr sz="1200" i="0" spc="-5" dirty="0">
                <a:latin typeface="+mn-lt"/>
                <a:cs typeface="Arial"/>
              </a:rPr>
              <a:t>rt </a:t>
            </a:r>
            <a:r>
              <a:rPr sz="1200" i="0" spc="-9" dirty="0">
                <a:latin typeface="+mn-lt"/>
                <a:cs typeface="Arial"/>
              </a:rPr>
              <a:t>P</a:t>
            </a:r>
            <a:r>
              <a:rPr sz="1200" i="0" spc="-5" dirty="0">
                <a:latin typeface="+mn-lt"/>
                <a:cs typeface="Arial"/>
              </a:rPr>
              <a:t>M</a:t>
            </a:r>
            <a:r>
              <a:rPr sz="1200" i="0" spc="-9" dirty="0">
                <a:latin typeface="+mn-lt"/>
                <a:cs typeface="Arial"/>
              </a:rPr>
              <a:t>T</a:t>
            </a:r>
            <a:r>
              <a:rPr sz="1200" i="0" spc="-5" dirty="0">
                <a:latin typeface="+mn-lt"/>
                <a:cs typeface="Arial"/>
              </a:rPr>
              <a:t> produ</a:t>
            </a:r>
            <a:r>
              <a:rPr sz="1200" i="0" dirty="0">
                <a:latin typeface="+mn-lt"/>
                <a:cs typeface="Arial"/>
              </a:rPr>
              <a:t>cti</a:t>
            </a:r>
            <a:r>
              <a:rPr sz="1200" i="0" spc="-5" dirty="0">
                <a:latin typeface="+mn-lt"/>
                <a:cs typeface="Arial"/>
              </a:rPr>
              <a:t>o</a:t>
            </a:r>
            <a:r>
              <a:rPr sz="1200" i="0" dirty="0">
                <a:latin typeface="+mn-lt"/>
                <a:cs typeface="Arial"/>
              </a:rPr>
              <a:t>n </a:t>
            </a:r>
            <a:endParaRPr lang="en-US" sz="1200" i="0" dirty="0">
              <a:latin typeface="+mn-lt"/>
              <a:cs typeface="Arial"/>
            </a:endParaRPr>
          </a:p>
          <a:p>
            <a:pPr marL="182970" marR="4608" indent="-171450">
              <a:lnSpc>
                <a:spcPts val="1315"/>
              </a:lnSpc>
              <a:buFont typeface="Wingdings" pitchFamily="2" charset="2"/>
              <a:buChar char="l"/>
            </a:pPr>
            <a:r>
              <a:rPr sz="1200" i="0" spc="-18" dirty="0">
                <a:latin typeface="+mn-lt"/>
                <a:cs typeface="Arial"/>
              </a:rPr>
              <a:t>S</a:t>
            </a:r>
            <a:r>
              <a:rPr sz="1200" i="0" spc="-14" dirty="0">
                <a:latin typeface="+mn-lt"/>
                <a:cs typeface="Arial"/>
              </a:rPr>
              <a:t>ta</a:t>
            </a:r>
            <a:r>
              <a:rPr sz="1200" i="0" spc="-5" dirty="0">
                <a:latin typeface="+mn-lt"/>
                <a:cs typeface="Arial"/>
              </a:rPr>
              <a:t>rt C</a:t>
            </a:r>
            <a:r>
              <a:rPr sz="1200" i="0" dirty="0">
                <a:latin typeface="+mn-lt"/>
                <a:cs typeface="Arial"/>
              </a:rPr>
              <a:t>D</a:t>
            </a:r>
            <a:r>
              <a:rPr sz="1200" i="0" spc="-5" dirty="0">
                <a:latin typeface="+mn-lt"/>
                <a:cs typeface="Arial"/>
              </a:rPr>
              <a:t> par</a:t>
            </a:r>
            <a:r>
              <a:rPr sz="1200" i="0" spc="-9" dirty="0">
                <a:latin typeface="+mn-lt"/>
                <a:cs typeface="Arial"/>
              </a:rPr>
              <a:t>ts </a:t>
            </a:r>
            <a:r>
              <a:rPr sz="1200" i="0" spc="-5" dirty="0">
                <a:latin typeface="+mn-lt"/>
                <a:cs typeface="Arial"/>
              </a:rPr>
              <a:t>produ</a:t>
            </a:r>
            <a:r>
              <a:rPr sz="1200" i="0" dirty="0">
                <a:latin typeface="+mn-lt"/>
                <a:cs typeface="Arial"/>
              </a:rPr>
              <a:t>cti</a:t>
            </a:r>
            <a:r>
              <a:rPr sz="1200" i="0" spc="-5" dirty="0">
                <a:latin typeface="+mn-lt"/>
                <a:cs typeface="Arial"/>
              </a:rPr>
              <a:t>o</a:t>
            </a:r>
            <a:r>
              <a:rPr sz="1200" i="0" dirty="0">
                <a:latin typeface="+mn-lt"/>
                <a:cs typeface="Arial"/>
              </a:rPr>
              <a:t>n</a:t>
            </a:r>
          </a:p>
        </p:txBody>
      </p:sp>
      <p:sp>
        <p:nvSpPr>
          <p:cNvPr id="26" name="object 26"/>
          <p:cNvSpPr/>
          <p:nvPr/>
        </p:nvSpPr>
        <p:spPr>
          <a:xfrm>
            <a:off x="2605003" y="3593822"/>
            <a:ext cx="1144727" cy="82987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813071" y="2973721"/>
            <a:ext cx="1158547" cy="0"/>
          </a:xfrm>
          <a:custGeom>
            <a:avLst/>
            <a:gdLst/>
            <a:ahLst/>
            <a:cxnLst/>
            <a:rect l="l" t="t" r="r" b="b"/>
            <a:pathLst>
              <a:path w="1277620">
                <a:moveTo>
                  <a:pt x="0" y="0"/>
                </a:moveTo>
                <a:lnTo>
                  <a:pt x="1277619" y="0"/>
                </a:lnTo>
              </a:path>
            </a:pathLst>
          </a:custGeom>
          <a:ln w="76194">
            <a:solidFill>
              <a:srgbClr val="006A6A"/>
            </a:solidFill>
          </a:ln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957799" y="2872291"/>
            <a:ext cx="161229" cy="201706"/>
          </a:xfrm>
          <a:custGeom>
            <a:avLst/>
            <a:gdLst/>
            <a:ahLst/>
            <a:cxnLst/>
            <a:rect l="l" t="t" r="r" b="b"/>
            <a:pathLst>
              <a:path w="177800" h="222250">
                <a:moveTo>
                  <a:pt x="0" y="0"/>
                </a:moveTo>
                <a:lnTo>
                  <a:pt x="0" y="222250"/>
                </a:lnTo>
                <a:lnTo>
                  <a:pt x="177800" y="110489"/>
                </a:lnTo>
                <a:lnTo>
                  <a:pt x="0" y="0"/>
                </a:lnTo>
                <a:close/>
              </a:path>
            </a:pathLst>
          </a:custGeom>
          <a:solidFill>
            <a:srgbClr val="006A6A"/>
          </a:solid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813071" y="2973721"/>
            <a:ext cx="80615" cy="58782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51268" y="3100114"/>
            <a:ext cx="39673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200" i="0" spc="-5" dirty="0">
                <a:latin typeface="+mn-lt"/>
                <a:cs typeface="Arial"/>
              </a:rPr>
              <a:t>2017:</a:t>
            </a:r>
            <a:endParaRPr sz="1200" i="0">
              <a:latin typeface="+mn-lt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88311" y="3421025"/>
            <a:ext cx="1030717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970" marR="51265" indent="-171450">
              <a:lnSpc>
                <a:spcPts val="1315"/>
              </a:lnSpc>
              <a:buFont typeface="Wingdings" pitchFamily="2" charset="2"/>
              <a:buChar char="l"/>
            </a:pPr>
            <a:r>
              <a:rPr sz="1200" i="0" spc="-9" dirty="0">
                <a:latin typeface="+mn-lt"/>
                <a:cs typeface="Arial"/>
              </a:rPr>
              <a:t>S</a:t>
            </a:r>
            <a:r>
              <a:rPr sz="1200" i="0" spc="-14" dirty="0">
                <a:latin typeface="+mn-lt"/>
                <a:cs typeface="Arial"/>
              </a:rPr>
              <a:t>ta</a:t>
            </a:r>
            <a:r>
              <a:rPr sz="1200" i="0" spc="-5" dirty="0">
                <a:latin typeface="+mn-lt"/>
                <a:cs typeface="Arial"/>
              </a:rPr>
              <a:t>rt </a:t>
            </a:r>
            <a:r>
              <a:rPr sz="1200" i="0" spc="-18" dirty="0">
                <a:latin typeface="+mn-lt"/>
                <a:cs typeface="Arial"/>
              </a:rPr>
              <a:t>P</a:t>
            </a:r>
            <a:r>
              <a:rPr sz="1200" i="0" spc="-5" dirty="0">
                <a:latin typeface="+mn-lt"/>
                <a:cs typeface="Arial"/>
              </a:rPr>
              <a:t>M</a:t>
            </a:r>
            <a:r>
              <a:rPr sz="1200" i="0" spc="-9" dirty="0">
                <a:latin typeface="+mn-lt"/>
                <a:cs typeface="Arial"/>
              </a:rPr>
              <a:t>T</a:t>
            </a:r>
            <a:r>
              <a:rPr sz="1200" i="0" spc="-5" dirty="0">
                <a:latin typeface="+mn-lt"/>
                <a:cs typeface="Arial"/>
              </a:rPr>
              <a:t> </a:t>
            </a:r>
            <a:r>
              <a:rPr sz="1200" i="0" spc="-14" dirty="0">
                <a:latin typeface="+mn-lt"/>
                <a:cs typeface="Arial"/>
              </a:rPr>
              <a:t>te</a:t>
            </a:r>
            <a:r>
              <a:rPr sz="1200" i="0" dirty="0">
                <a:latin typeface="+mn-lt"/>
                <a:cs typeface="Arial"/>
              </a:rPr>
              <a:t>sti</a:t>
            </a:r>
            <a:r>
              <a:rPr sz="1200" i="0" spc="-5" dirty="0">
                <a:latin typeface="+mn-lt"/>
                <a:cs typeface="Arial"/>
              </a:rPr>
              <a:t>n</a:t>
            </a:r>
            <a:r>
              <a:rPr sz="1200" i="0" dirty="0">
                <a:latin typeface="+mn-lt"/>
                <a:cs typeface="Arial"/>
              </a:rPr>
              <a:t>g</a:t>
            </a:r>
          </a:p>
          <a:p>
            <a:pPr marL="223867" indent="-171450">
              <a:lnSpc>
                <a:spcPts val="1288"/>
              </a:lnSpc>
              <a:buFont typeface="Wingdings" pitchFamily="2" charset="2"/>
              <a:buChar char="l"/>
            </a:pPr>
            <a:r>
              <a:rPr sz="1200" i="0" spc="-14" dirty="0">
                <a:latin typeface="+mn-lt"/>
                <a:cs typeface="Arial"/>
              </a:rPr>
              <a:t>T</a:t>
            </a:r>
            <a:r>
              <a:rPr sz="1200" i="0" spc="-9" dirty="0">
                <a:latin typeface="+mn-lt"/>
                <a:cs typeface="Arial"/>
              </a:rPr>
              <a:t>T</a:t>
            </a:r>
            <a:r>
              <a:rPr sz="1200" i="0" spc="-27" dirty="0">
                <a:latin typeface="+mn-lt"/>
                <a:cs typeface="Arial"/>
              </a:rPr>
              <a:t> </a:t>
            </a:r>
            <a:r>
              <a:rPr sz="1200" i="0" spc="-5" dirty="0">
                <a:latin typeface="+mn-lt"/>
                <a:cs typeface="Arial"/>
              </a:rPr>
              <a:t>arrive</a:t>
            </a:r>
            <a:r>
              <a:rPr sz="1200" i="0" dirty="0">
                <a:latin typeface="+mn-lt"/>
                <a:cs typeface="Arial"/>
              </a:rPr>
              <a:t>d</a:t>
            </a:r>
          </a:p>
        </p:txBody>
      </p:sp>
      <p:sp>
        <p:nvSpPr>
          <p:cNvPr id="34" name="object 34"/>
          <p:cNvSpPr/>
          <p:nvPr/>
        </p:nvSpPr>
        <p:spPr>
          <a:xfrm>
            <a:off x="3813071" y="2941447"/>
            <a:ext cx="1144727" cy="82987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244177" y="1665514"/>
            <a:ext cx="1158547" cy="0"/>
          </a:xfrm>
          <a:custGeom>
            <a:avLst/>
            <a:gdLst/>
            <a:ahLst/>
            <a:cxnLst/>
            <a:rect l="l" t="t" r="r" b="b"/>
            <a:pathLst>
              <a:path w="1277620">
                <a:moveTo>
                  <a:pt x="0" y="0"/>
                </a:moveTo>
                <a:lnTo>
                  <a:pt x="1277619" y="0"/>
                </a:lnTo>
              </a:path>
            </a:pathLst>
          </a:custGeom>
          <a:ln w="76194">
            <a:solidFill>
              <a:srgbClr val="006A6A"/>
            </a:solidFill>
          </a:ln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390056" y="1564084"/>
            <a:ext cx="160078" cy="201706"/>
          </a:xfrm>
          <a:custGeom>
            <a:avLst/>
            <a:gdLst/>
            <a:ahLst/>
            <a:cxnLst/>
            <a:rect l="l" t="t" r="r" b="b"/>
            <a:pathLst>
              <a:path w="176529" h="222250">
                <a:moveTo>
                  <a:pt x="0" y="0"/>
                </a:moveTo>
                <a:lnTo>
                  <a:pt x="0" y="222250"/>
                </a:lnTo>
                <a:lnTo>
                  <a:pt x="176529" y="110489"/>
                </a:lnTo>
                <a:lnTo>
                  <a:pt x="0" y="0"/>
                </a:lnTo>
                <a:close/>
              </a:path>
            </a:pathLst>
          </a:custGeom>
          <a:solidFill>
            <a:srgbClr val="006A6A"/>
          </a:solid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244177" y="1665514"/>
            <a:ext cx="80615" cy="58782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382374" y="1791908"/>
            <a:ext cx="77793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200" i="0" spc="-5" dirty="0">
                <a:latin typeface="+mn-lt"/>
                <a:cs typeface="Arial"/>
              </a:rPr>
              <a:t>2019-2020:</a:t>
            </a:r>
            <a:endParaRPr sz="1200" i="0">
              <a:latin typeface="+mn-lt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37983" y="2126164"/>
            <a:ext cx="1363209" cy="1333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970" marR="270148" indent="-171450" algn="just">
              <a:lnSpc>
                <a:spcPts val="1315"/>
              </a:lnSpc>
              <a:buFont typeface="Wingdings" pitchFamily="2" charset="2"/>
              <a:buChar char="l"/>
            </a:pPr>
            <a:r>
              <a:rPr sz="1200" i="0" spc="-9" dirty="0">
                <a:latin typeface="+mn-lt"/>
                <a:cs typeface="Arial"/>
              </a:rPr>
              <a:t>El</a:t>
            </a:r>
            <a:r>
              <a:rPr sz="1200" i="0" spc="-5" dirty="0">
                <a:latin typeface="+mn-lt"/>
                <a:cs typeface="Arial"/>
              </a:rPr>
              <a:t>ect</a:t>
            </a:r>
            <a:r>
              <a:rPr sz="1200" i="0" spc="-9" dirty="0">
                <a:latin typeface="+mn-lt"/>
                <a:cs typeface="Arial"/>
              </a:rPr>
              <a:t>r</a:t>
            </a:r>
            <a:r>
              <a:rPr sz="1200" i="0" spc="-5" dirty="0">
                <a:latin typeface="+mn-lt"/>
                <a:cs typeface="Arial"/>
              </a:rPr>
              <a:t>onics produ</a:t>
            </a:r>
            <a:r>
              <a:rPr sz="1200" i="0" dirty="0">
                <a:latin typeface="+mn-lt"/>
                <a:cs typeface="Arial"/>
              </a:rPr>
              <a:t>cti</a:t>
            </a:r>
            <a:r>
              <a:rPr sz="1200" i="0" spc="-5" dirty="0">
                <a:latin typeface="+mn-lt"/>
                <a:cs typeface="Arial"/>
              </a:rPr>
              <a:t>o</a:t>
            </a:r>
            <a:r>
              <a:rPr sz="1200" i="0" dirty="0">
                <a:latin typeface="+mn-lt"/>
                <a:cs typeface="Arial"/>
              </a:rPr>
              <a:t>n </a:t>
            </a:r>
            <a:r>
              <a:rPr sz="1200" i="0" spc="-5" dirty="0">
                <a:latin typeface="+mn-lt"/>
                <a:cs typeface="Arial"/>
              </a:rPr>
              <a:t>st</a:t>
            </a:r>
            <a:r>
              <a:rPr sz="1200" i="0" spc="-14" dirty="0">
                <a:latin typeface="+mn-lt"/>
                <a:cs typeface="Arial"/>
              </a:rPr>
              <a:t>a</a:t>
            </a:r>
            <a:r>
              <a:rPr sz="1200" i="0" spc="-5" dirty="0">
                <a:latin typeface="+mn-lt"/>
                <a:cs typeface="Arial"/>
              </a:rPr>
              <a:t>r</a:t>
            </a:r>
            <a:r>
              <a:rPr sz="1200" i="0" spc="-9" dirty="0">
                <a:latin typeface="+mn-lt"/>
                <a:cs typeface="Arial"/>
              </a:rPr>
              <a:t>ts</a:t>
            </a:r>
            <a:endParaRPr sz="1200" i="0" dirty="0">
              <a:latin typeface="+mn-lt"/>
              <a:cs typeface="Arial"/>
            </a:endParaRPr>
          </a:p>
          <a:p>
            <a:pPr marL="182970" marR="4608" indent="-171450">
              <a:lnSpc>
                <a:spcPts val="1315"/>
              </a:lnSpc>
              <a:buFont typeface="Wingdings" pitchFamily="2" charset="2"/>
              <a:buChar char="l"/>
            </a:pPr>
            <a:r>
              <a:rPr sz="1200" i="0" spc="-5" dirty="0">
                <a:latin typeface="+mn-lt"/>
                <a:cs typeface="Arial"/>
              </a:rPr>
              <a:t>Ci</a:t>
            </a:r>
            <a:r>
              <a:rPr sz="1200" i="0" spc="-14" dirty="0">
                <a:latin typeface="+mn-lt"/>
                <a:cs typeface="Arial"/>
              </a:rPr>
              <a:t>v</a:t>
            </a:r>
            <a:r>
              <a:rPr sz="1200" i="0" spc="-5" dirty="0">
                <a:latin typeface="+mn-lt"/>
                <a:cs typeface="Arial"/>
              </a:rPr>
              <a:t>i</a:t>
            </a:r>
            <a:r>
              <a:rPr sz="1200" i="0" dirty="0">
                <a:latin typeface="+mn-lt"/>
                <a:cs typeface="Arial"/>
              </a:rPr>
              <a:t>l</a:t>
            </a:r>
            <a:r>
              <a:rPr sz="1200" i="0" spc="-5" dirty="0">
                <a:latin typeface="+mn-lt"/>
                <a:cs typeface="Arial"/>
              </a:rPr>
              <a:t> wor</a:t>
            </a:r>
            <a:r>
              <a:rPr sz="1200" i="0" dirty="0">
                <a:latin typeface="+mn-lt"/>
                <a:cs typeface="Arial"/>
              </a:rPr>
              <a:t>k</a:t>
            </a:r>
            <a:r>
              <a:rPr sz="1200" i="0" spc="-5" dirty="0">
                <a:latin typeface="+mn-lt"/>
                <a:cs typeface="Arial"/>
              </a:rPr>
              <a:t> an</a:t>
            </a:r>
            <a:r>
              <a:rPr sz="1200" i="0" dirty="0">
                <a:latin typeface="+mn-lt"/>
                <a:cs typeface="Arial"/>
              </a:rPr>
              <a:t>d </a:t>
            </a:r>
            <a:r>
              <a:rPr sz="1200" i="0" spc="-5" dirty="0">
                <a:latin typeface="+mn-lt"/>
                <a:cs typeface="Arial"/>
              </a:rPr>
              <a:t>la</a:t>
            </a:r>
            <a:r>
              <a:rPr sz="1200" i="0" dirty="0">
                <a:latin typeface="+mn-lt"/>
                <a:cs typeface="Arial"/>
              </a:rPr>
              <a:t>b</a:t>
            </a:r>
            <a:r>
              <a:rPr sz="1200" i="0" spc="-5" dirty="0">
                <a:latin typeface="+mn-lt"/>
                <a:cs typeface="Arial"/>
              </a:rPr>
              <a:t> preparatio</a:t>
            </a:r>
            <a:r>
              <a:rPr sz="1200" i="0" dirty="0">
                <a:latin typeface="+mn-lt"/>
                <a:cs typeface="Arial"/>
              </a:rPr>
              <a:t>n</a:t>
            </a:r>
          </a:p>
          <a:p>
            <a:pPr marL="182970" marR="194115" indent="-171450">
              <a:lnSpc>
                <a:spcPts val="1315"/>
              </a:lnSpc>
              <a:spcBef>
                <a:spcPts val="9"/>
              </a:spcBef>
              <a:buFont typeface="Wingdings" pitchFamily="2" charset="2"/>
              <a:buChar char="l"/>
            </a:pPr>
            <a:r>
              <a:rPr sz="1200" i="0" dirty="0">
                <a:latin typeface="+mn-lt"/>
                <a:cs typeface="Arial"/>
              </a:rPr>
              <a:t>c</a:t>
            </a:r>
            <a:r>
              <a:rPr sz="1200" i="0" spc="-5" dirty="0">
                <a:latin typeface="+mn-lt"/>
                <a:cs typeface="Arial"/>
              </a:rPr>
              <a:t>omple</a:t>
            </a:r>
            <a:r>
              <a:rPr sz="1200" i="0" spc="-14" dirty="0">
                <a:latin typeface="+mn-lt"/>
                <a:cs typeface="Arial"/>
              </a:rPr>
              <a:t>te</a:t>
            </a:r>
            <a:r>
              <a:rPr sz="1200" i="0" spc="-5" dirty="0">
                <a:latin typeface="+mn-lt"/>
                <a:cs typeface="Arial"/>
              </a:rPr>
              <a:t>d; De</a:t>
            </a:r>
            <a:r>
              <a:rPr sz="1200" i="0" spc="-14" dirty="0">
                <a:latin typeface="+mn-lt"/>
                <a:cs typeface="Arial"/>
              </a:rPr>
              <a:t>te</a:t>
            </a:r>
            <a:r>
              <a:rPr sz="1200" i="0" spc="-5" dirty="0">
                <a:latin typeface="+mn-lt"/>
                <a:cs typeface="Arial"/>
              </a:rPr>
              <a:t>ct</a:t>
            </a:r>
            <a:r>
              <a:rPr sz="1200" i="0" spc="-14" dirty="0">
                <a:latin typeface="+mn-lt"/>
                <a:cs typeface="Arial"/>
              </a:rPr>
              <a:t>o</a:t>
            </a:r>
            <a:r>
              <a:rPr sz="1200" i="0" dirty="0">
                <a:latin typeface="+mn-lt"/>
                <a:cs typeface="Arial"/>
              </a:rPr>
              <a:t>r c</a:t>
            </a:r>
            <a:r>
              <a:rPr sz="1200" i="0" spc="-5" dirty="0">
                <a:latin typeface="+mn-lt"/>
                <a:cs typeface="Arial"/>
              </a:rPr>
              <a:t>onst</a:t>
            </a:r>
            <a:r>
              <a:rPr sz="1200" i="0" spc="-9" dirty="0">
                <a:latin typeface="+mn-lt"/>
                <a:cs typeface="Arial"/>
              </a:rPr>
              <a:t>r</a:t>
            </a:r>
            <a:r>
              <a:rPr sz="1200" i="0" spc="-5" dirty="0">
                <a:latin typeface="+mn-lt"/>
                <a:cs typeface="Arial"/>
              </a:rPr>
              <a:t>u</a:t>
            </a:r>
            <a:r>
              <a:rPr sz="1200" i="0" dirty="0">
                <a:latin typeface="+mn-lt"/>
                <a:cs typeface="Arial"/>
              </a:rPr>
              <a:t>cti</a:t>
            </a:r>
            <a:r>
              <a:rPr sz="1200" i="0" spc="-5" dirty="0">
                <a:latin typeface="+mn-lt"/>
                <a:cs typeface="Arial"/>
              </a:rPr>
              <a:t>n</a:t>
            </a:r>
            <a:r>
              <a:rPr sz="1200" i="0" dirty="0">
                <a:latin typeface="+mn-lt"/>
                <a:cs typeface="Arial"/>
              </a:rPr>
              <a:t>g</a:t>
            </a:r>
          </a:p>
        </p:txBody>
      </p:sp>
      <p:sp>
        <p:nvSpPr>
          <p:cNvPr id="43" name="object 43"/>
          <p:cNvSpPr/>
          <p:nvPr/>
        </p:nvSpPr>
        <p:spPr>
          <a:xfrm>
            <a:off x="6244178" y="1633241"/>
            <a:ext cx="1144727" cy="82987"/>
          </a:xfrm>
          <a:prstGeom prst="rect">
            <a:avLst/>
          </a:prstGeom>
          <a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468368" y="1009681"/>
            <a:ext cx="1157395" cy="0"/>
          </a:xfrm>
          <a:custGeom>
            <a:avLst/>
            <a:gdLst/>
            <a:ahLst/>
            <a:cxnLst/>
            <a:rect l="l" t="t" r="r" b="b"/>
            <a:pathLst>
              <a:path w="1276350">
                <a:moveTo>
                  <a:pt x="0" y="0"/>
                </a:moveTo>
                <a:lnTo>
                  <a:pt x="1276350" y="0"/>
                </a:lnTo>
              </a:path>
            </a:pathLst>
          </a:custGeom>
          <a:ln w="76194">
            <a:solidFill>
              <a:srgbClr val="006A6A"/>
            </a:solidFill>
          </a:ln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613095" y="909405"/>
            <a:ext cx="160078" cy="201706"/>
          </a:xfrm>
          <a:custGeom>
            <a:avLst/>
            <a:gdLst/>
            <a:ahLst/>
            <a:cxnLst/>
            <a:rect l="l" t="t" r="r" b="b"/>
            <a:pathLst>
              <a:path w="176529" h="222250">
                <a:moveTo>
                  <a:pt x="0" y="0"/>
                </a:moveTo>
                <a:lnTo>
                  <a:pt x="0" y="222250"/>
                </a:lnTo>
                <a:lnTo>
                  <a:pt x="176529" y="110490"/>
                </a:lnTo>
                <a:lnTo>
                  <a:pt x="0" y="0"/>
                </a:lnTo>
                <a:close/>
              </a:path>
            </a:pathLst>
          </a:custGeom>
          <a:solidFill>
            <a:srgbClr val="006A6A"/>
          </a:solid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468368" y="1010834"/>
            <a:ext cx="79462" cy="58782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605413" y="1137228"/>
            <a:ext cx="39673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200" i="0" spc="-5" dirty="0">
                <a:latin typeface="+mn-lt"/>
                <a:cs typeface="Arial"/>
              </a:rPr>
              <a:t>2021:</a:t>
            </a:r>
            <a:endParaRPr sz="1200" i="0">
              <a:latin typeface="+mn-lt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801191" y="1471484"/>
            <a:ext cx="117417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970" marR="4608" indent="-171450">
              <a:lnSpc>
                <a:spcPts val="1315"/>
              </a:lnSpc>
              <a:buFont typeface="Wingdings" pitchFamily="2" charset="2"/>
              <a:buChar char="l"/>
            </a:pPr>
            <a:r>
              <a:rPr sz="1200" i="0" spc="-5" dirty="0">
                <a:latin typeface="+mn-lt"/>
                <a:cs typeface="Arial"/>
              </a:rPr>
              <a:t>De</a:t>
            </a:r>
            <a:r>
              <a:rPr sz="1200" i="0" spc="-14" dirty="0">
                <a:latin typeface="+mn-lt"/>
                <a:cs typeface="Arial"/>
              </a:rPr>
              <a:t>te</a:t>
            </a:r>
            <a:r>
              <a:rPr sz="1200" i="0" spc="-5" dirty="0">
                <a:latin typeface="+mn-lt"/>
                <a:cs typeface="Arial"/>
              </a:rPr>
              <a:t>ct</a:t>
            </a:r>
            <a:r>
              <a:rPr sz="1200" i="0" spc="-14" dirty="0">
                <a:latin typeface="+mn-lt"/>
                <a:cs typeface="Arial"/>
              </a:rPr>
              <a:t>o</a:t>
            </a:r>
            <a:r>
              <a:rPr sz="1200" i="0" dirty="0">
                <a:latin typeface="+mn-lt"/>
                <a:cs typeface="Arial"/>
              </a:rPr>
              <a:t>r</a:t>
            </a:r>
            <a:r>
              <a:rPr sz="1200" i="0" spc="-5" dirty="0">
                <a:latin typeface="+mn-lt"/>
                <a:cs typeface="Arial"/>
              </a:rPr>
              <a:t> read</a:t>
            </a:r>
            <a:r>
              <a:rPr sz="1200" i="0" dirty="0">
                <a:latin typeface="+mn-lt"/>
                <a:cs typeface="Arial"/>
              </a:rPr>
              <a:t>y </a:t>
            </a:r>
            <a:r>
              <a:rPr sz="1200" i="0" spc="-5" dirty="0">
                <a:latin typeface="+mn-lt"/>
                <a:cs typeface="Arial"/>
              </a:rPr>
              <a:t>Da</a:t>
            </a:r>
            <a:r>
              <a:rPr sz="1200" i="0" spc="-9" dirty="0">
                <a:latin typeface="+mn-lt"/>
                <a:cs typeface="Arial"/>
              </a:rPr>
              <a:t>ta</a:t>
            </a:r>
            <a:r>
              <a:rPr sz="1200" i="0" spc="-5" dirty="0">
                <a:latin typeface="+mn-lt"/>
                <a:cs typeface="Arial"/>
              </a:rPr>
              <a:t> </a:t>
            </a:r>
            <a:r>
              <a:rPr sz="1200" i="0" spc="-14" dirty="0">
                <a:latin typeface="+mn-lt"/>
                <a:cs typeface="Arial"/>
              </a:rPr>
              <a:t>ta</a:t>
            </a:r>
            <a:r>
              <a:rPr sz="1200" i="0" dirty="0">
                <a:latin typeface="+mn-lt"/>
                <a:cs typeface="Arial"/>
              </a:rPr>
              <a:t>ki</a:t>
            </a:r>
            <a:r>
              <a:rPr sz="1200" i="0" spc="-5" dirty="0">
                <a:latin typeface="+mn-lt"/>
                <a:cs typeface="Arial"/>
              </a:rPr>
              <a:t>ng!</a:t>
            </a:r>
            <a:endParaRPr sz="1200" i="0" dirty="0">
              <a:latin typeface="+mn-lt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467216" y="977409"/>
            <a:ext cx="1144727" cy="82987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00191" y="2905718"/>
            <a:ext cx="1823042" cy="1077685"/>
          </a:xfrm>
          <a:prstGeom prst="rect">
            <a:avLst/>
          </a:prstGeom>
          <a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446093" y="5195943"/>
            <a:ext cx="2492142" cy="1161825"/>
          </a:xfrm>
          <a:prstGeom prst="rect">
            <a:avLst/>
          </a:prstGeom>
          <a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6501883" y="3490598"/>
            <a:ext cx="1326686" cy="1504150"/>
          </a:xfrm>
          <a:prstGeom prst="rect">
            <a:avLst/>
          </a:prstGeom>
          <a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815664" y="2008089"/>
            <a:ext cx="1159699" cy="1569847"/>
          </a:xfrm>
          <a:prstGeom prst="rect">
            <a:avLst/>
          </a:prstGeom>
          <a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847620" y="985477"/>
            <a:ext cx="1095207" cy="1836100"/>
          </a:xfrm>
          <a:prstGeom prst="rect">
            <a:avLst/>
          </a:prstGeom>
          <a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491370" y="5311203"/>
            <a:ext cx="1160850" cy="1128400"/>
          </a:xfrm>
          <a:prstGeom prst="rec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990029" y="2155372"/>
            <a:ext cx="1801161" cy="1330105"/>
          </a:xfrm>
          <a:prstGeom prst="rect">
            <a:avLst/>
          </a:prstGeom>
          <a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036109" y="2271785"/>
            <a:ext cx="1214977" cy="0"/>
          </a:xfrm>
          <a:custGeom>
            <a:avLst/>
            <a:gdLst/>
            <a:ahLst/>
            <a:cxnLst/>
            <a:rect l="l" t="t" r="r" b="b"/>
            <a:pathLst>
              <a:path w="1339850">
                <a:moveTo>
                  <a:pt x="0" y="0"/>
                </a:moveTo>
                <a:lnTo>
                  <a:pt x="1339849" y="0"/>
                </a:lnTo>
              </a:path>
            </a:pathLst>
          </a:custGeom>
          <a:ln w="76194">
            <a:solidFill>
              <a:srgbClr val="006A6A"/>
            </a:solidFill>
          </a:ln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238419" y="2170356"/>
            <a:ext cx="160078" cy="202858"/>
          </a:xfrm>
          <a:custGeom>
            <a:avLst/>
            <a:gdLst/>
            <a:ahLst/>
            <a:cxnLst/>
            <a:rect l="l" t="t" r="r" b="b"/>
            <a:pathLst>
              <a:path w="176529" h="223519">
                <a:moveTo>
                  <a:pt x="0" y="0"/>
                </a:moveTo>
                <a:lnTo>
                  <a:pt x="0" y="223519"/>
                </a:lnTo>
                <a:lnTo>
                  <a:pt x="176529" y="111760"/>
                </a:lnTo>
                <a:lnTo>
                  <a:pt x="0" y="0"/>
                </a:lnTo>
                <a:close/>
              </a:path>
            </a:pathLst>
          </a:custGeom>
          <a:solidFill>
            <a:srgbClr val="006A6A"/>
          </a:solid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036109" y="2272937"/>
            <a:ext cx="84070" cy="613185"/>
          </a:xfrm>
          <a:prstGeom prst="rect">
            <a:avLst/>
          </a:prstGeom>
          <a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177762" y="2401636"/>
            <a:ext cx="396739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20"/>
            <a:r>
              <a:rPr sz="1200" i="0" spc="-5" dirty="0">
                <a:latin typeface="+mn-lt"/>
                <a:cs typeface="Arial"/>
              </a:rPr>
              <a:t>2018:</a:t>
            </a:r>
            <a:endParaRPr sz="1200" i="0">
              <a:latin typeface="+mn-lt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233370" y="2714666"/>
            <a:ext cx="1204613" cy="1166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970" marR="4608" indent="-171450">
              <a:lnSpc>
                <a:spcPts val="1315"/>
              </a:lnSpc>
              <a:buFont typeface="Wingdings" pitchFamily="2" charset="2"/>
              <a:buChar char="l"/>
            </a:pPr>
            <a:r>
              <a:rPr sz="1200" i="0" spc="-18" dirty="0">
                <a:latin typeface="+mn-lt"/>
                <a:cs typeface="Arial"/>
              </a:rPr>
              <a:t>P</a:t>
            </a:r>
            <a:r>
              <a:rPr sz="1200" i="0" spc="-5" dirty="0">
                <a:latin typeface="+mn-lt"/>
                <a:cs typeface="Arial"/>
              </a:rPr>
              <a:t>M</a:t>
            </a:r>
            <a:r>
              <a:rPr sz="1200" i="0" spc="-9" dirty="0">
                <a:latin typeface="+mn-lt"/>
                <a:cs typeface="Arial"/>
              </a:rPr>
              <a:t>T</a:t>
            </a:r>
            <a:r>
              <a:rPr sz="1200" i="0" spc="-27" dirty="0">
                <a:latin typeface="+mn-lt"/>
                <a:cs typeface="Arial"/>
              </a:rPr>
              <a:t> </a:t>
            </a:r>
            <a:r>
              <a:rPr sz="1200" i="0" spc="-5" dirty="0">
                <a:latin typeface="+mn-lt"/>
                <a:cs typeface="Arial"/>
              </a:rPr>
              <a:t>po</a:t>
            </a:r>
            <a:r>
              <a:rPr sz="1200" i="0" spc="-9" dirty="0">
                <a:latin typeface="+mn-lt"/>
                <a:cs typeface="Arial"/>
              </a:rPr>
              <a:t>ttin</a:t>
            </a:r>
            <a:r>
              <a:rPr sz="1200" i="0" dirty="0">
                <a:latin typeface="+mn-lt"/>
                <a:cs typeface="Arial"/>
              </a:rPr>
              <a:t>g </a:t>
            </a:r>
            <a:endParaRPr lang="en-US" sz="1200" i="0" dirty="0">
              <a:latin typeface="+mn-lt"/>
              <a:cs typeface="Arial"/>
            </a:endParaRPr>
          </a:p>
          <a:p>
            <a:pPr marL="182970" marR="4608" indent="-171450">
              <a:lnSpc>
                <a:spcPts val="1315"/>
              </a:lnSpc>
              <a:buFont typeface="Wingdings" pitchFamily="2" charset="2"/>
              <a:buChar char="l"/>
            </a:pPr>
            <a:r>
              <a:rPr sz="1200" i="0" spc="-5" dirty="0">
                <a:latin typeface="+mn-lt"/>
                <a:cs typeface="Arial"/>
              </a:rPr>
              <a:t>st</a:t>
            </a:r>
            <a:r>
              <a:rPr sz="1200" i="0" spc="-14" dirty="0">
                <a:latin typeface="+mn-lt"/>
                <a:cs typeface="Arial"/>
              </a:rPr>
              <a:t>a</a:t>
            </a:r>
            <a:r>
              <a:rPr sz="1200" i="0" spc="-5" dirty="0">
                <a:latin typeface="+mn-lt"/>
                <a:cs typeface="Arial"/>
              </a:rPr>
              <a:t>r</a:t>
            </a:r>
            <a:r>
              <a:rPr sz="1200" i="0" spc="-9" dirty="0">
                <a:latin typeface="+mn-lt"/>
                <a:cs typeface="Arial"/>
              </a:rPr>
              <a:t>ts D</a:t>
            </a:r>
            <a:r>
              <a:rPr sz="1200" i="0" spc="-5" dirty="0">
                <a:latin typeface="+mn-lt"/>
                <a:cs typeface="Arial"/>
              </a:rPr>
              <a:t>eliver</a:t>
            </a:r>
            <a:r>
              <a:rPr sz="1200" i="0" dirty="0">
                <a:latin typeface="+mn-lt"/>
                <a:cs typeface="Arial"/>
              </a:rPr>
              <a:t>y</a:t>
            </a:r>
            <a:r>
              <a:rPr sz="1200" i="0" spc="-5" dirty="0">
                <a:latin typeface="+mn-lt"/>
                <a:cs typeface="Arial"/>
              </a:rPr>
              <a:t> of </a:t>
            </a:r>
            <a:r>
              <a:rPr sz="1200" i="0" dirty="0">
                <a:latin typeface="+mn-lt"/>
                <a:cs typeface="Arial"/>
              </a:rPr>
              <a:t>s</a:t>
            </a:r>
            <a:r>
              <a:rPr sz="1200" i="0" spc="-5" dirty="0">
                <a:latin typeface="+mn-lt"/>
                <a:cs typeface="Arial"/>
              </a:rPr>
              <a:t>ur</a:t>
            </a:r>
            <a:r>
              <a:rPr sz="1200" i="0" spc="-14" dirty="0">
                <a:latin typeface="+mn-lt"/>
                <a:cs typeface="Arial"/>
              </a:rPr>
              <a:t>fa</a:t>
            </a:r>
            <a:r>
              <a:rPr sz="1200" i="0" dirty="0">
                <a:latin typeface="+mn-lt"/>
                <a:cs typeface="Arial"/>
              </a:rPr>
              <a:t>ce </a:t>
            </a:r>
            <a:r>
              <a:rPr sz="1200" i="0" spc="-5" dirty="0">
                <a:latin typeface="+mn-lt"/>
                <a:cs typeface="Arial"/>
              </a:rPr>
              <a:t>bui</a:t>
            </a:r>
            <a:r>
              <a:rPr sz="1200" i="0" spc="-9" dirty="0">
                <a:latin typeface="+mn-lt"/>
                <a:cs typeface="Arial"/>
              </a:rPr>
              <a:t>l</a:t>
            </a:r>
            <a:r>
              <a:rPr sz="1200" i="0" spc="-5" dirty="0">
                <a:latin typeface="+mn-lt"/>
                <a:cs typeface="Arial"/>
              </a:rPr>
              <a:t>ding</a:t>
            </a:r>
            <a:r>
              <a:rPr sz="1200" i="0" dirty="0">
                <a:latin typeface="+mn-lt"/>
                <a:cs typeface="Arial"/>
              </a:rPr>
              <a:t>s</a:t>
            </a:r>
            <a:endParaRPr lang="en-US" sz="1200" i="0" dirty="0">
              <a:latin typeface="+mn-lt"/>
              <a:cs typeface="Arial"/>
            </a:endParaRPr>
          </a:p>
          <a:p>
            <a:pPr marL="182970" marR="4608" indent="-171450">
              <a:lnSpc>
                <a:spcPts val="1315"/>
              </a:lnSpc>
              <a:buFont typeface="Wingdings" pitchFamily="2" charset="2"/>
              <a:buChar char="l"/>
            </a:pPr>
            <a:r>
              <a:rPr lang="en-US" altLang="zh-CN" sz="1200" i="0" spc="-18" dirty="0">
                <a:latin typeface="+mn-lt"/>
                <a:cs typeface="Arial"/>
              </a:rPr>
              <a:t>S</a:t>
            </a:r>
            <a:r>
              <a:rPr lang="en-US" altLang="zh-CN" sz="1200" i="0" spc="-14" dirty="0">
                <a:latin typeface="+mn-lt"/>
                <a:cs typeface="Arial"/>
              </a:rPr>
              <a:t>ta</a:t>
            </a:r>
            <a:r>
              <a:rPr lang="en-US" altLang="zh-CN" sz="1200" i="0" spc="-5" dirty="0">
                <a:latin typeface="+mn-lt"/>
                <a:cs typeface="Arial"/>
              </a:rPr>
              <a:t>rt p</a:t>
            </a:r>
            <a:r>
              <a:rPr lang="en-US" altLang="zh-CN" sz="1200" i="0" spc="5" dirty="0">
                <a:latin typeface="+mn-lt"/>
                <a:cs typeface="Arial"/>
              </a:rPr>
              <a:t>r</a:t>
            </a:r>
            <a:r>
              <a:rPr lang="en-US" altLang="zh-CN" sz="1200" i="0" spc="-5" dirty="0">
                <a:latin typeface="+mn-lt"/>
                <a:cs typeface="Arial"/>
              </a:rPr>
              <a:t>odu</a:t>
            </a:r>
            <a:r>
              <a:rPr lang="en-US" altLang="zh-CN" sz="1200" i="0" spc="-14" dirty="0">
                <a:latin typeface="+mn-lt"/>
                <a:cs typeface="Arial"/>
              </a:rPr>
              <a:t>c</a:t>
            </a:r>
            <a:r>
              <a:rPr lang="en-US" altLang="zh-CN" sz="1200" i="0" spc="-5" dirty="0">
                <a:latin typeface="+mn-lt"/>
                <a:cs typeface="Arial"/>
              </a:rPr>
              <a:t>tio</a:t>
            </a:r>
            <a:r>
              <a:rPr lang="en-US" altLang="zh-CN" sz="1200" i="0" dirty="0">
                <a:latin typeface="+mn-lt"/>
                <a:cs typeface="Arial"/>
              </a:rPr>
              <a:t>n </a:t>
            </a:r>
            <a:r>
              <a:rPr lang="en-US" altLang="zh-CN" sz="1200" i="0" spc="-5" dirty="0">
                <a:latin typeface="+mn-lt"/>
                <a:cs typeface="Arial"/>
              </a:rPr>
              <a:t>of a</a:t>
            </a:r>
            <a:r>
              <a:rPr lang="en-US" altLang="zh-CN" sz="1200" i="0" dirty="0">
                <a:latin typeface="+mn-lt"/>
                <a:cs typeface="Arial"/>
              </a:rPr>
              <a:t>c</a:t>
            </a:r>
            <a:r>
              <a:rPr lang="en-US" altLang="zh-CN" sz="1200" i="0" spc="-5" dirty="0">
                <a:latin typeface="+mn-lt"/>
                <a:cs typeface="Arial"/>
              </a:rPr>
              <a:t>r</a:t>
            </a:r>
            <a:r>
              <a:rPr lang="en-US" altLang="zh-CN" sz="1200" i="0" dirty="0">
                <a:latin typeface="+mn-lt"/>
                <a:cs typeface="Arial"/>
              </a:rPr>
              <a:t>y</a:t>
            </a:r>
            <a:r>
              <a:rPr lang="en-US" altLang="zh-CN" sz="1200" i="0" spc="-9" dirty="0">
                <a:latin typeface="+mn-lt"/>
                <a:cs typeface="Arial"/>
              </a:rPr>
              <a:t>l</a:t>
            </a:r>
            <a:r>
              <a:rPr lang="en-US" altLang="zh-CN" sz="1200" i="0" spc="-5" dirty="0">
                <a:latin typeface="+mn-lt"/>
                <a:cs typeface="Arial"/>
              </a:rPr>
              <a:t>i</a:t>
            </a:r>
            <a:r>
              <a:rPr lang="en-US" altLang="zh-CN" sz="1200" i="0" dirty="0">
                <a:latin typeface="+mn-lt"/>
                <a:cs typeface="Arial"/>
              </a:rPr>
              <a:t>c</a:t>
            </a:r>
            <a:r>
              <a:rPr lang="en-US" altLang="zh-CN" sz="1200" i="0" spc="-5" dirty="0">
                <a:latin typeface="+mn-lt"/>
                <a:cs typeface="Arial"/>
              </a:rPr>
              <a:t> </a:t>
            </a:r>
            <a:r>
              <a:rPr lang="en-US" altLang="zh-CN" sz="1200" i="0" dirty="0">
                <a:latin typeface="+mn-lt"/>
                <a:cs typeface="Arial"/>
              </a:rPr>
              <a:t>s</a:t>
            </a:r>
            <a:r>
              <a:rPr lang="en-US" altLang="zh-CN" sz="1200" i="0" spc="-5" dirty="0">
                <a:latin typeface="+mn-lt"/>
                <a:cs typeface="Arial"/>
              </a:rPr>
              <a:t>pher</a:t>
            </a:r>
            <a:r>
              <a:rPr lang="en-US" altLang="zh-CN" sz="1200" i="0" dirty="0">
                <a:latin typeface="+mn-lt"/>
                <a:cs typeface="Arial"/>
              </a:rPr>
              <a:t>e</a:t>
            </a:r>
          </a:p>
        </p:txBody>
      </p:sp>
      <p:sp>
        <p:nvSpPr>
          <p:cNvPr id="68" name="object 68"/>
          <p:cNvSpPr/>
          <p:nvPr/>
        </p:nvSpPr>
        <p:spPr>
          <a:xfrm>
            <a:off x="5036109" y="2238358"/>
            <a:ext cx="1195399" cy="86445"/>
          </a:xfrm>
          <a:prstGeom prst="rect">
            <a:avLst/>
          </a:prstGeom>
          <a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152424" y="997004"/>
            <a:ext cx="997318" cy="1168741"/>
          </a:xfrm>
          <a:prstGeom prst="rect">
            <a:avLst/>
          </a:prstGeom>
          <a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i="0">
              <a:latin typeface="+mn-lt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4F493DF-2BFD-5D42-AC97-146D61DF9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D9F54ED-5B37-194A-A3E0-049267D3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0B29FCE-55E7-5A4F-8AF9-11516D109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DC4DF7-0DD0-B344-8E4F-80E1F3E8FD03}" type="slidenum">
              <a:rPr lang="fr-FR" smtClean="0"/>
              <a:pPr>
                <a:defRPr/>
              </a:pPr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320245"/>
      </p:ext>
    </p:extLst>
  </p:cSld>
  <p:clrMapOvr>
    <a:masterClrMapping/>
  </p:clrMapOvr>
  <p:transition spd="med">
    <p:rand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标题 1">
            <a:extLst>
              <a:ext uri="{FF2B5EF4-FFF2-40B4-BE49-F238E27FC236}">
                <a16:creationId xmlns:a16="http://schemas.microsoft.com/office/drawing/2014/main" id="{2E2C5843-48EA-7745-B71E-E97C7E236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546100"/>
            <a:ext cx="9144000" cy="4194175"/>
          </a:xfrm>
        </p:spPr>
        <p:txBody>
          <a:bodyPr/>
          <a:lstStyle/>
          <a:p>
            <a:pPr>
              <a:defRPr/>
            </a:pPr>
            <a:r>
              <a:rPr lang="en-US" altLang="zh-CN" sz="4800" dirty="0">
                <a:solidFill>
                  <a:schemeClr val="accent2">
                    <a:lumMod val="75000"/>
                  </a:schemeClr>
                </a:solidFill>
              </a:rPr>
              <a:t>The JUNO Top Tracker</a:t>
            </a:r>
            <a:endParaRPr lang="zh-CN" altLang="en-US" sz="5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748" name="Espace réservé du numéro de diapositive 3">
            <a:extLst>
              <a:ext uri="{FF2B5EF4-FFF2-40B4-BE49-F238E27FC236}">
                <a16:creationId xmlns:a16="http://schemas.microsoft.com/office/drawing/2014/main" id="{CB8A24DA-97F4-F74C-B20A-B459223A5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defRPr/>
            </a:pPr>
            <a:fld id="{CF347820-789D-1743-8794-58AFC2928ECE}" type="slidenum">
              <a:rPr lang="en-US" altLang="zh-CN" sz="1100" smtClean="0">
                <a:solidFill>
                  <a:srgbClr val="000000"/>
                </a:solidFill>
                <a:latin typeface="+mn-lt"/>
              </a:rPr>
              <a:pPr>
                <a:defRPr/>
              </a:pPr>
              <a:t>75</a:t>
            </a:fld>
            <a:endParaRPr lang="en-US" altLang="zh-CN" sz="11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19ECD3-6D9E-7641-A892-64ECFDCA6DFE}"/>
              </a:ext>
            </a:extLst>
          </p:cNvPr>
          <p:cNvSpPr txBox="1"/>
          <p:nvPr/>
        </p:nvSpPr>
        <p:spPr>
          <a:xfrm>
            <a:off x="1913540" y="4478665"/>
            <a:ext cx="56464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dirty="0">
                <a:latin typeface="+mn-lt"/>
              </a:rPr>
              <a:t>(Strong contribution of IPHC/IN2P3)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DECC1FD-B5CC-3644-B257-36DB7EEB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067BE07-D564-BC43-AFCC-668219E4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3588967431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1">
            <a:extLst>
              <a:ext uri="{FF2B5EF4-FFF2-40B4-BE49-F238E27FC236}">
                <a16:creationId xmlns:a16="http://schemas.microsoft.com/office/drawing/2014/main" id="{AF54EBB2-AABD-0642-85D1-788A018D7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79450"/>
            <a:ext cx="521335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0" name="Rectangle 2">
            <a:extLst>
              <a:ext uri="{FF2B5EF4-FFF2-40B4-BE49-F238E27FC236}">
                <a16:creationId xmlns:a16="http://schemas.microsoft.com/office/drawing/2014/main" id="{59D7366A-5456-DF4F-876A-D0CD4CA19D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2863" y="0"/>
            <a:ext cx="6232525" cy="776288"/>
          </a:xfrm>
          <a:extLst>
            <a:ext uri="{909E8E84-426E-40dd-AFC4-6F175D3DCCD1}"/>
          </a:extLst>
        </p:spPr>
        <p:txBody>
          <a:bodyPr/>
          <a:lstStyle/>
          <a:p>
            <a:pPr eaLnBrk="1" hangingPunct="1">
              <a:defRPr/>
            </a:pPr>
            <a:r>
              <a:rPr lang="en-GB" altLang="en-US" sz="1800" b="1" dirty="0">
                <a:solidFill>
                  <a:srgbClr val="996633"/>
                </a:solidFill>
              </a:rPr>
              <a:t>  </a:t>
            </a:r>
            <a:r>
              <a:rPr lang="en-GB" altLang="en-US" sz="360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JUNO Top Tracker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F9070-1E76-EC4B-A7E6-7ACCE6D3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B34B9B-A388-434E-9D85-3C7F349BD4BA}" type="slidenum">
              <a:rPr lang="en-GB" altLang="en-US" smtClean="0"/>
              <a:pPr>
                <a:defRPr/>
              </a:pPr>
              <a:t>76</a:t>
            </a:fld>
            <a:endParaRPr lang="en-GB" altLang="en-US" dirty="0"/>
          </a:p>
        </p:txBody>
      </p:sp>
      <p:cxnSp>
        <p:nvCxnSpPr>
          <p:cNvPr id="7174" name="Straight Arrow Connector 6">
            <a:extLst>
              <a:ext uri="{FF2B5EF4-FFF2-40B4-BE49-F238E27FC236}">
                <a16:creationId xmlns:a16="http://schemas.microsoft.com/office/drawing/2014/main" id="{CA23AE08-4348-FA40-97A1-70A606018D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39863" y="1039813"/>
            <a:ext cx="1365250" cy="1177925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2995BCC-16A2-204C-9DB6-62678237BFBD}"/>
              </a:ext>
            </a:extLst>
          </p:cNvPr>
          <p:cNvSpPr txBox="1"/>
          <p:nvPr/>
        </p:nvSpPr>
        <p:spPr>
          <a:xfrm>
            <a:off x="204788" y="617538"/>
            <a:ext cx="1427162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000" dirty="0">
                <a:solidFill>
                  <a:srgbClr val="FFFF00"/>
                </a:solidFill>
                <a:latin typeface="+mn-lt"/>
                <a:ea typeface="ＭＳ Ｐゴシック" charset="-128"/>
              </a:rPr>
              <a:t>Top Tracker</a:t>
            </a:r>
          </a:p>
          <a:p>
            <a:pPr algn="ctr">
              <a:defRPr/>
            </a:pPr>
            <a:r>
              <a:rPr lang="en-GB" sz="2000" dirty="0">
                <a:solidFill>
                  <a:srgbClr val="FFFF00"/>
                </a:solidFill>
                <a:latin typeface="+mn-lt"/>
                <a:ea typeface="ＭＳ Ｐゴシック" charset="-128"/>
              </a:rPr>
              <a:t>(3 layers)</a:t>
            </a:r>
          </a:p>
        </p:txBody>
      </p:sp>
      <p:sp>
        <p:nvSpPr>
          <p:cNvPr id="7176" name="内容占位符 2">
            <a:extLst>
              <a:ext uri="{FF2B5EF4-FFF2-40B4-BE49-F238E27FC236}">
                <a16:creationId xmlns:a16="http://schemas.microsoft.com/office/drawing/2014/main" id="{40F94D83-24E1-8942-AD9C-CEA8BABCBF1C}"/>
              </a:ext>
            </a:extLst>
          </p:cNvPr>
          <p:cNvSpPr txBox="1">
            <a:spLocks/>
          </p:cNvSpPr>
          <p:nvPr/>
        </p:nvSpPr>
        <p:spPr bwMode="auto">
          <a:xfrm>
            <a:off x="5072063" y="692150"/>
            <a:ext cx="4071937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9875" indent="-144463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FontTx/>
              <a:buChar char="•"/>
            </a:pPr>
            <a:r>
              <a:rPr lang="en-GB" altLang="zh-CN" sz="1800">
                <a:solidFill>
                  <a:srgbClr val="000000"/>
                </a:solidFill>
                <a:latin typeface="Times New Roman" panose="02020603050405020304" pitchFamily="18" charset="0"/>
              </a:rPr>
              <a:t>Veto for the covered surface (impossible to cover all surface around the central detector).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GB" altLang="zh-CN" sz="1800">
                <a:solidFill>
                  <a:srgbClr val="000000"/>
                </a:solidFill>
                <a:latin typeface="Times New Roman" panose="02020603050405020304" pitchFamily="18" charset="0"/>
              </a:rPr>
              <a:t>Study the production of </a:t>
            </a:r>
            <a:r>
              <a:rPr lang="en-GB" altLang="zh-CN" sz="1800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9</a:t>
            </a:r>
            <a:r>
              <a:rPr lang="en-GB" altLang="zh-CN" sz="1800">
                <a:solidFill>
                  <a:srgbClr val="0000FF"/>
                </a:solidFill>
                <a:latin typeface="Times New Roman" panose="02020603050405020304" pitchFamily="18" charset="0"/>
              </a:rPr>
              <a:t>Li/</a:t>
            </a:r>
            <a:r>
              <a:rPr lang="en-GB" altLang="zh-CN" sz="1800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8</a:t>
            </a:r>
            <a:r>
              <a:rPr lang="en-GB" altLang="zh-CN" sz="1800">
                <a:solidFill>
                  <a:srgbClr val="0000FF"/>
                </a:solidFill>
                <a:latin typeface="Times New Roman" panose="02020603050405020304" pitchFamily="18" charset="0"/>
              </a:rPr>
              <a:t>He </a:t>
            </a:r>
            <a:r>
              <a:rPr lang="en-GB" altLang="zh-CN" sz="1800">
                <a:solidFill>
                  <a:srgbClr val="000000"/>
                </a:solidFill>
                <a:latin typeface="Times New Roman" panose="02020603050405020304" pitchFamily="18" charset="0"/>
              </a:rPr>
              <a:t>produced by muons crossing the detector and mimicking IBDs (~80</a:t>
            </a:r>
            <a:r>
              <a:rPr lang="en-GB" altLang="zh-CN" sz="1800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GB" altLang="zh-CN" sz="1800" baseline="30000">
                <a:solidFill>
                  <a:schemeClr val="tx1"/>
                </a:solidFill>
                <a:latin typeface="Times New Roman" panose="02020603050405020304" pitchFamily="18" charset="0"/>
              </a:rPr>
              <a:t>9</a:t>
            </a:r>
            <a:r>
              <a:rPr lang="en-GB" altLang="zh-CN" sz="1800">
                <a:solidFill>
                  <a:schemeClr val="tx1"/>
                </a:solidFill>
                <a:latin typeface="Times New Roman" panose="02020603050405020304" pitchFamily="18" charset="0"/>
              </a:rPr>
              <a:t>Li/</a:t>
            </a:r>
            <a:r>
              <a:rPr lang="en-GB" altLang="zh-CN" sz="1800" baseline="30000">
                <a:solidFill>
                  <a:schemeClr val="tx1"/>
                </a:solidFill>
                <a:latin typeface="Times New Roman" panose="02020603050405020304" pitchFamily="18" charset="0"/>
              </a:rPr>
              <a:t>8</a:t>
            </a:r>
            <a:r>
              <a:rPr lang="en-GB" altLang="zh-CN" sz="1800">
                <a:solidFill>
                  <a:schemeClr val="tx1"/>
                </a:solidFill>
                <a:latin typeface="Times New Roman" panose="02020603050405020304" pitchFamily="18" charset="0"/>
              </a:rPr>
              <a:t>He </a:t>
            </a:r>
            <a:r>
              <a:rPr lang="en-GB" altLang="zh-CN" sz="1800">
                <a:solidFill>
                  <a:srgbClr val="000000"/>
                </a:solidFill>
                <a:latin typeface="Times New Roman" panose="02020603050405020304" pitchFamily="18" charset="0"/>
              </a:rPr>
              <a:t>against ~60 IBD/day).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GB" altLang="zh-CN" sz="1800">
                <a:solidFill>
                  <a:srgbClr val="000000"/>
                </a:solidFill>
                <a:latin typeface="Times New Roman" panose="02020603050405020304" pitchFamily="18" charset="0"/>
              </a:rPr>
              <a:t>Study the production of fast </a:t>
            </a:r>
            <a:r>
              <a:rPr lang="en-GB" altLang="zh-CN" sz="1800">
                <a:solidFill>
                  <a:srgbClr val="0000FF"/>
                </a:solidFill>
                <a:latin typeface="Times New Roman" panose="02020603050405020304" pitchFamily="18" charset="0"/>
              </a:rPr>
              <a:t>neutrons</a:t>
            </a:r>
            <a:r>
              <a:rPr lang="en-GB" altLang="zh-CN" sz="1800">
                <a:solidFill>
                  <a:srgbClr val="000000"/>
                </a:solidFill>
                <a:latin typeface="Times New Roman" panose="02020603050405020304" pitchFamily="18" charset="0"/>
              </a:rPr>
              <a:t> produced by muons crossing the surrounding rock.</a:t>
            </a:r>
            <a:endParaRPr lang="en-GB" altLang="zh-CN" sz="180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>
              <a:spcBef>
                <a:spcPts val="600"/>
              </a:spcBef>
              <a:buFontTx/>
              <a:buChar char="•"/>
            </a:pPr>
            <a:r>
              <a:rPr lang="en-GB" altLang="zh-CN" sz="1800">
                <a:solidFill>
                  <a:srgbClr val="000000"/>
                </a:solidFill>
                <a:latin typeface="Times New Roman" panose="02020603050405020304" pitchFamily="18" charset="0"/>
              </a:rPr>
              <a:t>Precise measurement of the energy spectrum of cosmogenic isotopes.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GB" altLang="zh-CN" sz="1800">
                <a:solidFill>
                  <a:srgbClr val="000000"/>
                </a:solidFill>
                <a:latin typeface="Times New Roman" panose="02020603050405020304" pitchFamily="18" charset="0"/>
              </a:rPr>
              <a:t>Define the cuts to be applied in the CD to reduce these backgrounds.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GB" altLang="zh-CN" sz="1800">
                <a:solidFill>
                  <a:srgbClr val="000000"/>
                </a:solidFill>
                <a:latin typeface="Times New Roman" panose="02020603050405020304" pitchFamily="18" charset="0"/>
              </a:rPr>
              <a:t>Introduce all measured parameters in the simulation.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GB" altLang="zh-CN" sz="1800">
                <a:solidFill>
                  <a:srgbClr val="000000"/>
                </a:solidFill>
                <a:latin typeface="Times New Roman" panose="02020603050405020304" pitchFamily="18" charset="0"/>
              </a:rPr>
              <a:t>Better estimation of systematic uncertainties induced by this noise.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GB" altLang="zh-CN" sz="1800">
                <a:solidFill>
                  <a:srgbClr val="000000"/>
                </a:solidFill>
                <a:latin typeface="Times New Roman" panose="02020603050405020304" pitchFamily="18" charset="0"/>
              </a:rPr>
              <a:t>Tuning of track reconstruction using the CD PMTs.</a:t>
            </a:r>
          </a:p>
        </p:txBody>
      </p:sp>
      <p:pic>
        <p:nvPicPr>
          <p:cNvPr id="7177" name="Image 3">
            <a:extLst>
              <a:ext uri="{FF2B5EF4-FFF2-40B4-BE49-F238E27FC236}">
                <a16:creationId xmlns:a16="http://schemas.microsoft.com/office/drawing/2014/main" id="{5C3C604E-635B-3940-921A-04C138C08D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1375" y="4600575"/>
            <a:ext cx="1257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8" name="Straight Arrow Connector 5">
            <a:extLst>
              <a:ext uri="{FF2B5EF4-FFF2-40B4-BE49-F238E27FC236}">
                <a16:creationId xmlns:a16="http://schemas.microsoft.com/office/drawing/2014/main" id="{C9B6D2D3-FA2A-824E-9A50-22DABEE0550B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2038" y="798513"/>
            <a:ext cx="3041650" cy="581660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AE54CCD-E6D0-914A-BD4B-97646F80D80F}"/>
              </a:ext>
            </a:extLst>
          </p:cNvPr>
          <p:cNvSpPr txBox="1"/>
          <p:nvPr/>
        </p:nvSpPr>
        <p:spPr>
          <a:xfrm rot="18000000">
            <a:off x="3395663" y="868363"/>
            <a:ext cx="7683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FF0000"/>
                </a:solidFill>
                <a:latin typeface="+mn-lt"/>
              </a:rPr>
              <a:t>muon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CF1C63-61C1-0F4D-B31C-08DB9E61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BFE936-F86A-364A-88B7-229BED4C0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989631302"/>
      </p:ext>
    </p:extLst>
  </p:cSld>
  <p:clrMapOvr>
    <a:masterClrMapping/>
  </p:clrMapOvr>
  <p:transition spd="med">
    <p:rand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59D7366A-5456-DF4F-876A-D0CD4CA19D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2863" y="-1"/>
            <a:ext cx="7347661" cy="1313793"/>
          </a:xfrm>
          <a:extLst>
            <a:ext uri="{909E8E84-426E-40dd-AFC4-6F175D3DCCD1}"/>
          </a:extLst>
        </p:spPr>
        <p:txBody>
          <a:bodyPr/>
          <a:lstStyle/>
          <a:p>
            <a:pPr eaLnBrk="1" hangingPunct="1">
              <a:defRPr/>
            </a:pPr>
            <a:r>
              <a:rPr lang="en-GB" altLang="en-US" sz="2800" b="1" dirty="0">
                <a:solidFill>
                  <a:srgbClr val="996633"/>
                </a:solidFill>
              </a:rPr>
              <a:t>  </a:t>
            </a:r>
            <a:r>
              <a:rPr lang="en-GB" altLang="en-US" sz="480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Cosmogenic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F9070-1E76-EC4B-A7E6-7ACCE6D3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B34B9B-A388-434E-9D85-3C7F349BD4BA}" type="slidenum">
              <a:rPr lang="en-GB" altLang="en-US" smtClean="0"/>
              <a:pPr>
                <a:defRPr/>
              </a:pPr>
              <a:t>77</a:t>
            </a:fld>
            <a:endParaRPr lang="en-GB" alt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CF1C63-61C1-0F4D-B31C-08DB9E61E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8BFE936-F86A-364A-88B7-229BED4C0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6FACD7-5CA6-5D4C-BEAD-C421DA478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72" y="2154620"/>
            <a:ext cx="8485464" cy="375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89353"/>
      </p:ext>
    </p:extLst>
  </p:cSld>
  <p:clrMapOvr>
    <a:masterClrMapping/>
  </p:clrMapOvr>
  <p:transition spd="med">
    <p:rand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B1F9B3D6-9AD7-F646-8D29-67500CA3F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2863" y="0"/>
            <a:ext cx="6232525" cy="776288"/>
          </a:xfrm>
          <a:extLst>
            <a:ext uri="{909E8E84-426E-40dd-AFC4-6F175D3DCCD1}"/>
          </a:extLst>
        </p:spPr>
        <p:txBody>
          <a:bodyPr/>
          <a:lstStyle/>
          <a:p>
            <a:pPr eaLnBrk="1" hangingPunct="1">
              <a:defRPr/>
            </a:pPr>
            <a:r>
              <a:rPr lang="en-GB" altLang="en-US" sz="1800" dirty="0">
                <a:solidFill>
                  <a:srgbClr val="FF9900"/>
                </a:solidFill>
              </a:rPr>
              <a:t>  </a:t>
            </a:r>
            <a:r>
              <a:rPr lang="en-GB" altLang="en-US" sz="360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JUNO Top Tracker</a:t>
            </a:r>
          </a:p>
        </p:txBody>
      </p:sp>
      <p:grpSp>
        <p:nvGrpSpPr>
          <p:cNvPr id="9218" name="Group 4">
            <a:extLst>
              <a:ext uri="{FF2B5EF4-FFF2-40B4-BE49-F238E27FC236}">
                <a16:creationId xmlns:a16="http://schemas.microsoft.com/office/drawing/2014/main" id="{EE212810-75CC-FA47-8EA5-11A8C14971D8}"/>
              </a:ext>
            </a:extLst>
          </p:cNvPr>
          <p:cNvGrpSpPr>
            <a:grpSpLocks/>
          </p:cNvGrpSpPr>
          <p:nvPr/>
        </p:nvGrpSpPr>
        <p:grpSpPr bwMode="auto">
          <a:xfrm>
            <a:off x="4084638" y="1966913"/>
            <a:ext cx="4921250" cy="4891087"/>
            <a:chOff x="2378" y="543"/>
            <a:chExt cx="3303" cy="3367"/>
          </a:xfrm>
        </p:grpSpPr>
        <p:pic>
          <p:nvPicPr>
            <p:cNvPr id="9227" name="Picture 5" descr="TT_wall">
              <a:extLst>
                <a:ext uri="{FF2B5EF4-FFF2-40B4-BE49-F238E27FC236}">
                  <a16:creationId xmlns:a16="http://schemas.microsoft.com/office/drawing/2014/main" id="{E8540DC7-03C5-7D48-AFC8-1D6A5905FB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8" y="543"/>
              <a:ext cx="3303" cy="3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28" name="Group 6">
              <a:extLst>
                <a:ext uri="{FF2B5EF4-FFF2-40B4-BE49-F238E27FC236}">
                  <a16:creationId xmlns:a16="http://schemas.microsoft.com/office/drawing/2014/main" id="{52A4CC3A-A6D5-7C41-80E0-0266DFAAAD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45" y="1468"/>
              <a:ext cx="360" cy="360"/>
              <a:chOff x="3653" y="1468"/>
              <a:chExt cx="360" cy="360"/>
            </a:xfrm>
          </p:grpSpPr>
          <p:sp>
            <p:nvSpPr>
              <p:cNvPr id="9231" name="Line 7">
                <a:extLst>
                  <a:ext uri="{FF2B5EF4-FFF2-40B4-BE49-F238E27FC236}">
                    <a16:creationId xmlns:a16="http://schemas.microsoft.com/office/drawing/2014/main" id="{59EAD7AB-623D-BA48-B29E-828E618310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3" y="1826"/>
                <a:ext cx="3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9232" name="Line 8">
                <a:extLst>
                  <a:ext uri="{FF2B5EF4-FFF2-40B4-BE49-F238E27FC236}">
                    <a16:creationId xmlns:a16="http://schemas.microsoft.com/office/drawing/2014/main" id="{A0BF4325-3273-E240-B355-4E223D615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3483" y="1647"/>
                <a:ext cx="361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9229" name="Text Box 9">
              <a:extLst>
                <a:ext uri="{FF2B5EF4-FFF2-40B4-BE49-F238E27FC236}">
                  <a16:creationId xmlns:a16="http://schemas.microsoft.com/office/drawing/2014/main" id="{123458FC-7CB2-7443-B77E-6BCF0DFB09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7" y="1721"/>
              <a:ext cx="243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US" sz="2800">
                  <a:solidFill>
                    <a:srgbClr val="FF3300"/>
                  </a:solidFill>
                </a:rPr>
                <a:t>x</a:t>
              </a:r>
            </a:p>
          </p:txBody>
        </p:sp>
        <p:sp>
          <p:nvSpPr>
            <p:cNvPr id="9230" name="Text Box 10">
              <a:extLst>
                <a:ext uri="{FF2B5EF4-FFF2-40B4-BE49-F238E27FC236}">
                  <a16:creationId xmlns:a16="http://schemas.microsoft.com/office/drawing/2014/main" id="{F99429C6-4383-0F49-877C-87F879231F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9" y="1356"/>
              <a:ext cx="243" cy="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GB" altLang="en-US" sz="2800">
                  <a:solidFill>
                    <a:srgbClr val="FF3300"/>
                  </a:solidFill>
                </a:rPr>
                <a:t>y</a:t>
              </a:r>
            </a:p>
          </p:txBody>
        </p:sp>
      </p:grpSp>
      <p:pic>
        <p:nvPicPr>
          <p:cNvPr id="9219" name="Picture 12" descr="wls">
            <a:extLst>
              <a:ext uri="{FF2B5EF4-FFF2-40B4-BE49-F238E27FC236}">
                <a16:creationId xmlns:a16="http://schemas.microsoft.com/office/drawing/2014/main" id="{D7512FC8-D7C5-8B4C-81DF-4787569FE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63" y="690563"/>
            <a:ext cx="34988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15">
            <a:extLst>
              <a:ext uri="{FF2B5EF4-FFF2-40B4-BE49-F238E27FC236}">
                <a16:creationId xmlns:a16="http://schemas.microsoft.com/office/drawing/2014/main" id="{F2DC85ED-0439-6A41-A1A3-CF9C8CEEC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1308100"/>
            <a:ext cx="2865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800">
                <a:solidFill>
                  <a:srgbClr val="0000CC"/>
                </a:solidFill>
              </a:rPr>
              <a:t>62 walls (496 modules)</a:t>
            </a:r>
          </a:p>
          <a:p>
            <a:r>
              <a:rPr lang="en-GB" altLang="en-US" sz="1800">
                <a:solidFill>
                  <a:srgbClr val="0000CC"/>
                </a:solidFill>
              </a:rPr>
              <a:t>6.8x6.8 m</a:t>
            </a:r>
            <a:r>
              <a:rPr lang="en-GB" altLang="en-US" sz="1800" baseline="30000">
                <a:solidFill>
                  <a:srgbClr val="0000CC"/>
                </a:solidFill>
              </a:rPr>
              <a:t>2 </a:t>
            </a:r>
            <a:r>
              <a:rPr lang="en-GB" altLang="en-US" sz="1800">
                <a:solidFill>
                  <a:srgbClr val="0000CC"/>
                </a:solidFill>
              </a:rPr>
              <a:t>sensitive area</a:t>
            </a:r>
            <a:endParaRPr lang="en-GB" altLang="en-US" sz="1800" baseline="30000">
              <a:solidFill>
                <a:srgbClr val="0000CC"/>
              </a:solidFill>
            </a:endParaRPr>
          </a:p>
        </p:txBody>
      </p:sp>
      <p:sp>
        <p:nvSpPr>
          <p:cNvPr id="9223" name="Text Box 1060">
            <a:extLst>
              <a:ext uri="{FF2B5EF4-FFF2-40B4-BE49-F238E27FC236}">
                <a16:creationId xmlns:a16="http://schemas.microsoft.com/office/drawing/2014/main" id="{B36A8187-DB82-474A-883B-D68E1013F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" y="6151563"/>
            <a:ext cx="3548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CC"/>
                </a:solidFill>
                <a:latin typeface="Times New Roman" panose="02020603050405020304" pitchFamily="18" charset="0"/>
              </a:rPr>
              <a:t>Hamamatsu MA-PMT (3x3 cm</a:t>
            </a:r>
            <a:r>
              <a:rPr lang="en-US" altLang="en-US" sz="1600" baseline="30000">
                <a:solidFill>
                  <a:srgbClr val="0000CC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160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en-US" altLang="en-US" sz="1600">
                <a:solidFill>
                  <a:srgbClr val="0000CC"/>
                </a:solidFill>
                <a:latin typeface="Times New Roman" panose="02020603050405020304" pitchFamily="18" charset="0"/>
              </a:rPr>
              <a:t>(64 channels, 64 kch. in total)</a:t>
            </a:r>
            <a:endParaRPr lang="en-US" altLang="en-US" sz="1600" baseline="3000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1068" descr="DSC00007">
            <a:extLst>
              <a:ext uri="{FF2B5EF4-FFF2-40B4-BE49-F238E27FC236}">
                <a16:creationId xmlns:a16="http://schemas.microsoft.com/office/drawing/2014/main" id="{A6E8CC2A-45CB-F646-AEAD-DDE8057D5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37038"/>
            <a:ext cx="2436813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1" descr="endcap">
            <a:extLst>
              <a:ext uri="{FF2B5EF4-FFF2-40B4-BE49-F238E27FC236}">
                <a16:creationId xmlns:a16="http://schemas.microsoft.com/office/drawing/2014/main" id="{A0B95C12-7780-584E-AE5A-E11250DEE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1313" y="2327275"/>
            <a:ext cx="2473325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A528E-4221-EA4E-9AC6-D82E777F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A18950-24A8-5E41-B8C8-F309B9DC2F84}" type="slidenum">
              <a:rPr lang="fr-FR" altLang="en-US" smtClean="0"/>
              <a:pPr>
                <a:defRPr/>
              </a:pPr>
              <a:t>78</a:t>
            </a:fld>
            <a:endParaRPr lang="fr-F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E11711-0C61-3B40-9CB8-4253CEE78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949F61-0A85-7D4C-9961-640134A0F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7182457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8A81B534-A555-0247-BC0E-D86E1A4974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2863" y="0"/>
            <a:ext cx="6232525" cy="776288"/>
          </a:xfrm>
          <a:extLst>
            <a:ext uri="{909E8E84-426E-40dd-AFC4-6F175D3DCCD1}"/>
          </a:extLst>
        </p:spPr>
        <p:txBody>
          <a:bodyPr/>
          <a:lstStyle/>
          <a:p>
            <a:pPr eaLnBrk="1" hangingPunct="1">
              <a:defRPr/>
            </a:pPr>
            <a:r>
              <a:rPr lang="en-GB" altLang="en-US" sz="1800" b="1">
                <a:solidFill>
                  <a:srgbClr val="996633"/>
                </a:solidFill>
              </a:rPr>
              <a:t> </a:t>
            </a:r>
            <a:r>
              <a:rPr lang="en-GB" altLang="en-US" sz="360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OPERA Target Tracker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BDFBD-AAA6-504F-B1E4-5F4BAC4F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77167D-E2C8-4348-81B9-8073D4B41EAF}" type="slidenum">
              <a:rPr lang="en-GB" altLang="en-US" smtClean="0"/>
              <a:pPr>
                <a:defRPr/>
              </a:pPr>
              <a:t>79</a:t>
            </a:fld>
            <a:endParaRPr lang="en-GB" altLang="en-US"/>
          </a:p>
        </p:txBody>
      </p:sp>
      <p:grpSp>
        <p:nvGrpSpPr>
          <p:cNvPr id="11269" name="Grouper 72">
            <a:extLst>
              <a:ext uri="{FF2B5EF4-FFF2-40B4-BE49-F238E27FC236}">
                <a16:creationId xmlns:a16="http://schemas.microsoft.com/office/drawing/2014/main" id="{6FB120EB-99CB-7749-AE8B-D224E7C59803}"/>
              </a:ext>
            </a:extLst>
          </p:cNvPr>
          <p:cNvGrpSpPr>
            <a:grpSpLocks/>
          </p:cNvGrpSpPr>
          <p:nvPr/>
        </p:nvGrpSpPr>
        <p:grpSpPr bwMode="auto">
          <a:xfrm>
            <a:off x="3927475" y="4024313"/>
            <a:ext cx="5138738" cy="2628900"/>
            <a:chOff x="0" y="1087420"/>
            <a:chExt cx="9144002" cy="4679952"/>
          </a:xfrm>
        </p:grpSpPr>
        <p:pic>
          <p:nvPicPr>
            <p:cNvPr id="11282" name="Picture 4" descr="S:\DCIM\124_0210\sel\IMGP6506.JPG">
              <a:extLst>
                <a:ext uri="{FF2B5EF4-FFF2-40B4-BE49-F238E27FC236}">
                  <a16:creationId xmlns:a16="http://schemas.microsoft.com/office/drawing/2014/main" id="{4D4B6571-6DF7-EA47-8BF7-052D1ECE3A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052" y="1087420"/>
              <a:ext cx="2836863" cy="46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3" name="Picture 2" descr="S:\DCIM\124_0210\sel\IMGP6487.JPG">
              <a:extLst>
                <a:ext uri="{FF2B5EF4-FFF2-40B4-BE49-F238E27FC236}">
                  <a16:creationId xmlns:a16="http://schemas.microsoft.com/office/drawing/2014/main" id="{66AD9A8A-6D27-3648-A3DB-59B4E2E0A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87420"/>
              <a:ext cx="3116264" cy="46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4" name="Picture 3" descr="S:\DCIM\124_0210\sel\IMGP6500.JPG">
              <a:extLst>
                <a:ext uri="{FF2B5EF4-FFF2-40B4-BE49-F238E27FC236}">
                  <a16:creationId xmlns:a16="http://schemas.microsoft.com/office/drawing/2014/main" id="{A3B68A60-C122-C74D-8257-A0D13B32F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6188" y="1087420"/>
              <a:ext cx="2030413" cy="46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5" name="Picture 14" descr="S:\DCIM\124_0210\sel\IMGP6507.JPG">
              <a:extLst>
                <a:ext uri="{FF2B5EF4-FFF2-40B4-BE49-F238E27FC236}">
                  <a16:creationId xmlns:a16="http://schemas.microsoft.com/office/drawing/2014/main" id="{DDA7BF07-9325-D941-9423-83963FB32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6426" y="1087420"/>
              <a:ext cx="2187576" cy="4679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39C56EA-E765-7A46-9C40-25A5C40D735F}"/>
              </a:ext>
            </a:extLst>
          </p:cNvPr>
          <p:cNvSpPr txBox="1"/>
          <p:nvPr/>
        </p:nvSpPr>
        <p:spPr>
          <a:xfrm>
            <a:off x="3997325" y="4024313"/>
            <a:ext cx="49672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FFFF00"/>
                </a:solidFill>
                <a:latin typeface="+mn-lt"/>
                <a:ea typeface="ＭＳ Ｐゴシック" charset="-128"/>
              </a:rPr>
              <a:t>~2900 m</a:t>
            </a:r>
            <a:r>
              <a:rPr lang="en-GB" sz="2000" baseline="30000" dirty="0">
                <a:solidFill>
                  <a:srgbClr val="FFFF00"/>
                </a:solidFill>
                <a:latin typeface="+mn-lt"/>
                <a:ea typeface="ＭＳ Ｐゴシック" charset="-128"/>
              </a:rPr>
              <a:t>2</a:t>
            </a:r>
            <a:r>
              <a:rPr lang="en-GB" sz="2000" dirty="0">
                <a:solidFill>
                  <a:srgbClr val="FFFF00"/>
                </a:solidFill>
                <a:latin typeface="+mn-lt"/>
                <a:ea typeface="ＭＳ Ｐゴシック" charset="-128"/>
              </a:rPr>
              <a:t> sensitive plastic scintillator surface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FF299-3049-1E45-8240-429A0C56A9F7}"/>
              </a:ext>
            </a:extLst>
          </p:cNvPr>
          <p:cNvSpPr txBox="1"/>
          <p:nvPr/>
        </p:nvSpPr>
        <p:spPr>
          <a:xfrm>
            <a:off x="46038" y="4302125"/>
            <a:ext cx="3573462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latin typeface="+mn-lt"/>
                <a:ea typeface="ＭＳ Ｐゴシック" charset="-128"/>
              </a:rPr>
              <a:t>The TT has been packed into 7 containers and shipped from the underground lab of Gran </a:t>
            </a:r>
            <a:r>
              <a:rPr lang="en-GB" sz="2000" dirty="0" err="1">
                <a:latin typeface="+mn-lt"/>
                <a:ea typeface="ＭＳ Ｐゴシック" charset="-128"/>
              </a:rPr>
              <a:t>Sasso</a:t>
            </a:r>
            <a:r>
              <a:rPr lang="en-GB" sz="2000" dirty="0">
                <a:latin typeface="+mn-lt"/>
                <a:ea typeface="ＭＳ Ｐゴシック" charset="-128"/>
              </a:rPr>
              <a:t> to China in 2017.</a:t>
            </a:r>
          </a:p>
        </p:txBody>
      </p:sp>
      <p:pic>
        <p:nvPicPr>
          <p:cNvPr id="11272" name="Picture 2">
            <a:extLst>
              <a:ext uri="{FF2B5EF4-FFF2-40B4-BE49-F238E27FC236}">
                <a16:creationId xmlns:a16="http://schemas.microsoft.com/office/drawing/2014/main" id="{3C989F95-AD34-4B47-8954-B5A5ADC426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2638" y="781050"/>
            <a:ext cx="424815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image107.jpg" descr="DSC01514">
            <a:extLst>
              <a:ext uri="{FF2B5EF4-FFF2-40B4-BE49-F238E27FC236}">
                <a16:creationId xmlns:a16="http://schemas.microsoft.com/office/drawing/2014/main" id="{392686ED-9325-3C41-B942-00A4454D9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773113"/>
            <a:ext cx="4278312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274" name="Shape 754">
            <a:extLst>
              <a:ext uri="{FF2B5EF4-FFF2-40B4-BE49-F238E27FC236}">
                <a16:creationId xmlns:a16="http://schemas.microsoft.com/office/drawing/2014/main" id="{B9F3CB61-6566-CE44-9E98-151BC506D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863" y="3095625"/>
            <a:ext cx="32639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fr-FR" sz="1600">
                <a:solidFill>
                  <a:srgbClr val="FFFF00"/>
                </a:solidFill>
              </a:rPr>
              <a:t>OPERA Target Tracker </a:t>
            </a:r>
            <a:endParaRPr lang="en-GB" altLang="fr-FR" sz="1800">
              <a:solidFill>
                <a:srgbClr val="000000"/>
              </a:solidFill>
            </a:endParaRPr>
          </a:p>
          <a:p>
            <a:pPr algn="ctr"/>
            <a:r>
              <a:rPr lang="en-GB" altLang="fr-FR" sz="1600">
                <a:solidFill>
                  <a:srgbClr val="FFFF00"/>
                </a:solidFill>
              </a:rPr>
              <a:t>(entirely constructed in IPHC)</a:t>
            </a:r>
          </a:p>
        </p:txBody>
      </p:sp>
      <p:grpSp>
        <p:nvGrpSpPr>
          <p:cNvPr id="11275" name="Group 4">
            <a:extLst>
              <a:ext uri="{FF2B5EF4-FFF2-40B4-BE49-F238E27FC236}">
                <a16:creationId xmlns:a16="http://schemas.microsoft.com/office/drawing/2014/main" id="{8E59591B-C67E-604E-B54E-A6D10CC2377E}"/>
              </a:ext>
            </a:extLst>
          </p:cNvPr>
          <p:cNvGrpSpPr>
            <a:grpSpLocks/>
          </p:cNvGrpSpPr>
          <p:nvPr/>
        </p:nvGrpSpPr>
        <p:grpSpPr bwMode="auto">
          <a:xfrm>
            <a:off x="4973638" y="1690688"/>
            <a:ext cx="781050" cy="1536700"/>
            <a:chOff x="1940647" y="1736727"/>
            <a:chExt cx="944704" cy="1858963"/>
          </a:xfrm>
        </p:grpSpPr>
        <p:cxnSp>
          <p:nvCxnSpPr>
            <p:cNvPr id="11278" name="Straight Arrow Connector 19">
              <a:extLst>
                <a:ext uri="{FF2B5EF4-FFF2-40B4-BE49-F238E27FC236}">
                  <a16:creationId xmlns:a16="http://schemas.microsoft.com/office/drawing/2014/main" id="{AF1216B7-D846-4045-B46B-F84F2C156C2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499358" y="1736727"/>
              <a:ext cx="132650" cy="1858963"/>
            </a:xfrm>
            <a:prstGeom prst="straightConnector1">
              <a:avLst/>
            </a:prstGeom>
            <a:noFill/>
            <a:ln w="1905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86DA03-E87E-BB4B-8D9D-FD03EA1B9358}"/>
                </a:ext>
              </a:extLst>
            </p:cNvPr>
            <p:cNvSpPr txBox="1"/>
            <p:nvPr/>
          </p:nvSpPr>
          <p:spPr bwMode="auto">
            <a:xfrm rot="16200000">
              <a:off x="2015478" y="2051703"/>
              <a:ext cx="718236" cy="3725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>
                  <a:solidFill>
                    <a:srgbClr val="FFFF00"/>
                  </a:solidFill>
                  <a:latin typeface="+mn-lt"/>
                  <a:ea typeface="ＭＳ Ｐゴシック" charset="-128"/>
                </a:rPr>
                <a:t>6.8 m</a:t>
              </a:r>
            </a:p>
          </p:txBody>
        </p:sp>
        <p:cxnSp>
          <p:nvCxnSpPr>
            <p:cNvPr id="11280" name="Straight Arrow Connector 21">
              <a:extLst>
                <a:ext uri="{FF2B5EF4-FFF2-40B4-BE49-F238E27FC236}">
                  <a16:creationId xmlns:a16="http://schemas.microsoft.com/office/drawing/2014/main" id="{E90B5B35-0769-8C42-963C-D6DB3CA741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014460" y="2563661"/>
              <a:ext cx="870891" cy="252185"/>
            </a:xfrm>
            <a:prstGeom prst="straightConnector1">
              <a:avLst/>
            </a:prstGeom>
            <a:noFill/>
            <a:ln w="1905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2941C2-9856-984A-897C-E2AB8F81B98E}"/>
                </a:ext>
              </a:extLst>
            </p:cNvPr>
            <p:cNvSpPr txBox="1"/>
            <p:nvPr/>
          </p:nvSpPr>
          <p:spPr bwMode="auto">
            <a:xfrm rot="528386">
              <a:off x="1940647" y="2574029"/>
              <a:ext cx="718129" cy="3706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1400">
                  <a:solidFill>
                    <a:srgbClr val="FFFF00"/>
                  </a:solidFill>
                  <a:latin typeface="+mn-lt"/>
                  <a:ea typeface="ＭＳ Ｐゴシック" charset="-128"/>
                </a:rPr>
                <a:t>6.8 m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BF18246-9486-4245-ACC4-4D54AE3103D0}"/>
              </a:ext>
            </a:extLst>
          </p:cNvPr>
          <p:cNvSpPr txBox="1"/>
          <p:nvPr/>
        </p:nvSpPr>
        <p:spPr>
          <a:xfrm>
            <a:off x="4768850" y="808038"/>
            <a:ext cx="3971925" cy="70802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tx1"/>
                </a:solidFill>
                <a:latin typeface="+mn-lt"/>
                <a:ea typeface="ＭＳ Ｐゴシック" charset="-128"/>
              </a:rPr>
              <a:t>During the extraction of one TT wall (over 62) from OPERA detector.</a:t>
            </a:r>
          </a:p>
        </p:txBody>
      </p:sp>
      <p:sp>
        <p:nvSpPr>
          <p:cNvPr id="11277" name="Shape 754">
            <a:extLst>
              <a:ext uri="{FF2B5EF4-FFF2-40B4-BE49-F238E27FC236}">
                <a16:creationId xmlns:a16="http://schemas.microsoft.com/office/drawing/2014/main" id="{32F866EF-A8C6-D24E-B011-8D0184FD1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747713"/>
            <a:ext cx="1371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fr-FR" sz="1600">
                <a:solidFill>
                  <a:srgbClr val="FFFF00"/>
                </a:solidFill>
              </a:rPr>
              <a:t>500 modules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90533E-E3A0-724C-8ED4-2038EF61A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5738AD-B4C9-8646-BB47-890BE911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452733593"/>
      </p:ext>
    </p:extLst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Nuclear Reactors as neutrino source"/>
          <p:cNvSpPr txBox="1">
            <a:spLocks noGrp="1"/>
          </p:cNvSpPr>
          <p:nvPr>
            <p:ph type="title"/>
          </p:nvPr>
        </p:nvSpPr>
        <p:spPr>
          <a:xfrm>
            <a:off x="1094408" y="0"/>
            <a:ext cx="8047211" cy="15870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Nuclear Reactors as neutrino source</a:t>
            </a:r>
          </a:p>
        </p:txBody>
      </p:sp>
      <p:sp>
        <p:nvSpPr>
          <p:cNvPr id="57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578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age.png" descr="image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0750" y="2189162"/>
            <a:ext cx="4762500" cy="355282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A6C71-710B-2144-BF60-59C27B0B0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AC3B7-3061-684C-92E1-BEEA40098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24119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8A81B534-A555-0247-BC0E-D86E1A4974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12863" y="0"/>
            <a:ext cx="6232525" cy="776288"/>
          </a:xfrm>
          <a:extLst>
            <a:ext uri="{909E8E84-426E-40dd-AFC4-6F175D3DCCD1}"/>
          </a:extLst>
        </p:spPr>
        <p:txBody>
          <a:bodyPr/>
          <a:lstStyle/>
          <a:p>
            <a:pPr eaLnBrk="1" hangingPunct="1">
              <a:defRPr/>
            </a:pPr>
            <a:r>
              <a:rPr lang="en-GB" altLang="en-US" sz="1800" b="1" dirty="0">
                <a:solidFill>
                  <a:srgbClr val="996633"/>
                </a:solidFill>
              </a:rPr>
              <a:t>  </a:t>
            </a:r>
            <a:r>
              <a:rPr lang="en-GB" altLang="en-US" sz="360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Top Tracker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BDFBD-AAA6-504F-B1E4-5F4BAC4F4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60877-86CE-6A44-ACED-D99AFE6DAE4B}" type="slidenum">
              <a:rPr lang="fr-FR" altLang="en-US" smtClean="0"/>
              <a:pPr>
                <a:defRPr/>
              </a:pPr>
              <a:t>80</a:t>
            </a:fld>
            <a:endParaRPr lang="fr-FR" altLang="en-US"/>
          </a:p>
        </p:txBody>
      </p:sp>
      <p:pic>
        <p:nvPicPr>
          <p:cNvPr id="13317" name="Image 1">
            <a:extLst>
              <a:ext uri="{FF2B5EF4-FFF2-40B4-BE49-F238E27FC236}">
                <a16:creationId xmlns:a16="http://schemas.microsoft.com/office/drawing/2014/main" id="{3E5CC686-8B96-9347-9C29-55839EE6B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776288"/>
            <a:ext cx="843280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orme libre 2">
            <a:extLst>
              <a:ext uri="{FF2B5EF4-FFF2-40B4-BE49-F238E27FC236}">
                <a16:creationId xmlns:a16="http://schemas.microsoft.com/office/drawing/2014/main" id="{D0685178-29FB-6246-8031-C52DDFB9A84E}"/>
              </a:ext>
            </a:extLst>
          </p:cNvPr>
          <p:cNvSpPr/>
          <p:nvPr/>
        </p:nvSpPr>
        <p:spPr bwMode="auto">
          <a:xfrm>
            <a:off x="838200" y="1444625"/>
            <a:ext cx="7038975" cy="2463800"/>
          </a:xfrm>
          <a:custGeom>
            <a:avLst/>
            <a:gdLst>
              <a:gd name="connsiteX0" fmla="*/ 1171190 w 7038590"/>
              <a:gd name="connsiteY0" fmla="*/ 0 h 2463800"/>
              <a:gd name="connsiteX1" fmla="*/ 1120390 w 7038590"/>
              <a:gd name="connsiteY1" fmla="*/ 38100 h 2463800"/>
              <a:gd name="connsiteX2" fmla="*/ 1056890 w 7038590"/>
              <a:gd name="connsiteY2" fmla="*/ 152400 h 2463800"/>
              <a:gd name="connsiteX3" fmla="*/ 980690 w 7038590"/>
              <a:gd name="connsiteY3" fmla="*/ 203200 h 2463800"/>
              <a:gd name="connsiteX4" fmla="*/ 840990 w 7038590"/>
              <a:gd name="connsiteY4" fmla="*/ 241300 h 2463800"/>
              <a:gd name="connsiteX5" fmla="*/ 637790 w 7038590"/>
              <a:gd name="connsiteY5" fmla="*/ 254000 h 2463800"/>
              <a:gd name="connsiteX6" fmla="*/ 561590 w 7038590"/>
              <a:gd name="connsiteY6" fmla="*/ 266700 h 2463800"/>
              <a:gd name="connsiteX7" fmla="*/ 205990 w 7038590"/>
              <a:gd name="connsiteY7" fmla="*/ 292100 h 2463800"/>
              <a:gd name="connsiteX8" fmla="*/ 104390 w 7038590"/>
              <a:gd name="connsiteY8" fmla="*/ 317500 h 2463800"/>
              <a:gd name="connsiteX9" fmla="*/ 66290 w 7038590"/>
              <a:gd name="connsiteY9" fmla="*/ 330200 h 2463800"/>
              <a:gd name="connsiteX10" fmla="*/ 2790 w 7038590"/>
              <a:gd name="connsiteY10" fmla="*/ 342900 h 2463800"/>
              <a:gd name="connsiteX11" fmla="*/ 40890 w 7038590"/>
              <a:gd name="connsiteY11" fmla="*/ 330200 h 2463800"/>
              <a:gd name="connsiteX12" fmla="*/ 117090 w 7038590"/>
              <a:gd name="connsiteY12" fmla="*/ 317500 h 2463800"/>
              <a:gd name="connsiteX13" fmla="*/ 167890 w 7038590"/>
              <a:gd name="connsiteY13" fmla="*/ 304800 h 2463800"/>
              <a:gd name="connsiteX14" fmla="*/ 612390 w 7038590"/>
              <a:gd name="connsiteY14" fmla="*/ 330200 h 2463800"/>
              <a:gd name="connsiteX15" fmla="*/ 866390 w 7038590"/>
              <a:gd name="connsiteY15" fmla="*/ 317500 h 2463800"/>
              <a:gd name="connsiteX16" fmla="*/ 993390 w 7038590"/>
              <a:gd name="connsiteY16" fmla="*/ 279400 h 2463800"/>
              <a:gd name="connsiteX17" fmla="*/ 1031490 w 7038590"/>
              <a:gd name="connsiteY17" fmla="*/ 266700 h 2463800"/>
              <a:gd name="connsiteX18" fmla="*/ 1183890 w 7038590"/>
              <a:gd name="connsiteY18" fmla="*/ 317500 h 2463800"/>
              <a:gd name="connsiteX19" fmla="*/ 1221990 w 7038590"/>
              <a:gd name="connsiteY19" fmla="*/ 330200 h 2463800"/>
              <a:gd name="connsiteX20" fmla="*/ 1260090 w 7038590"/>
              <a:gd name="connsiteY20" fmla="*/ 342900 h 2463800"/>
              <a:gd name="connsiteX21" fmla="*/ 1336290 w 7038590"/>
              <a:gd name="connsiteY21" fmla="*/ 381000 h 2463800"/>
              <a:gd name="connsiteX22" fmla="*/ 1374390 w 7038590"/>
              <a:gd name="connsiteY22" fmla="*/ 406400 h 2463800"/>
              <a:gd name="connsiteX23" fmla="*/ 1552190 w 7038590"/>
              <a:gd name="connsiteY23" fmla="*/ 457200 h 2463800"/>
              <a:gd name="connsiteX24" fmla="*/ 1615690 w 7038590"/>
              <a:gd name="connsiteY24" fmla="*/ 469900 h 2463800"/>
              <a:gd name="connsiteX25" fmla="*/ 1704590 w 7038590"/>
              <a:gd name="connsiteY25" fmla="*/ 495300 h 2463800"/>
              <a:gd name="connsiteX26" fmla="*/ 1780790 w 7038590"/>
              <a:gd name="connsiteY26" fmla="*/ 508000 h 2463800"/>
              <a:gd name="connsiteX27" fmla="*/ 1844290 w 7038590"/>
              <a:gd name="connsiteY27" fmla="*/ 520700 h 2463800"/>
              <a:gd name="connsiteX28" fmla="*/ 1895090 w 7038590"/>
              <a:gd name="connsiteY28" fmla="*/ 533400 h 2463800"/>
              <a:gd name="connsiteX29" fmla="*/ 1971290 w 7038590"/>
              <a:gd name="connsiteY29" fmla="*/ 546100 h 2463800"/>
              <a:gd name="connsiteX30" fmla="*/ 2047490 w 7038590"/>
              <a:gd name="connsiteY30" fmla="*/ 571500 h 2463800"/>
              <a:gd name="connsiteX31" fmla="*/ 2085590 w 7038590"/>
              <a:gd name="connsiteY31" fmla="*/ 584200 h 2463800"/>
              <a:gd name="connsiteX32" fmla="*/ 2110990 w 7038590"/>
              <a:gd name="connsiteY32" fmla="*/ 622300 h 2463800"/>
              <a:gd name="connsiteX33" fmla="*/ 2149090 w 7038590"/>
              <a:gd name="connsiteY33" fmla="*/ 635000 h 2463800"/>
              <a:gd name="connsiteX34" fmla="*/ 2161790 w 7038590"/>
              <a:gd name="connsiteY34" fmla="*/ 673100 h 2463800"/>
              <a:gd name="connsiteX35" fmla="*/ 2187190 w 7038590"/>
              <a:gd name="connsiteY35" fmla="*/ 711200 h 2463800"/>
              <a:gd name="connsiteX36" fmla="*/ 2199890 w 7038590"/>
              <a:gd name="connsiteY36" fmla="*/ 749300 h 2463800"/>
              <a:gd name="connsiteX37" fmla="*/ 2250690 w 7038590"/>
              <a:gd name="connsiteY37" fmla="*/ 825500 h 2463800"/>
              <a:gd name="connsiteX38" fmla="*/ 2276090 w 7038590"/>
              <a:gd name="connsiteY38" fmla="*/ 863600 h 2463800"/>
              <a:gd name="connsiteX39" fmla="*/ 2288790 w 7038590"/>
              <a:gd name="connsiteY39" fmla="*/ 901700 h 2463800"/>
              <a:gd name="connsiteX40" fmla="*/ 2326890 w 7038590"/>
              <a:gd name="connsiteY40" fmla="*/ 939800 h 2463800"/>
              <a:gd name="connsiteX41" fmla="*/ 2377690 w 7038590"/>
              <a:gd name="connsiteY41" fmla="*/ 1016000 h 2463800"/>
              <a:gd name="connsiteX42" fmla="*/ 2403090 w 7038590"/>
              <a:gd name="connsiteY42" fmla="*/ 1054100 h 2463800"/>
              <a:gd name="connsiteX43" fmla="*/ 2428490 w 7038590"/>
              <a:gd name="connsiteY43" fmla="*/ 1143000 h 2463800"/>
              <a:gd name="connsiteX44" fmla="*/ 2441190 w 7038590"/>
              <a:gd name="connsiteY44" fmla="*/ 1181100 h 2463800"/>
              <a:gd name="connsiteX45" fmla="*/ 2517390 w 7038590"/>
              <a:gd name="connsiteY45" fmla="*/ 1295400 h 2463800"/>
              <a:gd name="connsiteX46" fmla="*/ 2542790 w 7038590"/>
              <a:gd name="connsiteY46" fmla="*/ 1333500 h 2463800"/>
              <a:gd name="connsiteX47" fmla="*/ 2555490 w 7038590"/>
              <a:gd name="connsiteY47" fmla="*/ 1371600 h 2463800"/>
              <a:gd name="connsiteX48" fmla="*/ 2606290 w 7038590"/>
              <a:gd name="connsiteY48" fmla="*/ 1447800 h 2463800"/>
              <a:gd name="connsiteX49" fmla="*/ 2657090 w 7038590"/>
              <a:gd name="connsiteY49" fmla="*/ 1524000 h 2463800"/>
              <a:gd name="connsiteX50" fmla="*/ 2695190 w 7038590"/>
              <a:gd name="connsiteY50" fmla="*/ 1600200 h 2463800"/>
              <a:gd name="connsiteX51" fmla="*/ 2758690 w 7038590"/>
              <a:gd name="connsiteY51" fmla="*/ 1676400 h 2463800"/>
              <a:gd name="connsiteX52" fmla="*/ 2809490 w 7038590"/>
              <a:gd name="connsiteY52" fmla="*/ 1752600 h 2463800"/>
              <a:gd name="connsiteX53" fmla="*/ 2872990 w 7038590"/>
              <a:gd name="connsiteY53" fmla="*/ 1828800 h 2463800"/>
              <a:gd name="connsiteX54" fmla="*/ 2911090 w 7038590"/>
              <a:gd name="connsiteY54" fmla="*/ 1854200 h 2463800"/>
              <a:gd name="connsiteX55" fmla="*/ 3152390 w 7038590"/>
              <a:gd name="connsiteY55" fmla="*/ 1892300 h 2463800"/>
              <a:gd name="connsiteX56" fmla="*/ 3304790 w 7038590"/>
              <a:gd name="connsiteY56" fmla="*/ 1879600 h 2463800"/>
              <a:gd name="connsiteX57" fmla="*/ 3838190 w 7038590"/>
              <a:gd name="connsiteY57" fmla="*/ 1905000 h 2463800"/>
              <a:gd name="connsiteX58" fmla="*/ 3914390 w 7038590"/>
              <a:gd name="connsiteY58" fmla="*/ 1943100 h 2463800"/>
              <a:gd name="connsiteX59" fmla="*/ 3952490 w 7038590"/>
              <a:gd name="connsiteY59" fmla="*/ 1955800 h 2463800"/>
              <a:gd name="connsiteX60" fmla="*/ 4066790 w 7038590"/>
              <a:gd name="connsiteY60" fmla="*/ 2019300 h 2463800"/>
              <a:gd name="connsiteX61" fmla="*/ 4155690 w 7038590"/>
              <a:gd name="connsiteY61" fmla="*/ 2070100 h 2463800"/>
              <a:gd name="connsiteX62" fmla="*/ 4231890 w 7038590"/>
              <a:gd name="connsiteY62" fmla="*/ 2120900 h 2463800"/>
              <a:gd name="connsiteX63" fmla="*/ 4269990 w 7038590"/>
              <a:gd name="connsiteY63" fmla="*/ 2146300 h 2463800"/>
              <a:gd name="connsiteX64" fmla="*/ 4308090 w 7038590"/>
              <a:gd name="connsiteY64" fmla="*/ 2159000 h 2463800"/>
              <a:gd name="connsiteX65" fmla="*/ 4384290 w 7038590"/>
              <a:gd name="connsiteY65" fmla="*/ 2209800 h 2463800"/>
              <a:gd name="connsiteX66" fmla="*/ 4422390 w 7038590"/>
              <a:gd name="connsiteY66" fmla="*/ 2222500 h 2463800"/>
              <a:gd name="connsiteX67" fmla="*/ 4536690 w 7038590"/>
              <a:gd name="connsiteY67" fmla="*/ 2273300 h 2463800"/>
              <a:gd name="connsiteX68" fmla="*/ 4574790 w 7038590"/>
              <a:gd name="connsiteY68" fmla="*/ 2286000 h 2463800"/>
              <a:gd name="connsiteX69" fmla="*/ 4612890 w 7038590"/>
              <a:gd name="connsiteY69" fmla="*/ 2298700 h 2463800"/>
              <a:gd name="connsiteX70" fmla="*/ 4816090 w 7038590"/>
              <a:gd name="connsiteY70" fmla="*/ 2286000 h 2463800"/>
              <a:gd name="connsiteX71" fmla="*/ 5019290 w 7038590"/>
              <a:gd name="connsiteY71" fmla="*/ 2260600 h 2463800"/>
              <a:gd name="connsiteX72" fmla="*/ 5095490 w 7038590"/>
              <a:gd name="connsiteY72" fmla="*/ 2222500 h 2463800"/>
              <a:gd name="connsiteX73" fmla="*/ 5133590 w 7038590"/>
              <a:gd name="connsiteY73" fmla="*/ 2209800 h 2463800"/>
              <a:gd name="connsiteX74" fmla="*/ 5171690 w 7038590"/>
              <a:gd name="connsiteY74" fmla="*/ 2184400 h 2463800"/>
              <a:gd name="connsiteX75" fmla="*/ 5209790 w 7038590"/>
              <a:gd name="connsiteY75" fmla="*/ 2171700 h 2463800"/>
              <a:gd name="connsiteX76" fmla="*/ 5247890 w 7038590"/>
              <a:gd name="connsiteY76" fmla="*/ 2146300 h 2463800"/>
              <a:gd name="connsiteX77" fmla="*/ 5298690 w 7038590"/>
              <a:gd name="connsiteY77" fmla="*/ 2133600 h 2463800"/>
              <a:gd name="connsiteX78" fmla="*/ 5336790 w 7038590"/>
              <a:gd name="connsiteY78" fmla="*/ 2120900 h 2463800"/>
              <a:gd name="connsiteX79" fmla="*/ 5463790 w 7038590"/>
              <a:gd name="connsiteY79" fmla="*/ 2095500 h 2463800"/>
              <a:gd name="connsiteX80" fmla="*/ 5768590 w 7038590"/>
              <a:gd name="connsiteY80" fmla="*/ 2108200 h 2463800"/>
              <a:gd name="connsiteX81" fmla="*/ 5882890 w 7038590"/>
              <a:gd name="connsiteY81" fmla="*/ 2159000 h 2463800"/>
              <a:gd name="connsiteX82" fmla="*/ 5920990 w 7038590"/>
              <a:gd name="connsiteY82" fmla="*/ 2171700 h 2463800"/>
              <a:gd name="connsiteX83" fmla="*/ 5984490 w 7038590"/>
              <a:gd name="connsiteY83" fmla="*/ 2247900 h 2463800"/>
              <a:gd name="connsiteX84" fmla="*/ 6047990 w 7038590"/>
              <a:gd name="connsiteY84" fmla="*/ 2311400 h 2463800"/>
              <a:gd name="connsiteX85" fmla="*/ 6098790 w 7038590"/>
              <a:gd name="connsiteY85" fmla="*/ 2374900 h 2463800"/>
              <a:gd name="connsiteX86" fmla="*/ 6124190 w 7038590"/>
              <a:gd name="connsiteY86" fmla="*/ 2413000 h 2463800"/>
              <a:gd name="connsiteX87" fmla="*/ 6200390 w 7038590"/>
              <a:gd name="connsiteY87" fmla="*/ 2451100 h 2463800"/>
              <a:gd name="connsiteX88" fmla="*/ 6251190 w 7038590"/>
              <a:gd name="connsiteY88" fmla="*/ 2463800 h 2463800"/>
              <a:gd name="connsiteX89" fmla="*/ 6314690 w 7038590"/>
              <a:gd name="connsiteY89" fmla="*/ 2451100 h 2463800"/>
              <a:gd name="connsiteX90" fmla="*/ 6390890 w 7038590"/>
              <a:gd name="connsiteY90" fmla="*/ 2400300 h 2463800"/>
              <a:gd name="connsiteX91" fmla="*/ 6454390 w 7038590"/>
              <a:gd name="connsiteY91" fmla="*/ 2349500 h 2463800"/>
              <a:gd name="connsiteX92" fmla="*/ 6530590 w 7038590"/>
              <a:gd name="connsiteY92" fmla="*/ 2298700 h 2463800"/>
              <a:gd name="connsiteX93" fmla="*/ 6644890 w 7038590"/>
              <a:gd name="connsiteY93" fmla="*/ 2222500 h 2463800"/>
              <a:gd name="connsiteX94" fmla="*/ 6721090 w 7038590"/>
              <a:gd name="connsiteY94" fmla="*/ 2171700 h 2463800"/>
              <a:gd name="connsiteX95" fmla="*/ 6759190 w 7038590"/>
              <a:gd name="connsiteY95" fmla="*/ 2146300 h 2463800"/>
              <a:gd name="connsiteX96" fmla="*/ 6809990 w 7038590"/>
              <a:gd name="connsiteY96" fmla="*/ 2070100 h 2463800"/>
              <a:gd name="connsiteX97" fmla="*/ 6860790 w 7038590"/>
              <a:gd name="connsiteY97" fmla="*/ 1993900 h 2463800"/>
              <a:gd name="connsiteX98" fmla="*/ 6962390 w 7038590"/>
              <a:gd name="connsiteY98" fmla="*/ 1841500 h 2463800"/>
              <a:gd name="connsiteX99" fmla="*/ 7013190 w 7038590"/>
              <a:gd name="connsiteY99" fmla="*/ 1727200 h 2463800"/>
              <a:gd name="connsiteX100" fmla="*/ 7025890 w 7038590"/>
              <a:gd name="connsiteY100" fmla="*/ 1689100 h 2463800"/>
              <a:gd name="connsiteX101" fmla="*/ 7038590 w 7038590"/>
              <a:gd name="connsiteY101" fmla="*/ 1651000 h 2463800"/>
              <a:gd name="connsiteX102" fmla="*/ 7025890 w 7038590"/>
              <a:gd name="connsiteY102" fmla="*/ 1409700 h 2463800"/>
              <a:gd name="connsiteX103" fmla="*/ 6987790 w 7038590"/>
              <a:gd name="connsiteY103" fmla="*/ 1333500 h 2463800"/>
              <a:gd name="connsiteX104" fmla="*/ 6975090 w 7038590"/>
              <a:gd name="connsiteY104" fmla="*/ 1295400 h 2463800"/>
              <a:gd name="connsiteX105" fmla="*/ 6949690 w 7038590"/>
              <a:gd name="connsiteY105" fmla="*/ 1257300 h 2463800"/>
              <a:gd name="connsiteX106" fmla="*/ 6936990 w 7038590"/>
              <a:gd name="connsiteY106" fmla="*/ 1219200 h 2463800"/>
              <a:gd name="connsiteX107" fmla="*/ 6898890 w 7038590"/>
              <a:gd name="connsiteY107" fmla="*/ 1193800 h 2463800"/>
              <a:gd name="connsiteX108" fmla="*/ 6873490 w 7038590"/>
              <a:gd name="connsiteY108" fmla="*/ 1168400 h 246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7038590" h="2463800">
                <a:moveTo>
                  <a:pt x="1171190" y="0"/>
                </a:moveTo>
                <a:cubicBezTo>
                  <a:pt x="1154257" y="12700"/>
                  <a:pt x="1133941" y="21839"/>
                  <a:pt x="1120390" y="38100"/>
                </a:cubicBezTo>
                <a:cubicBezTo>
                  <a:pt x="1062490" y="107580"/>
                  <a:pt x="1196175" y="59544"/>
                  <a:pt x="1056890" y="152400"/>
                </a:cubicBezTo>
                <a:cubicBezTo>
                  <a:pt x="1031490" y="169333"/>
                  <a:pt x="1009650" y="193547"/>
                  <a:pt x="980690" y="203200"/>
                </a:cubicBezTo>
                <a:cubicBezTo>
                  <a:pt x="932995" y="219098"/>
                  <a:pt x="891252" y="236513"/>
                  <a:pt x="840990" y="241300"/>
                </a:cubicBezTo>
                <a:cubicBezTo>
                  <a:pt x="773430" y="247734"/>
                  <a:pt x="705523" y="249767"/>
                  <a:pt x="637790" y="254000"/>
                </a:cubicBezTo>
                <a:cubicBezTo>
                  <a:pt x="612390" y="258233"/>
                  <a:pt x="587183" y="263856"/>
                  <a:pt x="561590" y="266700"/>
                </a:cubicBezTo>
                <a:cubicBezTo>
                  <a:pt x="467291" y="277178"/>
                  <a:pt x="292677" y="286682"/>
                  <a:pt x="205990" y="292100"/>
                </a:cubicBezTo>
                <a:cubicBezTo>
                  <a:pt x="172123" y="300567"/>
                  <a:pt x="137508" y="306461"/>
                  <a:pt x="104390" y="317500"/>
                </a:cubicBezTo>
                <a:cubicBezTo>
                  <a:pt x="91690" y="321733"/>
                  <a:pt x="79277" y="326953"/>
                  <a:pt x="66290" y="330200"/>
                </a:cubicBezTo>
                <a:cubicBezTo>
                  <a:pt x="45349" y="335435"/>
                  <a:pt x="24376" y="342900"/>
                  <a:pt x="2790" y="342900"/>
                </a:cubicBezTo>
                <a:cubicBezTo>
                  <a:pt x="-10597" y="342900"/>
                  <a:pt x="27822" y="333104"/>
                  <a:pt x="40890" y="330200"/>
                </a:cubicBezTo>
                <a:cubicBezTo>
                  <a:pt x="66027" y="324614"/>
                  <a:pt x="91840" y="322550"/>
                  <a:pt x="117090" y="317500"/>
                </a:cubicBezTo>
                <a:cubicBezTo>
                  <a:pt x="134206" y="314077"/>
                  <a:pt x="150957" y="309033"/>
                  <a:pt x="167890" y="304800"/>
                </a:cubicBezTo>
                <a:cubicBezTo>
                  <a:pt x="323801" y="317793"/>
                  <a:pt x="448333" y="330200"/>
                  <a:pt x="612390" y="330200"/>
                </a:cubicBezTo>
                <a:cubicBezTo>
                  <a:pt x="697162" y="330200"/>
                  <a:pt x="781723" y="321733"/>
                  <a:pt x="866390" y="317500"/>
                </a:cubicBezTo>
                <a:cubicBezTo>
                  <a:pt x="943165" y="298306"/>
                  <a:pt x="900631" y="310320"/>
                  <a:pt x="993390" y="279400"/>
                </a:cubicBezTo>
                <a:lnTo>
                  <a:pt x="1031490" y="266700"/>
                </a:lnTo>
                <a:lnTo>
                  <a:pt x="1183890" y="317500"/>
                </a:lnTo>
                <a:lnTo>
                  <a:pt x="1221990" y="330200"/>
                </a:lnTo>
                <a:cubicBezTo>
                  <a:pt x="1234690" y="334433"/>
                  <a:pt x="1248951" y="335474"/>
                  <a:pt x="1260090" y="342900"/>
                </a:cubicBezTo>
                <a:cubicBezTo>
                  <a:pt x="1369279" y="415693"/>
                  <a:pt x="1231130" y="328420"/>
                  <a:pt x="1336290" y="381000"/>
                </a:cubicBezTo>
                <a:cubicBezTo>
                  <a:pt x="1349942" y="387826"/>
                  <a:pt x="1360442" y="400201"/>
                  <a:pt x="1374390" y="406400"/>
                </a:cubicBezTo>
                <a:cubicBezTo>
                  <a:pt x="1414004" y="424006"/>
                  <a:pt x="1515498" y="449862"/>
                  <a:pt x="1552190" y="457200"/>
                </a:cubicBezTo>
                <a:cubicBezTo>
                  <a:pt x="1573357" y="461433"/>
                  <a:pt x="1594749" y="464665"/>
                  <a:pt x="1615690" y="469900"/>
                </a:cubicBezTo>
                <a:cubicBezTo>
                  <a:pt x="1712524" y="494109"/>
                  <a:pt x="1585813" y="471545"/>
                  <a:pt x="1704590" y="495300"/>
                </a:cubicBezTo>
                <a:cubicBezTo>
                  <a:pt x="1729840" y="500350"/>
                  <a:pt x="1755455" y="503394"/>
                  <a:pt x="1780790" y="508000"/>
                </a:cubicBezTo>
                <a:cubicBezTo>
                  <a:pt x="1802028" y="511861"/>
                  <a:pt x="1823218" y="516017"/>
                  <a:pt x="1844290" y="520700"/>
                </a:cubicBezTo>
                <a:cubicBezTo>
                  <a:pt x="1861329" y="524486"/>
                  <a:pt x="1877974" y="529977"/>
                  <a:pt x="1895090" y="533400"/>
                </a:cubicBezTo>
                <a:cubicBezTo>
                  <a:pt x="1920340" y="538450"/>
                  <a:pt x="1946308" y="539855"/>
                  <a:pt x="1971290" y="546100"/>
                </a:cubicBezTo>
                <a:cubicBezTo>
                  <a:pt x="1997265" y="552594"/>
                  <a:pt x="2022090" y="563033"/>
                  <a:pt x="2047490" y="571500"/>
                </a:cubicBezTo>
                <a:lnTo>
                  <a:pt x="2085590" y="584200"/>
                </a:lnTo>
                <a:cubicBezTo>
                  <a:pt x="2094057" y="596900"/>
                  <a:pt x="2099071" y="612765"/>
                  <a:pt x="2110990" y="622300"/>
                </a:cubicBezTo>
                <a:cubicBezTo>
                  <a:pt x="2121443" y="630663"/>
                  <a:pt x="2139624" y="625534"/>
                  <a:pt x="2149090" y="635000"/>
                </a:cubicBezTo>
                <a:cubicBezTo>
                  <a:pt x="2158556" y="644466"/>
                  <a:pt x="2155803" y="661126"/>
                  <a:pt x="2161790" y="673100"/>
                </a:cubicBezTo>
                <a:cubicBezTo>
                  <a:pt x="2168616" y="686752"/>
                  <a:pt x="2180364" y="697548"/>
                  <a:pt x="2187190" y="711200"/>
                </a:cubicBezTo>
                <a:cubicBezTo>
                  <a:pt x="2193177" y="723174"/>
                  <a:pt x="2193389" y="737598"/>
                  <a:pt x="2199890" y="749300"/>
                </a:cubicBezTo>
                <a:cubicBezTo>
                  <a:pt x="2214715" y="775985"/>
                  <a:pt x="2233757" y="800100"/>
                  <a:pt x="2250690" y="825500"/>
                </a:cubicBezTo>
                <a:cubicBezTo>
                  <a:pt x="2259157" y="838200"/>
                  <a:pt x="2271263" y="849120"/>
                  <a:pt x="2276090" y="863600"/>
                </a:cubicBezTo>
                <a:cubicBezTo>
                  <a:pt x="2280323" y="876300"/>
                  <a:pt x="2281364" y="890561"/>
                  <a:pt x="2288790" y="901700"/>
                </a:cubicBezTo>
                <a:cubicBezTo>
                  <a:pt x="2298753" y="916644"/>
                  <a:pt x="2315863" y="925623"/>
                  <a:pt x="2326890" y="939800"/>
                </a:cubicBezTo>
                <a:cubicBezTo>
                  <a:pt x="2345632" y="963897"/>
                  <a:pt x="2360757" y="990600"/>
                  <a:pt x="2377690" y="1016000"/>
                </a:cubicBezTo>
                <a:cubicBezTo>
                  <a:pt x="2386157" y="1028700"/>
                  <a:pt x="2398263" y="1039620"/>
                  <a:pt x="2403090" y="1054100"/>
                </a:cubicBezTo>
                <a:cubicBezTo>
                  <a:pt x="2433540" y="1145451"/>
                  <a:pt x="2396596" y="1031372"/>
                  <a:pt x="2428490" y="1143000"/>
                </a:cubicBezTo>
                <a:cubicBezTo>
                  <a:pt x="2432168" y="1155872"/>
                  <a:pt x="2434689" y="1169398"/>
                  <a:pt x="2441190" y="1181100"/>
                </a:cubicBezTo>
                <a:lnTo>
                  <a:pt x="2517390" y="1295400"/>
                </a:lnTo>
                <a:cubicBezTo>
                  <a:pt x="2525857" y="1308100"/>
                  <a:pt x="2537963" y="1319020"/>
                  <a:pt x="2542790" y="1333500"/>
                </a:cubicBezTo>
                <a:cubicBezTo>
                  <a:pt x="2547023" y="1346200"/>
                  <a:pt x="2548989" y="1359898"/>
                  <a:pt x="2555490" y="1371600"/>
                </a:cubicBezTo>
                <a:cubicBezTo>
                  <a:pt x="2570315" y="1398285"/>
                  <a:pt x="2589357" y="1422400"/>
                  <a:pt x="2606290" y="1447800"/>
                </a:cubicBezTo>
                <a:lnTo>
                  <a:pt x="2657090" y="1524000"/>
                </a:lnTo>
                <a:cubicBezTo>
                  <a:pt x="2729883" y="1633189"/>
                  <a:pt x="2642610" y="1495040"/>
                  <a:pt x="2695190" y="1600200"/>
                </a:cubicBezTo>
                <a:cubicBezTo>
                  <a:pt x="2712871" y="1635563"/>
                  <a:pt x="2730603" y="1648313"/>
                  <a:pt x="2758690" y="1676400"/>
                </a:cubicBezTo>
                <a:cubicBezTo>
                  <a:pt x="2781009" y="1743357"/>
                  <a:pt x="2756639" y="1689179"/>
                  <a:pt x="2809490" y="1752600"/>
                </a:cubicBezTo>
                <a:cubicBezTo>
                  <a:pt x="2854899" y="1807091"/>
                  <a:pt x="2812276" y="1778205"/>
                  <a:pt x="2872990" y="1828800"/>
                </a:cubicBezTo>
                <a:cubicBezTo>
                  <a:pt x="2884716" y="1838571"/>
                  <a:pt x="2897142" y="1848001"/>
                  <a:pt x="2911090" y="1854200"/>
                </a:cubicBezTo>
                <a:cubicBezTo>
                  <a:pt x="3000785" y="1894065"/>
                  <a:pt x="3040723" y="1883710"/>
                  <a:pt x="3152390" y="1892300"/>
                </a:cubicBezTo>
                <a:cubicBezTo>
                  <a:pt x="3203190" y="1888067"/>
                  <a:pt x="3253814" y="1879600"/>
                  <a:pt x="3304790" y="1879600"/>
                </a:cubicBezTo>
                <a:cubicBezTo>
                  <a:pt x="3520321" y="1879600"/>
                  <a:pt x="3662133" y="1854698"/>
                  <a:pt x="3838190" y="1905000"/>
                </a:cubicBezTo>
                <a:cubicBezTo>
                  <a:pt x="3912674" y="1926281"/>
                  <a:pt x="3840177" y="1905994"/>
                  <a:pt x="3914390" y="1943100"/>
                </a:cubicBezTo>
                <a:cubicBezTo>
                  <a:pt x="3926364" y="1949087"/>
                  <a:pt x="3940788" y="1949299"/>
                  <a:pt x="3952490" y="1955800"/>
                </a:cubicBezTo>
                <a:cubicBezTo>
                  <a:pt x="4083498" y="2028582"/>
                  <a:pt x="3980579" y="1990563"/>
                  <a:pt x="4066790" y="2019300"/>
                </a:cubicBezTo>
                <a:cubicBezTo>
                  <a:pt x="4152333" y="2104843"/>
                  <a:pt x="4053354" y="2018932"/>
                  <a:pt x="4155690" y="2070100"/>
                </a:cubicBezTo>
                <a:cubicBezTo>
                  <a:pt x="4182994" y="2083752"/>
                  <a:pt x="4206490" y="2103967"/>
                  <a:pt x="4231890" y="2120900"/>
                </a:cubicBezTo>
                <a:cubicBezTo>
                  <a:pt x="4244590" y="2129367"/>
                  <a:pt x="4255510" y="2141473"/>
                  <a:pt x="4269990" y="2146300"/>
                </a:cubicBezTo>
                <a:cubicBezTo>
                  <a:pt x="4282690" y="2150533"/>
                  <a:pt x="4296388" y="2152499"/>
                  <a:pt x="4308090" y="2159000"/>
                </a:cubicBezTo>
                <a:cubicBezTo>
                  <a:pt x="4334775" y="2173825"/>
                  <a:pt x="4355330" y="2200147"/>
                  <a:pt x="4384290" y="2209800"/>
                </a:cubicBezTo>
                <a:cubicBezTo>
                  <a:pt x="4396990" y="2214033"/>
                  <a:pt x="4410416" y="2216513"/>
                  <a:pt x="4422390" y="2222500"/>
                </a:cubicBezTo>
                <a:cubicBezTo>
                  <a:pt x="4543145" y="2282877"/>
                  <a:pt x="4340101" y="2207770"/>
                  <a:pt x="4536690" y="2273300"/>
                </a:cubicBezTo>
                <a:lnTo>
                  <a:pt x="4574790" y="2286000"/>
                </a:lnTo>
                <a:lnTo>
                  <a:pt x="4612890" y="2298700"/>
                </a:lnTo>
                <a:lnTo>
                  <a:pt x="4816090" y="2286000"/>
                </a:lnTo>
                <a:cubicBezTo>
                  <a:pt x="4894540" y="2280189"/>
                  <a:pt x="4948139" y="2278388"/>
                  <a:pt x="5019290" y="2260600"/>
                </a:cubicBezTo>
                <a:cubicBezTo>
                  <a:pt x="5083134" y="2244639"/>
                  <a:pt x="5033409" y="2253540"/>
                  <a:pt x="5095490" y="2222500"/>
                </a:cubicBezTo>
                <a:cubicBezTo>
                  <a:pt x="5107464" y="2216513"/>
                  <a:pt x="5121616" y="2215787"/>
                  <a:pt x="5133590" y="2209800"/>
                </a:cubicBezTo>
                <a:cubicBezTo>
                  <a:pt x="5147242" y="2202974"/>
                  <a:pt x="5158038" y="2191226"/>
                  <a:pt x="5171690" y="2184400"/>
                </a:cubicBezTo>
                <a:cubicBezTo>
                  <a:pt x="5183664" y="2178413"/>
                  <a:pt x="5197816" y="2177687"/>
                  <a:pt x="5209790" y="2171700"/>
                </a:cubicBezTo>
                <a:cubicBezTo>
                  <a:pt x="5223442" y="2164874"/>
                  <a:pt x="5233861" y="2152313"/>
                  <a:pt x="5247890" y="2146300"/>
                </a:cubicBezTo>
                <a:cubicBezTo>
                  <a:pt x="5263933" y="2139424"/>
                  <a:pt x="5281907" y="2138395"/>
                  <a:pt x="5298690" y="2133600"/>
                </a:cubicBezTo>
                <a:cubicBezTo>
                  <a:pt x="5311562" y="2129922"/>
                  <a:pt x="5323746" y="2123910"/>
                  <a:pt x="5336790" y="2120900"/>
                </a:cubicBezTo>
                <a:cubicBezTo>
                  <a:pt x="5378856" y="2111192"/>
                  <a:pt x="5463790" y="2095500"/>
                  <a:pt x="5463790" y="2095500"/>
                </a:cubicBezTo>
                <a:cubicBezTo>
                  <a:pt x="5565390" y="2099733"/>
                  <a:pt x="5667407" y="2098082"/>
                  <a:pt x="5768590" y="2108200"/>
                </a:cubicBezTo>
                <a:cubicBezTo>
                  <a:pt x="5850502" y="2116391"/>
                  <a:pt x="5827511" y="2131311"/>
                  <a:pt x="5882890" y="2159000"/>
                </a:cubicBezTo>
                <a:cubicBezTo>
                  <a:pt x="5894864" y="2164987"/>
                  <a:pt x="5908290" y="2167467"/>
                  <a:pt x="5920990" y="2171700"/>
                </a:cubicBezTo>
                <a:cubicBezTo>
                  <a:pt x="5984053" y="2266295"/>
                  <a:pt x="5903002" y="2150114"/>
                  <a:pt x="5984490" y="2247900"/>
                </a:cubicBezTo>
                <a:cubicBezTo>
                  <a:pt x="6037407" y="2311400"/>
                  <a:pt x="5978140" y="2264833"/>
                  <a:pt x="6047990" y="2311400"/>
                </a:cubicBezTo>
                <a:cubicBezTo>
                  <a:pt x="6072714" y="2385573"/>
                  <a:pt x="6041345" y="2317455"/>
                  <a:pt x="6098790" y="2374900"/>
                </a:cubicBezTo>
                <a:cubicBezTo>
                  <a:pt x="6109583" y="2385693"/>
                  <a:pt x="6113397" y="2402207"/>
                  <a:pt x="6124190" y="2413000"/>
                </a:cubicBezTo>
                <a:cubicBezTo>
                  <a:pt x="6146454" y="2435264"/>
                  <a:pt x="6171468" y="2442837"/>
                  <a:pt x="6200390" y="2451100"/>
                </a:cubicBezTo>
                <a:cubicBezTo>
                  <a:pt x="6217173" y="2455895"/>
                  <a:pt x="6234257" y="2459567"/>
                  <a:pt x="6251190" y="2463800"/>
                </a:cubicBezTo>
                <a:cubicBezTo>
                  <a:pt x="6272357" y="2459567"/>
                  <a:pt x="6295039" y="2460032"/>
                  <a:pt x="6314690" y="2451100"/>
                </a:cubicBezTo>
                <a:cubicBezTo>
                  <a:pt x="6342481" y="2438468"/>
                  <a:pt x="6390890" y="2400300"/>
                  <a:pt x="6390890" y="2400300"/>
                </a:cubicBezTo>
                <a:cubicBezTo>
                  <a:pt x="6437822" y="2329902"/>
                  <a:pt x="6389438" y="2385584"/>
                  <a:pt x="6454390" y="2349500"/>
                </a:cubicBezTo>
                <a:cubicBezTo>
                  <a:pt x="6481075" y="2334675"/>
                  <a:pt x="6505190" y="2315633"/>
                  <a:pt x="6530590" y="2298700"/>
                </a:cubicBezTo>
                <a:lnTo>
                  <a:pt x="6644890" y="2222500"/>
                </a:lnTo>
                <a:lnTo>
                  <a:pt x="6721090" y="2171700"/>
                </a:lnTo>
                <a:lnTo>
                  <a:pt x="6759190" y="2146300"/>
                </a:lnTo>
                <a:cubicBezTo>
                  <a:pt x="6783479" y="2073434"/>
                  <a:pt x="6754496" y="2141449"/>
                  <a:pt x="6809990" y="2070100"/>
                </a:cubicBezTo>
                <a:cubicBezTo>
                  <a:pt x="6828732" y="2046003"/>
                  <a:pt x="6843857" y="2019300"/>
                  <a:pt x="6860790" y="1993900"/>
                </a:cubicBezTo>
                <a:lnTo>
                  <a:pt x="6962390" y="1841500"/>
                </a:lnTo>
                <a:cubicBezTo>
                  <a:pt x="7002642" y="1781123"/>
                  <a:pt x="6982963" y="1817880"/>
                  <a:pt x="7013190" y="1727200"/>
                </a:cubicBezTo>
                <a:lnTo>
                  <a:pt x="7025890" y="1689100"/>
                </a:lnTo>
                <a:lnTo>
                  <a:pt x="7038590" y="1651000"/>
                </a:lnTo>
                <a:cubicBezTo>
                  <a:pt x="7034357" y="1570567"/>
                  <a:pt x="7033182" y="1489914"/>
                  <a:pt x="7025890" y="1409700"/>
                </a:cubicBezTo>
                <a:cubicBezTo>
                  <a:pt x="7022343" y="1370684"/>
                  <a:pt x="7004676" y="1367272"/>
                  <a:pt x="6987790" y="1333500"/>
                </a:cubicBezTo>
                <a:cubicBezTo>
                  <a:pt x="6981803" y="1321526"/>
                  <a:pt x="6981077" y="1307374"/>
                  <a:pt x="6975090" y="1295400"/>
                </a:cubicBezTo>
                <a:cubicBezTo>
                  <a:pt x="6968264" y="1281748"/>
                  <a:pt x="6956516" y="1270952"/>
                  <a:pt x="6949690" y="1257300"/>
                </a:cubicBezTo>
                <a:cubicBezTo>
                  <a:pt x="6943703" y="1245326"/>
                  <a:pt x="6945353" y="1229653"/>
                  <a:pt x="6936990" y="1219200"/>
                </a:cubicBezTo>
                <a:cubicBezTo>
                  <a:pt x="6927455" y="1207281"/>
                  <a:pt x="6910809" y="1203335"/>
                  <a:pt x="6898890" y="1193800"/>
                </a:cubicBezTo>
                <a:cubicBezTo>
                  <a:pt x="6889540" y="1186320"/>
                  <a:pt x="6881957" y="1176867"/>
                  <a:pt x="6873490" y="1168400"/>
                </a:cubicBezTo>
              </a:path>
            </a:pathLst>
          </a:custGeom>
          <a:noFill/>
          <a:ln w="22225">
            <a:solidFill>
              <a:schemeClr val="accent6"/>
            </a:solidFill>
            <a:headEnd type="oval"/>
            <a:tailEnd type="triangle"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endParaRPr lang="fr-FR">
              <a:latin typeface="Comic Sans MS" charset="0"/>
              <a:ea typeface="ＭＳ Ｐゴシック" charset="0"/>
            </a:endParaRPr>
          </a:p>
        </p:txBody>
      </p:sp>
      <p:sp>
        <p:nvSpPr>
          <p:cNvPr id="13319" name="Rectangle 20">
            <a:extLst>
              <a:ext uri="{FF2B5EF4-FFF2-40B4-BE49-F238E27FC236}">
                <a16:creationId xmlns:a16="http://schemas.microsoft.com/office/drawing/2014/main" id="{48274DAD-DF5F-E84C-BE9D-42F8128F0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0" y="1016000"/>
            <a:ext cx="1655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>
                <a:solidFill>
                  <a:srgbClr val="0000CC"/>
                </a:solidFill>
              </a:rPr>
              <a:t>11/05/2017 </a:t>
            </a:r>
          </a:p>
        </p:txBody>
      </p:sp>
      <p:sp>
        <p:nvSpPr>
          <p:cNvPr id="13320" name="Rectangle 21">
            <a:extLst>
              <a:ext uri="{FF2B5EF4-FFF2-40B4-BE49-F238E27FC236}">
                <a16:creationId xmlns:a16="http://schemas.microsoft.com/office/drawing/2014/main" id="{58E4CC90-CFF1-E245-A275-7B1F49A0C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1838" y="2146300"/>
            <a:ext cx="16208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2000">
                <a:solidFill>
                  <a:srgbClr val="0000CC"/>
                </a:solidFill>
              </a:rPr>
              <a:t>15/07/2017</a:t>
            </a:r>
          </a:p>
        </p:txBody>
      </p:sp>
      <p:pic>
        <p:nvPicPr>
          <p:cNvPr id="13321" name="Picture 3">
            <a:extLst>
              <a:ext uri="{FF2B5EF4-FFF2-40B4-BE49-F238E27FC236}">
                <a16:creationId xmlns:a16="http://schemas.microsoft.com/office/drawing/2014/main" id="{1A0C9171-8B81-2F47-9398-AD3D1DAEE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" y="4321175"/>
            <a:ext cx="3597275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4BBFB33-514A-C544-87DC-21EC59687F52}"/>
              </a:ext>
            </a:extLst>
          </p:cNvPr>
          <p:cNvCxnSpPr>
            <a:cxnSpLocks/>
          </p:cNvCxnSpPr>
          <p:nvPr/>
        </p:nvCxnSpPr>
        <p:spPr bwMode="auto">
          <a:xfrm>
            <a:off x="1009650" y="4576763"/>
            <a:ext cx="1193800" cy="720725"/>
          </a:xfrm>
          <a:prstGeom prst="straightConnector1">
            <a:avLst/>
          </a:pr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triangle"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AA68FA6-DB16-BC47-8BA7-497E170D43DF}"/>
              </a:ext>
            </a:extLst>
          </p:cNvPr>
          <p:cNvSpPr txBox="1"/>
          <p:nvPr/>
        </p:nvSpPr>
        <p:spPr>
          <a:xfrm>
            <a:off x="-36513" y="4219575"/>
            <a:ext cx="3390901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tx1"/>
                </a:solidFill>
                <a:latin typeface="+mn-lt"/>
                <a:ea typeface="ＭＳ Ｐゴシック" charset="-128"/>
              </a:rPr>
              <a:t>TT storage (and LPMT testing)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9F7B29-69FE-5146-9C9F-E39276273EBA}"/>
              </a:ext>
            </a:extLst>
          </p:cNvPr>
          <p:cNvSpPr txBox="1"/>
          <p:nvPr/>
        </p:nvSpPr>
        <p:spPr>
          <a:xfrm>
            <a:off x="377825" y="6367463"/>
            <a:ext cx="104616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FF0000"/>
                </a:solidFill>
                <a:latin typeface="+mn-lt"/>
                <a:ea typeface="ＭＳ Ｐゴシック" charset="-128"/>
              </a:rPr>
              <a:t>JUNO site</a:t>
            </a:r>
          </a:p>
        </p:txBody>
      </p:sp>
      <p:pic>
        <p:nvPicPr>
          <p:cNvPr id="13325" name="Picture 8">
            <a:extLst>
              <a:ext uri="{FF2B5EF4-FFF2-40B4-BE49-F238E27FC236}">
                <a16:creationId xmlns:a16="http://schemas.microsoft.com/office/drawing/2014/main" id="{1E35789E-4065-B940-9AF5-6265D2A07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388" y="4306888"/>
            <a:ext cx="40989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>
            <a:extLst>
              <a:ext uri="{FF2B5EF4-FFF2-40B4-BE49-F238E27FC236}">
                <a16:creationId xmlns:a16="http://schemas.microsoft.com/office/drawing/2014/main" id="{4B40939D-0748-6F47-BA7B-90D14259B6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388" y="4306888"/>
            <a:ext cx="133826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6">
            <a:extLst>
              <a:ext uri="{FF2B5EF4-FFF2-40B4-BE49-F238E27FC236}">
                <a16:creationId xmlns:a16="http://schemas.microsoft.com/office/drawing/2014/main" id="{2E8A5050-FCEF-344A-93C0-35AF763C2DD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238" y="4302125"/>
            <a:ext cx="1108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325933F-AE62-F24C-AC04-2D2EF153A58C}"/>
              </a:ext>
            </a:extLst>
          </p:cNvPr>
          <p:cNvSpPr txBox="1"/>
          <p:nvPr/>
        </p:nvSpPr>
        <p:spPr>
          <a:xfrm>
            <a:off x="5013325" y="6142038"/>
            <a:ext cx="23161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FFFF00"/>
                </a:solidFill>
                <a:latin typeface="+mn-lt"/>
                <a:ea typeface="ＭＳ Ｐゴシック" charset="-128"/>
              </a:rPr>
              <a:t>Pan-Asia Warehouse</a:t>
            </a:r>
          </a:p>
        </p:txBody>
      </p:sp>
      <p:pic>
        <p:nvPicPr>
          <p:cNvPr id="13329" name="Picture 2" descr="https://photos.marinetraffic.com/ais/showphoto.aspx?photoid=63667">
            <a:extLst>
              <a:ext uri="{FF2B5EF4-FFF2-40B4-BE49-F238E27FC236}">
                <a16:creationId xmlns:a16="http://schemas.microsoft.com/office/drawing/2014/main" id="{81F0EE35-095E-3C43-B499-36ED7FBF4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0888" y="776288"/>
            <a:ext cx="29686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Image 1">
            <a:extLst>
              <a:ext uri="{FF2B5EF4-FFF2-40B4-BE49-F238E27FC236}">
                <a16:creationId xmlns:a16="http://schemas.microsoft.com/office/drawing/2014/main" id="{1E49D941-D9A7-7D4D-94A5-CBF0B715E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300" y="5629275"/>
            <a:ext cx="195738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0C8F06E-4223-1044-8BCA-39E2540AC0E8}"/>
              </a:ext>
            </a:extLst>
          </p:cNvPr>
          <p:cNvSpPr txBox="1"/>
          <p:nvPr/>
        </p:nvSpPr>
        <p:spPr>
          <a:xfrm>
            <a:off x="38100" y="5986463"/>
            <a:ext cx="18954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tx1"/>
                </a:solidFill>
                <a:latin typeface="+mn-lt"/>
                <a:ea typeface="ＭＳ Ｐゴシック" charset="-128"/>
              </a:rPr>
              <a:t>Final destination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50C21C-F66B-6F4C-9531-F56949D6F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26AC60-940D-D644-AB4A-0249F24E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59901690"/>
      </p:ext>
    </p:extLst>
  </p:cSld>
  <p:clrMapOvr>
    <a:masterClrMapping/>
  </p:clrMapOvr>
  <p:transition spd="med">
    <p:rand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42" name="Rectangle 14">
            <a:extLst>
              <a:ext uri="{FF2B5EF4-FFF2-40B4-BE49-F238E27FC236}">
                <a16:creationId xmlns:a16="http://schemas.microsoft.com/office/drawing/2014/main" id="{13E56275-639B-824C-96C2-34AC479723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9525"/>
            <a:ext cx="9144000" cy="8763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en-GB" altLang="en-US" sz="400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TT onsite aging monitoring</a:t>
            </a:r>
            <a:br>
              <a:rPr lang="en-GB" altLang="en-US" sz="400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GB" altLang="en-US" sz="2800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using cosmic rays</a:t>
            </a:r>
            <a:endParaRPr lang="en-GB" altLang="en-US" sz="4000" dirty="0">
              <a:solidFill>
                <a:srgbClr val="FF99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3" name="Espace réservé du numéro de diapositive 5">
            <a:extLst>
              <a:ext uri="{FF2B5EF4-FFF2-40B4-BE49-F238E27FC236}">
                <a16:creationId xmlns:a16="http://schemas.microsoft.com/office/drawing/2014/main" id="{9BDAB7B0-904B-6645-AD58-37DC036A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E2DF3877-4BF4-EC40-9386-642AC75E4495}" type="slidenum">
              <a:rPr lang="en-GB" altLang="en-US" sz="11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81</a:t>
            </a:fld>
            <a:endParaRPr lang="en-GB" altLang="en-US" sz="11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365" name="Изображение 5" descr="juno2.jpg">
            <a:extLst>
              <a:ext uri="{FF2B5EF4-FFF2-40B4-BE49-F238E27FC236}">
                <a16:creationId xmlns:a16="http://schemas.microsoft.com/office/drawing/2014/main" id="{87100B34-163A-724D-8801-B40EA18D2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8" y="3346450"/>
            <a:ext cx="3073400" cy="2305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Rectangle 6">
            <a:extLst>
              <a:ext uri="{FF2B5EF4-FFF2-40B4-BE49-F238E27FC236}">
                <a16:creationId xmlns:a16="http://schemas.microsoft.com/office/drawing/2014/main" id="{A66736DB-3165-9548-AAB7-0BDDCB47F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5213"/>
            <a:ext cx="91440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just" eaLnBrk="1" hangingPunct="1">
              <a:buFontTx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Conditions during storage are very different </a:t>
            </a:r>
            <a:r>
              <a:rPr lang="en-US" altLang="en-US" sz="2000" dirty="0" err="1">
                <a:solidFill>
                  <a:srgbClr val="000000"/>
                </a:solidFill>
                <a:latin typeface="+mn-lt"/>
              </a:rPr>
              <a:t>wrt</a:t>
            </a: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 Gran </a:t>
            </a:r>
            <a:r>
              <a:rPr lang="en-US" altLang="en-US" sz="2000" dirty="0" err="1">
                <a:solidFill>
                  <a:srgbClr val="000000"/>
                </a:solidFill>
                <a:latin typeface="+mn-lt"/>
              </a:rPr>
              <a:t>Sasso</a:t>
            </a: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 (temperature, humidity, radiation etc.) and hence the ageing of the plastic scintillator could be faster if the proper treatment is not done promptly.</a:t>
            </a:r>
          </a:p>
          <a:p>
            <a:pPr algn="just" eaLnBrk="1" hangingPunct="1">
              <a:buFontTx/>
              <a:buChar char="•"/>
              <a:defRPr/>
            </a:pPr>
            <a:r>
              <a:rPr lang="en-US" altLang="en-US" sz="2000" dirty="0">
                <a:solidFill>
                  <a:srgbClr val="000000"/>
                </a:solidFill>
                <a:latin typeface="+mn-lt"/>
              </a:rPr>
              <a:t>Few TT modules remained with their "old" electronics and DAQ to monitor their behavior inside the containers using cosmic rays.</a:t>
            </a:r>
          </a:p>
        </p:txBody>
      </p:sp>
      <p:sp>
        <p:nvSpPr>
          <p:cNvPr id="15367" name="TextBox 19">
            <a:extLst>
              <a:ext uri="{FF2B5EF4-FFF2-40B4-BE49-F238E27FC236}">
                <a16:creationId xmlns:a16="http://schemas.microsoft.com/office/drawing/2014/main" id="{B67754D4-5E72-1544-951E-A9894FE79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5613400"/>
            <a:ext cx="2973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1800">
                <a:latin typeface="Times New Roman" panose="02020603050405020304" pitchFamily="18" charset="0"/>
              </a:rPr>
              <a:t>TT modules with electronics inside the containers</a:t>
            </a:r>
          </a:p>
        </p:txBody>
      </p:sp>
      <p:grpSp>
        <p:nvGrpSpPr>
          <p:cNvPr id="15368" name="Группа 9">
            <a:extLst>
              <a:ext uri="{FF2B5EF4-FFF2-40B4-BE49-F238E27FC236}">
                <a16:creationId xmlns:a16="http://schemas.microsoft.com/office/drawing/2014/main" id="{D63B54A9-F80D-C440-97F9-04E907499264}"/>
              </a:ext>
            </a:extLst>
          </p:cNvPr>
          <p:cNvGrpSpPr>
            <a:grpSpLocks/>
          </p:cNvGrpSpPr>
          <p:nvPr/>
        </p:nvGrpSpPr>
        <p:grpSpPr bwMode="auto">
          <a:xfrm>
            <a:off x="3209925" y="3346450"/>
            <a:ext cx="2714625" cy="2305050"/>
            <a:chOff x="4419600" y="1261914"/>
            <a:chExt cx="3333749" cy="2829621"/>
          </a:xfrm>
        </p:grpSpPr>
        <p:pic>
          <p:nvPicPr>
            <p:cNvPr id="15375" name="Рисунок 3">
              <a:extLst>
                <a:ext uri="{FF2B5EF4-FFF2-40B4-BE49-F238E27FC236}">
                  <a16:creationId xmlns:a16="http://schemas.microsoft.com/office/drawing/2014/main" id="{B23B14EF-A4D4-DB4F-A16B-CB02A0DAB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261914"/>
              <a:ext cx="3333749" cy="28296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6" name="Рисунок 5">
              <a:extLst>
                <a:ext uri="{FF2B5EF4-FFF2-40B4-BE49-F238E27FC236}">
                  <a16:creationId xmlns:a16="http://schemas.microsoft.com/office/drawing/2014/main" id="{62AD00C7-1A1C-6643-9B87-27D7CBE88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003"/>
            <a:stretch>
              <a:fillRect/>
            </a:stretch>
          </p:blipFill>
          <p:spPr bwMode="auto">
            <a:xfrm>
              <a:off x="4465656" y="1619495"/>
              <a:ext cx="3246120" cy="2404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9" name="image26.png">
            <a:extLst>
              <a:ext uri="{FF2B5EF4-FFF2-40B4-BE49-F238E27FC236}">
                <a16:creationId xmlns:a16="http://schemas.microsoft.com/office/drawing/2014/main" id="{51B297B0-E3B8-1548-86B8-FACC5A9294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650" y="4460875"/>
            <a:ext cx="2897188" cy="2100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image24.png">
            <a:extLst>
              <a:ext uri="{FF2B5EF4-FFF2-40B4-BE49-F238E27FC236}">
                <a16:creationId xmlns:a16="http://schemas.microsoft.com/office/drawing/2014/main" id="{CFB05322-31B0-E948-BD5E-8DCB7EEAEE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650" y="2486025"/>
            <a:ext cx="2897188" cy="198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1" name="TextBox 19">
            <a:extLst>
              <a:ext uri="{FF2B5EF4-FFF2-40B4-BE49-F238E27FC236}">
                <a16:creationId xmlns:a16="http://schemas.microsoft.com/office/drawing/2014/main" id="{959807DF-33E0-0845-AA2A-B945F40B2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950" y="5613400"/>
            <a:ext cx="2973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1800">
                <a:latin typeface="Times New Roman" panose="02020603050405020304" pitchFamily="18" charset="0"/>
              </a:rPr>
              <a:t>reconstructed muon track</a:t>
            </a:r>
          </a:p>
        </p:txBody>
      </p:sp>
      <p:sp>
        <p:nvSpPr>
          <p:cNvPr id="15372" name="TextBox 19">
            <a:extLst>
              <a:ext uri="{FF2B5EF4-FFF2-40B4-BE49-F238E27FC236}">
                <a16:creationId xmlns:a16="http://schemas.microsoft.com/office/drawing/2014/main" id="{69C62506-1816-644E-9528-9BEFFFA2A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650" y="6488113"/>
            <a:ext cx="2973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1800">
                <a:latin typeface="Times New Roman" panose="02020603050405020304" pitchFamily="18" charset="0"/>
              </a:rPr>
              <a:t>number of p.e.</a:t>
            </a:r>
          </a:p>
        </p:txBody>
      </p:sp>
      <p:sp>
        <p:nvSpPr>
          <p:cNvPr id="15373" name="Right Arrow 2">
            <a:extLst>
              <a:ext uri="{FF2B5EF4-FFF2-40B4-BE49-F238E27FC236}">
                <a16:creationId xmlns:a16="http://schemas.microsoft.com/office/drawing/2014/main" id="{B7FECA27-CDD5-3647-84D1-183CDAA5D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5" y="6348413"/>
            <a:ext cx="409575" cy="217487"/>
          </a:xfrm>
          <a:prstGeom prst="rightArrow">
            <a:avLst>
              <a:gd name="adj1" fmla="val 50000"/>
              <a:gd name="adj2" fmla="val 49958"/>
            </a:avLst>
          </a:prstGeom>
          <a:solidFill>
            <a:schemeClr val="accent2"/>
          </a:solidFill>
          <a:ln w="9525">
            <a:solidFill>
              <a:srgbClr val="1C1C1C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GB" altLang="fr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42B292-5A93-5B47-9119-1F31142FC151}"/>
              </a:ext>
            </a:extLst>
          </p:cNvPr>
          <p:cNvSpPr txBox="1"/>
          <p:nvPr/>
        </p:nvSpPr>
        <p:spPr>
          <a:xfrm>
            <a:off x="1009650" y="6243638"/>
            <a:ext cx="43529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latin typeface="+mn-lt"/>
              </a:rPr>
              <a:t>No significant aging observed up to now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543A8-5079-D345-B24D-8ABF9B0C2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CC48A-FA09-3A42-A22C-22D4718CE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100705732"/>
      </p:ext>
    </p:extLst>
  </p:cSld>
  <p:clrMapOvr>
    <a:masterClrMapping/>
  </p:clrMapOvr>
  <p:transition spd="slow">
    <p:rand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 2" descr="P1040153.jpg">
            <a:extLst>
              <a:ext uri="{FF2B5EF4-FFF2-40B4-BE49-F238E27FC236}">
                <a16:creationId xmlns:a16="http://schemas.microsoft.com/office/drawing/2014/main" id="{F03EE3A7-4DE7-5949-A9CB-80F4F352C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4388" y="884238"/>
            <a:ext cx="4081462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A38E43B-3EB7-0841-A4CC-BF5F2D2EB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972" y="0"/>
            <a:ext cx="8156028" cy="11430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rtlCol="0">
            <a:noAutofit/>
          </a:bodyPr>
          <a:lstStyle/>
          <a:p>
            <a:pPr marL="9525" indent="-9525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FF99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Estimation of the TT DAQ Rate</a:t>
            </a:r>
            <a:br>
              <a:rPr lang="en-GB" sz="4000" dirty="0">
                <a:solidFill>
                  <a:srgbClr val="FF99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</a:br>
            <a:r>
              <a:rPr lang="en-GB" sz="1800" dirty="0">
                <a:solidFill>
                  <a:srgbClr val="FF99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/>
              </a:rPr>
              <a:t>(mainly due to rock radioactivity)</a:t>
            </a:r>
            <a:endParaRPr lang="en-GB" sz="1000" dirty="0">
              <a:solidFill>
                <a:srgbClr val="FF99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/>
            </a:endParaRPr>
          </a:p>
        </p:txBody>
      </p:sp>
      <p:sp>
        <p:nvSpPr>
          <p:cNvPr id="19461" name="Espace réservé du numéro de diapositive 5">
            <a:extLst>
              <a:ext uri="{FF2B5EF4-FFF2-40B4-BE49-F238E27FC236}">
                <a16:creationId xmlns:a16="http://schemas.microsoft.com/office/drawing/2014/main" id="{5FE01007-C8C5-4040-BCB3-4B51AB9C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F26A81E6-9F45-9241-849E-E4C6B7BB9FCD}" type="slidenum">
              <a:rPr lang="en-GB" altLang="en-US" sz="1200" smtClean="0">
                <a:solidFill>
                  <a:srgbClr val="898989"/>
                </a:solidFill>
                <a:latin typeface="Calibri" panose="020F0502020204030204" pitchFamily="34" charset="0"/>
              </a:rPr>
              <a:pPr/>
              <a:t>82</a:t>
            </a:fld>
            <a:endParaRPr lang="en-GB" altLang="en-US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9462" name="Image 3">
            <a:extLst>
              <a:ext uri="{FF2B5EF4-FFF2-40B4-BE49-F238E27FC236}">
                <a16:creationId xmlns:a16="http://schemas.microsoft.com/office/drawing/2014/main" id="{0F99701F-FA6E-7F45-9CAE-B49D85E541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0" y="3514725"/>
            <a:ext cx="40798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5">
            <a:extLst>
              <a:ext uri="{FF2B5EF4-FFF2-40B4-BE49-F238E27FC236}">
                <a16:creationId xmlns:a16="http://schemas.microsoft.com/office/drawing/2014/main" id="{99C9EF0A-2DC7-3849-97CF-ED182E3B4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4438"/>
            <a:ext cx="47291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7325" indent="-187325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0000"/>
                </a:solidFill>
                <a:latin typeface="Times-Roman" pitchFamily="2" charset="0"/>
              </a:rPr>
              <a:t>The sample with label 2702 is extracted from underground between -633 m and -638 m,  few meters above the bottom of the water pool.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0000"/>
                </a:solidFill>
                <a:latin typeface="Times-Roman" pitchFamily="2" charset="0"/>
              </a:rPr>
              <a:t>Measurement realised by CENBG -Bordeaux using a Ge detector.</a:t>
            </a:r>
          </a:p>
        </p:txBody>
      </p:sp>
      <p:sp>
        <p:nvSpPr>
          <p:cNvPr id="19464" name="Rectangle 2">
            <a:extLst>
              <a:ext uri="{FF2B5EF4-FFF2-40B4-BE49-F238E27FC236}">
                <a16:creationId xmlns:a16="http://schemas.microsoft.com/office/drawing/2014/main" id="{9708D1A9-256D-424A-868D-7170BA37A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545465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sz="1800"/>
              <a:t>GS (just for comparison):</a:t>
            </a:r>
          </a:p>
          <a:p>
            <a:pPr lvl="1"/>
            <a:r>
              <a:rPr lang="en-GB" altLang="en-US" sz="1800" baseline="30000"/>
              <a:t>40</a:t>
            </a:r>
            <a:r>
              <a:rPr lang="en-GB" altLang="en-US" sz="1800"/>
              <a:t>K		26 </a:t>
            </a:r>
            <a:r>
              <a:rPr lang="en-US" altLang="en-US" sz="1800"/>
              <a:t>±</a:t>
            </a:r>
            <a:r>
              <a:rPr lang="en-GB" altLang="en-US" sz="1800"/>
              <a:t> 2 Bq/kg</a:t>
            </a:r>
          </a:p>
          <a:p>
            <a:pPr lvl="1"/>
            <a:r>
              <a:rPr lang="en-GB" altLang="en-US" sz="1800" baseline="30000"/>
              <a:t>238</a:t>
            </a:r>
            <a:r>
              <a:rPr lang="en-GB" altLang="en-US" sz="1800"/>
              <a:t>U		1.8 </a:t>
            </a:r>
            <a:r>
              <a:rPr lang="en-US" altLang="en-US" sz="1800"/>
              <a:t>± </a:t>
            </a:r>
            <a:r>
              <a:rPr lang="en-GB" altLang="en-US" sz="1800"/>
              <a:t>1 Bq/kg</a:t>
            </a:r>
          </a:p>
          <a:p>
            <a:pPr lvl="1"/>
            <a:r>
              <a:rPr lang="en-US" altLang="en-US" sz="1800" baseline="30000"/>
              <a:t>232</a:t>
            </a:r>
            <a:r>
              <a:rPr lang="en-US" altLang="en-US" sz="1800"/>
              <a:t>Th	1.5 ± 1 Bq/kg</a:t>
            </a:r>
          </a:p>
        </p:txBody>
      </p:sp>
      <p:pic>
        <p:nvPicPr>
          <p:cNvPr id="19465" name="Picture 2">
            <a:extLst>
              <a:ext uri="{FF2B5EF4-FFF2-40B4-BE49-F238E27FC236}">
                <a16:creationId xmlns:a16="http://schemas.microsoft.com/office/drawing/2014/main" id="{36E11649-D93B-2A43-A635-0890358DA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3" y="3184525"/>
            <a:ext cx="460375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24110A6D-0965-8D4E-B8B3-D73D63134033}"/>
              </a:ext>
            </a:extLst>
          </p:cNvPr>
          <p:cNvSpPr/>
          <p:nvPr/>
        </p:nvSpPr>
        <p:spPr bwMode="auto">
          <a:xfrm>
            <a:off x="3709988" y="6134100"/>
            <a:ext cx="862012" cy="319088"/>
          </a:xfrm>
          <a:prstGeom prst="stripedRightArrow">
            <a:avLst/>
          </a:prstGeom>
          <a:solidFill>
            <a:srgbClr val="FF99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/>
          <a:lstStyle/>
          <a:p>
            <a:pPr algn="ctr">
              <a:defRPr/>
            </a:pPr>
            <a:endParaRPr lang="en-GB">
              <a:latin typeface="Comic Sans MS" charset="0"/>
              <a:ea typeface="ＭＳ Ｐゴシック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DF0593-DA25-4440-803C-A85C20F7846A}"/>
              </a:ext>
            </a:extLst>
          </p:cNvPr>
          <p:cNvSpPr txBox="1"/>
          <p:nvPr/>
        </p:nvSpPr>
        <p:spPr>
          <a:xfrm>
            <a:off x="4641850" y="5975350"/>
            <a:ext cx="40735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latin typeface="+mn-lt"/>
                <a:ea typeface="ＭＳ Ｐゴシック" charset="-128"/>
              </a:rPr>
              <a:t>much higher radioactivity than in GS!</a:t>
            </a:r>
          </a:p>
          <a:p>
            <a:pPr>
              <a:defRPr/>
            </a:pPr>
            <a:r>
              <a:rPr lang="en-GB" sz="2000" b="1" dirty="0">
                <a:solidFill>
                  <a:srgbClr val="FF0000"/>
                </a:solidFill>
                <a:latin typeface="+mn-lt"/>
                <a:ea typeface="ＭＳ Ｐゴシック" charset="-128"/>
              </a:rPr>
              <a:t>New electronics needed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34421-097F-C142-9A67-E457696F2989}"/>
              </a:ext>
            </a:extLst>
          </p:cNvPr>
          <p:cNvSpPr txBox="1"/>
          <p:nvPr/>
        </p:nvSpPr>
        <p:spPr>
          <a:xfrm>
            <a:off x="4613275" y="3525838"/>
            <a:ext cx="12604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bg1"/>
                </a:solidFill>
                <a:latin typeface="+mn-lt"/>
              </a:rPr>
              <a:t>JUNO site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77E771C-398F-0743-91D2-0334DB0D2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26245D-9309-3043-8FCE-4651F9677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960784166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 34">
            <a:extLst>
              <a:ext uri="{FF2B5EF4-FFF2-40B4-BE49-F238E27FC236}">
                <a16:creationId xmlns:a16="http://schemas.microsoft.com/office/drawing/2014/main" id="{A7098DF9-B47C-454D-AA57-678E8E624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53" r="10225" b="6157"/>
          <a:stretch>
            <a:fillRect/>
          </a:stretch>
        </p:blipFill>
        <p:spPr bwMode="auto">
          <a:xfrm>
            <a:off x="4398963" y="2178050"/>
            <a:ext cx="46863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itre 2">
            <a:extLst>
              <a:ext uri="{FF2B5EF4-FFF2-40B4-BE49-F238E27FC236}">
                <a16:creationId xmlns:a16="http://schemas.microsoft.com/office/drawing/2014/main" id="{6AF7977A-C780-7644-9311-DEA99C6DF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fr-FR"/>
              <a:t>Top Tracker Strategy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B04783-A9E4-894E-A636-60F0F572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07B995-8C80-694E-9756-F9586EA4F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0472AF-DA03-4348-826B-39A4581C3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A2AF2D-2BF4-8A42-8078-2C6E038FF3BA}" type="slidenum">
              <a:rPr lang="fr-FR" smtClean="0"/>
              <a:pPr>
                <a:defRPr/>
              </a:pPr>
              <a:t>83</a:t>
            </a:fld>
            <a:endParaRPr lang="fr-FR"/>
          </a:p>
        </p:txBody>
      </p:sp>
      <p:sp>
        <p:nvSpPr>
          <p:cNvPr id="154" name="文本框 72">
            <a:extLst>
              <a:ext uri="{FF2B5EF4-FFF2-40B4-BE49-F238E27FC236}">
                <a16:creationId xmlns:a16="http://schemas.microsoft.com/office/drawing/2014/main" id="{68833395-26FC-344E-A2AB-9110A5E09575}"/>
              </a:ext>
            </a:extLst>
          </p:cNvPr>
          <p:cNvSpPr txBox="1"/>
          <p:nvPr/>
        </p:nvSpPr>
        <p:spPr>
          <a:xfrm>
            <a:off x="36513" y="1022350"/>
            <a:ext cx="4284662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 u="sng" dirty="0">
                <a:solidFill>
                  <a:schemeClr val="tx1"/>
                </a:solidFill>
              </a:rPr>
              <a:t>Main TT features: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62 walls in 3 layers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</a:rPr>
              <a:t>992 PMT’s =&gt; 63488 electronic channels</a:t>
            </a:r>
          </a:p>
        </p:txBody>
      </p:sp>
      <p:grpSp>
        <p:nvGrpSpPr>
          <p:cNvPr id="35846" name="Groupe 29">
            <a:extLst>
              <a:ext uri="{FF2B5EF4-FFF2-40B4-BE49-F238E27FC236}">
                <a16:creationId xmlns:a16="http://schemas.microsoft.com/office/drawing/2014/main" id="{9D753E1C-8004-374D-A038-4BA2358A529D}"/>
              </a:ext>
            </a:extLst>
          </p:cNvPr>
          <p:cNvGrpSpPr>
            <a:grpSpLocks/>
          </p:cNvGrpSpPr>
          <p:nvPr/>
        </p:nvGrpSpPr>
        <p:grpSpPr bwMode="auto">
          <a:xfrm>
            <a:off x="369888" y="1852613"/>
            <a:ext cx="3265487" cy="2406650"/>
            <a:chOff x="144846" y="1284248"/>
            <a:chExt cx="3935447" cy="3339525"/>
          </a:xfrm>
        </p:grpSpPr>
        <p:pic>
          <p:nvPicPr>
            <p:cNvPr id="35853" name="Image 10" descr="config.juno.jpg">
              <a:extLst>
                <a:ext uri="{FF2B5EF4-FFF2-40B4-BE49-F238E27FC236}">
                  <a16:creationId xmlns:a16="http://schemas.microsoft.com/office/drawing/2014/main" id="{5C08B2A8-B35C-5E49-BAF7-E9417692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70592">
              <a:off x="144846" y="2607261"/>
              <a:ext cx="3843147" cy="1870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4" name="Image 10" descr="config.juno.jpg">
              <a:extLst>
                <a:ext uri="{FF2B5EF4-FFF2-40B4-BE49-F238E27FC236}">
                  <a16:creationId xmlns:a16="http://schemas.microsoft.com/office/drawing/2014/main" id="{25FF2886-9766-C04C-8900-3EA665157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70592">
              <a:off x="221064" y="2043602"/>
              <a:ext cx="3843147" cy="1870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5" name="Image 10" descr="config.juno.jpg">
              <a:extLst>
                <a:ext uri="{FF2B5EF4-FFF2-40B4-BE49-F238E27FC236}">
                  <a16:creationId xmlns:a16="http://schemas.microsoft.com/office/drawing/2014/main" id="{E5BA9786-1D30-CF4F-966E-A707776BA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70592">
              <a:off x="237146" y="1367723"/>
              <a:ext cx="3843147" cy="1870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856" name="Connecteur droit avec flèche 4">
              <a:extLst>
                <a:ext uri="{FF2B5EF4-FFF2-40B4-BE49-F238E27FC236}">
                  <a16:creationId xmlns:a16="http://schemas.microsoft.com/office/drawing/2014/main" id="{B5124ED4-AA3E-FF4D-B3C8-1166A87145B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133579" y="1284248"/>
              <a:ext cx="448643" cy="3307010"/>
            </a:xfrm>
            <a:prstGeom prst="straightConnector1">
              <a:avLst/>
            </a:prstGeom>
            <a:noFill/>
            <a:ln w="19050">
              <a:solidFill>
                <a:srgbClr val="FF0000">
                  <a:alpha val="61176"/>
                </a:srgbClr>
              </a:solidFill>
              <a:prstDash val="dash"/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7" name="Connecteur droit avec flèche 159">
              <a:extLst>
                <a:ext uri="{FF2B5EF4-FFF2-40B4-BE49-F238E27FC236}">
                  <a16:creationId xmlns:a16="http://schemas.microsoft.com/office/drawing/2014/main" id="{FFF5869D-EC2A-844F-B76B-EA0AA65B9A8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428108" y="1284248"/>
              <a:ext cx="152789" cy="1126213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8" name="Connecteur droit avec flèche 163">
              <a:extLst>
                <a:ext uri="{FF2B5EF4-FFF2-40B4-BE49-F238E27FC236}">
                  <a16:creationId xmlns:a16="http://schemas.microsoft.com/office/drawing/2014/main" id="{53A4F3C6-01DF-7846-B0DC-978A669BB07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327684" y="2935763"/>
              <a:ext cx="28704" cy="211586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9" name="Connecteur droit avec flèche 165">
              <a:extLst>
                <a:ext uri="{FF2B5EF4-FFF2-40B4-BE49-F238E27FC236}">
                  <a16:creationId xmlns:a16="http://schemas.microsoft.com/office/drawing/2014/main" id="{C6337125-DFB6-E548-8A76-FD5827A209A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195824" y="3606473"/>
              <a:ext cx="72718" cy="420516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60" name="Connecteur droit avec flèche 170">
              <a:extLst>
                <a:ext uri="{FF2B5EF4-FFF2-40B4-BE49-F238E27FC236}">
                  <a16:creationId xmlns:a16="http://schemas.microsoft.com/office/drawing/2014/main" id="{E8B865B4-AB88-A747-8BF3-31DC8B932A6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115252" y="4156691"/>
              <a:ext cx="63365" cy="467082"/>
            </a:xfrm>
            <a:prstGeom prst="straightConnector1">
              <a:avLst/>
            </a:prstGeom>
            <a:noFill/>
            <a:ln w="1905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FC2A7D46-7ACA-9640-A89B-5736410B0DDC}"/>
              </a:ext>
            </a:extLst>
          </p:cNvPr>
          <p:cNvSpPr/>
          <p:nvPr/>
        </p:nvSpPr>
        <p:spPr>
          <a:xfrm>
            <a:off x="122238" y="4176713"/>
            <a:ext cx="4537075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 u="sng" dirty="0">
                <a:solidFill>
                  <a:schemeClr val="tx1"/>
                </a:solidFill>
              </a:rPr>
              <a:t>Trigger Strategy: </a:t>
            </a:r>
          </a:p>
          <a:p>
            <a:pPr>
              <a:defRPr/>
            </a:pPr>
            <a:r>
              <a:rPr lang="en-US" altLang="zh-CN" sz="1600" b="1" u="sng" dirty="0">
                <a:solidFill>
                  <a:schemeClr val="tx1"/>
                </a:solidFill>
              </a:rPr>
              <a:t>Level 1: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Wall level (Square of 6.7x6.7m</a:t>
            </a:r>
            <a:r>
              <a:rPr lang="en-US" altLang="zh-CN" sz="1600" baseline="30000" dirty="0">
                <a:solidFill>
                  <a:schemeClr val="tx1"/>
                </a:solidFill>
              </a:rPr>
              <a:t>2)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64*16 Channels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Counting rate:</a:t>
            </a:r>
            <a:r>
              <a:rPr lang="en-US" altLang="zh-CN" sz="1600" dirty="0">
                <a:solidFill>
                  <a:srgbClr val="C00000"/>
                </a:solidFill>
              </a:rPr>
              <a:t> 50 kHz/PMT</a:t>
            </a:r>
            <a:endParaRPr lang="en-US" altLang="zh-CN" sz="1600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L1 trigger selection needed </a:t>
            </a:r>
          </a:p>
          <a:p>
            <a:pPr lvl="1"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     </a:t>
            </a:r>
            <a:r>
              <a:rPr lang="en-US" altLang="zh-CN" sz="1600" dirty="0">
                <a:solidFill>
                  <a:srgbClr val="C00000"/>
                </a:solidFill>
              </a:rPr>
              <a:t>(~10 kHz/wall</a:t>
            </a:r>
            <a:r>
              <a:rPr lang="en-US" altLang="zh-CN" sz="1600" dirty="0">
                <a:solidFill>
                  <a:schemeClr val="tx1"/>
                </a:solidFill>
              </a:rPr>
              <a:t>)</a:t>
            </a:r>
            <a:endParaRPr lang="en-US" altLang="zh-CN" sz="1600" b="1" u="sng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altLang="zh-CN" sz="1600" b="1" u="sng" dirty="0">
                <a:solidFill>
                  <a:schemeClr val="tx1"/>
                </a:solidFill>
              </a:rPr>
              <a:t>Level 2: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Global level for track alignment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6714B6-75C5-C34A-9E45-E9F929F78043}"/>
              </a:ext>
            </a:extLst>
          </p:cNvPr>
          <p:cNvSpPr/>
          <p:nvPr/>
        </p:nvSpPr>
        <p:spPr>
          <a:xfrm>
            <a:off x="4410075" y="1057275"/>
            <a:ext cx="46863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 u="sng" dirty="0">
                <a:solidFill>
                  <a:schemeClr val="tx1"/>
                </a:solidFill>
              </a:rPr>
              <a:t>Expected rate: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chemeClr val="tx1"/>
                </a:solidFill>
              </a:rPr>
              <a:t>The event rate per channel is 32x higher in JUNO site compared to Gran </a:t>
            </a:r>
            <a:r>
              <a:rPr lang="en-US" altLang="zh-CN" sz="1600" dirty="0" err="1">
                <a:solidFill>
                  <a:schemeClr val="tx1"/>
                </a:solidFill>
              </a:rPr>
              <a:t>Sasso</a:t>
            </a:r>
            <a:r>
              <a:rPr lang="en-US" altLang="zh-CN" sz="1600" dirty="0">
                <a:solidFill>
                  <a:schemeClr val="tx1"/>
                </a:solidFill>
              </a:rPr>
              <a:t> Laboratory due to rock radioactivity.</a:t>
            </a:r>
            <a:endParaRPr lang="en-US" sz="1600" dirty="0"/>
          </a:p>
        </p:txBody>
      </p:sp>
      <p:sp>
        <p:nvSpPr>
          <p:cNvPr id="35850" name="Rectangle 72">
            <a:extLst>
              <a:ext uri="{FF2B5EF4-FFF2-40B4-BE49-F238E27FC236}">
                <a16:creationId xmlns:a16="http://schemas.microsoft.com/office/drawing/2014/main" id="{5437DB49-071A-3642-9CCA-7257E8C7E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9313" y="5507038"/>
            <a:ext cx="44084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n-US" altLang="fr-FR" sz="1600">
                <a:solidFill>
                  <a:schemeClr val="tx1"/>
                </a:solidFill>
              </a:rPr>
              <a:t>Coincidences based on 3 aligned points can drastically reduced the rate and can be done offline </a:t>
            </a:r>
            <a:endParaRPr lang="en-US" altLang="fr-FR" sz="1600"/>
          </a:p>
        </p:txBody>
      </p:sp>
      <p:cxnSp>
        <p:nvCxnSpPr>
          <p:cNvPr id="8" name="Connecteur en angle 7">
            <a:extLst>
              <a:ext uri="{FF2B5EF4-FFF2-40B4-BE49-F238E27FC236}">
                <a16:creationId xmlns:a16="http://schemas.microsoft.com/office/drawing/2014/main" id="{79F90940-6597-1348-B03D-70252C97BDCC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3957638" y="5694363"/>
            <a:ext cx="725487" cy="550862"/>
          </a:xfrm>
          <a:prstGeom prst="bentConnector3">
            <a:avLst/>
          </a:pr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triangle"/>
          </a:ln>
          <a:effectLst/>
          <a:extLst>
            <a:ext uri="{909E8E84-426E-40dd-AFC4-6F175D3DCCD1}"/>
            <a:ext uri="{AF507438-7753-43e0-B8FC-AC1667EBCBE1}"/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DBC8DB2-8A3B-A14F-BE9A-BFB0045E3EE7}"/>
              </a:ext>
            </a:extLst>
          </p:cNvPr>
          <p:cNvSpPr txBox="1"/>
          <p:nvPr/>
        </p:nvSpPr>
        <p:spPr>
          <a:xfrm>
            <a:off x="803455" y="1860786"/>
            <a:ext cx="710451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muon</a:t>
            </a:r>
          </a:p>
        </p:txBody>
      </p:sp>
    </p:spTree>
    <p:extLst>
      <p:ext uri="{BB962C8B-B14F-4D97-AF65-F5344CB8AC3E}">
        <p14:creationId xmlns:p14="http://schemas.microsoft.com/office/powerpoint/2010/main" val="1283053362"/>
      </p:ext>
    </p:extLst>
  </p:cSld>
  <p:clrMapOvr>
    <a:masterClrMapping/>
  </p:clrMapOvr>
  <p:transition spd="med">
    <p:rand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>
            <a:extLst>
              <a:ext uri="{FF2B5EF4-FFF2-40B4-BE49-F238E27FC236}">
                <a16:creationId xmlns:a16="http://schemas.microsoft.com/office/drawing/2014/main" id="{788E235F-6451-674C-B59A-C6D946A3DC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71513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fr-FR" sz="48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TT new Electronics</a:t>
            </a:r>
            <a:endParaRPr lang="fr-FR" sz="12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1507" name="Espace réservé du numéro de diapositive 5">
            <a:extLst>
              <a:ext uri="{FF2B5EF4-FFF2-40B4-BE49-F238E27FC236}">
                <a16:creationId xmlns:a16="http://schemas.microsoft.com/office/drawing/2014/main" id="{71629177-181A-8245-9B62-1B5B250A1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4F31011-DBC1-0543-A173-48A076AD5664}" type="slidenum">
              <a:rPr lang="fr-FR" altLang="en-US" sz="1000" smtClean="0">
                <a:solidFill>
                  <a:schemeClr val="accent2"/>
                </a:solidFill>
                <a:latin typeface="Times New Roman" panose="02020603050405020304" pitchFamily="18" charset="0"/>
              </a:rPr>
              <a:pPr eaLnBrk="1" hangingPunct="1"/>
              <a:t>84</a:t>
            </a:fld>
            <a:endParaRPr lang="fr-FR" altLang="en-US" sz="10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08" name="内容占位符 3" descr="JUNO logo 01.jpg">
            <a:extLst>
              <a:ext uri="{FF2B5EF4-FFF2-40B4-BE49-F238E27FC236}">
                <a16:creationId xmlns:a16="http://schemas.microsoft.com/office/drawing/2014/main" id="{CB85ABFB-4653-6746-A18A-72EFFC8C4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8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Image 2">
            <a:extLst>
              <a:ext uri="{FF2B5EF4-FFF2-40B4-BE49-F238E27FC236}">
                <a16:creationId xmlns:a16="http://schemas.microsoft.com/office/drawing/2014/main" id="{1659E036-61EC-6948-9781-EBC7D160F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13" y="835025"/>
            <a:ext cx="4332287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3">
            <a:extLst>
              <a:ext uri="{FF2B5EF4-FFF2-40B4-BE49-F238E27FC236}">
                <a16:creationId xmlns:a16="http://schemas.microsoft.com/office/drawing/2014/main" id="{A288106F-A2F7-B045-8CF1-D112C4B25FC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C1DBF4"/>
              </a:clrFrom>
              <a:clrTo>
                <a:srgbClr val="C1DB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585788" y="4752975"/>
            <a:ext cx="8096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Rounded Rectangle 4">
            <a:extLst>
              <a:ext uri="{FF2B5EF4-FFF2-40B4-BE49-F238E27FC236}">
                <a16:creationId xmlns:a16="http://schemas.microsoft.com/office/drawing/2014/main" id="{E51D928C-4CF2-B447-8319-D7DA4E76F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925" y="4618038"/>
            <a:ext cx="255588" cy="968375"/>
          </a:xfrm>
          <a:prstGeom prst="roundRect">
            <a:avLst>
              <a:gd name="adj" fmla="val 166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1513" name="Rounded Rectangle 15">
            <a:extLst>
              <a:ext uri="{FF2B5EF4-FFF2-40B4-BE49-F238E27FC236}">
                <a16:creationId xmlns:a16="http://schemas.microsoft.com/office/drawing/2014/main" id="{0373D540-D710-A348-BA31-19C585EEE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0725" y="4257675"/>
            <a:ext cx="449263" cy="1697038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21514" name="Rounded Rectangle 16">
            <a:extLst>
              <a:ext uri="{FF2B5EF4-FFF2-40B4-BE49-F238E27FC236}">
                <a16:creationId xmlns:a16="http://schemas.microsoft.com/office/drawing/2014/main" id="{8BA8972E-0E41-EE42-8B52-A44A1791E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257675"/>
            <a:ext cx="1566863" cy="1697038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E8F8D1-910C-9941-B034-B7221AE6ABC2}"/>
              </a:ext>
            </a:extLst>
          </p:cNvPr>
          <p:cNvSpPr txBox="1"/>
          <p:nvPr/>
        </p:nvSpPr>
        <p:spPr>
          <a:xfrm>
            <a:off x="90488" y="5813425"/>
            <a:ext cx="174625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ＭＳ Ｐゴシック" charset="-128"/>
              </a:rPr>
              <a:t>front end cards with MAROC3 chip (996)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3EF51E1-0545-694E-B6A2-18CD3B99C64D}"/>
              </a:ext>
            </a:extLst>
          </p:cNvPr>
          <p:cNvCxnSpPr/>
          <p:nvPr/>
        </p:nvCxnSpPr>
        <p:spPr bwMode="auto">
          <a:xfrm flipV="1">
            <a:off x="1147763" y="5449888"/>
            <a:ext cx="279400" cy="447675"/>
          </a:xfrm>
          <a:prstGeom prst="straightConnector1">
            <a:avLst/>
          </a:pr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triangle"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D2E02BA-EFEF-5547-8AC5-318EB451320E}"/>
              </a:ext>
            </a:extLst>
          </p:cNvPr>
          <p:cNvSpPr txBox="1"/>
          <p:nvPr/>
        </p:nvSpPr>
        <p:spPr>
          <a:xfrm>
            <a:off x="1868488" y="6084888"/>
            <a:ext cx="15573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ＭＳ Ｐゴシック" charset="-128"/>
              </a:rPr>
              <a:t>DAQ cards</a:t>
            </a:r>
          </a:p>
          <a:p>
            <a:pPr algn="ctr">
              <a:defRPr/>
            </a:pPr>
            <a:r>
              <a:rPr lang="en-US" sz="1600" dirty="0">
                <a:latin typeface="+mn-lt"/>
                <a:ea typeface="ＭＳ Ｐゴシック" charset="-128"/>
              </a:rPr>
              <a:t>(996)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E50C55-B938-AC4E-AD98-504AA637079C}"/>
              </a:ext>
            </a:extLst>
          </p:cNvPr>
          <p:cNvCxnSpPr/>
          <p:nvPr/>
        </p:nvCxnSpPr>
        <p:spPr bwMode="auto">
          <a:xfrm flipH="1" flipV="1">
            <a:off x="2341563" y="5861050"/>
            <a:ext cx="282575" cy="307975"/>
          </a:xfrm>
          <a:prstGeom prst="straightConnector1">
            <a:avLst/>
          </a:pr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triangle"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7A306CD-58DA-624B-9894-AC9026372C05}"/>
              </a:ext>
            </a:extLst>
          </p:cNvPr>
          <p:cNvSpPr txBox="1"/>
          <p:nvPr/>
        </p:nvSpPr>
        <p:spPr>
          <a:xfrm>
            <a:off x="3133725" y="4371975"/>
            <a:ext cx="1557338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  <a:ea typeface="ＭＳ Ｐゴシック" charset="-128"/>
              </a:rPr>
              <a:t>concentrators,</a:t>
            </a:r>
          </a:p>
          <a:p>
            <a:pPr algn="ctr">
              <a:defRPr/>
            </a:pPr>
            <a:r>
              <a:rPr lang="en-US" sz="1800" dirty="0">
                <a:latin typeface="+mn-lt"/>
                <a:ea typeface="ＭＳ Ｐゴシック" charset="-128"/>
              </a:rPr>
              <a:t>one per TT wall (16 PMTs)</a:t>
            </a:r>
          </a:p>
          <a:p>
            <a:pPr algn="ctr">
              <a:defRPr/>
            </a:pPr>
            <a:r>
              <a:rPr lang="en-US" sz="1800" dirty="0">
                <a:latin typeface="+mn-lt"/>
                <a:ea typeface="ＭＳ Ｐゴシック" charset="-128"/>
              </a:rPr>
              <a:t>(63)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28002879-4F39-C540-BE31-746D9A29D1AF}"/>
              </a:ext>
            </a:extLst>
          </p:cNvPr>
          <p:cNvSpPr/>
          <p:nvPr/>
        </p:nvSpPr>
        <p:spPr bwMode="auto">
          <a:xfrm>
            <a:off x="1560513" y="4827588"/>
            <a:ext cx="430212" cy="566737"/>
          </a:xfrm>
          <a:prstGeom prst="stripedRightArrow">
            <a:avLst/>
          </a:prstGeom>
          <a:solidFill>
            <a:srgbClr val="FFC0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Comic Sans MS" charset="0"/>
              <a:ea typeface="ＭＳ Ｐゴシック" charset="-128"/>
            </a:endParaRPr>
          </a:p>
        </p:txBody>
      </p:sp>
      <p:sp>
        <p:nvSpPr>
          <p:cNvPr id="26" name="Striped Right Arrow 25">
            <a:extLst>
              <a:ext uri="{FF2B5EF4-FFF2-40B4-BE49-F238E27FC236}">
                <a16:creationId xmlns:a16="http://schemas.microsoft.com/office/drawing/2014/main" id="{CE56304B-8B30-E04C-AE59-9196BADC25B3}"/>
              </a:ext>
            </a:extLst>
          </p:cNvPr>
          <p:cNvSpPr/>
          <p:nvPr/>
        </p:nvSpPr>
        <p:spPr bwMode="auto">
          <a:xfrm>
            <a:off x="2566988" y="4827588"/>
            <a:ext cx="430212" cy="566737"/>
          </a:xfrm>
          <a:prstGeom prst="stripedRightArrow">
            <a:avLst/>
          </a:prstGeom>
          <a:solidFill>
            <a:srgbClr val="FFC000"/>
          </a:solidFill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/>
          <a:lstStyle/>
          <a:p>
            <a:pPr algn="ctr">
              <a:defRPr/>
            </a:pPr>
            <a:endParaRPr lang="en-US">
              <a:latin typeface="Comic Sans MS" charset="0"/>
              <a:ea typeface="ＭＳ Ｐゴシック" charset="-128"/>
            </a:endParaRPr>
          </a:p>
        </p:txBody>
      </p:sp>
      <p:grpSp>
        <p:nvGrpSpPr>
          <p:cNvPr id="21522" name="Group 26">
            <a:extLst>
              <a:ext uri="{FF2B5EF4-FFF2-40B4-BE49-F238E27FC236}">
                <a16:creationId xmlns:a16="http://schemas.microsoft.com/office/drawing/2014/main" id="{B788CC27-298A-FF40-892B-4A3E81754803}"/>
              </a:ext>
            </a:extLst>
          </p:cNvPr>
          <p:cNvGrpSpPr>
            <a:grpSpLocks/>
          </p:cNvGrpSpPr>
          <p:nvPr/>
        </p:nvGrpSpPr>
        <p:grpSpPr bwMode="auto">
          <a:xfrm>
            <a:off x="5307013" y="4727575"/>
            <a:ext cx="3544887" cy="1320800"/>
            <a:chOff x="485775" y="2109787"/>
            <a:chExt cx="7753350" cy="2892426"/>
          </a:xfrm>
        </p:grpSpPr>
        <p:cxnSp>
          <p:nvCxnSpPr>
            <p:cNvPr id="28" name="Connecteur droit 5">
              <a:extLst>
                <a:ext uri="{FF2B5EF4-FFF2-40B4-BE49-F238E27FC236}">
                  <a16:creationId xmlns:a16="http://schemas.microsoft.com/office/drawing/2014/main" id="{6C4B9456-37B1-4246-8EA4-3034405F3D2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603735" y="4595467"/>
              <a:ext cx="3471" cy="3858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Connecteur droit 6">
              <a:extLst>
                <a:ext uri="{FF2B5EF4-FFF2-40B4-BE49-F238E27FC236}">
                  <a16:creationId xmlns:a16="http://schemas.microsoft.com/office/drawing/2014/main" id="{4E5DCADC-E040-B74A-B8EC-8A404FB4EE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5433613" y="4595467"/>
              <a:ext cx="3473" cy="3858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Connecteur droit 7">
              <a:extLst>
                <a:ext uri="{FF2B5EF4-FFF2-40B4-BE49-F238E27FC236}">
                  <a16:creationId xmlns:a16="http://schemas.microsoft.com/office/drawing/2014/main" id="{523337A4-745E-2B46-9885-95A7AF7B823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225314" y="4595467"/>
              <a:ext cx="6944" cy="3858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Connecteur droit 8">
              <a:extLst>
                <a:ext uri="{FF2B5EF4-FFF2-40B4-BE49-F238E27FC236}">
                  <a16:creationId xmlns:a16="http://schemas.microsoft.com/office/drawing/2014/main" id="{EDAFCD15-6A7D-2848-876C-BA575AF7B3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086443" y="4595467"/>
              <a:ext cx="6944" cy="3858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Connecteur en angle 9">
              <a:extLst>
                <a:ext uri="{FF2B5EF4-FFF2-40B4-BE49-F238E27FC236}">
                  <a16:creationId xmlns:a16="http://schemas.microsoft.com/office/drawing/2014/main" id="{086471D2-D883-8346-BA29-A755F363528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010071" y="4602420"/>
              <a:ext cx="3312448" cy="246829"/>
            </a:xfrm>
            <a:prstGeom prst="bentConnector3">
              <a:avLst>
                <a:gd name="adj1" fmla="val 296"/>
              </a:avLst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Connecteur en angle 10">
              <a:extLst>
                <a:ext uri="{FF2B5EF4-FFF2-40B4-BE49-F238E27FC236}">
                  <a16:creationId xmlns:a16="http://schemas.microsoft.com/office/drawing/2014/main" id="{072CF6FB-438E-1D48-A2D6-839006F493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>
              <a:off x="4322520" y="4602420"/>
              <a:ext cx="3368003" cy="236400"/>
            </a:xfrm>
            <a:prstGeom prst="bentConnector3">
              <a:avLst>
                <a:gd name="adj1" fmla="val 190"/>
              </a:avLst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Connecteur droit 11">
              <a:extLst>
                <a:ext uri="{FF2B5EF4-FFF2-40B4-BE49-F238E27FC236}">
                  <a16:creationId xmlns:a16="http://schemas.microsoft.com/office/drawing/2014/main" id="{EFE9AC9E-B7ED-764F-9B9E-2892C4EB2DA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603735" y="3413466"/>
              <a:ext cx="3471" cy="3858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Connecteur droit 12">
              <a:extLst>
                <a:ext uri="{FF2B5EF4-FFF2-40B4-BE49-F238E27FC236}">
                  <a16:creationId xmlns:a16="http://schemas.microsoft.com/office/drawing/2014/main" id="{320A7591-D035-624D-BE33-6067567321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5433613" y="3413466"/>
              <a:ext cx="3473" cy="3858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Connecteur droit 13">
              <a:extLst>
                <a:ext uri="{FF2B5EF4-FFF2-40B4-BE49-F238E27FC236}">
                  <a16:creationId xmlns:a16="http://schemas.microsoft.com/office/drawing/2014/main" id="{39039B08-4CA4-824E-A416-5989B2E069E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225314" y="3413466"/>
              <a:ext cx="6944" cy="3858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Connecteur droit 14">
              <a:extLst>
                <a:ext uri="{FF2B5EF4-FFF2-40B4-BE49-F238E27FC236}">
                  <a16:creationId xmlns:a16="http://schemas.microsoft.com/office/drawing/2014/main" id="{D9078C75-1E00-4544-B965-D6BCA3F22A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086443" y="3413466"/>
              <a:ext cx="6944" cy="3858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Connecteur en angle 15">
              <a:extLst>
                <a:ext uri="{FF2B5EF4-FFF2-40B4-BE49-F238E27FC236}">
                  <a16:creationId xmlns:a16="http://schemas.microsoft.com/office/drawing/2014/main" id="{2688253A-9A4C-4940-B04E-DDD4DA6003A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482113" y="1941424"/>
              <a:ext cx="253781" cy="3197868"/>
            </a:xfrm>
            <a:prstGeom prst="bentConnector2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Connecteur en angle 16">
              <a:extLst>
                <a:ext uri="{FF2B5EF4-FFF2-40B4-BE49-F238E27FC236}">
                  <a16:creationId xmlns:a16="http://schemas.microsoft.com/office/drawing/2014/main" id="{A2A0005F-09F2-5E4B-A06F-8506E401B9D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5994206" y="1970929"/>
              <a:ext cx="264212" cy="3128422"/>
            </a:xfrm>
            <a:prstGeom prst="bentConnector2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Connecteur droit 17">
              <a:extLst>
                <a:ext uri="{FF2B5EF4-FFF2-40B4-BE49-F238E27FC236}">
                  <a16:creationId xmlns:a16="http://schemas.microsoft.com/office/drawing/2014/main" id="{5FA13128-DF0B-DE41-B2DC-BD2856507C6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6603735" y="2120218"/>
              <a:ext cx="3471" cy="3858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Connecteur droit 18">
              <a:extLst>
                <a:ext uri="{FF2B5EF4-FFF2-40B4-BE49-F238E27FC236}">
                  <a16:creationId xmlns:a16="http://schemas.microsoft.com/office/drawing/2014/main" id="{0138B443-68A9-D04A-83BC-5928EA7BE1C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5433613" y="2120218"/>
              <a:ext cx="3473" cy="3858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Connecteur droit 19">
              <a:extLst>
                <a:ext uri="{FF2B5EF4-FFF2-40B4-BE49-F238E27FC236}">
                  <a16:creationId xmlns:a16="http://schemas.microsoft.com/office/drawing/2014/main" id="{20F91B72-3663-0040-B43C-CC7BDD1C26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3225314" y="2120218"/>
              <a:ext cx="6944" cy="3858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Connecteur droit 20">
              <a:extLst>
                <a:ext uri="{FF2B5EF4-FFF2-40B4-BE49-F238E27FC236}">
                  <a16:creationId xmlns:a16="http://schemas.microsoft.com/office/drawing/2014/main" id="{31357DCE-108C-E24E-A462-1C6320A7B83B}"/>
                </a:ext>
              </a:extLst>
            </p:cNvPr>
            <p:cNvCxnSpPr>
              <a:cxnSpLocks noChangeShapeType="1"/>
              <a:stCxn id="57" idx="2"/>
            </p:cNvCxnSpPr>
            <p:nvPr/>
          </p:nvCxnSpPr>
          <p:spPr bwMode="auto">
            <a:xfrm flipH="1" flipV="1">
              <a:off x="2086443" y="2120218"/>
              <a:ext cx="6944" cy="3858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Connecteur droit 21">
              <a:extLst>
                <a:ext uri="{FF2B5EF4-FFF2-40B4-BE49-F238E27FC236}">
                  <a16:creationId xmlns:a16="http://schemas.microsoft.com/office/drawing/2014/main" id="{7CCED4AA-CAFE-934F-9466-2BA738AB09E6}"/>
                </a:ext>
              </a:extLst>
            </p:cNvPr>
            <p:cNvCxnSpPr>
              <a:cxnSpLocks noChangeShapeType="1"/>
              <a:endCxn id="89" idx="0"/>
            </p:cNvCxnSpPr>
            <p:nvPr/>
          </p:nvCxnSpPr>
          <p:spPr bwMode="auto">
            <a:xfrm>
              <a:off x="4322520" y="2109787"/>
              <a:ext cx="3473" cy="267340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1648" name="Grouper 4">
              <a:extLst>
                <a:ext uri="{FF2B5EF4-FFF2-40B4-BE49-F238E27FC236}">
                  <a16:creationId xmlns:a16="http://schemas.microsoft.com/office/drawing/2014/main" id="{484C3DE7-544B-EC47-9673-33231FEE3C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5775" y="2374900"/>
              <a:ext cx="7753350" cy="220663"/>
              <a:chOff x="485913" y="2374347"/>
              <a:chExt cx="7752520" cy="22087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9B0478E-7688-2143-8B12-98FF5C110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913" y="2516116"/>
                <a:ext cx="1048482" cy="80033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E165826-2DA1-BC42-A774-8A54731FB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0359" y="2516116"/>
                <a:ext cx="1051955" cy="80033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B2229D78-9534-B34C-A6CA-B8EF55148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8693" y="2516116"/>
                <a:ext cx="1048482" cy="80033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9669D62A-D5C0-5C4B-8293-DE744D0E6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139" y="2516116"/>
                <a:ext cx="1048482" cy="80033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1E12937-A954-A94E-8CD2-92A896F86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587" y="2516116"/>
                <a:ext cx="1051953" cy="80033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200D521-D215-714B-A683-43B8C4177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2032" y="2516116"/>
                <a:ext cx="1051955" cy="80033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1ED113A-55ED-FD45-8829-515C9E62C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9951" y="2516116"/>
                <a:ext cx="1048482" cy="80033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6" name="Rectangle à coins arrondis 30">
                <a:extLst>
                  <a:ext uri="{FF2B5EF4-FFF2-40B4-BE49-F238E27FC236}">
                    <a16:creationId xmlns:a16="http://schemas.microsoft.com/office/drawing/2014/main" id="{AD45E46C-5844-5B41-ADE2-B0CEEF4E7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1698" y="2373446"/>
                <a:ext cx="253440" cy="132230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7" name="Rectangle à coins arrondis 31">
                <a:extLst>
                  <a:ext uri="{FF2B5EF4-FFF2-40B4-BE49-F238E27FC236}">
                    <a16:creationId xmlns:a16="http://schemas.microsoft.com/office/drawing/2014/main" id="{E18624D7-645F-5F4F-BF95-D5E76A38C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898" y="2373446"/>
                <a:ext cx="253440" cy="132230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8" name="Rectangle à coins arrondis 32">
                <a:extLst>
                  <a:ext uri="{FF2B5EF4-FFF2-40B4-BE49-F238E27FC236}">
                    <a16:creationId xmlns:a16="http://schemas.microsoft.com/office/drawing/2014/main" id="{8F52F8BC-F0C4-1945-9E25-01C7FCFB9B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3231" y="2373446"/>
                <a:ext cx="253442" cy="132230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9" name="Rectangle à coins arrondis 33">
                <a:extLst>
                  <a:ext uri="{FF2B5EF4-FFF2-40B4-BE49-F238E27FC236}">
                    <a16:creationId xmlns:a16="http://schemas.microsoft.com/office/drawing/2014/main" id="{5A56E4C5-3F36-A641-BAFD-0607E6F94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7262" y="2373446"/>
                <a:ext cx="253442" cy="132230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0" name="Rectangle à coins arrondis 34">
                <a:extLst>
                  <a:ext uri="{FF2B5EF4-FFF2-40B4-BE49-F238E27FC236}">
                    <a16:creationId xmlns:a16="http://schemas.microsoft.com/office/drawing/2014/main" id="{EB0750F7-9464-AF4E-BB85-BBF3E853C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1293" y="2373446"/>
                <a:ext cx="253442" cy="132230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1" name="Rectangle à coins arrondis 35">
                <a:extLst>
                  <a:ext uri="{FF2B5EF4-FFF2-40B4-BE49-F238E27FC236}">
                    <a16:creationId xmlns:a16="http://schemas.microsoft.com/office/drawing/2014/main" id="{7ED86CB1-5D0B-3545-B44E-8551504D43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1704" y="2373446"/>
                <a:ext cx="253442" cy="132230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2" name="Rectangle à coins arrondis 36">
                <a:extLst>
                  <a:ext uri="{FF2B5EF4-FFF2-40B4-BE49-F238E27FC236}">
                    <a16:creationId xmlns:a16="http://schemas.microsoft.com/office/drawing/2014/main" id="{EB0CD73D-EEDB-B649-938A-ECF23185D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64905" y="2373446"/>
                <a:ext cx="253442" cy="132230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1649" name="Grouper 21">
              <a:extLst>
                <a:ext uri="{FF2B5EF4-FFF2-40B4-BE49-F238E27FC236}">
                  <a16:creationId xmlns:a16="http://schemas.microsoft.com/office/drawing/2014/main" id="{A805B39E-B56F-BF47-8B84-9CFBB86852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5775" y="3611563"/>
              <a:ext cx="7753350" cy="220662"/>
              <a:chOff x="485913" y="2374347"/>
              <a:chExt cx="7752520" cy="22087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2FC7A9B-348D-B049-97B6-74D53E5BB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913" y="2517080"/>
                <a:ext cx="1048482" cy="76555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129A2B-CC7C-EB46-A44F-493F6086C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0359" y="2517080"/>
                <a:ext cx="1051955" cy="76555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AE76820-D584-4442-80A7-31C89745A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8693" y="2517080"/>
                <a:ext cx="1048482" cy="76555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C7F6704-5C3C-1B4B-95E8-C8B0B160E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139" y="2517080"/>
                <a:ext cx="1048482" cy="76555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781BE1A-91A8-F04F-8650-7BCB6310A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587" y="2517080"/>
                <a:ext cx="1051953" cy="76555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3F22389-3DDB-5345-A96F-6E546E3C2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2032" y="2517080"/>
                <a:ext cx="1051955" cy="76555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5E2D566-A571-4F49-871C-C0760A186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9951" y="2517080"/>
                <a:ext cx="1048482" cy="76555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2" name="Rectangle à coins arrondis 45">
                <a:extLst>
                  <a:ext uri="{FF2B5EF4-FFF2-40B4-BE49-F238E27FC236}">
                    <a16:creationId xmlns:a16="http://schemas.microsoft.com/office/drawing/2014/main" id="{B9F00E7E-970A-7048-9C41-BE2522EDE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1698" y="2374408"/>
                <a:ext cx="253440" cy="13223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3" name="Rectangle à coins arrondis 46">
                <a:extLst>
                  <a:ext uri="{FF2B5EF4-FFF2-40B4-BE49-F238E27FC236}">
                    <a16:creationId xmlns:a16="http://schemas.microsoft.com/office/drawing/2014/main" id="{B9F226E5-1FCD-784F-8310-69906B1F2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898" y="2374408"/>
                <a:ext cx="253440" cy="13223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4" name="Rectangle à coins arrondis 47">
                <a:extLst>
                  <a:ext uri="{FF2B5EF4-FFF2-40B4-BE49-F238E27FC236}">
                    <a16:creationId xmlns:a16="http://schemas.microsoft.com/office/drawing/2014/main" id="{C50EAD2A-5B6C-5C41-AF5A-EAE179244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3231" y="2374408"/>
                <a:ext cx="253442" cy="13223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5" name="Rectangle à coins arrondis 48">
                <a:extLst>
                  <a:ext uri="{FF2B5EF4-FFF2-40B4-BE49-F238E27FC236}">
                    <a16:creationId xmlns:a16="http://schemas.microsoft.com/office/drawing/2014/main" id="{B9913A0B-57E6-7944-AEF6-A0CFD2AF9B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7262" y="2374408"/>
                <a:ext cx="253442" cy="13223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6" name="Rectangle à coins arrondis 49">
                <a:extLst>
                  <a:ext uri="{FF2B5EF4-FFF2-40B4-BE49-F238E27FC236}">
                    <a16:creationId xmlns:a16="http://schemas.microsoft.com/office/drawing/2014/main" id="{6633235A-2908-D04F-9FA8-A3BE20E24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1293" y="2374408"/>
                <a:ext cx="253442" cy="13223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7" name="Rectangle à coins arrondis 50">
                <a:extLst>
                  <a:ext uri="{FF2B5EF4-FFF2-40B4-BE49-F238E27FC236}">
                    <a16:creationId xmlns:a16="http://schemas.microsoft.com/office/drawing/2014/main" id="{4AB57D4F-A1AF-854D-9549-308BD16EB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1704" y="2374408"/>
                <a:ext cx="253442" cy="13223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8" name="Rectangle à coins arrondis 51">
                <a:extLst>
                  <a:ext uri="{FF2B5EF4-FFF2-40B4-BE49-F238E27FC236}">
                    <a16:creationId xmlns:a16="http://schemas.microsoft.com/office/drawing/2014/main" id="{BAF6583D-2697-3A46-94B8-04E1846E6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64905" y="2374408"/>
                <a:ext cx="253442" cy="132231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21650" name="Grouper 36">
              <a:extLst>
                <a:ext uri="{FF2B5EF4-FFF2-40B4-BE49-F238E27FC236}">
                  <a16:creationId xmlns:a16="http://schemas.microsoft.com/office/drawing/2014/main" id="{0D99B832-BAC5-D742-8F8D-EB5FA57CA2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5775" y="4781550"/>
              <a:ext cx="7753350" cy="220663"/>
              <a:chOff x="485913" y="2374347"/>
              <a:chExt cx="7752520" cy="22087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23F5D49-115A-C941-83B1-D21984497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913" y="2518663"/>
                <a:ext cx="1048482" cy="76554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64F7D52-5974-AF42-829D-E1528DEBA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0359" y="2518663"/>
                <a:ext cx="1051955" cy="76554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F96FE02E-B775-9E44-8125-82FA7C3BD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8693" y="2518663"/>
                <a:ext cx="1048482" cy="76554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69ABCF1B-BC54-7E41-ABBE-F447C21DAA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139" y="2518663"/>
                <a:ext cx="1048482" cy="76554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D81B1A3-B38F-784C-8228-F295F91FE6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57587" y="2518663"/>
                <a:ext cx="1051953" cy="76554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1B0AA64-5AC5-9A4A-8A1B-76D3551E6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2032" y="2518663"/>
                <a:ext cx="1051955" cy="76554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6783804-FB74-384F-A812-99F42BFB8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89951" y="2518663"/>
                <a:ext cx="1048482" cy="76554"/>
              </a:xfrm>
              <a:prstGeom prst="rect">
                <a:avLst/>
              </a:prstGeom>
              <a:gradFill rotWithShape="1">
                <a:gsLst>
                  <a:gs pos="0">
                    <a:srgbClr val="85FFDB"/>
                  </a:gs>
                  <a:gs pos="100000">
                    <a:srgbClr val="00EBA8"/>
                  </a:gs>
                </a:gsLst>
                <a:lin ang="5400000"/>
              </a:gradFill>
              <a:ln w="9525">
                <a:solidFill>
                  <a:srgbClr val="00CC98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8" name="Rectangle à coins arrondis 60">
                <a:extLst>
                  <a:ext uri="{FF2B5EF4-FFF2-40B4-BE49-F238E27FC236}">
                    <a16:creationId xmlns:a16="http://schemas.microsoft.com/office/drawing/2014/main" id="{DF473557-DE3B-A044-A4C0-6AAB80723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1698" y="2375995"/>
                <a:ext cx="253440" cy="132230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" name="Rectangle à coins arrondis 61">
                <a:extLst>
                  <a:ext uri="{FF2B5EF4-FFF2-40B4-BE49-F238E27FC236}">
                    <a16:creationId xmlns:a16="http://schemas.microsoft.com/office/drawing/2014/main" id="{EB15C582-8DF2-AD4A-B8E6-52F115F58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4898" y="2375995"/>
                <a:ext cx="253440" cy="132230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0" name="Rectangle à coins arrondis 62">
                <a:extLst>
                  <a:ext uri="{FF2B5EF4-FFF2-40B4-BE49-F238E27FC236}">
                    <a16:creationId xmlns:a16="http://schemas.microsoft.com/office/drawing/2014/main" id="{291757BF-D167-2F47-B5D0-3303D5F69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3231" y="2375995"/>
                <a:ext cx="253442" cy="132230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" name="Rectangle à coins arrondis 63">
                <a:extLst>
                  <a:ext uri="{FF2B5EF4-FFF2-40B4-BE49-F238E27FC236}">
                    <a16:creationId xmlns:a16="http://schemas.microsoft.com/office/drawing/2014/main" id="{FD9F2E80-7096-264A-A72F-4A3BEE468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7262" y="2375995"/>
                <a:ext cx="253442" cy="132230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2" name="Rectangle à coins arrondis 64">
                <a:extLst>
                  <a:ext uri="{FF2B5EF4-FFF2-40B4-BE49-F238E27FC236}">
                    <a16:creationId xmlns:a16="http://schemas.microsoft.com/office/drawing/2014/main" id="{FEF7EC73-5B93-DA49-9034-B31C1657E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1293" y="2375995"/>
                <a:ext cx="253442" cy="132230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3" name="Rectangle à coins arrondis 65">
                <a:extLst>
                  <a:ext uri="{FF2B5EF4-FFF2-40B4-BE49-F238E27FC236}">
                    <a16:creationId xmlns:a16="http://schemas.microsoft.com/office/drawing/2014/main" id="{018BBC45-8E2C-5342-8BFB-7EA364589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81704" y="2375995"/>
                <a:ext cx="253442" cy="132230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4" name="Rectangle à coins arrondis 66">
                <a:extLst>
                  <a:ext uri="{FF2B5EF4-FFF2-40B4-BE49-F238E27FC236}">
                    <a16:creationId xmlns:a16="http://schemas.microsoft.com/office/drawing/2014/main" id="{71750E8A-0CB6-4F4F-895B-F1E9B80E92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64905" y="2375995"/>
                <a:ext cx="253442" cy="132230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 w="9525">
                <a:solidFill>
                  <a:srgbClr val="00CC98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0066FF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defRPr/>
                </a:pPr>
                <a:endParaRPr lang="en-GB" altLang="fr-FR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48" name="Rectangle à coins arrondis 69">
              <a:extLst>
                <a:ext uri="{FF2B5EF4-FFF2-40B4-BE49-F238E27FC236}">
                  <a16:creationId xmlns:a16="http://schemas.microsoft.com/office/drawing/2014/main" id="{42C9C0E7-31E0-2B45-90D4-DAED37ECC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6830" y="3291788"/>
              <a:ext cx="475686" cy="225972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rgbClr val="00CC98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defRPr/>
              </a:pPr>
              <a:endParaRPr lang="en-GB" altLang="fr-FR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49" name="Connecteur en angle 70">
              <a:extLst>
                <a:ext uri="{FF2B5EF4-FFF2-40B4-BE49-F238E27FC236}">
                  <a16:creationId xmlns:a16="http://schemas.microsoft.com/office/drawing/2014/main" id="{FD12CA6B-F237-C44F-9607-71F3A2F081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 flipH="1" flipV="1">
              <a:off x="2539405" y="590884"/>
              <a:ext cx="253781" cy="3312448"/>
            </a:xfrm>
            <a:prstGeom prst="bentConnector2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Connecteur en angle 72">
              <a:extLst>
                <a:ext uri="{FF2B5EF4-FFF2-40B4-BE49-F238E27FC236}">
                  <a16:creationId xmlns:a16="http://schemas.microsoft.com/office/drawing/2014/main" id="{6DFFECDF-88A7-7D46-9B72-A72F63CA168D}"/>
                </a:ext>
              </a:extLst>
            </p:cNvPr>
            <p:cNvCxnSpPr>
              <a:cxnSpLocks noChangeShapeType="1"/>
              <a:stCxn id="62" idx="0"/>
            </p:cNvCxnSpPr>
            <p:nvPr/>
          </p:nvCxnSpPr>
          <p:spPr bwMode="auto">
            <a:xfrm rot="16200000" flipV="1">
              <a:off x="5881367" y="561370"/>
              <a:ext cx="253781" cy="3371476"/>
            </a:xfrm>
            <a:prstGeom prst="bentConnector2">
              <a:avLst/>
            </a:pr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11B6B852-10E1-3941-B8CA-8226DF06FC60}"/>
              </a:ext>
            </a:extLst>
          </p:cNvPr>
          <p:cNvSpPr txBox="1"/>
          <p:nvPr/>
        </p:nvSpPr>
        <p:spPr>
          <a:xfrm>
            <a:off x="4691063" y="3841750"/>
            <a:ext cx="112712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ＭＳ Ｐゴシック" charset="-128"/>
              </a:rPr>
              <a:t>local x-y trigger (LV1)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93E818-3632-7549-854C-45AF5B5C9280}"/>
              </a:ext>
            </a:extLst>
          </p:cNvPr>
          <p:cNvCxnSpPr>
            <a:stCxn id="93" idx="2"/>
            <a:endCxn id="86" idx="1"/>
          </p:cNvCxnSpPr>
          <p:nvPr/>
        </p:nvCxnSpPr>
        <p:spPr bwMode="auto">
          <a:xfrm>
            <a:off x="5254625" y="4672013"/>
            <a:ext cx="233363" cy="206375"/>
          </a:xfrm>
          <a:prstGeom prst="straightConnector1">
            <a:avLst/>
          </a:pr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triangle"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F006F1E7-0152-2A43-AB32-16A015B2D0F5}"/>
              </a:ext>
            </a:extLst>
          </p:cNvPr>
          <p:cNvSpPr txBox="1"/>
          <p:nvPr/>
        </p:nvSpPr>
        <p:spPr>
          <a:xfrm>
            <a:off x="6975475" y="3963988"/>
            <a:ext cx="165576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n-lt"/>
                <a:ea typeface="ＭＳ Ｐゴシック" charset="-128"/>
              </a:rPr>
              <a:t>global trigger (LV2, if needed)</a:t>
            </a: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34EB9791-FE63-6D4E-80B0-18941E038DCA}"/>
              </a:ext>
            </a:extLst>
          </p:cNvPr>
          <p:cNvCxnSpPr>
            <a:cxnSpLocks/>
            <a:stCxn id="96" idx="2"/>
            <a:endCxn id="48" idx="0"/>
          </p:cNvCxnSpPr>
          <p:nvPr/>
        </p:nvCxnSpPr>
        <p:spPr bwMode="auto">
          <a:xfrm flipH="1">
            <a:off x="7067550" y="4549775"/>
            <a:ext cx="736600" cy="717550"/>
          </a:xfrm>
          <a:prstGeom prst="straightConnector1">
            <a:avLst/>
          </a:pr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triangle"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D9BE2299-7C64-2A4C-86D7-72C9BFD1AEB9}"/>
              </a:ext>
            </a:extLst>
          </p:cNvPr>
          <p:cNvSpPr txBox="1"/>
          <p:nvPr/>
        </p:nvSpPr>
        <p:spPr>
          <a:xfrm>
            <a:off x="5984875" y="6227763"/>
            <a:ext cx="261778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  <a:ea typeface="ＭＳ Ｐゴシック" charset="-128"/>
              </a:rPr>
              <a:t>LV2 feedback to the sensors in less than 1 </a:t>
            </a:r>
            <a:r>
              <a:rPr lang="el-GR" sz="1800" dirty="0">
                <a:latin typeface="+mn-lt"/>
                <a:ea typeface="ＭＳ Ｐゴシック" charset="-128"/>
              </a:rPr>
              <a:t>μ</a:t>
            </a:r>
            <a:r>
              <a:rPr lang="en-US" sz="1800" dirty="0">
                <a:latin typeface="+mn-lt"/>
                <a:ea typeface="ＭＳ Ｐゴシック" charset="-128"/>
              </a:rPr>
              <a:t>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C2A3D-2BA9-6F4C-B3E4-0DA334DB48FF}"/>
              </a:ext>
            </a:extLst>
          </p:cNvPr>
          <p:cNvSpPr txBox="1"/>
          <p:nvPr/>
        </p:nvSpPr>
        <p:spPr>
          <a:xfrm>
            <a:off x="277813" y="3089275"/>
            <a:ext cx="10271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>
                <a:solidFill>
                  <a:srgbClr val="FFFF00"/>
                </a:solidFill>
                <a:latin typeface="+mn-lt"/>
                <a:ea typeface="ＭＳ Ｐゴシック" charset="-128"/>
              </a:rPr>
              <a:t>OPERA</a:t>
            </a:r>
          </a:p>
        </p:txBody>
      </p:sp>
      <p:sp>
        <p:nvSpPr>
          <p:cNvPr id="21529" name="Down Arrow 4">
            <a:extLst>
              <a:ext uri="{FF2B5EF4-FFF2-40B4-BE49-F238E27FC236}">
                <a16:creationId xmlns:a16="http://schemas.microsoft.com/office/drawing/2014/main" id="{5C0BD5E1-F77C-F847-8EE0-535F8F07D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963" y="3594100"/>
            <a:ext cx="1241425" cy="444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GB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011CE4-F6F8-4644-9C0A-393D215E704F}"/>
              </a:ext>
            </a:extLst>
          </p:cNvPr>
          <p:cNvSpPr txBox="1"/>
          <p:nvPr/>
        </p:nvSpPr>
        <p:spPr>
          <a:xfrm>
            <a:off x="206375" y="3605213"/>
            <a:ext cx="17843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>
                <a:latin typeface="+mn-lt"/>
                <a:ea typeface="ＭＳ Ｐゴシック" charset="-128"/>
              </a:rPr>
              <a:t>new electronics</a:t>
            </a:r>
          </a:p>
        </p:txBody>
      </p:sp>
      <p:grpSp>
        <p:nvGrpSpPr>
          <p:cNvPr id="21531" name="Group 148">
            <a:extLst>
              <a:ext uri="{FF2B5EF4-FFF2-40B4-BE49-F238E27FC236}">
                <a16:creationId xmlns:a16="http://schemas.microsoft.com/office/drawing/2014/main" id="{22507F22-2FBA-AC4A-8ED4-9F1DEF6EFB77}"/>
              </a:ext>
            </a:extLst>
          </p:cNvPr>
          <p:cNvGrpSpPr>
            <a:grpSpLocks/>
          </p:cNvGrpSpPr>
          <p:nvPr/>
        </p:nvGrpSpPr>
        <p:grpSpPr bwMode="auto">
          <a:xfrm>
            <a:off x="4926013" y="776288"/>
            <a:ext cx="3690937" cy="2984500"/>
            <a:chOff x="35496" y="692696"/>
            <a:chExt cx="6768752" cy="5472608"/>
          </a:xfrm>
        </p:grpSpPr>
        <p:pic>
          <p:nvPicPr>
            <p:cNvPr id="21533" name="Picture 149">
              <a:extLst>
                <a:ext uri="{FF2B5EF4-FFF2-40B4-BE49-F238E27FC236}">
                  <a16:creationId xmlns:a16="http://schemas.microsoft.com/office/drawing/2014/main" id="{3AF2573B-C974-7248-A1E0-9F4AD4234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692696"/>
              <a:ext cx="6552728" cy="547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Flèche droite 64">
              <a:extLst>
                <a:ext uri="{FF2B5EF4-FFF2-40B4-BE49-F238E27FC236}">
                  <a16:creationId xmlns:a16="http://schemas.microsoft.com/office/drawing/2014/main" id="{519C90B5-49C4-A34A-B160-010604DFEFA6}"/>
                </a:ext>
              </a:extLst>
            </p:cNvPr>
            <p:cNvSpPr/>
            <p:nvPr/>
          </p:nvSpPr>
          <p:spPr>
            <a:xfrm>
              <a:off x="530416" y="2244238"/>
              <a:ext cx="215436" cy="171748"/>
            </a:xfrm>
            <a:prstGeom prst="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3D48BC2-3A53-3446-9830-ABEAA1B8D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6941" y="2209306"/>
              <a:ext cx="361000" cy="355137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4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M5</a:t>
              </a:r>
              <a:endParaRPr lang="fr-FR" altLang="fr-FR" sz="3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813B684-8505-BE4D-8962-6C47CC5D3722}"/>
                </a:ext>
              </a:extLst>
            </p:cNvPr>
            <p:cNvSpPr/>
            <p:nvPr/>
          </p:nvSpPr>
          <p:spPr>
            <a:xfrm>
              <a:off x="6408312" y="2200574"/>
              <a:ext cx="395936" cy="36095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PM5</a:t>
              </a:r>
              <a:endParaRPr lang="fr-FR" sz="700" kern="0" dirty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02" name="Double flèche horizontale 89">
              <a:extLst>
                <a:ext uri="{FF2B5EF4-FFF2-40B4-BE49-F238E27FC236}">
                  <a16:creationId xmlns:a16="http://schemas.microsoft.com/office/drawing/2014/main" id="{82E3D436-B68C-D24A-BDF6-DDDB30AA5EB6}"/>
                </a:ext>
              </a:extLst>
            </p:cNvPr>
            <p:cNvSpPr/>
            <p:nvPr/>
          </p:nvSpPr>
          <p:spPr>
            <a:xfrm>
              <a:off x="5508724" y="2273347"/>
              <a:ext cx="288217" cy="215411"/>
            </a:xfrm>
            <a:prstGeom prst="left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03" name="Flèche gauche 90">
              <a:extLst>
                <a:ext uri="{FF2B5EF4-FFF2-40B4-BE49-F238E27FC236}">
                  <a16:creationId xmlns:a16="http://schemas.microsoft.com/office/drawing/2014/main" id="{634A4FD9-F552-C84F-8F4C-7CFD43672E0B}"/>
                </a:ext>
              </a:extLst>
            </p:cNvPr>
            <p:cNvSpPr/>
            <p:nvPr/>
          </p:nvSpPr>
          <p:spPr>
            <a:xfrm>
              <a:off x="6157941" y="2244238"/>
              <a:ext cx="215436" cy="171748"/>
            </a:xfrm>
            <a:prstGeom prst="lef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F264B12-42C0-7F43-8C61-40FA45EB9C6E}"/>
                </a:ext>
              </a:extLst>
            </p:cNvPr>
            <p:cNvSpPr/>
            <p:nvPr/>
          </p:nvSpPr>
          <p:spPr>
            <a:xfrm>
              <a:off x="1689110" y="1053655"/>
              <a:ext cx="433782" cy="244521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PM1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482D6F1-A38F-E647-B13A-7FA7827B7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9110" y="1484478"/>
              <a:ext cx="433782" cy="288184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4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M1</a:t>
              </a:r>
              <a:endParaRPr lang="fr-FR" altLang="fr-FR" sz="3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0A81DFD-1F84-9F41-8617-3DEBC4FD4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2020" y="1988073"/>
              <a:ext cx="503654" cy="218323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4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RO1</a:t>
              </a:r>
              <a:endParaRPr lang="fr-FR" altLang="fr-FR" sz="7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07" name="Flèche vers le bas 116">
              <a:extLst>
                <a:ext uri="{FF2B5EF4-FFF2-40B4-BE49-F238E27FC236}">
                  <a16:creationId xmlns:a16="http://schemas.microsoft.com/office/drawing/2014/main" id="{3B500DC4-80DD-4A44-8A0C-F403332CEC8F}"/>
                </a:ext>
              </a:extLst>
            </p:cNvPr>
            <p:cNvSpPr/>
            <p:nvPr/>
          </p:nvSpPr>
          <p:spPr>
            <a:xfrm>
              <a:off x="1834674" y="1338929"/>
              <a:ext cx="145565" cy="174658"/>
            </a:xfrm>
            <a:prstGeom prst="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08" name="Double flèche verticale 117">
              <a:extLst>
                <a:ext uri="{FF2B5EF4-FFF2-40B4-BE49-F238E27FC236}">
                  <a16:creationId xmlns:a16="http://schemas.microsoft.com/office/drawing/2014/main" id="{80C1D9FA-D9EB-4F4F-9339-CAD186819D09}"/>
                </a:ext>
              </a:extLst>
            </p:cNvPr>
            <p:cNvSpPr/>
            <p:nvPr/>
          </p:nvSpPr>
          <p:spPr>
            <a:xfrm>
              <a:off x="1834674" y="1772662"/>
              <a:ext cx="145565" cy="229967"/>
            </a:xfrm>
            <a:prstGeom prst="up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8BF2223-20A2-7640-8171-977E628BE45C}"/>
                </a:ext>
              </a:extLst>
            </p:cNvPr>
            <p:cNvSpPr/>
            <p:nvPr/>
          </p:nvSpPr>
          <p:spPr>
            <a:xfrm>
              <a:off x="2699327" y="1053655"/>
              <a:ext cx="433783" cy="244521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PM2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068C7DC-7292-4747-9B93-EB42698BC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327" y="1484478"/>
              <a:ext cx="433783" cy="288184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4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M2</a:t>
              </a:r>
              <a:endParaRPr lang="fr-FR" altLang="fr-FR" sz="3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D5297631-630E-7C4E-A0CB-3408F577E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327" y="1988073"/>
              <a:ext cx="503654" cy="218323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4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RO2</a:t>
              </a:r>
              <a:endParaRPr lang="fr-FR" altLang="fr-FR" sz="7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12" name="Flèche vers le bas 169">
              <a:extLst>
                <a:ext uri="{FF2B5EF4-FFF2-40B4-BE49-F238E27FC236}">
                  <a16:creationId xmlns:a16="http://schemas.microsoft.com/office/drawing/2014/main" id="{79C076EF-EF8F-3E4A-A885-36CED0AC4BAF}"/>
                </a:ext>
              </a:extLst>
            </p:cNvPr>
            <p:cNvSpPr/>
            <p:nvPr/>
          </p:nvSpPr>
          <p:spPr>
            <a:xfrm>
              <a:off x="2844891" y="1338929"/>
              <a:ext cx="142654" cy="174658"/>
            </a:xfrm>
            <a:prstGeom prst="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13" name="Double flèche verticale 170">
              <a:extLst>
                <a:ext uri="{FF2B5EF4-FFF2-40B4-BE49-F238E27FC236}">
                  <a16:creationId xmlns:a16="http://schemas.microsoft.com/office/drawing/2014/main" id="{C8D4BE1C-E3B5-8846-9BB3-5960D47ADFBA}"/>
                </a:ext>
              </a:extLst>
            </p:cNvPr>
            <p:cNvSpPr/>
            <p:nvPr/>
          </p:nvSpPr>
          <p:spPr>
            <a:xfrm>
              <a:off x="2844891" y="1772662"/>
              <a:ext cx="142654" cy="229967"/>
            </a:xfrm>
            <a:prstGeom prst="up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CC41D84-04E1-FD42-A783-B368C7B33DD6}"/>
                </a:ext>
              </a:extLst>
            </p:cNvPr>
            <p:cNvSpPr/>
            <p:nvPr/>
          </p:nvSpPr>
          <p:spPr>
            <a:xfrm>
              <a:off x="3706634" y="1053655"/>
              <a:ext cx="433783" cy="244521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PM3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8AF76FA-9AAC-FA43-AF7B-84200F102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634" y="1484478"/>
              <a:ext cx="433783" cy="288184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4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M3</a:t>
              </a:r>
              <a:endParaRPr lang="fr-FR" altLang="fr-FR" sz="3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1A7EE116-BDC9-2248-856D-9A8ECA643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634" y="1988073"/>
              <a:ext cx="506565" cy="218323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3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RO3</a:t>
              </a:r>
              <a:endParaRPr lang="fr-FR" altLang="fr-FR" sz="4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17" name="Flèche vers le bas 174">
              <a:extLst>
                <a:ext uri="{FF2B5EF4-FFF2-40B4-BE49-F238E27FC236}">
                  <a16:creationId xmlns:a16="http://schemas.microsoft.com/office/drawing/2014/main" id="{ECCA0F93-A87A-7846-B072-8A23DF71C1B4}"/>
                </a:ext>
              </a:extLst>
            </p:cNvPr>
            <p:cNvSpPr/>
            <p:nvPr/>
          </p:nvSpPr>
          <p:spPr>
            <a:xfrm>
              <a:off x="3852198" y="1338929"/>
              <a:ext cx="142654" cy="174658"/>
            </a:xfrm>
            <a:prstGeom prst="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18" name="Double flèche verticale 175">
              <a:extLst>
                <a:ext uri="{FF2B5EF4-FFF2-40B4-BE49-F238E27FC236}">
                  <a16:creationId xmlns:a16="http://schemas.microsoft.com/office/drawing/2014/main" id="{BE182040-604A-7948-88BC-7ACE91572115}"/>
                </a:ext>
              </a:extLst>
            </p:cNvPr>
            <p:cNvSpPr/>
            <p:nvPr/>
          </p:nvSpPr>
          <p:spPr>
            <a:xfrm>
              <a:off x="3852198" y="1772662"/>
              <a:ext cx="142654" cy="229967"/>
            </a:xfrm>
            <a:prstGeom prst="up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2443327-40A6-DA49-932B-13E50CBC02E6}"/>
                </a:ext>
              </a:extLst>
            </p:cNvPr>
            <p:cNvSpPr/>
            <p:nvPr/>
          </p:nvSpPr>
          <p:spPr>
            <a:xfrm>
              <a:off x="4716853" y="1053655"/>
              <a:ext cx="430871" cy="244521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PM4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EF9E8AB-1D78-5C4A-8384-FDEAA454A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0650" y="1484478"/>
              <a:ext cx="457074" cy="288184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4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M4</a:t>
              </a:r>
              <a:endParaRPr lang="fr-FR" altLang="fr-FR" sz="3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D705A831-65A6-E644-88CF-74FE7BFBA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853" y="1988073"/>
              <a:ext cx="503653" cy="218323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3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RO4</a:t>
              </a:r>
              <a:endParaRPr lang="fr-FR" altLang="fr-FR" sz="7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22" name="Flèche vers le bas 179">
              <a:extLst>
                <a:ext uri="{FF2B5EF4-FFF2-40B4-BE49-F238E27FC236}">
                  <a16:creationId xmlns:a16="http://schemas.microsoft.com/office/drawing/2014/main" id="{78CD426F-0AA0-2A4D-BE66-80281CFA6768}"/>
                </a:ext>
              </a:extLst>
            </p:cNvPr>
            <p:cNvSpPr/>
            <p:nvPr/>
          </p:nvSpPr>
          <p:spPr>
            <a:xfrm>
              <a:off x="4859505" y="1338929"/>
              <a:ext cx="145565" cy="174658"/>
            </a:xfrm>
            <a:prstGeom prst="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23" name="Double flèche verticale 180">
              <a:extLst>
                <a:ext uri="{FF2B5EF4-FFF2-40B4-BE49-F238E27FC236}">
                  <a16:creationId xmlns:a16="http://schemas.microsoft.com/office/drawing/2014/main" id="{ADF9F0DF-4B85-AC46-9949-6395C620B46B}"/>
                </a:ext>
              </a:extLst>
            </p:cNvPr>
            <p:cNvSpPr/>
            <p:nvPr/>
          </p:nvSpPr>
          <p:spPr>
            <a:xfrm>
              <a:off x="4859505" y="1772662"/>
              <a:ext cx="145565" cy="229967"/>
            </a:xfrm>
            <a:prstGeom prst="up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F5FD5B4D-9BAE-CF42-B50D-537E1D550E5A}"/>
                </a:ext>
              </a:extLst>
            </p:cNvPr>
            <p:cNvSpPr/>
            <p:nvPr/>
          </p:nvSpPr>
          <p:spPr>
            <a:xfrm>
              <a:off x="1764803" y="5920783"/>
              <a:ext cx="358088" cy="244521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PM12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93905752-29D1-5648-BC45-A004A9F32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39" y="5417186"/>
              <a:ext cx="576436" cy="288186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00" kern="0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M12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F46D69CA-7474-F245-9042-2254D949D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2020" y="5012563"/>
              <a:ext cx="503654" cy="195034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3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RO12</a:t>
              </a:r>
              <a:endParaRPr lang="fr-FR" altLang="fr-FR" sz="7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27" name="Double flèche verticale 189">
              <a:extLst>
                <a:ext uri="{FF2B5EF4-FFF2-40B4-BE49-F238E27FC236}">
                  <a16:creationId xmlns:a16="http://schemas.microsoft.com/office/drawing/2014/main" id="{2907F827-EAB1-B247-A2FE-756AB398F081}"/>
                </a:ext>
              </a:extLst>
            </p:cNvPr>
            <p:cNvSpPr/>
            <p:nvPr/>
          </p:nvSpPr>
          <p:spPr>
            <a:xfrm>
              <a:off x="1834674" y="5198865"/>
              <a:ext cx="145565" cy="232877"/>
            </a:xfrm>
            <a:prstGeom prst="up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28" name="Flèche vers le haut 190">
              <a:extLst>
                <a:ext uri="{FF2B5EF4-FFF2-40B4-BE49-F238E27FC236}">
                  <a16:creationId xmlns:a16="http://schemas.microsoft.com/office/drawing/2014/main" id="{A7DDAFAC-C8C6-024B-B474-4C4FB9528D4B}"/>
                </a:ext>
              </a:extLst>
            </p:cNvPr>
            <p:cNvSpPr/>
            <p:nvPr/>
          </p:nvSpPr>
          <p:spPr>
            <a:xfrm>
              <a:off x="1855052" y="5734482"/>
              <a:ext cx="125186" cy="186302"/>
            </a:xfrm>
            <a:prstGeom prst="up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93D110F2-D6E4-6048-8788-DF9ABA22A54B}"/>
                </a:ext>
              </a:extLst>
            </p:cNvPr>
            <p:cNvSpPr/>
            <p:nvPr/>
          </p:nvSpPr>
          <p:spPr>
            <a:xfrm>
              <a:off x="2772110" y="5920783"/>
              <a:ext cx="361000" cy="244521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PM11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D44C89BF-BAE6-A44F-8905-8B69D5AAB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6546" y="5417186"/>
              <a:ext cx="576436" cy="288186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400" kern="0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M11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71219082-F5E8-9846-81D0-4E7330168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9327" y="5012563"/>
              <a:ext cx="503654" cy="195034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3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RO11</a:t>
              </a:r>
              <a:endParaRPr lang="fr-FR" altLang="fr-FR" sz="7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32" name="Double flèche verticale 194">
              <a:extLst>
                <a:ext uri="{FF2B5EF4-FFF2-40B4-BE49-F238E27FC236}">
                  <a16:creationId xmlns:a16="http://schemas.microsoft.com/office/drawing/2014/main" id="{099EA6D3-DD23-A34D-BE41-CD0B9E43EB3E}"/>
                </a:ext>
              </a:extLst>
            </p:cNvPr>
            <p:cNvSpPr/>
            <p:nvPr/>
          </p:nvSpPr>
          <p:spPr>
            <a:xfrm>
              <a:off x="2844891" y="5198865"/>
              <a:ext cx="142654" cy="232877"/>
            </a:xfrm>
            <a:prstGeom prst="up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33" name="Flèche vers le haut 195">
              <a:extLst>
                <a:ext uri="{FF2B5EF4-FFF2-40B4-BE49-F238E27FC236}">
                  <a16:creationId xmlns:a16="http://schemas.microsoft.com/office/drawing/2014/main" id="{CAA55EF9-EFBA-9A4A-9F7F-82833C86BC08}"/>
                </a:ext>
              </a:extLst>
            </p:cNvPr>
            <p:cNvSpPr/>
            <p:nvPr/>
          </p:nvSpPr>
          <p:spPr>
            <a:xfrm>
              <a:off x="2862359" y="5734482"/>
              <a:ext cx="125186" cy="186302"/>
            </a:xfrm>
            <a:prstGeom prst="up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E110561-92B7-0D48-AA0A-350DA58C0AF8}"/>
                </a:ext>
              </a:extLst>
            </p:cNvPr>
            <p:cNvSpPr/>
            <p:nvPr/>
          </p:nvSpPr>
          <p:spPr>
            <a:xfrm>
              <a:off x="3779417" y="5920783"/>
              <a:ext cx="361000" cy="244521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PM10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3118DB0C-33C4-7F48-ADCA-8AB443718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763" y="5417186"/>
              <a:ext cx="576436" cy="288186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00" kern="0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M10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CFFD182-A38E-1745-A46A-7236F1548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6634" y="5012563"/>
              <a:ext cx="506565" cy="195034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00" kern="0" dirty="0">
                  <a:solidFill>
                    <a:prstClr val="black"/>
                  </a:solidFill>
                  <a:latin typeface="Arial"/>
                  <a:ea typeface="DejaVu Sans"/>
                  <a:cs typeface="DejaVu Sans"/>
                </a:rPr>
                <a:t>RO10</a:t>
              </a:r>
            </a:p>
          </p:txBody>
        </p:sp>
        <p:sp>
          <p:nvSpPr>
            <p:cNvPr id="137" name="Double flèche verticale 199">
              <a:extLst>
                <a:ext uri="{FF2B5EF4-FFF2-40B4-BE49-F238E27FC236}">
                  <a16:creationId xmlns:a16="http://schemas.microsoft.com/office/drawing/2014/main" id="{54D3B861-F273-DD49-8A86-A698D978CDFC}"/>
                </a:ext>
              </a:extLst>
            </p:cNvPr>
            <p:cNvSpPr/>
            <p:nvPr/>
          </p:nvSpPr>
          <p:spPr>
            <a:xfrm>
              <a:off x="3852198" y="5198865"/>
              <a:ext cx="142654" cy="232877"/>
            </a:xfrm>
            <a:prstGeom prst="up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38" name="Flèche vers le haut 200">
              <a:extLst>
                <a:ext uri="{FF2B5EF4-FFF2-40B4-BE49-F238E27FC236}">
                  <a16:creationId xmlns:a16="http://schemas.microsoft.com/office/drawing/2014/main" id="{EBD05219-67FF-6449-8087-0AD27386E8DB}"/>
                </a:ext>
              </a:extLst>
            </p:cNvPr>
            <p:cNvSpPr/>
            <p:nvPr/>
          </p:nvSpPr>
          <p:spPr>
            <a:xfrm>
              <a:off x="3869666" y="5734482"/>
              <a:ext cx="125186" cy="186302"/>
            </a:xfrm>
            <a:prstGeom prst="up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1C26C58C-251A-B14A-83A7-A2BB261ED6CB}"/>
                </a:ext>
              </a:extLst>
            </p:cNvPr>
            <p:cNvSpPr/>
            <p:nvPr/>
          </p:nvSpPr>
          <p:spPr>
            <a:xfrm>
              <a:off x="4789634" y="5920783"/>
              <a:ext cx="358090" cy="244521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PM9</a:t>
              </a: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F0550461-84B2-9F42-8303-2AD02335A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853" y="5417186"/>
              <a:ext cx="430871" cy="288186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4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M9</a:t>
              </a:r>
              <a:endParaRPr lang="fr-FR" altLang="fr-FR" sz="3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77711094-060A-AF4C-AB33-772A42D31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853" y="5012563"/>
              <a:ext cx="503653" cy="195034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5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RO9</a:t>
              </a:r>
              <a:endParaRPr lang="fr-FR" altLang="fr-FR" sz="7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42" name="Double flèche verticale 204">
              <a:extLst>
                <a:ext uri="{FF2B5EF4-FFF2-40B4-BE49-F238E27FC236}">
                  <a16:creationId xmlns:a16="http://schemas.microsoft.com/office/drawing/2014/main" id="{1EAE7C9C-E296-4F40-8083-2C16F0B68A51}"/>
                </a:ext>
              </a:extLst>
            </p:cNvPr>
            <p:cNvSpPr/>
            <p:nvPr/>
          </p:nvSpPr>
          <p:spPr>
            <a:xfrm>
              <a:off x="4859505" y="5198865"/>
              <a:ext cx="145565" cy="232877"/>
            </a:xfrm>
            <a:prstGeom prst="upDown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43" name="Flèche vers le haut 205">
              <a:extLst>
                <a:ext uri="{FF2B5EF4-FFF2-40B4-BE49-F238E27FC236}">
                  <a16:creationId xmlns:a16="http://schemas.microsoft.com/office/drawing/2014/main" id="{F0DA7BD2-5FC7-DD47-AE79-AB1A7F19A5C0}"/>
                </a:ext>
              </a:extLst>
            </p:cNvPr>
            <p:cNvSpPr/>
            <p:nvPr/>
          </p:nvSpPr>
          <p:spPr>
            <a:xfrm>
              <a:off x="4879885" y="5734482"/>
              <a:ext cx="125185" cy="186302"/>
            </a:xfrm>
            <a:prstGeom prst="up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8CC71A50-7CEE-3D42-8E76-B677B072681A}"/>
                </a:ext>
              </a:extLst>
            </p:cNvPr>
            <p:cNvSpPr/>
            <p:nvPr/>
          </p:nvSpPr>
          <p:spPr>
            <a:xfrm>
              <a:off x="2582875" y="2707081"/>
              <a:ext cx="1772977" cy="1810618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>
                  <a:solidFill>
                    <a:prstClr val="white"/>
                  </a:solidFill>
                  <a:latin typeface="Gill Sans"/>
                  <a:ea typeface="DejaVu Sans"/>
                  <a:cs typeface="DejaVu Sans"/>
                </a:rPr>
                <a:t>CONCENTRATOR BOARD</a:t>
              </a:r>
              <a:endParaRPr lang="fr-FR" sz="800" b="1" kern="0" dirty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 dirty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cxnSp>
          <p:nvCxnSpPr>
            <p:cNvPr id="145" name="Connecteur droit avec flèche 6">
              <a:extLst>
                <a:ext uri="{FF2B5EF4-FFF2-40B4-BE49-F238E27FC236}">
                  <a16:creationId xmlns:a16="http://schemas.microsoft.com/office/drawing/2014/main" id="{AD72C3EE-8BF5-9647-9EC5-66C6F907E24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1855052" y="2561533"/>
              <a:ext cx="556058" cy="363869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6" name="Connecteur droit avec flèche 207">
              <a:extLst>
                <a:ext uri="{FF2B5EF4-FFF2-40B4-BE49-F238E27FC236}">
                  <a16:creationId xmlns:a16="http://schemas.microsoft.com/office/drawing/2014/main" id="{4228D82A-189F-F24F-84F5-0E9B004C5F5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27836" y="3140814"/>
              <a:ext cx="556056" cy="0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7" name="Connecteur droit avec flèche 209">
              <a:extLst>
                <a:ext uri="{FF2B5EF4-FFF2-40B4-BE49-F238E27FC236}">
                  <a16:creationId xmlns:a16="http://schemas.microsoft.com/office/drawing/2014/main" id="{9BA2D9D2-950D-5D47-BE6B-F4989A2A5B5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42391" y="4369240"/>
              <a:ext cx="509477" cy="302740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8" name="Connecteur droit avec flèche 214">
              <a:extLst>
                <a:ext uri="{FF2B5EF4-FFF2-40B4-BE49-F238E27FC236}">
                  <a16:creationId xmlns:a16="http://schemas.microsoft.com/office/drawing/2014/main" id="{E253DBB1-D428-A640-B1AF-CBDABA31F0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521795" y="4401261"/>
              <a:ext cx="538590" cy="261987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9" name="Connecteur droit avec flèche 217">
              <a:extLst>
                <a:ext uri="{FF2B5EF4-FFF2-40B4-BE49-F238E27FC236}">
                  <a16:creationId xmlns:a16="http://schemas.microsoft.com/office/drawing/2014/main" id="{A1264773-499B-F442-9298-C97AEA911C9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927836" y="4005370"/>
              <a:ext cx="556056" cy="0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0" name="Connecteur droit avec flèche 218">
              <a:extLst>
                <a:ext uri="{FF2B5EF4-FFF2-40B4-BE49-F238E27FC236}">
                  <a16:creationId xmlns:a16="http://schemas.microsoft.com/office/drawing/2014/main" id="{6D5C4276-1641-F942-ADCC-5D55B1F498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428634" y="3140814"/>
              <a:ext cx="576436" cy="0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" name="Connecteur droit avec flèche 219">
              <a:extLst>
                <a:ext uri="{FF2B5EF4-FFF2-40B4-BE49-F238E27FC236}">
                  <a16:creationId xmlns:a16="http://schemas.microsoft.com/office/drawing/2014/main" id="{0049C553-979A-2145-A7CA-5546C9DF743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428634" y="4005370"/>
              <a:ext cx="526945" cy="0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" name="Connecteur droit avec flèche 27">
              <a:extLst>
                <a:ext uri="{FF2B5EF4-FFF2-40B4-BE49-F238E27FC236}">
                  <a16:creationId xmlns:a16="http://schemas.microsoft.com/office/drawing/2014/main" id="{13CE95F7-3C79-0F4D-BC12-4FC31E9664A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14762" y="2206396"/>
              <a:ext cx="0" cy="439554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" name="Connecteur droit avec flèche 220">
              <a:extLst>
                <a:ext uri="{FF2B5EF4-FFF2-40B4-BE49-F238E27FC236}">
                  <a16:creationId xmlns:a16="http://schemas.microsoft.com/office/drawing/2014/main" id="{F7C5A44C-1876-4547-9D90-ADBAAD11339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24982" y="2206396"/>
              <a:ext cx="0" cy="439554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" name="Connecteur droit avec flèche 221">
              <a:extLst>
                <a:ext uri="{FF2B5EF4-FFF2-40B4-BE49-F238E27FC236}">
                  <a16:creationId xmlns:a16="http://schemas.microsoft.com/office/drawing/2014/main" id="{75194DFA-EF31-D445-80D5-956DA9B1251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914762" y="4581741"/>
              <a:ext cx="0" cy="439554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5" name="Connecteur droit avec flèche 222">
              <a:extLst>
                <a:ext uri="{FF2B5EF4-FFF2-40B4-BE49-F238E27FC236}">
                  <a16:creationId xmlns:a16="http://schemas.microsoft.com/office/drawing/2014/main" id="{653A87AE-BF77-E947-8C64-FC87A6C3D63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924982" y="4581741"/>
              <a:ext cx="0" cy="439554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6" name="Connecteur droit avec flèche 224">
              <a:extLst>
                <a:ext uri="{FF2B5EF4-FFF2-40B4-BE49-F238E27FC236}">
                  <a16:creationId xmlns:a16="http://schemas.microsoft.com/office/drawing/2014/main" id="{F9A84264-AA94-974A-849E-82210A4786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122891" y="2314101"/>
              <a:ext cx="459984" cy="358049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7" name="Connecteur droit avec flèche 230">
              <a:extLst>
                <a:ext uri="{FF2B5EF4-FFF2-40B4-BE49-F238E27FC236}">
                  <a16:creationId xmlns:a16="http://schemas.microsoft.com/office/drawing/2014/main" id="{BDDE867D-8594-6E4E-B9B1-90D07271BD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4463570" y="4651604"/>
              <a:ext cx="361000" cy="314384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8" name="Connecteur droit avec flèche 242">
              <a:extLst>
                <a:ext uri="{FF2B5EF4-FFF2-40B4-BE49-F238E27FC236}">
                  <a16:creationId xmlns:a16="http://schemas.microsoft.com/office/drawing/2014/main" id="{98986F82-BBD8-4F43-908A-BA7D81672D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122891" y="4625404"/>
              <a:ext cx="459984" cy="317296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9" name="Connecteur droit avec flèche 245">
              <a:extLst>
                <a:ext uri="{FF2B5EF4-FFF2-40B4-BE49-F238E27FC236}">
                  <a16:creationId xmlns:a16="http://schemas.microsoft.com/office/drawing/2014/main" id="{14A36FE9-46D0-3347-A586-BBDBA450929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253957" y="2276259"/>
              <a:ext cx="535678" cy="369691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0" name="Connecteur droit avec flèche 246">
              <a:extLst>
                <a:ext uri="{FF2B5EF4-FFF2-40B4-BE49-F238E27FC236}">
                  <a16:creationId xmlns:a16="http://schemas.microsoft.com/office/drawing/2014/main" id="{697F3660-AC9F-BE4D-B901-1125ECF3193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4571288" y="2561533"/>
              <a:ext cx="489097" cy="299828"/>
            </a:xfrm>
            <a:prstGeom prst="straightConnector1">
              <a:avLst/>
            </a:prstGeom>
            <a:noFill/>
            <a:ln w="12700">
              <a:solidFill>
                <a:srgbClr val="4F81BD"/>
              </a:solidFill>
              <a:round/>
              <a:headEnd type="arrow" w="med" len="med"/>
              <a:tailEnd type="arrow" w="med" len="med"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B1DE7C06-B8A0-1C41-848E-8BB259735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941" y="2273347"/>
              <a:ext cx="433783" cy="215411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3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RO5</a:t>
              </a:r>
              <a:endParaRPr lang="fr-FR" altLang="fr-FR" sz="7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258D742-0E83-8F40-B7C3-813F77A67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6941" y="3001088"/>
              <a:ext cx="361000" cy="355137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4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M6</a:t>
              </a:r>
              <a:endParaRPr lang="fr-FR" altLang="fr-FR" sz="3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773B0F6E-9DD7-C248-A658-AD0EBB7B54A4}"/>
                </a:ext>
              </a:extLst>
            </p:cNvPr>
            <p:cNvSpPr/>
            <p:nvPr/>
          </p:nvSpPr>
          <p:spPr>
            <a:xfrm>
              <a:off x="6408312" y="2992356"/>
              <a:ext cx="395936" cy="36095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PM6</a:t>
              </a:r>
              <a:endParaRPr lang="fr-FR" sz="700" kern="0" dirty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64" name="Double flèche horizontale 133">
              <a:extLst>
                <a:ext uri="{FF2B5EF4-FFF2-40B4-BE49-F238E27FC236}">
                  <a16:creationId xmlns:a16="http://schemas.microsoft.com/office/drawing/2014/main" id="{66A46982-EBA3-554B-ABC3-478C704B9E06}"/>
                </a:ext>
              </a:extLst>
            </p:cNvPr>
            <p:cNvSpPr/>
            <p:nvPr/>
          </p:nvSpPr>
          <p:spPr>
            <a:xfrm>
              <a:off x="5508724" y="3065129"/>
              <a:ext cx="288217" cy="215411"/>
            </a:xfrm>
            <a:prstGeom prst="left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65" name="Flèche gauche 134">
              <a:extLst>
                <a:ext uri="{FF2B5EF4-FFF2-40B4-BE49-F238E27FC236}">
                  <a16:creationId xmlns:a16="http://schemas.microsoft.com/office/drawing/2014/main" id="{3CFA493C-E2BF-ED41-8484-A315A549FD2E}"/>
                </a:ext>
              </a:extLst>
            </p:cNvPr>
            <p:cNvSpPr/>
            <p:nvPr/>
          </p:nvSpPr>
          <p:spPr>
            <a:xfrm>
              <a:off x="6157941" y="3065129"/>
              <a:ext cx="215436" cy="192123"/>
            </a:xfrm>
            <a:prstGeom prst="lef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65753BB5-24C6-9D41-B2CC-18A4379E9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941" y="3065129"/>
              <a:ext cx="433783" cy="215411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3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RO6</a:t>
              </a:r>
              <a:endParaRPr lang="fr-FR" altLang="fr-FR" sz="7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2615FBD9-DEB4-9A45-BB3B-DA5A06F410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6941" y="3865644"/>
              <a:ext cx="361000" cy="355137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4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M7</a:t>
              </a:r>
              <a:endParaRPr lang="fr-FR" altLang="fr-FR" sz="3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04E7669B-C14F-F744-845C-B785C2441DD4}"/>
                </a:ext>
              </a:extLst>
            </p:cNvPr>
            <p:cNvSpPr/>
            <p:nvPr/>
          </p:nvSpPr>
          <p:spPr>
            <a:xfrm>
              <a:off x="6408312" y="3856910"/>
              <a:ext cx="395936" cy="35804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PM7</a:t>
              </a:r>
              <a:endParaRPr lang="fr-FR" sz="700" kern="0" dirty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69" name="Double flèche horizontale 161">
              <a:extLst>
                <a:ext uri="{FF2B5EF4-FFF2-40B4-BE49-F238E27FC236}">
                  <a16:creationId xmlns:a16="http://schemas.microsoft.com/office/drawing/2014/main" id="{1B94A248-8017-9C4F-9B46-97E6C2751263}"/>
                </a:ext>
              </a:extLst>
            </p:cNvPr>
            <p:cNvSpPr/>
            <p:nvPr/>
          </p:nvSpPr>
          <p:spPr>
            <a:xfrm>
              <a:off x="5508724" y="3929685"/>
              <a:ext cx="288217" cy="215411"/>
            </a:xfrm>
            <a:prstGeom prst="left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70" name="Flèche gauche 162">
              <a:extLst>
                <a:ext uri="{FF2B5EF4-FFF2-40B4-BE49-F238E27FC236}">
                  <a16:creationId xmlns:a16="http://schemas.microsoft.com/office/drawing/2014/main" id="{4AC3CD31-C2AA-DC46-8EE3-0AE2D94FA36E}"/>
                </a:ext>
              </a:extLst>
            </p:cNvPr>
            <p:cNvSpPr/>
            <p:nvPr/>
          </p:nvSpPr>
          <p:spPr>
            <a:xfrm>
              <a:off x="6157941" y="3929685"/>
              <a:ext cx="215436" cy="192123"/>
            </a:xfrm>
            <a:prstGeom prst="lef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D99C7CEE-7B87-9840-80E6-01711D1A8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941" y="3929685"/>
              <a:ext cx="433783" cy="215411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3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RO7</a:t>
              </a:r>
              <a:endParaRPr lang="fr-FR" altLang="fr-FR" sz="7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FFCD5BA-F7C9-2843-AE1E-C6BF03D88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6941" y="4663248"/>
              <a:ext cx="361000" cy="355137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4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M8</a:t>
              </a:r>
              <a:endParaRPr lang="fr-FR" altLang="fr-FR" sz="3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C0AA217C-C056-AD4D-8B1C-01F30A79BF09}"/>
                </a:ext>
              </a:extLst>
            </p:cNvPr>
            <p:cNvSpPr/>
            <p:nvPr/>
          </p:nvSpPr>
          <p:spPr>
            <a:xfrm>
              <a:off x="6408312" y="4651604"/>
              <a:ext cx="395936" cy="36095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3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PM8</a:t>
              </a:r>
              <a:endParaRPr lang="fr-FR" sz="700" kern="0" dirty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74" name="Double flèche horizontale 181">
              <a:extLst>
                <a:ext uri="{FF2B5EF4-FFF2-40B4-BE49-F238E27FC236}">
                  <a16:creationId xmlns:a16="http://schemas.microsoft.com/office/drawing/2014/main" id="{DD07483A-26C1-3842-8F60-80AE2803742D}"/>
                </a:ext>
              </a:extLst>
            </p:cNvPr>
            <p:cNvSpPr/>
            <p:nvPr/>
          </p:nvSpPr>
          <p:spPr>
            <a:xfrm>
              <a:off x="5508724" y="4724377"/>
              <a:ext cx="288217" cy="218323"/>
            </a:xfrm>
            <a:prstGeom prst="left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75" name="Flèche gauche 182">
              <a:extLst>
                <a:ext uri="{FF2B5EF4-FFF2-40B4-BE49-F238E27FC236}">
                  <a16:creationId xmlns:a16="http://schemas.microsoft.com/office/drawing/2014/main" id="{C18C9A4D-4E44-B34F-B09C-6E19FE7FBB16}"/>
                </a:ext>
              </a:extLst>
            </p:cNvPr>
            <p:cNvSpPr/>
            <p:nvPr/>
          </p:nvSpPr>
          <p:spPr>
            <a:xfrm>
              <a:off x="6157941" y="4724377"/>
              <a:ext cx="215436" cy="218323"/>
            </a:xfrm>
            <a:prstGeom prst="lef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AD9107BC-58EE-4F42-9B41-50C915274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941" y="4724377"/>
              <a:ext cx="433783" cy="218323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3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RO8</a:t>
              </a:r>
              <a:endParaRPr lang="fr-FR" altLang="fr-FR" sz="7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0E30346D-1673-2446-B33C-765316685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851" y="2209306"/>
              <a:ext cx="361000" cy="355137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5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M16</a:t>
              </a:r>
              <a:endParaRPr lang="fr-FR" altLang="fr-FR" sz="3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3A9E7D30-6900-4E46-A650-41DE787D991E}"/>
                </a:ext>
              </a:extLst>
            </p:cNvPr>
            <p:cNvSpPr/>
            <p:nvPr/>
          </p:nvSpPr>
          <p:spPr>
            <a:xfrm>
              <a:off x="134480" y="2200574"/>
              <a:ext cx="395936" cy="36095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5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PM16</a:t>
              </a:r>
              <a:endParaRPr lang="fr-FR" sz="700" kern="0" dirty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79" name="Double flèche horizontale 206">
              <a:extLst>
                <a:ext uri="{FF2B5EF4-FFF2-40B4-BE49-F238E27FC236}">
                  <a16:creationId xmlns:a16="http://schemas.microsoft.com/office/drawing/2014/main" id="{9F2019AF-DF77-5849-8B9C-7AF175DA1259}"/>
                </a:ext>
              </a:extLst>
            </p:cNvPr>
            <p:cNvSpPr/>
            <p:nvPr/>
          </p:nvSpPr>
          <p:spPr>
            <a:xfrm>
              <a:off x="1106851" y="2273347"/>
              <a:ext cx="288217" cy="215411"/>
            </a:xfrm>
            <a:prstGeom prst="left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621333DF-1546-EF4C-9A4E-DE180F148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803" y="2273347"/>
              <a:ext cx="503653" cy="215411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3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RO16</a:t>
              </a:r>
              <a:endParaRPr lang="fr-FR" altLang="fr-FR" sz="7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81" name="Flèche droite 211">
              <a:extLst>
                <a:ext uri="{FF2B5EF4-FFF2-40B4-BE49-F238E27FC236}">
                  <a16:creationId xmlns:a16="http://schemas.microsoft.com/office/drawing/2014/main" id="{148BC6AD-7E4B-8342-9235-A948D54A2696}"/>
                </a:ext>
              </a:extLst>
            </p:cNvPr>
            <p:cNvSpPr/>
            <p:nvPr/>
          </p:nvSpPr>
          <p:spPr>
            <a:xfrm>
              <a:off x="530416" y="3065129"/>
              <a:ext cx="215436" cy="192123"/>
            </a:xfrm>
            <a:prstGeom prst="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9AFC8523-56B3-1F44-9995-90E432056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851" y="3001088"/>
              <a:ext cx="361000" cy="355137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5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M15</a:t>
              </a:r>
              <a:endParaRPr lang="fr-FR" altLang="fr-FR" sz="3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EF1AB9CA-B043-694E-82ED-782703D7C1F7}"/>
                </a:ext>
              </a:extLst>
            </p:cNvPr>
            <p:cNvSpPr/>
            <p:nvPr/>
          </p:nvSpPr>
          <p:spPr>
            <a:xfrm>
              <a:off x="134480" y="2992356"/>
              <a:ext cx="395936" cy="36095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4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PM15</a:t>
              </a:r>
              <a:endParaRPr lang="fr-FR" sz="700" kern="0" dirty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84" name="Double flèche horizontale 215">
              <a:extLst>
                <a:ext uri="{FF2B5EF4-FFF2-40B4-BE49-F238E27FC236}">
                  <a16:creationId xmlns:a16="http://schemas.microsoft.com/office/drawing/2014/main" id="{FBED2C4E-3599-394F-A0F3-94183CD49DB5}"/>
                </a:ext>
              </a:extLst>
            </p:cNvPr>
            <p:cNvSpPr/>
            <p:nvPr/>
          </p:nvSpPr>
          <p:spPr>
            <a:xfrm>
              <a:off x="1106851" y="3065129"/>
              <a:ext cx="288217" cy="215411"/>
            </a:xfrm>
            <a:prstGeom prst="left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4997778E-F70A-BE4B-B359-FBC144448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803" y="3065129"/>
              <a:ext cx="503653" cy="215411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3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RO15</a:t>
              </a:r>
              <a:endParaRPr lang="fr-FR" altLang="fr-FR" sz="7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86" name="Flèche droite 223">
              <a:extLst>
                <a:ext uri="{FF2B5EF4-FFF2-40B4-BE49-F238E27FC236}">
                  <a16:creationId xmlns:a16="http://schemas.microsoft.com/office/drawing/2014/main" id="{9239B168-DD14-1945-9954-822C72957DA1}"/>
                </a:ext>
              </a:extLst>
            </p:cNvPr>
            <p:cNvSpPr/>
            <p:nvPr/>
          </p:nvSpPr>
          <p:spPr>
            <a:xfrm>
              <a:off x="530416" y="3929685"/>
              <a:ext cx="215436" cy="192123"/>
            </a:xfrm>
            <a:prstGeom prst="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5B770DFA-7124-7643-8AA4-35EE59340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851" y="3865644"/>
              <a:ext cx="361000" cy="355137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5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M14</a:t>
              </a:r>
              <a:endParaRPr lang="fr-FR" altLang="fr-FR" sz="3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E27D5394-F5F3-E043-8864-832D7FBFFDFC}"/>
                </a:ext>
              </a:extLst>
            </p:cNvPr>
            <p:cNvSpPr/>
            <p:nvPr/>
          </p:nvSpPr>
          <p:spPr>
            <a:xfrm>
              <a:off x="134480" y="3856910"/>
              <a:ext cx="395936" cy="35804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4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PM14</a:t>
              </a:r>
              <a:endParaRPr lang="fr-FR" sz="700" kern="0" dirty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89" name="Double flèche horizontale 227">
              <a:extLst>
                <a:ext uri="{FF2B5EF4-FFF2-40B4-BE49-F238E27FC236}">
                  <a16:creationId xmlns:a16="http://schemas.microsoft.com/office/drawing/2014/main" id="{CD0F0F23-7740-164B-AD5B-9F29E89A97DF}"/>
                </a:ext>
              </a:extLst>
            </p:cNvPr>
            <p:cNvSpPr/>
            <p:nvPr/>
          </p:nvSpPr>
          <p:spPr>
            <a:xfrm>
              <a:off x="1106851" y="3929685"/>
              <a:ext cx="288217" cy="215411"/>
            </a:xfrm>
            <a:prstGeom prst="left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5809B2BD-4B24-C545-B4CA-4204A327C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803" y="3929685"/>
              <a:ext cx="503653" cy="215411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3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RO14</a:t>
              </a:r>
              <a:endParaRPr lang="fr-FR" altLang="fr-FR" sz="7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91" name="Flèche droite 229">
              <a:extLst>
                <a:ext uri="{FF2B5EF4-FFF2-40B4-BE49-F238E27FC236}">
                  <a16:creationId xmlns:a16="http://schemas.microsoft.com/office/drawing/2014/main" id="{828D29B6-C3BB-1C4F-8481-76ED9BF1980D}"/>
                </a:ext>
              </a:extLst>
            </p:cNvPr>
            <p:cNvSpPr/>
            <p:nvPr/>
          </p:nvSpPr>
          <p:spPr>
            <a:xfrm>
              <a:off x="530416" y="4724377"/>
              <a:ext cx="215436" cy="218323"/>
            </a:xfrm>
            <a:prstGeom prst="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0A9FAE62-B7AC-DE43-9264-CBD52B65D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851" y="4663248"/>
              <a:ext cx="361000" cy="355137"/>
            </a:xfrm>
            <a:prstGeom prst="rect">
              <a:avLst/>
            </a:prstGeom>
            <a:gradFill rotWithShape="1">
              <a:gsLst>
                <a:gs pos="0">
                  <a:srgbClr val="E5EEFF"/>
                </a:gs>
                <a:gs pos="64999">
                  <a:srgbClr val="BFD5FF"/>
                </a:gs>
                <a:gs pos="100000">
                  <a:srgbClr val="A3C4FF"/>
                </a:gs>
              </a:gsLst>
              <a:lin ang="5400000" scaled="1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5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M13</a:t>
              </a:r>
              <a:endParaRPr lang="fr-FR" altLang="fr-FR" sz="3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22EF919F-8A64-F44F-95DF-D2C86F38B0D0}"/>
                </a:ext>
              </a:extLst>
            </p:cNvPr>
            <p:cNvSpPr/>
            <p:nvPr/>
          </p:nvSpPr>
          <p:spPr>
            <a:xfrm>
              <a:off x="134480" y="4651604"/>
              <a:ext cx="395936" cy="360959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400" kern="0" dirty="0">
                  <a:solidFill>
                    <a:prstClr val="white"/>
                  </a:solidFill>
                  <a:latin typeface="Arial"/>
                  <a:ea typeface="DejaVu Sans"/>
                  <a:cs typeface="DejaVu Sans"/>
                </a:rPr>
                <a:t>PM13</a:t>
              </a:r>
              <a:endParaRPr lang="fr-FR" sz="700" kern="0" dirty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94" name="Double flèche horizontale 233">
              <a:extLst>
                <a:ext uri="{FF2B5EF4-FFF2-40B4-BE49-F238E27FC236}">
                  <a16:creationId xmlns:a16="http://schemas.microsoft.com/office/drawing/2014/main" id="{801752FE-004B-F643-A127-803CE004C410}"/>
                </a:ext>
              </a:extLst>
            </p:cNvPr>
            <p:cNvSpPr/>
            <p:nvPr/>
          </p:nvSpPr>
          <p:spPr>
            <a:xfrm>
              <a:off x="1106851" y="4724377"/>
              <a:ext cx="288217" cy="218323"/>
            </a:xfrm>
            <a:prstGeom prst="left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000" kern="0">
                <a:solidFill>
                  <a:prstClr val="white"/>
                </a:solidFill>
                <a:latin typeface="Arial"/>
                <a:ea typeface="DejaVu Sans"/>
                <a:cs typeface="DejaVu Sans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09460E8D-4A46-F540-8C9C-4A220DC21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803" y="4724377"/>
              <a:ext cx="503653" cy="218323"/>
            </a:xfrm>
            <a:prstGeom prst="rect">
              <a:avLst/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fr-FR" altLang="fr-FR" sz="300">
                  <a:solidFill>
                    <a:srgbClr val="000000"/>
                  </a:solidFill>
                  <a:latin typeface="Arial" panose="020B0604020202020204" pitchFamily="34" charset="0"/>
                  <a:ea typeface="DejaVu Sans"/>
                  <a:cs typeface="DejaVu Sans"/>
                </a:rPr>
                <a:t>RO13</a:t>
              </a:r>
              <a:endParaRPr lang="fr-FR" altLang="fr-FR" sz="70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DejaVu San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48BF63E-5727-9B43-9892-065E5C2EAEC4}"/>
              </a:ext>
            </a:extLst>
          </p:cNvPr>
          <p:cNvSpPr txBox="1"/>
          <p:nvPr/>
        </p:nvSpPr>
        <p:spPr>
          <a:xfrm>
            <a:off x="2605088" y="1503363"/>
            <a:ext cx="20605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rgbClr val="FFFF00"/>
                </a:solidFill>
                <a:latin typeface="+mn-lt"/>
              </a:rPr>
              <a:t>OPERA ROC (OMEGA)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6DF4D1A-EA1E-7E4E-B0BB-FE1AE53A5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9A3A36C-AEA6-5E4D-9C77-65F6E6AC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3723186470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C20140-EA53-8B48-A581-E680C980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7875"/>
          </a:xfrm>
        </p:spPr>
        <p:txBody>
          <a:bodyPr/>
          <a:lstStyle/>
          <a:p>
            <a:pPr>
              <a:defRPr/>
            </a:pPr>
            <a:r>
              <a:rPr lang="en-GB">
                <a:solidFill>
                  <a:srgbClr val="FF9900"/>
                </a:solidFill>
              </a:rPr>
              <a:t>MAROC3 Chip (Omega)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59AFA2B-908C-064E-99EB-005A0893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518E5-4A61-E644-B4D8-445E361C13E3}" type="slidenum">
              <a:rPr lang="en-GB" smtClean="0"/>
              <a:pPr>
                <a:defRPr/>
              </a:pPr>
              <a:t>85</a:t>
            </a:fld>
            <a:endParaRPr lang="en-GB"/>
          </a:p>
        </p:txBody>
      </p:sp>
      <p:grpSp>
        <p:nvGrpSpPr>
          <p:cNvPr id="23557" name="Groupe 12">
            <a:extLst>
              <a:ext uri="{FF2B5EF4-FFF2-40B4-BE49-F238E27FC236}">
                <a16:creationId xmlns:a16="http://schemas.microsoft.com/office/drawing/2014/main" id="{6C348320-6C44-D14E-B792-D0622EFF8CEE}"/>
              </a:ext>
            </a:extLst>
          </p:cNvPr>
          <p:cNvGrpSpPr>
            <a:grpSpLocks/>
          </p:cNvGrpSpPr>
          <p:nvPr/>
        </p:nvGrpSpPr>
        <p:grpSpPr bwMode="auto">
          <a:xfrm>
            <a:off x="258763" y="790575"/>
            <a:ext cx="8885237" cy="5230813"/>
            <a:chOff x="858207" y="1302966"/>
            <a:chExt cx="8884050" cy="5230821"/>
          </a:xfrm>
        </p:grpSpPr>
        <p:graphicFrame>
          <p:nvGraphicFramePr>
            <p:cNvPr id="23558" name="Objet 6">
              <a:extLst>
                <a:ext uri="{FF2B5EF4-FFF2-40B4-BE49-F238E27FC236}">
                  <a16:creationId xmlns:a16="http://schemas.microsoft.com/office/drawing/2014/main" id="{212356C4-F585-2A46-93DB-F9A9591BFCB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58207" y="1302966"/>
            <a:ext cx="5297969" cy="5222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9232" r:id="rId3" imgW="73685400" imgH="72644000" progId="SmartDraw.2">
                    <p:embed/>
                  </p:oleObj>
                </mc:Choice>
                <mc:Fallback>
                  <p:oleObj r:id="rId3" imgW="73685400" imgH="72644000" progId="SmartDraw.2">
                    <p:embed/>
                    <p:pic>
                      <p:nvPicPr>
                        <p:cNvPr id="23558" name="Objet 6">
                          <a:extLst>
                            <a:ext uri="{FF2B5EF4-FFF2-40B4-BE49-F238E27FC236}">
                              <a16:creationId xmlns:a16="http://schemas.microsoft.com/office/drawing/2014/main" id="{212356C4-F585-2A46-93DB-F9A9591BFCB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8207" y="1302966"/>
                          <a:ext cx="5297969" cy="5222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Ellipse 7">
              <a:extLst>
                <a:ext uri="{FF2B5EF4-FFF2-40B4-BE49-F238E27FC236}">
                  <a16:creationId xmlns:a16="http://schemas.microsoft.com/office/drawing/2014/main" id="{ACF9D79E-8F25-9041-A231-2C255A27A266}"/>
                </a:ext>
              </a:extLst>
            </p:cNvPr>
            <p:cNvSpPr/>
            <p:nvPr/>
          </p:nvSpPr>
          <p:spPr>
            <a:xfrm>
              <a:off x="5435945" y="2228480"/>
              <a:ext cx="792056" cy="552451"/>
            </a:xfrm>
            <a:prstGeom prst="ellipse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Ellipse 9">
              <a:extLst>
                <a:ext uri="{FF2B5EF4-FFF2-40B4-BE49-F238E27FC236}">
                  <a16:creationId xmlns:a16="http://schemas.microsoft.com/office/drawing/2014/main" id="{2B1F83B6-06FC-8843-BFC9-A8AA70CBFD45}"/>
                </a:ext>
              </a:extLst>
            </p:cNvPr>
            <p:cNvSpPr/>
            <p:nvPr/>
          </p:nvSpPr>
          <p:spPr>
            <a:xfrm>
              <a:off x="5385152" y="4220795"/>
              <a:ext cx="899992" cy="649289"/>
            </a:xfrm>
            <a:prstGeom prst="ellipse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4" name="Ellipse 10">
              <a:extLst>
                <a:ext uri="{FF2B5EF4-FFF2-40B4-BE49-F238E27FC236}">
                  <a16:creationId xmlns:a16="http://schemas.microsoft.com/office/drawing/2014/main" id="{0FFCD4EC-7FD9-B841-B286-8134F7603626}"/>
                </a:ext>
              </a:extLst>
            </p:cNvPr>
            <p:cNvSpPr/>
            <p:nvPr/>
          </p:nvSpPr>
          <p:spPr>
            <a:xfrm>
              <a:off x="5364517" y="5085985"/>
              <a:ext cx="792057" cy="552451"/>
            </a:xfrm>
            <a:prstGeom prst="ellipse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5" name="Ellipse 11">
              <a:extLst>
                <a:ext uri="{FF2B5EF4-FFF2-40B4-BE49-F238E27FC236}">
                  <a16:creationId xmlns:a16="http://schemas.microsoft.com/office/drawing/2014/main" id="{C1400D78-F452-D349-855C-CD5B5B94EF3E}"/>
                </a:ext>
              </a:extLst>
            </p:cNvPr>
            <p:cNvSpPr/>
            <p:nvPr/>
          </p:nvSpPr>
          <p:spPr>
            <a:xfrm>
              <a:off x="5435945" y="5805123"/>
              <a:ext cx="792056" cy="552451"/>
            </a:xfrm>
            <a:prstGeom prst="ellipse">
              <a:avLst/>
            </a:prstGeom>
            <a:noFill/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6" name="ZoneTexte 8">
              <a:extLst>
                <a:ext uri="{FF2B5EF4-FFF2-40B4-BE49-F238E27FC236}">
                  <a16:creationId xmlns:a16="http://schemas.microsoft.com/office/drawing/2014/main" id="{80060FC5-B5E6-F940-B807-B0C263E16324}"/>
                </a:ext>
              </a:extLst>
            </p:cNvPr>
            <p:cNvSpPr txBox="1"/>
            <p:nvPr/>
          </p:nvSpPr>
          <p:spPr>
            <a:xfrm>
              <a:off x="6264510" y="2164980"/>
              <a:ext cx="3161878" cy="8318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600" dirty="0" err="1">
                  <a:solidFill>
                    <a:schemeClr val="accent5">
                      <a:lumMod val="50000"/>
                    </a:schemeClr>
                  </a:solidFill>
                  <a:latin typeface="Comic Sans MS" charset="0"/>
                  <a:ea typeface="ＭＳ Ｐゴシック" charset="-128"/>
                </a:rPr>
                <a:t>Out_Q</a:t>
              </a:r>
              <a:r>
                <a:rPr lang="en-GB" sz="1600" dirty="0">
                  <a:solidFill>
                    <a:schemeClr val="accent5">
                      <a:lumMod val="50000"/>
                    </a:schemeClr>
                  </a:solidFill>
                  <a:latin typeface="Comic Sans MS" charset="0"/>
                  <a:ea typeface="ＭＳ Ｐゴシック" charset="-128"/>
                </a:rPr>
                <a:t> : </a:t>
              </a:r>
              <a:br>
                <a:rPr lang="en-GB" sz="1600" dirty="0">
                  <a:solidFill>
                    <a:schemeClr val="accent5">
                      <a:lumMod val="50000"/>
                    </a:schemeClr>
                  </a:solidFill>
                  <a:latin typeface="Comic Sans MS" charset="0"/>
                  <a:ea typeface="ＭＳ Ｐゴシック" charset="-128"/>
                </a:rPr>
              </a:br>
              <a:r>
                <a:rPr lang="en-GB" sz="1600" dirty="0">
                  <a:solidFill>
                    <a:schemeClr val="accent5">
                      <a:lumMod val="50000"/>
                    </a:schemeClr>
                  </a:solidFill>
                  <a:latin typeface="Comic Sans MS" charset="0"/>
                  <a:ea typeface="ＭＳ Ｐゴシック" charset="-128"/>
                </a:rPr>
                <a:t>Multiplex charge output for </a:t>
              </a:r>
              <a:r>
                <a:rPr lang="en-GB" sz="1600" dirty="0" err="1">
                  <a:solidFill>
                    <a:schemeClr val="accent5">
                      <a:lumMod val="50000"/>
                    </a:schemeClr>
                  </a:solidFill>
                  <a:latin typeface="Comic Sans MS" charset="0"/>
                  <a:ea typeface="ＭＳ Ｐゴシック" charset="-128"/>
                </a:rPr>
                <a:t>analog</a:t>
              </a:r>
              <a:r>
                <a:rPr lang="en-GB" sz="1600" dirty="0">
                  <a:solidFill>
                    <a:schemeClr val="accent5">
                      <a:lumMod val="50000"/>
                    </a:schemeClr>
                  </a:solidFill>
                  <a:latin typeface="Comic Sans MS" charset="0"/>
                  <a:ea typeface="ＭＳ Ｐゴシック" charset="-128"/>
                </a:rPr>
                <a:t> reading on ROB</a:t>
              </a:r>
            </a:p>
          </p:txBody>
        </p:sp>
        <p:sp>
          <p:nvSpPr>
            <p:cNvPr id="27" name="ZoneTexte 13">
              <a:extLst>
                <a:ext uri="{FF2B5EF4-FFF2-40B4-BE49-F238E27FC236}">
                  <a16:creationId xmlns:a16="http://schemas.microsoft.com/office/drawing/2014/main" id="{A511B3FA-AD8E-104B-81E3-71FB1544985F}"/>
                </a:ext>
              </a:extLst>
            </p:cNvPr>
            <p:cNvSpPr txBox="1"/>
            <p:nvPr/>
          </p:nvSpPr>
          <p:spPr>
            <a:xfrm>
              <a:off x="6345461" y="4344621"/>
              <a:ext cx="2619025" cy="58420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chemeClr val="accent5">
                      <a:lumMod val="50000"/>
                    </a:schemeClr>
                  </a:solidFill>
                  <a:latin typeface="Comic Sans MS" charset="0"/>
                  <a:ea typeface="ＭＳ Ｐゴシック" charset="-128"/>
                </a:rPr>
                <a:t>64 triggers </a:t>
              </a:r>
              <a:r>
                <a:rPr lang="en-GB" sz="1600" dirty="0">
                  <a:solidFill>
                    <a:srgbClr val="FF0000"/>
                  </a:solidFill>
                  <a:latin typeface="Comic Sans MS" charset="0"/>
                  <a:ea typeface="ＭＳ Ｐゴシック" charset="-128"/>
                </a:rPr>
                <a:t>continuously active</a:t>
              </a:r>
            </a:p>
          </p:txBody>
        </p:sp>
        <p:sp>
          <p:nvSpPr>
            <p:cNvPr id="28" name="ZoneTexte 14">
              <a:extLst>
                <a:ext uri="{FF2B5EF4-FFF2-40B4-BE49-F238E27FC236}">
                  <a16:creationId xmlns:a16="http://schemas.microsoft.com/office/drawing/2014/main" id="{2FBAE033-4AAB-1449-9331-DAA0731CC95A}"/>
                </a:ext>
              </a:extLst>
            </p:cNvPr>
            <p:cNvSpPr txBox="1"/>
            <p:nvPr/>
          </p:nvSpPr>
          <p:spPr>
            <a:xfrm>
              <a:off x="6228002" y="5025660"/>
              <a:ext cx="3514255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600" dirty="0">
                  <a:solidFill>
                    <a:schemeClr val="accent5">
                      <a:lumMod val="50000"/>
                    </a:schemeClr>
                  </a:solidFill>
                  <a:latin typeface="Comic Sans MS" charset="0"/>
                  <a:ea typeface="ＭＳ Ｐゴシック" charset="-128"/>
                </a:rPr>
                <a:t>Fast OR trigger propagated to the concentrators for time-stamping and LV1 trigger selection</a:t>
              </a:r>
            </a:p>
          </p:txBody>
        </p:sp>
        <p:sp>
          <p:nvSpPr>
            <p:cNvPr id="29" name="ZoneTexte 15">
              <a:extLst>
                <a:ext uri="{FF2B5EF4-FFF2-40B4-BE49-F238E27FC236}">
                  <a16:creationId xmlns:a16="http://schemas.microsoft.com/office/drawing/2014/main" id="{12DBAFB6-D753-B34E-98CE-A798D5186201}"/>
                </a:ext>
              </a:extLst>
            </p:cNvPr>
            <p:cNvSpPr txBox="1"/>
            <p:nvPr/>
          </p:nvSpPr>
          <p:spPr>
            <a:xfrm>
              <a:off x="6264510" y="5949586"/>
              <a:ext cx="3301559" cy="58420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1600" dirty="0" err="1">
                  <a:solidFill>
                    <a:schemeClr val="accent5">
                      <a:lumMod val="50000"/>
                    </a:schemeClr>
                  </a:solidFill>
                  <a:latin typeface="Comic Sans MS" charset="0"/>
                  <a:ea typeface="ＭＳ Ｐゴシック" charset="-128"/>
                </a:rPr>
                <a:t>Out_ADC</a:t>
              </a:r>
              <a:r>
                <a:rPr lang="en-GB" sz="1600" dirty="0">
                  <a:solidFill>
                    <a:schemeClr val="accent5">
                      <a:lumMod val="50000"/>
                    </a:schemeClr>
                  </a:solidFill>
                  <a:latin typeface="Comic Sans MS" charset="0"/>
                  <a:ea typeface="ＭＳ Ｐゴシック" charset="-128"/>
                </a:rPr>
                <a:t> :</a:t>
              </a:r>
              <a:br>
                <a:rPr lang="en-GB" sz="1600" dirty="0">
                  <a:solidFill>
                    <a:schemeClr val="accent5">
                      <a:lumMod val="50000"/>
                    </a:schemeClr>
                  </a:solidFill>
                  <a:latin typeface="Comic Sans MS" charset="0"/>
                  <a:ea typeface="ＭＳ Ｐゴシック" charset="-128"/>
                </a:rPr>
              </a:br>
              <a:r>
                <a:rPr lang="en-GB" sz="1600" dirty="0">
                  <a:solidFill>
                    <a:schemeClr val="accent5">
                      <a:lumMod val="50000"/>
                    </a:schemeClr>
                  </a:solidFill>
                  <a:latin typeface="Comic Sans MS" charset="0"/>
                  <a:ea typeface="ＭＳ Ｐゴシック" charset="-128"/>
                </a:rPr>
                <a:t>Wilkinson internal ADC output</a:t>
              </a:r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4019AF3-0936-6040-A3CB-9B06C7672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3B7A649-5CF4-EB4B-ABAF-439128458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27162160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096ADD-043F-5842-B964-2AEE5EAE1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7875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FF9900"/>
                </a:solidFill>
              </a:rPr>
              <a:t>Front End Board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7D4F1D-B7CF-5848-8FD5-ECA985FC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723E4-33A8-BC41-880F-6E1DB301DBA4}" type="slidenum">
              <a:rPr lang="en-GB" smtClean="0"/>
              <a:pPr>
                <a:defRPr/>
              </a:pPr>
              <a:t>86</a:t>
            </a:fld>
            <a:endParaRPr lang="en-GB" dirty="0"/>
          </a:p>
        </p:txBody>
      </p:sp>
      <p:pic>
        <p:nvPicPr>
          <p:cNvPr id="24581" name="Image 5">
            <a:extLst>
              <a:ext uri="{FF2B5EF4-FFF2-40B4-BE49-F238E27FC236}">
                <a16:creationId xmlns:a16="http://schemas.microsoft.com/office/drawing/2014/main" id="{F1F1F2EE-0E27-9D40-8E7B-3C7BEB273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513" y="3198813"/>
            <a:ext cx="8064500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Image 7">
            <a:extLst>
              <a:ext uri="{FF2B5EF4-FFF2-40B4-BE49-F238E27FC236}">
                <a16:creationId xmlns:a16="http://schemas.microsoft.com/office/drawing/2014/main" id="{45AA9BB2-DD13-284F-9A0D-D7C0AD8FB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100" y="1320800"/>
            <a:ext cx="8061325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4200B0-948A-9B4F-AD75-B8FA3DF68BE0}"/>
              </a:ext>
            </a:extLst>
          </p:cNvPr>
          <p:cNvSpPr txBox="1"/>
          <p:nvPr/>
        </p:nvSpPr>
        <p:spPr>
          <a:xfrm>
            <a:off x="925513" y="666750"/>
            <a:ext cx="8062912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latin typeface="+mn-lt"/>
                <a:ea typeface="ＭＳ Ｐゴシック" charset="-128"/>
              </a:rPr>
              <a:t>Successful running the chip two times faster than recommended (80 MHz) to decrease the dead time!</a:t>
            </a:r>
          </a:p>
        </p:txBody>
      </p:sp>
      <p:sp>
        <p:nvSpPr>
          <p:cNvPr id="24584" name="Rectangle 9">
            <a:extLst>
              <a:ext uri="{FF2B5EF4-FFF2-40B4-BE49-F238E27FC236}">
                <a16:creationId xmlns:a16="http://schemas.microsoft.com/office/drawing/2014/main" id="{BFD7B5BE-5496-1142-8D87-C1A5E60C77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5075238"/>
            <a:ext cx="72834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9138" indent="-4318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rgbClr val="417B85"/>
              </a:buClr>
              <a:buSzPct val="95000"/>
              <a:buFont typeface="Wingdings" pitchFamily="2" charset="2"/>
              <a:buChar char="Ø"/>
            </a:pPr>
            <a:r>
              <a:rPr lang="en-GB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Ready for production (mounting in IPHC during 2019): 1200 boards</a:t>
            </a:r>
          </a:p>
          <a:p>
            <a:pPr eaLnBrk="1" hangingPunct="1">
              <a:spcBef>
                <a:spcPct val="20000"/>
              </a:spcBef>
              <a:spcAft>
                <a:spcPts val="600"/>
              </a:spcAft>
              <a:buClr>
                <a:srgbClr val="417B85"/>
              </a:buClr>
              <a:buSzPct val="95000"/>
              <a:buFont typeface="Wingdings" pitchFamily="2" charset="2"/>
              <a:buChar char="Ø"/>
            </a:pPr>
            <a:r>
              <a:rPr lang="en-GB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Maroc 3A BGA encapsulation </a:t>
            </a:r>
            <a:r>
              <a:rPr lang="en-GB" altLang="en-US" sz="1800">
                <a:solidFill>
                  <a:srgbClr val="000000"/>
                </a:solidFill>
                <a:latin typeface="Times New Roman" panose="02020603050405020304" pitchFamily="18" charset="0"/>
                <a:sym typeface="Wingdings" pitchFamily="2" charset="2"/>
              </a:rPr>
              <a:t> ongoing</a:t>
            </a:r>
            <a:r>
              <a:rPr lang="en-GB" altLang="en-US" sz="1800">
                <a:solidFill>
                  <a:srgbClr val="000000"/>
                </a:solidFill>
                <a:latin typeface="Times New Roman" panose="02020603050405020304" pitchFamily="18" charset="0"/>
              </a:rPr>
              <a:t> (1500 chips)</a:t>
            </a:r>
          </a:p>
        </p:txBody>
      </p:sp>
      <p:graphicFrame>
        <p:nvGraphicFramePr>
          <p:cNvPr id="13" name="Tableau 1">
            <a:extLst>
              <a:ext uri="{FF2B5EF4-FFF2-40B4-BE49-F238E27FC236}">
                <a16:creationId xmlns:a16="http://schemas.microsoft.com/office/drawing/2014/main" id="{E328797E-A1E0-CA49-9696-0401C229D9F0}"/>
              </a:ext>
            </a:extLst>
          </p:cNvPr>
          <p:cNvGraphicFramePr>
            <a:graphicFrameLocks noGrp="1"/>
          </p:cNvGraphicFramePr>
          <p:nvPr/>
        </p:nvGraphicFramePr>
        <p:xfrm>
          <a:off x="1428750" y="5868988"/>
          <a:ext cx="6602413" cy="742950"/>
        </p:xfrm>
        <a:graphic>
          <a:graphicData uri="http://schemas.openxmlformats.org/drawingml/2006/table">
            <a:tbl>
              <a:tblPr firstRow="1" firstCol="1"/>
              <a:tblGrid>
                <a:gridCol w="1650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53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06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400" dirty="0"/>
                    </a:p>
                  </a:txBody>
                  <a:tcPr marL="91444" marR="91444" marT="45798" marB="45798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AVDD =</a:t>
                      </a:r>
                      <a:r>
                        <a:rPr lang="fr-FR" sz="1400" baseline="0" dirty="0"/>
                        <a:t> DVDD = </a:t>
                      </a:r>
                      <a:r>
                        <a:rPr lang="fr-F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3.5V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98" marB="4579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FPGA = </a:t>
                      </a:r>
                      <a:r>
                        <a:rPr lang="fr-F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5V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98" marB="45798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 dirty="0"/>
                        <a:t>Power</a:t>
                      </a:r>
                      <a:endParaRPr lang="en-US" sz="1400" dirty="0"/>
                    </a:p>
                  </a:txBody>
                  <a:tcPr marL="91444" marR="91444" marT="45798" marB="45798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noProof="0" dirty="0"/>
                        <a:t>Consumption</a:t>
                      </a:r>
                    </a:p>
                  </a:txBody>
                  <a:tcPr marL="91444" marR="91444" marT="45798" marB="45798">
                    <a:lnL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mA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98" marB="457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 mA</a:t>
                      </a:r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4" marR="91444" marT="45798" marB="4579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2W</a:t>
                      </a:r>
                    </a:p>
                  </a:txBody>
                  <a:tcPr marL="91444" marR="91444" marT="45798" marB="45798">
                    <a:lnL>
                      <a:noFill/>
                    </a:lnL>
                    <a:lnR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R>
                    <a:lnT>
                      <a:noFill/>
                    </a:lnT>
                    <a:lnB w="6350" cap="flat" cmpd="sng" algn="ctr">
                      <a:solidFill>
                        <a:srgbClr val="5B9BD5"/>
                      </a:solidFill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C63ED62-5886-0E44-BCA1-6CFAE71F2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E4B34F3-EA4F-244B-A886-07381D44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857580250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406DB-0FBF-440D-9C83-94F7D07B7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788" y="0"/>
            <a:ext cx="697865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Concentrator Prototype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3200" dirty="0">
                <a:solidFill>
                  <a:srgbClr val="FFC000"/>
                </a:solidFill>
              </a:rPr>
              <a:t>(1</a:t>
            </a:r>
            <a:r>
              <a:rPr lang="en-US" sz="3200" baseline="30000" dirty="0">
                <a:solidFill>
                  <a:srgbClr val="FFC000"/>
                </a:solidFill>
              </a:rPr>
              <a:t>st</a:t>
            </a:r>
            <a:r>
              <a:rPr lang="en-US" sz="3200" dirty="0">
                <a:solidFill>
                  <a:srgbClr val="FFC000"/>
                </a:solidFill>
              </a:rPr>
              <a:t> version)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439DB-4DC3-41C3-ACD9-70B9617E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ED6DE6E-D780-544D-89CD-2A2CF06B2D37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9E571-2D90-4B03-B186-93AD29EEF8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575" y="1541463"/>
            <a:ext cx="2624138" cy="37576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800" dirty="0"/>
              <a:t>~ 200 x 340 mm</a:t>
            </a:r>
            <a:r>
              <a:rPr lang="en-US" sz="1800" baseline="30000" dirty="0"/>
              <a:t>2</a:t>
            </a:r>
          </a:p>
          <a:p>
            <a:pPr>
              <a:defRPr/>
            </a:pPr>
            <a:r>
              <a:rPr lang="en-US" sz="1800" dirty="0"/>
              <a:t>8 layers</a:t>
            </a:r>
          </a:p>
          <a:p>
            <a:pPr>
              <a:defRPr/>
            </a:pPr>
            <a:r>
              <a:rPr lang="en-US" sz="1800" dirty="0"/>
              <a:t>Min space/trace 125 </a:t>
            </a:r>
            <a:r>
              <a:rPr lang="el-GR" sz="1800" dirty="0"/>
              <a:t>μ</a:t>
            </a:r>
            <a:r>
              <a:rPr lang="en-US" sz="1800" dirty="0"/>
              <a:t>m</a:t>
            </a:r>
          </a:p>
          <a:p>
            <a:pPr>
              <a:defRPr/>
            </a:pPr>
            <a:r>
              <a:rPr lang="en-US" sz="1800" dirty="0"/>
              <a:t>~ 1000 components</a:t>
            </a:r>
          </a:p>
          <a:p>
            <a:pPr>
              <a:defRPr/>
            </a:pPr>
            <a:r>
              <a:rPr lang="en-US" sz="1800" dirty="0"/>
              <a:t>+12V DC</a:t>
            </a:r>
          </a:p>
          <a:p>
            <a:pPr>
              <a:defRPr/>
            </a:pPr>
            <a:r>
              <a:rPr lang="en-US" sz="1800" dirty="0"/>
              <a:t>SOM 3x100 pins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defRPr/>
            </a:pPr>
            <a:r>
              <a:rPr lang="en-US" sz="1800" dirty="0">
                <a:solidFill>
                  <a:schemeClr val="accent1"/>
                </a:solidFill>
              </a:rPr>
              <a:t>ZYNQ 7030</a:t>
            </a:r>
          </a:p>
          <a:p>
            <a:pPr lvl="1">
              <a:defRPr/>
            </a:pPr>
            <a:r>
              <a:rPr lang="en-US" sz="1800" dirty="0">
                <a:solidFill>
                  <a:schemeClr val="accent1"/>
                </a:solidFill>
              </a:rPr>
              <a:t>Using 99% of available IOs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606D8F-1A27-47E3-9C46-0CB9A02BA8A0}"/>
              </a:ext>
            </a:extLst>
          </p:cNvPr>
          <p:cNvSpPr txBox="1"/>
          <p:nvPr/>
        </p:nvSpPr>
        <p:spPr>
          <a:xfrm>
            <a:off x="230188" y="5826125"/>
            <a:ext cx="42243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 boards have been assembled</a:t>
            </a:r>
          </a:p>
          <a:p>
            <a:pPr marL="342900" indent="-342900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tests ongoing</a:t>
            </a:r>
          </a:p>
        </p:txBody>
      </p:sp>
      <p:pic>
        <p:nvPicPr>
          <p:cNvPr id="40967" name="Picture 9">
            <a:extLst>
              <a:ext uri="{FF2B5EF4-FFF2-40B4-BE49-F238E27FC236}">
                <a16:creationId xmlns:a16="http://schemas.microsoft.com/office/drawing/2014/main" id="{2454EAA8-BD22-0643-823F-BBE8FD397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8950" y="1687513"/>
            <a:ext cx="5367338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5A8A8E-2844-4E74-BBFD-9B820C1259B8}"/>
              </a:ext>
            </a:extLst>
          </p:cNvPr>
          <p:cNvSpPr txBox="1"/>
          <p:nvPr/>
        </p:nvSpPr>
        <p:spPr>
          <a:xfrm>
            <a:off x="5429250" y="1495425"/>
            <a:ext cx="1069975" cy="4143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</a:rPr>
              <a:t>TTIM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</a:rPr>
              <a:t>@ FMC conn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0C4972-8DB1-4A7D-A695-395471DCE0E2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5964238" y="1909763"/>
            <a:ext cx="654050" cy="3063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A04F94B-2996-4011-A99F-CFF5107D1C20}"/>
              </a:ext>
            </a:extLst>
          </p:cNvPr>
          <p:cNvSpPr txBox="1"/>
          <p:nvPr/>
        </p:nvSpPr>
        <p:spPr>
          <a:xfrm>
            <a:off x="3609975" y="1573213"/>
            <a:ext cx="1246188" cy="2524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</a:rPr>
              <a:t>16x MDR for ROBs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A39DE4-FB8B-4081-A446-CCB3349BD545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781425" y="1825625"/>
            <a:ext cx="452438" cy="6334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9CFEFA8-AD11-40A4-AD3A-1D694AFDEA2E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233863" y="1825625"/>
            <a:ext cx="676275" cy="523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8C1FD3C-34BA-4CCC-AEFC-7B66E76D6466}"/>
              </a:ext>
            </a:extLst>
          </p:cNvPr>
          <p:cNvSpPr txBox="1"/>
          <p:nvPr/>
        </p:nvSpPr>
        <p:spPr>
          <a:xfrm>
            <a:off x="8293100" y="4341813"/>
            <a:ext cx="777875" cy="25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50" dirty="0">
                <a:solidFill>
                  <a:prstClr val="black"/>
                </a:solidFill>
                <a:latin typeface="Calibri" panose="020F0502020204030204"/>
                <a:ea typeface="+mn-ea"/>
              </a:rPr>
              <a:t>μ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</a:rPr>
              <a:t>SD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807BF2A-F584-48FA-B60B-CED5E8FC669D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7526338" y="4468813"/>
            <a:ext cx="766762" cy="58578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ADF4C8-5E7B-4C03-B769-0D0F670D5100}"/>
              </a:ext>
            </a:extLst>
          </p:cNvPr>
          <p:cNvSpPr txBox="1"/>
          <p:nvPr/>
        </p:nvSpPr>
        <p:spPr>
          <a:xfrm>
            <a:off x="8293100" y="3289300"/>
            <a:ext cx="777875" cy="415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</a:rPr>
              <a:t>SFP ~1Gb/s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0434240-B650-438C-A217-80CD3295F647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6570663" y="3497263"/>
            <a:ext cx="1722437" cy="125888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44DE403-182D-44A2-BB3A-B74E5BB449AC}"/>
              </a:ext>
            </a:extLst>
          </p:cNvPr>
          <p:cNvSpPr txBox="1"/>
          <p:nvPr/>
        </p:nvSpPr>
        <p:spPr>
          <a:xfrm>
            <a:off x="6651625" y="5667375"/>
            <a:ext cx="1055688" cy="25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</a:rPr>
              <a:t>Ethernet 1Gb/s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17A4630-A79A-40E0-A4B5-2CA70DF4E59E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6192838" y="5503863"/>
            <a:ext cx="985837" cy="163512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7683E28-F55D-46DA-9591-E7D47B6263CD}"/>
              </a:ext>
            </a:extLst>
          </p:cNvPr>
          <p:cNvSpPr txBox="1"/>
          <p:nvPr/>
        </p:nvSpPr>
        <p:spPr>
          <a:xfrm>
            <a:off x="5395913" y="5668963"/>
            <a:ext cx="777875" cy="25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</a:rPr>
              <a:t>JTAG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7A69ECA-F193-47BC-93C3-182554E7119B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5688013" y="5362575"/>
            <a:ext cx="96837" cy="30638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5B9802C-B735-4F91-ABBC-FDD3091CC453}"/>
              </a:ext>
            </a:extLst>
          </p:cNvPr>
          <p:cNvSpPr txBox="1"/>
          <p:nvPr/>
        </p:nvSpPr>
        <p:spPr>
          <a:xfrm>
            <a:off x="2343150" y="3967163"/>
            <a:ext cx="776288" cy="254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</a:rPr>
              <a:t>Zynq SOM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76B4FC5-72E1-46A7-A4AD-0ECCE9A2337D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3119438" y="4094163"/>
            <a:ext cx="1693862" cy="24447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D7EC63F-3E63-4CCF-960D-D9689982236A}"/>
              </a:ext>
            </a:extLst>
          </p:cNvPr>
          <p:cNvSpPr txBox="1"/>
          <p:nvPr/>
        </p:nvSpPr>
        <p:spPr>
          <a:xfrm>
            <a:off x="8008938" y="1935163"/>
            <a:ext cx="776287" cy="415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</a:rPr>
              <a:t>DC/DC regulators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805062A-22A1-465B-8561-B0F2BD34E2EC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6286500" y="2143125"/>
            <a:ext cx="1722438" cy="8413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509B772-3316-4512-AB32-453CBAA9F3CF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7146925" y="2143125"/>
            <a:ext cx="862013" cy="1438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89C0F4E-ADD1-49E8-891E-35AAD755F50C}"/>
              </a:ext>
            </a:extLst>
          </p:cNvPr>
          <p:cNvSpPr txBox="1"/>
          <p:nvPr/>
        </p:nvSpPr>
        <p:spPr>
          <a:xfrm>
            <a:off x="7178675" y="1154113"/>
            <a:ext cx="917575" cy="415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</a:rPr>
              <a:t>To White Rabbit switch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C701EE4-12E5-4623-91C4-D0A033460BEA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6900863" y="1362075"/>
            <a:ext cx="277812" cy="304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05A1821-FEAC-45F4-B562-EF5CD7649E0E}"/>
              </a:ext>
            </a:extLst>
          </p:cNvPr>
          <p:cNvSpPr txBox="1"/>
          <p:nvPr/>
        </p:nvSpPr>
        <p:spPr>
          <a:xfrm>
            <a:off x="2506663" y="2035175"/>
            <a:ext cx="777875" cy="5778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</a:rPr>
              <a:t>Signal conversion, buffering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D666ED4-13E4-4929-99F4-E79A24FC4284}"/>
              </a:ext>
            </a:extLst>
          </p:cNvPr>
          <p:cNvCxnSpPr>
            <a:cxnSpLocks/>
            <a:stCxn id="37" idx="3"/>
          </p:cNvCxnSpPr>
          <p:nvPr/>
        </p:nvCxnSpPr>
        <p:spPr>
          <a:xfrm>
            <a:off x="3284538" y="2324100"/>
            <a:ext cx="2051050" cy="162718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3C2A627-BD7B-6249-BDA5-029A56CE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F77AFCC-E815-DA43-A002-8390BF7D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3568202655"/>
      </p:ext>
    </p:extLst>
  </p:cSld>
  <p:clrMapOvr>
    <a:masterClrMapping/>
  </p:clrMapOvr>
  <p:transition spd="med">
    <p:random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DE6782-B0B8-D241-8AF7-292C78DF2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7875"/>
          </a:xfrm>
        </p:spPr>
        <p:txBody>
          <a:bodyPr/>
          <a:lstStyle/>
          <a:p>
            <a:pPr>
              <a:defRPr/>
            </a:pPr>
            <a:r>
              <a:rPr lang="en-GB" dirty="0">
                <a:solidFill>
                  <a:srgbClr val="FF9900"/>
                </a:solidFill>
              </a:rPr>
              <a:t>Complete electronic chain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62FEF4E-0C67-AE47-AB8F-A19BAC6CD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3E9E6-850B-764E-B39C-C927B8481DBD}" type="slidenum">
              <a:rPr lang="en-GB" smtClean="0"/>
              <a:pPr>
                <a:defRPr/>
              </a:pPr>
              <a:t>88</a:t>
            </a:fld>
            <a:endParaRPr lang="en-GB" dirty="0"/>
          </a:p>
        </p:txBody>
      </p:sp>
      <p:grpSp>
        <p:nvGrpSpPr>
          <p:cNvPr id="25605" name="Group 8">
            <a:extLst>
              <a:ext uri="{FF2B5EF4-FFF2-40B4-BE49-F238E27FC236}">
                <a16:creationId xmlns:a16="http://schemas.microsoft.com/office/drawing/2014/main" id="{17055EF9-6E9C-A04B-8108-DE0408A8DF7F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1239838"/>
            <a:ext cx="8861425" cy="4040187"/>
            <a:chOff x="136630" y="1282264"/>
            <a:chExt cx="8860221" cy="4039667"/>
          </a:xfrm>
        </p:grpSpPr>
        <p:pic>
          <p:nvPicPr>
            <p:cNvPr id="25608" name="Picture 6">
              <a:extLst>
                <a:ext uri="{FF2B5EF4-FFF2-40B4-BE49-F238E27FC236}">
                  <a16:creationId xmlns:a16="http://schemas.microsoft.com/office/drawing/2014/main" id="{47E3145B-6704-A646-8FCD-16E4398039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30" y="1282264"/>
              <a:ext cx="8860221" cy="3993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5D8971-845A-EB47-9147-55C52763B1E3}"/>
                </a:ext>
              </a:extLst>
            </p:cNvPr>
            <p:cNvSpPr txBox="1"/>
            <p:nvPr/>
          </p:nvSpPr>
          <p:spPr>
            <a:xfrm>
              <a:off x="430277" y="2280672"/>
              <a:ext cx="2026963" cy="7079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000" dirty="0">
                  <a:solidFill>
                    <a:srgbClr val="FFFF00"/>
                  </a:solidFill>
                  <a:latin typeface="+mn-lt"/>
                </a:rPr>
                <a:t>Concentrator card</a:t>
              </a:r>
            </a:p>
            <a:p>
              <a:pPr algn="ctr">
                <a:defRPr/>
              </a:pPr>
              <a:r>
                <a:rPr lang="en-GB" sz="2000" dirty="0">
                  <a:solidFill>
                    <a:srgbClr val="FFFF00"/>
                  </a:solidFill>
                  <a:latin typeface="+mn-lt"/>
                </a:rPr>
                <a:t>(IPHC)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77013C6-15B2-5945-AD6C-0F473A0B0AF9}"/>
                </a:ext>
              </a:extLst>
            </p:cNvPr>
            <p:cNvSpPr txBox="1"/>
            <p:nvPr/>
          </p:nvSpPr>
          <p:spPr>
            <a:xfrm>
              <a:off x="4025477" y="4613997"/>
              <a:ext cx="1872995" cy="7079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000" dirty="0">
                  <a:solidFill>
                    <a:srgbClr val="FFFF00"/>
                  </a:solidFill>
                  <a:latin typeface="+mn-lt"/>
                </a:rPr>
                <a:t>Read-Out Board</a:t>
              </a:r>
            </a:p>
            <a:p>
              <a:pPr algn="ctr">
                <a:defRPr/>
              </a:pPr>
              <a:r>
                <a:rPr lang="en-GB" sz="2000" dirty="0">
                  <a:solidFill>
                    <a:srgbClr val="FFFF00"/>
                  </a:solidFill>
                  <a:latin typeface="+mn-lt"/>
                </a:rPr>
                <a:t>(INFN/CAEN)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EED4DF-7BBF-7C4B-A1DE-F7CDCE38A26A}"/>
                </a:ext>
              </a:extLst>
            </p:cNvPr>
            <p:cNvSpPr txBox="1"/>
            <p:nvPr/>
          </p:nvSpPr>
          <p:spPr>
            <a:xfrm>
              <a:off x="6222278" y="3604477"/>
              <a:ext cx="1907916" cy="7079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000" dirty="0">
                  <a:solidFill>
                    <a:srgbClr val="FFFF00"/>
                  </a:solidFill>
                  <a:latin typeface="+mn-lt"/>
                </a:rPr>
                <a:t>Front End Board</a:t>
              </a:r>
            </a:p>
            <a:p>
              <a:pPr algn="ctr">
                <a:defRPr/>
              </a:pPr>
              <a:r>
                <a:rPr lang="en-GB" sz="2000" dirty="0">
                  <a:solidFill>
                    <a:srgbClr val="FFFF00"/>
                  </a:solidFill>
                  <a:latin typeface="+mn-lt"/>
                </a:rPr>
                <a:t>(IPHC)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3A45A2-9C35-A641-83EA-3047DD7473F6}"/>
                </a:ext>
              </a:extLst>
            </p:cNvPr>
            <p:cNvSpPr txBox="1"/>
            <p:nvPr/>
          </p:nvSpPr>
          <p:spPr>
            <a:xfrm>
              <a:off x="4687374" y="3279082"/>
              <a:ext cx="1211098" cy="399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rgbClr val="FFFF00"/>
                  </a:solidFill>
                  <a:latin typeface="+mn-lt"/>
                </a:rPr>
                <a:t>MA-PMT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845A4B-9A16-2D4F-A719-9FCDF450D87E}"/>
                </a:ext>
              </a:extLst>
            </p:cNvPr>
            <p:cNvSpPr txBox="1"/>
            <p:nvPr/>
          </p:nvSpPr>
          <p:spPr>
            <a:xfrm>
              <a:off x="4120714" y="2109245"/>
              <a:ext cx="1868233" cy="7079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000" dirty="0">
                  <a:solidFill>
                    <a:srgbClr val="FFFF00"/>
                  </a:solidFill>
                  <a:latin typeface="+mn-lt"/>
                </a:rPr>
                <a:t>10 m cable</a:t>
              </a:r>
            </a:p>
            <a:p>
              <a:pPr algn="ctr">
                <a:defRPr/>
              </a:pPr>
              <a:r>
                <a:rPr lang="en-GB" sz="2000" dirty="0">
                  <a:solidFill>
                    <a:srgbClr val="FFFF00"/>
                  </a:solidFill>
                  <a:latin typeface="+mn-lt"/>
                </a:rPr>
                <a:t>(real conditions)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441A17-CCFC-DB4F-A29D-2E5E1B4BE5EA}"/>
                </a:ext>
              </a:extLst>
            </p:cNvPr>
            <p:cNvSpPr txBox="1"/>
            <p:nvPr/>
          </p:nvSpPr>
          <p:spPr>
            <a:xfrm>
              <a:off x="2133434" y="4329872"/>
              <a:ext cx="1290462" cy="7079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2000" dirty="0">
                  <a:solidFill>
                    <a:srgbClr val="FFFF00"/>
                  </a:solidFill>
                  <a:latin typeface="+mn-lt"/>
                </a:rPr>
                <a:t>Timing</a:t>
              </a:r>
            </a:p>
            <a:p>
              <a:pPr algn="ctr">
                <a:defRPr/>
              </a:pPr>
              <a:r>
                <a:rPr lang="en-GB" sz="2000" dirty="0">
                  <a:solidFill>
                    <a:srgbClr val="FFFF00"/>
                  </a:solidFill>
                  <a:latin typeface="+mn-lt"/>
                </a:rPr>
                <a:t>(Tsinghua)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F18103C-7C5C-F24C-B9C8-D9EA8DDC5CE7}"/>
                </a:ext>
              </a:extLst>
            </p:cNvPr>
            <p:cNvSpPr txBox="1"/>
            <p:nvPr/>
          </p:nvSpPr>
          <p:spPr>
            <a:xfrm>
              <a:off x="6179421" y="2480672"/>
              <a:ext cx="1298399" cy="7079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rgbClr val="FFFF00"/>
                  </a:solidFill>
                  <a:latin typeface="+mn-lt"/>
                </a:rPr>
                <a:t>MAROC3</a:t>
              </a:r>
            </a:p>
            <a:p>
              <a:pPr>
                <a:defRPr/>
              </a:pPr>
              <a:r>
                <a:rPr lang="en-GB" sz="2000" dirty="0">
                  <a:solidFill>
                    <a:srgbClr val="FFFF00"/>
                  </a:solidFill>
                  <a:latin typeface="+mn-lt"/>
                </a:rPr>
                <a:t>(OMEGA)</a:t>
              </a:r>
            </a:p>
          </p:txBody>
        </p:sp>
      </p:grpSp>
      <p:cxnSp>
        <p:nvCxnSpPr>
          <p:cNvPr id="25606" name="Straight Arrow Connector 11">
            <a:extLst>
              <a:ext uri="{FF2B5EF4-FFF2-40B4-BE49-F238E27FC236}">
                <a16:creationId xmlns:a16="http://schemas.microsoft.com/office/drawing/2014/main" id="{EF62728C-6FFD-DE44-B582-070341F6AE9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68950" y="3089275"/>
            <a:ext cx="850900" cy="849313"/>
          </a:xfrm>
          <a:prstGeom prst="straightConnector1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14B5974-DE96-B343-9CD2-426CA8FDE06F}"/>
              </a:ext>
            </a:extLst>
          </p:cNvPr>
          <p:cNvSpPr txBox="1"/>
          <p:nvPr/>
        </p:nvSpPr>
        <p:spPr>
          <a:xfrm>
            <a:off x="231775" y="5654675"/>
            <a:ext cx="89281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latin typeface="+mn-lt"/>
              </a:rPr>
              <a:t>To equip soon the TT prototype in Strasbourg and start preparing the online software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8CE4E81-FE49-A045-B3CC-1D4184239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D99D08-1DDB-D445-A3F0-02853BFA8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908070022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1">
            <a:extLst>
              <a:ext uri="{FF2B5EF4-FFF2-40B4-BE49-F238E27FC236}">
                <a16:creationId xmlns:a16="http://schemas.microsoft.com/office/drawing/2014/main" id="{109F18C9-3991-1D4C-A34C-AD1831E5C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9213" y="1871663"/>
            <a:ext cx="64055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4034" name="Rectangle 2">
            <a:extLst>
              <a:ext uri="{FF2B5EF4-FFF2-40B4-BE49-F238E27FC236}">
                <a16:creationId xmlns:a16="http://schemas.microsoft.com/office/drawing/2014/main" id="{BA043DE3-0BB0-DB48-AD2B-F6D1C9C7E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5025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r>
              <a:rPr lang="fr-FR" sz="540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TT prototype</a:t>
            </a:r>
            <a:endParaRPr lang="fr-FR" sz="1400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6628" name="Espace réservé du numéro de diapositive 5">
            <a:extLst>
              <a:ext uri="{FF2B5EF4-FFF2-40B4-BE49-F238E27FC236}">
                <a16:creationId xmlns:a16="http://schemas.microsoft.com/office/drawing/2014/main" id="{F5AD7692-426C-B347-ACE3-BDCD113F2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9E7F564-5271-8948-9BF2-8BB6A8ED399C}" type="slidenum">
              <a:rPr lang="fr-FR" altLang="en-US" sz="1000" smtClean="0">
                <a:solidFill>
                  <a:schemeClr val="accent2"/>
                </a:solidFill>
                <a:latin typeface="Times New Roman" panose="02020603050405020304" pitchFamily="18" charset="0"/>
              </a:rPr>
              <a:pPr eaLnBrk="1" hangingPunct="1"/>
              <a:t>89</a:t>
            </a:fld>
            <a:endParaRPr lang="fr-FR" altLang="en-US" sz="100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29" name="内容占位符 3" descr="JUNO logo 01.jpg">
            <a:extLst>
              <a:ext uri="{FF2B5EF4-FFF2-40B4-BE49-F238E27FC236}">
                <a16:creationId xmlns:a16="http://schemas.microsoft.com/office/drawing/2014/main" id="{2A5B6102-624C-714A-89FE-7C0F6CBCA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8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7DD388-6C30-2245-AD7E-56A0DCB3A355}"/>
              </a:ext>
            </a:extLst>
          </p:cNvPr>
          <p:cNvSpPr txBox="1"/>
          <p:nvPr/>
        </p:nvSpPr>
        <p:spPr>
          <a:xfrm>
            <a:off x="1836738" y="863600"/>
            <a:ext cx="62150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+mn-lt"/>
                <a:ea typeface="ＭＳ Ｐゴシック" charset="-128"/>
              </a:rPr>
              <a:t>Test of electronics in almost real conditions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1256E-101B-6747-BB0C-910564F7CDEE}"/>
              </a:ext>
            </a:extLst>
          </p:cNvPr>
          <p:cNvSpPr txBox="1"/>
          <p:nvPr/>
        </p:nvSpPr>
        <p:spPr>
          <a:xfrm>
            <a:off x="9525" y="2603500"/>
            <a:ext cx="2838450" cy="2616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7325" indent="-187325">
              <a:spcAft>
                <a:spcPts val="600"/>
              </a:spcAft>
              <a:buFont typeface="Arial" charset="0"/>
              <a:buChar char="•"/>
              <a:defRPr/>
            </a:pPr>
            <a:r>
              <a:rPr lang="en-GB" sz="2400" dirty="0">
                <a:latin typeface="+mn-lt"/>
                <a:ea typeface="ＭＳ Ｐゴシック" charset="-128"/>
              </a:rPr>
              <a:t>4 x-y layers (1.7x1.7 m</a:t>
            </a:r>
            <a:r>
              <a:rPr lang="en-GB" sz="2400" baseline="30000" dirty="0">
                <a:latin typeface="+mn-lt"/>
                <a:ea typeface="ＭＳ Ｐゴシック" charset="-128"/>
              </a:rPr>
              <a:t>2</a:t>
            </a:r>
            <a:r>
              <a:rPr lang="en-GB" sz="2400" dirty="0">
                <a:latin typeface="+mn-lt"/>
                <a:ea typeface="ＭＳ Ｐゴシック" charset="-128"/>
              </a:rPr>
              <a:t>)</a:t>
            </a:r>
            <a:endParaRPr lang="en-GB" sz="2400" baseline="30000" dirty="0">
              <a:latin typeface="+mn-lt"/>
              <a:ea typeface="ＭＳ Ｐゴシック" charset="-128"/>
            </a:endParaRPr>
          </a:p>
          <a:p>
            <a:pPr marL="187325" indent="-187325">
              <a:spcAft>
                <a:spcPts val="600"/>
              </a:spcAft>
              <a:buFont typeface="Arial" charset="0"/>
              <a:buChar char="•"/>
              <a:defRPr/>
            </a:pPr>
            <a:r>
              <a:rPr lang="en-GB" sz="2400" dirty="0">
                <a:latin typeface="+mn-lt"/>
                <a:ea typeface="ＭＳ Ｐゴシック" charset="-128"/>
              </a:rPr>
              <a:t>electronics tests</a:t>
            </a:r>
          </a:p>
          <a:p>
            <a:pPr marL="187325" indent="-187325">
              <a:spcAft>
                <a:spcPts val="600"/>
              </a:spcAft>
              <a:buFont typeface="Arial" charset="0"/>
              <a:buChar char="•"/>
              <a:defRPr/>
            </a:pPr>
            <a:r>
              <a:rPr lang="en-GB" sz="2400" dirty="0">
                <a:latin typeface="+mn-lt"/>
                <a:ea typeface="ＭＳ Ｐゴシック" charset="-128"/>
              </a:rPr>
              <a:t>triggering</a:t>
            </a:r>
          </a:p>
          <a:p>
            <a:pPr marL="187325" indent="-187325">
              <a:spcAft>
                <a:spcPts val="600"/>
              </a:spcAft>
              <a:buFont typeface="Arial" charset="0"/>
              <a:buChar char="•"/>
              <a:defRPr/>
            </a:pPr>
            <a:r>
              <a:rPr lang="en-GB" sz="2400" dirty="0">
                <a:latin typeface="+mn-lt"/>
                <a:ea typeface="ＭＳ Ｐゴシック" charset="-128"/>
              </a:rPr>
              <a:t>online software</a:t>
            </a:r>
          </a:p>
          <a:p>
            <a:pPr marL="187325" indent="-187325">
              <a:spcAft>
                <a:spcPts val="600"/>
              </a:spcAft>
              <a:buFont typeface="Arial" charset="0"/>
              <a:buChar char="•"/>
              <a:defRPr/>
            </a:pPr>
            <a:r>
              <a:rPr lang="en-GB" sz="2400" dirty="0">
                <a:latin typeface="+mn-lt"/>
                <a:ea typeface="ＭＳ Ｐゴシック" charset="-128"/>
              </a:rPr>
              <a:t>calibration system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2B0D1E-1B74-4243-B838-0A0B6D6D764B}"/>
              </a:ext>
            </a:extLst>
          </p:cNvPr>
          <p:cNvSpPr txBox="1"/>
          <p:nvPr/>
        </p:nvSpPr>
        <p:spPr>
          <a:xfrm>
            <a:off x="4438650" y="1954213"/>
            <a:ext cx="7699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FFFF00"/>
                </a:solidFill>
                <a:latin typeface="+mn-lt"/>
                <a:ea typeface="ＭＳ Ｐゴシック" charset="-128"/>
              </a:rPr>
              <a:t>IPHC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EC66F5-6CF1-4747-850B-0279AC94F436}"/>
              </a:ext>
            </a:extLst>
          </p:cNvPr>
          <p:cNvSpPr txBox="1"/>
          <p:nvPr/>
        </p:nvSpPr>
        <p:spPr>
          <a:xfrm>
            <a:off x="6953250" y="5440363"/>
            <a:ext cx="1784350" cy="4016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latin typeface="+mn-lt"/>
                <a:ea typeface="ＭＳ Ｐゴシック" charset="-128"/>
              </a:rPr>
              <a:t>muon telescope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1FE046-9E18-4E4A-9506-14CB4FAF6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C1774FF-F94A-3D45-A3B7-D7B1F0B7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25335497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Nuclear Reactors as neutrino sour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000" dirty="0"/>
              <a:t>Nuclear Reactors as neutrino source</a:t>
            </a:r>
          </a:p>
        </p:txBody>
      </p:sp>
      <p:sp>
        <p:nvSpPr>
          <p:cNvPr id="601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599" name="Nuclear reactors are a very intense electron anti-neutrino source (β decay of neutron rich fission fragments).…"/>
          <p:cNvSpPr txBox="1"/>
          <p:nvPr/>
        </p:nvSpPr>
        <p:spPr>
          <a:xfrm>
            <a:off x="114492" y="1082499"/>
            <a:ext cx="5980714" cy="2854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172799" indent="-132159">
              <a:buClr>
                <a:srgbClr val="0080FF"/>
              </a:buClr>
              <a:buSzPct val="100000"/>
              <a:buFont typeface="Times New Roman"/>
              <a:buChar char="•"/>
              <a:defRPr sz="2400"/>
            </a:pPr>
            <a:r>
              <a:rPr dirty="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</a:rPr>
              <a:t>Nuclear reactors are a very intense electron anti-neutrino source (</a:t>
            </a:r>
            <a:r>
              <a:rPr dirty="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  <a:latin typeface="Symbol"/>
                <a:ea typeface="Symbol"/>
                <a:cs typeface="Symbol"/>
                <a:sym typeface="Symbol"/>
              </a:rPr>
              <a:t>b</a:t>
            </a:r>
            <a:r>
              <a:rPr dirty="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</a:rPr>
              <a:t> decay of neutron rich fission fragments).</a:t>
            </a:r>
          </a:p>
          <a:p>
            <a:pPr marL="172799" indent="-132159">
              <a:spcBef>
                <a:spcPts val="1300"/>
              </a:spcBef>
              <a:buClr>
                <a:srgbClr val="0080FF"/>
              </a:buClr>
              <a:buSzPct val="100000"/>
              <a:buFont typeface="Times New Roman"/>
              <a:buChar char="•"/>
              <a:defRPr sz="2400">
                <a:solidFill>
                  <a:srgbClr val="0080FF"/>
                </a:solidFill>
                <a:uFill>
                  <a:solidFill>
                    <a:srgbClr val="0080FF"/>
                  </a:solidFill>
                </a:uFill>
              </a:defRPr>
            </a:pPr>
            <a:r>
              <a:rPr dirty="0"/>
              <a:t>Each fission release</a:t>
            </a:r>
            <a:r>
              <a:rPr lang="fr-CH" dirty="0"/>
              <a:t>s</a:t>
            </a:r>
            <a:r>
              <a:rPr dirty="0"/>
              <a:t> an energy of ~200 MeV and generates ~6 electron anti-neutrinos.  For a typical commercial reactor  (3 GW thermal energy):</a:t>
            </a:r>
          </a:p>
        </p:txBody>
      </p:sp>
      <p:sp>
        <p:nvSpPr>
          <p:cNvPr id="600" name="Observable neutrino energy spectrum= neutrino flux * cross section.…"/>
          <p:cNvSpPr txBox="1"/>
          <p:nvPr/>
        </p:nvSpPr>
        <p:spPr>
          <a:xfrm>
            <a:off x="113470" y="5161197"/>
            <a:ext cx="5765801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172799" indent="-132159">
              <a:spcBef>
                <a:spcPts val="1300"/>
              </a:spcBef>
              <a:buClr>
                <a:srgbClr val="4180FF"/>
              </a:buClr>
              <a:buSzPct val="100000"/>
              <a:buFont typeface="Times New Roman"/>
              <a:buChar char="•"/>
              <a:defRPr sz="2400"/>
            </a:pPr>
            <a:r>
              <a:rPr dirty="0"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rPr>
              <a:t>Observable neutrino energy spectrum= </a:t>
            </a:r>
            <a:r>
              <a:rPr dirty="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neutrino flux</a:t>
            </a:r>
            <a:r>
              <a:rPr dirty="0"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rPr>
              <a:t> * </a:t>
            </a:r>
            <a:r>
              <a:rPr dirty="0">
                <a:solidFill>
                  <a:srgbClr val="008F00"/>
                </a:solidFill>
                <a:uFill>
                  <a:solidFill>
                    <a:srgbClr val="008F00"/>
                  </a:solidFill>
                </a:uFill>
              </a:rPr>
              <a:t>cross section</a:t>
            </a:r>
            <a:r>
              <a:rPr dirty="0"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rPr>
              <a:t>.</a:t>
            </a:r>
          </a:p>
          <a:p>
            <a:pPr marL="172799" indent="-132159">
              <a:spcBef>
                <a:spcPts val="1300"/>
              </a:spcBef>
              <a:buClr>
                <a:srgbClr val="4180FF"/>
              </a:buClr>
              <a:buSzPct val="100000"/>
              <a:buFont typeface="Times New Roman"/>
              <a:buChar char="•"/>
              <a:defRPr sz="2400">
                <a:solidFill>
                  <a:srgbClr val="4180FF"/>
                </a:solidFill>
                <a:uFill>
                  <a:solidFill>
                    <a:srgbClr val="4180FF"/>
                  </a:solidFill>
                </a:uFill>
              </a:defRPr>
            </a:pPr>
            <a:r>
              <a:rPr dirty="0"/>
              <a:t>The spectrum has a maximum at ~3.7 MeV.</a:t>
            </a:r>
          </a:p>
        </p:txBody>
      </p:sp>
      <p:pic>
        <p:nvPicPr>
          <p:cNvPr id="602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1" name="Group"/>
          <p:cNvGrpSpPr/>
          <p:nvPr/>
        </p:nvGrpSpPr>
        <p:grpSpPr>
          <a:xfrm>
            <a:off x="5714999" y="3440050"/>
            <a:ext cx="3246439" cy="3281363"/>
            <a:chOff x="0" y="0"/>
            <a:chExt cx="3246437" cy="3281362"/>
          </a:xfrm>
        </p:grpSpPr>
        <p:pic>
          <p:nvPicPr>
            <p:cNvPr id="603" name="xsect.png" descr="xsect.png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140" t="11897" r="11859" b="6658"/>
            <a:stretch>
              <a:fillRect/>
            </a:stretch>
          </p:blipFill>
          <p:spPr>
            <a:xfrm>
              <a:off x="63500" y="0"/>
              <a:ext cx="3182938" cy="32813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4" name="arbitrary units"/>
            <p:cNvSpPr txBox="1"/>
            <p:nvPr/>
          </p:nvSpPr>
          <p:spPr>
            <a:xfrm rot="16200000">
              <a:off x="-517588" y="647762"/>
              <a:ext cx="1219201" cy="1840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9687" marR="40639">
                <a:spcBef>
                  <a:spcPts val="700"/>
                </a:spcBef>
                <a:buFont typeface="Times New Roman"/>
                <a:defRPr sz="1200"/>
              </a:lvl1pPr>
            </a:lstStyle>
            <a:p>
              <a:r>
                <a:t>arbitrary units </a:t>
              </a:r>
            </a:p>
          </p:txBody>
        </p:sp>
        <p:sp>
          <p:nvSpPr>
            <p:cNvPr id="605" name="Flux"/>
            <p:cNvSpPr txBox="1"/>
            <p:nvPr/>
          </p:nvSpPr>
          <p:spPr>
            <a:xfrm rot="3480000">
              <a:off x="554307" y="2019034"/>
              <a:ext cx="711201" cy="219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9687" marR="40639">
                <a:spcBef>
                  <a:spcPts val="900"/>
                </a:spcBef>
                <a:buClr>
                  <a:srgbClr val="FF2600"/>
                </a:buClr>
                <a:buFont typeface="Times New Roman"/>
                <a:defRPr sz="16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</a:defRPr>
              </a:lvl1pPr>
            </a:lstStyle>
            <a:p>
              <a:r>
                <a:t>Flux </a:t>
              </a:r>
            </a:p>
          </p:txBody>
        </p:sp>
        <p:sp>
          <p:nvSpPr>
            <p:cNvPr id="606" name="Cross section"/>
            <p:cNvSpPr txBox="1"/>
            <p:nvPr/>
          </p:nvSpPr>
          <p:spPr>
            <a:xfrm rot="19020000">
              <a:off x="1555546" y="1676913"/>
              <a:ext cx="1397001" cy="2199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9687" marR="40639" algn="ctr">
                <a:spcBef>
                  <a:spcPts val="900"/>
                </a:spcBef>
                <a:buClr>
                  <a:srgbClr val="008F00"/>
                </a:buClr>
                <a:buFont typeface="Times New Roman"/>
                <a:defRPr sz="1600">
                  <a:solidFill>
                    <a:srgbClr val="008F00"/>
                  </a:solidFill>
                  <a:uFill>
                    <a:solidFill>
                      <a:srgbClr val="008F00"/>
                    </a:solidFill>
                  </a:uFill>
                </a:defRPr>
              </a:lvl1pPr>
            </a:lstStyle>
            <a:p>
              <a:r>
                <a:t>Cross section</a:t>
              </a:r>
            </a:p>
          </p:txBody>
        </p:sp>
        <p:sp>
          <p:nvSpPr>
            <p:cNvPr id="607" name="Observable ν spectrum"/>
            <p:cNvSpPr txBox="1"/>
            <p:nvPr/>
          </p:nvSpPr>
          <p:spPr>
            <a:xfrm>
              <a:off x="381000" y="511175"/>
              <a:ext cx="2463800" cy="2649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39687" marR="40639" algn="ctr">
                <a:spcBef>
                  <a:spcPts val="900"/>
                </a:spcBef>
                <a:buClr>
                  <a:srgbClr val="0080FF"/>
                </a:buClr>
                <a:buFont typeface="Times New Roman"/>
              </a:pPr>
              <a:r>
                <a:rPr sz="1600" dirty="0">
                  <a:solidFill>
                    <a:srgbClr val="0080FF"/>
                  </a:solidFill>
                  <a:uFill>
                    <a:solidFill>
                      <a:srgbClr val="0080FF"/>
                    </a:solidFill>
                  </a:uFill>
                </a:rPr>
                <a:t>Observable </a:t>
              </a:r>
              <a:r>
                <a:rPr sz="1600" dirty="0">
                  <a:solidFill>
                    <a:srgbClr val="0080FF"/>
                  </a:solidFill>
                  <a:uFill>
                    <a:solidFill>
                      <a:srgbClr val="0080FF"/>
                    </a:solidFill>
                  </a:uFill>
                  <a:latin typeface="Symbol"/>
                  <a:ea typeface="Symbol"/>
                  <a:cs typeface="Symbol"/>
                  <a:sym typeface="Symbol"/>
                </a:rPr>
                <a:t>n </a:t>
              </a:r>
              <a:r>
                <a:rPr sz="1600" dirty="0">
                  <a:solidFill>
                    <a:srgbClr val="0080FF"/>
                  </a:solidFill>
                  <a:uFill>
                    <a:solidFill>
                      <a:srgbClr val="0080FF"/>
                    </a:solidFill>
                  </a:uFill>
                </a:rPr>
                <a:t>spectrum </a:t>
              </a:r>
            </a:p>
          </p:txBody>
        </p:sp>
        <p:sp>
          <p:nvSpPr>
            <p:cNvPr id="608" name="Line"/>
            <p:cNvSpPr/>
            <p:nvPr/>
          </p:nvSpPr>
          <p:spPr>
            <a:xfrm flipH="1">
              <a:off x="1447800" y="815975"/>
              <a:ext cx="76201" cy="685800"/>
            </a:xfrm>
            <a:prstGeom prst="line">
              <a:avLst/>
            </a:prstGeom>
            <a:noFill/>
            <a:ln w="25400" cap="flat">
              <a:solidFill>
                <a:srgbClr val="0080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09" name="(Bemporad, Gratta, Vogel)"/>
            <p:cNvSpPr txBox="1"/>
            <p:nvPr/>
          </p:nvSpPr>
          <p:spPr>
            <a:xfrm>
              <a:off x="380206" y="130175"/>
              <a:ext cx="2692401" cy="1840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9687" marR="40639" algn="ctr">
                <a:spcBef>
                  <a:spcPts val="700"/>
                </a:spcBef>
                <a:buFont typeface="Times New Roman"/>
                <a:defRPr sz="1200"/>
              </a:lvl1pPr>
            </a:lstStyle>
            <a:p>
              <a:r>
                <a:t>(Bemporad, Gratta, Vogel)</a:t>
              </a:r>
            </a:p>
          </p:txBody>
        </p:sp>
        <p:sp>
          <p:nvSpPr>
            <p:cNvPr id="610" name="Line"/>
            <p:cNvSpPr/>
            <p:nvPr/>
          </p:nvSpPr>
          <p:spPr>
            <a:xfrm>
              <a:off x="1660525" y="587375"/>
              <a:ext cx="92075" cy="1588"/>
            </a:xfrm>
            <a:prstGeom prst="line">
              <a:avLst/>
            </a:prstGeom>
            <a:noFill/>
            <a:ln w="19050" cap="flat">
              <a:solidFill>
                <a:srgbClr val="4353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2E95C3-3E21-C74B-B334-7B6BA4C2B461}"/>
                  </a:ext>
                </a:extLst>
              </p:cNvPr>
              <p:cNvSpPr txBox="1"/>
              <p:nvPr/>
            </p:nvSpPr>
            <p:spPr>
              <a:xfrm>
                <a:off x="326037" y="4419601"/>
                <a:ext cx="5239896" cy="36933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fr-CH" sz="2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sym typeface="Times New Roman"/>
                      </a:rPr>
                      <m:t>3 </m:t>
                    </m:r>
                    <m:r>
                      <m:rPr>
                        <m:sty m:val="p"/>
                      </m:rPr>
                      <a:rPr kumimoji="0" lang="fr-CH" sz="2400" b="0" i="0" u="none" strike="noStrike" cap="none" spc="0" normalizeH="0" baseline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sym typeface="Times New Roman"/>
                      </a:rPr>
                      <m:t>GW</m:t>
                    </m:r>
                    <m:r>
                      <a:rPr kumimoji="0" lang="fr-CH" sz="2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sym typeface="Times New Roman"/>
                      </a:rPr>
                      <m:t> </m:t>
                    </m:r>
                    <m:r>
                      <a:rPr kumimoji="0" lang="fr-CH" sz="2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Times New Roman"/>
                      </a:rPr>
                      <m:t>≈2×</m:t>
                    </m:r>
                    <m:sSup>
                      <m:sSupPr>
                        <m:ctrlPr>
                          <a:rPr kumimoji="0" lang="fr-CH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imes New Roman"/>
                          </a:rPr>
                        </m:ctrlPr>
                      </m:sSupPr>
                      <m:e>
                        <m:r>
                          <a:rPr kumimoji="0" lang="fr-CH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imes New Roman"/>
                          </a:rPr>
                          <m:t>10</m:t>
                        </m:r>
                      </m:e>
                      <m:sup>
                        <m:r>
                          <a:rPr kumimoji="0" lang="fr-CH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imes New Roman"/>
                          </a:rPr>
                          <m:t>21</m:t>
                        </m:r>
                      </m:sup>
                    </m:sSup>
                  </m:oMath>
                </a14:m>
                <a:r>
                  <a:rPr kumimoji="0" lang="en-GB" sz="2400" b="0" i="0" u="none" strike="noStrike" cap="none" spc="0" normalizeH="0" baseline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Fill>
                      <a:solidFill>
                        <a:srgbClr val="000000"/>
                      </a:solidFill>
                    </a:uFill>
                    <a:sym typeface="Times New Roman"/>
                  </a:rPr>
                  <a:t> MeV/s </a:t>
                </a:r>
                <a14:m>
                  <m:oMath xmlns:m="http://schemas.openxmlformats.org/officeDocument/2006/math">
                    <m:r>
                      <a:rPr kumimoji="0" lang="en-GB" sz="2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Times New Roman"/>
                      </a:rPr>
                      <m:t>→</m:t>
                    </m:r>
                    <m:r>
                      <a:rPr kumimoji="0" lang="fr-CH" sz="2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Times New Roman"/>
                      </a:rPr>
                      <m:t>6×</m:t>
                    </m:r>
                    <m:sSup>
                      <m:sSupPr>
                        <m:ctrlPr>
                          <a:rPr kumimoji="0" lang="fr-CH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imes New Roman"/>
                          </a:rPr>
                        </m:ctrlPr>
                      </m:sSupPr>
                      <m:e>
                        <m:r>
                          <a:rPr kumimoji="0" lang="fr-CH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imes New Roman"/>
                          </a:rPr>
                          <m:t>10</m:t>
                        </m:r>
                      </m:e>
                      <m:sup>
                        <m:r>
                          <a:rPr kumimoji="0" lang="fr-CH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imes New Roman"/>
                          </a:rPr>
                          <m:t>21</m:t>
                        </m:r>
                      </m:sup>
                    </m:sSup>
                    <m:r>
                      <a:rPr kumimoji="0" lang="fr-CH" sz="2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Times New Roman"/>
                      </a:rPr>
                      <m:t> </m:t>
                    </m:r>
                    <m:sSub>
                      <m:sSubPr>
                        <m:ctrlPr>
                          <a:rPr kumimoji="0" lang="fr-CH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imes New Roman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fr-CH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24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kumimoji="0" lang="fr-CH" sz="24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Fill>
                              <a:solidFill>
                                <a:srgbClr val="000000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Times New Roman"/>
                          </a:rPr>
                          <m:t>𝑒</m:t>
                        </m:r>
                      </m:sub>
                    </m:sSub>
                    <m:r>
                      <a:rPr kumimoji="0" lang="fr-CH" sz="2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Times New Roman"/>
                      </a:rPr>
                      <m:t>/</m:t>
                    </m:r>
                    <m:r>
                      <a:rPr kumimoji="0" lang="fr-CH" sz="2400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Times New Roman"/>
                      </a:rPr>
                      <m:t>𝑠</m:t>
                    </m:r>
                  </m:oMath>
                </a14:m>
                <a:endParaRPr kumimoji="0" lang="en-GB" sz="2400" b="0" i="0" u="none" strike="noStrike" cap="none" spc="0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uFill>
                    <a:solidFill>
                      <a:srgbClr val="000000"/>
                    </a:solidFill>
                  </a:uFill>
                  <a:sym typeface="Times New Roman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2E95C3-3E21-C74B-B334-7B6BA4C2B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37" y="4419601"/>
                <a:ext cx="5239896" cy="369332"/>
              </a:xfrm>
              <a:prstGeom prst="rect">
                <a:avLst/>
              </a:prstGeom>
              <a:blipFill>
                <a:blip r:embed="rId4"/>
                <a:stretch>
                  <a:fillRect l="-1211" t="-27586" b="-4827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 10">
            <a:extLst>
              <a:ext uri="{FF2B5EF4-FFF2-40B4-BE49-F238E27FC236}">
                <a16:creationId xmlns:a16="http://schemas.microsoft.com/office/drawing/2014/main" id="{169E45A4-6EE1-2041-842A-54BE228191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483" y="1064951"/>
            <a:ext cx="2931849" cy="216493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459B1-CB3A-A448-932E-D5CB1E4DF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712DD-DFF3-9A40-A4A2-367CBC75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37512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8">
            <a:extLst>
              <a:ext uri="{FF2B5EF4-FFF2-40B4-BE49-F238E27FC236}">
                <a16:creationId xmlns:a16="http://schemas.microsoft.com/office/drawing/2014/main" id="{BCD7200E-F8B2-AC46-B2BF-C7E22BF78C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3" y="1130300"/>
            <a:ext cx="883443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标题 1">
            <a:extLst>
              <a:ext uri="{FF2B5EF4-FFF2-40B4-BE49-F238E27FC236}">
                <a16:creationId xmlns:a16="http://schemas.microsoft.com/office/drawing/2014/main" id="{DF05D1AE-09B2-954B-8E55-3A689EAE6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2663"/>
          </a:xfrm>
        </p:spPr>
        <p:txBody>
          <a:bodyPr/>
          <a:lstStyle/>
          <a:p>
            <a:pPr>
              <a:defRPr/>
            </a:pPr>
            <a:r>
              <a:rPr lang="en-US" altLang="zh-CN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Top Tracker drawings</a:t>
            </a:r>
            <a:endParaRPr lang="zh-CN" altLang="en-US" dirty="0">
              <a:solidFill>
                <a:srgbClr val="FF99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28675" name="Picture 11">
            <a:extLst>
              <a:ext uri="{FF2B5EF4-FFF2-40B4-BE49-F238E27FC236}">
                <a16:creationId xmlns:a16="http://schemas.microsoft.com/office/drawing/2014/main" id="{CD1B94D2-79D1-714E-A1C9-1EE3A47B8C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2163" y="4705350"/>
            <a:ext cx="5811837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33C4FA-4105-4049-9373-34A74FFF49FC}"/>
              </a:ext>
            </a:extLst>
          </p:cNvPr>
          <p:cNvCxnSpPr/>
          <p:nvPr/>
        </p:nvCxnSpPr>
        <p:spPr bwMode="auto">
          <a:xfrm flipV="1">
            <a:off x="2701925" y="5699125"/>
            <a:ext cx="1020763" cy="579438"/>
          </a:xfrm>
          <a:prstGeom prst="straightConnector1">
            <a:avLst/>
          </a:pr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  <a:effectLst/>
          <a:ex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5633E2-EDF2-314B-BEED-86F99C1BC757}"/>
              </a:ext>
            </a:extLst>
          </p:cNvPr>
          <p:cNvCxnSpPr/>
          <p:nvPr/>
        </p:nvCxnSpPr>
        <p:spPr bwMode="auto">
          <a:xfrm flipV="1">
            <a:off x="8713788" y="5486400"/>
            <a:ext cx="0" cy="588963"/>
          </a:xfrm>
          <a:prstGeom prst="straightConnector1">
            <a:avLst/>
          </a:prstGeom>
          <a:noFill/>
          <a:ln w="19050">
            <a:solidFill>
              <a:schemeClr val="accent2">
                <a:lumMod val="75000"/>
              </a:schemeClr>
            </a:solidFill>
            <a:headEnd type="triangle"/>
            <a:tailEnd type="triangle"/>
          </a:ln>
          <a:effectLst/>
          <a:ex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0414E24-4FD3-D745-A093-37101CE0AB5F}"/>
              </a:ext>
            </a:extLst>
          </p:cNvPr>
          <p:cNvSpPr txBox="1"/>
          <p:nvPr/>
        </p:nvSpPr>
        <p:spPr>
          <a:xfrm rot="5400000">
            <a:off x="8583612" y="5529263"/>
            <a:ext cx="608013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-128"/>
              </a:rPr>
              <a:t>~3 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1B9AFDE-5CF2-C948-A7A7-4D1E98B08147}"/>
              </a:ext>
            </a:extLst>
          </p:cNvPr>
          <p:cNvCxnSpPr/>
          <p:nvPr/>
        </p:nvCxnSpPr>
        <p:spPr bwMode="auto">
          <a:xfrm flipH="1" flipV="1">
            <a:off x="6184900" y="6172200"/>
            <a:ext cx="322263" cy="247650"/>
          </a:xfrm>
          <a:prstGeom prst="straightConnector1">
            <a:avLst/>
          </a:pr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  <a:effectLst/>
          <a:ex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0C3E3DF-E651-A245-99A8-B8E12ABDD9F4}"/>
              </a:ext>
            </a:extLst>
          </p:cNvPr>
          <p:cNvSpPr txBox="1"/>
          <p:nvPr/>
        </p:nvSpPr>
        <p:spPr>
          <a:xfrm>
            <a:off x="5710238" y="6397625"/>
            <a:ext cx="250031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-128"/>
              </a:rPr>
              <a:t>access to bottom electronics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53A5F6-896A-E346-8BEF-56B478B7ADD6}"/>
              </a:ext>
            </a:extLst>
          </p:cNvPr>
          <p:cNvSpPr txBox="1"/>
          <p:nvPr/>
        </p:nvSpPr>
        <p:spPr>
          <a:xfrm>
            <a:off x="1157288" y="5780088"/>
            <a:ext cx="18415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9900"/>
                </a:solidFill>
                <a:latin typeface="+mn-lt"/>
                <a:ea typeface="ＭＳ Ｐゴシック" charset="-128"/>
              </a:rPr>
              <a:t>electronics accessible from </a:t>
            </a:r>
            <a:r>
              <a:rPr lang="en-US" sz="1800">
                <a:solidFill>
                  <a:srgbClr val="FF9900"/>
                </a:solidFill>
                <a:latin typeface="+mn-lt"/>
                <a:ea typeface="ＭＳ Ｐゴシック" charset="-128"/>
              </a:rPr>
              <a:t>the bottom</a:t>
            </a:r>
            <a:r>
              <a:rPr lang="en-US" sz="1800" dirty="0">
                <a:solidFill>
                  <a:srgbClr val="FF9900"/>
                </a:solidFill>
                <a:latin typeface="Comic Sans MS" charset="0"/>
                <a:ea typeface="ＭＳ Ｐゴシック" charset="-128"/>
              </a:rPr>
              <a:t> </a:t>
            </a:r>
            <a:r>
              <a:rPr lang="en-US" sz="1800">
                <a:solidFill>
                  <a:srgbClr val="FF9900"/>
                </a:solidFill>
                <a:latin typeface="+mn-lt"/>
                <a:ea typeface="ＭＳ Ｐゴシック" charset="-128"/>
              </a:rPr>
              <a:t>or </a:t>
            </a:r>
            <a:r>
              <a:rPr lang="en-US" sz="1800" dirty="0">
                <a:solidFill>
                  <a:srgbClr val="FF9900"/>
                </a:solidFill>
                <a:latin typeface="+mn-lt"/>
                <a:ea typeface="ＭＳ Ｐゴシック" charset="-128"/>
              </a:rPr>
              <a:t>top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D1E177-ABEB-C040-9D74-071406A0518F}"/>
              </a:ext>
            </a:extLst>
          </p:cNvPr>
          <p:cNvSpPr txBox="1"/>
          <p:nvPr/>
        </p:nvSpPr>
        <p:spPr>
          <a:xfrm>
            <a:off x="7118350" y="4065588"/>
            <a:ext cx="1768475" cy="922337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  <a:ea typeface="ＭＳ Ｐゴシック" charset="-128"/>
              </a:rPr>
              <a:t>overlap of sensitive areas by ~15 cm</a:t>
            </a:r>
          </a:p>
        </p:txBody>
      </p:sp>
      <p:pic>
        <p:nvPicPr>
          <p:cNvPr id="28683" name="Picture 38">
            <a:extLst>
              <a:ext uri="{FF2B5EF4-FFF2-40B4-BE49-F238E27FC236}">
                <a16:creationId xmlns:a16="http://schemas.microsoft.com/office/drawing/2014/main" id="{13091A82-B9DB-F740-A494-0E82CDF1953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925" y="6073775"/>
            <a:ext cx="325438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39">
            <a:extLst>
              <a:ext uri="{FF2B5EF4-FFF2-40B4-BE49-F238E27FC236}">
                <a16:creationId xmlns:a16="http://schemas.microsoft.com/office/drawing/2014/main" id="{95E4F407-060C-EA42-B4C6-032B2778D4C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7413" y="5783263"/>
            <a:ext cx="32702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40">
            <a:extLst>
              <a:ext uri="{FF2B5EF4-FFF2-40B4-BE49-F238E27FC236}">
                <a16:creationId xmlns:a16="http://schemas.microsoft.com/office/drawing/2014/main" id="{30B10FCD-69FA-D24D-9CAA-9AE920514A1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7925" y="5575300"/>
            <a:ext cx="325438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DB31FB4-8B26-4E4F-827A-6046DC79BBF0}"/>
              </a:ext>
            </a:extLst>
          </p:cNvPr>
          <p:cNvSpPr txBox="1"/>
          <p:nvPr/>
        </p:nvSpPr>
        <p:spPr>
          <a:xfrm>
            <a:off x="7288213" y="5100638"/>
            <a:ext cx="11239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-128"/>
              </a:rPr>
              <a:t>3 TT layers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DE666-7B04-5E43-8836-97C214916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B9D90-9CC8-BD4A-94B3-AA53C027D642}" type="slidenum">
              <a:rPr lang="fr-FR" altLang="en-US" smtClean="0"/>
              <a:pPr>
                <a:defRPr/>
              </a:pPr>
              <a:t>90</a:t>
            </a:fld>
            <a:endParaRPr lang="fr-FR" alt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77776D-E93D-AB43-9E20-B2AA0FE7402C}"/>
              </a:ext>
            </a:extLst>
          </p:cNvPr>
          <p:cNvCxnSpPr/>
          <p:nvPr/>
        </p:nvCxnSpPr>
        <p:spPr bwMode="auto">
          <a:xfrm flipV="1">
            <a:off x="819150" y="3352800"/>
            <a:ext cx="663575" cy="409575"/>
          </a:xfrm>
          <a:prstGeom prst="straightConnector1">
            <a:avLst/>
          </a:pr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triangle"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FEBDB11-4413-9E4C-929D-19883B46C747}"/>
              </a:ext>
            </a:extLst>
          </p:cNvPr>
          <p:cNvSpPr txBox="1"/>
          <p:nvPr/>
        </p:nvSpPr>
        <p:spPr>
          <a:xfrm>
            <a:off x="139700" y="3668713"/>
            <a:ext cx="1930400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-128"/>
              </a:rPr>
              <a:t>bridge (40x21 m</a:t>
            </a:r>
            <a:r>
              <a:rPr lang="en-US" sz="1800" baseline="30000" dirty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-128"/>
              </a:rPr>
              <a:t>2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-128"/>
              </a:rPr>
              <a:t>, ~200 tons)</a:t>
            </a:r>
          </a:p>
          <a:p>
            <a:pPr algn="ctr">
              <a:defRPr/>
            </a:pP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+mn-lt"/>
                <a:ea typeface="ＭＳ Ｐゴシック" charset="-128"/>
              </a:rPr>
              <a:t>IHEP</a:t>
            </a:r>
          </a:p>
        </p:txBody>
      </p:sp>
      <p:cxnSp>
        <p:nvCxnSpPr>
          <p:cNvPr id="28692" name="Straight Arrow Connector 25">
            <a:extLst>
              <a:ext uri="{FF2B5EF4-FFF2-40B4-BE49-F238E27FC236}">
                <a16:creationId xmlns:a16="http://schemas.microsoft.com/office/drawing/2014/main" id="{DB07B688-4719-8B4A-B1D0-A2968CFFA3B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12938" y="3184525"/>
            <a:ext cx="1085850" cy="1520825"/>
          </a:xfrm>
          <a:prstGeom prst="straightConnector1">
            <a:avLst/>
          </a:prstGeom>
          <a:noFill/>
          <a:ln w="19050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36FA724-2B52-8442-BB8F-4E17C27CA508}"/>
              </a:ext>
            </a:extLst>
          </p:cNvPr>
          <p:cNvSpPr txBox="1"/>
          <p:nvPr/>
        </p:nvSpPr>
        <p:spPr>
          <a:xfrm>
            <a:off x="576263" y="4652963"/>
            <a:ext cx="19304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9900"/>
                </a:solidFill>
                <a:latin typeface="+mn-lt"/>
                <a:ea typeface="ＭＳ Ｐゴシック" charset="-128"/>
              </a:rPr>
              <a:t>TT mechanical support by JINR, drawings by IPHC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A34EFC8-56DD-5345-93E8-FD692F28D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F53CDD3-5E4F-664E-9D67-A7EC0CD13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1439783153"/>
      </p:ext>
    </p:extLst>
  </p:cSld>
  <p:clrMapOvr>
    <a:masterClrMapping/>
  </p:clrMapOvr>
  <p:transition spd="slow">
    <p:rand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АМАНоги-Траверса1 (1).JPG" descr="РАМАНоги-Траверса1 (1).JPG">
            <a:extLst>
              <a:ext uri="{FF2B5EF4-FFF2-40B4-BE49-F238E27FC236}">
                <a16:creationId xmlns:a16="http://schemas.microsoft.com/office/drawing/2014/main" id="{E2A3C80E-76A7-2243-9F22-BDD4D4A72B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596" y="2591882"/>
            <a:ext cx="2140624" cy="147806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3554" name="Image 6">
            <a:extLst>
              <a:ext uri="{FF2B5EF4-FFF2-40B4-BE49-F238E27FC236}">
                <a16:creationId xmlns:a16="http://schemas.microsoft.com/office/drawing/2014/main" id="{FB3A3DF5-B2ED-AF4D-BD86-6EA742CB6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6875" y="1058863"/>
            <a:ext cx="4937125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A1C7895E-D502-B240-9905-D486AD9C4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3" y="4165600"/>
            <a:ext cx="2511425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7" name="标题 1">
            <a:extLst>
              <a:ext uri="{FF2B5EF4-FFF2-40B4-BE49-F238E27FC236}">
                <a16:creationId xmlns:a16="http://schemas.microsoft.com/office/drawing/2014/main" id="{D0F57A0D-1553-F14D-9181-9531424C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8863"/>
          </a:xfrm>
        </p:spPr>
        <p:txBody>
          <a:bodyPr/>
          <a:lstStyle/>
          <a:p>
            <a:pPr>
              <a:defRPr/>
            </a:pPr>
            <a:r>
              <a:rPr lang="en-GB" altLang="zh-CN" dirty="0">
                <a:solidFill>
                  <a:srgbClr val="FF9900"/>
                </a:solidFill>
              </a:rPr>
              <a:t>Top Tracker mounting</a:t>
            </a:r>
            <a:br>
              <a:rPr lang="en-GB" altLang="zh-CN" dirty="0">
                <a:solidFill>
                  <a:srgbClr val="FF9900"/>
                </a:solidFill>
              </a:rPr>
            </a:br>
            <a:r>
              <a:rPr lang="en-GB" altLang="zh-CN" sz="3200" dirty="0">
                <a:solidFill>
                  <a:srgbClr val="FF9900"/>
                </a:solidFill>
              </a:rPr>
              <a:t>(during CD filling)</a:t>
            </a:r>
            <a:endParaRPr lang="en-GB" altLang="zh-CN" dirty="0">
              <a:solidFill>
                <a:srgbClr val="FF9900"/>
              </a:solidFill>
            </a:endParaRPr>
          </a:p>
        </p:txBody>
      </p:sp>
      <p:sp>
        <p:nvSpPr>
          <p:cNvPr id="34819" name="Espace réservé du numéro de diapositive 3">
            <a:extLst>
              <a:ext uri="{FF2B5EF4-FFF2-40B4-BE49-F238E27FC236}">
                <a16:creationId xmlns:a16="http://schemas.microsoft.com/office/drawing/2014/main" id="{E16831DD-5B1B-D142-82AC-E8A7A593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defRPr/>
            </a:pPr>
            <a:fld id="{1EF3C9FD-D3DF-7048-8547-73CDFA9E848E}" type="slidenum">
              <a:rPr lang="en-GB" altLang="zh-CN" sz="1100" smtClean="0">
                <a:solidFill>
                  <a:srgbClr val="000000"/>
                </a:solidFill>
                <a:latin typeface="+mn-lt"/>
              </a:rPr>
              <a:pPr>
                <a:defRPr/>
              </a:pPr>
              <a:t>91</a:t>
            </a:fld>
            <a:endParaRPr lang="en-GB" altLang="zh-CN" sz="11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0ACC9D-ED16-B046-90A2-98EA1E70D31F}"/>
              </a:ext>
            </a:extLst>
          </p:cNvPr>
          <p:cNvSpPr txBox="1"/>
          <p:nvPr/>
        </p:nvSpPr>
        <p:spPr>
          <a:xfrm>
            <a:off x="5916613" y="6080125"/>
            <a:ext cx="3048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dirty="0">
                <a:latin typeface="+mn-lt"/>
                <a:ea typeface="ＭＳ Ｐゴシック" charset="-128"/>
              </a:rPr>
              <a:t>area to mount the TT walls</a:t>
            </a:r>
          </a:p>
        </p:txBody>
      </p:sp>
      <p:cxnSp>
        <p:nvCxnSpPr>
          <p:cNvPr id="23561" name="Straight Arrow Connector 12">
            <a:extLst>
              <a:ext uri="{FF2B5EF4-FFF2-40B4-BE49-F238E27FC236}">
                <a16:creationId xmlns:a16="http://schemas.microsoft.com/office/drawing/2014/main" id="{BDE91382-AED8-F345-BD32-06EE3F00BE4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56088" y="4214813"/>
            <a:ext cx="1660525" cy="858837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2" name="Straight Arrow Connector 14">
            <a:extLst>
              <a:ext uri="{FF2B5EF4-FFF2-40B4-BE49-F238E27FC236}">
                <a16:creationId xmlns:a16="http://schemas.microsoft.com/office/drawing/2014/main" id="{25BA7EEC-884C-514C-9448-5051B902EEC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224338" y="4479925"/>
            <a:ext cx="3363912" cy="608013"/>
          </a:xfrm>
          <a:prstGeom prst="straightConnector1">
            <a:avLst/>
          </a:prstGeom>
          <a:noFill/>
          <a:ln w="19050">
            <a:solidFill>
              <a:srgbClr val="92D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6F9C429-D8AB-C34E-861B-8954F6D7E786}"/>
              </a:ext>
            </a:extLst>
          </p:cNvPr>
          <p:cNvSpPr txBox="1"/>
          <p:nvPr/>
        </p:nvSpPr>
        <p:spPr>
          <a:xfrm>
            <a:off x="2441575" y="4991100"/>
            <a:ext cx="2117725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dirty="0">
                <a:latin typeface="+mn-lt"/>
                <a:ea typeface="ＭＳ Ｐゴシック" charset="-128"/>
              </a:rPr>
              <a:t>walk paths to access the TT electronics</a:t>
            </a:r>
          </a:p>
        </p:txBody>
      </p:sp>
      <p:pic>
        <p:nvPicPr>
          <p:cNvPr id="23564" name="Picture 3">
            <a:extLst>
              <a:ext uri="{FF2B5EF4-FFF2-40B4-BE49-F238E27FC236}">
                <a16:creationId xmlns:a16="http://schemas.microsoft.com/office/drawing/2014/main" id="{32FFD993-B439-8949-8146-D1672D4C8C9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75" y="904875"/>
            <a:ext cx="3135313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FC2448-E9A3-8448-A010-CD94BE29D62A}"/>
              </a:ext>
            </a:extLst>
          </p:cNvPr>
          <p:cNvSpPr txBox="1"/>
          <p:nvPr/>
        </p:nvSpPr>
        <p:spPr>
          <a:xfrm>
            <a:off x="2865438" y="2466975"/>
            <a:ext cx="164782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200" dirty="0">
                <a:latin typeface="+mn-lt"/>
                <a:ea typeface="ＭＳ Ｐゴシック" charset="-128"/>
              </a:rPr>
              <a:t>supporting frame used during mounting and remaining after for final mounting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A2E53B5-8960-ED47-8211-E4917C1958FD}"/>
              </a:ext>
            </a:extLst>
          </p:cNvPr>
          <p:cNvCxnSpPr/>
          <p:nvPr/>
        </p:nvCxnSpPr>
        <p:spPr bwMode="auto">
          <a:xfrm flipH="1" flipV="1">
            <a:off x="3176588" y="2227263"/>
            <a:ext cx="285750" cy="282575"/>
          </a:xfrm>
          <a:prstGeom prst="straightConnector1">
            <a:avLst/>
          </a:pr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triangle"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264C8C-7D5C-5944-BF45-09266C1F87A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98688" y="3122613"/>
            <a:ext cx="1047750" cy="631825"/>
          </a:xfrm>
          <a:prstGeom prst="straightConnector1">
            <a:avLst/>
          </a:pr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triangle"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4F915D0-41CA-6543-9D1F-6E6572F502B3}"/>
              </a:ext>
            </a:extLst>
          </p:cNvPr>
          <p:cNvSpPr txBox="1"/>
          <p:nvPr/>
        </p:nvSpPr>
        <p:spPr>
          <a:xfrm>
            <a:off x="2628900" y="3725863"/>
            <a:ext cx="16478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200" dirty="0">
                <a:latin typeface="+mn-lt"/>
                <a:ea typeface="ＭＳ Ｐゴシック" charset="-128"/>
              </a:rPr>
              <a:t>auxiliary frame used during mounting and transportation</a:t>
            </a:r>
          </a:p>
          <a:p>
            <a:pPr>
              <a:defRPr/>
            </a:pPr>
            <a:r>
              <a:rPr lang="en-GB" sz="1200" dirty="0">
                <a:latin typeface="+mn-lt"/>
                <a:ea typeface="ＭＳ Ｐゴシック" charset="-128"/>
              </a:rPr>
              <a:t>(same for all walls)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1D06CA5-96D2-834F-97CF-F68569EF7763}"/>
              </a:ext>
            </a:extLst>
          </p:cNvPr>
          <p:cNvCxnSpPr/>
          <p:nvPr/>
        </p:nvCxnSpPr>
        <p:spPr bwMode="auto">
          <a:xfrm flipV="1">
            <a:off x="742950" y="2227263"/>
            <a:ext cx="300038" cy="92075"/>
          </a:xfrm>
          <a:prstGeom prst="straightConnector1">
            <a:avLst/>
          </a:pr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triangle"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F47E0A1-799F-CB40-94F7-5A9C592AA140}"/>
              </a:ext>
            </a:extLst>
          </p:cNvPr>
          <p:cNvSpPr txBox="1"/>
          <p:nvPr/>
        </p:nvSpPr>
        <p:spPr>
          <a:xfrm>
            <a:off x="46038" y="2187575"/>
            <a:ext cx="112553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200" dirty="0">
                <a:latin typeface="+mn-lt"/>
                <a:ea typeface="ＭＳ Ｐゴシック" charset="-128"/>
              </a:rPr>
              <a:t>used for positioning of TT end caps</a:t>
            </a:r>
          </a:p>
        </p:txBody>
      </p:sp>
      <p:pic>
        <p:nvPicPr>
          <p:cNvPr id="23571" name="Picture 8">
            <a:extLst>
              <a:ext uri="{FF2B5EF4-FFF2-40B4-BE49-F238E27FC236}">
                <a16:creationId xmlns:a16="http://schemas.microsoft.com/office/drawing/2014/main" id="{3CD4DFFD-4E0C-2846-B45D-8DA7373E5E3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3005482">
            <a:off x="7745412" y="4732338"/>
            <a:ext cx="855663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37EA75-CB81-DF44-B1C2-A08BE6423005}"/>
              </a:ext>
            </a:extLst>
          </p:cNvPr>
          <p:cNvCxnSpPr/>
          <p:nvPr/>
        </p:nvCxnSpPr>
        <p:spPr bwMode="auto">
          <a:xfrm flipV="1">
            <a:off x="7083425" y="5429250"/>
            <a:ext cx="844550" cy="717550"/>
          </a:xfrm>
          <a:prstGeom prst="straightConnector1">
            <a:avLst/>
          </a:pr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cxnSp>
      <p:sp>
        <p:nvSpPr>
          <p:cNvPr id="23573" name="Freeform 8">
            <a:extLst>
              <a:ext uri="{FF2B5EF4-FFF2-40B4-BE49-F238E27FC236}">
                <a16:creationId xmlns:a16="http://schemas.microsoft.com/office/drawing/2014/main" id="{D2C2243C-6CB9-CA45-8E11-B7A6F4C613BD}"/>
              </a:ext>
            </a:extLst>
          </p:cNvPr>
          <p:cNvSpPr>
            <a:spLocks/>
          </p:cNvSpPr>
          <p:nvPr/>
        </p:nvSpPr>
        <p:spPr bwMode="auto">
          <a:xfrm>
            <a:off x="7202488" y="1874838"/>
            <a:ext cx="1266825" cy="3287712"/>
          </a:xfrm>
          <a:custGeom>
            <a:avLst/>
            <a:gdLst>
              <a:gd name="T0" fmla="*/ 868 w 2202068"/>
              <a:gd name="T1" fmla="*/ 2989674 h 3311913"/>
              <a:gd name="T2" fmla="*/ 931 w 2202068"/>
              <a:gd name="T3" fmla="*/ 1429407 h 3311913"/>
              <a:gd name="T4" fmla="*/ 485 w 2202068"/>
              <a:gd name="T5" fmla="*/ 392582 h 3311913"/>
              <a:gd name="T6" fmla="*/ 0 w 2202068"/>
              <a:gd name="T7" fmla="*/ 0 h 3311913"/>
              <a:gd name="T8" fmla="*/ 0 w 2202068"/>
              <a:gd name="T9" fmla="*/ 0 h 33119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2068" h="3311913">
                <a:moveTo>
                  <a:pt x="1996069" y="3311913"/>
                </a:moveTo>
                <a:cubicBezTo>
                  <a:pt x="2141964" y="2687445"/>
                  <a:pt x="2287860" y="2062977"/>
                  <a:pt x="2141035" y="1583474"/>
                </a:cubicBezTo>
                <a:cubicBezTo>
                  <a:pt x="1994210" y="1103971"/>
                  <a:pt x="1471961" y="698810"/>
                  <a:pt x="1115122" y="434898"/>
                </a:cubicBezTo>
                <a:cubicBezTo>
                  <a:pt x="758283" y="170986"/>
                  <a:pt x="0" y="0"/>
                  <a:pt x="0" y="0"/>
                </a:cubicBezTo>
              </a:path>
            </a:pathLst>
          </a:custGeom>
          <a:noFill/>
          <a:ln w="28575">
            <a:solidFill>
              <a:srgbClr val="FFC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grpSp>
        <p:nvGrpSpPr>
          <p:cNvPr id="23574" name="Group 31">
            <a:extLst>
              <a:ext uri="{FF2B5EF4-FFF2-40B4-BE49-F238E27FC236}">
                <a16:creationId xmlns:a16="http://schemas.microsoft.com/office/drawing/2014/main" id="{789E1B14-6D49-2942-8992-4F350399909A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5060950"/>
            <a:ext cx="1465263" cy="460375"/>
            <a:chOff x="564490" y="1198180"/>
            <a:chExt cx="1800338" cy="662151"/>
          </a:xfrm>
        </p:grpSpPr>
        <p:sp>
          <p:nvSpPr>
            <p:cNvPr id="23579" name="Rectangle 32">
              <a:extLst>
                <a:ext uri="{FF2B5EF4-FFF2-40B4-BE49-F238E27FC236}">
                  <a16:creationId xmlns:a16="http://schemas.microsoft.com/office/drawing/2014/main" id="{4FAD1661-9CC5-A24F-B13C-72D1B7EB2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490" y="1198180"/>
              <a:ext cx="1800338" cy="662151"/>
            </a:xfrm>
            <a:prstGeom prst="rect">
              <a:avLst/>
            </a:prstGeom>
            <a:noFill/>
            <a:ln w="28575">
              <a:solidFill>
                <a:srgbClr val="1C1C1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0066FF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>
                <a:buFontTx/>
                <a:buChar char="•"/>
              </a:pPr>
              <a:endParaRPr lang="en-US" alt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97DB204-7E42-0D49-9EA6-0C19E5B4BAF8}"/>
                </a:ext>
              </a:extLst>
            </p:cNvPr>
            <p:cNvCxnSpPr/>
            <p:nvPr/>
          </p:nvCxnSpPr>
          <p:spPr bwMode="auto">
            <a:xfrm>
              <a:off x="564490" y="1529256"/>
              <a:ext cx="1800338" cy="0"/>
            </a:xfrm>
            <a:prstGeom prst="line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2EC0418-93FE-084B-A371-1B0132828535}"/>
                </a:ext>
              </a:extLst>
            </p:cNvPr>
            <p:cNvCxnSpPr/>
            <p:nvPr/>
          </p:nvCxnSpPr>
          <p:spPr bwMode="auto">
            <a:xfrm>
              <a:off x="1176956" y="1198180"/>
              <a:ext cx="0" cy="662151"/>
            </a:xfrm>
            <a:prstGeom prst="line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DC15A4B-F703-7E4E-919E-6035DC9BE66F}"/>
                </a:ext>
              </a:extLst>
            </p:cNvPr>
            <p:cNvCxnSpPr/>
            <p:nvPr/>
          </p:nvCxnSpPr>
          <p:spPr bwMode="auto">
            <a:xfrm>
              <a:off x="1766015" y="1198180"/>
              <a:ext cx="0" cy="662151"/>
            </a:xfrm>
            <a:prstGeom prst="line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A7F41C4-224F-4141-A508-C59922BE39F6}"/>
                </a:ext>
              </a:extLst>
            </p:cNvPr>
            <p:cNvCxnSpPr/>
            <p:nvPr/>
          </p:nvCxnSpPr>
          <p:spPr bwMode="auto">
            <a:xfrm>
              <a:off x="1481238" y="1198180"/>
              <a:ext cx="0" cy="662151"/>
            </a:xfrm>
            <a:prstGeom prst="line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E0BA001-82CD-6D46-B982-6042E43CCB87}"/>
                </a:ext>
              </a:extLst>
            </p:cNvPr>
            <p:cNvCxnSpPr/>
            <p:nvPr/>
          </p:nvCxnSpPr>
          <p:spPr bwMode="auto">
            <a:xfrm>
              <a:off x="884377" y="1198180"/>
              <a:ext cx="0" cy="662151"/>
            </a:xfrm>
            <a:prstGeom prst="line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BAD0325-23EE-5443-B503-035197C3ED8A}"/>
                </a:ext>
              </a:extLst>
            </p:cNvPr>
            <p:cNvCxnSpPr/>
            <p:nvPr/>
          </p:nvCxnSpPr>
          <p:spPr bwMode="auto">
            <a:xfrm>
              <a:off x="2070298" y="1198180"/>
              <a:ext cx="0" cy="662151"/>
            </a:xfrm>
            <a:prstGeom prst="line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headEnd type="none" w="med" len="med"/>
              <a:tailEnd type="none" w="med" len="med"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cxnSp>
      </p:grpSp>
      <p:sp>
        <p:nvSpPr>
          <p:cNvPr id="23575" name="Freeform 40">
            <a:extLst>
              <a:ext uri="{FF2B5EF4-FFF2-40B4-BE49-F238E27FC236}">
                <a16:creationId xmlns:a16="http://schemas.microsoft.com/office/drawing/2014/main" id="{856F8163-E08A-B646-903D-C9AA0F15FC67}"/>
              </a:ext>
            </a:extLst>
          </p:cNvPr>
          <p:cNvSpPr>
            <a:spLocks/>
          </p:cNvSpPr>
          <p:nvPr/>
        </p:nvSpPr>
        <p:spPr bwMode="auto">
          <a:xfrm rot="20613728" flipH="1">
            <a:off x="5969000" y="1884363"/>
            <a:ext cx="936625" cy="3440112"/>
          </a:xfrm>
          <a:custGeom>
            <a:avLst/>
            <a:gdLst>
              <a:gd name="T0" fmla="*/ 13 w 2202068"/>
              <a:gd name="T1" fmla="*/ 5634094 h 3311913"/>
              <a:gd name="T2" fmla="*/ 14 w 2202068"/>
              <a:gd name="T3" fmla="*/ 2693742 h 3311913"/>
              <a:gd name="T4" fmla="*/ 7 w 2202068"/>
              <a:gd name="T5" fmla="*/ 739833 h 3311913"/>
              <a:gd name="T6" fmla="*/ 0 w 2202068"/>
              <a:gd name="T7" fmla="*/ 0 h 3311913"/>
              <a:gd name="T8" fmla="*/ 0 w 2202068"/>
              <a:gd name="T9" fmla="*/ 0 h 33119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02068" h="3311913">
                <a:moveTo>
                  <a:pt x="1996069" y="3311913"/>
                </a:moveTo>
                <a:cubicBezTo>
                  <a:pt x="2141964" y="2687445"/>
                  <a:pt x="2287860" y="2062977"/>
                  <a:pt x="2141035" y="1583474"/>
                </a:cubicBezTo>
                <a:cubicBezTo>
                  <a:pt x="1994210" y="1103971"/>
                  <a:pt x="1471961" y="698810"/>
                  <a:pt x="1115122" y="434898"/>
                </a:cubicBezTo>
                <a:cubicBezTo>
                  <a:pt x="758283" y="170986"/>
                  <a:pt x="0" y="0"/>
                  <a:pt x="0" y="0"/>
                </a:cubicBezTo>
              </a:path>
            </a:pathLst>
          </a:custGeom>
          <a:noFill/>
          <a:ln w="28575">
            <a:solidFill>
              <a:srgbClr val="00B0F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5383" name="Rectangle 2">
            <a:extLst>
              <a:ext uri="{FF2B5EF4-FFF2-40B4-BE49-F238E27FC236}">
                <a16:creationId xmlns:a16="http://schemas.microsoft.com/office/drawing/2014/main" id="{41DDA175-6CE9-8641-9F42-68E2635B9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8" y="5815013"/>
            <a:ext cx="3740150" cy="8302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altLang="en-US" sz="2400" b="1" dirty="0">
                <a:latin typeface="+mn-lt"/>
              </a:rPr>
              <a:t>~6 months in total for mounting the TT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6E835D-3B60-9A47-9F79-06F0F43A0C61}"/>
              </a:ext>
            </a:extLst>
          </p:cNvPr>
          <p:cNvSpPr txBox="1"/>
          <p:nvPr/>
        </p:nvSpPr>
        <p:spPr>
          <a:xfrm>
            <a:off x="1504950" y="5176838"/>
            <a:ext cx="869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srgbClr val="FFFF00"/>
                </a:solidFill>
                <a:latin typeface="+mn-lt"/>
                <a:ea typeface="ＭＳ Ｐゴシック" charset="-128"/>
              </a:rPr>
              <a:t>Dubna</a:t>
            </a:r>
            <a:endParaRPr lang="en-GB" sz="2000" dirty="0">
              <a:solidFill>
                <a:srgbClr val="FFFF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5F88F8-F6F9-D040-BA6B-9B31EE05BFF1}"/>
              </a:ext>
            </a:extLst>
          </p:cNvPr>
          <p:cNvSpPr txBox="1"/>
          <p:nvPr/>
        </p:nvSpPr>
        <p:spPr>
          <a:xfrm>
            <a:off x="5249863" y="5259388"/>
            <a:ext cx="18954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rgbClr val="FFC000"/>
                </a:solidFill>
                <a:latin typeface="+mn-lt"/>
              </a:rPr>
              <a:t>Supporting frames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592AD3-0FD4-3348-BF67-34D6A7340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8906923-9112-9143-A06B-F2C1DB80F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784998990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标题 1">
            <a:extLst>
              <a:ext uri="{FF2B5EF4-FFF2-40B4-BE49-F238E27FC236}">
                <a16:creationId xmlns:a16="http://schemas.microsoft.com/office/drawing/2014/main" id="{D0F57A0D-1553-F14D-9181-9531424C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77462"/>
          </a:xfrm>
        </p:spPr>
        <p:txBody>
          <a:bodyPr/>
          <a:lstStyle/>
          <a:p>
            <a:pPr>
              <a:defRPr/>
            </a:pPr>
            <a:r>
              <a:rPr lang="en-GB" altLang="zh-CN" dirty="0">
                <a:solidFill>
                  <a:srgbClr val="FF9900"/>
                </a:solidFill>
              </a:rPr>
              <a:t>TT mechanical structure</a:t>
            </a:r>
          </a:p>
        </p:txBody>
      </p:sp>
      <p:sp>
        <p:nvSpPr>
          <p:cNvPr id="34819" name="Espace réservé du numéro de diapositive 3">
            <a:extLst>
              <a:ext uri="{FF2B5EF4-FFF2-40B4-BE49-F238E27FC236}">
                <a16:creationId xmlns:a16="http://schemas.microsoft.com/office/drawing/2014/main" id="{E16831DD-5B1B-D142-82AC-E8A7A593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1pPr>
            <a:lvl2pPr marL="742950" indent="-28575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2pPr>
            <a:lvl3pPr marL="1143000" indent="-2286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3pPr>
            <a:lvl4pPr marL="1600200" indent="-2286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4pPr>
            <a:lvl5pPr marL="2057400" indent="-228600"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4000">
                <a:solidFill>
                  <a:srgbClr val="0066FF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>
              <a:defRPr/>
            </a:pPr>
            <a:fld id="{56DF268F-03F2-8644-A88B-48704095274C}" type="slidenum">
              <a:rPr lang="en-GB" altLang="zh-CN" sz="1100" smtClean="0">
                <a:solidFill>
                  <a:srgbClr val="000000"/>
                </a:solidFill>
                <a:latin typeface="+mn-lt"/>
              </a:rPr>
              <a:pPr>
                <a:defRPr/>
              </a:pPr>
              <a:t>92</a:t>
            </a:fld>
            <a:endParaRPr lang="en-GB" altLang="zh-CN" sz="110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7" name="Снимок экрана 2018-01-17 в 17.14.28.png" descr="Снимок экрана 2018-01-17 в 17.14.28.png">
            <a:extLst>
              <a:ext uri="{FF2B5EF4-FFF2-40B4-BE49-F238E27FC236}">
                <a16:creationId xmlns:a16="http://schemas.microsoft.com/office/drawing/2014/main" id="{D9F380C0-9A14-ED4F-B28F-2231C21421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34" y="1024622"/>
            <a:ext cx="7467566" cy="2051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РАМАНоги-Траверса1 (1).JPG" descr="РАМАНоги-Траверса1 (1).JPG">
            <a:extLst>
              <a:ext uri="{FF2B5EF4-FFF2-40B4-BE49-F238E27FC236}">
                <a16:creationId xmlns:a16="http://schemas.microsoft.com/office/drawing/2014/main" id="{F0817F80-762A-EA43-88CF-6284DD40D3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07671"/>
            <a:ext cx="4357823" cy="1655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4222D-4968-2A43-AEEF-0235AA20E2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189" y="3705769"/>
            <a:ext cx="4473438" cy="2514640"/>
          </a:xfrm>
          <a:prstGeom prst="rect">
            <a:avLst/>
          </a:prstGeom>
        </p:spPr>
      </p:pic>
      <p:sp>
        <p:nvSpPr>
          <p:cNvPr id="6" name="Bent Arrow 5">
            <a:extLst>
              <a:ext uri="{FF2B5EF4-FFF2-40B4-BE49-F238E27FC236}">
                <a16:creationId xmlns:a16="http://schemas.microsoft.com/office/drawing/2014/main" id="{48B28134-380D-A949-9655-9D61E92D4AFD}"/>
              </a:ext>
            </a:extLst>
          </p:cNvPr>
          <p:cNvSpPr/>
          <p:nvPr/>
        </p:nvSpPr>
        <p:spPr bwMode="auto">
          <a:xfrm flipV="1">
            <a:off x="3048000" y="4795873"/>
            <a:ext cx="788276" cy="662152"/>
          </a:xfrm>
          <a:prstGeom prst="bentArrow">
            <a:avLst/>
          </a:prstGeom>
          <a:solidFill>
            <a:srgbClr val="0070C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8794A1-1D8D-4B45-8284-927E00016C3F}"/>
              </a:ext>
            </a:extLst>
          </p:cNvPr>
          <p:cNvSpPr txBox="1"/>
          <p:nvPr/>
        </p:nvSpPr>
        <p:spPr>
          <a:xfrm>
            <a:off x="235109" y="5636459"/>
            <a:ext cx="3887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GB" sz="2000" dirty="0">
                <a:latin typeface="+mn-lt"/>
              </a:rPr>
              <a:t>From the drawings to the realisation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7149AD-5ED0-DD4B-9C09-E0F8C32E21D1}"/>
              </a:ext>
            </a:extLst>
          </p:cNvPr>
          <p:cNvSpPr txBox="1"/>
          <p:nvPr/>
        </p:nvSpPr>
        <p:spPr>
          <a:xfrm>
            <a:off x="4429410" y="2997883"/>
            <a:ext cx="4264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>
                <a:latin typeface="+mn-lt"/>
              </a:rPr>
              <a:t>TT wall transportation tool to be used during mounting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CDD01E-20ED-9C4F-8878-FF1B2317C709}"/>
              </a:ext>
            </a:extLst>
          </p:cNvPr>
          <p:cNvSpPr txBox="1"/>
          <p:nvPr/>
        </p:nvSpPr>
        <p:spPr>
          <a:xfrm>
            <a:off x="6121577" y="670679"/>
            <a:ext cx="2906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dirty="0">
                <a:latin typeface="+mn-lt"/>
              </a:rPr>
              <a:t>3 more compact TT layers on top of the chimney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B72DEE-6C75-3B48-A3BC-78030DD23377}"/>
              </a:ext>
            </a:extLst>
          </p:cNvPr>
          <p:cNvCxnSpPr>
            <a:stCxn id="14" idx="1"/>
          </p:cNvCxnSpPr>
          <p:nvPr/>
        </p:nvCxnSpPr>
        <p:spPr bwMode="auto">
          <a:xfrm flipH="1">
            <a:off x="4834759" y="1024622"/>
            <a:ext cx="1286818" cy="268150"/>
          </a:xfrm>
          <a:prstGeom prst="straightConnector1">
            <a:avLst/>
          </a:prstGeom>
          <a:noFill/>
          <a:ln w="19050">
            <a:solidFill>
              <a:schemeClr val="accent2">
                <a:lumMod val="75000"/>
              </a:schemeClr>
            </a:solidFill>
            <a:headEnd type="none" w="med" len="med"/>
            <a:tailEnd type="triangle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107763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1CEED0E-01DC-8C41-97CB-D9FEAB4CA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F89C58D-C811-D941-9FC7-E1D7A4653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976259459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sz="40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Conclusions</a:t>
            </a:r>
            <a:endParaRPr lang="en-US" sz="40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094D8-6B93-5F43-91D0-47605BC33AF2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73733" name="Rectangle 5"/>
          <p:cNvSpPr>
            <a:spLocks/>
          </p:cNvSpPr>
          <p:nvPr/>
        </p:nvSpPr>
        <p:spPr bwMode="auto">
          <a:xfrm>
            <a:off x="4111625" y="963613"/>
            <a:ext cx="2328863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latin typeface="Comic Sans MS Bold" charset="0"/>
                <a:ea typeface="ＭＳ Ｐゴシック" charset="0"/>
                <a:cs typeface="Comic Sans MS Bold" charset="0"/>
                <a:sym typeface="Comic Sans MS Bold" charset="0"/>
              </a:rPr>
              <a:t>neutrino oscillations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89354" y="1121072"/>
            <a:ext cx="896780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Reactor experiments allowed the </a:t>
            </a:r>
            <a:r>
              <a:rPr lang="el-GR" sz="2000" dirty="0">
                <a:latin typeface="Times New Roman"/>
                <a:cs typeface="Times New Roman"/>
              </a:rPr>
              <a:t>θ</a:t>
            </a:r>
            <a:r>
              <a:rPr lang="en-US" sz="2000" baseline="-25000" dirty="0">
                <a:latin typeface="Times New Roman"/>
                <a:cs typeface="Times New Roman"/>
              </a:rPr>
              <a:t>13</a:t>
            </a:r>
            <a:r>
              <a:rPr lang="en-US" sz="2000" dirty="0">
                <a:latin typeface="Times New Roman"/>
                <a:cs typeface="Times New Roman"/>
              </a:rPr>
              <a:t> measurement and opened now the door to: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neutrino Mass Hierarchy determination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observation of a possible CP violation in the lepton sector using conventional neutrino beams.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Present projects (mainly NO</a:t>
            </a:r>
            <a:r>
              <a:rPr lang="el-GR" sz="2000" dirty="0">
                <a:latin typeface="Times New Roman"/>
                <a:cs typeface="Times New Roman"/>
              </a:rPr>
              <a:t>ν</a:t>
            </a:r>
            <a:r>
              <a:rPr lang="en-US" sz="2000" dirty="0">
                <a:latin typeface="Times New Roman"/>
                <a:cs typeface="Times New Roman"/>
              </a:rPr>
              <a:t>A and T2K) will give some indications on MH.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Atmospheric neutrinos are very useful for MH (projects still to be approved)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New Medium baseline large volume reactor experiments will very probably solve the Mass Hierarchy problem during the next 10 years:</a:t>
            </a: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High energy resolution is needed.</a:t>
            </a:r>
            <a:endParaRPr lang="en-GB" sz="2000" dirty="0">
              <a:latin typeface="Times New Roman"/>
              <a:cs typeface="Times New Roman"/>
            </a:endParaRPr>
          </a:p>
          <a:p>
            <a:pPr marL="742950" lvl="1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JUNO:</a:t>
            </a: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Under construction in China (data by 2021)</a:t>
            </a: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Accurate measurement of neutrino oscillation parameters</a:t>
            </a: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Solar and atmospheric neutrinos</a:t>
            </a: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/>
              <a:t>Super nova neutrinos</a:t>
            </a:r>
          </a:p>
          <a:p>
            <a:pPr marL="1200150" lvl="2" indent="-285750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Geo-neutrinos.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FE5250-5B93-464B-A07B-2512DFBA3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E130CF-D476-4741-852F-0214D33FF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474464340"/>
      </p:ext>
    </p:extLst>
  </p:cSld>
  <p:clrMapOvr>
    <a:masterClrMapping/>
  </p:clrMapOvr>
  <p:transition spd="med">
    <p:fade thruBlk="1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Open Ques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Open Questions</a:t>
            </a:r>
          </a:p>
        </p:txBody>
      </p:sp>
      <p:sp>
        <p:nvSpPr>
          <p:cNvPr id="74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94</a:t>
            </a:fld>
            <a:endParaRPr/>
          </a:p>
        </p:txBody>
      </p:sp>
      <p:pic>
        <p:nvPicPr>
          <p:cNvPr id="746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152594"/>
            <a:ext cx="9131420" cy="5141388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TextBox 8"/>
          <p:cNvSpPr txBox="1"/>
          <p:nvPr/>
        </p:nvSpPr>
        <p:spPr>
          <a:xfrm>
            <a:off x="229476" y="1590974"/>
            <a:ext cx="7831595" cy="3409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57175" marR="0" indent="-257175">
              <a:spcBef>
                <a:spcPts val="2600"/>
              </a:spcBef>
              <a:buClrTx/>
              <a:buSzPct val="100000"/>
              <a:buChar char="•"/>
              <a:defRPr>
                <a:solidFill>
                  <a:srgbClr val="FFFF00"/>
                </a:solidFill>
                <a:uFillTx/>
              </a:defRPr>
            </a:pPr>
            <a:r>
              <a:t>Mass hierarchy: normal or inverted?</a:t>
            </a:r>
            <a:endParaRPr sz="2400" b="1"/>
          </a:p>
          <a:p>
            <a:pPr marL="342900" marR="0" indent="-342900">
              <a:spcBef>
                <a:spcPts val="2600"/>
              </a:spcBef>
              <a:buClrTx/>
              <a:buSzPct val="100000"/>
              <a:buChar char="•"/>
              <a:defRPr>
                <a:solidFill>
                  <a:srgbClr val="FFFF00"/>
                </a:solidFill>
                <a:uFillTx/>
              </a:defRPr>
            </a:pPr>
            <a:r>
              <a:rPr sz="2400" b="1"/>
              <a:t>CP </a:t>
            </a:r>
            <a:r>
              <a:t>Violation in the leptonic sector?</a:t>
            </a:r>
          </a:p>
          <a:p>
            <a:pPr marL="257175" marR="0" indent="-257175">
              <a:spcBef>
                <a:spcPts val="2600"/>
              </a:spcBef>
              <a:buClrTx/>
              <a:buSzPct val="100000"/>
              <a:buChar char="•"/>
              <a:defRPr>
                <a:solidFill>
                  <a:srgbClr val="FFFF00"/>
                </a:solidFill>
                <a:uFillTx/>
              </a:defRPr>
            </a:pPr>
            <a:r>
              <a:t>Are neutrinos their own anti-particle (Dirac or Majorana)?</a:t>
            </a:r>
          </a:p>
          <a:p>
            <a:pPr marL="257175" marR="0" indent="-257175">
              <a:spcBef>
                <a:spcPts val="2600"/>
              </a:spcBef>
              <a:buClrTx/>
              <a:buSzPct val="100000"/>
              <a:buChar char="•"/>
              <a:defRPr>
                <a:solidFill>
                  <a:srgbClr val="FFFF00"/>
                </a:solidFill>
                <a:uFillTx/>
              </a:defRPr>
            </a:pPr>
            <a:r>
              <a:t>How many neutrino families?  Are there sterile neutrinos? </a:t>
            </a:r>
          </a:p>
          <a:p>
            <a:pPr marL="257175" marR="0" indent="-257175">
              <a:spcBef>
                <a:spcPts val="2600"/>
              </a:spcBef>
              <a:buClrTx/>
              <a:buSzPct val="100000"/>
              <a:buChar char="•"/>
              <a:defRPr>
                <a:solidFill>
                  <a:srgbClr val="FFFF00"/>
                </a:solidFill>
                <a:uFillTx/>
              </a:defRPr>
            </a:pPr>
            <a:r>
              <a:t>What is the absolue neutrino mass scale?</a:t>
            </a:r>
          </a:p>
          <a:p>
            <a:pPr marL="257175" marR="0" indent="-257175">
              <a:spcBef>
                <a:spcPts val="2600"/>
              </a:spcBef>
              <a:buClrTx/>
              <a:buSzPct val="100000"/>
              <a:buChar char="•"/>
              <a:defRPr b="1">
                <a:solidFill>
                  <a:srgbClr val="FFFF00"/>
                </a:solidFill>
                <a:uFillTx/>
              </a:defRPr>
            </a:pPr>
            <a:r>
              <a:t>What is the neutrino rôle in the Universe evolution?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A36E0F4-B16C-CC49-8CE8-92A18BCD6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928E8A-264F-3443-A92D-7BC18A8F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400140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390072" y="1779373"/>
            <a:ext cx="8047211" cy="1143000"/>
          </a:xfrm>
          <a:ln/>
        </p:spPr>
        <p:txBody>
          <a:bodyPr rIns="132080">
            <a:normAutofit fontScale="90000"/>
          </a:bodyPr>
          <a:lstStyle/>
          <a:p>
            <a:r>
              <a:rPr lang="en-US" sz="8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Backup</a:t>
            </a:r>
            <a:endParaRPr lang="en-US" sz="8800" dirty="0">
              <a:solidFill>
                <a:srgbClr val="FF7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094D8-6B93-5F43-91D0-47605BC33AF2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01C70-6295-3144-9240-04BF304A6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82C18-3B70-3147-B32B-0CEE359C2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4251633987"/>
      </p:ext>
    </p:extLst>
  </p:cSld>
  <p:clrMapOvr>
    <a:masterClrMapping/>
  </p:clrMapOvr>
  <p:transition spd="med">
    <p:fade thruBlk="1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4408" y="0"/>
            <a:ext cx="8047211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Double beta decay</a:t>
            </a:r>
            <a:endParaRPr lang="en-GB" sz="2800" dirty="0">
              <a:solidFill>
                <a:srgbClr val="008000"/>
              </a:solidFill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EB9C65-7665-A54F-8CC7-36F53A6B52DB}" type="slidenum">
              <a:rPr lang="en-GB" smtClean="0">
                <a:solidFill>
                  <a:srgbClr val="000000"/>
                </a:solidFill>
                <a:latin typeface="Times New Roman"/>
              </a:rPr>
              <a:pPr>
                <a:defRPr/>
              </a:pPr>
              <a:t>96</a:t>
            </a:fld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81" y="1387519"/>
            <a:ext cx="7696211" cy="501293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7697" y="1031920"/>
            <a:ext cx="3055697" cy="218264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FB2222C-CEF1-7145-8E27-848ABE0D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EDC52F4-0A0C-EC45-92E3-4FBA268C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65358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Seo_RENO_NuTel2015 3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40"/>
          <a:stretch/>
        </p:blipFill>
        <p:spPr>
          <a:xfrm>
            <a:off x="3845019" y="825250"/>
            <a:ext cx="5298981" cy="3893365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>
                <a:solidFill>
                  <a:srgbClr val="FF7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Present results</a:t>
            </a:r>
            <a:endParaRPr lang="en-US" sz="4800" dirty="0"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97</a:t>
            </a:fld>
            <a:endParaRPr lang="en-GB" noProof="0"/>
          </a:p>
        </p:txBody>
      </p:sp>
      <p:sp>
        <p:nvSpPr>
          <p:cNvPr id="23" name="ZoneTexte 22"/>
          <p:cNvSpPr txBox="1"/>
          <p:nvPr/>
        </p:nvSpPr>
        <p:spPr>
          <a:xfrm>
            <a:off x="7693087" y="499570"/>
            <a:ext cx="110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(NuTel2015)</a:t>
            </a:r>
          </a:p>
        </p:txBody>
      </p:sp>
      <p:pic>
        <p:nvPicPr>
          <p:cNvPr id="13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" y="1132676"/>
            <a:ext cx="3688490" cy="279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èche droite rayée 6"/>
          <p:cNvSpPr/>
          <p:nvPr/>
        </p:nvSpPr>
        <p:spPr>
          <a:xfrm>
            <a:off x="3218827" y="2228409"/>
            <a:ext cx="1006784" cy="446234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Objet 14"/>
          <p:cNvGraphicFramePr>
            <a:graphicFrameLocks noChangeAspect="1"/>
          </p:cNvGraphicFramePr>
          <p:nvPr>
            <p:extLst/>
          </p:nvPr>
        </p:nvGraphicFramePr>
        <p:xfrm>
          <a:off x="626853" y="4103302"/>
          <a:ext cx="26828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4" name="Equation" r:id="rId6" imgW="1511300" imgH="228600" progId="Equation.DSMT4">
                  <p:embed/>
                </p:oleObj>
              </mc:Choice>
              <mc:Fallback>
                <p:oleObj name="Equation" r:id="rId6" imgW="1511300" imgH="228600" progId="Equation.DSMT4">
                  <p:embed/>
                  <p:pic>
                    <p:nvPicPr>
                      <p:cNvPr id="15" name="Objet 1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6853" y="4103302"/>
                        <a:ext cx="2682875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ag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" y="4509702"/>
            <a:ext cx="4159317" cy="234278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975" y="4718616"/>
            <a:ext cx="3479703" cy="2098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4523" y="6126939"/>
            <a:ext cx="1461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arXiv:1505.03456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A6B40EC-6F11-C04F-A5D7-CE67CA674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8A0F547-E7B6-734D-96BD-DD31D06B4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09686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1094407" y="0"/>
            <a:ext cx="8047211" cy="762000"/>
          </a:xfrm>
          <a:ln/>
          <a:effectLst>
            <a:outerShdw blurRad="12700" dist="38099" dir="2700000" algn="ctr" rotWithShape="0">
              <a:srgbClr val="C0C0C0">
                <a:alpha val="74998"/>
              </a:srgbClr>
            </a:outerShdw>
          </a:effectLst>
        </p:spPr>
        <p:txBody>
          <a:bodyPr rIns="132080">
            <a:normAutofit fontScale="90000"/>
          </a:bodyPr>
          <a:lstStyle/>
          <a:p>
            <a:r>
              <a:rPr lang="en-US" sz="5200" dirty="0">
                <a:solidFill>
                  <a:srgbClr val="FF7F00"/>
                </a:solidFill>
                <a:latin typeface="Times New Roman" charset="0"/>
                <a:cs typeface="Times New Roman" charset="0"/>
                <a:sym typeface="Times New Roman" charset="0"/>
              </a:rPr>
              <a:t>T2K (θ</a:t>
            </a:r>
            <a:r>
              <a:rPr lang="en-US" sz="5200" baseline="-6000" dirty="0">
                <a:solidFill>
                  <a:srgbClr val="FF7F00"/>
                </a:solidFill>
                <a:latin typeface="Times New Roman" charset="0"/>
                <a:cs typeface="Times New Roman" charset="0"/>
                <a:sym typeface="Times New Roman" charset="0"/>
              </a:rPr>
              <a:t>13</a:t>
            </a:r>
            <a:r>
              <a:rPr lang="en-US" sz="5200" dirty="0">
                <a:solidFill>
                  <a:srgbClr val="FF7F00"/>
                </a:solidFill>
                <a:latin typeface="Times New Roman" charset="0"/>
                <a:cs typeface="Times New Roman" charset="0"/>
                <a:sym typeface="Times New Roman" charset="0"/>
              </a:rPr>
              <a:t> on accelerators)</a:t>
            </a:r>
            <a:endParaRPr lang="en-US" sz="5200" dirty="0">
              <a:solidFill>
                <a:srgbClr val="FF7F00"/>
              </a:solidFill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0748-447F-7543-8577-F1C79459C337}" type="slidenum">
              <a:rPr lang="en-US"/>
              <a:pPr/>
              <a:t>98</a:t>
            </a:fld>
            <a:endParaRPr lang="en-US"/>
          </a:p>
        </p:txBody>
      </p:sp>
      <p:pic>
        <p:nvPicPr>
          <p:cNvPr id="6042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225" y="3789363"/>
            <a:ext cx="4673600" cy="2768600"/>
          </a:xfrm>
          <a:prstGeom prst="rect">
            <a:avLst/>
          </a:prstGeom>
          <a:noFill/>
          <a:ln w="1587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Rectangle 5"/>
          <p:cNvSpPr>
            <a:spLocks/>
          </p:cNvSpPr>
          <p:nvPr/>
        </p:nvSpPr>
        <p:spPr bwMode="auto">
          <a:xfrm>
            <a:off x="170934" y="2603500"/>
            <a:ext cx="3454644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Very intense proton beam (0.75 MW nominal power, 30 GeV)</a:t>
            </a:r>
          </a:p>
          <a:p>
            <a:pPr marL="39688"/>
            <a:r>
              <a:rPr lang="en-US" sz="1800" dirty="0">
                <a:solidFill>
                  <a:srgbClr val="CC0000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Off-axis</a:t>
            </a: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(2</a:t>
            </a:r>
            <a:r>
              <a:rPr lang="en-US" dirty="0">
                <a:ea typeface="ＭＳ Ｐゴシック" charset="0"/>
                <a:cs typeface="Arial" charset="0"/>
              </a:rPr>
              <a:t>.5</a:t>
            </a: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deg.)</a:t>
            </a:r>
          </a:p>
          <a:p>
            <a:pPr marL="39688"/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&lt; </a:t>
            </a:r>
            <a:r>
              <a:rPr lang="en-US" sz="1800" dirty="0">
                <a:solidFill>
                  <a:schemeClr val="tx1"/>
                </a:solidFill>
                <a:latin typeface="Arial Italic" charset="0"/>
                <a:ea typeface="ＭＳ Ｐゴシック" charset="0"/>
                <a:cs typeface="Arial Italic" charset="0"/>
                <a:sym typeface="Arial Italic" charset="0"/>
              </a:rPr>
              <a:t>E</a:t>
            </a:r>
            <a:r>
              <a:rPr lang="en-US" sz="1800" dirty="0">
                <a:solidFill>
                  <a:schemeClr val="tx1"/>
                </a:solidFill>
                <a:ea typeface="ＭＳ Ｐゴシック" charset="0"/>
                <a:cs typeface="Arial" charset="0"/>
              </a:rPr>
              <a:t> &gt; 0.7 </a:t>
            </a:r>
            <a:r>
              <a:rPr lang="en-US" sz="1800" dirty="0">
                <a:solidFill>
                  <a:schemeClr val="tx1"/>
                </a:solidFill>
                <a:latin typeface="Arial Italic" charset="0"/>
                <a:ea typeface="ＭＳ Ｐゴシック" charset="0"/>
                <a:cs typeface="Arial Italic" charset="0"/>
                <a:sym typeface="Arial Italic" charset="0"/>
              </a:rPr>
              <a:t>GeV</a:t>
            </a:r>
          </a:p>
        </p:txBody>
      </p:sp>
      <p:pic>
        <p:nvPicPr>
          <p:cNvPr id="60422" name="Picture 6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613" y="2532063"/>
            <a:ext cx="33909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250238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1" name="グループ化 69"/>
          <p:cNvGrpSpPr/>
          <p:nvPr/>
        </p:nvGrpSpPr>
        <p:grpSpPr>
          <a:xfrm>
            <a:off x="6019800" y="4222433"/>
            <a:ext cx="2387923" cy="2630052"/>
            <a:chOff x="5868144" y="3088085"/>
            <a:chExt cx="3240360" cy="352684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382"/>
            <a:stretch>
              <a:fillRect/>
            </a:stretch>
          </p:blipFill>
          <p:spPr bwMode="auto">
            <a:xfrm>
              <a:off x="5868144" y="3093170"/>
              <a:ext cx="3240360" cy="3521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下矢印 589"/>
            <p:cNvSpPr/>
            <p:nvPr/>
          </p:nvSpPr>
          <p:spPr bwMode="auto">
            <a:xfrm>
              <a:off x="6822195" y="3687047"/>
              <a:ext cx="138564" cy="277128"/>
            </a:xfrm>
            <a:prstGeom prst="downArrow">
              <a:avLst/>
            </a:prstGeom>
            <a:solidFill>
              <a:srgbClr val="FF9900"/>
            </a:solidFill>
            <a:ln w="9525" cap="flat" cmpd="sng" algn="ctr">
              <a:solidFill>
                <a:srgbClr val="FF5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4" name="テキスト ボックス 590"/>
            <p:cNvSpPr txBox="1"/>
            <p:nvPr/>
          </p:nvSpPr>
          <p:spPr>
            <a:xfrm>
              <a:off x="6654647" y="3088085"/>
              <a:ext cx="1078332" cy="495266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FF505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900" i="1" dirty="0">
                  <a:solidFill>
                    <a:srgbClr val="FF9900"/>
                  </a:solidFill>
                  <a:latin typeface="小塚ゴシック Pro M" pitchFamily="34" charset="-128"/>
                  <a:ea typeface="小塚ゴシック Pro M" pitchFamily="34" charset="-128"/>
                </a:rPr>
                <a:t>Oscillation </a:t>
              </a:r>
            </a:p>
            <a:p>
              <a:pPr algn="ctr"/>
              <a:r>
                <a:rPr kumimoji="1" lang="en-US" altLang="ja-JP" sz="900" i="1" dirty="0">
                  <a:solidFill>
                    <a:srgbClr val="FF9900"/>
                  </a:solidFill>
                  <a:latin typeface="小塚ゴシック Pro M" pitchFamily="34" charset="-128"/>
                  <a:ea typeface="小塚ゴシック Pro M" pitchFamily="34" charset="-128"/>
                </a:rPr>
                <a:t>Maximum </a:t>
              </a:r>
              <a:endParaRPr kumimoji="1" lang="ja-JP" altLang="en-US" sz="900" i="1" dirty="0">
                <a:solidFill>
                  <a:srgbClr val="FF9900"/>
                </a:solidFill>
                <a:latin typeface="小塚ゴシック Pro M" pitchFamily="34" charset="-128"/>
                <a:ea typeface="小塚ゴシック Pro M" pitchFamily="34" charset="-128"/>
              </a:endParaRPr>
            </a:p>
          </p:txBody>
        </p:sp>
      </p:grpSp>
      <p:pic>
        <p:nvPicPr>
          <p:cNvPr id="15" name="Picture 4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7168"/>
            <a:ext cx="157162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5"/>
          <p:cNvSpPr>
            <a:spLocks/>
          </p:cNvSpPr>
          <p:nvPr/>
        </p:nvSpPr>
        <p:spPr bwMode="auto">
          <a:xfrm rot="5400000">
            <a:off x="468312" y="-353219"/>
            <a:ext cx="527050" cy="1441450"/>
          </a:xfrm>
          <a:prstGeom prst="ellipse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D7D2253-CAEF-7E49-A194-5FC9B5365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F3FA38-E502-514A-B9E7-7A4C12DE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299598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Neutrino Intera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12700" dist="25400" dir="2700000" rotWithShape="0">
              <a:srgbClr val="CBCBCB"/>
            </a:outerShdw>
          </a:effectLst>
        </p:spPr>
        <p:txBody>
          <a:bodyPr/>
          <a:lstStyle>
            <a:lvl1pPr>
              <a:defRPr sz="4000"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Neutrino Interactions </a:t>
            </a:r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99</a:t>
            </a:fld>
            <a:endParaRPr/>
          </a:p>
        </p:txBody>
      </p:sp>
      <p:pic>
        <p:nvPicPr>
          <p:cNvPr id="208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8" name="Group"/>
          <p:cNvGrpSpPr/>
          <p:nvPr/>
        </p:nvGrpSpPr>
        <p:grpSpPr>
          <a:xfrm>
            <a:off x="126999" y="1016000"/>
            <a:ext cx="1718468" cy="1914755"/>
            <a:chOff x="0" y="0"/>
            <a:chExt cx="1718466" cy="1914754"/>
          </a:xfrm>
        </p:grpSpPr>
        <p:sp>
          <p:nvSpPr>
            <p:cNvPr id="209" name="Line"/>
            <p:cNvSpPr/>
            <p:nvPr/>
          </p:nvSpPr>
          <p:spPr>
            <a:xfrm>
              <a:off x="250504" y="361408"/>
              <a:ext cx="629176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0" name="Line"/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1" name="Line"/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2" name="Line"/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3" name="Line"/>
            <p:cNvSpPr/>
            <p:nvPr/>
          </p:nvSpPr>
          <p:spPr>
            <a:xfrm>
              <a:off x="8796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14" name="ν"/>
            <p:cNvSpPr txBox="1"/>
            <p:nvPr/>
          </p:nvSpPr>
          <p:spPr>
            <a:xfrm>
              <a:off x="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215" name="ν"/>
            <p:cNvSpPr txBox="1"/>
            <p:nvPr/>
          </p:nvSpPr>
          <p:spPr>
            <a:xfrm>
              <a:off x="139700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216" name="e"/>
            <p:cNvSpPr txBox="1"/>
            <p:nvPr/>
          </p:nvSpPr>
          <p:spPr>
            <a:xfrm>
              <a:off x="0" y="1409700"/>
              <a:ext cx="31841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e</a:t>
              </a:r>
            </a:p>
          </p:txBody>
        </p:sp>
        <p:sp>
          <p:nvSpPr>
            <p:cNvPr id="217" name="e"/>
            <p:cNvSpPr txBox="1"/>
            <p:nvPr/>
          </p:nvSpPr>
          <p:spPr>
            <a:xfrm>
              <a:off x="1397000" y="1409700"/>
              <a:ext cx="31841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e</a:t>
              </a:r>
            </a:p>
          </p:txBody>
        </p:sp>
      </p:grpSp>
      <p:grpSp>
        <p:nvGrpSpPr>
          <p:cNvPr id="228" name="Group"/>
          <p:cNvGrpSpPr/>
          <p:nvPr/>
        </p:nvGrpSpPr>
        <p:grpSpPr>
          <a:xfrm>
            <a:off x="2463799" y="1016000"/>
            <a:ext cx="1748792" cy="1914755"/>
            <a:chOff x="0" y="0"/>
            <a:chExt cx="1748790" cy="1914754"/>
          </a:xfrm>
        </p:grpSpPr>
        <p:sp>
          <p:nvSpPr>
            <p:cNvPr id="219" name="Line"/>
            <p:cNvSpPr/>
            <p:nvPr/>
          </p:nvSpPr>
          <p:spPr>
            <a:xfrm>
              <a:off x="2505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0" name="Line"/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1" name="Line"/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2" name="Line"/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3" name="Line"/>
            <p:cNvSpPr/>
            <p:nvPr/>
          </p:nvSpPr>
          <p:spPr>
            <a:xfrm>
              <a:off x="8669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4" name="ν"/>
            <p:cNvSpPr txBox="1"/>
            <p:nvPr/>
          </p:nvSpPr>
          <p:spPr>
            <a:xfrm>
              <a:off x="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225" name="l"/>
            <p:cNvSpPr txBox="1"/>
            <p:nvPr/>
          </p:nvSpPr>
          <p:spPr>
            <a:xfrm>
              <a:off x="1409700" y="0"/>
              <a:ext cx="239283" cy="558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>
                  <a:latin typeface="Brush Script MT"/>
                  <a:ea typeface="Brush Script MT"/>
                  <a:cs typeface="Brush Script MT"/>
                  <a:sym typeface="Brush Script MT"/>
                </a:defRPr>
              </a:lvl1pPr>
            </a:lstStyle>
            <a:p>
              <a:r>
                <a:t>l</a:t>
              </a:r>
            </a:p>
          </p:txBody>
        </p:sp>
        <p:sp>
          <p:nvSpPr>
            <p:cNvPr id="226" name="n"/>
            <p:cNvSpPr txBox="1"/>
            <p:nvPr/>
          </p:nvSpPr>
          <p:spPr>
            <a:xfrm>
              <a:off x="0" y="1409700"/>
              <a:ext cx="33909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n</a:t>
              </a:r>
            </a:p>
          </p:txBody>
        </p:sp>
        <p:sp>
          <p:nvSpPr>
            <p:cNvPr id="227" name="n"/>
            <p:cNvSpPr txBox="1"/>
            <p:nvPr/>
          </p:nvSpPr>
          <p:spPr>
            <a:xfrm>
              <a:off x="1409700" y="1409700"/>
              <a:ext cx="33909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n</a:t>
              </a:r>
            </a:p>
          </p:txBody>
        </p:sp>
      </p:grpSp>
      <p:grpSp>
        <p:nvGrpSpPr>
          <p:cNvPr id="240" name="Group"/>
          <p:cNvGrpSpPr/>
          <p:nvPr/>
        </p:nvGrpSpPr>
        <p:grpSpPr>
          <a:xfrm>
            <a:off x="4635499" y="1016000"/>
            <a:ext cx="1873356" cy="1914755"/>
            <a:chOff x="0" y="0"/>
            <a:chExt cx="1873355" cy="1914754"/>
          </a:xfrm>
        </p:grpSpPr>
        <p:sp>
          <p:nvSpPr>
            <p:cNvPr id="229" name="Line"/>
            <p:cNvSpPr/>
            <p:nvPr/>
          </p:nvSpPr>
          <p:spPr>
            <a:xfrm>
              <a:off x="2505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" name="Line"/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1" name="Line"/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2" name="Line"/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3" name="Line"/>
            <p:cNvSpPr/>
            <p:nvPr/>
          </p:nvSpPr>
          <p:spPr>
            <a:xfrm flipH="1">
              <a:off x="879678" y="936654"/>
              <a:ext cx="722636" cy="209242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4" name="Line"/>
            <p:cNvSpPr/>
            <p:nvPr/>
          </p:nvSpPr>
          <p:spPr>
            <a:xfrm>
              <a:off x="8796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5" name="ν"/>
            <p:cNvSpPr txBox="1"/>
            <p:nvPr/>
          </p:nvSpPr>
          <p:spPr>
            <a:xfrm>
              <a:off x="1270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236" name="ν"/>
            <p:cNvSpPr txBox="1"/>
            <p:nvPr/>
          </p:nvSpPr>
          <p:spPr>
            <a:xfrm>
              <a:off x="140970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237" name="π0"/>
            <p:cNvSpPr txBox="1"/>
            <p:nvPr/>
          </p:nvSpPr>
          <p:spPr>
            <a:xfrm>
              <a:off x="1409700" y="838200"/>
              <a:ext cx="463656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>
                <a:buClrTx/>
                <a:buFontTx/>
                <a:defRPr sz="2900"/>
              </a:pPr>
              <a:r>
                <a:t>π</a:t>
              </a:r>
              <a:r>
                <a:rPr baseline="31999"/>
                <a:t>0</a:t>
              </a:r>
            </a:p>
          </p:txBody>
        </p:sp>
        <p:sp>
          <p:nvSpPr>
            <p:cNvPr id="238" name="n"/>
            <p:cNvSpPr txBox="1"/>
            <p:nvPr/>
          </p:nvSpPr>
          <p:spPr>
            <a:xfrm>
              <a:off x="0" y="1409700"/>
              <a:ext cx="33909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n</a:t>
              </a:r>
            </a:p>
          </p:txBody>
        </p:sp>
        <p:sp>
          <p:nvSpPr>
            <p:cNvPr id="239" name="n"/>
            <p:cNvSpPr txBox="1"/>
            <p:nvPr/>
          </p:nvSpPr>
          <p:spPr>
            <a:xfrm>
              <a:off x="1397000" y="1409700"/>
              <a:ext cx="33909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n</a:t>
              </a:r>
            </a:p>
          </p:txBody>
        </p:sp>
      </p:grpSp>
      <p:grpSp>
        <p:nvGrpSpPr>
          <p:cNvPr id="252" name="Group"/>
          <p:cNvGrpSpPr/>
          <p:nvPr/>
        </p:nvGrpSpPr>
        <p:grpSpPr>
          <a:xfrm>
            <a:off x="6819899" y="1016000"/>
            <a:ext cx="2311401" cy="1914755"/>
            <a:chOff x="0" y="0"/>
            <a:chExt cx="2311400" cy="1914754"/>
          </a:xfrm>
        </p:grpSpPr>
        <p:sp>
          <p:nvSpPr>
            <p:cNvPr id="241" name="Line"/>
            <p:cNvSpPr/>
            <p:nvPr/>
          </p:nvSpPr>
          <p:spPr>
            <a:xfrm>
              <a:off x="2378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2" name="Line"/>
            <p:cNvSpPr/>
            <p:nvPr/>
          </p:nvSpPr>
          <p:spPr>
            <a:xfrm flipH="1">
              <a:off x="8669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3" name="Line"/>
            <p:cNvSpPr/>
            <p:nvPr/>
          </p:nvSpPr>
          <p:spPr>
            <a:xfrm flipV="1">
              <a:off x="2467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4" name="Line"/>
            <p:cNvSpPr/>
            <p:nvPr/>
          </p:nvSpPr>
          <p:spPr>
            <a:xfrm flipH="1" flipV="1">
              <a:off x="8669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5" name="Line"/>
            <p:cNvSpPr/>
            <p:nvPr/>
          </p:nvSpPr>
          <p:spPr>
            <a:xfrm flipH="1" flipV="1">
              <a:off x="854278" y="1158595"/>
              <a:ext cx="666876" cy="254434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6" name="Line"/>
            <p:cNvSpPr/>
            <p:nvPr/>
          </p:nvSpPr>
          <p:spPr>
            <a:xfrm flipH="1" flipV="1">
              <a:off x="856026" y="1152371"/>
              <a:ext cx="674117" cy="152800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7" name="Line"/>
            <p:cNvSpPr/>
            <p:nvPr/>
          </p:nvSpPr>
          <p:spPr>
            <a:xfrm>
              <a:off x="8669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48" name="ν"/>
            <p:cNvSpPr txBox="1"/>
            <p:nvPr/>
          </p:nvSpPr>
          <p:spPr>
            <a:xfrm>
              <a:off x="0" y="0"/>
              <a:ext cx="321467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ν</a:t>
              </a:r>
            </a:p>
          </p:txBody>
        </p:sp>
        <p:sp>
          <p:nvSpPr>
            <p:cNvPr id="249" name="l"/>
            <p:cNvSpPr txBox="1"/>
            <p:nvPr/>
          </p:nvSpPr>
          <p:spPr>
            <a:xfrm>
              <a:off x="1409700" y="0"/>
              <a:ext cx="239283" cy="558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>
                  <a:latin typeface="Brush Script MT"/>
                  <a:ea typeface="Brush Script MT"/>
                  <a:cs typeface="Brush Script MT"/>
                  <a:sym typeface="Brush Script MT"/>
                </a:defRPr>
              </a:lvl1pPr>
            </a:lstStyle>
            <a:p>
              <a:r>
                <a:t>l</a:t>
              </a:r>
            </a:p>
          </p:txBody>
        </p:sp>
        <p:sp>
          <p:nvSpPr>
            <p:cNvPr id="250" name="n"/>
            <p:cNvSpPr txBox="1"/>
            <p:nvPr/>
          </p:nvSpPr>
          <p:spPr>
            <a:xfrm>
              <a:off x="0" y="1409700"/>
              <a:ext cx="339090" cy="5050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t>n</a:t>
              </a:r>
            </a:p>
          </p:txBody>
        </p:sp>
        <p:sp>
          <p:nvSpPr>
            <p:cNvPr id="251" name="hadrons"/>
            <p:cNvSpPr txBox="1"/>
            <p:nvPr/>
          </p:nvSpPr>
          <p:spPr>
            <a:xfrm>
              <a:off x="1117600" y="1397000"/>
              <a:ext cx="1193800" cy="4199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Tx/>
                <a:buFontTx/>
                <a:defRPr sz="2200"/>
              </a:lvl1pPr>
            </a:lstStyle>
            <a:p>
              <a:r>
                <a:t>hadrons</a:t>
              </a:r>
            </a:p>
          </p:txBody>
        </p:sp>
      </p:grpSp>
      <p:sp>
        <p:nvSpPr>
          <p:cNvPr id="253" name="Elastic"/>
          <p:cNvSpPr txBox="1"/>
          <p:nvPr/>
        </p:nvSpPr>
        <p:spPr>
          <a:xfrm>
            <a:off x="355600" y="2933700"/>
            <a:ext cx="811564" cy="370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t>Elastic</a:t>
            </a:r>
          </a:p>
        </p:txBody>
      </p:sp>
      <p:sp>
        <p:nvSpPr>
          <p:cNvPr id="254" name="Quasi-Elastic (QE)"/>
          <p:cNvSpPr txBox="1"/>
          <p:nvPr/>
        </p:nvSpPr>
        <p:spPr>
          <a:xfrm>
            <a:off x="2387600" y="2933700"/>
            <a:ext cx="1997563" cy="370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t>Quasi-Elastic (QE)</a:t>
            </a:r>
          </a:p>
        </p:txBody>
      </p:sp>
      <p:sp>
        <p:nvSpPr>
          <p:cNvPr id="255" name="Resonant (RES)"/>
          <p:cNvSpPr txBox="1"/>
          <p:nvPr/>
        </p:nvSpPr>
        <p:spPr>
          <a:xfrm>
            <a:off x="4762500" y="2933700"/>
            <a:ext cx="1716557" cy="370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t>Resonant (RES)</a:t>
            </a:r>
          </a:p>
        </p:txBody>
      </p:sp>
      <p:sp>
        <p:nvSpPr>
          <p:cNvPr id="256" name="Deep inelastic (DIS)"/>
          <p:cNvSpPr txBox="1"/>
          <p:nvPr/>
        </p:nvSpPr>
        <p:spPr>
          <a:xfrm>
            <a:off x="6808893" y="2933700"/>
            <a:ext cx="2233508" cy="370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t>Deep inelastic (DIS)</a:t>
            </a:r>
          </a:p>
        </p:txBody>
      </p:sp>
      <p:sp>
        <p:nvSpPr>
          <p:cNvPr id="257" name="According to neutrinos to be detected their interaction cross-section has to be taken into account."/>
          <p:cNvSpPr txBox="1"/>
          <p:nvPr/>
        </p:nvSpPr>
        <p:spPr>
          <a:xfrm>
            <a:off x="1600200" y="6002280"/>
            <a:ext cx="6515100" cy="78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Tx/>
              <a:buFontTx/>
              <a:defRPr sz="19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According to neutrinos to be detected their interaction cross-section has to be taken into account.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0598" y="3444902"/>
            <a:ext cx="7554304" cy="2619550"/>
          </a:xfrm>
          <a:prstGeom prst="rect">
            <a:avLst/>
          </a:prstGeom>
        </p:spPr>
      </p:pic>
      <p:sp>
        <p:nvSpPr>
          <p:cNvPr id="259" name="neutrinos"/>
          <p:cNvSpPr txBox="1"/>
          <p:nvPr/>
        </p:nvSpPr>
        <p:spPr>
          <a:xfrm>
            <a:off x="3325762" y="3592605"/>
            <a:ext cx="1005717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t>neutrinos</a:t>
            </a:r>
          </a:p>
        </p:txBody>
      </p:sp>
      <p:sp>
        <p:nvSpPr>
          <p:cNvPr id="260" name="antineutrinos"/>
          <p:cNvSpPr txBox="1"/>
          <p:nvPr/>
        </p:nvSpPr>
        <p:spPr>
          <a:xfrm>
            <a:off x="7251394" y="4752520"/>
            <a:ext cx="1348505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t>antineutrinos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C3D2CB-E954-E84A-8160-99878D24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19/07/2018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7275B6-CB47-6143-8C5A-C244879FC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IPHC/IN2P3/UNISTRA</a:t>
            </a:r>
          </a:p>
        </p:txBody>
      </p:sp>
    </p:spTree>
    <p:extLst>
      <p:ext uri="{BB962C8B-B14F-4D97-AF65-F5344CB8AC3E}">
        <p14:creationId xmlns:p14="http://schemas.microsoft.com/office/powerpoint/2010/main" val="96571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Times"/>
        <a:ea typeface="Times"/>
        <a:cs typeface="Time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 typeface="Arial"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 typeface="Arial"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Times"/>
        <a:ea typeface="Times"/>
        <a:cs typeface="Time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 typeface="Arial"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 typeface="Arial"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10351</TotalTime>
  <Words>6537</Words>
  <Application>Microsoft Macintosh PowerPoint</Application>
  <PresentationFormat>On-screen Show (4:3)</PresentationFormat>
  <Paragraphs>1590</Paragraphs>
  <Slides>120</Slides>
  <Notes>52</Notes>
  <HiddenSlides>0</HiddenSlides>
  <MMClips>0</MMClips>
  <ScaleCrop>false</ScaleCrop>
  <HeadingPairs>
    <vt:vector size="8" baseType="variant">
      <vt:variant>
        <vt:lpstr>Fonts Used</vt:lpstr>
      </vt:variant>
      <vt:variant>
        <vt:i4>28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120</vt:i4>
      </vt:variant>
    </vt:vector>
  </HeadingPairs>
  <TitlesOfParts>
    <vt:vector size="152" baseType="lpstr">
      <vt:lpstr>Brush Script MT</vt:lpstr>
      <vt:lpstr>ＭＳ Ｐゴシック</vt:lpstr>
      <vt:lpstr>黑体</vt:lpstr>
      <vt:lpstr>宋体</vt:lpstr>
      <vt:lpstr>ヒラギノ明朝 ProN W3</vt:lpstr>
      <vt:lpstr>ヒラギノ角ゴ ProN W3</vt:lpstr>
      <vt:lpstr>小塚ゴシック Pro M</vt:lpstr>
      <vt:lpstr>楷体</vt:lpstr>
      <vt:lpstr>Arial</vt:lpstr>
      <vt:lpstr>Arial Bold</vt:lpstr>
      <vt:lpstr>Arial Italic</vt:lpstr>
      <vt:lpstr>Calibri</vt:lpstr>
      <vt:lpstr>Cambria Math</vt:lpstr>
      <vt:lpstr>Comic Sans MS</vt:lpstr>
      <vt:lpstr>Comic Sans MS Bold</vt:lpstr>
      <vt:lpstr>DejaVu Sans</vt:lpstr>
      <vt:lpstr>Gill Sans</vt:lpstr>
      <vt:lpstr>Helvetica</vt:lpstr>
      <vt:lpstr>楷体_GB2312</vt:lpstr>
      <vt:lpstr>Lucida Grande</vt:lpstr>
      <vt:lpstr>Symbol</vt:lpstr>
      <vt:lpstr>Tahoma</vt:lpstr>
      <vt:lpstr>Times</vt:lpstr>
      <vt:lpstr>Times New Roman</vt:lpstr>
      <vt:lpstr>Times New Roman Italic</vt:lpstr>
      <vt:lpstr>Times-Roman</vt:lpstr>
      <vt:lpstr>Verdana</vt:lpstr>
      <vt:lpstr>Wingdings</vt:lpstr>
      <vt:lpstr>White</vt:lpstr>
      <vt:lpstr>Equation</vt:lpstr>
      <vt:lpstr>Graph</vt:lpstr>
      <vt:lpstr>SmartDraw.2</vt:lpstr>
      <vt:lpstr>Neutrino mass hierarchy and the JUNO experiment </vt:lpstr>
      <vt:lpstr>Outlook</vt:lpstr>
      <vt:lpstr>But, what a neutrino is?</vt:lpstr>
      <vt:lpstr>Where can we find neutrinos?</vt:lpstr>
      <vt:lpstr>Neutrino Energy Spectrum</vt:lpstr>
      <vt:lpstr>Neutrino interactions</vt:lpstr>
      <vt:lpstr>First (anti) neutrino observation</vt:lpstr>
      <vt:lpstr>Nuclear Reactors as neutrino source</vt:lpstr>
      <vt:lpstr>Nuclear Reactors as neutrino source</vt:lpstr>
      <vt:lpstr>Inverse β decay and detection mode</vt:lpstr>
      <vt:lpstr>Neutrino Oscillations</vt:lpstr>
      <vt:lpstr>Quantum Mechanics and lepton mixing</vt:lpstr>
      <vt:lpstr>Matrix Properties</vt:lpstr>
      <vt:lpstr>Neutrino Oscillations Pontecorvo-Maki-Nakagawa-Sakata matrix</vt:lpstr>
      <vt:lpstr>CP Violation</vt:lpstr>
      <vt:lpstr>CP violation</vt:lpstr>
      <vt:lpstr>How neutrinos propagate through the time (and in vacuum)?</vt:lpstr>
      <vt:lpstr>Neutrino propagation through the time</vt:lpstr>
      <vt:lpstr>Transition Probability</vt:lpstr>
      <vt:lpstr>Probability as a function of mixing angles</vt:lpstr>
      <vt:lpstr>Oscillation Parameters</vt:lpstr>
      <vt:lpstr>Oscillation Probabilities in vacuum</vt:lpstr>
      <vt:lpstr>How neutrinos propagate through matter? (Mikheyev-Smirnov-Wolfenstein effect)</vt:lpstr>
      <vt:lpstr>Present measurements</vt:lpstr>
      <vt:lpstr>Oscillation probability (neutrino beams)</vt:lpstr>
      <vt:lpstr>Why to measure MH?</vt:lpstr>
      <vt:lpstr>MH and cosmology</vt:lpstr>
      <vt:lpstr>MH and direct neutrino mass measurements</vt:lpstr>
      <vt:lpstr>MH and neutrinoless Double Beta Decay</vt:lpstr>
      <vt:lpstr>θ13 hunting… (up to ~2012)</vt:lpstr>
      <vt:lpstr>Project Comparison (unknown θ13)</vt:lpstr>
      <vt:lpstr>The θ13 hunting (meanwhile, reactor neutrinos)</vt:lpstr>
      <vt:lpstr>Inverse β decay and reactor neutrino detection mode</vt:lpstr>
      <vt:lpstr>Sin22θ13 and the "new" reactor experiments</vt:lpstr>
      <vt:lpstr>Reactor neutrino detectors</vt:lpstr>
      <vt:lpstr>New Reactor Projects ready (2011)</vt:lpstr>
      <vt:lpstr>θ13 is large!!!</vt:lpstr>
      <vt:lpstr>Next steps…</vt:lpstr>
      <vt:lpstr>Oscillation probability (Long Baseline Experiments)</vt:lpstr>
      <vt:lpstr>Present accelerator neutrino oscillation facilities in the world</vt:lpstr>
      <vt:lpstr>Present accelerator neutrino oscillation facilities in the world</vt:lpstr>
      <vt:lpstr>Future neutrino non-acceleration projects for MH determination</vt:lpstr>
      <vt:lpstr>Using atmospheric neutrinos</vt:lpstr>
      <vt:lpstr>Atmospheric neutrinos</vt:lpstr>
      <vt:lpstr>Large Water Cherenkov detectors (neutrino mass hierarchy)</vt:lpstr>
      <vt:lpstr>Future neutrino non-acceleration projects</vt:lpstr>
      <vt:lpstr>Reactors are back… (mass hierarchy)</vt:lpstr>
      <vt:lpstr>Neutrino spectrum</vt:lpstr>
      <vt:lpstr>Neutrino spectrum</vt:lpstr>
      <vt:lpstr>Energy resolution</vt:lpstr>
      <vt:lpstr>With 3% energy resolution</vt:lpstr>
      <vt:lpstr>Spectral analysis</vt:lpstr>
      <vt:lpstr>Reactor performance</vt:lpstr>
      <vt:lpstr>Initially two proposals on the market JUNO/RENO-50</vt:lpstr>
      <vt:lpstr>JUNO Experiment</vt:lpstr>
      <vt:lpstr>JUNO</vt:lpstr>
      <vt:lpstr>JUNO (72 institutes) (under construction)</vt:lpstr>
      <vt:lpstr>Experimental site</vt:lpstr>
      <vt:lpstr>JUNO detector</vt:lpstr>
      <vt:lpstr>Detector Construction</vt:lpstr>
      <vt:lpstr>High energy resolution</vt:lpstr>
      <vt:lpstr>Liquid Scintillator pilot plant</vt:lpstr>
      <vt:lpstr>20" Photodetectors</vt:lpstr>
      <vt:lpstr>JUNO Photodetectors</vt:lpstr>
      <vt:lpstr>3" PMT</vt:lpstr>
      <vt:lpstr>Veto</vt:lpstr>
      <vt:lpstr>Calibration System</vt:lpstr>
      <vt:lpstr>JUNO background</vt:lpstr>
      <vt:lpstr>Performance</vt:lpstr>
      <vt:lpstr>Oscillation parameters (precision measurements)</vt:lpstr>
      <vt:lpstr>Supernovae explosions</vt:lpstr>
      <vt:lpstr>Geo-neutrinos in JUNO</vt:lpstr>
      <vt:lpstr>Signal Rate in JUNO detector</vt:lpstr>
      <vt:lpstr>Milestones &amp; Schedule</vt:lpstr>
      <vt:lpstr>The JUNO Top Tracker</vt:lpstr>
      <vt:lpstr>  JUNO Top Tracker</vt:lpstr>
      <vt:lpstr>  Cosmogenic background</vt:lpstr>
      <vt:lpstr>  JUNO Top Tracker</vt:lpstr>
      <vt:lpstr> OPERA Target Tracker</vt:lpstr>
      <vt:lpstr>  Top Tracker</vt:lpstr>
      <vt:lpstr>TT onsite aging monitoring using cosmic rays</vt:lpstr>
      <vt:lpstr>Estimation of the TT DAQ Rate (mainly due to rock radioactivity)</vt:lpstr>
      <vt:lpstr>Top Tracker Strategy</vt:lpstr>
      <vt:lpstr>TT new Electronics</vt:lpstr>
      <vt:lpstr>MAROC3 Chip (Omega)</vt:lpstr>
      <vt:lpstr>Front End Board</vt:lpstr>
      <vt:lpstr>Concentrator Prototype (1st version)</vt:lpstr>
      <vt:lpstr>Complete electronic chain</vt:lpstr>
      <vt:lpstr>TT prototype</vt:lpstr>
      <vt:lpstr>Top Tracker drawings</vt:lpstr>
      <vt:lpstr>Top Tracker mounting (during CD filling)</vt:lpstr>
      <vt:lpstr>TT mechanical structure</vt:lpstr>
      <vt:lpstr>Conclusions</vt:lpstr>
      <vt:lpstr>Open Questions</vt:lpstr>
      <vt:lpstr>Backup</vt:lpstr>
      <vt:lpstr>Double beta decay</vt:lpstr>
      <vt:lpstr>Present results</vt:lpstr>
      <vt:lpstr>T2K (θ13 on accelerators)</vt:lpstr>
      <vt:lpstr>Neutrino Interactions </vt:lpstr>
      <vt:lpstr>Can we use the other “free” neutrinos to measure other oscillation parameters?</vt:lpstr>
      <vt:lpstr>Matter/antimatter asymmetry in the Universe</vt:lpstr>
      <vt:lpstr>Matter/antimatter asymmetry in the Universe</vt:lpstr>
      <vt:lpstr>CP Violating Observables</vt:lpstr>
      <vt:lpstr>δCP and Matter-antimatter asymmetry magnitude</vt:lpstr>
      <vt:lpstr>Present and Future Projects</vt:lpstr>
      <vt:lpstr>Present and Future Projects</vt:lpstr>
      <vt:lpstr>Future acceleration projects</vt:lpstr>
      <vt:lpstr>“cosmological” neutrino mass measurement</vt:lpstr>
      <vt:lpstr>Double Beta Decay and Majorana Neutrinos</vt:lpstr>
      <vt:lpstr>Detection in Super-Kamiokande</vt:lpstr>
      <vt:lpstr>Latest results</vt:lpstr>
      <vt:lpstr>How these precise results have been obtained?</vt:lpstr>
      <vt:lpstr>Oups… a problem!</vt:lpstr>
      <vt:lpstr>Possible explanations</vt:lpstr>
      <vt:lpstr>Reactor Anomaly (DYB+RENO)</vt:lpstr>
      <vt:lpstr>Sterile neutrinos</vt:lpstr>
      <vt:lpstr>Sterile neutrinos (DYB)</vt:lpstr>
      <vt:lpstr>Reactor/detector configuration</vt:lpstr>
      <vt:lpstr>Use also of H for neutron capture to increase statistics</vt:lpstr>
      <vt:lpstr>Comparisons and complementarities (big unknown: t0)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Neutrino mass hierarchy and the JUNO experiment </dc:title>
  <cp:lastModifiedBy>Marcos Dracos</cp:lastModifiedBy>
  <cp:revision>135</cp:revision>
  <dcterms:modified xsi:type="dcterms:W3CDTF">2018-07-19T08:30:06Z</dcterms:modified>
</cp:coreProperties>
</file>