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6" r:id="rId2"/>
    <p:sldId id="307" r:id="rId3"/>
    <p:sldId id="288" r:id="rId4"/>
    <p:sldId id="280" r:id="rId5"/>
    <p:sldId id="306" r:id="rId6"/>
    <p:sldId id="300" r:id="rId7"/>
    <p:sldId id="290" r:id="rId8"/>
    <p:sldId id="302" r:id="rId9"/>
    <p:sldId id="269" r:id="rId10"/>
    <p:sldId id="305" r:id="rId11"/>
    <p:sldId id="258" r:id="rId12"/>
    <p:sldId id="303" r:id="rId13"/>
    <p:sldId id="274" r:id="rId14"/>
    <p:sldId id="283" r:id="rId15"/>
    <p:sldId id="304" r:id="rId16"/>
    <p:sldId id="282" r:id="rId17"/>
    <p:sldId id="294" r:id="rId18"/>
    <p:sldId id="259" r:id="rId19"/>
    <p:sldId id="309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2D5"/>
    <a:srgbClr val="974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88"/>
    <p:restoredTop sz="94673"/>
  </p:normalViewPr>
  <p:slideViewPr>
    <p:cSldViewPr snapToGrid="0" snapToObjects="1">
      <p:cViewPr varScale="1">
        <p:scale>
          <a:sx n="93" d="100"/>
          <a:sy n="93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D238-5B03-E144-8DE5-786183115855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17B96-8521-C44A-BC66-34757A92A9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3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5441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44F2A-C0DA-2248-B7FC-BFF615AB9B69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49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7356"/>
            <a:ext cx="10515600" cy="48596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23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2348"/>
            <a:ext cx="10515600" cy="106445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123269"/>
            <a:ext cx="10515600" cy="39663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9915-E04D-A345-8559-757D475D1A9B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74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4256D-4FA9-5944-806E-103F5DBF3D17}" type="datetime1">
              <a:rPr lang="fr-FR" smtClean="0"/>
              <a:t>20/02/2018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7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42AC-D784-334E-B9F2-687A95FAC802}" type="datetime1">
              <a:rPr lang="fr-FR" smtClean="0"/>
              <a:t>20/02/2018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4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29F8-C9F9-0D4D-9748-31127EE29857}" type="datetime1">
              <a:rPr lang="fr-FR" smtClean="0"/>
              <a:t>20/02/2018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3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343D-F8F2-FB45-9ABA-6A0E6727DB1D}" type="datetime1">
              <a:rPr lang="fr-FR" smtClean="0"/>
              <a:t>20/02/2018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78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9BC6-0DD3-614C-BB59-2D8D480724C5}" type="datetime1">
              <a:rPr lang="fr-FR" smtClean="0"/>
              <a:t>20/02/2018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66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5844"/>
            <a:ext cx="10515600" cy="4751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CF180D69-823C-E246-BB98-978839503A99}" type="datetime1">
              <a:rPr lang="fr-FR" smtClean="0"/>
              <a:pPr algn="ctr"/>
              <a:t>20/02/2018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375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4B26-3675-3E41-A622-4E6664DC0EB8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34" y="6150784"/>
            <a:ext cx="793733" cy="540478"/>
          </a:xfrm>
          <a:prstGeom prst="rect">
            <a:avLst/>
          </a:prstGeom>
        </p:spPr>
      </p:pic>
      <p:pic>
        <p:nvPicPr>
          <p:cNvPr id="2050" name="Picture 2" descr="mage result for cms LHC logo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5992" y="122734"/>
            <a:ext cx="694944" cy="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35544" y="5844796"/>
            <a:ext cx="843722" cy="8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4731" y="940905"/>
            <a:ext cx="9144000" cy="171896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Test-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r>
              <a:rPr lang="fr-FR" dirty="0" smtClean="0"/>
              <a:t> at IPHC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44F2A-C0DA-2248-B7FC-BFF615AB9B69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</a:t>
            </a:fld>
            <a:endParaRPr lang="fr-FR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71398"/>
          </a:xfrm>
        </p:spPr>
        <p:txBody>
          <a:bodyPr>
            <a:normAutofit fontScale="92500" lnSpcReduction="20000"/>
          </a:bodyPr>
          <a:lstStyle/>
          <a:p>
            <a:r>
              <a:rPr lang="fr-FR" u="sng" dirty="0" smtClean="0"/>
              <a:t>Ulrich Goerlach</a:t>
            </a:r>
            <a:r>
              <a:rPr lang="fr-FR" baseline="30000" dirty="0" smtClean="0"/>
              <a:t>1</a:t>
            </a:r>
            <a:r>
              <a:rPr lang="fr-FR" dirty="0" smtClean="0"/>
              <a:t>), Vladimir Cherepanov</a:t>
            </a:r>
            <a:r>
              <a:rPr lang="fr-FR" baseline="30000" dirty="0"/>
              <a:t>1</a:t>
            </a:r>
            <a:r>
              <a:rPr lang="fr-FR" dirty="0"/>
              <a:t>), </a:t>
            </a:r>
            <a:r>
              <a:rPr lang="fr-FR" dirty="0" smtClean="0"/>
              <a:t>Patrick Asenov</a:t>
            </a:r>
            <a:r>
              <a:rPr lang="fr-FR" baseline="30000" dirty="0" smtClean="0"/>
              <a:t>2</a:t>
            </a:r>
            <a:r>
              <a:rPr lang="fr-FR" dirty="0" smtClean="0"/>
              <a:t>),  </a:t>
            </a:r>
            <a:r>
              <a:rPr lang="fr-FR" u="sng" dirty="0" smtClean="0"/>
              <a:t>Jeremy Andrea</a:t>
            </a:r>
            <a:r>
              <a:rPr lang="fr-FR" baseline="30000" dirty="0"/>
              <a:t>1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pPr indent="3294063" algn="l"/>
            <a:r>
              <a:rPr lang="fr-FR" b="0" baseline="30000" dirty="0" smtClean="0"/>
              <a:t>1</a:t>
            </a:r>
            <a:r>
              <a:rPr lang="fr-FR" b="0" dirty="0" smtClean="0"/>
              <a:t>) IPHC-Strasbourg</a:t>
            </a:r>
          </a:p>
          <a:p>
            <a:pPr indent="3294063" algn="l"/>
            <a:r>
              <a:rPr lang="fr-FR" b="0" baseline="30000" dirty="0" smtClean="0"/>
              <a:t>2</a:t>
            </a:r>
            <a:r>
              <a:rPr lang="fr-FR" b="0" dirty="0"/>
              <a:t>) </a:t>
            </a:r>
            <a:r>
              <a:rPr lang="fr-FR" b="0" dirty="0" smtClean="0"/>
              <a:t>INPP-NCSR </a:t>
            </a:r>
            <a:r>
              <a:rPr lang="fr-FR" b="0" dirty="0" err="1" smtClean="0"/>
              <a:t>Demokritos</a:t>
            </a:r>
            <a:r>
              <a:rPr lang="fr-FR" dirty="0" smtClean="0"/>
              <a:t> </a:t>
            </a:r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93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493" y="195426"/>
            <a:ext cx="7666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Planned</a:t>
            </a:r>
            <a:r>
              <a:rPr lang="fr-FR" sz="2800" b="1" dirty="0" smtClean="0"/>
              <a:t> (!) </a:t>
            </a:r>
            <a:r>
              <a:rPr lang="fr-FR" sz="2800" b="1" dirty="0" err="1" smtClean="0"/>
              <a:t>beam</a:t>
            </a:r>
            <a:r>
              <a:rPr lang="fr-FR" sz="2800" b="1" dirty="0" smtClean="0"/>
              <a:t> line in front of </a:t>
            </a:r>
            <a:r>
              <a:rPr lang="fr-FR" sz="2800" b="1" dirty="0" err="1" smtClean="0"/>
              <a:t>switching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magnet</a:t>
            </a:r>
            <a:endParaRPr lang="fr-FR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065150" y="802999"/>
            <a:ext cx="9906000" cy="5896699"/>
            <a:chOff x="1142855" y="883512"/>
            <a:chExt cx="9906000" cy="589669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2855" y="1289996"/>
              <a:ext cx="9906000" cy="549021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825742" y="1393363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Cup</a:t>
              </a:r>
              <a:endParaRPr lang="fr-FR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095855" y="1546653"/>
              <a:ext cx="2330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Diffuseur + collimateur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249356" y="1514317"/>
              <a:ext cx="998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profileur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2698102" y="1762695"/>
              <a:ext cx="317987" cy="184666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6168008" y="1855028"/>
              <a:ext cx="669020" cy="525558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7032104" y="1782745"/>
              <a:ext cx="314994" cy="690175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7578533" y="1943166"/>
              <a:ext cx="850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steerer</a:t>
              </a:r>
              <a:endParaRPr lang="fr-FR" dirty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7968208" y="2073701"/>
              <a:ext cx="35346" cy="399218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1487489" y="901052"/>
              <a:ext cx="217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Vanne « chercheur » 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flipH="1">
              <a:off x="1949561" y="1315563"/>
              <a:ext cx="317987" cy="184666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995774" y="4086787"/>
              <a:ext cx="1643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Vanne « Vide » 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 flipV="1">
              <a:off x="2707426" y="2865446"/>
              <a:ext cx="220222" cy="1169658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8514884" y="1573630"/>
              <a:ext cx="1673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Vanne « ligne » </a:t>
              </a: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8983949" y="1827923"/>
              <a:ext cx="317987" cy="184666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Left Arrow 2"/>
            <p:cNvSpPr/>
            <p:nvPr/>
          </p:nvSpPr>
          <p:spPr>
            <a:xfrm rot="239400">
              <a:off x="3740542" y="883512"/>
              <a:ext cx="4331009" cy="583096"/>
            </a:xfrm>
            <a:prstGeom prst="leftArrow">
              <a:avLst/>
            </a:prstGeom>
            <a:solidFill>
              <a:srgbClr val="FF0000">
                <a:alpha val="5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Beam</a:t>
              </a:r>
              <a:r>
                <a:rPr lang="fr-FR" b="1" dirty="0" smtClean="0">
                  <a:solidFill>
                    <a:schemeClr val="tx1"/>
                  </a:solidFill>
                </a:rPr>
                <a:t> direction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Chord 10"/>
          <p:cNvSpPr/>
          <p:nvPr/>
        </p:nvSpPr>
        <p:spPr>
          <a:xfrm>
            <a:off x="-435046" y="626911"/>
            <a:ext cx="2553368" cy="2150641"/>
          </a:xfrm>
          <a:prstGeom prst="chord">
            <a:avLst>
              <a:gd name="adj1" fmla="val 18264972"/>
              <a:gd name="adj2" fmla="val 7732172"/>
            </a:avLst>
          </a:prstGeom>
          <a:scene3d>
            <a:camera prst="orthographicFront">
              <a:rot lat="6600000" lon="13800000" rev="3000000"/>
            </a:camera>
            <a:lightRig rig="threePt" dir="t"/>
          </a:scene3d>
          <a:sp3d extrusionH="762000" prstMaterial="matte">
            <a:bevelT w="0" h="0"/>
            <a:extrusionClr>
              <a:srgbClr val="FF00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96240" y="2990792"/>
            <a:ext cx="18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switching</a:t>
            </a:r>
            <a:r>
              <a:rPr lang="fr-FR" b="1" dirty="0"/>
              <a:t> </a:t>
            </a:r>
            <a:r>
              <a:rPr lang="fr-FR" b="1" dirty="0" err="1"/>
              <a:t>magnet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7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>Beam of 25 MeV protons delivered by Cyclotron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6743"/>
            <a:ext cx="10744200" cy="4859607"/>
          </a:xfrm>
        </p:spPr>
        <p:txBody>
          <a:bodyPr>
            <a:normAutofit lnSpcReduction="10000"/>
          </a:bodyPr>
          <a:lstStyle/>
          <a:p>
            <a:r>
              <a:rPr lang="en-GB" b="0" dirty="0" smtClean="0"/>
              <a:t>Some more details on the </a:t>
            </a:r>
            <a:r>
              <a:rPr lang="en-GB" dirty="0" smtClean="0"/>
              <a:t>beam characteristics</a:t>
            </a:r>
            <a:r>
              <a:rPr lang="en-GB" b="0" dirty="0" smtClean="0"/>
              <a:t>. </a:t>
            </a:r>
          </a:p>
          <a:p>
            <a:r>
              <a:rPr lang="en-GB" dirty="0" smtClean="0"/>
              <a:t>Energy (fixed):  </a:t>
            </a:r>
            <a:r>
              <a:rPr lang="en-GB" b="0" dirty="0" smtClean="0"/>
              <a:t>16-25 MeV;  dispersion: </a:t>
            </a:r>
            <a:r>
              <a:rPr lang="en-GB" b="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b="0" dirty="0" smtClean="0"/>
              <a:t>E = 100keV,</a:t>
            </a:r>
          </a:p>
          <a:p>
            <a:r>
              <a:rPr lang="en-GB" dirty="0" smtClean="0"/>
              <a:t>Particle</a:t>
            </a:r>
            <a:r>
              <a:rPr lang="en-GB" b="0" dirty="0" smtClean="0"/>
              <a:t>: Protons,</a:t>
            </a:r>
          </a:p>
          <a:p>
            <a:r>
              <a:rPr lang="en-GB" dirty="0" smtClean="0"/>
              <a:t>Intensities</a:t>
            </a:r>
            <a:r>
              <a:rPr lang="en-GB" b="0" dirty="0" smtClean="0"/>
              <a:t> max 10</a:t>
            </a:r>
            <a:r>
              <a:rPr lang="en-GB" b="0" baseline="30000" dirty="0" smtClean="0"/>
              <a:t>12</a:t>
            </a:r>
            <a:r>
              <a:rPr lang="en-GB" b="0" dirty="0" smtClean="0"/>
              <a:t> p/s, min  10</a:t>
            </a:r>
            <a:r>
              <a:rPr lang="en-GB" b="0" baseline="30000" dirty="0" smtClean="0"/>
              <a:t>2</a:t>
            </a:r>
            <a:r>
              <a:rPr lang="en-GB" b="0" dirty="0" smtClean="0"/>
              <a:t> p/s. </a:t>
            </a:r>
          </a:p>
          <a:p>
            <a:r>
              <a:rPr lang="en-GB" dirty="0"/>
              <a:t>Time structure</a:t>
            </a:r>
            <a:r>
              <a:rPr lang="en-GB" b="0" dirty="0"/>
              <a:t>: micro-structure:  85.085 </a:t>
            </a:r>
            <a:r>
              <a:rPr lang="en-GB" b="0" dirty="0" err="1"/>
              <a:t>MHz.</a:t>
            </a:r>
            <a:r>
              <a:rPr lang="en-GB" b="0" dirty="0"/>
              <a:t> = </a:t>
            </a:r>
            <a:r>
              <a:rPr lang="fi-FI" b="0" dirty="0"/>
              <a:t>11,75 </a:t>
            </a:r>
            <a:r>
              <a:rPr lang="fi-FI" b="0" dirty="0" err="1"/>
              <a:t>ns</a:t>
            </a:r>
            <a:r>
              <a:rPr lang="fi-FI" b="0" dirty="0"/>
              <a:t>,</a:t>
            </a:r>
            <a:r>
              <a:rPr lang="en-GB" b="0" dirty="0"/>
              <a:t> just about twice the 40MHz of LHC </a:t>
            </a:r>
            <a:endParaRPr lang="en-GB" b="0" dirty="0" smtClean="0"/>
          </a:p>
          <a:p>
            <a:r>
              <a:rPr lang="en-GB" dirty="0" smtClean="0"/>
              <a:t>Emittance at input of switching magnet</a:t>
            </a:r>
            <a:r>
              <a:rPr lang="en-GB" b="0" dirty="0" smtClean="0"/>
              <a:t>: (VERY preliminary measurement , </a:t>
            </a:r>
            <a:r>
              <a:rPr lang="en-GB" b="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0" baseline="-25000" dirty="0" err="1" smtClean="0"/>
              <a:t>x</a:t>
            </a:r>
            <a:r>
              <a:rPr lang="en-GB" b="0" dirty="0" smtClean="0"/>
              <a:t> &lt; 1.4 </a:t>
            </a:r>
            <a:r>
              <a:rPr lang="en-GB" b="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GB" b="0" dirty="0" smtClean="0"/>
              <a:t> mm </a:t>
            </a:r>
            <a:r>
              <a:rPr lang="en-GB" b="0" dirty="0" err="1" smtClean="0"/>
              <a:t>mrad</a:t>
            </a:r>
            <a:r>
              <a:rPr lang="en-GB" b="0" dirty="0" smtClean="0"/>
              <a:t>, </a:t>
            </a:r>
            <a:r>
              <a:rPr lang="en-GB" b="0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b="0" baseline="-25000" dirty="0" err="1" smtClean="0"/>
              <a:t>y</a:t>
            </a:r>
            <a:r>
              <a:rPr lang="en-GB" b="0" dirty="0" smtClean="0"/>
              <a:t> </a:t>
            </a:r>
            <a:r>
              <a:rPr lang="en-GB" b="0" dirty="0"/>
              <a:t>&lt; </a:t>
            </a:r>
            <a:r>
              <a:rPr lang="en-GB" b="0" dirty="0" smtClean="0"/>
              <a:t>5.4 </a:t>
            </a:r>
            <a:r>
              <a:rPr lang="en-GB" b="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GB" b="0" dirty="0"/>
              <a:t> mm </a:t>
            </a:r>
            <a:r>
              <a:rPr lang="en-GB" b="0" dirty="0" err="1"/>
              <a:t>mrad</a:t>
            </a:r>
            <a:r>
              <a:rPr lang="en-GB" b="0" dirty="0"/>
              <a:t>, </a:t>
            </a:r>
            <a:r>
              <a:rPr lang="en-GB" b="0" dirty="0" smtClean="0"/>
              <a:t>not well understood )</a:t>
            </a:r>
          </a:p>
          <a:p>
            <a:r>
              <a:rPr lang="en-GB" dirty="0" smtClean="0"/>
              <a:t>Re-Measurements of emittance </a:t>
            </a:r>
            <a:r>
              <a:rPr lang="en-GB" dirty="0"/>
              <a:t>in vertical and horizontal direction </a:t>
            </a:r>
            <a:r>
              <a:rPr lang="en-GB" dirty="0" smtClean="0"/>
              <a:t>will only be possible in spring</a:t>
            </a:r>
            <a:endParaRPr lang="en-GB" b="0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87459-3DD1-304F-8575-BC94865AA8E7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0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13" y="-17493"/>
            <a:ext cx="10515600" cy="781750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Beam time structure and triggering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208" y="618684"/>
            <a:ext cx="10785528" cy="570221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Frequency  is 85.085 MHz  corresponding to 11,75 ns</a:t>
            </a:r>
          </a:p>
          <a:p>
            <a:r>
              <a:rPr lang="en-GB" dirty="0" smtClean="0"/>
              <a:t>Have to run electronics at 42,5 MHz, use signal from cyclotron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937904"/>
            <a:ext cx="2743200" cy="365125"/>
          </a:xfrm>
        </p:spPr>
        <p:txBody>
          <a:bodyPr/>
          <a:lstStyle/>
          <a:p>
            <a:fld id="{69E3B688-25A8-7E41-B9AA-9141742DA476}" type="datetime1">
              <a:rPr lang="en-GB" smtClean="0"/>
              <a:t>20/02/2018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937904"/>
            <a:ext cx="2743200" cy="365125"/>
          </a:xfrm>
        </p:spPr>
        <p:txBody>
          <a:bodyPr/>
          <a:lstStyle/>
          <a:p>
            <a:fld id="{14E94B26-3675-3E41-A622-4E6664DC0EB8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8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782200" y="1989289"/>
            <a:ext cx="108000" cy="36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6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99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-496403" y="1906299"/>
            <a:ext cx="12600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54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63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72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81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9082200" y="1989289"/>
            <a:ext cx="108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82200" y="1733234"/>
            <a:ext cx="90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/>
          <p:cNvGrpSpPr/>
          <p:nvPr/>
        </p:nvGrpSpPr>
        <p:grpSpPr>
          <a:xfrm>
            <a:off x="80713" y="2544317"/>
            <a:ext cx="10837487" cy="387120"/>
            <a:chOff x="80713" y="2544317"/>
            <a:chExt cx="10837487" cy="387120"/>
          </a:xfrm>
        </p:grpSpPr>
        <p:sp>
          <p:nvSpPr>
            <p:cNvPr id="31" name="Rectangle 30"/>
            <p:cNvSpPr/>
            <p:nvPr/>
          </p:nvSpPr>
          <p:spPr>
            <a:xfrm>
              <a:off x="9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4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2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079620" y="2560153"/>
              <a:ext cx="36000" cy="3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80713" y="2567568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979620" y="293143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897620" y="255981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2779620" y="2931436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3680713" y="2567568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579620" y="293143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497620" y="255981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6379620" y="2931436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7319293" y="2552068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8218200" y="291593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9136200" y="2544317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0018200" y="2915936"/>
              <a:ext cx="9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Arrow Connector 66"/>
          <p:cNvCxnSpPr/>
          <p:nvPr/>
        </p:nvCxnSpPr>
        <p:spPr>
          <a:xfrm>
            <a:off x="2836200" y="1332862"/>
            <a:ext cx="0" cy="4003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779620" y="1131385"/>
            <a:ext cx="120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interaction</a:t>
            </a:r>
            <a:endParaRPr lang="en-GB" dirty="0"/>
          </a:p>
        </p:txBody>
      </p:sp>
      <p:sp>
        <p:nvSpPr>
          <p:cNvPr id="77" name="TextBox 76"/>
          <p:cNvSpPr txBox="1"/>
          <p:nvPr/>
        </p:nvSpPr>
        <p:spPr>
          <a:xfrm>
            <a:off x="1074591" y="134577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11.75ns</a:t>
            </a:r>
            <a:endParaRPr lang="en-GB" dirty="0"/>
          </a:p>
        </p:txBody>
      </p:sp>
      <p:grpSp>
        <p:nvGrpSpPr>
          <p:cNvPr id="98" name="Group 97"/>
          <p:cNvGrpSpPr/>
          <p:nvPr/>
        </p:nvGrpSpPr>
        <p:grpSpPr>
          <a:xfrm>
            <a:off x="982200" y="3016769"/>
            <a:ext cx="9108000" cy="1258064"/>
            <a:chOff x="982200" y="3016769"/>
            <a:chExt cx="9108000" cy="1258064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6113543" y="3059206"/>
              <a:ext cx="0" cy="4003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363704" y="3351503"/>
              <a:ext cx="998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Scint</a:t>
              </a:r>
              <a:r>
                <a:rPr lang="en-GB" dirty="0" smtClean="0"/>
                <a:t> trigger ready</a:t>
              </a:r>
              <a:endParaRPr lang="en-GB" dirty="0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V="1">
              <a:off x="6379924" y="3059206"/>
              <a:ext cx="0" cy="4003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9979524" y="3054904"/>
              <a:ext cx="0" cy="4003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79924" y="3448426"/>
              <a:ext cx="36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982200" y="3404226"/>
              <a:ext cx="1800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074591" y="3016769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23,5ns</a:t>
              </a:r>
              <a:endParaRPr lang="en-GB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560010" y="3488043"/>
              <a:ext cx="353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Trigger synchronized @ 42,5 MHz and sent to FE, latency is 4</a:t>
              </a:r>
              <a:endParaRPr lang="en-GB" dirty="0"/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 flipV="1">
            <a:off x="2779620" y="1812163"/>
            <a:ext cx="7199904" cy="2972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68651" y="1376208"/>
            <a:ext cx="124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Latency = 4</a:t>
            </a:r>
            <a:endParaRPr lang="en-GB" dirty="0"/>
          </a:p>
        </p:txBody>
      </p:sp>
      <p:sp>
        <p:nvSpPr>
          <p:cNvPr id="112" name="Right Arrow 111"/>
          <p:cNvSpPr/>
          <p:nvPr/>
        </p:nvSpPr>
        <p:spPr>
          <a:xfrm>
            <a:off x="2815619" y="3112809"/>
            <a:ext cx="3279923" cy="335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/>
              <a:t>Scint</a:t>
            </a:r>
            <a:r>
              <a:rPr lang="en-GB" dirty="0" smtClean="0"/>
              <a:t> trigger ready</a:t>
            </a:r>
            <a:endParaRPr lang="en-GB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3679588" y="1053874"/>
            <a:ext cx="8102125" cy="5445653"/>
            <a:chOff x="3679588" y="1053874"/>
            <a:chExt cx="8102125" cy="5445653"/>
          </a:xfrm>
        </p:grpSpPr>
        <p:cxnSp>
          <p:nvCxnSpPr>
            <p:cNvPr id="100" name="Straight Arrow Connector 99"/>
            <p:cNvCxnSpPr/>
            <p:nvPr/>
          </p:nvCxnSpPr>
          <p:spPr>
            <a:xfrm>
              <a:off x="3741648" y="1300531"/>
              <a:ext cx="0" cy="40037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3679588" y="1981985"/>
              <a:ext cx="108000" cy="36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7028713" y="5420058"/>
              <a:ext cx="4734288" cy="1079469"/>
              <a:chOff x="7028713" y="5420058"/>
              <a:chExt cx="4734288" cy="1079469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flipV="1">
                <a:off x="7028713" y="5424360"/>
                <a:ext cx="0" cy="400372"/>
              </a:xfrm>
              <a:prstGeom prst="straightConnector1">
                <a:avLst/>
              </a:prstGeom>
              <a:ln w="254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8163001" y="5420058"/>
                <a:ext cx="3600000" cy="404674"/>
                <a:chOff x="5501045" y="5332782"/>
                <a:chExt cx="3600000" cy="404674"/>
              </a:xfrm>
            </p:grpSpPr>
            <p:cxnSp>
              <p:nvCxnSpPr>
                <p:cNvPr id="109" name="Straight Arrow Connector 108"/>
                <p:cNvCxnSpPr/>
                <p:nvPr/>
              </p:nvCxnSpPr>
              <p:spPr>
                <a:xfrm flipV="1">
                  <a:off x="5501045" y="5337084"/>
                  <a:ext cx="0" cy="400372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 flipV="1">
                  <a:off x="9100645" y="5332782"/>
                  <a:ext cx="0" cy="400372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5501045" y="5726304"/>
                  <a:ext cx="3600000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TextBox 106"/>
              <p:cNvSpPr txBox="1"/>
              <p:nvPr/>
            </p:nvSpPr>
            <p:spPr>
              <a:xfrm>
                <a:off x="8043197" y="5853196"/>
                <a:ext cx="3239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Trigger synchronized w 42,5MHz and sent to FE with latency =  4</a:t>
                </a:r>
                <a:endParaRPr lang="en-GB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flipH="1" flipV="1">
              <a:off x="4581809" y="1328789"/>
              <a:ext cx="7199904" cy="29726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ight Arrow 112"/>
            <p:cNvSpPr/>
            <p:nvPr/>
          </p:nvSpPr>
          <p:spPr>
            <a:xfrm>
              <a:off x="3679588" y="5840744"/>
              <a:ext cx="3279923" cy="335617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err="1" smtClean="0"/>
                <a:t>Scint</a:t>
              </a:r>
              <a:r>
                <a:rPr lang="en-GB" dirty="0" smtClean="0"/>
                <a:t> trigger ready</a:t>
              </a:r>
              <a:endParaRPr lang="en-GB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11762601" y="1053874"/>
              <a:ext cx="0" cy="43200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tangle 116"/>
          <p:cNvSpPr/>
          <p:nvPr/>
        </p:nvSpPr>
        <p:spPr>
          <a:xfrm>
            <a:off x="11779156" y="2544503"/>
            <a:ext cx="36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Rectangle 117"/>
          <p:cNvSpPr/>
          <p:nvPr/>
        </p:nvSpPr>
        <p:spPr>
          <a:xfrm>
            <a:off x="10879156" y="2544503"/>
            <a:ext cx="36000" cy="3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9" name="Straight Arrow Connector 118"/>
          <p:cNvCxnSpPr/>
          <p:nvPr/>
        </p:nvCxnSpPr>
        <p:spPr>
          <a:xfrm flipV="1">
            <a:off x="10935736" y="2528667"/>
            <a:ext cx="90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11817736" y="2900286"/>
            <a:ext cx="90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1880382" y="1316051"/>
            <a:ext cx="8088570" cy="4057823"/>
            <a:chOff x="1880382" y="1316051"/>
            <a:chExt cx="8088570" cy="4057823"/>
          </a:xfrm>
        </p:grpSpPr>
        <p:grpSp>
          <p:nvGrpSpPr>
            <p:cNvPr id="99" name="Group 98"/>
            <p:cNvGrpSpPr/>
            <p:nvPr/>
          </p:nvGrpSpPr>
          <p:grpSpPr>
            <a:xfrm>
              <a:off x="1880382" y="1316051"/>
              <a:ext cx="8088570" cy="4057823"/>
              <a:chOff x="1880382" y="1316051"/>
              <a:chExt cx="8088570" cy="4057823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1880382" y="1983841"/>
                <a:ext cx="108000" cy="360000"/>
              </a:xfrm>
              <a:prstGeom prst="rect">
                <a:avLst/>
              </a:prstGeom>
              <a:solidFill>
                <a:srgbClr val="9542D5"/>
              </a:solidFill>
              <a:ln>
                <a:solidFill>
                  <a:srgbClr val="9743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1937071" y="1316051"/>
                <a:ext cx="0" cy="400372"/>
              </a:xfrm>
              <a:prstGeom prst="straightConnector1">
                <a:avLst/>
              </a:prstGeom>
              <a:ln w="25400">
                <a:solidFill>
                  <a:srgbClr val="9743D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5234664" y="4298707"/>
                <a:ext cx="0" cy="400372"/>
              </a:xfrm>
              <a:prstGeom prst="straightConnector1">
                <a:avLst/>
              </a:prstGeom>
              <a:ln w="25400">
                <a:solidFill>
                  <a:srgbClr val="9743D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6249148" y="4727543"/>
                <a:ext cx="3239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7030A0"/>
                    </a:solidFill>
                  </a:rPr>
                  <a:t>Trigger synchronized w 42,5MHz and sent to FE with latency =  4</a:t>
                </a:r>
                <a:endParaRPr lang="en-GB" dirty="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6368952" y="4294405"/>
                <a:ext cx="3600000" cy="404674"/>
                <a:chOff x="5501045" y="5332782"/>
                <a:chExt cx="3600000" cy="404674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5501045" y="5337084"/>
                  <a:ext cx="0" cy="400372"/>
                </a:xfrm>
                <a:prstGeom prst="straightConnector1">
                  <a:avLst/>
                </a:prstGeom>
                <a:ln w="25400">
                  <a:solidFill>
                    <a:srgbClr val="9743D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/>
                <p:cNvCxnSpPr/>
                <p:nvPr/>
              </p:nvCxnSpPr>
              <p:spPr>
                <a:xfrm flipV="1">
                  <a:off x="9100645" y="5332782"/>
                  <a:ext cx="0" cy="400372"/>
                </a:xfrm>
                <a:prstGeom prst="straightConnector1">
                  <a:avLst/>
                </a:prstGeom>
                <a:ln w="25400">
                  <a:solidFill>
                    <a:srgbClr val="9743D9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5501045" y="5726304"/>
                  <a:ext cx="3600000" cy="0"/>
                </a:xfrm>
                <a:prstGeom prst="line">
                  <a:avLst/>
                </a:prstGeom>
                <a:ln w="19050">
                  <a:solidFill>
                    <a:srgbClr val="9743D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1" name="Right Arrow 120"/>
            <p:cNvSpPr/>
            <p:nvPr/>
          </p:nvSpPr>
          <p:spPr>
            <a:xfrm>
              <a:off x="1914451" y="4476776"/>
              <a:ext cx="3279923" cy="335617"/>
            </a:xfrm>
            <a:prstGeom prst="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err="1" smtClean="0"/>
                <a:t>Scint</a:t>
              </a:r>
              <a:r>
                <a:rPr lang="en-GB" dirty="0" smtClean="0"/>
                <a:t> trigger ready</a:t>
              </a:r>
              <a:endParaRPr lang="en-GB" dirty="0"/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147490" y="4793014"/>
            <a:ext cx="337363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In time signals will have correct latency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Odd bunches will see info in pipeline, which has been written 11,75 ns after particle has passed detector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0297" y="1977097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Beam</a:t>
            </a:r>
            <a:endParaRPr lang="en-GB" sz="20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10214462" y="1991958"/>
            <a:ext cx="183736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/>
              <a:t>Beam </a:t>
            </a:r>
            <a:r>
              <a:rPr lang="en-GB" sz="2000" b="1"/>
              <a:t>85 </a:t>
            </a:r>
            <a:r>
              <a:rPr lang="en-GB" sz="2000" b="1" smtClean="0"/>
              <a:t>MHz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29531" y="262000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LHC clock</a:t>
            </a:r>
            <a:endParaRPr lang="en-GB" dirty="0"/>
          </a:p>
        </p:txBody>
      </p:sp>
      <p:sp>
        <p:nvSpPr>
          <p:cNvPr id="92" name="TextBox 91"/>
          <p:cNvSpPr txBox="1"/>
          <p:nvPr/>
        </p:nvSpPr>
        <p:spPr>
          <a:xfrm>
            <a:off x="10004064" y="3011378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mtClean="0"/>
              <a:t>LHC </a:t>
            </a:r>
            <a:r>
              <a:rPr lang="en-GB"/>
              <a:t>clock 42,5 </a:t>
            </a:r>
            <a:r>
              <a:rPr lang="en-GB" smtClean="0"/>
              <a:t>MHz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0826008" y="154526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time</a:t>
            </a:r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87588" y="1067604"/>
            <a:ext cx="2200725" cy="5630037"/>
            <a:chOff x="3787588" y="1067604"/>
            <a:chExt cx="2200725" cy="5630037"/>
          </a:xfrm>
        </p:grpSpPr>
        <p:sp>
          <p:nvSpPr>
            <p:cNvPr id="12" name="Parallelogram 11"/>
            <p:cNvSpPr/>
            <p:nvPr/>
          </p:nvSpPr>
          <p:spPr>
            <a:xfrm>
              <a:off x="3883496" y="1131385"/>
              <a:ext cx="1794746" cy="5515785"/>
            </a:xfrm>
            <a:prstGeom prst="parallelogram">
              <a:avLst>
                <a:gd name="adj" fmla="val 82830"/>
              </a:avLst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87588" y="6518982"/>
              <a:ext cx="667992" cy="17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320321" y="1067604"/>
              <a:ext cx="667992" cy="17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8108003" y="635039"/>
            <a:ext cx="1222660" cy="2988833"/>
            <a:chOff x="3787588" y="1067604"/>
            <a:chExt cx="2200725" cy="5630037"/>
          </a:xfrm>
        </p:grpSpPr>
        <p:sp>
          <p:nvSpPr>
            <p:cNvPr id="103" name="Parallelogram 102"/>
            <p:cNvSpPr/>
            <p:nvPr/>
          </p:nvSpPr>
          <p:spPr>
            <a:xfrm>
              <a:off x="3883496" y="1131385"/>
              <a:ext cx="1794746" cy="5515785"/>
            </a:xfrm>
            <a:prstGeom prst="parallelogram">
              <a:avLst>
                <a:gd name="adj" fmla="val 82830"/>
              </a:avLst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787588" y="6518982"/>
              <a:ext cx="667992" cy="17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320321" y="1067604"/>
              <a:ext cx="667992" cy="178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89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07719" y="2715152"/>
            <a:ext cx="8064304" cy="351174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" y="210981"/>
            <a:ext cx="8095354" cy="125999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Tentative beam line layout without quadrupoles for a wide beam of about</a:t>
            </a:r>
            <a:br>
              <a:rPr lang="en-GB" sz="2800" dirty="0" smtClean="0"/>
            </a:br>
            <a:r>
              <a:rPr lang="en-GB" sz="2800" dirty="0" smtClean="0"/>
              <a:t>10-100mm diameter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720" y="6463030"/>
            <a:ext cx="2743200" cy="365125"/>
          </a:xfrm>
        </p:spPr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08120" y="6463030"/>
            <a:ext cx="4114800" cy="365125"/>
          </a:xfrm>
        </p:spPr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0120" y="6463030"/>
            <a:ext cx="2743200" cy="365125"/>
          </a:xfrm>
        </p:spPr>
        <p:txBody>
          <a:bodyPr/>
          <a:lstStyle/>
          <a:p>
            <a:fld id="{14E94B26-3675-3E41-A622-4E6664DC0EB8}" type="slidenum">
              <a:rPr lang="fr-FR" smtClean="0"/>
              <a:t>13</a:t>
            </a:fld>
            <a:endParaRPr lang="fr-FR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06631" y="2884987"/>
            <a:ext cx="10867292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6477" y="2360023"/>
            <a:ext cx="691243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0891" y="1608287"/>
            <a:ext cx="124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Switching magnet</a:t>
            </a: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172303" y="2000794"/>
            <a:ext cx="114300" cy="1208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155378" y="1591026"/>
            <a:ext cx="6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valve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8268604" y="1929403"/>
            <a:ext cx="114300" cy="1208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601110" y="1961911"/>
            <a:ext cx="6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valve</a:t>
            </a:r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5750643" y="3049087"/>
            <a:ext cx="1500066" cy="2109902"/>
            <a:chOff x="1257301" y="2879828"/>
            <a:chExt cx="1500066" cy="2109902"/>
          </a:xfrm>
        </p:grpSpPr>
        <p:sp>
          <p:nvSpPr>
            <p:cNvPr id="14" name="Rectangle 13"/>
            <p:cNvSpPr/>
            <p:nvPr/>
          </p:nvSpPr>
          <p:spPr>
            <a:xfrm>
              <a:off x="1767672" y="2879828"/>
              <a:ext cx="228600" cy="5835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7301" y="4343399"/>
              <a:ext cx="150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Mechanical pump</a:t>
              </a: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2018594" y="2602392"/>
              <a:ext cx="137000" cy="941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4741" y="3084643"/>
              <a:ext cx="666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valve</a:t>
              </a:r>
              <a:endParaRPr lang="en-GB" dirty="0"/>
            </a:p>
          </p:txBody>
        </p:sp>
        <p:sp>
          <p:nvSpPr>
            <p:cNvPr id="15" name="Snip Same Side Corner Rectangle 14"/>
            <p:cNvSpPr/>
            <p:nvPr/>
          </p:nvSpPr>
          <p:spPr>
            <a:xfrm>
              <a:off x="1600199" y="3463383"/>
              <a:ext cx="571500" cy="651417"/>
            </a:xfrm>
            <a:prstGeom prst="snip2SameRect">
              <a:avLst>
                <a:gd name="adj1" fmla="val 252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438275" y="2630447"/>
            <a:ext cx="488194" cy="518991"/>
            <a:chOff x="3932971" y="2476300"/>
            <a:chExt cx="488194" cy="518991"/>
          </a:xfrm>
        </p:grpSpPr>
        <p:sp>
          <p:nvSpPr>
            <p:cNvPr id="27" name="Rounded Rectangle 26"/>
            <p:cNvSpPr/>
            <p:nvPr/>
          </p:nvSpPr>
          <p:spPr>
            <a:xfrm>
              <a:off x="3935062" y="2476300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935061" y="2909054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32971" y="2519418"/>
              <a:ext cx="487879" cy="425592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379454" y="2014538"/>
            <a:ext cx="109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X-Y Steering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01278" y="2410652"/>
            <a:ext cx="369332" cy="2222813"/>
            <a:chOff x="798787" y="2318973"/>
            <a:chExt cx="369332" cy="2222813"/>
          </a:xfrm>
        </p:grpSpPr>
        <p:grpSp>
          <p:nvGrpSpPr>
            <p:cNvPr id="26" name="Group 25"/>
            <p:cNvGrpSpPr/>
            <p:nvPr/>
          </p:nvGrpSpPr>
          <p:grpSpPr>
            <a:xfrm>
              <a:off x="962472" y="2318973"/>
              <a:ext cx="46633" cy="921786"/>
              <a:chOff x="962472" y="2283684"/>
              <a:chExt cx="46633" cy="92178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963386" y="2283684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63386" y="2791971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H="1">
                <a:off x="962472" y="2285875"/>
                <a:ext cx="45719" cy="919595"/>
              </a:xfrm>
              <a:prstGeom prst="rect">
                <a:avLst/>
              </a:prstGeom>
              <a:solidFill>
                <a:schemeClr val="accent1">
                  <a:alpha val="2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rot="16200000">
              <a:off x="319297" y="3692964"/>
              <a:ext cx="1328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Collimator 1</a:t>
              </a:r>
              <a:endParaRPr lang="en-GB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1039057" y="2714898"/>
            <a:ext cx="620346" cy="26415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8310212" y="767886"/>
            <a:ext cx="160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Scintillator Y, X </a:t>
            </a:r>
          </a:p>
          <a:p>
            <a:pPr algn="ctr"/>
            <a:r>
              <a:rPr lang="en-GB" dirty="0" smtClean="0"/>
              <a:t>and trigger</a:t>
            </a:r>
            <a:endParaRPr lang="en-GB" dirty="0"/>
          </a:p>
        </p:txBody>
      </p:sp>
      <p:grpSp>
        <p:nvGrpSpPr>
          <p:cNvPr id="79" name="Group 78"/>
          <p:cNvGrpSpPr/>
          <p:nvPr/>
        </p:nvGrpSpPr>
        <p:grpSpPr>
          <a:xfrm>
            <a:off x="9061464" y="2316630"/>
            <a:ext cx="171319" cy="741598"/>
            <a:chOff x="7720361" y="2163456"/>
            <a:chExt cx="171319" cy="741598"/>
          </a:xfrm>
        </p:grpSpPr>
        <p:grpSp>
          <p:nvGrpSpPr>
            <p:cNvPr id="60" name="Group 59"/>
            <p:cNvGrpSpPr/>
            <p:nvPr/>
          </p:nvGrpSpPr>
          <p:grpSpPr>
            <a:xfrm>
              <a:off x="7720361" y="2163456"/>
              <a:ext cx="63190" cy="738614"/>
              <a:chOff x="7720361" y="2163456"/>
              <a:chExt cx="63190" cy="73861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733956" y="2576133"/>
                <a:ext cx="36000" cy="3259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733956" y="2413672"/>
                <a:ext cx="36000" cy="1503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720361" y="2163456"/>
                <a:ext cx="63190" cy="2463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7790001" y="2579117"/>
              <a:ext cx="101679" cy="325937"/>
              <a:chOff x="7790001" y="2579117"/>
              <a:chExt cx="101679" cy="325937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790001" y="2676628"/>
                <a:ext cx="101679" cy="10167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822841" y="2579117"/>
                <a:ext cx="36000" cy="3259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9506643" y="635933"/>
            <a:ext cx="1283052" cy="629545"/>
            <a:chOff x="5483901" y="4412847"/>
            <a:chExt cx="1283052" cy="629545"/>
          </a:xfrm>
        </p:grpSpPr>
        <p:sp>
          <p:nvSpPr>
            <p:cNvPr id="66" name="Rectangle 65"/>
            <p:cNvSpPr/>
            <p:nvPr/>
          </p:nvSpPr>
          <p:spPr>
            <a:xfrm>
              <a:off x="5740400" y="4666564"/>
              <a:ext cx="298450" cy="457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740400" y="4756257"/>
              <a:ext cx="298450" cy="457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049623" y="4671789"/>
              <a:ext cx="589407" cy="135413"/>
              <a:chOff x="6049622" y="4666564"/>
              <a:chExt cx="589407" cy="135413"/>
            </a:xfrm>
          </p:grpSpPr>
          <p:sp>
            <p:nvSpPr>
              <p:cNvPr id="68" name="Trapezoid 67"/>
              <p:cNvSpPr/>
              <p:nvPr/>
            </p:nvSpPr>
            <p:spPr>
              <a:xfrm rot="5400000">
                <a:off x="6082268" y="4633918"/>
                <a:ext cx="135413" cy="200705"/>
              </a:xfrm>
              <a:prstGeom prst="trapezoid">
                <a:avLst>
                  <a:gd name="adj" fmla="val 2968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261098" y="4706581"/>
                <a:ext cx="377931" cy="5537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483901" y="4412847"/>
              <a:ext cx="9071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accent6">
                      <a:lumMod val="75000"/>
                    </a:schemeClr>
                  </a:solidFill>
                </a:rPr>
                <a:t>Scintillators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04094" y="4765393"/>
              <a:ext cx="8308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Lightguide</a:t>
              </a:r>
              <a:endParaRPr lang="en-GB" sz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95349" y="4412847"/>
              <a:ext cx="4716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smtClean="0"/>
                <a:t>PMT</a:t>
              </a:r>
              <a:endParaRPr lang="en-GB" sz="1200"/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 flipH="1">
            <a:off x="9210214" y="1323630"/>
            <a:ext cx="611265" cy="1299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531510" y="409734"/>
            <a:ext cx="1415822" cy="1024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" name="Group 97"/>
          <p:cNvGrpSpPr/>
          <p:nvPr/>
        </p:nvGrpSpPr>
        <p:grpSpPr>
          <a:xfrm>
            <a:off x="9258324" y="2077982"/>
            <a:ext cx="1719314" cy="1423265"/>
            <a:chOff x="4686201" y="2431599"/>
            <a:chExt cx="1719314" cy="1423265"/>
          </a:xfrm>
        </p:grpSpPr>
        <p:sp>
          <p:nvSpPr>
            <p:cNvPr id="99" name="Rectangle 98"/>
            <p:cNvSpPr/>
            <p:nvPr/>
          </p:nvSpPr>
          <p:spPr>
            <a:xfrm>
              <a:off x="4928037" y="3046366"/>
              <a:ext cx="45719" cy="338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100715" y="3046366"/>
              <a:ext cx="45719" cy="338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478591" y="3046366"/>
              <a:ext cx="45719" cy="33808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879910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426854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048978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689811" y="3389130"/>
              <a:ext cx="1715704" cy="5043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4950896" y="2431599"/>
              <a:ext cx="0" cy="24337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6125579" y="2431599"/>
              <a:ext cx="0" cy="24337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4957936" y="297705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FF0000"/>
                  </a:solidFill>
                </a:rPr>
                <a:t>DUT</a:t>
              </a:r>
              <a:endParaRPr lang="en-GB">
                <a:solidFill>
                  <a:srgbClr val="FF0000"/>
                </a:solidFill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4686201" y="3439561"/>
              <a:ext cx="192505" cy="415303"/>
              <a:chOff x="7573878" y="2753761"/>
              <a:chExt cx="192505" cy="415303"/>
            </a:xfrm>
          </p:grpSpPr>
          <p:sp>
            <p:nvSpPr>
              <p:cNvPr id="115" name="Up-Down Arrow 114"/>
              <p:cNvSpPr/>
              <p:nvPr/>
            </p:nvSpPr>
            <p:spPr>
              <a:xfrm>
                <a:off x="7573878" y="2753761"/>
                <a:ext cx="192505" cy="415303"/>
              </a:xfrm>
              <a:prstGeom prst="up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7624009" y="2855534"/>
                <a:ext cx="100265" cy="211756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202181" y="3439561"/>
              <a:ext cx="192505" cy="415303"/>
              <a:chOff x="7573878" y="2753761"/>
              <a:chExt cx="192505" cy="415303"/>
            </a:xfrm>
          </p:grpSpPr>
          <p:sp>
            <p:nvSpPr>
              <p:cNvPr id="113" name="Up-Down Arrow 112"/>
              <p:cNvSpPr/>
              <p:nvPr/>
            </p:nvSpPr>
            <p:spPr>
              <a:xfrm>
                <a:off x="7573878" y="2753761"/>
                <a:ext cx="192505" cy="415303"/>
              </a:xfrm>
              <a:prstGeom prst="up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624009" y="2855534"/>
                <a:ext cx="100265" cy="211756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11026353" y="3170880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Faraday cup</a:t>
            </a:r>
          </a:p>
          <a:p>
            <a:r>
              <a:rPr lang="en-GB" dirty="0" smtClean="0"/>
              <a:t>Beam dump </a:t>
            </a:r>
            <a:endParaRPr lang="en-GB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2113117" y="1961911"/>
            <a:ext cx="601955" cy="1817728"/>
            <a:chOff x="4644224" y="1924808"/>
            <a:chExt cx="996773" cy="1817728"/>
          </a:xfrm>
        </p:grpSpPr>
        <p:sp>
          <p:nvSpPr>
            <p:cNvPr id="36" name="Parallelogram 35"/>
            <p:cNvSpPr/>
            <p:nvPr/>
          </p:nvSpPr>
          <p:spPr>
            <a:xfrm>
              <a:off x="4844675" y="2017875"/>
              <a:ext cx="380138" cy="1520863"/>
            </a:xfrm>
            <a:prstGeom prst="parallelogram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844675" y="1924808"/>
              <a:ext cx="491522" cy="207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644224" y="3476049"/>
              <a:ext cx="996773" cy="266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717644" y="2050666"/>
            <a:ext cx="485815" cy="1759002"/>
            <a:chOff x="4445279" y="1924808"/>
            <a:chExt cx="890918" cy="1705462"/>
          </a:xfrm>
        </p:grpSpPr>
        <p:sp>
          <p:nvSpPr>
            <p:cNvPr id="123" name="Parallelogram 122"/>
            <p:cNvSpPr/>
            <p:nvPr/>
          </p:nvSpPr>
          <p:spPr>
            <a:xfrm>
              <a:off x="4844675" y="2017875"/>
              <a:ext cx="380138" cy="1520863"/>
            </a:xfrm>
            <a:prstGeom prst="parallelogram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844675" y="1924808"/>
              <a:ext cx="491522" cy="207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445279" y="3533923"/>
              <a:ext cx="711645" cy="96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347296" y="2578733"/>
            <a:ext cx="876650" cy="1097428"/>
            <a:chOff x="2517258" y="2472053"/>
            <a:chExt cx="876650" cy="1097428"/>
          </a:xfrm>
        </p:grpSpPr>
        <p:sp>
          <p:nvSpPr>
            <p:cNvPr id="64" name="Rectangle 63"/>
            <p:cNvSpPr/>
            <p:nvPr/>
          </p:nvSpPr>
          <p:spPr>
            <a:xfrm>
              <a:off x="2709625" y="2472053"/>
              <a:ext cx="495840" cy="610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17258" y="3200149"/>
              <a:ext cx="87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profiler</a:t>
              </a:r>
              <a:endParaRPr lang="en-GB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931409" y="2674474"/>
            <a:ext cx="296007" cy="682115"/>
            <a:chOff x="7955956" y="3431430"/>
            <a:chExt cx="296007" cy="682115"/>
          </a:xfrm>
        </p:grpSpPr>
        <p:sp>
          <p:nvSpPr>
            <p:cNvPr id="82" name="Rectangle 81"/>
            <p:cNvSpPr/>
            <p:nvPr/>
          </p:nvSpPr>
          <p:spPr>
            <a:xfrm>
              <a:off x="7955956" y="3431430"/>
              <a:ext cx="296007" cy="489755"/>
            </a:xfrm>
            <a:prstGeom prst="rect">
              <a:avLst/>
            </a:prstGeom>
            <a:solidFill>
              <a:schemeClr val="bg2">
                <a:lumMod val="75000"/>
                <a:alpha val="1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Pie 79"/>
            <p:cNvSpPr>
              <a:spLocks noChangeAspect="1"/>
            </p:cNvSpPr>
            <p:nvPr/>
          </p:nvSpPr>
          <p:spPr>
            <a:xfrm>
              <a:off x="8056518" y="3582477"/>
              <a:ext cx="108000" cy="104646"/>
            </a:xfrm>
            <a:prstGeom prst="pie">
              <a:avLst>
                <a:gd name="adj1" fmla="val 14060656"/>
                <a:gd name="adj2" fmla="val 782314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flipH="1">
              <a:off x="8092290" y="3681545"/>
              <a:ext cx="36000" cy="43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172305" y="2630447"/>
            <a:ext cx="488194" cy="518991"/>
            <a:chOff x="3932971" y="2476300"/>
            <a:chExt cx="488194" cy="518991"/>
          </a:xfrm>
        </p:grpSpPr>
        <p:sp>
          <p:nvSpPr>
            <p:cNvPr id="136" name="Rounded Rectangle 135"/>
            <p:cNvSpPr/>
            <p:nvPr/>
          </p:nvSpPr>
          <p:spPr>
            <a:xfrm>
              <a:off x="3935062" y="2476300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3935061" y="2909054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932971" y="2519418"/>
              <a:ext cx="487879" cy="425592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5022955" y="1889991"/>
            <a:ext cx="109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X-Y Steering</a:t>
            </a:r>
            <a:endParaRPr lang="en-GB"/>
          </a:p>
        </p:txBody>
      </p:sp>
      <p:sp>
        <p:nvSpPr>
          <p:cNvPr id="85" name="Rectangle 84"/>
          <p:cNvSpPr/>
          <p:nvPr/>
        </p:nvSpPr>
        <p:spPr>
          <a:xfrm rot="16200000">
            <a:off x="7405139" y="3750731"/>
            <a:ext cx="130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Faraday cup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1215454" y="2510270"/>
            <a:ext cx="495840" cy="61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0" name="Group 139"/>
          <p:cNvGrpSpPr/>
          <p:nvPr/>
        </p:nvGrpSpPr>
        <p:grpSpPr>
          <a:xfrm rot="10800000">
            <a:off x="8494743" y="1130975"/>
            <a:ext cx="369332" cy="2236064"/>
            <a:chOff x="798787" y="2318974"/>
            <a:chExt cx="369332" cy="2236064"/>
          </a:xfrm>
        </p:grpSpPr>
        <p:grpSp>
          <p:nvGrpSpPr>
            <p:cNvPr id="141" name="Group 140"/>
            <p:cNvGrpSpPr/>
            <p:nvPr/>
          </p:nvGrpSpPr>
          <p:grpSpPr>
            <a:xfrm>
              <a:off x="962741" y="2318974"/>
              <a:ext cx="46365" cy="920129"/>
              <a:chOff x="962741" y="2283685"/>
              <a:chExt cx="46365" cy="920129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963387" y="2283685"/>
                <a:ext cx="45719" cy="3673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963387" y="2874834"/>
                <a:ext cx="45719" cy="3274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Rectangle 144"/>
              <p:cNvSpPr/>
              <p:nvPr/>
            </p:nvSpPr>
            <p:spPr>
              <a:xfrm flipH="1">
                <a:off x="962741" y="2284219"/>
                <a:ext cx="45719" cy="919595"/>
              </a:xfrm>
              <a:prstGeom prst="rect">
                <a:avLst/>
              </a:prstGeom>
              <a:solidFill>
                <a:schemeClr val="accent1">
                  <a:alpha val="2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 rot="16200000">
              <a:off x="319297" y="3706216"/>
              <a:ext cx="1328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Collimator 2</a:t>
              </a:r>
              <a:endParaRPr lang="en-GB" dirty="0"/>
            </a:p>
          </p:txBody>
        </p:sp>
      </p:grpSp>
      <p:sp>
        <p:nvSpPr>
          <p:cNvPr id="3" name="Right Arrow 2"/>
          <p:cNvSpPr/>
          <p:nvPr/>
        </p:nvSpPr>
        <p:spPr>
          <a:xfrm>
            <a:off x="1099585" y="4711550"/>
            <a:ext cx="4497158" cy="646331"/>
          </a:xfrm>
          <a:prstGeom prst="rightArrow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Beam</a:t>
            </a:r>
            <a:r>
              <a:rPr lang="fr-FR" b="1" dirty="0">
                <a:solidFill>
                  <a:schemeClr val="tx1"/>
                </a:solidFill>
              </a:rPr>
              <a:t> direction</a:t>
            </a:r>
          </a:p>
        </p:txBody>
      </p:sp>
      <p:sp>
        <p:nvSpPr>
          <p:cNvPr id="39" name="Frame 38"/>
          <p:cNvSpPr/>
          <p:nvPr/>
        </p:nvSpPr>
        <p:spPr>
          <a:xfrm>
            <a:off x="9163943" y="3536294"/>
            <a:ext cx="1875113" cy="1681720"/>
          </a:xfrm>
          <a:prstGeom prst="frame">
            <a:avLst>
              <a:gd name="adj1" fmla="val 18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679979" y="396162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support</a:t>
            </a:r>
            <a:endParaRPr lang="fr-FR"/>
          </a:p>
        </p:txBody>
      </p:sp>
      <p:sp>
        <p:nvSpPr>
          <p:cNvPr id="42" name="TextBox 41"/>
          <p:cNvSpPr txBox="1"/>
          <p:nvPr/>
        </p:nvSpPr>
        <p:spPr>
          <a:xfrm>
            <a:off x="9443885" y="3131915"/>
            <a:ext cx="135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Manual</a:t>
            </a:r>
            <a:r>
              <a:rPr lang="fr-FR" sz="1200" dirty="0" smtClean="0"/>
              <a:t> X-Y table</a:t>
            </a:r>
            <a:endParaRPr lang="fr-FR" sz="1200" dirty="0"/>
          </a:p>
        </p:txBody>
      </p:sp>
      <p:sp>
        <p:nvSpPr>
          <p:cNvPr id="43" name="Left-Right Arrow 42"/>
          <p:cNvSpPr/>
          <p:nvPr/>
        </p:nvSpPr>
        <p:spPr>
          <a:xfrm>
            <a:off x="1099585" y="5569527"/>
            <a:ext cx="7688674" cy="415637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Fixed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PERCy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beamline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79323" y="4718144"/>
            <a:ext cx="158248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/>
              <a:t>Mylar</a:t>
            </a:r>
            <a:r>
              <a:rPr lang="fr-FR" dirty="0" smtClean="0"/>
              <a:t> </a:t>
            </a:r>
            <a:r>
              <a:rPr lang="fr-FR" dirty="0" err="1" smtClean="0"/>
              <a:t>window</a:t>
            </a:r>
            <a:endParaRPr lang="fr-FR" dirty="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8864075" y="2898076"/>
            <a:ext cx="7949" cy="2190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Left-Right Arrow 125"/>
          <p:cNvSpPr/>
          <p:nvPr/>
        </p:nvSpPr>
        <p:spPr>
          <a:xfrm>
            <a:off x="8921027" y="5253061"/>
            <a:ext cx="2790268" cy="948418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CMS </a:t>
            </a:r>
            <a:r>
              <a:rPr lang="fr-FR" dirty="0" err="1" smtClean="0">
                <a:solidFill>
                  <a:srgbClr val="FF0000"/>
                </a:solidFill>
              </a:rPr>
              <a:t>Set-Up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Test-</a:t>
            </a:r>
            <a:r>
              <a:rPr lang="fr-FR" dirty="0" err="1" smtClean="0">
                <a:solidFill>
                  <a:srgbClr val="FF0000"/>
                </a:solidFill>
              </a:rPr>
              <a:t>bench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1750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Cautious(!) planning for 2019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948" y="675734"/>
            <a:ext cx="11304104" cy="55745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000" dirty="0" smtClean="0"/>
              <a:t>Existing:   </a:t>
            </a:r>
            <a:r>
              <a:rPr lang="en-GB" sz="2000" dirty="0" err="1" smtClean="0"/>
              <a:t>CYRCé</a:t>
            </a:r>
            <a:endParaRPr lang="en-GB" sz="2000" dirty="0" smtClean="0"/>
          </a:p>
          <a:p>
            <a:pPr>
              <a:lnSpc>
                <a:spcPct val="120000"/>
              </a:lnSpc>
            </a:pPr>
            <a:r>
              <a:rPr lang="en-GB" sz="2000" dirty="0" smtClean="0"/>
              <a:t>Planned and financed : </a:t>
            </a:r>
            <a:r>
              <a:rPr lang="en-GB" sz="2000" dirty="0" err="1" smtClean="0"/>
              <a:t>PRECy</a:t>
            </a:r>
            <a:r>
              <a:rPr lang="en-GB" sz="2000" dirty="0" smtClean="0"/>
              <a:t> 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/>
              <a:t>Q-poles will arrive in February-March </a:t>
            </a:r>
            <a:r>
              <a:rPr lang="en-GB" sz="1800" dirty="0" smtClean="0">
                <a:sym typeface="Wingdings"/>
              </a:rPr>
              <a:t> it will be possible to </a:t>
            </a:r>
            <a:r>
              <a:rPr lang="en-GB" sz="1800" b="1" dirty="0" smtClean="0">
                <a:sym typeface="Wingdings"/>
              </a:rPr>
              <a:t>measure</a:t>
            </a:r>
            <a:r>
              <a:rPr lang="en-GB" sz="1800" dirty="0" smtClean="0">
                <a:sym typeface="Wingdings"/>
              </a:rPr>
              <a:t> the beam emittance.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>
                <a:sym typeface="Wingdings"/>
              </a:rPr>
              <a:t>Switching magnet will arrive in spring but can only be installed in fall when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>
                <a:sym typeface="Wingdings"/>
              </a:rPr>
              <a:t>Civil engineering of experimental hall is finished 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sym typeface="Wingdings"/>
              </a:rPr>
              <a:t>Start in 2018 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>
                <a:sym typeface="Wingdings"/>
              </a:rPr>
              <a:t>Order Mechanical supports, beam pipes, collimators, vacuum pumps in spring 2018 (at best),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>
                <a:sym typeface="Wingdings"/>
              </a:rPr>
              <a:t>Build test table/set-up with </a:t>
            </a:r>
            <a:r>
              <a:rPr lang="en-GB" sz="1800" dirty="0" smtClean="0">
                <a:sym typeface="Wingdings"/>
              </a:rPr>
              <a:t>detectors, telescope etc.. in spring, summer and fall 2018,</a:t>
            </a:r>
          </a:p>
          <a:p>
            <a:pPr lvl="1">
              <a:lnSpc>
                <a:spcPct val="120000"/>
              </a:lnSpc>
            </a:pPr>
            <a:r>
              <a:rPr lang="en-GB" sz="1800" dirty="0" smtClean="0">
                <a:sym typeface="Wingdings"/>
              </a:rPr>
              <a:t>Design, buy and construct reference pixel planes and DAQ</a:t>
            </a:r>
            <a:r>
              <a:rPr lang="en-GB" sz="1800" dirty="0" smtClean="0">
                <a:sym typeface="Wingdings"/>
              </a:rPr>
              <a:t>,   ??????</a:t>
            </a:r>
            <a:endParaRPr lang="en-GB" sz="1800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en-GB" sz="2000" dirty="0" smtClean="0">
                <a:sym typeface="Wingdings"/>
              </a:rPr>
              <a:t>Start </a:t>
            </a:r>
            <a:r>
              <a:rPr lang="en-GB" sz="2000" dirty="0" smtClean="0">
                <a:sym typeface="Wingdings"/>
              </a:rPr>
              <a:t>with installation of beam line (in parallel with </a:t>
            </a:r>
            <a:r>
              <a:rPr lang="en-GB" sz="2000" dirty="0" err="1" smtClean="0">
                <a:sym typeface="Wingdings"/>
              </a:rPr>
              <a:t>PRECy</a:t>
            </a:r>
            <a:r>
              <a:rPr lang="en-GB" sz="2000" dirty="0" smtClean="0">
                <a:sym typeface="Wingdings"/>
              </a:rPr>
              <a:t>) end 2018 beginning of 2019, if everything is well prepared. A challenge!</a:t>
            </a:r>
          </a:p>
          <a:p>
            <a:pPr>
              <a:lnSpc>
                <a:spcPct val="120000"/>
              </a:lnSpc>
            </a:pPr>
            <a:r>
              <a:rPr lang="en-GB" sz="2000" dirty="0" smtClean="0">
                <a:sym typeface="Wingdings"/>
              </a:rPr>
              <a:t>If beam-line </a:t>
            </a:r>
            <a:r>
              <a:rPr lang="en-GB" sz="2000" dirty="0" smtClean="0">
                <a:sym typeface="Wingdings"/>
              </a:rPr>
              <a:t>ok, </a:t>
            </a:r>
            <a:r>
              <a:rPr lang="en-GB" sz="2000" dirty="0" smtClean="0">
                <a:sym typeface="Wingdings"/>
              </a:rPr>
              <a:t>we could program beam </a:t>
            </a:r>
            <a:r>
              <a:rPr lang="en-GB" sz="2000" dirty="0" err="1" smtClean="0">
                <a:sym typeface="Wingdings"/>
              </a:rPr>
              <a:t>forv</a:t>
            </a:r>
            <a:r>
              <a:rPr lang="en-GB" sz="2000" dirty="0" smtClean="0">
                <a:sym typeface="Wingdings"/>
              </a:rPr>
              <a:t> spring </a:t>
            </a:r>
            <a:r>
              <a:rPr lang="en-GB" sz="2000" dirty="0" smtClean="0">
                <a:sym typeface="Wingdings"/>
              </a:rPr>
              <a:t>2019 onwards</a:t>
            </a:r>
            <a:r>
              <a:rPr lang="mr-IN" sz="2000" dirty="0" smtClean="0">
                <a:sym typeface="Wingdings"/>
              </a:rPr>
              <a:t>…</a:t>
            </a:r>
            <a:endParaRPr lang="de-DE" sz="2000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sz="2000" dirty="0" err="1" smtClean="0">
                <a:sym typeface="Wingdings"/>
              </a:rPr>
              <a:t>If</a:t>
            </a:r>
            <a:r>
              <a:rPr lang="de-DE" sz="2000" dirty="0" smtClean="0">
                <a:sym typeface="Wingdings"/>
              </a:rPr>
              <a:t> beam-</a:t>
            </a:r>
            <a:r>
              <a:rPr lang="de-DE" sz="2000" dirty="0" err="1" smtClean="0">
                <a:sym typeface="Wingdings"/>
              </a:rPr>
              <a:t>line</a:t>
            </a:r>
            <a:r>
              <a:rPr lang="de-DE" sz="2000" dirty="0" smtClean="0">
                <a:sym typeface="Wingdings"/>
              </a:rPr>
              <a:t> not </a:t>
            </a:r>
            <a:r>
              <a:rPr lang="de-DE" sz="2000" dirty="0" err="1" smtClean="0">
                <a:sym typeface="Wingdings"/>
              </a:rPr>
              <a:t>yet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available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we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could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envisage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to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go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to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Louvain</a:t>
            </a:r>
            <a:r>
              <a:rPr lang="de-DE" sz="2000" dirty="0" smtClean="0">
                <a:sym typeface="Wingdings"/>
              </a:rPr>
              <a:t> !???</a:t>
            </a:r>
            <a:endParaRPr lang="en-GB" sz="20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en-GB" smtClean="0"/>
              <a:t>20/02/2018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25 MeV Test beam at IPHC Cyclotron, U. Goerlach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2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93554"/>
            <a:ext cx="10147852" cy="781750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/>
              <a:t>Questions to you, in case this project is </a:t>
            </a:r>
            <a:r>
              <a:rPr lang="en-GB" sz="2800" smtClean="0"/>
              <a:t>interesting for CMS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5304"/>
            <a:ext cx="10515600" cy="564204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Beam intensities ok ?  Total rate (trigger to electronics) and density</a:t>
            </a:r>
          </a:p>
          <a:p>
            <a:r>
              <a:rPr lang="en-GB" dirty="0" smtClean="0"/>
              <a:t>Beam spot size: is (10mm)</a:t>
            </a:r>
            <a:r>
              <a:rPr lang="en-GB" baseline="30000" dirty="0" smtClean="0"/>
              <a:t>2</a:t>
            </a:r>
            <a:r>
              <a:rPr lang="en-GB" dirty="0" smtClean="0"/>
              <a:t> up to (100mm)</a:t>
            </a:r>
            <a:r>
              <a:rPr lang="en-GB" baseline="30000" dirty="0" smtClean="0"/>
              <a:t>2</a:t>
            </a:r>
            <a:r>
              <a:rPr lang="en-GB" dirty="0" smtClean="0"/>
              <a:t>  ok ?</a:t>
            </a:r>
          </a:p>
          <a:p>
            <a:r>
              <a:rPr lang="en-GB" dirty="0" smtClean="0"/>
              <a:t>Are extensive HIP studies interesting?</a:t>
            </a:r>
          </a:p>
          <a:p>
            <a:r>
              <a:rPr lang="en-GB" dirty="0" smtClean="0"/>
              <a:t>We need 2 reference (Pixel, thin) planes before and after DUT including read-out, which can be easily correlated to DUT-DAQ</a:t>
            </a:r>
          </a:p>
          <a:p>
            <a:r>
              <a:rPr lang="en-GB" dirty="0" smtClean="0"/>
              <a:t>What is by experience the ratio between the time for setting up, for calibrating and data-taking </a:t>
            </a:r>
          </a:p>
          <a:p>
            <a:r>
              <a:rPr lang="en-GB" dirty="0" smtClean="0"/>
              <a:t>How much beam time do we need (we should ask for) and for what durations (few days, a week, longer ?), considering the working hours of the cyclotron (only day time, no nights or WE!)</a:t>
            </a:r>
          </a:p>
          <a:p>
            <a:r>
              <a:rPr lang="en-GB" dirty="0" smtClean="0"/>
              <a:t>Who else would be interested to participate in setting up and running test-beam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en-GB" smtClean="0"/>
              <a:t>20/02/2018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25 MeV Test beam at IPHC Cyclotron, U. Goerlach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20341962">
            <a:off x="2798618" y="2770909"/>
            <a:ext cx="89826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b="1" i="1" dirty="0" smtClean="0">
                <a:solidFill>
                  <a:srgbClr val="FF0000"/>
                </a:solidFill>
              </a:rPr>
              <a:t>Jeremy, What did you find out in the mean time ???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68273"/>
            <a:ext cx="10515600" cy="781750"/>
          </a:xfrm>
        </p:spPr>
        <p:txBody>
          <a:bodyPr/>
          <a:lstStyle/>
          <a:p>
            <a:pPr algn="ctr"/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19" y="690999"/>
            <a:ext cx="12070081" cy="550632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A 25 MeV proton beam could be available during 2019 for testing modules :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High rate possible,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Time structure at 85 MHz allowing clock of 42,5 MHz for electronic,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HIP studies</a:t>
            </a:r>
            <a:r>
              <a:rPr lang="en-GB" dirty="0" smtClean="0"/>
              <a:t>, if needed,   Study </a:t>
            </a:r>
            <a:r>
              <a:rPr lang="en-GB" dirty="0" smtClean="0"/>
              <a:t>of </a:t>
            </a:r>
            <a:r>
              <a:rPr lang="en-GB" dirty="0" smtClean="0"/>
              <a:t>SEU ??</a:t>
            </a:r>
          </a:p>
          <a:p>
            <a:pPr lvl="1">
              <a:lnSpc>
                <a:spcPct val="110000"/>
              </a:lnSpc>
            </a:pPr>
            <a:r>
              <a:rPr lang="en-GB" b="1" i="1" dirty="0" smtClean="0">
                <a:solidFill>
                  <a:srgbClr val="FF0000"/>
                </a:solidFill>
              </a:rPr>
              <a:t>It seems to me that a major justification of the project will be to train students</a:t>
            </a:r>
            <a:endParaRPr lang="en-GB" b="1" i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GB" dirty="0" smtClean="0"/>
              <a:t>Allows testing of detectors in extreme environments with </a:t>
            </a:r>
            <a:r>
              <a:rPr lang="en-GB" dirty="0"/>
              <a:t>s</a:t>
            </a:r>
            <a:r>
              <a:rPr lang="en-GB" dirty="0" smtClean="0"/>
              <a:t>implified tracking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 smtClean="0"/>
              <a:t>A </a:t>
            </a:r>
            <a:r>
              <a:rPr lang="en-GB" dirty="0" smtClean="0"/>
              <a:t>simplified set-up (no vacuum, wide beam, only scintillator trigger) </a:t>
            </a:r>
            <a:r>
              <a:rPr lang="en-GB" dirty="0" smtClean="0"/>
              <a:t>could </a:t>
            </a:r>
            <a:r>
              <a:rPr lang="en-GB" dirty="0" smtClean="0"/>
              <a:t>be operational by </a:t>
            </a:r>
            <a:r>
              <a:rPr lang="en-GB" dirty="0" smtClean="0"/>
              <a:t>spring summer </a:t>
            </a:r>
            <a:r>
              <a:rPr lang="en-GB" dirty="0" smtClean="0"/>
              <a:t>2019.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 smtClean="0"/>
              <a:t>We need feedbacks from CMS :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Main question to answer : is </a:t>
            </a:r>
            <a:r>
              <a:rPr lang="en-GB" dirty="0" err="1" smtClean="0"/>
              <a:t>CYRCé</a:t>
            </a:r>
            <a:r>
              <a:rPr lang="en-GB" dirty="0" smtClean="0"/>
              <a:t> interesting for the tests of CMS tracker upgrade PII modules ? 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What information on the beam, results from simulation, estimations (</a:t>
            </a:r>
            <a:r>
              <a:rPr lang="en-GB" dirty="0" err="1" smtClean="0"/>
              <a:t>etc</a:t>
            </a:r>
            <a:r>
              <a:rPr lang="is-IS" dirty="0" smtClean="0"/>
              <a:t>…) is needed to take a decision ?</a:t>
            </a:r>
          </a:p>
          <a:p>
            <a:pPr lvl="1">
              <a:lnSpc>
                <a:spcPct val="110000"/>
              </a:lnSpc>
            </a:pPr>
            <a:r>
              <a:rPr lang="is-IS" dirty="0" smtClean="0"/>
              <a:t>The sooner we decide, the sooner we can contact our funding agency and start the construction. We will need a clear expression of interest from CMS. </a:t>
            </a:r>
            <a:endParaRPr lang="en-GB" dirty="0" smtClean="0"/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8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524000" y="3094503"/>
            <a:ext cx="9144000" cy="954410"/>
          </a:xfrm>
        </p:spPr>
        <p:txBody>
          <a:bodyPr/>
          <a:lstStyle/>
          <a:p>
            <a:r>
              <a:rPr lang="fr-FR" smtClean="0"/>
              <a:t>Backups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25 MeV Test beam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6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8692" y="303712"/>
            <a:ext cx="10515600" cy="666506"/>
          </a:xfrm>
        </p:spPr>
        <p:txBody>
          <a:bodyPr>
            <a:normAutofit fontScale="90000"/>
          </a:bodyPr>
          <a:lstStyle/>
          <a:p>
            <a:pPr algn="ctr"/>
            <a:r>
              <a:rPr lang="en-GB" smtClean="0"/>
              <a:t>Beam 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1864" y="303712"/>
            <a:ext cx="10515600" cy="6211676"/>
          </a:xfrm>
        </p:spPr>
        <p:txBody>
          <a:bodyPr>
            <a:noAutofit/>
          </a:bodyPr>
          <a:lstStyle/>
          <a:p>
            <a:r>
              <a:rPr lang="en-GB" sz="2400" dirty="0" smtClean="0"/>
              <a:t>Beam elements (details):</a:t>
            </a:r>
          </a:p>
          <a:p>
            <a:pPr lvl="1"/>
            <a:r>
              <a:rPr lang="en-GB" sz="1800" dirty="0" smtClean="0"/>
              <a:t>Vacuum: 10</a:t>
            </a:r>
            <a:r>
              <a:rPr lang="en-GB" sz="1800" baseline="30000" dirty="0" smtClean="0"/>
              <a:t>-5</a:t>
            </a:r>
            <a:r>
              <a:rPr lang="en-GB" sz="1800" dirty="0" smtClean="0"/>
              <a:t> in scattering chamber.</a:t>
            </a:r>
          </a:p>
          <a:p>
            <a:pPr lvl="1"/>
            <a:r>
              <a:rPr lang="en-GB" sz="1800" dirty="0" smtClean="0"/>
              <a:t>Mechanical and turbo pump for beam line</a:t>
            </a:r>
          </a:p>
          <a:p>
            <a:pPr lvl="1"/>
            <a:r>
              <a:rPr lang="en-GB" sz="1800" dirty="0" smtClean="0"/>
              <a:t>Valve (automatic ?) after switching magnet</a:t>
            </a:r>
          </a:p>
          <a:p>
            <a:pPr lvl="1"/>
            <a:r>
              <a:rPr lang="en-GB" sz="1800" dirty="0" smtClean="0"/>
              <a:t>1 or 2 Collimators. For beam spots between 10 and 100 mm diameter</a:t>
            </a:r>
          </a:p>
          <a:p>
            <a:pPr lvl="1"/>
            <a:r>
              <a:rPr lang="en-GB" sz="1800" dirty="0" smtClean="0"/>
              <a:t>Focussing quadrupole with PC control (for small beam spot between 2 and 100 mm diameter)</a:t>
            </a:r>
          </a:p>
          <a:p>
            <a:pPr lvl="1"/>
            <a:r>
              <a:rPr lang="en-GB" sz="1800" dirty="0" smtClean="0"/>
              <a:t>Steering magnets X and Y with PC control</a:t>
            </a:r>
          </a:p>
          <a:p>
            <a:pPr lvl="1"/>
            <a:r>
              <a:rPr lang="en-GB" sz="1800" dirty="0" smtClean="0"/>
              <a:t>Profiler (before and) after Q-poles</a:t>
            </a:r>
          </a:p>
          <a:p>
            <a:pPr lvl="1"/>
            <a:r>
              <a:rPr lang="en-GB" sz="1800" dirty="0" smtClean="0"/>
              <a:t>Scattering chamber (has been  found!  We need to know size of detectors and FE electronics </a:t>
            </a:r>
          </a:p>
          <a:p>
            <a:pPr lvl="1"/>
            <a:r>
              <a:rPr lang="en-GB" sz="1800" dirty="0" smtClean="0"/>
              <a:t>Mechanical pump for chamber</a:t>
            </a:r>
          </a:p>
          <a:p>
            <a:pPr lvl="1"/>
            <a:r>
              <a:rPr lang="en-GB" sz="1800" dirty="0" smtClean="0"/>
              <a:t>Pressure measurement in beamline and vacuum chamber</a:t>
            </a:r>
          </a:p>
          <a:p>
            <a:pPr lvl="1"/>
            <a:r>
              <a:rPr lang="en-GB" sz="1800" dirty="0" smtClean="0"/>
              <a:t>Valve to separate scattering chamber from beamline</a:t>
            </a:r>
          </a:p>
          <a:p>
            <a:pPr lvl="1"/>
            <a:r>
              <a:rPr lang="en-GB" sz="1800" dirty="0" smtClean="0"/>
              <a:t>Retractable Faraday cup before and fixed after chamber</a:t>
            </a:r>
          </a:p>
          <a:p>
            <a:pPr lvl="1"/>
            <a:r>
              <a:rPr lang="en-GB" sz="1800" dirty="0" smtClean="0"/>
              <a:t>PC to control beam line</a:t>
            </a:r>
          </a:p>
          <a:p>
            <a:pPr lvl="1"/>
            <a:r>
              <a:rPr lang="en-GB" sz="1800" dirty="0" smtClean="0"/>
              <a:t>Slit-scintillator in X and Y,  rate-read-out by PC for beam profile</a:t>
            </a:r>
          </a:p>
          <a:p>
            <a:pPr lvl="1"/>
            <a:r>
              <a:rPr lang="en-GB" sz="1800" dirty="0" smtClean="0"/>
              <a:t>Thinn (3mm?) and fast(!) trigger scintillator</a:t>
            </a:r>
          </a:p>
          <a:p>
            <a:r>
              <a:rPr lang="en-GB" sz="2400" dirty="0" smtClean="0"/>
              <a:t>Availability of beam: </a:t>
            </a:r>
          </a:p>
          <a:p>
            <a:pPr lvl="1"/>
            <a:r>
              <a:rPr lang="en-GB" sz="2000" dirty="0" smtClean="0"/>
              <a:t>between 8h00 and 18h00, no night shift or WE</a:t>
            </a:r>
          </a:p>
          <a:p>
            <a:pPr lvl="1"/>
            <a:r>
              <a:rPr lang="en-GB" sz="2000" dirty="0" smtClean="0"/>
              <a:t>Quite as few other users claim interest, not clear who else would be ready</a:t>
            </a:r>
          </a:p>
          <a:p>
            <a:endParaRPr lang="en-GB" sz="22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CABF-D5EC-D544-A2DC-F6EA7431051E}" type="datetime1">
              <a:rPr lang="fr-FR" smtClean="0"/>
              <a:t>20/02/2018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8" y="152330"/>
            <a:ext cx="6934201" cy="1004430"/>
          </a:xfrm>
        </p:spPr>
        <p:txBody>
          <a:bodyPr>
            <a:noAutofit/>
          </a:bodyPr>
          <a:lstStyle/>
          <a:p>
            <a:r>
              <a:rPr lang="en-GB" sz="3200" dirty="0" smtClean="0"/>
              <a:t>Vacuum chamber for DUT and reference (pixel) planes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19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52" y="2011680"/>
            <a:ext cx="5792893" cy="4344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039" y="365126"/>
            <a:ext cx="4493418" cy="59912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7858" y="1019670"/>
            <a:ext cx="7093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25 MeV protons interact with the air =&gt; need for a vacuum chamber for DUT and (simplified) telescope.  (10</a:t>
            </a:r>
            <a:r>
              <a:rPr lang="en-GB" baseline="30000" dirty="0" smtClean="0"/>
              <a:t>-5</a:t>
            </a:r>
            <a:r>
              <a:rPr lang="en-GB" dirty="0" smtClean="0"/>
              <a:t> bar)</a:t>
            </a:r>
          </a:p>
          <a:p>
            <a:r>
              <a:rPr lang="en-GB" dirty="0" smtClean="0"/>
              <a:t>A possible vacuum chamber is already existing!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9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dirty="0" smtClean="0"/>
              <a:t>-meeting conclusions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876"/>
            <a:ext cx="10515600" cy="5209474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Obviously our project is still far from being </a:t>
            </a:r>
            <a:r>
              <a:rPr lang="en-US" b="0" dirty="0" smtClean="0"/>
              <a:t>accepted</a:t>
            </a:r>
          </a:p>
          <a:p>
            <a:r>
              <a:rPr lang="en-US" b="0" dirty="0"/>
              <a:t>High rate issue and pile </a:t>
            </a:r>
            <a:r>
              <a:rPr lang="en-US" b="0" dirty="0" smtClean="0"/>
              <a:t>up, but is problem for all beams. Needs clarification from CMS</a:t>
            </a:r>
          </a:p>
          <a:p>
            <a:r>
              <a:rPr lang="en-US" b="0" dirty="0"/>
              <a:t>HIPs (really high </a:t>
            </a:r>
            <a:r>
              <a:rPr lang="en-US" b="0" dirty="0" smtClean="0"/>
              <a:t>ionization,) could be </a:t>
            </a:r>
            <a:r>
              <a:rPr lang="en-US" b="0" dirty="0"/>
              <a:t>generated by nuclear interaction in a thin foil just in front of the </a:t>
            </a:r>
            <a:r>
              <a:rPr lang="en-US" b="0" dirty="0" smtClean="0"/>
              <a:t>DUT</a:t>
            </a:r>
          </a:p>
          <a:p>
            <a:r>
              <a:rPr lang="en-US" b="0" dirty="0" smtClean="0"/>
              <a:t>Reference counters (position sensitive) are a problem, start without?</a:t>
            </a:r>
          </a:p>
          <a:p>
            <a:r>
              <a:rPr lang="en-US" b="0" dirty="0" smtClean="0"/>
              <a:t>We probably have to duplicate / set-up a new DAQ</a:t>
            </a:r>
          </a:p>
          <a:p>
            <a:r>
              <a:rPr lang="en-US" b="0" dirty="0" smtClean="0"/>
              <a:t>Work </a:t>
            </a:r>
            <a:r>
              <a:rPr lang="en-US" b="0" dirty="0"/>
              <a:t>without </a:t>
            </a:r>
            <a:r>
              <a:rPr lang="en-US" b="0" dirty="0" smtClean="0"/>
              <a:t>vacuum: </a:t>
            </a:r>
          </a:p>
          <a:p>
            <a:pPr lvl="1"/>
            <a:r>
              <a:rPr lang="en-US" b="0" dirty="0" smtClean="0"/>
              <a:t>This </a:t>
            </a:r>
            <a:r>
              <a:rPr lang="en-US" b="0" dirty="0"/>
              <a:t>would simplify the set-up substantially, </a:t>
            </a:r>
            <a:endParaRPr lang="en-US" b="0" dirty="0" smtClean="0"/>
          </a:p>
          <a:p>
            <a:pPr lvl="1"/>
            <a:r>
              <a:rPr lang="en-US" b="0" dirty="0" smtClean="0"/>
              <a:t>reduce </a:t>
            </a:r>
            <a:r>
              <a:rPr lang="en-US" b="0" dirty="0"/>
              <a:t>the costs of the project by quite a bit</a:t>
            </a:r>
            <a:r>
              <a:rPr lang="en-US" b="0" dirty="0" smtClean="0"/>
              <a:t>!</a:t>
            </a:r>
          </a:p>
          <a:p>
            <a:pPr lvl="1"/>
            <a:r>
              <a:rPr lang="en-US" dirty="0" smtClean="0"/>
              <a:t>test set-up will be independent from beam line. </a:t>
            </a:r>
            <a:r>
              <a:rPr lang="en-US" dirty="0" smtClean="0">
                <a:sym typeface="Wingdings"/>
              </a:rPr>
              <a:t></a:t>
            </a:r>
          </a:p>
          <a:p>
            <a:pPr lvl="1"/>
            <a:r>
              <a:rPr lang="en-US" b="0" dirty="0" smtClean="0">
                <a:sym typeface="Wingdings"/>
              </a:rPr>
              <a:t>If </a:t>
            </a:r>
            <a:r>
              <a:rPr lang="en-US" b="0" dirty="0" err="1" smtClean="0">
                <a:sym typeface="Wingdings"/>
              </a:rPr>
              <a:t>PERCy</a:t>
            </a:r>
            <a:r>
              <a:rPr lang="en-US" b="0" dirty="0" smtClean="0">
                <a:sym typeface="Wingdings"/>
              </a:rPr>
              <a:t> is delayed we could also go to /collaborate with Louvain!</a:t>
            </a:r>
          </a:p>
          <a:p>
            <a:r>
              <a:rPr lang="en-US" b="0" dirty="0"/>
              <a:t>Geant4 simulation Natalya/(Vladimir </a:t>
            </a:r>
            <a:r>
              <a:rPr lang="en-US" b="0" dirty="0" smtClean="0"/>
              <a:t>?)</a:t>
            </a:r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25 MeV Test beam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1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199" y="2608472"/>
            <a:ext cx="8054010" cy="351174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36" y="194830"/>
            <a:ext cx="8986693" cy="1259996"/>
          </a:xfrm>
        </p:spPr>
        <p:txBody>
          <a:bodyPr>
            <a:noAutofit/>
          </a:bodyPr>
          <a:lstStyle/>
          <a:p>
            <a:r>
              <a:rPr lang="en-GB" sz="2800" dirty="0" smtClean="0"/>
              <a:t>Beam line layout with quadrupoles </a:t>
            </a:r>
            <a:br>
              <a:rPr lang="en-GB" sz="2800" dirty="0" smtClean="0"/>
            </a:br>
            <a:r>
              <a:rPr lang="en-GB" sz="2800" dirty="0" smtClean="0"/>
              <a:t>for a narrow beam of. 2-10 mm </a:t>
            </a:r>
            <a:br>
              <a:rPr lang="en-GB" sz="2800" dirty="0" smtClean="0"/>
            </a:br>
            <a:r>
              <a:rPr lang="en-GB" sz="2800" dirty="0" smtClean="0"/>
              <a:t>(more expensive and longer delays)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9862" y="5081214"/>
            <a:ext cx="7725194" cy="1501082"/>
          </a:xfrm>
        </p:spPr>
        <p:txBody>
          <a:bodyPr>
            <a:normAutofit fontScale="77500" lnSpcReduction="20000"/>
          </a:bodyPr>
          <a:lstStyle/>
          <a:p>
            <a:r>
              <a:rPr lang="en-GB" b="0" dirty="0" smtClean="0"/>
              <a:t>Quadrupoles can reduce the beam size from 10-100 mm down to 2-10 mm.</a:t>
            </a:r>
          </a:p>
          <a:p>
            <a:r>
              <a:rPr lang="en-GB" b="0" dirty="0" smtClean="0"/>
              <a:t>But, significant delays in the installation (several months).</a:t>
            </a:r>
          </a:p>
          <a:p>
            <a:r>
              <a:rPr lang="en-GB" b="0" dirty="0" smtClean="0"/>
              <a:t>Is a 10-100 mm beam size good enough for CMS ?</a:t>
            </a:r>
            <a:endParaRPr lang="en-GB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20</a:t>
            </a:fld>
            <a:endParaRPr lang="fr-FR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37111" y="2778307"/>
            <a:ext cx="10867292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6957" y="2253343"/>
            <a:ext cx="691243" cy="143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11372" y="1501607"/>
            <a:ext cx="128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Switching magnet</a:t>
            </a: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202783" y="1894114"/>
            <a:ext cx="114300" cy="1208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404257" y="1485899"/>
            <a:ext cx="6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valve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8299084" y="1822723"/>
            <a:ext cx="114300" cy="1208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631590" y="1855231"/>
            <a:ext cx="6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valve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573972" y="3704264"/>
            <a:ext cx="1241578" cy="881266"/>
            <a:chOff x="5800349" y="2873830"/>
            <a:chExt cx="1241578" cy="881266"/>
          </a:xfrm>
        </p:grpSpPr>
        <p:sp>
          <p:nvSpPr>
            <p:cNvPr id="17" name="Rectangle 16"/>
            <p:cNvSpPr/>
            <p:nvPr/>
          </p:nvSpPr>
          <p:spPr>
            <a:xfrm>
              <a:off x="6639030" y="2873830"/>
              <a:ext cx="267956" cy="35922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6347357" y="2457451"/>
              <a:ext cx="114300" cy="12083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00350" y="3030516"/>
              <a:ext cx="666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valve</a:t>
              </a:r>
              <a:endParaRPr lang="en-GB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6500333" y="3213502"/>
              <a:ext cx="541594" cy="5415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107445" y="2971800"/>
            <a:ext cx="1322614" cy="2109902"/>
            <a:chOff x="1257301" y="2879828"/>
            <a:chExt cx="1322614" cy="2109902"/>
          </a:xfrm>
        </p:grpSpPr>
        <p:sp>
          <p:nvSpPr>
            <p:cNvPr id="14" name="Rectangle 13"/>
            <p:cNvSpPr/>
            <p:nvPr/>
          </p:nvSpPr>
          <p:spPr>
            <a:xfrm>
              <a:off x="1767672" y="2879828"/>
              <a:ext cx="228600" cy="5835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7301" y="4343399"/>
              <a:ext cx="1322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Mechanical pump</a:t>
              </a:r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2018594" y="2602392"/>
              <a:ext cx="137000" cy="941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4741" y="3084643"/>
              <a:ext cx="666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valve</a:t>
              </a:r>
              <a:endParaRPr lang="en-GB" dirty="0"/>
            </a:p>
          </p:txBody>
        </p:sp>
        <p:sp>
          <p:nvSpPr>
            <p:cNvPr id="15" name="Snip Same Side Corner Rectangle 14"/>
            <p:cNvSpPr/>
            <p:nvPr/>
          </p:nvSpPr>
          <p:spPr>
            <a:xfrm>
              <a:off x="1600199" y="3463383"/>
              <a:ext cx="571500" cy="651417"/>
            </a:xfrm>
            <a:prstGeom prst="snip2SameRect">
              <a:avLst>
                <a:gd name="adj1" fmla="val 252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97883" y="4361325"/>
            <a:ext cx="132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Turbo pump</a:t>
            </a:r>
            <a:endParaRPr lang="en-GB" dirty="0"/>
          </a:p>
        </p:txBody>
      </p:sp>
      <p:grpSp>
        <p:nvGrpSpPr>
          <p:cNvPr id="41" name="Group 40"/>
          <p:cNvGrpSpPr/>
          <p:nvPr/>
        </p:nvGrpSpPr>
        <p:grpSpPr>
          <a:xfrm>
            <a:off x="1468755" y="2523767"/>
            <a:ext cx="488194" cy="518991"/>
            <a:chOff x="3932971" y="2476300"/>
            <a:chExt cx="488194" cy="518991"/>
          </a:xfrm>
        </p:grpSpPr>
        <p:sp>
          <p:nvSpPr>
            <p:cNvPr id="27" name="Rounded Rectangle 26"/>
            <p:cNvSpPr/>
            <p:nvPr/>
          </p:nvSpPr>
          <p:spPr>
            <a:xfrm>
              <a:off x="3935062" y="2476300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935061" y="2909054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32971" y="2519418"/>
              <a:ext cx="487879" cy="425592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409934" y="1907858"/>
            <a:ext cx="109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X-Y Steering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3417992" y="177297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Quadrupol</a:t>
            </a:r>
            <a:r>
              <a:rPr lang="en-GB" dirty="0" smtClean="0"/>
              <a:t> X Y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3108888" y="2316683"/>
            <a:ext cx="369332" cy="2071594"/>
            <a:chOff x="798787" y="2318973"/>
            <a:chExt cx="369332" cy="2071594"/>
          </a:xfrm>
        </p:grpSpPr>
        <p:grpSp>
          <p:nvGrpSpPr>
            <p:cNvPr id="26" name="Group 25"/>
            <p:cNvGrpSpPr/>
            <p:nvPr/>
          </p:nvGrpSpPr>
          <p:grpSpPr>
            <a:xfrm>
              <a:off x="962472" y="2318973"/>
              <a:ext cx="46633" cy="921786"/>
              <a:chOff x="962472" y="2283684"/>
              <a:chExt cx="46633" cy="921786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963386" y="2283684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63386" y="2791971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H="1">
                <a:off x="962472" y="2285875"/>
                <a:ext cx="45719" cy="919595"/>
              </a:xfrm>
              <a:prstGeom prst="rect">
                <a:avLst/>
              </a:prstGeom>
              <a:solidFill>
                <a:schemeClr val="accent1">
                  <a:alpha val="2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rot="16200000">
              <a:off x="404256" y="3626704"/>
              <a:ext cx="1158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Collimator</a:t>
              </a:r>
              <a:endParaRPr lang="en-GB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1069537" y="2608218"/>
            <a:ext cx="620346" cy="26415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9725922" y="3726661"/>
            <a:ext cx="1471004" cy="2109902"/>
            <a:chOff x="1257300" y="2879828"/>
            <a:chExt cx="1471004" cy="2109902"/>
          </a:xfrm>
        </p:grpSpPr>
        <p:sp>
          <p:nvSpPr>
            <p:cNvPr id="46" name="Rectangle 45"/>
            <p:cNvSpPr/>
            <p:nvPr/>
          </p:nvSpPr>
          <p:spPr>
            <a:xfrm>
              <a:off x="1767672" y="2879828"/>
              <a:ext cx="228600" cy="5835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nip Same Side Corner Rectangle 46"/>
            <p:cNvSpPr/>
            <p:nvPr/>
          </p:nvSpPr>
          <p:spPr>
            <a:xfrm>
              <a:off x="1600199" y="3463383"/>
              <a:ext cx="571500" cy="651417"/>
            </a:xfrm>
            <a:prstGeom prst="snip2SameRect">
              <a:avLst>
                <a:gd name="adj1" fmla="val 252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57300" y="4343399"/>
              <a:ext cx="14710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Mechanical pump</a:t>
              </a: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 rot="5400000">
              <a:off x="2018594" y="2602392"/>
              <a:ext cx="137000" cy="941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61583" y="3084768"/>
              <a:ext cx="666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valve</a:t>
              </a:r>
              <a:endParaRPr lang="en-GB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0221934" y="1485899"/>
            <a:ext cx="203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Scattering Chamber</a:t>
            </a:r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8433773" y="481816"/>
            <a:ext cx="160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Scintillator Y, X </a:t>
            </a:r>
          </a:p>
          <a:p>
            <a:pPr algn="ctr"/>
            <a:r>
              <a:rPr lang="en-GB" dirty="0" smtClean="0"/>
              <a:t>and trigger</a:t>
            </a:r>
            <a:endParaRPr lang="en-GB" dirty="0"/>
          </a:p>
        </p:txBody>
      </p:sp>
      <p:grpSp>
        <p:nvGrpSpPr>
          <p:cNvPr id="79" name="Group 78"/>
          <p:cNvGrpSpPr/>
          <p:nvPr/>
        </p:nvGrpSpPr>
        <p:grpSpPr>
          <a:xfrm>
            <a:off x="9048810" y="2209950"/>
            <a:ext cx="171319" cy="741598"/>
            <a:chOff x="7720361" y="2163456"/>
            <a:chExt cx="171319" cy="741598"/>
          </a:xfrm>
        </p:grpSpPr>
        <p:grpSp>
          <p:nvGrpSpPr>
            <p:cNvPr id="60" name="Group 59"/>
            <p:cNvGrpSpPr/>
            <p:nvPr/>
          </p:nvGrpSpPr>
          <p:grpSpPr>
            <a:xfrm>
              <a:off x="7720361" y="2163456"/>
              <a:ext cx="63190" cy="738614"/>
              <a:chOff x="7720361" y="2163456"/>
              <a:chExt cx="63190" cy="738614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733956" y="2576133"/>
                <a:ext cx="36000" cy="3259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733956" y="2413672"/>
                <a:ext cx="36000" cy="15031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720361" y="2163456"/>
                <a:ext cx="63190" cy="24630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7790001" y="2579117"/>
              <a:ext cx="101679" cy="325937"/>
              <a:chOff x="7790001" y="2579117"/>
              <a:chExt cx="101679" cy="325937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790001" y="2676628"/>
                <a:ext cx="101679" cy="10167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822841" y="2579117"/>
                <a:ext cx="36000" cy="3259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9537123" y="529253"/>
            <a:ext cx="1283052" cy="629545"/>
            <a:chOff x="5483901" y="4412847"/>
            <a:chExt cx="1283052" cy="629545"/>
          </a:xfrm>
        </p:grpSpPr>
        <p:sp>
          <p:nvSpPr>
            <p:cNvPr id="66" name="Rectangle 65"/>
            <p:cNvSpPr/>
            <p:nvPr/>
          </p:nvSpPr>
          <p:spPr>
            <a:xfrm>
              <a:off x="5740400" y="4666564"/>
              <a:ext cx="298450" cy="457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740400" y="4756257"/>
              <a:ext cx="298450" cy="457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6049623" y="4671789"/>
              <a:ext cx="589407" cy="135413"/>
              <a:chOff x="6049622" y="4666564"/>
              <a:chExt cx="589407" cy="135413"/>
            </a:xfrm>
          </p:grpSpPr>
          <p:sp>
            <p:nvSpPr>
              <p:cNvPr id="68" name="Trapezoid 67"/>
              <p:cNvSpPr/>
              <p:nvPr/>
            </p:nvSpPr>
            <p:spPr>
              <a:xfrm rot="5400000">
                <a:off x="6082268" y="4633918"/>
                <a:ext cx="135413" cy="200705"/>
              </a:xfrm>
              <a:prstGeom prst="trapezoid">
                <a:avLst>
                  <a:gd name="adj" fmla="val 2968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6261098" y="4706581"/>
                <a:ext cx="377931" cy="5537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483901" y="4412847"/>
              <a:ext cx="9071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accent6">
                      <a:lumMod val="75000"/>
                    </a:schemeClr>
                  </a:solidFill>
                </a:rPr>
                <a:t>Scintillators</a:t>
              </a:r>
              <a:endParaRPr lang="en-GB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04094" y="4765393"/>
              <a:ext cx="8308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</a:rPr>
                <a:t>Lightguide</a:t>
              </a:r>
              <a:endParaRPr lang="en-GB" sz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295349" y="4412847"/>
              <a:ext cx="4716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200" smtClean="0"/>
                <a:t>PMT</a:t>
              </a:r>
              <a:endParaRPr lang="en-GB" sz="1200"/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 flipH="1">
            <a:off x="9275807" y="1113891"/>
            <a:ext cx="1032819" cy="1172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9561990" y="303054"/>
            <a:ext cx="1415822" cy="10249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" name="Group 97"/>
          <p:cNvGrpSpPr/>
          <p:nvPr/>
        </p:nvGrpSpPr>
        <p:grpSpPr>
          <a:xfrm>
            <a:off x="9288804" y="1971302"/>
            <a:ext cx="1719314" cy="1423265"/>
            <a:chOff x="4686201" y="2431599"/>
            <a:chExt cx="1719314" cy="1423265"/>
          </a:xfrm>
        </p:grpSpPr>
        <p:sp>
          <p:nvSpPr>
            <p:cNvPr id="99" name="Rectangle 98"/>
            <p:cNvSpPr/>
            <p:nvPr/>
          </p:nvSpPr>
          <p:spPr>
            <a:xfrm>
              <a:off x="4928037" y="3046366"/>
              <a:ext cx="45719" cy="338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100715" y="3046366"/>
              <a:ext cx="45719" cy="338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478591" y="3046366"/>
              <a:ext cx="45719" cy="33808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879910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426854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048978" y="2721543"/>
              <a:ext cx="149192" cy="3205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689811" y="3389130"/>
              <a:ext cx="1715704" cy="5043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4950896" y="2431599"/>
              <a:ext cx="0" cy="24337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6125579" y="2431599"/>
              <a:ext cx="0" cy="24337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4957936" y="297705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FF0000"/>
                  </a:solidFill>
                </a:rPr>
                <a:t>DUT</a:t>
              </a:r>
              <a:endParaRPr lang="en-GB">
                <a:solidFill>
                  <a:srgbClr val="FF0000"/>
                </a:solidFill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4686201" y="3439561"/>
              <a:ext cx="192505" cy="415303"/>
              <a:chOff x="7573878" y="2753761"/>
              <a:chExt cx="192505" cy="415303"/>
            </a:xfrm>
          </p:grpSpPr>
          <p:sp>
            <p:nvSpPr>
              <p:cNvPr id="115" name="Up-Down Arrow 114"/>
              <p:cNvSpPr/>
              <p:nvPr/>
            </p:nvSpPr>
            <p:spPr>
              <a:xfrm>
                <a:off x="7573878" y="2753761"/>
                <a:ext cx="192505" cy="415303"/>
              </a:xfrm>
              <a:prstGeom prst="up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7624009" y="2855534"/>
                <a:ext cx="100265" cy="211756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202181" y="3439561"/>
              <a:ext cx="192505" cy="415303"/>
              <a:chOff x="7573878" y="2753761"/>
              <a:chExt cx="192505" cy="415303"/>
            </a:xfrm>
          </p:grpSpPr>
          <p:sp>
            <p:nvSpPr>
              <p:cNvPr id="113" name="Up-Down Arrow 112"/>
              <p:cNvSpPr/>
              <p:nvPr/>
            </p:nvSpPr>
            <p:spPr>
              <a:xfrm>
                <a:off x="7573878" y="2753761"/>
                <a:ext cx="192505" cy="415303"/>
              </a:xfrm>
              <a:prstGeom prst="up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624009" y="2855534"/>
                <a:ext cx="100265" cy="211756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7" name="Rectangle 116"/>
          <p:cNvSpPr/>
          <p:nvPr/>
        </p:nvSpPr>
        <p:spPr>
          <a:xfrm>
            <a:off x="11056833" y="3064200"/>
            <a:ext cx="137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Faraday cup</a:t>
            </a:r>
          </a:p>
          <a:p>
            <a:r>
              <a:rPr lang="en-GB" dirty="0" smtClean="0"/>
              <a:t>Beam dump </a:t>
            </a:r>
            <a:endParaRPr lang="en-GB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2143597" y="1855231"/>
            <a:ext cx="601955" cy="1817728"/>
            <a:chOff x="4644224" y="1924808"/>
            <a:chExt cx="996773" cy="1817728"/>
          </a:xfrm>
        </p:grpSpPr>
        <p:sp>
          <p:nvSpPr>
            <p:cNvPr id="36" name="Parallelogram 35"/>
            <p:cNvSpPr/>
            <p:nvPr/>
          </p:nvSpPr>
          <p:spPr>
            <a:xfrm>
              <a:off x="4844675" y="2017875"/>
              <a:ext cx="380138" cy="1520863"/>
            </a:xfrm>
            <a:prstGeom prst="parallelogram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844675" y="1924808"/>
              <a:ext cx="491522" cy="207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644224" y="3476049"/>
              <a:ext cx="996773" cy="266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6041536" y="1942383"/>
            <a:ext cx="485815" cy="1759002"/>
            <a:chOff x="4445279" y="1924808"/>
            <a:chExt cx="890918" cy="1705462"/>
          </a:xfrm>
        </p:grpSpPr>
        <p:sp>
          <p:nvSpPr>
            <p:cNvPr id="123" name="Parallelogram 122"/>
            <p:cNvSpPr/>
            <p:nvPr/>
          </p:nvSpPr>
          <p:spPr>
            <a:xfrm>
              <a:off x="4844675" y="2017875"/>
              <a:ext cx="380138" cy="1520863"/>
            </a:xfrm>
            <a:prstGeom prst="parallelogram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844675" y="1924808"/>
              <a:ext cx="491522" cy="207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445279" y="3533923"/>
              <a:ext cx="711645" cy="96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610947" y="2337836"/>
            <a:ext cx="678321" cy="867014"/>
            <a:chOff x="6362375" y="3888566"/>
            <a:chExt cx="678321" cy="867014"/>
          </a:xfrm>
        </p:grpSpPr>
        <p:sp>
          <p:nvSpPr>
            <p:cNvPr id="61" name="Rounded Rectangle 60"/>
            <p:cNvSpPr/>
            <p:nvPr/>
          </p:nvSpPr>
          <p:spPr>
            <a:xfrm>
              <a:off x="6362375" y="3956441"/>
              <a:ext cx="665403" cy="325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6375293" y="4372313"/>
              <a:ext cx="665403" cy="325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454561" y="3888566"/>
              <a:ext cx="499208" cy="8670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819198" y="2334790"/>
            <a:ext cx="678321" cy="867014"/>
            <a:chOff x="6362375" y="3888566"/>
            <a:chExt cx="678321" cy="867014"/>
          </a:xfrm>
        </p:grpSpPr>
        <p:sp>
          <p:nvSpPr>
            <p:cNvPr id="127" name="Rounded Rectangle 126"/>
            <p:cNvSpPr/>
            <p:nvPr/>
          </p:nvSpPr>
          <p:spPr>
            <a:xfrm>
              <a:off x="6362375" y="3956441"/>
              <a:ext cx="665403" cy="325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6375293" y="4372313"/>
              <a:ext cx="665403" cy="32570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454561" y="3888566"/>
              <a:ext cx="499208" cy="8670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377776" y="2472053"/>
            <a:ext cx="876650" cy="1097428"/>
            <a:chOff x="2517258" y="2472053"/>
            <a:chExt cx="876650" cy="1097428"/>
          </a:xfrm>
        </p:grpSpPr>
        <p:sp>
          <p:nvSpPr>
            <p:cNvPr id="64" name="Rectangle 63"/>
            <p:cNvSpPr/>
            <p:nvPr/>
          </p:nvSpPr>
          <p:spPr>
            <a:xfrm>
              <a:off x="2709625" y="2472053"/>
              <a:ext cx="495840" cy="610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17258" y="3200149"/>
              <a:ext cx="87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profiler</a:t>
              </a:r>
              <a:endParaRPr lang="en-GB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044301" y="2097727"/>
            <a:ext cx="876650" cy="966473"/>
            <a:chOff x="2456498" y="2115858"/>
            <a:chExt cx="876650" cy="966473"/>
          </a:xfrm>
        </p:grpSpPr>
        <p:sp>
          <p:nvSpPr>
            <p:cNvPr id="132" name="Rectangle 131"/>
            <p:cNvSpPr/>
            <p:nvPr/>
          </p:nvSpPr>
          <p:spPr>
            <a:xfrm>
              <a:off x="2709625" y="2472053"/>
              <a:ext cx="495840" cy="6102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456498" y="2115858"/>
              <a:ext cx="87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profiler</a:t>
              </a:r>
              <a:endParaRPr lang="en-GB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961889" y="2567794"/>
            <a:ext cx="296007" cy="682115"/>
            <a:chOff x="7955956" y="3431430"/>
            <a:chExt cx="296007" cy="682115"/>
          </a:xfrm>
        </p:grpSpPr>
        <p:sp>
          <p:nvSpPr>
            <p:cNvPr id="82" name="Rectangle 81"/>
            <p:cNvSpPr/>
            <p:nvPr/>
          </p:nvSpPr>
          <p:spPr>
            <a:xfrm>
              <a:off x="7955956" y="3431430"/>
              <a:ext cx="296007" cy="489755"/>
            </a:xfrm>
            <a:prstGeom prst="rect">
              <a:avLst/>
            </a:prstGeom>
            <a:solidFill>
              <a:schemeClr val="bg2">
                <a:lumMod val="75000"/>
                <a:alpha val="1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Pie 79"/>
            <p:cNvSpPr>
              <a:spLocks noChangeAspect="1"/>
            </p:cNvSpPr>
            <p:nvPr/>
          </p:nvSpPr>
          <p:spPr>
            <a:xfrm>
              <a:off x="8056518" y="3582477"/>
              <a:ext cx="108000" cy="104646"/>
            </a:xfrm>
            <a:prstGeom prst="pie">
              <a:avLst>
                <a:gd name="adj1" fmla="val 14060656"/>
                <a:gd name="adj2" fmla="val 782314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flipH="1">
              <a:off x="8092290" y="3681545"/>
              <a:ext cx="36000" cy="43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667066" y="2523060"/>
            <a:ext cx="488194" cy="518991"/>
            <a:chOff x="3932971" y="2476300"/>
            <a:chExt cx="488194" cy="518991"/>
          </a:xfrm>
        </p:grpSpPr>
        <p:sp>
          <p:nvSpPr>
            <p:cNvPr id="136" name="Rounded Rectangle 135"/>
            <p:cNvSpPr/>
            <p:nvPr/>
          </p:nvSpPr>
          <p:spPr>
            <a:xfrm>
              <a:off x="3935062" y="2476300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3935061" y="2909054"/>
              <a:ext cx="486103" cy="86237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932971" y="2519418"/>
              <a:ext cx="487879" cy="425592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5562799" y="1882710"/>
            <a:ext cx="109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X-Y Steering</a:t>
            </a:r>
            <a:endParaRPr lang="en-GB"/>
          </a:p>
        </p:txBody>
      </p:sp>
      <p:sp>
        <p:nvSpPr>
          <p:cNvPr id="85" name="Rectangle 84"/>
          <p:cNvSpPr/>
          <p:nvPr/>
        </p:nvSpPr>
        <p:spPr>
          <a:xfrm rot="16200000">
            <a:off x="7435619" y="3644051"/>
            <a:ext cx="130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Faraday cup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11245934" y="2403590"/>
            <a:ext cx="495840" cy="61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0" name="Group 139"/>
          <p:cNvGrpSpPr/>
          <p:nvPr/>
        </p:nvGrpSpPr>
        <p:grpSpPr>
          <a:xfrm rot="10800000">
            <a:off x="8563393" y="1164795"/>
            <a:ext cx="369332" cy="2071594"/>
            <a:chOff x="798787" y="2318973"/>
            <a:chExt cx="369332" cy="2071594"/>
          </a:xfrm>
        </p:grpSpPr>
        <p:grpSp>
          <p:nvGrpSpPr>
            <p:cNvPr id="141" name="Group 140"/>
            <p:cNvGrpSpPr/>
            <p:nvPr/>
          </p:nvGrpSpPr>
          <p:grpSpPr>
            <a:xfrm>
              <a:off x="962472" y="2318973"/>
              <a:ext cx="46633" cy="921786"/>
              <a:chOff x="962472" y="2283684"/>
              <a:chExt cx="46633" cy="921786"/>
            </a:xfrm>
          </p:grpSpPr>
          <p:sp>
            <p:nvSpPr>
              <p:cNvPr id="143" name="Rectangle 142"/>
              <p:cNvSpPr/>
              <p:nvPr/>
            </p:nvSpPr>
            <p:spPr>
              <a:xfrm>
                <a:off x="963386" y="2283684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963386" y="2791971"/>
                <a:ext cx="45719" cy="4102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Rectangle 144"/>
              <p:cNvSpPr/>
              <p:nvPr/>
            </p:nvSpPr>
            <p:spPr>
              <a:xfrm flipH="1">
                <a:off x="962472" y="2285875"/>
                <a:ext cx="45719" cy="919595"/>
              </a:xfrm>
              <a:prstGeom prst="rect">
                <a:avLst/>
              </a:prstGeom>
              <a:solidFill>
                <a:schemeClr val="accent1">
                  <a:alpha val="2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 rot="16200000">
              <a:off x="404256" y="3626704"/>
              <a:ext cx="1158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Collimator</a:t>
              </a:r>
              <a:endParaRPr lang="en-GB" dirty="0"/>
            </a:p>
          </p:txBody>
        </p:sp>
      </p:grpSp>
      <p:sp>
        <p:nvSpPr>
          <p:cNvPr id="147" name="Right Arrow 146"/>
          <p:cNvSpPr/>
          <p:nvPr/>
        </p:nvSpPr>
        <p:spPr>
          <a:xfrm>
            <a:off x="572677" y="4167396"/>
            <a:ext cx="4497158" cy="646331"/>
          </a:xfrm>
          <a:prstGeom prst="rightArrow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Beam</a:t>
            </a:r>
            <a:r>
              <a:rPr lang="fr-FR" b="1" dirty="0">
                <a:solidFill>
                  <a:schemeClr val="tx1"/>
                </a:solidFill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10497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3278" y="177208"/>
            <a:ext cx="9144000" cy="737192"/>
          </a:xfrm>
        </p:spPr>
        <p:txBody>
          <a:bodyPr>
            <a:normAutofit fontScale="90000"/>
          </a:bodyPr>
          <a:lstStyle/>
          <a:p>
            <a:r>
              <a:rPr lang="fr-FR" sz="4800" dirty="0" smtClean="0"/>
              <a:t>Introduction</a:t>
            </a:r>
            <a:endParaRPr lang="fr-FR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44F2A-C0DA-2248-B7FC-BFF615AB9B69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25 MeV Test </a:t>
            </a:r>
            <a:r>
              <a:rPr lang="fr-FR" dirty="0" err="1" smtClean="0"/>
              <a:t>beam</a:t>
            </a:r>
            <a:r>
              <a:rPr lang="fr-FR" dirty="0" smtClean="0"/>
              <a:t>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3</a:t>
            </a:fld>
            <a:endParaRPr lang="fr-FR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205571"/>
            <a:ext cx="10515600" cy="4859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GB" dirty="0" smtClean="0"/>
              <a:t>Can the cyclotron of IPHC (</a:t>
            </a:r>
            <a:r>
              <a:rPr lang="en-GB" dirty="0" err="1" smtClean="0"/>
              <a:t>CYRCé</a:t>
            </a:r>
            <a:r>
              <a:rPr lang="en-GB" dirty="0" smtClean="0"/>
              <a:t>) be used for test beam ?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Estimate the usefulness for CMS,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Would require construction of a dedicated beam line (not existing yet).</a:t>
            </a:r>
          </a:p>
          <a:p>
            <a:pPr marL="800100" lvl="1" indent="-342900" algn="l">
              <a:buFont typeface="Arial" charset="0"/>
              <a:buChar char="•"/>
            </a:pPr>
            <a:endParaRPr lang="en-GB" dirty="0"/>
          </a:p>
          <a:p>
            <a:pPr marL="342900" indent="-342900" algn="l">
              <a:buFont typeface="Arial" charset="0"/>
              <a:buChar char="•"/>
            </a:pPr>
            <a:r>
              <a:rPr lang="en-GB" dirty="0" smtClean="0"/>
              <a:t>Cyclotron Characteristics :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25 MeV protons,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High intensities (up to 100nA =&gt; 10</a:t>
            </a:r>
            <a:r>
              <a:rPr lang="en-GB" baseline="30000" dirty="0" smtClean="0"/>
              <a:t>12</a:t>
            </a:r>
            <a:r>
              <a:rPr lang="en-GB" dirty="0" smtClean="0"/>
              <a:t> protons/second),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85 MHz time structure.</a:t>
            </a:r>
          </a:p>
          <a:p>
            <a:pPr marL="800100" lvl="1" indent="-342900" algn="l">
              <a:buFont typeface="Arial" charset="0"/>
              <a:buChar char="•"/>
            </a:pPr>
            <a:endParaRPr lang="en-GB" dirty="0"/>
          </a:p>
          <a:p>
            <a:pPr marL="342900" indent="-342900" algn="l">
              <a:buFont typeface="Arial" charset="0"/>
              <a:buChar char="•"/>
            </a:pPr>
            <a:r>
              <a:rPr lang="en-GB" dirty="0" smtClean="0"/>
              <a:t>Possible interests for CMS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/>
              <a:t>Highly ionizing </a:t>
            </a:r>
            <a:r>
              <a:rPr lang="en-GB" dirty="0" smtClean="0"/>
              <a:t>particles (~</a:t>
            </a:r>
            <a:r>
              <a:rPr lang="en-GB" dirty="0"/>
              <a:t>10 MIP</a:t>
            </a:r>
            <a:r>
              <a:rPr lang="en-GB" dirty="0" smtClean="0"/>
              <a:t>),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t </a:t>
            </a:r>
            <a:r>
              <a:rPr lang="en-GB" dirty="0"/>
              <a:t>high rate</a:t>
            </a:r>
            <a:r>
              <a:rPr lang="en-GB" dirty="0" smtClean="0"/>
              <a:t>,</a:t>
            </a:r>
            <a:endParaRPr lang="en-GB" dirty="0"/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Beam structure : synch. trigger and beam,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Single Event Upset in FE electronics,</a:t>
            </a:r>
          </a:p>
          <a:p>
            <a:pPr marL="800100" lvl="1" indent="-342900" algn="l">
              <a:buFont typeface="Arial" charset="0"/>
              <a:buChar char="•"/>
            </a:pPr>
            <a:r>
              <a:rPr lang="en-GB" dirty="0" smtClean="0"/>
              <a:t>Available from summer 19.</a:t>
            </a:r>
          </a:p>
          <a:p>
            <a:pPr marL="800100" lvl="1" indent="-342900" algn="l"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6973824" y="317275"/>
            <a:ext cx="4075176" cy="2889221"/>
            <a:chOff x="4000499" y="179613"/>
            <a:chExt cx="7543800" cy="6237516"/>
          </a:xfrm>
        </p:grpSpPr>
        <p:pic>
          <p:nvPicPr>
            <p:cNvPr id="1026" name="Picture 2" descr="raph of output (Data available below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499" y="179613"/>
              <a:ext cx="7543800" cy="582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 flipV="1">
              <a:off x="8725988" y="881743"/>
              <a:ext cx="0" cy="5535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V="1">
              <a:off x="7679864" y="283020"/>
              <a:ext cx="0" cy="5535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45688" y="254433"/>
            <a:ext cx="6924213" cy="727359"/>
          </a:xfrm>
        </p:spPr>
        <p:txBody>
          <a:bodyPr>
            <a:normAutofit fontScale="90000"/>
          </a:bodyPr>
          <a:lstStyle/>
          <a:p>
            <a:r>
              <a:rPr lang="fr-FR" b="1" i="1" dirty="0" smtClean="0"/>
              <a:t>25 MEV </a:t>
            </a:r>
            <a:r>
              <a:rPr lang="fr-FR" b="1" i="1" smtClean="0"/>
              <a:t>PROTONS ON </a:t>
            </a:r>
            <a:r>
              <a:rPr lang="fr-FR" b="1" i="1" dirty="0" smtClean="0"/>
              <a:t>SILICON:</a:t>
            </a:r>
            <a:endParaRPr lang="fr-FR" b="1" i="1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half" idx="2"/>
          </p:nvPr>
        </p:nvSpPr>
        <p:spPr>
          <a:xfrm>
            <a:off x="345688" y="1170878"/>
            <a:ext cx="5694685" cy="3608797"/>
          </a:xfrm>
        </p:spPr>
        <p:txBody>
          <a:bodyPr>
            <a:normAutofit fontScale="92500" lnSpcReduction="20000"/>
          </a:bodyPr>
          <a:lstStyle/>
          <a:p>
            <a:r>
              <a:rPr lang="fr-FR" sz="1800" b="0" dirty="0" err="1" smtClean="0"/>
              <a:t>Density</a:t>
            </a:r>
            <a:r>
              <a:rPr lang="fr-FR" sz="1800" b="0" dirty="0" smtClean="0"/>
              <a:t> </a:t>
            </a:r>
            <a:r>
              <a:rPr lang="fr-FR" sz="1800" b="0" dirty="0"/>
              <a:t>= 2,33 g/cm</a:t>
            </a:r>
            <a:r>
              <a:rPr lang="fr-FR" sz="1800" b="0" baseline="30000" dirty="0"/>
              <a:t>3</a:t>
            </a:r>
          </a:p>
          <a:p>
            <a:r>
              <a:rPr lang="fr-FR" sz="1800" b="0" dirty="0"/>
              <a:t>X</a:t>
            </a:r>
            <a:r>
              <a:rPr lang="fr-FR" sz="1800" b="0" baseline="-25000" dirty="0"/>
              <a:t>0</a:t>
            </a:r>
            <a:r>
              <a:rPr lang="fr-FR" sz="1800" b="0" dirty="0"/>
              <a:t>=21,8 g/cm2 = 9,36 cm</a:t>
            </a:r>
          </a:p>
          <a:p>
            <a:r>
              <a:rPr lang="fr-FR" sz="1800" b="0" dirty="0" err="1"/>
              <a:t>Stopping</a:t>
            </a:r>
            <a:r>
              <a:rPr lang="fr-FR" sz="1800" b="0" dirty="0"/>
              <a:t> power </a:t>
            </a:r>
          </a:p>
          <a:p>
            <a:r>
              <a:rPr lang="fr-FR" sz="1800" b="0" dirty="0" smtClean="0"/>
              <a:t>	= </a:t>
            </a:r>
            <a:r>
              <a:rPr lang="fr-FR" sz="1800" b="0" dirty="0"/>
              <a:t>18 MeV.cm</a:t>
            </a:r>
            <a:r>
              <a:rPr lang="fr-FR" sz="1800" b="0" baseline="30000" dirty="0"/>
              <a:t>2</a:t>
            </a:r>
            <a:r>
              <a:rPr lang="fr-FR" sz="1800" b="0" dirty="0"/>
              <a:t>/g</a:t>
            </a:r>
          </a:p>
          <a:p>
            <a:r>
              <a:rPr lang="fr-FR" sz="1800" b="0" dirty="0" smtClean="0"/>
              <a:t>	= </a:t>
            </a:r>
            <a:r>
              <a:rPr lang="fr-FR" sz="1800" b="0" dirty="0"/>
              <a:t>42 MeV/cm. (</a:t>
            </a:r>
            <a:r>
              <a:rPr lang="fr-FR" sz="1800" b="0" dirty="0" err="1"/>
              <a:t>differential</a:t>
            </a:r>
            <a:r>
              <a:rPr lang="fr-FR" sz="1800" b="0" dirty="0"/>
              <a:t>)</a:t>
            </a:r>
          </a:p>
          <a:p>
            <a:r>
              <a:rPr lang="fr-FR" sz="1800" b="0" dirty="0" smtClean="0"/>
              <a:t>	</a:t>
            </a:r>
            <a:r>
              <a:rPr lang="fr-FR" sz="1800" dirty="0" smtClean="0"/>
              <a:t>= </a:t>
            </a:r>
            <a:r>
              <a:rPr lang="fr-FR" sz="1800" dirty="0"/>
              <a:t>1,26 MeV in 300 micron</a:t>
            </a:r>
          </a:p>
          <a:p>
            <a:r>
              <a:rPr lang="fr-FR" sz="1800" b="0" dirty="0" smtClean="0"/>
              <a:t>  </a:t>
            </a:r>
            <a:r>
              <a:rPr lang="fr-FR" sz="1800" b="0" dirty="0" err="1" smtClean="0"/>
              <a:t>Mip</a:t>
            </a:r>
            <a:r>
              <a:rPr lang="fr-FR" sz="1800" b="0" dirty="0" smtClean="0"/>
              <a:t> </a:t>
            </a:r>
            <a:r>
              <a:rPr lang="fr-FR" sz="1800" b="0" dirty="0"/>
              <a:t>in Si </a:t>
            </a:r>
            <a:r>
              <a:rPr lang="fr-FR" sz="1800" b="0" dirty="0" smtClean="0"/>
              <a:t>      = </a:t>
            </a:r>
            <a:r>
              <a:rPr lang="fr-FR" sz="1800" b="0" dirty="0"/>
              <a:t>1,666 MeV/g/cm</a:t>
            </a:r>
            <a:r>
              <a:rPr lang="fr-FR" sz="1800" b="0" baseline="30000" dirty="0"/>
              <a:t>2</a:t>
            </a:r>
            <a:r>
              <a:rPr lang="fr-FR" sz="1800" b="0" dirty="0"/>
              <a:t>= 3,87 MeV/cm</a:t>
            </a:r>
          </a:p>
          <a:p>
            <a:r>
              <a:rPr lang="fr-FR" sz="1800" b="0" dirty="0" smtClean="0"/>
              <a:t>  </a:t>
            </a:r>
            <a:r>
              <a:rPr lang="fr-FR" sz="1800" dirty="0" err="1" smtClean="0"/>
              <a:t>Mip</a:t>
            </a:r>
            <a:r>
              <a:rPr lang="fr-FR" sz="1800" dirty="0" smtClean="0"/>
              <a:t> </a:t>
            </a:r>
            <a:r>
              <a:rPr lang="fr-FR" sz="1800" dirty="0"/>
              <a:t>in 300 micron = 0,116 MeV</a:t>
            </a:r>
          </a:p>
          <a:p>
            <a:r>
              <a:rPr lang="fr-FR" sz="1800" b="0" dirty="0" smtClean="0"/>
              <a:t>	</a:t>
            </a:r>
            <a:r>
              <a:rPr lang="fr-FR" sz="1800" dirty="0" smtClean="0"/>
              <a:t>= </a:t>
            </a:r>
            <a:r>
              <a:rPr lang="fr-FR" sz="1800" dirty="0"/>
              <a:t>&gt; </a:t>
            </a:r>
            <a:r>
              <a:rPr lang="fr-FR" sz="1800" dirty="0" smtClean="0"/>
              <a:t>25 MeV  </a:t>
            </a:r>
            <a:r>
              <a:rPr lang="fr-FR" sz="1800" dirty="0"/>
              <a:t>protons 11 </a:t>
            </a:r>
            <a:r>
              <a:rPr lang="fr-FR" sz="1800" dirty="0" smtClean="0"/>
              <a:t>Mips. =HIP</a:t>
            </a:r>
            <a:r>
              <a:rPr lang="fr-FR" sz="1800" dirty="0"/>
              <a:t>.</a:t>
            </a:r>
          </a:p>
          <a:p>
            <a:r>
              <a:rPr lang="fr-FR" sz="1800" b="0" dirty="0"/>
              <a:t>Range </a:t>
            </a:r>
            <a:r>
              <a:rPr lang="fr-FR" sz="1800" b="0" dirty="0" smtClean="0"/>
              <a:t>:    0,7 </a:t>
            </a:r>
            <a:r>
              <a:rPr lang="fr-FR" sz="1800" b="0" dirty="0"/>
              <a:t>g/cm2</a:t>
            </a:r>
          </a:p>
          <a:p>
            <a:r>
              <a:rPr lang="fr-FR" sz="1800" b="0" dirty="0" smtClean="0"/>
              <a:t>                 = </a:t>
            </a:r>
            <a:r>
              <a:rPr lang="fr-FR" sz="1800" b="0" dirty="0"/>
              <a:t>0,7/2,33 = 3 mm !</a:t>
            </a:r>
          </a:p>
          <a:p>
            <a:endParaRPr lang="fr-FR" sz="1800" b="0" dirty="0" smtClean="0"/>
          </a:p>
          <a:p>
            <a:endParaRPr lang="fr-FR" sz="1800" b="0" dirty="0"/>
          </a:p>
          <a:p>
            <a:endParaRPr lang="fr-FR" sz="1800" b="0" dirty="0"/>
          </a:p>
        </p:txBody>
      </p:sp>
      <p:pic>
        <p:nvPicPr>
          <p:cNvPr id="9" name="Picture 4" descr="raph of output (Data available below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016" y="3206496"/>
            <a:ext cx="4148327" cy="32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9501251" y="3206496"/>
            <a:ext cx="26504" cy="510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86616" y="4493377"/>
            <a:ext cx="4401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98"/>
          <a:stretch/>
        </p:blipFill>
        <p:spPr>
          <a:xfrm>
            <a:off x="345688" y="4678068"/>
            <a:ext cx="4474440" cy="11087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0209" y="6066556"/>
            <a:ext cx="528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rgbClr val="FF0000"/>
                </a:solidFill>
              </a:rPr>
              <a:t>Conclusion: </a:t>
            </a:r>
            <a:r>
              <a:rPr lang="fr-FR" sz="2400" b="1" i="1" dirty="0" err="1" smtClean="0">
                <a:solidFill>
                  <a:srgbClr val="FF0000"/>
                </a:solidFill>
              </a:rPr>
              <a:t>HIPs</a:t>
            </a:r>
            <a:r>
              <a:rPr lang="fr-FR" sz="2400" b="1" i="1" dirty="0" smtClean="0">
                <a:solidFill>
                  <a:srgbClr val="FF0000"/>
                </a:solidFill>
              </a:rPr>
              <a:t>, large MS but high rate</a:t>
            </a:r>
            <a:endParaRPr lang="fr-FR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81573" y="297221"/>
            <a:ext cx="7668514" cy="781750"/>
          </a:xfrm>
        </p:spPr>
        <p:txBody>
          <a:bodyPr>
            <a:normAutofit/>
          </a:bodyPr>
          <a:lstStyle/>
          <a:p>
            <a:r>
              <a:rPr lang="fr-FR" dirty="0" smtClean="0"/>
              <a:t>Start Geant4 simulation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45315" y="1079368"/>
            <a:ext cx="6619312" cy="1711898"/>
          </a:xfrm>
        </p:spPr>
        <p:txBody>
          <a:bodyPr>
            <a:normAutofit/>
          </a:bodyPr>
          <a:lstStyle/>
          <a:p>
            <a:r>
              <a:rPr lang="en-GB" sz="2400" b="0" dirty="0" smtClean="0"/>
              <a:t>A basic set-up is implemented in Geant4  	</a:t>
            </a:r>
          </a:p>
          <a:p>
            <a:pPr marL="0" indent="0">
              <a:buNone/>
            </a:pPr>
            <a:r>
              <a:rPr lang="en-GB" sz="2400" b="0" dirty="0" smtClean="0"/>
              <a:t>      (thanks to </a:t>
            </a:r>
            <a:r>
              <a:rPr lang="fr-FR" sz="2400" b="0" dirty="0"/>
              <a:t>Patrick </a:t>
            </a:r>
            <a:r>
              <a:rPr lang="fr-FR" sz="2400" b="0" dirty="0" err="1" smtClean="0"/>
              <a:t>Asenov</a:t>
            </a:r>
            <a:r>
              <a:rPr lang="en-GB" sz="2400" b="0" dirty="0" smtClean="0"/>
              <a:t> ) </a:t>
            </a:r>
          </a:p>
          <a:p>
            <a:r>
              <a:rPr lang="en-GB" sz="2400" b="0" dirty="0" smtClean="0"/>
              <a:t>25 protons hitting a 2S (320µ) sensor at 0 angle</a:t>
            </a:r>
            <a:endParaRPr lang="en-GB" sz="2400" b="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19BC6-0DD3-614C-BB59-2D8D480724C5}" type="datetime1">
              <a:rPr lang="fr-FR" smtClean="0"/>
              <a:t>20/02/2018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870058" y="6420550"/>
            <a:ext cx="4114800" cy="365125"/>
          </a:xfrm>
        </p:spPr>
        <p:txBody>
          <a:bodyPr/>
          <a:lstStyle/>
          <a:p>
            <a:r>
              <a:rPr lang="fr-FR" smtClean="0"/>
              <a:t>25 MeV Test beam at IPHC Cyclotron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5</a:t>
            </a:fld>
            <a:endParaRPr lang="fr-FR"/>
          </a:p>
        </p:txBody>
      </p:sp>
      <p:pic>
        <p:nvPicPr>
          <p:cNvPr id="1026" name="Picture 2" descr="D:\presentations\SystemTest\ELos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88" y="2645924"/>
            <a:ext cx="7441903" cy="41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96085" y="1068772"/>
            <a:ext cx="504907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Plan: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Evaluate spatial resolution of track position on DUT obtained from reference planes, depending on position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/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Influence and optimization of trigger scintillator and reference plane thickness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P</a:t>
            </a:r>
            <a:r>
              <a:rPr lang="en-GB" sz="2000" baseline="-25000" dirty="0" smtClean="0"/>
              <a:t>T</a:t>
            </a:r>
            <a:r>
              <a:rPr lang="en-GB" sz="2000" dirty="0" smtClean="0"/>
              <a:t> resolution of stab trigger for HIP?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Stab-Coincidences from </a:t>
            </a:r>
            <a:r>
              <a:rPr lang="en-GB" sz="2000" dirty="0" err="1" smtClean="0"/>
              <a:t>secondaries</a:t>
            </a:r>
            <a:r>
              <a:rPr lang="en-GB" sz="2000" dirty="0" smtClean="0"/>
              <a:t> in HIP environment?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Charge deposition by HIPs in preamplifier and FE electronics</a:t>
            </a:r>
          </a:p>
          <a:p>
            <a:pPr marL="285750" indent="-285750">
              <a:buFont typeface="Arial" charset="0"/>
              <a:buChar char="•"/>
            </a:pPr>
            <a:endParaRPr lang="en-GB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38200" y="5214026"/>
            <a:ext cx="0" cy="71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" y="4610911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MIP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4969307" y="3023976"/>
            <a:ext cx="153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V. </a:t>
            </a:r>
            <a:r>
              <a:rPr lang="fr-FR" dirty="0" err="1" smtClean="0"/>
              <a:t>Cherepanov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83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391479" y="1113182"/>
            <a:ext cx="9144000" cy="3008244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CYRCé</a:t>
            </a:r>
            <a:r>
              <a:rPr lang="en-GB" dirty="0" smtClean="0"/>
              <a:t> cyclotron</a:t>
            </a:r>
            <a:br>
              <a:rPr lang="en-GB" dirty="0" smtClean="0"/>
            </a:br>
            <a:r>
              <a:rPr lang="en-GB" dirty="0" smtClean="0"/>
              <a:t>and the (planned) beam line.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25 MeV Test beam at IPHC Cyclotron, U. Goerlach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5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3416300"/>
            <a:ext cx="254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3416300"/>
            <a:ext cx="25400" cy="127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B688-25A8-7E41-B9AA-9141742DA476}" type="datetime1">
              <a:rPr lang="fr-FR" smtClean="0"/>
              <a:t>20/02/2018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24 MeV Test beam at IPHC Cyclotron, U. Goerlach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7</a:t>
            </a:fld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8637"/>
            <a:ext cx="10213774" cy="48459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1750"/>
          </a:xfrm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CYRCé</a:t>
            </a:r>
            <a:r>
              <a:rPr lang="en-GB" dirty="0" smtClean="0"/>
              <a:t>: installed at IPHC in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2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343D-F8F2-FB45-9ABA-6A0E6727DB1D}" type="datetime1">
              <a:rPr lang="fr-FR" smtClean="0"/>
              <a:t>20/02/2018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24 MeV Test beam at IPHC Cyclotron, U. Goerlach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4B26-3675-3E41-A622-4E6664DC0EB8}" type="slidenum">
              <a:rPr lang="fr-FR" smtClean="0"/>
              <a:t>8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4724"/>
            <a:ext cx="32766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5" y="1297404"/>
            <a:ext cx="7756355" cy="542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03" y="343888"/>
            <a:ext cx="7129259" cy="83873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10600" y="3307821"/>
            <a:ext cx="3144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PERCy</a:t>
            </a:r>
            <a:r>
              <a:rPr lang="en-GB" b="1" dirty="0" smtClean="0"/>
              <a:t> project will provide the transport beam line and the focussing and switching magnets needed for adding external beam lines.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279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48" b="9866"/>
          <a:stretch/>
        </p:blipFill>
        <p:spPr bwMode="auto">
          <a:xfrm>
            <a:off x="1029098" y="817886"/>
            <a:ext cx="10106643" cy="542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3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20000">
            <a:off x="7230260" y="2803062"/>
            <a:ext cx="477545" cy="3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7215875" y="2945537"/>
            <a:ext cx="0" cy="734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347159" y="2945537"/>
            <a:ext cx="0" cy="7347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9"/>
          <p:cNvCxnSpPr/>
          <p:nvPr/>
        </p:nvCxnSpPr>
        <p:spPr>
          <a:xfrm rot="1320000" flipV="1">
            <a:off x="7461934" y="3086310"/>
            <a:ext cx="551013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9"/>
          <p:cNvCxnSpPr/>
          <p:nvPr/>
        </p:nvCxnSpPr>
        <p:spPr>
          <a:xfrm flipV="1">
            <a:off x="5185717" y="2979819"/>
            <a:ext cx="2283317" cy="5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TextBox 2060"/>
          <p:cNvSpPr txBox="1"/>
          <p:nvPr/>
        </p:nvSpPr>
        <p:spPr>
          <a:xfrm>
            <a:off x="-519742" y="292078"/>
            <a:ext cx="10106643" cy="47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5-exit switching magnet, option 1 (0, ±22</a:t>
            </a:r>
            <a:r>
              <a:rPr lang="en-US" sz="2400" dirty="0">
                <a:sym typeface="Symbol"/>
              </a:rPr>
              <a:t>,</a:t>
            </a:r>
            <a:r>
              <a:rPr lang="en-US" sz="2400" dirty="0"/>
              <a:t> ±44</a:t>
            </a:r>
            <a:r>
              <a:rPr lang="en-US" sz="2400" dirty="0">
                <a:sym typeface="Symbol"/>
              </a:rPr>
              <a:t>)</a:t>
            </a:r>
            <a:endParaRPr lang="fr-FR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2343" y="339185"/>
            <a:ext cx="1382164" cy="376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/>
              </a:rPr>
              <a:t>Scale 1 : 100</a:t>
            </a:r>
            <a:endParaRPr lang="fr-FR" dirty="0"/>
          </a:p>
        </p:txBody>
      </p:sp>
      <p:grpSp>
        <p:nvGrpSpPr>
          <p:cNvPr id="23" name="Group 22"/>
          <p:cNvGrpSpPr/>
          <p:nvPr/>
        </p:nvGrpSpPr>
        <p:grpSpPr>
          <a:xfrm>
            <a:off x="1312069" y="825542"/>
            <a:ext cx="5829187" cy="3550982"/>
            <a:chOff x="2075920" y="533464"/>
            <a:chExt cx="5829187" cy="3550982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7610459" y="2653459"/>
              <a:ext cx="0" cy="7347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7740607" y="2653459"/>
              <a:ext cx="0" cy="7347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Arc 57"/>
            <p:cNvSpPr/>
            <p:nvPr/>
          </p:nvSpPr>
          <p:spPr>
            <a:xfrm rot="16200000">
              <a:off x="5765897" y="1756097"/>
              <a:ext cx="1873446" cy="1873445"/>
            </a:xfrm>
            <a:prstGeom prst="arc">
              <a:avLst>
                <a:gd name="adj1" fmla="val 13533166"/>
                <a:gd name="adj2" fmla="val 18844547"/>
              </a:avLst>
            </a:prstGeom>
            <a:ln w="3175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5877244" y="898857"/>
              <a:ext cx="1799977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077267" y="1000729"/>
              <a:ext cx="35999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320000" flipV="1">
              <a:off x="3894850" y="2008188"/>
              <a:ext cx="359995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4"/>
            <p:cNvCxnSpPr/>
            <p:nvPr/>
          </p:nvCxnSpPr>
          <p:spPr>
            <a:xfrm>
              <a:off x="7482931" y="2687740"/>
              <a:ext cx="183671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hord 12"/>
            <p:cNvSpPr/>
            <p:nvPr/>
          </p:nvSpPr>
          <p:spPr>
            <a:xfrm rot="1352424">
              <a:off x="7150844" y="2448969"/>
              <a:ext cx="477545" cy="477545"/>
            </a:xfrm>
            <a:prstGeom prst="chord">
              <a:avLst/>
            </a:prstGeom>
            <a:solidFill>
              <a:srgbClr val="0099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9"/>
            <p:cNvCxnSpPr/>
            <p:nvPr/>
          </p:nvCxnSpPr>
          <p:spPr>
            <a:xfrm rot="9480000" flipV="1">
              <a:off x="2075920" y="3721171"/>
              <a:ext cx="551013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9"/>
            <p:cNvCxnSpPr/>
            <p:nvPr/>
          </p:nvCxnSpPr>
          <p:spPr>
            <a:xfrm rot="12120000" flipV="1">
              <a:off x="4128936" y="2056105"/>
              <a:ext cx="3379549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20280000">
              <a:off x="5354345" y="3035277"/>
              <a:ext cx="963752" cy="533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-22</a:t>
              </a:r>
              <a:r>
                <a:rPr lang="en-US" sz="1400" dirty="0">
                  <a:sym typeface="Symbol"/>
                </a:rPr>
                <a:t>, 15 m</a:t>
              </a:r>
            </a:p>
            <a:p>
              <a:endParaRPr lang="fr-FR" sz="1400" dirty="0"/>
            </a:p>
          </p:txBody>
        </p:sp>
        <p:cxnSp>
          <p:nvCxnSpPr>
            <p:cNvPr id="10" name="Connecteur droit 9"/>
            <p:cNvCxnSpPr/>
            <p:nvPr/>
          </p:nvCxnSpPr>
          <p:spPr>
            <a:xfrm rot="10800000">
              <a:off x="2237445" y="2689106"/>
              <a:ext cx="51427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362910" y="2426470"/>
              <a:ext cx="814905" cy="533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</a:t>
              </a:r>
              <a:r>
                <a:rPr lang="en-US" sz="1400" dirty="0">
                  <a:sym typeface="Symbol"/>
                </a:rPr>
                <a:t>, 14 m</a:t>
              </a:r>
            </a:p>
            <a:p>
              <a:pPr algn="r"/>
              <a:endParaRPr lang="fr-FR" sz="1400" dirty="0"/>
            </a:p>
          </p:txBody>
        </p:sp>
        <p:grpSp>
          <p:nvGrpSpPr>
            <p:cNvPr id="55" name="Group 54"/>
            <p:cNvGrpSpPr/>
            <p:nvPr/>
          </p:nvGrpSpPr>
          <p:grpSpPr>
            <a:xfrm rot="1980000">
              <a:off x="6198836" y="1883102"/>
              <a:ext cx="468137" cy="367383"/>
              <a:chOff x="3377208" y="2761878"/>
              <a:chExt cx="458780" cy="360040"/>
            </a:xfrm>
          </p:grpSpPr>
          <p:cxnSp>
            <p:nvCxnSpPr>
              <p:cNvPr id="56" name="Connecteur droit 4"/>
              <p:cNvCxnSpPr/>
              <p:nvPr/>
            </p:nvCxnSpPr>
            <p:spPr>
              <a:xfrm rot="5400000">
                <a:off x="3629256" y="2941918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/>
              <p:cNvSpPr/>
              <p:nvPr/>
            </p:nvSpPr>
            <p:spPr>
              <a:xfrm>
                <a:off x="3377208" y="2761878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443961" y="1605429"/>
              <a:ext cx="512880" cy="443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9" name="Group 58"/>
            <p:cNvGrpSpPr/>
            <p:nvPr/>
          </p:nvGrpSpPr>
          <p:grpSpPr>
            <a:xfrm rot="19620000">
              <a:off x="6189211" y="3129398"/>
              <a:ext cx="468137" cy="367383"/>
              <a:chOff x="3377208" y="2761878"/>
              <a:chExt cx="458780" cy="360040"/>
            </a:xfrm>
          </p:grpSpPr>
          <p:cxnSp>
            <p:nvCxnSpPr>
              <p:cNvPr id="60" name="Connecteur droit 4"/>
              <p:cNvCxnSpPr/>
              <p:nvPr/>
            </p:nvCxnSpPr>
            <p:spPr>
              <a:xfrm rot="5400000">
                <a:off x="3629256" y="2941918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3377208" y="2761878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62" name="Connecteur droit 4"/>
            <p:cNvCxnSpPr/>
            <p:nvPr/>
          </p:nvCxnSpPr>
          <p:spPr>
            <a:xfrm rot="8160000" flipV="1">
              <a:off x="6574965" y="3015549"/>
              <a:ext cx="936723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5399037" y="3549904"/>
              <a:ext cx="512880" cy="491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/>
          </p:nvSpPr>
          <p:spPr>
            <a:xfrm rot="18960000">
              <a:off x="6731956" y="2974250"/>
              <a:ext cx="700405" cy="314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sym typeface="Symbol"/>
                </a:rPr>
                <a:t>2.55 m</a:t>
              </a:r>
              <a:endParaRPr lang="fr-FR" sz="1400" dirty="0">
                <a:solidFill>
                  <a:srgbClr val="0000FF"/>
                </a:solidFill>
              </a:endParaRPr>
            </a:p>
          </p:txBody>
        </p:sp>
        <p:grpSp>
          <p:nvGrpSpPr>
            <p:cNvPr id="2059" name="Group 2058"/>
            <p:cNvGrpSpPr/>
            <p:nvPr/>
          </p:nvGrpSpPr>
          <p:grpSpPr>
            <a:xfrm>
              <a:off x="4935879" y="533464"/>
              <a:ext cx="1910392" cy="320312"/>
              <a:chOff x="5529064" y="252022"/>
              <a:chExt cx="1872208" cy="313910"/>
            </a:xfrm>
          </p:grpSpPr>
          <p:cxnSp>
            <p:nvCxnSpPr>
              <p:cNvPr id="17" name="Connecteur droit 4"/>
              <p:cNvCxnSpPr/>
              <p:nvPr/>
            </p:nvCxnSpPr>
            <p:spPr>
              <a:xfrm>
                <a:off x="5591421" y="548680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4"/>
              <p:cNvCxnSpPr/>
              <p:nvPr/>
            </p:nvCxnSpPr>
            <p:spPr>
              <a:xfrm>
                <a:off x="5944521" y="548680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4"/>
              <p:cNvCxnSpPr/>
              <p:nvPr/>
            </p:nvCxnSpPr>
            <p:spPr>
              <a:xfrm>
                <a:off x="6297621" y="548680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4"/>
              <p:cNvCxnSpPr/>
              <p:nvPr/>
            </p:nvCxnSpPr>
            <p:spPr>
              <a:xfrm>
                <a:off x="6650721" y="548680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4"/>
              <p:cNvCxnSpPr/>
              <p:nvPr/>
            </p:nvCxnSpPr>
            <p:spPr>
              <a:xfrm>
                <a:off x="7003821" y="548680"/>
                <a:ext cx="360000" cy="0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/>
              <p:cNvSpPr/>
              <p:nvPr/>
            </p:nvSpPr>
            <p:spPr>
              <a:xfrm>
                <a:off x="5529064" y="253996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889104" y="252022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222412" y="258155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582452" y="252022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942492" y="252022"/>
                <a:ext cx="45878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sym typeface="Symbol"/>
                  </a:rPr>
                  <a:t>1 m</a:t>
                </a:r>
                <a:endParaRPr lang="fr-FR" sz="1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2" name="Oval 11"/>
            <p:cNvSpPr>
              <a:spLocks noChangeAspect="1"/>
            </p:cNvSpPr>
            <p:nvPr/>
          </p:nvSpPr>
          <p:spPr>
            <a:xfrm rot="1320000">
              <a:off x="3984363" y="1236499"/>
              <a:ext cx="216000" cy="21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extBox 38"/>
            <p:cNvSpPr txBox="1"/>
            <p:nvPr/>
          </p:nvSpPr>
          <p:spPr>
            <a:xfrm rot="2640000">
              <a:off x="5926347" y="1412454"/>
              <a:ext cx="906504" cy="533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+44</a:t>
              </a:r>
              <a:r>
                <a:rPr lang="en-US" sz="1400" dirty="0">
                  <a:sym typeface="Symbol"/>
                </a:rPr>
                <a:t>, 5 m</a:t>
              </a:r>
            </a:p>
            <a:p>
              <a:endParaRPr lang="fr-FR" sz="1400" dirty="0"/>
            </a:p>
          </p:txBody>
        </p:sp>
        <p:cxnSp>
          <p:nvCxnSpPr>
            <p:cNvPr id="27" name="Connecteur droit 9"/>
            <p:cNvCxnSpPr/>
            <p:nvPr/>
          </p:nvCxnSpPr>
          <p:spPr>
            <a:xfrm rot="13440000" flipV="1">
              <a:off x="5806477" y="2051161"/>
              <a:ext cx="183671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8960000">
              <a:off x="5739813" y="3550555"/>
              <a:ext cx="963752" cy="533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-44</a:t>
              </a:r>
              <a:r>
                <a:rPr lang="en-US" sz="1400" dirty="0">
                  <a:sym typeface="Symbol"/>
                </a:rPr>
                <a:t>, 10 m</a:t>
              </a:r>
            </a:p>
            <a:p>
              <a:endParaRPr lang="fr-FR" sz="1400" dirty="0"/>
            </a:p>
          </p:txBody>
        </p:sp>
        <p:cxnSp>
          <p:nvCxnSpPr>
            <p:cNvPr id="24" name="Connecteur droit 9"/>
            <p:cNvCxnSpPr/>
            <p:nvPr/>
          </p:nvCxnSpPr>
          <p:spPr>
            <a:xfrm rot="8160000" flipV="1">
              <a:off x="4231685" y="3964992"/>
              <a:ext cx="367342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1320000">
              <a:off x="5204414" y="1775817"/>
              <a:ext cx="1045537" cy="533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+22</a:t>
              </a:r>
              <a:r>
                <a:rPr lang="en-US" sz="1400" dirty="0">
                  <a:sym typeface="Symbol"/>
                </a:rPr>
                <a:t>, 9.2 m</a:t>
              </a:r>
            </a:p>
            <a:p>
              <a:endParaRPr lang="fr-FR" sz="14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320000">
              <a:off x="3920685" y="2018787"/>
              <a:ext cx="3600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900013" y="1412907"/>
            <a:ext cx="1491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>
                <a:solidFill>
                  <a:srgbClr val="FF0000"/>
                </a:solidFill>
              </a:rPr>
              <a:t>Existing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17486" y="2528519"/>
            <a:ext cx="4156394" cy="1077218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smtClean="0">
                <a:solidFill>
                  <a:schemeClr val="accent1">
                    <a:lumMod val="75000"/>
                  </a:schemeClr>
                </a:solidFill>
              </a:rPr>
              <a:t>Experimental casemate</a:t>
            </a:r>
            <a:endParaRPr lang="en-GB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Planned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330204">
            <a:off x="2899535" y="1928679"/>
            <a:ext cx="192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Possible </a:t>
            </a:r>
            <a:r>
              <a:rPr lang="fr-FR" dirty="0" err="1" smtClean="0"/>
              <a:t>beam</a:t>
            </a:r>
            <a:r>
              <a:rPr lang="fr-FR" dirty="0" smtClean="0"/>
              <a:t> line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9233425" y="3779582"/>
            <a:ext cx="1729256" cy="369332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CYRCé</a:t>
            </a:r>
            <a:r>
              <a:rPr lang="fr-FR" b="1" dirty="0" smtClean="0"/>
              <a:t> cyclotron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518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22223</TotalTime>
  <Words>1707</Words>
  <Application>Microsoft Macintosh PowerPoint</Application>
  <PresentationFormat>Widescreen</PresentationFormat>
  <Paragraphs>295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 Black</vt:lpstr>
      <vt:lpstr>Calibri</vt:lpstr>
      <vt:lpstr>Mangal</vt:lpstr>
      <vt:lpstr>Symbol</vt:lpstr>
      <vt:lpstr>Wingdings</vt:lpstr>
      <vt:lpstr>Arial</vt:lpstr>
      <vt:lpstr>Office Theme</vt:lpstr>
      <vt:lpstr>Test-beam facility at IPHC</vt:lpstr>
      <vt:lpstr>After-meeting conclusions</vt:lpstr>
      <vt:lpstr>Introduction</vt:lpstr>
      <vt:lpstr>25 MEV PROTONS ON SILICON:</vt:lpstr>
      <vt:lpstr>Start Geant4 simulation</vt:lpstr>
      <vt:lpstr>The CYRCé cyclotron and the (planned) beam line.</vt:lpstr>
      <vt:lpstr>CYRCé: installed at IPHC in 2014</vt:lpstr>
      <vt:lpstr>PowerPoint Presentation</vt:lpstr>
      <vt:lpstr>PowerPoint Presentation</vt:lpstr>
      <vt:lpstr>PowerPoint Presentation</vt:lpstr>
      <vt:lpstr>Beam of 25 MeV protons delivered by Cyclotron</vt:lpstr>
      <vt:lpstr>Beam time structure and triggering</vt:lpstr>
      <vt:lpstr>Tentative beam line layout without quadrupoles for a wide beam of about 10-100mm diameter</vt:lpstr>
      <vt:lpstr>Cautious(!) planning for 2019</vt:lpstr>
      <vt:lpstr>Questions to you, in case this project is interesting for CMS</vt:lpstr>
      <vt:lpstr>CONCLUSIONS</vt:lpstr>
      <vt:lpstr>Backups</vt:lpstr>
      <vt:lpstr>Beam line</vt:lpstr>
      <vt:lpstr>Vacuum chamber for DUT and reference (pixel) planes</vt:lpstr>
      <vt:lpstr>Beam line layout with quadrupoles  for a narrow beam of. 2-10 mm  (more expensive and longer delays)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141</cp:revision>
  <cp:lastPrinted>2018-02-07T22:15:04Z</cp:lastPrinted>
  <dcterms:created xsi:type="dcterms:W3CDTF">2018-01-15T11:13:34Z</dcterms:created>
  <dcterms:modified xsi:type="dcterms:W3CDTF">2018-02-20T15:54:18Z</dcterms:modified>
</cp:coreProperties>
</file>