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64" r:id="rId2"/>
    <p:sldId id="270" r:id="rId3"/>
    <p:sldId id="257" r:id="rId4"/>
    <p:sldId id="266" r:id="rId5"/>
    <p:sldId id="267" r:id="rId6"/>
    <p:sldId id="265" r:id="rId7"/>
    <p:sldId id="279" r:id="rId8"/>
  </p:sldIdLst>
  <p:sldSz cx="9144000" cy="6858000" type="screen4x3"/>
  <p:notesSz cx="6858000" cy="9144000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2C16"/>
    <a:srgbClr val="0C788E"/>
    <a:srgbClr val="025198"/>
    <a:srgbClr val="000099"/>
    <a:srgbClr val="1C1C1C"/>
    <a:srgbClr val="3366FF"/>
    <a:srgbClr val="808080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55" autoAdjust="0"/>
    <p:restoredTop sz="91769" autoAdjust="0"/>
  </p:normalViewPr>
  <p:slideViewPr>
    <p:cSldViewPr>
      <p:cViewPr varScale="1">
        <p:scale>
          <a:sx n="68" d="100"/>
          <a:sy n="68" d="100"/>
        </p:scale>
        <p:origin x="137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5992301-0E33-44E0-B87D-2AF41A419C70}" type="datetimeFigureOut">
              <a:rPr lang="fr-FR"/>
              <a:pPr/>
              <a:t>07/06/2018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fr-FR"/>
              <a:t>XLDB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7A2D906-3FFD-4DCC-AA9C-2048119040FC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492441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63EF3D1-B685-466C-A0A9-6CC0EEECF729}" type="datetimeFigureOut">
              <a:rPr lang="fr-FR"/>
              <a:pPr/>
              <a:t>07/06/2018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fr-FR"/>
              <a:t>XLDB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7BE3CB9-5914-4A28-A1AD-E7B3C1DBEE1B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798564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20BBF46-4535-46A3-8205-406094D33955}" type="slidenum">
              <a:rPr lang="fr-FR"/>
              <a:pPr/>
              <a:t>1</a:t>
            </a:fld>
            <a:endParaRPr lang="fr-FR"/>
          </a:p>
        </p:txBody>
      </p:sp>
      <p:sp>
        <p:nvSpPr>
          <p:cNvPr id="16388" name="Footer Placeholder 1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fr-FR" smtClean="0">
                <a:latin typeface="Arial" charset="0"/>
                <a:cs typeface="Arial" charset="0"/>
              </a:rPr>
              <a:t>XLDB </a:t>
            </a:r>
          </a:p>
        </p:txBody>
      </p:sp>
    </p:spTree>
    <p:extLst>
      <p:ext uri="{BB962C8B-B14F-4D97-AF65-F5344CB8AC3E}">
        <p14:creationId xmlns:p14="http://schemas.microsoft.com/office/powerpoint/2010/main" val="10755320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90E4782-E78A-4A84-BCF0-09230D3E4AFB}" type="slidenum">
              <a:rPr lang="fr-FR"/>
              <a:pPr/>
              <a:t>2</a:t>
            </a:fld>
            <a:endParaRPr lang="fr-FR"/>
          </a:p>
        </p:txBody>
      </p:sp>
      <p:sp>
        <p:nvSpPr>
          <p:cNvPr id="18436" name="Footer Placeholder 1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fr-FR" smtClean="0">
                <a:latin typeface="Arial" charset="0"/>
                <a:cs typeface="Arial" charset="0"/>
              </a:rPr>
              <a:t>XLDB </a:t>
            </a:r>
          </a:p>
        </p:txBody>
      </p:sp>
    </p:spTree>
    <p:extLst>
      <p:ext uri="{BB962C8B-B14F-4D97-AF65-F5344CB8AC3E}">
        <p14:creationId xmlns:p14="http://schemas.microsoft.com/office/powerpoint/2010/main" val="793933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B2CF107-A01B-4883-AC29-811A502FB574}" type="slidenum">
              <a:rPr lang="fr-FR"/>
              <a:pPr/>
              <a:t>5</a:t>
            </a:fld>
            <a:endParaRPr lang="fr-FR"/>
          </a:p>
        </p:txBody>
      </p:sp>
      <p:sp>
        <p:nvSpPr>
          <p:cNvPr id="24580" name="Footer Placeholder 1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fr-FR" smtClean="0">
                <a:latin typeface="Arial" charset="0"/>
                <a:cs typeface="Arial" charset="0"/>
              </a:rPr>
              <a:t>XLDB </a:t>
            </a:r>
          </a:p>
        </p:txBody>
      </p:sp>
    </p:spTree>
    <p:extLst>
      <p:ext uri="{BB962C8B-B14F-4D97-AF65-F5344CB8AC3E}">
        <p14:creationId xmlns:p14="http://schemas.microsoft.com/office/powerpoint/2010/main" val="13957441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DD04293-3C0F-42B4-BC6C-788EF59DC860}" type="slidenum">
              <a:rPr lang="fr-FR"/>
              <a:pPr/>
              <a:t>6</a:t>
            </a:fld>
            <a:endParaRPr lang="fr-FR"/>
          </a:p>
        </p:txBody>
      </p:sp>
      <p:sp>
        <p:nvSpPr>
          <p:cNvPr id="28676" name="Footer Placeholder 1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fr-FR" smtClean="0">
                <a:latin typeface="Arial" charset="0"/>
                <a:cs typeface="Arial" charset="0"/>
              </a:rPr>
              <a:t>XLDB </a:t>
            </a:r>
          </a:p>
        </p:txBody>
      </p:sp>
    </p:spTree>
    <p:extLst>
      <p:ext uri="{BB962C8B-B14F-4D97-AF65-F5344CB8AC3E}">
        <p14:creationId xmlns:p14="http://schemas.microsoft.com/office/powerpoint/2010/main" val="7805740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DD04293-3C0F-42B4-BC6C-788EF59DC860}" type="slidenum">
              <a:rPr lang="fr-FR"/>
              <a:pPr/>
              <a:t>7</a:t>
            </a:fld>
            <a:endParaRPr lang="fr-FR"/>
          </a:p>
        </p:txBody>
      </p:sp>
      <p:sp>
        <p:nvSpPr>
          <p:cNvPr id="28676" name="Footer Placeholder 1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fr-FR" smtClean="0">
                <a:latin typeface="Arial" charset="0"/>
                <a:cs typeface="Arial" charset="0"/>
              </a:rPr>
              <a:t>XLDB </a:t>
            </a:r>
          </a:p>
        </p:txBody>
      </p:sp>
    </p:spTree>
    <p:extLst>
      <p:ext uri="{BB962C8B-B14F-4D97-AF65-F5344CB8AC3E}">
        <p14:creationId xmlns:p14="http://schemas.microsoft.com/office/powerpoint/2010/main" val="7805740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E6417DC-5CCC-4DCA-BDEC-48D546708684}" type="datetime2">
              <a:rPr lang="fr-FR" smtClean="0"/>
              <a:t>jeudi 7 juin 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Les journées Platformes Lyon, France</a:t>
            </a: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78BE64-CEF8-467E-8957-B7A276A6A202}" type="slidenum">
              <a:rPr lang="es-ES"/>
              <a:pPr/>
              <a:t>‹N°›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BAD5693-8D73-4BD0-B225-F7F6A4D164AB}" type="datetime2">
              <a:rPr lang="fr-FR" smtClean="0"/>
              <a:t>jeudi 7 juin 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Les journées Platformes Lyon, France</a:t>
            </a: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E3DF5A-1C00-4F43-89E6-6DFC01D33737}" type="slidenum">
              <a:rPr lang="es-ES"/>
              <a:pPr/>
              <a:t>‹N°›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1EF4F5B-2779-4C1A-99CF-9180540C13E8}" type="datetime2">
              <a:rPr lang="fr-FR" smtClean="0"/>
              <a:t>jeudi 7 juin 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Les journées Platformes Lyon, France</a:t>
            </a: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5B9087-23AD-472E-9CBA-674324C1A46F}" type="slidenum">
              <a:rPr lang="es-ES"/>
              <a:pPr/>
              <a:t>‹N°›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76BFDE5-512E-4A39-B656-E939C9C45B05}" type="datetime2">
              <a:rPr lang="fr-FR" smtClean="0"/>
              <a:t>jeudi 7 juin 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Les journées Platformes Lyon, France</a:t>
            </a: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E6F730-B73A-4D0A-9C0A-6BD954332942}" type="slidenum">
              <a:rPr lang="es-ES"/>
              <a:pPr/>
              <a:t>‹N°›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34AEC0-3EC9-412F-9ED2-20EF52363BEA}" type="datetime2">
              <a:rPr lang="fr-FR" smtClean="0"/>
              <a:t>jeudi 7 juin 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Les journées Platformes Lyon, France</a:t>
            </a: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718865-2EEA-45C7-B21E-E6894525BCDF}" type="slidenum">
              <a:rPr lang="es-ES"/>
              <a:pPr/>
              <a:t>‹N°›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CEAAE8E-D820-40F7-A17A-DB1473C89120}" type="datetime2">
              <a:rPr lang="fr-FR" smtClean="0"/>
              <a:t>jeudi 7 juin 2018</a:t>
            </a:fld>
            <a:endParaRPr lang="es-E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Les journées Platformes Lyon, France</a:t>
            </a:r>
            <a:endParaRPr lang="es-E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89F470-EC9A-4BB7-BBC8-DE2151E18C87}" type="slidenum">
              <a:rPr lang="es-ES"/>
              <a:pPr/>
              <a:t>‹N°›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C93244-6272-4D29-A69B-6D69F98C7D55}" type="datetime2">
              <a:rPr lang="fr-FR" smtClean="0"/>
              <a:t>jeudi 7 juin 2018</a:t>
            </a:fld>
            <a:endParaRPr lang="es-E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Les journées Platformes Lyon, France</a:t>
            </a:r>
            <a:endParaRPr lang="es-E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2CC484-D5E8-4D7A-A710-899B6ACBD0BA}" type="slidenum">
              <a:rPr lang="es-ES"/>
              <a:pPr/>
              <a:t>‹N°›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4E73278-DDDB-4B5E-B683-A7D7E742675A}" type="datetime2">
              <a:rPr lang="fr-FR" smtClean="0"/>
              <a:t>jeudi 7 juin 2018</a:t>
            </a:fld>
            <a:endParaRPr lang="es-E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Les journées Platformes Lyon, France</a:t>
            </a:r>
            <a:endParaRPr lang="es-E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137687-3942-4B5A-96ED-A39AEBFFA4DF}" type="slidenum">
              <a:rPr lang="es-ES"/>
              <a:pPr/>
              <a:t>‹N°›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559506C-8E3B-47FE-8CB1-E352BF1FFBD4}" type="datetime2">
              <a:rPr lang="fr-FR" smtClean="0"/>
              <a:t>jeudi 7 juin 2018</a:t>
            </a:fld>
            <a:endParaRPr lang="es-E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Les journées Platformes Lyon, France</a:t>
            </a:r>
            <a:endParaRPr lang="es-E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F6C8E4-F12E-4205-9E45-999D6A178066}" type="slidenum">
              <a:rPr lang="es-ES"/>
              <a:pPr/>
              <a:t>‹N°›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2E7BA89-E07E-4C64-9875-D8290F930EC7}" type="datetime2">
              <a:rPr lang="fr-FR" smtClean="0"/>
              <a:t>jeudi 7 juin 2018</a:t>
            </a:fld>
            <a:endParaRPr lang="es-E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Les journées Platformes Lyon, France</a:t>
            </a:r>
            <a:endParaRPr lang="es-E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A60954-FE54-45E4-9713-1647C4031DED}" type="slidenum">
              <a:rPr lang="es-ES"/>
              <a:pPr/>
              <a:t>‹N°›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33493EC-C0FC-4AD6-AD39-040AC9650827}" type="datetime2">
              <a:rPr lang="fr-FR" smtClean="0"/>
              <a:t>jeudi 7 juin 2018</a:t>
            </a:fld>
            <a:endParaRPr lang="es-E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Les journées Platformes Lyon, France</a:t>
            </a:r>
            <a:endParaRPr lang="es-E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2ABEC6-9408-411D-85DC-016C85A1EB16}" type="slidenum">
              <a:rPr lang="es-ES"/>
              <a:pPr/>
              <a:t>‹N°›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4BB2BE8E-D29C-4C67-A2C6-64FFD994F2A7}" type="datetime2">
              <a:rPr lang="fr-FR" smtClean="0"/>
              <a:t>jeudi 7 juin 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r>
              <a:rPr lang="fr-FR" smtClean="0"/>
              <a:t>Les journées Platformes Lyon, France</a:t>
            </a: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2FF29C13-F66E-4A60-9A91-E82D92A722E3}" type="slidenum">
              <a:rPr lang="es-ES"/>
              <a:pPr/>
              <a:t>‹N°›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1"/>
          <p:cNvSpPr>
            <a:spLocks noGrp="1"/>
          </p:cNvSpPr>
          <p:nvPr>
            <p:ph type="dt" sz="quarter" idx="10"/>
          </p:nvPr>
        </p:nvSpPr>
        <p:spPr bwMode="auto">
          <a:xfrm>
            <a:off x="564045" y="6309320"/>
            <a:ext cx="20574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3AE7803D-60B8-4350-B307-2CF386D088DE}" type="datetime2">
              <a:rPr lang="fr-FR" b="1" smtClean="0">
                <a:solidFill>
                  <a:schemeClr val="tx1"/>
                </a:solidFill>
              </a:rPr>
              <a:t>jeudi 7 juin 2018</a:t>
            </a:fld>
            <a:endParaRPr lang="es-ES" b="1" dirty="0">
              <a:solidFill>
                <a:schemeClr val="tx1"/>
              </a:solidFill>
            </a:endParaRPr>
          </a:p>
        </p:txBody>
      </p:sp>
      <p:sp>
        <p:nvSpPr>
          <p:cNvPr id="14" name="Rectangle 110"/>
          <p:cNvSpPr txBox="1">
            <a:spLocks noChangeArrowheads="1"/>
          </p:cNvSpPr>
          <p:nvPr/>
        </p:nvSpPr>
        <p:spPr bwMode="auto">
          <a:xfrm>
            <a:off x="157163" y="2717800"/>
            <a:ext cx="8640762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lnSpc>
                <a:spcPct val="90000"/>
              </a:lnSpc>
            </a:pPr>
            <a:r>
              <a:rPr lang="en-US" sz="4000" b="1" dirty="0">
                <a:solidFill>
                  <a:srgbClr val="000066"/>
                </a:solidFill>
                <a:latin typeface="Calibri Light" pitchFamily="34" charset="0"/>
              </a:rPr>
              <a:t>An Experimental Survey on Big Data Frameworks</a:t>
            </a:r>
            <a:endParaRPr lang="es-ES" sz="4000" b="1" dirty="0">
              <a:solidFill>
                <a:srgbClr val="000066"/>
              </a:solidFill>
              <a:latin typeface="Calibri Light" pitchFamily="34" charset="0"/>
            </a:endParaRPr>
          </a:p>
        </p:txBody>
      </p:sp>
      <p:sp>
        <p:nvSpPr>
          <p:cNvPr id="16" name="Rectangle 118"/>
          <p:cNvSpPr>
            <a:spLocks noChangeArrowheads="1"/>
          </p:cNvSpPr>
          <p:nvPr/>
        </p:nvSpPr>
        <p:spPr bwMode="auto">
          <a:xfrm>
            <a:off x="611188" y="3971925"/>
            <a:ext cx="8178800" cy="167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1" hangingPunct="1"/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W. </a:t>
            </a:r>
            <a:r>
              <a:rPr lang="fr-FR" sz="2400" b="1" dirty="0" err="1">
                <a:latin typeface="Times New Roman" pitchFamily="18" charset="0"/>
                <a:cs typeface="Times New Roman" pitchFamily="18" charset="0"/>
              </a:rPr>
              <a:t>Inoubli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, S.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Aridhi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, H.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Mezni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, M.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Maddouri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, E.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Mephu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Nguifo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endParaRPr lang="fr-FR" b="1" dirty="0">
              <a:solidFill>
                <a:schemeClr val="tx2"/>
              </a:solidFill>
            </a:endParaRPr>
          </a:p>
        </p:txBody>
      </p:sp>
      <p:pic>
        <p:nvPicPr>
          <p:cNvPr id="17" name="Picture 10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388" y="468313"/>
            <a:ext cx="792162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11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33475" y="468313"/>
            <a:ext cx="792163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12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051050" y="468313"/>
            <a:ext cx="903288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13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81338" y="468313"/>
            <a:ext cx="1597025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14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805363" y="468313"/>
            <a:ext cx="868362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15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238875" y="468313"/>
            <a:ext cx="1098550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16"/>
          <p:cNvPicPr>
            <a:picLocks noChangeAspect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793038" y="468313"/>
            <a:ext cx="1071562" cy="804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Les journées Platformes Lyon, France</a:t>
            </a:r>
            <a:endParaRPr lang="es-ES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6F730-B73A-4D0A-9C0A-6BD954332942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900592" cy="58499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200" b="1" dirty="0">
                <a:latin typeface="Times New Roman" charset="0"/>
                <a:ea typeface="Times New Roman" charset="0"/>
                <a:cs typeface="Times New Roman" charset="0"/>
              </a:rPr>
              <a:t>Categorization of popular Big Data frameworks</a:t>
            </a:r>
            <a:endParaRPr lang="fr-FR" sz="3200" b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7410" name="Date Placeholder 1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DC6629E-3A11-4641-95E8-4552EBF3FD2D}" type="datetime2">
              <a:rPr lang="fr-FR" smtClean="0">
                <a:solidFill>
                  <a:schemeClr val="tx1"/>
                </a:solidFill>
              </a:rPr>
              <a:t>jeudi 7 juin 2018</a:t>
            </a:fld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17412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3B6E5B3-4D32-4E13-A166-6CBFAC2FED19}" type="slidenum">
              <a:rPr lang="es-ES">
                <a:solidFill>
                  <a:schemeClr val="tx1"/>
                </a:solidFill>
              </a:rPr>
              <a:pPr/>
              <a:t>2</a:t>
            </a:fld>
            <a:endParaRPr lang="es-ES">
              <a:solidFill>
                <a:schemeClr val="tx1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395089" y="6413698"/>
            <a:ext cx="43538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/>
              <a:t>A comparative study of popular Big Data frameworks</a:t>
            </a:r>
            <a:endParaRPr lang="fr-FR" sz="1400" i="1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Les journées Platformes Lyon, France</a:t>
            </a:r>
            <a:endParaRPr lang="es-ES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4391460"/>
              </p:ext>
            </p:extLst>
          </p:nvPr>
        </p:nvGraphicFramePr>
        <p:xfrm>
          <a:off x="23127" y="476672"/>
          <a:ext cx="9120876" cy="59473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0146"/>
                <a:gridCol w="1520146"/>
                <a:gridCol w="1520146"/>
                <a:gridCol w="1520146"/>
                <a:gridCol w="1520146"/>
                <a:gridCol w="1520146"/>
              </a:tblGrid>
              <a:tr h="298044">
                <a:tc>
                  <a:txBody>
                    <a:bodyPr/>
                    <a:lstStyle/>
                    <a:p>
                      <a:endParaRPr lang="fr-FR" sz="16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err="1" smtClean="0">
                          <a:solidFill>
                            <a:schemeClr val="tx1"/>
                          </a:solidFill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Hadoop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err="1" smtClean="0">
                          <a:solidFill>
                            <a:schemeClr val="tx1"/>
                          </a:solidFill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Spark</a:t>
                      </a:r>
                      <a:endParaRPr lang="fr-FR" sz="1600" dirty="0">
                        <a:solidFill>
                          <a:schemeClr val="tx1"/>
                        </a:solidFill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solidFill>
                            <a:schemeClr val="tx1"/>
                          </a:solidFill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Storm</a:t>
                      </a:r>
                      <a:endParaRPr lang="fr-FR" sz="1600" dirty="0">
                        <a:solidFill>
                          <a:schemeClr val="tx1"/>
                        </a:solidFill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err="1" smtClean="0">
                          <a:solidFill>
                            <a:schemeClr val="tx1"/>
                          </a:solidFill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Flink</a:t>
                      </a:r>
                      <a:endParaRPr lang="fr-FR" sz="1600" dirty="0">
                        <a:solidFill>
                          <a:schemeClr val="tx1"/>
                        </a:solidFill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 smtClean="0">
                          <a:solidFill>
                            <a:schemeClr val="tx1"/>
                          </a:solidFill>
                        </a:rPr>
                        <a:t>Samza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85918">
                <a:tc>
                  <a:txBody>
                    <a:bodyPr/>
                    <a:lstStyle/>
                    <a:p>
                      <a:pPr algn="l"/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Data Format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kern="1200" baseline="0" dirty="0" smtClean="0">
                          <a:solidFill>
                            <a:schemeClr val="dk1"/>
                          </a:solidFill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Key-value</a:t>
                      </a:r>
                      <a:endParaRPr lang="fr-FR" sz="16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err="1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RDD,DataFrame,DStream</a:t>
                      </a:r>
                      <a:endParaRPr lang="fr-FR" sz="16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kern="1200" baseline="0" dirty="0" smtClean="0">
                          <a:solidFill>
                            <a:schemeClr val="dk1"/>
                          </a:solidFill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Key-value</a:t>
                      </a:r>
                      <a:endParaRPr lang="fr-FR" sz="1600" dirty="0" smtClean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kern="1200" baseline="0" dirty="0" smtClean="0">
                          <a:solidFill>
                            <a:schemeClr val="dk1"/>
                          </a:solidFill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Key-value, </a:t>
                      </a:r>
                      <a:r>
                        <a:rPr lang="fr-FR" sz="1600" kern="1200" baseline="0" dirty="0" err="1" smtClean="0">
                          <a:solidFill>
                            <a:schemeClr val="dk1"/>
                          </a:solidFill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DataStream</a:t>
                      </a:r>
                      <a:endParaRPr lang="fr-FR" sz="1600" dirty="0" smtClean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Events</a:t>
                      </a:r>
                      <a:endParaRPr lang="fr-FR" dirty="0"/>
                    </a:p>
                  </a:txBody>
                  <a:tcPr/>
                </a:tc>
              </a:tr>
              <a:tr h="585918">
                <a:tc>
                  <a:txBody>
                    <a:bodyPr/>
                    <a:lstStyle/>
                    <a:p>
                      <a:pPr algn="l"/>
                      <a:r>
                        <a:rPr lang="fr-FR" sz="1600" b="1" dirty="0" err="1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Programming</a:t>
                      </a:r>
                      <a:r>
                        <a:rPr lang="fr-FR" sz="1600" b="1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mode</a:t>
                      </a:r>
                      <a:endParaRPr lang="fr-FR" sz="1600" b="1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Batch</a:t>
                      </a:r>
                      <a:endParaRPr lang="fr-FR" sz="16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kern="1200" baseline="0" dirty="0" smtClean="0">
                          <a:solidFill>
                            <a:schemeClr val="dk1"/>
                          </a:solidFill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Batch and Stream</a:t>
                      </a:r>
                      <a:endParaRPr lang="fr-FR" sz="16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Stream</a:t>
                      </a:r>
                      <a:endParaRPr lang="fr-FR" sz="16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kern="1200" baseline="0" dirty="0" smtClean="0">
                          <a:solidFill>
                            <a:schemeClr val="dk1"/>
                          </a:solidFill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Batch and Stream</a:t>
                      </a:r>
                      <a:endParaRPr lang="fr-FR" sz="16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Stream</a:t>
                      </a:r>
                      <a:endParaRPr lang="fr-FR" dirty="0"/>
                    </a:p>
                  </a:txBody>
                  <a:tcPr/>
                </a:tc>
              </a:tr>
              <a:tr h="1079321">
                <a:tc>
                  <a:txBody>
                    <a:bodyPr/>
                    <a:lstStyle/>
                    <a:p>
                      <a:pPr algn="l"/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Data sources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HDFS</a:t>
                      </a:r>
                      <a:endParaRPr lang="fr-FR" sz="16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kern="1200" baseline="0" dirty="0" smtClean="0">
                          <a:solidFill>
                            <a:schemeClr val="dk1"/>
                          </a:solidFill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HDFS, DBMS and</a:t>
                      </a:r>
                    </a:p>
                    <a:p>
                      <a:pPr algn="ctr"/>
                      <a:r>
                        <a:rPr lang="fr-FR" sz="1600" kern="1200" baseline="0" dirty="0" smtClean="0">
                          <a:solidFill>
                            <a:schemeClr val="dk1"/>
                          </a:solidFill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Kafka</a:t>
                      </a:r>
                      <a:endParaRPr lang="fr-FR" sz="16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kern="1200" baseline="0" dirty="0" smtClean="0">
                          <a:solidFill>
                            <a:schemeClr val="dk1"/>
                          </a:solidFill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HDFS, </a:t>
                      </a:r>
                      <a:r>
                        <a:rPr lang="fr-FR" sz="1600" kern="1200" baseline="0" dirty="0" err="1" smtClean="0">
                          <a:solidFill>
                            <a:schemeClr val="dk1"/>
                          </a:solidFill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HBase</a:t>
                      </a:r>
                      <a:r>
                        <a:rPr lang="fr-FR" sz="1600" kern="1200" baseline="0" dirty="0" smtClean="0">
                          <a:solidFill>
                            <a:schemeClr val="dk1"/>
                          </a:solidFill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and</a:t>
                      </a:r>
                    </a:p>
                    <a:p>
                      <a:pPr algn="ctr"/>
                      <a:r>
                        <a:rPr lang="fr-FR" sz="1600" kern="1200" baseline="0" dirty="0" smtClean="0">
                          <a:solidFill>
                            <a:schemeClr val="dk1"/>
                          </a:solidFill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Kafka</a:t>
                      </a:r>
                      <a:endParaRPr lang="fr-FR" sz="16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kern="1200" baseline="0" dirty="0" smtClean="0">
                          <a:solidFill>
                            <a:schemeClr val="dk1"/>
                          </a:solidFill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Kafka, </a:t>
                      </a:r>
                      <a:r>
                        <a:rPr lang="fr-FR" sz="1600" kern="1200" baseline="0" dirty="0" err="1" smtClean="0">
                          <a:solidFill>
                            <a:schemeClr val="dk1"/>
                          </a:solidFill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Kinesis</a:t>
                      </a:r>
                      <a:r>
                        <a:rPr lang="fr-FR" sz="1600" kern="1200" baseline="0" dirty="0" smtClean="0">
                          <a:solidFill>
                            <a:schemeClr val="dk1"/>
                          </a:solidFill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, message</a:t>
                      </a:r>
                    </a:p>
                    <a:p>
                      <a:pPr algn="ctr"/>
                      <a:r>
                        <a:rPr lang="fr-FR" sz="1600" kern="1200" baseline="0" dirty="0" err="1" smtClean="0">
                          <a:solidFill>
                            <a:schemeClr val="dk1"/>
                          </a:solidFill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queus</a:t>
                      </a:r>
                      <a:r>
                        <a:rPr lang="fr-FR" sz="1600" kern="1200" baseline="0" dirty="0" smtClean="0">
                          <a:solidFill>
                            <a:schemeClr val="dk1"/>
                          </a:solidFill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, socket</a:t>
                      </a:r>
                    </a:p>
                    <a:p>
                      <a:pPr algn="ctr"/>
                      <a:r>
                        <a:rPr lang="fr-FR" sz="1600" kern="1200" baseline="0" dirty="0" err="1" smtClean="0">
                          <a:solidFill>
                            <a:schemeClr val="dk1"/>
                          </a:solidFill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streams</a:t>
                      </a:r>
                      <a:endParaRPr lang="fr-FR" sz="16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Kafka</a:t>
                      </a:r>
                      <a:endParaRPr lang="fr-FR" dirty="0"/>
                    </a:p>
                  </a:txBody>
                  <a:tcPr/>
                </a:tc>
              </a:tr>
              <a:tr h="585918">
                <a:tc>
                  <a:txBody>
                    <a:bodyPr/>
                    <a:lstStyle/>
                    <a:p>
                      <a:pPr algn="l"/>
                      <a:r>
                        <a:rPr lang="fr-FR" sz="1600" b="1" dirty="0" err="1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Programming</a:t>
                      </a:r>
                      <a:r>
                        <a:rPr lang="fr-FR" sz="1600" b="1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model</a:t>
                      </a:r>
                      <a:endParaRPr lang="fr-FR" sz="1600" b="1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err="1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Map</a:t>
                      </a:r>
                      <a:r>
                        <a:rPr lang="fr-FR" sz="16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and </a:t>
                      </a:r>
                      <a:r>
                        <a:rPr lang="fr-FR" sz="1600" dirty="0" err="1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Reduce</a:t>
                      </a:r>
                      <a:endParaRPr lang="fr-FR" sz="16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kern="1200" baseline="0" dirty="0" smtClean="0">
                          <a:solidFill>
                            <a:schemeClr val="dk1"/>
                          </a:solidFill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Transformation and Action</a:t>
                      </a:r>
                      <a:endParaRPr lang="fr-FR" sz="16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kern="1200" baseline="0" dirty="0" err="1" smtClean="0">
                          <a:solidFill>
                            <a:schemeClr val="dk1"/>
                          </a:solidFill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Topology</a:t>
                      </a:r>
                      <a:endParaRPr lang="fr-FR" sz="16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kern="1200" baseline="0" dirty="0" smtClean="0">
                          <a:solidFill>
                            <a:schemeClr val="dk1"/>
                          </a:solidFill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Transformation</a:t>
                      </a:r>
                      <a:endParaRPr lang="fr-FR" sz="16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 smtClean="0"/>
                        <a:t>MapReduce</a:t>
                      </a:r>
                      <a:endParaRPr lang="fr-FR" dirty="0"/>
                    </a:p>
                  </a:txBody>
                  <a:tcPr/>
                </a:tc>
              </a:tr>
              <a:tr h="585918">
                <a:tc>
                  <a:txBody>
                    <a:bodyPr/>
                    <a:lstStyle/>
                    <a:p>
                      <a:pPr algn="l"/>
                      <a:r>
                        <a:rPr lang="fr-FR" sz="1600" b="1" kern="1200" baseline="0" dirty="0" err="1" smtClean="0">
                          <a:solidFill>
                            <a:schemeClr val="dk1"/>
                          </a:solidFill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Pogramming</a:t>
                      </a:r>
                      <a:endParaRPr lang="fr-FR" sz="1600" b="1" kern="1200" baseline="0" dirty="0" smtClean="0">
                        <a:solidFill>
                          <a:schemeClr val="dk1"/>
                        </a:solidFill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  <a:p>
                      <a:pPr algn="l"/>
                      <a:r>
                        <a:rPr lang="fr-FR" sz="1600" b="1" kern="1200" baseline="0" dirty="0" err="1" smtClean="0">
                          <a:solidFill>
                            <a:schemeClr val="dk1"/>
                          </a:solidFill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languages</a:t>
                      </a:r>
                      <a:endParaRPr lang="fr-FR" sz="1600" b="1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Java</a:t>
                      </a:r>
                      <a:endParaRPr lang="fr-FR" sz="16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Java, scala</a:t>
                      </a:r>
                      <a:r>
                        <a:rPr lang="fr-FR" sz="1600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and python</a:t>
                      </a:r>
                      <a:endParaRPr lang="fr-FR" sz="16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Java</a:t>
                      </a:r>
                      <a:endParaRPr lang="fr-FR" sz="16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Java</a:t>
                      </a:r>
                      <a:endParaRPr lang="fr-FR" sz="16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Java</a:t>
                      </a:r>
                      <a:endParaRPr lang="fr-FR" dirty="0"/>
                    </a:p>
                  </a:txBody>
                  <a:tcPr/>
                </a:tc>
              </a:tr>
              <a:tr h="832620">
                <a:tc>
                  <a:txBody>
                    <a:bodyPr/>
                    <a:lstStyle/>
                    <a:p>
                      <a:pPr algn="l"/>
                      <a:r>
                        <a:rPr lang="fr-FR" sz="1600" b="1" kern="1200" baseline="0" dirty="0" smtClean="0">
                          <a:solidFill>
                            <a:schemeClr val="dk1"/>
                          </a:solidFill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Cluster manager</a:t>
                      </a:r>
                      <a:endParaRPr lang="fr-FR" sz="1600" b="1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YARN, </a:t>
                      </a:r>
                      <a:r>
                        <a:rPr lang="fr-FR" sz="1600" dirty="0" err="1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Mesos</a:t>
                      </a:r>
                      <a:endParaRPr lang="fr-FR" sz="16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YARN, </a:t>
                      </a:r>
                      <a:r>
                        <a:rPr lang="fr-FR" sz="1600" dirty="0" err="1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Mesos</a:t>
                      </a:r>
                      <a:r>
                        <a:rPr lang="fr-FR" sz="16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, </a:t>
                      </a:r>
                      <a:r>
                        <a:rPr lang="fr-FR" sz="1600" kern="1200" baseline="0" dirty="0" err="1" smtClean="0">
                          <a:solidFill>
                            <a:schemeClr val="dk1"/>
                          </a:solidFill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Standalone</a:t>
                      </a:r>
                      <a:endParaRPr lang="fr-FR" sz="16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err="1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Zookeeper</a:t>
                      </a:r>
                      <a:endParaRPr lang="fr-FR" sz="16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YARN</a:t>
                      </a:r>
                      <a:r>
                        <a:rPr lang="fr-FR" sz="1600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,</a:t>
                      </a:r>
                      <a:r>
                        <a:rPr lang="fr-FR" sz="1600" kern="1200" baseline="0" dirty="0" err="1" smtClean="0">
                          <a:solidFill>
                            <a:schemeClr val="dk1"/>
                          </a:solidFill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Standalone</a:t>
                      </a:r>
                      <a:r>
                        <a:rPr lang="fr-FR" sz="1600" kern="1200" baseline="0" dirty="0" smtClean="0">
                          <a:solidFill>
                            <a:schemeClr val="dk1"/>
                          </a:solidFill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, </a:t>
                      </a:r>
                      <a:r>
                        <a:rPr lang="fr-FR" sz="1600" kern="1200" baseline="0" dirty="0" err="1" smtClean="0">
                          <a:solidFill>
                            <a:schemeClr val="dk1"/>
                          </a:solidFill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Mesos</a:t>
                      </a:r>
                      <a:endParaRPr lang="fr-FR" sz="16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YARN</a:t>
                      </a:r>
                      <a:endParaRPr lang="fr-FR" dirty="0"/>
                    </a:p>
                  </a:txBody>
                  <a:tcPr/>
                </a:tc>
              </a:tr>
              <a:tr h="1326023">
                <a:tc>
                  <a:txBody>
                    <a:bodyPr/>
                    <a:lstStyle/>
                    <a:p>
                      <a:pPr algn="l"/>
                      <a:r>
                        <a:rPr lang="fr-FR" sz="1600" b="1" kern="1200" baseline="0" dirty="0" err="1" smtClean="0">
                          <a:solidFill>
                            <a:schemeClr val="dk1"/>
                          </a:solidFill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Comments</a:t>
                      </a:r>
                      <a:endParaRPr lang="fr-FR" sz="1600" b="1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kern="1200" baseline="0" dirty="0" smtClean="0">
                          <a:solidFill>
                            <a:schemeClr val="dk1"/>
                          </a:solidFill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Stores large data in HDFS</a:t>
                      </a:r>
                      <a:endParaRPr lang="fr-FR" sz="16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kern="1200" baseline="0" dirty="0" err="1" smtClean="0">
                          <a:solidFill>
                            <a:schemeClr val="dk1"/>
                          </a:solidFill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Gives</a:t>
                      </a:r>
                      <a:r>
                        <a:rPr lang="fr-FR" sz="1600" kern="1200" baseline="0" dirty="0" smtClean="0">
                          <a:solidFill>
                            <a:schemeClr val="dk1"/>
                          </a:solidFill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600" kern="1200" baseline="0" dirty="0" err="1" smtClean="0">
                          <a:solidFill>
                            <a:schemeClr val="dk1"/>
                          </a:solidFill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several</a:t>
                      </a:r>
                      <a:r>
                        <a:rPr lang="fr-FR" sz="1600" kern="1200" baseline="0" dirty="0" smtClean="0">
                          <a:solidFill>
                            <a:schemeClr val="dk1"/>
                          </a:solidFill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APIs</a:t>
                      </a:r>
                    </a:p>
                    <a:p>
                      <a:pPr algn="ctr"/>
                      <a:r>
                        <a:rPr lang="fr-FR" sz="1600" kern="1200" baseline="0" dirty="0" smtClean="0">
                          <a:solidFill>
                            <a:schemeClr val="dk1"/>
                          </a:solidFill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to </a:t>
                      </a:r>
                      <a:r>
                        <a:rPr lang="fr-FR" sz="1600" kern="1200" baseline="0" dirty="0" err="1" smtClean="0">
                          <a:solidFill>
                            <a:schemeClr val="dk1"/>
                          </a:solidFill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develop</a:t>
                      </a:r>
                      <a:r>
                        <a:rPr lang="fr-FR" sz="1600" kern="1200" baseline="0" dirty="0" smtClean="0">
                          <a:solidFill>
                            <a:schemeClr val="dk1"/>
                          </a:solidFill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interactive</a:t>
                      </a:r>
                    </a:p>
                    <a:p>
                      <a:pPr algn="ctr"/>
                      <a:r>
                        <a:rPr lang="fr-FR" sz="1600" kern="1200" baseline="0" dirty="0" smtClean="0">
                          <a:solidFill>
                            <a:schemeClr val="dk1"/>
                          </a:solidFill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applications</a:t>
                      </a:r>
                      <a:endParaRPr lang="fr-FR" sz="16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kern="1200" baseline="0" dirty="0" err="1" smtClean="0">
                          <a:solidFill>
                            <a:schemeClr val="dk1"/>
                          </a:solidFill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Suitable</a:t>
                      </a:r>
                      <a:r>
                        <a:rPr lang="fr-FR" sz="1600" kern="1200" baseline="0" dirty="0" smtClean="0">
                          <a:solidFill>
                            <a:schemeClr val="dk1"/>
                          </a:solidFill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for real-time</a:t>
                      </a:r>
                    </a:p>
                    <a:p>
                      <a:pPr algn="ctr"/>
                      <a:r>
                        <a:rPr lang="fr-FR" sz="1600" kern="1200" baseline="0" dirty="0" smtClean="0">
                          <a:solidFill>
                            <a:schemeClr val="dk1"/>
                          </a:solidFill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applications</a:t>
                      </a:r>
                      <a:endParaRPr lang="fr-FR" sz="16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kern="1200" baseline="0" dirty="0" smtClean="0">
                          <a:solidFill>
                            <a:schemeClr val="dk1"/>
                          </a:solidFill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An extension</a:t>
                      </a:r>
                    </a:p>
                    <a:p>
                      <a:pPr algn="ctr"/>
                      <a:r>
                        <a:rPr lang="fr-FR" sz="1600" kern="1200" baseline="0" dirty="0" smtClean="0">
                          <a:solidFill>
                            <a:schemeClr val="dk1"/>
                          </a:solidFill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of </a:t>
                      </a:r>
                      <a:r>
                        <a:rPr lang="fr-FR" sz="1600" kern="1200" baseline="0" dirty="0" err="1" smtClean="0">
                          <a:solidFill>
                            <a:schemeClr val="dk1"/>
                          </a:solidFill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MapReduce</a:t>
                      </a:r>
                      <a:r>
                        <a:rPr lang="fr-FR" sz="1600" kern="1200" baseline="0" dirty="0" smtClean="0">
                          <a:solidFill>
                            <a:schemeClr val="dk1"/>
                          </a:solidFill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600" kern="1200" baseline="0" dirty="0" err="1" smtClean="0">
                          <a:solidFill>
                            <a:schemeClr val="dk1"/>
                          </a:solidFill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with</a:t>
                      </a:r>
                      <a:endParaRPr lang="fr-FR" sz="1600" kern="1200" baseline="0" dirty="0" smtClean="0">
                        <a:solidFill>
                          <a:schemeClr val="dk1"/>
                        </a:solidFill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  <a:p>
                      <a:pPr algn="ctr"/>
                      <a:r>
                        <a:rPr lang="fr-FR" sz="1600" kern="1200" baseline="0" dirty="0" smtClean="0">
                          <a:solidFill>
                            <a:schemeClr val="dk1"/>
                          </a:solidFill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graph </a:t>
                      </a:r>
                      <a:r>
                        <a:rPr lang="fr-FR" sz="1600" kern="1200" baseline="0" dirty="0" err="1" smtClean="0">
                          <a:solidFill>
                            <a:schemeClr val="dk1"/>
                          </a:solidFill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methods</a:t>
                      </a:r>
                      <a:endParaRPr lang="fr-FR" sz="16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Based on </a:t>
                      </a:r>
                      <a:r>
                        <a:rPr lang="en-US" dirty="0" err="1" smtClean="0"/>
                        <a:t>Hadoop</a:t>
                      </a:r>
                      <a:r>
                        <a:rPr lang="en-US" dirty="0" smtClean="0"/>
                        <a:t> and Kafka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227194"/>
            <a:ext cx="8229600" cy="981075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600" b="1" dirty="0">
                <a:latin typeface="Times New Roman" charset="0"/>
                <a:ea typeface="Times New Roman" charset="0"/>
                <a:cs typeface="Times New Roman" charset="0"/>
              </a:rPr>
              <a:t>Experimental protocol (1)</a:t>
            </a:r>
            <a:endParaRPr lang="fr-FR" sz="3600" b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9458" name="Date Placeholder 1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3A5106B-71FA-465A-A4D3-2ABCA1E46A92}" type="datetime2">
              <a:rPr lang="fr-FR" smtClean="0">
                <a:solidFill>
                  <a:schemeClr val="tx1"/>
                </a:solidFill>
              </a:rPr>
              <a:t>jeudi 7 juin 2018</a:t>
            </a:fld>
            <a:endParaRPr lang="es-ES">
              <a:solidFill>
                <a:schemeClr val="tx1"/>
              </a:solidFill>
            </a:endParaRP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E2D74A5-8C09-47E5-854D-8D2EE4830C19}" type="slidenum">
              <a:rPr lang="es-ES">
                <a:solidFill>
                  <a:schemeClr val="tx1"/>
                </a:solidFill>
              </a:rPr>
              <a:pPr/>
              <a:t>3</a:t>
            </a:fld>
            <a:endParaRPr lang="es-ES">
              <a:solidFill>
                <a:schemeClr val="tx1"/>
              </a:solidFill>
            </a:endParaRPr>
          </a:p>
        </p:txBody>
      </p:sp>
      <p:pic>
        <p:nvPicPr>
          <p:cNvPr id="19461" name="Picture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714488"/>
            <a:ext cx="8536016" cy="302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3" name="TextBox 5"/>
          <p:cNvSpPr txBox="1">
            <a:spLocks noChangeArrowheads="1"/>
          </p:cNvSpPr>
          <p:nvPr/>
        </p:nvSpPr>
        <p:spPr bwMode="auto">
          <a:xfrm>
            <a:off x="357158" y="1285860"/>
            <a:ext cx="33845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fr-FR" b="1" dirty="0">
                <a:latin typeface="Times New Roman" pitchFamily="18" charset="0"/>
                <a:cs typeface="Times New Roman" pitchFamily="18" charset="0"/>
              </a:rPr>
              <a:t>Batch Mode </a:t>
            </a:r>
            <a:r>
              <a:rPr lang="fr-FR" b="1" dirty="0" err="1">
                <a:latin typeface="Times New Roman" pitchFamily="18" charset="0"/>
                <a:cs typeface="Times New Roman" pitchFamily="18" charset="0"/>
              </a:rPr>
              <a:t>evaluation</a:t>
            </a:r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64" name="TextBox 6"/>
          <p:cNvSpPr txBox="1">
            <a:spLocks noChangeArrowheads="1"/>
          </p:cNvSpPr>
          <p:nvPr/>
        </p:nvSpPr>
        <p:spPr bwMode="auto">
          <a:xfrm>
            <a:off x="760760" y="4633567"/>
            <a:ext cx="5676909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fr-FR" b="1" dirty="0" err="1" smtClean="0">
                <a:latin typeface="Times New Roman" pitchFamily="18" charset="0"/>
                <a:cs typeface="Times New Roman" pitchFamily="18" charset="0"/>
              </a:rPr>
              <a:t>Experimental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b="1" dirty="0" err="1">
                <a:latin typeface="Times New Roman" pitchFamily="18" charset="0"/>
                <a:cs typeface="Times New Roman" pitchFamily="18" charset="0"/>
              </a:rPr>
              <a:t>environment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fr-FR" b="1" dirty="0" err="1" smtClean="0">
                <a:latin typeface="Times New Roman" pitchFamily="18" charset="0"/>
                <a:cs typeface="Times New Roman" pitchFamily="18" charset="0"/>
              </a:rPr>
              <a:t>Galactica</a:t>
            </a:r>
            <a:endParaRPr lang="fr-FR" b="1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fr-FR" b="1" dirty="0" err="1" smtClean="0">
                <a:latin typeface="Times New Roman" pitchFamily="18" charset="0"/>
                <a:cs typeface="Times New Roman" pitchFamily="18" charset="0"/>
              </a:rPr>
              <a:t>Workload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kmeans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WordCount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and PageRank.</a:t>
            </a:r>
          </a:p>
          <a:p>
            <a:pPr marL="285750" indent="-285750"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fr-FR" b="1" dirty="0" err="1">
                <a:latin typeface="Times New Roman" pitchFamily="18" charset="0"/>
                <a:cs typeface="Times New Roman" pitchFamily="18" charset="0"/>
              </a:rPr>
              <a:t>Frameworks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Hadoop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Mapreduce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Spark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Flink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fr-FR" b="1" dirty="0" err="1">
                <a:latin typeface="Times New Roman" pitchFamily="18" charset="0"/>
                <a:cs typeface="Times New Roman" pitchFamily="18" charset="0"/>
              </a:rPr>
              <a:t>Features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Scalabilty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, Configuration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parameters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Les journées Platformes Lyon, France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600" b="1" dirty="0">
                <a:latin typeface="Times New Roman" charset="0"/>
                <a:ea typeface="Times New Roman" charset="0"/>
                <a:cs typeface="Times New Roman" charset="0"/>
              </a:rPr>
              <a:t>Experimental protocol (2)</a:t>
            </a:r>
            <a:endParaRPr lang="fr-FR" sz="3600" b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9458" name="Date Placeholder 1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87DDB1D-BF8E-40FC-A702-980C1E5E36AD}" type="datetime2">
              <a:rPr lang="fr-FR" smtClean="0">
                <a:solidFill>
                  <a:schemeClr val="tx1"/>
                </a:solidFill>
              </a:rPr>
              <a:t>jeudi 7 juin 2018</a:t>
            </a:fld>
            <a:endParaRPr lang="es-ES">
              <a:solidFill>
                <a:schemeClr val="tx1"/>
              </a:solidFill>
            </a:endParaRP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E2D74A5-8C09-47E5-854D-8D2EE4830C19}" type="slidenum">
              <a:rPr lang="es-ES">
                <a:solidFill>
                  <a:schemeClr val="tx1"/>
                </a:solidFill>
              </a:rPr>
              <a:pPr/>
              <a:t>4</a:t>
            </a:fld>
            <a:endParaRPr lang="es-ES">
              <a:solidFill>
                <a:schemeClr val="tx1"/>
              </a:solidFill>
            </a:endParaRPr>
          </a:p>
        </p:txBody>
      </p:sp>
      <p:sp>
        <p:nvSpPr>
          <p:cNvPr id="19465" name="TextBox 9"/>
          <p:cNvSpPr txBox="1">
            <a:spLocks noChangeArrowheads="1"/>
          </p:cNvSpPr>
          <p:nvPr/>
        </p:nvSpPr>
        <p:spPr bwMode="auto">
          <a:xfrm>
            <a:off x="714348" y="1214422"/>
            <a:ext cx="33845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fr-FR" b="1" dirty="0" err="1">
                <a:latin typeface="Times New Roman" pitchFamily="18" charset="0"/>
                <a:cs typeface="Times New Roman" pitchFamily="18" charset="0"/>
              </a:rPr>
              <a:t>StreamMode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b="1" dirty="0" err="1">
                <a:latin typeface="Times New Roman" pitchFamily="18" charset="0"/>
                <a:cs typeface="Times New Roman" pitchFamily="18" charset="0"/>
              </a:rPr>
              <a:t>evaluation</a:t>
            </a:r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66" name="TextBox 10"/>
          <p:cNvSpPr txBox="1">
            <a:spLocks noChangeArrowheads="1"/>
          </p:cNvSpPr>
          <p:nvPr/>
        </p:nvSpPr>
        <p:spPr bwMode="auto">
          <a:xfrm>
            <a:off x="1357290" y="4786322"/>
            <a:ext cx="5374950" cy="1338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fr-FR" b="1" dirty="0" err="1">
                <a:latin typeface="Times New Roman" pitchFamily="18" charset="0"/>
                <a:cs typeface="Times New Roman" pitchFamily="18" charset="0"/>
              </a:rPr>
              <a:t>Workload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ETL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Workload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fr-FR" b="1" dirty="0" err="1">
                <a:latin typeface="Times New Roman" pitchFamily="18" charset="0"/>
                <a:cs typeface="Times New Roman" pitchFamily="18" charset="0"/>
              </a:rPr>
              <a:t>Frameworks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Storm,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Spark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Samza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Flink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fr-FR" b="1" dirty="0" err="1">
                <a:latin typeface="Times New Roman" pitchFamily="18" charset="0"/>
                <a:cs typeface="Times New Roman" pitchFamily="18" charset="0"/>
              </a:rPr>
              <a:t>Features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Number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processed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events</a:t>
            </a:r>
            <a:endParaRPr lang="fr-FR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Les journées Platformes Lyon, France</a:t>
            </a:r>
            <a:endParaRPr lang="es-ES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900" y="1815509"/>
            <a:ext cx="6934200" cy="260409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3"/>
          <p:cNvSpPr>
            <a:spLocks noGrp="1"/>
          </p:cNvSpPr>
          <p:nvPr>
            <p:ph type="title"/>
          </p:nvPr>
        </p:nvSpPr>
        <p:spPr>
          <a:xfrm>
            <a:off x="395288" y="295275"/>
            <a:ext cx="8229600" cy="701731"/>
          </a:xfrm>
        </p:spPr>
        <p:txBody>
          <a:bodyPr>
            <a:spAutoFit/>
          </a:bodyPr>
          <a:lstStyle/>
          <a:p>
            <a:pPr eaLnBrk="1" hangingPunct="1"/>
            <a:r>
              <a:rPr lang="fr-FR" b="1" dirty="0" err="1" smtClean="0">
                <a:latin typeface="Times New Roman" pitchFamily="18" charset="0"/>
                <a:cs typeface="Times New Roman" pitchFamily="18" charset="0"/>
              </a:rPr>
              <a:t>Experimental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b="1" dirty="0" err="1" smtClean="0">
                <a:latin typeface="Times New Roman" pitchFamily="18" charset="0"/>
                <a:cs typeface="Times New Roman" pitchFamily="18" charset="0"/>
              </a:rPr>
              <a:t>Study</a:t>
            </a:r>
            <a:endParaRPr lang="fr-FR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4" name="Date Placeholder 1"/>
          <p:cNvSpPr>
            <a:spLocks noGrp="1"/>
          </p:cNvSpPr>
          <p:nvPr>
            <p:ph type="dt" sz="quarter" idx="10"/>
          </p:nvPr>
        </p:nvSpPr>
        <p:spPr bwMode="auto">
          <a:xfrm>
            <a:off x="0" y="6492875"/>
            <a:ext cx="20574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289505DA-8571-4585-A245-46FA65CDD954}" type="datetime2">
              <a:rPr lang="fr-FR" smtClean="0">
                <a:solidFill>
                  <a:schemeClr val="tx1"/>
                </a:solidFill>
              </a:rPr>
              <a:t>jeudi 7 juin 2018</a:t>
            </a:fld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9844EF4-B9E7-4D29-AF39-418E32583769}" type="slidenum">
              <a:rPr lang="es-ES">
                <a:solidFill>
                  <a:schemeClr val="tx1"/>
                </a:solidFill>
              </a:rPr>
              <a:pPr/>
              <a:t>5</a:t>
            </a:fld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Les journées Platformes Lyon, France</a:t>
            </a:r>
            <a:endParaRPr lang="es-ES"/>
          </a:p>
        </p:txBody>
      </p:sp>
      <p:sp>
        <p:nvSpPr>
          <p:cNvPr id="3" name="ZoneTexte 2"/>
          <p:cNvSpPr txBox="1"/>
          <p:nvPr/>
        </p:nvSpPr>
        <p:spPr>
          <a:xfrm>
            <a:off x="179512" y="1772816"/>
            <a:ext cx="844537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Scalability</a:t>
            </a:r>
            <a:r>
              <a:rPr lang="fr-F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</a:t>
            </a:r>
            <a:r>
              <a:rPr lang="fr-F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partitioning</a:t>
            </a:r>
            <a:endParaRPr lang="fr-F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Impact of the cluster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manager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Impact of some configuration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parameters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Resources consumption</a:t>
            </a:r>
            <a:endParaRPr lang="fr-F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pPr eaLnBrk="1" hangingPunct="1"/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Conclusion </a:t>
            </a:r>
          </a:p>
        </p:txBody>
      </p:sp>
      <p:sp>
        <p:nvSpPr>
          <p:cNvPr id="27650" name="Date Placeholder 1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7394DC9-6004-46E0-9919-C2600C7D15D7}" type="datetime2">
              <a:rPr lang="fr-FR" smtClean="0">
                <a:solidFill>
                  <a:schemeClr val="tx1"/>
                </a:solidFill>
              </a:rPr>
              <a:t>jeudi 7 juin 2018</a:t>
            </a:fld>
            <a:endParaRPr lang="es-ES">
              <a:solidFill>
                <a:schemeClr val="tx1"/>
              </a:solidFill>
            </a:endParaRP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DE282EA-C7FB-4CF2-8D8D-57C11D2505BF}" type="slidenum">
              <a:rPr lang="es-ES">
                <a:solidFill>
                  <a:schemeClr val="tx1"/>
                </a:solidFill>
              </a:rPr>
              <a:pPr/>
              <a:t>6</a:t>
            </a:fld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0" y="1785926"/>
            <a:ext cx="9144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 overview of Big Data frameworks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Hadoop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Spark, Storm,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Samza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Flink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342900" indent="-342900">
              <a:lnSpc>
                <a:spcPct val="150000"/>
              </a:lnSpc>
              <a:buFont typeface="Arial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Published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 the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Future Generation Computer Systems 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buFont typeface="Arial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We have identified the features of each framework</a:t>
            </a:r>
          </a:p>
          <a:p>
            <a:pPr marL="342900" indent="-342900">
              <a:lnSpc>
                <a:spcPct val="150000"/>
              </a:lnSpc>
              <a:buFont typeface="Arial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 experimental study of the studied frameworks</a:t>
            </a:r>
          </a:p>
          <a:p>
            <a:pPr marL="342900" indent="-342900">
              <a:lnSpc>
                <a:spcPct val="150000"/>
              </a:lnSpc>
              <a:buFont typeface="Arial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Best practices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Les journées Platformes Lyon, France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1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4DD8165-6CF5-42B4-9406-D4E058AD2645}" type="datetime2">
              <a:rPr lang="fr-FR" smtClean="0">
                <a:solidFill>
                  <a:schemeClr val="tx1"/>
                </a:solidFill>
              </a:rPr>
              <a:t>jeudi 7 juin 2018</a:t>
            </a:fld>
            <a:endParaRPr lang="es-ES">
              <a:solidFill>
                <a:schemeClr val="tx1"/>
              </a:solidFill>
            </a:endParaRP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DE282EA-C7FB-4CF2-8D8D-57C11D2505BF}" type="slidenum">
              <a:rPr lang="es-ES">
                <a:solidFill>
                  <a:schemeClr val="tx1"/>
                </a:solidFill>
              </a:rPr>
              <a:pPr/>
              <a:t>7</a:t>
            </a:fld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0" y="2143116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Thank you for your attention</a:t>
            </a:r>
            <a:endParaRPr lang="fr-FR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0" y="378619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err="1" smtClean="0">
                <a:latin typeface="Times New Roman" pitchFamily="18" charset="0"/>
                <a:cs typeface="Times New Roman" pitchFamily="18" charset="0"/>
              </a:rPr>
              <a:t>Any</a:t>
            </a: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 questions or </a:t>
            </a:r>
            <a:r>
              <a:rPr lang="fr-FR" sz="3200" dirty="0" err="1" smtClean="0">
                <a:latin typeface="Times New Roman" pitchFamily="18" charset="0"/>
                <a:cs typeface="Times New Roman" pitchFamily="18" charset="0"/>
              </a:rPr>
              <a:t>recommendations</a:t>
            </a: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fr-FR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Les journées Platformes Lyon, France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6992</TotalTime>
  <Words>355</Words>
  <Application>Microsoft Office PowerPoint</Application>
  <PresentationFormat>Affichage à l'écran (4:3)</PresentationFormat>
  <Paragraphs>117</Paragraphs>
  <Slides>7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Wingdings</vt:lpstr>
      <vt:lpstr>Office Theme</vt:lpstr>
      <vt:lpstr>Présentation PowerPoint</vt:lpstr>
      <vt:lpstr>Categorization of popular Big Data frameworks</vt:lpstr>
      <vt:lpstr>Experimental protocol (1)</vt:lpstr>
      <vt:lpstr>Experimental protocol (2)</vt:lpstr>
      <vt:lpstr>Experimental Study</vt:lpstr>
      <vt:lpstr>Conclusion </vt:lpstr>
      <vt:lpstr>Présentation PowerPoint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Utilisateur Windows</cp:lastModifiedBy>
  <cp:revision>786</cp:revision>
  <dcterms:created xsi:type="dcterms:W3CDTF">2010-05-23T14:28:12Z</dcterms:created>
  <dcterms:modified xsi:type="dcterms:W3CDTF">2018-06-07T11:42:30Z</dcterms:modified>
</cp:coreProperties>
</file>