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29" r:id="rId1"/>
    <p:sldMasterId id="2147483833" r:id="rId2"/>
    <p:sldMasterId id="2147483834" r:id="rId3"/>
    <p:sldMasterId id="2147483836" r:id="rId4"/>
  </p:sldMasterIdLst>
  <p:notesMasterIdLst>
    <p:notesMasterId r:id="rId30"/>
  </p:notesMasterIdLst>
  <p:sldIdLst>
    <p:sldId id="256" r:id="rId5"/>
    <p:sldId id="334" r:id="rId6"/>
    <p:sldId id="332" r:id="rId7"/>
    <p:sldId id="335" r:id="rId8"/>
    <p:sldId id="287" r:id="rId9"/>
    <p:sldId id="292" r:id="rId10"/>
    <p:sldId id="288" r:id="rId11"/>
    <p:sldId id="327" r:id="rId12"/>
    <p:sldId id="289" r:id="rId13"/>
    <p:sldId id="290" r:id="rId14"/>
    <p:sldId id="291" r:id="rId15"/>
    <p:sldId id="330" r:id="rId16"/>
    <p:sldId id="297" r:id="rId17"/>
    <p:sldId id="326" r:id="rId18"/>
    <p:sldId id="333" r:id="rId19"/>
    <p:sldId id="264" r:id="rId20"/>
    <p:sldId id="265" r:id="rId21"/>
    <p:sldId id="266" r:id="rId22"/>
    <p:sldId id="295" r:id="rId23"/>
    <p:sldId id="296" r:id="rId24"/>
    <p:sldId id="336" r:id="rId25"/>
    <p:sldId id="298" r:id="rId26"/>
    <p:sldId id="299" r:id="rId27"/>
    <p:sldId id="268" r:id="rId28"/>
    <p:sldId id="270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ward Hs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/>
    <p:restoredTop sz="94577"/>
  </p:normalViewPr>
  <p:slideViewPr>
    <p:cSldViewPr snapToGrid="0" snapToObjects="1">
      <p:cViewPr varScale="1">
        <p:scale>
          <a:sx n="87" d="100"/>
          <a:sy n="87" d="100"/>
        </p:scale>
        <p:origin x="4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0-24T21:11:16.458" idx="1">
    <p:pos x="6000" y="0"/>
    <p:text>New pain logos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28600" algn="l" rtl="0">
              <a:lnSpc>
                <a:spcPct val="117999"/>
              </a:lnSpc>
              <a:spcBef>
                <a:spcPts val="0"/>
              </a:spcBef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57200" algn="l" rtl="0">
              <a:lnSpc>
                <a:spcPct val="117999"/>
              </a:lnSpc>
              <a:spcBef>
                <a:spcPts val="0"/>
              </a:spcBef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85800" algn="l" rtl="0">
              <a:lnSpc>
                <a:spcPct val="117999"/>
              </a:lnSpc>
              <a:spcBef>
                <a:spcPts val="0"/>
              </a:spcBef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14400" algn="l" rtl="0">
              <a:lnSpc>
                <a:spcPct val="117999"/>
              </a:lnSpc>
              <a:spcBef>
                <a:spcPts val="0"/>
              </a:spcBef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43000" algn="l" rtl="0">
              <a:lnSpc>
                <a:spcPct val="117999"/>
              </a:lnSpc>
              <a:spcBef>
                <a:spcPts val="0"/>
              </a:spcBef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71600" algn="l" rtl="0">
              <a:lnSpc>
                <a:spcPct val="117999"/>
              </a:lnSpc>
              <a:spcBef>
                <a:spcPts val="0"/>
              </a:spcBef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600200" algn="l" rtl="0">
              <a:lnSpc>
                <a:spcPct val="117999"/>
              </a:lnSpc>
              <a:spcBef>
                <a:spcPts val="0"/>
              </a:spcBef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28800" algn="l" rtl="0">
              <a:lnSpc>
                <a:spcPct val="117999"/>
              </a:lnSpc>
              <a:spcBef>
                <a:spcPts val="0"/>
              </a:spcBef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pcb.com/internet-trend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emc.com/leadership/digital-universe/2014iview/executive-summary.htm" TargetMode="External"/><Relationship Id="rId4" Type="http://schemas.openxmlformats.org/officeDocument/2006/relationships/hyperlink" Target="http://www.edgelens.com/mobile-data-growth-to-hit-enterprise/#sthash.IMRP9gtP.EVQGv8YX.dpbs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Shape 11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159" name="Shape 1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Shape 13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400">
                <a:solidFill>
                  <a:schemeClr val="dk1"/>
                </a:solidFill>
              </a:rPr>
              <a:t>You have just seen how Mesosphere DC/OS gives you the ability to run any platform service from an open partner ecosystem, on any infrastructure.  Additionally, the automation enabled by DC/OS means faster time to value, cost savings, and resilient services that are always available.</a:t>
            </a:r>
          </a:p>
          <a:p>
            <a:pPr marL="0" lvl="0" indent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1400">
                <a:solidFill>
                  <a:schemeClr val="dk1"/>
                </a:solidFill>
              </a:rPr>
              <a:t>The heart of Mesosphere DC/OS is Apache Mesos, which aggregates datacenter and cloud resources and enables a broad set of workloads to share compute resources.  Apache Mesos is production proven for over seven years and runs in mission critical high scale datacenters.</a:t>
            </a:r>
          </a:p>
        </p:txBody>
      </p:sp>
      <p:sp>
        <p:nvSpPr>
          <p:cNvPr id="1379" name="Shape 1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1189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Shape 13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400">
                <a:solidFill>
                  <a:schemeClr val="dk1"/>
                </a:solidFill>
              </a:rPr>
              <a:t>You have just seen how Mesosphere DC/OS gives you the ability to run any platform service from an open partner ecosystem, on any infrastructure.  Additionally, the automation enabled by DC/OS means faster time to value, cost savings, and resilient services that are always available.</a:t>
            </a:r>
          </a:p>
          <a:p>
            <a:pPr marL="0" lvl="0" indent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1400">
                <a:solidFill>
                  <a:schemeClr val="dk1"/>
                </a:solidFill>
              </a:rPr>
              <a:t>The heart of Mesosphere DC/OS is Apache Mesos, which aggregates datacenter and cloud resources and enables a broad set of workloads to share compute resources.  Apache Mesos is production proven for over seven years and runs in mission critical high scale datacenters.</a:t>
            </a:r>
          </a:p>
        </p:txBody>
      </p:sp>
      <p:sp>
        <p:nvSpPr>
          <p:cNvPr id="1379" name="Shape 1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577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Shape 7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Hybrid: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Unified multi-cloud clusters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Workload bursting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Regions so you know where to burst to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 and remove nodes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Availability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Multi-cloud DC/OS clusters to facilitate failover scenarios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Federated multi-cloud management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Consistent operations across clouds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Linked clusters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Minimize foodpoint at edge or remote infrastructures with centralized management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Stretch clusters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Availability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Intelligent and automatic workload placement across multiple fault domains at the rack or cloud availability zone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 for failues within a cloud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onsistent Deploy applDefine zones t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Intelligent workload placements across zones for high availability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Edge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Cloud federation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2757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Shape 18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1843" name="Shape 18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7103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Shape 18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1843" name="Shape 18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0818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Shape 8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0331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Shape 139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400">
                <a:solidFill>
                  <a:schemeClr val="dk1"/>
                </a:solidFill>
              </a:rPr>
              <a:t>Mesosphere was founded after our co-founders experienced real-world infrastructure challenges at Twitter and AirBnB.  Since then the technology they developed has become used at the most recognized brands across industries.</a:t>
            </a:r>
          </a:p>
          <a:p>
            <a:pPr marL="0" lvl="0" indent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</a:endParaRPr>
          </a:p>
        </p:txBody>
      </p:sp>
      <p:sp>
        <p:nvSpPr>
          <p:cNvPr id="1393" name="Shape 1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Shape 14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49" name="Shape 14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Shape 14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Shape 149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Shape 17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Shape 17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74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Enterprise applications are now shifting </a:t>
            </a:r>
            <a:r>
              <a:rPr lang="en-US"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traditional apps with monolithic code backed by traditional database, to modern data-driven applications.</a:t>
            </a:r>
            <a:endParaRPr sz="11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Users of the modern enterprise application are not just employees, but customers, and their connected devices.  (top) </a:t>
            </a:r>
            <a:r>
              <a:rPr lang="en-US"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has two main implications:</a:t>
            </a:r>
            <a:endParaRPr sz="11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US" sz="1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1) scale of the application itself to engage the large number of users and endpoints (middle)</a:t>
            </a:r>
            <a:endParaRPr sz="11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175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-US" sz="1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2) variability &amp; scale of the data (bottom) </a:t>
            </a:r>
            <a:r>
              <a:rPr lang="en-US"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that needs to be managed and analyzed</a:t>
            </a:r>
            <a:endParaRPr sz="11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</a:pPr>
            <a:r>
              <a:rPr lang="en-US" sz="11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These modern data-driven apps require you manage four key concepts as a business: (listed in purple)</a:t>
            </a:r>
            <a:endParaRPr sz="11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--</a:t>
            </a: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Data and user growth:</a:t>
            </a: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Users</a:t>
            </a:r>
            <a:endParaRPr sz="12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http://www.kpcb.com/internet-trends</a:t>
            </a: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2+ Billion smartphone users in 2014</a:t>
            </a: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3+ Billion internet users in 2016</a:t>
            </a: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Data</a:t>
            </a:r>
            <a:endParaRPr sz="1200" b="1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http://www.edgelens.com/mobile-data-growth-to-hit-enterprise/#sthash.IMRP9gtP.EVQGv8YX.dpbs</a:t>
            </a: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highlight>
                  <a:srgbClr val="DDDDDD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Cisco’s VNI predicts 10EB monthly in 2016.</a:t>
            </a: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Global Mobile data traffic at 10 Exabytes/month in 2016 with 78% CAGR</a:t>
            </a: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http://www.emc.com/leadership/digital-universe/2014iview/executive-summary.htm</a:t>
            </a: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Enterprise data growth at 40% CAGR</a:t>
            </a: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372012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Shape 17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Shape 174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6300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Shape 14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Shape 14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713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Shape 198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85" name="Shape 19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7504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Shape 19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92" name="Shape 19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6193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Shape 150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br>
              <a:rPr lang="en-US" sz="1800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505" name="Shape 15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Shape 152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522" name="Shape 15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Shape 1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Shape 12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400">
                <a:latin typeface="Source Sans Pro"/>
                <a:ea typeface="Source Sans Pro"/>
                <a:cs typeface="Source Sans Pro"/>
                <a:sym typeface="Source Sans Pro"/>
              </a:rPr>
              <a:t>Digital transformation today means delivering data-driven customer-centric applications.  But this is challenging in several ways.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400">
                <a:latin typeface="Source Sans Pro"/>
                <a:ea typeface="Source Sans Pro"/>
                <a:cs typeface="Source Sans Pro"/>
                <a:sym typeface="Source Sans Pro"/>
              </a:rPr>
              <a:t>[click]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400">
                <a:latin typeface="Source Sans Pro"/>
                <a:ea typeface="Source Sans Pro"/>
                <a:cs typeface="Source Sans Pro"/>
                <a:sym typeface="Source Sans Pro"/>
              </a:rPr>
              <a:t>These applications require </a:t>
            </a:r>
            <a:r>
              <a:rPr lang="en-US" sz="1400" b="1">
                <a:latin typeface="Source Sans Pro"/>
                <a:ea typeface="Source Sans Pro"/>
                <a:cs typeface="Source Sans Pro"/>
                <a:sym typeface="Source Sans Pro"/>
              </a:rPr>
              <a:t>new container orchestration and data services technologies, which evolve quickly, and can take a long time to adopt</a:t>
            </a:r>
            <a:r>
              <a:rPr lang="en-US" sz="1400">
                <a:latin typeface="Source Sans Pro"/>
                <a:ea typeface="Source Sans Pro"/>
                <a:cs typeface="Source Sans Pro"/>
                <a:sym typeface="Source Sans Pro"/>
              </a:rPr>
              <a:t>.  By the time you have made progress with one technology, the technology itself may have evolved.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400">
                <a:latin typeface="Source Sans Pro"/>
                <a:ea typeface="Source Sans Pro"/>
                <a:cs typeface="Source Sans Pro"/>
                <a:sym typeface="Source Sans Pro"/>
              </a:rPr>
              <a:t>[click]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400">
                <a:latin typeface="Source Sans Pro"/>
                <a:ea typeface="Source Sans Pro"/>
                <a:cs typeface="Source Sans Pro"/>
                <a:sym typeface="Source Sans Pro"/>
              </a:rPr>
              <a:t>Once these new technologies are adopted </a:t>
            </a:r>
            <a:r>
              <a:rPr lang="en-US" sz="1400" b="1">
                <a:latin typeface="Source Sans Pro"/>
                <a:ea typeface="Source Sans Pro"/>
                <a:cs typeface="Source Sans Pro"/>
                <a:sym typeface="Source Sans Pro"/>
              </a:rPr>
              <a:t>it can be extremely costly from an infrastructure perspective - whether it’s on prem or in the cloud</a:t>
            </a:r>
            <a:r>
              <a:rPr lang="en-US" sz="1400">
                <a:latin typeface="Source Sans Pro"/>
                <a:ea typeface="Source Sans Pro"/>
                <a:cs typeface="Source Sans Pro"/>
                <a:sym typeface="Source Sans Pro"/>
              </a:rPr>
              <a:t>.  This is because new cloud native technologies often evolved on their own and were never designed to share infrastrastructure, leading to separate clusters that are very rarely utilized.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400">
                <a:latin typeface="Source Sans Pro"/>
                <a:ea typeface="Source Sans Pro"/>
                <a:cs typeface="Source Sans Pro"/>
                <a:sym typeface="Source Sans Pro"/>
              </a:rPr>
              <a:t>[click]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400">
                <a:latin typeface="Source Sans Pro"/>
                <a:ea typeface="Source Sans Pro"/>
                <a:cs typeface="Source Sans Pro"/>
                <a:sym typeface="Source Sans Pro"/>
              </a:rPr>
              <a:t>From a skills perspective, </a:t>
            </a:r>
            <a:r>
              <a:rPr lang="en-US" sz="1400" b="1">
                <a:latin typeface="Source Sans Pro"/>
                <a:ea typeface="Source Sans Pro"/>
                <a:cs typeface="Source Sans Pro"/>
                <a:sym typeface="Source Sans Pro"/>
              </a:rPr>
              <a:t>each of these technologies require a tremendous amount of effort to learn</a:t>
            </a:r>
            <a:r>
              <a:rPr lang="en-US" sz="1400">
                <a:latin typeface="Source Sans Pro"/>
                <a:ea typeface="Source Sans Pro"/>
                <a:cs typeface="Source Sans Pro"/>
                <a:sym typeface="Source Sans Pro"/>
              </a:rPr>
              <a:t>.  This means having technical resources on critical path, and putting your project at risk if they leave or get poached by a competitor.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400">
                <a:latin typeface="Source Sans Pro"/>
                <a:ea typeface="Source Sans Pro"/>
                <a:cs typeface="Source Sans Pro"/>
                <a:sym typeface="Source Sans Pro"/>
              </a:rPr>
              <a:t>[click]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400">
                <a:latin typeface="Source Sans Pro"/>
                <a:ea typeface="Source Sans Pro"/>
                <a:cs typeface="Source Sans Pro"/>
                <a:sym typeface="Source Sans Pro"/>
              </a:rPr>
              <a:t>Each of these issues raises questions on how to be successful with digital transformation.  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955989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2400"/>
              </a:spcBef>
              <a:spcAft>
                <a:spcPts val="0"/>
              </a:spcAft>
              <a:buNone/>
            </a:pPr>
            <a:endParaRPr sz="2000">
              <a:solidFill>
                <a:srgbClr val="1F222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63" name="Shape 4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5871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Shape 13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400">
                <a:solidFill>
                  <a:schemeClr val="dk1"/>
                </a:solidFill>
              </a:rPr>
              <a:t>You have just seen how Mesosphere DC/OS gives you the ability to run any platform service from an open partner ecosystem, on any infrastructure.  Additionally, the automation enabled by DC/OS means faster time to value, cost savings, and resilient services that are always available.</a:t>
            </a:r>
          </a:p>
          <a:p>
            <a:pPr marL="0" lvl="0" indent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1400">
                <a:solidFill>
                  <a:schemeClr val="dk1"/>
                </a:solidFill>
              </a:rPr>
              <a:t>The heart of Mesosphere DC/OS is Apache Mesos, which aggregates datacenter and cloud resources and enables a broad set of workloads to share compute resources.  Apache Mesos is production proven for over seven years and runs in mission critical high scale datacenters.</a:t>
            </a:r>
          </a:p>
        </p:txBody>
      </p:sp>
      <p:sp>
        <p:nvSpPr>
          <p:cNvPr id="1379" name="Shape 1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5316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Shape 13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400">
                <a:solidFill>
                  <a:schemeClr val="dk1"/>
                </a:solidFill>
              </a:rPr>
              <a:t>You have just seen how Mesosphere DC/OS gives you the ability to run any platform service from an open partner ecosystem, on any infrastructure.  Additionally, the automation enabled by DC/OS means faster time to value, cost savings, and resilient services that are always available.</a:t>
            </a:r>
          </a:p>
          <a:p>
            <a:pPr marL="0" lvl="0" indent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1400">
                <a:solidFill>
                  <a:schemeClr val="dk1"/>
                </a:solidFill>
              </a:rPr>
              <a:t>The heart of Mesosphere DC/OS is Apache Mesos, which aggregates datacenter and cloud resources and enables a broad set of workloads to share compute resources.  Apache Mesos is production proven for over seven years and runs in mission critical high scale datacenters.</a:t>
            </a:r>
          </a:p>
        </p:txBody>
      </p:sp>
      <p:sp>
        <p:nvSpPr>
          <p:cNvPr id="1379" name="Shape 1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5556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Shape 13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400">
                <a:solidFill>
                  <a:schemeClr val="dk1"/>
                </a:solidFill>
              </a:rPr>
              <a:t>You have just seen how Mesosphere DC/OS gives you the ability to run any platform service from an open partner ecosystem, on any infrastructure.  Additionally, the automation enabled by DC/OS means faster time to value, cost savings, and resilient services that are always available.</a:t>
            </a:r>
          </a:p>
          <a:p>
            <a:pPr marL="0" lvl="0" indent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1400">
                <a:solidFill>
                  <a:schemeClr val="dk1"/>
                </a:solidFill>
              </a:rPr>
              <a:t>The heart of Mesosphere DC/OS is Apache Mesos, which aggregates datacenter and cloud resources and enables a broad set of workloads to share compute resources.  Apache Mesos is production proven for over seven years and runs in mission critical high scale datacenters.</a:t>
            </a:r>
          </a:p>
        </p:txBody>
      </p:sp>
      <p:sp>
        <p:nvSpPr>
          <p:cNvPr id="1379" name="Shape 1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6242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hape 10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Shape 10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627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Shape 137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1400">
                <a:solidFill>
                  <a:schemeClr val="dk1"/>
                </a:solidFill>
              </a:rPr>
              <a:t>You have just seen how Mesosphere DC/OS gives you the ability to run any platform service from an open partner ecosystem, on any infrastructure.  Additionally, the automation enabled by DC/OS means faster time to value, cost savings, and resilient services that are always available.</a:t>
            </a:r>
          </a:p>
          <a:p>
            <a:pPr marL="0" lvl="0" indent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-US" sz="1400">
                <a:solidFill>
                  <a:schemeClr val="dk1"/>
                </a:solidFill>
              </a:rPr>
              <a:t>The heart of Mesosphere DC/OS is Apache Mesos, which aggregates datacenter and cloud resources and enables a broad set of workloads to share compute resources.  Apache Mesos is production proven for over seven years and runs in mission critical high scale datacenters.</a:t>
            </a:r>
          </a:p>
        </p:txBody>
      </p:sp>
      <p:sp>
        <p:nvSpPr>
          <p:cNvPr id="1379" name="Shape 1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512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1F222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gradient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5415731" y="5537200"/>
            <a:ext cx="6166669" cy="71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7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7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7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7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9093200" cy="358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58FF"/>
              </a:buClr>
              <a:buSzPts val="1400"/>
              <a:buFont typeface="Roboto"/>
              <a:buNone/>
              <a:defRPr sz="80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2"/>
          </p:nvPr>
        </p:nvSpPr>
        <p:spPr>
          <a:xfrm>
            <a:off x="609600" y="4394200"/>
            <a:ext cx="9093200" cy="71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7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7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7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7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4" name="Shape 14" descr="Mesosphere%2520Logo%2520%2528Horizontal%252C%2520Inverse%2529-BkZMYPPZ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5911850"/>
            <a:ext cx="2477634" cy="4067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297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Split, Title, Body)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609600" y="457200"/>
            <a:ext cx="203200" cy="127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31496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978400" y="609600"/>
            <a:ext cx="67183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7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7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7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7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297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Split Alt, Title, Body)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0" y="0"/>
            <a:ext cx="4368800" cy="6858000"/>
          </a:xfrm>
          <a:prstGeom prst="roundRect">
            <a:avLst>
              <a:gd name="adj" fmla="val 0"/>
            </a:avLst>
          </a:prstGeom>
          <a:solidFill>
            <a:srgbClr val="7D58FF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609600" y="457200"/>
            <a:ext cx="203200" cy="127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31496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978400" y="609600"/>
            <a:ext cx="67183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7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7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7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7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297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1F222E"/>
        </a:solidFill>
        <a:effectLst/>
      </p:bgPr>
    </p:bg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hape 875"/>
          <p:cNvSpPr txBox="1">
            <a:spLocks noGrp="1"/>
          </p:cNvSpPr>
          <p:nvPr>
            <p:ph type="body" idx="1"/>
          </p:nvPr>
        </p:nvSpPr>
        <p:spPr>
          <a:xfrm>
            <a:off x="5415731" y="5537200"/>
            <a:ext cx="6166800" cy="71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8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8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8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8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6" name="Shape 876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9093300" cy="358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58FF"/>
              </a:buClr>
              <a:buSzPts val="1400"/>
              <a:buFont typeface="Roboto"/>
              <a:buNone/>
              <a:defRPr sz="80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7" name="Shape 877"/>
          <p:cNvSpPr txBox="1">
            <a:spLocks noGrp="1"/>
          </p:cNvSpPr>
          <p:nvPr>
            <p:ph type="body" idx="2"/>
          </p:nvPr>
        </p:nvSpPr>
        <p:spPr>
          <a:xfrm>
            <a:off x="609600" y="4394200"/>
            <a:ext cx="9093300" cy="71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8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8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8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8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878" name="Shape 8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" y="5911850"/>
            <a:ext cx="2477700" cy="4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Shape 879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(Body)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 txBox="1">
            <a:spLocks noGrp="1"/>
          </p:cNvSpPr>
          <p:nvPr>
            <p:ph type="body" idx="1"/>
          </p:nvPr>
        </p:nvSpPr>
        <p:spPr>
          <a:xfrm>
            <a:off x="609600" y="609600"/>
            <a:ext cx="109728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8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8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8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8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82" name="Shape 882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Title, 3 Col Body)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0" name="Shape 890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273900" cy="88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91" name="Shape 891"/>
          <p:cNvSpPr txBox="1">
            <a:spLocks noGrp="1"/>
          </p:cNvSpPr>
          <p:nvPr>
            <p:ph type="body" idx="1"/>
          </p:nvPr>
        </p:nvSpPr>
        <p:spPr>
          <a:xfrm>
            <a:off x="4368800" y="1905000"/>
            <a:ext cx="3454500" cy="434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8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8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8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8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92" name="Shape 892"/>
          <p:cNvSpPr txBox="1">
            <a:spLocks noGrp="1"/>
          </p:cNvSpPr>
          <p:nvPr>
            <p:ph type="body" idx="2"/>
          </p:nvPr>
        </p:nvSpPr>
        <p:spPr>
          <a:xfrm>
            <a:off x="609600" y="1905000"/>
            <a:ext cx="3454500" cy="434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8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8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8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8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93" name="Shape 893"/>
          <p:cNvSpPr txBox="1">
            <a:spLocks noGrp="1"/>
          </p:cNvSpPr>
          <p:nvPr>
            <p:ph type="body" idx="3"/>
          </p:nvPr>
        </p:nvSpPr>
        <p:spPr>
          <a:xfrm>
            <a:off x="8128000" y="1905000"/>
            <a:ext cx="3454500" cy="434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8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8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8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8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94" name="Shape 894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mper"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109728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7D58FF"/>
              </a:buClr>
              <a:buSzPts val="1400"/>
              <a:buFont typeface="Roboto"/>
              <a:buNone/>
              <a:defRPr sz="46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97" name="Shape 897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Shape 899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Title)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2" name="Shape 902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273900" cy="88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03" name="Shape 903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">
    <p:bg>
      <p:bgPr>
        <a:solidFill>
          <a:srgbClr val="1F222E"/>
        </a:solidFill>
        <a:effectLst/>
      </p:bgPr>
    </p:bg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hape 905"/>
          <p:cNvSpPr/>
          <p:nvPr/>
        </p:nvSpPr>
        <p:spPr>
          <a:xfrm>
            <a:off x="0" y="0"/>
            <a:ext cx="7823100" cy="6858000"/>
          </a:xfrm>
          <a:prstGeom prst="roundRect">
            <a:avLst>
              <a:gd name="adj" fmla="val 0"/>
            </a:avLst>
          </a:prstGeom>
          <a:solidFill>
            <a:srgbClr val="7D58FF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6" name="Shape 906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6039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46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07" name="Shape 907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Title, Body)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Shape 909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10" name="Shape 910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273900" cy="88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1" name="Shape 911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10972800" cy="434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8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8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8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8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2" name="Shape 912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Split Alt, Title)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0"/>
            <a:ext cx="4368800" cy="6858000"/>
          </a:xfrm>
          <a:prstGeom prst="roundRect">
            <a:avLst>
              <a:gd name="adj" fmla="val 0"/>
            </a:avLst>
          </a:prstGeom>
          <a:solidFill>
            <a:srgbClr val="7D58FF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609600" y="457200"/>
            <a:ext cx="203200" cy="127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31496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297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Title, 2 Col Body)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Shape 914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15" name="Shape 915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273900" cy="88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6" name="Shape 916"/>
          <p:cNvSpPr txBox="1">
            <a:spLocks noGrp="1"/>
          </p:cNvSpPr>
          <p:nvPr>
            <p:ph type="body" idx="1"/>
          </p:nvPr>
        </p:nvSpPr>
        <p:spPr>
          <a:xfrm>
            <a:off x="6248400" y="1905000"/>
            <a:ext cx="5334000" cy="434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8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8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8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8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7" name="Shape 917"/>
          <p:cNvSpPr txBox="1">
            <a:spLocks noGrp="1"/>
          </p:cNvSpPr>
          <p:nvPr>
            <p:ph type="body" idx="2"/>
          </p:nvPr>
        </p:nvSpPr>
        <p:spPr>
          <a:xfrm>
            <a:off x="609600" y="1905000"/>
            <a:ext cx="5334000" cy="434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8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8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8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8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8" name="Shape 918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Split, Title)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Shape 920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21" name="Shape 921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31497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2" name="Shape 922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Split, Title, Body)"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25" name="Shape 925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31497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6" name="Shape 926"/>
          <p:cNvSpPr txBox="1">
            <a:spLocks noGrp="1"/>
          </p:cNvSpPr>
          <p:nvPr>
            <p:ph type="body" idx="1"/>
          </p:nvPr>
        </p:nvSpPr>
        <p:spPr>
          <a:xfrm>
            <a:off x="4978400" y="609600"/>
            <a:ext cx="67182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8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8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8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8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7" name="Shape 927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Split Alt, Title, Body)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Shape 929"/>
          <p:cNvSpPr/>
          <p:nvPr/>
        </p:nvSpPr>
        <p:spPr>
          <a:xfrm>
            <a:off x="0" y="0"/>
            <a:ext cx="4368900" cy="6858000"/>
          </a:xfrm>
          <a:prstGeom prst="roundRect">
            <a:avLst>
              <a:gd name="adj" fmla="val 0"/>
            </a:avLst>
          </a:prstGeom>
          <a:solidFill>
            <a:srgbClr val="7D58FF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30" name="Shape 930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31" name="Shape 931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31497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2" name="Shape 932"/>
          <p:cNvSpPr txBox="1">
            <a:spLocks noGrp="1"/>
          </p:cNvSpPr>
          <p:nvPr>
            <p:ph type="body" idx="1"/>
          </p:nvPr>
        </p:nvSpPr>
        <p:spPr>
          <a:xfrm>
            <a:off x="4978400" y="609600"/>
            <a:ext cx="67182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8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8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8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8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3" name="Shape 933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(Title)" type="tx">
  <p:cSld name="1_Slide (Title)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2736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3100"/>
              <a:buFont typeface="Roboto"/>
              <a:buNone/>
              <a:defRPr sz="31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28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7091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1F222E"/>
        </a:solid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Shape 939" descr="gradien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094464" cy="6851142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Shape 940"/>
          <p:cNvSpPr txBox="1">
            <a:spLocks noGrp="1"/>
          </p:cNvSpPr>
          <p:nvPr>
            <p:ph type="body" idx="1"/>
          </p:nvPr>
        </p:nvSpPr>
        <p:spPr>
          <a:xfrm>
            <a:off x="5415731" y="5537200"/>
            <a:ext cx="6166800" cy="71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1" name="Shape 941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9093300" cy="3581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58FF"/>
              </a:buClr>
              <a:buSzPts val="8000"/>
              <a:buFont typeface="Roboto"/>
              <a:buNone/>
              <a:defRPr sz="80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2" name="Shape 942"/>
          <p:cNvSpPr txBox="1">
            <a:spLocks noGrp="1"/>
          </p:cNvSpPr>
          <p:nvPr>
            <p:ph type="body" idx="2"/>
          </p:nvPr>
        </p:nvSpPr>
        <p:spPr>
          <a:xfrm>
            <a:off x="609600" y="4394200"/>
            <a:ext cx="9093300" cy="71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943" name="Shape 943" descr="Mesosphere%2520Logo%2520%2528Horizontal%252C%2520Inverse%2529-BkZMYPPZ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5911850"/>
            <a:ext cx="2477700" cy="406708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Shape 944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Split Alt, Title, Body)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/>
          <p:nvPr/>
        </p:nvSpPr>
        <p:spPr>
          <a:xfrm>
            <a:off x="0" y="0"/>
            <a:ext cx="4368900" cy="6858000"/>
          </a:xfrm>
          <a:prstGeom prst="roundRect">
            <a:avLst>
              <a:gd name="adj" fmla="val 0"/>
            </a:avLst>
          </a:prstGeom>
          <a:solidFill>
            <a:srgbClr val="7D58FF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SzPts val="800"/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9" name="Shape 949"/>
          <p:cNvSpPr/>
          <p:nvPr/>
        </p:nvSpPr>
        <p:spPr>
          <a:xfrm>
            <a:off x="609600" y="457200"/>
            <a:ext cx="203100" cy="123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SzPts val="800"/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50" name="Shape 950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31497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Roboto"/>
              <a:buNone/>
              <a:defRPr sz="31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Shape 951"/>
          <p:cNvSpPr txBox="1">
            <a:spLocks noGrp="1"/>
          </p:cNvSpPr>
          <p:nvPr>
            <p:ph type="body" idx="1"/>
          </p:nvPr>
        </p:nvSpPr>
        <p:spPr>
          <a:xfrm>
            <a:off x="4978400" y="609600"/>
            <a:ext cx="67179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90500" marR="0" lvl="0" indent="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2" name="Shape 952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Title, Body)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954"/>
          <p:cNvSpPr/>
          <p:nvPr/>
        </p:nvSpPr>
        <p:spPr>
          <a:xfrm>
            <a:off x="609600" y="457200"/>
            <a:ext cx="203100" cy="123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SzPts val="800"/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55" name="Shape 955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273900" cy="88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3100"/>
              <a:buFont typeface="Roboto"/>
              <a:buNone/>
              <a:defRPr sz="31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6" name="Shape 956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10972800" cy="434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90500" marR="0" lvl="0" indent="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Shape 957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mper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109728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7D58FF"/>
              </a:buClr>
              <a:buSzPts val="4700"/>
              <a:buFont typeface="Roboto"/>
              <a:buNone/>
              <a:defRPr sz="47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0" name="Shape 960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1" name="Shape 961"/>
          <p:cNvSpPr txBox="1"/>
          <p:nvPr/>
        </p:nvSpPr>
        <p:spPr>
          <a:xfrm>
            <a:off x="10750689" y="6682250"/>
            <a:ext cx="1441200" cy="17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"/>
              <a:buFont typeface="Source Sans Pro"/>
              <a:buNone/>
            </a:pPr>
            <a:r>
              <a:rPr lang="en-US" sz="1100" b="0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CONFIDENTIAL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Title, 3 Col Body)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609600" y="457200"/>
            <a:ext cx="203200" cy="127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273800" cy="88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368800" y="1905000"/>
            <a:ext cx="3454400" cy="434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7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7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7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7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0" y="1905000"/>
            <a:ext cx="3454400" cy="434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7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7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7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7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3"/>
          </p:nvPr>
        </p:nvSpPr>
        <p:spPr>
          <a:xfrm>
            <a:off x="8128000" y="1905000"/>
            <a:ext cx="3454400" cy="434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7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7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7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7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297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Title, 2 Col Body)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hape 963"/>
          <p:cNvSpPr/>
          <p:nvPr/>
        </p:nvSpPr>
        <p:spPr>
          <a:xfrm>
            <a:off x="609600" y="457200"/>
            <a:ext cx="203100" cy="123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SzPts val="800"/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64" name="Shape 964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273900" cy="88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3100"/>
              <a:buFont typeface="Roboto"/>
              <a:buNone/>
              <a:defRPr sz="31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5" name="Shape 965"/>
          <p:cNvSpPr txBox="1">
            <a:spLocks noGrp="1"/>
          </p:cNvSpPr>
          <p:nvPr>
            <p:ph type="body" idx="1"/>
          </p:nvPr>
        </p:nvSpPr>
        <p:spPr>
          <a:xfrm>
            <a:off x="6248400" y="1905000"/>
            <a:ext cx="5334000" cy="434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90500" marR="0" lvl="0" indent="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6" name="Shape 966"/>
          <p:cNvSpPr txBox="1">
            <a:spLocks noGrp="1"/>
          </p:cNvSpPr>
          <p:nvPr>
            <p:ph type="body" idx="2"/>
          </p:nvPr>
        </p:nvSpPr>
        <p:spPr>
          <a:xfrm>
            <a:off x="609600" y="1905000"/>
            <a:ext cx="5334000" cy="434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90500" marR="0" lvl="0" indent="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7" name="Shape 967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8" name="Shape 968"/>
          <p:cNvSpPr txBox="1"/>
          <p:nvPr/>
        </p:nvSpPr>
        <p:spPr>
          <a:xfrm>
            <a:off x="10750689" y="6682250"/>
            <a:ext cx="1441200" cy="17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"/>
              <a:buFont typeface="Source Sans Pro"/>
              <a:buNone/>
            </a:pPr>
            <a:r>
              <a:rPr lang="en-US" sz="1100" b="0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CONFIDENTIAL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Split, Title)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/>
          <p:nvPr/>
        </p:nvSpPr>
        <p:spPr>
          <a:xfrm>
            <a:off x="609600" y="457200"/>
            <a:ext cx="203100" cy="123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SzPts val="800"/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71" name="Shape 971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31497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3100"/>
              <a:buFont typeface="Roboto"/>
              <a:buNone/>
              <a:defRPr sz="31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72" name="Shape 972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3" name="Shape 973"/>
          <p:cNvSpPr txBox="1"/>
          <p:nvPr/>
        </p:nvSpPr>
        <p:spPr>
          <a:xfrm>
            <a:off x="10750689" y="6682250"/>
            <a:ext cx="1441200" cy="17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"/>
              <a:buFont typeface="Source Sans Pro"/>
              <a:buNone/>
            </a:pPr>
            <a:r>
              <a:rPr lang="en-US" sz="1100" b="0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CONFIDENTIAL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Split, Title, Body)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Shape 975"/>
          <p:cNvSpPr/>
          <p:nvPr/>
        </p:nvSpPr>
        <p:spPr>
          <a:xfrm>
            <a:off x="609600" y="457200"/>
            <a:ext cx="203100" cy="123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SzPts val="800"/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76" name="Shape 976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31497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3100"/>
              <a:buFont typeface="Roboto"/>
              <a:buNone/>
              <a:defRPr sz="31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77" name="Shape 977"/>
          <p:cNvSpPr txBox="1">
            <a:spLocks noGrp="1"/>
          </p:cNvSpPr>
          <p:nvPr>
            <p:ph type="body" idx="1"/>
          </p:nvPr>
        </p:nvSpPr>
        <p:spPr>
          <a:xfrm>
            <a:off x="4978400" y="609600"/>
            <a:ext cx="67179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90500" marR="0" lvl="0" indent="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78" name="Shape 978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9" name="Shape 979"/>
          <p:cNvSpPr txBox="1"/>
          <p:nvPr/>
        </p:nvSpPr>
        <p:spPr>
          <a:xfrm>
            <a:off x="10750689" y="6682250"/>
            <a:ext cx="1441200" cy="17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"/>
              <a:buFont typeface="Source Sans Pro"/>
              <a:buNone/>
            </a:pPr>
            <a:r>
              <a:rPr lang="en-US" sz="1100" b="0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CONFIDENTIAL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1F222E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Shape 1097" descr="gradient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Shape 1098"/>
          <p:cNvSpPr txBox="1">
            <a:spLocks noGrp="1"/>
          </p:cNvSpPr>
          <p:nvPr>
            <p:ph type="body" idx="1"/>
          </p:nvPr>
        </p:nvSpPr>
        <p:spPr>
          <a:xfrm>
            <a:off x="5415731" y="5537200"/>
            <a:ext cx="6166800" cy="71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99" name="Shape 1099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9093300" cy="3581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58FF"/>
              </a:buClr>
              <a:buSzPts val="1500"/>
              <a:buFont typeface="Roboto"/>
              <a:buNone/>
              <a:defRPr sz="80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00" name="Shape 1100"/>
          <p:cNvSpPr txBox="1">
            <a:spLocks noGrp="1"/>
          </p:cNvSpPr>
          <p:nvPr>
            <p:ph type="body" idx="2"/>
          </p:nvPr>
        </p:nvSpPr>
        <p:spPr>
          <a:xfrm>
            <a:off x="609600" y="4394200"/>
            <a:ext cx="9093300" cy="71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101" name="Shape 1101" descr="Mesosphere%2520Logo%2520%2528Horizontal%252C%2520Inverse%2529-BkZMYPPZ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5911850"/>
            <a:ext cx="2477700" cy="4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Shape 1102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(Body)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Shape 1104"/>
          <p:cNvSpPr txBox="1">
            <a:spLocks noGrp="1"/>
          </p:cNvSpPr>
          <p:nvPr>
            <p:ph type="body" idx="1"/>
          </p:nvPr>
        </p:nvSpPr>
        <p:spPr>
          <a:xfrm>
            <a:off x="609600" y="609600"/>
            <a:ext cx="109728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905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05" name="Shape 1105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Split Alt, Title)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Shape 1107"/>
          <p:cNvSpPr/>
          <p:nvPr/>
        </p:nvSpPr>
        <p:spPr>
          <a:xfrm>
            <a:off x="0" y="0"/>
            <a:ext cx="4368900" cy="6858000"/>
          </a:xfrm>
          <a:prstGeom prst="roundRect">
            <a:avLst>
              <a:gd name="adj" fmla="val 0"/>
            </a:avLst>
          </a:prstGeom>
          <a:solidFill>
            <a:srgbClr val="7D58FF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8" name="Shape 1108"/>
          <p:cNvSpPr/>
          <p:nvPr/>
        </p:nvSpPr>
        <p:spPr>
          <a:xfrm>
            <a:off x="609600" y="457200"/>
            <a:ext cx="203100" cy="129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9" name="Shape 1109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31497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31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10" name="Shape 1110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Title, 3 Col Body)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Shape 1112"/>
          <p:cNvSpPr/>
          <p:nvPr/>
        </p:nvSpPr>
        <p:spPr>
          <a:xfrm>
            <a:off x="609600" y="457200"/>
            <a:ext cx="203100" cy="129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3" name="Shape 1113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273900" cy="88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1500"/>
              <a:buFont typeface="Roboto"/>
              <a:buNone/>
              <a:defRPr sz="31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14" name="Shape 1114"/>
          <p:cNvSpPr txBox="1">
            <a:spLocks noGrp="1"/>
          </p:cNvSpPr>
          <p:nvPr>
            <p:ph type="body" idx="1"/>
          </p:nvPr>
        </p:nvSpPr>
        <p:spPr>
          <a:xfrm>
            <a:off x="4368800" y="1905000"/>
            <a:ext cx="3454500" cy="434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905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15" name="Shape 1115"/>
          <p:cNvSpPr txBox="1">
            <a:spLocks noGrp="1"/>
          </p:cNvSpPr>
          <p:nvPr>
            <p:ph type="body" idx="2"/>
          </p:nvPr>
        </p:nvSpPr>
        <p:spPr>
          <a:xfrm>
            <a:off x="609600" y="1905000"/>
            <a:ext cx="3454500" cy="434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905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16" name="Shape 1116"/>
          <p:cNvSpPr txBox="1">
            <a:spLocks noGrp="1"/>
          </p:cNvSpPr>
          <p:nvPr>
            <p:ph type="body" idx="3"/>
          </p:nvPr>
        </p:nvSpPr>
        <p:spPr>
          <a:xfrm>
            <a:off x="8128000" y="1905000"/>
            <a:ext cx="3454500" cy="434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905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17" name="Shape 1117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mper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Shape 1119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109728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7D58FF"/>
              </a:buClr>
              <a:buSzPts val="1500"/>
              <a:buFont typeface="Roboto"/>
              <a:buNone/>
              <a:defRPr sz="47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20" name="Shape 1120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">
    <p:bg>
      <p:bgPr>
        <a:solidFill>
          <a:srgbClr val="1F222E"/>
        </a:solidFill>
        <a:effectLst/>
      </p:bgPr>
    </p:bg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Shape 1128"/>
          <p:cNvSpPr/>
          <p:nvPr/>
        </p:nvSpPr>
        <p:spPr>
          <a:xfrm>
            <a:off x="0" y="0"/>
            <a:ext cx="7823100" cy="6858000"/>
          </a:xfrm>
          <a:prstGeom prst="roundRect">
            <a:avLst>
              <a:gd name="adj" fmla="val 0"/>
            </a:avLst>
          </a:prstGeom>
          <a:solidFill>
            <a:srgbClr val="7D58FF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29" name="Shape 1129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6039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47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30" name="Shape 1130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Title, Body)"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Shape 1132"/>
          <p:cNvSpPr/>
          <p:nvPr/>
        </p:nvSpPr>
        <p:spPr>
          <a:xfrm>
            <a:off x="609600" y="457200"/>
            <a:ext cx="203100" cy="129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3" name="Shape 1133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273900" cy="88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1500"/>
              <a:buFont typeface="Roboto"/>
              <a:buNone/>
              <a:defRPr sz="31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34" name="Shape 1134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10972800" cy="434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905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35" name="Shape 1135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mp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109728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7D58FF"/>
              </a:buClr>
              <a:buSzPts val="1400"/>
              <a:buFont typeface="Roboto"/>
              <a:buNone/>
              <a:defRPr sz="46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297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Title, 2 Col Body)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Shape 1137"/>
          <p:cNvSpPr/>
          <p:nvPr/>
        </p:nvSpPr>
        <p:spPr>
          <a:xfrm>
            <a:off x="609600" y="457200"/>
            <a:ext cx="203100" cy="129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8" name="Shape 1138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273900" cy="88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1500"/>
              <a:buFont typeface="Roboto"/>
              <a:buNone/>
              <a:defRPr sz="31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39" name="Shape 1139"/>
          <p:cNvSpPr txBox="1">
            <a:spLocks noGrp="1"/>
          </p:cNvSpPr>
          <p:nvPr>
            <p:ph type="body" idx="1"/>
          </p:nvPr>
        </p:nvSpPr>
        <p:spPr>
          <a:xfrm>
            <a:off x="6248400" y="1905000"/>
            <a:ext cx="5334000" cy="434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905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40" name="Shape 1140"/>
          <p:cNvSpPr txBox="1">
            <a:spLocks noGrp="1"/>
          </p:cNvSpPr>
          <p:nvPr>
            <p:ph type="body" idx="2"/>
          </p:nvPr>
        </p:nvSpPr>
        <p:spPr>
          <a:xfrm>
            <a:off x="609600" y="1905000"/>
            <a:ext cx="5334000" cy="434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905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41" name="Shape 1141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Split, Title)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Shape 1143"/>
          <p:cNvSpPr/>
          <p:nvPr/>
        </p:nvSpPr>
        <p:spPr>
          <a:xfrm>
            <a:off x="609600" y="457200"/>
            <a:ext cx="203100" cy="129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44" name="Shape 1144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31497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1500"/>
              <a:buFont typeface="Roboto"/>
              <a:buNone/>
              <a:defRPr sz="31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45" name="Shape 1145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Split, Title, Body)"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Shape 1147"/>
          <p:cNvSpPr/>
          <p:nvPr/>
        </p:nvSpPr>
        <p:spPr>
          <a:xfrm>
            <a:off x="609600" y="457200"/>
            <a:ext cx="203100" cy="129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48" name="Shape 1148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31497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1500"/>
              <a:buFont typeface="Roboto"/>
              <a:buNone/>
              <a:defRPr sz="31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49" name="Shape 1149"/>
          <p:cNvSpPr txBox="1">
            <a:spLocks noGrp="1"/>
          </p:cNvSpPr>
          <p:nvPr>
            <p:ph type="body" idx="1"/>
          </p:nvPr>
        </p:nvSpPr>
        <p:spPr>
          <a:xfrm>
            <a:off x="4978400" y="609600"/>
            <a:ext cx="67179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905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50" name="Shape 1150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Shape 1122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6733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297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">
    <p:bg>
      <p:bgPr>
        <a:solidFill>
          <a:srgbClr val="1F222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7823200" cy="6858000"/>
          </a:xfrm>
          <a:prstGeom prst="roundRect">
            <a:avLst>
              <a:gd name="adj" fmla="val 0"/>
            </a:avLst>
          </a:prstGeom>
          <a:solidFill>
            <a:srgbClr val="7D58FF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6040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46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297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Title, Body)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609600" y="457200"/>
            <a:ext cx="203200" cy="127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273800" cy="88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10972800" cy="434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7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7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7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7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297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Title, 2 Col Body)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609600" y="457200"/>
            <a:ext cx="203200" cy="127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273800" cy="88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248400" y="1905000"/>
            <a:ext cx="5334000" cy="434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7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7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7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7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609600" y="1905000"/>
            <a:ext cx="5334000" cy="434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7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7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7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7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297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(Split, Title)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609600" y="457200"/>
            <a:ext cx="203200" cy="127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31496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D58FF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297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09600" y="609600"/>
            <a:ext cx="109728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7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7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7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7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297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Shape 871"/>
          <p:cNvSpPr txBox="1">
            <a:spLocks noGrp="1"/>
          </p:cNvSpPr>
          <p:nvPr>
            <p:ph type="body" idx="1"/>
          </p:nvPr>
        </p:nvSpPr>
        <p:spPr>
          <a:xfrm>
            <a:off x="609600" y="609600"/>
            <a:ext cx="109728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82880" marR="0" lvl="0" indent="-6857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31800" marR="0" lvl="1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35000" marR="0" lvl="2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38200" marR="0" lvl="3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41400" marR="0" lvl="4" indent="-114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4808" marR="0" lvl="5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9808" marR="0" lvl="6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4808" marR="0" lvl="7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9808" marR="0" lvl="8" indent="-13408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50"/>
              <a:buFont typeface="Roboto"/>
              <a:buChar char="•"/>
              <a:defRPr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2" name="Shape 872"/>
          <p:cNvSpPr txBox="1">
            <a:spLocks noGrp="1"/>
          </p:cNvSpPr>
          <p:nvPr>
            <p:ph type="title"/>
          </p:nvPr>
        </p:nvSpPr>
        <p:spPr>
          <a:xfrm>
            <a:off x="844550" y="476250"/>
            <a:ext cx="10503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85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43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0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3" name="Shape 873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84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Shape 935"/>
          <p:cNvSpPr txBox="1">
            <a:spLocks noGrp="1"/>
          </p:cNvSpPr>
          <p:nvPr>
            <p:ph type="body" idx="1"/>
          </p:nvPr>
        </p:nvSpPr>
        <p:spPr>
          <a:xfrm>
            <a:off x="609600" y="609600"/>
            <a:ext cx="109728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90500" marR="0" lvl="0" indent="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50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6" name="Shape 936"/>
          <p:cNvSpPr txBox="1">
            <a:spLocks noGrp="1"/>
          </p:cNvSpPr>
          <p:nvPr>
            <p:ph type="title"/>
          </p:nvPr>
        </p:nvSpPr>
        <p:spPr>
          <a:xfrm>
            <a:off x="844550" y="476250"/>
            <a:ext cx="10502700" cy="1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7" name="Shape 937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Shape 1093"/>
          <p:cNvSpPr txBox="1">
            <a:spLocks noGrp="1"/>
          </p:cNvSpPr>
          <p:nvPr>
            <p:ph type="body" idx="1"/>
          </p:nvPr>
        </p:nvSpPr>
        <p:spPr>
          <a:xfrm>
            <a:off x="609600" y="609600"/>
            <a:ext cx="10972800" cy="5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90500" marR="0" lvl="0" indent="-76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44500" marR="0" lvl="1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47700" marR="0" lvl="2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0900" marR="0" lvl="3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54100" marR="0" lvl="4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9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390900" marR="0" lvl="5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025900" marR="0" lvl="6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660900" marR="0" lvl="7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295900" marR="0" lvl="8" indent="-1270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222E"/>
              </a:buClr>
              <a:buSzPts val="1300"/>
              <a:buFont typeface="Roboto"/>
              <a:buChar char="•"/>
              <a:defRPr sz="19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94" name="Shape 1094"/>
          <p:cNvSpPr txBox="1">
            <a:spLocks noGrp="1"/>
          </p:cNvSpPr>
          <p:nvPr>
            <p:ph type="title"/>
          </p:nvPr>
        </p:nvSpPr>
        <p:spPr>
          <a:xfrm>
            <a:off x="844550" y="476250"/>
            <a:ext cx="10503300" cy="1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241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698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9144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1155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1371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161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1828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None/>
              <a:defRPr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95" name="Shape 1095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900"/>
          </a:xfrm>
          <a:prstGeom prst="rect">
            <a:avLst/>
          </a:prstGeom>
          <a:noFill/>
          <a:ln>
            <a:noFill/>
          </a:ln>
        </p:spPr>
        <p:txBody>
          <a:bodyPr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3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5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image" Target="../media/image6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18" Type="http://schemas.openxmlformats.org/officeDocument/2006/relationships/image" Target="../media/image82.jpg"/><Relationship Id="rId3" Type="http://schemas.openxmlformats.org/officeDocument/2006/relationships/image" Target="../media/image68.png"/><Relationship Id="rId21" Type="http://schemas.openxmlformats.org/officeDocument/2006/relationships/image" Target="../media/image85.png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jpg"/><Relationship Id="rId4" Type="http://schemas.openxmlformats.org/officeDocument/2006/relationships/image" Target="../media/image69.png"/><Relationship Id="rId9" Type="http://schemas.openxmlformats.org/officeDocument/2006/relationships/image" Target="../media/image45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26" Type="http://schemas.openxmlformats.org/officeDocument/2006/relationships/image" Target="../media/image110.png"/><Relationship Id="rId3" Type="http://schemas.openxmlformats.org/officeDocument/2006/relationships/image" Target="../media/image87.png"/><Relationship Id="rId21" Type="http://schemas.openxmlformats.org/officeDocument/2006/relationships/image" Target="../media/image105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5" Type="http://schemas.openxmlformats.org/officeDocument/2006/relationships/image" Target="../media/image10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24" Type="http://schemas.openxmlformats.org/officeDocument/2006/relationships/image" Target="../media/image108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23" Type="http://schemas.openxmlformats.org/officeDocument/2006/relationships/image" Target="../media/image107.png"/><Relationship Id="rId28" Type="http://schemas.openxmlformats.org/officeDocument/2006/relationships/image" Target="../media/image111.tiff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Relationship Id="rId22" Type="http://schemas.openxmlformats.org/officeDocument/2006/relationships/image" Target="../media/image106.png"/><Relationship Id="rId27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38.png"/><Relationship Id="rId21" Type="http://schemas.openxmlformats.org/officeDocument/2006/relationships/image" Target="../media/image127.jp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gif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2.png"/><Relationship Id="rId20" Type="http://schemas.openxmlformats.org/officeDocument/2006/relationships/image" Target="../media/image126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11" Type="http://schemas.openxmlformats.org/officeDocument/2006/relationships/image" Target="../media/image117.jpg"/><Relationship Id="rId24" Type="http://schemas.openxmlformats.org/officeDocument/2006/relationships/image" Target="../media/image129.png"/><Relationship Id="rId5" Type="http://schemas.openxmlformats.org/officeDocument/2006/relationships/image" Target="../media/image112.png"/><Relationship Id="rId15" Type="http://schemas.openxmlformats.org/officeDocument/2006/relationships/image" Target="../media/image121.png"/><Relationship Id="rId23" Type="http://schemas.openxmlformats.org/officeDocument/2006/relationships/image" Target="../media/image39.png"/><Relationship Id="rId10" Type="http://schemas.openxmlformats.org/officeDocument/2006/relationships/image" Target="../media/image116.jpg"/><Relationship Id="rId19" Type="http://schemas.openxmlformats.org/officeDocument/2006/relationships/image" Target="../media/image125.png"/><Relationship Id="rId4" Type="http://schemas.openxmlformats.org/officeDocument/2006/relationships/image" Target="../media/image37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mesosphere.co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8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gif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comments" Target="../comments/comment1.xm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jp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F222E"/>
            </a:gs>
            <a:gs pos="100000">
              <a:srgbClr val="322366"/>
            </a:gs>
          </a:gsLst>
          <a:lin ang="2700000" scaled="0"/>
        </a:gradFill>
        <a:effectLst/>
      </p:bgPr>
    </p:bg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Shape 1162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9093300" cy="3581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58FF"/>
              </a:buClr>
              <a:buFont typeface="Roboto"/>
              <a:buNone/>
            </a:pPr>
            <a:r>
              <a:rPr lang="en-US" sz="5500" dirty="0"/>
              <a:t>Mesosphere DC/OS</a:t>
            </a:r>
          </a:p>
        </p:txBody>
      </p:sp>
      <p:sp>
        <p:nvSpPr>
          <p:cNvPr id="1163" name="Shape 1163"/>
          <p:cNvSpPr txBox="1">
            <a:spLocks noGrp="1"/>
          </p:cNvSpPr>
          <p:nvPr>
            <p:ph type="body" idx="2"/>
          </p:nvPr>
        </p:nvSpPr>
        <p:spPr>
          <a:xfrm>
            <a:off x="609600" y="3392000"/>
            <a:ext cx="9093300" cy="7113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endParaRPr lang="en-US" b="0" i="0" u="none" strike="noStrike" cap="none" dirty="0">
              <a:solidFill>
                <a:srgbClr val="FFFFFF"/>
              </a:solidFill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endParaRPr lang="en-US" b="0" i="0" u="none" strike="noStrike" cap="none" dirty="0">
              <a:solidFill>
                <a:srgbClr val="FFFFFF"/>
              </a:solidFill>
              <a:sym typeface="Roboto"/>
            </a:endParaRPr>
          </a:p>
        </p:txBody>
      </p:sp>
      <p:pic>
        <p:nvPicPr>
          <p:cNvPr id="1164" name="Shape 1164" descr="Mesosphere%2520Logo%2520%2528Horizontal%252C%2520Inverse%2529-BkZMYPPZ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5911850"/>
            <a:ext cx="2477634" cy="4067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8DA49-9FDD-1545-9C4C-C71675B4F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Shape 1381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2" name="Shape 138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1362038" cy="81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FFFFFF"/>
              </a:buClr>
            </a:pPr>
            <a:r>
              <a:rPr lang="en-US" sz="2400" dirty="0"/>
              <a:t>DC/OS deploys and manages the services your applications need</a:t>
            </a:r>
          </a:p>
        </p:txBody>
      </p:sp>
      <p:pic>
        <p:nvPicPr>
          <p:cNvPr id="1383" name="Shape 1383"/>
          <p:cNvPicPr preferRelativeResize="0"/>
          <p:nvPr/>
        </p:nvPicPr>
        <p:blipFill rotWithShape="1">
          <a:blip r:embed="rId3">
            <a:alphaModFix/>
          </a:blip>
          <a:srcRect l="892" t="35318" r="29713" b="33724"/>
          <a:stretch/>
        </p:blipFill>
        <p:spPr>
          <a:xfrm>
            <a:off x="2730843" y="2977978"/>
            <a:ext cx="6425513" cy="186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Shape 1384" descr="mesosphere-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246" y="6485760"/>
            <a:ext cx="1536000" cy="2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383"/>
          <p:cNvPicPr preferRelativeResize="0"/>
          <p:nvPr/>
        </p:nvPicPr>
        <p:blipFill rotWithShape="1">
          <a:blip r:embed="rId3">
            <a:alphaModFix/>
          </a:blip>
          <a:srcRect l="892" t="4976" r="29712" b="64681"/>
          <a:stretch/>
        </p:blipFill>
        <p:spPr>
          <a:xfrm>
            <a:off x="2730842" y="1149179"/>
            <a:ext cx="6425514" cy="1828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62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Shape 1381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2" name="Shape 138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1113800" cy="81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-US" sz="2400" dirty="0"/>
              <a:t>DC/OS can be deployed anywhere</a:t>
            </a:r>
          </a:p>
        </p:txBody>
      </p:sp>
      <p:pic>
        <p:nvPicPr>
          <p:cNvPr id="1383" name="Shape 1383"/>
          <p:cNvPicPr preferRelativeResize="0"/>
          <p:nvPr/>
        </p:nvPicPr>
        <p:blipFill rotWithShape="1">
          <a:blip r:embed="rId3">
            <a:alphaModFix/>
          </a:blip>
          <a:srcRect l="892" t="4715" r="29713" b="6482"/>
          <a:stretch/>
        </p:blipFill>
        <p:spPr>
          <a:xfrm>
            <a:off x="2730843" y="1133486"/>
            <a:ext cx="6425513" cy="535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Shape 1384" descr="mesosphere-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246" y="6485760"/>
            <a:ext cx="1536000" cy="20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301A27-8260-3945-BA0D-1C7D527E328F}"/>
              </a:ext>
            </a:extLst>
          </p:cNvPr>
          <p:cNvGrpSpPr/>
          <p:nvPr/>
        </p:nvGrpSpPr>
        <p:grpSpPr>
          <a:xfrm>
            <a:off x="9328737" y="1329541"/>
            <a:ext cx="2748468" cy="1061022"/>
            <a:chOff x="9328737" y="1329541"/>
            <a:chExt cx="2748468" cy="1061022"/>
          </a:xfrm>
        </p:grpSpPr>
        <p:sp>
          <p:nvSpPr>
            <p:cNvPr id="17" name="Shape 1300">
              <a:extLst>
                <a:ext uri="{FF2B5EF4-FFF2-40B4-BE49-F238E27FC236}">
                  <a16:creationId xmlns:a16="http://schemas.microsoft.com/office/drawing/2014/main" id="{CA653FA8-A200-C04E-8C75-C4D2D389C2CA}"/>
                </a:ext>
              </a:extLst>
            </p:cNvPr>
            <p:cNvSpPr txBox="1"/>
            <p:nvPr/>
          </p:nvSpPr>
          <p:spPr>
            <a:xfrm>
              <a:off x="10116953" y="1329541"/>
              <a:ext cx="1674181" cy="6375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2000" dirty="0">
                  <a:latin typeface="Source Sans Pro"/>
                  <a:ea typeface="Source Sans Pro"/>
                  <a:cs typeface="Source Sans Pro"/>
                  <a:sym typeface="Source Sans Pro"/>
                </a:rPr>
                <a:t>Faster time to market</a:t>
              </a:r>
            </a:p>
          </p:txBody>
        </p:sp>
        <p:sp>
          <p:nvSpPr>
            <p:cNvPr id="18" name="Shape 1301">
              <a:extLst>
                <a:ext uri="{FF2B5EF4-FFF2-40B4-BE49-F238E27FC236}">
                  <a16:creationId xmlns:a16="http://schemas.microsoft.com/office/drawing/2014/main" id="{86D8D542-0365-A942-BD92-552874A64CD6}"/>
                </a:ext>
              </a:extLst>
            </p:cNvPr>
            <p:cNvSpPr txBox="1"/>
            <p:nvPr/>
          </p:nvSpPr>
          <p:spPr>
            <a:xfrm>
              <a:off x="10125418" y="2082463"/>
              <a:ext cx="1951787" cy="308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dirty="0">
                  <a:latin typeface="Source Sans Pro"/>
                  <a:ea typeface="Source Sans Pro"/>
                  <a:cs typeface="Source Sans Pro"/>
                  <a:sym typeface="Source Sans Pro"/>
                </a:rPr>
                <a:t>Providing the latest technology in few clicks</a:t>
              </a:r>
            </a:p>
          </p:txBody>
        </p:sp>
        <p:pic>
          <p:nvPicPr>
            <p:cNvPr id="19" name="Shape 1302">
              <a:extLst>
                <a:ext uri="{FF2B5EF4-FFF2-40B4-BE49-F238E27FC236}">
                  <a16:creationId xmlns:a16="http://schemas.microsoft.com/office/drawing/2014/main" id="{D201667B-9F8D-7041-9F07-99283D26B334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328737" y="1604253"/>
              <a:ext cx="624300" cy="624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47CBBB-5536-0B4B-BBEF-388264919DE8}"/>
              </a:ext>
            </a:extLst>
          </p:cNvPr>
          <p:cNvGrpSpPr/>
          <p:nvPr/>
        </p:nvGrpSpPr>
        <p:grpSpPr>
          <a:xfrm>
            <a:off x="31567" y="3018538"/>
            <a:ext cx="2887700" cy="1088192"/>
            <a:chOff x="31567" y="3018538"/>
            <a:chExt cx="2887700" cy="1088192"/>
          </a:xfrm>
        </p:grpSpPr>
        <p:sp>
          <p:nvSpPr>
            <p:cNvPr id="20" name="Shape 1300">
              <a:extLst>
                <a:ext uri="{FF2B5EF4-FFF2-40B4-BE49-F238E27FC236}">
                  <a16:creationId xmlns:a16="http://schemas.microsoft.com/office/drawing/2014/main" id="{AE327FCA-30C0-074F-8F6C-EAA845B1F4A9}"/>
                </a:ext>
              </a:extLst>
            </p:cNvPr>
            <p:cNvSpPr txBox="1"/>
            <p:nvPr/>
          </p:nvSpPr>
          <p:spPr>
            <a:xfrm>
              <a:off x="651795" y="3018538"/>
              <a:ext cx="2267472" cy="48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2000" dirty="0">
                  <a:latin typeface="Source Sans Pro"/>
                  <a:ea typeface="Source Sans Pro"/>
                  <a:cs typeface="Source Sans Pro"/>
                  <a:sym typeface="Source Sans Pro"/>
                </a:rPr>
                <a:t>Reduce management cost</a:t>
              </a:r>
            </a:p>
          </p:txBody>
        </p:sp>
        <p:sp>
          <p:nvSpPr>
            <p:cNvPr id="21" name="Shape 1301">
              <a:extLst>
                <a:ext uri="{FF2B5EF4-FFF2-40B4-BE49-F238E27FC236}">
                  <a16:creationId xmlns:a16="http://schemas.microsoft.com/office/drawing/2014/main" id="{72852249-EA89-2542-96B5-22F50FC1CC83}"/>
                </a:ext>
              </a:extLst>
            </p:cNvPr>
            <p:cNvSpPr txBox="1"/>
            <p:nvPr/>
          </p:nvSpPr>
          <p:spPr>
            <a:xfrm>
              <a:off x="685800" y="3798630"/>
              <a:ext cx="1951787" cy="308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dirty="0">
                  <a:latin typeface="Source Sans Pro"/>
                  <a:ea typeface="Source Sans Pro"/>
                  <a:cs typeface="Source Sans Pro"/>
                  <a:sym typeface="Source Sans Pro"/>
                </a:rPr>
                <a:t>Automating the deployment, upgrade, recovery, …</a:t>
              </a:r>
            </a:p>
          </p:txBody>
        </p:sp>
        <p:pic>
          <p:nvPicPr>
            <p:cNvPr id="23" name="Shape 1289">
              <a:extLst>
                <a:ext uri="{FF2B5EF4-FFF2-40B4-BE49-F238E27FC236}">
                  <a16:creationId xmlns:a16="http://schemas.microsoft.com/office/drawing/2014/main" id="{BEAD83DD-A25E-0D4C-9B46-5272743FCBE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1567" y="3261688"/>
              <a:ext cx="573600" cy="573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66274D-2D49-524F-B4F2-52A1C65771CF}"/>
              </a:ext>
            </a:extLst>
          </p:cNvPr>
          <p:cNvGrpSpPr/>
          <p:nvPr/>
        </p:nvGrpSpPr>
        <p:grpSpPr>
          <a:xfrm>
            <a:off x="51245" y="5103776"/>
            <a:ext cx="2883955" cy="1088192"/>
            <a:chOff x="51245" y="5103776"/>
            <a:chExt cx="2883955" cy="1088192"/>
          </a:xfrm>
        </p:grpSpPr>
        <p:sp>
          <p:nvSpPr>
            <p:cNvPr id="28" name="Shape 1300">
              <a:extLst>
                <a:ext uri="{FF2B5EF4-FFF2-40B4-BE49-F238E27FC236}">
                  <a16:creationId xmlns:a16="http://schemas.microsoft.com/office/drawing/2014/main" id="{7EE3D53B-861D-C54C-A0E3-C1719E44D5AC}"/>
                </a:ext>
              </a:extLst>
            </p:cNvPr>
            <p:cNvSpPr txBox="1"/>
            <p:nvPr/>
          </p:nvSpPr>
          <p:spPr>
            <a:xfrm>
              <a:off x="667728" y="5103776"/>
              <a:ext cx="2267472" cy="48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2000" dirty="0">
                  <a:latin typeface="Source Sans Pro"/>
                  <a:ea typeface="Source Sans Pro"/>
                  <a:cs typeface="Source Sans Pro"/>
                  <a:sym typeface="Source Sans Pro"/>
                </a:rPr>
                <a:t>Reduce infrastructure cost</a:t>
              </a:r>
            </a:p>
          </p:txBody>
        </p:sp>
        <p:sp>
          <p:nvSpPr>
            <p:cNvPr id="29" name="Shape 1301">
              <a:extLst>
                <a:ext uri="{FF2B5EF4-FFF2-40B4-BE49-F238E27FC236}">
                  <a16:creationId xmlns:a16="http://schemas.microsoft.com/office/drawing/2014/main" id="{98237543-8983-514E-A9CF-547CFE9C34A2}"/>
                </a:ext>
              </a:extLst>
            </p:cNvPr>
            <p:cNvSpPr txBox="1"/>
            <p:nvPr/>
          </p:nvSpPr>
          <p:spPr>
            <a:xfrm>
              <a:off x="701733" y="5883868"/>
              <a:ext cx="1951787" cy="308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dirty="0">
                  <a:latin typeface="Source Sans Pro"/>
                  <a:ea typeface="Source Sans Pro"/>
                  <a:cs typeface="Source Sans Pro"/>
                  <a:sym typeface="Source Sans Pro"/>
                </a:rPr>
                <a:t>Deploying all the services on the same hardware</a:t>
              </a:r>
            </a:p>
          </p:txBody>
        </p:sp>
        <p:pic>
          <p:nvPicPr>
            <p:cNvPr id="31" name="Shape 1273">
              <a:extLst>
                <a:ext uri="{FF2B5EF4-FFF2-40B4-BE49-F238E27FC236}">
                  <a16:creationId xmlns:a16="http://schemas.microsoft.com/office/drawing/2014/main" id="{3C369B7B-278A-8C41-95BB-5578BEC17A99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245" y="5467377"/>
              <a:ext cx="624300" cy="5736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447F68-645A-DC4D-B344-EA73784CC48E}"/>
              </a:ext>
            </a:extLst>
          </p:cNvPr>
          <p:cNvGrpSpPr/>
          <p:nvPr/>
        </p:nvGrpSpPr>
        <p:grpSpPr>
          <a:xfrm>
            <a:off x="8944340" y="5010429"/>
            <a:ext cx="3170945" cy="1081485"/>
            <a:chOff x="8944340" y="5010429"/>
            <a:chExt cx="3170945" cy="1081485"/>
          </a:xfrm>
        </p:grpSpPr>
        <p:sp>
          <p:nvSpPr>
            <p:cNvPr id="25" name="Shape 1300">
              <a:extLst>
                <a:ext uri="{FF2B5EF4-FFF2-40B4-BE49-F238E27FC236}">
                  <a16:creationId xmlns:a16="http://schemas.microsoft.com/office/drawing/2014/main" id="{CF98069A-79D6-4C4B-9268-94F8954BC3FF}"/>
                </a:ext>
              </a:extLst>
            </p:cNvPr>
            <p:cNvSpPr txBox="1"/>
            <p:nvPr/>
          </p:nvSpPr>
          <p:spPr>
            <a:xfrm>
              <a:off x="9847813" y="5148778"/>
              <a:ext cx="2267472" cy="48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2000" dirty="0">
                  <a:latin typeface="Source Sans Pro"/>
                  <a:ea typeface="Source Sans Pro"/>
                  <a:cs typeface="Source Sans Pro"/>
                  <a:sym typeface="Source Sans Pro"/>
                </a:rPr>
                <a:t>No lock-in</a:t>
              </a:r>
            </a:p>
          </p:txBody>
        </p:sp>
        <p:sp>
          <p:nvSpPr>
            <p:cNvPr id="26" name="Shape 1301">
              <a:extLst>
                <a:ext uri="{FF2B5EF4-FFF2-40B4-BE49-F238E27FC236}">
                  <a16:creationId xmlns:a16="http://schemas.microsoft.com/office/drawing/2014/main" id="{D756657B-9D52-794D-A8CC-091FD6272F16}"/>
                </a:ext>
              </a:extLst>
            </p:cNvPr>
            <p:cNvSpPr txBox="1"/>
            <p:nvPr/>
          </p:nvSpPr>
          <p:spPr>
            <a:xfrm>
              <a:off x="9847813" y="5696705"/>
              <a:ext cx="1951787" cy="308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dirty="0">
                  <a:latin typeface="Source Sans Pro"/>
                  <a:ea typeface="Source Sans Pro"/>
                  <a:cs typeface="Source Sans Pro"/>
                  <a:sym typeface="Source Sans Pro"/>
                </a:rPr>
                <a:t>Moving working between clouds or even back on premise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FDB055-7D7A-7641-8A31-28E535A2F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39624" y="5219138"/>
              <a:ext cx="656912" cy="65691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03EAE4-B84F-6447-8542-C245D87C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44340" y="5010429"/>
              <a:ext cx="1081485" cy="10814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265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>
            <a:spLocks noGrp="1"/>
          </p:cNvSpPr>
          <p:nvPr>
            <p:ph type="title"/>
          </p:nvPr>
        </p:nvSpPr>
        <p:spPr>
          <a:xfrm>
            <a:off x="609600" y="430250"/>
            <a:ext cx="11013900" cy="8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/>
              <a:t>Mesosphere DC/OS: </a:t>
            </a:r>
            <a:br>
              <a:rPr lang="en-US"/>
            </a:br>
            <a:r>
              <a:rPr lang="en-US"/>
              <a:t>Seamless Hybrid Cloud Operations</a:t>
            </a:r>
            <a:endParaRPr/>
          </a:p>
        </p:txBody>
      </p:sp>
      <p:sp>
        <p:nvSpPr>
          <p:cNvPr id="726" name="Shape 726"/>
          <p:cNvSpPr txBox="1"/>
          <p:nvPr/>
        </p:nvSpPr>
        <p:spPr>
          <a:xfrm>
            <a:off x="883100" y="5194675"/>
            <a:ext cx="31509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Minimize footprint at edge or remote infrastructures 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Consistent operations across clouds</a:t>
            </a:r>
            <a:endParaRPr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7" name="Shape 727"/>
          <p:cNvSpPr txBox="1"/>
          <p:nvPr/>
        </p:nvSpPr>
        <p:spPr>
          <a:xfrm>
            <a:off x="4339775" y="5194675"/>
            <a:ext cx="37932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Deploy applications to multiple clouds simultaneously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rtl="0">
              <a:spcBef>
                <a:spcPts val="1000"/>
              </a:spcBef>
              <a:spcAft>
                <a:spcPts val="1000"/>
              </a:spcAft>
              <a:buSzPts val="1400"/>
              <a:buFont typeface="Roboto"/>
              <a:buChar char="●"/>
            </a:pPr>
            <a:r>
              <a:rPr lang="en-US">
                <a:latin typeface="Roboto"/>
                <a:ea typeface="Roboto"/>
                <a:cs typeface="Roboto"/>
                <a:sym typeface="Roboto"/>
              </a:rPr>
              <a:t>Workloads automatically deployed across fault domains (Racks or Cloud Availability Zones)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8" name="Shape 728"/>
          <p:cNvSpPr txBox="1"/>
          <p:nvPr/>
        </p:nvSpPr>
        <p:spPr>
          <a:xfrm>
            <a:off x="786350" y="1510725"/>
            <a:ext cx="3344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Roboto"/>
                <a:ea typeface="Roboto"/>
                <a:cs typeface="Roboto"/>
                <a:sym typeface="Roboto"/>
              </a:rPr>
              <a:t>Edge and Multi-Cloud Federation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9" name="Shape 729"/>
          <p:cNvSpPr txBox="1"/>
          <p:nvPr/>
        </p:nvSpPr>
        <p:spPr>
          <a:xfrm>
            <a:off x="8226075" y="5194675"/>
            <a:ext cx="355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Roboto"/>
              <a:buChar char="●"/>
            </a:pPr>
            <a:r>
              <a:rPr lang="en-U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Easily add and remove cloud capacity to on-premise clusters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30" name="Shape 730"/>
          <p:cNvCxnSpPr/>
          <p:nvPr/>
        </p:nvCxnSpPr>
        <p:spPr>
          <a:xfrm>
            <a:off x="4339775" y="2028400"/>
            <a:ext cx="0" cy="438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1" name="Shape 731"/>
          <p:cNvSpPr txBox="1"/>
          <p:nvPr/>
        </p:nvSpPr>
        <p:spPr>
          <a:xfrm>
            <a:off x="4423800" y="1510725"/>
            <a:ext cx="3344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Roboto"/>
                <a:ea typeface="Roboto"/>
                <a:cs typeface="Roboto"/>
                <a:sym typeface="Roboto"/>
              </a:rPr>
              <a:t>Business Continuity &amp; Disaster Recovery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32" name="Shape 732"/>
          <p:cNvCxnSpPr/>
          <p:nvPr/>
        </p:nvCxnSpPr>
        <p:spPr>
          <a:xfrm>
            <a:off x="8132950" y="2028400"/>
            <a:ext cx="0" cy="438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3" name="Shape 733"/>
          <p:cNvSpPr txBox="1"/>
          <p:nvPr/>
        </p:nvSpPr>
        <p:spPr>
          <a:xfrm>
            <a:off x="8157600" y="1510725"/>
            <a:ext cx="3344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Roboto"/>
                <a:ea typeface="Roboto"/>
                <a:cs typeface="Roboto"/>
                <a:sym typeface="Roboto"/>
              </a:rPr>
              <a:t>Cloud Bursting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4" name="Shape 734"/>
          <p:cNvPicPr preferRelativeResize="0"/>
          <p:nvPr/>
        </p:nvPicPr>
        <p:blipFill rotWithShape="1">
          <a:blip r:embed="rId3">
            <a:alphaModFix/>
          </a:blip>
          <a:srcRect t="5258" r="66062"/>
          <a:stretch/>
        </p:blipFill>
        <p:spPr>
          <a:xfrm>
            <a:off x="1257950" y="2211075"/>
            <a:ext cx="2401200" cy="302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Shape 735"/>
          <p:cNvPicPr preferRelativeResize="0"/>
          <p:nvPr/>
        </p:nvPicPr>
        <p:blipFill rotWithShape="1">
          <a:blip r:embed="rId4">
            <a:alphaModFix/>
          </a:blip>
          <a:srcRect l="34364" t="31464" r="33206"/>
          <a:stretch/>
        </p:blipFill>
        <p:spPr>
          <a:xfrm>
            <a:off x="5020400" y="2194600"/>
            <a:ext cx="2179126" cy="28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Shape 736"/>
          <p:cNvPicPr preferRelativeResize="0"/>
          <p:nvPr/>
        </p:nvPicPr>
        <p:blipFill rotWithShape="1">
          <a:blip r:embed="rId4">
            <a:alphaModFix/>
          </a:blip>
          <a:srcRect l="68794" t="65561" r="3779" b="6457"/>
          <a:stretch/>
        </p:blipFill>
        <p:spPr>
          <a:xfrm>
            <a:off x="9022268" y="3953975"/>
            <a:ext cx="2021474" cy="129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Shape 737"/>
          <p:cNvPicPr preferRelativeResize="0"/>
          <p:nvPr/>
        </p:nvPicPr>
        <p:blipFill rotWithShape="1">
          <a:blip r:embed="rId4">
            <a:alphaModFix/>
          </a:blip>
          <a:srcRect l="68794" t="28311" r="3779" b="35833"/>
          <a:stretch/>
        </p:blipFill>
        <p:spPr>
          <a:xfrm>
            <a:off x="8584975" y="2227501"/>
            <a:ext cx="2021474" cy="166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848" descr="mesosphere-logo.png">
            <a:extLst>
              <a:ext uri="{FF2B5EF4-FFF2-40B4-BE49-F238E27FC236}">
                <a16:creationId xmlns:a16="http://schemas.microsoft.com/office/drawing/2014/main" id="{E9D1EA7F-B196-6A48-94D5-AC9A8116BB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4246" y="6485760"/>
            <a:ext cx="1536000" cy="20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162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Shape 1845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46" name="Shape 184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1113800" cy="81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-US" sz="2400"/>
              <a:t>Mesosphere’s Unique Approach: Application-Aware Scheduling</a:t>
            </a:r>
          </a:p>
        </p:txBody>
      </p:sp>
      <p:pic>
        <p:nvPicPr>
          <p:cNvPr id="1847" name="Shape 1847"/>
          <p:cNvPicPr preferRelativeResize="0"/>
          <p:nvPr/>
        </p:nvPicPr>
        <p:blipFill rotWithShape="1">
          <a:blip r:embed="rId3">
            <a:alphaModFix/>
          </a:blip>
          <a:srcRect t="9746" b="3304"/>
          <a:stretch/>
        </p:blipFill>
        <p:spPr>
          <a:xfrm>
            <a:off x="1694125" y="1086850"/>
            <a:ext cx="8484723" cy="577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Shape 1848" descr="mesosphere-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246" y="6485760"/>
            <a:ext cx="1536000" cy="20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39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Shape 1845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46" name="Shape 184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1113800" cy="81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FFFFFF"/>
              </a:buClr>
            </a:pPr>
            <a:r>
              <a:rPr lang="en-US" sz="2400" dirty="0"/>
              <a:t>Run everything on the same cluster</a:t>
            </a:r>
          </a:p>
        </p:txBody>
      </p:sp>
      <p:pic>
        <p:nvPicPr>
          <p:cNvPr id="1848" name="Shape 1848" descr="mesosphere-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246" y="6485760"/>
            <a:ext cx="1536000" cy="2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10" y="1929914"/>
            <a:ext cx="2581467" cy="2288212"/>
          </a:xfrm>
          <a:prstGeom prst="rect">
            <a:avLst/>
          </a:prstGeom>
        </p:spPr>
      </p:pic>
      <p:pic>
        <p:nvPicPr>
          <p:cNvPr id="7" name="Shape 17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8972" y="2186100"/>
            <a:ext cx="3143349" cy="314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7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9321" y="4109825"/>
            <a:ext cx="3143349" cy="12196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787"/>
          <p:cNvSpPr txBox="1"/>
          <p:nvPr/>
        </p:nvSpPr>
        <p:spPr>
          <a:xfrm>
            <a:off x="1715446" y="5387924"/>
            <a:ext cx="4790400" cy="558800"/>
          </a:xfrm>
          <a:prstGeom prst="rect">
            <a:avLst/>
          </a:prstGeom>
          <a:noFill/>
          <a:ln>
            <a:noFill/>
          </a:ln>
        </p:spPr>
        <p:txBody>
          <a:bodyPr lIns="91433" tIns="91433" rIns="91433" bIns="91433" anchor="t" anchorCtr="0">
            <a:noAutofit/>
          </a:bodyPr>
          <a:lstStyle/>
          <a:p>
            <a:pPr algn="ctr"/>
            <a:r>
              <a:rPr lang="en" sz="1467" b="1"/>
              <a:t>Typical Datacenter</a:t>
            </a:r>
            <a:br>
              <a:rPr lang="en" sz="1467" b="1"/>
            </a:br>
            <a:r>
              <a:rPr lang="en" sz="1467"/>
              <a:t>siloed, over-provisioned servers,</a:t>
            </a:r>
            <a:br>
              <a:rPr lang="en" sz="1467"/>
            </a:br>
            <a:r>
              <a:rPr lang="en" sz="1467"/>
              <a:t>low utilization</a:t>
            </a:r>
          </a:p>
        </p:txBody>
      </p:sp>
      <p:sp>
        <p:nvSpPr>
          <p:cNvPr id="10" name="Shape 1788"/>
          <p:cNvSpPr txBox="1"/>
          <p:nvPr/>
        </p:nvSpPr>
        <p:spPr>
          <a:xfrm>
            <a:off x="5665797" y="5387924"/>
            <a:ext cx="4790400" cy="558800"/>
          </a:xfrm>
          <a:prstGeom prst="rect">
            <a:avLst/>
          </a:prstGeom>
          <a:noFill/>
          <a:ln>
            <a:noFill/>
          </a:ln>
        </p:spPr>
        <p:txBody>
          <a:bodyPr lIns="91433" tIns="91433" rIns="91433" bIns="91433" anchor="t" anchorCtr="0">
            <a:noAutofit/>
          </a:bodyPr>
          <a:lstStyle/>
          <a:p>
            <a:pPr algn="ctr"/>
            <a:r>
              <a:rPr lang="en" sz="1467" b="1"/>
              <a:t>DC/OS Datacenter</a:t>
            </a:r>
            <a:br>
              <a:rPr lang="en" sz="1467" b="1"/>
            </a:br>
            <a:r>
              <a:rPr lang="en" sz="1467"/>
              <a:t>automated schedulers, workload multiplexing onto the same machines</a:t>
            </a:r>
          </a:p>
        </p:txBody>
      </p:sp>
      <p:cxnSp>
        <p:nvCxnSpPr>
          <p:cNvPr id="11" name="Shape 1789"/>
          <p:cNvCxnSpPr/>
          <p:nvPr/>
        </p:nvCxnSpPr>
        <p:spPr>
          <a:xfrm rot="10800000">
            <a:off x="2422572" y="4639049"/>
            <a:ext cx="0" cy="69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oval" w="lg" len="lg"/>
          </a:ln>
        </p:spPr>
      </p:cxnSp>
      <p:sp>
        <p:nvSpPr>
          <p:cNvPr id="12" name="Shape 1790"/>
          <p:cNvSpPr txBox="1"/>
          <p:nvPr/>
        </p:nvSpPr>
        <p:spPr>
          <a:xfrm>
            <a:off x="434921" y="4770549"/>
            <a:ext cx="1871200" cy="558800"/>
          </a:xfrm>
          <a:prstGeom prst="rect">
            <a:avLst/>
          </a:prstGeom>
          <a:noFill/>
          <a:ln>
            <a:noFill/>
          </a:ln>
        </p:spPr>
        <p:txBody>
          <a:bodyPr lIns="91433" tIns="91433" rIns="91433" bIns="91433" anchor="t" anchorCtr="0">
            <a:noAutofit/>
          </a:bodyPr>
          <a:lstStyle/>
          <a:p>
            <a:pPr algn="r"/>
            <a:r>
              <a:rPr lang="en" sz="1467" b="1"/>
              <a:t>Industry Average</a:t>
            </a:r>
            <a:br>
              <a:rPr lang="en" sz="1467"/>
            </a:br>
            <a:r>
              <a:rPr lang="en" sz="1467"/>
              <a:t>12-15% utilization</a:t>
            </a:r>
          </a:p>
        </p:txBody>
      </p:sp>
      <p:cxnSp>
        <p:nvCxnSpPr>
          <p:cNvPr id="13" name="Shape 1791"/>
          <p:cNvCxnSpPr/>
          <p:nvPr/>
        </p:nvCxnSpPr>
        <p:spPr>
          <a:xfrm rot="10800000">
            <a:off x="9793697" y="3225449"/>
            <a:ext cx="0" cy="210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oval" w="lg" len="lg"/>
          </a:ln>
        </p:spPr>
      </p:cxnSp>
      <p:sp>
        <p:nvSpPr>
          <p:cNvPr id="14" name="Shape 1792"/>
          <p:cNvSpPr txBox="1"/>
          <p:nvPr/>
        </p:nvSpPr>
        <p:spPr>
          <a:xfrm>
            <a:off x="9877130" y="3278833"/>
            <a:ext cx="1999200" cy="558800"/>
          </a:xfrm>
          <a:prstGeom prst="rect">
            <a:avLst/>
          </a:prstGeom>
          <a:noFill/>
          <a:ln>
            <a:noFill/>
          </a:ln>
        </p:spPr>
        <p:txBody>
          <a:bodyPr lIns="91433" tIns="91433" rIns="91433" bIns="91433" anchor="t" anchorCtr="0">
            <a:noAutofit/>
          </a:bodyPr>
          <a:lstStyle/>
          <a:p>
            <a:r>
              <a:rPr lang="en" sz="1467" b="1"/>
              <a:t>DC/OS Multiplexing</a:t>
            </a:r>
            <a:br>
              <a:rPr lang="en" sz="1467"/>
            </a:br>
            <a:r>
              <a:rPr lang="en" sz="1467"/>
              <a:t>30-40% utilization, up to 96% at some customers</a:t>
            </a:r>
          </a:p>
        </p:txBody>
      </p:sp>
      <p:sp>
        <p:nvSpPr>
          <p:cNvPr id="15" name="Shape 1793"/>
          <p:cNvSpPr txBox="1"/>
          <p:nvPr/>
        </p:nvSpPr>
        <p:spPr>
          <a:xfrm>
            <a:off x="9877121" y="4848524"/>
            <a:ext cx="1194400" cy="480800"/>
          </a:xfrm>
          <a:prstGeom prst="rect">
            <a:avLst/>
          </a:prstGeom>
          <a:noFill/>
          <a:ln>
            <a:noFill/>
          </a:ln>
        </p:spPr>
        <p:txBody>
          <a:bodyPr lIns="91433" tIns="91433" rIns="91433" bIns="91433" anchor="ctr" anchorCtr="0">
            <a:noAutofit/>
          </a:bodyPr>
          <a:lstStyle/>
          <a:p>
            <a:r>
              <a:rPr lang="en" sz="3600" b="1">
                <a:solidFill>
                  <a:srgbClr val="9900FF"/>
                </a:solidFill>
              </a:rPr>
              <a:t>4X</a:t>
            </a:r>
          </a:p>
        </p:txBody>
      </p:sp>
      <p:pic>
        <p:nvPicPr>
          <p:cNvPr id="16" name="Shape 17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9321" y="2831725"/>
            <a:ext cx="3143349" cy="1219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95"/>
          <p:cNvPicPr preferRelativeResize="0"/>
          <p:nvPr/>
        </p:nvPicPr>
        <p:blipFill rotWithShape="1">
          <a:blip r:embed="rId6">
            <a:alphaModFix/>
          </a:blip>
          <a:srcRect t="49637"/>
          <a:stretch/>
        </p:blipFill>
        <p:spPr>
          <a:xfrm>
            <a:off x="6489331" y="2159005"/>
            <a:ext cx="3143333" cy="614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624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Shape 8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2245" y="213361"/>
            <a:ext cx="1790251" cy="2443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2" name="Shape 852"/>
          <p:cNvGrpSpPr/>
          <p:nvPr/>
        </p:nvGrpSpPr>
        <p:grpSpPr>
          <a:xfrm>
            <a:off x="6687608" y="3525366"/>
            <a:ext cx="3490189" cy="3224284"/>
            <a:chOff x="3930271" y="2368821"/>
            <a:chExt cx="4420200" cy="3911700"/>
          </a:xfrm>
        </p:grpSpPr>
        <p:sp>
          <p:nvSpPr>
            <p:cNvPr id="853" name="Shape 853"/>
            <p:cNvSpPr/>
            <p:nvPr/>
          </p:nvSpPr>
          <p:spPr>
            <a:xfrm>
              <a:off x="3930271" y="2368821"/>
              <a:ext cx="4420200" cy="3911700"/>
            </a:xfrm>
            <a:prstGeom prst="ellipse">
              <a:avLst/>
            </a:prstGeom>
            <a:solidFill>
              <a:srgbClr val="CEE5FD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67"/>
                <a:buFont typeface="Arial"/>
                <a:buNone/>
              </a:pPr>
              <a:endParaRPr sz="1467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54" name="Shape 854"/>
            <p:cNvSpPr txBox="1"/>
            <p:nvPr/>
          </p:nvSpPr>
          <p:spPr>
            <a:xfrm>
              <a:off x="4901671" y="5544392"/>
              <a:ext cx="2477401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1867"/>
                <a:buFont typeface="Roboto"/>
                <a:buNone/>
              </a:pPr>
              <a:r>
                <a:rPr lang="en-US" sz="1867" b="1" i="0" u="none" strike="noStrike" cap="none">
                  <a:solidFill>
                    <a:schemeClr val="accent4"/>
                  </a:solidFill>
                  <a:latin typeface="Roboto"/>
                  <a:ea typeface="Roboto"/>
                  <a:cs typeface="Roboto"/>
                  <a:sym typeface="Roboto"/>
                </a:rPr>
                <a:t>Hybrid Cloud</a:t>
              </a:r>
              <a:endParaRPr sz="1867" b="1" i="0" u="none" strike="noStrike" cap="non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55" name="Shape 855"/>
          <p:cNvSpPr/>
          <p:nvPr/>
        </p:nvSpPr>
        <p:spPr>
          <a:xfrm>
            <a:off x="8432686" y="729661"/>
            <a:ext cx="3545589" cy="3239409"/>
          </a:xfrm>
          <a:prstGeom prst="ellipse">
            <a:avLst/>
          </a:prstGeom>
          <a:solidFill>
            <a:srgbClr val="C7FAE8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endParaRPr sz="1467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6" name="Shape 856"/>
          <p:cNvSpPr txBox="1"/>
          <p:nvPr/>
        </p:nvSpPr>
        <p:spPr>
          <a:xfrm>
            <a:off x="9274607" y="832377"/>
            <a:ext cx="1949665" cy="30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67"/>
              <a:buFont typeface="Roboto"/>
              <a:buNone/>
            </a:pPr>
            <a:r>
              <a:rPr lang="en-US" sz="1867" b="1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Microservices</a:t>
            </a:r>
            <a:endParaRPr/>
          </a:p>
        </p:txBody>
      </p:sp>
      <p:sp>
        <p:nvSpPr>
          <p:cNvPr id="857" name="Shape 857"/>
          <p:cNvSpPr txBox="1"/>
          <p:nvPr/>
        </p:nvSpPr>
        <p:spPr>
          <a:xfrm>
            <a:off x="9354860" y="1050169"/>
            <a:ext cx="1789158" cy="611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None/>
            </a:pPr>
            <a:r>
              <a:rPr lang="en-US" sz="1400" b="0" i="1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Containers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None/>
            </a:pPr>
            <a:r>
              <a:rPr lang="en-US" sz="1400" b="0" i="1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Orchestration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None/>
            </a:pPr>
            <a:r>
              <a:rPr lang="en-US" sz="1400" b="0" i="1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Tooling</a:t>
            </a:r>
            <a:endParaRPr/>
          </a:p>
        </p:txBody>
      </p:sp>
      <p:pic>
        <p:nvPicPr>
          <p:cNvPr id="858" name="Shape 858" descr="Image result for docker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60653" y="1924613"/>
            <a:ext cx="1231190" cy="32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Shape 859" descr="Image result for core os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9759" y="2607021"/>
            <a:ext cx="902005" cy="348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Shape 860" descr="Image result for rancher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00451" y="2009289"/>
            <a:ext cx="1262426" cy="18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Shape 861" descr="Image result for openshift log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36859" y="2352435"/>
            <a:ext cx="940143" cy="24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Shape 862" descr="Image result for pivotal cloud foundry 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20649" y="3142899"/>
            <a:ext cx="483515" cy="483515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Shape 863"/>
          <p:cNvSpPr/>
          <p:nvPr/>
        </p:nvSpPr>
        <p:spPr>
          <a:xfrm>
            <a:off x="4887129" y="729661"/>
            <a:ext cx="3545589" cy="3239409"/>
          </a:xfrm>
          <a:prstGeom prst="ellipse">
            <a:avLst/>
          </a:prstGeom>
          <a:solidFill>
            <a:srgbClr val="E4DDFF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endParaRPr sz="1467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4" name="Shape 864"/>
          <p:cNvSpPr txBox="1"/>
          <p:nvPr/>
        </p:nvSpPr>
        <p:spPr>
          <a:xfrm>
            <a:off x="5839865" y="832377"/>
            <a:ext cx="1728035" cy="30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67"/>
              <a:buFont typeface="Roboto"/>
              <a:buNone/>
            </a:pPr>
            <a:r>
              <a:rPr lang="en-US" sz="1867" b="1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Fast Data</a:t>
            </a:r>
            <a:endParaRPr/>
          </a:p>
        </p:txBody>
      </p:sp>
      <p:sp>
        <p:nvSpPr>
          <p:cNvPr id="865" name="Shape 865"/>
          <p:cNvSpPr txBox="1"/>
          <p:nvPr/>
        </p:nvSpPr>
        <p:spPr>
          <a:xfrm>
            <a:off x="5942859" y="1050169"/>
            <a:ext cx="1522047" cy="611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None/>
            </a:pPr>
            <a:r>
              <a:rPr lang="en-US" sz="1400" b="0" i="1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Big Data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None/>
            </a:pPr>
            <a:r>
              <a:rPr lang="en-US" sz="1400" b="0" i="1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ML / AI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None/>
            </a:pPr>
            <a:r>
              <a:rPr lang="en-US" sz="1400" b="0" i="1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Streaming</a:t>
            </a:r>
            <a:endParaRPr/>
          </a:p>
        </p:txBody>
      </p:sp>
      <p:grpSp>
        <p:nvGrpSpPr>
          <p:cNvPr id="866" name="Shape 866"/>
          <p:cNvGrpSpPr/>
          <p:nvPr/>
        </p:nvGrpSpPr>
        <p:grpSpPr>
          <a:xfrm>
            <a:off x="6295302" y="2206049"/>
            <a:ext cx="4274800" cy="2610800"/>
            <a:chOff x="6295302" y="2206049"/>
            <a:chExt cx="4274800" cy="2610800"/>
          </a:xfrm>
        </p:grpSpPr>
        <p:sp>
          <p:nvSpPr>
            <p:cNvPr id="867" name="Shape 867"/>
            <p:cNvSpPr/>
            <p:nvPr/>
          </p:nvSpPr>
          <p:spPr>
            <a:xfrm>
              <a:off x="6295302" y="2206049"/>
              <a:ext cx="4274800" cy="2610800"/>
            </a:xfrm>
            <a:prstGeom prst="ellipse">
              <a:avLst/>
            </a:prstGeom>
            <a:solidFill>
              <a:srgbClr val="B9C7D5">
                <a:alpha val="49803"/>
              </a:srgbClr>
            </a:solidFill>
            <a:ln w="12700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868" name="Shape 868"/>
            <p:cNvGrpSpPr/>
            <p:nvPr/>
          </p:nvGrpSpPr>
          <p:grpSpPr>
            <a:xfrm>
              <a:off x="6802656" y="2997768"/>
              <a:ext cx="3260092" cy="1217688"/>
              <a:chOff x="3347132" y="2540890"/>
              <a:chExt cx="2445069" cy="913266"/>
            </a:xfrm>
          </p:grpSpPr>
          <p:pic>
            <p:nvPicPr>
              <p:cNvPr id="869" name="Shape 869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3347132" y="2540890"/>
                <a:ext cx="2445069" cy="2676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70" name="Shape 870"/>
              <p:cNvSpPr txBox="1"/>
              <p:nvPr/>
            </p:nvSpPr>
            <p:spPr>
              <a:xfrm>
                <a:off x="3734839" y="2831056"/>
                <a:ext cx="1722000" cy="6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400"/>
                  <a:buFont typeface="Roboto"/>
                  <a:buNone/>
                </a:pPr>
                <a:r>
                  <a:rPr lang="en-US" sz="2400" b="1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rPr>
                  <a:t>Data-Intensive Applications</a:t>
                </a:r>
                <a:endParaRPr/>
              </a:p>
            </p:txBody>
          </p:sp>
        </p:grpSp>
      </p:grpSp>
      <p:pic>
        <p:nvPicPr>
          <p:cNvPr id="871" name="Shape 871" descr="Related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78381" y="2283932"/>
            <a:ext cx="944629" cy="30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Shape 872" descr="Image result for cloudera logo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88770" y="1917879"/>
            <a:ext cx="938033" cy="182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Shape 873" descr="Image result for hortonworks"/>
          <p:cNvPicPr preferRelativeResize="0"/>
          <p:nvPr/>
        </p:nvPicPr>
        <p:blipFill rotWithShape="1">
          <a:blip r:embed="rId12">
            <a:alphaModFix/>
          </a:blip>
          <a:srcRect b="12610"/>
          <a:stretch/>
        </p:blipFill>
        <p:spPr>
          <a:xfrm>
            <a:off x="5167473" y="1584918"/>
            <a:ext cx="829168" cy="29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Shape 874" descr="Related imag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97372" y="3106880"/>
            <a:ext cx="569296" cy="29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Shape 875" descr="Image result for logo azure stack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57005" y="5215439"/>
            <a:ext cx="1914585" cy="29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Shape 876" descr="Image result for logo openstack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149776" y="5186461"/>
            <a:ext cx="571140" cy="535033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Shape 877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3149700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oboto"/>
              <a:buNone/>
            </a:pPr>
            <a:r>
              <a:rPr lang="en-US" sz="3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Mesosphere DC/OS defines a new category</a:t>
            </a:r>
            <a:endParaRPr/>
          </a:p>
        </p:txBody>
      </p:sp>
      <p:sp>
        <p:nvSpPr>
          <p:cNvPr id="878" name="Shape 878"/>
          <p:cNvSpPr txBox="1">
            <a:spLocks noGrp="1"/>
          </p:cNvSpPr>
          <p:nvPr>
            <p:ph type="sldNum" idx="12"/>
          </p:nvPr>
        </p:nvSpPr>
        <p:spPr>
          <a:xfrm>
            <a:off x="597634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79" name="Shape 879" descr="Related image"/>
          <p:cNvPicPr preferRelativeResize="0"/>
          <p:nvPr/>
        </p:nvPicPr>
        <p:blipFill rotWithShape="1">
          <a:blip r:embed="rId16">
            <a:alphaModFix/>
          </a:blip>
          <a:srcRect r="7859"/>
          <a:stretch/>
        </p:blipFill>
        <p:spPr>
          <a:xfrm>
            <a:off x="5020896" y="2003696"/>
            <a:ext cx="1160089" cy="2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Shape 880" descr="Image result for mongodb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322940" y="2765555"/>
            <a:ext cx="945932" cy="256704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Shape 881" descr="Image result for elasticsearch logo"/>
          <p:cNvSpPr/>
          <p:nvPr/>
        </p:nvSpPr>
        <p:spPr>
          <a:xfrm>
            <a:off x="2286000" y="2519363"/>
            <a:ext cx="7620000" cy="181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2" name="Shape 882" descr="Image result for elasticsearch logo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032901" y="2424003"/>
            <a:ext cx="934698" cy="228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Shape 883" descr="Image result for vmware logo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650118" y="5598520"/>
            <a:ext cx="1565135" cy="5483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4" name="Shape 884"/>
          <p:cNvGrpSpPr/>
          <p:nvPr/>
        </p:nvGrpSpPr>
        <p:grpSpPr>
          <a:xfrm>
            <a:off x="7250808" y="709540"/>
            <a:ext cx="2193649" cy="1339754"/>
            <a:chOff x="7250808" y="709540"/>
            <a:chExt cx="2193649" cy="1339754"/>
          </a:xfrm>
        </p:grpSpPr>
        <p:sp>
          <p:nvSpPr>
            <p:cNvPr id="885" name="Shape 885"/>
            <p:cNvSpPr/>
            <p:nvPr/>
          </p:nvSpPr>
          <p:spPr>
            <a:xfrm>
              <a:off x="7250808" y="709540"/>
              <a:ext cx="2193649" cy="1339754"/>
            </a:xfrm>
            <a:prstGeom prst="ellipse">
              <a:avLst/>
            </a:prstGeom>
            <a:solidFill>
              <a:srgbClr val="F2F2F2">
                <a:alpha val="49803"/>
              </a:srgbClr>
            </a:solidFill>
            <a:ln w="12700" cap="flat" cmpd="sng">
              <a:solidFill>
                <a:srgbClr val="7F7F7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86" name="Shape 886"/>
            <p:cNvSpPr txBox="1"/>
            <p:nvPr/>
          </p:nvSpPr>
          <p:spPr>
            <a:xfrm>
              <a:off x="7563533" y="849788"/>
              <a:ext cx="1568199" cy="240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Roboto"/>
                <a:buNone/>
              </a:pPr>
              <a:r>
                <a:rPr lang="en-US" sz="1400" b="1" i="0" u="none" strike="noStrike" cap="none">
                  <a:solidFill>
                    <a:srgbClr val="7F7F7F"/>
                  </a:solidFill>
                  <a:latin typeface="Roboto"/>
                  <a:ea typeface="Roboto"/>
                  <a:cs typeface="Roboto"/>
                  <a:sym typeface="Roboto"/>
                </a:rPr>
                <a:t>Public Cloud</a:t>
              </a:r>
              <a:endParaRPr sz="1400" b="1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887" name="Shape 887" descr="Image result for aws logo"/>
            <p:cNvPicPr preferRelativeResize="0"/>
            <p:nvPr/>
          </p:nvPicPr>
          <p:blipFill rotWithShape="1">
            <a:blip r:embed="rId20">
              <a:alphaModFix/>
            </a:blip>
            <a:srcRect l="23623" r="23326" b="17663"/>
            <a:stretch/>
          </p:blipFill>
          <p:spPr>
            <a:xfrm>
              <a:off x="7623370" y="1161634"/>
              <a:ext cx="459356" cy="374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8" name="Shape 888" descr="Image result for google cloud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8192121" y="1283429"/>
              <a:ext cx="998768" cy="179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9" name="Shape 889" descr="Image result for azure logo"/>
            <p:cNvPicPr preferRelativeResize="0"/>
            <p:nvPr/>
          </p:nvPicPr>
          <p:blipFill rotWithShape="1">
            <a:blip r:embed="rId22">
              <a:alphaModFix/>
            </a:blip>
            <a:srcRect t="26022" b="30939"/>
            <a:stretch/>
          </p:blipFill>
          <p:spPr>
            <a:xfrm>
              <a:off x="7937677" y="1563121"/>
              <a:ext cx="778707" cy="2513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0" name="Shape 890"/>
          <p:cNvSpPr/>
          <p:nvPr/>
        </p:nvSpPr>
        <p:spPr>
          <a:xfrm>
            <a:off x="10471813" y="2304876"/>
            <a:ext cx="1270236" cy="653542"/>
          </a:xfrm>
          <a:prstGeom prst="rect">
            <a:avLst/>
          </a:prstGeom>
          <a:noFill/>
          <a:ln w="1270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Shape 891"/>
          <p:cNvSpPr txBox="1"/>
          <p:nvPr/>
        </p:nvSpPr>
        <p:spPr>
          <a:xfrm>
            <a:off x="1176685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775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96" name="Shape 139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1113800" cy="81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-US" sz="2400"/>
              <a:t>Mesosphere Technology is Production-proven at Scale</a:t>
            </a:r>
            <a:br>
              <a:rPr lang="en-US" sz="2400"/>
            </a:br>
            <a:endParaRPr lang="en-US" sz="2400"/>
          </a:p>
        </p:txBody>
      </p:sp>
      <p:pic>
        <p:nvPicPr>
          <p:cNvPr id="1397" name="Shape 1397" descr="google newlogo png.png"/>
          <p:cNvPicPr preferRelativeResize="0"/>
          <p:nvPr/>
        </p:nvPicPr>
        <p:blipFill rotWithShape="1">
          <a:blip r:embed="rId3">
            <a:alphaModFix/>
          </a:blip>
          <a:srcRect t="16577" b="9941"/>
          <a:stretch/>
        </p:blipFill>
        <p:spPr>
          <a:xfrm>
            <a:off x="895440" y="4560301"/>
            <a:ext cx="564311" cy="20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Shape 1398" descr="TwitterLogo_#55ace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9183" y="4431568"/>
            <a:ext cx="409983" cy="4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Shape 13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02542" y="4537049"/>
            <a:ext cx="649800" cy="1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0" name="Shape 14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3825" y="4527460"/>
            <a:ext cx="649800" cy="21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Shape 140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6109" y="4520498"/>
            <a:ext cx="477900" cy="2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18789" y="5034349"/>
            <a:ext cx="564000" cy="3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Shape 1403"/>
          <p:cNvSpPr txBox="1"/>
          <p:nvPr/>
        </p:nvSpPr>
        <p:spPr>
          <a:xfrm>
            <a:off x="1781483" y="4816102"/>
            <a:ext cx="1191600" cy="31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Tupperware</a:t>
            </a:r>
            <a:br>
              <a:rPr lang="en-US" sz="10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US" sz="10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&amp; Bistro</a:t>
            </a:r>
          </a:p>
        </p:txBody>
      </p:sp>
      <p:sp>
        <p:nvSpPr>
          <p:cNvPr id="1404" name="Shape 1404"/>
          <p:cNvSpPr txBox="1"/>
          <p:nvPr/>
        </p:nvSpPr>
        <p:spPr>
          <a:xfrm>
            <a:off x="800450" y="4816087"/>
            <a:ext cx="1080600" cy="31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Borg &amp; Omega</a:t>
            </a:r>
          </a:p>
        </p:txBody>
      </p:sp>
      <p:pic>
        <p:nvPicPr>
          <p:cNvPr id="1405" name="Shape 1405" descr="Facebook_Logo-004.png"/>
          <p:cNvPicPr preferRelativeResize="0"/>
          <p:nvPr/>
        </p:nvPicPr>
        <p:blipFill rotWithShape="1">
          <a:blip r:embed="rId9">
            <a:alphaModFix/>
          </a:blip>
          <a:srcRect l="3530" t="11917"/>
          <a:stretch/>
        </p:blipFill>
        <p:spPr>
          <a:xfrm>
            <a:off x="1843541" y="4547606"/>
            <a:ext cx="682500" cy="23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Shape 140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86673" y="5115150"/>
            <a:ext cx="649574" cy="144143"/>
          </a:xfrm>
          <a:prstGeom prst="rect">
            <a:avLst/>
          </a:prstGeom>
          <a:noFill/>
          <a:ln>
            <a:noFill/>
          </a:ln>
        </p:spPr>
      </p:pic>
      <p:sp>
        <p:nvSpPr>
          <p:cNvPr id="1407" name="Shape 1407"/>
          <p:cNvSpPr/>
          <p:nvPr/>
        </p:nvSpPr>
        <p:spPr>
          <a:xfrm>
            <a:off x="904665" y="4116621"/>
            <a:ext cx="1900200" cy="264000"/>
          </a:xfrm>
          <a:prstGeom prst="parallelogram">
            <a:avLst>
              <a:gd name="adj" fmla="val 25000"/>
            </a:avLst>
          </a:prstGeom>
          <a:solidFill>
            <a:srgbClr val="DCDEE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408" name="Shape 1408"/>
          <p:cNvSpPr/>
          <p:nvPr/>
        </p:nvSpPr>
        <p:spPr>
          <a:xfrm>
            <a:off x="2804770" y="4116621"/>
            <a:ext cx="7787100" cy="264000"/>
          </a:xfrm>
          <a:prstGeom prst="parallelogram">
            <a:avLst>
              <a:gd name="adj" fmla="val 25000"/>
            </a:avLst>
          </a:prstGeom>
          <a:solidFill>
            <a:srgbClr val="9351E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Shape 1409"/>
          <p:cNvSpPr/>
          <p:nvPr/>
        </p:nvSpPr>
        <p:spPr>
          <a:xfrm>
            <a:off x="4340825" y="3835475"/>
            <a:ext cx="6251100" cy="264000"/>
          </a:xfrm>
          <a:prstGeom prst="parallelogram">
            <a:avLst>
              <a:gd name="adj" fmla="val 25000"/>
            </a:avLst>
          </a:prstGeom>
          <a:solidFill>
            <a:srgbClr val="9351E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410" name="Shape 1410"/>
          <p:cNvSpPr txBox="1"/>
          <p:nvPr/>
        </p:nvSpPr>
        <p:spPr>
          <a:xfrm>
            <a:off x="2883396" y="4116633"/>
            <a:ext cx="2406000" cy="26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Apache Mesos Project</a:t>
            </a:r>
          </a:p>
        </p:txBody>
      </p:sp>
      <p:sp>
        <p:nvSpPr>
          <p:cNvPr id="1411" name="Shape 1411"/>
          <p:cNvSpPr txBox="1"/>
          <p:nvPr/>
        </p:nvSpPr>
        <p:spPr>
          <a:xfrm>
            <a:off x="4470343" y="3836478"/>
            <a:ext cx="1550700" cy="26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Mesosphere</a:t>
            </a:r>
          </a:p>
        </p:txBody>
      </p:sp>
      <p:sp>
        <p:nvSpPr>
          <p:cNvPr id="1412" name="Shape 1412"/>
          <p:cNvSpPr/>
          <p:nvPr/>
        </p:nvSpPr>
        <p:spPr>
          <a:xfrm>
            <a:off x="8115168" y="3550372"/>
            <a:ext cx="2476800" cy="264000"/>
          </a:xfrm>
          <a:prstGeom prst="parallelogram">
            <a:avLst>
              <a:gd name="adj" fmla="val 25000"/>
            </a:avLst>
          </a:prstGeom>
          <a:solidFill>
            <a:srgbClr val="9351E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413" name="Shape 1413"/>
          <p:cNvSpPr txBox="1"/>
          <p:nvPr/>
        </p:nvSpPr>
        <p:spPr>
          <a:xfrm>
            <a:off x="8148669" y="3551386"/>
            <a:ext cx="1853100" cy="26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DC/OS OSS Project</a:t>
            </a:r>
          </a:p>
        </p:txBody>
      </p:sp>
      <p:sp>
        <p:nvSpPr>
          <p:cNvPr id="1414" name="Shape 1414"/>
          <p:cNvSpPr/>
          <p:nvPr/>
        </p:nvSpPr>
        <p:spPr>
          <a:xfrm>
            <a:off x="10499025" y="3549447"/>
            <a:ext cx="911700" cy="264000"/>
          </a:xfrm>
          <a:prstGeom prst="homePlate">
            <a:avLst>
              <a:gd name="adj" fmla="val 50000"/>
            </a:avLst>
          </a:prstGeom>
          <a:solidFill>
            <a:srgbClr val="9351E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Shape 1415"/>
          <p:cNvSpPr/>
          <p:nvPr/>
        </p:nvSpPr>
        <p:spPr>
          <a:xfrm>
            <a:off x="10499025" y="3833499"/>
            <a:ext cx="911700" cy="264000"/>
          </a:xfrm>
          <a:prstGeom prst="homePlate">
            <a:avLst>
              <a:gd name="adj" fmla="val 50000"/>
            </a:avLst>
          </a:prstGeom>
          <a:solidFill>
            <a:srgbClr val="9351E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Shape 1416"/>
          <p:cNvSpPr/>
          <p:nvPr/>
        </p:nvSpPr>
        <p:spPr>
          <a:xfrm>
            <a:off x="10499025" y="4116621"/>
            <a:ext cx="911700" cy="264000"/>
          </a:xfrm>
          <a:prstGeom prst="homePlate">
            <a:avLst>
              <a:gd name="adj" fmla="val 50000"/>
            </a:avLst>
          </a:prstGeom>
          <a:solidFill>
            <a:srgbClr val="9351E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Shape 1417"/>
          <p:cNvSpPr txBox="1"/>
          <p:nvPr/>
        </p:nvSpPr>
        <p:spPr>
          <a:xfrm>
            <a:off x="984163" y="4116621"/>
            <a:ext cx="1372800" cy="26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Proprietary</a:t>
            </a:r>
          </a:p>
        </p:txBody>
      </p:sp>
      <p:sp>
        <p:nvSpPr>
          <p:cNvPr id="1418" name="Shape 1418"/>
          <p:cNvSpPr/>
          <p:nvPr/>
        </p:nvSpPr>
        <p:spPr>
          <a:xfrm>
            <a:off x="6530407" y="3550372"/>
            <a:ext cx="1618200" cy="264000"/>
          </a:xfrm>
          <a:prstGeom prst="parallelogram">
            <a:avLst>
              <a:gd name="adj" fmla="val 25000"/>
            </a:avLst>
          </a:prstGeom>
          <a:solidFill>
            <a:srgbClr val="9351E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419" name="Shape 1419"/>
          <p:cNvSpPr txBox="1"/>
          <p:nvPr/>
        </p:nvSpPr>
        <p:spPr>
          <a:xfrm>
            <a:off x="6607630" y="3551386"/>
            <a:ext cx="1465500" cy="26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DCOS Launched</a:t>
            </a:r>
          </a:p>
        </p:txBody>
      </p:sp>
      <p:sp>
        <p:nvSpPr>
          <p:cNvPr id="1420" name="Shape 1420"/>
          <p:cNvSpPr txBox="1"/>
          <p:nvPr/>
        </p:nvSpPr>
        <p:spPr>
          <a:xfrm>
            <a:off x="8172050" y="1664425"/>
            <a:ext cx="911700" cy="356700"/>
          </a:xfrm>
          <a:prstGeom prst="rect">
            <a:avLst/>
          </a:prstGeom>
          <a:noFill/>
          <a:ln>
            <a:noFill/>
          </a:ln>
        </p:spPr>
        <p:txBody>
          <a:bodyPr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r>
              <a:rPr lang="en-US" b="1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2016</a:t>
            </a:r>
          </a:p>
        </p:txBody>
      </p:sp>
      <p:sp>
        <p:nvSpPr>
          <p:cNvPr id="1421" name="Shape 1421"/>
          <p:cNvSpPr txBox="1"/>
          <p:nvPr/>
        </p:nvSpPr>
        <p:spPr>
          <a:xfrm>
            <a:off x="6431334" y="1664425"/>
            <a:ext cx="911700" cy="356700"/>
          </a:xfrm>
          <a:prstGeom prst="rect">
            <a:avLst/>
          </a:prstGeom>
          <a:noFill/>
          <a:ln>
            <a:noFill/>
          </a:ln>
        </p:spPr>
        <p:txBody>
          <a:bodyPr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r>
              <a:rPr lang="en-US" b="1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2015</a:t>
            </a:r>
          </a:p>
        </p:txBody>
      </p:sp>
      <p:sp>
        <p:nvSpPr>
          <p:cNvPr id="1422" name="Shape 1422"/>
          <p:cNvSpPr txBox="1"/>
          <p:nvPr/>
        </p:nvSpPr>
        <p:spPr>
          <a:xfrm>
            <a:off x="4690619" y="1664425"/>
            <a:ext cx="911700" cy="356700"/>
          </a:xfrm>
          <a:prstGeom prst="rect">
            <a:avLst/>
          </a:prstGeom>
          <a:noFill/>
          <a:ln>
            <a:noFill/>
          </a:ln>
        </p:spPr>
        <p:txBody>
          <a:bodyPr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r>
              <a:rPr lang="en-US" b="1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2014</a:t>
            </a:r>
          </a:p>
        </p:txBody>
      </p:sp>
      <p:sp>
        <p:nvSpPr>
          <p:cNvPr id="1423" name="Shape 1423"/>
          <p:cNvSpPr txBox="1"/>
          <p:nvPr/>
        </p:nvSpPr>
        <p:spPr>
          <a:xfrm>
            <a:off x="800450" y="1664425"/>
            <a:ext cx="911700" cy="356700"/>
          </a:xfrm>
          <a:prstGeom prst="rect">
            <a:avLst/>
          </a:prstGeom>
          <a:noFill/>
          <a:ln>
            <a:noFill/>
          </a:ln>
        </p:spPr>
        <p:txBody>
          <a:bodyPr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r>
              <a:rPr lang="en-US" b="1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2000</a:t>
            </a:r>
          </a:p>
        </p:txBody>
      </p:sp>
      <p:sp>
        <p:nvSpPr>
          <p:cNvPr id="1424" name="Shape 1424"/>
          <p:cNvSpPr txBox="1"/>
          <p:nvPr/>
        </p:nvSpPr>
        <p:spPr>
          <a:xfrm>
            <a:off x="2621014" y="1664425"/>
            <a:ext cx="911700" cy="356700"/>
          </a:xfrm>
          <a:prstGeom prst="rect">
            <a:avLst/>
          </a:prstGeom>
          <a:noFill/>
          <a:ln>
            <a:noFill/>
          </a:ln>
        </p:spPr>
        <p:txBody>
          <a:bodyPr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r>
              <a:rPr lang="en-US" b="1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2010</a:t>
            </a:r>
          </a:p>
        </p:txBody>
      </p:sp>
      <p:grpSp>
        <p:nvGrpSpPr>
          <p:cNvPr id="1425" name="Shape 1425"/>
          <p:cNvGrpSpPr/>
          <p:nvPr/>
        </p:nvGrpSpPr>
        <p:grpSpPr>
          <a:xfrm>
            <a:off x="1101109" y="2258924"/>
            <a:ext cx="3437791" cy="1194755"/>
            <a:chOff x="1073475" y="3796325"/>
            <a:chExt cx="2215500" cy="865200"/>
          </a:xfrm>
        </p:grpSpPr>
        <p:pic>
          <p:nvPicPr>
            <p:cNvPr id="1426" name="Shape 142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170805" y="3796325"/>
              <a:ext cx="2020844" cy="865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7" name="Shape 1427"/>
            <p:cNvSpPr/>
            <p:nvPr/>
          </p:nvSpPr>
          <p:spPr>
            <a:xfrm>
              <a:off x="1073475" y="3796325"/>
              <a:ext cx="2215500" cy="865200"/>
            </a:xfrm>
            <a:prstGeom prst="wedgeRectCallout">
              <a:avLst>
                <a:gd name="adj1" fmla="val 1650"/>
                <a:gd name="adj2" fmla="val 99869"/>
              </a:avLst>
            </a:prstGeom>
            <a:noFill/>
            <a:ln w="9525" cap="flat" cmpd="sng">
              <a:solidFill>
                <a:srgbClr val="53585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1428" name="Shape 14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711064" y="4524342"/>
            <a:ext cx="281626" cy="277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Shape 1429" descr="MSFT_logo_png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43874" y="2882562"/>
            <a:ext cx="1618133" cy="587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Shape 143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641759" y="2285021"/>
            <a:ext cx="1550825" cy="665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Shape 143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157765" y="4508145"/>
            <a:ext cx="938643" cy="31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Shape 143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689638" y="5010376"/>
            <a:ext cx="814500" cy="3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Shape 143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548142" y="5610479"/>
            <a:ext cx="1191600" cy="2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Shape 143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325156" y="5606007"/>
            <a:ext cx="990900" cy="26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" name="Shape 143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743393" y="5547181"/>
            <a:ext cx="390900" cy="3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Shape 143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531234" y="5556117"/>
            <a:ext cx="814491" cy="358994"/>
          </a:xfrm>
          <a:prstGeom prst="rect">
            <a:avLst/>
          </a:prstGeom>
          <a:noFill/>
          <a:ln>
            <a:noFill/>
          </a:ln>
        </p:spPr>
      </p:pic>
      <p:sp>
        <p:nvSpPr>
          <p:cNvPr id="1437" name="Shape 1437"/>
          <p:cNvSpPr txBox="1"/>
          <p:nvPr/>
        </p:nvSpPr>
        <p:spPr>
          <a:xfrm>
            <a:off x="9912766" y="1664425"/>
            <a:ext cx="911700" cy="356700"/>
          </a:xfrm>
          <a:prstGeom prst="rect">
            <a:avLst/>
          </a:prstGeom>
          <a:noFill/>
          <a:ln>
            <a:noFill/>
          </a:ln>
        </p:spPr>
        <p:txBody>
          <a:bodyPr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r>
              <a:rPr lang="en-US" b="1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2017</a:t>
            </a:r>
          </a:p>
        </p:txBody>
      </p:sp>
      <p:pic>
        <p:nvPicPr>
          <p:cNvPr id="1438" name="Shape 143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9377798" y="5105018"/>
            <a:ext cx="1255925" cy="196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9" name="Shape 143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339401" y="5056469"/>
            <a:ext cx="649575" cy="26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Shape 144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0726376" y="4461124"/>
            <a:ext cx="457000" cy="40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1" name="Shape 144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894271" y="5604629"/>
            <a:ext cx="960004" cy="30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Shape 1442"/>
          <p:cNvPicPr preferRelativeResize="0"/>
          <p:nvPr/>
        </p:nvPicPr>
        <p:blipFill rotWithShape="1">
          <a:blip r:embed="rId25">
            <a:alphaModFix/>
          </a:blip>
          <a:srcRect l="31731" t="19764" r="30375" b="19289"/>
          <a:stretch/>
        </p:blipFill>
        <p:spPr>
          <a:xfrm>
            <a:off x="8445813" y="2508075"/>
            <a:ext cx="756401" cy="6964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3" name="Shape 1443"/>
          <p:cNvGrpSpPr/>
          <p:nvPr/>
        </p:nvGrpSpPr>
        <p:grpSpPr>
          <a:xfrm>
            <a:off x="9638700" y="2487376"/>
            <a:ext cx="1191600" cy="481647"/>
            <a:chOff x="9867625" y="2344206"/>
            <a:chExt cx="1191600" cy="544357"/>
          </a:xfrm>
        </p:grpSpPr>
        <p:pic>
          <p:nvPicPr>
            <p:cNvPr id="1444" name="Shape 1444"/>
            <p:cNvPicPr preferRelativeResize="0"/>
            <p:nvPr/>
          </p:nvPicPr>
          <p:blipFill>
            <a:blip r:embed="rId26">
              <a:alphaModFix/>
            </a:blip>
            <a:stretch>
              <a:fillRect/>
            </a:stretch>
          </p:blipFill>
          <p:spPr>
            <a:xfrm>
              <a:off x="9943813" y="2344206"/>
              <a:ext cx="990900" cy="2477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5" name="Shape 1445"/>
            <p:cNvSpPr txBox="1"/>
            <p:nvPr/>
          </p:nvSpPr>
          <p:spPr>
            <a:xfrm>
              <a:off x="9867625" y="2537863"/>
              <a:ext cx="11916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>
                  <a:solidFill>
                    <a:srgbClr val="999999"/>
                  </a:solidFill>
                </a:rPr>
                <a:t>Reseller Program</a:t>
              </a:r>
            </a:p>
          </p:txBody>
        </p:sp>
      </p:grpSp>
      <p:pic>
        <p:nvPicPr>
          <p:cNvPr id="1446" name="Shape 1446" descr="mesosphere-logo.png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34246" y="6485760"/>
            <a:ext cx="1536000" cy="2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8"/>
          <a:srcRect t="27935" b="28551"/>
          <a:stretch/>
        </p:blipFill>
        <p:spPr>
          <a:xfrm>
            <a:off x="9591552" y="2988145"/>
            <a:ext cx="1237571" cy="5385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Shape 1451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8677800" cy="88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58FF"/>
              </a:buClr>
              <a:buSzPts val="3100"/>
              <a:buFont typeface="Roboto"/>
              <a:buNone/>
            </a:pPr>
            <a:r>
              <a:rPr lang="en-US"/>
              <a:t>Mesosphere is Powering Industry Leaders</a:t>
            </a:r>
          </a:p>
          <a:p>
            <a:pPr marL="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58FF"/>
              </a:buClr>
              <a:buSzPts val="3100"/>
              <a:buFont typeface="Roboto"/>
              <a:buNone/>
            </a:pPr>
            <a:r>
              <a:rPr lang="en-US" sz="2400"/>
              <a:t>Over 125 Enterprise Customers</a:t>
            </a:r>
          </a:p>
        </p:txBody>
      </p:sp>
      <p:grpSp>
        <p:nvGrpSpPr>
          <p:cNvPr id="1453" name="Shape 1453"/>
          <p:cNvGrpSpPr/>
          <p:nvPr/>
        </p:nvGrpSpPr>
        <p:grpSpPr>
          <a:xfrm>
            <a:off x="724546" y="2264430"/>
            <a:ext cx="939496" cy="939496"/>
            <a:chOff x="733857" y="1686614"/>
            <a:chExt cx="632700" cy="632700"/>
          </a:xfrm>
        </p:grpSpPr>
        <p:sp>
          <p:nvSpPr>
            <p:cNvPr id="1454" name="Shape 1454"/>
            <p:cNvSpPr/>
            <p:nvPr/>
          </p:nvSpPr>
          <p:spPr>
            <a:xfrm>
              <a:off x="733857" y="1686614"/>
              <a:ext cx="632700" cy="632700"/>
            </a:xfrm>
            <a:prstGeom prst="roundRect">
              <a:avLst>
                <a:gd name="adj" fmla="val 25395"/>
              </a:avLst>
            </a:prstGeom>
            <a:solidFill>
              <a:srgbClr val="FFFFFF"/>
            </a:solidFill>
            <a:ln>
              <a:noFill/>
            </a:ln>
            <a:effectLst>
              <a:outerShdw blurRad="88900" dist="38100" dir="5400000" rotWithShape="0">
                <a:srgbClr val="000000">
                  <a:alpha val="14510"/>
                </a:srgbClr>
              </a:outerShdw>
            </a:effectLst>
          </p:spPr>
          <p:txBody>
            <a:bodyPr wrap="square" lIns="101600" tIns="101600" rIns="101600" bIns="101600" anchor="ctr" anchorCtr="0">
              <a:noAutofit/>
            </a:bodyPr>
            <a:lstStyle/>
            <a:p>
              <a:pPr marL="0" marR="0" lvl="0" indent="-698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222E"/>
                </a:buClr>
                <a:buSzPts val="1100"/>
                <a:buFont typeface="Roboto"/>
                <a:buNone/>
              </a:pPr>
              <a:endParaRPr sz="11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455" name="Shape 145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7027" y="1799784"/>
              <a:ext cx="406500" cy="406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56" name="Shape 1456"/>
          <p:cNvSpPr txBox="1"/>
          <p:nvPr/>
        </p:nvSpPr>
        <p:spPr>
          <a:xfrm>
            <a:off x="1774226" y="2264414"/>
            <a:ext cx="2169300" cy="39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Connected Car</a:t>
            </a:r>
          </a:p>
        </p:txBody>
      </p:sp>
      <p:grpSp>
        <p:nvGrpSpPr>
          <p:cNvPr id="1457" name="Shape 1457"/>
          <p:cNvGrpSpPr/>
          <p:nvPr/>
        </p:nvGrpSpPr>
        <p:grpSpPr>
          <a:xfrm>
            <a:off x="724561" y="3662602"/>
            <a:ext cx="939891" cy="939891"/>
            <a:chOff x="863071" y="4009246"/>
            <a:chExt cx="780900" cy="780900"/>
          </a:xfrm>
        </p:grpSpPr>
        <p:sp>
          <p:nvSpPr>
            <p:cNvPr id="1458" name="Shape 1458"/>
            <p:cNvSpPr/>
            <p:nvPr/>
          </p:nvSpPr>
          <p:spPr>
            <a:xfrm>
              <a:off x="863071" y="4009246"/>
              <a:ext cx="780900" cy="780900"/>
            </a:xfrm>
            <a:prstGeom prst="roundRect">
              <a:avLst>
                <a:gd name="adj" fmla="val 25395"/>
              </a:avLst>
            </a:prstGeom>
            <a:solidFill>
              <a:srgbClr val="FFFFFF"/>
            </a:solidFill>
            <a:ln>
              <a:noFill/>
            </a:ln>
            <a:effectLst>
              <a:outerShdw blurRad="88900" dist="38100" dir="5400000" rotWithShape="0">
                <a:srgbClr val="000000">
                  <a:alpha val="14510"/>
                </a:srgbClr>
              </a:outerShdw>
            </a:effectLst>
          </p:spPr>
          <p:txBody>
            <a:bodyPr wrap="square" lIns="101600" tIns="101600" rIns="101600" bIns="101600" anchor="ctr" anchorCtr="0">
              <a:noAutofit/>
            </a:bodyPr>
            <a:lstStyle/>
            <a:p>
              <a:pPr marL="0" marR="0" lvl="0" indent="-698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222E"/>
                </a:buClr>
                <a:buSzPts val="1100"/>
                <a:buFont typeface="Roboto"/>
                <a:buNone/>
              </a:pPr>
              <a:endParaRPr sz="11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459" name="Shape 145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56370" y="4196374"/>
              <a:ext cx="406500" cy="406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0" name="Shape 1460"/>
          <p:cNvSpPr txBox="1"/>
          <p:nvPr/>
        </p:nvSpPr>
        <p:spPr>
          <a:xfrm>
            <a:off x="1774226" y="3662500"/>
            <a:ext cx="2169300" cy="39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Industrial IoT</a:t>
            </a:r>
          </a:p>
        </p:txBody>
      </p:sp>
      <p:grpSp>
        <p:nvGrpSpPr>
          <p:cNvPr id="1461" name="Shape 1461"/>
          <p:cNvGrpSpPr/>
          <p:nvPr/>
        </p:nvGrpSpPr>
        <p:grpSpPr>
          <a:xfrm>
            <a:off x="724561" y="5060717"/>
            <a:ext cx="939891" cy="939891"/>
            <a:chOff x="863071" y="5169738"/>
            <a:chExt cx="780900" cy="780900"/>
          </a:xfrm>
        </p:grpSpPr>
        <p:sp>
          <p:nvSpPr>
            <p:cNvPr id="1462" name="Shape 1462"/>
            <p:cNvSpPr/>
            <p:nvPr/>
          </p:nvSpPr>
          <p:spPr>
            <a:xfrm>
              <a:off x="863071" y="5169738"/>
              <a:ext cx="780900" cy="780900"/>
            </a:xfrm>
            <a:prstGeom prst="roundRect">
              <a:avLst>
                <a:gd name="adj" fmla="val 25395"/>
              </a:avLst>
            </a:prstGeom>
            <a:solidFill>
              <a:srgbClr val="FFFFFF"/>
            </a:solidFill>
            <a:ln>
              <a:noFill/>
            </a:ln>
            <a:effectLst>
              <a:outerShdw blurRad="88900" dist="38100" dir="5400000" rotWithShape="0">
                <a:srgbClr val="000000">
                  <a:alpha val="14510"/>
                </a:srgbClr>
              </a:outerShdw>
            </a:effectLst>
          </p:spPr>
          <p:txBody>
            <a:bodyPr wrap="square" lIns="101600" tIns="101600" rIns="101600" bIns="101600" anchor="ctr" anchorCtr="0">
              <a:noAutofit/>
            </a:bodyPr>
            <a:lstStyle/>
            <a:p>
              <a:pPr marL="0" marR="0" lvl="0" indent="-698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222E"/>
                </a:buClr>
                <a:buSzPts val="1100"/>
                <a:buFont typeface="Roboto"/>
                <a:buNone/>
              </a:pPr>
              <a:endParaRPr sz="11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463" name="Shape 146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7606" y="5319580"/>
              <a:ext cx="509964" cy="4778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4" name="Shape 1464"/>
          <p:cNvSpPr txBox="1"/>
          <p:nvPr/>
        </p:nvSpPr>
        <p:spPr>
          <a:xfrm>
            <a:off x="1774226" y="5176491"/>
            <a:ext cx="4004100" cy="39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Geospatial Analytics + Mapping</a:t>
            </a:r>
          </a:p>
        </p:txBody>
      </p:sp>
      <p:grpSp>
        <p:nvGrpSpPr>
          <p:cNvPr id="1465" name="Shape 1465"/>
          <p:cNvGrpSpPr/>
          <p:nvPr/>
        </p:nvGrpSpPr>
        <p:grpSpPr>
          <a:xfrm>
            <a:off x="6449745" y="2264414"/>
            <a:ext cx="939600" cy="939600"/>
            <a:chOff x="6277631" y="1807214"/>
            <a:chExt cx="939600" cy="939600"/>
          </a:xfrm>
        </p:grpSpPr>
        <p:sp>
          <p:nvSpPr>
            <p:cNvPr id="1466" name="Shape 1466"/>
            <p:cNvSpPr/>
            <p:nvPr/>
          </p:nvSpPr>
          <p:spPr>
            <a:xfrm>
              <a:off x="6277631" y="1807214"/>
              <a:ext cx="939600" cy="939600"/>
            </a:xfrm>
            <a:prstGeom prst="roundRect">
              <a:avLst>
                <a:gd name="adj" fmla="val 25395"/>
              </a:avLst>
            </a:prstGeom>
            <a:solidFill>
              <a:srgbClr val="FFFFFF"/>
            </a:solidFill>
            <a:ln>
              <a:noFill/>
            </a:ln>
            <a:effectLst>
              <a:outerShdw blurRad="88900" dist="38100" dir="5400000" rotWithShape="0">
                <a:srgbClr val="000000">
                  <a:alpha val="14510"/>
                </a:srgbClr>
              </a:outerShdw>
            </a:effectLst>
          </p:spPr>
          <p:txBody>
            <a:bodyPr wrap="square" lIns="101600" tIns="101600" rIns="101600" bIns="101600" anchor="ctr" anchorCtr="0">
              <a:noAutofit/>
            </a:bodyPr>
            <a:lstStyle/>
            <a:p>
              <a:pPr marL="0" marR="0" lvl="0" indent="-6985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222E"/>
                </a:buClr>
                <a:buSzPts val="1100"/>
                <a:buFont typeface="Roboto"/>
                <a:buNone/>
              </a:pPr>
              <a:endParaRPr sz="11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467" name="Shape 146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501548" y="2006537"/>
              <a:ext cx="491865" cy="5410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8" name="Shape 1468"/>
          <p:cNvSpPr txBox="1"/>
          <p:nvPr/>
        </p:nvSpPr>
        <p:spPr>
          <a:xfrm>
            <a:off x="7510516" y="2264414"/>
            <a:ext cx="3553500" cy="39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Customer </a:t>
            </a:r>
            <a:r>
              <a:rPr lang="en-US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Insights</a:t>
            </a:r>
          </a:p>
        </p:txBody>
      </p:sp>
      <p:sp>
        <p:nvSpPr>
          <p:cNvPr id="1469" name="Shape 1469"/>
          <p:cNvSpPr/>
          <p:nvPr/>
        </p:nvSpPr>
        <p:spPr>
          <a:xfrm>
            <a:off x="6449745" y="3662500"/>
            <a:ext cx="939600" cy="939600"/>
          </a:xfrm>
          <a:prstGeom prst="roundRect">
            <a:avLst>
              <a:gd name="adj" fmla="val 25395"/>
            </a:avLst>
          </a:prstGeom>
          <a:solidFill>
            <a:srgbClr val="FFFFFF"/>
          </a:solidFill>
          <a:ln>
            <a:noFill/>
          </a:ln>
          <a:effectLst>
            <a:outerShdw blurRad="88900" dist="38100" dir="5400000" rotWithShape="0">
              <a:srgbClr val="000000">
                <a:alpha val="14510"/>
              </a:srgbClr>
            </a:outerShdw>
          </a:effectLst>
        </p:spPr>
        <p:txBody>
          <a:bodyPr wrap="square" lIns="101600" tIns="101600" rIns="101600" bIns="101600" anchor="ctr" anchorCtr="0">
            <a:noAutofit/>
          </a:bodyPr>
          <a:lstStyle/>
          <a:p>
            <a:pPr marL="0" marR="0" lvl="0" indent="-69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SzPts val="1100"/>
              <a:buFont typeface="Roboto"/>
              <a:buNone/>
            </a:pPr>
            <a:endParaRPr sz="1100" b="0" i="0" u="none" strike="noStrike" cap="none">
              <a:solidFill>
                <a:srgbClr val="1F222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0" name="Shape 1470"/>
          <p:cNvSpPr txBox="1"/>
          <p:nvPr/>
        </p:nvSpPr>
        <p:spPr>
          <a:xfrm>
            <a:off x="7510516" y="3662500"/>
            <a:ext cx="4137600" cy="39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Machine Learning and Simulations</a:t>
            </a:r>
          </a:p>
        </p:txBody>
      </p:sp>
      <p:sp>
        <p:nvSpPr>
          <p:cNvPr id="1471" name="Shape 1471"/>
          <p:cNvSpPr/>
          <p:nvPr/>
        </p:nvSpPr>
        <p:spPr>
          <a:xfrm>
            <a:off x="6449745" y="5060585"/>
            <a:ext cx="939600" cy="939600"/>
          </a:xfrm>
          <a:prstGeom prst="roundRect">
            <a:avLst>
              <a:gd name="adj" fmla="val 25395"/>
            </a:avLst>
          </a:prstGeom>
          <a:solidFill>
            <a:srgbClr val="FFFFFF"/>
          </a:solidFill>
          <a:ln>
            <a:noFill/>
          </a:ln>
          <a:effectLst>
            <a:outerShdw blurRad="88900" dist="38100" dir="5400000" rotWithShape="0">
              <a:srgbClr val="000000">
                <a:alpha val="14510"/>
              </a:srgbClr>
            </a:outerShdw>
          </a:effectLst>
        </p:spPr>
        <p:txBody>
          <a:bodyPr wrap="square" lIns="101600" tIns="101600" rIns="101600" bIns="101600" anchor="ctr" anchorCtr="0">
            <a:noAutofit/>
          </a:bodyPr>
          <a:lstStyle/>
          <a:p>
            <a:pPr marL="0" marR="0" lvl="0" indent="-69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SzPts val="1100"/>
              <a:buFont typeface="Roboto"/>
              <a:buNone/>
            </a:pPr>
            <a:endParaRPr sz="1100" b="0" i="0" u="none" strike="noStrike" cap="none">
              <a:solidFill>
                <a:srgbClr val="1F222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2" name="Shape 1472"/>
          <p:cNvSpPr txBox="1"/>
          <p:nvPr/>
        </p:nvSpPr>
        <p:spPr>
          <a:xfrm>
            <a:off x="7510516" y="5060585"/>
            <a:ext cx="3420900" cy="39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None/>
            </a:pPr>
            <a:r>
              <a:rPr lang="en-US"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Personalized Experiences</a:t>
            </a:r>
          </a:p>
        </p:txBody>
      </p:sp>
      <p:pic>
        <p:nvPicPr>
          <p:cNvPr id="1473" name="Shape 1473" descr="Image result for audi log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86908" y="2546790"/>
            <a:ext cx="632520" cy="63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Shape 1474" descr="Image result for ni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80058" y="2755392"/>
            <a:ext cx="653338" cy="24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Shape 1475" descr="Image result for bmw log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4168" y="2724990"/>
            <a:ext cx="354775" cy="35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Shape 1476" descr="Image result for GE digital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86908" y="4132348"/>
            <a:ext cx="940119" cy="369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Shape 1477" descr="Image result for ch robinson logo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49698" y="4193051"/>
            <a:ext cx="1084519" cy="28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8" name="Shape 1478" descr="Image result for HERE logo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77515" y="5547070"/>
            <a:ext cx="503525" cy="45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9" name="Shape 1479" descr="Image result for national geospatial intelligence agency logo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490920" y="5583149"/>
            <a:ext cx="386495" cy="38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0" name="Shape 1480" descr="Image result for esri logo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627163" y="5659624"/>
            <a:ext cx="612694" cy="232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1" name="Shape 1481" descr="Image result for royal caribbean 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719317" y="2852216"/>
            <a:ext cx="794397" cy="1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2" name="Shape 1482" descr="Image result for sky logo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787511" y="5612351"/>
            <a:ext cx="499881" cy="35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3" name="Shape 1483" descr="Image result for nbcuniversal logo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731671" y="2815757"/>
            <a:ext cx="1178287" cy="24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Shape 1484" descr="Image result for jp morgan logo transparent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361350" y="4168264"/>
            <a:ext cx="1038992" cy="309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Shape 1485" descr="Image result for risk management solutions logo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749429" y="4139000"/>
            <a:ext cx="404675" cy="368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Shape 1486" descr="Image result for cerner logo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667256" y="5637149"/>
            <a:ext cx="1008285" cy="26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Shape 1487" descr="Image result for pvh logo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402165" y="5552623"/>
            <a:ext cx="612052" cy="383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Shape 1488" descr="Image result for two sigma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579298" y="4214812"/>
            <a:ext cx="1078563" cy="197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9" name="Shape 1489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610180" y="3822935"/>
            <a:ext cx="618829" cy="61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Shape 1490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671193" y="5303607"/>
            <a:ext cx="504988" cy="472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1848" descr="mesosphere-logo.png">
            <a:extLst>
              <a:ext uri="{FF2B5EF4-FFF2-40B4-BE49-F238E27FC236}">
                <a16:creationId xmlns:a16="http://schemas.microsoft.com/office/drawing/2014/main" id="{A2B9EB2C-BDD8-724D-A243-4637554C3FD6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34246" y="6485760"/>
            <a:ext cx="1536000" cy="2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6" name="Shape 14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403" y="160638"/>
            <a:ext cx="11879392" cy="5961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848" descr="mesosphere-logo.png">
            <a:extLst>
              <a:ext uri="{FF2B5EF4-FFF2-40B4-BE49-F238E27FC236}">
                <a16:creationId xmlns:a16="http://schemas.microsoft.com/office/drawing/2014/main" id="{4ECC1674-BA57-B545-989B-CCC60A999E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246" y="6485760"/>
            <a:ext cx="1536000" cy="2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5" name="Shape 17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700" y="304800"/>
            <a:ext cx="10872589" cy="5961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848" descr="mesosphere-logo.png">
            <a:extLst>
              <a:ext uri="{FF2B5EF4-FFF2-40B4-BE49-F238E27FC236}">
                <a16:creationId xmlns:a16="http://schemas.microsoft.com/office/drawing/2014/main" id="{E3C30C64-23C7-C740-B100-C20CC4C1E0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246" y="6485760"/>
            <a:ext cx="1536000" cy="20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68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/>
        </p:nvSpPr>
        <p:spPr>
          <a:xfrm>
            <a:off x="2314496" y="6515600"/>
            <a:ext cx="26511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Roboto"/>
              <a:buNone/>
            </a:pPr>
            <a:r>
              <a:rPr lang="en-US" sz="800" b="0" i="0" u="none" strike="noStrike" cap="none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Source: 2017 IHS Markit estimates</a:t>
            </a: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69" name="Shape 369"/>
          <p:cNvGrpSpPr/>
          <p:nvPr/>
        </p:nvGrpSpPr>
        <p:grpSpPr>
          <a:xfrm>
            <a:off x="489120" y="1898234"/>
            <a:ext cx="3212646" cy="3447366"/>
            <a:chOff x="813794" y="1898234"/>
            <a:chExt cx="3212646" cy="3447366"/>
          </a:xfrm>
        </p:grpSpPr>
        <p:grpSp>
          <p:nvGrpSpPr>
            <p:cNvPr id="370" name="Shape 370"/>
            <p:cNvGrpSpPr/>
            <p:nvPr/>
          </p:nvGrpSpPr>
          <p:grpSpPr>
            <a:xfrm>
              <a:off x="813794" y="1898234"/>
              <a:ext cx="3212646" cy="3021666"/>
              <a:chOff x="1575794" y="1898234"/>
              <a:chExt cx="3212646" cy="3021666"/>
            </a:xfrm>
          </p:grpSpPr>
          <p:grpSp>
            <p:nvGrpSpPr>
              <p:cNvPr id="371" name="Shape 371"/>
              <p:cNvGrpSpPr/>
              <p:nvPr/>
            </p:nvGrpSpPr>
            <p:grpSpPr>
              <a:xfrm>
                <a:off x="1575794" y="1898234"/>
                <a:ext cx="3212646" cy="3021666"/>
                <a:chOff x="1347194" y="1898234"/>
                <a:chExt cx="3212646" cy="3021666"/>
              </a:xfrm>
            </p:grpSpPr>
            <p:sp>
              <p:nvSpPr>
                <p:cNvPr id="372" name="Shape 372"/>
                <p:cNvSpPr txBox="1"/>
                <p:nvPr/>
              </p:nvSpPr>
              <p:spPr>
                <a:xfrm>
                  <a:off x="2400473" y="2706876"/>
                  <a:ext cx="2159367" cy="808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666666"/>
                    </a:buClr>
                    <a:buSzPts val="1800"/>
                    <a:buFont typeface="Roboto"/>
                    <a:buNone/>
                  </a:pPr>
                  <a:r>
                    <a:rPr lang="en-US" sz="1800" b="1" i="0" u="none" strike="noStrike" cap="none">
                      <a:solidFill>
                        <a:srgbClr val="666666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TRADITIONAL APPLICATION</a:t>
                  </a:r>
                  <a:endParaRPr sz="1800" b="1" i="0" u="none" strike="noStrike" cap="none">
                    <a:solidFill>
                      <a:srgbClr val="666666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grpSp>
              <p:nvGrpSpPr>
                <p:cNvPr id="373" name="Shape 373"/>
                <p:cNvGrpSpPr/>
                <p:nvPr/>
              </p:nvGrpSpPr>
              <p:grpSpPr>
                <a:xfrm>
                  <a:off x="1347194" y="1898234"/>
                  <a:ext cx="3037530" cy="3021666"/>
                  <a:chOff x="1347194" y="1898234"/>
                  <a:chExt cx="3037530" cy="3021666"/>
                </a:xfrm>
              </p:grpSpPr>
              <p:sp>
                <p:nvSpPr>
                  <p:cNvPr id="374" name="Shape 374"/>
                  <p:cNvSpPr/>
                  <p:nvPr/>
                </p:nvSpPr>
                <p:spPr>
                  <a:xfrm>
                    <a:off x="1883463" y="1898234"/>
                    <a:ext cx="422100" cy="421200"/>
                  </a:xfrm>
                  <a:prstGeom prst="ellipse">
                    <a:avLst/>
                  </a:prstGeom>
                  <a:solidFill>
                    <a:srgbClr val="27C97B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grpSp>
                <p:nvGrpSpPr>
                  <p:cNvPr id="375" name="Shape 375"/>
                  <p:cNvGrpSpPr/>
                  <p:nvPr/>
                </p:nvGrpSpPr>
                <p:grpSpPr>
                  <a:xfrm>
                    <a:off x="1347194" y="1942225"/>
                    <a:ext cx="3037530" cy="2977675"/>
                    <a:chOff x="1347194" y="1942225"/>
                    <a:chExt cx="3037530" cy="2977675"/>
                  </a:xfrm>
                </p:grpSpPr>
                <p:sp>
                  <p:nvSpPr>
                    <p:cNvPr id="376" name="Shape 376"/>
                    <p:cNvSpPr/>
                    <p:nvPr/>
                  </p:nvSpPr>
                  <p:spPr>
                    <a:xfrm>
                      <a:off x="1347194" y="3428000"/>
                      <a:ext cx="1494900" cy="1491900"/>
                    </a:xfrm>
                    <a:prstGeom prst="ellipse">
                      <a:avLst/>
                    </a:prstGeom>
                    <a:solidFill>
                      <a:srgbClr val="D9D9D9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  <p:grpSp>
                  <p:nvGrpSpPr>
                    <p:cNvPr id="377" name="Shape 377"/>
                    <p:cNvGrpSpPr/>
                    <p:nvPr/>
                  </p:nvGrpSpPr>
                  <p:grpSpPr>
                    <a:xfrm>
                      <a:off x="1823663" y="3623918"/>
                      <a:ext cx="1127675" cy="1132315"/>
                      <a:chOff x="1882144" y="2718006"/>
                      <a:chExt cx="845777" cy="849257"/>
                    </a:xfrm>
                  </p:grpSpPr>
                  <p:cxnSp>
                    <p:nvCxnSpPr>
                      <p:cNvPr id="378" name="Shape 378"/>
                      <p:cNvCxnSpPr>
                        <a:stCxn id="379" idx="2"/>
                        <a:endCxn id="380" idx="0"/>
                      </p:cNvCxnSpPr>
                      <p:nvPr/>
                    </p:nvCxnSpPr>
                    <p:spPr>
                      <a:xfrm>
                        <a:off x="2085245" y="3007806"/>
                        <a:ext cx="300" cy="153600"/>
                      </a:xfrm>
                      <a:prstGeom prst="straightConnector1">
                        <a:avLst/>
                      </a:prstGeom>
                      <a:noFill/>
                      <a:ln w="9525" cap="flat" cmpd="sng">
                        <a:solidFill>
                          <a:srgbClr val="999999"/>
                        </a:solidFill>
                        <a:prstDash val="dash"/>
                        <a:round/>
                        <a:headEnd type="none" w="sm" len="sm"/>
                        <a:tailEnd type="none" w="sm" len="sm"/>
                      </a:ln>
                    </p:spPr>
                  </p:cxnSp>
                  <p:grpSp>
                    <p:nvGrpSpPr>
                      <p:cNvPr id="381" name="Shape 381"/>
                      <p:cNvGrpSpPr/>
                      <p:nvPr/>
                    </p:nvGrpSpPr>
                    <p:grpSpPr>
                      <a:xfrm>
                        <a:off x="1882144" y="2718006"/>
                        <a:ext cx="845777" cy="849257"/>
                        <a:chOff x="1882144" y="2718006"/>
                        <a:chExt cx="845777" cy="849257"/>
                      </a:xfrm>
                    </p:grpSpPr>
                    <p:sp>
                      <p:nvSpPr>
                        <p:cNvPr id="380" name="Shape 380"/>
                        <p:cNvSpPr/>
                        <p:nvPr/>
                      </p:nvSpPr>
                      <p:spPr>
                        <a:xfrm>
                          <a:off x="1882144" y="3161363"/>
                          <a:ext cx="406500" cy="405900"/>
                        </a:xfrm>
                        <a:prstGeom prst="ellipse">
                          <a:avLst/>
                        </a:prstGeom>
                        <a:solidFill>
                          <a:srgbClr val="999999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121900" tIns="121900" rIns="121900" bIns="121900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Roboto"/>
                            <a:ea typeface="Roboto"/>
                            <a:cs typeface="Roboto"/>
                            <a:sym typeface="Roboto"/>
                          </a:endParaRPr>
                        </a:p>
                      </p:txBody>
                    </p:sp>
                    <p:sp>
                      <p:nvSpPr>
                        <p:cNvPr id="379" name="Shape 379"/>
                        <p:cNvSpPr/>
                        <p:nvPr/>
                      </p:nvSpPr>
                      <p:spPr>
                        <a:xfrm>
                          <a:off x="1940345" y="2718006"/>
                          <a:ext cx="289800" cy="289800"/>
                        </a:xfrm>
                        <a:prstGeom prst="roundRect">
                          <a:avLst>
                            <a:gd name="adj" fmla="val 9219"/>
                          </a:avLst>
                        </a:prstGeom>
                        <a:solidFill>
                          <a:srgbClr val="666666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121900" tIns="121900" rIns="121900" bIns="121900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900"/>
                            <a:buFont typeface="Roboto"/>
                            <a:buNone/>
                          </a:pPr>
                          <a:r>
                            <a:rPr lang="en-US" sz="1900" b="0" i="0" u="none" strike="noStrike" cap="none">
                              <a:solidFill>
                                <a:srgbClr val="000000"/>
                              </a:solidFill>
                              <a:latin typeface="Roboto"/>
                              <a:ea typeface="Roboto"/>
                              <a:cs typeface="Roboto"/>
                              <a:sym typeface="Roboto"/>
                            </a:rPr>
                            <a:t> </a:t>
                          </a:r>
                          <a:endParaRPr sz="1900" b="0" i="0" u="none" strike="noStrike" cap="none">
                            <a:solidFill>
                              <a:srgbClr val="000000"/>
                            </a:solidFill>
                            <a:latin typeface="Roboto"/>
                            <a:ea typeface="Roboto"/>
                            <a:cs typeface="Roboto"/>
                            <a:sym typeface="Roboto"/>
                          </a:endParaRPr>
                        </a:p>
                      </p:txBody>
                    </p:sp>
                    <p:cxnSp>
                      <p:nvCxnSpPr>
                        <p:cNvPr id="382" name="Shape 382"/>
                        <p:cNvCxnSpPr/>
                        <p:nvPr/>
                      </p:nvCxnSpPr>
                      <p:spPr>
                        <a:xfrm rot="10800000">
                          <a:off x="2361621" y="2862915"/>
                          <a:ext cx="366300" cy="0"/>
                        </a:xfrm>
                        <a:prstGeom prst="straightConnector1">
                          <a:avLst/>
                        </a:prstGeom>
                        <a:noFill/>
                        <a:ln w="9525" cap="flat" cmpd="sng">
                          <a:solidFill>
                            <a:srgbClr val="999999"/>
                          </a:solidFill>
                          <a:prstDash val="solid"/>
                          <a:round/>
                          <a:headEnd type="none" w="sm" len="sm"/>
                          <a:tailEnd type="triangle" w="med" len="med"/>
                        </a:ln>
                      </p:spPr>
                    </p:cxnSp>
                  </p:grpSp>
                </p:grpSp>
                <p:cxnSp>
                  <p:nvCxnSpPr>
                    <p:cNvPr id="383" name="Shape 383"/>
                    <p:cNvCxnSpPr>
                      <a:stCxn id="374" idx="4"/>
                      <a:endCxn id="379" idx="0"/>
                    </p:cNvCxnSpPr>
                    <p:nvPr/>
                  </p:nvCxnSpPr>
                  <p:spPr>
                    <a:xfrm>
                      <a:off x="2094513" y="2319434"/>
                      <a:ext cx="0" cy="130440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999999"/>
                      </a:solidFill>
                      <a:prstDash val="dash"/>
                      <a:round/>
                      <a:headEnd type="none" w="sm" len="sm"/>
                      <a:tailEnd type="none" w="sm" len="sm"/>
                    </a:ln>
                  </p:spPr>
                </p:cxnSp>
                <p:sp>
                  <p:nvSpPr>
                    <p:cNvPr id="384" name="Shape 384"/>
                    <p:cNvSpPr txBox="1"/>
                    <p:nvPr/>
                  </p:nvSpPr>
                  <p:spPr>
                    <a:xfrm>
                      <a:off x="2918025" y="1942225"/>
                      <a:ext cx="1466699" cy="3333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1400"/>
                        <a:buFont typeface="Roboto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66666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Users</a:t>
                      </a:r>
                      <a:endParaRPr sz="1400" b="0" i="0" u="none" strike="noStrike" cap="none">
                        <a:solidFill>
                          <a:srgbClr val="66666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p:txBody>
                </p:sp>
                <p:cxnSp>
                  <p:nvCxnSpPr>
                    <p:cNvPr id="385" name="Shape 385"/>
                    <p:cNvCxnSpPr>
                      <a:stCxn id="384" idx="1"/>
                    </p:cNvCxnSpPr>
                    <p:nvPr/>
                  </p:nvCxnSpPr>
                  <p:spPr>
                    <a:xfrm rot="10800000">
                      <a:off x="2400225" y="2108875"/>
                      <a:ext cx="517800" cy="0"/>
                    </a:xfrm>
                    <a:prstGeom prst="straightConnector1">
                      <a:avLst/>
                    </a:prstGeom>
                    <a:noFill/>
                    <a:ln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triangle" w="med" len="med"/>
                    </a:ln>
                  </p:spPr>
                </p:cxnSp>
              </p:grpSp>
              <p:pic>
                <p:nvPicPr>
                  <p:cNvPr id="386" name="Shape 386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1951074" y="4348900"/>
                    <a:ext cx="287152" cy="2871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sp>
            <p:nvSpPr>
              <p:cNvPr id="387" name="Shape 387"/>
              <p:cNvSpPr txBox="1"/>
              <p:nvPr/>
            </p:nvSpPr>
            <p:spPr>
              <a:xfrm>
                <a:off x="3179924" y="3624150"/>
                <a:ext cx="1458465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66666"/>
                  </a:buClr>
                  <a:buSzPts val="1400"/>
                  <a:buFont typeface="Roboto"/>
                  <a:buNone/>
                </a:pPr>
                <a:r>
                  <a:rPr lang="en-US" sz="1400" b="0" i="0" u="none" strike="noStrike" cap="none">
                    <a:solidFill>
                      <a:srgbClr val="666666"/>
                    </a:solidFill>
                    <a:latin typeface="Roboto"/>
                    <a:ea typeface="Roboto"/>
                    <a:cs typeface="Roboto"/>
                    <a:sym typeface="Roboto"/>
                  </a:rPr>
                  <a:t>Monolith</a:t>
                </a:r>
                <a:endParaRPr sz="1400" b="0" i="0" u="none" strike="noStrike" cap="none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88" name="Shape 388"/>
              <p:cNvSpPr txBox="1"/>
              <p:nvPr/>
            </p:nvSpPr>
            <p:spPr>
              <a:xfrm>
                <a:off x="3179925" y="4293625"/>
                <a:ext cx="1433400" cy="38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66666"/>
                  </a:buClr>
                  <a:buSzPts val="1400"/>
                  <a:buFont typeface="Roboto"/>
                  <a:buNone/>
                </a:pPr>
                <a:r>
                  <a:rPr lang="en-US" sz="1400" b="0" i="0" u="none" strike="noStrike" cap="none">
                    <a:solidFill>
                      <a:srgbClr val="666666"/>
                    </a:solidFill>
                    <a:latin typeface="Roboto"/>
                    <a:ea typeface="Roboto"/>
                    <a:cs typeface="Roboto"/>
                    <a:sym typeface="Roboto"/>
                  </a:rPr>
                  <a:t>Relational DB</a:t>
                </a:r>
                <a:endParaRPr sz="1400" b="0" i="0" u="none" strike="noStrike" cap="none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cxnSp>
            <p:nvCxnSpPr>
              <p:cNvPr id="389" name="Shape 389"/>
              <p:cNvCxnSpPr/>
              <p:nvPr/>
            </p:nvCxnSpPr>
            <p:spPr>
              <a:xfrm rot="10800000">
                <a:off x="2691837" y="4484875"/>
                <a:ext cx="488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sp>
          <p:nvSpPr>
            <p:cNvPr id="390" name="Shape 390"/>
            <p:cNvSpPr txBox="1"/>
            <p:nvPr/>
          </p:nvSpPr>
          <p:spPr>
            <a:xfrm>
              <a:off x="2417925" y="4963100"/>
              <a:ext cx="1433400" cy="38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Roboto"/>
                <a:buNone/>
              </a:pPr>
              <a:r>
                <a:rPr lang="en-US" sz="1400" b="0" i="0" u="none" strike="noStrike" cap="none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DC or Cloud</a:t>
              </a:r>
              <a:endParaRPr sz="14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391" name="Shape 391"/>
            <p:cNvCxnSpPr/>
            <p:nvPr/>
          </p:nvCxnSpPr>
          <p:spPr>
            <a:xfrm rot="10800000">
              <a:off x="1945137" y="4898450"/>
              <a:ext cx="472800" cy="2559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392" name="Shape 392"/>
          <p:cNvGrpSpPr/>
          <p:nvPr/>
        </p:nvGrpSpPr>
        <p:grpSpPr>
          <a:xfrm>
            <a:off x="3818046" y="119200"/>
            <a:ext cx="9466154" cy="11253162"/>
            <a:chOff x="3183046" y="119200"/>
            <a:chExt cx="9466154" cy="11253162"/>
          </a:xfrm>
        </p:grpSpPr>
        <p:sp>
          <p:nvSpPr>
            <p:cNvPr id="393" name="Shape 393"/>
            <p:cNvSpPr txBox="1"/>
            <p:nvPr/>
          </p:nvSpPr>
          <p:spPr>
            <a:xfrm>
              <a:off x="3183046" y="2684999"/>
              <a:ext cx="3068384" cy="80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800"/>
                <a:buFont typeface="Roboto"/>
                <a:buNone/>
              </a:pPr>
              <a:r>
                <a:rPr lang="en-US" sz="1800" b="1" i="0" u="none" strike="noStrike" cap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MODERN DATA-DRIVEN </a:t>
              </a:r>
              <a:br>
                <a:rPr lang="en-US" sz="1800" b="1" i="0" u="none" strike="noStrike" cap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800" b="1" i="0" u="none" strike="noStrike" cap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APPLICATION</a:t>
              </a:r>
              <a:endParaRPr sz="1800" b="1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4" name="Shape 394"/>
            <p:cNvSpPr/>
            <p:nvPr/>
          </p:nvSpPr>
          <p:spPr>
            <a:xfrm>
              <a:off x="4756500" y="3494362"/>
              <a:ext cx="7892700" cy="7878000"/>
            </a:xfrm>
            <a:prstGeom prst="ellipse">
              <a:avLst/>
            </a:prstGeom>
            <a:solidFill>
              <a:srgbClr val="7D58FF">
                <a:alpha val="11372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95" name="Shape 395"/>
            <p:cNvSpPr/>
            <p:nvPr/>
          </p:nvSpPr>
          <p:spPr>
            <a:xfrm>
              <a:off x="5457350" y="4517600"/>
              <a:ext cx="2863200" cy="2857200"/>
            </a:xfrm>
            <a:prstGeom prst="ellipse">
              <a:avLst/>
            </a:prstGeom>
            <a:solidFill>
              <a:srgbClr val="7D58FF">
                <a:alpha val="11764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96" name="Shape 396"/>
            <p:cNvPicPr preferRelativeResize="0"/>
            <p:nvPr/>
          </p:nvPicPr>
          <p:blipFill rotWithShape="1">
            <a:blip r:embed="rId4">
              <a:alphaModFix amt="66000"/>
            </a:blip>
            <a:srcRect/>
            <a:stretch/>
          </p:blipFill>
          <p:spPr>
            <a:xfrm>
              <a:off x="5533850" y="4636050"/>
              <a:ext cx="6425173" cy="225666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7" name="Shape 397"/>
            <p:cNvCxnSpPr>
              <a:endCxn id="398" idx="0"/>
            </p:cNvCxnSpPr>
            <p:nvPr/>
          </p:nvCxnSpPr>
          <p:spPr>
            <a:xfrm>
              <a:off x="7690452" y="2735883"/>
              <a:ext cx="0" cy="988800"/>
            </a:xfrm>
            <a:prstGeom prst="straightConnector1">
              <a:avLst/>
            </a:prstGeom>
            <a:noFill/>
            <a:ln w="9525" cap="flat" cmpd="sng">
              <a:solidFill>
                <a:srgbClr val="27C9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399" name="Shape 399"/>
            <p:cNvCxnSpPr>
              <a:stCxn id="398" idx="2"/>
            </p:cNvCxnSpPr>
            <p:nvPr/>
          </p:nvCxnSpPr>
          <p:spPr>
            <a:xfrm flipH="1">
              <a:off x="6679452" y="3896583"/>
              <a:ext cx="1011000" cy="9366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398" name="Shape 398"/>
            <p:cNvSpPr/>
            <p:nvPr/>
          </p:nvSpPr>
          <p:spPr>
            <a:xfrm>
              <a:off x="7604502" y="3724683"/>
              <a:ext cx="171900" cy="171900"/>
            </a:xfrm>
            <a:prstGeom prst="roundRect">
              <a:avLst>
                <a:gd name="adj" fmla="val 9219"/>
              </a:avLst>
            </a:prstGeom>
            <a:solidFill>
              <a:srgbClr val="7D58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Roboto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00" name="Shape 400"/>
            <p:cNvCxnSpPr>
              <a:endCxn id="401" idx="0"/>
            </p:cNvCxnSpPr>
            <p:nvPr/>
          </p:nvCxnSpPr>
          <p:spPr>
            <a:xfrm>
              <a:off x="7892681" y="2735883"/>
              <a:ext cx="0" cy="988800"/>
            </a:xfrm>
            <a:prstGeom prst="straightConnector1">
              <a:avLst/>
            </a:prstGeom>
            <a:noFill/>
            <a:ln w="9525" cap="flat" cmpd="sng">
              <a:solidFill>
                <a:srgbClr val="27C9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402" name="Shape 402"/>
            <p:cNvCxnSpPr>
              <a:stCxn id="401" idx="2"/>
            </p:cNvCxnSpPr>
            <p:nvPr/>
          </p:nvCxnSpPr>
          <p:spPr>
            <a:xfrm flipH="1">
              <a:off x="7808981" y="3896583"/>
              <a:ext cx="83700" cy="13248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401" name="Shape 401"/>
            <p:cNvSpPr/>
            <p:nvPr/>
          </p:nvSpPr>
          <p:spPr>
            <a:xfrm>
              <a:off x="7806731" y="3724683"/>
              <a:ext cx="171900" cy="171900"/>
            </a:xfrm>
            <a:prstGeom prst="roundRect">
              <a:avLst>
                <a:gd name="adj" fmla="val 9219"/>
              </a:avLst>
            </a:prstGeom>
            <a:solidFill>
              <a:srgbClr val="7D58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Roboto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03" name="Shape 403"/>
            <p:cNvCxnSpPr>
              <a:endCxn id="404" idx="0"/>
            </p:cNvCxnSpPr>
            <p:nvPr/>
          </p:nvCxnSpPr>
          <p:spPr>
            <a:xfrm>
              <a:off x="8094909" y="2735883"/>
              <a:ext cx="0" cy="988800"/>
            </a:xfrm>
            <a:prstGeom prst="straightConnector1">
              <a:avLst/>
            </a:prstGeom>
            <a:noFill/>
            <a:ln w="9525" cap="flat" cmpd="sng">
              <a:solidFill>
                <a:srgbClr val="27C9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405" name="Shape 405"/>
            <p:cNvCxnSpPr>
              <a:stCxn id="404" idx="2"/>
            </p:cNvCxnSpPr>
            <p:nvPr/>
          </p:nvCxnSpPr>
          <p:spPr>
            <a:xfrm flipH="1">
              <a:off x="6696909" y="3896583"/>
              <a:ext cx="1398000" cy="9543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404" name="Shape 404"/>
            <p:cNvSpPr/>
            <p:nvPr/>
          </p:nvSpPr>
          <p:spPr>
            <a:xfrm>
              <a:off x="8008959" y="3724683"/>
              <a:ext cx="171900" cy="171900"/>
            </a:xfrm>
            <a:prstGeom prst="roundRect">
              <a:avLst>
                <a:gd name="adj" fmla="val 9219"/>
              </a:avLst>
            </a:prstGeom>
            <a:solidFill>
              <a:srgbClr val="7D58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Roboto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06" name="Shape 406"/>
            <p:cNvCxnSpPr>
              <a:endCxn id="407" idx="0"/>
            </p:cNvCxnSpPr>
            <p:nvPr/>
          </p:nvCxnSpPr>
          <p:spPr>
            <a:xfrm>
              <a:off x="8297137" y="2735883"/>
              <a:ext cx="0" cy="988800"/>
            </a:xfrm>
            <a:prstGeom prst="straightConnector1">
              <a:avLst/>
            </a:prstGeom>
            <a:noFill/>
            <a:ln w="9525" cap="flat" cmpd="sng">
              <a:solidFill>
                <a:srgbClr val="27C9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408" name="Shape 408"/>
            <p:cNvCxnSpPr>
              <a:stCxn id="407" idx="2"/>
            </p:cNvCxnSpPr>
            <p:nvPr/>
          </p:nvCxnSpPr>
          <p:spPr>
            <a:xfrm flipH="1">
              <a:off x="7182337" y="3896583"/>
              <a:ext cx="1114800" cy="20664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407" name="Shape 407"/>
            <p:cNvSpPr/>
            <p:nvPr/>
          </p:nvSpPr>
          <p:spPr>
            <a:xfrm>
              <a:off x="8211187" y="3724683"/>
              <a:ext cx="171900" cy="171900"/>
            </a:xfrm>
            <a:prstGeom prst="roundRect">
              <a:avLst>
                <a:gd name="adj" fmla="val 9219"/>
              </a:avLst>
            </a:prstGeom>
            <a:solidFill>
              <a:srgbClr val="7D58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Roboto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09" name="Shape 409"/>
            <p:cNvCxnSpPr>
              <a:endCxn id="410" idx="0"/>
            </p:cNvCxnSpPr>
            <p:nvPr/>
          </p:nvCxnSpPr>
          <p:spPr>
            <a:xfrm>
              <a:off x="8701594" y="2735883"/>
              <a:ext cx="0" cy="988800"/>
            </a:xfrm>
            <a:prstGeom prst="straightConnector1">
              <a:avLst/>
            </a:prstGeom>
            <a:noFill/>
            <a:ln w="9525" cap="flat" cmpd="sng">
              <a:solidFill>
                <a:srgbClr val="27C9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411" name="Shape 411"/>
            <p:cNvCxnSpPr>
              <a:stCxn id="410" idx="2"/>
            </p:cNvCxnSpPr>
            <p:nvPr/>
          </p:nvCxnSpPr>
          <p:spPr>
            <a:xfrm>
              <a:off x="8701594" y="3896583"/>
              <a:ext cx="458100" cy="24546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410" name="Shape 410"/>
            <p:cNvSpPr/>
            <p:nvPr/>
          </p:nvSpPr>
          <p:spPr>
            <a:xfrm>
              <a:off x="8615644" y="3724683"/>
              <a:ext cx="171900" cy="171900"/>
            </a:xfrm>
            <a:prstGeom prst="roundRect">
              <a:avLst>
                <a:gd name="adj" fmla="val 9219"/>
              </a:avLst>
            </a:prstGeom>
            <a:solidFill>
              <a:srgbClr val="7D58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Roboto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12" name="Shape 412"/>
            <p:cNvCxnSpPr>
              <a:endCxn id="413" idx="0"/>
            </p:cNvCxnSpPr>
            <p:nvPr/>
          </p:nvCxnSpPr>
          <p:spPr>
            <a:xfrm>
              <a:off x="8903822" y="2735883"/>
              <a:ext cx="0" cy="988800"/>
            </a:xfrm>
            <a:prstGeom prst="straightConnector1">
              <a:avLst/>
            </a:prstGeom>
            <a:noFill/>
            <a:ln w="9525" cap="flat" cmpd="sng">
              <a:solidFill>
                <a:srgbClr val="27C9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414" name="Shape 414"/>
            <p:cNvCxnSpPr>
              <a:stCxn id="413" idx="2"/>
            </p:cNvCxnSpPr>
            <p:nvPr/>
          </p:nvCxnSpPr>
          <p:spPr>
            <a:xfrm flipH="1">
              <a:off x="8903522" y="3896583"/>
              <a:ext cx="300" cy="15192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413" name="Shape 413"/>
            <p:cNvSpPr/>
            <p:nvPr/>
          </p:nvSpPr>
          <p:spPr>
            <a:xfrm>
              <a:off x="8817872" y="3724683"/>
              <a:ext cx="171900" cy="171900"/>
            </a:xfrm>
            <a:prstGeom prst="roundRect">
              <a:avLst>
                <a:gd name="adj" fmla="val 9219"/>
              </a:avLst>
            </a:prstGeom>
            <a:solidFill>
              <a:srgbClr val="7D58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Roboto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15" name="Shape 415"/>
            <p:cNvCxnSpPr>
              <a:endCxn id="416" idx="0"/>
            </p:cNvCxnSpPr>
            <p:nvPr/>
          </p:nvCxnSpPr>
          <p:spPr>
            <a:xfrm>
              <a:off x="9106050" y="2735883"/>
              <a:ext cx="0" cy="988800"/>
            </a:xfrm>
            <a:prstGeom prst="straightConnector1">
              <a:avLst/>
            </a:prstGeom>
            <a:noFill/>
            <a:ln w="9525" cap="flat" cmpd="sng">
              <a:solidFill>
                <a:srgbClr val="27C9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417" name="Shape 417"/>
            <p:cNvCxnSpPr>
              <a:stCxn id="416" idx="2"/>
            </p:cNvCxnSpPr>
            <p:nvPr/>
          </p:nvCxnSpPr>
          <p:spPr>
            <a:xfrm>
              <a:off x="9106050" y="3896583"/>
              <a:ext cx="1139100" cy="10248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416" name="Shape 416"/>
            <p:cNvSpPr/>
            <p:nvPr/>
          </p:nvSpPr>
          <p:spPr>
            <a:xfrm>
              <a:off x="9020100" y="3724683"/>
              <a:ext cx="171900" cy="171900"/>
            </a:xfrm>
            <a:prstGeom prst="roundRect">
              <a:avLst>
                <a:gd name="adj" fmla="val 9219"/>
              </a:avLst>
            </a:prstGeom>
            <a:solidFill>
              <a:srgbClr val="7D58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Roboto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18" name="Shape 418"/>
            <p:cNvCxnSpPr>
              <a:endCxn id="419" idx="0"/>
            </p:cNvCxnSpPr>
            <p:nvPr/>
          </p:nvCxnSpPr>
          <p:spPr>
            <a:xfrm>
              <a:off x="8499365" y="2735883"/>
              <a:ext cx="0" cy="988800"/>
            </a:xfrm>
            <a:prstGeom prst="straightConnector1">
              <a:avLst/>
            </a:prstGeom>
            <a:noFill/>
            <a:ln w="9525" cap="flat" cmpd="sng">
              <a:solidFill>
                <a:srgbClr val="27C9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420" name="Shape 420"/>
            <p:cNvCxnSpPr>
              <a:stCxn id="419" idx="2"/>
            </p:cNvCxnSpPr>
            <p:nvPr/>
          </p:nvCxnSpPr>
          <p:spPr>
            <a:xfrm flipH="1">
              <a:off x="8268065" y="3896583"/>
              <a:ext cx="231300" cy="17838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419" name="Shape 419"/>
            <p:cNvSpPr/>
            <p:nvPr/>
          </p:nvSpPr>
          <p:spPr>
            <a:xfrm>
              <a:off x="8413415" y="3724683"/>
              <a:ext cx="171900" cy="171900"/>
            </a:xfrm>
            <a:prstGeom prst="roundRect">
              <a:avLst>
                <a:gd name="adj" fmla="val 9219"/>
              </a:avLst>
            </a:prstGeom>
            <a:solidFill>
              <a:srgbClr val="7D58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Roboto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21" name="Shape 421"/>
            <p:cNvCxnSpPr>
              <a:endCxn id="422" idx="0"/>
            </p:cNvCxnSpPr>
            <p:nvPr/>
          </p:nvCxnSpPr>
          <p:spPr>
            <a:xfrm>
              <a:off x="9308279" y="2735883"/>
              <a:ext cx="0" cy="988800"/>
            </a:xfrm>
            <a:prstGeom prst="straightConnector1">
              <a:avLst/>
            </a:prstGeom>
            <a:noFill/>
            <a:ln w="9525" cap="flat" cmpd="sng">
              <a:solidFill>
                <a:srgbClr val="27C9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423" name="Shape 423"/>
            <p:cNvCxnSpPr>
              <a:stCxn id="422" idx="2"/>
            </p:cNvCxnSpPr>
            <p:nvPr/>
          </p:nvCxnSpPr>
          <p:spPr>
            <a:xfrm>
              <a:off x="9308279" y="3896583"/>
              <a:ext cx="89700" cy="14307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422" name="Shape 422"/>
            <p:cNvSpPr/>
            <p:nvPr/>
          </p:nvSpPr>
          <p:spPr>
            <a:xfrm>
              <a:off x="9222329" y="3724683"/>
              <a:ext cx="171900" cy="171900"/>
            </a:xfrm>
            <a:prstGeom prst="roundRect">
              <a:avLst>
                <a:gd name="adj" fmla="val 9219"/>
              </a:avLst>
            </a:prstGeom>
            <a:solidFill>
              <a:srgbClr val="7D58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Roboto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24" name="Shape 424"/>
            <p:cNvCxnSpPr>
              <a:endCxn id="425" idx="0"/>
            </p:cNvCxnSpPr>
            <p:nvPr/>
          </p:nvCxnSpPr>
          <p:spPr>
            <a:xfrm>
              <a:off x="9510507" y="2735883"/>
              <a:ext cx="0" cy="988800"/>
            </a:xfrm>
            <a:prstGeom prst="straightConnector1">
              <a:avLst/>
            </a:prstGeom>
            <a:noFill/>
            <a:ln w="9525" cap="flat" cmpd="sng">
              <a:solidFill>
                <a:srgbClr val="27C9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426" name="Shape 426"/>
            <p:cNvCxnSpPr>
              <a:stCxn id="425" idx="2"/>
            </p:cNvCxnSpPr>
            <p:nvPr/>
          </p:nvCxnSpPr>
          <p:spPr>
            <a:xfrm>
              <a:off x="9510507" y="3896583"/>
              <a:ext cx="143400" cy="14307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425" name="Shape 425"/>
            <p:cNvSpPr/>
            <p:nvPr/>
          </p:nvSpPr>
          <p:spPr>
            <a:xfrm>
              <a:off x="9424557" y="3724683"/>
              <a:ext cx="171900" cy="171900"/>
            </a:xfrm>
            <a:prstGeom prst="roundRect">
              <a:avLst>
                <a:gd name="adj" fmla="val 9219"/>
              </a:avLst>
            </a:prstGeom>
            <a:solidFill>
              <a:srgbClr val="7D58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Roboto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27" name="Shape 427"/>
            <p:cNvCxnSpPr>
              <a:endCxn id="428" idx="0"/>
            </p:cNvCxnSpPr>
            <p:nvPr/>
          </p:nvCxnSpPr>
          <p:spPr>
            <a:xfrm>
              <a:off x="9712735" y="2735883"/>
              <a:ext cx="0" cy="988800"/>
            </a:xfrm>
            <a:prstGeom prst="straightConnector1">
              <a:avLst/>
            </a:prstGeom>
            <a:noFill/>
            <a:ln w="9525" cap="flat" cmpd="sng">
              <a:solidFill>
                <a:srgbClr val="27C97B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429" name="Shape 429"/>
            <p:cNvCxnSpPr/>
            <p:nvPr/>
          </p:nvCxnSpPr>
          <p:spPr>
            <a:xfrm>
              <a:off x="9692670" y="3887678"/>
              <a:ext cx="1020300" cy="87510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428" name="Shape 428"/>
            <p:cNvSpPr/>
            <p:nvPr/>
          </p:nvSpPr>
          <p:spPr>
            <a:xfrm>
              <a:off x="9626785" y="3724683"/>
              <a:ext cx="171900" cy="171900"/>
            </a:xfrm>
            <a:prstGeom prst="roundRect">
              <a:avLst>
                <a:gd name="adj" fmla="val 9219"/>
              </a:avLst>
            </a:prstGeom>
            <a:solidFill>
              <a:srgbClr val="7D58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Roboto"/>
                <a:buNone/>
              </a:pPr>
              <a:r>
                <a:rPr lang="en-US" sz="19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9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0" name="Shape 430"/>
            <p:cNvSpPr txBox="1"/>
            <p:nvPr/>
          </p:nvSpPr>
          <p:spPr>
            <a:xfrm>
              <a:off x="3460154" y="3600952"/>
              <a:ext cx="2481211" cy="3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Roboto"/>
                <a:buNone/>
              </a:pPr>
              <a:r>
                <a:rPr lang="en-US" sz="1400" b="0" i="0" u="none" strike="noStrike" cap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Containerized microservices</a:t>
              </a:r>
              <a:br>
                <a:rPr lang="en-US" sz="1400" b="0" i="0" u="none" strike="noStrike" cap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400" b="0" i="1" u="none" strike="noStrike" cap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(your code)</a:t>
              </a:r>
              <a:endParaRPr sz="1400" b="0" i="1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31" name="Shape 431"/>
            <p:cNvSpPr txBox="1"/>
            <p:nvPr/>
          </p:nvSpPr>
          <p:spPr>
            <a:xfrm>
              <a:off x="3460154" y="4246531"/>
              <a:ext cx="2481211" cy="3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Roboto"/>
                <a:buNone/>
              </a:pPr>
              <a:r>
                <a:rPr lang="en-US" sz="1400" b="0" i="0" u="none" strike="noStrike" cap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Data services &amp; AI/ML tools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Roboto"/>
                <a:buNone/>
              </a:pPr>
              <a:r>
                <a:rPr lang="en-US" sz="1400" b="0" i="1" u="none" strike="noStrike" cap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(their code)</a:t>
              </a:r>
              <a:endParaRPr sz="1400" b="0" i="1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32" name="Shape 432"/>
            <p:cNvCxnSpPr/>
            <p:nvPr/>
          </p:nvCxnSpPr>
          <p:spPr>
            <a:xfrm>
              <a:off x="5892800" y="3835400"/>
              <a:ext cx="1474225" cy="7400"/>
            </a:xfrm>
            <a:prstGeom prst="straightConnector1">
              <a:avLst/>
            </a:prstGeom>
            <a:noFill/>
            <a:ln w="9525" cap="flat" cmpd="sng">
              <a:solidFill>
                <a:srgbClr val="7D58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433" name="Shape 433"/>
            <p:cNvGrpSpPr/>
            <p:nvPr/>
          </p:nvGrpSpPr>
          <p:grpSpPr>
            <a:xfrm>
              <a:off x="6500834" y="119200"/>
              <a:ext cx="3707764" cy="3021524"/>
              <a:chOff x="6196034" y="119200"/>
              <a:chExt cx="3707764" cy="3021524"/>
            </a:xfrm>
          </p:grpSpPr>
          <p:cxnSp>
            <p:nvCxnSpPr>
              <p:cNvPr id="434" name="Shape 434"/>
              <p:cNvCxnSpPr>
                <a:stCxn id="435" idx="3"/>
              </p:cNvCxnSpPr>
              <p:nvPr/>
            </p:nvCxnSpPr>
            <p:spPr>
              <a:xfrm>
                <a:off x="6196034" y="2108875"/>
                <a:ext cx="521100" cy="2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FB2B9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grpSp>
            <p:nvGrpSpPr>
              <p:cNvPr id="436" name="Shape 436"/>
              <p:cNvGrpSpPr/>
              <p:nvPr/>
            </p:nvGrpSpPr>
            <p:grpSpPr>
              <a:xfrm>
                <a:off x="6876274" y="119200"/>
                <a:ext cx="3027524" cy="3021524"/>
                <a:chOff x="4928729" y="89402"/>
                <a:chExt cx="2270700" cy="2266200"/>
              </a:xfrm>
            </p:grpSpPr>
            <p:sp>
              <p:nvSpPr>
                <p:cNvPr id="437" name="Shape 437"/>
                <p:cNvSpPr/>
                <p:nvPr/>
              </p:nvSpPr>
              <p:spPr>
                <a:xfrm>
                  <a:off x="4928729" y="89402"/>
                  <a:ext cx="2270700" cy="2266200"/>
                </a:xfrm>
                <a:prstGeom prst="ellipse">
                  <a:avLst/>
                </a:prstGeom>
                <a:solidFill>
                  <a:srgbClr val="27C97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438" name="Shape 438"/>
                <p:cNvSpPr txBox="1"/>
                <p:nvPr/>
              </p:nvSpPr>
              <p:spPr>
                <a:xfrm>
                  <a:off x="4930525" y="1193814"/>
                  <a:ext cx="2220300" cy="664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600"/>
                    <a:buFont typeface="Roboto"/>
                    <a:buNone/>
                  </a:pPr>
                  <a:r>
                    <a:rPr lang="en-US" sz="1600" b="0" i="0" u="none" strike="noStrike" cap="none">
                      <a:solidFill>
                        <a:srgbClr val="FFFFFF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18 Billion connected </a:t>
                  </a:r>
                  <a:br>
                    <a:rPr lang="en-US" sz="1600" b="0" i="0" u="none" strike="noStrike" cap="none">
                      <a:solidFill>
                        <a:srgbClr val="FFFFFF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</a:br>
                  <a:r>
                    <a:rPr lang="en-US" sz="1600" b="0" i="0" u="none" strike="noStrike" cap="none">
                      <a:solidFill>
                        <a:srgbClr val="FFFFFF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users &amp; devices</a:t>
                  </a:r>
                  <a:endParaRPr sz="1600" b="0" i="0" u="none" strike="noStrike" cap="none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sp>
          <p:nvSpPr>
            <p:cNvPr id="435" name="Shape 435"/>
            <p:cNvSpPr txBox="1"/>
            <p:nvPr/>
          </p:nvSpPr>
          <p:spPr>
            <a:xfrm>
              <a:off x="3473310" y="1942225"/>
              <a:ext cx="3027524" cy="33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Roboto"/>
                <a:buNone/>
              </a:pPr>
              <a:r>
                <a:rPr lang="en-US" sz="1400" b="0" i="0" u="none" strike="noStrike" cap="none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Always-connected users &amp; devices</a:t>
              </a:r>
              <a:endParaRPr sz="14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39" name="Shape 439"/>
            <p:cNvGrpSpPr/>
            <p:nvPr/>
          </p:nvGrpSpPr>
          <p:grpSpPr>
            <a:xfrm>
              <a:off x="3460154" y="4963100"/>
              <a:ext cx="1980515" cy="369600"/>
              <a:chOff x="3460154" y="4290775"/>
              <a:chExt cx="1980515" cy="369600"/>
            </a:xfrm>
          </p:grpSpPr>
          <p:sp>
            <p:nvSpPr>
              <p:cNvPr id="440" name="Shape 440"/>
              <p:cNvSpPr txBox="1"/>
              <p:nvPr/>
            </p:nvSpPr>
            <p:spPr>
              <a:xfrm>
                <a:off x="3460154" y="4290775"/>
                <a:ext cx="1942720" cy="3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D58FF"/>
                  </a:buClr>
                  <a:buSzPts val="1400"/>
                  <a:buFont typeface="Roboto"/>
                  <a:buNone/>
                </a:pPr>
                <a:r>
                  <a:rPr lang="en-US" sz="1400" b="0" i="0" u="none" strike="noStrike" cap="none">
                    <a:solidFill>
                      <a:srgbClr val="7D58FF"/>
                    </a:solidFill>
                    <a:latin typeface="Roboto"/>
                    <a:ea typeface="Roboto"/>
                    <a:cs typeface="Roboto"/>
                    <a:sym typeface="Roboto"/>
                  </a:rPr>
                  <a:t>Hybrid Cloud &amp; Edge</a:t>
                </a:r>
                <a:endParaRPr sz="1400" b="0" i="0" u="none" strike="noStrike" cap="none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cxnSp>
            <p:nvCxnSpPr>
              <p:cNvPr id="441" name="Shape 441"/>
              <p:cNvCxnSpPr/>
              <p:nvPr/>
            </p:nvCxnSpPr>
            <p:spPr>
              <a:xfrm>
                <a:off x="5266100" y="4481500"/>
                <a:ext cx="174569" cy="86186"/>
              </a:xfrm>
              <a:prstGeom prst="straightConnector1">
                <a:avLst/>
              </a:prstGeom>
              <a:noFill/>
              <a:ln w="9525" cap="flat" cmpd="sng">
                <a:solidFill>
                  <a:srgbClr val="7D58F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sp>
          <p:nvSpPr>
            <p:cNvPr id="442" name="Shape 442"/>
            <p:cNvSpPr/>
            <p:nvPr/>
          </p:nvSpPr>
          <p:spPr>
            <a:xfrm>
              <a:off x="9431125" y="4578176"/>
              <a:ext cx="1611000" cy="1607400"/>
            </a:xfrm>
            <a:prstGeom prst="ellipse">
              <a:avLst/>
            </a:prstGeom>
            <a:solidFill>
              <a:srgbClr val="7D58FF">
                <a:alpha val="11764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3" name="Shape 443"/>
            <p:cNvSpPr/>
            <p:nvPr/>
          </p:nvSpPr>
          <p:spPr>
            <a:xfrm>
              <a:off x="8008950" y="4969275"/>
              <a:ext cx="1505700" cy="1502400"/>
            </a:xfrm>
            <a:prstGeom prst="ellipse">
              <a:avLst/>
            </a:prstGeom>
            <a:solidFill>
              <a:srgbClr val="7D58FF">
                <a:alpha val="11764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4" name="Shape 444"/>
            <p:cNvSpPr/>
            <p:nvPr/>
          </p:nvSpPr>
          <p:spPr>
            <a:xfrm>
              <a:off x="8728500" y="6080150"/>
              <a:ext cx="1894200" cy="1890000"/>
            </a:xfrm>
            <a:prstGeom prst="ellipse">
              <a:avLst/>
            </a:prstGeom>
            <a:solidFill>
              <a:srgbClr val="7D58FF">
                <a:alpha val="11764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5" name="Shape 445"/>
            <p:cNvSpPr/>
            <p:nvPr/>
          </p:nvSpPr>
          <p:spPr>
            <a:xfrm>
              <a:off x="10708050" y="5491975"/>
              <a:ext cx="1433700" cy="1430700"/>
            </a:xfrm>
            <a:prstGeom prst="ellipse">
              <a:avLst/>
            </a:prstGeom>
            <a:solidFill>
              <a:srgbClr val="7D58FF">
                <a:alpha val="11764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46" name="Shape 446"/>
            <p:cNvCxnSpPr/>
            <p:nvPr/>
          </p:nvCxnSpPr>
          <p:spPr>
            <a:xfrm>
              <a:off x="5867400" y="4483100"/>
              <a:ext cx="553500" cy="333900"/>
            </a:xfrm>
            <a:prstGeom prst="straightConnector1">
              <a:avLst/>
            </a:prstGeom>
            <a:noFill/>
            <a:ln w="9525" cap="flat" cmpd="sng">
              <a:solidFill>
                <a:srgbClr val="7D58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447" name="Shape 447"/>
          <p:cNvGrpSpPr/>
          <p:nvPr/>
        </p:nvGrpSpPr>
        <p:grpSpPr>
          <a:xfrm>
            <a:off x="3765432" y="3577597"/>
            <a:ext cx="90796" cy="1796899"/>
            <a:chOff x="3765432" y="3577597"/>
            <a:chExt cx="90796" cy="1796899"/>
          </a:xfrm>
        </p:grpSpPr>
        <p:sp>
          <p:nvSpPr>
            <p:cNvPr id="448" name="Shape 448"/>
            <p:cNvSpPr/>
            <p:nvPr/>
          </p:nvSpPr>
          <p:spPr>
            <a:xfrm rot="5400000">
              <a:off x="3577794" y="3765235"/>
              <a:ext cx="466072" cy="90796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49" name="Shape 449"/>
            <p:cNvSpPr/>
            <p:nvPr/>
          </p:nvSpPr>
          <p:spPr>
            <a:xfrm rot="5400000">
              <a:off x="3577794" y="4430177"/>
              <a:ext cx="466072" cy="90796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50" name="Shape 450"/>
            <p:cNvSpPr/>
            <p:nvPr/>
          </p:nvSpPr>
          <p:spPr>
            <a:xfrm rot="5400000">
              <a:off x="3577794" y="5096062"/>
              <a:ext cx="466072" cy="90796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451" name="Shape 4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920" y="6487810"/>
            <a:ext cx="1790250" cy="2449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4AF14A-A536-1140-BF2F-894A158AF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53" name="Shape 453"/>
          <p:cNvSpPr txBox="1"/>
          <p:nvPr/>
        </p:nvSpPr>
        <p:spPr>
          <a:xfrm>
            <a:off x="1176685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54" name="Shape 454"/>
          <p:cNvGrpSpPr/>
          <p:nvPr/>
        </p:nvGrpSpPr>
        <p:grpSpPr>
          <a:xfrm>
            <a:off x="6889581" y="3838750"/>
            <a:ext cx="5558519" cy="2877425"/>
            <a:chOff x="6889581" y="3838750"/>
            <a:chExt cx="5558519" cy="2877425"/>
          </a:xfrm>
        </p:grpSpPr>
        <p:sp>
          <p:nvSpPr>
            <p:cNvPr id="455" name="Shape 455"/>
            <p:cNvSpPr txBox="1"/>
            <p:nvPr/>
          </p:nvSpPr>
          <p:spPr>
            <a:xfrm>
              <a:off x="10114706" y="5100075"/>
              <a:ext cx="13128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00"/>
                <a:buFont typeface="Roboto"/>
                <a:buNone/>
              </a:pPr>
              <a:r>
                <a:rPr lang="en-US" b="1" i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Transport</a:t>
              </a:r>
              <a:endParaRPr b="1" i="1">
                <a:solidFill>
                  <a:srgbClr val="9900FF"/>
                </a:solidFill>
              </a:endParaRPr>
            </a:p>
          </p:txBody>
        </p:sp>
        <p:sp>
          <p:nvSpPr>
            <p:cNvPr id="456" name="Shape 456"/>
            <p:cNvSpPr txBox="1"/>
            <p:nvPr/>
          </p:nvSpPr>
          <p:spPr>
            <a:xfrm>
              <a:off x="6889581" y="5356025"/>
              <a:ext cx="13128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i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Store</a:t>
              </a:r>
              <a:endParaRPr b="1" i="1">
                <a:solidFill>
                  <a:srgbClr val="9900FF"/>
                </a:solidFill>
              </a:endParaRPr>
            </a:p>
          </p:txBody>
        </p:sp>
        <p:sp>
          <p:nvSpPr>
            <p:cNvPr id="457" name="Shape 457"/>
            <p:cNvSpPr txBox="1"/>
            <p:nvPr/>
          </p:nvSpPr>
          <p:spPr>
            <a:xfrm>
              <a:off x="8685681" y="3838750"/>
              <a:ext cx="13128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i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Serve</a:t>
              </a:r>
              <a:endParaRPr b="1" i="1">
                <a:solidFill>
                  <a:srgbClr val="9900FF"/>
                </a:solidFill>
              </a:endParaRPr>
            </a:p>
          </p:txBody>
        </p:sp>
        <p:sp>
          <p:nvSpPr>
            <p:cNvPr id="458" name="Shape 458"/>
            <p:cNvSpPr txBox="1"/>
            <p:nvPr/>
          </p:nvSpPr>
          <p:spPr>
            <a:xfrm>
              <a:off x="8795875" y="5498775"/>
              <a:ext cx="13128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i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Analyze / Streaming</a:t>
              </a:r>
              <a:endParaRPr b="1" i="1">
                <a:solidFill>
                  <a:srgbClr val="9900FF"/>
                </a:solidFill>
              </a:endParaRPr>
            </a:p>
          </p:txBody>
        </p:sp>
        <p:sp>
          <p:nvSpPr>
            <p:cNvPr id="459" name="Shape 459"/>
            <p:cNvSpPr txBox="1"/>
            <p:nvPr/>
          </p:nvSpPr>
          <p:spPr>
            <a:xfrm>
              <a:off x="11135300" y="5938200"/>
              <a:ext cx="13128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i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Analyze</a:t>
              </a:r>
              <a:endParaRPr b="1" i="1">
                <a:solidFill>
                  <a:srgbClr val="9900FF"/>
                </a:solidFill>
              </a:endParaRPr>
            </a:p>
          </p:txBody>
        </p:sp>
        <p:sp>
          <p:nvSpPr>
            <p:cNvPr id="460" name="Shape 460"/>
            <p:cNvSpPr txBox="1"/>
            <p:nvPr/>
          </p:nvSpPr>
          <p:spPr>
            <a:xfrm>
              <a:off x="9646450" y="6278475"/>
              <a:ext cx="1312800" cy="43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i="1">
                  <a:solidFill>
                    <a:schemeClr val="accent1"/>
                  </a:solidFill>
                  <a:latin typeface="Roboto"/>
                  <a:ea typeface="Roboto"/>
                  <a:cs typeface="Roboto"/>
                  <a:sym typeface="Roboto"/>
                </a:rPr>
                <a:t>Analyze / ML</a:t>
              </a:r>
              <a:endParaRPr b="1" i="1">
                <a:solidFill>
                  <a:srgbClr val="9900FF"/>
                </a:solidFill>
              </a:endParaRPr>
            </a:p>
          </p:txBody>
        </p:sp>
      </p:grpSp>
      <p:sp>
        <p:nvSpPr>
          <p:cNvPr id="96" name="Shape 1578">
            <a:extLst>
              <a:ext uri="{FF2B5EF4-FFF2-40B4-BE49-F238E27FC236}">
                <a16:creationId xmlns:a16="http://schemas.microsoft.com/office/drawing/2014/main" id="{B7BDCEEB-FEAE-CD40-B175-7F6819160807}"/>
              </a:ext>
            </a:extLst>
          </p:cNvPr>
          <p:cNvSpPr txBox="1"/>
          <p:nvPr/>
        </p:nvSpPr>
        <p:spPr>
          <a:xfrm>
            <a:off x="458950" y="533400"/>
            <a:ext cx="60603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3000" dirty="0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rPr>
              <a:t>Modern Data-driven Applications</a:t>
            </a:r>
            <a:br>
              <a:rPr lang="en-US" sz="3000" dirty="0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000" dirty="0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rPr>
              <a:t>Power Customer-centric Services</a:t>
            </a:r>
          </a:p>
        </p:txBody>
      </p:sp>
    </p:spTree>
    <p:extLst>
      <p:ext uri="{BB962C8B-B14F-4D97-AF65-F5344CB8AC3E}">
        <p14:creationId xmlns:p14="http://schemas.microsoft.com/office/powerpoint/2010/main" val="250878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0" name="Shape 17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87202" cy="5652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848" descr="mesosphere-logo.png">
            <a:extLst>
              <a:ext uri="{FF2B5EF4-FFF2-40B4-BE49-F238E27FC236}">
                <a16:creationId xmlns:a16="http://schemas.microsoft.com/office/drawing/2014/main" id="{5D915BA9-4267-7049-B5D4-14A5E93CDA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246" y="6485760"/>
            <a:ext cx="1536000" cy="20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264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1" name="Shape 15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5425" y="381000"/>
            <a:ext cx="9202901" cy="572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848" descr="mesosphere-logo.png">
            <a:extLst>
              <a:ext uri="{FF2B5EF4-FFF2-40B4-BE49-F238E27FC236}">
                <a16:creationId xmlns:a16="http://schemas.microsoft.com/office/drawing/2014/main" id="{D0D32765-AE21-A04F-B2AB-A8A37F7D75C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246" y="6485760"/>
            <a:ext cx="1536000" cy="20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892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7" name="Shape 1987" descr="image-verizo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8" name="Shape 1988"/>
          <p:cNvSpPr txBox="1">
            <a:spLocks noGrp="1"/>
          </p:cNvSpPr>
          <p:nvPr>
            <p:ph type="body" idx="1"/>
          </p:nvPr>
        </p:nvSpPr>
        <p:spPr>
          <a:xfrm>
            <a:off x="1600770" y="609600"/>
            <a:ext cx="8990460" cy="5638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“We are building for the coming IoT market…if I build everything in a silo, I have no chance.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With Mesosphere DC/OS, I have one single contiguous cluster…to ingest data, store it and run all my apps as well, and that's a huge advantage.”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Larry Rau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Director Architecture &amp; Infrastructure, Verizon Labs</a:t>
            </a:r>
          </a:p>
        </p:txBody>
      </p:sp>
      <p:pic>
        <p:nvPicPr>
          <p:cNvPr id="1989" name="Shape 1989" descr="logo-verizon-invers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5684" y="5222351"/>
            <a:ext cx="1240702" cy="697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492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4" name="Shape 1994" descr="image-esri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5" name="Shape 1995"/>
          <p:cNvSpPr txBox="1">
            <a:spLocks noGrp="1"/>
          </p:cNvSpPr>
          <p:nvPr>
            <p:ph type="body" idx="1"/>
          </p:nvPr>
        </p:nvSpPr>
        <p:spPr>
          <a:xfrm>
            <a:off x="1600770" y="609600"/>
            <a:ext cx="8990460" cy="5638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“We’re running real time analytics and visualization of data from connected sensors. Before DC/OS we had no where near the scale we had today, from thousands of to millions of events per second.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Next, we’re doing predictive GIS.”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Adam Mollenkopf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Real Time Geospatial Information Systems Capability Lead</a:t>
            </a:r>
          </a:p>
        </p:txBody>
      </p:sp>
      <p:pic>
        <p:nvPicPr>
          <p:cNvPr id="1996" name="Shape 1996" descr="logo-esri-invers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5684" y="5196951"/>
            <a:ext cx="1240702" cy="697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595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Shape 1507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08" name="Shape 1508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273900" cy="8889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58FF"/>
              </a:buClr>
              <a:buFont typeface="Roboto"/>
              <a:buNone/>
            </a:pPr>
            <a:r>
              <a:rPr lang="en-US"/>
              <a:t>Why Mesosphere?</a:t>
            </a:r>
          </a:p>
        </p:txBody>
      </p:sp>
      <p:sp>
        <p:nvSpPr>
          <p:cNvPr id="1509" name="Shape 1509"/>
          <p:cNvSpPr txBox="1">
            <a:spLocks noGrp="1"/>
          </p:cNvSpPr>
          <p:nvPr>
            <p:ph type="body" idx="1"/>
          </p:nvPr>
        </p:nvSpPr>
        <p:spPr>
          <a:xfrm>
            <a:off x="6631220" y="2645825"/>
            <a:ext cx="4289400" cy="8127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Roboto"/>
              <a:buNone/>
            </a:pPr>
            <a:r>
              <a:rPr lang="en-US" sz="2400"/>
              <a:t>Experts in Distributed Systems</a:t>
            </a:r>
          </a:p>
        </p:txBody>
      </p:sp>
      <p:sp>
        <p:nvSpPr>
          <p:cNvPr id="1510" name="Shape 1510"/>
          <p:cNvSpPr txBox="1">
            <a:spLocks noGrp="1"/>
          </p:cNvSpPr>
          <p:nvPr>
            <p:ph type="body" idx="2"/>
          </p:nvPr>
        </p:nvSpPr>
        <p:spPr>
          <a:xfrm>
            <a:off x="1309150" y="2645825"/>
            <a:ext cx="4289400" cy="8127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Roboto"/>
              <a:buNone/>
            </a:pPr>
            <a:r>
              <a:rPr lang="en-US" sz="2400"/>
              <a:t>Unmatched DC/OS Platform</a:t>
            </a:r>
          </a:p>
        </p:txBody>
      </p:sp>
      <p:pic>
        <p:nvPicPr>
          <p:cNvPr id="1511" name="Shape 1511" descr="mesosphere-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6699" y="1539099"/>
            <a:ext cx="4458600" cy="6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Shape 1512"/>
          <p:cNvSpPr txBox="1">
            <a:spLocks noGrp="1"/>
          </p:cNvSpPr>
          <p:nvPr>
            <p:ph type="body" idx="2"/>
          </p:nvPr>
        </p:nvSpPr>
        <p:spPr>
          <a:xfrm>
            <a:off x="1309150" y="3486275"/>
            <a:ext cx="4289400" cy="26331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SzPts val="1800"/>
              <a:buChar char="•"/>
            </a:pPr>
            <a:r>
              <a:rPr lang="en-US"/>
              <a:t>“Datacenter or cloud as a computer” operating model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SzPts val="1800"/>
              <a:buChar char="•"/>
            </a:pPr>
            <a:r>
              <a:rPr lang="en-US"/>
              <a:t>Rich ecosystem of platform services, with hybrid cloud portability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SzPts val="1800"/>
              <a:buChar char="•"/>
            </a:pPr>
            <a:r>
              <a:rPr lang="en-US"/>
              <a:t>Automation to elastically run containers and data services together</a:t>
            </a:r>
          </a:p>
        </p:txBody>
      </p:sp>
      <p:sp>
        <p:nvSpPr>
          <p:cNvPr id="1513" name="Shape 1513"/>
          <p:cNvSpPr txBox="1">
            <a:spLocks noGrp="1"/>
          </p:cNvSpPr>
          <p:nvPr>
            <p:ph type="body" idx="2"/>
          </p:nvPr>
        </p:nvSpPr>
        <p:spPr>
          <a:xfrm>
            <a:off x="6631225" y="3486275"/>
            <a:ext cx="4289400" cy="26331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SzPts val="1800"/>
              <a:buChar char="•"/>
            </a:pPr>
            <a:r>
              <a:rPr lang="en-US"/>
              <a:t>Production experience on datacenter and cloud infrastructures</a:t>
            </a:r>
          </a:p>
          <a:p>
            <a:pPr marL="457200" lvl="0" indent="-342900" rtl="0">
              <a:spcBef>
                <a:spcPts val="0"/>
              </a:spcBef>
              <a:spcAft>
                <a:spcPts val="1000"/>
              </a:spcAft>
              <a:buSzPts val="1800"/>
              <a:buChar char="•"/>
            </a:pPr>
            <a:r>
              <a:rPr lang="en-US"/>
              <a:t>Training and professional services to get you to desired outcomes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SzPts val="1800"/>
              <a:buChar char="•"/>
            </a:pPr>
            <a:r>
              <a:rPr lang="en-US"/>
              <a:t>Ongoing mission-critical support of your applications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Shape 1524"/>
          <p:cNvSpPr/>
          <p:nvPr/>
        </p:nvSpPr>
        <p:spPr>
          <a:xfrm>
            <a:off x="2489200" y="5969000"/>
            <a:ext cx="7213600" cy="2741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Roboto"/>
              <a:buNone/>
            </a:pPr>
            <a:r>
              <a:rPr lang="en-US" sz="18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rPr>
              <a:t>Learn more at </a:t>
            </a:r>
            <a:r>
              <a:rPr lang="en-US" sz="1800" b="0" i="0" u="sng" strike="noStrike" cap="non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mesosphere.com</a:t>
            </a:r>
          </a:p>
        </p:txBody>
      </p:sp>
      <p:pic>
        <p:nvPicPr>
          <p:cNvPr id="1525" name="Shape 1525" descr="mesosphere-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4527" y="3062089"/>
            <a:ext cx="5422946" cy="73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Shape 1526" descr="gartner-log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28200" y="5509294"/>
            <a:ext cx="1859016" cy="733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Shape 1252"/>
          <p:cNvSpPr txBox="1">
            <a:spLocks noGrp="1"/>
          </p:cNvSpPr>
          <p:nvPr>
            <p:ph type="title"/>
          </p:nvPr>
        </p:nvSpPr>
        <p:spPr>
          <a:xfrm>
            <a:off x="477000" y="533400"/>
            <a:ext cx="9569100" cy="656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/>
              <a:t>Digital Transformation Challenges</a:t>
            </a:r>
          </a:p>
        </p:txBody>
      </p:sp>
      <p:grpSp>
        <p:nvGrpSpPr>
          <p:cNvPr id="1254" name="Shape 1254"/>
          <p:cNvGrpSpPr/>
          <p:nvPr/>
        </p:nvGrpSpPr>
        <p:grpSpPr>
          <a:xfrm>
            <a:off x="1982222" y="4324459"/>
            <a:ext cx="8448896" cy="1150500"/>
            <a:chOff x="1925079" y="3743438"/>
            <a:chExt cx="8448896" cy="1150500"/>
          </a:xfrm>
        </p:grpSpPr>
        <p:sp>
          <p:nvSpPr>
            <p:cNvPr id="1255" name="Shape 1255"/>
            <p:cNvSpPr/>
            <p:nvPr/>
          </p:nvSpPr>
          <p:spPr>
            <a:xfrm>
              <a:off x="1935825" y="3743438"/>
              <a:ext cx="856200" cy="1150500"/>
            </a:xfrm>
            <a:prstGeom prst="rect">
              <a:avLst/>
            </a:prstGeom>
            <a:solidFill>
              <a:srgbClr val="CCCCCC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6" name="Shape 1256"/>
            <p:cNvSpPr/>
            <p:nvPr/>
          </p:nvSpPr>
          <p:spPr>
            <a:xfrm>
              <a:off x="2796238" y="3743438"/>
              <a:ext cx="856200" cy="1150500"/>
            </a:xfrm>
            <a:prstGeom prst="rect">
              <a:avLst/>
            </a:prstGeom>
            <a:solidFill>
              <a:srgbClr val="CCCCCC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7" name="Shape 1257"/>
            <p:cNvSpPr/>
            <p:nvPr/>
          </p:nvSpPr>
          <p:spPr>
            <a:xfrm>
              <a:off x="3634650" y="3743438"/>
              <a:ext cx="856200" cy="1150500"/>
            </a:xfrm>
            <a:prstGeom prst="rect">
              <a:avLst/>
            </a:prstGeom>
            <a:solidFill>
              <a:srgbClr val="CCCCCC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8" name="Shape 1258"/>
            <p:cNvSpPr/>
            <p:nvPr/>
          </p:nvSpPr>
          <p:spPr>
            <a:xfrm>
              <a:off x="4495063" y="3743438"/>
              <a:ext cx="856200" cy="1150500"/>
            </a:xfrm>
            <a:prstGeom prst="rect">
              <a:avLst/>
            </a:prstGeom>
            <a:solidFill>
              <a:srgbClr val="CCCCCC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9" name="Shape 1259"/>
            <p:cNvSpPr/>
            <p:nvPr/>
          </p:nvSpPr>
          <p:spPr>
            <a:xfrm>
              <a:off x="5333475" y="3743438"/>
              <a:ext cx="856200" cy="1150500"/>
            </a:xfrm>
            <a:prstGeom prst="rect">
              <a:avLst/>
            </a:prstGeom>
            <a:solidFill>
              <a:srgbClr val="CCCCCC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1260" name="Shape 126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35140" y="4471453"/>
              <a:ext cx="456000" cy="27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1" name="Shape 12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96326" y="4471453"/>
              <a:ext cx="456000" cy="27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2" name="Shape 126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7513" y="4471453"/>
              <a:ext cx="456000" cy="27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3" name="Shape 126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18699" y="4471453"/>
              <a:ext cx="456000" cy="27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4" name="Shape 126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34385" y="4471453"/>
              <a:ext cx="456000" cy="271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5" name="Shape 1265"/>
            <p:cNvSpPr/>
            <p:nvPr/>
          </p:nvSpPr>
          <p:spPr>
            <a:xfrm flipH="1">
              <a:off x="3675087" y="3807379"/>
              <a:ext cx="773400" cy="522300"/>
            </a:xfrm>
            <a:prstGeom prst="rect">
              <a:avLst/>
            </a:prstGeom>
            <a:noFill/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35200" tIns="17600" rIns="35200" bIns="176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900" b="1">
                  <a:latin typeface="Source Sans Pro"/>
                  <a:ea typeface="Source Sans Pro"/>
                  <a:cs typeface="Source Sans Pro"/>
                  <a:sym typeface="Source Sans Pro"/>
                </a:rPr>
                <a:t>Data </a:t>
              </a:r>
              <a:r>
                <a:rPr lang="en-US" sz="900" b="1" i="0" u="none" strike="noStrike" cap="none">
                  <a:latin typeface="Source Sans Pro"/>
                  <a:ea typeface="Source Sans Pro"/>
                  <a:cs typeface="Source Sans Pro"/>
                  <a:sym typeface="Source Sans Pro"/>
                </a:rPr>
                <a:t> Analytics Cluster</a:t>
              </a:r>
            </a:p>
          </p:txBody>
        </p:sp>
        <p:sp>
          <p:nvSpPr>
            <p:cNvPr id="1266" name="Shape 1266"/>
            <p:cNvSpPr/>
            <p:nvPr/>
          </p:nvSpPr>
          <p:spPr>
            <a:xfrm flipH="1">
              <a:off x="4524744" y="3807379"/>
              <a:ext cx="773400" cy="522300"/>
            </a:xfrm>
            <a:prstGeom prst="rect">
              <a:avLst/>
            </a:prstGeom>
            <a:noFill/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35200" tIns="17600" rIns="35200" bIns="176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900" b="1" dirty="0">
                  <a:latin typeface="Source Sans Pro"/>
                  <a:ea typeface="Source Sans Pro"/>
                  <a:cs typeface="Source Sans Pro"/>
                  <a:sym typeface="Source Sans Pro"/>
                </a:rPr>
                <a:t>Message Queue Cluster</a:t>
              </a:r>
            </a:p>
          </p:txBody>
        </p:sp>
        <p:sp>
          <p:nvSpPr>
            <p:cNvPr id="1267" name="Shape 1267"/>
            <p:cNvSpPr/>
            <p:nvPr/>
          </p:nvSpPr>
          <p:spPr>
            <a:xfrm flipH="1">
              <a:off x="5377188" y="3807379"/>
              <a:ext cx="773400" cy="522300"/>
            </a:xfrm>
            <a:prstGeom prst="rect">
              <a:avLst/>
            </a:prstGeom>
            <a:noFill/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35200" tIns="17600" rIns="35200" bIns="176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900" b="1">
                  <a:latin typeface="Source Sans Pro"/>
                  <a:ea typeface="Source Sans Pro"/>
                  <a:cs typeface="Source Sans Pro"/>
                  <a:sym typeface="Source Sans Pro"/>
                </a:rPr>
                <a:t>Data Persistence Cluster</a:t>
              </a:r>
            </a:p>
          </p:txBody>
        </p:sp>
        <p:sp>
          <p:nvSpPr>
            <p:cNvPr id="1268" name="Shape 1268"/>
            <p:cNvSpPr/>
            <p:nvPr/>
          </p:nvSpPr>
          <p:spPr>
            <a:xfrm flipH="1">
              <a:off x="1925079" y="3804250"/>
              <a:ext cx="860225" cy="522300"/>
            </a:xfrm>
            <a:prstGeom prst="rect">
              <a:avLst/>
            </a:prstGeom>
            <a:noFill/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35200" tIns="17600" rIns="35200" bIns="176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dirty="0">
                  <a:latin typeface="Source Sans Pro"/>
                  <a:ea typeface="Source Sans Pro"/>
                  <a:cs typeface="Source Sans Pro"/>
                  <a:sym typeface="Source Sans Pro"/>
                </a:rPr>
                <a:t>Container Orchestration Cluster</a:t>
              </a:r>
            </a:p>
          </p:txBody>
        </p:sp>
        <p:sp>
          <p:nvSpPr>
            <p:cNvPr id="1269" name="Shape 1269"/>
            <p:cNvSpPr/>
            <p:nvPr/>
          </p:nvSpPr>
          <p:spPr>
            <a:xfrm flipH="1">
              <a:off x="2825784" y="3807379"/>
              <a:ext cx="773400" cy="522300"/>
            </a:xfrm>
            <a:prstGeom prst="rect">
              <a:avLst/>
            </a:prstGeom>
            <a:noFill/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35200" tIns="17600" rIns="35200" bIns="176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900" b="1">
                  <a:latin typeface="Source Sans Pro"/>
                  <a:ea typeface="Source Sans Pro"/>
                  <a:cs typeface="Source Sans Pro"/>
                  <a:sym typeface="Source Sans Pro"/>
                </a:rPr>
                <a:t>CI/CD </a:t>
              </a:r>
              <a:br>
                <a:rPr lang="en-US" sz="900" b="1">
                  <a:latin typeface="Source Sans Pro"/>
                  <a:ea typeface="Source Sans Pro"/>
                  <a:cs typeface="Source Sans Pro"/>
                  <a:sym typeface="Source Sans Pro"/>
                </a:rPr>
              </a:br>
              <a:r>
                <a:rPr lang="en-US" sz="900" b="1">
                  <a:latin typeface="Source Sans Pro"/>
                  <a:ea typeface="Source Sans Pro"/>
                  <a:cs typeface="Source Sans Pro"/>
                  <a:sym typeface="Source Sans Pro"/>
                </a:rPr>
                <a:t>Cluster</a:t>
              </a:r>
            </a:p>
          </p:txBody>
        </p:sp>
        <p:grpSp>
          <p:nvGrpSpPr>
            <p:cNvPr id="1270" name="Shape 1270"/>
            <p:cNvGrpSpPr/>
            <p:nvPr/>
          </p:nvGrpSpPr>
          <p:grpSpPr>
            <a:xfrm>
              <a:off x="7325075" y="3862475"/>
              <a:ext cx="3048900" cy="807525"/>
              <a:chOff x="7096475" y="5001625"/>
              <a:chExt cx="3048900" cy="807525"/>
            </a:xfrm>
          </p:grpSpPr>
          <p:sp>
            <p:nvSpPr>
              <p:cNvPr id="1271" name="Shape 1271"/>
              <p:cNvSpPr txBox="1"/>
              <p:nvPr/>
            </p:nvSpPr>
            <p:spPr>
              <a:xfrm>
                <a:off x="7096475" y="5001625"/>
                <a:ext cx="3048900" cy="4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latin typeface="Source Sans Pro"/>
                    <a:ea typeface="Source Sans Pro"/>
                    <a:cs typeface="Source Sans Pro"/>
                    <a:sym typeface="Source Sans Pro"/>
                  </a:rPr>
                  <a:t>High cost, low utilization</a:t>
                </a:r>
              </a:p>
            </p:txBody>
          </p:sp>
          <p:sp>
            <p:nvSpPr>
              <p:cNvPr id="1272" name="Shape 1272"/>
              <p:cNvSpPr txBox="1"/>
              <p:nvPr/>
            </p:nvSpPr>
            <p:spPr>
              <a:xfrm>
                <a:off x="7096475" y="5501050"/>
                <a:ext cx="3048900" cy="30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sz="1000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Cloud-native technologies are distributed systems that require dedicated clusters</a:t>
                </a:r>
              </a:p>
            </p:txBody>
          </p:sp>
        </p:grpSp>
        <p:pic>
          <p:nvPicPr>
            <p:cNvPr id="1273" name="Shape 127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48375" y="4039742"/>
              <a:ext cx="624300" cy="5736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A15C5D-BC2A-9D42-B8DA-D272C2AD114D}"/>
              </a:ext>
            </a:extLst>
          </p:cNvPr>
          <p:cNvGrpSpPr/>
          <p:nvPr/>
        </p:nvGrpSpPr>
        <p:grpSpPr>
          <a:xfrm>
            <a:off x="1787943" y="5584096"/>
            <a:ext cx="8643175" cy="1085250"/>
            <a:chOff x="1787943" y="5584096"/>
            <a:chExt cx="8643175" cy="1085250"/>
          </a:xfrm>
        </p:grpSpPr>
        <p:pic>
          <p:nvPicPr>
            <p:cNvPr id="1275" name="Shape 1275" descr="pasted-image.tiff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87943" y="5590389"/>
              <a:ext cx="491700" cy="6444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med" len="med"/>
              <a:tailEnd type="none" w="med" len="med"/>
            </a:ln>
          </p:spPr>
        </p:pic>
        <p:pic>
          <p:nvPicPr>
            <p:cNvPr id="1276" name="Shape 1276" descr="51k2CI8vwWL._SX379_BO1,204,203,200_.jpg"/>
            <p:cNvPicPr preferRelativeResize="0"/>
            <p:nvPr/>
          </p:nvPicPr>
          <p:blipFill rotWithShape="1">
            <a:blip r:embed="rId6">
              <a:alphaModFix/>
            </a:blip>
            <a:srcRect l="49" r="59"/>
            <a:stretch/>
          </p:blipFill>
          <p:spPr>
            <a:xfrm>
              <a:off x="3819948" y="5945014"/>
              <a:ext cx="491700" cy="6444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med" len="med"/>
              <a:tailEnd type="none" w="med" len="med"/>
            </a:ln>
          </p:spPr>
        </p:pic>
        <p:pic>
          <p:nvPicPr>
            <p:cNvPr id="1277" name="Shape 1277" descr="cat (3).gif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567001" y="5953564"/>
              <a:ext cx="491700" cy="6444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med" len="med"/>
              <a:tailEnd type="none" w="med" len="med"/>
            </a:ln>
          </p:spPr>
        </p:pic>
        <p:pic>
          <p:nvPicPr>
            <p:cNvPr id="1278" name="Shape 1278" descr="cat (6).gif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207287" y="5590389"/>
              <a:ext cx="491700" cy="6444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med" len="med"/>
              <a:tailEnd type="none" w="med" len="med"/>
            </a:ln>
          </p:spPr>
        </p:pic>
        <p:pic>
          <p:nvPicPr>
            <p:cNvPr id="1279" name="Shape 127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072020" y="5943022"/>
              <a:ext cx="491437" cy="656424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280" name="Shape 128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383320" y="5590389"/>
              <a:ext cx="491436" cy="645752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281" name="Shape 128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030606" y="5590389"/>
              <a:ext cx="491445" cy="643122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med" len="med"/>
              <a:tailEnd type="none" w="med" len="med"/>
            </a:ln>
          </p:spPr>
        </p:pic>
        <p:pic>
          <p:nvPicPr>
            <p:cNvPr id="1282" name="Shape 1282" descr="book-cover.png"/>
            <p:cNvPicPr preferRelativeResize="0"/>
            <p:nvPr/>
          </p:nvPicPr>
          <p:blipFill rotWithShape="1">
            <a:blip r:embed="rId12">
              <a:alphaModFix/>
            </a:blip>
            <a:srcRect t="69" b="59"/>
            <a:stretch/>
          </p:blipFill>
          <p:spPr>
            <a:xfrm>
              <a:off x="5688724" y="5584096"/>
              <a:ext cx="501900" cy="6582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med" len="med"/>
              <a:tailEnd type="none" w="med" len="med"/>
            </a:ln>
          </p:spPr>
        </p:pic>
        <p:pic>
          <p:nvPicPr>
            <p:cNvPr id="1283" name="Shape 1283" descr="cat (1).gif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064044" y="5945034"/>
              <a:ext cx="491700" cy="6444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med" len="med"/>
              <a:tailEnd type="none" w="med" len="med"/>
            </a:ln>
          </p:spPr>
        </p:pic>
        <p:pic>
          <p:nvPicPr>
            <p:cNvPr id="1284" name="Shape 1284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4885852" y="5590389"/>
              <a:ext cx="502050" cy="662936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285" name="Shape 1285" descr="cat (2).gif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714828" y="5945014"/>
              <a:ext cx="491700" cy="6444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"/>
              <a:headEnd type="none" w="med" len="med"/>
              <a:tailEnd type="none" w="med" len="med"/>
            </a:ln>
          </p:spPr>
        </p:pic>
        <p:grpSp>
          <p:nvGrpSpPr>
            <p:cNvPr id="1286" name="Shape 1286"/>
            <p:cNvGrpSpPr/>
            <p:nvPr/>
          </p:nvGrpSpPr>
          <p:grpSpPr>
            <a:xfrm>
              <a:off x="7382218" y="5605221"/>
              <a:ext cx="3048900" cy="1064125"/>
              <a:chOff x="7096475" y="3159500"/>
              <a:chExt cx="3048900" cy="1064125"/>
            </a:xfrm>
          </p:grpSpPr>
          <p:sp>
            <p:nvSpPr>
              <p:cNvPr id="1287" name="Shape 1287"/>
              <p:cNvSpPr txBox="1"/>
              <p:nvPr/>
            </p:nvSpPr>
            <p:spPr>
              <a:xfrm>
                <a:off x="7096475" y="3159500"/>
                <a:ext cx="3048900" cy="4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sz="2000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Significant training &amp; </a:t>
                </a:r>
                <a:br>
                  <a:rPr lang="en-US" sz="2000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US" sz="2000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skills development </a:t>
                </a:r>
              </a:p>
            </p:txBody>
          </p:sp>
          <p:sp>
            <p:nvSpPr>
              <p:cNvPr id="1288" name="Shape 1288"/>
              <p:cNvSpPr txBox="1"/>
              <p:nvPr/>
            </p:nvSpPr>
            <p:spPr>
              <a:xfrm>
                <a:off x="7096475" y="3865725"/>
                <a:ext cx="3048900" cy="35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-69850" rtl="0">
                  <a:spcBef>
                    <a:spcPts val="0"/>
                  </a:spcBef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1000" dirty="0">
                    <a:solidFill>
                      <a:schemeClr val="dk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Complex IT projects to run containers and data services; developed talent poached by competitors</a:t>
                </a:r>
              </a:p>
            </p:txBody>
          </p:sp>
        </p:grpSp>
        <p:pic>
          <p:nvPicPr>
            <p:cNvPr id="1289" name="Shape 1289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6630868" y="5745721"/>
              <a:ext cx="573600" cy="573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91" name="Shape 1291"/>
          <p:cNvGrpSpPr/>
          <p:nvPr/>
        </p:nvGrpSpPr>
        <p:grpSpPr>
          <a:xfrm>
            <a:off x="1897268" y="3125146"/>
            <a:ext cx="8521975" cy="1036125"/>
            <a:chOff x="1852000" y="2532250"/>
            <a:chExt cx="8521975" cy="1036125"/>
          </a:xfrm>
        </p:grpSpPr>
        <p:grpSp>
          <p:nvGrpSpPr>
            <p:cNvPr id="1292" name="Shape 1292"/>
            <p:cNvGrpSpPr/>
            <p:nvPr/>
          </p:nvGrpSpPr>
          <p:grpSpPr>
            <a:xfrm>
              <a:off x="1852000" y="2532250"/>
              <a:ext cx="8521975" cy="1036125"/>
              <a:chOff x="1852000" y="2837050"/>
              <a:chExt cx="8521975" cy="1036125"/>
            </a:xfrm>
          </p:grpSpPr>
          <p:sp>
            <p:nvSpPr>
              <p:cNvPr id="1293" name="Shape 1293"/>
              <p:cNvSpPr/>
              <p:nvPr/>
            </p:nvSpPr>
            <p:spPr>
              <a:xfrm rot="16200000">
                <a:off x="2751525" y="2533950"/>
                <a:ext cx="91500" cy="1521300"/>
              </a:xfrm>
              <a:prstGeom prst="rightBrace">
                <a:avLst>
                  <a:gd name="adj1" fmla="val 0"/>
                  <a:gd name="adj2" fmla="val 50000"/>
                </a:avLst>
              </a:prstGeom>
              <a:noFill/>
              <a:ln w="9525" cap="flat" cmpd="sng">
                <a:solidFill>
                  <a:srgbClr val="B7B7B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pic>
            <p:nvPicPr>
              <p:cNvPr id="1294" name="Shape 1294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2212852" y="3395093"/>
                <a:ext cx="295022" cy="271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5" name="Shape 1295"/>
              <p:cNvPicPr preferRelativeResize="0"/>
              <p:nvPr/>
            </p:nvPicPr>
            <p:blipFill>
              <a:blip r:embed="rId18">
                <a:alphaModFix/>
              </a:blip>
              <a:stretch>
                <a:fillRect/>
              </a:stretch>
            </p:blipFill>
            <p:spPr>
              <a:xfrm>
                <a:off x="3064400" y="3401060"/>
                <a:ext cx="295000" cy="3030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6" name="Shape 1296"/>
              <p:cNvPicPr preferRelativeResize="0"/>
              <p:nvPr/>
            </p:nvPicPr>
            <p:blipFill>
              <a:blip r:embed="rId19">
                <a:alphaModFix/>
              </a:blip>
              <a:stretch>
                <a:fillRect/>
              </a:stretch>
            </p:blipFill>
            <p:spPr>
              <a:xfrm>
                <a:off x="3915925" y="3387551"/>
                <a:ext cx="337600" cy="2862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7" name="Shape 1297"/>
              <p:cNvPicPr preferRelativeResize="0"/>
              <p:nvPr/>
            </p:nvPicPr>
            <p:blipFill>
              <a:blip r:embed="rId20">
                <a:alphaModFix/>
              </a:blip>
              <a:stretch>
                <a:fillRect/>
              </a:stretch>
            </p:blipFill>
            <p:spPr>
              <a:xfrm>
                <a:off x="5555325" y="3395093"/>
                <a:ext cx="424121" cy="271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98" name="Shape 1298"/>
              <p:cNvPicPr preferRelativeResize="0"/>
              <p:nvPr/>
            </p:nvPicPr>
            <p:blipFill>
              <a:blip r:embed="rId21">
                <a:alphaModFix/>
              </a:blip>
              <a:stretch>
                <a:fillRect/>
              </a:stretch>
            </p:blipFill>
            <p:spPr>
              <a:xfrm>
                <a:off x="4792113" y="3357293"/>
                <a:ext cx="224657" cy="346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99" name="Shape 1299"/>
              <p:cNvSpPr txBox="1"/>
              <p:nvPr/>
            </p:nvSpPr>
            <p:spPr>
              <a:xfrm>
                <a:off x="1852000" y="2936325"/>
                <a:ext cx="1971900" cy="28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buNone/>
                </a:pPr>
                <a:r>
                  <a:rPr lang="en-US" sz="1200" dirty="0">
                    <a:latin typeface="Roboto"/>
                    <a:ea typeface="Roboto"/>
                    <a:cs typeface="Roboto"/>
                    <a:sym typeface="Roboto"/>
                  </a:rPr>
                  <a:t>Container Orchestration</a:t>
                </a:r>
              </a:p>
            </p:txBody>
          </p:sp>
          <p:sp>
            <p:nvSpPr>
              <p:cNvPr id="1300" name="Shape 1300"/>
              <p:cNvSpPr txBox="1"/>
              <p:nvPr/>
            </p:nvSpPr>
            <p:spPr>
              <a:xfrm>
                <a:off x="7325075" y="2837050"/>
                <a:ext cx="3048900" cy="4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sz="2000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Applications need the latest technology</a:t>
                </a:r>
              </a:p>
            </p:txBody>
          </p:sp>
          <p:sp>
            <p:nvSpPr>
              <p:cNvPr id="1301" name="Shape 1301"/>
              <p:cNvSpPr txBox="1"/>
              <p:nvPr/>
            </p:nvSpPr>
            <p:spPr>
              <a:xfrm>
                <a:off x="7325075" y="3565075"/>
                <a:ext cx="3048900" cy="308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sz="1000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Container orchestration, data services, machine learning/AI tools, &amp; CI/CD toolchains</a:t>
                </a:r>
              </a:p>
            </p:txBody>
          </p:sp>
          <p:pic>
            <p:nvPicPr>
              <p:cNvPr id="1302" name="Shape 1302"/>
              <p:cNvPicPr preferRelativeResize="0"/>
              <p:nvPr/>
            </p:nvPicPr>
            <p:blipFill>
              <a:blip r:embed="rId22">
                <a:alphaModFix/>
              </a:blip>
              <a:stretch>
                <a:fillRect/>
              </a:stretch>
            </p:blipFill>
            <p:spPr>
              <a:xfrm>
                <a:off x="6548375" y="3121930"/>
                <a:ext cx="624300" cy="624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03" name="Shape 1303"/>
            <p:cNvSpPr txBox="1"/>
            <p:nvPr/>
          </p:nvSpPr>
          <p:spPr>
            <a:xfrm>
              <a:off x="3980025" y="2631525"/>
              <a:ext cx="1971900" cy="286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buNone/>
              </a:pPr>
              <a:r>
                <a:rPr lang="en-US" sz="1200">
                  <a:latin typeface="Roboto"/>
                  <a:ea typeface="Roboto"/>
                  <a:cs typeface="Roboto"/>
                  <a:sym typeface="Roboto"/>
                </a:rPr>
                <a:t>Data Services</a:t>
              </a:r>
            </a:p>
          </p:txBody>
        </p:sp>
        <p:sp>
          <p:nvSpPr>
            <p:cNvPr id="1304" name="Shape 1304"/>
            <p:cNvSpPr/>
            <p:nvPr/>
          </p:nvSpPr>
          <p:spPr>
            <a:xfrm rot="16200000">
              <a:off x="4876625" y="1887600"/>
              <a:ext cx="91500" cy="2204400"/>
            </a:xfrm>
            <a:prstGeom prst="rightBrace">
              <a:avLst>
                <a:gd name="adj1" fmla="val 0"/>
                <a:gd name="adj2" fmla="val 50000"/>
              </a:avLst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81" name="Shape 1215" descr="mesosphere-logo.png">
            <a:extLst>
              <a:ext uri="{FF2B5EF4-FFF2-40B4-BE49-F238E27FC236}">
                <a16:creationId xmlns:a16="http://schemas.microsoft.com/office/drawing/2014/main" id="{B49970FF-3F73-A44C-B70D-14A024E7BED9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34246" y="6485760"/>
            <a:ext cx="1536000" cy="20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A4748A7-145F-C948-9673-093D73EF59A1}"/>
              </a:ext>
            </a:extLst>
          </p:cNvPr>
          <p:cNvGrpSpPr/>
          <p:nvPr/>
        </p:nvGrpSpPr>
        <p:grpSpPr>
          <a:xfrm>
            <a:off x="1282536" y="836356"/>
            <a:ext cx="10248404" cy="2452556"/>
            <a:chOff x="1282536" y="836356"/>
            <a:chExt cx="10248404" cy="245255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7BC30B-53B7-7044-B0C8-A2F59881E98B}"/>
                </a:ext>
              </a:extLst>
            </p:cNvPr>
            <p:cNvGrpSpPr/>
            <p:nvPr/>
          </p:nvGrpSpPr>
          <p:grpSpPr>
            <a:xfrm>
              <a:off x="2152331" y="1411557"/>
              <a:ext cx="9163369" cy="1513451"/>
              <a:chOff x="2152331" y="1411557"/>
              <a:chExt cx="9163369" cy="1513451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8E89D9CD-B6EC-B54F-8580-EF274F344C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2283" y="2186256"/>
                <a:ext cx="540572" cy="304833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3542BFFC-1196-6C42-917F-24094346A3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990" y="2025665"/>
                <a:ext cx="537317" cy="643018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EDD19EE5-B7AB-2B4D-AD8A-528BF83BC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3799" y="2023377"/>
                <a:ext cx="530056" cy="636067"/>
              </a:xfrm>
              <a:prstGeom prst="rect">
                <a:avLst/>
              </a:prstGeom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54385205-A8C7-A045-9C6C-5BFABA30E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0966" y="2020547"/>
                <a:ext cx="537317" cy="644780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755582BA-BDEB-5A4D-9FB3-B510E2A95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7001" y="2020547"/>
                <a:ext cx="543466" cy="601994"/>
              </a:xfrm>
              <a:prstGeom prst="rect">
                <a:avLst/>
              </a:prstGeom>
            </p:spPr>
          </p:pic>
          <p:sp>
            <p:nvSpPr>
              <p:cNvPr id="88" name="Shape 1287">
                <a:extLst>
                  <a:ext uri="{FF2B5EF4-FFF2-40B4-BE49-F238E27FC236}">
                    <a16:creationId xmlns:a16="http://schemas.microsoft.com/office/drawing/2014/main" id="{367F1248-AF09-BF40-BAF8-1A3AA925105A}"/>
                  </a:ext>
                </a:extLst>
              </p:cNvPr>
              <p:cNvSpPr txBox="1"/>
              <p:nvPr/>
            </p:nvSpPr>
            <p:spPr>
              <a:xfrm>
                <a:off x="7411984" y="1449944"/>
                <a:ext cx="3903716" cy="4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sz="2000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Locked to a cloud provider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1233809-6DBF-1C46-A33B-FD689CE9B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601532" y="1411557"/>
                <a:ext cx="656912" cy="656912"/>
              </a:xfrm>
              <a:prstGeom prst="rect">
                <a:avLst/>
              </a:prstGeom>
            </p:spPr>
          </p:pic>
          <p:pic>
            <p:nvPicPr>
              <p:cNvPr id="94" name="Shape 1273">
                <a:extLst>
                  <a:ext uri="{FF2B5EF4-FFF2-40B4-BE49-F238E27FC236}">
                    <a16:creationId xmlns:a16="http://schemas.microsoft.com/office/drawing/2014/main" id="{006C35DF-3CB7-1049-A8DE-597FFBA7E09F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634144" y="2351401"/>
                <a:ext cx="624300" cy="57360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5" name="Shape 1287">
                <a:extLst>
                  <a:ext uri="{FF2B5EF4-FFF2-40B4-BE49-F238E27FC236}">
                    <a16:creationId xmlns:a16="http://schemas.microsoft.com/office/drawing/2014/main" id="{E9EEDA7F-DE5E-904A-AC72-C497CA2B18F2}"/>
                  </a:ext>
                </a:extLst>
              </p:cNvPr>
              <p:cNvSpPr txBox="1"/>
              <p:nvPr/>
            </p:nvSpPr>
            <p:spPr>
              <a:xfrm>
                <a:off x="7411984" y="2295138"/>
                <a:ext cx="3903716" cy="48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en-US" sz="2000" dirty="0">
                    <a:latin typeface="Source Sans Pro"/>
                    <a:ea typeface="Source Sans Pro"/>
                    <a:cs typeface="Source Sans Pro"/>
                    <a:sym typeface="Source Sans Pro"/>
                  </a:rPr>
                  <a:t>Expensive services</a:t>
                </a:r>
              </a:p>
            </p:txBody>
          </p:sp>
          <p:sp>
            <p:nvSpPr>
              <p:cNvPr id="96" name="Shape 1299">
                <a:extLst>
                  <a:ext uri="{FF2B5EF4-FFF2-40B4-BE49-F238E27FC236}">
                    <a16:creationId xmlns:a16="http://schemas.microsoft.com/office/drawing/2014/main" id="{97F1B807-FADC-244C-B1A3-EC153DD6E018}"/>
                  </a:ext>
                </a:extLst>
              </p:cNvPr>
              <p:cNvSpPr txBox="1"/>
              <p:nvPr/>
            </p:nvSpPr>
            <p:spPr>
              <a:xfrm>
                <a:off x="2152331" y="1624601"/>
                <a:ext cx="606531" cy="28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buNone/>
                </a:pPr>
                <a:r>
                  <a:rPr lang="en-US" sz="1200" dirty="0">
                    <a:latin typeface="Roboto"/>
                    <a:ea typeface="Roboto"/>
                    <a:cs typeface="Roboto"/>
                    <a:sym typeface="Roboto"/>
                  </a:rPr>
                  <a:t>ECS</a:t>
                </a:r>
              </a:p>
            </p:txBody>
          </p:sp>
          <p:sp>
            <p:nvSpPr>
              <p:cNvPr id="97" name="Shape 1299">
                <a:extLst>
                  <a:ext uri="{FF2B5EF4-FFF2-40B4-BE49-F238E27FC236}">
                    <a16:creationId xmlns:a16="http://schemas.microsoft.com/office/drawing/2014/main" id="{F0DC4544-309B-814F-BC7A-9FB7D715DCD7}"/>
                  </a:ext>
                </a:extLst>
              </p:cNvPr>
              <p:cNvSpPr txBox="1"/>
              <p:nvPr/>
            </p:nvSpPr>
            <p:spPr>
              <a:xfrm>
                <a:off x="5368212" y="1627650"/>
                <a:ext cx="980087" cy="28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buNone/>
                </a:pPr>
                <a:r>
                  <a:rPr lang="en-US" sz="1200" dirty="0" err="1">
                    <a:latin typeface="Roboto"/>
                    <a:ea typeface="Roboto"/>
                    <a:cs typeface="Roboto"/>
                    <a:sym typeface="Roboto"/>
                  </a:rPr>
                  <a:t>DynamoDB</a:t>
                </a:r>
                <a:endParaRPr lang="en-US" sz="1200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8" name="Shape 1299">
                <a:extLst>
                  <a:ext uri="{FF2B5EF4-FFF2-40B4-BE49-F238E27FC236}">
                    <a16:creationId xmlns:a16="http://schemas.microsoft.com/office/drawing/2014/main" id="{3AFACAAD-91A4-D44F-83DE-1C78B532BA18}"/>
                  </a:ext>
                </a:extLst>
              </p:cNvPr>
              <p:cNvSpPr txBox="1"/>
              <p:nvPr/>
            </p:nvSpPr>
            <p:spPr>
              <a:xfrm>
                <a:off x="4501069" y="1627650"/>
                <a:ext cx="980087" cy="28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buNone/>
                </a:pPr>
                <a:r>
                  <a:rPr lang="en-US" sz="1200" dirty="0">
                    <a:latin typeface="Roboto"/>
                    <a:ea typeface="Roboto"/>
                    <a:cs typeface="Roboto"/>
                    <a:sym typeface="Roboto"/>
                  </a:rPr>
                  <a:t>Kinesis</a:t>
                </a:r>
              </a:p>
            </p:txBody>
          </p:sp>
          <p:sp>
            <p:nvSpPr>
              <p:cNvPr id="99" name="Shape 1299">
                <a:extLst>
                  <a:ext uri="{FF2B5EF4-FFF2-40B4-BE49-F238E27FC236}">
                    <a16:creationId xmlns:a16="http://schemas.microsoft.com/office/drawing/2014/main" id="{FB96BF77-C11D-FB4B-B0FE-2464CBA4A531}"/>
                  </a:ext>
                </a:extLst>
              </p:cNvPr>
              <p:cNvSpPr txBox="1"/>
              <p:nvPr/>
            </p:nvSpPr>
            <p:spPr>
              <a:xfrm>
                <a:off x="3632977" y="1627096"/>
                <a:ext cx="980087" cy="28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buNone/>
                </a:pPr>
                <a:r>
                  <a:rPr lang="en-US" sz="1200" dirty="0">
                    <a:latin typeface="Roboto"/>
                    <a:ea typeface="Roboto"/>
                    <a:cs typeface="Roboto"/>
                    <a:sym typeface="Roboto"/>
                  </a:rPr>
                  <a:t>EMR</a:t>
                </a:r>
              </a:p>
            </p:txBody>
          </p:sp>
          <p:sp>
            <p:nvSpPr>
              <p:cNvPr id="100" name="Shape 1299">
                <a:extLst>
                  <a:ext uri="{FF2B5EF4-FFF2-40B4-BE49-F238E27FC236}">
                    <a16:creationId xmlns:a16="http://schemas.microsoft.com/office/drawing/2014/main" id="{7F257783-E8AF-444C-A69A-017DDF147519}"/>
                  </a:ext>
                </a:extLst>
              </p:cNvPr>
              <p:cNvSpPr txBox="1"/>
              <p:nvPr/>
            </p:nvSpPr>
            <p:spPr>
              <a:xfrm>
                <a:off x="2760475" y="1624035"/>
                <a:ext cx="1094806" cy="28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buNone/>
                </a:pPr>
                <a:r>
                  <a:rPr lang="en-US" sz="1200" dirty="0" err="1">
                    <a:latin typeface="Roboto"/>
                    <a:ea typeface="Roboto"/>
                    <a:cs typeface="Roboto"/>
                    <a:sym typeface="Roboto"/>
                  </a:rPr>
                  <a:t>CodePipeline</a:t>
                </a:r>
                <a:endParaRPr lang="en-US" sz="1200" dirty="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2D83B4-CD28-B04D-B647-1831AA92A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282536" y="836356"/>
              <a:ext cx="10248404" cy="2452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325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Shape 465"/>
          <p:cNvGrpSpPr/>
          <p:nvPr/>
        </p:nvGrpSpPr>
        <p:grpSpPr>
          <a:xfrm>
            <a:off x="648646" y="2862325"/>
            <a:ext cx="6322638" cy="1305600"/>
            <a:chOff x="953475" y="2862325"/>
            <a:chExt cx="5267109" cy="1305600"/>
          </a:xfrm>
        </p:grpSpPr>
        <p:sp>
          <p:nvSpPr>
            <p:cNvPr id="466" name="Shape 466"/>
            <p:cNvSpPr/>
            <p:nvPr/>
          </p:nvSpPr>
          <p:spPr>
            <a:xfrm>
              <a:off x="953475" y="2862325"/>
              <a:ext cx="1238100" cy="13056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88900" dist="38100" dir="5400000" rotWithShape="0">
                <a:srgbClr val="000000">
                  <a:alpha val="14509"/>
                </a:srgbClr>
              </a:outerShdw>
            </a:effectLst>
          </p:spPr>
          <p:txBody>
            <a:bodyPr spcFirstLastPara="1" wrap="square" lIns="101600" tIns="101600" rIns="101600" bIns="1016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400"/>
                <a:buFont typeface="Roboto"/>
                <a:buNone/>
              </a:pPr>
              <a:r>
                <a:rPr lang="en-US" sz="1600" b="1" i="0" u="none" strike="noStrike" cap="none">
                  <a:solidFill>
                    <a:srgbClr val="7D58FF"/>
                  </a:solidFill>
                  <a:latin typeface="Roboto"/>
                  <a:ea typeface="Roboto"/>
                  <a:cs typeface="Roboto"/>
                  <a:sym typeface="Roboto"/>
                </a:rPr>
                <a:t>Transport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endParaRPr sz="1000" b="0" i="1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endParaRPr sz="1000" b="0" i="1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endParaRPr sz="1000" b="0" i="1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endParaRPr sz="1000" b="0" i="1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r>
                <a:rPr lang="en-US" sz="1000" b="0" i="1" u="none" strike="noStrike" cap="none">
                  <a:solidFill>
                    <a:srgbClr val="7F7F7F"/>
                  </a:solidFill>
                  <a:latin typeface="Roboto"/>
                  <a:ea typeface="Roboto"/>
                  <a:cs typeface="Roboto"/>
                  <a:sym typeface="Roboto"/>
                </a:rPr>
                <a:t>Message Queue</a:t>
              </a:r>
              <a:endParaRPr sz="1000" b="0" i="1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7" name="Shape 467"/>
            <p:cNvSpPr/>
            <p:nvPr/>
          </p:nvSpPr>
          <p:spPr>
            <a:xfrm>
              <a:off x="2296478" y="2862325"/>
              <a:ext cx="1238100" cy="13056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88900" dist="38100" dir="5400000" rotWithShape="0">
                <a:srgbClr val="000000">
                  <a:alpha val="14509"/>
                </a:srgbClr>
              </a:outerShdw>
            </a:effectLst>
          </p:spPr>
          <p:txBody>
            <a:bodyPr spcFirstLastPara="1" wrap="square" lIns="101600" tIns="101600" rIns="101600" bIns="1016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400"/>
                <a:buFont typeface="Roboto"/>
                <a:buNone/>
              </a:pPr>
              <a:r>
                <a:rPr lang="en-US" sz="1600" b="1" i="0" u="none" strike="noStrike" cap="none">
                  <a:solidFill>
                    <a:srgbClr val="7D58FF"/>
                  </a:solidFill>
                  <a:latin typeface="Roboto"/>
                  <a:ea typeface="Roboto"/>
                  <a:cs typeface="Roboto"/>
                  <a:sym typeface="Roboto"/>
                </a:rPr>
                <a:t>Store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endParaRPr sz="1000" b="0" i="1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endParaRPr sz="1000" b="0" i="1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endParaRPr sz="1000" b="0" i="1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endParaRPr sz="1000" b="0" i="1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r>
                <a:rPr lang="en-US" sz="1000" b="0" i="1" u="none" strike="noStrike" cap="none">
                  <a:solidFill>
                    <a:srgbClr val="7F7F7F"/>
                  </a:solidFill>
                  <a:latin typeface="Roboto"/>
                  <a:ea typeface="Roboto"/>
                  <a:cs typeface="Roboto"/>
                  <a:sym typeface="Roboto"/>
                </a:rPr>
                <a:t>Distributed Database</a:t>
              </a:r>
              <a:endParaRPr sz="1000" b="0" i="1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8" name="Shape 468"/>
            <p:cNvSpPr/>
            <p:nvPr/>
          </p:nvSpPr>
          <p:spPr>
            <a:xfrm>
              <a:off x="3639481" y="2862325"/>
              <a:ext cx="1238100" cy="13056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88900" dist="38100" dir="5400000" rotWithShape="0">
                <a:srgbClr val="000000">
                  <a:alpha val="14509"/>
                </a:srgbClr>
              </a:outerShdw>
            </a:effectLst>
          </p:spPr>
          <p:txBody>
            <a:bodyPr spcFirstLastPara="1" wrap="square" lIns="101600" tIns="101600" rIns="101600" bIns="1016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400"/>
                <a:buFont typeface="Roboto"/>
                <a:buNone/>
              </a:pPr>
              <a:r>
                <a:rPr lang="en-US" sz="1600" b="1" i="0" u="none" strike="noStrike" cap="none">
                  <a:solidFill>
                    <a:srgbClr val="7D58FF"/>
                  </a:solidFill>
                  <a:latin typeface="Roboto"/>
                  <a:ea typeface="Roboto"/>
                  <a:cs typeface="Roboto"/>
                  <a:sym typeface="Roboto"/>
                </a:rPr>
                <a:t>Analyze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endParaRPr sz="1000" b="0" i="1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endParaRPr sz="1000" b="0" i="1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endParaRPr sz="1000" b="0" i="1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endParaRPr sz="1000" b="0" i="1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r>
                <a:rPr lang="en-US" sz="1000" b="0" i="1" u="none" strike="noStrike" cap="none">
                  <a:solidFill>
                    <a:srgbClr val="7F7F7F"/>
                  </a:solidFill>
                  <a:latin typeface="Roboto"/>
                  <a:ea typeface="Roboto"/>
                  <a:cs typeface="Roboto"/>
                  <a:sym typeface="Roboto"/>
                </a:rPr>
                <a:t>AI / ML + Real-time</a:t>
              </a:r>
              <a:endParaRPr sz="1000" b="0" i="1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69" name="Shape 469"/>
            <p:cNvSpPr/>
            <p:nvPr/>
          </p:nvSpPr>
          <p:spPr>
            <a:xfrm>
              <a:off x="4982484" y="2862325"/>
              <a:ext cx="1238100" cy="13056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88900" dist="38100" dir="5400000" rotWithShape="0">
                <a:srgbClr val="000000">
                  <a:alpha val="14509"/>
                </a:srgbClr>
              </a:outerShdw>
            </a:effectLst>
          </p:spPr>
          <p:txBody>
            <a:bodyPr spcFirstLastPara="1" wrap="square" lIns="101600" tIns="101600" rIns="101600" bIns="1016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400"/>
                <a:buFont typeface="Roboto"/>
                <a:buNone/>
              </a:pPr>
              <a:r>
                <a:rPr lang="en-US" sz="1600" b="1" i="0" u="none" strike="noStrike" cap="none">
                  <a:solidFill>
                    <a:srgbClr val="7D58FF"/>
                  </a:solidFill>
                  <a:latin typeface="Roboto"/>
                  <a:ea typeface="Roboto"/>
                  <a:cs typeface="Roboto"/>
                  <a:sym typeface="Roboto"/>
                </a:rPr>
                <a:t>Serve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endParaRPr sz="1000" b="0" i="1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endParaRPr sz="1000" b="0" i="1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endParaRPr sz="1000" b="0" i="1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endParaRPr sz="1000" b="0" i="1" u="none" strike="noStrike" cap="none">
                <a:solidFill>
                  <a:srgbClr val="7D58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D58FF"/>
                </a:buClr>
                <a:buSzPts val="250"/>
                <a:buFont typeface="Roboto"/>
                <a:buNone/>
              </a:pPr>
              <a:r>
                <a:rPr lang="en-US" sz="1000" b="0" i="1" u="none" strike="noStrike" cap="none">
                  <a:solidFill>
                    <a:srgbClr val="7F7F7F"/>
                  </a:solidFill>
                  <a:latin typeface="Roboto"/>
                  <a:ea typeface="Roboto"/>
                  <a:cs typeface="Roboto"/>
                  <a:sym typeface="Roboto"/>
                </a:rPr>
                <a:t>Container Orchestration</a:t>
              </a:r>
              <a:endParaRPr sz="1000" b="0" i="1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70" name="Shape 470"/>
          <p:cNvSpPr txBox="1">
            <a:spLocks noGrp="1"/>
          </p:cNvSpPr>
          <p:nvPr>
            <p:ph type="title"/>
          </p:nvPr>
        </p:nvSpPr>
        <p:spPr>
          <a:xfrm>
            <a:off x="575350" y="533400"/>
            <a:ext cx="10737300" cy="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58FF"/>
              </a:buClr>
              <a:buSzPts val="3000"/>
              <a:buFont typeface="Roboto"/>
              <a:buNone/>
            </a:pPr>
            <a:r>
              <a:rPr lang="en-US"/>
              <a:t>Mesosphere Accelerates Innovation for New Digital Services On Hybrid Cloud Infrastructures</a:t>
            </a:r>
            <a:endParaRPr sz="3000" b="0" i="0" u="none" strike="noStrike" cap="none">
              <a:solidFill>
                <a:srgbClr val="7D58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507999" y="2732310"/>
            <a:ext cx="6603900" cy="2461200"/>
          </a:xfrm>
          <a:prstGeom prst="roundRect">
            <a:avLst>
              <a:gd name="adj" fmla="val 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1600" tIns="101600" rIns="101600" bIns="101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SzPts val="1000"/>
              <a:buFont typeface="Roboto"/>
              <a:buNone/>
            </a:pPr>
            <a:endParaRPr sz="1000" b="0" i="0" u="none" strike="noStrike" cap="none">
              <a:solidFill>
                <a:srgbClr val="1F222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507999" y="1902876"/>
            <a:ext cx="6603900" cy="742800"/>
          </a:xfrm>
          <a:prstGeom prst="roundRect">
            <a:avLst>
              <a:gd name="adj" fmla="val 0"/>
            </a:avLst>
          </a:prstGeom>
          <a:solidFill>
            <a:srgbClr val="3A3F51">
              <a:alpha val="5882"/>
            </a:srgbClr>
          </a:solidFill>
          <a:ln>
            <a:noFill/>
          </a:ln>
        </p:spPr>
        <p:txBody>
          <a:bodyPr spcFirstLastPara="1" wrap="square" lIns="101600" tIns="101600" rIns="101600" bIns="101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SzPts val="1000"/>
              <a:buFont typeface="Roboto"/>
              <a:buNone/>
            </a:pPr>
            <a:endParaRPr sz="1000" b="1" i="0" u="none" strike="noStrike" cap="none">
              <a:solidFill>
                <a:srgbClr val="1F222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73" name="Shape 473"/>
          <p:cNvGrpSpPr/>
          <p:nvPr/>
        </p:nvGrpSpPr>
        <p:grpSpPr>
          <a:xfrm>
            <a:off x="891761" y="2059847"/>
            <a:ext cx="5836508" cy="465000"/>
            <a:chOff x="2580638" y="1697576"/>
            <a:chExt cx="5836508" cy="465000"/>
          </a:xfrm>
        </p:grpSpPr>
        <p:grpSp>
          <p:nvGrpSpPr>
            <p:cNvPr id="474" name="Shape 474"/>
            <p:cNvGrpSpPr/>
            <p:nvPr/>
          </p:nvGrpSpPr>
          <p:grpSpPr>
            <a:xfrm>
              <a:off x="4371139" y="1697576"/>
              <a:ext cx="465000" cy="465000"/>
              <a:chOff x="4000851" y="1877541"/>
              <a:chExt cx="465000" cy="465000"/>
            </a:xfrm>
          </p:grpSpPr>
          <p:sp>
            <p:nvSpPr>
              <p:cNvPr id="475" name="Shape 475"/>
              <p:cNvSpPr/>
              <p:nvPr/>
            </p:nvSpPr>
            <p:spPr>
              <a:xfrm>
                <a:off x="4000851" y="1877541"/>
                <a:ext cx="465000" cy="465000"/>
              </a:xfrm>
              <a:prstGeom prst="roundRect">
                <a:avLst>
                  <a:gd name="adj" fmla="val 25395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88900" dist="38100" dir="5400000" rotWithShape="0">
                  <a:srgbClr val="000000">
                    <a:alpha val="14509"/>
                  </a:srgbClr>
                </a:outerShdw>
              </a:effectLst>
            </p:spPr>
            <p:txBody>
              <a:bodyPr spcFirstLastPara="1" wrap="square" lIns="101600" tIns="101600" rIns="101600" bIns="1016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F222E"/>
                  </a:buClr>
                  <a:buSzPts val="1000"/>
                  <a:buFont typeface="Roboto"/>
                  <a:buNone/>
                </a:pPr>
                <a:endParaRPr sz="1000" b="0" i="0" u="none" strike="noStrike" cap="none">
                  <a:solidFill>
                    <a:srgbClr val="1F222E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476" name="Shape 476" descr="icon-app-connected-home.pn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078346" y="1955035"/>
                <a:ext cx="309977" cy="3099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7" name="Shape 477"/>
            <p:cNvGrpSpPr/>
            <p:nvPr/>
          </p:nvGrpSpPr>
          <p:grpSpPr>
            <a:xfrm>
              <a:off x="3475888" y="1697576"/>
              <a:ext cx="465000" cy="465000"/>
              <a:chOff x="3290744" y="1877541"/>
              <a:chExt cx="465000" cy="465000"/>
            </a:xfrm>
          </p:grpSpPr>
          <p:sp>
            <p:nvSpPr>
              <p:cNvPr id="478" name="Shape 478"/>
              <p:cNvSpPr/>
              <p:nvPr/>
            </p:nvSpPr>
            <p:spPr>
              <a:xfrm>
                <a:off x="3290744" y="1877541"/>
                <a:ext cx="465000" cy="465000"/>
              </a:xfrm>
              <a:prstGeom prst="roundRect">
                <a:avLst>
                  <a:gd name="adj" fmla="val 25395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88900" dist="38100" dir="5400000" rotWithShape="0">
                  <a:srgbClr val="000000">
                    <a:alpha val="14509"/>
                  </a:srgbClr>
                </a:outerShdw>
              </a:effectLst>
            </p:spPr>
            <p:txBody>
              <a:bodyPr spcFirstLastPara="1" wrap="square" lIns="101600" tIns="101600" rIns="101600" bIns="1016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F222E"/>
                  </a:buClr>
                  <a:buSzPts val="1000"/>
                  <a:buFont typeface="Roboto"/>
                  <a:buNone/>
                </a:pPr>
                <a:endParaRPr sz="1000" b="0" i="0" u="none" strike="noStrike" cap="none">
                  <a:solidFill>
                    <a:srgbClr val="1F222E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479" name="Shape 479" descr="icon-app-payments.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368239" y="1955035"/>
                <a:ext cx="309977" cy="3099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0" name="Shape 480"/>
            <p:cNvGrpSpPr/>
            <p:nvPr/>
          </p:nvGrpSpPr>
          <p:grpSpPr>
            <a:xfrm>
              <a:off x="2580638" y="1697576"/>
              <a:ext cx="465000" cy="465000"/>
              <a:chOff x="2580638" y="1877541"/>
              <a:chExt cx="465000" cy="465000"/>
            </a:xfrm>
          </p:grpSpPr>
          <p:sp>
            <p:nvSpPr>
              <p:cNvPr id="481" name="Shape 481"/>
              <p:cNvSpPr/>
              <p:nvPr/>
            </p:nvSpPr>
            <p:spPr>
              <a:xfrm>
                <a:off x="2580638" y="1877541"/>
                <a:ext cx="465000" cy="465000"/>
              </a:xfrm>
              <a:prstGeom prst="roundRect">
                <a:avLst>
                  <a:gd name="adj" fmla="val 25395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88900" dist="38100" dir="5400000" rotWithShape="0">
                  <a:srgbClr val="000000">
                    <a:alpha val="14509"/>
                  </a:srgbClr>
                </a:outerShdw>
              </a:effectLst>
            </p:spPr>
            <p:txBody>
              <a:bodyPr spcFirstLastPara="1" wrap="square" lIns="101600" tIns="101600" rIns="101600" bIns="1016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F222E"/>
                  </a:buClr>
                  <a:buSzPts val="1000"/>
                  <a:buFont typeface="Roboto"/>
                  <a:buNone/>
                </a:pPr>
                <a:endParaRPr sz="1000" b="0" i="0" u="none" strike="noStrike" cap="none">
                  <a:solidFill>
                    <a:srgbClr val="1F222E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482" name="Shape 482" descr="icon-app-phone.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658132" y="1955035"/>
                <a:ext cx="309976" cy="3099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3" name="Shape 483"/>
            <p:cNvGrpSpPr/>
            <p:nvPr/>
          </p:nvGrpSpPr>
          <p:grpSpPr>
            <a:xfrm>
              <a:off x="5266390" y="1697576"/>
              <a:ext cx="465000" cy="465000"/>
              <a:chOff x="4710960" y="1877541"/>
              <a:chExt cx="465000" cy="465000"/>
            </a:xfrm>
          </p:grpSpPr>
          <p:sp>
            <p:nvSpPr>
              <p:cNvPr id="484" name="Shape 484"/>
              <p:cNvSpPr/>
              <p:nvPr/>
            </p:nvSpPr>
            <p:spPr>
              <a:xfrm>
                <a:off x="4710960" y="1877541"/>
                <a:ext cx="465000" cy="465000"/>
              </a:xfrm>
              <a:prstGeom prst="roundRect">
                <a:avLst>
                  <a:gd name="adj" fmla="val 25395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88900" dist="38100" dir="5400000" rotWithShape="0">
                  <a:srgbClr val="000000">
                    <a:alpha val="14509"/>
                  </a:srgbClr>
                </a:outerShdw>
              </a:effectLst>
            </p:spPr>
            <p:txBody>
              <a:bodyPr spcFirstLastPara="1" wrap="square" lIns="101600" tIns="101600" rIns="101600" bIns="1016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F222E"/>
                  </a:buClr>
                  <a:buSzPts val="1000"/>
                  <a:buFont typeface="Roboto"/>
                  <a:buNone/>
                </a:pPr>
                <a:endParaRPr sz="1000" b="0" i="0" u="none" strike="noStrike" cap="none">
                  <a:solidFill>
                    <a:srgbClr val="1F222E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485" name="Shape 485" descr="icon-app-industrial.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789225" y="1955035"/>
                <a:ext cx="309976" cy="3099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6" name="Shape 486"/>
            <p:cNvGrpSpPr/>
            <p:nvPr/>
          </p:nvGrpSpPr>
          <p:grpSpPr>
            <a:xfrm>
              <a:off x="6161641" y="1697576"/>
              <a:ext cx="465000" cy="465000"/>
              <a:chOff x="5421067" y="1877541"/>
              <a:chExt cx="465000" cy="465000"/>
            </a:xfrm>
          </p:grpSpPr>
          <p:sp>
            <p:nvSpPr>
              <p:cNvPr id="487" name="Shape 487"/>
              <p:cNvSpPr/>
              <p:nvPr/>
            </p:nvSpPr>
            <p:spPr>
              <a:xfrm>
                <a:off x="5421067" y="1877541"/>
                <a:ext cx="465000" cy="465000"/>
              </a:xfrm>
              <a:prstGeom prst="roundRect">
                <a:avLst>
                  <a:gd name="adj" fmla="val 25395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88900" dist="38100" dir="5400000" rotWithShape="0">
                  <a:srgbClr val="000000">
                    <a:alpha val="14509"/>
                  </a:srgbClr>
                </a:outerShdw>
              </a:effectLst>
            </p:spPr>
            <p:txBody>
              <a:bodyPr spcFirstLastPara="1" wrap="square" lIns="101600" tIns="101600" rIns="101600" bIns="1016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F222E"/>
                  </a:buClr>
                  <a:buSzPts val="1000"/>
                  <a:buFont typeface="Roboto"/>
                  <a:buNone/>
                </a:pPr>
                <a:endParaRPr sz="1000" b="0" i="0" u="none" strike="noStrike" cap="none">
                  <a:solidFill>
                    <a:srgbClr val="1F222E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488" name="Shape 488" descr="icon-app-car.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498562" y="1955035"/>
                <a:ext cx="309977" cy="3099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9" name="Shape 489"/>
            <p:cNvGrpSpPr/>
            <p:nvPr/>
          </p:nvGrpSpPr>
          <p:grpSpPr>
            <a:xfrm>
              <a:off x="7056892" y="1697576"/>
              <a:ext cx="465000" cy="465000"/>
              <a:chOff x="6131173" y="1877541"/>
              <a:chExt cx="465000" cy="465000"/>
            </a:xfrm>
          </p:grpSpPr>
          <p:sp>
            <p:nvSpPr>
              <p:cNvPr id="490" name="Shape 490"/>
              <p:cNvSpPr/>
              <p:nvPr/>
            </p:nvSpPr>
            <p:spPr>
              <a:xfrm>
                <a:off x="6131173" y="1877541"/>
                <a:ext cx="465000" cy="465000"/>
              </a:xfrm>
              <a:prstGeom prst="roundRect">
                <a:avLst>
                  <a:gd name="adj" fmla="val 25395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88900" dist="38100" dir="5400000" rotWithShape="0">
                  <a:srgbClr val="000000">
                    <a:alpha val="14509"/>
                  </a:srgbClr>
                </a:outerShdw>
              </a:effectLst>
            </p:spPr>
            <p:txBody>
              <a:bodyPr spcFirstLastPara="1" wrap="square" lIns="101600" tIns="101600" rIns="101600" bIns="1016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F222E"/>
                  </a:buClr>
                  <a:buSzPts val="1000"/>
                  <a:buFont typeface="Roboto"/>
                  <a:buNone/>
                </a:pPr>
                <a:endParaRPr sz="1000" b="0" i="0" u="none" strike="noStrike" cap="none">
                  <a:solidFill>
                    <a:srgbClr val="1F222E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491" name="Shape 491" descr="icon-app-machine-learning.pn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208667" y="1955035"/>
                <a:ext cx="309977" cy="3099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2" name="Shape 492"/>
            <p:cNvGrpSpPr/>
            <p:nvPr/>
          </p:nvGrpSpPr>
          <p:grpSpPr>
            <a:xfrm>
              <a:off x="7952146" y="1697576"/>
              <a:ext cx="465000" cy="465000"/>
              <a:chOff x="6841282" y="1877541"/>
              <a:chExt cx="465000" cy="465000"/>
            </a:xfrm>
          </p:grpSpPr>
          <p:sp>
            <p:nvSpPr>
              <p:cNvPr id="493" name="Shape 493"/>
              <p:cNvSpPr/>
              <p:nvPr/>
            </p:nvSpPr>
            <p:spPr>
              <a:xfrm>
                <a:off x="6841282" y="1877541"/>
                <a:ext cx="465000" cy="465000"/>
              </a:xfrm>
              <a:prstGeom prst="roundRect">
                <a:avLst>
                  <a:gd name="adj" fmla="val 25395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88900" dist="38100" dir="5400000" rotWithShape="0">
                  <a:srgbClr val="000000">
                    <a:alpha val="14509"/>
                  </a:srgbClr>
                </a:outerShdw>
              </a:effectLst>
            </p:spPr>
            <p:txBody>
              <a:bodyPr spcFirstLastPara="1" wrap="square" lIns="101600" tIns="101600" rIns="101600" bIns="1016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F222E"/>
                  </a:buClr>
                  <a:buSzPts val="1000"/>
                  <a:buFont typeface="Roboto"/>
                  <a:buNone/>
                </a:pPr>
                <a:endParaRPr sz="1000" b="0" i="0" u="none" strike="noStrike" cap="none">
                  <a:solidFill>
                    <a:srgbClr val="1F222E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494" name="Shape 494" descr="icon-app-web-app.pn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919547" y="1955035"/>
                <a:ext cx="309977" cy="3099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95" name="Shape 495"/>
          <p:cNvSpPr/>
          <p:nvPr/>
        </p:nvSpPr>
        <p:spPr>
          <a:xfrm>
            <a:off x="507999" y="5314344"/>
            <a:ext cx="6603900" cy="934200"/>
          </a:xfrm>
          <a:prstGeom prst="roundRect">
            <a:avLst>
              <a:gd name="adj" fmla="val 0"/>
            </a:avLst>
          </a:prstGeom>
          <a:solidFill>
            <a:srgbClr val="3A3F51">
              <a:alpha val="5882"/>
            </a:srgbClr>
          </a:solidFill>
          <a:ln>
            <a:noFill/>
          </a:ln>
        </p:spPr>
        <p:txBody>
          <a:bodyPr spcFirstLastPara="1" wrap="square" lIns="101600" tIns="101600" rIns="101600" bIns="101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SzPts val="1000"/>
              <a:buFont typeface="Roboto"/>
              <a:buNone/>
            </a:pPr>
            <a:endParaRPr sz="1000" b="1" i="0" u="none" strike="noStrike" cap="none">
              <a:solidFill>
                <a:srgbClr val="1F222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700606" y="5364947"/>
            <a:ext cx="12954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SzPts val="300"/>
              <a:buFont typeface="Roboto"/>
              <a:buNone/>
            </a:pPr>
            <a:r>
              <a:rPr lang="en-US" sz="1200" b="1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rPr>
              <a:t>Infrastructure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Shape 497"/>
          <p:cNvSpPr/>
          <p:nvPr/>
        </p:nvSpPr>
        <p:spPr>
          <a:xfrm>
            <a:off x="703146" y="5604236"/>
            <a:ext cx="1508700" cy="4197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88900" dist="38100" dir="5400000" rotWithShape="0">
              <a:srgbClr val="000000">
                <a:alpha val="14509"/>
              </a:srgbClr>
            </a:outerShdw>
          </a:effectLst>
        </p:spPr>
        <p:txBody>
          <a:bodyPr spcFirstLastPara="1" wrap="square" lIns="101600" tIns="101600" rIns="101600" bIns="1016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SzPts val="250"/>
              <a:buFont typeface="Roboto"/>
              <a:buNone/>
            </a:pPr>
            <a:r>
              <a:rPr lang="en-US" sz="10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rPr>
              <a:t>Datacenter &amp; </a:t>
            </a:r>
            <a:br>
              <a:rPr lang="en-US" sz="10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0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rPr>
              <a:t>Edge Clouds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2265246" y="5604236"/>
            <a:ext cx="1508700" cy="4197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88900" dist="38100" dir="5400000" rotWithShape="0">
              <a:srgbClr val="000000">
                <a:alpha val="14509"/>
              </a:srgbClr>
            </a:outerShdw>
          </a:effectLst>
        </p:spPr>
        <p:txBody>
          <a:bodyPr spcFirstLastPara="1" wrap="square" lIns="101600" tIns="101600" rIns="101600" bIns="1016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SzPts val="250"/>
              <a:buFont typeface="Roboto"/>
              <a:buNone/>
            </a:pPr>
            <a:r>
              <a:rPr lang="en-US" sz="10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rPr>
              <a:t>AWS EC2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Shape 499"/>
          <p:cNvSpPr/>
          <p:nvPr/>
        </p:nvSpPr>
        <p:spPr>
          <a:xfrm>
            <a:off x="3826134" y="5604236"/>
            <a:ext cx="1508700" cy="4197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88900" dist="38100" dir="5400000" rotWithShape="0">
              <a:srgbClr val="000000">
                <a:alpha val="14509"/>
              </a:srgbClr>
            </a:outerShdw>
          </a:effectLst>
        </p:spPr>
        <p:txBody>
          <a:bodyPr spcFirstLastPara="1" wrap="square" lIns="101600" tIns="101600" rIns="101600" bIns="1016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SzPts val="250"/>
              <a:buFont typeface="Roboto"/>
              <a:buNone/>
            </a:pPr>
            <a:r>
              <a:rPr lang="en-US" sz="10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rPr>
              <a:t>Microsoft Azure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5387426" y="5604236"/>
            <a:ext cx="1508700" cy="4197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88900" dist="38100" dir="5400000" rotWithShape="0">
              <a:srgbClr val="000000">
                <a:alpha val="14509"/>
              </a:srgbClr>
            </a:outerShdw>
          </a:effectLst>
        </p:spPr>
        <p:txBody>
          <a:bodyPr spcFirstLastPara="1" wrap="square" lIns="101600" tIns="101600" rIns="101600" bIns="1016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SzPts val="250"/>
              <a:buFont typeface="Roboto"/>
              <a:buNone/>
            </a:pPr>
            <a:r>
              <a:rPr lang="en-US" sz="1000" b="0" i="0" u="none" strike="noStrike" cap="none">
                <a:solidFill>
                  <a:srgbClr val="1F222E"/>
                </a:solidFill>
                <a:latin typeface="Roboto"/>
                <a:ea typeface="Roboto"/>
                <a:cs typeface="Roboto"/>
                <a:sym typeface="Roboto"/>
              </a:rPr>
              <a:t>Google Cloud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Shape 501" descr="pasted-image.pdf"/>
          <p:cNvPicPr preferRelativeResize="0"/>
          <p:nvPr/>
        </p:nvPicPr>
        <p:blipFill rotWithShape="1">
          <a:blip r:embed="rId10">
            <a:alphaModFix/>
          </a:blip>
          <a:srcRect r="30891" b="16408"/>
          <a:stretch/>
        </p:blipFill>
        <p:spPr>
          <a:xfrm>
            <a:off x="3403954" y="5672582"/>
            <a:ext cx="370052" cy="351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Shape 502" descr="pasted-image.tiff"/>
          <p:cNvPicPr preferRelativeResize="0"/>
          <p:nvPr/>
        </p:nvPicPr>
        <p:blipFill rotWithShape="1">
          <a:blip r:embed="rId11">
            <a:alphaModFix/>
          </a:blip>
          <a:srcRect r="26756" b="29532"/>
          <a:stretch/>
        </p:blipFill>
        <p:spPr>
          <a:xfrm>
            <a:off x="6477407" y="5621200"/>
            <a:ext cx="418779" cy="402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 descr="pasted-image.tiff"/>
          <p:cNvPicPr preferRelativeResize="0"/>
          <p:nvPr/>
        </p:nvPicPr>
        <p:blipFill rotWithShape="1">
          <a:blip r:embed="rId12">
            <a:alphaModFix/>
          </a:blip>
          <a:srcRect r="79843" b="24482"/>
          <a:stretch/>
        </p:blipFill>
        <p:spPr>
          <a:xfrm>
            <a:off x="4989739" y="5623205"/>
            <a:ext cx="345155" cy="40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Shape 504" descr="Group.png"/>
          <p:cNvPicPr preferRelativeResize="0"/>
          <p:nvPr/>
        </p:nvPicPr>
        <p:blipFill rotWithShape="1">
          <a:blip r:embed="rId13">
            <a:alphaModFix/>
          </a:blip>
          <a:srcRect r="20401" b="6075"/>
          <a:stretch/>
        </p:blipFill>
        <p:spPr>
          <a:xfrm>
            <a:off x="1925295" y="5697157"/>
            <a:ext cx="286611" cy="326914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Shape 505"/>
          <p:cNvSpPr/>
          <p:nvPr/>
        </p:nvSpPr>
        <p:spPr>
          <a:xfrm>
            <a:off x="648675" y="4293700"/>
            <a:ext cx="6322800" cy="796200"/>
          </a:xfrm>
          <a:prstGeom prst="roundRect">
            <a:avLst>
              <a:gd name="adj" fmla="val 0"/>
            </a:avLst>
          </a:prstGeom>
          <a:solidFill>
            <a:srgbClr val="E4DDFF"/>
          </a:solidFill>
          <a:ln>
            <a:noFill/>
          </a:ln>
          <a:effectLst>
            <a:outerShdw blurRad="88900" dist="38100" dir="5400000" rotWithShape="0">
              <a:srgbClr val="000000">
                <a:alpha val="14509"/>
              </a:srgbClr>
            </a:outerShdw>
          </a:effectLst>
        </p:spPr>
        <p:txBody>
          <a:bodyPr spcFirstLastPara="1" wrap="square" lIns="101600" tIns="101600" rIns="101600" bIns="101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D58FF"/>
              </a:buClr>
              <a:buSzPts val="250"/>
              <a:buFont typeface="Roboto"/>
              <a:buNone/>
            </a:pPr>
            <a:endParaRPr sz="1000" b="0" i="0" u="none" strike="noStrike" cap="none">
              <a:solidFill>
                <a:srgbClr val="7D58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6" name="Shape 50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027739" y="4538965"/>
            <a:ext cx="3564519" cy="390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Shape 507" descr="Image result for cassandra 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802162" y="3277219"/>
            <a:ext cx="439951" cy="43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Shape 508" descr="Image result for kafka"/>
          <p:cNvPicPr preferRelativeResize="0"/>
          <p:nvPr/>
        </p:nvPicPr>
        <p:blipFill rotWithShape="1">
          <a:blip r:embed="rId16">
            <a:alphaModFix/>
          </a:blip>
          <a:srcRect t="17739" b="12665"/>
          <a:stretch/>
        </p:blipFill>
        <p:spPr>
          <a:xfrm>
            <a:off x="969255" y="3315181"/>
            <a:ext cx="822847" cy="372239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Shape 509"/>
          <p:cNvSpPr/>
          <p:nvPr/>
        </p:nvSpPr>
        <p:spPr>
          <a:xfrm>
            <a:off x="7267150" y="2189950"/>
            <a:ext cx="46200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lvl="0" indent="-247650" rtl="0">
              <a:spcBef>
                <a:spcPts val="24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Source Sans Pro"/>
              <a:buChar char="•"/>
            </a:pPr>
            <a:r>
              <a:rPr lang="en-US" sz="1800" b="1">
                <a:solidFill>
                  <a:srgbClr val="1F222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Application-Aware Automation </a:t>
            </a:r>
            <a:r>
              <a:rPr lang="en-US" sz="1800">
                <a:solidFill>
                  <a:srgbClr val="1F222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empowers IT to introduce any application technology “as-a-Service” quickly &amp; efficiently</a:t>
            </a:r>
            <a:br>
              <a:rPr lang="en-US" sz="1800">
                <a:solidFill>
                  <a:srgbClr val="1F222E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800">
              <a:solidFill>
                <a:srgbClr val="1F222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marR="0" lvl="0" indent="-24765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1F222E"/>
              </a:buClr>
              <a:buSzPts val="1800"/>
              <a:buFont typeface="Source Sans Pro"/>
              <a:buChar char="•"/>
            </a:pPr>
            <a:r>
              <a:rPr lang="en-US" sz="1800" b="1">
                <a:solidFill>
                  <a:srgbClr val="1F222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Unified Hybrid Cloud Operations</a:t>
            </a:r>
            <a:r>
              <a:rPr lang="en-US" sz="1800">
                <a:solidFill>
                  <a:srgbClr val="1F222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for consistent, secure, &amp; resilient services across cloud, datacenter, and edge infrastructures</a:t>
            </a:r>
            <a:endParaRPr sz="1800" b="0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0" name="Shape 510"/>
          <p:cNvSpPr txBox="1"/>
          <p:nvPr/>
        </p:nvSpPr>
        <p:spPr>
          <a:xfrm>
            <a:off x="11766850" y="6540500"/>
            <a:ext cx="233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1" name="Shape 511" descr="Image result for kubernetes logo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956152" y="3270438"/>
            <a:ext cx="512789" cy="42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434826" y="3359162"/>
            <a:ext cx="955995" cy="3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008360" y="3280104"/>
            <a:ext cx="512800" cy="4274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609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Shape 1381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2" name="Shape 138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1113800" cy="81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-US" sz="2400" dirty="0"/>
              <a:t>Apache </a:t>
            </a:r>
            <a:r>
              <a:rPr lang="en-US" sz="2400" dirty="0" err="1"/>
              <a:t>Mesos</a:t>
            </a:r>
            <a:r>
              <a:rPr lang="en-US" sz="2400" dirty="0"/>
              <a:t> manages all the resources</a:t>
            </a:r>
          </a:p>
        </p:txBody>
      </p:sp>
      <p:pic>
        <p:nvPicPr>
          <p:cNvPr id="1383" name="Shape 1383"/>
          <p:cNvPicPr preferRelativeResize="0"/>
          <p:nvPr/>
        </p:nvPicPr>
        <p:blipFill rotWithShape="1">
          <a:blip r:embed="rId3">
            <a:alphaModFix/>
          </a:blip>
          <a:srcRect l="2760" t="51514" r="31715" b="36184"/>
          <a:stretch/>
        </p:blipFill>
        <p:spPr>
          <a:xfrm>
            <a:off x="2903838" y="3954163"/>
            <a:ext cx="6067167" cy="74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Shape 1384" descr="mesosphere-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246" y="6485760"/>
            <a:ext cx="1536000" cy="20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216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Shape 1381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2" name="Shape 138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1113800" cy="81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-US" sz="2400" dirty="0"/>
              <a:t>Mesosphere DC/OS automates everything securely</a:t>
            </a:r>
          </a:p>
        </p:txBody>
      </p:sp>
      <p:pic>
        <p:nvPicPr>
          <p:cNvPr id="1383" name="Shape 1383"/>
          <p:cNvPicPr preferRelativeResize="0"/>
          <p:nvPr/>
        </p:nvPicPr>
        <p:blipFill rotWithShape="1">
          <a:blip r:embed="rId3">
            <a:alphaModFix/>
          </a:blip>
          <a:srcRect l="892" t="35318" r="29713" b="33724"/>
          <a:stretch/>
        </p:blipFill>
        <p:spPr>
          <a:xfrm>
            <a:off x="2730843" y="2977978"/>
            <a:ext cx="6425513" cy="186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Shape 1384" descr="mesosphere-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246" y="6485760"/>
            <a:ext cx="1536000" cy="20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021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Shape 1381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2" name="Shape 138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1113800" cy="81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-US" sz="2400" dirty="0"/>
              <a:t>Kubernetes or/and Marathon let you deploy your applications easily</a:t>
            </a:r>
          </a:p>
        </p:txBody>
      </p:sp>
      <p:pic>
        <p:nvPicPr>
          <p:cNvPr id="1383" name="Shape 1383"/>
          <p:cNvPicPr preferRelativeResize="0"/>
          <p:nvPr/>
        </p:nvPicPr>
        <p:blipFill rotWithShape="1">
          <a:blip r:embed="rId3">
            <a:alphaModFix/>
          </a:blip>
          <a:srcRect l="892" t="35318" r="29713" b="33724"/>
          <a:stretch/>
        </p:blipFill>
        <p:spPr>
          <a:xfrm>
            <a:off x="2730843" y="2977978"/>
            <a:ext cx="6425513" cy="186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Shape 1384" descr="mesosphere-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246" y="6485760"/>
            <a:ext cx="1536000" cy="2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383"/>
          <p:cNvPicPr preferRelativeResize="0"/>
          <p:nvPr/>
        </p:nvPicPr>
        <p:blipFill rotWithShape="1">
          <a:blip r:embed="rId3">
            <a:alphaModFix/>
          </a:blip>
          <a:srcRect l="892" t="4976" r="74019" b="64681"/>
          <a:stretch/>
        </p:blipFill>
        <p:spPr>
          <a:xfrm>
            <a:off x="2730843" y="1149179"/>
            <a:ext cx="2323072" cy="1828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998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Shape 10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7200" y="1755575"/>
            <a:ext cx="3810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Shape 10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7543800" cy="88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dirty="0"/>
              <a:t>Kubernetes with DC/OS 1.11 Features</a:t>
            </a:r>
            <a:endParaRPr dirty="0"/>
          </a:p>
        </p:txBody>
      </p:sp>
      <p:pic>
        <p:nvPicPr>
          <p:cNvPr id="1034" name="Shape 10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2000" y="3359476"/>
            <a:ext cx="1020426" cy="748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5" name="Shape 1035"/>
          <p:cNvGrpSpPr/>
          <p:nvPr/>
        </p:nvGrpSpPr>
        <p:grpSpPr>
          <a:xfrm>
            <a:off x="3183100" y="1197913"/>
            <a:ext cx="3267939" cy="557660"/>
            <a:chOff x="3183100" y="1197913"/>
            <a:chExt cx="3267939" cy="557660"/>
          </a:xfrm>
        </p:grpSpPr>
        <p:pic>
          <p:nvPicPr>
            <p:cNvPr id="1036" name="Shape 10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93378" y="1197913"/>
              <a:ext cx="557661" cy="55766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37" name="Shape 1037"/>
            <p:cNvCxnSpPr>
              <a:endCxn id="1038" idx="3"/>
            </p:cNvCxnSpPr>
            <p:nvPr/>
          </p:nvCxnSpPr>
          <p:spPr>
            <a:xfrm rot="10800000">
              <a:off x="5382700" y="1473875"/>
              <a:ext cx="483300" cy="3000"/>
            </a:xfrm>
            <a:prstGeom prst="straightConnector1">
              <a:avLst/>
            </a:prstGeom>
            <a:noFill/>
            <a:ln w="9525" cap="flat" cmpd="sng">
              <a:solidFill>
                <a:srgbClr val="351C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38" name="Shape 1038"/>
            <p:cNvSpPr txBox="1"/>
            <p:nvPr/>
          </p:nvSpPr>
          <p:spPr>
            <a:xfrm>
              <a:off x="3183100" y="1283375"/>
              <a:ext cx="21996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666666"/>
                  </a:solidFill>
                </a:rPr>
                <a:t>Simple HA Cluster Provisioning</a:t>
              </a:r>
              <a:endParaRPr sz="1800" b="1">
                <a:solidFill>
                  <a:srgbClr val="666666"/>
                </a:solidFill>
              </a:endParaRPr>
            </a:p>
          </p:txBody>
        </p:sp>
      </p:grpSp>
      <p:grpSp>
        <p:nvGrpSpPr>
          <p:cNvPr id="1039" name="Shape 1039"/>
          <p:cNvGrpSpPr/>
          <p:nvPr/>
        </p:nvGrpSpPr>
        <p:grpSpPr>
          <a:xfrm>
            <a:off x="914400" y="3930103"/>
            <a:ext cx="3352801" cy="706122"/>
            <a:chOff x="914400" y="3930103"/>
            <a:chExt cx="3352801" cy="706122"/>
          </a:xfrm>
        </p:grpSpPr>
        <p:pic>
          <p:nvPicPr>
            <p:cNvPr id="1040" name="Shape 10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09540" y="3930103"/>
              <a:ext cx="557661" cy="55766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41" name="Shape 1041"/>
            <p:cNvGrpSpPr/>
            <p:nvPr/>
          </p:nvGrpSpPr>
          <p:grpSpPr>
            <a:xfrm rot="10800000">
              <a:off x="2536218" y="4100406"/>
              <a:ext cx="1182980" cy="278817"/>
              <a:chOff x="8380205" y="2260974"/>
              <a:chExt cx="1085901" cy="209700"/>
            </a:xfrm>
          </p:grpSpPr>
          <p:cxnSp>
            <p:nvCxnSpPr>
              <p:cNvPr id="1042" name="Shape 1042"/>
              <p:cNvCxnSpPr/>
              <p:nvPr/>
            </p:nvCxnSpPr>
            <p:spPr>
              <a:xfrm rot="10800000">
                <a:off x="8642006" y="2268050"/>
                <a:ext cx="82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Shape 1043"/>
              <p:cNvCxnSpPr/>
              <p:nvPr/>
            </p:nvCxnSpPr>
            <p:spPr>
              <a:xfrm flipH="1">
                <a:off x="8380205" y="2260974"/>
                <a:ext cx="274500" cy="20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044" name="Shape 1044"/>
            <p:cNvSpPr txBox="1"/>
            <p:nvPr/>
          </p:nvSpPr>
          <p:spPr>
            <a:xfrm>
              <a:off x="914400" y="4078525"/>
              <a:ext cx="1638300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666666"/>
                  </a:solidFill>
                </a:rPr>
                <a:t>Robust API</a:t>
              </a:r>
              <a:endParaRPr sz="1800" b="1">
                <a:solidFill>
                  <a:srgbClr val="666666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666666"/>
                  </a:solidFill>
                </a:rPr>
                <a:t>Server Auth</a:t>
              </a:r>
              <a:endParaRPr sz="1800" b="1">
                <a:solidFill>
                  <a:srgbClr val="666666"/>
                </a:solidFill>
              </a:endParaRPr>
            </a:p>
          </p:txBody>
        </p:sp>
      </p:grpSp>
      <p:grpSp>
        <p:nvGrpSpPr>
          <p:cNvPr id="1045" name="Shape 1045"/>
          <p:cNvGrpSpPr/>
          <p:nvPr/>
        </p:nvGrpSpPr>
        <p:grpSpPr>
          <a:xfrm>
            <a:off x="8077229" y="3930094"/>
            <a:ext cx="3566196" cy="788881"/>
            <a:chOff x="8077229" y="3930094"/>
            <a:chExt cx="3566196" cy="788881"/>
          </a:xfrm>
        </p:grpSpPr>
        <p:pic>
          <p:nvPicPr>
            <p:cNvPr id="1046" name="Shape 104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077229" y="3930094"/>
              <a:ext cx="557661" cy="55766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47" name="Shape 1047"/>
            <p:cNvGrpSpPr/>
            <p:nvPr/>
          </p:nvGrpSpPr>
          <p:grpSpPr>
            <a:xfrm rot="10800000" flipH="1">
              <a:off x="8666072" y="4188546"/>
              <a:ext cx="1085901" cy="209700"/>
              <a:chOff x="8407528" y="2260974"/>
              <a:chExt cx="1085901" cy="209700"/>
            </a:xfrm>
          </p:grpSpPr>
          <p:cxnSp>
            <p:nvCxnSpPr>
              <p:cNvPr id="1048" name="Shape 1048"/>
              <p:cNvCxnSpPr/>
              <p:nvPr/>
            </p:nvCxnSpPr>
            <p:spPr>
              <a:xfrm rot="10800000">
                <a:off x="8669329" y="2268050"/>
                <a:ext cx="82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9" name="Shape 1049"/>
              <p:cNvCxnSpPr/>
              <p:nvPr/>
            </p:nvCxnSpPr>
            <p:spPr>
              <a:xfrm flipH="1">
                <a:off x="8407528" y="2260974"/>
                <a:ext cx="274500" cy="20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050" name="Shape 1050"/>
            <p:cNvSpPr txBox="1"/>
            <p:nvPr/>
          </p:nvSpPr>
          <p:spPr>
            <a:xfrm>
              <a:off x="9706025" y="4062575"/>
              <a:ext cx="1937400" cy="65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666666"/>
                  </a:solidFill>
                </a:rPr>
                <a:t>Non-disruptive Upgrades </a:t>
              </a:r>
              <a:endParaRPr sz="1800" b="1">
                <a:solidFill>
                  <a:srgbClr val="666666"/>
                </a:solidFill>
              </a:endParaRPr>
            </a:p>
          </p:txBody>
        </p:sp>
      </p:grpSp>
      <p:grpSp>
        <p:nvGrpSpPr>
          <p:cNvPr id="1051" name="Shape 1051"/>
          <p:cNvGrpSpPr/>
          <p:nvPr/>
        </p:nvGrpSpPr>
        <p:grpSpPr>
          <a:xfrm>
            <a:off x="6682414" y="5502688"/>
            <a:ext cx="3847913" cy="856190"/>
            <a:chOff x="6682414" y="5502688"/>
            <a:chExt cx="3847913" cy="856190"/>
          </a:xfrm>
        </p:grpSpPr>
        <p:pic>
          <p:nvPicPr>
            <p:cNvPr id="1052" name="Shape 105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682414" y="5502688"/>
              <a:ext cx="557661" cy="55766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53" name="Shape 1053"/>
            <p:cNvGrpSpPr/>
            <p:nvPr/>
          </p:nvGrpSpPr>
          <p:grpSpPr>
            <a:xfrm rot="10800000" flipH="1">
              <a:off x="7261381" y="5864946"/>
              <a:ext cx="1085901" cy="209700"/>
              <a:chOff x="8450637" y="2260974"/>
              <a:chExt cx="1085901" cy="209700"/>
            </a:xfrm>
          </p:grpSpPr>
          <p:cxnSp>
            <p:nvCxnSpPr>
              <p:cNvPr id="1054" name="Shape 1054"/>
              <p:cNvCxnSpPr/>
              <p:nvPr/>
            </p:nvCxnSpPr>
            <p:spPr>
              <a:xfrm rot="10800000">
                <a:off x="8712438" y="2268050"/>
                <a:ext cx="82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5" name="Shape 1055"/>
              <p:cNvCxnSpPr/>
              <p:nvPr/>
            </p:nvCxnSpPr>
            <p:spPr>
              <a:xfrm flipH="1">
                <a:off x="8450637" y="2260974"/>
                <a:ext cx="274500" cy="20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056" name="Shape 1056"/>
            <p:cNvSpPr txBox="1"/>
            <p:nvPr/>
          </p:nvSpPr>
          <p:spPr>
            <a:xfrm>
              <a:off x="8321427" y="5801177"/>
              <a:ext cx="2208900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666666"/>
                  </a:solidFill>
                </a:rPr>
                <a:t>Disaster Recovery </a:t>
              </a:r>
              <a:endParaRPr sz="1800" b="1">
                <a:solidFill>
                  <a:srgbClr val="666666"/>
                </a:solidFill>
              </a:endParaRPr>
            </a:p>
          </p:txBody>
        </p:sp>
      </p:grpSp>
      <p:grpSp>
        <p:nvGrpSpPr>
          <p:cNvPr id="1057" name="Shape 1057"/>
          <p:cNvGrpSpPr/>
          <p:nvPr/>
        </p:nvGrpSpPr>
        <p:grpSpPr>
          <a:xfrm>
            <a:off x="1247821" y="2191845"/>
            <a:ext cx="3318862" cy="820775"/>
            <a:chOff x="1247821" y="2191845"/>
            <a:chExt cx="3318862" cy="820775"/>
          </a:xfrm>
        </p:grpSpPr>
        <p:pic>
          <p:nvPicPr>
            <p:cNvPr id="1058" name="Shape 105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009022" y="2191845"/>
              <a:ext cx="557661" cy="5576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9" name="Shape 1059"/>
            <p:cNvSpPr txBox="1"/>
            <p:nvPr/>
          </p:nvSpPr>
          <p:spPr>
            <a:xfrm>
              <a:off x="1247821" y="2356220"/>
              <a:ext cx="1616400" cy="65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666666"/>
                  </a:solidFill>
                </a:rPr>
                <a:t>Scalable Kubernetes </a:t>
              </a:r>
              <a:endParaRPr sz="1800" b="1">
                <a:solidFill>
                  <a:srgbClr val="666666"/>
                </a:solidFill>
              </a:endParaRPr>
            </a:p>
          </p:txBody>
        </p:sp>
        <p:grpSp>
          <p:nvGrpSpPr>
            <p:cNvPr id="1060" name="Shape 1060"/>
            <p:cNvGrpSpPr/>
            <p:nvPr/>
          </p:nvGrpSpPr>
          <p:grpSpPr>
            <a:xfrm rot="10800000">
              <a:off x="2815026" y="2424006"/>
              <a:ext cx="1182980" cy="278817"/>
              <a:chOff x="8392746" y="2260974"/>
              <a:chExt cx="1085901" cy="209700"/>
            </a:xfrm>
          </p:grpSpPr>
          <p:cxnSp>
            <p:nvCxnSpPr>
              <p:cNvPr id="1061" name="Shape 1061"/>
              <p:cNvCxnSpPr/>
              <p:nvPr/>
            </p:nvCxnSpPr>
            <p:spPr>
              <a:xfrm rot="10800000">
                <a:off x="8654546" y="2268050"/>
                <a:ext cx="82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2" name="Shape 1062"/>
              <p:cNvCxnSpPr/>
              <p:nvPr/>
            </p:nvCxnSpPr>
            <p:spPr>
              <a:xfrm flipH="1">
                <a:off x="8392746" y="2260974"/>
                <a:ext cx="274500" cy="20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63" name="Shape 1063"/>
          <p:cNvGrpSpPr/>
          <p:nvPr/>
        </p:nvGrpSpPr>
        <p:grpSpPr>
          <a:xfrm>
            <a:off x="7822545" y="2191845"/>
            <a:ext cx="3924320" cy="785616"/>
            <a:chOff x="7822545" y="2191845"/>
            <a:chExt cx="3924320" cy="785616"/>
          </a:xfrm>
        </p:grpSpPr>
        <p:pic>
          <p:nvPicPr>
            <p:cNvPr id="1064" name="Shape 1064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822545" y="2191845"/>
              <a:ext cx="557661" cy="5576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5" name="Shape 1065"/>
            <p:cNvSpPr txBox="1"/>
            <p:nvPr/>
          </p:nvSpPr>
          <p:spPr>
            <a:xfrm>
              <a:off x="9537965" y="2419761"/>
              <a:ext cx="2208900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666666"/>
                  </a:solidFill>
                </a:rPr>
                <a:t>Transport Layer Security</a:t>
              </a:r>
              <a:endParaRPr sz="1800" b="1">
                <a:solidFill>
                  <a:srgbClr val="666666"/>
                </a:solidFill>
              </a:endParaRPr>
            </a:p>
          </p:txBody>
        </p:sp>
        <p:grpSp>
          <p:nvGrpSpPr>
            <p:cNvPr id="1066" name="Shape 1066"/>
            <p:cNvGrpSpPr/>
            <p:nvPr/>
          </p:nvGrpSpPr>
          <p:grpSpPr>
            <a:xfrm rot="10800000" flipH="1">
              <a:off x="8407525" y="2512146"/>
              <a:ext cx="1085901" cy="209700"/>
              <a:chOff x="8407528" y="2260974"/>
              <a:chExt cx="1085901" cy="209700"/>
            </a:xfrm>
          </p:grpSpPr>
          <p:cxnSp>
            <p:nvCxnSpPr>
              <p:cNvPr id="1067" name="Shape 1067"/>
              <p:cNvCxnSpPr/>
              <p:nvPr/>
            </p:nvCxnSpPr>
            <p:spPr>
              <a:xfrm rot="10800000">
                <a:off x="8669329" y="2268050"/>
                <a:ext cx="82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Shape 1068"/>
              <p:cNvCxnSpPr/>
              <p:nvPr/>
            </p:nvCxnSpPr>
            <p:spPr>
              <a:xfrm flipH="1">
                <a:off x="8407528" y="2260974"/>
                <a:ext cx="274500" cy="20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69" name="Shape 1069"/>
          <p:cNvGrpSpPr/>
          <p:nvPr/>
        </p:nvGrpSpPr>
        <p:grpSpPr>
          <a:xfrm>
            <a:off x="1721975" y="5502694"/>
            <a:ext cx="3940035" cy="811262"/>
            <a:chOff x="1721975" y="5502694"/>
            <a:chExt cx="3940035" cy="811262"/>
          </a:xfrm>
        </p:grpSpPr>
        <p:pic>
          <p:nvPicPr>
            <p:cNvPr id="1070" name="Shape 107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104349" y="5502694"/>
              <a:ext cx="557661" cy="55766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71" name="Shape 1071"/>
            <p:cNvGrpSpPr/>
            <p:nvPr/>
          </p:nvGrpSpPr>
          <p:grpSpPr>
            <a:xfrm rot="10800000">
              <a:off x="3907818" y="5776806"/>
              <a:ext cx="1182980" cy="278817"/>
              <a:chOff x="8380205" y="2260974"/>
              <a:chExt cx="1085901" cy="209700"/>
            </a:xfrm>
          </p:grpSpPr>
          <p:cxnSp>
            <p:nvCxnSpPr>
              <p:cNvPr id="1072" name="Shape 1072"/>
              <p:cNvCxnSpPr/>
              <p:nvPr/>
            </p:nvCxnSpPr>
            <p:spPr>
              <a:xfrm rot="10800000">
                <a:off x="8642006" y="2268050"/>
                <a:ext cx="82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Shape 1073"/>
              <p:cNvCxnSpPr/>
              <p:nvPr/>
            </p:nvCxnSpPr>
            <p:spPr>
              <a:xfrm flipH="1">
                <a:off x="8380205" y="2260974"/>
                <a:ext cx="274500" cy="20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074" name="Shape 1074"/>
            <p:cNvSpPr txBox="1"/>
            <p:nvPr/>
          </p:nvSpPr>
          <p:spPr>
            <a:xfrm>
              <a:off x="1721975" y="5756256"/>
              <a:ext cx="2208900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666666"/>
                  </a:solidFill>
                </a:rPr>
                <a:t>Choice of Ingress and CNI*</a:t>
              </a:r>
              <a:endParaRPr sz="1800" b="1">
                <a:solidFill>
                  <a:srgbClr val="666666"/>
                </a:solidFill>
              </a:endParaRPr>
            </a:p>
          </p:txBody>
        </p:sp>
      </p:grpSp>
      <p:sp>
        <p:nvSpPr>
          <p:cNvPr id="1075" name="Shape 1075"/>
          <p:cNvSpPr txBox="1"/>
          <p:nvPr/>
        </p:nvSpPr>
        <p:spPr>
          <a:xfrm>
            <a:off x="0" y="6358875"/>
            <a:ext cx="78690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* </a:t>
            </a:r>
            <a:r>
              <a:rPr lang="en-US"/>
              <a:t>Container Network Interface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1890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Shape 1381"/>
          <p:cNvSpPr/>
          <p:nvPr/>
        </p:nvSpPr>
        <p:spPr>
          <a:xfrm>
            <a:off x="609600" y="457200"/>
            <a:ext cx="203100" cy="12600"/>
          </a:xfrm>
          <a:prstGeom prst="roundRect">
            <a:avLst>
              <a:gd name="adj" fmla="val 0"/>
            </a:avLst>
          </a:prstGeom>
          <a:solidFill>
            <a:srgbClr val="1F222E"/>
          </a:solidFill>
          <a:ln>
            <a:noFill/>
          </a:ln>
        </p:spPr>
        <p:txBody>
          <a:bodyPr wrap="square" lIns="127000" tIns="127000" rIns="127000" bIns="127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22E"/>
              </a:buClr>
              <a:buFont typeface="Proxima Nova"/>
              <a:buNone/>
            </a:pPr>
            <a:endParaRPr sz="800" b="1" i="0" u="none" strike="noStrike" cap="none">
              <a:solidFill>
                <a:srgbClr val="1F222E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2" name="Shape 138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11113800" cy="810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lang="en-US" sz="2400" dirty="0"/>
              <a:t>DC/OS deploys and manages the CI/CD tools you need</a:t>
            </a:r>
          </a:p>
        </p:txBody>
      </p:sp>
      <p:pic>
        <p:nvPicPr>
          <p:cNvPr id="1383" name="Shape 1383"/>
          <p:cNvPicPr preferRelativeResize="0"/>
          <p:nvPr/>
        </p:nvPicPr>
        <p:blipFill rotWithShape="1">
          <a:blip r:embed="rId3">
            <a:alphaModFix/>
          </a:blip>
          <a:srcRect l="892" t="35318" r="29713" b="33724"/>
          <a:stretch/>
        </p:blipFill>
        <p:spPr>
          <a:xfrm>
            <a:off x="2730843" y="2977978"/>
            <a:ext cx="6425513" cy="1865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Shape 1384" descr="mesosphere-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246" y="6485760"/>
            <a:ext cx="1536000" cy="2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383"/>
          <p:cNvPicPr preferRelativeResize="0"/>
          <p:nvPr/>
        </p:nvPicPr>
        <p:blipFill rotWithShape="1">
          <a:blip r:embed="rId3">
            <a:alphaModFix/>
          </a:blip>
          <a:srcRect l="892" t="4976" r="64010" b="64681"/>
          <a:stretch/>
        </p:blipFill>
        <p:spPr>
          <a:xfrm>
            <a:off x="2730842" y="1149179"/>
            <a:ext cx="3249827" cy="1828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327106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Custom 2">
      <a:dk1>
        <a:srgbClr val="000000"/>
      </a:dk1>
      <a:lt1>
        <a:srgbClr val="FFFFFF"/>
      </a:lt1>
      <a:dk2>
        <a:srgbClr val="1B2029"/>
      </a:dk2>
      <a:lt2>
        <a:srgbClr val="DADDE2"/>
      </a:lt2>
      <a:accent1>
        <a:srgbClr val="7D58FF"/>
      </a:accent1>
      <a:accent2>
        <a:srgbClr val="FF007D"/>
      </a:accent2>
      <a:accent3>
        <a:srgbClr val="14C684"/>
      </a:accent3>
      <a:accent4>
        <a:srgbClr val="157FF2"/>
      </a:accent4>
      <a:accent5>
        <a:srgbClr val="20D5FF"/>
      </a:accent5>
      <a:accent6>
        <a:srgbClr val="FECB53"/>
      </a:accent6>
      <a:hlink>
        <a:srgbClr val="20D5FF"/>
      </a:hlink>
      <a:folHlink>
        <a:srgbClr val="F337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5785</TotalTime>
  <Words>1810</Words>
  <Application>Microsoft Macintosh PowerPoint</Application>
  <PresentationFormat>Widescreen</PresentationFormat>
  <Paragraphs>265</Paragraphs>
  <Slides>25</Slides>
  <Notes>25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Helvetica Neue</vt:lpstr>
      <vt:lpstr>Helvetica Neue Light</vt:lpstr>
      <vt:lpstr>Proxima Nova</vt:lpstr>
      <vt:lpstr>Roboto</vt:lpstr>
      <vt:lpstr>Source Sans Pro</vt:lpstr>
      <vt:lpstr>White</vt:lpstr>
      <vt:lpstr>White</vt:lpstr>
      <vt:lpstr>White</vt:lpstr>
      <vt:lpstr>White</vt:lpstr>
      <vt:lpstr>Mesosphere DC/OS</vt:lpstr>
      <vt:lpstr>PowerPoint Presentation</vt:lpstr>
      <vt:lpstr>Digital Transformation Challenges</vt:lpstr>
      <vt:lpstr>Mesosphere Accelerates Innovation for New Digital Services On Hybrid Cloud Infrastructures</vt:lpstr>
      <vt:lpstr>Apache Mesos manages all the resources</vt:lpstr>
      <vt:lpstr>Mesosphere DC/OS automates everything securely</vt:lpstr>
      <vt:lpstr>Kubernetes or/and Marathon let you deploy your applications easily</vt:lpstr>
      <vt:lpstr>Kubernetes with DC/OS 1.11 Features</vt:lpstr>
      <vt:lpstr>DC/OS deploys and manages the CI/CD tools you need</vt:lpstr>
      <vt:lpstr>DC/OS deploys and manages the services your applications need</vt:lpstr>
      <vt:lpstr>DC/OS can be deployed anywhere</vt:lpstr>
      <vt:lpstr>Mesosphere DC/OS:  Seamless Hybrid Cloud Operations</vt:lpstr>
      <vt:lpstr>Mesosphere’s Unique Approach: Application-Aware Scheduling</vt:lpstr>
      <vt:lpstr>Run everything on the same cluster</vt:lpstr>
      <vt:lpstr>Mesosphere DC/OS defines a new category</vt:lpstr>
      <vt:lpstr>Mesosphere Technology is Production-proven at Scale </vt:lpstr>
      <vt:lpstr>Mesosphere is Powering Industry Leaders Over 125 Enterprise Customers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Mesosphere?</vt:lpstr>
      <vt:lpstr>PowerPoint Presentation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Mesosphere DC/OS</dc:title>
  <cp:lastModifiedBy>Denis Jannot</cp:lastModifiedBy>
  <cp:revision>29</cp:revision>
  <dcterms:modified xsi:type="dcterms:W3CDTF">2018-06-07T11:36:37Z</dcterms:modified>
</cp:coreProperties>
</file>