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2" r:id="rId4"/>
    <p:sldId id="266" r:id="rId5"/>
    <p:sldId id="270" r:id="rId6"/>
    <p:sldId id="276" r:id="rId7"/>
    <p:sldId id="263" r:id="rId8"/>
    <p:sldId id="264" r:id="rId9"/>
    <p:sldId id="274" r:id="rId10"/>
    <p:sldId id="27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9AC40-AC8A-4978-9B03-C26796740BE7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7D4D6-0692-4C8B-80E8-693CF1917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87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24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48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17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78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71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04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02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16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60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8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67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6350-D990-4D95-B1E6-257CD11FAC7A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38BA8-61D9-4C1C-8FC8-C9B0AE6785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54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png"/><Relationship Id="rId7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tiff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3869" cy="24946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Bienvenue aux 11</a:t>
            </a:r>
            <a:r>
              <a:rPr lang="fr-FR" baseline="30000" dirty="0" smtClean="0"/>
              <a:t>ème</a:t>
            </a:r>
            <a:r>
              <a:rPr lang="fr-FR" dirty="0" smtClean="0"/>
              <a:t>  Journées Informatiques IN2P3/IRFU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Portbail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09" y="4102070"/>
            <a:ext cx="5637004" cy="23487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7" y="5546424"/>
            <a:ext cx="3280001" cy="7706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7" y="4275964"/>
            <a:ext cx="4443568" cy="9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10655" cy="89875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3459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fr-FR" sz="3200" dirty="0">
                <a:solidFill>
                  <a:schemeClr val="bg1"/>
                </a:solidFill>
                <a:cs typeface="Arial" charset="0"/>
              </a:rPr>
              <a:t>Bienvenue aux </a:t>
            </a:r>
          </a:p>
          <a:p>
            <a:pPr marL="0" indent="0" algn="ctr">
              <a:buNone/>
              <a:defRPr/>
            </a:pPr>
            <a:r>
              <a:rPr lang="fr-FR" sz="3200" dirty="0" smtClean="0">
                <a:solidFill>
                  <a:schemeClr val="bg1"/>
                </a:solidFill>
                <a:cs typeface="Arial" charset="0"/>
              </a:rPr>
              <a:t>11</a:t>
            </a:r>
            <a:r>
              <a:rPr lang="fr-FR" sz="3200" baseline="30000" dirty="0" smtClean="0">
                <a:solidFill>
                  <a:schemeClr val="bg1"/>
                </a:solidFill>
                <a:cs typeface="Arial" charset="0"/>
              </a:rPr>
              <a:t>ème</a:t>
            </a:r>
            <a:r>
              <a:rPr lang="fr-FR" sz="3200" dirty="0" smtClean="0">
                <a:solidFill>
                  <a:schemeClr val="bg1"/>
                </a:solidFill>
                <a:cs typeface="Arial" charset="0"/>
              </a:rPr>
              <a:t>  journées </a:t>
            </a:r>
            <a:r>
              <a:rPr lang="fr-FR" sz="3200" dirty="0">
                <a:solidFill>
                  <a:schemeClr val="bg1"/>
                </a:solidFill>
                <a:cs typeface="Arial" charset="0"/>
              </a:rPr>
              <a:t>informatiques </a:t>
            </a:r>
            <a:r>
              <a:rPr lang="fr-FR" sz="3200" dirty="0" smtClean="0">
                <a:solidFill>
                  <a:schemeClr val="bg1"/>
                </a:solidFill>
                <a:cs typeface="Arial" charset="0"/>
              </a:rPr>
              <a:t>IN2P3-IRFU</a:t>
            </a:r>
            <a:r>
              <a:rPr lang="fr-FR">
                <a:solidFill>
                  <a:schemeClr val="bg1"/>
                </a:solidFill>
                <a:cs typeface="Arial" charset="0"/>
              </a:rPr>
              <a:t/>
            </a:r>
            <a:br>
              <a:rPr lang="fr-FR">
                <a:solidFill>
                  <a:schemeClr val="bg1"/>
                </a:solidFill>
                <a:cs typeface="Arial" charset="0"/>
              </a:rPr>
            </a:br>
            <a:endParaRPr lang="fr-FR" smtClean="0">
              <a:solidFill>
                <a:schemeClr val="bg1"/>
              </a:solidFill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fr-FR" sz="4000" dirty="0" smtClean="0">
                <a:solidFill>
                  <a:schemeClr val="bg1"/>
                </a:solidFill>
                <a:cs typeface="Arial" charset="0"/>
              </a:rPr>
              <a:t>En vous souhaitant</a:t>
            </a:r>
            <a:br>
              <a:rPr lang="fr-FR" sz="4000" dirty="0" smtClean="0">
                <a:solidFill>
                  <a:schemeClr val="bg1"/>
                </a:solidFill>
                <a:cs typeface="Arial" charset="0"/>
              </a:rPr>
            </a:br>
            <a:r>
              <a:rPr lang="fr-FR" sz="4000" dirty="0" smtClean="0">
                <a:solidFill>
                  <a:schemeClr val="bg1"/>
                </a:solidFill>
                <a:cs typeface="Arial" charset="0"/>
              </a:rPr>
              <a:t>des journées informatiques fructueuses</a:t>
            </a:r>
          </a:p>
          <a:p>
            <a:pPr marL="0" indent="0" algn="ctr">
              <a:buNone/>
              <a:defRPr/>
            </a:pPr>
            <a:r>
              <a:rPr lang="fr-FR" sz="4000" dirty="0" smtClean="0">
                <a:solidFill>
                  <a:schemeClr val="bg1"/>
                </a:solidFill>
                <a:cs typeface="Arial" charset="0"/>
              </a:rPr>
              <a:t>… </a:t>
            </a:r>
          </a:p>
          <a:p>
            <a:pPr marL="0" indent="0" algn="ctr">
              <a:buNone/>
              <a:defRPr/>
            </a:pPr>
            <a:r>
              <a:rPr lang="fr-FR" sz="4000" dirty="0" smtClean="0">
                <a:solidFill>
                  <a:schemeClr val="bg1"/>
                </a:solidFill>
                <a:cs typeface="Arial" charset="0"/>
              </a:rPr>
              <a:t>mais aussi du beau temps !</a:t>
            </a:r>
          </a:p>
        </p:txBody>
      </p:sp>
    </p:spTree>
    <p:extLst>
      <p:ext uri="{BB962C8B-B14F-4D97-AF65-F5344CB8AC3E}">
        <p14:creationId xmlns:p14="http://schemas.microsoft.com/office/powerpoint/2010/main" val="28586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GANIL - SPIRAL2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26029" y="917249"/>
            <a:ext cx="487499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 algn="ctr">
              <a:defRPr/>
            </a:pPr>
            <a:r>
              <a:rPr lang="fr-FR" altLang="ja-JP" sz="1350" b="1" u="sng" dirty="0">
                <a:solidFill>
                  <a:sysClr val="windowText" lastClr="000000"/>
                </a:solidFill>
                <a:latin typeface="+mj-lt"/>
                <a:cs typeface="Times New Roman"/>
              </a:rPr>
              <a:t>G</a:t>
            </a:r>
            <a:r>
              <a:rPr lang="fr-FR" altLang="ja-JP" sz="1350" b="1" dirty="0">
                <a:solidFill>
                  <a:sysClr val="windowText" lastClr="000000"/>
                </a:solidFill>
                <a:latin typeface="+mj-lt"/>
                <a:cs typeface="Times New Roman"/>
              </a:rPr>
              <a:t>rand </a:t>
            </a:r>
            <a:r>
              <a:rPr lang="fr-FR" altLang="ja-JP" sz="1350" b="1" u="sng" dirty="0">
                <a:solidFill>
                  <a:sysClr val="windowText" lastClr="000000"/>
                </a:solidFill>
                <a:latin typeface="+mj-lt"/>
                <a:cs typeface="Times New Roman"/>
              </a:rPr>
              <a:t>A</a:t>
            </a:r>
            <a:r>
              <a:rPr lang="fr-FR" altLang="ja-JP" sz="1350" b="1" dirty="0">
                <a:solidFill>
                  <a:sysClr val="windowText" lastClr="000000"/>
                </a:solidFill>
                <a:latin typeface="+mj-lt"/>
                <a:cs typeface="Times New Roman"/>
              </a:rPr>
              <a:t>ccélérateur </a:t>
            </a:r>
            <a:r>
              <a:rPr lang="fr-FR" altLang="ja-JP" sz="1350" b="1" u="sng" dirty="0">
                <a:solidFill>
                  <a:sysClr val="windowText" lastClr="000000"/>
                </a:solidFill>
                <a:latin typeface="+mj-lt"/>
                <a:cs typeface="Times New Roman"/>
              </a:rPr>
              <a:t>N</a:t>
            </a:r>
            <a:r>
              <a:rPr lang="fr-FR" altLang="ja-JP" sz="1350" b="1" dirty="0">
                <a:solidFill>
                  <a:sysClr val="windowText" lastClr="000000"/>
                </a:solidFill>
                <a:latin typeface="+mj-lt"/>
                <a:cs typeface="Times New Roman"/>
              </a:rPr>
              <a:t>ational d</a:t>
            </a:r>
            <a:r>
              <a:rPr lang="fr-FR" altLang="ja-JP" sz="1350" b="1" u="sng" dirty="0">
                <a:solidFill>
                  <a:sysClr val="windowText" lastClr="000000"/>
                </a:solidFill>
                <a:latin typeface="+mj-lt"/>
                <a:cs typeface="Times New Roman"/>
              </a:rPr>
              <a:t>'I</a:t>
            </a:r>
            <a:r>
              <a:rPr lang="fr-FR" altLang="ja-JP" sz="1350" b="1" dirty="0">
                <a:solidFill>
                  <a:sysClr val="windowText" lastClr="000000"/>
                </a:solidFill>
                <a:latin typeface="+mj-lt"/>
                <a:cs typeface="Times New Roman"/>
              </a:rPr>
              <a:t>ons </a:t>
            </a:r>
            <a:r>
              <a:rPr lang="fr-FR" altLang="ja-JP" sz="1350" b="1" u="sng" dirty="0" smtClean="0">
                <a:solidFill>
                  <a:sysClr val="windowText" lastClr="000000"/>
                </a:solidFill>
                <a:latin typeface="+mj-lt"/>
                <a:cs typeface="Times New Roman"/>
              </a:rPr>
              <a:t>L</a:t>
            </a:r>
            <a:r>
              <a:rPr lang="fr-FR" altLang="ja-JP" sz="1350" b="1" dirty="0" smtClean="0">
                <a:solidFill>
                  <a:sysClr val="windowText" lastClr="000000"/>
                </a:solidFill>
                <a:latin typeface="+mj-lt"/>
                <a:cs typeface="Times New Roman"/>
              </a:rPr>
              <a:t>ourds, Caen, France</a:t>
            </a:r>
            <a:endParaRPr lang="en-US" sz="1350" b="1" dirty="0">
              <a:solidFill>
                <a:sysClr val="windowText" lastClr="000000"/>
              </a:solidFill>
              <a:latin typeface="+mj-lt"/>
              <a:cs typeface="Times New Roman"/>
            </a:endParaRPr>
          </a:p>
        </p:txBody>
      </p:sp>
      <p:pic>
        <p:nvPicPr>
          <p:cNvPr id="20" name="Image 27" descr="CEA_logotype-3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853" y="155308"/>
            <a:ext cx="1208738" cy="1098099"/>
          </a:xfrm>
          <a:prstGeom prst="rect">
            <a:avLst/>
          </a:prstGeom>
        </p:spPr>
      </p:pic>
      <p:pic>
        <p:nvPicPr>
          <p:cNvPr id="21" name="Image 28" descr="CNRSfilaire-grand-3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18" y="180939"/>
            <a:ext cx="986034" cy="986034"/>
          </a:xfrm>
          <a:prstGeom prst="rect">
            <a:avLst/>
          </a:prstGeom>
        </p:spPr>
      </p:pic>
      <p:pic>
        <p:nvPicPr>
          <p:cNvPr id="22" name="Image 21" descr="Plan 3D Ganil 2023-V1.jpg">
            <a:extLst>
              <a:ext uri="{FF2B5EF4-FFF2-40B4-BE49-F238E27FC236}">
                <a16:creationId xmlns:a16="http://schemas.microsoft.com/office/drawing/2014/main" id="{71E475D0-E2EF-3B43-BC99-8F09B0D507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3961" r="1697" b="8847"/>
          <a:stretch/>
        </p:blipFill>
        <p:spPr>
          <a:xfrm>
            <a:off x="1440058" y="1281821"/>
            <a:ext cx="9791679" cy="5345216"/>
          </a:xfrm>
          <a:prstGeom prst="rect">
            <a:avLst/>
          </a:prstGeom>
        </p:spPr>
      </p:pic>
      <p:sp>
        <p:nvSpPr>
          <p:cNvPr id="23" name="Text Box 33">
            <a:extLst>
              <a:ext uri="{FF2B5EF4-FFF2-40B4-BE49-F238E27FC236}">
                <a16:creationId xmlns:a16="http://schemas.microsoft.com/office/drawing/2014/main" id="{69B2C01A-F52A-9E40-B422-FA15DF08B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05" y="1277663"/>
            <a:ext cx="3409349" cy="11984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9553" tIns="44777" rIns="89553" bIns="44777">
            <a:spAutoFit/>
          </a:bodyPr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>
                <a:solidFill>
                  <a:srgbClr val="000099"/>
                </a:solidFill>
              </a:rPr>
              <a:t>Nuclear Physics </a:t>
            </a:r>
            <a:r>
              <a:rPr lang="en-GB" sz="1800" dirty="0" smtClean="0">
                <a:solidFill>
                  <a:srgbClr val="000099"/>
                </a:solidFill>
              </a:rPr>
              <a:t/>
            </a:r>
            <a:br>
              <a:rPr lang="en-GB" sz="1800" dirty="0" smtClean="0">
                <a:solidFill>
                  <a:srgbClr val="000099"/>
                </a:solidFill>
              </a:rPr>
            </a:br>
            <a:r>
              <a:rPr lang="en-GB" sz="1800" dirty="0" smtClean="0">
                <a:solidFill>
                  <a:srgbClr val="000099"/>
                </a:solidFill>
              </a:rPr>
              <a:t>Material science</a:t>
            </a:r>
            <a:br>
              <a:rPr lang="en-GB" sz="1800" dirty="0" smtClean="0">
                <a:solidFill>
                  <a:srgbClr val="000099"/>
                </a:solidFill>
              </a:rPr>
            </a:br>
            <a:r>
              <a:rPr lang="en-GB" sz="1800" dirty="0" smtClean="0">
                <a:solidFill>
                  <a:srgbClr val="000099"/>
                </a:solidFill>
              </a:rPr>
              <a:t> </a:t>
            </a:r>
            <a:r>
              <a:rPr lang="en-GB" sz="1800" dirty="0">
                <a:solidFill>
                  <a:srgbClr val="000099"/>
                </a:solidFill>
              </a:rPr>
              <a:t>Atomic </a:t>
            </a:r>
            <a:r>
              <a:rPr lang="en-GB" sz="1800" dirty="0" smtClean="0">
                <a:solidFill>
                  <a:srgbClr val="000099"/>
                </a:solidFill>
              </a:rPr>
              <a:t>physics </a:t>
            </a:r>
            <a:br>
              <a:rPr lang="en-GB" sz="1800" dirty="0" smtClean="0">
                <a:solidFill>
                  <a:srgbClr val="000099"/>
                </a:solidFill>
              </a:rPr>
            </a:br>
            <a:r>
              <a:rPr lang="en-GB" sz="1800" dirty="0" smtClean="0">
                <a:solidFill>
                  <a:srgbClr val="000099"/>
                </a:solidFill>
              </a:rPr>
              <a:t>Applications</a:t>
            </a: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24" name="Text Box 52">
            <a:extLst>
              <a:ext uri="{FF2B5EF4-FFF2-40B4-BE49-F238E27FC236}">
                <a16:creationId xmlns:a16="http://schemas.microsoft.com/office/drawing/2014/main" id="{1749507D-2112-D64E-A9E7-E58AB676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942" y="5624663"/>
            <a:ext cx="2956655" cy="987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9553" tIns="44777" rIns="89553" bIns="44777"/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latin typeface="+mj-lt"/>
              </a:rPr>
              <a:t>S</a:t>
            </a:r>
            <a:r>
              <a:rPr lang="en-GB" sz="1400" b="1" dirty="0">
                <a:latin typeface="+mj-lt"/>
                <a:cs typeface="Times New Roman"/>
              </a:rPr>
              <a:t>PIRAL1 (Cyclotrons + CIME) :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dirty="0">
                <a:latin typeface="+mj-lt"/>
                <a:cs typeface="Times New Roman"/>
              </a:rPr>
              <a:t> High Energy Exotic Beams  20 MeV/u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dirty="0">
                <a:latin typeface="+mj-lt"/>
              </a:rPr>
              <a:t>Short lived beams (ISOL) T ~ &gt; 10 </a:t>
            </a:r>
            <a:r>
              <a:rPr lang="en-GB" sz="1400" dirty="0" err="1">
                <a:latin typeface="+mj-lt"/>
              </a:rPr>
              <a:t>ms</a:t>
            </a:r>
            <a:endParaRPr lang="en-GB" sz="1400" dirty="0">
              <a:latin typeface="+mj-lt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897C72E-8F31-5D42-A9E2-B2A7C5AC8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51" y="3656285"/>
            <a:ext cx="2717593" cy="7235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b="1" dirty="0">
                <a:solidFill>
                  <a:schemeClr val="tx1"/>
                </a:solidFill>
                <a:latin typeface="+mj-lt"/>
                <a:cs typeface="Times New Roman"/>
              </a:rPr>
              <a:t>SPIRAL2 </a:t>
            </a:r>
            <a:r>
              <a:rPr lang="fr-FR" sz="1400" b="1" dirty="0" smtClean="0">
                <a:solidFill>
                  <a:schemeClr val="tx1"/>
                </a:solidFill>
                <a:latin typeface="+mj-lt"/>
                <a:cs typeface="Times New Roman"/>
              </a:rPr>
              <a:t>LINAC </a:t>
            </a:r>
            <a:endParaRPr lang="fr-FR" sz="1400" b="1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  <a:ea typeface="ＭＳ Ｐゴシック"/>
                <a:cs typeface="Times New Roman"/>
                <a:sym typeface="Arial" pitchFamily="30" charset="0"/>
              </a:rPr>
              <a:t>33 MeV p, 40 MeV d (5mA)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  <a:ea typeface="ＭＳ Ｐゴシック"/>
                <a:cs typeface="Times New Roman"/>
                <a:sym typeface="Arial" pitchFamily="30" charset="0"/>
              </a:rPr>
              <a:t>14.5 </a:t>
            </a:r>
            <a:r>
              <a:rPr lang="en-GB" sz="1400" dirty="0" err="1">
                <a:solidFill>
                  <a:schemeClr val="tx1"/>
                </a:solidFill>
                <a:latin typeface="+mj-lt"/>
                <a:ea typeface="ＭＳ Ｐゴシック"/>
                <a:cs typeface="Times New Roman"/>
                <a:sym typeface="Arial" pitchFamily="30" charset="0"/>
              </a:rPr>
              <a:t>A.MeV</a:t>
            </a:r>
            <a:r>
              <a:rPr lang="en-GB" sz="1400" dirty="0">
                <a:solidFill>
                  <a:schemeClr val="tx1"/>
                </a:solidFill>
                <a:latin typeface="+mj-lt"/>
                <a:ea typeface="ＭＳ Ｐゴシック"/>
                <a:cs typeface="Times New Roman"/>
                <a:sym typeface="Arial" pitchFamily="30" charset="0"/>
              </a:rPr>
              <a:t> HI  (1mA)</a:t>
            </a:r>
            <a:endParaRPr lang="fr-FR" sz="1400" b="1" dirty="0">
              <a:solidFill>
                <a:schemeClr val="tx1"/>
              </a:solidFill>
              <a:latin typeface="+mj-lt"/>
              <a:ea typeface="ＭＳ Ｐゴシック"/>
              <a:cs typeface="Times New Roman"/>
            </a:endParaRPr>
          </a:p>
        </p:txBody>
      </p:sp>
      <p:sp>
        <p:nvSpPr>
          <p:cNvPr id="26" name="Text Box 71">
            <a:extLst>
              <a:ext uri="{FF2B5EF4-FFF2-40B4-BE49-F238E27FC236}">
                <a16:creationId xmlns:a16="http://schemas.microsoft.com/office/drawing/2014/main" id="{AC1A6CB2-2635-3C4D-A175-FE0FB5344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426" y="1290174"/>
            <a:ext cx="2831134" cy="9300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89553" tIns="44777" rIns="89553" bIns="44777"/>
          <a:lstStyle>
            <a:lvl1pPr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b="1" dirty="0">
                <a:solidFill>
                  <a:srgbClr val="000000"/>
                </a:solidFill>
              </a:rPr>
              <a:t>High Energy </a:t>
            </a:r>
            <a:r>
              <a:rPr lang="en-GB" sz="1200" b="1" dirty="0"/>
              <a:t>Beams  </a:t>
            </a:r>
            <a:r>
              <a:rPr lang="en-GB" sz="1200" dirty="0"/>
              <a:t>[24- 95] MeV/u</a:t>
            </a:r>
          </a:p>
          <a:p>
            <a:pPr eaLnBrk="1" hangingPunct="1">
              <a:spcBef>
                <a:spcPct val="50000"/>
              </a:spcBef>
            </a:pPr>
            <a:r>
              <a:rPr lang="en-GB" sz="1200" i="1" dirty="0"/>
              <a:t>Stable </a:t>
            </a:r>
            <a:r>
              <a:rPr lang="en-GB" sz="1200" dirty="0"/>
              <a:t>+ </a:t>
            </a:r>
            <a:r>
              <a:rPr lang="en-GB" sz="1200" i="1" dirty="0"/>
              <a:t>Short lived beams</a:t>
            </a:r>
          </a:p>
          <a:p>
            <a:pPr eaLnBrk="1" hangingPunct="1">
              <a:spcBef>
                <a:spcPct val="50000"/>
              </a:spcBef>
            </a:pPr>
            <a:r>
              <a:rPr lang="en-GB" sz="1200" i="1" dirty="0" smtClean="0"/>
              <a:t>(</a:t>
            </a:r>
            <a:r>
              <a:rPr lang="en-GB" sz="1200" i="1" dirty="0"/>
              <a:t>Fragmentation &gt; 10 µs)</a:t>
            </a:r>
          </a:p>
        </p:txBody>
      </p:sp>
      <p:sp>
        <p:nvSpPr>
          <p:cNvPr id="28" name="ZoneTexte 9">
            <a:extLst>
              <a:ext uri="{FF2B5EF4-FFF2-40B4-BE49-F238E27FC236}">
                <a16:creationId xmlns:a16="http://schemas.microsoft.com/office/drawing/2014/main" id="{AC1CE465-68FA-ED4F-964B-49E034ECA77B}"/>
              </a:ext>
            </a:extLst>
          </p:cNvPr>
          <p:cNvSpPr txBox="1"/>
          <p:nvPr/>
        </p:nvSpPr>
        <p:spPr>
          <a:xfrm>
            <a:off x="5840469" y="1760999"/>
            <a:ext cx="78156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  <a:cs typeface="Times New Roman"/>
              </a:rPr>
              <a:t>DESIR</a:t>
            </a:r>
          </a:p>
        </p:txBody>
      </p:sp>
      <p:sp>
        <p:nvSpPr>
          <p:cNvPr id="29" name="ZoneTexte 10">
            <a:extLst>
              <a:ext uri="{FF2B5EF4-FFF2-40B4-BE49-F238E27FC236}">
                <a16:creationId xmlns:a16="http://schemas.microsoft.com/office/drawing/2014/main" id="{C371FCD6-4C8D-D648-A4F4-457318E8812F}"/>
              </a:ext>
            </a:extLst>
          </p:cNvPr>
          <p:cNvSpPr txBox="1"/>
          <p:nvPr/>
        </p:nvSpPr>
        <p:spPr>
          <a:xfrm>
            <a:off x="4866118" y="2912372"/>
            <a:ext cx="43535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  <a:cs typeface="Times New Roman"/>
              </a:rPr>
              <a:t>S3</a:t>
            </a:r>
          </a:p>
        </p:txBody>
      </p:sp>
      <p:sp>
        <p:nvSpPr>
          <p:cNvPr id="30" name="ZoneTexte 11">
            <a:extLst>
              <a:ext uri="{FF2B5EF4-FFF2-40B4-BE49-F238E27FC236}">
                <a16:creationId xmlns:a16="http://schemas.microsoft.com/office/drawing/2014/main" id="{10FCA1FE-D07C-BE43-841C-491D41583314}"/>
              </a:ext>
            </a:extLst>
          </p:cNvPr>
          <p:cNvSpPr txBox="1"/>
          <p:nvPr/>
        </p:nvSpPr>
        <p:spPr>
          <a:xfrm>
            <a:off x="3053544" y="3208782"/>
            <a:ext cx="56993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  <a:cs typeface="Times New Roman"/>
              </a:rPr>
              <a:t>NFS</a:t>
            </a: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63035956-EF94-AD4E-9960-CFE69BF6954C}"/>
              </a:ext>
            </a:extLst>
          </p:cNvPr>
          <p:cNvSpPr/>
          <p:nvPr/>
        </p:nvSpPr>
        <p:spPr>
          <a:xfrm>
            <a:off x="10204596" y="3547336"/>
            <a:ext cx="1906721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tx1"/>
                </a:solidFill>
                <a:latin typeface="+mj-lt"/>
                <a:cs typeface="Times New Roman"/>
              </a:rPr>
              <a:t>C01/2 </a:t>
            </a:r>
            <a:r>
              <a:rPr lang="en-GB" sz="1200" b="1" dirty="0" smtClean="0">
                <a:solidFill>
                  <a:schemeClr val="tx1"/>
                </a:solidFill>
                <a:latin typeface="+mj-lt"/>
                <a:cs typeface="Times New Roman"/>
              </a:rPr>
              <a:t>IRRSUD </a:t>
            </a:r>
            <a:br>
              <a:rPr lang="en-GB" sz="1200" b="1" dirty="0" smtClean="0">
                <a:solidFill>
                  <a:schemeClr val="tx1"/>
                </a:solidFill>
                <a:latin typeface="+mj-lt"/>
                <a:cs typeface="Times New Roman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  <a:cs typeface="Times New Roman"/>
              </a:rPr>
              <a:t>[0.3</a:t>
            </a:r>
            <a:r>
              <a:rPr lang="en-GB" sz="1200" dirty="0">
                <a:solidFill>
                  <a:schemeClr val="tx1"/>
                </a:solidFill>
                <a:latin typeface="+mj-lt"/>
                <a:cs typeface="Times New Roman"/>
              </a:rPr>
              <a:t>,-1.0] MeV/u</a:t>
            </a:r>
          </a:p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tx1"/>
                </a:solidFill>
                <a:latin typeface="+mj-lt"/>
                <a:cs typeface="Times New Roman"/>
              </a:rPr>
              <a:t>CSS1 SME : Medium energy  </a:t>
            </a:r>
            <a:r>
              <a:rPr lang="en-GB" sz="1200" dirty="0" smtClean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en-GB" sz="1200" dirty="0">
                <a:solidFill>
                  <a:schemeClr val="tx1"/>
                </a:solidFill>
                <a:latin typeface="+mj-lt"/>
                <a:cs typeface="Times New Roman"/>
              </a:rPr>
              <a:t>[3.7, 13.7] MeV/u</a:t>
            </a:r>
          </a:p>
        </p:txBody>
      </p:sp>
      <p:sp>
        <p:nvSpPr>
          <p:cNvPr id="32" name="ZoneTexte 14">
            <a:extLst>
              <a:ext uri="{FF2B5EF4-FFF2-40B4-BE49-F238E27FC236}">
                <a16:creationId xmlns:a16="http://schemas.microsoft.com/office/drawing/2014/main" id="{A8EB82E6-4955-814D-B6A8-5EDCC6AA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549" y="3164054"/>
            <a:ext cx="991923" cy="2640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200" b="1" dirty="0">
                <a:solidFill>
                  <a:schemeClr val="tx1"/>
                </a:solidFill>
                <a:latin typeface="+mj-lt"/>
                <a:cs typeface="Times New Roman"/>
              </a:rPr>
              <a:t>8 </a:t>
            </a:r>
            <a:r>
              <a:rPr lang="fr-FR" sz="1200" b="1" dirty="0" err="1" smtClean="0">
                <a:solidFill>
                  <a:schemeClr val="tx1"/>
                </a:solidFill>
                <a:latin typeface="+mj-lt"/>
                <a:cs typeface="Times New Roman"/>
              </a:rPr>
              <a:t>expt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  <a:cs typeface="Times New Roman"/>
              </a:rPr>
              <a:t>. </a:t>
            </a:r>
            <a:r>
              <a:rPr lang="fr-FR" sz="1200" b="1" dirty="0">
                <a:solidFill>
                  <a:schemeClr val="tx1"/>
                </a:solidFill>
                <a:latin typeface="+mj-lt"/>
                <a:cs typeface="Times New Roman"/>
              </a:rPr>
              <a:t>areas </a:t>
            </a:r>
          </a:p>
        </p:txBody>
      </p:sp>
      <p:sp>
        <p:nvSpPr>
          <p:cNvPr id="33" name="ZoneTexte 22">
            <a:extLst>
              <a:ext uri="{FF2B5EF4-FFF2-40B4-BE49-F238E27FC236}">
                <a16:creationId xmlns:a16="http://schemas.microsoft.com/office/drawing/2014/main" id="{7F0B154D-5B36-0E40-8177-650DED1EC48B}"/>
              </a:ext>
            </a:extLst>
          </p:cNvPr>
          <p:cNvSpPr txBox="1"/>
          <p:nvPr/>
        </p:nvSpPr>
        <p:spPr>
          <a:xfrm>
            <a:off x="2458416" y="2572701"/>
            <a:ext cx="169497" cy="251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ZoneTexte 24">
            <a:extLst>
              <a:ext uri="{FF2B5EF4-FFF2-40B4-BE49-F238E27FC236}">
                <a16:creationId xmlns:a16="http://schemas.microsoft.com/office/drawing/2014/main" id="{000570C7-C0DC-6342-A397-B35B03EB8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43" y="4119035"/>
            <a:ext cx="971326" cy="52167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000" dirty="0">
                <a:latin typeface="+mj-lt"/>
              </a:rPr>
              <a:t>SPIRAL2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000" dirty="0">
                <a:latin typeface="+mj-lt"/>
              </a:rPr>
              <a:t>Phase 2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000" dirty="0">
                <a:latin typeface="+mj-lt"/>
              </a:rPr>
              <a:t>STAND BY</a:t>
            </a:r>
          </a:p>
        </p:txBody>
      </p:sp>
      <p:sp>
        <p:nvSpPr>
          <p:cNvPr id="36" name="ZoneTexte 24">
            <a:extLst>
              <a:ext uri="{FF2B5EF4-FFF2-40B4-BE49-F238E27FC236}">
                <a16:creationId xmlns:a16="http://schemas.microsoft.com/office/drawing/2014/main" id="{000570C7-C0DC-6342-A397-B35B03EB8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077" y="3028101"/>
            <a:ext cx="971326" cy="34995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 smtClean="0">
                <a:latin typeface="+mj-lt"/>
              </a:rPr>
              <a:t>GANIL</a:t>
            </a:r>
            <a:endParaRPr lang="fr-FR" dirty="0">
              <a:latin typeface="+mj-lt"/>
            </a:endParaRPr>
          </a:p>
        </p:txBody>
      </p:sp>
      <p:sp>
        <p:nvSpPr>
          <p:cNvPr id="37" name="ZoneTexte 24">
            <a:extLst>
              <a:ext uri="{FF2B5EF4-FFF2-40B4-BE49-F238E27FC236}">
                <a16:creationId xmlns:a16="http://schemas.microsoft.com/office/drawing/2014/main" id="{000570C7-C0DC-6342-A397-B35B03EB8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1" y="2827758"/>
            <a:ext cx="971326" cy="34995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 smtClean="0">
                <a:latin typeface="+mj-lt"/>
              </a:rPr>
              <a:t>SPIRAL2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7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1701" y="-44551"/>
            <a:ext cx="10142954" cy="1143000"/>
          </a:xfrm>
        </p:spPr>
        <p:txBody>
          <a:bodyPr>
            <a:normAutofit/>
          </a:bodyPr>
          <a:lstStyle/>
          <a:p>
            <a:r>
              <a:rPr lang="fr-FR" sz="3600" dirty="0">
                <a:cs typeface="Times New Roman"/>
              </a:rPr>
              <a:t>Grand Accélérateur National d’Ions Lourds</a:t>
            </a:r>
            <a:br>
              <a:rPr lang="fr-FR" sz="3600" dirty="0">
                <a:cs typeface="Times New Roman"/>
              </a:rPr>
            </a:br>
            <a:endParaRPr lang="en-US" sz="2700" dirty="0">
              <a:cs typeface="Times New Roman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579" y="961969"/>
            <a:ext cx="4342423" cy="3253008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49580"/>
            <a:ext cx="4342423" cy="322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4312709"/>
            <a:ext cx="9144001" cy="120031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fr-FR" altLang="fr-FR" dirty="0" smtClean="0">
                <a:latin typeface="Arial Unicode MS" panose="020B0604020202020204" pitchFamily="34" charset="-128"/>
              </a:rPr>
              <a:t>Un </a:t>
            </a:r>
            <a:r>
              <a:rPr lang="fr-FR" altLang="fr-FR" dirty="0">
                <a:latin typeface="Arial Unicode MS" panose="020B0604020202020204" pitchFamily="34" charset="-128"/>
              </a:rPr>
              <a:t>des principaux </a:t>
            </a:r>
            <a:r>
              <a:rPr lang="fr-FR" altLang="fr-FR" dirty="0" smtClean="0">
                <a:latin typeface="Arial Unicode MS" panose="020B0604020202020204" pitchFamily="34" charset="-128"/>
              </a:rPr>
              <a:t>accélérateur d’ions lourds </a:t>
            </a:r>
            <a:r>
              <a:rPr lang="fr-FR" altLang="fr-FR" dirty="0">
                <a:latin typeface="Arial Unicode MS" panose="020B0604020202020204" pitchFamily="34" charset="-128"/>
              </a:rPr>
              <a:t>de physique nucléaire au monde </a:t>
            </a:r>
            <a:r>
              <a:rPr lang="fr-FR" altLang="fr-FR" dirty="0" smtClean="0">
                <a:latin typeface="Arial Unicode MS" panose="020B0604020202020204" pitchFamily="34" charset="-128"/>
              </a:rPr>
              <a:t/>
            </a:r>
            <a:br>
              <a:rPr lang="fr-FR" altLang="fr-FR" dirty="0" smtClean="0">
                <a:latin typeface="Arial Unicode MS" panose="020B0604020202020204" pitchFamily="34" charset="-128"/>
              </a:rPr>
            </a:br>
            <a:r>
              <a:rPr lang="fr-FR" altLang="fr-FR" dirty="0" smtClean="0">
                <a:latin typeface="Arial Unicode MS" panose="020B0604020202020204" pitchFamily="34" charset="-128"/>
              </a:rPr>
              <a:t>avec </a:t>
            </a:r>
            <a:r>
              <a:rPr lang="fr-FR" altLang="fr-FR" dirty="0">
                <a:latin typeface="Arial Unicode MS" panose="020B0604020202020204" pitchFamily="34" charset="-128"/>
              </a:rPr>
              <a:t>de nombreuses contributions pionnières au cours des 35 dernières années</a:t>
            </a:r>
            <a:r>
              <a:rPr lang="fr-FR" altLang="fr-FR" sz="1400" dirty="0"/>
              <a:t> </a:t>
            </a:r>
            <a:endParaRPr lang="fr-FR" altLang="fr-FR" sz="4000" dirty="0">
              <a:latin typeface="Arial" panose="020B0604020202020204" pitchFamily="34" charset="0"/>
            </a:endParaRPr>
          </a:p>
          <a:p>
            <a:pPr algn="ctr"/>
            <a:endParaRPr lang="en-US" i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 Unicode MS" panose="020B0604020202020204" pitchFamily="34" charset="-128"/>
              </a:rPr>
              <a:t>Fortes </a:t>
            </a:r>
            <a:r>
              <a:rPr lang="fr-FR" altLang="fr-FR" dirty="0">
                <a:solidFill>
                  <a:srgbClr val="FF0000"/>
                </a:solidFill>
                <a:latin typeface="Arial Unicode MS" panose="020B0604020202020204" pitchFamily="34" charset="-128"/>
              </a:rPr>
              <a:t>collaborations nationales et internationales </a:t>
            </a:r>
            <a:r>
              <a:rPr lang="fr-FR" altLang="fr-FR" dirty="0">
                <a:latin typeface="Arial Unicode MS" panose="020B0604020202020204" pitchFamily="34" charset="-128"/>
              </a:rPr>
              <a:t>et </a:t>
            </a:r>
            <a:r>
              <a:rPr lang="fr-FR" altLang="fr-FR" dirty="0">
                <a:solidFill>
                  <a:srgbClr val="FF0000"/>
                </a:solidFill>
                <a:latin typeface="Arial Unicode MS" panose="020B0604020202020204" pitchFamily="34" charset="-128"/>
              </a:rPr>
              <a:t>communauté d'utilisateurs</a:t>
            </a:r>
            <a:r>
              <a:rPr lang="fr-FR" altLang="fr-FR" sz="1400" dirty="0">
                <a:solidFill>
                  <a:srgbClr val="FF0000"/>
                </a:solidFill>
              </a:rPr>
              <a:t> </a:t>
            </a:r>
            <a:endParaRPr lang="fr-FR" altLang="fr-FR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57613" y="1751447"/>
            <a:ext cx="892993" cy="307777"/>
          </a:xfrm>
          <a:prstGeom prst="rect">
            <a:avLst/>
          </a:prstGeom>
          <a:solidFill>
            <a:srgbClr val="FFFF00"/>
          </a:solidFill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SPIRAL2</a:t>
            </a:r>
          </a:p>
        </p:txBody>
      </p:sp>
      <p:pic>
        <p:nvPicPr>
          <p:cNvPr id="10" name="Image 9" descr="CNRSfr-gra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9"/>
            <a:ext cx="572839" cy="572839"/>
          </a:xfrm>
          <a:prstGeom prst="rect">
            <a:avLst/>
          </a:prstGeom>
        </p:spPr>
      </p:pic>
      <p:pic>
        <p:nvPicPr>
          <p:cNvPr id="11" name="Picture 1" descr="C:\Users\goutte\Desktop\ce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89554" y="40149"/>
            <a:ext cx="602446" cy="4925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98432" y="5905666"/>
            <a:ext cx="40694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290 staff </a:t>
            </a:r>
            <a:r>
              <a:rPr lang="en-GB" dirty="0"/>
              <a:t>- </a:t>
            </a:r>
            <a:r>
              <a:rPr lang="en-GB" dirty="0" smtClean="0"/>
              <a:t>community of 600 </a:t>
            </a:r>
            <a:r>
              <a:rPr lang="en-GB" dirty="0"/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18746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86209" y="4709892"/>
            <a:ext cx="4718858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latin typeface="+mj-lt"/>
              </a:rPr>
              <a:t>Premières </a:t>
            </a:r>
            <a:r>
              <a:rPr lang="en-GB" b="1" dirty="0" err="1" smtClean="0">
                <a:latin typeface="+mj-lt"/>
              </a:rPr>
              <a:t>expériences</a:t>
            </a:r>
            <a:r>
              <a:rPr lang="en-GB" b="1" dirty="0" smtClean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en</a:t>
            </a:r>
            <a:r>
              <a:rPr lang="en-GB" b="1" dirty="0">
                <a:latin typeface="+mj-lt"/>
              </a:rPr>
              <a:t> 1983 </a:t>
            </a:r>
          </a:p>
          <a:p>
            <a:pPr>
              <a:spcBef>
                <a:spcPct val="50000"/>
              </a:spcBef>
            </a:pPr>
            <a:r>
              <a:rPr lang="en-US" b="1" u="sng" dirty="0" smtClean="0">
                <a:solidFill>
                  <a:srgbClr val="7030A0"/>
                </a:solidFill>
                <a:latin typeface="+mj-lt"/>
              </a:rPr>
              <a:t>GANIL: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30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semaines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 /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ans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 sur 4 runs : 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5000h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d’operations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. 9000h de temps de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faisceau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 pour les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utilisateurs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 (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multi-beam effect)</a:t>
            </a:r>
          </a:p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7030A0"/>
                </a:solidFill>
                <a:latin typeface="+mj-lt"/>
              </a:rPr>
              <a:t>SPIRAL1 </a:t>
            </a:r>
            <a:r>
              <a:rPr lang="en-US" b="1" u="sng" dirty="0" err="1" smtClean="0">
                <a:solidFill>
                  <a:srgbClr val="7030A0"/>
                </a:solidFill>
                <a:latin typeface="+mj-lt"/>
              </a:rPr>
              <a:t>depuis</a:t>
            </a:r>
            <a:r>
              <a:rPr lang="en-US" b="1" u="sng" dirty="0" smtClean="0">
                <a:solidFill>
                  <a:srgbClr val="7030A0"/>
                </a:solidFill>
                <a:latin typeface="+mj-lt"/>
              </a:rPr>
              <a:t> 2001</a:t>
            </a:r>
            <a:r>
              <a:rPr lang="en-US" b="1" u="sng" dirty="0">
                <a:solidFill>
                  <a:srgbClr val="7030A0"/>
                </a:solidFill>
                <a:latin typeface="+mj-lt"/>
              </a:rPr>
              <a:t>: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&gt;11100h 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de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faisceaux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radioactifs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. Plus de 30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faisceaux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+mj-lt"/>
              </a:rPr>
              <a:t>radioactifs</a:t>
            </a:r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652D5A-7B61-7443-B776-953629674B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688" y="2094960"/>
            <a:ext cx="5298610" cy="51824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24049" y="49894"/>
            <a:ext cx="3957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r-FR" sz="2000" b="1" dirty="0">
                <a:solidFill>
                  <a:srgbClr val="FFFFFF"/>
                </a:solidFill>
                <a:ea typeface="ＭＳ Ｐゴシック" charset="0"/>
              </a:rPr>
              <a:t>Détecteurs et instruments des salles d’expériences du GANIL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1E7365D-0054-4645-8D01-B9902548508D}"/>
              </a:ext>
            </a:extLst>
          </p:cNvPr>
          <p:cNvSpPr txBox="1"/>
          <p:nvPr/>
        </p:nvSpPr>
        <p:spPr>
          <a:xfrm rot="2131249">
            <a:off x="3351583" y="5209130"/>
            <a:ext cx="3854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hangingPunct="0"/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ENSEMBLE ACCÉLÉRATEUR DU GANIL (CYCLOTRONS)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8F14C2D-DE9B-9A41-81DD-0AACAE55F02F}"/>
              </a:ext>
            </a:extLst>
          </p:cNvPr>
          <p:cNvCxnSpPr>
            <a:cxnSpLocks/>
            <a:endCxn id="52" idx="3"/>
          </p:cNvCxnSpPr>
          <p:nvPr/>
        </p:nvCxnSpPr>
        <p:spPr bwMode="auto">
          <a:xfrm flipH="1" flipV="1">
            <a:off x="4023339" y="3087328"/>
            <a:ext cx="1352582" cy="84835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AA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0CEC2C1-F08D-5A42-B590-0CDF0046BB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61953" y="2421023"/>
            <a:ext cx="1603599" cy="112705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AA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DF8FC03-8591-F94D-81B5-50CFE0CF78F3}"/>
              </a:ext>
            </a:extLst>
          </p:cNvPr>
          <p:cNvCxnSpPr>
            <a:cxnSpLocks/>
            <a:endCxn id="26" idx="2"/>
          </p:cNvCxnSpPr>
          <p:nvPr/>
        </p:nvCxnSpPr>
        <p:spPr bwMode="auto">
          <a:xfrm flipH="1" flipV="1">
            <a:off x="4817858" y="2368975"/>
            <a:ext cx="1256674" cy="9483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AA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7083A9C-E5F0-B44D-88ED-396A965C34F0}"/>
              </a:ext>
            </a:extLst>
          </p:cNvPr>
          <p:cNvCxnSpPr>
            <a:cxnSpLocks/>
          </p:cNvCxnSpPr>
          <p:nvPr/>
        </p:nvCxnSpPr>
        <p:spPr bwMode="auto">
          <a:xfrm>
            <a:off x="7032104" y="3414499"/>
            <a:ext cx="432048" cy="77640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AA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873DB44-43A8-154B-8354-3B78EC59FE1B}"/>
              </a:ext>
            </a:extLst>
          </p:cNvPr>
          <p:cNvCxnSpPr>
            <a:cxnSpLocks/>
            <a:endCxn id="22" idx="1"/>
          </p:cNvCxnSpPr>
          <p:nvPr/>
        </p:nvCxnSpPr>
        <p:spPr bwMode="auto">
          <a:xfrm flipV="1">
            <a:off x="6949048" y="1979125"/>
            <a:ext cx="765664" cy="104543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AA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pic>
        <p:nvPicPr>
          <p:cNvPr id="33" name="Picture 11">
            <a:extLst>
              <a:ext uri="{FF2B5EF4-FFF2-40B4-BE49-F238E27FC236}">
                <a16:creationId xmlns:a16="http://schemas.microsoft.com/office/drawing/2014/main" id="{9A097F38-3D01-2F49-89AB-000029092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8084637" y="2733806"/>
            <a:ext cx="766125" cy="93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26" descr="PA130022">
            <a:extLst>
              <a:ext uri="{FF2B5EF4-FFF2-40B4-BE49-F238E27FC236}">
                <a16:creationId xmlns:a16="http://schemas.microsoft.com/office/drawing/2014/main" id="{002D2D50-B03C-0940-A4B6-956DC4B6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7362" y="2722221"/>
            <a:ext cx="1434717" cy="107835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B9E5534-A5F5-5F4D-A0AD-CF1194E9AE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712" y="1351920"/>
            <a:ext cx="1672546" cy="1254410"/>
          </a:xfrm>
          <a:prstGeom prst="rect">
            <a:avLst/>
          </a:prstGeom>
        </p:spPr>
      </p:pic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EDF4A36-E47B-794C-8649-373F3B924BEF}"/>
              </a:ext>
            </a:extLst>
          </p:cNvPr>
          <p:cNvCxnSpPr>
            <a:cxnSpLocks/>
          </p:cNvCxnSpPr>
          <p:nvPr/>
        </p:nvCxnSpPr>
        <p:spPr bwMode="auto">
          <a:xfrm flipV="1">
            <a:off x="6888088" y="2893318"/>
            <a:ext cx="1180430" cy="32367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AA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E630FAF7-DF41-7A45-97BF-602E2C0F62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692" y="1179539"/>
            <a:ext cx="1186333" cy="118943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5AD519E-5394-3C42-92A4-3950C17BBC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0651" y="3935680"/>
            <a:ext cx="1656720" cy="106720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2FAF76E4-D77C-874B-83E8-C0B2174DBD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127" y="2658760"/>
            <a:ext cx="1286212" cy="85713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0633FFE9-6BF5-154B-A3C8-57E3A8E814A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650" y="2657758"/>
            <a:ext cx="946754" cy="1421936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1F8A234A-D3BB-1C46-BAB7-AD0FBD5B3BA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874" y="1107257"/>
            <a:ext cx="1031490" cy="1331189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30C3FA66-D92F-4248-85B4-5E0BAFF992BC}"/>
              </a:ext>
            </a:extLst>
          </p:cNvPr>
          <p:cNvSpPr txBox="1"/>
          <p:nvPr/>
        </p:nvSpPr>
        <p:spPr>
          <a:xfrm>
            <a:off x="1666368" y="4089550"/>
            <a:ext cx="891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AGATA + VAMOS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58CD441-10B7-024F-B24F-D6B1356F2A09}"/>
              </a:ext>
            </a:extLst>
          </p:cNvPr>
          <p:cNvSpPr txBox="1"/>
          <p:nvPr/>
        </p:nvSpPr>
        <p:spPr>
          <a:xfrm>
            <a:off x="2726615" y="3491635"/>
            <a:ext cx="83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AGATA + DIAMANT + NEUTRON WALL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9F06244E-14F5-C344-81CE-95EA8ECFCDC3}"/>
              </a:ext>
            </a:extLst>
          </p:cNvPr>
          <p:cNvSpPr txBox="1"/>
          <p:nvPr/>
        </p:nvSpPr>
        <p:spPr>
          <a:xfrm>
            <a:off x="2290157" y="1627046"/>
            <a:ext cx="76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EXOGAM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CC6A95E-E619-184D-BFD4-19AE894441A3}"/>
              </a:ext>
            </a:extLst>
          </p:cNvPr>
          <p:cNvSpPr txBox="1"/>
          <p:nvPr/>
        </p:nvSpPr>
        <p:spPr>
          <a:xfrm>
            <a:off x="4148033" y="2349973"/>
            <a:ext cx="834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ACTAR TPC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FD533D11-9ECF-CD4E-8989-CC7425F4BA50}"/>
              </a:ext>
            </a:extLst>
          </p:cNvPr>
          <p:cNvSpPr txBox="1"/>
          <p:nvPr/>
        </p:nvSpPr>
        <p:spPr>
          <a:xfrm>
            <a:off x="8320067" y="1141127"/>
            <a:ext cx="834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MUST2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B4C38FD-4031-904D-8C8D-11643EC0786B}"/>
              </a:ext>
            </a:extLst>
          </p:cNvPr>
          <p:cNvSpPr txBox="1"/>
          <p:nvPr/>
        </p:nvSpPr>
        <p:spPr>
          <a:xfrm>
            <a:off x="9487270" y="2518362"/>
            <a:ext cx="834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TPC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EDB129C1-45A5-D946-BDDE-13EED931F69E}"/>
              </a:ext>
            </a:extLst>
          </p:cNvPr>
          <p:cNvSpPr txBox="1"/>
          <p:nvPr/>
        </p:nvSpPr>
        <p:spPr>
          <a:xfrm>
            <a:off x="7532952" y="3640111"/>
            <a:ext cx="1515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LISE SPECTROMETER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1F2A08F-9C6F-FB46-8885-F26A9D766EEC}"/>
              </a:ext>
            </a:extLst>
          </p:cNvPr>
          <p:cNvSpPr txBox="1"/>
          <p:nvPr/>
        </p:nvSpPr>
        <p:spPr>
          <a:xfrm>
            <a:off x="8008919" y="4990620"/>
            <a:ext cx="15152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INDRA + FAZIA</a:t>
            </a: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87570025-E9F0-F840-8DC9-272BA63601E1}"/>
              </a:ext>
            </a:extLst>
          </p:cNvPr>
          <p:cNvCxnSpPr>
            <a:cxnSpLocks/>
            <a:endCxn id="45" idx="1"/>
          </p:cNvCxnSpPr>
          <p:nvPr/>
        </p:nvCxnSpPr>
        <p:spPr bwMode="auto">
          <a:xfrm flipH="1" flipV="1">
            <a:off x="6110308" y="2215429"/>
            <a:ext cx="334544" cy="5195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AA0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1790F2A0-3EDD-654B-8382-1C884149D403}"/>
              </a:ext>
            </a:extLst>
          </p:cNvPr>
          <p:cNvSpPr txBox="1"/>
          <p:nvPr/>
        </p:nvSpPr>
        <p:spPr>
          <a:xfrm rot="1616580">
            <a:off x="6010158" y="2506545"/>
            <a:ext cx="18453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hangingPunct="0"/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SALLES D’EXPÉRIENCES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8211E98E-77DE-6E4A-9E9D-ECF9AC47E2A7}"/>
              </a:ext>
            </a:extLst>
          </p:cNvPr>
          <p:cNvSpPr txBox="1"/>
          <p:nvPr/>
        </p:nvSpPr>
        <p:spPr>
          <a:xfrm>
            <a:off x="5517495" y="1962642"/>
            <a:ext cx="1876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Porte-</a:t>
            </a:r>
            <a:r>
              <a:rPr lang="en-GB" sz="800" dirty="0" err="1">
                <a:solidFill>
                  <a:schemeClr val="bg1">
                    <a:lumMod val="50000"/>
                  </a:schemeClr>
                </a:solidFill>
              </a:rPr>
              <a:t>échantillons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pour irradiation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4D974A2D-19BD-7C45-B10F-A75323E496F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656" y="795754"/>
            <a:ext cx="1566472" cy="11740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41" y="-67814"/>
            <a:ext cx="12075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+mj-lt"/>
                <a:ea typeface="Times" charset="0"/>
                <a:cs typeface="Times" charset="0"/>
              </a:rPr>
              <a:t>Une</a:t>
            </a:r>
            <a:r>
              <a:rPr lang="en-GB" sz="2400" dirty="0" smtClean="0">
                <a:latin typeface="+mj-lt"/>
                <a:ea typeface="Times" charset="0"/>
                <a:cs typeface="Times" charset="0"/>
              </a:rPr>
              <a:t> </a:t>
            </a:r>
            <a:r>
              <a:rPr lang="fr-FR" sz="2400" b="1" dirty="0" smtClean="0">
                <a:latin typeface="+mj-lt"/>
                <a:ea typeface="Times" charset="0"/>
                <a:cs typeface="Times" charset="0"/>
              </a:rPr>
              <a:t>grande</a:t>
            </a:r>
            <a:r>
              <a:rPr lang="en-GB" sz="2400" b="1" dirty="0" smtClean="0">
                <a:latin typeface="+mj-lt"/>
                <a:ea typeface="Times" charset="0"/>
                <a:cs typeface="Times" charset="0"/>
              </a:rPr>
              <a:t> </a:t>
            </a:r>
            <a:r>
              <a:rPr lang="en-GB" sz="2400" b="1" dirty="0" err="1" smtClean="0">
                <a:latin typeface="+mj-lt"/>
                <a:ea typeface="Times" charset="0"/>
                <a:cs typeface="Times" charset="0"/>
              </a:rPr>
              <a:t>variété</a:t>
            </a:r>
            <a:r>
              <a:rPr lang="en-GB" sz="2400" b="1" dirty="0" smtClean="0">
                <a:latin typeface="+mj-lt"/>
                <a:ea typeface="Times" charset="0"/>
                <a:cs typeface="Times" charset="0"/>
              </a:rPr>
              <a:t> de </a:t>
            </a:r>
            <a:r>
              <a:rPr lang="en-GB" sz="2400" b="1" dirty="0" err="1" smtClean="0">
                <a:latin typeface="+mj-lt"/>
                <a:ea typeface="Times" charset="0"/>
                <a:cs typeface="Times" charset="0"/>
              </a:rPr>
              <a:t>dispositifs</a:t>
            </a:r>
            <a:r>
              <a:rPr lang="en-GB" sz="2400" b="1" dirty="0" smtClean="0">
                <a:latin typeface="+mj-lt"/>
                <a:ea typeface="Times" charset="0"/>
                <a:cs typeface="Times" charset="0"/>
              </a:rPr>
              <a:t> </a:t>
            </a:r>
            <a:r>
              <a:rPr lang="fr-FR" sz="2400" b="1" dirty="0" smtClean="0">
                <a:latin typeface="+mj-lt"/>
                <a:ea typeface="Times" charset="0"/>
                <a:cs typeface="Times" charset="0"/>
              </a:rPr>
              <a:t>expérimentaux</a:t>
            </a:r>
            <a:r>
              <a:rPr lang="en-GB" sz="2400" b="1" dirty="0" smtClean="0">
                <a:latin typeface="+mj-lt"/>
                <a:ea typeface="Times" charset="0"/>
                <a:cs typeface="Times" charset="0"/>
              </a:rPr>
              <a:t> </a:t>
            </a:r>
            <a:r>
              <a:rPr lang="en-GB" sz="2400" dirty="0" smtClean="0">
                <a:latin typeface="+mj-lt"/>
                <a:ea typeface="Times" charset="0"/>
                <a:cs typeface="Times" charset="0"/>
              </a:rPr>
              <a:t>pour </a:t>
            </a:r>
            <a:r>
              <a:rPr lang="en-GB" sz="2400" dirty="0" err="1" smtClean="0">
                <a:latin typeface="+mj-lt"/>
                <a:ea typeface="Times" charset="0"/>
                <a:cs typeface="Times" charset="0"/>
              </a:rPr>
              <a:t>répondre</a:t>
            </a:r>
            <a:r>
              <a:rPr lang="en-GB" sz="2400" dirty="0" smtClean="0">
                <a:latin typeface="+mj-lt"/>
                <a:ea typeface="Times" charset="0"/>
                <a:cs typeface="Times" charset="0"/>
              </a:rPr>
              <a:t> </a:t>
            </a:r>
            <a:br>
              <a:rPr lang="en-GB" sz="2400" dirty="0" smtClean="0">
                <a:latin typeface="+mj-lt"/>
                <a:ea typeface="Times" charset="0"/>
                <a:cs typeface="Times" charset="0"/>
              </a:rPr>
            </a:br>
            <a:r>
              <a:rPr lang="en-GB" sz="2400" dirty="0" smtClean="0">
                <a:latin typeface="+mj-lt"/>
                <a:ea typeface="Times" charset="0"/>
                <a:cs typeface="Times" charset="0"/>
              </a:rPr>
              <a:t>de </a:t>
            </a:r>
            <a:r>
              <a:rPr lang="en-GB" sz="2400" dirty="0" err="1" smtClean="0">
                <a:latin typeface="+mj-lt"/>
                <a:ea typeface="Times" charset="0"/>
                <a:cs typeface="Times" charset="0"/>
              </a:rPr>
              <a:t>facon</a:t>
            </a:r>
            <a:r>
              <a:rPr lang="en-GB" sz="2400" dirty="0" smtClean="0">
                <a:latin typeface="+mj-lt"/>
                <a:ea typeface="Times" charset="0"/>
                <a:cs typeface="Times" charset="0"/>
              </a:rPr>
              <a:t> </a:t>
            </a:r>
            <a:r>
              <a:rPr lang="en-GB" sz="2400" dirty="0" err="1" smtClean="0">
                <a:latin typeface="+mj-lt"/>
                <a:ea typeface="Times" charset="0"/>
                <a:cs typeface="Times" charset="0"/>
              </a:rPr>
              <a:t>précise</a:t>
            </a:r>
            <a:r>
              <a:rPr lang="en-GB" sz="2400" dirty="0" smtClean="0">
                <a:latin typeface="+mj-lt"/>
                <a:ea typeface="Times" charset="0"/>
                <a:cs typeface="Times" charset="0"/>
              </a:rPr>
              <a:t> aux questions </a:t>
            </a:r>
            <a:r>
              <a:rPr lang="en-GB" sz="2400" dirty="0" err="1" smtClean="0">
                <a:latin typeface="+mj-lt"/>
                <a:ea typeface="Times" charset="0"/>
                <a:cs typeface="Times" charset="0"/>
              </a:rPr>
              <a:t>fondamentales</a:t>
            </a:r>
            <a:r>
              <a:rPr lang="en-GB" sz="2400" dirty="0" smtClean="0">
                <a:latin typeface="+mj-lt"/>
                <a:ea typeface="Times" charset="0"/>
                <a:cs typeface="Times" charset="0"/>
              </a:rPr>
              <a:t> de la physique </a:t>
            </a:r>
            <a:r>
              <a:rPr lang="en-GB" sz="2400" dirty="0" err="1" smtClean="0">
                <a:latin typeface="+mj-lt"/>
                <a:ea typeface="Times" charset="0"/>
                <a:cs typeface="Times" charset="0"/>
              </a:rPr>
              <a:t>nucléaire</a:t>
            </a:r>
            <a:endParaRPr lang="en-GB" sz="2400" dirty="0">
              <a:latin typeface="+mj-lt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ZoneTexte 3"/>
          <p:cNvSpPr txBox="1">
            <a:spLocks noChangeArrowheads="1"/>
          </p:cNvSpPr>
          <p:nvPr/>
        </p:nvSpPr>
        <p:spPr bwMode="auto">
          <a:xfrm>
            <a:off x="3173759" y="582424"/>
            <a:ext cx="5877751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i="1" dirty="0" smtClean="0">
                <a:latin typeface="+mj-lt"/>
                <a:cs typeface="Arial" panose="020B0604020202020204" pitchFamily="34" charset="0"/>
              </a:rPr>
              <a:t>à </a:t>
            </a:r>
            <a:r>
              <a:rPr lang="en-US" sz="3600" b="1" i="1" dirty="0" err="1" smtClean="0">
                <a:latin typeface="+mj-lt"/>
                <a:cs typeface="Arial" panose="020B0604020202020204" pitchFamily="34" charset="0"/>
              </a:rPr>
              <a:t>l’échelle</a:t>
            </a:r>
            <a:r>
              <a:rPr lang="en-US" sz="3600" b="1" i="1" dirty="0" smtClean="0">
                <a:latin typeface="+mj-lt"/>
                <a:cs typeface="Arial" panose="020B0604020202020204" pitchFamily="34" charset="0"/>
              </a:rPr>
              <a:t> du </a:t>
            </a:r>
            <a:r>
              <a:rPr lang="en-US" sz="3600" b="1" i="1" dirty="0" err="1" smtClean="0">
                <a:latin typeface="+mj-lt"/>
                <a:cs typeface="Arial" panose="020B0604020202020204" pitchFamily="34" charset="0"/>
              </a:rPr>
              <a:t>femtomètre</a:t>
            </a:r>
            <a:endParaRPr lang="en-US" sz="36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5838826" y="6237288"/>
            <a:ext cx="4860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1" i="1" dirty="0">
              <a:solidFill>
                <a:srgbClr val="80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41" y="1596724"/>
            <a:ext cx="5277128" cy="374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2466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+mj-lt"/>
                <a:cs typeface="Arial" panose="020B0604020202020204" pitchFamily="34" charset="0"/>
              </a:rPr>
              <a:t>GANIL: </a:t>
            </a:r>
            <a:r>
              <a:rPr lang="en-US" sz="3200" b="1" i="1" dirty="0" err="1" smtClean="0">
                <a:latin typeface="+mj-lt"/>
                <a:cs typeface="Arial" panose="020B0604020202020204" pitchFamily="34" charset="0"/>
              </a:rPr>
              <a:t>Expérimentation</a:t>
            </a:r>
            <a:r>
              <a:rPr lang="en-US" sz="3200" b="1" i="1" dirty="0" smtClean="0">
                <a:latin typeface="+mj-lt"/>
                <a:cs typeface="Arial" panose="020B0604020202020204" pitchFamily="34" charset="0"/>
              </a:rPr>
              <a:t>, Exploration et </a:t>
            </a:r>
            <a:r>
              <a:rPr lang="en-US" sz="3200" b="1" i="1" dirty="0" err="1" smtClean="0">
                <a:latin typeface="+mj-lt"/>
                <a:cs typeface="Arial" panose="020B0604020202020204" pitchFamily="34" charset="0"/>
              </a:rPr>
              <a:t>Expérience</a:t>
            </a:r>
            <a:endParaRPr lang="en-US" sz="3200" b="1" i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7583740" y="3392656"/>
            <a:ext cx="4608260" cy="2907782"/>
            <a:chOff x="3513" y="1068"/>
            <a:chExt cx="3280" cy="2097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" y="1358"/>
              <a:ext cx="1430" cy="1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513" y="2046"/>
              <a:ext cx="1423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b="1" i="1" dirty="0">
                  <a:solidFill>
                    <a:srgbClr val="006600"/>
                  </a:solidFill>
                </a:rPr>
                <a:t>         ISOL </a:t>
              </a:r>
            </a:p>
            <a:p>
              <a:r>
                <a:rPr lang="en-GB" b="1" i="1" dirty="0">
                  <a:solidFill>
                    <a:srgbClr val="006600"/>
                  </a:solidFill>
                </a:rPr>
                <a:t>Radioactive beams</a:t>
              </a:r>
              <a:endParaRPr lang="fr-FR" b="1" i="1" dirty="0">
                <a:solidFill>
                  <a:srgbClr val="006600"/>
                </a:solidFill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877" y="2699"/>
              <a:ext cx="1612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b="1" i="1" dirty="0">
                  <a:solidFill>
                    <a:srgbClr val="CC3300"/>
                  </a:solidFill>
                </a:rPr>
                <a:t>Fragmentation beams</a:t>
              </a:r>
              <a:endParaRPr lang="fr-FR" b="1" i="1" dirty="0">
                <a:solidFill>
                  <a:srgbClr val="CC3300"/>
                </a:solidFill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4727" y="1068"/>
              <a:ext cx="2066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b="1" i="1" dirty="0">
                  <a:solidFill>
                    <a:srgbClr val="000099"/>
                  </a:solidFill>
                </a:rPr>
                <a:t>                Intense Stable </a:t>
              </a:r>
            </a:p>
            <a:p>
              <a:r>
                <a:rPr lang="en-GB" b="1" i="1" dirty="0">
                  <a:solidFill>
                    <a:srgbClr val="000099"/>
                  </a:solidFill>
                </a:rPr>
                <a:t>                  beams</a:t>
              </a:r>
              <a:endParaRPr lang="fr-FR" b="1" i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7996891" y="1507910"/>
            <a:ext cx="2109237" cy="1667552"/>
            <a:chOff x="-493857" y="963753"/>
            <a:chExt cx="2758999" cy="1947065"/>
          </a:xfrm>
        </p:grpSpPr>
        <p:grpSp>
          <p:nvGrpSpPr>
            <p:cNvPr id="24" name="Grouper 23"/>
            <p:cNvGrpSpPr/>
            <p:nvPr/>
          </p:nvGrpSpPr>
          <p:grpSpPr>
            <a:xfrm>
              <a:off x="206020" y="1290577"/>
              <a:ext cx="1541622" cy="1256533"/>
              <a:chOff x="6355610" y="4181473"/>
              <a:chExt cx="3084703" cy="2285212"/>
            </a:xfrm>
          </p:grpSpPr>
          <p:pic>
            <p:nvPicPr>
              <p:cNvPr id="27" name="Image 26"/>
              <p:cNvPicPr>
                <a:picLocks noChangeAspect="1"/>
              </p:cNvPicPr>
              <p:nvPr/>
            </p:nvPicPr>
            <p:blipFill rotWithShape="1">
              <a:blip r:embed="rId4"/>
              <a:srcRect t="17030" r="10988" b="14067"/>
              <a:stretch/>
            </p:blipFill>
            <p:spPr>
              <a:xfrm>
                <a:off x="6355610" y="4529666"/>
                <a:ext cx="2342303" cy="1463940"/>
              </a:xfrm>
              <a:prstGeom prst="rect">
                <a:avLst/>
              </a:prstGeom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8680980" y="5357617"/>
                <a:ext cx="759333" cy="668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E</a:t>
                </a:r>
                <a:r>
                  <a:rPr lang="en-GB" baseline="30000" dirty="0"/>
                  <a:t>*</a:t>
                </a:r>
                <a:endParaRPr lang="en-GB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6642749" y="5798162"/>
                <a:ext cx="524890" cy="668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J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7320662" y="4181473"/>
                <a:ext cx="603038" cy="668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</a:t>
                </a:r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109096" y="1124325"/>
              <a:ext cx="1678429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93857" y="963753"/>
              <a:ext cx="2758999" cy="1947065"/>
            </a:xfrm>
            <a:prstGeom prst="rect">
              <a:avLst/>
            </a:prstGeom>
          </p:spPr>
        </p:pic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780" y="4445432"/>
            <a:ext cx="1134956" cy="113495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39718" y="5428159"/>
            <a:ext cx="6173587" cy="132343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altLang="fr-FR" sz="1600" dirty="0">
                <a:solidFill>
                  <a:srgbClr val="FF0000"/>
                </a:solidFill>
                <a:latin typeface="Arial Unicode MS" panose="020B0604020202020204" pitchFamily="34" charset="-128"/>
              </a:rPr>
              <a:t>Comment des motifs réguliers et simples émergent-ils dans la structure des noyaux complexes</a:t>
            </a:r>
            <a:r>
              <a:rPr lang="fr-FR" altLang="fr-FR" sz="1600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?</a:t>
            </a:r>
          </a:p>
          <a:p>
            <a:pPr algn="ctr"/>
            <a:endParaRPr lang="fr-FR" altLang="fr-FR" sz="1600" dirty="0" smtClean="0">
              <a:solidFill>
                <a:srgbClr val="FF0000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fr-FR" altLang="fr-FR" sz="1600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 Quelles </a:t>
            </a:r>
            <a:r>
              <a:rPr lang="fr-FR" altLang="fr-FR" sz="1600" dirty="0">
                <a:solidFill>
                  <a:srgbClr val="FF0000"/>
                </a:solidFill>
                <a:latin typeface="Arial Unicode MS" panose="020B0604020202020204" pitchFamily="34" charset="-128"/>
              </a:rPr>
              <a:t>sont les variables </a:t>
            </a:r>
            <a:r>
              <a:rPr lang="fr-FR" altLang="fr-FR" sz="1600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clés qui régissent </a:t>
            </a:r>
            <a:r>
              <a:rPr lang="fr-FR" altLang="fr-FR" sz="1600" dirty="0">
                <a:solidFill>
                  <a:srgbClr val="FF0000"/>
                </a:solidFill>
                <a:latin typeface="Arial Unicode MS" panose="020B0604020202020204" pitchFamily="34" charset="-128"/>
              </a:rPr>
              <a:t>la dynamique entre les systèmes </a:t>
            </a:r>
            <a:r>
              <a:rPr lang="fr-FR" altLang="fr-FR" sz="1600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composites</a:t>
            </a:r>
            <a:r>
              <a:rPr lang="fr-FR" altLang="fr-FR" sz="1600" dirty="0">
                <a:solidFill>
                  <a:srgbClr val="FF0000"/>
                </a:solidFill>
                <a:latin typeface="Arial Unicode MS" panose="020B0604020202020204" pitchFamily="34" charset="-128"/>
              </a:rPr>
              <a:t> de nucléons</a:t>
            </a:r>
            <a:r>
              <a:rPr lang="fr-FR" altLang="fr-FR" sz="1600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 </a:t>
            </a:r>
            <a:r>
              <a:rPr lang="fr-FR" altLang="fr-FR" sz="1600" dirty="0">
                <a:solidFill>
                  <a:srgbClr val="FF0000"/>
                </a:solidFill>
                <a:latin typeface="Arial Unicode MS" panose="020B0604020202020204" pitchFamily="34" charset="-128"/>
              </a:rPr>
              <a:t>en </a:t>
            </a:r>
            <a:r>
              <a:rPr lang="fr-FR" altLang="fr-FR" sz="1600" dirty="0" smtClean="0">
                <a:solidFill>
                  <a:srgbClr val="FF0000"/>
                </a:solidFill>
                <a:latin typeface="Arial Unicode MS" panose="020B0604020202020204" pitchFamily="34" charset="-128"/>
              </a:rPr>
              <a:t>collision?</a:t>
            </a:r>
            <a:r>
              <a:rPr lang="fr-FR" altLang="fr-FR" sz="1200" dirty="0" smtClean="0">
                <a:solidFill>
                  <a:srgbClr val="FF0000"/>
                </a:solidFill>
              </a:rPr>
              <a:t> </a:t>
            </a:r>
            <a:endParaRPr lang="fr-FR" altLang="fr-FR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Image 27" descr="CEA_logotype-30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" y="558159"/>
            <a:ext cx="617901" cy="561343"/>
          </a:xfrm>
          <a:prstGeom prst="rect">
            <a:avLst/>
          </a:prstGeom>
        </p:spPr>
      </p:pic>
      <p:pic>
        <p:nvPicPr>
          <p:cNvPr id="34" name="Image 28" descr="CNRSfilaire-grand-30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18" y="558159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26683"/>
          <a:stretch>
            <a:fillRect/>
          </a:stretch>
        </p:blipFill>
        <p:spPr bwMode="auto">
          <a:xfrm>
            <a:off x="1489075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r="29861"/>
          <a:stretch>
            <a:fillRect/>
          </a:stretch>
        </p:blipFill>
        <p:spPr bwMode="auto">
          <a:xfrm>
            <a:off x="9296400" y="1600201"/>
            <a:ext cx="1093788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"/>
          <a:stretch>
            <a:fillRect/>
          </a:stretch>
        </p:blipFill>
        <p:spPr bwMode="auto">
          <a:xfrm>
            <a:off x="3505200" y="3581401"/>
            <a:ext cx="9906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1" b="25333"/>
          <a:stretch>
            <a:fillRect/>
          </a:stretch>
        </p:blipFill>
        <p:spPr bwMode="auto">
          <a:xfrm>
            <a:off x="3886200" y="15240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5686" r="23529"/>
          <a:stretch>
            <a:fillRect/>
          </a:stretch>
        </p:blipFill>
        <p:spPr bwMode="auto">
          <a:xfrm>
            <a:off x="4572001" y="3276600"/>
            <a:ext cx="62071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0"/>
            <a:ext cx="12192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1"/>
            <a:ext cx="9906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1385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133601"/>
            <a:ext cx="6889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6"/>
          <a:stretch>
            <a:fillRect/>
          </a:stretch>
        </p:blipFill>
        <p:spPr bwMode="auto">
          <a:xfrm>
            <a:off x="8305800" y="228601"/>
            <a:ext cx="9906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138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17907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3505201" y="4343401"/>
            <a:ext cx="12221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Neutron halos</a:t>
            </a:r>
            <a:endParaRPr lang="en-US" sz="1400"/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5334001" y="3886200"/>
            <a:ext cx="1056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Shape</a:t>
            </a:r>
          </a:p>
          <a:p>
            <a:pPr>
              <a:defRPr/>
            </a:pPr>
            <a:r>
              <a:rPr lang="fr-FR" sz="1400"/>
              <a:t>Coexistance</a:t>
            </a:r>
            <a:endParaRPr lang="en-US" sz="1400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7391400" y="3581401"/>
            <a:ext cx="16748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New magic numbers</a:t>
            </a:r>
            <a:endParaRPr lang="en-US" sz="1400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9296401" y="4114800"/>
            <a:ext cx="1196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/>
              <a:t>Exotic Shapes</a:t>
            </a:r>
            <a:endParaRPr lang="en-US" sz="1400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8153401" y="0"/>
            <a:ext cx="1425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Fission dynamics</a:t>
            </a:r>
            <a:endParaRPr lang="en-US" sz="1400"/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3962401" y="1219200"/>
            <a:ext cx="1304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2p radioactivity</a:t>
            </a:r>
            <a:endParaRPr lang="en-US" sz="1400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2514600" y="1600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</a:rPr>
              <a:t>Lattice Effective</a:t>
            </a: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</a:rPr>
              <a:t>Field Theory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4419600" y="3886200"/>
            <a:ext cx="768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/>
              <a:t>Clusters</a:t>
            </a:r>
            <a:endParaRPr lang="en-US" sz="1400"/>
          </a:p>
        </p:txBody>
      </p:sp>
      <p:pic>
        <p:nvPicPr>
          <p:cNvPr id="101397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99" b="62094"/>
          <a:stretch>
            <a:fillRect/>
          </a:stretch>
        </p:blipFill>
        <p:spPr bwMode="auto">
          <a:xfrm>
            <a:off x="5715000" y="1447800"/>
            <a:ext cx="6492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5715001" y="990600"/>
            <a:ext cx="949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>
                <a:latin typeface="Symbol" charset="0"/>
              </a:rPr>
              <a:t>n-p</a:t>
            </a:r>
            <a:r>
              <a:rPr lang="fr-FR" sz="1400"/>
              <a:t> pairing</a:t>
            </a:r>
            <a:endParaRPr lang="en-US" sz="1400"/>
          </a:p>
        </p:txBody>
      </p:sp>
      <p:pic>
        <p:nvPicPr>
          <p:cNvPr id="101399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2450"/>
            <a:ext cx="12192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6400800" y="228601"/>
            <a:ext cx="14265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Equation of state</a:t>
            </a:r>
            <a:endParaRPr lang="en-US" sz="1400"/>
          </a:p>
        </p:txBody>
      </p:sp>
      <p:pic>
        <p:nvPicPr>
          <p:cNvPr id="101401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19783" r="49207" b="39153"/>
          <a:stretch>
            <a:fillRect/>
          </a:stretch>
        </p:blipFill>
        <p:spPr bwMode="auto">
          <a:xfrm>
            <a:off x="1524000" y="2133600"/>
            <a:ext cx="7620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1402" name="Text Box 26"/>
          <p:cNvSpPr txBox="1">
            <a:spLocks noChangeArrowheads="1"/>
          </p:cNvSpPr>
          <p:nvPr/>
        </p:nvSpPr>
        <p:spPr bwMode="auto">
          <a:xfrm>
            <a:off x="1524001" y="1676400"/>
            <a:ext cx="1061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Coupling  to</a:t>
            </a:r>
          </a:p>
          <a:p>
            <a:pPr>
              <a:defRPr/>
            </a:pPr>
            <a:r>
              <a:rPr lang="fr-FR" sz="1400"/>
              <a:t>continuum</a:t>
            </a:r>
            <a:endParaRPr lang="en-US" sz="1400"/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298260" y="160678"/>
            <a:ext cx="54232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i="1" dirty="0" err="1">
                <a:latin typeface="+mj-lt"/>
              </a:rPr>
              <a:t>Physics</a:t>
            </a:r>
            <a:r>
              <a:rPr lang="fr-FR" sz="3200" b="1" i="1" dirty="0">
                <a:latin typeface="+mj-lt"/>
              </a:rPr>
              <a:t> at the </a:t>
            </a:r>
            <a:r>
              <a:rPr lang="fr-FR" sz="3200" b="1" i="1" dirty="0" err="1">
                <a:latin typeface="+mj-lt"/>
              </a:rPr>
              <a:t>Femtometer</a:t>
            </a:r>
            <a:r>
              <a:rPr lang="fr-FR" sz="3200" b="1" i="1" dirty="0">
                <a:latin typeface="+mj-lt"/>
              </a:rPr>
              <a:t> </a:t>
            </a:r>
            <a:r>
              <a:rPr lang="fr-FR" sz="3200" b="1" i="1" dirty="0" err="1">
                <a:latin typeface="+mj-lt"/>
              </a:rPr>
              <a:t>scale</a:t>
            </a:r>
            <a:r>
              <a:rPr lang="fr-FR" sz="3200" dirty="0">
                <a:latin typeface="+mj-lt"/>
              </a:rPr>
              <a:t> </a:t>
            </a:r>
          </a:p>
          <a:p>
            <a:pPr>
              <a:defRPr/>
            </a:pPr>
            <a:r>
              <a:rPr lang="fr-FR" sz="3200" dirty="0">
                <a:latin typeface="+mj-lt"/>
              </a:rPr>
              <a:t>                         </a:t>
            </a:r>
            <a:r>
              <a:rPr lang="fr-FR" sz="3200" b="1" dirty="0" err="1">
                <a:latin typeface="+mj-lt"/>
              </a:rPr>
              <a:t>Today</a:t>
            </a:r>
            <a:r>
              <a:rPr lang="fr-FR" sz="3200" b="1" dirty="0">
                <a:latin typeface="+mj-lt"/>
              </a:rPr>
              <a:t> </a:t>
            </a:r>
            <a:endParaRPr lang="en-US" sz="3200" b="1" dirty="0">
              <a:latin typeface="+mj-lt"/>
            </a:endParaRPr>
          </a:p>
        </p:txBody>
      </p:sp>
      <p:grpSp>
        <p:nvGrpSpPr>
          <p:cNvPr id="11291" name="Group 28"/>
          <p:cNvGrpSpPr>
            <a:grpSpLocks/>
          </p:cNvGrpSpPr>
          <p:nvPr/>
        </p:nvGrpSpPr>
        <p:grpSpPr bwMode="auto">
          <a:xfrm>
            <a:off x="2667000" y="3733801"/>
            <a:ext cx="685800" cy="542925"/>
            <a:chOff x="1440" y="3024"/>
            <a:chExt cx="1104" cy="870"/>
          </a:xfrm>
        </p:grpSpPr>
        <p:pic>
          <p:nvPicPr>
            <p:cNvPr id="11295" name="Picture 2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r="29086" b="15790"/>
            <a:stretch>
              <a:fillRect/>
            </a:stretch>
          </p:blipFill>
          <p:spPr bwMode="auto">
            <a:xfrm>
              <a:off x="1440" y="3024"/>
              <a:ext cx="110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3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76" b="57895"/>
            <a:stretch>
              <a:fillRect/>
            </a:stretch>
          </p:blipFill>
          <p:spPr bwMode="auto">
            <a:xfrm>
              <a:off x="2112" y="3466"/>
              <a:ext cx="4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7" name="Picture 3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696"/>
              <a:ext cx="15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8" name="Picture 3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78" t="11765" r="11864" b="29411"/>
            <a:stretch>
              <a:fillRect/>
            </a:stretch>
          </p:blipFill>
          <p:spPr bwMode="auto">
            <a:xfrm>
              <a:off x="1488" y="3552"/>
              <a:ext cx="3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9" name="Picture 3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696"/>
              <a:ext cx="16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6096000" y="3276600"/>
            <a:ext cx="1404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>
                <a:solidFill>
                  <a:srgbClr val="CC3300"/>
                </a:solidFill>
              </a:rPr>
              <a:t>Limits of existance</a:t>
            </a:r>
            <a:endParaRPr lang="en-US" sz="1200" b="1">
              <a:solidFill>
                <a:srgbClr val="CC3300"/>
              </a:solidFill>
            </a:endParaRP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806825" y="4832350"/>
            <a:ext cx="10329490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Objectif : Trouver et comprendre l’existence de motifs simples et réguliers qui émergent au sein des systèmes complexes que sont les noyaux, mais aussi des singularités !</a:t>
            </a:r>
          </a:p>
          <a:p>
            <a:pP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Moyens :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collisions nucléaires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afin de caractériser les noyaux dans des conditions extrêmes (énergie d’excitation, déséquilibre entre protons et neutrons, moment angulaire) pour mettre en évidence les différentes facettes de l’interaction nucléaire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9" grpId="0"/>
      <p:bldP spid="101390" grpId="0"/>
      <p:bldP spid="101391" grpId="0"/>
      <p:bldP spid="101392" grpId="0"/>
      <p:bldP spid="101393" grpId="0"/>
      <p:bldP spid="101394" grpId="0"/>
      <p:bldP spid="101395" grpId="0"/>
      <p:bldP spid="101396" grpId="0"/>
      <p:bldP spid="101398" grpId="0"/>
      <p:bldP spid="101400" grpId="0"/>
      <p:bldP spid="101402" grpId="0"/>
      <p:bldP spid="101410" grpId="0"/>
      <p:bldP spid="1014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1" descr="TE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914" y="2276475"/>
            <a:ext cx="5375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4"/>
          <p:cNvSpPr txBox="1">
            <a:spLocks noGrp="1"/>
          </p:cNvSpPr>
          <p:nvPr/>
        </p:nvSpPr>
        <p:spPr>
          <a:xfrm>
            <a:off x="6240463" y="6356351"/>
            <a:ext cx="10795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EA4EA88D-33D0-4251-9B9C-076BBA05C0F5}" type="slidenum">
              <a:rPr lang="fr-FR" sz="1200">
                <a:solidFill>
                  <a:srgbClr val="4F81BD">
                    <a:lumMod val="75000"/>
                  </a:srgbClr>
                </a:solidFill>
                <a:latin typeface="Calibri"/>
                <a:cs typeface="Arial" charset="0"/>
              </a:rPr>
              <a:pPr algn="r">
                <a:defRPr/>
              </a:pPr>
              <a:t>7</a:t>
            </a:fld>
            <a:endParaRPr lang="fr-FR" sz="1200">
              <a:solidFill>
                <a:srgbClr val="4F81BD">
                  <a:lumMod val="75000"/>
                </a:srgbClr>
              </a:solidFill>
              <a:latin typeface="Calibri"/>
              <a:cs typeface="Arial" charset="0"/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481513" y="4737101"/>
            <a:ext cx="4811712" cy="1387475"/>
            <a:chOff x="359" y="3357"/>
            <a:chExt cx="3031" cy="874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736" y="3824"/>
              <a:ext cx="65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1500 µm</a:t>
              </a:r>
            </a:p>
            <a:p>
              <a:r>
                <a:rPr lang="fr-FR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10</a:t>
              </a:r>
              <a:r>
                <a:rPr lang="fr-FR" b="1" baseline="300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13</a:t>
              </a:r>
              <a:r>
                <a:rPr lang="fr-FR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 cm</a:t>
              </a:r>
              <a:r>
                <a:rPr lang="fr-FR" b="1" baseline="300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-2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358" y="3371"/>
              <a:ext cx="10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5 µm</a:t>
              </a:r>
            </a:p>
            <a:p>
              <a:r>
                <a:rPr lang="fr-FR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&gt; 10</a:t>
              </a:r>
              <a:r>
                <a:rPr lang="fr-FR" b="1" baseline="300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15</a:t>
              </a:r>
              <a:r>
                <a:rPr lang="fr-FR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 cm</a:t>
              </a:r>
              <a:r>
                <a:rPr lang="fr-FR" b="1" baseline="30000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-2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59" y="3357"/>
              <a:ext cx="5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surface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288" y="3648"/>
              <a:ext cx="5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100 µm</a:t>
              </a: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89009" y="3483162"/>
            <a:ext cx="492443" cy="246221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kern="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ARIBE</a:t>
            </a:r>
          </a:p>
        </p:txBody>
      </p:sp>
      <p:grpSp>
        <p:nvGrpSpPr>
          <p:cNvPr id="15" name="Groupe 19"/>
          <p:cNvGrpSpPr>
            <a:grpSpLocks/>
          </p:cNvGrpSpPr>
          <p:nvPr/>
        </p:nvGrpSpPr>
        <p:grpSpPr bwMode="auto">
          <a:xfrm>
            <a:off x="4297364" y="1238250"/>
            <a:ext cx="2141537" cy="838200"/>
            <a:chOff x="76195" y="5266252"/>
            <a:chExt cx="2142067" cy="838201"/>
          </a:xfrm>
        </p:grpSpPr>
        <p:pic>
          <p:nvPicPr>
            <p:cNvPr id="16" name="Image 17" descr="Image3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040" y="5308725"/>
              <a:ext cx="1781755" cy="68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Ellipse 16"/>
            <p:cNvSpPr/>
            <p:nvPr/>
          </p:nvSpPr>
          <p:spPr>
            <a:xfrm>
              <a:off x="76195" y="5266252"/>
              <a:ext cx="2142067" cy="838201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" name="Groupe 21"/>
          <p:cNvGrpSpPr/>
          <p:nvPr/>
        </p:nvGrpSpPr>
        <p:grpSpPr>
          <a:xfrm>
            <a:off x="6096001" y="5467184"/>
            <a:ext cx="1515533" cy="1202267"/>
            <a:chOff x="2370666" y="5376333"/>
            <a:chExt cx="1515533" cy="1202267"/>
          </a:xfrm>
          <a:noFill/>
        </p:grpSpPr>
        <p:pic>
          <p:nvPicPr>
            <p:cNvPr id="19" name="Image 18" descr="Image2.tif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578271" y="5451193"/>
              <a:ext cx="1066420" cy="1057643"/>
            </a:xfrm>
            <a:prstGeom prst="rect">
              <a:avLst/>
            </a:prstGeom>
            <a:grpFill/>
          </p:spPr>
        </p:pic>
        <p:sp>
          <p:nvSpPr>
            <p:cNvPr id="20" name="Ellipse 19"/>
            <p:cNvSpPr/>
            <p:nvPr/>
          </p:nvSpPr>
          <p:spPr>
            <a:xfrm>
              <a:off x="2370666" y="5376333"/>
              <a:ext cx="1515533" cy="1202267"/>
            </a:xfrm>
            <a:prstGeom prst="ellipse">
              <a:avLst/>
            </a:prstGeom>
            <a:grpFill/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21" name="Connecteur droit avec flèche 20"/>
          <p:cNvCxnSpPr/>
          <p:nvPr/>
        </p:nvCxnSpPr>
        <p:spPr>
          <a:xfrm>
            <a:off x="5786439" y="2033589"/>
            <a:ext cx="466725" cy="99853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2" name="Connecteur droit avec flèche 21"/>
          <p:cNvCxnSpPr/>
          <p:nvPr/>
        </p:nvCxnSpPr>
        <p:spPr>
          <a:xfrm flipV="1">
            <a:off x="7167563" y="3506789"/>
            <a:ext cx="431800" cy="174783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>
          <a:xfrm flipH="1" flipV="1">
            <a:off x="7005638" y="3321051"/>
            <a:ext cx="474662" cy="60007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4" name="Connecteur droit avec flèche 23"/>
          <p:cNvCxnSpPr/>
          <p:nvPr/>
        </p:nvCxnSpPr>
        <p:spPr>
          <a:xfrm flipV="1">
            <a:off x="7472364" y="3887789"/>
            <a:ext cx="777875" cy="3333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5" name="ZoneTexte 35"/>
          <p:cNvSpPr txBox="1">
            <a:spLocks noChangeArrowheads="1"/>
          </p:cNvSpPr>
          <p:nvPr/>
        </p:nvSpPr>
        <p:spPr bwMode="auto">
          <a:xfrm>
            <a:off x="2209801" y="715613"/>
            <a:ext cx="73278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Highly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charged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ions</a:t>
            </a:r>
            <a:endParaRPr lang="fr-FR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822373" y="247648"/>
            <a:ext cx="7715250" cy="7191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en-GB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Nuclear Physics -&gt; Interdisciplinary studies</a:t>
            </a:r>
            <a:endParaRPr lang="en-GB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grpSp>
        <p:nvGrpSpPr>
          <p:cNvPr id="28" name="Groupe 39"/>
          <p:cNvGrpSpPr>
            <a:grpSpLocks/>
          </p:cNvGrpSpPr>
          <p:nvPr/>
        </p:nvGrpSpPr>
        <p:grpSpPr bwMode="auto">
          <a:xfrm>
            <a:off x="1979613" y="3768725"/>
            <a:ext cx="3238500" cy="2687638"/>
            <a:chOff x="876300" y="3668713"/>
            <a:chExt cx="3238500" cy="2687637"/>
          </a:xfrm>
        </p:grpSpPr>
        <p:pic>
          <p:nvPicPr>
            <p:cNvPr id="29" name="Picture 29" descr="http://cimap.ensicaen.fr/IMG/jpg/icd_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6300" y="3668713"/>
              <a:ext cx="153511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1" descr="http://cimap.ensicaen.fr/IMG/jpg/pah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6488" y="4906963"/>
              <a:ext cx="1304925" cy="96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3" descr="http://cimap.ensicaen.fr/IMG/jpg/resultats_peliicae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41600" y="5181600"/>
              <a:ext cx="1473200" cy="1055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Ellipse 31"/>
            <p:cNvSpPr/>
            <p:nvPr/>
          </p:nvSpPr>
          <p:spPr>
            <a:xfrm>
              <a:off x="919162" y="4714876"/>
              <a:ext cx="1703388" cy="1152525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900112" y="3668713"/>
              <a:ext cx="1633538" cy="923925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2641600" y="5203825"/>
              <a:ext cx="1473200" cy="1152525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flipV="1">
              <a:off x="2911475" y="4281488"/>
              <a:ext cx="466725" cy="4445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36" name="Connecteur droit 35"/>
            <p:cNvCxnSpPr>
              <a:stCxn id="33" idx="5"/>
            </p:cNvCxnSpPr>
            <p:nvPr/>
          </p:nvCxnSpPr>
          <p:spPr>
            <a:xfrm>
              <a:off x="2293937" y="4457701"/>
              <a:ext cx="617538" cy="26828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7" name="Connecteur droit 36"/>
            <p:cNvCxnSpPr/>
            <p:nvPr/>
          </p:nvCxnSpPr>
          <p:spPr>
            <a:xfrm flipV="1">
              <a:off x="2533650" y="4725988"/>
              <a:ext cx="377825" cy="28733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8" name="Connecteur droit 37"/>
            <p:cNvCxnSpPr>
              <a:endCxn id="34" idx="0"/>
            </p:cNvCxnSpPr>
            <p:nvPr/>
          </p:nvCxnSpPr>
          <p:spPr>
            <a:xfrm>
              <a:off x="2911475" y="4714876"/>
              <a:ext cx="466725" cy="48895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pic>
        <p:nvPicPr>
          <p:cNvPr id="39" name="Picture 22" descr="Inorganic_materials_under_irradi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2" y="1551781"/>
            <a:ext cx="17907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24752" y="2576293"/>
            <a:ext cx="2111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Physics of Solids </a:t>
            </a:r>
          </a:p>
          <a:p>
            <a:r>
              <a:rPr lang="en-GB" dirty="0" smtClean="0"/>
              <a:t>Science of materials </a:t>
            </a:r>
            <a:endParaRPr lang="en-GB" dirty="0"/>
          </a:p>
        </p:txBody>
      </p:sp>
      <p:pic>
        <p:nvPicPr>
          <p:cNvPr id="40" name="Picture 14" descr="2190-4286-3-97-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084" y="5478600"/>
            <a:ext cx="100806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473" y="5069960"/>
            <a:ext cx="160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nanostructures</a:t>
            </a:r>
            <a:endParaRPr lang="en-GB"/>
          </a:p>
        </p:txBody>
      </p:sp>
      <p:pic>
        <p:nvPicPr>
          <p:cNvPr id="41" name="Picture 8" descr="Résultat de recherche d'images pour &quot;glace de comete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16672" y="5006262"/>
            <a:ext cx="11795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285413" y="4332070"/>
            <a:ext cx="1744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Radiochemistry  </a:t>
            </a:r>
          </a:p>
          <a:p>
            <a:r>
              <a:rPr lang="en-GB" dirty="0" err="1" smtClean="0"/>
              <a:t>Astrochemistry</a:t>
            </a:r>
            <a:endParaRPr lang="en-GB" dirty="0"/>
          </a:p>
        </p:txBody>
      </p:sp>
      <p:pic>
        <p:nvPicPr>
          <p:cNvPr id="42" name="Picture 12" descr="slide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42022" y="1787167"/>
            <a:ext cx="12938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0285413" y="1367115"/>
            <a:ext cx="163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Radiochemistry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38246" y="4738266"/>
            <a:ext cx="6629755" cy="1949876"/>
          </a:xfrm>
          <a:prstGeom prst="rect">
            <a:avLst/>
          </a:prstGeom>
        </p:spPr>
        <p:txBody>
          <a:bodyPr vert="horz" lIns="417634" tIns="208817" rIns="417634" bIns="208817" rtlCol="0">
            <a:noAutofit/>
          </a:bodyPr>
          <a:lstStyle>
            <a:lvl1pPr marL="1566127" indent="-1566127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276" indent="-1305106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424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593" indent="-1044085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763" indent="-1044085" algn="l" defTabSz="2088170" rtl="0" eaLnBrk="1" latinLnBrk="0" hangingPunct="1">
              <a:spcBef>
                <a:spcPct val="20000"/>
              </a:spcBef>
              <a:buFont typeface="Arial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933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10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27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441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65275" indent="-320675">
              <a:buClr>
                <a:schemeClr val="bg1">
                  <a:lumMod val="50000"/>
                </a:schemeClr>
              </a:buClr>
            </a:pP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In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space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,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heavy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and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energetic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ions (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charged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particles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)</a:t>
            </a:r>
          </a:p>
          <a:p>
            <a:pPr marL="1565275" indent="-320675">
              <a:buClr>
                <a:schemeClr val="bg1">
                  <a:lumMod val="50000"/>
                </a:schemeClr>
              </a:buClr>
            </a:pP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Some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failures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in satellites are due to interactions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between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particles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and components</a:t>
            </a:r>
          </a:p>
          <a:p>
            <a:pPr marL="1565275" indent="-320675">
              <a:buClr>
                <a:schemeClr val="bg1">
                  <a:lumMod val="50000"/>
                </a:schemeClr>
              </a:buClr>
            </a:pP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Research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on SEE (Single Event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Effect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) to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improve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the architectures and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define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testing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standards</a:t>
            </a:r>
          </a:p>
          <a:p>
            <a:pPr marL="1565275" indent="-320675">
              <a:buClr>
                <a:schemeClr val="bg1">
                  <a:lumMod val="50000"/>
                </a:schemeClr>
              </a:buClr>
            </a:pP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Qualification Tests of </a:t>
            </a:r>
            <a:r>
              <a:rPr lang="fr-FR" sz="1400" i="1" dirty="0" err="1">
                <a:solidFill>
                  <a:srgbClr val="542496"/>
                </a:solidFill>
                <a:latin typeface="Times New Roman"/>
                <a:cs typeface="Times New Roman"/>
              </a:rPr>
              <a:t>Electronic</a:t>
            </a:r>
            <a:r>
              <a:rPr lang="fr-FR" sz="1400" i="1" dirty="0">
                <a:solidFill>
                  <a:srgbClr val="542496"/>
                </a:solidFill>
                <a:latin typeface="Times New Roman"/>
                <a:cs typeface="Times New Roman"/>
              </a:rPr>
              <a:t> components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0" y="6117670"/>
            <a:ext cx="3852097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just" eaLnBrk="0" hangingPunct="0"/>
            <a:r>
              <a:rPr lang="fr-FR" sz="1400" dirty="0">
                <a:solidFill>
                  <a:srgbClr val="542496"/>
                </a:solidFill>
              </a:rPr>
              <a:t>Organisations: </a:t>
            </a:r>
            <a:r>
              <a:rPr lang="fr-FR" sz="1400" dirty="0" err="1">
                <a:solidFill>
                  <a:srgbClr val="542496"/>
                </a:solidFill>
              </a:rPr>
              <a:t>AirBus</a:t>
            </a:r>
            <a:r>
              <a:rPr lang="fr-FR" sz="1400" dirty="0">
                <a:solidFill>
                  <a:srgbClr val="542496"/>
                </a:solidFill>
              </a:rPr>
              <a:t> </a:t>
            </a:r>
            <a:r>
              <a:rPr lang="fr-FR" sz="1400" dirty="0" err="1">
                <a:solidFill>
                  <a:srgbClr val="542496"/>
                </a:solidFill>
              </a:rPr>
              <a:t>Space</a:t>
            </a:r>
            <a:r>
              <a:rPr lang="fr-FR" sz="1400" dirty="0">
                <a:solidFill>
                  <a:srgbClr val="542496"/>
                </a:solidFill>
              </a:rPr>
              <a:t> Industries (EADS, </a:t>
            </a:r>
            <a:r>
              <a:rPr lang="fr-FR" sz="1400" dirty="0" err="1">
                <a:solidFill>
                  <a:srgbClr val="542496"/>
                </a:solidFill>
              </a:rPr>
              <a:t>Astrium</a:t>
            </a:r>
            <a:r>
              <a:rPr lang="fr-FR" sz="1400" dirty="0">
                <a:solidFill>
                  <a:srgbClr val="542496"/>
                </a:solidFill>
              </a:rPr>
              <a:t>), ATMEL, CNES, ESA, INFINEON, JAXA, ST </a:t>
            </a:r>
            <a:r>
              <a:rPr lang="fr-FR" sz="1400" dirty="0" err="1">
                <a:solidFill>
                  <a:srgbClr val="542496"/>
                </a:solidFill>
              </a:rPr>
              <a:t>Microelectronics</a:t>
            </a:r>
            <a:endParaRPr lang="fr-FR" sz="1400" dirty="0">
              <a:solidFill>
                <a:srgbClr val="54249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4254065"/>
            <a:ext cx="2521178" cy="1802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31939" y="4390039"/>
            <a:ext cx="6539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rgbClr val="542496"/>
                </a:solidFill>
                <a:latin typeface="Times New Roman"/>
                <a:cs typeface="Times New Roman"/>
              </a:rPr>
              <a:t>Irradiation and </a:t>
            </a:r>
            <a:r>
              <a:rPr lang="fr-FR" sz="1600" b="1" i="1" dirty="0" err="1">
                <a:solidFill>
                  <a:srgbClr val="542496"/>
                </a:solidFill>
                <a:latin typeface="Times New Roman"/>
                <a:cs typeface="Times New Roman"/>
              </a:rPr>
              <a:t>hardening</a:t>
            </a:r>
            <a:r>
              <a:rPr lang="fr-FR" sz="1600" b="1" i="1" dirty="0">
                <a:solidFill>
                  <a:srgbClr val="542496"/>
                </a:solidFill>
                <a:latin typeface="Times New Roman"/>
                <a:cs typeface="Times New Roman"/>
              </a:rPr>
              <a:t> of </a:t>
            </a:r>
            <a:r>
              <a:rPr lang="fr-FR" sz="1600" b="1" i="1" dirty="0" err="1">
                <a:solidFill>
                  <a:srgbClr val="542496"/>
                </a:solidFill>
                <a:latin typeface="Times New Roman"/>
                <a:cs typeface="Times New Roman"/>
              </a:rPr>
              <a:t>electronic</a:t>
            </a:r>
            <a:r>
              <a:rPr lang="fr-FR" sz="1600" b="1" i="1" dirty="0">
                <a:solidFill>
                  <a:srgbClr val="542496"/>
                </a:solidFill>
                <a:latin typeface="Times New Roman"/>
                <a:cs typeface="Times New Roman"/>
              </a:rPr>
              <a:t> components for the </a:t>
            </a:r>
            <a:r>
              <a:rPr lang="fr-FR" sz="1600" b="1" i="1" dirty="0" err="1">
                <a:solidFill>
                  <a:srgbClr val="542496"/>
                </a:solidFill>
                <a:latin typeface="Times New Roman"/>
                <a:cs typeface="Times New Roman"/>
              </a:rPr>
              <a:t>space</a:t>
            </a:r>
            <a:r>
              <a:rPr lang="fr-FR" sz="1600" b="1" i="1" dirty="0">
                <a:solidFill>
                  <a:srgbClr val="542496"/>
                </a:solidFill>
                <a:latin typeface="Times New Roman"/>
                <a:cs typeface="Times New Roman"/>
              </a:rPr>
              <a:t> </a:t>
            </a:r>
            <a:r>
              <a:rPr lang="fr-FR" sz="1600" b="1" i="1" dirty="0" err="1">
                <a:solidFill>
                  <a:srgbClr val="542496"/>
                </a:solidFill>
                <a:latin typeface="Times New Roman"/>
                <a:cs typeface="Times New Roman"/>
              </a:rPr>
              <a:t>industry</a:t>
            </a:r>
            <a:r>
              <a:rPr lang="fr-FR" sz="1600" b="1" i="1" dirty="0">
                <a:solidFill>
                  <a:srgbClr val="542496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8" name="Picture 22" descr="dérouleur recadr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9416" y="3042256"/>
            <a:ext cx="1348585" cy="1248057"/>
          </a:xfrm>
          <a:prstGeom prst="rect">
            <a:avLst/>
          </a:prstGeom>
          <a:noFill/>
        </p:spPr>
      </p:pic>
      <p:pic>
        <p:nvPicPr>
          <p:cNvPr id="9" name="Picture 26" descr="foli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2667" y="616172"/>
            <a:ext cx="3479800" cy="28049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61068" y="3554214"/>
            <a:ext cx="4030133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just" eaLnBrk="0" hangingPunct="0"/>
            <a:r>
              <a:rPr lang="fr-FR" sz="1400" dirty="0" err="1">
                <a:solidFill>
                  <a:srgbClr val="542496"/>
                </a:solidFill>
                <a:latin typeface="Times New Roman"/>
                <a:cs typeface="Times New Roman"/>
              </a:rPr>
              <a:t>Companies</a:t>
            </a:r>
            <a:r>
              <a:rPr lang="fr-FR" sz="1400" dirty="0">
                <a:solidFill>
                  <a:srgbClr val="542496"/>
                </a:solidFill>
                <a:latin typeface="Times New Roman"/>
                <a:cs typeface="Times New Roman"/>
              </a:rPr>
              <a:t>  Germany, </a:t>
            </a:r>
            <a:r>
              <a:rPr lang="fr-FR" sz="1400" dirty="0" err="1">
                <a:solidFill>
                  <a:srgbClr val="542496"/>
                </a:solidFill>
                <a:latin typeface="Times New Roman"/>
                <a:cs typeface="Times New Roman"/>
              </a:rPr>
              <a:t>Belgium</a:t>
            </a:r>
            <a:r>
              <a:rPr lang="fr-FR" sz="1400" dirty="0">
                <a:solidFill>
                  <a:srgbClr val="542496"/>
                </a:solidFill>
                <a:latin typeface="Times New Roman"/>
                <a:cs typeface="Times New Roman"/>
              </a:rPr>
              <a:t>, </a:t>
            </a:r>
            <a:r>
              <a:rPr lang="fr-FR" sz="1400" dirty="0" err="1">
                <a:solidFill>
                  <a:srgbClr val="542496"/>
                </a:solidFill>
                <a:latin typeface="Times New Roman"/>
                <a:cs typeface="Times New Roman"/>
              </a:rPr>
              <a:t>Sweden</a:t>
            </a:r>
            <a:r>
              <a:rPr lang="fr-FR" sz="1400" dirty="0">
                <a:solidFill>
                  <a:srgbClr val="542496"/>
                </a:solidFill>
                <a:latin typeface="Times New Roman"/>
                <a:cs typeface="Times New Roman"/>
              </a:rPr>
              <a:t>, China…</a:t>
            </a:r>
          </a:p>
          <a:p>
            <a:pPr algn="just" eaLnBrk="0" hangingPunct="0"/>
            <a:r>
              <a:rPr lang="fr-FR" sz="1400" dirty="0">
                <a:solidFill>
                  <a:srgbClr val="542496"/>
                </a:solidFill>
                <a:latin typeface="Times New Roman"/>
                <a:cs typeface="Times New Roman"/>
              </a:rPr>
              <a:t>Applications: agri-</a:t>
            </a:r>
            <a:r>
              <a:rPr lang="fr-FR" sz="1400" dirty="0" err="1">
                <a:solidFill>
                  <a:srgbClr val="542496"/>
                </a:solidFill>
                <a:latin typeface="Times New Roman"/>
                <a:cs typeface="Times New Roman"/>
              </a:rPr>
              <a:t>food</a:t>
            </a:r>
            <a:r>
              <a:rPr lang="fr-FR" sz="1400" dirty="0">
                <a:solidFill>
                  <a:srgbClr val="542496"/>
                </a:solidFill>
                <a:latin typeface="Times New Roman"/>
                <a:cs typeface="Times New Roman"/>
              </a:rPr>
              <a:t> , </a:t>
            </a:r>
            <a:r>
              <a:rPr lang="fr-FR" sz="1400" dirty="0" err="1">
                <a:solidFill>
                  <a:srgbClr val="542496"/>
                </a:solidFill>
                <a:latin typeface="Times New Roman"/>
                <a:cs typeface="Times New Roman"/>
              </a:rPr>
              <a:t>pharmaceutical</a:t>
            </a:r>
            <a:r>
              <a:rPr lang="fr-FR" sz="1400" dirty="0">
                <a:solidFill>
                  <a:srgbClr val="542496"/>
                </a:solidFill>
                <a:latin typeface="Times New Roman"/>
                <a:cs typeface="Times New Roman"/>
              </a:rPr>
              <a:t>, </a:t>
            </a:r>
            <a:r>
              <a:rPr lang="fr-FR" sz="1400" dirty="0" err="1">
                <a:solidFill>
                  <a:srgbClr val="542496"/>
                </a:solidFill>
                <a:latin typeface="Times New Roman"/>
                <a:cs typeface="Times New Roman"/>
              </a:rPr>
              <a:t>biological</a:t>
            </a:r>
            <a:r>
              <a:rPr lang="fr-FR" sz="1400" dirty="0">
                <a:solidFill>
                  <a:srgbClr val="542496"/>
                </a:solidFill>
                <a:latin typeface="Times New Roman"/>
                <a:cs typeface="Times New Roman"/>
              </a:rPr>
              <a:t>, </a:t>
            </a:r>
            <a:r>
              <a:rPr lang="fr-FR" sz="1400" dirty="0" err="1">
                <a:solidFill>
                  <a:srgbClr val="542496"/>
                </a:solidFill>
                <a:latin typeface="Times New Roman"/>
                <a:cs typeface="Times New Roman"/>
              </a:rPr>
              <a:t>etc</a:t>
            </a:r>
            <a:r>
              <a:rPr lang="mr-IN" sz="1400" dirty="0">
                <a:solidFill>
                  <a:srgbClr val="542496"/>
                </a:solidFill>
                <a:latin typeface="Times New Roman"/>
                <a:cs typeface="Times New Roman"/>
              </a:rPr>
              <a:t>…</a:t>
            </a:r>
            <a:endParaRPr lang="fr-FR" sz="1400" dirty="0">
              <a:solidFill>
                <a:srgbClr val="542496"/>
              </a:solidFill>
              <a:latin typeface="Times New Roman"/>
              <a:cs typeface="Times New Roman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42467" y="431506"/>
            <a:ext cx="264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>
                <a:solidFill>
                  <a:srgbClr val="542496"/>
                </a:solidFill>
              </a:rPr>
              <a:t>Microporous</a:t>
            </a:r>
            <a:r>
              <a:rPr lang="fr-FR" b="1" i="1" dirty="0">
                <a:solidFill>
                  <a:srgbClr val="542496"/>
                </a:solidFill>
              </a:rPr>
              <a:t> membranes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887" y="616173"/>
            <a:ext cx="4458943" cy="19629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643336" y="2348315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542496"/>
                </a:solidFill>
              </a:rPr>
              <a:t>Beam</a:t>
            </a:r>
            <a:r>
              <a:rPr lang="fr-FR" sz="1200" dirty="0">
                <a:solidFill>
                  <a:srgbClr val="542496"/>
                </a:solidFill>
              </a:rPr>
              <a:t> </a:t>
            </a:r>
            <a:r>
              <a:rPr lang="fr-FR" sz="1200" dirty="0" err="1">
                <a:solidFill>
                  <a:srgbClr val="542496"/>
                </a:solidFill>
              </a:rPr>
              <a:t>energy</a:t>
            </a:r>
            <a:endParaRPr lang="fr-FR" sz="1200" dirty="0">
              <a:solidFill>
                <a:srgbClr val="542496"/>
              </a:solidFill>
            </a:endParaRPr>
          </a:p>
          <a:p>
            <a:r>
              <a:rPr lang="fr-FR" sz="1200" dirty="0">
                <a:solidFill>
                  <a:srgbClr val="542496"/>
                </a:solidFill>
              </a:rPr>
              <a:t>Xe 7,6 MeV/A </a:t>
            </a:r>
            <a:r>
              <a:rPr lang="mr-IN" sz="1200" dirty="0">
                <a:solidFill>
                  <a:srgbClr val="542496"/>
                </a:solidFill>
              </a:rPr>
              <a:t>–</a:t>
            </a:r>
            <a:r>
              <a:rPr lang="fr-FR" sz="1200" dirty="0">
                <a:solidFill>
                  <a:srgbClr val="542496"/>
                </a:solidFill>
              </a:rPr>
              <a:t> Kr 10,5 MeV/A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824380" y="240986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542496"/>
                </a:solidFill>
              </a:rPr>
              <a:t>Speed of the roll: </a:t>
            </a:r>
          </a:p>
          <a:p>
            <a:r>
              <a:rPr lang="fr-FR" sz="1000" dirty="0" err="1">
                <a:solidFill>
                  <a:srgbClr val="542496"/>
                </a:solidFill>
              </a:rPr>
              <a:t>From</a:t>
            </a:r>
            <a:r>
              <a:rPr lang="fr-FR" sz="1000" dirty="0">
                <a:solidFill>
                  <a:srgbClr val="542496"/>
                </a:solidFill>
              </a:rPr>
              <a:t> 1 to 100 m/mn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335680" y="2552850"/>
            <a:ext cx="1339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>
                <a:solidFill>
                  <a:srgbClr val="542496"/>
                </a:solidFill>
              </a:rPr>
              <a:t>Thickness</a:t>
            </a:r>
            <a:r>
              <a:rPr lang="fr-FR" sz="1000" dirty="0">
                <a:solidFill>
                  <a:srgbClr val="542496"/>
                </a:solidFill>
              </a:rPr>
              <a:t> of the film: </a:t>
            </a:r>
          </a:p>
          <a:p>
            <a:r>
              <a:rPr lang="fr-FR" sz="1000" dirty="0">
                <a:solidFill>
                  <a:srgbClr val="542496"/>
                </a:solidFill>
              </a:rPr>
              <a:t>A few </a:t>
            </a:r>
            <a:r>
              <a:rPr lang="fr-FR" sz="1000" dirty="0" err="1">
                <a:solidFill>
                  <a:srgbClr val="542496"/>
                </a:solidFill>
              </a:rPr>
              <a:t>tens</a:t>
            </a:r>
            <a:r>
              <a:rPr lang="fr-FR" sz="1000" dirty="0">
                <a:solidFill>
                  <a:srgbClr val="542496"/>
                </a:solidFill>
              </a:rPr>
              <a:t> microns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452477" y="-1719"/>
            <a:ext cx="5322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Industrial</a:t>
            </a:r>
            <a:r>
              <a:rPr lang="fr-FR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 Applications </a:t>
            </a:r>
            <a:r>
              <a:rPr lang="fr-FR" sz="20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with</a:t>
            </a:r>
            <a:r>
              <a:rPr lang="fr-FR" sz="2000" b="1" dirty="0">
                <a:solidFill>
                  <a:srgbClr val="008000"/>
                </a:solidFill>
                <a:latin typeface="Times New Roman"/>
                <a:cs typeface="Times New Roman"/>
              </a:rPr>
              <a:t> GANIL ion </a:t>
            </a:r>
            <a:r>
              <a:rPr lang="fr-FR" sz="20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beams</a:t>
            </a:r>
            <a:endParaRPr lang="en-US" sz="2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2250" y="1412994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Tianjin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6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694" y="365125"/>
            <a:ext cx="11794985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L</a:t>
            </a:r>
            <a:r>
              <a:rPr lang="fr-FR" dirty="0" smtClean="0"/>
              <a:t>’informatique au </a:t>
            </a:r>
            <a:r>
              <a:rPr lang="fr-FR" dirty="0"/>
              <a:t>GANIL !</a:t>
            </a:r>
            <a:br>
              <a:rPr lang="fr-FR" dirty="0"/>
            </a:br>
            <a:r>
              <a:rPr lang="fr-FR" dirty="0" smtClean="0"/>
              <a:t>Indispensable pour atteindre </a:t>
            </a:r>
            <a:r>
              <a:rPr lang="fr-FR" dirty="0"/>
              <a:t>ces objectifs </a:t>
            </a:r>
            <a:r>
              <a:rPr lang="fr-FR" dirty="0" smtClean="0"/>
              <a:t>scientifiques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8296835" cy="2073044"/>
          </a:xfrm>
        </p:spPr>
        <p:txBody>
          <a:bodyPr>
            <a:normAutofit fontScale="5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b="1" smtClean="0"/>
              <a:t>Faisceaux d’ions stables et radioactifs 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contrôle des différents éléments des accélérateurs (GANIL, SPIRAL, SPIRAL2, …)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b="1" smtClean="0"/>
              <a:t>Acquisition de données  </a:t>
            </a:r>
            <a:r>
              <a:rPr lang="fr-FR" smtClean="0"/>
              <a:t>Réseau, Slow Control, Online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b="1" smtClean="0"/>
              <a:t>Stockage des données </a:t>
            </a:r>
            <a:r>
              <a:rPr lang="fr-FR" smtClean="0"/>
              <a:t>(~ 100 To / an </a:t>
            </a:r>
            <a:r>
              <a:rPr lang="fr-FR" smtClean="0">
                <a:sym typeface="Wingdings" panose="05000000000000000000" pitchFamily="2" charset="2"/>
              </a:rPr>
              <a:t> 1 Po/an</a:t>
            </a:r>
            <a:r>
              <a:rPr lang="fr-FR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b="1" smtClean="0"/>
              <a:t>Analyse de données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mtClean="0"/>
              <a:t>….</a:t>
            </a:r>
          </a:p>
          <a:p>
            <a:pPr marL="0" indent="0" algn="ctr">
              <a:buNone/>
            </a:pPr>
            <a:r>
              <a:rPr lang="fr-FR" smtClean="0"/>
              <a:t/>
            </a:r>
            <a:br>
              <a:rPr lang="fr-FR" smtClean="0"/>
            </a:br>
            <a:endParaRPr lang="fr-FR" dirty="0" smtClean="0"/>
          </a:p>
        </p:txBody>
      </p:sp>
      <p:sp>
        <p:nvSpPr>
          <p:cNvPr id="4" name="AutoShape 2" descr="Résultat de recherche d'images pour &quot;renat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79" y="5943881"/>
            <a:ext cx="2667000" cy="1066800"/>
          </a:xfrm>
          <a:prstGeom prst="rect">
            <a:avLst/>
          </a:prstGeom>
        </p:spPr>
      </p:pic>
      <p:pic>
        <p:nvPicPr>
          <p:cNvPr id="7" name="Image 6" descr="FrontVamos+AGATA.png"/>
          <p:cNvPicPr>
            <a:picLocks noChangeAspect="1"/>
          </p:cNvPicPr>
          <p:nvPr/>
        </p:nvPicPr>
        <p:blipFill>
          <a:blip r:embed="rId3" cstate="print"/>
          <a:srcRect l="29405" r="18956"/>
          <a:stretch>
            <a:fillRect/>
          </a:stretch>
        </p:blipFill>
        <p:spPr>
          <a:xfrm>
            <a:off x="8156270" y="3439521"/>
            <a:ext cx="2636909" cy="28723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652D5A-7B61-7443-B776-953629674B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466" y="1512910"/>
            <a:ext cx="3300213" cy="32278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9" y="3549535"/>
            <a:ext cx="2271664" cy="30288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98371" y="3439521"/>
            <a:ext cx="53727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Dans le contexte du rôle grandissant des </a:t>
            </a:r>
            <a:br>
              <a:rPr lang="fr-FR" sz="2400" dirty="0"/>
            </a:br>
            <a:r>
              <a:rPr lang="fr-FR" sz="2400" dirty="0"/>
              <a:t>détecteurs de collaboration et de l’électronique numérique</a:t>
            </a:r>
            <a:br>
              <a:rPr lang="fr-FR" sz="2400" dirty="0"/>
            </a:br>
            <a:r>
              <a:rPr lang="fr-FR" sz="2400" dirty="0"/>
              <a:t>(AGATA, ACTAR, FAZIA, S3, SIRIUS, … ) </a:t>
            </a:r>
          </a:p>
          <a:p>
            <a:pPr algn="ctr"/>
            <a:r>
              <a:rPr lang="fr-FR" dirty="0"/>
              <a:t>Groupes Informatiques au GANIL (G2I, GIM, GAP)</a:t>
            </a:r>
          </a:p>
          <a:p>
            <a:pPr algn="ctr"/>
            <a:r>
              <a:rPr lang="fr-FR" dirty="0"/>
              <a:t>Coordination avec les différents laboratoires de l’in2p3 / IRFU</a:t>
            </a:r>
          </a:p>
          <a:p>
            <a:pPr algn="ctr"/>
            <a:r>
              <a:rPr lang="fr-FR" dirty="0"/>
              <a:t>Renforcement des liens avec le CC-IN2P3</a:t>
            </a:r>
          </a:p>
          <a:p>
            <a:pPr algn="ctr"/>
            <a:r>
              <a:rPr lang="fr-FR" dirty="0"/>
              <a:t>Nœud RENATER</a:t>
            </a:r>
          </a:p>
        </p:txBody>
      </p:sp>
      <p:pic>
        <p:nvPicPr>
          <p:cNvPr id="12" name="Picture 6" descr="logoAg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2486263" y="5757516"/>
            <a:ext cx="773583" cy="102433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560</Words>
  <Application>Microsoft Office PowerPoint</Application>
  <PresentationFormat>Grand écran</PresentationFormat>
  <Paragraphs>134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Arial Unicode MS</vt:lpstr>
      <vt:lpstr>ＭＳ Ｐゴシック</vt:lpstr>
      <vt:lpstr>Arial</vt:lpstr>
      <vt:lpstr>Calibri</vt:lpstr>
      <vt:lpstr>Calibri Light</vt:lpstr>
      <vt:lpstr>Courier New</vt:lpstr>
      <vt:lpstr>Mangal</vt:lpstr>
      <vt:lpstr>Symbol</vt:lpstr>
      <vt:lpstr>Times</vt:lpstr>
      <vt:lpstr>Times New Roman</vt:lpstr>
      <vt:lpstr>Wingdings</vt:lpstr>
      <vt:lpstr>游ゴシック</vt:lpstr>
      <vt:lpstr>Thème Office</vt:lpstr>
      <vt:lpstr>Bienvenue aux 11ème  Journées Informatiques IN2P3/IRFU</vt:lpstr>
      <vt:lpstr>GANIL - SPIRAL2</vt:lpstr>
      <vt:lpstr>Grand Accélérateur National d’Ions Lourds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L’informatique au GANIL ! Indispensable pour atteindre ces objectifs scientifiques</vt:lpstr>
      <vt:lpstr>Présentation PowerPoint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aux 11ème  Journées Informatiques IN2P2/IRFU</dc:title>
  <dc:creator>Antoine LEMASSON</dc:creator>
  <cp:lastModifiedBy>Antoine LEMASSON</cp:lastModifiedBy>
  <cp:revision>39</cp:revision>
  <dcterms:created xsi:type="dcterms:W3CDTF">2018-09-28T19:59:24Z</dcterms:created>
  <dcterms:modified xsi:type="dcterms:W3CDTF">2018-10-01T12:34:23Z</dcterms:modified>
</cp:coreProperties>
</file>