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96" r:id="rId3"/>
    <p:sldId id="274" r:id="rId4"/>
    <p:sldId id="285" r:id="rId5"/>
    <p:sldId id="275" r:id="rId6"/>
    <p:sldId id="287" r:id="rId7"/>
    <p:sldId id="276" r:id="rId8"/>
    <p:sldId id="288" r:id="rId9"/>
    <p:sldId id="277" r:id="rId10"/>
    <p:sldId id="289" r:id="rId11"/>
    <p:sldId id="291" r:id="rId12"/>
    <p:sldId id="292" r:id="rId13"/>
    <p:sldId id="283" r:id="rId14"/>
    <p:sldId id="290" r:id="rId15"/>
    <p:sldId id="278" r:id="rId16"/>
    <p:sldId id="297" r:id="rId17"/>
    <p:sldId id="293" r:id="rId18"/>
    <p:sldId id="298" r:id="rId19"/>
    <p:sldId id="284" r:id="rId20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gal" initials="V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820DFD"/>
    <a:srgbClr val="7C4EC4"/>
    <a:srgbClr val="502185"/>
    <a:srgbClr val="626262"/>
    <a:srgbClr val="D0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>
      <p:cViewPr varScale="1">
        <p:scale>
          <a:sx n="68" d="100"/>
          <a:sy n="68" d="100"/>
        </p:scale>
        <p:origin x="49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1790" y="67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6E303-1759-44BA-BAD1-A7D514B12DEB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FEED2-12DF-42BC-ACD3-CD1657E08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7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30293E-6BFE-4AC5-8AEE-0F065DF98C20}" type="slidenum">
              <a:rPr lang="en-GB"/>
              <a:pPr/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1100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988" y="260648"/>
            <a:ext cx="8229600" cy="76298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  <a:prstGeom prst="rect">
            <a:avLst/>
          </a:prstGeom>
        </p:spPr>
        <p:txBody>
          <a:bodyPr vert="horz"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0" y="6629399"/>
            <a:ext cx="4824028" cy="228601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D9CE17-9113-4414-BD43-B8B2F85603B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26000" y="53340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4826000" y="577850"/>
            <a:ext cx="4318000" cy="365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02185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546850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ea typeface="ＭＳ Ｐゴシック" charset="-128"/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1030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15888"/>
            <a:ext cx="175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0" y="6638925"/>
            <a:ext cx="5544108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7008813" y="64468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CE17-9113-4414-BD43-B8B2F85603B6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" y="41723"/>
            <a:ext cx="4080495" cy="189775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71628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2800" dirty="0" smtClean="0">
                <a:solidFill>
                  <a:srgbClr val="FE0208"/>
                </a:solidFill>
              </a:rPr>
              <a:t/>
            </a:r>
            <a:br>
              <a:rPr lang="fr-FR" sz="2800" dirty="0" smtClean="0">
                <a:solidFill>
                  <a:srgbClr val="FE0208"/>
                </a:solidFill>
              </a:rPr>
            </a:br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 informatique, 1-4 Octobre 2018</a:t>
            </a:r>
            <a:endParaRPr lang="fr-FR" dirty="0"/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151620" y="1304764"/>
            <a:ext cx="712946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1800" dirty="0">
              <a:solidFill>
                <a:srgbClr val="C00000"/>
              </a:solidFill>
            </a:endParaRPr>
          </a:p>
          <a:p>
            <a:pPr algn="ctr"/>
            <a:r>
              <a:rPr lang="fr-FR" altLang="fr-FR" sz="4400" dirty="0" smtClean="0">
                <a:solidFill>
                  <a:srgbClr val="C00000"/>
                </a:solidFill>
              </a:rPr>
              <a:t>L’acquisition </a:t>
            </a:r>
            <a:r>
              <a:rPr lang="fr-FR" altLang="fr-FR" sz="4400" dirty="0">
                <a:solidFill>
                  <a:srgbClr val="C00000"/>
                </a:solidFill>
              </a:rPr>
              <a:t>de données de physique au </a:t>
            </a:r>
            <a:r>
              <a:rPr lang="fr-FR" altLang="fr-FR" sz="4400" dirty="0" smtClean="0">
                <a:solidFill>
                  <a:srgbClr val="C00000"/>
                </a:solidFill>
              </a:rPr>
              <a:t>GANIL </a:t>
            </a:r>
          </a:p>
          <a:p>
            <a:pPr algn="ctr"/>
            <a:endParaRPr lang="fr-FR" altLang="fr-FR" sz="4400" dirty="0">
              <a:solidFill>
                <a:srgbClr val="C00000"/>
              </a:solidFill>
            </a:endParaRPr>
          </a:p>
          <a:p>
            <a:pPr marL="571500" indent="-571500" algn="ctr">
              <a:buFont typeface="Symbol" panose="05050102010706020507" pitchFamily="18" charset="2"/>
              <a:buChar char="Þ"/>
            </a:pPr>
            <a:r>
              <a:rPr lang="fr-FR" altLang="fr-FR" sz="3600" dirty="0" smtClean="0">
                <a:solidFill>
                  <a:srgbClr val="C00000"/>
                </a:solidFill>
              </a:rPr>
              <a:t>les ressources système</a:t>
            </a:r>
          </a:p>
          <a:p>
            <a:pPr algn="ctr"/>
            <a:r>
              <a:rPr lang="fr-FR" altLang="fr-FR" dirty="0" smtClean="0">
                <a:solidFill>
                  <a:srgbClr val="C00000"/>
                </a:solidFill>
              </a:rPr>
              <a:t>Flux, CPU, Mémoire</a:t>
            </a:r>
            <a:endParaRPr lang="fr-FR" altLang="fr-FR" dirty="0">
              <a:solidFill>
                <a:srgbClr val="C00000"/>
              </a:solidFill>
            </a:endParaRPr>
          </a:p>
          <a:p>
            <a:pPr algn="ctr"/>
            <a:endParaRPr lang="fr-FR" altLang="fr-FR" dirty="0" smtClean="0">
              <a:solidFill>
                <a:schemeClr val="tx2"/>
              </a:solidFill>
            </a:endParaRPr>
          </a:p>
          <a:p>
            <a:pPr algn="ctr"/>
            <a:endParaRPr lang="fr-FR" altLang="fr-FR" dirty="0">
              <a:solidFill>
                <a:schemeClr val="tx2"/>
              </a:solidFill>
            </a:endParaRPr>
          </a:p>
          <a:p>
            <a:pPr algn="ctr"/>
            <a:r>
              <a:rPr lang="fr-FR" altLang="fr-FR" dirty="0" smtClean="0">
                <a:solidFill>
                  <a:schemeClr val="tx2"/>
                </a:solidFill>
              </a:rPr>
              <a:t>Luc </a:t>
            </a:r>
            <a:r>
              <a:rPr lang="fr-FR" altLang="fr-FR" dirty="0">
                <a:solidFill>
                  <a:schemeClr val="tx2"/>
                </a:solidFill>
              </a:rPr>
              <a:t>Legeard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10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10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pic>
        <p:nvPicPr>
          <p:cNvPr id="38" name="Image 35" descr="exoga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smtClean="0"/>
              <a:t>L’électronique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 bwMode="auto">
          <a:xfrm>
            <a:off x="665163" y="1947521"/>
            <a:ext cx="3332163" cy="1943109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Electronique VME / VXI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18884" y="4289546"/>
            <a:ext cx="53771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Transmission des data en fond de panier ~qq10 Mo/s</a:t>
            </a: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Temps mort commun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Envoi des données via le port Ethernet de la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2 Mo/s par châssis   (&lt;10 châssis)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52" y="1320231"/>
            <a:ext cx="2088369" cy="14798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7" y="1469352"/>
            <a:ext cx="4185429" cy="2280433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 bwMode="auto">
          <a:xfrm flipH="1">
            <a:off x="1835696" y="2800085"/>
            <a:ext cx="12601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5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Electronique Numexo2</a:t>
            </a:r>
            <a:endParaRPr lang="fr-FR" dirty="0"/>
          </a:p>
        </p:txBody>
      </p:sp>
      <p:pic>
        <p:nvPicPr>
          <p:cNvPr id="6" name="Image 81" descr="DSCF2186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340768"/>
            <a:ext cx="1224136" cy="302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4211" y="1453674"/>
            <a:ext cx="4634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Carte conçue à l’origine pour </a:t>
            </a:r>
            <a:r>
              <a:rPr lang="fr-FR" sz="1600" dirty="0" err="1" smtClean="0"/>
              <a:t>Exogam</a:t>
            </a:r>
            <a:r>
              <a:rPr lang="fr-FR" sz="1600" smtClean="0"/>
              <a:t> </a:t>
            </a: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Carte «électronique sur étagère pour le Ganil »</a:t>
            </a: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Châssis NIM (alimentation et ventilation)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Déclenchement décision interne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Envoi des données via port Ethernet 1 GB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6 Mo/s max/ carte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Configuration ~30 cartes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7" y="4545124"/>
            <a:ext cx="2333307" cy="15016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59859" y="5951445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Châssis Exogam2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22784"/>
            <a:ext cx="4279319" cy="21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994775"/>
            <a:ext cx="4716524" cy="341981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(General Electronics for TPC)</a:t>
            </a:r>
            <a:endParaRPr lang="fr-FR" dirty="0"/>
          </a:p>
        </p:txBody>
      </p:sp>
      <p:pic>
        <p:nvPicPr>
          <p:cNvPr id="11" name="Image 10" descr="C__DOCUME~1_wittwer_LOCALS~1_Temp_plugtmp-1_plugin-fi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315" y="105370"/>
            <a:ext cx="740185" cy="7353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4653" y="1637509"/>
            <a:ext cx="881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Electronique conçue pour </a:t>
            </a:r>
            <a:r>
              <a:rPr lang="fr-FR" sz="1600" dirty="0" err="1" smtClean="0"/>
              <a:t>Actar</a:t>
            </a:r>
            <a:r>
              <a:rPr lang="fr-FR" sz="1600" dirty="0" smtClean="0"/>
              <a:t> TPC et AT-TPC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Châssis </a:t>
            </a:r>
            <a:r>
              <a:rPr lang="fr-FR" sz="1600" dirty="0" err="1" smtClean="0"/>
              <a:t>uTCA</a:t>
            </a:r>
            <a:r>
              <a:rPr lang="fr-FR" sz="1600" dirty="0" smtClean="0"/>
              <a:t> (communication TCPIP en fond de panier)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Module MCH (switch 10G) 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Débit max observé : carte COBO </a:t>
            </a:r>
            <a:r>
              <a:rPr lang="fr-FR" sz="1600" dirty="0"/>
              <a:t>= 100 Mo/s </a:t>
            </a:r>
            <a:r>
              <a:rPr lang="fr-FR" sz="1600" dirty="0" smtClean="0"/>
              <a:t>max =&gt; 800 Mo/s max par châssis (6,4 Gb/s) </a:t>
            </a:r>
          </a:p>
          <a:p>
            <a:endParaRPr lang="fr-FR" sz="1600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95" y="3757725"/>
            <a:ext cx="3556975" cy="23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14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14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pic>
        <p:nvPicPr>
          <p:cNvPr id="38" name="Image 35" descr="exoga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smtClean="0"/>
              <a:t>Le flux de données (Narval/DCOD)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 bwMode="auto">
          <a:xfrm>
            <a:off x="611560" y="3708314"/>
            <a:ext cx="3512740" cy="3033054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Narval /DCOD</a:t>
            </a:r>
            <a:endParaRPr lang="fr-FR" dirty="0"/>
          </a:p>
        </p:txBody>
      </p:sp>
      <p:sp>
        <p:nvSpPr>
          <p:cNvPr id="30" name="ZoneTexte 10"/>
          <p:cNvSpPr txBox="1">
            <a:spLocks noChangeArrowheads="1"/>
          </p:cNvSpPr>
          <p:nvPr/>
        </p:nvSpPr>
        <p:spPr bwMode="auto">
          <a:xfrm>
            <a:off x="215516" y="1412776"/>
            <a:ext cx="406845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Gestionnaire de </a:t>
            </a:r>
            <a:r>
              <a:rPr lang="fr-FR" altLang="fr-FR" sz="1600" dirty="0"/>
              <a:t>flux </a:t>
            </a:r>
            <a:r>
              <a:rPr lang="fr-FR" altLang="fr-FR" sz="1600" dirty="0" smtClean="0"/>
              <a:t>de données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altLang="fr-FR" sz="1600" dirty="0"/>
              <a:t>E</a:t>
            </a:r>
            <a:r>
              <a:rPr lang="fr-FR" altLang="fr-FR" sz="1600" dirty="0" smtClean="0"/>
              <a:t>crit </a:t>
            </a:r>
            <a:r>
              <a:rPr lang="fr-FR" altLang="fr-FR" sz="1600" dirty="0"/>
              <a:t>en </a:t>
            </a:r>
            <a:r>
              <a:rPr lang="fr-FR" altLang="fr-FR" sz="1600" dirty="0" smtClean="0"/>
              <a:t>Ada </a:t>
            </a:r>
            <a:endParaRPr lang="fr-FR" altLang="fr-FR" sz="16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Topologie constituée d’acteurs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Répartitions des processus sur plusieurs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Trois types d’acteurs   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Producteur : amène ou produit un flux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Filtre : transforme le flux (réduit, duplique, concatène, réordonne…)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Récepteur : reçoit le flux sans sortie Narval/</a:t>
            </a:r>
            <a:r>
              <a:rPr lang="fr-FR" altLang="fr-FR" sz="1600" dirty="0" err="1" smtClean="0"/>
              <a:t>Dcod</a:t>
            </a:r>
            <a:r>
              <a:rPr lang="fr-FR" altLang="fr-FR" sz="1600" dirty="0" smtClean="0"/>
              <a:t> (stockage, transfert TCPIP, stop flux..)</a:t>
            </a:r>
            <a:endParaRPr lang="fr-FR" altLang="fr-FR" sz="16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fr-FR" altLang="fr-FR" sz="16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8863"/>
            <a:ext cx="1282540" cy="761905"/>
          </a:xfrm>
          <a:prstGeom prst="rect">
            <a:avLst/>
          </a:prstGeom>
        </p:spPr>
      </p:pic>
      <p:pic>
        <p:nvPicPr>
          <p:cNvPr id="18" name="Image 8" descr="to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58603"/>
            <a:ext cx="4537433" cy="442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Narval/DCOD, </a:t>
            </a:r>
            <a:r>
              <a:rPr lang="fr-FR" dirty="0"/>
              <a:t>l</a:t>
            </a:r>
            <a:r>
              <a:rPr lang="fr-FR" dirty="0" smtClean="0"/>
              <a:t>es filtres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412947" y="1168378"/>
            <a:ext cx="6692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Entonnoir : somme des flux (peu de ressources)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Arrangeur : réordonne les évènements en fonction du numéro</a:t>
            </a:r>
            <a:br>
              <a:rPr lang="fr-FR" sz="1600" dirty="0" smtClean="0"/>
            </a:br>
            <a:r>
              <a:rPr lang="fr-FR" sz="1600" dirty="0" smtClean="0"/>
              <a:t>d’événement ou </a:t>
            </a:r>
            <a:r>
              <a:rPr lang="fr-FR" sz="1600" dirty="0" err="1" smtClean="0"/>
              <a:t>timestamps</a:t>
            </a:r>
            <a:r>
              <a:rPr lang="fr-FR" sz="1600" dirty="0" smtClean="0"/>
              <a:t> (beaucoup de mémoire, peu de CPU)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Merger</a:t>
            </a:r>
            <a:r>
              <a:rPr lang="fr-FR" sz="1600" dirty="0" smtClean="0"/>
              <a:t> : assemble des événements de même</a:t>
            </a:r>
            <a:r>
              <a:rPr lang="fr-FR" sz="1600" dirty="0"/>
              <a:t> </a:t>
            </a:r>
            <a:r>
              <a:rPr lang="fr-FR" sz="1600" dirty="0" smtClean="0"/>
              <a:t>numéro d’événement </a:t>
            </a:r>
            <a:br>
              <a:rPr lang="fr-FR" sz="1600" dirty="0" smtClean="0"/>
            </a:br>
            <a:r>
              <a:rPr lang="fr-FR" sz="1600" dirty="0" smtClean="0"/>
              <a:t>ou de même </a:t>
            </a:r>
            <a:r>
              <a:rPr lang="fr-FR" sz="1600" dirty="0" err="1" smtClean="0"/>
              <a:t>timestamp</a:t>
            </a:r>
            <a:r>
              <a:rPr lang="fr-FR" sz="1600" dirty="0" smtClean="0"/>
              <a:t> en un seul événement.</a:t>
            </a:r>
            <a:br>
              <a:rPr lang="fr-FR" sz="1600" dirty="0" smtClean="0"/>
            </a:br>
            <a:r>
              <a:rPr lang="fr-FR" sz="1600" dirty="0" smtClean="0"/>
              <a:t>(beaucoup de mémoire)</a:t>
            </a:r>
            <a:endParaRPr lang="fr-FR" sz="1600" dirty="0"/>
          </a:p>
        </p:txBody>
      </p:sp>
      <p:sp>
        <p:nvSpPr>
          <p:cNvPr id="30" name="ZoneTexte 10"/>
          <p:cNvSpPr txBox="1">
            <a:spLocks noChangeArrowheads="1"/>
          </p:cNvSpPr>
          <p:nvPr/>
        </p:nvSpPr>
        <p:spPr bwMode="auto">
          <a:xfrm>
            <a:off x="498457" y="3491463"/>
            <a:ext cx="5512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dirty="0" smtClean="0"/>
              <a:t>PSA (Pulse </a:t>
            </a:r>
            <a:r>
              <a:rPr lang="fr-FR" altLang="fr-FR" sz="1600" dirty="0"/>
              <a:t>Shape </a:t>
            </a:r>
            <a:r>
              <a:rPr lang="fr-FR" altLang="fr-FR" sz="1600" dirty="0" err="1" smtClean="0"/>
              <a:t>Analysis</a:t>
            </a:r>
            <a:r>
              <a:rPr lang="fr-FR" altLang="fr-FR" sz="1600" dirty="0" smtClean="0"/>
              <a:t> ) pour </a:t>
            </a:r>
            <a:r>
              <a:rPr lang="fr-FR" altLang="fr-FR" sz="1600" dirty="0"/>
              <a:t>la réduction du </a:t>
            </a:r>
            <a:r>
              <a:rPr lang="fr-FR" altLang="fr-FR" sz="1600" dirty="0" smtClean="0"/>
              <a:t>flux </a:t>
            </a:r>
          </a:p>
        </p:txBody>
      </p:sp>
      <p:pic>
        <p:nvPicPr>
          <p:cNvPr id="31" name="Image 11" descr="p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2" y="3897052"/>
            <a:ext cx="3633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13"/>
          <p:cNvSpPr txBox="1">
            <a:spLocks noChangeArrowheads="1"/>
          </p:cNvSpPr>
          <p:nvPr/>
        </p:nvSpPr>
        <p:spPr bwMode="auto">
          <a:xfrm>
            <a:off x="4247964" y="4272816"/>
            <a:ext cx="3000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 dirty="0"/>
              <a:t>N  échantillons    </a:t>
            </a:r>
            <a:r>
              <a:rPr lang="fr-FR" altLang="fr-FR" sz="1400" dirty="0" smtClean="0"/>
              <a:t>=&gt;    A</a:t>
            </a:r>
            <a:r>
              <a:rPr lang="fr-FR" altLang="fr-FR" sz="1400" dirty="0"/>
              <a:t>, Q0, Q1...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55576" y="999789"/>
            <a:ext cx="1074503" cy="2069171"/>
            <a:chOff x="947688" y="944724"/>
            <a:chExt cx="1074503" cy="2069171"/>
          </a:xfrm>
        </p:grpSpPr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947688" y="944724"/>
              <a:ext cx="239935" cy="61084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 sz="140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1475656" y="2608454"/>
              <a:ext cx="0" cy="40544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 sz="140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511660" y="944724"/>
              <a:ext cx="228" cy="61084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 sz="140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H="1">
              <a:off x="1747162" y="944724"/>
              <a:ext cx="242724" cy="60254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 sz="1400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88" y="1563531"/>
              <a:ext cx="1074503" cy="1074503"/>
            </a:xfrm>
            <a:prstGeom prst="rect">
              <a:avLst/>
            </a:prstGeom>
          </p:spPr>
        </p:pic>
      </p:grpSp>
      <p:sp>
        <p:nvSpPr>
          <p:cNvPr id="18" name="ZoneTexte 10"/>
          <p:cNvSpPr txBox="1">
            <a:spLocks noChangeArrowheads="1"/>
          </p:cNvSpPr>
          <p:nvPr/>
        </p:nvSpPr>
        <p:spPr bwMode="auto">
          <a:xfrm>
            <a:off x="816722" y="5641778"/>
            <a:ext cx="6563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altLang="fr-FR" sz="1600" dirty="0" smtClean="0"/>
              <a:t>très gourmand en ressources CPU, l’acteur est lancé sur un serveur dédié.</a:t>
            </a:r>
          </a:p>
          <a:p>
            <a:pPr marL="285750" indent="-285750">
              <a:buFontTx/>
              <a:buChar char="-"/>
            </a:pPr>
            <a:r>
              <a:rPr lang="fr-FR" altLang="fr-FR" sz="1600" dirty="0"/>
              <a:t>f</a:t>
            </a:r>
            <a:r>
              <a:rPr lang="fr-FR" altLang="fr-FR" sz="1600" dirty="0" smtClean="0"/>
              <a:t>acteur typique de réduction de flux 1/10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8363540" y="5991892"/>
            <a:ext cx="0" cy="40544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400">
              <a:latin typeface="+mj-lt"/>
              <a:ea typeface="ＭＳ Ｐゴシック" pitchFamily="1" charset="-128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8352192" y="4328162"/>
            <a:ext cx="228" cy="61084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1400">
              <a:latin typeface="+mj-lt"/>
              <a:ea typeface="ＭＳ Ｐゴシック" pitchFamily="1" charset="-128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72" y="4946969"/>
            <a:ext cx="1074503" cy="1074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4000458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s</a:t>
            </a:r>
            <a:r>
              <a:rPr lang="fr-FR" sz="800" dirty="0" smtClean="0"/>
              <a:t>ource : </a:t>
            </a:r>
          </a:p>
          <a:p>
            <a:r>
              <a:rPr lang="fr-FR" sz="800" dirty="0" smtClean="0"/>
              <a:t>http</a:t>
            </a:r>
            <a:r>
              <a:rPr lang="fr-FR" sz="800" dirty="0"/>
              <a:t>://www.wahenyida.com/</a:t>
            </a:r>
          </a:p>
        </p:txBody>
      </p:sp>
    </p:spTree>
    <p:extLst>
      <p:ext uri="{BB962C8B-B14F-4D97-AF65-F5344CB8AC3E}">
        <p14:creationId xmlns:p14="http://schemas.microsoft.com/office/powerpoint/2010/main" val="5978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17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17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pic>
        <p:nvPicPr>
          <p:cNvPr id="38" name="Image 35" descr="exoga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smtClean="0"/>
              <a:t>Stockage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 bwMode="auto">
          <a:xfrm>
            <a:off x="1871700" y="5961410"/>
            <a:ext cx="972108" cy="77995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5556" y="260648"/>
            <a:ext cx="7886700" cy="687611"/>
          </a:xfrm>
        </p:spPr>
        <p:txBody>
          <a:bodyPr/>
          <a:lstStyle/>
          <a:p>
            <a:r>
              <a:rPr lang="fr-FR" dirty="0" smtClean="0"/>
              <a:t>Stockage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6469" y="5251467"/>
            <a:ext cx="9019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Ganil n’est pas un centre de stockage de données.</a:t>
            </a:r>
          </a:p>
          <a:p>
            <a:r>
              <a:rPr lang="fr-FR" sz="1600" dirty="0" smtClean="0"/>
              <a:t>	Politique de sauvegarde (1 an maximum)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Les données des expériences sont envoyées vers le CC Lyon avec un « brin » </a:t>
            </a:r>
            <a:r>
              <a:rPr lang="fr-FR" sz="1600" dirty="0" err="1" smtClean="0"/>
              <a:t>iRODS</a:t>
            </a:r>
            <a:r>
              <a:rPr lang="fr-FR" sz="1600" dirty="0" smtClean="0"/>
              <a:t> 1Gb/s.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(Plus d’une semaine pour transférer une expérience importante)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1020244"/>
            <a:ext cx="867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La solution actuelle est basée sur un cluster </a:t>
            </a:r>
            <a:r>
              <a:rPr lang="fr-FR" sz="1600" dirty="0" err="1" smtClean="0"/>
              <a:t>Isilon</a:t>
            </a:r>
            <a:r>
              <a:rPr lang="fr-FR" sz="1600" dirty="0" smtClean="0"/>
              <a:t> 3 nœuds et 300 </a:t>
            </a:r>
            <a:r>
              <a:rPr lang="fr-FR" sz="1600" dirty="0" err="1" smtClean="0"/>
              <a:t>Tera</a:t>
            </a:r>
            <a:r>
              <a:rPr lang="fr-FR" sz="1600" dirty="0" smtClean="0"/>
              <a:t> Octets montés en NFS 3</a:t>
            </a:r>
            <a:r>
              <a:rPr lang="fr-FR" sz="1600" dirty="0"/>
              <a:t>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Reliés en 10 Gbits jusqu’aux ordinateurs d’acquisition.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51241"/>
            <a:ext cx="4932548" cy="30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72666" y="1052736"/>
            <a:ext cx="7399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En ce qui concerne l’acquisition de données :</a:t>
            </a: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La CPU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et la mémoire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sont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en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général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suffisantes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si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les processus sont gourmands (PSA), ils sont lancés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sur des machines dédiées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et bien calibrées.</a:t>
            </a: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Les débits générés au Ganil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sont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au dessous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de ce que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peut gérer le réseau informatique actuellement ~ qq100 Mo/s  max.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Le stockage avec notre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serveur </a:t>
            </a:r>
            <a:r>
              <a:rPr lang="fr-FR" sz="1600" dirty="0" err="1">
                <a:solidFill>
                  <a:schemeClr val="accent4"/>
                </a:solidFill>
                <a:latin typeface="Arial" charset="0"/>
              </a:rPr>
              <a:t>I</a:t>
            </a:r>
            <a:r>
              <a:rPr lang="fr-FR" sz="1600" dirty="0" err="1" smtClean="0">
                <a:solidFill>
                  <a:schemeClr val="accent4"/>
                </a:solidFill>
                <a:latin typeface="Arial" charset="0"/>
              </a:rPr>
              <a:t>silon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 répond aux besoins actuels.</a:t>
            </a:r>
          </a:p>
          <a:p>
            <a:pPr eaLnBrk="1">
              <a:defRPr/>
            </a:pP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=&gt; « Jusqu’ici ça va ! »</a:t>
            </a:r>
          </a:p>
          <a:p>
            <a:pPr eaLnBrk="1">
              <a:defRPr/>
            </a:pP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Mais après 2020, les 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nouveaux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besoins seront :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eaLnBrk="1">
              <a:defRPr/>
            </a:pP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S3 180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Go/jour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 err="1">
                <a:solidFill>
                  <a:schemeClr val="accent4"/>
                </a:solidFill>
                <a:latin typeface="Arial" charset="0"/>
              </a:rPr>
              <a:t>Actar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 2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To/J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Exogam2 3-8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To/j 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  <a:defRPr/>
            </a:pPr>
            <a:r>
              <a:rPr lang="fr-FR" sz="1600" dirty="0" err="1">
                <a:solidFill>
                  <a:schemeClr val="accent4"/>
                </a:solidFill>
                <a:latin typeface="Arial" charset="0"/>
              </a:rPr>
              <a:t>Neda</a:t>
            </a:r>
            <a:r>
              <a:rPr lang="fr-FR" sz="1600" dirty="0">
                <a:solidFill>
                  <a:schemeClr val="accent4"/>
                </a:solidFill>
                <a:latin typeface="Arial" charset="0"/>
              </a:rPr>
              <a:t> 5-40 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To/j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eaLnBrk="1">
              <a:defRPr/>
            </a:pPr>
            <a:endParaRPr lang="fr-FR" sz="1600" dirty="0" smtClean="0">
              <a:solidFill>
                <a:schemeClr val="accent4"/>
              </a:solidFill>
              <a:latin typeface="Arial" charset="0"/>
            </a:endParaRPr>
          </a:p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Le débit </a:t>
            </a:r>
            <a:r>
              <a:rPr lang="fr-FR" sz="1600" dirty="0" err="1" smtClean="0">
                <a:solidFill>
                  <a:schemeClr val="accent4"/>
                </a:solidFill>
                <a:latin typeface="Arial" charset="0"/>
              </a:rPr>
              <a:t>iRODS</a:t>
            </a: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 (1Gb/s) de sortie du Ganil deviendra rapidement insuffisant.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Le stockage et le réseau devront s’adapter.</a:t>
            </a:r>
          </a:p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 </a:t>
            </a:r>
          </a:p>
          <a:p>
            <a:pPr eaLnBrk="1">
              <a:defRPr/>
            </a:pPr>
            <a:r>
              <a:rPr lang="fr-FR" sz="1600" dirty="0" smtClean="0">
                <a:solidFill>
                  <a:schemeClr val="accent4"/>
                </a:solidFill>
                <a:latin typeface="Arial" charset="0"/>
              </a:rPr>
              <a:t>L’équipe infrastructure y travaille.</a:t>
            </a:r>
            <a:endParaRPr lang="fr-FR" sz="1600" dirty="0">
              <a:solidFill>
                <a:schemeClr val="accent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5" name="Image 35" descr="exoga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11" y="1079216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6" descr="nedadet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93332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7" descr="diam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7" y="1039901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4" y="5064596"/>
            <a:ext cx="1447800" cy="1028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069838"/>
            <a:ext cx="2052961" cy="10072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12" y="4908165"/>
            <a:ext cx="1549852" cy="176119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2663788" y="2816932"/>
            <a:ext cx="4731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GANIL : détecteurs différents de plus en plus souvent couplés entre eux.</a:t>
            </a:r>
          </a:p>
          <a:p>
            <a:endParaRPr lang="fr-FR" sz="1600" dirty="0"/>
          </a:p>
          <a:p>
            <a:r>
              <a:rPr lang="fr-FR" sz="1600" dirty="0" smtClean="0"/>
              <a:t>Le Groupe Acquisition pour la Physique (GAP) a réalisé un ensemble logiciel + électronique modulable pour répondre au besoin d’acquisition de données.</a:t>
            </a:r>
          </a:p>
          <a:p>
            <a:endParaRPr lang="fr-FR" sz="1600" dirty="0" smtClean="0"/>
          </a:p>
          <a:p>
            <a:r>
              <a:rPr lang="fr-FR" sz="1600" dirty="0" smtClean="0"/>
              <a:t>Quel est l’impact sur les systèmes informatiques?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329812" y="2371936"/>
            <a:ext cx="31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Diamant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395536" y="4309355"/>
            <a:ext cx="31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Indra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2447526" y="2315750"/>
            <a:ext cx="31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Exogam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 flipH="1">
            <a:off x="482212" y="6194304"/>
            <a:ext cx="31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Must 2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 flipH="1">
            <a:off x="5334050" y="2468650"/>
            <a:ext cx="318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Vamos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 flipH="1">
            <a:off x="7416316" y="3145319"/>
            <a:ext cx="140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Actar</a:t>
            </a:r>
            <a:r>
              <a:rPr lang="fr-FR" sz="1400" dirty="0" smtClean="0"/>
              <a:t>-TPC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 flipH="1">
            <a:off x="2915816" y="617504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Neda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 flipH="1">
            <a:off x="6657165" y="625901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Agata</a:t>
            </a:r>
            <a:endParaRPr lang="fr-FR" sz="14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1148101"/>
            <a:ext cx="2438400" cy="11811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2" y="1808820"/>
            <a:ext cx="1546994" cy="12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3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2" name="Image 35" descr="exogam2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smtClean="0"/>
              <a:t>Vue générale Acquisition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0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4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4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pic>
        <p:nvPicPr>
          <p:cNvPr id="38" name="Image 35" descr="exoga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smtClean="0"/>
              <a:t>GECO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 bwMode="auto">
          <a:xfrm>
            <a:off x="3847425" y="590517"/>
            <a:ext cx="5579826" cy="292537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6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Geco</a:t>
            </a:r>
            <a:r>
              <a:rPr lang="fr-FR" dirty="0" smtClean="0"/>
              <a:t> (Ganil </a:t>
            </a:r>
            <a:r>
              <a:rPr lang="fr-FR" dirty="0" err="1"/>
              <a:t>E</a:t>
            </a:r>
            <a:r>
              <a:rPr lang="fr-FR" dirty="0" err="1" smtClean="0"/>
              <a:t>lectronic</a:t>
            </a:r>
            <a:r>
              <a:rPr lang="fr-FR" dirty="0" smtClean="0"/>
              <a:t> </a:t>
            </a:r>
            <a:r>
              <a:rPr lang="fr-FR" dirty="0" err="1" smtClean="0"/>
              <a:t>COntrol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565864"/>
            <a:ext cx="4849684" cy="1707452"/>
          </a:xfrm>
        </p:spPr>
        <p:txBody>
          <a:bodyPr/>
          <a:lstStyle/>
          <a:p>
            <a:r>
              <a:rPr lang="fr-FR" sz="1600" dirty="0" smtClean="0"/>
              <a:t>Tout en Java (Bibliothèques </a:t>
            </a:r>
            <a:r>
              <a:rPr lang="fr-FR" sz="1600" dirty="0"/>
              <a:t>graphiques </a:t>
            </a:r>
            <a:r>
              <a:rPr lang="fr-FR" sz="1600" dirty="0" smtClean="0"/>
              <a:t>nombreuses)</a:t>
            </a:r>
          </a:p>
          <a:p>
            <a:r>
              <a:rPr lang="fr-FR" sz="1600" dirty="0" smtClean="0"/>
              <a:t>GUI peut comporter ~100 pages</a:t>
            </a:r>
          </a:p>
          <a:p>
            <a:r>
              <a:rPr lang="fr-FR" sz="1600" dirty="0" smtClean="0"/>
              <a:t>Gourmand en ressources CPU et mémoire =&gt; latences à l’exécution</a:t>
            </a:r>
          </a:p>
          <a:p>
            <a:r>
              <a:rPr lang="fr-FR" sz="1600" dirty="0" smtClean="0"/>
              <a:t>Slow Control = &gt; pas de problème de réseaux.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5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16" y="3241588"/>
            <a:ext cx="2741850" cy="1879600"/>
          </a:xfrm>
          <a:prstGeom prst="rect">
            <a:avLst/>
          </a:prstGeom>
        </p:spPr>
      </p:pic>
      <p:sp>
        <p:nvSpPr>
          <p:cNvPr id="18" name="Line 32"/>
          <p:cNvSpPr>
            <a:spLocks noChangeShapeType="1"/>
          </p:cNvSpPr>
          <p:nvPr/>
        </p:nvSpPr>
        <p:spPr bwMode="auto">
          <a:xfrm flipH="1" flipV="1">
            <a:off x="4586334" y="3753035"/>
            <a:ext cx="1521628" cy="166060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sp>
        <p:nvSpPr>
          <p:cNvPr id="19" name="Oval 41"/>
          <p:cNvSpPr>
            <a:spLocks noChangeArrowheads="1"/>
          </p:cNvSpPr>
          <p:nvPr/>
        </p:nvSpPr>
        <p:spPr bwMode="auto">
          <a:xfrm>
            <a:off x="2711978" y="2789456"/>
            <a:ext cx="2076046" cy="132362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9207" tIns="49604" rIns="99207" bIns="49604" anchor="ctr" anchorCtr="1"/>
          <a:lstStyle/>
          <a:p>
            <a:pPr defTabSz="495300">
              <a:buClr>
                <a:srgbClr val="FFFFFF"/>
              </a:buClr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Electronics Control 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Core</a:t>
            </a:r>
          </a:p>
          <a:p>
            <a:pPr defTabSz="495300">
              <a:buClr>
                <a:srgbClr val="FFFFFF"/>
              </a:buClr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(Java)</a:t>
            </a:r>
            <a:endParaRPr lang="en-GB" sz="1400" dirty="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164698" y="5390600"/>
            <a:ext cx="1889160" cy="753365"/>
          </a:xfrm>
          <a:prstGeom prst="roundRect">
            <a:avLst>
              <a:gd name="adj" fmla="val 144"/>
            </a:avLst>
          </a:prstGeom>
          <a:solidFill>
            <a:srgbClr val="94BD5E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9207" tIns="49604" rIns="99207" bIns="49604" anchor="ctr" anchorCtr="1"/>
          <a:lstStyle/>
          <a:p>
            <a:pPr defTabSz="495300">
              <a:buClr>
                <a:srgbClr val="FFFFFF"/>
              </a:buClr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endParaRPr lang="fr-FR" sz="260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21" name="Text Box 72"/>
          <p:cNvSpPr txBox="1">
            <a:spLocks noChangeArrowheads="1"/>
          </p:cNvSpPr>
          <p:nvPr/>
        </p:nvSpPr>
        <p:spPr bwMode="auto">
          <a:xfrm>
            <a:off x="6725963" y="5359228"/>
            <a:ext cx="1271160" cy="8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Experiment</a:t>
            </a:r>
            <a:b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</a:b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description</a:t>
            </a:r>
            <a:b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</a:b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Data Base</a:t>
            </a:r>
            <a:endParaRPr lang="en-GB" dirty="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4716016" y="3139931"/>
            <a:ext cx="775150" cy="72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pic>
        <p:nvPicPr>
          <p:cNvPr id="25" name="Image 85" descr="ge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6" y="2086365"/>
            <a:ext cx="3087298" cy="238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07" descr="databas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24" y="5505077"/>
            <a:ext cx="503539" cy="5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83" descr="DSCF2186 pet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1" y="2768504"/>
            <a:ext cx="360127" cy="88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31"/>
          <p:cNvSpPr txBox="1">
            <a:spLocks noChangeArrowheads="1"/>
          </p:cNvSpPr>
          <p:nvPr/>
        </p:nvSpPr>
        <p:spPr bwMode="auto">
          <a:xfrm>
            <a:off x="3369579" y="2344103"/>
            <a:ext cx="859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800" dirty="0" smtClean="0">
                <a:latin typeface="+mj-lt"/>
                <a:ea typeface="ＭＳ Ｐゴシック" pitchFamily="1" charset="-128"/>
              </a:rPr>
              <a:t>Core</a:t>
            </a:r>
            <a:endParaRPr lang="en-GB" sz="1800" dirty="0">
              <a:latin typeface="+mj-lt"/>
              <a:ea typeface="ＭＳ Ｐゴシック" pitchFamily="1" charset="-128"/>
            </a:endParaRP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H="1" flipV="1">
            <a:off x="1350993" y="3515450"/>
            <a:ext cx="1325463" cy="98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sp>
        <p:nvSpPr>
          <p:cNvPr id="43" name="Text Box 131"/>
          <p:cNvSpPr txBox="1">
            <a:spLocks noChangeArrowheads="1"/>
          </p:cNvSpPr>
          <p:nvPr/>
        </p:nvSpPr>
        <p:spPr bwMode="auto">
          <a:xfrm>
            <a:off x="1142866" y="2344103"/>
            <a:ext cx="1483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400" dirty="0" err="1" smtClean="0">
                <a:latin typeface="+mj-lt"/>
                <a:ea typeface="ＭＳ Ｐゴシック" pitchFamily="1" charset="-128"/>
              </a:rPr>
              <a:t>Proocole</a:t>
            </a:r>
            <a:r>
              <a:rPr lang="en-GB" sz="1400" dirty="0" smtClean="0">
                <a:latin typeface="+mj-lt"/>
                <a:ea typeface="ＭＳ Ｐゴシック" pitchFamily="1" charset="-128"/>
              </a:rPr>
              <a:t> Ganil </a:t>
            </a:r>
          </a:p>
          <a:p>
            <a:pPr>
              <a:defRPr/>
            </a:pPr>
            <a:r>
              <a:rPr lang="en-GB" sz="1400" dirty="0">
                <a:latin typeface="+mj-lt"/>
                <a:ea typeface="ＭＳ Ｐゴシック" pitchFamily="1" charset="-128"/>
              </a:rPr>
              <a:t> </a:t>
            </a:r>
            <a:r>
              <a:rPr lang="en-GB" sz="1400" dirty="0" err="1" smtClean="0">
                <a:latin typeface="+mj-lt"/>
                <a:ea typeface="ＭＳ Ｐゴシック" pitchFamily="1" charset="-128"/>
              </a:rPr>
              <a:t>ou</a:t>
            </a:r>
            <a:r>
              <a:rPr lang="en-GB" sz="1400" dirty="0" smtClean="0">
                <a:latin typeface="+mj-lt"/>
                <a:ea typeface="ＭＳ Ｐゴシック" pitchFamily="1" charset="-128"/>
              </a:rPr>
              <a:t> soap</a:t>
            </a:r>
            <a:endParaRPr lang="en-GB" sz="1400" dirty="0">
              <a:latin typeface="+mj-lt"/>
              <a:ea typeface="ＭＳ Ｐゴシック" pitchFamily="1" charset="-128"/>
            </a:endParaRPr>
          </a:p>
        </p:txBody>
      </p:sp>
      <p:sp>
        <p:nvSpPr>
          <p:cNvPr id="44" name="Text Box 131"/>
          <p:cNvSpPr txBox="1">
            <a:spLocks noChangeArrowheads="1"/>
          </p:cNvSpPr>
          <p:nvPr/>
        </p:nvSpPr>
        <p:spPr bwMode="auto">
          <a:xfrm>
            <a:off x="5459218" y="5288465"/>
            <a:ext cx="859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800" dirty="0" smtClean="0">
                <a:latin typeface="+mj-lt"/>
                <a:ea typeface="ＭＳ Ｐゴシック" pitchFamily="1" charset="-128"/>
              </a:rPr>
              <a:t>SVN</a:t>
            </a:r>
            <a:endParaRPr lang="en-GB" sz="1800" dirty="0">
              <a:latin typeface="+mj-lt"/>
              <a:ea typeface="ＭＳ Ｐゴシック" pitchFamily="1" charset="-128"/>
            </a:endParaRPr>
          </a:p>
        </p:txBody>
      </p:sp>
      <p:sp>
        <p:nvSpPr>
          <p:cNvPr id="45" name="Text Box 131"/>
          <p:cNvSpPr txBox="1">
            <a:spLocks noChangeArrowheads="1"/>
          </p:cNvSpPr>
          <p:nvPr/>
        </p:nvSpPr>
        <p:spPr bwMode="auto">
          <a:xfrm>
            <a:off x="4795451" y="2929862"/>
            <a:ext cx="859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+mj-lt"/>
                <a:ea typeface="ＭＳ Ｐゴシック" pitchFamily="1" charset="-128"/>
              </a:rPr>
              <a:t>RMI</a:t>
            </a:r>
            <a:endParaRPr lang="en-GB" sz="1200" dirty="0">
              <a:latin typeface="+mj-lt"/>
              <a:ea typeface="ＭＳ Ｐゴシック" pitchFamily="1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8509" y="914859"/>
            <a:ext cx="8720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Configure l’électronique</a:t>
            </a:r>
            <a:r>
              <a:rPr lang="fr-FR" sz="16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</a:t>
            </a:r>
            <a:r>
              <a:rPr lang="fr-FR" sz="1600" dirty="0" smtClean="0"/>
              <a:t>auvegarde les configurations.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Génère </a:t>
            </a:r>
            <a:r>
              <a:rPr lang="fr-FR" sz="1600" dirty="0"/>
              <a:t>les listes d’actions </a:t>
            </a:r>
            <a:r>
              <a:rPr lang="fr-FR" sz="1600" dirty="0" smtClean="0"/>
              <a:t>à exécuter </a:t>
            </a:r>
            <a:r>
              <a:rPr lang="fr-FR" sz="1600" dirty="0"/>
              <a:t>et </a:t>
            </a:r>
            <a:r>
              <a:rPr lang="fr-FR" sz="1600" dirty="0" smtClean="0"/>
              <a:t>la </a:t>
            </a:r>
            <a:r>
              <a:rPr lang="fr-FR" sz="1600" dirty="0"/>
              <a:t>liste des </a:t>
            </a:r>
            <a:r>
              <a:rPr lang="fr-FR" sz="1600" dirty="0" smtClean="0"/>
              <a:t>paramètres </a:t>
            </a:r>
            <a:r>
              <a:rPr lang="fr-FR" sz="1600" dirty="0"/>
              <a:t>pour </a:t>
            </a:r>
            <a:r>
              <a:rPr lang="fr-FR" sz="1600" dirty="0" smtClean="0"/>
              <a:t>des châssis VME/VXI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L’interface graphique et les opérations sont séparées en 2 processus 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9" y="3679113"/>
            <a:ext cx="895978" cy="634905"/>
          </a:xfrm>
          <a:prstGeom prst="rect">
            <a:avLst/>
          </a:prstGeom>
        </p:spPr>
      </p:pic>
      <p:sp>
        <p:nvSpPr>
          <p:cNvPr id="23" name="Text Box 131"/>
          <p:cNvSpPr txBox="1">
            <a:spLocks noChangeArrowheads="1"/>
          </p:cNvSpPr>
          <p:nvPr/>
        </p:nvSpPr>
        <p:spPr bwMode="auto">
          <a:xfrm>
            <a:off x="5534110" y="275542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800" dirty="0" smtClean="0">
                <a:latin typeface="+mj-lt"/>
                <a:ea typeface="ＭＳ Ｐゴシック" pitchFamily="1" charset="-128"/>
              </a:rPr>
              <a:t>GUI (Java)</a:t>
            </a:r>
            <a:endParaRPr lang="en-GB" sz="1800" dirty="0">
              <a:latin typeface="+mj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9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6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pic>
        <p:nvPicPr>
          <p:cNvPr id="38" name="Image 35" descr="exoga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err="1" smtClean="0"/>
              <a:t>Run</a:t>
            </a:r>
            <a:r>
              <a:rPr lang="fr-FR" dirty="0" smtClean="0"/>
              <a:t> Control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 bwMode="auto">
          <a:xfrm>
            <a:off x="4027557" y="2580634"/>
            <a:ext cx="5579826" cy="292537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6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24148" y="882897"/>
            <a:ext cx="8532440" cy="1707452"/>
          </a:xfrm>
        </p:spPr>
        <p:txBody>
          <a:bodyPr/>
          <a:lstStyle/>
          <a:p>
            <a:pPr algn="l"/>
            <a:r>
              <a:rPr lang="fr-FR" sz="1600" dirty="0" smtClean="0"/>
              <a:t>Commande le gestionnaire de flux de données(Narval/ DCOD) </a:t>
            </a:r>
            <a:br>
              <a:rPr lang="fr-FR" sz="1600" dirty="0" smtClean="0"/>
            </a:br>
            <a:r>
              <a:rPr lang="fr-FR" sz="1600" dirty="0" smtClean="0"/>
              <a:t> et gère le séquencement des actions (</a:t>
            </a:r>
            <a:r>
              <a:rPr lang="fr-FR" sz="1600" dirty="0" err="1" smtClean="0"/>
              <a:t>init</a:t>
            </a:r>
            <a:r>
              <a:rPr lang="fr-FR" sz="1600" dirty="0" smtClean="0"/>
              <a:t>, </a:t>
            </a:r>
            <a:r>
              <a:rPr lang="fr-FR" sz="1600" dirty="0" err="1" smtClean="0"/>
              <a:t>start</a:t>
            </a:r>
            <a:r>
              <a:rPr lang="fr-FR" sz="1600" dirty="0" smtClean="0"/>
              <a:t>, stop...).</a:t>
            </a:r>
          </a:p>
          <a:p>
            <a:r>
              <a:rPr lang="fr-FR" sz="1600" dirty="0" smtClean="0"/>
              <a:t>Configuration (construction de la topologie Narval/ DCOD) </a:t>
            </a:r>
          </a:p>
          <a:p>
            <a:r>
              <a:rPr lang="fr-FR" sz="1600" dirty="0" smtClean="0"/>
              <a:t>Sauvegarde </a:t>
            </a:r>
          </a:p>
          <a:p>
            <a:r>
              <a:rPr lang="fr-FR" sz="1600" dirty="0"/>
              <a:t>Interface graphique Java et un </a:t>
            </a:r>
            <a:r>
              <a:rPr lang="fr-FR" sz="1600" dirty="0" err="1" smtClean="0"/>
              <a:t>Core</a:t>
            </a:r>
            <a:r>
              <a:rPr lang="fr-FR" sz="1600" dirty="0" smtClean="0"/>
              <a:t> </a:t>
            </a:r>
            <a:r>
              <a:rPr lang="fr-FR" sz="1600" dirty="0"/>
              <a:t>en </a:t>
            </a:r>
            <a:r>
              <a:rPr lang="fr-FR" sz="1600" dirty="0" smtClean="0"/>
              <a:t>C++</a:t>
            </a:r>
          </a:p>
          <a:p>
            <a:pPr algn="l"/>
            <a:r>
              <a:rPr lang="fr-FR" sz="1600" dirty="0" smtClean="0"/>
              <a:t>Gourmand en ressources CPU, mémoire et </a:t>
            </a:r>
            <a:br>
              <a:rPr lang="fr-FR" sz="1600" dirty="0" smtClean="0"/>
            </a:br>
            <a:r>
              <a:rPr lang="fr-FR" sz="1600" dirty="0" smtClean="0"/>
              <a:t>nb de connexions =&gt; latences à l’exécution.</a:t>
            </a:r>
          </a:p>
          <a:p>
            <a:r>
              <a:rPr lang="fr-FR" sz="1600" dirty="0" smtClean="0"/>
              <a:t>Slow Control = &gt; pas de problème de réseaux.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Run</a:t>
            </a:r>
            <a:r>
              <a:rPr lang="fr-FR" dirty="0" smtClean="0"/>
              <a:t> Control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7</a:t>
            </a:fld>
            <a:endParaRPr lang="fr-FR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907704" y="3533598"/>
            <a:ext cx="2160240" cy="159740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9207" tIns="49604" rIns="99207" bIns="49604" anchor="ctr" anchorCtr="1"/>
          <a:lstStyle/>
          <a:p>
            <a:pPr defTabSz="495300">
              <a:buClr>
                <a:srgbClr val="FFFFFF"/>
              </a:buClr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Global Run Control 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Core</a:t>
            </a:r>
          </a:p>
          <a:p>
            <a:pPr defTabSz="495300">
              <a:buClr>
                <a:srgbClr val="FFFFFF"/>
              </a:buClr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C++</a:t>
            </a:r>
            <a:endParaRPr lang="en-GB" sz="1400" dirty="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4067944" y="3874276"/>
            <a:ext cx="971852" cy="3240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5950961" y="2078822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800" dirty="0" smtClean="0">
                <a:latin typeface="+mj-lt"/>
                <a:ea typeface="ＭＳ Ｐゴシック" pitchFamily="1" charset="-128"/>
              </a:rPr>
              <a:t>GUI (Java)</a:t>
            </a:r>
            <a:endParaRPr lang="en-GB" sz="1800" dirty="0">
              <a:latin typeface="+mj-lt"/>
              <a:ea typeface="ＭＳ Ｐゴシック" pitchFamily="1" charset="-128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112060" y="5764628"/>
            <a:ext cx="1889160" cy="753365"/>
          </a:xfrm>
          <a:prstGeom prst="roundRect">
            <a:avLst>
              <a:gd name="adj" fmla="val 144"/>
            </a:avLst>
          </a:prstGeom>
          <a:solidFill>
            <a:srgbClr val="94BD5E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9207" tIns="49604" rIns="99207" bIns="49604" anchor="ctr" anchorCtr="1"/>
          <a:lstStyle/>
          <a:p>
            <a:pPr defTabSz="495300">
              <a:buClr>
                <a:srgbClr val="FFFFFF"/>
              </a:buClr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endParaRPr lang="fr-FR" sz="260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5673325" y="5733256"/>
            <a:ext cx="1271160" cy="8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Experiment</a:t>
            </a:r>
            <a:b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</a:b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description</a:t>
            </a:r>
            <a:b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</a:b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1" charset="-128"/>
              </a:rPr>
              <a:t>Data Base</a:t>
            </a:r>
            <a:endParaRPr lang="en-GB" dirty="0">
              <a:solidFill>
                <a:srgbClr val="000000"/>
              </a:solidFill>
              <a:latin typeface="+mj-lt"/>
              <a:ea typeface="ＭＳ Ｐゴシック" pitchFamily="1" charset="-128"/>
            </a:endParaRPr>
          </a:p>
        </p:txBody>
      </p:sp>
      <p:pic>
        <p:nvPicPr>
          <p:cNvPr id="23" name="Image 107" descr="databas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86" y="5879105"/>
            <a:ext cx="503539" cy="5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3887924" y="4750229"/>
            <a:ext cx="1167401" cy="123505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1223628" y="4384127"/>
            <a:ext cx="449263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0" y="3753036"/>
            <a:ext cx="1611573" cy="273581"/>
          </a:xfrm>
          <a:prstGeom prst="rect">
            <a:avLst/>
          </a:prstGeom>
        </p:spPr>
        <p:txBody>
          <a:bodyPr vert="horz"/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1600" kern="0" dirty="0" smtClean="0"/>
              <a:t>Vers Narval/</a:t>
            </a:r>
            <a:r>
              <a:rPr lang="fr-FR" sz="1600" kern="0" dirty="0" err="1" smtClean="0"/>
              <a:t>Dcod</a:t>
            </a:r>
            <a:r>
              <a:rPr lang="fr-FR" sz="1600" kern="0" dirty="0" smtClean="0"/>
              <a:t> </a:t>
            </a:r>
          </a:p>
          <a:p>
            <a:pPr marL="0" indent="0" algn="ctr">
              <a:buNone/>
            </a:pPr>
            <a:r>
              <a:rPr lang="fr-FR" sz="1600" kern="0" dirty="0" smtClean="0"/>
              <a:t>&amp;</a:t>
            </a:r>
          </a:p>
          <a:p>
            <a:pPr marL="0" indent="0" algn="ctr">
              <a:buNone/>
            </a:pPr>
            <a:r>
              <a:rPr lang="fr-FR" sz="1600" kern="0" dirty="0" smtClean="0"/>
              <a:t> </a:t>
            </a:r>
            <a:r>
              <a:rPr lang="fr-FR" sz="1600" kern="0" dirty="0" err="1" smtClean="0"/>
              <a:t>Geco</a:t>
            </a:r>
            <a:r>
              <a:rPr lang="fr-FR" sz="1600" kern="0" dirty="0" smtClean="0"/>
              <a:t> </a:t>
            </a: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>
            <a:off x="1232958" y="4594356"/>
            <a:ext cx="449263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j-lt"/>
              <a:ea typeface="ＭＳ Ｐゴシック" pitchFamily="1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0" y="2465886"/>
            <a:ext cx="3606738" cy="28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8</a:t>
            </a:fld>
            <a:endParaRPr lang="fr-FR"/>
          </a:p>
        </p:txBody>
      </p:sp>
      <p:grpSp>
        <p:nvGrpSpPr>
          <p:cNvPr id="8" name="Groupe 113"/>
          <p:cNvGrpSpPr>
            <a:grpSpLocks/>
          </p:cNvGrpSpPr>
          <p:nvPr/>
        </p:nvGrpSpPr>
        <p:grpSpPr bwMode="auto">
          <a:xfrm>
            <a:off x="2484438" y="5303838"/>
            <a:ext cx="6191250" cy="1247775"/>
            <a:chOff x="2483768" y="5304375"/>
            <a:chExt cx="6192688" cy="1247188"/>
          </a:xfrm>
        </p:grpSpPr>
        <p:sp>
          <p:nvSpPr>
            <p:cNvPr id="9" name="Rectangle 184"/>
            <p:cNvSpPr>
              <a:spLocks noChangeArrowheads="1"/>
            </p:cNvSpPr>
            <p:nvPr/>
          </p:nvSpPr>
          <p:spPr bwMode="auto">
            <a:xfrm>
              <a:off x="4787765" y="5372605"/>
              <a:ext cx="3888691" cy="1178958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5268617" y="5576306"/>
              <a:ext cx="883514" cy="863549"/>
              <a:chOff x="1344" y="1008"/>
              <a:chExt cx="2325" cy="2391"/>
            </a:xfrm>
          </p:grpSpPr>
          <p:sp>
            <p:nvSpPr>
              <p:cNvPr id="16" name="Oval 155"/>
              <p:cNvSpPr>
                <a:spLocks noChangeArrowheads="1"/>
              </p:cNvSpPr>
              <p:nvPr/>
            </p:nvSpPr>
            <p:spPr bwMode="auto">
              <a:xfrm>
                <a:off x="1487" y="1006"/>
                <a:ext cx="2093" cy="2394"/>
              </a:xfrm>
              <a:prstGeom prst="ellipse">
                <a:avLst/>
              </a:prstGeom>
              <a:solidFill>
                <a:srgbClr val="E8E8E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7" name="Oval 158"/>
              <p:cNvSpPr>
                <a:spLocks noChangeArrowheads="1"/>
              </p:cNvSpPr>
              <p:nvPr/>
            </p:nvSpPr>
            <p:spPr bwMode="auto">
              <a:xfrm>
                <a:off x="3217" y="1727"/>
                <a:ext cx="451" cy="918"/>
              </a:xfrm>
              <a:prstGeom prst="ellipse">
                <a:avLst/>
              </a:prstGeom>
              <a:solidFill>
                <a:srgbClr val="FFCB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1500">
                  <a:latin typeface="+mj-lt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220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18" name="Oval 166"/>
              <p:cNvSpPr>
                <a:spLocks noChangeArrowheads="1"/>
              </p:cNvSpPr>
              <p:nvPr/>
            </p:nvSpPr>
            <p:spPr bwMode="auto">
              <a:xfrm>
                <a:off x="1345" y="1863"/>
                <a:ext cx="409" cy="76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grpSp>
            <p:nvGrpSpPr>
              <p:cNvPr id="19" name="Group 168"/>
              <p:cNvGrpSpPr>
                <a:grpSpLocks/>
              </p:cNvGrpSpPr>
              <p:nvPr/>
            </p:nvGrpSpPr>
            <p:grpSpPr bwMode="auto">
              <a:xfrm>
                <a:off x="1776" y="1393"/>
                <a:ext cx="1489" cy="1627"/>
                <a:chOff x="3024" y="20928"/>
                <a:chExt cx="4992" cy="5704"/>
              </a:xfrm>
            </p:grpSpPr>
            <p:sp>
              <p:nvSpPr>
                <p:cNvPr id="22" name="Oval 169"/>
                <p:cNvSpPr>
                  <a:spLocks noChangeArrowheads="1"/>
                </p:cNvSpPr>
                <p:nvPr/>
              </p:nvSpPr>
              <p:spPr bwMode="auto">
                <a:xfrm>
                  <a:off x="3021" y="20928"/>
                  <a:ext cx="4707" cy="187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3" name="Oval 170"/>
                <p:cNvSpPr>
                  <a:spLocks noChangeArrowheads="1"/>
                </p:cNvSpPr>
                <p:nvPr/>
              </p:nvSpPr>
              <p:spPr bwMode="auto">
                <a:xfrm>
                  <a:off x="3217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4" name="Oval 171"/>
                <p:cNvSpPr>
                  <a:spLocks noChangeArrowheads="1"/>
                </p:cNvSpPr>
                <p:nvPr/>
              </p:nvSpPr>
              <p:spPr bwMode="auto">
                <a:xfrm>
                  <a:off x="4562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5" name="Oval 172"/>
                <p:cNvSpPr>
                  <a:spLocks noChangeArrowheads="1"/>
                </p:cNvSpPr>
                <p:nvPr/>
              </p:nvSpPr>
              <p:spPr bwMode="auto">
                <a:xfrm>
                  <a:off x="5851" y="21498"/>
                  <a:ext cx="61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Oval 173"/>
                <p:cNvSpPr>
                  <a:spLocks noChangeArrowheads="1"/>
                </p:cNvSpPr>
                <p:nvPr/>
              </p:nvSpPr>
              <p:spPr bwMode="auto">
                <a:xfrm>
                  <a:off x="7098" y="21452"/>
                  <a:ext cx="336" cy="67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Line 174"/>
                <p:cNvSpPr>
                  <a:spLocks noChangeShapeType="1"/>
                </p:cNvSpPr>
                <p:nvPr/>
              </p:nvSpPr>
              <p:spPr bwMode="auto">
                <a:xfrm>
                  <a:off x="5276" y="21698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6" y="21944"/>
                  <a:ext cx="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Line 176"/>
                <p:cNvSpPr>
                  <a:spLocks noChangeShapeType="1"/>
                </p:cNvSpPr>
                <p:nvPr/>
              </p:nvSpPr>
              <p:spPr bwMode="auto">
                <a:xfrm>
                  <a:off x="6523" y="21698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" y="21944"/>
                  <a:ext cx="2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1" name="Line 178"/>
                <p:cNvSpPr>
                  <a:spLocks noChangeShapeType="1"/>
                </p:cNvSpPr>
                <p:nvPr/>
              </p:nvSpPr>
              <p:spPr bwMode="auto">
                <a:xfrm>
                  <a:off x="3974" y="21744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2" name="Line 179"/>
                <p:cNvSpPr>
                  <a:spLocks noChangeShapeType="1"/>
                </p:cNvSpPr>
                <p:nvPr/>
              </p:nvSpPr>
              <p:spPr bwMode="auto">
                <a:xfrm flipH="1" flipV="1">
                  <a:off x="3974" y="21991"/>
                  <a:ext cx="4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3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329" y="21482"/>
                  <a:ext cx="1639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4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45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88" y="21421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36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4632" y="22145"/>
                  <a:ext cx="1625" cy="4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fr-FR">
                    <a:latin typeface="+mj-lt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20" name="Oval 186"/>
              <p:cNvSpPr>
                <a:spLocks noChangeArrowheads="1"/>
              </p:cNvSpPr>
              <p:nvPr/>
            </p:nvSpPr>
            <p:spPr bwMode="auto">
              <a:xfrm>
                <a:off x="1733" y="1006"/>
                <a:ext cx="798" cy="387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1022350">
                  <a:defRPr/>
                </a:pPr>
                <a:endParaRPr lang="fr-FR" sz="2200" b="1" u="sng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21" name="Text Box 103"/>
              <p:cNvSpPr txBox="1">
                <a:spLocks noChangeArrowheads="1"/>
              </p:cNvSpPr>
              <p:nvPr/>
            </p:nvSpPr>
            <p:spPr bwMode="auto">
              <a:xfrm>
                <a:off x="1692" y="1257"/>
                <a:ext cx="1538" cy="2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GB" sz="1600" dirty="0">
                  <a:latin typeface="+mj-lt"/>
                  <a:ea typeface="ＭＳ Ｐゴシック" pitchFamily="1" charset="-128"/>
                </a:endParaRP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GRU</a:t>
                </a:r>
              </a:p>
              <a:p>
                <a:pPr>
                  <a:defRPr/>
                </a:pPr>
                <a:r>
                  <a:rPr lang="en-GB" sz="1400" dirty="0">
                    <a:latin typeface="+mj-lt"/>
                    <a:ea typeface="ＭＳ Ｐゴシック" pitchFamily="1" charset="-128"/>
                  </a:rPr>
                  <a:t>Core</a:t>
                </a:r>
              </a:p>
            </p:txBody>
          </p:sp>
        </p:grpSp>
        <p:pic>
          <p:nvPicPr>
            <p:cNvPr id="11" name="Picture 221" descr="mont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29" y="5611438"/>
              <a:ext cx="1514595" cy="91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38"/>
            <p:cNvSpPr>
              <a:spLocks noChangeShapeType="1"/>
            </p:cNvSpPr>
            <p:nvPr/>
          </p:nvSpPr>
          <p:spPr bwMode="auto">
            <a:xfrm>
              <a:off x="6151745" y="5931142"/>
              <a:ext cx="7574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483768" y="5517000"/>
              <a:ext cx="2785122" cy="51569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4" name="Text Box 130"/>
            <p:cNvSpPr txBox="1">
              <a:spLocks noChangeArrowheads="1"/>
            </p:cNvSpPr>
            <p:nvPr/>
          </p:nvSpPr>
          <p:spPr bwMode="auto">
            <a:xfrm>
              <a:off x="7477615" y="5304375"/>
              <a:ext cx="719305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 err="1">
                  <a:latin typeface="+mj-lt"/>
                  <a:ea typeface="ＭＳ Ｐゴシック" pitchFamily="1" charset="-128"/>
                </a:rPr>
                <a:t>Vigru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15" name="Rectangle 181"/>
            <p:cNvSpPr>
              <a:spLocks noChangeArrowheads="1"/>
            </p:cNvSpPr>
            <p:nvPr/>
          </p:nvSpPr>
          <p:spPr bwMode="auto">
            <a:xfrm>
              <a:off x="4913207" y="5313896"/>
              <a:ext cx="698662" cy="36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D82E18"/>
                  </a:solidFill>
                  <a:latin typeface="+mj-lt"/>
                  <a:ea typeface="ＭＳ Ｐゴシック" pitchFamily="1" charset="-128"/>
                </a:rPr>
                <a:t>GRU</a:t>
              </a:r>
              <a:endParaRPr lang="en-GB" sz="1800" dirty="0">
                <a:latin typeface="+mj-lt"/>
                <a:ea typeface="ＭＳ Ｐゴシック" pitchFamily="1" charset="-128"/>
              </a:endParaRPr>
            </a:p>
          </p:txBody>
        </p:sp>
      </p:grpSp>
      <p:sp>
        <p:nvSpPr>
          <p:cNvPr id="37" name="Espace réservé du numéro de diapositive 1"/>
          <p:cNvSpPr txBox="1">
            <a:spLocks/>
          </p:cNvSpPr>
          <p:nvPr/>
        </p:nvSpPr>
        <p:spPr bwMode="auto">
          <a:xfrm>
            <a:off x="8763000" y="7315200"/>
            <a:ext cx="609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FC664D-4EE4-4F1B-9DE1-D2252B185BB7}" type="slidenum">
              <a:rPr lang="en-GB" altLang="fr-FR" sz="1200">
                <a:solidFill>
                  <a:srgbClr val="898989"/>
                </a:solidFill>
              </a:rPr>
              <a:pPr/>
              <a:t>8</a:t>
            </a:fld>
            <a:endParaRPr lang="en-GB" altLang="fr-FR" sz="1200">
              <a:solidFill>
                <a:srgbClr val="898989"/>
              </a:solidFill>
            </a:endParaRPr>
          </a:p>
        </p:txBody>
      </p:sp>
      <p:pic>
        <p:nvPicPr>
          <p:cNvPr id="38" name="Image 35" descr="exoga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1770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110"/>
          <p:cNvGrpSpPr>
            <a:grpSpLocks/>
          </p:cNvGrpSpPr>
          <p:nvPr/>
        </p:nvGrpSpPr>
        <p:grpSpPr bwMode="auto">
          <a:xfrm>
            <a:off x="1116013" y="3429000"/>
            <a:ext cx="2324100" cy="3095625"/>
            <a:chOff x="1043608" y="3356992"/>
            <a:chExt cx="2323895" cy="3096344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403938" y="3369695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>
              <a:off x="1115039" y="3825414"/>
              <a:ext cx="2252464" cy="2627922"/>
            </a:xfrm>
            <a:prstGeom prst="rect">
              <a:avLst/>
            </a:prstGeom>
            <a:solidFill>
              <a:schemeClr val="folHlink">
                <a:alpha val="18823"/>
              </a:schemeClr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2" name="ZoneTexte 42"/>
            <p:cNvSpPr txBox="1">
              <a:spLocks noChangeArrowheads="1"/>
            </p:cNvSpPr>
            <p:nvPr/>
          </p:nvSpPr>
          <p:spPr bwMode="auto">
            <a:xfrm>
              <a:off x="1043608" y="4941685"/>
              <a:ext cx="1079405" cy="65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Narval</a:t>
              </a:r>
              <a:r>
                <a:rPr lang="en-GB" sz="1800" dirty="0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/</a:t>
              </a:r>
            </a:p>
            <a:p>
              <a:pPr defTabSz="495300">
                <a:buClr>
                  <a:srgbClr val="FFFFFF"/>
                </a:buClr>
                <a:defRPr/>
              </a:pPr>
              <a:r>
                <a:rPr lang="en-GB" sz="1800" dirty="0" err="1">
                  <a:solidFill>
                    <a:srgbClr val="FF0000"/>
                  </a:solidFill>
                  <a:latin typeface="+mn-lt"/>
                  <a:ea typeface="ＭＳ Ｐゴシック" pitchFamily="1" charset="-128"/>
                </a:rPr>
                <a:t>Dcod</a:t>
              </a:r>
              <a:endParaRPr lang="en-GB" sz="1800" dirty="0">
                <a:solidFill>
                  <a:srgbClr val="FF0000"/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96031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3059555" y="3356992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1475370" y="4365289"/>
              <a:ext cx="576211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2267462" y="5602238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2267462" y="4365289"/>
              <a:ext cx="0" cy="21595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>
              <a:off x="2556362" y="4365289"/>
              <a:ext cx="503194" cy="5033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49" name="Image 89" descr="Stor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602128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97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99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2267462" y="4868643"/>
              <a:ext cx="0" cy="419197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53" name="Image 100" descr="Produc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33056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 101" descr="Watch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05692"/>
              <a:ext cx="427564" cy="42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 95" descr="Produc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e 109"/>
          <p:cNvGrpSpPr>
            <a:grpSpLocks/>
          </p:cNvGrpSpPr>
          <p:nvPr/>
        </p:nvGrpSpPr>
        <p:grpSpPr bwMode="auto">
          <a:xfrm>
            <a:off x="1187450" y="1989138"/>
            <a:ext cx="1944688" cy="1368425"/>
            <a:chOff x="1187624" y="1988840"/>
            <a:chExt cx="1944216" cy="1368152"/>
          </a:xfrm>
        </p:grpSpPr>
        <p:pic>
          <p:nvPicPr>
            <p:cNvPr id="57" name="Image 81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Image 83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133205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212402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915992" y="1988840"/>
              <a:ext cx="0" cy="4190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pic>
          <p:nvPicPr>
            <p:cNvPr id="62" name="Image 82" descr="DSCF2186 peti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470265"/>
              <a:ext cx="360040" cy="88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e 114"/>
          <p:cNvGrpSpPr>
            <a:grpSpLocks/>
          </p:cNvGrpSpPr>
          <p:nvPr/>
        </p:nvGrpSpPr>
        <p:grpSpPr bwMode="auto">
          <a:xfrm>
            <a:off x="1547813" y="755650"/>
            <a:ext cx="7272337" cy="2833688"/>
            <a:chOff x="1547664" y="755412"/>
            <a:chExt cx="7272808" cy="2833854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flipH="1">
              <a:off x="3132092" y="2133443"/>
              <a:ext cx="1727312" cy="50326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flipH="1">
              <a:off x="2339877" y="2133443"/>
              <a:ext cx="2519526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sp>
          <p:nvSpPr>
            <p:cNvPr id="66" name="Line 35"/>
            <p:cNvSpPr>
              <a:spLocks noChangeShapeType="1"/>
            </p:cNvSpPr>
            <p:nvPr/>
          </p:nvSpPr>
          <p:spPr bwMode="auto">
            <a:xfrm flipH="1">
              <a:off x="1547664" y="2133443"/>
              <a:ext cx="3311739" cy="431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67" name="Groupe 111"/>
            <p:cNvGrpSpPr>
              <a:grpSpLocks/>
            </p:cNvGrpSpPr>
            <p:nvPr/>
          </p:nvGrpSpPr>
          <p:grpSpPr bwMode="auto">
            <a:xfrm>
              <a:off x="4767822" y="755412"/>
              <a:ext cx="4052650" cy="2833854"/>
              <a:chOff x="4767822" y="755412"/>
              <a:chExt cx="4052650" cy="2833854"/>
            </a:xfrm>
          </p:grpSpPr>
          <p:sp>
            <p:nvSpPr>
              <p:cNvPr id="68" name="Rectangle 182"/>
              <p:cNvSpPr>
                <a:spLocks noChangeArrowheads="1"/>
              </p:cNvSpPr>
              <p:nvPr/>
            </p:nvSpPr>
            <p:spPr bwMode="auto">
              <a:xfrm>
                <a:off x="4767323" y="758587"/>
                <a:ext cx="4053149" cy="2382978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6523211" y="2336655"/>
                <a:ext cx="406426" cy="41753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4835589" y="1557147"/>
                <a:ext cx="1687622" cy="1012884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Electronics Control Core</a:t>
                </a:r>
              </a:p>
            </p:txBody>
          </p:sp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6929638" y="2873261"/>
                <a:ext cx="1620942" cy="627100"/>
              </a:xfrm>
              <a:prstGeom prst="roundRect">
                <a:avLst>
                  <a:gd name="adj" fmla="val 144"/>
                </a:avLst>
              </a:prstGeom>
              <a:solidFill>
                <a:srgbClr val="94BD5E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endParaRPr lang="fr-FR" sz="260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2" name="Text Box 72"/>
              <p:cNvSpPr txBox="1">
                <a:spLocks noChangeArrowheads="1"/>
              </p:cNvSpPr>
              <p:nvPr/>
            </p:nvSpPr>
            <p:spPr bwMode="auto">
              <a:xfrm>
                <a:off x="6997904" y="2851035"/>
                <a:ext cx="1090684" cy="73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Experiment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description</a:t>
                </a:r>
                <a:b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</a:b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Data Base</a:t>
                </a:r>
                <a:endParaRPr lang="en-GB" dirty="0">
                  <a:solidFill>
                    <a:srgbClr val="000000"/>
                  </a:solidFill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6388265" y="1442840"/>
                <a:ext cx="473106" cy="35879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4" name="Text Box 131"/>
              <p:cNvSpPr txBox="1">
                <a:spLocks noChangeArrowheads="1"/>
              </p:cNvSpPr>
              <p:nvPr/>
            </p:nvSpPr>
            <p:spPr bwMode="auto">
              <a:xfrm>
                <a:off x="8204482" y="755412"/>
                <a:ext cx="544548" cy="369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75" name="Text Box 179"/>
              <p:cNvSpPr txBox="1">
                <a:spLocks noChangeArrowheads="1"/>
              </p:cNvSpPr>
              <p:nvPr/>
            </p:nvSpPr>
            <p:spPr bwMode="auto">
              <a:xfrm>
                <a:off x="5105482" y="918935"/>
                <a:ext cx="863656" cy="36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GECO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76" name="Image 85" descr="geco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052736"/>
                <a:ext cx="144016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Image 107" descr="database.bmp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2950299"/>
                <a:ext cx="432048" cy="478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e 115"/>
          <p:cNvGrpSpPr>
            <a:grpSpLocks/>
          </p:cNvGrpSpPr>
          <p:nvPr/>
        </p:nvGrpSpPr>
        <p:grpSpPr bwMode="auto">
          <a:xfrm>
            <a:off x="3419475" y="2492375"/>
            <a:ext cx="5368925" cy="2525713"/>
            <a:chOff x="3419871" y="2492895"/>
            <a:chExt cx="5367859" cy="2525579"/>
          </a:xfrm>
        </p:grpSpPr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3419871" y="4346997"/>
              <a:ext cx="1647498" cy="174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  <a:ea typeface="ＭＳ Ｐゴシック" pitchFamily="1" charset="-128"/>
              </a:endParaRPr>
            </a:p>
          </p:txBody>
        </p:sp>
        <p:grpSp>
          <p:nvGrpSpPr>
            <p:cNvPr id="80" name="Groupe 112"/>
            <p:cNvGrpSpPr>
              <a:grpSpLocks/>
            </p:cNvGrpSpPr>
            <p:nvPr/>
          </p:nvGrpSpPr>
          <p:grpSpPr bwMode="auto">
            <a:xfrm>
              <a:off x="4788024" y="2492895"/>
              <a:ext cx="3999706" cy="2525579"/>
              <a:chOff x="4788024" y="2492895"/>
              <a:chExt cx="3999706" cy="2525579"/>
            </a:xfrm>
          </p:grpSpPr>
          <p:sp>
            <p:nvSpPr>
              <p:cNvPr id="81" name="Oval 5"/>
              <p:cNvSpPr>
                <a:spLocks noChangeArrowheads="1"/>
              </p:cNvSpPr>
              <p:nvPr/>
            </p:nvSpPr>
            <p:spPr bwMode="auto">
              <a:xfrm>
                <a:off x="5067369" y="4123172"/>
                <a:ext cx="1569726" cy="79370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9207" tIns="49604" rIns="99207" bIns="49604" anchor="ctr" anchorCtr="1"/>
              <a:lstStyle/>
              <a:p>
                <a:pPr defTabSz="495300">
                  <a:buClr>
                    <a:srgbClr val="FFFFFF"/>
                  </a:buClr>
                  <a:tabLst>
                    <a:tab pos="0" algn="l"/>
                    <a:tab pos="493713" algn="l"/>
                    <a:tab pos="989013" algn="l"/>
                    <a:tab pos="1484313" algn="l"/>
                    <a:tab pos="1979613" algn="l"/>
                    <a:tab pos="2474913" algn="l"/>
                    <a:tab pos="2970213" algn="l"/>
                    <a:tab pos="3465513" algn="l"/>
                    <a:tab pos="3960813" algn="l"/>
                    <a:tab pos="4454525" algn="l"/>
                    <a:tab pos="4949825" algn="l"/>
                    <a:tab pos="5445125" algn="l"/>
                    <a:tab pos="5940425" algn="l"/>
                    <a:tab pos="6435725" algn="l"/>
                    <a:tab pos="6931025" algn="l"/>
                    <a:tab pos="7426325" algn="l"/>
                    <a:tab pos="7921625" algn="l"/>
                    <a:tab pos="8416925" algn="l"/>
                    <a:tab pos="8912225" algn="l"/>
                    <a:tab pos="9407525" algn="l"/>
                    <a:tab pos="9902825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+mj-lt"/>
                    <a:ea typeface="ＭＳ Ｐゴシック" pitchFamily="1" charset="-128"/>
                  </a:rPr>
                  <a:t>Global Run Control Core</a:t>
                </a:r>
              </a:p>
            </p:txBody>
          </p:sp>
          <p:sp>
            <p:nvSpPr>
              <p:cNvPr id="82" name="Line 18"/>
              <p:cNvSpPr>
                <a:spLocks noChangeShapeType="1"/>
              </p:cNvSpPr>
              <p:nvPr/>
            </p:nvSpPr>
            <p:spPr bwMode="auto">
              <a:xfrm flipH="1">
                <a:off x="6603764" y="4513676"/>
                <a:ext cx="44917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6476789" y="3500905"/>
                <a:ext cx="615828" cy="6778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4" name="Rectangle 183"/>
              <p:cNvSpPr>
                <a:spLocks noChangeArrowheads="1"/>
              </p:cNvSpPr>
              <p:nvPr/>
            </p:nvSpPr>
            <p:spPr bwMode="auto">
              <a:xfrm>
                <a:off x="4788024" y="3789814"/>
                <a:ext cx="3969550" cy="1228660"/>
              </a:xfrm>
              <a:prstGeom prst="rect">
                <a:avLst/>
              </a:prstGeom>
              <a:solidFill>
                <a:schemeClr val="folHlink">
                  <a:alpha val="18823"/>
                </a:schemeClr>
              </a:solidFill>
              <a:ln w="25400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 sz="16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 flipV="1">
                <a:off x="6219665" y="2492895"/>
                <a:ext cx="7936" cy="15747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6" name="Text Box 176"/>
              <p:cNvSpPr txBox="1">
                <a:spLocks noChangeArrowheads="1"/>
              </p:cNvSpPr>
              <p:nvPr/>
            </p:nvSpPr>
            <p:spPr bwMode="auto">
              <a:xfrm>
                <a:off x="8029056" y="3851723"/>
                <a:ext cx="542817" cy="369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 err="1">
                    <a:latin typeface="+mj-lt"/>
                    <a:ea typeface="ＭＳ Ｐゴシック" pitchFamily="1" charset="-128"/>
                  </a:rPr>
                  <a:t>Gui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sp>
            <p:nvSpPr>
              <p:cNvPr id="87" name="Text Box 185"/>
              <p:cNvSpPr txBox="1">
                <a:spLocks noChangeArrowheads="1"/>
              </p:cNvSpPr>
              <p:nvPr/>
            </p:nvSpPr>
            <p:spPr bwMode="auto">
              <a:xfrm>
                <a:off x="5067369" y="3731079"/>
                <a:ext cx="1415769" cy="36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solidFill>
                      <a:srgbClr val="D82E18"/>
                    </a:solidFill>
                    <a:latin typeface="+mj-lt"/>
                    <a:ea typeface="ＭＳ Ｐゴシック" pitchFamily="1" charset="-128"/>
                  </a:rPr>
                  <a:t>Run Control</a:t>
                </a:r>
                <a:endParaRPr lang="en-GB" sz="1800" dirty="0">
                  <a:latin typeface="+mj-lt"/>
                  <a:ea typeface="ＭＳ Ｐゴシック" pitchFamily="1" charset="-128"/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293096"/>
                <a:ext cx="1983482" cy="37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9" name="Image 86" descr="nedadetecto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87" descr="diama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43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56" y="68529"/>
            <a:ext cx="8229600" cy="762980"/>
          </a:xfrm>
        </p:spPr>
        <p:txBody>
          <a:bodyPr/>
          <a:lstStyle/>
          <a:p>
            <a:r>
              <a:rPr lang="fr-FR" dirty="0" smtClean="0"/>
              <a:t>L’analyse en ligne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 bwMode="auto">
          <a:xfrm>
            <a:off x="4247964" y="4987996"/>
            <a:ext cx="4818250" cy="194068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3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Journées</a:t>
            </a:r>
            <a:r>
              <a:rPr lang="fr-FR" dirty="0" smtClean="0"/>
              <a:t> informatique, 1-4 Octobre 2018, Luc Legeard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9CE17-9113-4414-BD43-B8B2F85603B6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GRU (Ganil </a:t>
            </a:r>
            <a:r>
              <a:rPr lang="fr-FR" dirty="0" smtClean="0"/>
              <a:t>ROOT </a:t>
            </a:r>
            <a:r>
              <a:rPr lang="fr-FR" dirty="0" smtClean="0"/>
              <a:t>Utilities)</a:t>
            </a:r>
            <a:endParaRPr lang="fr-FR" dirty="0"/>
          </a:p>
        </p:txBody>
      </p:sp>
      <p:grpSp>
        <p:nvGrpSpPr>
          <p:cNvPr id="177" name="Groupe 125"/>
          <p:cNvGrpSpPr>
            <a:grpSpLocks/>
          </p:cNvGrpSpPr>
          <p:nvPr/>
        </p:nvGrpSpPr>
        <p:grpSpPr bwMode="auto">
          <a:xfrm>
            <a:off x="5076056" y="4761148"/>
            <a:ext cx="3816350" cy="1223962"/>
            <a:chOff x="5220072" y="4869160"/>
            <a:chExt cx="3816424" cy="1224136"/>
          </a:xfrm>
        </p:grpSpPr>
        <p:grpSp>
          <p:nvGrpSpPr>
            <p:cNvPr id="178" name="Groupe 116"/>
            <p:cNvGrpSpPr>
              <a:grpSpLocks/>
            </p:cNvGrpSpPr>
            <p:nvPr/>
          </p:nvGrpSpPr>
          <p:grpSpPr bwMode="auto">
            <a:xfrm>
              <a:off x="6948264" y="5040560"/>
              <a:ext cx="2088232" cy="1052736"/>
              <a:chOff x="2555776" y="5805264"/>
              <a:chExt cx="2088232" cy="1052736"/>
            </a:xfrm>
          </p:grpSpPr>
          <p:sp>
            <p:nvSpPr>
              <p:cNvPr id="180" name="Text Box 167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1080120" cy="83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fr-FR" sz="1400"/>
                  <a:t>ROOT Files</a:t>
                </a:r>
              </a:p>
              <a:p>
                <a:r>
                  <a:rPr lang="en-GB" altLang="fr-FR" sz="1400"/>
                  <a:t>-TTrees,</a:t>
                </a:r>
              </a:p>
              <a:p>
                <a:r>
                  <a:rPr lang="en-GB" altLang="fr-FR" sz="1400"/>
                  <a:t> -Histograms</a:t>
                </a:r>
                <a:endParaRPr lang="en-GB" altLang="fr-FR" sz="1400" b="1" u="sng"/>
              </a:p>
              <a:p>
                <a:endParaRPr lang="en-GB" altLang="fr-FR" sz="1400" b="1" u="sng"/>
              </a:p>
            </p:txBody>
          </p:sp>
          <p:pic>
            <p:nvPicPr>
              <p:cNvPr id="181" name="Picture 212" descr="hard-disk-siz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5805264"/>
                <a:ext cx="895350" cy="91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9" name="Line 213"/>
            <p:cNvSpPr>
              <a:spLocks noChangeShapeType="1"/>
            </p:cNvSpPr>
            <p:nvPr/>
          </p:nvSpPr>
          <p:spPr bwMode="auto">
            <a:xfrm>
              <a:off x="5220072" y="4869160"/>
              <a:ext cx="1656184" cy="36004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</p:grpSp>
      <p:sp>
        <p:nvSpPr>
          <p:cNvPr id="213" name="Text Box 132"/>
          <p:cNvSpPr txBox="1">
            <a:spLocks noChangeArrowheads="1"/>
          </p:cNvSpPr>
          <p:nvPr/>
        </p:nvSpPr>
        <p:spPr bwMode="auto">
          <a:xfrm>
            <a:off x="5439962" y="994891"/>
            <a:ext cx="1568021" cy="5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r-FR" sz="1400" dirty="0"/>
              <a:t>Network</a:t>
            </a:r>
          </a:p>
          <a:p>
            <a:r>
              <a:rPr lang="en-GB" altLang="fr-FR" sz="1400" dirty="0"/>
              <a:t>Soap Commands</a:t>
            </a:r>
          </a:p>
        </p:txBody>
      </p:sp>
      <p:sp>
        <p:nvSpPr>
          <p:cNvPr id="215" name="Text Box 145"/>
          <p:cNvSpPr txBox="1">
            <a:spLocks noChangeArrowheads="1"/>
          </p:cNvSpPr>
          <p:nvPr/>
        </p:nvSpPr>
        <p:spPr bwMode="auto">
          <a:xfrm>
            <a:off x="8566559" y="5867400"/>
            <a:ext cx="1841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pic>
        <p:nvPicPr>
          <p:cNvPr id="218" name="Picture 38" descr="vigr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41" y="2658209"/>
            <a:ext cx="2212281" cy="17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Line 39"/>
          <p:cNvSpPr>
            <a:spLocks noChangeShapeType="1"/>
          </p:cNvSpPr>
          <p:nvPr/>
        </p:nvSpPr>
        <p:spPr bwMode="auto">
          <a:xfrm>
            <a:off x="6228184" y="3951407"/>
            <a:ext cx="63352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220" name="Line 40"/>
          <p:cNvSpPr>
            <a:spLocks noChangeShapeType="1"/>
          </p:cNvSpPr>
          <p:nvPr/>
        </p:nvSpPr>
        <p:spPr bwMode="auto">
          <a:xfrm flipH="1" flipV="1">
            <a:off x="1801206" y="3580907"/>
            <a:ext cx="956697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>
            <a:off x="6264188" y="3140968"/>
            <a:ext cx="489035" cy="1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r-FR" sz="1200" dirty="0"/>
              <a:t>Request</a:t>
            </a:r>
          </a:p>
          <a:p>
            <a:r>
              <a:rPr lang="en-GB" altLang="fr-FR" sz="1200" dirty="0"/>
              <a:t> TCPIP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>
            <a:off x="6300192" y="3861397"/>
            <a:ext cx="320731" cy="1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r-FR" sz="1200" dirty="0">
                <a:solidFill>
                  <a:srgbClr val="D82E18"/>
                </a:solidFill>
              </a:rPr>
              <a:t>Spectra</a:t>
            </a:r>
          </a:p>
          <a:p>
            <a:endParaRPr lang="en-GB" altLang="fr-FR" sz="1100" dirty="0">
              <a:solidFill>
                <a:srgbClr val="D82E18"/>
              </a:solidFill>
            </a:endParaRPr>
          </a:p>
        </p:txBody>
      </p:sp>
      <p:sp>
        <p:nvSpPr>
          <p:cNvPr id="223" name="Text Box 110"/>
          <p:cNvSpPr txBox="1">
            <a:spLocks noChangeArrowheads="1"/>
          </p:cNvSpPr>
          <p:nvPr/>
        </p:nvSpPr>
        <p:spPr bwMode="auto">
          <a:xfrm>
            <a:off x="7885187" y="2118509"/>
            <a:ext cx="599884" cy="30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r-FR" sz="1400" dirty="0" err="1"/>
              <a:t>Vigru</a:t>
            </a:r>
            <a:endParaRPr lang="en-GB" altLang="fr-FR" sz="1400" dirty="0"/>
          </a:p>
        </p:txBody>
      </p:sp>
      <p:sp>
        <p:nvSpPr>
          <p:cNvPr id="236" name="Line 52"/>
          <p:cNvSpPr>
            <a:spLocks noChangeShapeType="1"/>
          </p:cNvSpPr>
          <p:nvPr/>
        </p:nvSpPr>
        <p:spPr bwMode="auto">
          <a:xfrm flipV="1">
            <a:off x="1729201" y="3733800"/>
            <a:ext cx="114551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984758" y="1448780"/>
            <a:ext cx="3063406" cy="4187735"/>
            <a:chOff x="2952534" y="1218382"/>
            <a:chExt cx="3296881" cy="4980403"/>
          </a:xfrm>
        </p:grpSpPr>
        <p:sp>
          <p:nvSpPr>
            <p:cNvPr id="176" name="Oval 155"/>
            <p:cNvSpPr>
              <a:spLocks noChangeArrowheads="1"/>
            </p:cNvSpPr>
            <p:nvPr/>
          </p:nvSpPr>
          <p:spPr bwMode="auto">
            <a:xfrm>
              <a:off x="3167472" y="1628775"/>
              <a:ext cx="2665412" cy="3816350"/>
            </a:xfrm>
            <a:prstGeom prst="ellipse">
              <a:avLst/>
            </a:prstGeom>
            <a:solidFill>
              <a:srgbClr val="E8E8E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  <a:p>
              <a:endParaRPr lang="en-GB" altLang="fr-FR" sz="1800"/>
            </a:p>
          </p:txBody>
        </p:sp>
        <p:sp>
          <p:nvSpPr>
            <p:cNvPr id="212" name="Oval 186"/>
            <p:cNvSpPr>
              <a:spLocks noChangeArrowheads="1"/>
            </p:cNvSpPr>
            <p:nvPr/>
          </p:nvSpPr>
          <p:spPr bwMode="auto">
            <a:xfrm>
              <a:off x="3672297" y="1484341"/>
              <a:ext cx="1152020" cy="72069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fr-FR" sz="1400"/>
                <a:t>Soap</a:t>
              </a:r>
            </a:p>
            <a:p>
              <a:pPr algn="ctr"/>
              <a:r>
                <a:rPr lang="en-GB" altLang="fr-FR" sz="1400"/>
                <a:t> Command</a:t>
              </a:r>
            </a:p>
            <a:p>
              <a:pPr algn="ctr"/>
              <a:r>
                <a:rPr lang="en-GB" altLang="fr-FR" sz="1400"/>
                <a:t> Server</a:t>
              </a:r>
              <a:endParaRPr lang="en-GB" altLang="fr-FR" sz="1400" b="1" u="sng"/>
            </a:p>
          </p:txBody>
        </p:sp>
        <p:sp>
          <p:nvSpPr>
            <p:cNvPr id="214" name="Line 40"/>
            <p:cNvSpPr>
              <a:spLocks noChangeShapeType="1"/>
            </p:cNvSpPr>
            <p:nvPr/>
          </p:nvSpPr>
          <p:spPr bwMode="auto">
            <a:xfrm flipH="1">
              <a:off x="4536310" y="1218382"/>
              <a:ext cx="903651" cy="3380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217" name="Oval 158"/>
            <p:cNvSpPr>
              <a:spLocks noChangeArrowheads="1"/>
            </p:cNvSpPr>
            <p:nvPr/>
          </p:nvSpPr>
          <p:spPr bwMode="auto">
            <a:xfrm>
              <a:off x="5544443" y="3140811"/>
              <a:ext cx="704972" cy="1562861"/>
            </a:xfrm>
            <a:prstGeom prst="ellipse">
              <a:avLst/>
            </a:prstGeom>
            <a:solidFill>
              <a:srgbClr val="FFCB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fr-FR" sz="1000" dirty="0"/>
            </a:p>
            <a:p>
              <a:endParaRPr lang="en-GB" altLang="fr-FR" sz="1000" dirty="0"/>
            </a:p>
            <a:p>
              <a:r>
                <a:rPr lang="en-GB" altLang="fr-FR" sz="1100" dirty="0"/>
                <a:t>Spectra</a:t>
              </a:r>
            </a:p>
            <a:p>
              <a:r>
                <a:rPr lang="en-GB" altLang="fr-FR" sz="1100" dirty="0"/>
                <a:t>Server</a:t>
              </a:r>
            </a:p>
            <a:p>
              <a:endParaRPr lang="en-GB" altLang="fr-FR" sz="900" dirty="0"/>
            </a:p>
            <a:p>
              <a:endParaRPr lang="en-GB" altLang="fr-FR" sz="900" dirty="0"/>
            </a:p>
            <a:p>
              <a:endParaRPr lang="en-GB" altLang="fr-FR" sz="900" dirty="0"/>
            </a:p>
            <a:p>
              <a:endParaRPr lang="en-GB" altLang="fr-FR" sz="900" dirty="0"/>
            </a:p>
            <a:p>
              <a:endParaRPr lang="en-GB" altLang="fr-FR" sz="900" dirty="0"/>
            </a:p>
            <a:p>
              <a:endParaRPr lang="en-GB" altLang="fr-FR" sz="900" dirty="0"/>
            </a:p>
            <a:p>
              <a:endParaRPr lang="en-GB" altLang="fr-FR" sz="1400" dirty="0"/>
            </a:p>
          </p:txBody>
        </p:sp>
        <p:sp>
          <p:nvSpPr>
            <p:cNvPr id="224" name="Line 160"/>
            <p:cNvSpPr>
              <a:spLocks noChangeShapeType="1"/>
            </p:cNvSpPr>
            <p:nvPr/>
          </p:nvSpPr>
          <p:spPr bwMode="auto">
            <a:xfrm flipV="1">
              <a:off x="4831536" y="4221457"/>
              <a:ext cx="928969" cy="225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pic>
          <p:nvPicPr>
            <p:cNvPr id="225" name="Image 104" descr="database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823" y="3864295"/>
              <a:ext cx="367122" cy="40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" name="Rectangle 108"/>
            <p:cNvSpPr>
              <a:spLocks noChangeArrowheads="1"/>
            </p:cNvSpPr>
            <p:nvPr/>
          </p:nvSpPr>
          <p:spPr bwMode="auto">
            <a:xfrm>
              <a:off x="5688484" y="3911998"/>
              <a:ext cx="460462" cy="36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fr-FR" sz="900" b="1"/>
                <a:t>Data</a:t>
              </a:r>
            </a:p>
            <a:p>
              <a:r>
                <a:rPr lang="en-GB" altLang="fr-FR" sz="900" b="1"/>
                <a:t>Base</a:t>
              </a:r>
            </a:p>
          </p:txBody>
        </p:sp>
        <p:grpSp>
          <p:nvGrpSpPr>
            <p:cNvPr id="231" name="Groupe 132"/>
            <p:cNvGrpSpPr>
              <a:grpSpLocks/>
            </p:cNvGrpSpPr>
            <p:nvPr/>
          </p:nvGrpSpPr>
          <p:grpSpPr bwMode="auto">
            <a:xfrm>
              <a:off x="3642430" y="2924944"/>
              <a:ext cx="1613646" cy="1384025"/>
              <a:chOff x="3426991" y="3733800"/>
              <a:chExt cx="1865089" cy="1567408"/>
            </a:xfrm>
          </p:grpSpPr>
          <p:sp>
            <p:nvSpPr>
              <p:cNvPr id="232" name="Oval 130"/>
              <p:cNvSpPr>
                <a:spLocks noChangeArrowheads="1"/>
              </p:cNvSpPr>
              <p:nvPr/>
            </p:nvSpPr>
            <p:spPr bwMode="auto">
              <a:xfrm>
                <a:off x="3573926" y="3733800"/>
                <a:ext cx="1718154" cy="1567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 sz="1400"/>
              </a:p>
              <a:p>
                <a:endParaRPr lang="en-GB" altLang="fr-FR" sz="1400"/>
              </a:p>
              <a:p>
                <a:endParaRPr lang="en-GB" altLang="fr-FR" sz="1400"/>
              </a:p>
              <a:p>
                <a:endParaRPr lang="en-GB" altLang="fr-FR" sz="1400"/>
              </a:p>
              <a:p>
                <a:endParaRPr lang="en-GB" altLang="fr-FR" sz="1400"/>
              </a:p>
              <a:p>
                <a:endParaRPr lang="en-GB" altLang="fr-FR"/>
              </a:p>
            </p:txBody>
          </p:sp>
          <p:sp>
            <p:nvSpPr>
              <p:cNvPr id="233" name="Rectangle 111"/>
              <p:cNvSpPr>
                <a:spLocks noChangeArrowheads="1"/>
              </p:cNvSpPr>
              <p:nvPr/>
            </p:nvSpPr>
            <p:spPr bwMode="auto">
              <a:xfrm>
                <a:off x="3635896" y="3769876"/>
                <a:ext cx="16379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fr-FR" sz="1400" dirty="0"/>
                  <a:t>Events</a:t>
                </a:r>
              </a:p>
              <a:p>
                <a:pPr algn="ctr"/>
                <a:r>
                  <a:rPr lang="en-GB" altLang="fr-FR" sz="1400" dirty="0"/>
                  <a:t>Extraction</a:t>
                </a:r>
              </a:p>
            </p:txBody>
          </p:sp>
          <p:sp>
            <p:nvSpPr>
              <p:cNvPr id="234" name="Line 52"/>
              <p:cNvSpPr>
                <a:spLocks noChangeShapeType="1"/>
              </p:cNvSpPr>
              <p:nvPr/>
            </p:nvSpPr>
            <p:spPr bwMode="auto">
              <a:xfrm flipV="1">
                <a:off x="3426991" y="4437580"/>
                <a:ext cx="38447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</p:grpSp>
        <p:sp>
          <p:nvSpPr>
            <p:cNvPr id="247" name="Oval 166"/>
            <p:cNvSpPr>
              <a:spLocks noChangeArrowheads="1"/>
            </p:cNvSpPr>
            <p:nvPr/>
          </p:nvSpPr>
          <p:spPr bwMode="auto">
            <a:xfrm>
              <a:off x="2952534" y="2903842"/>
              <a:ext cx="618163" cy="13887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fr-FR" sz="1400"/>
                <a:t>Input </a:t>
              </a:r>
            </a:p>
            <a:p>
              <a:pPr algn="ctr"/>
              <a:r>
                <a:rPr lang="en-GB" altLang="fr-FR" sz="1400"/>
                <a:t>Device </a:t>
              </a:r>
              <a:endParaRPr lang="en-GB" altLang="fr-FR" sz="1400" b="1" u="sng"/>
            </a:p>
          </p:txBody>
        </p:sp>
        <p:grpSp>
          <p:nvGrpSpPr>
            <p:cNvPr id="248" name="Groupe 128"/>
            <p:cNvGrpSpPr>
              <a:grpSpLocks/>
            </p:cNvGrpSpPr>
            <p:nvPr/>
          </p:nvGrpSpPr>
          <p:grpSpPr bwMode="auto">
            <a:xfrm>
              <a:off x="3770504" y="3822297"/>
              <a:ext cx="1728788" cy="2376488"/>
              <a:chOff x="3635896" y="4293096"/>
              <a:chExt cx="1728192" cy="2376264"/>
            </a:xfrm>
          </p:grpSpPr>
          <p:grpSp>
            <p:nvGrpSpPr>
              <p:cNvPr id="249" name="Groupe 110"/>
              <p:cNvGrpSpPr>
                <a:grpSpLocks/>
              </p:cNvGrpSpPr>
              <p:nvPr/>
            </p:nvGrpSpPr>
            <p:grpSpPr bwMode="auto">
              <a:xfrm>
                <a:off x="4139952" y="5373226"/>
                <a:ext cx="576068" cy="622359"/>
                <a:chOff x="6573816" y="4490393"/>
                <a:chExt cx="626538" cy="576268"/>
              </a:xfrm>
            </p:grpSpPr>
            <p:sp>
              <p:nvSpPr>
                <p:cNvPr id="255" name="Rectangle 217"/>
                <p:cNvSpPr>
                  <a:spLocks noChangeArrowheads="1"/>
                </p:cNvSpPr>
                <p:nvPr/>
              </p:nvSpPr>
              <p:spPr bwMode="auto">
                <a:xfrm>
                  <a:off x="6573816" y="4957123"/>
                  <a:ext cx="168275" cy="10953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fr-FR" altLang="fr-FR" sz="1400"/>
                </a:p>
              </p:txBody>
            </p:sp>
            <p:sp>
              <p:nvSpPr>
                <p:cNvPr id="256" name="Rectangle 218"/>
                <p:cNvSpPr>
                  <a:spLocks noChangeArrowheads="1"/>
                </p:cNvSpPr>
                <p:nvPr/>
              </p:nvSpPr>
              <p:spPr bwMode="auto">
                <a:xfrm>
                  <a:off x="7032079" y="4957113"/>
                  <a:ext cx="168275" cy="10953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fr-FR" altLang="fr-FR" sz="1400"/>
                </a:p>
              </p:txBody>
            </p:sp>
            <p:sp>
              <p:nvSpPr>
                <p:cNvPr id="257" name="Rectangle 216"/>
                <p:cNvSpPr>
                  <a:spLocks noChangeArrowheads="1"/>
                </p:cNvSpPr>
                <p:nvPr/>
              </p:nvSpPr>
              <p:spPr bwMode="auto">
                <a:xfrm>
                  <a:off x="6573816" y="4490393"/>
                  <a:ext cx="626534" cy="46672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>
                  <a:lvl1pPr defTabSz="10223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10223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10223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10223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10223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1022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1022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1022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1022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GB" altLang="fr-FR" sz="900"/>
                    <a:t>Plugin</a:t>
                  </a:r>
                  <a:endParaRPr lang="en-GB" altLang="fr-FR" sz="1400" b="1" u="sng"/>
                </a:p>
              </p:txBody>
            </p:sp>
          </p:grpSp>
          <p:sp>
            <p:nvSpPr>
              <p:cNvPr id="250" name="Line 223"/>
              <p:cNvSpPr>
                <a:spLocks noChangeShapeType="1"/>
              </p:cNvSpPr>
              <p:nvPr/>
            </p:nvSpPr>
            <p:spPr bwMode="auto">
              <a:xfrm flipV="1">
                <a:off x="4427984" y="5898976"/>
                <a:ext cx="0" cy="144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251" name="Rectangle 219"/>
              <p:cNvSpPr>
                <a:spLocks noChangeArrowheads="1"/>
              </p:cNvSpPr>
              <p:nvPr/>
            </p:nvSpPr>
            <p:spPr bwMode="auto">
              <a:xfrm>
                <a:off x="4283968" y="6093296"/>
                <a:ext cx="248544" cy="10648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fr-FR" altLang="fr-FR" sz="1400"/>
              </a:p>
            </p:txBody>
          </p:sp>
          <p:sp>
            <p:nvSpPr>
              <p:cNvPr id="252" name="Rectangle 156"/>
              <p:cNvSpPr>
                <a:spLocks noChangeArrowheads="1"/>
              </p:cNvSpPr>
              <p:nvPr/>
            </p:nvSpPr>
            <p:spPr bwMode="auto">
              <a:xfrm>
                <a:off x="3635896" y="6165304"/>
                <a:ext cx="1728192" cy="50405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numCol="2" anchor="ctr"/>
              <a:lstStyle/>
              <a:p>
                <a:pPr defTabSz="1022350">
                  <a:defRPr/>
                </a:pPr>
                <a:endParaRPr lang="en-GB" sz="700" b="1" dirty="0">
                  <a:latin typeface="Arial" charset="0"/>
                  <a:ea typeface="ＭＳ Ｐゴシック" pitchFamily="1" charset="-128"/>
                </a:endParaRPr>
              </a:p>
              <a:p>
                <a:pPr algn="ctr" defTabSz="1022350">
                  <a:defRPr/>
                </a:pPr>
                <a:r>
                  <a:rPr lang="en-GB" sz="1000" dirty="0">
                    <a:latin typeface="Arial" charset="0"/>
                    <a:ea typeface="ＭＳ Ｐゴシック" pitchFamily="1" charset="-128"/>
                  </a:rPr>
                  <a:t>User </a:t>
                </a:r>
                <a:endParaRPr lang="en-GB" altLang="ja-JP" sz="1000" dirty="0">
                  <a:latin typeface="Arial" charset="0"/>
                  <a:ea typeface="ＭＳ Ｐゴシック" pitchFamily="1" charset="-128"/>
                </a:endParaRPr>
              </a:p>
              <a:p>
                <a:pPr algn="ctr" defTabSz="1022350">
                  <a:defRPr/>
                </a:pPr>
                <a:r>
                  <a:rPr lang="en-GB" sz="1000" dirty="0">
                    <a:latin typeface="Arial" charset="0"/>
                    <a:ea typeface="ＭＳ Ｐゴシック" pitchFamily="1" charset="-128"/>
                  </a:rPr>
                  <a:t>Code </a:t>
                </a:r>
                <a:r>
                  <a:rPr lang="en-GB" sz="1000" dirty="0" err="1">
                    <a:latin typeface="Arial" charset="0"/>
                    <a:ea typeface="ＭＳ Ｐゴシック" pitchFamily="1" charset="-128"/>
                  </a:rPr>
                  <a:t>c++</a:t>
                </a:r>
                <a:r>
                  <a:rPr lang="en-GB" sz="1000" dirty="0">
                    <a:latin typeface="Arial" charset="0"/>
                    <a:ea typeface="ＭＳ Ｐゴシック" pitchFamily="1" charset="-128"/>
                  </a:rPr>
                  <a:t> </a:t>
                </a:r>
              </a:p>
              <a:p>
                <a:pPr defTabSz="1022350">
                  <a:defRPr/>
                </a:pPr>
                <a:endParaRPr lang="en-GB" sz="700" dirty="0">
                  <a:latin typeface="Arial" charset="0"/>
                  <a:ea typeface="ＭＳ Ｐゴシック" pitchFamily="1" charset="-128"/>
                </a:endParaRPr>
              </a:p>
              <a:p>
                <a:pPr defTabSz="1022350">
                  <a:defRPr/>
                </a:pPr>
                <a:endParaRPr lang="en-GB" sz="700" dirty="0">
                  <a:latin typeface="Arial" charset="0"/>
                  <a:ea typeface="ＭＳ Ｐゴシック" pitchFamily="1" charset="-128"/>
                </a:endParaRPr>
              </a:p>
              <a:p>
                <a:pPr algn="ctr" defTabSz="1022350">
                  <a:defRPr/>
                </a:pPr>
                <a:r>
                  <a:rPr lang="en-GB" sz="800" dirty="0">
                    <a:latin typeface="Arial" charset="0"/>
                    <a:ea typeface="ＭＳ Ｐゴシック" pitchFamily="1" charset="-128"/>
                  </a:rPr>
                  <a:t>Spectra</a:t>
                </a:r>
              </a:p>
              <a:p>
                <a:pPr algn="ctr" defTabSz="1022350">
                  <a:lnSpc>
                    <a:spcPct val="73000"/>
                  </a:lnSpc>
                  <a:defRPr/>
                </a:pPr>
                <a:r>
                  <a:rPr lang="en-GB" sz="700" dirty="0">
                    <a:latin typeface="Arial" charset="0"/>
                    <a:ea typeface="ＭＳ Ｐゴシック" pitchFamily="1" charset="-128"/>
                  </a:rPr>
                  <a:t>_______</a:t>
                </a:r>
              </a:p>
              <a:p>
                <a:pPr algn="ctr" defTabSz="1022350">
                  <a:lnSpc>
                    <a:spcPct val="73000"/>
                  </a:lnSpc>
                  <a:defRPr/>
                </a:pPr>
                <a:r>
                  <a:rPr lang="en-GB" sz="700" dirty="0">
                    <a:latin typeface="Arial" charset="0"/>
                    <a:ea typeface="ＭＳ Ｐゴシック" pitchFamily="1" charset="-128"/>
                  </a:rPr>
                  <a:t>_______</a:t>
                </a:r>
              </a:p>
              <a:p>
                <a:pPr algn="ctr" defTabSz="1022350">
                  <a:lnSpc>
                    <a:spcPct val="73000"/>
                  </a:lnSpc>
                  <a:defRPr/>
                </a:pPr>
                <a:r>
                  <a:rPr lang="en-GB" sz="700" dirty="0">
                    <a:latin typeface="Arial" charset="0"/>
                    <a:ea typeface="ＭＳ Ｐゴシック" pitchFamily="1" charset="-128"/>
                  </a:rPr>
                  <a:t>_______</a:t>
                </a:r>
              </a:p>
            </p:txBody>
          </p:sp>
          <p:sp>
            <p:nvSpPr>
              <p:cNvPr id="253" name="Line 159"/>
              <p:cNvSpPr>
                <a:spLocks noChangeShapeType="1"/>
              </p:cNvSpPr>
              <p:nvPr/>
            </p:nvSpPr>
            <p:spPr bwMode="auto">
              <a:xfrm flipV="1">
                <a:off x="4427984" y="5106888"/>
                <a:ext cx="0" cy="360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fr-FR"/>
              </a:p>
            </p:txBody>
          </p:sp>
          <p:sp>
            <p:nvSpPr>
              <p:cNvPr id="254" name="Rectangle 157"/>
              <p:cNvSpPr>
                <a:spLocks noChangeArrowheads="1"/>
              </p:cNvSpPr>
              <p:nvPr/>
            </p:nvSpPr>
            <p:spPr bwMode="auto">
              <a:xfrm>
                <a:off x="4139952" y="4293096"/>
                <a:ext cx="616074" cy="8858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10223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1022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3000"/>
                  </a:lnSpc>
                </a:pPr>
                <a:r>
                  <a:rPr lang="en-GB" altLang="fr-FR" sz="1000" b="1" dirty="0"/>
                  <a:t>Standard</a:t>
                </a:r>
                <a:endParaRPr lang="en-GB" altLang="fr-FR" sz="700" dirty="0"/>
              </a:p>
              <a:p>
                <a:pPr>
                  <a:lnSpc>
                    <a:spcPct val="103000"/>
                  </a:lnSpc>
                </a:pPr>
                <a:r>
                  <a:rPr lang="en-GB" altLang="fr-FR" sz="1000" b="1" dirty="0" smtClean="0"/>
                  <a:t>Analysis</a:t>
                </a:r>
                <a:endParaRPr lang="en-GB" altLang="fr-FR" sz="700" dirty="0"/>
              </a:p>
              <a:p>
                <a:pPr>
                  <a:lnSpc>
                    <a:spcPct val="53000"/>
                  </a:lnSpc>
                </a:pPr>
                <a:endParaRPr lang="en-GB" altLang="fr-FR" sz="800" dirty="0"/>
              </a:p>
              <a:p>
                <a:pPr>
                  <a:lnSpc>
                    <a:spcPct val="53000"/>
                  </a:lnSpc>
                </a:pPr>
                <a:r>
                  <a:rPr lang="en-GB" altLang="fr-FR" sz="800" dirty="0"/>
                  <a:t>Spectra</a:t>
                </a:r>
              </a:p>
              <a:p>
                <a:pPr>
                  <a:lnSpc>
                    <a:spcPct val="53000"/>
                  </a:lnSpc>
                </a:pPr>
                <a:r>
                  <a:rPr lang="en-GB" altLang="ja-JP" sz="700" dirty="0"/>
                  <a:t>_______</a:t>
                </a:r>
              </a:p>
              <a:p>
                <a:pPr>
                  <a:lnSpc>
                    <a:spcPct val="53000"/>
                  </a:lnSpc>
                </a:pPr>
                <a:r>
                  <a:rPr lang="en-GB" altLang="ja-JP" sz="700" dirty="0"/>
                  <a:t>_______</a:t>
                </a:r>
              </a:p>
              <a:p>
                <a:pPr>
                  <a:lnSpc>
                    <a:spcPct val="53000"/>
                  </a:lnSpc>
                </a:pPr>
                <a:r>
                  <a:rPr lang="en-GB" altLang="ja-JP" sz="700" dirty="0"/>
                  <a:t>_______</a:t>
                </a:r>
              </a:p>
              <a:p>
                <a:pPr>
                  <a:lnSpc>
                    <a:spcPct val="53000"/>
                  </a:lnSpc>
                </a:pPr>
                <a:r>
                  <a:rPr lang="en-GB" altLang="ja-JP" sz="700" dirty="0"/>
                  <a:t>_______</a:t>
                </a:r>
              </a:p>
              <a:p>
                <a:pPr>
                  <a:lnSpc>
                    <a:spcPct val="53000"/>
                  </a:lnSpc>
                </a:pPr>
                <a:endParaRPr lang="en-GB" altLang="ja-JP" sz="700" dirty="0"/>
              </a:p>
              <a:p>
                <a:pPr>
                  <a:lnSpc>
                    <a:spcPct val="53000"/>
                  </a:lnSpc>
                </a:pPr>
                <a:endParaRPr lang="en-GB" altLang="fr-FR" sz="700" dirty="0"/>
              </a:p>
            </p:txBody>
          </p:sp>
        </p:grpSp>
      </p:grpSp>
      <p:sp>
        <p:nvSpPr>
          <p:cNvPr id="81" name="Text Box 41"/>
          <p:cNvSpPr txBox="1">
            <a:spLocks noChangeArrowheads="1"/>
          </p:cNvSpPr>
          <p:nvPr/>
        </p:nvSpPr>
        <p:spPr bwMode="auto">
          <a:xfrm>
            <a:off x="2133633" y="3193568"/>
            <a:ext cx="489035" cy="1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2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r-FR" sz="1200" dirty="0"/>
              <a:t>Request</a:t>
            </a:r>
          </a:p>
          <a:p>
            <a:r>
              <a:rPr lang="en-GB" altLang="fr-FR" sz="1200" dirty="0"/>
              <a:t> TCPIP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483" y="4761148"/>
            <a:ext cx="3606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C++ et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Analyse physique on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Peut </a:t>
            </a:r>
            <a:r>
              <a:rPr lang="fr-FR" sz="1600" dirty="0"/>
              <a:t>capter </a:t>
            </a:r>
            <a:r>
              <a:rPr lang="fr-FR" sz="1600" dirty="0" smtClean="0"/>
              <a:t>100% du flux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La consommation en CPU et en mémoire dépendent du type de calculs, du nombres et de la tailles des spectres .</a:t>
            </a:r>
            <a:endParaRPr lang="fr-FR" sz="1600" dirty="0"/>
          </a:p>
        </p:txBody>
      </p:sp>
      <p:sp>
        <p:nvSpPr>
          <p:cNvPr id="85" name="Line 52"/>
          <p:cNvSpPr>
            <a:spLocks noChangeShapeType="1"/>
          </p:cNvSpPr>
          <p:nvPr/>
        </p:nvSpPr>
        <p:spPr bwMode="auto">
          <a:xfrm>
            <a:off x="1151620" y="2156454"/>
            <a:ext cx="0" cy="76849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6" y="2921970"/>
            <a:ext cx="998919" cy="998919"/>
          </a:xfrm>
          <a:prstGeom prst="rect">
            <a:avLst/>
          </a:prstGeom>
        </p:spPr>
      </p:pic>
      <p:sp>
        <p:nvSpPr>
          <p:cNvPr id="88" name="Line 52"/>
          <p:cNvSpPr>
            <a:spLocks noChangeShapeType="1"/>
          </p:cNvSpPr>
          <p:nvPr/>
        </p:nvSpPr>
        <p:spPr bwMode="auto">
          <a:xfrm>
            <a:off x="1187474" y="3890070"/>
            <a:ext cx="150" cy="81360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flipH="1">
            <a:off x="758174" y="1634230"/>
            <a:ext cx="1489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Buffers</a:t>
            </a:r>
          </a:p>
          <a:p>
            <a:r>
              <a:rPr lang="fr-FR" sz="1400" dirty="0" smtClean="0"/>
              <a:t>Narval/DCOD</a:t>
            </a:r>
          </a:p>
          <a:p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>
            <a:off x="6082398" y="3580907"/>
            <a:ext cx="72181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r-FR"/>
          </a:p>
        </p:txBody>
      </p:sp>
      <p:grpSp>
        <p:nvGrpSpPr>
          <p:cNvPr id="227" name="Groupe 118"/>
          <p:cNvGrpSpPr>
            <a:grpSpLocks/>
          </p:cNvGrpSpPr>
          <p:nvPr/>
        </p:nvGrpSpPr>
        <p:grpSpPr bwMode="auto">
          <a:xfrm>
            <a:off x="4896259" y="1473851"/>
            <a:ext cx="3652330" cy="947086"/>
            <a:chOff x="4788024" y="1472995"/>
            <a:chExt cx="3651601" cy="947892"/>
          </a:xfrm>
        </p:grpSpPr>
        <p:sp>
          <p:nvSpPr>
            <p:cNvPr id="228" name="Text Box 132"/>
            <p:cNvSpPr txBox="1">
              <a:spLocks noChangeArrowheads="1"/>
            </p:cNvSpPr>
            <p:nvPr/>
          </p:nvSpPr>
          <p:spPr bwMode="auto">
            <a:xfrm>
              <a:off x="6207377" y="1472995"/>
              <a:ext cx="22322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fr-FR" sz="1400" dirty="0"/>
                <a:t>C script commands</a:t>
              </a:r>
            </a:p>
          </p:txBody>
        </p:sp>
        <p:sp>
          <p:nvSpPr>
            <p:cNvPr id="229" name="Line 40"/>
            <p:cNvSpPr>
              <a:spLocks noChangeShapeType="1"/>
            </p:cNvSpPr>
            <p:nvPr/>
          </p:nvSpPr>
          <p:spPr bwMode="auto">
            <a:xfrm flipH="1">
              <a:off x="5724127" y="1734222"/>
              <a:ext cx="482915" cy="3266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fr-FR"/>
            </a:p>
          </p:txBody>
        </p:sp>
        <p:sp>
          <p:nvSpPr>
            <p:cNvPr id="230" name="Oval 186"/>
            <p:cNvSpPr>
              <a:spLocks noChangeArrowheads="1"/>
            </p:cNvSpPr>
            <p:nvPr/>
          </p:nvSpPr>
          <p:spPr bwMode="auto">
            <a:xfrm>
              <a:off x="4788024" y="1844823"/>
              <a:ext cx="936104" cy="57606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0223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fr-FR" sz="1400"/>
                <a:t>C </a:t>
              </a:r>
            </a:p>
            <a:p>
              <a:pPr algn="ctr"/>
              <a:r>
                <a:rPr lang="en-GB" altLang="fr-FR" sz="1400"/>
                <a:t>Interpreter</a:t>
              </a:r>
              <a:endParaRPr lang="en-GB" altLang="fr-FR" sz="1400" b="1" u="sng"/>
            </a:p>
          </p:txBody>
        </p:sp>
      </p:grpSp>
    </p:spTree>
    <p:extLst>
      <p:ext uri="{BB962C8B-B14F-4D97-AF65-F5344CB8AC3E}">
        <p14:creationId xmlns:p14="http://schemas.microsoft.com/office/powerpoint/2010/main" val="30879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_PPt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gabarit_PPt</Template>
  <TotalTime>11629</TotalTime>
  <Words>966</Words>
  <Application>Microsoft Office PowerPoint</Application>
  <PresentationFormat>Affichage à l'écran (4:3)</PresentationFormat>
  <Paragraphs>470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Symbol</vt:lpstr>
      <vt:lpstr>gabarit_PPt</vt:lpstr>
      <vt:lpstr> </vt:lpstr>
      <vt:lpstr>Introduction</vt:lpstr>
      <vt:lpstr>Vue générale Acquisition</vt:lpstr>
      <vt:lpstr>GECO</vt:lpstr>
      <vt:lpstr>Geco (Ganil Electronic COntrol)</vt:lpstr>
      <vt:lpstr>Run Control</vt:lpstr>
      <vt:lpstr>Run Control</vt:lpstr>
      <vt:lpstr>L’analyse en ligne</vt:lpstr>
      <vt:lpstr> GRU (Ganil ROOT Utilities)</vt:lpstr>
      <vt:lpstr>L’électronique</vt:lpstr>
      <vt:lpstr>Electronique VME / VXI</vt:lpstr>
      <vt:lpstr>Electronique Numexo2</vt:lpstr>
      <vt:lpstr>GET (General Electronics for TPC)</vt:lpstr>
      <vt:lpstr>Le flux de données (Narval/DCOD)</vt:lpstr>
      <vt:lpstr>Narval /DCOD</vt:lpstr>
      <vt:lpstr>Narval/DCOD, les filtres</vt:lpstr>
      <vt:lpstr>Stockage</vt:lpstr>
      <vt:lpstr>Stockage</vt:lpstr>
      <vt:lpstr>Conclusion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cingal</dc:creator>
  <cp:lastModifiedBy>legeard</cp:lastModifiedBy>
  <cp:revision>529</cp:revision>
  <dcterms:created xsi:type="dcterms:W3CDTF">2017-05-02T06:38:33Z</dcterms:created>
  <dcterms:modified xsi:type="dcterms:W3CDTF">2018-10-03T22:51:11Z</dcterms:modified>
</cp:coreProperties>
</file>