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67" r:id="rId3"/>
    <p:sldId id="261" r:id="rId4"/>
    <p:sldId id="262" r:id="rId5"/>
    <p:sldId id="259" r:id="rId6"/>
    <p:sldId id="257" r:id="rId7"/>
    <p:sldId id="258" r:id="rId8"/>
    <p:sldId id="260" r:id="rId9"/>
    <p:sldId id="269" r:id="rId10"/>
    <p:sldId id="271" r:id="rId11"/>
    <p:sldId id="268" r:id="rId12"/>
    <p:sldId id="265" r:id="rId13"/>
    <p:sldId id="270" r:id="rId14"/>
    <p:sldId id="272" r:id="rId15"/>
    <p:sldId id="273" r:id="rId16"/>
    <p:sldId id="266" r:id="rId17"/>
    <p:sldId id="274" r:id="rId18"/>
    <p:sldId id="264" r:id="rId19"/>
    <p:sldId id="27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7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146D-38D9-49A0-A7F7-8E90682FB455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9BC2E-52FF-467C-B11A-68B4FC6404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96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6769E-C829-4283-B80E-CB90D995C29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58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Journées Informatiques 2018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Journées Informatiques 2018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Journées Informatiques 2018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927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smtClean="0"/>
              <a:t>Journées Informatiques 2018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125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Centre de Calcul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l’Institut National de Physique Nucléaire et de Physique des Particules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2964" y="6183229"/>
            <a:ext cx="5715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5103" y="6183229"/>
            <a:ext cx="533400" cy="55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3796" y="5967329"/>
            <a:ext cx="2171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6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927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Journées Informatiques 2018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03-10-2018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92C34-3E5E-4BA5-AF54-F1601B144FB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175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Journées Informatiques 2018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03-10-2018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92C34-3E5E-4BA5-AF54-F1601B144FB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228600" y="685800"/>
            <a:ext cx="4267200" cy="55626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4724400" y="685800"/>
            <a:ext cx="4191000" cy="556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837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2"/>
          </p:nvPr>
        </p:nvSpPr>
        <p:spPr>
          <a:xfrm>
            <a:off x="152400" y="609600"/>
            <a:ext cx="8839200" cy="57150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Journées Informatiques 2018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03-10-2018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92C34-3E5E-4BA5-AF54-F1601B144FB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558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re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resea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Centre de Calcul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l’Institut National de Physique Nucléaire et de Physique des Particules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Journées Informatiques 2018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03-10-2018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92C34-3E5E-4BA5-AF54-F1601B144FB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857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sto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stok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Centre de Calcul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l’Institut National de Physique Nucléaire et de Physique des Particules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Journées Informatiques 2018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03-10-2018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92C34-3E5E-4BA5-AF54-F1601B144FB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31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in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Centre de Calcul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l’Institut National de Physique Nucléaire et de Physique des Particules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Journées Informatiques 2018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03-10-2018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92C34-3E5E-4BA5-AF54-F1601B144FB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52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Journées Informatiques 2018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60198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Journées Informatiques 2018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03-10-2018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92C34-3E5E-4BA5-AF54-F1601B144FB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rmAutofit/>
          </a:bodyPr>
          <a:lstStyle>
            <a:lvl1pPr marL="109728" indent="0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Chapitre courant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34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Journées Informatiques 2018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Journées Informatiques 2018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Journées Informatiques 2018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Journées Informatiques 2018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Journées Informatiques 2018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Journées Informatiques 2018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Journées Informatiques 2018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03-10-2018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Journées Informatiques 2018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fr-FR" dirty="0"/>
              <a:t>Cliquer ici pour modifier le style du </a:t>
            </a:r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4906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 dirty="0"/>
              <a:t>Cliquer ici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8226" y="6602007"/>
            <a:ext cx="1009974" cy="164894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Journées Informatiques 2018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03-10-2018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92C34-3E5E-4BA5-AF54-F1601B144FB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46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/>
  <p:txStyles>
    <p:titleStyle>
      <a:lvl1pPr algn="l" rtl="0" eaLnBrk="1" latinLnBrk="0" hangingPunct="1">
        <a:spcBef>
          <a:spcPct val="0"/>
        </a:spcBef>
        <a:buNone/>
        <a:defRPr lang="fr-FR" sz="3200" b="1" i="0" kern="1200">
          <a:solidFill>
            <a:schemeClr val="tx2"/>
          </a:solidFill>
          <a:effectLst/>
          <a:latin typeface="Arial"/>
          <a:ea typeface="+mj-ea"/>
          <a:cs typeface="Arial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fr-FR" sz="2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lang="fr-FR" sz="23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fr-FR" sz="21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9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 baseline="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trium.in2p3.fr/nuxeo/nxpath/default/Atrium/sections/Public/CCIN2P3/Questionnaire%20plan%20de%20ge@view_documents?tabIds=:&amp;conversationId=0NXMAIN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924944"/>
            <a:ext cx="8382000" cy="1429710"/>
          </a:xfrm>
        </p:spPr>
        <p:txBody>
          <a:bodyPr rIns="0">
            <a:normAutofit/>
          </a:bodyPr>
          <a:lstStyle/>
          <a:p>
            <a:r>
              <a:rPr lang="fr-FR" dirty="0" smtClean="0"/>
              <a:t>Gestion des données au CC-IN2P3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8382000" cy="1542256"/>
          </a:xfrm>
        </p:spPr>
        <p:txBody>
          <a:bodyPr rIns="0">
            <a:normAutofit/>
          </a:bodyPr>
          <a:lstStyle/>
          <a:p>
            <a:r>
              <a:rPr lang="fr-FR" dirty="0" smtClean="0"/>
              <a:t>Jean-Yves </a:t>
            </a:r>
            <a:r>
              <a:rPr lang="fr-FR" dirty="0" err="1" smtClean="0"/>
              <a:t>Nief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013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Si </a:t>
            </a:r>
            <a:r>
              <a:rPr lang="fr-FR" dirty="0"/>
              <a:t>groupe et/ou utilisateur devient inactif, que faire des données ?</a:t>
            </a:r>
          </a:p>
          <a:p>
            <a:pPr lvl="1"/>
            <a:r>
              <a:rPr lang="fr-FR" dirty="0"/>
              <a:t>faut-il les effacer ?</a:t>
            </a:r>
          </a:p>
          <a:p>
            <a:pPr lvl="1"/>
            <a:r>
              <a:rPr lang="fr-FR" dirty="0"/>
              <a:t>faut-il les conserver ? si oui, pour combien de temps ? </a:t>
            </a:r>
          </a:p>
          <a:p>
            <a:pPr lvl="1"/>
            <a:r>
              <a:rPr lang="fr-FR" dirty="0"/>
              <a:t>qui en devient le(s) propriétaire(s) une fois que le(s) ancien(s) propriétaire(s) sont parti(s) ?</a:t>
            </a:r>
          </a:p>
          <a:p>
            <a:pPr marL="393192" lvl="1" indent="0">
              <a:buNone/>
            </a:pPr>
            <a:endParaRPr lang="fr-FR" sz="2400" dirty="0"/>
          </a:p>
          <a:p>
            <a:r>
              <a:rPr lang="fr-FR" dirty="0"/>
              <a:t>Questions aussi pour l’ensemble des groupes actifs.</a:t>
            </a:r>
          </a:p>
          <a:p>
            <a:pPr lvl="1"/>
            <a:r>
              <a:rPr lang="fr-FR" dirty="0"/>
              <a:t>accumulation de données au cours du temps.</a:t>
            </a:r>
          </a:p>
          <a:p>
            <a:pPr lvl="1"/>
            <a:r>
              <a:rPr lang="fr-FR" dirty="0"/>
              <a:t>données pouvant devenir obsolètes au fil du temps.</a:t>
            </a:r>
          </a:p>
          <a:p>
            <a:pPr lvl="1"/>
            <a:r>
              <a:rPr lang="fr-FR" dirty="0"/>
              <a:t>utilisateurs qui changent de groupe.</a:t>
            </a:r>
          </a:p>
          <a:p>
            <a:pPr lvl="1"/>
            <a:r>
              <a:rPr lang="fr-FR" dirty="0"/>
              <a:t>groupes qui se scindent. 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/>
              <a:t>Suivi des données au CC-IN2P3, </a:t>
            </a:r>
            <a:r>
              <a:rPr lang="fr-FR" dirty="0" err="1"/>
              <a:t>génèse</a:t>
            </a:r>
            <a:r>
              <a:rPr lang="fr-FR" dirty="0"/>
              <a:t> du plan de gestion des </a:t>
            </a:r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87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Inventaire des données:</a:t>
            </a:r>
          </a:p>
          <a:p>
            <a:pPr lvl="1"/>
            <a:r>
              <a:rPr lang="fr-FR" dirty="0" smtClean="0"/>
              <a:t>Réalisé en </a:t>
            </a:r>
            <a:r>
              <a:rPr lang="fr-FR" dirty="0" smtClean="0"/>
              <a:t>grande </a:t>
            </a:r>
            <a:r>
              <a:rPr lang="fr-FR" dirty="0" smtClean="0"/>
              <a:t>partie </a:t>
            </a:r>
            <a:r>
              <a:rPr lang="fr-FR" dirty="0" smtClean="0"/>
              <a:t>(Pascal Calvat et al) </a:t>
            </a:r>
            <a:r>
              <a:rPr lang="fr-FR" dirty="0" smtClean="0">
                <a:sym typeface="Wingdings" panose="05000000000000000000" pitchFamily="2" charset="2"/>
              </a:rPr>
              <a:t> vue consolidée des données appartenant à un utilisateur ou un groupe pour l’ensemble des systèmes de stockage.</a:t>
            </a:r>
            <a:endParaRPr lang="fr-FR" dirty="0" smtClean="0"/>
          </a:p>
          <a:p>
            <a:pPr lvl="1"/>
            <a:r>
              <a:rPr lang="fr-FR" dirty="0" smtClean="0"/>
              <a:t>Objectif: généralisation à l’ensemble des systèmes de stockage avec une granularité fine (liste des fichiers). Utilisation des technos de « </a:t>
            </a:r>
            <a:r>
              <a:rPr lang="fr-FR" dirty="0" err="1" smtClean="0"/>
              <a:t>Big</a:t>
            </a:r>
            <a:r>
              <a:rPr lang="fr-FR" dirty="0" smtClean="0"/>
              <a:t> Data » (</a:t>
            </a:r>
            <a:r>
              <a:rPr lang="fr-FR" dirty="0" err="1" smtClean="0"/>
              <a:t>Spark</a:t>
            </a:r>
            <a:r>
              <a:rPr lang="fr-FR" dirty="0" smtClean="0"/>
              <a:t>) afin de faire des requêtes sur mesure (repérer données obsolètes, données à archiver, vérification des politiques de gestion de données).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Suivi des données au CC-IN2P3, </a:t>
            </a:r>
            <a:r>
              <a:rPr lang="fr-FR" dirty="0" err="1" smtClean="0"/>
              <a:t>génèse</a:t>
            </a:r>
            <a:r>
              <a:rPr lang="fr-FR" dirty="0" smtClean="0"/>
              <a:t> du plan de gestion des données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56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Amélioration du cycle de vie des données à réaliser:</a:t>
            </a:r>
          </a:p>
          <a:p>
            <a:pPr lvl="1"/>
            <a:r>
              <a:rPr lang="fr-FR" dirty="0"/>
              <a:t>politique claire et préétablie en accord entre le CC-IN2P3 et les expériences/projets/…. (n’existe que dans peu de cas actuellement).</a:t>
            </a:r>
          </a:p>
          <a:p>
            <a:pPr lvl="1"/>
            <a:r>
              <a:rPr lang="fr-FR" dirty="0"/>
              <a:t>identifier plus rapidement les données en fin de vie.</a:t>
            </a:r>
          </a:p>
          <a:p>
            <a:pPr lvl="1"/>
            <a:r>
              <a:rPr lang="fr-FR" dirty="0"/>
              <a:t>faciliter et accélérer les décisions à prendre concernant le devenir de ces données.</a:t>
            </a:r>
          </a:p>
          <a:p>
            <a:pPr lvl="1"/>
            <a:endParaRPr lang="fr-FR" dirty="0"/>
          </a:p>
          <a:p>
            <a:r>
              <a:rPr lang="fr-FR" dirty="0"/>
              <a:t>Economie sur l’espace de stockage utilisé (valable pour des groupes actifs: privilégier media économiques pour données peu accédées).</a:t>
            </a:r>
          </a:p>
          <a:p>
            <a:endParaRPr lang="fr-FR" dirty="0"/>
          </a:p>
          <a:p>
            <a:r>
              <a:rPr lang="fr-FR" dirty="0"/>
              <a:t>Économie/rationalisation sur les métadonnées des systèmes de stockage.</a:t>
            </a:r>
          </a:p>
          <a:p>
            <a:endParaRPr lang="fr-FR" dirty="0"/>
          </a:p>
          <a:p>
            <a:r>
              <a:rPr lang="fr-FR" dirty="0"/>
              <a:t>Eviter de migrer inutilement vers de nouveaux media des données obsolètes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Bénéfices d’un plan </a:t>
            </a:r>
            <a:r>
              <a:rPr lang="fr-FR" dirty="0"/>
              <a:t>de gestion des </a:t>
            </a:r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46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Création d’un groupe de travail « Devenir des données » en 2014.</a:t>
            </a:r>
          </a:p>
          <a:p>
            <a:r>
              <a:rPr lang="fr-FR" dirty="0" smtClean="0"/>
              <a:t>Rédaction d’un questionnaire Plan de Gestion des Données (base </a:t>
            </a:r>
            <a:r>
              <a:rPr lang="fr-FR" dirty="0" err="1" smtClean="0"/>
              <a:t>Univ</a:t>
            </a:r>
            <a:r>
              <a:rPr lang="fr-FR" dirty="0" smtClean="0"/>
              <a:t>. De Michigan), feedback de l’INIST.</a:t>
            </a:r>
          </a:p>
          <a:p>
            <a:r>
              <a:rPr lang="fr-FR" dirty="0" smtClean="0"/>
              <a:t>Utilisé pour une dizaine de groupes en test.</a:t>
            </a:r>
          </a:p>
          <a:p>
            <a:r>
              <a:rPr lang="fr-FR" dirty="0" smtClean="0"/>
              <a:t>Stagiaire travaillant sur des solutions pour améliorer et gérer ces formulaires (RDMO etc…).</a:t>
            </a:r>
          </a:p>
          <a:p>
            <a:r>
              <a:rPr lang="fr-FR" dirty="0" smtClean="0"/>
              <a:t>INIST: évolution de DMP </a:t>
            </a:r>
            <a:r>
              <a:rPr lang="fr-FR" dirty="0" err="1" smtClean="0"/>
              <a:t>Opidor</a:t>
            </a:r>
            <a:r>
              <a:rPr lang="fr-FR" dirty="0"/>
              <a:t> </a:t>
            </a:r>
            <a:r>
              <a:rPr lang="fr-FR" dirty="0" smtClean="0"/>
              <a:t>(APIs, export des infos…).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Actions concrètes au CC-IN2P3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33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Rendre le DMP automatisable:</a:t>
            </a:r>
          </a:p>
          <a:p>
            <a:pPr lvl="1"/>
            <a:r>
              <a:rPr lang="fr-FR" dirty="0" smtClean="0"/>
              <a:t>Permettra de vérifier automatiquement la bonne application des politiques de gestion des données (plus de 100 groupes, encore plus de projets scientifiques </a:t>
            </a:r>
            <a:r>
              <a:rPr lang="fr-FR" dirty="0" smtClean="0">
                <a:sym typeface="Wingdings" panose="05000000000000000000" pitchFamily="2" charset="2"/>
              </a:rPr>
              <a:t> impossible à gérer à la main)</a:t>
            </a:r>
            <a:endParaRPr lang="fr-FR" dirty="0" smtClean="0"/>
          </a:p>
          <a:p>
            <a:r>
              <a:rPr lang="fr-FR" dirty="0" smtClean="0"/>
              <a:t>Généraliser la rédaction d’un DMP pour l’ensemble des groupes hébergés au CC.</a:t>
            </a:r>
          </a:p>
          <a:p>
            <a:r>
              <a:rPr lang="fr-FR" dirty="0" smtClean="0"/>
              <a:t>Premier cas d’utilisation à grande échelle:</a:t>
            </a:r>
          </a:p>
          <a:p>
            <a:pPr lvl="1"/>
            <a:r>
              <a:rPr lang="fr-FR" b="1" dirty="0" smtClean="0"/>
              <a:t>GANIL/LPC Caen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Actions à suivre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87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Mission du CC-IN2P3 (lettre du ministère):</a:t>
            </a:r>
          </a:p>
          <a:p>
            <a:pPr lvl="1"/>
            <a:r>
              <a:rPr lang="fr-FR" dirty="0" smtClean="0"/>
              <a:t>« </a:t>
            </a:r>
            <a:r>
              <a:rPr lang="fr-FR" altLang="fr-FR" dirty="0">
                <a:latin typeface="Arial Unicode MS"/>
              </a:rPr>
              <a:t>L’IN2P3 s’appuie sur l’infrastructure de recherche « Centre de Calcul de l’IN2P3 (CC-IN2P3) pour accomplir sa mission de mise en place de systèmes d’information permettant le stockage, la mise à disposition auprès de la communauté scientifique, le traitement et la valorisation de l’ensemble des données scientifiques concernées, ainsi que leur archivage</a:t>
            </a:r>
            <a:r>
              <a:rPr lang="fr-FR" altLang="fr-FR" dirty="0" smtClean="0">
                <a:latin typeface="Arial Unicode MS"/>
              </a:rPr>
              <a:t>. »</a:t>
            </a:r>
            <a:endParaRPr lang="fr-FR" dirty="0" smtClean="0"/>
          </a:p>
          <a:p>
            <a:r>
              <a:rPr lang="fr-FR" dirty="0" smtClean="0"/>
              <a:t>Vont de pair avec le suivi des données et les plans de gestion de données:</a:t>
            </a:r>
          </a:p>
          <a:p>
            <a:pPr lvl="1"/>
            <a:r>
              <a:rPr lang="fr-FR" dirty="0" smtClean="0"/>
              <a:t>Sujets venant naturellement sur la table lorsqu’on parle du suivi des données et du plan de gestion de données.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Archivage et Open Data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8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eur droit avec flèche 17"/>
          <p:cNvCxnSpPr/>
          <p:nvPr/>
        </p:nvCxnSpPr>
        <p:spPr>
          <a:xfrm>
            <a:off x="4355976" y="1643439"/>
            <a:ext cx="0" cy="320452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2123728" y="671678"/>
            <a:ext cx="5544616" cy="97176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</a:rPr>
              <a:t>Plan de gestion des données (DMP)</a:t>
            </a:r>
            <a:endParaRPr lang="fr-FR" sz="28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rgbClr val="92D050"/>
                </a:solidFill>
              </a:rPr>
              <a:t>- Questionnaire plan de gestion des données.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-</a:t>
            </a:r>
            <a:r>
              <a:rPr lang="fr-FR" b="1" dirty="0" smtClean="0">
                <a:solidFill>
                  <a:schemeClr val="tx1"/>
                </a:solidFill>
              </a:rPr>
              <a:t>Politique de gestion des données.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442484" y="2427222"/>
            <a:ext cx="3701516" cy="1805139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483768" y="4847964"/>
            <a:ext cx="4412332" cy="102930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0" y="2564904"/>
            <a:ext cx="3404265" cy="151216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Résumé des activités </a:t>
            </a:r>
            <a:r>
              <a:rPr lang="fr-FR" dirty="0" smtClean="0"/>
              <a:t>autour du cycle de vie des données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16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-25135" y="2601343"/>
            <a:ext cx="345453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</a:rPr>
              <a:t>Open Data</a:t>
            </a:r>
            <a:endParaRPr lang="fr-FR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Publication de jeux de données</a:t>
            </a:r>
          </a:p>
          <a:p>
            <a:pPr marL="285750" indent="-285750" algn="ctr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DOI (</a:t>
            </a:r>
            <a:r>
              <a:rPr lang="fr-FR" b="1" dirty="0" err="1" smtClean="0">
                <a:solidFill>
                  <a:srgbClr val="FF0000"/>
                </a:solidFill>
              </a:rPr>
              <a:t>DataCite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 algn="ctr">
              <a:buFontTx/>
              <a:buChar char="-"/>
            </a:pPr>
            <a:r>
              <a:rPr lang="fr-FR" b="1" dirty="0" smtClean="0"/>
              <a:t>Embargo ou pas 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24390" y="4847964"/>
            <a:ext cx="441338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</a:rPr>
              <a:t>Archivage</a:t>
            </a:r>
          </a:p>
          <a:p>
            <a:r>
              <a:rPr lang="fr-FR" dirty="0" smtClean="0"/>
              <a:t>- </a:t>
            </a:r>
            <a:r>
              <a:rPr lang="fr-FR" b="1" dirty="0" smtClean="0">
                <a:solidFill>
                  <a:srgbClr val="FF0000"/>
                </a:solidFill>
              </a:rPr>
              <a:t>Implémentation partielle de la norme OAIS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93647" y="2505465"/>
            <a:ext cx="37015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>
                    <a:lumMod val="25000"/>
                  </a:schemeClr>
                </a:solidFill>
              </a:rPr>
              <a:t>Audit des systèmes de stockage</a:t>
            </a:r>
          </a:p>
          <a:p>
            <a:pPr marL="285750" indent="-285750" algn="ctr">
              <a:buFontTx/>
              <a:buChar char="-"/>
            </a:pPr>
            <a:r>
              <a:rPr lang="fr-FR" b="1" dirty="0" smtClean="0">
                <a:solidFill>
                  <a:srgbClr val="92D050"/>
                </a:solidFill>
              </a:rPr>
              <a:t>Inventaire des données</a:t>
            </a:r>
          </a:p>
          <a:p>
            <a:pPr marL="285750" indent="-285750" algn="ctr">
              <a:buFontTx/>
              <a:buChar char="-"/>
            </a:pPr>
            <a:r>
              <a:rPr lang="fr-FR" b="1" dirty="0" smtClean="0">
                <a:solidFill>
                  <a:srgbClr val="FFC000"/>
                </a:solidFill>
              </a:rPr>
              <a:t>Analyse fine de l’ensemble des données stockés (</a:t>
            </a:r>
            <a:r>
              <a:rPr lang="fr-FR" b="1" dirty="0" err="1" smtClean="0">
                <a:solidFill>
                  <a:srgbClr val="FFC000"/>
                </a:solidFill>
              </a:rPr>
              <a:t>Spark</a:t>
            </a:r>
            <a:r>
              <a:rPr lang="fr-FR" b="1" dirty="0" smtClean="0">
                <a:solidFill>
                  <a:srgbClr val="FFC000"/>
                </a:solidFill>
              </a:rPr>
              <a:t>)</a:t>
            </a:r>
            <a:endParaRPr lang="fr-FR" b="1" dirty="0">
              <a:solidFill>
                <a:srgbClr val="FFC000"/>
              </a:solidFill>
            </a:endParaRPr>
          </a:p>
          <a:p>
            <a:pPr algn="ctr"/>
            <a:endParaRPr lang="fr-FR" sz="2800" b="1" dirty="0">
              <a:solidFill>
                <a:srgbClr val="FFC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195736" y="4080786"/>
            <a:ext cx="925651" cy="77089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2051720" y="1643439"/>
            <a:ext cx="2304256" cy="92146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4355976" y="1674016"/>
            <a:ext cx="1352545" cy="76937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95535" y="6020912"/>
            <a:ext cx="509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b="1" i="1" dirty="0" smtClean="0"/>
              <a:t>( </a:t>
            </a:r>
            <a:r>
              <a:rPr lang="fr-FR" b="1" i="1" dirty="0" smtClean="0">
                <a:solidFill>
                  <a:srgbClr val="92D050"/>
                </a:solidFill>
              </a:rPr>
              <a:t>Réalisé</a:t>
            </a:r>
            <a:r>
              <a:rPr lang="fr-FR" b="1" i="1" dirty="0" smtClean="0"/>
              <a:t>, </a:t>
            </a:r>
            <a:r>
              <a:rPr lang="fr-FR" b="1" i="1" dirty="0" smtClean="0">
                <a:solidFill>
                  <a:srgbClr val="FFC000"/>
                </a:solidFill>
              </a:rPr>
              <a:t>En cours de réalisation</a:t>
            </a:r>
            <a:r>
              <a:rPr lang="fr-FR" b="1" i="1" dirty="0" smtClean="0"/>
              <a:t>, </a:t>
            </a:r>
            <a:r>
              <a:rPr lang="fr-FR" b="1" i="1" dirty="0" smtClean="0">
                <a:solidFill>
                  <a:srgbClr val="FF0000"/>
                </a:solidFill>
              </a:rPr>
              <a:t>En cours d’étude </a:t>
            </a:r>
            <a:r>
              <a:rPr lang="fr-FR" b="1" i="1" dirty="0" smtClean="0"/>
              <a:t>)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11608" y="1652763"/>
            <a:ext cx="3265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DMP « machine actionnable »: vérification de l’application correcte du DMP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37661" y="1692761"/>
            <a:ext cx="2679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Identification et préparation des jeux de données à publier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00318" y="4321625"/>
            <a:ext cx="2138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Archivage des données</a:t>
            </a:r>
          </a:p>
          <a:p>
            <a:r>
              <a:rPr lang="fr-FR" sz="1600" b="1" dirty="0" smtClean="0"/>
              <a:t>(obligatoire)</a:t>
            </a:r>
            <a:endParaRPr lang="fr-FR" sz="16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3721071" y="2802009"/>
            <a:ext cx="1539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Identification et préparation des jeux de données à archiver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4355976" y="4232361"/>
            <a:ext cx="2661590" cy="61560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272383" y="4399362"/>
            <a:ext cx="2669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Audit du système d’archivage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Construire une politique au niveau de l’Institut:</a:t>
            </a:r>
          </a:p>
          <a:p>
            <a:pPr lvl="1"/>
            <a:r>
              <a:rPr lang="fr-FR" dirty="0" smtClean="0"/>
              <a:t>En lien avec le réseau Démocrite.</a:t>
            </a:r>
          </a:p>
          <a:p>
            <a:r>
              <a:rPr lang="fr-FR" dirty="0"/>
              <a:t>Notre démarche: ouverture aux </a:t>
            </a:r>
            <a:r>
              <a:rPr lang="fr-FR" dirty="0" smtClean="0"/>
              <a:t>technologies </a:t>
            </a:r>
            <a:r>
              <a:rPr lang="fr-FR" dirty="0"/>
              <a:t>et méthodes développées </a:t>
            </a:r>
            <a:r>
              <a:rPr lang="fr-FR" dirty="0" smtClean="0"/>
              <a:t>tous </a:t>
            </a:r>
            <a:r>
              <a:rPr lang="fr-FR" dirty="0" err="1" smtClean="0"/>
              <a:t>azimuths</a:t>
            </a:r>
            <a:r>
              <a:rPr lang="fr-FR" dirty="0" smtClean="0"/>
              <a:t>.</a:t>
            </a:r>
            <a:endParaRPr lang="fr-FR" dirty="0" smtClean="0"/>
          </a:p>
          <a:p>
            <a:r>
              <a:rPr lang="fr-FR" dirty="0" smtClean="0"/>
              <a:t>DMP + archivage + </a:t>
            </a:r>
            <a:r>
              <a:rPr lang="fr-FR" dirty="0" err="1" smtClean="0"/>
              <a:t>OpenData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Nouveaux services pérennes.</a:t>
            </a:r>
          </a:p>
          <a:p>
            <a:pPr lvl="1"/>
            <a:r>
              <a:rPr lang="fr-FR" dirty="0" smtClean="0"/>
              <a:t>Engagement à long terme!</a:t>
            </a:r>
          </a:p>
          <a:p>
            <a:r>
              <a:rPr lang="fr-FR" dirty="0" smtClean="0"/>
              <a:t>Objectif pour les </a:t>
            </a:r>
            <a:r>
              <a:rPr lang="fr-FR" dirty="0" err="1" smtClean="0"/>
              <a:t>DMPs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Embryon de </a:t>
            </a:r>
            <a:r>
              <a:rPr lang="fr-FR" dirty="0" err="1" smtClean="0"/>
              <a:t>DMPs</a:t>
            </a:r>
            <a:r>
              <a:rPr lang="fr-FR" dirty="0" smtClean="0"/>
              <a:t> pour l’ensemble des groupes pour la fin de l’année (via demande de ressources annuelles des expériences).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87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Questionnaire DMP: </a:t>
            </a:r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://atrium.in2p3.fr/nuxeo/nxpath/default/Atrium/sections/Public/CCIN2P3/Questionnaire%20plan%20de%20ge@view_documents?tabIds=%</a:t>
            </a:r>
            <a:r>
              <a:rPr lang="fr-FR" dirty="0" smtClean="0">
                <a:hlinkClick r:id="rId2"/>
              </a:rPr>
              <a:t>3A&amp;conversationId=0NXMAIN</a:t>
            </a:r>
            <a:endParaRPr lang="fr-FR" dirty="0" smtClean="0"/>
          </a:p>
          <a:p>
            <a:r>
              <a:rPr lang="fr-FR" dirty="0" smtClean="0"/>
              <a:t>Remerciements:</a:t>
            </a:r>
          </a:p>
          <a:p>
            <a:pPr lvl="1"/>
            <a:r>
              <a:rPr lang="fr-FR" dirty="0" smtClean="0"/>
              <a:t>Ensemble du groupe Stockage et Support au CC-IN2P3.</a:t>
            </a:r>
          </a:p>
          <a:p>
            <a:pPr lvl="1"/>
            <a:r>
              <a:rPr lang="fr-FR" dirty="0" smtClean="0"/>
              <a:t>Nos utilisateurs.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57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~ 2000 utilisateurs actifs.</a:t>
            </a:r>
          </a:p>
          <a:p>
            <a:r>
              <a:rPr lang="fr-FR" dirty="0" smtClean="0"/>
              <a:t>Plus de 100 groupes ou projets scientifiques (échelle nationale et internationale).</a:t>
            </a:r>
          </a:p>
          <a:p>
            <a:r>
              <a:rPr lang="fr-FR" dirty="0" smtClean="0"/>
              <a:t>Pluridisciplinaire (physique des particules, nucléaire, astrophysique, biologie, SHS etc…).</a:t>
            </a:r>
          </a:p>
          <a:p>
            <a:r>
              <a:rPr lang="fr-FR" dirty="0" smtClean="0"/>
              <a:t>Production massive de données (expériences + simulations).</a:t>
            </a:r>
          </a:p>
          <a:p>
            <a:r>
              <a:rPr lang="fr-FR" dirty="0" smtClean="0"/>
              <a:t>Besoins:</a:t>
            </a:r>
          </a:p>
          <a:p>
            <a:pPr lvl="1"/>
            <a:r>
              <a:rPr lang="fr-FR" dirty="0" smtClean="0"/>
              <a:t>Accès intensifs aux données (par des milliers de tâches de traitement).</a:t>
            </a:r>
          </a:p>
          <a:p>
            <a:pPr lvl="1"/>
            <a:r>
              <a:rPr lang="fr-FR" dirty="0" smtClean="0"/>
              <a:t>Indexation des données (catalogues): bases de données.</a:t>
            </a:r>
          </a:p>
          <a:p>
            <a:pPr lvl="1"/>
            <a:r>
              <a:rPr lang="fr-FR" dirty="0" smtClean="0"/>
              <a:t>Échange de données entre sites (centres de données, </a:t>
            </a:r>
            <a:r>
              <a:rPr lang="fr-FR" dirty="0" err="1" smtClean="0"/>
              <a:t>mésocentres</a:t>
            </a:r>
            <a:r>
              <a:rPr lang="fr-FR" dirty="0" smtClean="0"/>
              <a:t>, postes personnels).</a:t>
            </a:r>
          </a:p>
          <a:p>
            <a:pPr lvl="1"/>
            <a:r>
              <a:rPr lang="fr-FR" dirty="0" smtClean="0"/>
              <a:t>Sauvegarde (récupération de données pour des services sensibles).</a:t>
            </a:r>
          </a:p>
          <a:p>
            <a:pPr lvl="1"/>
            <a:r>
              <a:rPr lang="fr-FR" dirty="0" smtClean="0"/>
              <a:t>« Archivage ».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Vue d’ensemble du stockage au CC-IN2P3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29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12 technologies de stockage:</a:t>
            </a:r>
          </a:p>
          <a:p>
            <a:pPr lvl="1"/>
            <a:r>
              <a:rPr lang="fr-FR" dirty="0" smtClean="0"/>
              <a:t>Forte hétérogénéité.</a:t>
            </a:r>
          </a:p>
          <a:p>
            <a:pPr lvl="1"/>
            <a:r>
              <a:rPr lang="fr-FR" dirty="0" smtClean="0"/>
              <a:t>Pas d’outil universel pour tous les besoins.</a:t>
            </a:r>
          </a:p>
          <a:p>
            <a:pPr lvl="1"/>
            <a:r>
              <a:rPr lang="fr-FR" dirty="0" smtClean="0"/>
              <a:t>2.8 milliards de fichiers stockés.</a:t>
            </a:r>
          </a:p>
          <a:p>
            <a:pPr lvl="1"/>
            <a:r>
              <a:rPr lang="fr-FR" dirty="0" smtClean="0"/>
              <a:t>84 Po de données.</a:t>
            </a:r>
          </a:p>
          <a:p>
            <a:pPr lvl="1"/>
            <a:r>
              <a:rPr lang="fr-FR" dirty="0" smtClean="0"/>
              <a:t>Accroissement rapide: + 1 Po / mois</a:t>
            </a:r>
          </a:p>
          <a:p>
            <a:r>
              <a:rPr lang="fr-FR" dirty="0" smtClean="0"/>
              <a:t>Matériel:</a:t>
            </a:r>
          </a:p>
          <a:p>
            <a:pPr lvl="1"/>
            <a:r>
              <a:rPr lang="fr-FR" dirty="0" smtClean="0"/>
              <a:t>300 serveurs.</a:t>
            </a:r>
          </a:p>
          <a:p>
            <a:pPr lvl="1"/>
            <a:r>
              <a:rPr lang="fr-FR" dirty="0" smtClean="0"/>
              <a:t>60 Po sur bandes.</a:t>
            </a:r>
          </a:p>
          <a:p>
            <a:pPr lvl="1"/>
            <a:r>
              <a:rPr lang="fr-FR" dirty="0" smtClean="0"/>
              <a:t>24 </a:t>
            </a:r>
            <a:r>
              <a:rPr lang="fr-FR" dirty="0" smtClean="0"/>
              <a:t>Po sur disques.</a:t>
            </a:r>
          </a:p>
          <a:p>
            <a:pPr lvl="1"/>
            <a:r>
              <a:rPr lang="fr-FR" dirty="0" smtClean="0"/>
              <a:t>Forte hétérogénéité technologique.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Le stockage en quelques chiffres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4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Vue d’ensemble</a:t>
            </a:r>
            <a:endParaRPr lang="fr-FR" dirty="0"/>
          </a:p>
        </p:txBody>
      </p:sp>
      <p:sp>
        <p:nvSpPr>
          <p:cNvPr id="4" name="Rectangle à coins arrondis 3"/>
          <p:cNvSpPr>
            <a:spLocks noChangeAspect="1"/>
          </p:cNvSpPr>
          <p:nvPr/>
        </p:nvSpPr>
        <p:spPr bwMode="auto">
          <a:xfrm>
            <a:off x="5580112" y="5229200"/>
            <a:ext cx="1836204" cy="972108"/>
          </a:xfrm>
          <a:prstGeom prst="roundRect">
            <a:avLst/>
          </a:prstGeom>
          <a:solidFill>
            <a:srgbClr val="E9E9E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TSM</a:t>
            </a:r>
          </a:p>
        </p:txBody>
      </p:sp>
      <p:sp>
        <p:nvSpPr>
          <p:cNvPr id="5" name="Rectangle à coins arrondis 4"/>
          <p:cNvSpPr>
            <a:spLocks noChangeAspect="1"/>
          </p:cNvSpPr>
          <p:nvPr/>
        </p:nvSpPr>
        <p:spPr bwMode="auto">
          <a:xfrm>
            <a:off x="2483768" y="5301208"/>
            <a:ext cx="1836204" cy="972108"/>
          </a:xfrm>
          <a:prstGeom prst="roundRect">
            <a:avLst/>
          </a:prstGeom>
          <a:solidFill>
            <a:srgbClr val="E9E9E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 smtClean="0">
                <a:latin typeface="Times New Roman" charset="0"/>
              </a:rPr>
              <a:t>HPSS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5003830" y="2600908"/>
            <a:ext cx="4139952" cy="25202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à coins arrondis 7"/>
          <p:cNvSpPr>
            <a:spLocks noChangeAspect="1"/>
          </p:cNvSpPr>
          <p:nvPr/>
        </p:nvSpPr>
        <p:spPr bwMode="auto">
          <a:xfrm>
            <a:off x="7277889" y="3410998"/>
            <a:ext cx="1730636" cy="972108"/>
          </a:xfrm>
          <a:prstGeom prst="roundRect">
            <a:avLst/>
          </a:prstGeom>
          <a:solidFill>
            <a:srgbClr val="E9E9E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 err="1" smtClean="0">
                <a:latin typeface="Times New Roman" charset="0"/>
              </a:rPr>
              <a:t>iRODS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à coins arrondis 9"/>
          <p:cNvSpPr>
            <a:spLocks noChangeAspect="1"/>
          </p:cNvSpPr>
          <p:nvPr/>
        </p:nvSpPr>
        <p:spPr bwMode="auto">
          <a:xfrm>
            <a:off x="5513319" y="3392996"/>
            <a:ext cx="1730636" cy="972108"/>
          </a:xfrm>
          <a:prstGeom prst="roundRect">
            <a:avLst/>
          </a:prstGeom>
          <a:solidFill>
            <a:srgbClr val="E9E9E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 smtClean="0">
                <a:latin typeface="Times New Roman" charset="0"/>
              </a:rPr>
              <a:t>SRM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3275856" y="1124744"/>
            <a:ext cx="2304256" cy="115212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Client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  <a:r>
              <a:rPr kumimoji="0" lang="fr-FR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apps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9552" y="1988840"/>
            <a:ext cx="32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File servers / </a:t>
            </a:r>
            <a:r>
              <a:rPr lang="fr-FR" b="1" dirty="0" err="1" smtClean="0">
                <a:solidFill>
                  <a:srgbClr val="FF0000"/>
                </a:solidFill>
              </a:rPr>
              <a:t>filesystem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44208" y="1988840"/>
            <a:ext cx="1887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Middlewares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5576" y="5442319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Mass Storage System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380312" y="5445224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Backup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0" y="2564904"/>
            <a:ext cx="4211960" cy="2520280"/>
            <a:chOff x="0" y="2564904"/>
            <a:chExt cx="4211960" cy="2520280"/>
          </a:xfrm>
        </p:grpSpPr>
        <p:sp>
          <p:nvSpPr>
            <p:cNvPr id="17" name="Rectangle à coins arrondis 16"/>
            <p:cNvSpPr/>
            <p:nvPr/>
          </p:nvSpPr>
          <p:spPr bwMode="auto">
            <a:xfrm>
              <a:off x="0" y="2564904"/>
              <a:ext cx="4211960" cy="252028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Rectangle à coins arrondis 17"/>
            <p:cNvSpPr>
              <a:spLocks noChangeAspect="1"/>
            </p:cNvSpPr>
            <p:nvPr/>
          </p:nvSpPr>
          <p:spPr bwMode="auto">
            <a:xfrm>
              <a:off x="2339752" y="2708920"/>
              <a:ext cx="1760737" cy="972108"/>
            </a:xfrm>
            <a:prstGeom prst="roundRect">
              <a:avLst/>
            </a:prstGeom>
            <a:solidFill>
              <a:srgbClr val="E9E9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smtClean="0">
                  <a:latin typeface="Times New Roman" charset="0"/>
                </a:rPr>
                <a:t>GPFS</a:t>
              </a:r>
              <a:endPara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Rectangle à coins arrondis 18"/>
            <p:cNvSpPr>
              <a:spLocks noChangeAspect="1"/>
            </p:cNvSpPr>
            <p:nvPr/>
          </p:nvSpPr>
          <p:spPr bwMode="auto">
            <a:xfrm>
              <a:off x="483340" y="3789040"/>
              <a:ext cx="1760737" cy="972108"/>
            </a:xfrm>
            <a:prstGeom prst="roundRect">
              <a:avLst/>
            </a:prstGeom>
            <a:solidFill>
              <a:srgbClr val="E9E9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err="1" smtClean="0">
                  <a:latin typeface="Times New Roman" charset="0"/>
                </a:rPr>
                <a:t>dCache</a:t>
              </a:r>
              <a:endPara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Rectangle à coins arrondis 19"/>
            <p:cNvSpPr>
              <a:spLocks noChangeAspect="1"/>
            </p:cNvSpPr>
            <p:nvPr/>
          </p:nvSpPr>
          <p:spPr bwMode="auto">
            <a:xfrm>
              <a:off x="483340" y="2708920"/>
              <a:ext cx="1760737" cy="972108"/>
            </a:xfrm>
            <a:prstGeom prst="roundRect">
              <a:avLst/>
            </a:prstGeom>
            <a:solidFill>
              <a:srgbClr val="E9E9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err="1" smtClean="0">
                  <a:latin typeface="Times New Roman" charset="0"/>
                </a:rPr>
                <a:t>xrootd</a:t>
              </a:r>
              <a:endPara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1" name="Rectangle à coins arrondis 20"/>
            <p:cNvSpPr>
              <a:spLocks noChangeAspect="1"/>
            </p:cNvSpPr>
            <p:nvPr/>
          </p:nvSpPr>
          <p:spPr bwMode="auto">
            <a:xfrm>
              <a:off x="2339752" y="3789040"/>
              <a:ext cx="1760737" cy="972108"/>
            </a:xfrm>
            <a:prstGeom prst="roundRect">
              <a:avLst/>
            </a:prstGeom>
            <a:solidFill>
              <a:srgbClr val="E9E9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2800" b="1" dirty="0" smtClean="0">
                  <a:latin typeface="Times New Roman" charset="0"/>
                </a:rPr>
                <a:t>AFS/NFS</a:t>
              </a:r>
              <a:endPara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2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Stockage au CC-IN2P3: disque (</a:t>
            </a:r>
            <a:r>
              <a:rPr lang="fr-FR" dirty="0" smtClean="0"/>
              <a:t>24 </a:t>
            </a:r>
            <a:r>
              <a:rPr lang="fr-FR" dirty="0" smtClean="0"/>
              <a:t>PB)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4589684" y="3310853"/>
            <a:ext cx="4554316" cy="3530643"/>
            <a:chOff x="395536" y="3120378"/>
            <a:chExt cx="4554316" cy="3530643"/>
          </a:xfrm>
        </p:grpSpPr>
        <p:grpSp>
          <p:nvGrpSpPr>
            <p:cNvPr id="13" name="Groupe 12"/>
            <p:cNvGrpSpPr/>
            <p:nvPr/>
          </p:nvGrpSpPr>
          <p:grpSpPr>
            <a:xfrm>
              <a:off x="395536" y="3402252"/>
              <a:ext cx="4554316" cy="3248769"/>
              <a:chOff x="1974921" y="4077072"/>
              <a:chExt cx="5400451" cy="2139177"/>
            </a:xfrm>
          </p:grpSpPr>
          <p:sp>
            <p:nvSpPr>
              <p:cNvPr id="14" name="Rectangle à coins arrondis 13"/>
              <p:cNvSpPr/>
              <p:nvPr/>
            </p:nvSpPr>
            <p:spPr>
              <a:xfrm>
                <a:off x="1974921" y="4077072"/>
                <a:ext cx="5286564" cy="1754326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2066086" y="4169405"/>
                <a:ext cx="5309286" cy="20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File System: GPFS (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2.9 PB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fr-FR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File servers: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xrootd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dCache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 PB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Used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High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Energy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Physics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(LHC etc…)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FR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 Storage System: HPSS (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PB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Used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as a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disk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cache in front of the tapes.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FR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Middlewares: SRM,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iRODS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1.5 </a:t>
                </a:r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Stockage Cloud: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Ceph</a:t>
                </a:r>
                <a:endParaRPr lang="fr-FR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fr-FR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Databases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mySQL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PostGres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Oracle,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MongoDB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(57 TB)</a:t>
                </a:r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Rectangle à coins arrondis 11"/>
            <p:cNvSpPr/>
            <p:nvPr/>
          </p:nvSpPr>
          <p:spPr>
            <a:xfrm>
              <a:off x="1976600" y="3120378"/>
              <a:ext cx="1296144" cy="28187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</a:t>
              </a:r>
              <a:endPara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79512" y="3286045"/>
            <a:ext cx="4176464" cy="3967577"/>
            <a:chOff x="4853809" y="626845"/>
            <a:chExt cx="4176464" cy="3967577"/>
          </a:xfrm>
        </p:grpSpPr>
        <p:grpSp>
          <p:nvGrpSpPr>
            <p:cNvPr id="8" name="Groupe 7"/>
            <p:cNvGrpSpPr/>
            <p:nvPr/>
          </p:nvGrpSpPr>
          <p:grpSpPr>
            <a:xfrm>
              <a:off x="4853809" y="908720"/>
              <a:ext cx="4176464" cy="3685702"/>
              <a:chOff x="4185087" y="764704"/>
              <a:chExt cx="4832900" cy="3132846"/>
            </a:xfrm>
          </p:grpSpPr>
          <p:sp>
            <p:nvSpPr>
              <p:cNvPr id="9" name="Rectangle à coins arrondis 8"/>
              <p:cNvSpPr/>
              <p:nvPr/>
            </p:nvSpPr>
            <p:spPr>
              <a:xfrm>
                <a:off x="4185087" y="764704"/>
                <a:ext cx="4725656" cy="2448272"/>
              </a:xfrm>
              <a:prstGeom prst="roundRect">
                <a:avLst/>
              </a:prstGeom>
              <a:solidFill>
                <a:srgbClr val="02A0CA"/>
              </a:solidFill>
              <a:ln>
                <a:solidFill>
                  <a:srgbClr val="02A0C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4283969" y="836712"/>
                <a:ext cx="4734018" cy="306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Direct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Attached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Storage servers (DAS):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Serveurs DELL (R720xd + MD1200)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~ </a:t>
                </a:r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 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serveurs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apacity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 PB</a:t>
                </a:r>
                <a:endParaRPr lang="fr-FR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Disk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attached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via SAS: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Dell servers ( R620 + MD3260)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Capacity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2.9 PB</a:t>
                </a:r>
              </a:p>
              <a:p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NAS: </a:t>
                </a:r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00 TB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Storage Area Network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disk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arrays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(SAN):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IBM V7000 and DCS3700, Hitachi HUS 130.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Capacity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 TB</a:t>
                </a:r>
              </a:p>
              <a:p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Rectangle à coins arrondis 15"/>
            <p:cNvSpPr/>
            <p:nvPr/>
          </p:nvSpPr>
          <p:spPr>
            <a:xfrm>
              <a:off x="6336694" y="626845"/>
              <a:ext cx="1296144" cy="281875"/>
            </a:xfrm>
            <a:prstGeom prst="roundRect">
              <a:avLst/>
            </a:prstGeom>
            <a:solidFill>
              <a:srgbClr val="02A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8" y="566078"/>
            <a:ext cx="5775244" cy="2675071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1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Stockage au CC-IN2P3: bandes (60 PB)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76" y="3384190"/>
            <a:ext cx="1680307" cy="25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460375" y="4221088"/>
            <a:ext cx="4255641" cy="1440160"/>
            <a:chOff x="1517684" y="4077072"/>
            <a:chExt cx="5286564" cy="1754326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1517684" y="4077072"/>
              <a:ext cx="5286564" cy="17543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700013" y="4077072"/>
              <a:ext cx="5104235" cy="1687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Mass </a:t>
              </a: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torage </a:t>
              </a: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ystem: HPSS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PB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Max 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traffic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HPSS): 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 TB / </a:t>
              </a:r>
              <a:r>
                <a:rPr lang="fr-F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day</a:t>
              </a:r>
              <a:endParaRPr lang="fr-FR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Interfaced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our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disk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services</a:t>
              </a:r>
            </a:p>
            <a:p>
              <a:pPr lvl="1"/>
              <a:endParaRPr lang="fr-FR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Backup service: TSM (</a:t>
              </a:r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PB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199738" y="1196752"/>
            <a:ext cx="3968927" cy="2147946"/>
            <a:chOff x="4185087" y="764704"/>
            <a:chExt cx="4832900" cy="2808852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4185087" y="764704"/>
              <a:ext cx="4725656" cy="2448272"/>
            </a:xfrm>
            <a:prstGeom prst="roundRect">
              <a:avLst/>
            </a:prstGeom>
            <a:solidFill>
              <a:srgbClr val="02A0CA"/>
            </a:solidFill>
            <a:ln>
              <a:solidFill>
                <a:srgbClr val="02A0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283968" y="836712"/>
              <a:ext cx="4734019" cy="273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Oracle/STK SL8500 librairies: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40,000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slots (T10K, LTO4, LTO6)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Max 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capacity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320 PB 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T10KD tapes)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66 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tape drives</a:t>
              </a:r>
            </a:p>
            <a:p>
              <a:pPr lvl="1"/>
              <a:endParaRPr lang="fr-FR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IBM TS3500 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library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3500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slots (LTO6)</a:t>
              </a:r>
            </a:p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AutoShape 2" descr="imap://nief@simap.in2p3.fr:993/fetch%3EUID%3E/INBOX%3E52542?part=1.2&amp;type=image/jpeg&amp;filename=robo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4" y="698853"/>
            <a:ext cx="5004048" cy="3050700"/>
          </a:xfrm>
          <a:prstGeom prst="rect">
            <a:avLst/>
          </a:prstGeom>
        </p:spPr>
      </p:pic>
      <p:sp>
        <p:nvSpPr>
          <p:cNvPr id="15" name="Virage 14"/>
          <p:cNvSpPr/>
          <p:nvPr/>
        </p:nvSpPr>
        <p:spPr>
          <a:xfrm flipV="1">
            <a:off x="3930145" y="3428999"/>
            <a:ext cx="2391934" cy="500573"/>
          </a:xfrm>
          <a:prstGeom prst="bentArrow">
            <a:avLst>
              <a:gd name="adj1" fmla="val 25000"/>
              <a:gd name="adj2" fmla="val 30291"/>
              <a:gd name="adj3" fmla="val 25000"/>
              <a:gd name="adj4" fmla="val 43750"/>
            </a:avLst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492093" y="914876"/>
            <a:ext cx="1296144" cy="281875"/>
          </a:xfrm>
          <a:prstGeom prst="roundRect">
            <a:avLst/>
          </a:prstGeom>
          <a:solidFill>
            <a:srgbClr val="02A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940123" y="3929572"/>
            <a:ext cx="1296144" cy="28187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43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Stockage de données à des échelles plus grandes (10, 20 ans …) que la durée de vie de nos matériels (5-7 ans):</a:t>
            </a:r>
          </a:p>
          <a:p>
            <a:pPr lvl="1"/>
            <a:r>
              <a:rPr lang="fr-FR" dirty="0" smtClean="0"/>
              <a:t>Processus de migration continue des plateformes matérielles.</a:t>
            </a:r>
          </a:p>
          <a:p>
            <a:pPr lvl="1"/>
            <a:r>
              <a:rPr lang="fr-FR" dirty="0" smtClean="0"/>
              <a:t>Délicat.</a:t>
            </a:r>
          </a:p>
          <a:p>
            <a:pPr lvl="1"/>
            <a:r>
              <a:rPr lang="fr-FR" dirty="0" smtClean="0"/>
              <a:t>Explosion des volumétries: 100 Po atteint avant 2020.</a:t>
            </a:r>
          </a:p>
          <a:p>
            <a:r>
              <a:rPr lang="fr-FR" dirty="0" smtClean="0"/>
              <a:t>Évolution des technologies de stockage:</a:t>
            </a:r>
          </a:p>
          <a:p>
            <a:pPr lvl="1"/>
            <a:r>
              <a:rPr lang="fr-FR" dirty="0" smtClean="0"/>
              <a:t>Migration des données vers de nouveaux systèmes.</a:t>
            </a:r>
          </a:p>
          <a:p>
            <a:r>
              <a:rPr lang="fr-FR" dirty="0" smtClean="0"/>
              <a:t>Format des données très hétérogènes:</a:t>
            </a:r>
          </a:p>
          <a:p>
            <a:pPr lvl="1"/>
            <a:r>
              <a:rPr lang="fr-FR" dirty="0" smtClean="0"/>
              <a:t>Adaptation des solutions.</a:t>
            </a:r>
          </a:p>
          <a:p>
            <a:pPr lvl="1"/>
            <a:r>
              <a:rPr lang="fr-FR" dirty="0" smtClean="0"/>
              <a:t>Perte de maîtrise sur l’ensemble de la chaîne.</a:t>
            </a:r>
          </a:p>
          <a:p>
            <a:r>
              <a:rPr lang="fr-FR" dirty="0" smtClean="0"/>
              <a:t>Amélioration de la gestion du cycle de vie des données:</a:t>
            </a:r>
          </a:p>
          <a:p>
            <a:pPr lvl="1"/>
            <a:r>
              <a:rPr lang="fr-FR" dirty="0" smtClean="0"/>
              <a:t>Nettoyage des données.</a:t>
            </a:r>
          </a:p>
          <a:p>
            <a:pPr lvl="1"/>
            <a:r>
              <a:rPr lang="fr-FR" dirty="0" err="1" smtClean="0"/>
              <a:t>Turn</a:t>
            </a:r>
            <a:r>
              <a:rPr lang="fr-FR" dirty="0" smtClean="0"/>
              <a:t> over des équipes (thésards, </a:t>
            </a:r>
            <a:r>
              <a:rPr lang="fr-FR" dirty="0" err="1" smtClean="0"/>
              <a:t>postdocs</a:t>
            </a:r>
            <a:r>
              <a:rPr lang="fr-FR" dirty="0"/>
              <a:t> </a:t>
            </a:r>
            <a:r>
              <a:rPr lang="fr-FR" dirty="0" smtClean="0"/>
              <a:t>…).</a:t>
            </a:r>
          </a:p>
          <a:p>
            <a:pPr lvl="1"/>
            <a:r>
              <a:rPr lang="fr-FR" b="1" dirty="0" smtClean="0"/>
              <a:t>Quelles données conserver sur le long terme ?</a:t>
            </a:r>
          </a:p>
          <a:p>
            <a:pPr lvl="1"/>
            <a:r>
              <a:rPr lang="fr-FR" dirty="0" smtClean="0"/>
              <a:t>Suivi détaillé des données présentes au CC-IN2P3.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Quelques défis pour le stockage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9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2400" dirty="0" smtClean="0"/>
              <a:t>Pour </a:t>
            </a:r>
            <a:r>
              <a:rPr lang="fr-FR" sz="2400" dirty="0"/>
              <a:t>une gestion correcte des données, chaque projet </a:t>
            </a:r>
            <a:r>
              <a:rPr lang="fr-FR" sz="2400" dirty="0" smtClean="0"/>
              <a:t>devrait </a:t>
            </a:r>
            <a:r>
              <a:rPr lang="fr-FR" sz="2400" dirty="0"/>
              <a:t>définir un plan de gestion de données </a:t>
            </a:r>
            <a:br>
              <a:rPr lang="fr-FR" sz="2400" dirty="0"/>
            </a:br>
            <a:endParaRPr lang="fr-FR" sz="2400" dirty="0"/>
          </a:p>
          <a:p>
            <a:pPr marL="109728" indent="0">
              <a:buFont typeface="Wingdings" pitchFamily="2" charset="2"/>
              <a:buChar char="Ø"/>
            </a:pPr>
            <a:r>
              <a:rPr lang="fr-FR" sz="2400" dirty="0"/>
              <a:t> Le Data Management Plan (DMP) formalise la façon de gérer les données liées à un projet de recherche</a:t>
            </a:r>
          </a:p>
          <a:p>
            <a:pPr marL="365760" lvl="1" indent="0">
              <a:buFontTx/>
              <a:buChar char="-"/>
            </a:pPr>
            <a:r>
              <a:rPr lang="fr-FR" sz="2100" dirty="0"/>
              <a:t> </a:t>
            </a:r>
            <a:r>
              <a:rPr lang="fr-FR" sz="2000" dirty="0"/>
              <a:t>Description des données, des métadonnées et du format</a:t>
            </a:r>
          </a:p>
          <a:p>
            <a:pPr marL="365760" lvl="1" indent="0">
              <a:buFontTx/>
              <a:buChar char="-"/>
            </a:pPr>
            <a:r>
              <a:rPr lang="fr-FR" sz="2000" dirty="0"/>
              <a:t> Description du cycle de vie des données y compris après le projet</a:t>
            </a:r>
          </a:p>
          <a:p>
            <a:pPr marL="365760" lvl="1" indent="0">
              <a:buFontTx/>
              <a:buChar char="-"/>
            </a:pPr>
            <a:r>
              <a:rPr lang="fr-FR" sz="2000" dirty="0"/>
              <a:t> Détail de la politique associée aux données (accès, diffusion, confidentialité) </a:t>
            </a:r>
          </a:p>
          <a:p>
            <a:pPr marL="365760" lvl="1" indent="0">
              <a:buFontTx/>
              <a:buChar char="-"/>
            </a:pPr>
            <a:r>
              <a:rPr lang="fr-FR" sz="2000" dirty="0"/>
              <a:t> Aspects budgétaires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Qu’est-ce qu’un plan de gestion des données ? (DMP)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5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fr-FR" dirty="0" smtClean="0"/>
              <a:t>Plan de gestion des données par défaut au CC-IN2P3:</a:t>
            </a:r>
          </a:p>
          <a:p>
            <a:pPr marL="109728" indent="0">
              <a:buNone/>
            </a:pPr>
            <a:endParaRPr lang="fr-FR" dirty="0" smtClean="0"/>
          </a:p>
          <a:p>
            <a:pPr marL="109728" indent="0">
              <a:buNone/>
            </a:pPr>
            <a:r>
              <a:rPr lang="fr-FR" dirty="0" smtClean="0"/>
              <a:t>Qualités</a:t>
            </a:r>
            <a:endParaRPr lang="fr-FR" dirty="0"/>
          </a:p>
          <a:p>
            <a:pPr marL="365760" lvl="1" indent="0">
              <a:buFontTx/>
              <a:buChar char="-"/>
            </a:pPr>
            <a:r>
              <a:rPr lang="fr-FR" dirty="0"/>
              <a:t> Données accessibles en temps réel</a:t>
            </a:r>
          </a:p>
          <a:p>
            <a:pPr marL="365760" lvl="1" indent="0">
              <a:buFontTx/>
              <a:buChar char="-"/>
            </a:pPr>
            <a:r>
              <a:rPr lang="fr-FR" dirty="0"/>
              <a:t> Garantie de relire les données dans le futur sur des médias récents</a:t>
            </a:r>
          </a:p>
          <a:p>
            <a:pPr marL="365760" lvl="1" indent="0">
              <a:buFontTx/>
              <a:buChar char="-"/>
            </a:pPr>
            <a:r>
              <a:rPr lang="fr-FR" dirty="0"/>
              <a:t> Perte de temps minimale concernant la gestion des données</a:t>
            </a:r>
          </a:p>
          <a:p>
            <a:pPr marL="365760" lvl="1" indent="0">
              <a:buFontTx/>
              <a:buChar char="-"/>
            </a:pPr>
            <a:r>
              <a:rPr lang="fr-FR" dirty="0"/>
              <a:t> Gain de temps pour faire de la recherche et écrire des publications</a:t>
            </a:r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r>
              <a:rPr lang="fr-FR" dirty="0"/>
              <a:t> Faiblesses</a:t>
            </a:r>
          </a:p>
          <a:p>
            <a:pPr marL="365760" lvl="1" indent="0">
              <a:buFontTx/>
              <a:buChar char="-"/>
            </a:pPr>
            <a:r>
              <a:rPr lang="fr-FR" dirty="0"/>
              <a:t> Le CCIN2P3 ne connaît pas la criticité des données stockées</a:t>
            </a:r>
          </a:p>
          <a:p>
            <a:pPr marL="365760" lvl="1" indent="0">
              <a:buFontTx/>
              <a:buChar char="-"/>
            </a:pPr>
            <a:r>
              <a:rPr lang="fr-FR" dirty="0"/>
              <a:t> Données temporaires ou orphelines pas supprimées entièrement</a:t>
            </a:r>
          </a:p>
          <a:p>
            <a:pPr marL="365760" lvl="1" indent="0">
              <a:buFontTx/>
              <a:buChar char="-"/>
            </a:pPr>
            <a:r>
              <a:rPr lang="fr-FR" dirty="0"/>
              <a:t> Difficulté d’identification du propriétaire des données pour les projets terminés</a:t>
            </a:r>
          </a:p>
          <a:p>
            <a:pPr marL="365760" lvl="1" indent="0">
              <a:buFontTx/>
              <a:buChar char="-"/>
            </a:pPr>
            <a:r>
              <a:rPr lang="fr-FR" dirty="0"/>
              <a:t> Lourdeur de la migration des données</a:t>
            </a:r>
          </a:p>
          <a:p>
            <a:pPr marL="365760" lvl="1" indent="0">
              <a:buFontTx/>
              <a:buChar char="-"/>
            </a:pPr>
            <a:r>
              <a:rPr lang="fr-FR" dirty="0"/>
              <a:t> Pas de stockage au sens archivistique du terme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/>
              <a:t>Suivi des données au CC-IN2P3, </a:t>
            </a:r>
            <a:r>
              <a:rPr lang="fr-FR" dirty="0" err="1"/>
              <a:t>génèse</a:t>
            </a:r>
            <a:r>
              <a:rPr lang="fr-FR" dirty="0"/>
              <a:t> du plan de gestion des </a:t>
            </a:r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Journées Informatiques 2018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03-10-2018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9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_CCIN2P3_2014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8390</TotalTime>
  <Words>1329</Words>
  <Application>Microsoft Office PowerPoint</Application>
  <PresentationFormat>Affichage à l'écran (4:3)</PresentationFormat>
  <Paragraphs>251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Arial</vt:lpstr>
      <vt:lpstr>Arial Unicode MS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Thème Office</vt:lpstr>
      <vt:lpstr>template_CCIN2P3_2014</vt:lpstr>
      <vt:lpstr>Gestion des données au CC-IN2P3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Nief</dc:creator>
  <cp:lastModifiedBy>Jean-Yves NIEF</cp:lastModifiedBy>
  <cp:revision>69</cp:revision>
  <dcterms:created xsi:type="dcterms:W3CDTF">2017-10-11T12:29:33Z</dcterms:created>
  <dcterms:modified xsi:type="dcterms:W3CDTF">2018-10-02T08:03:54Z</dcterms:modified>
</cp:coreProperties>
</file>