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3" r:id="rId4"/>
    <p:sldId id="274" r:id="rId5"/>
    <p:sldId id="257" r:id="rId6"/>
    <p:sldId id="258" r:id="rId7"/>
    <p:sldId id="266" r:id="rId8"/>
    <p:sldId id="275" r:id="rId9"/>
    <p:sldId id="264" r:id="rId10"/>
    <p:sldId id="276" r:id="rId11"/>
    <p:sldId id="277" r:id="rId12"/>
    <p:sldId id="268" r:id="rId13"/>
    <p:sldId id="278" r:id="rId14"/>
    <p:sldId id="265" r:id="rId15"/>
    <p:sldId id="279" r:id="rId16"/>
    <p:sldId id="260" r:id="rId17"/>
    <p:sldId id="280" r:id="rId18"/>
    <p:sldId id="281" r:id="rId19"/>
    <p:sldId id="271" r:id="rId20"/>
    <p:sldId id="269" r:id="rId21"/>
    <p:sldId id="282" r:id="rId22"/>
    <p:sldId id="284" r:id="rId23"/>
    <p:sldId id="261" r:id="rId24"/>
    <p:sldId id="262" r:id="rId25"/>
    <p:sldId id="263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C208-9199-45CB-BD8F-E25973FF5525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0D85-90F9-404C-BBF0-37D6670DDCD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444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C208-9199-45CB-BD8F-E25973FF5525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0D85-90F9-404C-BBF0-37D6670DDCD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362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C208-9199-45CB-BD8F-E25973FF5525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0D85-90F9-404C-BBF0-37D6670DDCD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316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C208-9199-45CB-BD8F-E25973FF5525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0D85-90F9-404C-BBF0-37D6670DDCD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634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C208-9199-45CB-BD8F-E25973FF5525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0D85-90F9-404C-BBF0-37D6670DDCD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070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C208-9199-45CB-BD8F-E25973FF5525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0D85-90F9-404C-BBF0-37D6670DDCD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262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C208-9199-45CB-BD8F-E25973FF5525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0D85-90F9-404C-BBF0-37D6670DDCD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590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C208-9199-45CB-BD8F-E25973FF5525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0D85-90F9-404C-BBF0-37D6670DDCD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755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C208-9199-45CB-BD8F-E25973FF5525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0D85-90F9-404C-BBF0-37D6670DDCD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529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C208-9199-45CB-BD8F-E25973FF5525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0D85-90F9-404C-BBF0-37D6670DDCD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22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C208-9199-45CB-BD8F-E25973FF5525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0D85-90F9-404C-BBF0-37D6670DDCD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393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DC208-9199-45CB-BD8F-E25973FF5525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80D85-90F9-404C-BBF0-37D6670DDCD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729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mg.clipartfest.com/417485ac342f539b132e4237aced090b_cartoon-shocked-bald-man-with-bald-man-with-beard-clipart_1300-1300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68" t="6951" r="29582" b="5954"/>
          <a:stretch/>
        </p:blipFill>
        <p:spPr bwMode="auto">
          <a:xfrm>
            <a:off x="0" y="0"/>
            <a:ext cx="3275856" cy="6950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Bulle ronde 2"/>
          <p:cNvSpPr/>
          <p:nvPr/>
        </p:nvSpPr>
        <p:spPr>
          <a:xfrm>
            <a:off x="3563888" y="188640"/>
            <a:ext cx="5472608" cy="3024336"/>
          </a:xfrm>
          <a:prstGeom prst="wedgeEllipseCallout">
            <a:avLst>
              <a:gd name="adj1" fmla="val -77405"/>
              <a:gd name="adj2" fmla="val 30589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428646" y="1124744"/>
            <a:ext cx="3743091" cy="1470025"/>
          </a:xfrm>
        </p:spPr>
        <p:txBody>
          <a:bodyPr>
            <a:noAutofit/>
          </a:bodyPr>
          <a:lstStyle/>
          <a:p>
            <a:r>
              <a:rPr lang="fr-FR" sz="4800" b="1" dirty="0" smtClean="0"/>
              <a:t>Are </a:t>
            </a:r>
            <a:r>
              <a:rPr lang="fr-FR" sz="4800" b="1" dirty="0" err="1" smtClean="0"/>
              <a:t>you</a:t>
            </a:r>
            <a:r>
              <a:rPr lang="fr-FR" sz="4800" b="1" dirty="0" smtClean="0"/>
              <a:t> </a:t>
            </a:r>
            <a:r>
              <a:rPr lang="fr-FR" sz="4800" b="1" dirty="0" err="1" smtClean="0"/>
              <a:t>ready</a:t>
            </a:r>
            <a:r>
              <a:rPr lang="fr-FR" sz="4800" b="1" dirty="0" smtClean="0"/>
              <a:t> to </a:t>
            </a:r>
            <a:r>
              <a:rPr lang="fr-FR" sz="4800" b="1" dirty="0" err="1" smtClean="0"/>
              <a:t>speak</a:t>
            </a:r>
            <a:r>
              <a:rPr lang="fr-FR" sz="4800" b="1" dirty="0" smtClean="0"/>
              <a:t> English?</a:t>
            </a:r>
            <a:endParaRPr lang="en-US" sz="4800" b="1" dirty="0"/>
          </a:p>
        </p:txBody>
      </p:sp>
      <p:sp>
        <p:nvSpPr>
          <p:cNvPr id="5" name="Bulle ronde 4"/>
          <p:cNvSpPr/>
          <p:nvPr/>
        </p:nvSpPr>
        <p:spPr>
          <a:xfrm>
            <a:off x="5292080" y="4725144"/>
            <a:ext cx="3024336" cy="1368152"/>
          </a:xfrm>
          <a:prstGeom prst="wedgeEllipseCallout">
            <a:avLst>
              <a:gd name="adj1" fmla="val 40000"/>
              <a:gd name="adj2" fmla="val 96556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436427" y="4674206"/>
            <a:ext cx="2735641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/>
              <a:t>No</a:t>
            </a:r>
            <a:r>
              <a:rPr lang="fr-FR" sz="3200" b="1" dirty="0"/>
              <a:t>!</a:t>
            </a:r>
            <a:r>
              <a:rPr lang="fr-FR" sz="3200" b="1" dirty="0" smtClean="0"/>
              <a:t> Mercy! Mercy!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53916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199926" y="2780928"/>
            <a:ext cx="274414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600" dirty="0" err="1" smtClean="0"/>
              <a:t>Higgs</a:t>
            </a:r>
            <a:r>
              <a:rPr lang="fr-FR" sz="3600" dirty="0" smtClean="0"/>
              <a:t> boson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600" dirty="0" smtClean="0"/>
              <a:t>Upsilon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600" dirty="0" smtClean="0"/>
              <a:t>J/Psi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600" dirty="0" smtClean="0"/>
              <a:t>Z’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600" dirty="0" smtClean="0"/>
              <a:t>Graviton</a:t>
            </a:r>
            <a:endParaRPr lang="en-US" sz="3600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1800808" y="812800"/>
            <a:ext cx="554238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rgbClr val="0070C0"/>
                </a:solidFill>
              </a:rPr>
              <a:t>Can </a:t>
            </a:r>
            <a:r>
              <a:rPr lang="fr-FR" b="1" dirty="0" err="1" smtClean="0">
                <a:solidFill>
                  <a:srgbClr val="0070C0"/>
                </a:solidFill>
              </a:rPr>
              <a:t>you</a:t>
            </a:r>
            <a:r>
              <a:rPr lang="fr-FR" b="1" dirty="0" smtClean="0">
                <a:solidFill>
                  <a:srgbClr val="0070C0"/>
                </a:solidFill>
              </a:rPr>
              <a:t> </a:t>
            </a:r>
            <a:r>
              <a:rPr lang="fr-FR" b="1" dirty="0" err="1" smtClean="0">
                <a:solidFill>
                  <a:srgbClr val="0070C0"/>
                </a:solidFill>
              </a:rPr>
              <a:t>pronounce</a:t>
            </a:r>
            <a:r>
              <a:rPr lang="fr-FR" b="1" dirty="0" smtClean="0">
                <a:solidFill>
                  <a:srgbClr val="0070C0"/>
                </a:solidFill>
              </a:rPr>
              <a:t> </a:t>
            </a:r>
            <a:r>
              <a:rPr lang="fr-FR" b="1" dirty="0" smtClean="0">
                <a:solidFill>
                  <a:srgbClr val="0070C0"/>
                </a:solidFill>
              </a:rPr>
              <a:t>the </a:t>
            </a:r>
            <a:r>
              <a:rPr lang="fr-FR" b="1" dirty="0" err="1" smtClean="0">
                <a:solidFill>
                  <a:srgbClr val="0070C0"/>
                </a:solidFill>
              </a:rPr>
              <a:t>name</a:t>
            </a:r>
            <a:r>
              <a:rPr lang="fr-FR" b="1" dirty="0" smtClean="0">
                <a:solidFill>
                  <a:srgbClr val="0070C0"/>
                </a:solidFill>
              </a:rPr>
              <a:t> of </a:t>
            </a:r>
            <a:r>
              <a:rPr lang="fr-FR" b="1" dirty="0" err="1" smtClean="0">
                <a:solidFill>
                  <a:srgbClr val="0070C0"/>
                </a:solidFill>
              </a:rPr>
              <a:t>these</a:t>
            </a:r>
            <a:r>
              <a:rPr lang="fr-FR" b="1" dirty="0" smtClean="0">
                <a:solidFill>
                  <a:srgbClr val="0070C0"/>
                </a:solidFill>
              </a:rPr>
              <a:t> </a:t>
            </a:r>
            <a:r>
              <a:rPr lang="fr-FR" b="1" dirty="0" err="1" smtClean="0">
                <a:solidFill>
                  <a:srgbClr val="0070C0"/>
                </a:solidFill>
              </a:rPr>
              <a:t>particles</a:t>
            </a:r>
            <a:r>
              <a:rPr lang="fr-FR" b="1" dirty="0" smtClean="0">
                <a:solidFill>
                  <a:srgbClr val="0070C0"/>
                </a:solidFill>
              </a:rPr>
              <a:t>?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4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mg.clipartfest.com/417485ac342f539b132e4237aced090b_cartoon-shocked-bald-man-with-bald-man-with-beard-clipart_1300-1300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68" t="6951" r="29582" b="5954"/>
          <a:stretch/>
        </p:blipFill>
        <p:spPr bwMode="auto">
          <a:xfrm>
            <a:off x="0" y="0"/>
            <a:ext cx="3275856" cy="6950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Bulle ronde 2"/>
          <p:cNvSpPr/>
          <p:nvPr/>
        </p:nvSpPr>
        <p:spPr>
          <a:xfrm>
            <a:off x="3563888" y="188640"/>
            <a:ext cx="5472608" cy="3024336"/>
          </a:xfrm>
          <a:prstGeom prst="wedgeEllipseCallout">
            <a:avLst>
              <a:gd name="adj1" fmla="val -77405"/>
              <a:gd name="adj2" fmla="val 30589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68275" y="965795"/>
            <a:ext cx="4536173" cy="1470025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Do you like multiple choice questions?</a:t>
            </a:r>
            <a:endParaRPr lang="en-US" sz="4800" b="1" dirty="0"/>
          </a:p>
        </p:txBody>
      </p:sp>
      <p:sp>
        <p:nvSpPr>
          <p:cNvPr id="5" name="Bulle ronde 4"/>
          <p:cNvSpPr/>
          <p:nvPr/>
        </p:nvSpPr>
        <p:spPr>
          <a:xfrm>
            <a:off x="5292080" y="4725144"/>
            <a:ext cx="3024336" cy="1368152"/>
          </a:xfrm>
          <a:prstGeom prst="wedgeEllipseCallout">
            <a:avLst>
              <a:gd name="adj1" fmla="val 40000"/>
              <a:gd name="adj2" fmla="val 96556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436427" y="4674206"/>
            <a:ext cx="2735641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/>
              <a:t>Damned!!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18456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827584" y="812800"/>
            <a:ext cx="763284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rgbClr val="0070C0"/>
                </a:solidFill>
              </a:rPr>
              <a:t>The proton </a:t>
            </a:r>
            <a:r>
              <a:rPr lang="fr-FR" b="1" dirty="0" err="1">
                <a:solidFill>
                  <a:srgbClr val="0070C0"/>
                </a:solidFill>
              </a:rPr>
              <a:t>beams</a:t>
            </a:r>
            <a:r>
              <a:rPr lang="fr-FR" b="1" dirty="0">
                <a:solidFill>
                  <a:srgbClr val="0070C0"/>
                </a:solidFill>
              </a:rPr>
              <a:t> …….. in the center of the ATLAS detector.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940067" y="3212976"/>
            <a:ext cx="198002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3600" dirty="0" smtClean="0"/>
              <a:t> Crash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3600" dirty="0" smtClean="0"/>
              <a:t> </a:t>
            </a:r>
            <a:r>
              <a:rPr lang="fr-FR" sz="3600" dirty="0" err="1" smtClean="0"/>
              <a:t>Collide</a:t>
            </a:r>
            <a:endParaRPr lang="fr-FR" sz="3600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3600" dirty="0" smtClean="0"/>
              <a:t> </a:t>
            </a:r>
            <a:r>
              <a:rPr lang="fr-FR" sz="3600" dirty="0" err="1" smtClean="0"/>
              <a:t>Merge</a:t>
            </a:r>
            <a:endParaRPr lang="fr-FR" sz="3600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3600" dirty="0" smtClean="0"/>
              <a:t> </a:t>
            </a:r>
            <a:r>
              <a:rPr lang="fr-FR" sz="3600" dirty="0" err="1" smtClean="0"/>
              <a:t>Kiss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0273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827584" y="812800"/>
            <a:ext cx="763284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rgbClr val="0070C0"/>
                </a:solidFill>
              </a:rPr>
              <a:t>The proton </a:t>
            </a:r>
            <a:r>
              <a:rPr lang="fr-FR" b="1" dirty="0" err="1">
                <a:solidFill>
                  <a:srgbClr val="0070C0"/>
                </a:solidFill>
              </a:rPr>
              <a:t>beams</a:t>
            </a:r>
            <a:r>
              <a:rPr lang="fr-FR" b="1" dirty="0">
                <a:solidFill>
                  <a:srgbClr val="0070C0"/>
                </a:solidFill>
              </a:rPr>
              <a:t> …….. in the center of the ATLAS detector.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940067" y="3212976"/>
            <a:ext cx="204094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3600" dirty="0" smtClean="0"/>
              <a:t> Crash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fr-FR" sz="3600" dirty="0" err="1" smtClean="0">
                <a:solidFill>
                  <a:schemeClr val="accent3">
                    <a:lumMod val="75000"/>
                  </a:schemeClr>
                </a:solidFill>
              </a:rPr>
              <a:t>Collide</a:t>
            </a:r>
            <a:endParaRPr lang="fr-FR" sz="36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3600" dirty="0" smtClean="0"/>
              <a:t> </a:t>
            </a:r>
            <a:r>
              <a:rPr lang="fr-FR" sz="3600" dirty="0" err="1" smtClean="0"/>
              <a:t>Merge</a:t>
            </a:r>
            <a:endParaRPr lang="fr-FR" sz="3600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3600" dirty="0" smtClean="0"/>
              <a:t> </a:t>
            </a:r>
            <a:r>
              <a:rPr lang="fr-FR" sz="3600" dirty="0" err="1" smtClean="0"/>
              <a:t>Kiss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2220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575556" y="812800"/>
            <a:ext cx="799288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rgbClr val="0070C0"/>
                </a:solidFill>
              </a:rPr>
              <a:t>The Z boson …….. </a:t>
            </a:r>
            <a:r>
              <a:rPr lang="fr-FR" b="1" dirty="0" err="1">
                <a:solidFill>
                  <a:srgbClr val="0070C0"/>
                </a:solidFill>
              </a:rPr>
              <a:t>into</a:t>
            </a:r>
            <a:r>
              <a:rPr lang="fr-FR" b="1" dirty="0">
                <a:solidFill>
                  <a:srgbClr val="0070C0"/>
                </a:solidFill>
              </a:rPr>
              <a:t> 2 leptons.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490069" y="2996952"/>
            <a:ext cx="216386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sz="3600" dirty="0" err="1"/>
              <a:t>Merges</a:t>
            </a:r>
            <a:endParaRPr lang="fr-FR" sz="3600" dirty="0"/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sz="3600" dirty="0" err="1"/>
              <a:t>Splits</a:t>
            </a:r>
            <a:endParaRPr lang="fr-FR" sz="3600" dirty="0"/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sz="3600" dirty="0"/>
              <a:t>Breaks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sz="3600" dirty="0" err="1"/>
              <a:t>Decays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321069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575556" y="812800"/>
            <a:ext cx="799288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rgbClr val="0070C0"/>
                </a:solidFill>
              </a:rPr>
              <a:t>The Z boson …….. </a:t>
            </a:r>
            <a:r>
              <a:rPr lang="fr-FR" b="1" dirty="0" err="1">
                <a:solidFill>
                  <a:srgbClr val="0070C0"/>
                </a:solidFill>
              </a:rPr>
              <a:t>into</a:t>
            </a:r>
            <a:r>
              <a:rPr lang="fr-FR" b="1" dirty="0">
                <a:solidFill>
                  <a:srgbClr val="0070C0"/>
                </a:solidFill>
              </a:rPr>
              <a:t> 2 leptons.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490069" y="2996952"/>
            <a:ext cx="216386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sz="3600" dirty="0" err="1"/>
              <a:t>Merges</a:t>
            </a:r>
            <a:endParaRPr lang="fr-FR" sz="3600" dirty="0"/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sz="3600" dirty="0" err="1"/>
              <a:t>Splits</a:t>
            </a:r>
            <a:endParaRPr lang="fr-FR" sz="3600" dirty="0"/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sz="3600" dirty="0"/>
              <a:t>Breaks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fr-FR" sz="3600" dirty="0" err="1">
                <a:solidFill>
                  <a:schemeClr val="accent3">
                    <a:lumMod val="75000"/>
                  </a:schemeClr>
                </a:solidFill>
              </a:rPr>
              <a:t>Decays</a:t>
            </a:r>
            <a:endParaRPr lang="fr-FR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37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339752" y="812800"/>
            <a:ext cx="482453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err="1">
                <a:solidFill>
                  <a:srgbClr val="0070C0"/>
                </a:solidFill>
              </a:rPr>
              <a:t>What</a:t>
            </a:r>
            <a:r>
              <a:rPr lang="fr-FR" b="1" dirty="0">
                <a:solidFill>
                  <a:srgbClr val="0070C0"/>
                </a:solidFill>
              </a:rPr>
              <a:t> </a:t>
            </a:r>
            <a:r>
              <a:rPr lang="fr-FR" b="1" dirty="0" err="1">
                <a:solidFill>
                  <a:srgbClr val="0070C0"/>
                </a:solidFill>
              </a:rPr>
              <a:t>is</a:t>
            </a:r>
            <a:r>
              <a:rPr lang="fr-FR" b="1" dirty="0">
                <a:solidFill>
                  <a:srgbClr val="0070C0"/>
                </a:solidFill>
              </a:rPr>
              <a:t> the mass of the </a:t>
            </a:r>
            <a:r>
              <a:rPr lang="fr-FR" b="1" dirty="0" err="1">
                <a:solidFill>
                  <a:srgbClr val="0070C0"/>
                </a:solidFill>
              </a:rPr>
              <a:t>Higgs</a:t>
            </a:r>
            <a:r>
              <a:rPr lang="fr-FR" b="1" dirty="0">
                <a:solidFill>
                  <a:srgbClr val="0070C0"/>
                </a:solidFill>
              </a:rPr>
              <a:t> boson?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490069" y="2996952"/>
            <a:ext cx="235032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sz="3600" dirty="0" smtClean="0"/>
              <a:t>125 </a:t>
            </a:r>
            <a:r>
              <a:rPr lang="fr-FR" sz="3600" dirty="0" err="1" smtClean="0"/>
              <a:t>GeV</a:t>
            </a:r>
            <a:endParaRPr lang="fr-FR" sz="3600" dirty="0"/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sz="3600" dirty="0" smtClean="0"/>
              <a:t>91 </a:t>
            </a:r>
            <a:r>
              <a:rPr lang="fr-FR" sz="3600" dirty="0" err="1" smtClean="0"/>
              <a:t>GeV</a:t>
            </a:r>
            <a:endParaRPr lang="fr-FR" sz="3600" dirty="0"/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sz="3600" dirty="0" smtClean="0"/>
              <a:t>14 </a:t>
            </a:r>
            <a:r>
              <a:rPr lang="fr-FR" sz="3600" dirty="0" err="1" smtClean="0"/>
              <a:t>TeV</a:t>
            </a:r>
            <a:endParaRPr lang="fr-FR" sz="3600" dirty="0"/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sz="3600" dirty="0" smtClean="0"/>
              <a:t>511 </a:t>
            </a:r>
            <a:r>
              <a:rPr lang="fr-FR" sz="3600" dirty="0" err="1" smtClean="0"/>
              <a:t>keV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369746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339752" y="812800"/>
            <a:ext cx="482453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err="1">
                <a:solidFill>
                  <a:srgbClr val="0070C0"/>
                </a:solidFill>
              </a:rPr>
              <a:t>What</a:t>
            </a:r>
            <a:r>
              <a:rPr lang="fr-FR" b="1" dirty="0">
                <a:solidFill>
                  <a:srgbClr val="0070C0"/>
                </a:solidFill>
              </a:rPr>
              <a:t> </a:t>
            </a:r>
            <a:r>
              <a:rPr lang="fr-FR" b="1" dirty="0" err="1">
                <a:solidFill>
                  <a:srgbClr val="0070C0"/>
                </a:solidFill>
              </a:rPr>
              <a:t>is</a:t>
            </a:r>
            <a:r>
              <a:rPr lang="fr-FR" b="1" dirty="0">
                <a:solidFill>
                  <a:srgbClr val="0070C0"/>
                </a:solidFill>
              </a:rPr>
              <a:t> the mass of the </a:t>
            </a:r>
            <a:r>
              <a:rPr lang="fr-FR" b="1" dirty="0" err="1">
                <a:solidFill>
                  <a:srgbClr val="0070C0"/>
                </a:solidFill>
              </a:rPr>
              <a:t>Higgs</a:t>
            </a:r>
            <a:r>
              <a:rPr lang="fr-FR" b="1" dirty="0">
                <a:solidFill>
                  <a:srgbClr val="0070C0"/>
                </a:solidFill>
              </a:rPr>
              <a:t> boson?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490069" y="2996952"/>
            <a:ext cx="235032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fr-FR" sz="3600" dirty="0">
                <a:solidFill>
                  <a:schemeClr val="accent3">
                    <a:lumMod val="75000"/>
                  </a:schemeClr>
                </a:solidFill>
              </a:rPr>
              <a:t>125 </a:t>
            </a:r>
            <a:r>
              <a:rPr lang="fr-FR" sz="3600" dirty="0" err="1">
                <a:solidFill>
                  <a:schemeClr val="accent3">
                    <a:lumMod val="75000"/>
                  </a:schemeClr>
                </a:solidFill>
              </a:rPr>
              <a:t>GeV</a:t>
            </a:r>
            <a:endParaRPr lang="fr-FR" sz="3600" dirty="0">
              <a:solidFill>
                <a:schemeClr val="accent3">
                  <a:lumMod val="75000"/>
                </a:schemeClr>
              </a:solidFill>
            </a:endParaRP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sz="3600" dirty="0" smtClean="0"/>
              <a:t>91 </a:t>
            </a:r>
            <a:r>
              <a:rPr lang="fr-FR" sz="3600" dirty="0" err="1" smtClean="0"/>
              <a:t>GeV</a:t>
            </a:r>
            <a:endParaRPr lang="fr-FR" sz="3600" dirty="0"/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sz="3600" dirty="0" smtClean="0"/>
              <a:t>14 </a:t>
            </a:r>
            <a:r>
              <a:rPr lang="fr-FR" sz="3600" dirty="0" err="1" smtClean="0"/>
              <a:t>TeV</a:t>
            </a:r>
            <a:endParaRPr lang="fr-FR" sz="3600" dirty="0"/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sz="3600" dirty="0" smtClean="0"/>
              <a:t>511 </a:t>
            </a:r>
            <a:r>
              <a:rPr lang="fr-FR" sz="3600" dirty="0" err="1" smtClean="0"/>
              <a:t>keV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67718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1259632" y="812800"/>
            <a:ext cx="662473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4400" b="1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There </a:t>
            </a:r>
            <a:r>
              <a:rPr lang="fr-FR" dirty="0" err="1"/>
              <a:t>is</a:t>
            </a:r>
            <a:r>
              <a:rPr lang="fr-FR" dirty="0"/>
              <a:t> a …….. at 1000 </a:t>
            </a:r>
            <a:r>
              <a:rPr lang="fr-FR" dirty="0" err="1"/>
              <a:t>GeV</a:t>
            </a:r>
            <a:r>
              <a:rPr lang="fr-FR" dirty="0"/>
              <a:t> in </a:t>
            </a:r>
            <a:r>
              <a:rPr lang="fr-FR" dirty="0" smtClean="0"/>
              <a:t>the </a:t>
            </a:r>
            <a:r>
              <a:rPr lang="fr-FR" dirty="0"/>
              <a:t>plot.</a:t>
            </a:r>
            <a:endParaRPr lang="en-US" dirty="0"/>
          </a:p>
        </p:txBody>
      </p:sp>
      <p:cxnSp>
        <p:nvCxnSpPr>
          <p:cNvPr id="3" name="Connecteur droit avec flèche 2"/>
          <p:cNvCxnSpPr/>
          <p:nvPr/>
        </p:nvCxnSpPr>
        <p:spPr>
          <a:xfrm>
            <a:off x="1115616" y="2492896"/>
            <a:ext cx="0" cy="324036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>
            <a:off x="1115616" y="5733256"/>
            <a:ext cx="38884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rme libre 6"/>
          <p:cNvSpPr/>
          <p:nvPr/>
        </p:nvSpPr>
        <p:spPr>
          <a:xfrm>
            <a:off x="1258784" y="3348361"/>
            <a:ext cx="3669476" cy="2274975"/>
          </a:xfrm>
          <a:custGeom>
            <a:avLst/>
            <a:gdLst>
              <a:gd name="connsiteX0" fmla="*/ 0 w 3669476"/>
              <a:gd name="connsiteY0" fmla="*/ 2197415 h 2334182"/>
              <a:gd name="connsiteX1" fmla="*/ 1733798 w 3669476"/>
              <a:gd name="connsiteY1" fmla="*/ 2185539 h 2334182"/>
              <a:gd name="connsiteX2" fmla="*/ 2054432 w 3669476"/>
              <a:gd name="connsiteY2" fmla="*/ 1876781 h 2334182"/>
              <a:gd name="connsiteX3" fmla="*/ 2268187 w 3669476"/>
              <a:gd name="connsiteY3" fmla="*/ 480 h 2334182"/>
              <a:gd name="connsiteX4" fmla="*/ 2458193 w 3669476"/>
              <a:gd name="connsiteY4" fmla="*/ 2066786 h 2334182"/>
              <a:gd name="connsiteX5" fmla="*/ 3669476 w 3669476"/>
              <a:gd name="connsiteY5" fmla="*/ 2244916 h 2334182"/>
              <a:gd name="connsiteX0" fmla="*/ 0 w 3669476"/>
              <a:gd name="connsiteY0" fmla="*/ 2197415 h 2323444"/>
              <a:gd name="connsiteX1" fmla="*/ 1733798 w 3669476"/>
              <a:gd name="connsiteY1" fmla="*/ 2185539 h 2323444"/>
              <a:gd name="connsiteX2" fmla="*/ 2054432 w 3669476"/>
              <a:gd name="connsiteY2" fmla="*/ 1876781 h 2323444"/>
              <a:gd name="connsiteX3" fmla="*/ 2268187 w 3669476"/>
              <a:gd name="connsiteY3" fmla="*/ 480 h 2323444"/>
              <a:gd name="connsiteX4" fmla="*/ 2458193 w 3669476"/>
              <a:gd name="connsiteY4" fmla="*/ 2066786 h 2323444"/>
              <a:gd name="connsiteX5" fmla="*/ 3669476 w 3669476"/>
              <a:gd name="connsiteY5" fmla="*/ 2244916 h 2323444"/>
              <a:gd name="connsiteX0" fmla="*/ 0 w 3669476"/>
              <a:gd name="connsiteY0" fmla="*/ 2197415 h 2274975"/>
              <a:gd name="connsiteX1" fmla="*/ 1733798 w 3669476"/>
              <a:gd name="connsiteY1" fmla="*/ 2185539 h 2274975"/>
              <a:gd name="connsiteX2" fmla="*/ 2054432 w 3669476"/>
              <a:gd name="connsiteY2" fmla="*/ 1876781 h 2274975"/>
              <a:gd name="connsiteX3" fmla="*/ 2268187 w 3669476"/>
              <a:gd name="connsiteY3" fmla="*/ 480 h 2274975"/>
              <a:gd name="connsiteX4" fmla="*/ 2458193 w 3669476"/>
              <a:gd name="connsiteY4" fmla="*/ 2066786 h 2274975"/>
              <a:gd name="connsiteX5" fmla="*/ 3669476 w 3669476"/>
              <a:gd name="connsiteY5" fmla="*/ 2244916 h 2274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9476" h="2274975">
                <a:moveTo>
                  <a:pt x="0" y="2197415"/>
                </a:moveTo>
                <a:cubicBezTo>
                  <a:pt x="695696" y="2218196"/>
                  <a:pt x="1391393" y="2238978"/>
                  <a:pt x="1733798" y="2185539"/>
                </a:cubicBezTo>
                <a:cubicBezTo>
                  <a:pt x="2076203" y="2132100"/>
                  <a:pt x="1965367" y="2240957"/>
                  <a:pt x="2054432" y="1876781"/>
                </a:cubicBezTo>
                <a:cubicBezTo>
                  <a:pt x="2143497" y="1512605"/>
                  <a:pt x="2200894" y="-31187"/>
                  <a:pt x="2268187" y="480"/>
                </a:cubicBezTo>
                <a:cubicBezTo>
                  <a:pt x="2335480" y="32147"/>
                  <a:pt x="2224646" y="1953970"/>
                  <a:pt x="2458193" y="2066786"/>
                </a:cubicBezTo>
                <a:cubicBezTo>
                  <a:pt x="2691740" y="2179602"/>
                  <a:pt x="3180608" y="2342887"/>
                  <a:pt x="3669476" y="224491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Connecteur droit 8"/>
          <p:cNvCxnSpPr/>
          <p:nvPr/>
        </p:nvCxnSpPr>
        <p:spPr>
          <a:xfrm>
            <a:off x="3491880" y="5623336"/>
            <a:ext cx="0" cy="2539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2942691" y="592769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1000 </a:t>
            </a:r>
            <a:r>
              <a:rPr lang="fr-FR" dirty="0" err="1" smtClean="0"/>
              <a:t>GeV</a:t>
            </a:r>
            <a:endParaRPr lang="en-US" dirty="0"/>
          </a:p>
        </p:txBody>
      </p:sp>
      <p:sp>
        <p:nvSpPr>
          <p:cNvPr id="11" name="ZoneTexte 10"/>
          <p:cNvSpPr txBox="1"/>
          <p:nvPr/>
        </p:nvSpPr>
        <p:spPr>
          <a:xfrm>
            <a:off x="5004048" y="554859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</a:t>
            </a:r>
            <a:endParaRPr lang="en-US" dirty="0"/>
          </a:p>
        </p:txBody>
      </p:sp>
      <p:sp>
        <p:nvSpPr>
          <p:cNvPr id="12" name="ZoneTexte 11"/>
          <p:cNvSpPr txBox="1"/>
          <p:nvPr/>
        </p:nvSpPr>
        <p:spPr>
          <a:xfrm>
            <a:off x="5840392" y="2958914"/>
            <a:ext cx="188545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sz="3600" dirty="0" err="1" smtClean="0"/>
              <a:t>bump</a:t>
            </a:r>
            <a:endParaRPr lang="fr-FR" sz="3600" dirty="0"/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sz="3600" dirty="0" err="1" smtClean="0"/>
              <a:t>cliff</a:t>
            </a:r>
            <a:endParaRPr lang="fr-FR" sz="3600" dirty="0"/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sz="3600" dirty="0" err="1" smtClean="0"/>
              <a:t>peak</a:t>
            </a:r>
            <a:endParaRPr lang="fr-FR" sz="3600" dirty="0"/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sz="3600" dirty="0" smtClean="0"/>
              <a:t>Smurf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sz="3600" smtClean="0"/>
              <a:t>Jul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86234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1259632" y="812800"/>
            <a:ext cx="662473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4400" b="1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There </a:t>
            </a:r>
            <a:r>
              <a:rPr lang="fr-FR" dirty="0" err="1"/>
              <a:t>is</a:t>
            </a:r>
            <a:r>
              <a:rPr lang="fr-FR" dirty="0"/>
              <a:t> a …….. at 1000 </a:t>
            </a:r>
            <a:r>
              <a:rPr lang="fr-FR" dirty="0" err="1"/>
              <a:t>GeV</a:t>
            </a:r>
            <a:r>
              <a:rPr lang="fr-FR" dirty="0"/>
              <a:t> in </a:t>
            </a:r>
            <a:r>
              <a:rPr lang="fr-FR" dirty="0" smtClean="0"/>
              <a:t>the </a:t>
            </a:r>
            <a:r>
              <a:rPr lang="fr-FR" dirty="0"/>
              <a:t>plot.</a:t>
            </a:r>
            <a:endParaRPr lang="en-US" dirty="0"/>
          </a:p>
        </p:txBody>
      </p:sp>
      <p:cxnSp>
        <p:nvCxnSpPr>
          <p:cNvPr id="3" name="Connecteur droit avec flèche 2"/>
          <p:cNvCxnSpPr/>
          <p:nvPr/>
        </p:nvCxnSpPr>
        <p:spPr>
          <a:xfrm>
            <a:off x="1115616" y="2492896"/>
            <a:ext cx="0" cy="324036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>
            <a:off x="1115616" y="5733256"/>
            <a:ext cx="38884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rme libre 6"/>
          <p:cNvSpPr/>
          <p:nvPr/>
        </p:nvSpPr>
        <p:spPr>
          <a:xfrm>
            <a:off x="1258784" y="3348361"/>
            <a:ext cx="3669476" cy="2274975"/>
          </a:xfrm>
          <a:custGeom>
            <a:avLst/>
            <a:gdLst>
              <a:gd name="connsiteX0" fmla="*/ 0 w 3669476"/>
              <a:gd name="connsiteY0" fmla="*/ 2197415 h 2334182"/>
              <a:gd name="connsiteX1" fmla="*/ 1733798 w 3669476"/>
              <a:gd name="connsiteY1" fmla="*/ 2185539 h 2334182"/>
              <a:gd name="connsiteX2" fmla="*/ 2054432 w 3669476"/>
              <a:gd name="connsiteY2" fmla="*/ 1876781 h 2334182"/>
              <a:gd name="connsiteX3" fmla="*/ 2268187 w 3669476"/>
              <a:gd name="connsiteY3" fmla="*/ 480 h 2334182"/>
              <a:gd name="connsiteX4" fmla="*/ 2458193 w 3669476"/>
              <a:gd name="connsiteY4" fmla="*/ 2066786 h 2334182"/>
              <a:gd name="connsiteX5" fmla="*/ 3669476 w 3669476"/>
              <a:gd name="connsiteY5" fmla="*/ 2244916 h 2334182"/>
              <a:gd name="connsiteX0" fmla="*/ 0 w 3669476"/>
              <a:gd name="connsiteY0" fmla="*/ 2197415 h 2323444"/>
              <a:gd name="connsiteX1" fmla="*/ 1733798 w 3669476"/>
              <a:gd name="connsiteY1" fmla="*/ 2185539 h 2323444"/>
              <a:gd name="connsiteX2" fmla="*/ 2054432 w 3669476"/>
              <a:gd name="connsiteY2" fmla="*/ 1876781 h 2323444"/>
              <a:gd name="connsiteX3" fmla="*/ 2268187 w 3669476"/>
              <a:gd name="connsiteY3" fmla="*/ 480 h 2323444"/>
              <a:gd name="connsiteX4" fmla="*/ 2458193 w 3669476"/>
              <a:gd name="connsiteY4" fmla="*/ 2066786 h 2323444"/>
              <a:gd name="connsiteX5" fmla="*/ 3669476 w 3669476"/>
              <a:gd name="connsiteY5" fmla="*/ 2244916 h 2323444"/>
              <a:gd name="connsiteX0" fmla="*/ 0 w 3669476"/>
              <a:gd name="connsiteY0" fmla="*/ 2197415 h 2274975"/>
              <a:gd name="connsiteX1" fmla="*/ 1733798 w 3669476"/>
              <a:gd name="connsiteY1" fmla="*/ 2185539 h 2274975"/>
              <a:gd name="connsiteX2" fmla="*/ 2054432 w 3669476"/>
              <a:gd name="connsiteY2" fmla="*/ 1876781 h 2274975"/>
              <a:gd name="connsiteX3" fmla="*/ 2268187 w 3669476"/>
              <a:gd name="connsiteY3" fmla="*/ 480 h 2274975"/>
              <a:gd name="connsiteX4" fmla="*/ 2458193 w 3669476"/>
              <a:gd name="connsiteY4" fmla="*/ 2066786 h 2274975"/>
              <a:gd name="connsiteX5" fmla="*/ 3669476 w 3669476"/>
              <a:gd name="connsiteY5" fmla="*/ 2244916 h 2274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9476" h="2274975">
                <a:moveTo>
                  <a:pt x="0" y="2197415"/>
                </a:moveTo>
                <a:cubicBezTo>
                  <a:pt x="695696" y="2218196"/>
                  <a:pt x="1391393" y="2238978"/>
                  <a:pt x="1733798" y="2185539"/>
                </a:cubicBezTo>
                <a:cubicBezTo>
                  <a:pt x="2076203" y="2132100"/>
                  <a:pt x="1965367" y="2240957"/>
                  <a:pt x="2054432" y="1876781"/>
                </a:cubicBezTo>
                <a:cubicBezTo>
                  <a:pt x="2143497" y="1512605"/>
                  <a:pt x="2200894" y="-31187"/>
                  <a:pt x="2268187" y="480"/>
                </a:cubicBezTo>
                <a:cubicBezTo>
                  <a:pt x="2335480" y="32147"/>
                  <a:pt x="2224646" y="1953970"/>
                  <a:pt x="2458193" y="2066786"/>
                </a:cubicBezTo>
                <a:cubicBezTo>
                  <a:pt x="2691740" y="2179602"/>
                  <a:pt x="3180608" y="2342887"/>
                  <a:pt x="3669476" y="224491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Connecteur droit 8"/>
          <p:cNvCxnSpPr/>
          <p:nvPr/>
        </p:nvCxnSpPr>
        <p:spPr>
          <a:xfrm>
            <a:off x="3491880" y="5623336"/>
            <a:ext cx="0" cy="2539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2942691" y="592769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1000 </a:t>
            </a:r>
            <a:r>
              <a:rPr lang="fr-FR" dirty="0" err="1" smtClean="0"/>
              <a:t>GeV</a:t>
            </a:r>
            <a:endParaRPr lang="en-US" dirty="0"/>
          </a:p>
        </p:txBody>
      </p:sp>
      <p:sp>
        <p:nvSpPr>
          <p:cNvPr id="11" name="ZoneTexte 10"/>
          <p:cNvSpPr txBox="1"/>
          <p:nvPr/>
        </p:nvSpPr>
        <p:spPr>
          <a:xfrm>
            <a:off x="5004048" y="554859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</a:t>
            </a:r>
            <a:endParaRPr lang="en-US" dirty="0"/>
          </a:p>
        </p:txBody>
      </p:sp>
      <p:sp>
        <p:nvSpPr>
          <p:cNvPr id="12" name="ZoneTexte 11"/>
          <p:cNvSpPr txBox="1"/>
          <p:nvPr/>
        </p:nvSpPr>
        <p:spPr>
          <a:xfrm>
            <a:off x="5840392" y="2958914"/>
            <a:ext cx="188545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sz="3600" dirty="0" err="1" smtClean="0"/>
              <a:t>bump</a:t>
            </a:r>
            <a:endParaRPr lang="fr-FR" sz="3600" dirty="0"/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sz="3600" dirty="0" err="1" smtClean="0"/>
              <a:t>cliff</a:t>
            </a:r>
            <a:endParaRPr lang="fr-FR" sz="3600" dirty="0"/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fr-FR" sz="3600" dirty="0" err="1">
                <a:solidFill>
                  <a:schemeClr val="accent3">
                    <a:lumMod val="75000"/>
                  </a:schemeClr>
                </a:solidFill>
              </a:rPr>
              <a:t>peak</a:t>
            </a:r>
            <a:endParaRPr lang="fr-FR" sz="3600" dirty="0">
              <a:solidFill>
                <a:schemeClr val="accent3">
                  <a:lumMod val="75000"/>
                </a:schemeClr>
              </a:solidFill>
            </a:endParaRP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sz="3600" dirty="0" smtClean="0"/>
              <a:t>Smurf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sz="3600" dirty="0" err="1" smtClean="0"/>
              <a:t>Jul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31562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115616" y="2132856"/>
            <a:ext cx="3241913" cy="3600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 smtClean="0"/>
              <a:t>Students</a:t>
            </a:r>
            <a:r>
              <a:rPr lang="fr-FR" sz="2800" dirty="0" smtClean="0"/>
              <a:t> </a:t>
            </a:r>
            <a:r>
              <a:rPr lang="fr-FR" sz="2800" dirty="0" err="1" smtClean="0"/>
              <a:t>from</a:t>
            </a:r>
            <a:r>
              <a:rPr lang="fr-FR" sz="2800" dirty="0" smtClean="0"/>
              <a:t>:</a:t>
            </a:r>
            <a:endParaRPr lang="fr-FR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Colmar </a:t>
            </a:r>
            <a:r>
              <a:rPr lang="fr-FR" sz="2400" dirty="0" smtClean="0"/>
              <a:t>(France)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Innsbruck (</a:t>
            </a:r>
            <a:r>
              <a:rPr lang="fr-FR" sz="2400" dirty="0" err="1" smtClean="0"/>
              <a:t>Austria</a:t>
            </a:r>
            <a:r>
              <a:rPr lang="fr-FR" sz="2400" dirty="0" smtClean="0"/>
              <a:t>)</a:t>
            </a:r>
            <a:endParaRPr lang="fr-F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Presov</a:t>
            </a:r>
            <a:r>
              <a:rPr lang="fr-FR" sz="2400" dirty="0" smtClean="0"/>
              <a:t> (</a:t>
            </a:r>
            <a:r>
              <a:rPr lang="en-US" sz="2400" dirty="0" smtClean="0"/>
              <a:t>Slovakia</a:t>
            </a:r>
            <a:r>
              <a:rPr lang="fr-FR" sz="2400" dirty="0" smtClean="0"/>
              <a:t>)</a:t>
            </a:r>
            <a:endParaRPr lang="fr-F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Braga</a:t>
            </a:r>
            <a:r>
              <a:rPr lang="fr-FR" sz="2400" dirty="0" smtClean="0"/>
              <a:t> (</a:t>
            </a:r>
            <a:r>
              <a:rPr lang="fr-FR" sz="2400" dirty="0" smtClean="0"/>
              <a:t>Portugal</a:t>
            </a:r>
            <a:r>
              <a:rPr lang="fr-FR" sz="2400" dirty="0" smtClean="0"/>
              <a:t>)</a:t>
            </a:r>
            <a:endParaRPr lang="fr-F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800" dirty="0" smtClean="0"/>
          </a:p>
          <a:p>
            <a:r>
              <a:rPr lang="fr-FR" sz="2800" dirty="0" err="1" smtClean="0"/>
              <a:t>M</a:t>
            </a:r>
            <a:r>
              <a:rPr lang="fr-FR" sz="2800" dirty="0" err="1" smtClean="0"/>
              <a:t>oderators</a:t>
            </a:r>
            <a:r>
              <a:rPr lang="fr-FR" sz="2800" dirty="0" smtClean="0"/>
              <a:t> </a:t>
            </a:r>
            <a:r>
              <a:rPr lang="fr-FR" sz="2800" dirty="0" smtClean="0"/>
              <a:t>at </a:t>
            </a:r>
            <a:r>
              <a:rPr lang="fr-FR" sz="2800" dirty="0" smtClean="0"/>
              <a:t>CERN</a:t>
            </a:r>
            <a:r>
              <a:rPr lang="en-US" sz="2800" dirty="0" smtClean="0"/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Alice Morris </a:t>
            </a:r>
            <a:endParaRPr lang="en-US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Michael </a:t>
            </a:r>
            <a:r>
              <a:rPr lang="en-US" sz="2400" dirty="0" err="1"/>
              <a:t>Hauschild</a:t>
            </a:r>
            <a:endParaRPr lang="fr-FR" sz="2400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251520" y="404664"/>
            <a:ext cx="864096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Participants of the </a:t>
            </a:r>
            <a:r>
              <a:rPr lang="fr-FR" dirty="0" err="1" smtClean="0"/>
              <a:t>video</a:t>
            </a:r>
            <a:r>
              <a:rPr lang="fr-FR" dirty="0" smtClean="0"/>
              <a:t> </a:t>
            </a:r>
            <a:r>
              <a:rPr lang="fr-FR" dirty="0" err="1" smtClean="0"/>
              <a:t>conference</a:t>
            </a:r>
            <a:endParaRPr lang="en-US" dirty="0"/>
          </a:p>
        </p:txBody>
      </p:sp>
      <p:pic>
        <p:nvPicPr>
          <p:cNvPr id="1032" name="Picture 8" descr="http://www.physicsmasterclasses.org/img/personen/pic_michael_hauschil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581128"/>
            <a:ext cx="11430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physicsmasterclasses.org/img/personen/pic_alice_morri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580790"/>
            <a:ext cx="1152128" cy="1536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145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611560" y="812800"/>
            <a:ext cx="777686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4400" b="1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For </a:t>
            </a:r>
            <a:r>
              <a:rPr lang="fr-FR" dirty="0" err="1"/>
              <a:t>getting</a:t>
            </a:r>
            <a:r>
              <a:rPr lang="fr-FR" dirty="0"/>
              <a:t> an </a:t>
            </a:r>
            <a:r>
              <a:rPr lang="fr-FR" dirty="0" err="1"/>
              <a:t>accurate</a:t>
            </a:r>
            <a:r>
              <a:rPr lang="fr-FR" dirty="0"/>
              <a:t> </a:t>
            </a:r>
            <a:r>
              <a:rPr lang="fr-FR" dirty="0" err="1"/>
              <a:t>measure</a:t>
            </a:r>
            <a:r>
              <a:rPr lang="fr-FR" dirty="0"/>
              <a:t>, I </a:t>
            </a:r>
            <a:r>
              <a:rPr lang="fr-FR" dirty="0" err="1"/>
              <a:t>need</a:t>
            </a:r>
            <a:r>
              <a:rPr lang="fr-FR" dirty="0"/>
              <a:t> a lot of …………</a:t>
            </a:r>
            <a:endParaRPr lang="en-US" dirty="0"/>
          </a:p>
        </p:txBody>
      </p:sp>
      <p:sp>
        <p:nvSpPr>
          <p:cNvPr id="5" name="ZoneTexte 4"/>
          <p:cNvSpPr txBox="1"/>
          <p:nvPr/>
        </p:nvSpPr>
        <p:spPr>
          <a:xfrm>
            <a:off x="3384560" y="2996952"/>
            <a:ext cx="237488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sz="3600" dirty="0" err="1" smtClean="0"/>
              <a:t>luck</a:t>
            </a:r>
            <a:endParaRPr lang="fr-FR" sz="3600" dirty="0"/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sz="3600" dirty="0" smtClean="0"/>
              <a:t>Smurfs</a:t>
            </a:r>
            <a:endParaRPr lang="fr-FR" sz="3600" dirty="0"/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sz="3600" dirty="0" err="1" smtClean="0"/>
              <a:t>events</a:t>
            </a:r>
            <a:endParaRPr lang="fr-FR" sz="3600" dirty="0"/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sz="3600" dirty="0" err="1"/>
              <a:t>s</a:t>
            </a:r>
            <a:r>
              <a:rPr lang="fr-FR" sz="3600" dirty="0" err="1" smtClean="0"/>
              <a:t>teroids</a:t>
            </a:r>
            <a:endParaRPr lang="fr-FR" sz="3600" dirty="0" smtClean="0"/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sz="3600" dirty="0" err="1" smtClean="0"/>
              <a:t>statistics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427661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611560" y="812800"/>
            <a:ext cx="777686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4400" b="1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For getting an accurate measure, I need a lot of …………</a:t>
            </a:r>
            <a:endParaRPr lang="en-US" dirty="0"/>
          </a:p>
        </p:txBody>
      </p:sp>
      <p:sp>
        <p:nvSpPr>
          <p:cNvPr id="6" name="ZoneTexte 5"/>
          <p:cNvSpPr txBox="1"/>
          <p:nvPr/>
        </p:nvSpPr>
        <p:spPr>
          <a:xfrm>
            <a:off x="3384560" y="2996952"/>
            <a:ext cx="237488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sz="3600" dirty="0" err="1" smtClean="0"/>
              <a:t>luck</a:t>
            </a:r>
            <a:endParaRPr lang="fr-FR" sz="3600" dirty="0"/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sz="3600" dirty="0" smtClean="0"/>
              <a:t>Smurfs</a:t>
            </a:r>
            <a:endParaRPr lang="fr-FR" sz="3600" dirty="0"/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fr-FR" sz="3600" dirty="0" err="1">
                <a:solidFill>
                  <a:schemeClr val="accent3">
                    <a:lumMod val="75000"/>
                  </a:schemeClr>
                </a:solidFill>
              </a:rPr>
              <a:t>events</a:t>
            </a:r>
            <a:endParaRPr lang="fr-FR" sz="3600" dirty="0">
              <a:solidFill>
                <a:schemeClr val="accent3">
                  <a:lumMod val="75000"/>
                </a:schemeClr>
              </a:solidFill>
            </a:endParaRP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fr-FR" sz="3600" dirty="0" err="1"/>
              <a:t>s</a:t>
            </a:r>
            <a:r>
              <a:rPr lang="fr-FR" sz="3600" dirty="0" err="1" smtClean="0"/>
              <a:t>teroids</a:t>
            </a:r>
            <a:endParaRPr lang="fr-FR" sz="3600" dirty="0" smtClean="0"/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fr-FR" sz="3600" dirty="0" err="1">
                <a:solidFill>
                  <a:schemeClr val="accent3">
                    <a:lumMod val="75000"/>
                  </a:schemeClr>
                </a:solidFill>
              </a:rPr>
              <a:t>statistics</a:t>
            </a:r>
            <a:endParaRPr lang="fr-FR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81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mg.clipartfest.com/417485ac342f539b132e4237aced090b_cartoon-shocked-bald-man-with-bald-man-with-beard-clipart_1300-1300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68" t="6951" r="29582" b="5954"/>
          <a:stretch/>
        </p:blipFill>
        <p:spPr bwMode="auto">
          <a:xfrm>
            <a:off x="0" y="0"/>
            <a:ext cx="3275856" cy="6950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Bulle ronde 2"/>
          <p:cNvSpPr/>
          <p:nvPr/>
        </p:nvSpPr>
        <p:spPr>
          <a:xfrm>
            <a:off x="3563888" y="188640"/>
            <a:ext cx="5472608" cy="3024336"/>
          </a:xfrm>
          <a:prstGeom prst="wedgeEllipseCallout">
            <a:avLst>
              <a:gd name="adj1" fmla="val -77405"/>
              <a:gd name="adj2" fmla="val 30589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68275" y="965795"/>
            <a:ext cx="4536173" cy="1470025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More questions?</a:t>
            </a:r>
            <a:endParaRPr lang="en-US" sz="4800" b="1" dirty="0"/>
          </a:p>
        </p:txBody>
      </p:sp>
      <p:sp>
        <p:nvSpPr>
          <p:cNvPr id="5" name="Bulle ronde 4"/>
          <p:cNvSpPr/>
          <p:nvPr/>
        </p:nvSpPr>
        <p:spPr>
          <a:xfrm>
            <a:off x="5292080" y="4725144"/>
            <a:ext cx="3024336" cy="1368152"/>
          </a:xfrm>
          <a:prstGeom prst="wedgeEllipseCallout">
            <a:avLst>
              <a:gd name="adj1" fmla="val 40000"/>
              <a:gd name="adj2" fmla="val 96556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436427" y="4674206"/>
            <a:ext cx="2735641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/>
              <a:t>ZZZZZZZZZZ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31501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339752" y="812800"/>
            <a:ext cx="482453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the </a:t>
            </a:r>
            <a:r>
              <a:rPr lang="fr-FR" dirty="0" err="1" smtClean="0"/>
              <a:t>favourite</a:t>
            </a:r>
            <a:r>
              <a:rPr lang="fr-FR" dirty="0" smtClean="0"/>
              <a:t> moment of </a:t>
            </a:r>
            <a:r>
              <a:rPr lang="fr-FR" dirty="0" err="1" smtClean="0"/>
              <a:t>your</a:t>
            </a:r>
            <a:r>
              <a:rPr lang="fr-FR" dirty="0" smtClean="0"/>
              <a:t> </a:t>
            </a:r>
            <a:r>
              <a:rPr lang="fr-FR" dirty="0" err="1" smtClean="0"/>
              <a:t>day</a:t>
            </a:r>
            <a:r>
              <a:rPr lang="fr-FR" dirty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52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339752" y="812800"/>
            <a:ext cx="482453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Do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err="1" smtClean="0"/>
              <a:t>like</a:t>
            </a:r>
            <a:r>
              <a:rPr lang="fr-FR" dirty="0" smtClean="0"/>
              <a:t> </a:t>
            </a:r>
            <a:r>
              <a:rPr lang="fr-FR" dirty="0" err="1" smtClean="0"/>
              <a:t>listening</a:t>
            </a:r>
            <a:r>
              <a:rPr lang="fr-FR" dirty="0" smtClean="0"/>
              <a:t> </a:t>
            </a:r>
            <a:r>
              <a:rPr lang="fr-FR" dirty="0" err="1" smtClean="0"/>
              <a:t>Jul</a:t>
            </a:r>
            <a:r>
              <a:rPr lang="fr-FR" dirty="0" smtClean="0"/>
              <a:t>?</a:t>
            </a:r>
            <a:endParaRPr lang="en-US" dirty="0"/>
          </a:p>
        </p:txBody>
      </p:sp>
      <p:pic>
        <p:nvPicPr>
          <p:cNvPr id="2050" name="Picture 2" descr="Résultat de recherche d'images pour &quot;jul ovni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2420888"/>
            <a:ext cx="6181725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637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339752" y="812800"/>
            <a:ext cx="482453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Are </a:t>
            </a:r>
            <a:r>
              <a:rPr lang="fr-FR" dirty="0" err="1" smtClean="0"/>
              <a:t>you</a:t>
            </a:r>
            <a:r>
              <a:rPr lang="fr-FR" dirty="0" smtClean="0"/>
              <a:t> sure to </a:t>
            </a:r>
            <a:r>
              <a:rPr lang="fr-FR" dirty="0" err="1" smtClean="0"/>
              <a:t>like</a:t>
            </a:r>
            <a:r>
              <a:rPr lang="fr-FR" dirty="0" smtClean="0"/>
              <a:t> </a:t>
            </a:r>
            <a:r>
              <a:rPr lang="fr-FR" dirty="0" err="1" smtClean="0"/>
              <a:t>listening</a:t>
            </a:r>
            <a:r>
              <a:rPr lang="fr-FR" dirty="0" smtClean="0"/>
              <a:t> </a:t>
            </a:r>
            <a:r>
              <a:rPr lang="fr-FR" dirty="0" err="1" smtClean="0"/>
              <a:t>Jul</a:t>
            </a:r>
            <a:r>
              <a:rPr lang="fr-FR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657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51520" y="404664"/>
            <a:ext cx="864096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err="1" smtClean="0"/>
              <a:t>Outlines</a:t>
            </a:r>
            <a:r>
              <a:rPr lang="fr-FR" dirty="0" smtClean="0"/>
              <a:t> of the </a:t>
            </a:r>
            <a:r>
              <a:rPr lang="fr-FR" dirty="0" err="1" smtClean="0"/>
              <a:t>video</a:t>
            </a:r>
            <a:r>
              <a:rPr lang="fr-FR" dirty="0" smtClean="0"/>
              <a:t> </a:t>
            </a:r>
            <a:r>
              <a:rPr lang="fr-FR" dirty="0" err="1" smtClean="0"/>
              <a:t>conference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00" t="62451" r="43271" b="8644"/>
          <a:stretch/>
        </p:blipFill>
        <p:spPr bwMode="auto">
          <a:xfrm>
            <a:off x="843618" y="2622123"/>
            <a:ext cx="7456765" cy="2477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604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mg.clipartfest.com/417485ac342f539b132e4237aced090b_cartoon-shocked-bald-man-with-bald-man-with-beard-clipart_1300-1300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68" t="6951" r="29582" b="5954"/>
          <a:stretch/>
        </p:blipFill>
        <p:spPr bwMode="auto">
          <a:xfrm>
            <a:off x="0" y="0"/>
            <a:ext cx="3275856" cy="6950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Bulle ronde 2"/>
          <p:cNvSpPr/>
          <p:nvPr/>
        </p:nvSpPr>
        <p:spPr>
          <a:xfrm>
            <a:off x="3563888" y="188640"/>
            <a:ext cx="5472608" cy="3024336"/>
          </a:xfrm>
          <a:prstGeom prst="wedgeEllipseCallout">
            <a:avLst>
              <a:gd name="adj1" fmla="val -77405"/>
              <a:gd name="adj2" fmla="val 30589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356307" y="965795"/>
            <a:ext cx="3887770" cy="1470025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How is your pronunciation?</a:t>
            </a:r>
            <a:endParaRPr lang="en-US" sz="4800" b="1" dirty="0"/>
          </a:p>
        </p:txBody>
      </p:sp>
      <p:sp>
        <p:nvSpPr>
          <p:cNvPr id="5" name="Bulle ronde 4"/>
          <p:cNvSpPr/>
          <p:nvPr/>
        </p:nvSpPr>
        <p:spPr>
          <a:xfrm>
            <a:off x="5292080" y="4725144"/>
            <a:ext cx="3024336" cy="1368152"/>
          </a:xfrm>
          <a:prstGeom prst="wedgeEllipseCallout">
            <a:avLst>
              <a:gd name="adj1" fmla="val 40000"/>
              <a:gd name="adj2" fmla="val 96556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436427" y="4674206"/>
            <a:ext cx="2735641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/>
              <a:t>Oh </a:t>
            </a:r>
            <a:r>
              <a:rPr lang="fr-FR" sz="3200" b="1" dirty="0" err="1" smtClean="0"/>
              <a:t>my</a:t>
            </a:r>
            <a:r>
              <a:rPr lang="fr-FR" sz="3200" b="1" dirty="0" smtClean="0"/>
              <a:t> </a:t>
            </a:r>
            <a:r>
              <a:rPr lang="fr-FR" sz="3200" b="1" dirty="0" err="1" smtClean="0"/>
              <a:t>God</a:t>
            </a:r>
            <a:r>
              <a:rPr lang="fr-FR" sz="3200" b="1" dirty="0" smtClean="0"/>
              <a:t>!!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06013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1800808" y="812800"/>
            <a:ext cx="554238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err="1" smtClean="0">
                <a:solidFill>
                  <a:srgbClr val="0070C0"/>
                </a:solidFill>
              </a:rPr>
              <a:t>What</a:t>
            </a:r>
            <a:r>
              <a:rPr lang="fr-FR" b="1" dirty="0" smtClean="0">
                <a:solidFill>
                  <a:srgbClr val="0070C0"/>
                </a:solidFill>
              </a:rPr>
              <a:t> </a:t>
            </a:r>
            <a:r>
              <a:rPr lang="fr-FR" b="1" dirty="0" err="1" smtClean="0">
                <a:solidFill>
                  <a:srgbClr val="0070C0"/>
                </a:solidFill>
              </a:rPr>
              <a:t>does</a:t>
            </a:r>
            <a:r>
              <a:rPr lang="fr-FR" b="1" dirty="0" smtClean="0">
                <a:solidFill>
                  <a:srgbClr val="0070C0"/>
                </a:solidFill>
              </a:rPr>
              <a:t> LHC </a:t>
            </a:r>
            <a:r>
              <a:rPr lang="fr-FR" b="1" dirty="0" err="1" smtClean="0">
                <a:solidFill>
                  <a:srgbClr val="0070C0"/>
                </a:solidFill>
              </a:rPr>
              <a:t>mean</a:t>
            </a:r>
            <a:r>
              <a:rPr lang="fr-FR" b="1" dirty="0" smtClean="0">
                <a:solidFill>
                  <a:srgbClr val="0070C0"/>
                </a:solidFill>
              </a:rPr>
              <a:t>?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740414" y="2924944"/>
            <a:ext cx="535724" cy="21236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4400"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fr-FR" dirty="0"/>
              <a:t>L</a:t>
            </a:r>
          </a:p>
          <a:p>
            <a:pPr algn="l">
              <a:lnSpc>
                <a:spcPct val="150000"/>
              </a:lnSpc>
            </a:pPr>
            <a:r>
              <a:rPr lang="fr-FR" dirty="0"/>
              <a:t>H</a:t>
            </a:r>
          </a:p>
          <a:p>
            <a:pPr algn="l">
              <a:lnSpc>
                <a:spcPct val="150000"/>
              </a:lnSpc>
            </a:pPr>
            <a:r>
              <a:rPr lang="fr-FR" dirty="0"/>
              <a:t>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18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740414" y="2924944"/>
            <a:ext cx="5431986" cy="21236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4400"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fr-FR" dirty="0" smtClean="0"/>
              <a:t>Large</a:t>
            </a:r>
            <a:endParaRPr lang="fr-FR" dirty="0"/>
          </a:p>
          <a:p>
            <a:pPr algn="l">
              <a:lnSpc>
                <a:spcPct val="150000"/>
              </a:lnSpc>
            </a:pPr>
            <a:r>
              <a:rPr lang="fr-FR" dirty="0" smtClean="0"/>
              <a:t>Hadron</a:t>
            </a:r>
            <a:endParaRPr lang="fr-FR" dirty="0"/>
          </a:p>
          <a:p>
            <a:pPr algn="l">
              <a:lnSpc>
                <a:spcPct val="150000"/>
              </a:lnSpc>
            </a:pPr>
            <a:r>
              <a:rPr lang="fr-FR" dirty="0" err="1" smtClean="0"/>
              <a:t>Collider</a:t>
            </a:r>
            <a:endParaRPr lang="en-US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800808" y="812800"/>
            <a:ext cx="554238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err="1" smtClean="0">
                <a:solidFill>
                  <a:srgbClr val="0070C0"/>
                </a:solidFill>
              </a:rPr>
              <a:t>What</a:t>
            </a:r>
            <a:r>
              <a:rPr lang="fr-FR" b="1" dirty="0" smtClean="0">
                <a:solidFill>
                  <a:srgbClr val="0070C0"/>
                </a:solidFill>
              </a:rPr>
              <a:t> </a:t>
            </a:r>
            <a:r>
              <a:rPr lang="fr-FR" b="1" dirty="0" err="1" smtClean="0">
                <a:solidFill>
                  <a:srgbClr val="0070C0"/>
                </a:solidFill>
              </a:rPr>
              <a:t>does</a:t>
            </a:r>
            <a:r>
              <a:rPr lang="fr-FR" b="1" dirty="0" smtClean="0">
                <a:solidFill>
                  <a:srgbClr val="0070C0"/>
                </a:solidFill>
              </a:rPr>
              <a:t> LHC </a:t>
            </a:r>
            <a:r>
              <a:rPr lang="fr-FR" b="1" dirty="0" err="1" smtClean="0">
                <a:solidFill>
                  <a:srgbClr val="0070C0"/>
                </a:solidFill>
              </a:rPr>
              <a:t>mean</a:t>
            </a:r>
            <a:r>
              <a:rPr lang="fr-FR" b="1" dirty="0" smtClean="0">
                <a:solidFill>
                  <a:srgbClr val="0070C0"/>
                </a:solidFill>
              </a:rPr>
              <a:t>?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16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1800808" y="812800"/>
            <a:ext cx="554238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err="1" smtClean="0">
                <a:solidFill>
                  <a:srgbClr val="0070C0"/>
                </a:solidFill>
              </a:rPr>
              <a:t>What</a:t>
            </a:r>
            <a:r>
              <a:rPr lang="fr-FR" b="1" dirty="0" smtClean="0">
                <a:solidFill>
                  <a:srgbClr val="0070C0"/>
                </a:solidFill>
              </a:rPr>
              <a:t> </a:t>
            </a:r>
            <a:r>
              <a:rPr lang="fr-FR" b="1" dirty="0" err="1" smtClean="0">
                <a:solidFill>
                  <a:srgbClr val="0070C0"/>
                </a:solidFill>
              </a:rPr>
              <a:t>is</a:t>
            </a:r>
            <a:r>
              <a:rPr lang="fr-FR" b="1" dirty="0" smtClean="0">
                <a:solidFill>
                  <a:srgbClr val="0070C0"/>
                </a:solidFill>
              </a:rPr>
              <a:t> the </a:t>
            </a:r>
            <a:r>
              <a:rPr lang="fr-FR" b="1" dirty="0" err="1" smtClean="0">
                <a:solidFill>
                  <a:srgbClr val="0070C0"/>
                </a:solidFill>
              </a:rPr>
              <a:t>name</a:t>
            </a:r>
            <a:r>
              <a:rPr lang="fr-FR" b="1" dirty="0" smtClean="0">
                <a:solidFill>
                  <a:srgbClr val="0070C0"/>
                </a:solidFill>
              </a:rPr>
              <a:t> of </a:t>
            </a:r>
            <a:r>
              <a:rPr lang="fr-FR" b="1" dirty="0" err="1" smtClean="0">
                <a:solidFill>
                  <a:srgbClr val="0070C0"/>
                </a:solidFill>
              </a:rPr>
              <a:t>this</a:t>
            </a:r>
            <a:r>
              <a:rPr lang="fr-FR" b="1" dirty="0" smtClean="0">
                <a:solidFill>
                  <a:srgbClr val="0070C0"/>
                </a:solidFill>
              </a:rPr>
              <a:t> detector?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Résultat de recherche d'images pour &quot;atlas cenr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645" y="2591117"/>
            <a:ext cx="6408711" cy="414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918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1800808" y="812800"/>
            <a:ext cx="554238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err="1" smtClean="0">
                <a:solidFill>
                  <a:srgbClr val="0070C0"/>
                </a:solidFill>
              </a:rPr>
              <a:t>What</a:t>
            </a:r>
            <a:r>
              <a:rPr lang="fr-FR" b="1" dirty="0" smtClean="0">
                <a:solidFill>
                  <a:srgbClr val="0070C0"/>
                </a:solidFill>
              </a:rPr>
              <a:t> </a:t>
            </a:r>
            <a:r>
              <a:rPr lang="fr-FR" b="1" dirty="0" err="1" smtClean="0">
                <a:solidFill>
                  <a:srgbClr val="0070C0"/>
                </a:solidFill>
              </a:rPr>
              <a:t>is</a:t>
            </a:r>
            <a:r>
              <a:rPr lang="fr-FR" b="1" dirty="0" smtClean="0">
                <a:solidFill>
                  <a:srgbClr val="0070C0"/>
                </a:solidFill>
              </a:rPr>
              <a:t> the </a:t>
            </a:r>
            <a:r>
              <a:rPr lang="fr-FR" b="1" dirty="0" err="1" smtClean="0">
                <a:solidFill>
                  <a:srgbClr val="0070C0"/>
                </a:solidFill>
              </a:rPr>
              <a:t>name</a:t>
            </a:r>
            <a:r>
              <a:rPr lang="fr-FR" b="1" dirty="0" smtClean="0">
                <a:solidFill>
                  <a:srgbClr val="0070C0"/>
                </a:solidFill>
              </a:rPr>
              <a:t> of </a:t>
            </a:r>
            <a:r>
              <a:rPr lang="fr-FR" b="1" dirty="0" err="1" smtClean="0">
                <a:solidFill>
                  <a:srgbClr val="0070C0"/>
                </a:solidFill>
              </a:rPr>
              <a:t>this</a:t>
            </a:r>
            <a:r>
              <a:rPr lang="fr-FR" b="1" dirty="0" smtClean="0">
                <a:solidFill>
                  <a:srgbClr val="0070C0"/>
                </a:solidFill>
              </a:rPr>
              <a:t> detector?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4" name="Picture 2" descr="Résultat de recherche d'images pour &quot;atlas cenr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645" y="2591117"/>
            <a:ext cx="6408711" cy="414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94276" y="2967335"/>
            <a:ext cx="7955448" cy="37702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239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ATLAS</a:t>
            </a:r>
            <a:endParaRPr lang="fr-FR" sz="239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461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199926" y="2780928"/>
            <a:ext cx="202228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600" dirty="0" smtClean="0"/>
              <a:t>Electron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600" dirty="0" smtClean="0"/>
              <a:t>Muon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600" dirty="0" smtClean="0"/>
              <a:t>Photon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600" dirty="0" smtClean="0"/>
              <a:t>Z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800808" y="812800"/>
            <a:ext cx="554238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rgbClr val="0070C0"/>
                </a:solidFill>
              </a:rPr>
              <a:t>Can </a:t>
            </a:r>
            <a:r>
              <a:rPr lang="fr-FR" b="1" dirty="0" err="1" smtClean="0">
                <a:solidFill>
                  <a:srgbClr val="0070C0"/>
                </a:solidFill>
              </a:rPr>
              <a:t>you</a:t>
            </a:r>
            <a:r>
              <a:rPr lang="fr-FR" b="1" dirty="0" smtClean="0">
                <a:solidFill>
                  <a:srgbClr val="0070C0"/>
                </a:solidFill>
              </a:rPr>
              <a:t> </a:t>
            </a:r>
            <a:r>
              <a:rPr lang="fr-FR" b="1" dirty="0" err="1" smtClean="0">
                <a:solidFill>
                  <a:srgbClr val="0070C0"/>
                </a:solidFill>
              </a:rPr>
              <a:t>pronounce</a:t>
            </a:r>
            <a:r>
              <a:rPr lang="fr-FR" b="1" dirty="0" smtClean="0">
                <a:solidFill>
                  <a:srgbClr val="0070C0"/>
                </a:solidFill>
              </a:rPr>
              <a:t> </a:t>
            </a:r>
            <a:r>
              <a:rPr lang="fr-FR" b="1" dirty="0" smtClean="0">
                <a:solidFill>
                  <a:srgbClr val="0070C0"/>
                </a:solidFill>
              </a:rPr>
              <a:t>the </a:t>
            </a:r>
            <a:r>
              <a:rPr lang="fr-FR" b="1" dirty="0" err="1" smtClean="0">
                <a:solidFill>
                  <a:srgbClr val="0070C0"/>
                </a:solidFill>
              </a:rPr>
              <a:t>name</a:t>
            </a:r>
            <a:r>
              <a:rPr lang="fr-FR" b="1" dirty="0" smtClean="0">
                <a:solidFill>
                  <a:srgbClr val="0070C0"/>
                </a:solidFill>
              </a:rPr>
              <a:t> of </a:t>
            </a:r>
            <a:r>
              <a:rPr lang="fr-FR" b="1" dirty="0" err="1" smtClean="0">
                <a:solidFill>
                  <a:srgbClr val="0070C0"/>
                </a:solidFill>
              </a:rPr>
              <a:t>these</a:t>
            </a:r>
            <a:r>
              <a:rPr lang="fr-FR" b="1" dirty="0" smtClean="0">
                <a:solidFill>
                  <a:srgbClr val="0070C0"/>
                </a:solidFill>
              </a:rPr>
              <a:t> </a:t>
            </a:r>
            <a:r>
              <a:rPr lang="fr-FR" b="1" dirty="0" err="1" smtClean="0">
                <a:solidFill>
                  <a:srgbClr val="0070C0"/>
                </a:solidFill>
              </a:rPr>
              <a:t>particles</a:t>
            </a:r>
            <a:r>
              <a:rPr lang="fr-FR" b="1" dirty="0" smtClean="0">
                <a:solidFill>
                  <a:srgbClr val="0070C0"/>
                </a:solidFill>
              </a:rPr>
              <a:t>?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22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1034</TotalTime>
  <Words>326</Words>
  <Application>Microsoft Office PowerPoint</Application>
  <PresentationFormat>Affichage à l'écran (4:3)</PresentationFormat>
  <Paragraphs>102</Paragraphs>
  <Slides>25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6" baseType="lpstr">
      <vt:lpstr>Thème Office</vt:lpstr>
      <vt:lpstr>Are you ready to speak English?</vt:lpstr>
      <vt:lpstr>Présentation PowerPoint</vt:lpstr>
      <vt:lpstr>Présentation PowerPoint</vt:lpstr>
      <vt:lpstr>How is your pronunciation?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Do you like multiple choice questions?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More questions?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 you ready for speaking English?</dc:title>
  <dc:creator>Administrateur</dc:creator>
  <cp:lastModifiedBy>Administrateur</cp:lastModifiedBy>
  <cp:revision>99</cp:revision>
  <dcterms:created xsi:type="dcterms:W3CDTF">2017-03-15T18:11:12Z</dcterms:created>
  <dcterms:modified xsi:type="dcterms:W3CDTF">2018-02-19T17:18:13Z</dcterms:modified>
</cp:coreProperties>
</file>