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5"/>
  </p:notesMasterIdLst>
  <p:sldIdLst>
    <p:sldId id="257" r:id="rId3"/>
    <p:sldId id="505" r:id="rId4"/>
    <p:sldId id="535" r:id="rId5"/>
    <p:sldId id="514" r:id="rId6"/>
    <p:sldId id="515" r:id="rId7"/>
    <p:sldId id="258" r:id="rId8"/>
    <p:sldId id="520" r:id="rId9"/>
    <p:sldId id="511" r:id="rId10"/>
    <p:sldId id="524" r:id="rId11"/>
    <p:sldId id="462" r:id="rId12"/>
    <p:sldId id="516" r:id="rId13"/>
    <p:sldId id="463" r:id="rId14"/>
    <p:sldId id="365" r:id="rId15"/>
    <p:sldId id="523" r:id="rId16"/>
    <p:sldId id="521" r:id="rId17"/>
    <p:sldId id="522" r:id="rId18"/>
    <p:sldId id="260" r:id="rId19"/>
    <p:sldId id="509" r:id="rId20"/>
    <p:sldId id="261" r:id="rId21"/>
    <p:sldId id="262" r:id="rId22"/>
    <p:sldId id="263" r:id="rId23"/>
    <p:sldId id="264" r:id="rId24"/>
    <p:sldId id="512" r:id="rId25"/>
    <p:sldId id="510" r:id="rId26"/>
    <p:sldId id="532" r:id="rId27"/>
    <p:sldId id="528" r:id="rId28"/>
    <p:sldId id="529" r:id="rId29"/>
    <p:sldId id="537" r:id="rId30"/>
    <p:sldId id="530" r:id="rId31"/>
    <p:sldId id="534" r:id="rId32"/>
    <p:sldId id="536" r:id="rId33"/>
    <p:sldId id="531" r:id="rId34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937" autoAdjust="0"/>
  </p:normalViewPr>
  <p:slideViewPr>
    <p:cSldViewPr>
      <p:cViewPr varScale="1">
        <p:scale>
          <a:sx n="107" d="100"/>
          <a:sy n="107" d="100"/>
        </p:scale>
        <p:origin x="1638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00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718" indent="0" algn="ctr">
              <a:buNone/>
              <a:defRPr/>
            </a:lvl2pPr>
            <a:lvl3pPr marL="791481" indent="0" algn="ctr">
              <a:buNone/>
              <a:defRPr/>
            </a:lvl3pPr>
            <a:lvl4pPr marL="1187238" indent="0" algn="ctr">
              <a:buNone/>
              <a:defRPr/>
            </a:lvl4pPr>
            <a:lvl5pPr marL="1582985" indent="0" algn="ctr">
              <a:buNone/>
              <a:defRPr/>
            </a:lvl5pPr>
            <a:lvl6pPr marL="1978736" indent="0" algn="ctr">
              <a:buNone/>
              <a:defRPr/>
            </a:lvl6pPr>
            <a:lvl7pPr marL="2374485" indent="0" algn="ctr">
              <a:buNone/>
              <a:defRPr/>
            </a:lvl7pPr>
            <a:lvl8pPr marL="2770227" indent="0" algn="ctr">
              <a:buNone/>
              <a:defRPr/>
            </a:lvl8pPr>
            <a:lvl9pPr marL="316597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52" y="440744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52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718" indent="0">
              <a:buNone/>
              <a:defRPr sz="1600"/>
            </a:lvl2pPr>
            <a:lvl3pPr marL="791481" indent="0">
              <a:buNone/>
              <a:defRPr sz="1400"/>
            </a:lvl3pPr>
            <a:lvl4pPr marL="1187238" indent="0">
              <a:buNone/>
              <a:defRPr sz="1200"/>
            </a:lvl4pPr>
            <a:lvl5pPr marL="1582985" indent="0">
              <a:buNone/>
              <a:defRPr sz="1200"/>
            </a:lvl5pPr>
            <a:lvl6pPr marL="1978736" indent="0">
              <a:buNone/>
              <a:defRPr sz="1200"/>
            </a:lvl6pPr>
            <a:lvl7pPr marL="2374485" indent="0">
              <a:buNone/>
              <a:defRPr sz="1200"/>
            </a:lvl7pPr>
            <a:lvl8pPr marL="2770227" indent="0">
              <a:buNone/>
              <a:defRPr sz="1200"/>
            </a:lvl8pPr>
            <a:lvl9pPr marL="3165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30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3" y="143560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718" indent="0">
              <a:buNone/>
              <a:defRPr sz="2500"/>
            </a:lvl2pPr>
            <a:lvl3pPr marL="791481" indent="0">
              <a:buNone/>
              <a:defRPr sz="2100"/>
            </a:lvl3pPr>
            <a:lvl4pPr marL="1187238" indent="0">
              <a:buNone/>
              <a:defRPr sz="1800"/>
            </a:lvl4pPr>
            <a:lvl5pPr marL="1582985" indent="0">
              <a:buNone/>
              <a:defRPr sz="1800"/>
            </a:lvl5pPr>
            <a:lvl6pPr marL="1978736" indent="0">
              <a:buNone/>
              <a:defRPr sz="1800"/>
            </a:lvl6pPr>
            <a:lvl7pPr marL="2374485" indent="0">
              <a:buNone/>
              <a:defRPr sz="1800"/>
            </a:lvl7pPr>
            <a:lvl8pPr marL="2770227" indent="0">
              <a:buNone/>
              <a:defRPr sz="1800"/>
            </a:lvl8pPr>
            <a:lvl9pPr marL="3165973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600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00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00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8" y="6249014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30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71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481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23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2985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932" indent="-322932" algn="l" defTabSz="861572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0798" indent="-269327" algn="l" defTabSz="861572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302" indent="-215740" algn="l" defTabSz="861572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776" indent="-215740" algn="l" defTabSz="861572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881" indent="-215740" algn="l" defTabSz="861572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4628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037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612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1871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71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481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23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9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736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4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227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973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1320" y="266787"/>
            <a:ext cx="7164288" cy="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052" tIns="49030" rIns="98052" bIns="49030">
            <a:spAutoFit/>
          </a:bodyPr>
          <a:lstStyle/>
          <a:p>
            <a:pPr defTabSz="980200"/>
            <a:r>
              <a:rPr lang="es-ES_tradnl" sz="1700" dirty="0">
                <a:solidFill>
                  <a:schemeClr val="bg1"/>
                </a:solidFill>
              </a:rPr>
              <a:t>Departamento de </a:t>
            </a:r>
            <a:r>
              <a:rPr lang="es-ES_tradnl" sz="1700">
                <a:solidFill>
                  <a:schemeClr val="bg1"/>
                </a:solidFill>
              </a:rPr>
              <a:t>Física </a:t>
            </a:r>
            <a:r>
              <a:rPr lang="es-ES_tradnl" sz="1700" smtClean="0">
                <a:solidFill>
                  <a:schemeClr val="bg1"/>
                </a:solidFill>
              </a:rPr>
              <a:t>Teórica. </a:t>
            </a:r>
            <a:r>
              <a:rPr lang="es-ES_tradnl" sz="1700" dirty="0">
                <a:solidFill>
                  <a:schemeClr val="bg1"/>
                </a:solidFill>
              </a:rPr>
              <a:t>Universidad Complutense de Madrid</a:t>
            </a:r>
            <a:endParaRPr lang="es-ES_tradnl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0744" y="3723275"/>
            <a:ext cx="2801232" cy="1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algn="ctr" defTabSz="980200"/>
            <a:r>
              <a:rPr lang="es-ES_tradnl" sz="2400" dirty="0">
                <a:solidFill>
                  <a:srgbClr val="00B0F0"/>
                </a:solidFill>
              </a:rPr>
              <a:t>J. R</a:t>
            </a:r>
            <a:r>
              <a:rPr lang="es-ES_tradnl" sz="2400">
                <a:solidFill>
                  <a:srgbClr val="00B0F0"/>
                </a:solidFill>
              </a:rPr>
              <a:t>. </a:t>
            </a:r>
            <a:r>
              <a:rPr lang="es-ES_tradnl" sz="2400" smtClean="0">
                <a:solidFill>
                  <a:srgbClr val="00B0F0"/>
                </a:solidFill>
              </a:rPr>
              <a:t>Peláez, </a:t>
            </a:r>
          </a:p>
          <a:p>
            <a:pPr algn="ctr" defTabSz="980200"/>
            <a:r>
              <a:rPr lang="es-ES_tradnl" sz="2000" smtClean="0">
                <a:solidFill>
                  <a:srgbClr val="00B0F0"/>
                </a:solidFill>
              </a:rPr>
              <a:t>In collaboration with </a:t>
            </a:r>
          </a:p>
          <a:p>
            <a:pPr algn="ctr" defTabSz="980200"/>
            <a:r>
              <a:rPr lang="es-ES_tradnl" sz="2000" smtClean="0">
                <a:solidFill>
                  <a:srgbClr val="00B0F0"/>
                </a:solidFill>
              </a:rPr>
              <a:t>A. Rodas, J. Ruiz de Elvira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pic>
        <p:nvPicPr>
          <p:cNvPr id="6" name="Picture 5" descr="escu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93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99864" y="227694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</a:rPr>
              <a:t>K-</a:t>
            </a:r>
            <a:r>
              <a:rPr lang="el-GR" sz="3200" b="1" kern="0" smtClean="0">
                <a:solidFill>
                  <a:schemeClr val="bg1"/>
                </a:solidFill>
              </a:rPr>
              <a:t>π</a:t>
            </a:r>
            <a:r>
              <a:rPr lang="es-ES" sz="3200" b="1" kern="0" smtClean="0">
                <a:solidFill>
                  <a:schemeClr val="bg1"/>
                </a:solidFill>
              </a:rPr>
              <a:t> </a:t>
            </a:r>
            <a:r>
              <a:rPr lang="en-US" sz="3200" b="1" kern="0" smtClean="0">
                <a:solidFill>
                  <a:schemeClr val="bg1"/>
                </a:solidFill>
              </a:rPr>
              <a:t>scattering</a:t>
            </a:r>
            <a:endParaRPr lang="en-US" sz="3200" kern="0">
              <a:solidFill>
                <a:schemeClr val="bg1"/>
              </a:solidFill>
            </a:endParaRPr>
          </a:p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</a:rPr>
              <a:t>: the dispersive </a:t>
            </a:r>
            <a:r>
              <a:rPr lang="en-US" sz="3200" b="1" kern="0">
                <a:solidFill>
                  <a:schemeClr val="bg1"/>
                </a:solidFill>
              </a:rPr>
              <a:t>and analytic </a:t>
            </a:r>
            <a:r>
              <a:rPr lang="en-US" sz="3200" b="1" kern="0" smtClean="0">
                <a:solidFill>
                  <a:schemeClr val="bg1"/>
                </a:solidFill>
              </a:rPr>
              <a:t>approach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7015" y="5805264"/>
            <a:ext cx="6048673" cy="4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Workshop on multibody charmless B-decays. LPNHE, Paris</a:t>
            </a:r>
            <a:endParaRPr lang="en-US" sz="1200">
              <a:solidFill>
                <a:schemeClr val="bg1"/>
              </a:solidFill>
            </a:endParaRPr>
          </a:p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June 6-7th, </a:t>
            </a:r>
            <a:r>
              <a:rPr lang="en-US" sz="1200">
                <a:solidFill>
                  <a:schemeClr val="bg1"/>
                </a:solidFill>
              </a:rPr>
              <a:t>2018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43808" y="4884897"/>
            <a:ext cx="3681359" cy="4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s-ES" sz="1200">
                <a:solidFill>
                  <a:schemeClr val="bg1"/>
                </a:solidFill>
              </a:rPr>
              <a:t>Phys.Rev. D93 (2016) no.7, </a:t>
            </a:r>
            <a:r>
              <a:rPr lang="es-ES" sz="1200" smtClean="0">
                <a:solidFill>
                  <a:schemeClr val="bg1"/>
                </a:solidFill>
              </a:rPr>
              <a:t>074025</a:t>
            </a:r>
          </a:p>
          <a:p>
            <a:pPr algn="ctr" defTabSz="859142"/>
            <a:r>
              <a:rPr lang="en-US" sz="1200">
                <a:solidFill>
                  <a:schemeClr val="bg1"/>
                </a:solidFill>
              </a:rPr>
              <a:t>Eur.Phys.J. C77 (2017) no.2, 91</a:t>
            </a:r>
          </a:p>
        </p:txBody>
      </p:sp>
    </p:spTree>
    <p:extLst>
      <p:ext uri="{BB962C8B-B14F-4D97-AF65-F5344CB8AC3E}">
        <p14:creationId xmlns:p14="http://schemas.microsoft.com/office/powerpoint/2010/main" val="3423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31447" y="1655530"/>
                <a:ext cx="8081105" cy="1255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Due </a:t>
                </a:r>
                <a:r>
                  <a:rPr lang="en-U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 elastic </a:t>
                </a:r>
                <a:r>
                  <a:rPr lang="en-U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unitarity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: </a:t>
                </a:r>
                <a:endParaRPr lang="en-US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algn="ctr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𝐼𝐼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𝐼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7" y="1655530"/>
                <a:ext cx="8081105" cy="1255215"/>
              </a:xfrm>
              <a:prstGeom prst="rect">
                <a:avLst/>
              </a:prstGeom>
              <a:blipFill rotWithShape="0">
                <a:blip r:embed="rId2"/>
                <a:stretch>
                  <a:fillRect l="-603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531447" y="3998993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second sheet is then:</a:t>
            </a:r>
            <a:endParaRPr lang="en-US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004179" y="3771296"/>
                <a:ext cx="3368147" cy="906595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𝑰𝑰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79" y="3771296"/>
                <a:ext cx="3368147" cy="9065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/>
          <p:cNvGrpSpPr/>
          <p:nvPr/>
        </p:nvGrpSpPr>
        <p:grpSpPr>
          <a:xfrm>
            <a:off x="531447" y="3017418"/>
            <a:ext cx="8649065" cy="748923"/>
            <a:chOff x="213111" y="2996952"/>
            <a:chExt cx="6186088" cy="748923"/>
          </a:xfrm>
        </p:grpSpPr>
        <p:sp>
          <p:nvSpPr>
            <p:cNvPr id="7" name="Rectángulo 6"/>
            <p:cNvSpPr/>
            <p:nvPr/>
          </p:nvSpPr>
          <p:spPr>
            <a:xfrm>
              <a:off x="213111" y="3122931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Recalling</a:t>
              </a:r>
              <a:endParaRPr lang="en-US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7"/>
                <p:cNvSpPr/>
                <p:nvPr/>
              </p:nvSpPr>
              <p:spPr>
                <a:xfrm>
                  <a:off x="1403648" y="2996952"/>
                  <a:ext cx="4995551" cy="748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smtClean="0">
                      <a:solidFill>
                        <a:schemeClr val="bg1"/>
                      </a:solidFill>
                      <a:sym typeface="Symbol" pitchFamily="18" charset="2"/>
                    </a:rPr>
                    <a:t>S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1+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𝑖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d>
                        <m:d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   </m:t>
                      </m:r>
                      <m:r>
                        <a:rPr lang="es-E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Rectá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2996952"/>
                  <a:ext cx="4995551" cy="7489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ángulo 8"/>
          <p:cNvSpPr/>
          <p:nvPr/>
        </p:nvSpPr>
        <p:spPr>
          <a:xfrm>
            <a:off x="231242" y="1108448"/>
            <a:ext cx="792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elastic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region second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Riemann sheet is easy to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obtain.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642529" y="4626892"/>
            <a:ext cx="6386983" cy="1351796"/>
            <a:chOff x="3776274" y="3438098"/>
            <a:chExt cx="6386983" cy="1351796"/>
          </a:xfrm>
        </p:grpSpPr>
        <p:sp>
          <p:nvSpPr>
            <p:cNvPr id="15" name="Rectángulo 14"/>
            <p:cNvSpPr/>
            <p:nvPr/>
          </p:nvSpPr>
          <p:spPr>
            <a:xfrm>
              <a:off x="3776274" y="3774231"/>
              <a:ext cx="6386983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Looking for resonance poles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n-U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s </a:t>
              </a: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nothing but looking for a zero in </a:t>
              </a:r>
              <a:r>
                <a:rPr lang="en-U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that denominator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on the first Riemann sheet accesible with the pw DR</a:t>
              </a:r>
              <a:endParaRPr lang="en-US" sz="2000" dirty="0" smtClean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 bwMode="auto">
            <a:xfrm flipV="1">
              <a:off x="6821998" y="3438098"/>
              <a:ext cx="8421" cy="450624"/>
            </a:xfrm>
            <a:prstGeom prst="straightConnector1">
              <a:avLst/>
            </a:prstGeom>
            <a:noFill/>
            <a:ln w="698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3864" y="-50027"/>
            <a:ext cx="473031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General  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0" y="260648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31242" y="544700"/>
            <a:ext cx="8681516" cy="3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marL="342900" indent="-342900" defTabSz="859671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 </a:t>
            </a:r>
            <a:r>
              <a: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structure complicated if unequal masses (Circular </a:t>
            </a:r>
            <a:r>
              <a:rPr lang="en-US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  <a:endParaRPr lang="en-US" sz="19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781451" y="6396335"/>
            <a:ext cx="4391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problem is the left (and circular) cut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61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323850" y="404664"/>
            <a:ext cx="8681516" cy="14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b="1" u="sng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Unitarized ChPT</a:t>
            </a:r>
            <a:r>
              <a:rPr lang="es-ES_tradnl" sz="1881" u="sng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2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                                        90’s Truong, Dobado, Herrero, JRP, Oset, Oller, Ruiz Arriola, Nieves, Meissner,…</a:t>
            </a:r>
            <a:endParaRPr lang="es-ES_tradnl" sz="1881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Uses </a:t>
            </a:r>
            <a:r>
              <a:rPr lang="es-ES_tradnl" sz="1539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Chiral Perturbation Theory amplitudes inside dispersion relation</a:t>
            </a: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Relatively simple, although different levels of rigour.  Generates all scalars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 CUT APPROXIMATED, not so good for precision:</a:t>
            </a:r>
            <a:endParaRPr lang="es-ES_tradnl" sz="1197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8679" name="Picture 13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515419"/>
            <a:ext cx="188913" cy="1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888493" y="1547752"/>
                <a:ext cx="2625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(753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±52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)-i(235</a:t>
                </a:r>
                <a:r>
                  <a:rPr lang="es-ES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)MeV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493" y="1547752"/>
                <a:ext cx="26257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176" t="-28889" r="-487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296864" y="2122932"/>
            <a:ext cx="743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good for connecting with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QCD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Strong hints of non-ordinary nature:</a:t>
            </a:r>
            <a:endParaRPr lang="es-ES_tradnl" sz="14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13688" y="2556354"/>
            <a:ext cx="3765450" cy="3108614"/>
            <a:chOff x="690854" y="3056690"/>
            <a:chExt cx="3765450" cy="3108614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690854" y="3662128"/>
              <a:ext cx="3765450" cy="2503176"/>
              <a:chOff x="3041" y="433"/>
              <a:chExt cx="2586" cy="1586"/>
            </a:xfrm>
          </p:grpSpPr>
          <p:pic>
            <p:nvPicPr>
              <p:cNvPr id="26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61" y="433"/>
                <a:ext cx="2566" cy="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 rot="16200000">
                <a:off x="2759" y="935"/>
                <a:ext cx="795" cy="2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/>
                  <a:t>  - i </a:t>
                </a:r>
                <a:r>
                  <a:rPr lang="es-ES_tradnl" b="1">
                    <a:sym typeface="Symbol" pitchFamily="18" charset="2"/>
                  </a:rPr>
                  <a:t>/2    </a:t>
                </a:r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169244" y="3056690"/>
              <a:ext cx="2879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Nc behavior</a:t>
              </a:r>
            </a:p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 </a:t>
              </a:r>
              <a:r>
                <a:rPr lang="es-ES_tradnl" sz="1050">
                  <a:solidFill>
                    <a:srgbClr val="00FFFF"/>
                  </a:solidFill>
                </a:rPr>
                <a:t>JRP, PRL. 92:102001,2004</a:t>
              </a:r>
              <a:endParaRPr lang="en-GB" sz="1050">
                <a:solidFill>
                  <a:srgbClr val="00FFFF"/>
                </a:solidFill>
              </a:endParaRPr>
            </a:p>
            <a:p>
              <a:pPr algn="ctr" eaLnBrk="0" hangingPunct="0"/>
              <a:endParaRPr lang="es-ES_trad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07951" y="3155870"/>
            <a:ext cx="5022923" cy="2980187"/>
            <a:chOff x="4556313" y="3641215"/>
            <a:chExt cx="5022923" cy="29801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5069" y="3641215"/>
              <a:ext cx="4322421" cy="250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5875803" y="6043544"/>
              <a:ext cx="430247" cy="38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>
              <a:spAutoFit/>
            </a:bodyPr>
            <a:lstStyle/>
            <a:p>
              <a:pPr eaLnBrk="0" hangingPunct="0"/>
              <a:r>
                <a:rPr lang="es-ES_tradnl" sz="1800" dirty="0" err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1800" baseline="-25000" dirty="0" err="1">
                  <a:solidFill>
                    <a:schemeClr val="tx1"/>
                  </a:solidFill>
                  <a:sym typeface="Symbol" pitchFamily="18" charset="2"/>
                </a:rPr>
                <a:t>c</a:t>
              </a:r>
              <a:endParaRPr lang="es-ES_tradnl" sz="1800" baseline="-25000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7836003" y="4336955"/>
              <a:ext cx="1035178" cy="41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 anchor="ctr">
              <a:spAutoFit/>
            </a:bodyPr>
            <a:lstStyle/>
            <a:p>
              <a:pPr eaLnBrk="0" hangingPunct="0"/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M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/M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3</a:t>
              </a:r>
              <a:endParaRPr lang="es-ES_tradnl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976759" y="5070623"/>
              <a:ext cx="900448" cy="41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 anchor="ctr">
              <a:spAutoFit/>
            </a:bodyPr>
            <a:lstStyle/>
            <a:p>
              <a:pPr eaLnBrk="0" hangingPunct="0"/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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/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3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556313" y="4990186"/>
              <a:ext cx="5022923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At </a:t>
              </a:r>
              <a:r>
                <a:rPr lang="es-ES_tradnl" sz="1400" dirty="0" err="1" smtClean="0">
                  <a:solidFill>
                    <a:srgbClr val="FF0000"/>
                  </a:solidFill>
                </a:rPr>
                <a:t>odds</a:t>
              </a:r>
              <a:endParaRPr lang="es-ES_tradnl" sz="1400" dirty="0" smtClean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with q-qbar</a:t>
              </a: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Nc behavior</a:t>
              </a:r>
            </a:p>
            <a:p>
              <a:pPr eaLnBrk="0" hangingPunct="0"/>
              <a:endParaRPr lang="es-ES_tradnl" sz="1400" smtClean="0">
                <a:solidFill>
                  <a:srgbClr val="FF0000"/>
                </a:solidFill>
              </a:endParaRPr>
            </a:p>
            <a:p>
              <a:pPr eaLnBrk="0" hangingPunct="0"/>
              <a:endParaRPr lang="es-ES_tradnl" sz="1400">
                <a:solidFill>
                  <a:srgbClr val="FF0000"/>
                </a:solidFill>
              </a:endParaRPr>
            </a:p>
            <a:p>
              <a:pPr eaLnBrk="0" hangingPunct="0"/>
              <a:endParaRPr lang="es-ES_tradnl" sz="1400" smtClean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     </a:t>
              </a:r>
              <a:r>
                <a:rPr lang="es-ES_tradnl" sz="1600">
                  <a:solidFill>
                    <a:schemeClr val="bg1"/>
                  </a:solidFill>
                </a:rPr>
                <a:t>C</a:t>
              </a:r>
              <a:r>
                <a:rPr lang="es-ES_tradnl" sz="1600" smtClean="0">
                  <a:solidFill>
                    <a:schemeClr val="bg1"/>
                  </a:solidFill>
                </a:rPr>
                <a:t>orrect behavior obtained for vectors</a:t>
              </a:r>
              <a:endParaRPr lang="es-ES_tradnl" sz="140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915352" y="2564904"/>
            <a:ext cx="4572000" cy="4210441"/>
            <a:chOff x="4915352" y="2564904"/>
            <a:chExt cx="4572000" cy="4210441"/>
          </a:xfrm>
        </p:grpSpPr>
        <p:pic>
          <p:nvPicPr>
            <p:cNvPr id="29" name="Picture 7" descr="sigmakappacolormasa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3245" r="-43"/>
            <a:stretch/>
          </p:blipFill>
          <p:spPr bwMode="auto">
            <a:xfrm>
              <a:off x="5024656" y="3137160"/>
              <a:ext cx="3867824" cy="242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5634894" y="2564904"/>
              <a:ext cx="2879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m</a:t>
              </a:r>
              <a:r>
                <a:rPr lang="es-ES_tradnl" baseline="-25000" smtClean="0">
                  <a:solidFill>
                    <a:schemeClr val="bg1"/>
                  </a:solidFill>
                </a:rPr>
                <a:t>q</a:t>
              </a:r>
              <a:r>
                <a:rPr lang="es-ES_tradnl" smtClean="0">
                  <a:solidFill>
                    <a:schemeClr val="bg1"/>
                  </a:solidFill>
                </a:rPr>
                <a:t> dependence</a:t>
              </a:r>
            </a:p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 </a:t>
              </a:r>
              <a:r>
                <a:rPr lang="es-ES_tradnl" sz="1050" smtClean="0">
                  <a:solidFill>
                    <a:srgbClr val="00FFFF"/>
                  </a:solidFill>
                </a:rPr>
                <a:t>Nebreda, JRP</a:t>
              </a:r>
              <a:r>
                <a:rPr lang="es-ES_tradnl" sz="1050">
                  <a:solidFill>
                    <a:srgbClr val="00FFFF"/>
                  </a:solidFill>
                </a:rPr>
                <a:t>, PRD81 (2010) 054035</a:t>
              </a:r>
              <a:endParaRPr lang="en-GB" sz="1050">
                <a:solidFill>
                  <a:srgbClr val="00FFFF"/>
                </a:solidFill>
              </a:endParaRPr>
            </a:p>
            <a:p>
              <a:pPr algn="ctr" eaLnBrk="0" hangingPunct="0"/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7595918" y="3668794"/>
              <a:ext cx="92434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becomes virtual state</a:t>
              </a:r>
              <a:endParaRPr lang="es-ES_tradnl" sz="1400" smtClean="0">
                <a:solidFill>
                  <a:srgbClr val="00FFFF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915352" y="5759682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_tradnl" sz="1600">
                  <a:solidFill>
                    <a:schemeClr val="bg1"/>
                  </a:solidFill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</a:rPr>
                <a:t>Virtual state recently found on lattice</a:t>
              </a:r>
            </a:p>
            <a:p>
              <a:r>
                <a:rPr lang="es-ES_tradnl" sz="1200">
                  <a:solidFill>
                    <a:schemeClr val="bg1"/>
                  </a:solidFill>
                </a:rPr>
                <a:t>Dudek,Edwards, Thomas, Wilson, </a:t>
              </a:r>
              <a:r>
                <a:rPr lang="es-ES_tradnl" sz="1200" smtClean="0">
                  <a:solidFill>
                    <a:schemeClr val="bg1"/>
                  </a:solidFill>
                </a:rPr>
                <a:t>PRL. </a:t>
              </a:r>
              <a:r>
                <a:rPr lang="es-ES_tradnl" sz="1200">
                  <a:solidFill>
                    <a:schemeClr val="bg1"/>
                  </a:solidFill>
                </a:rPr>
                <a:t>113 (2014) 18, 182001</a:t>
              </a:r>
            </a:p>
            <a:p>
              <a:endParaRPr lang="es-ES_tradnl" sz="1200" smtClean="0">
                <a:solidFill>
                  <a:schemeClr val="bg1"/>
                </a:solidFill>
              </a:endParaRPr>
            </a:p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1642564" y="6406013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Both suggest important “molecular” component</a:t>
            </a:r>
            <a:endParaRPr lang="es-ES_tradnl" sz="14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33864" y="-50027"/>
            <a:ext cx="55382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 Unitarized ChPT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34938" y="548680"/>
            <a:ext cx="9693645" cy="2033354"/>
            <a:chOff x="157803" y="2988543"/>
            <a:chExt cx="10373473" cy="2377894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237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Roy-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like</a:t>
              </a: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equations</a:t>
              </a:r>
              <a:r>
                <a:rPr lang="es-ES_tradnl" sz="188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 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70’s 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Roy,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Basdevant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Pennington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Petersen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…</a:t>
              </a:r>
              <a:endPara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00’s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Ananthanarayan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Caprini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Colangelo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Gasser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Leutwyler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Moussallam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Decotes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Genon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Lesniak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Kaminski</a:t>
              </a:r>
              <a:r>
                <a:rPr lang="es-ES_tradnl" sz="1026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JRP, Ruiz de Elvira, Yndurain…</a:t>
              </a:r>
              <a:endParaRPr lang="es-ES_tradnl" sz="1539" smtClean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LEFT CUT WITH PRECISION</a:t>
              </a:r>
              <a:r>
                <a:rPr lang="es-ES_tradnl" sz="1539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 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PRICE: Infinite set of coupled integral equations. VALIDITY LIMITED at ~1.1 GeV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Use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data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all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waves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+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energy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Optional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: ChPT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predictions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constants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most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precise and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independent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pole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determinations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5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70727" y="2882184"/>
            <a:ext cx="5802545" cy="8754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*(800</a:t>
            </a:r>
            <a:r>
              <a:rPr lang="es-ES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mass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width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firmly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established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precision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s-ES_tradnl" sz="1368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99714" y="3983009"/>
            <a:ext cx="4744571" cy="572143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(658±13)-i(278.5±12) MeV</a:t>
            </a:r>
            <a:endParaRPr lang="es-ES_tradnl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Descotes-Genon, B. Moussallam </a:t>
            </a:r>
            <a:endParaRPr lang="en-GB" sz="12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33864" y="-50027"/>
            <a:ext cx="5948593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 Partial Wave DR -3  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11960" y="4653136"/>
            <a:ext cx="4839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Listed @PDG, but not enough for PDG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 been asked for an independent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ispersive analysisto trigger the PDG revision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6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4332" y="44628"/>
            <a:ext cx="1661660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Two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strategies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405523" y="548680"/>
                <a:ext cx="8505827" cy="29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6315" tIns="43190" rIns="86315" bIns="43190">
                <a:spAutoFit/>
              </a:bodyPr>
              <a:lstStyle/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u="sng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equations</a:t>
                </a:r>
                <a:r>
                  <a:rPr lang="en-US" sz="2000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Ananthanarayan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Colangelo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Gasser,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Leutwyler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Caprini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Moussallam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Stern…)</a:t>
                </a:r>
                <a:endParaRPr lang="en-US" sz="1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P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wave solution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Roy-like equations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 at low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if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high-energy, higher waves and scattering lengths known. </a:t>
                </a:r>
                <a:r>
                  <a:rPr lang="en-US" sz="1200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isospin limit)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scattering DATA used at low energies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S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s-ES" b="0" i="1" kern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≤1 </m:t>
                    </m:r>
                    <m:r>
                      <a:rPr lang="es-ES" b="0" i="1" kern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𝐺𝑒𝑉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if interested in low energy scattering and do not trust data.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Uses ChPT/other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for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threshold parameter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ker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sz="1400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Already followed by Paris group (B. Moussallam et al.) . Most reliable determination so far.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523" y="548680"/>
                <a:ext cx="8505827" cy="2984876"/>
              </a:xfrm>
              <a:prstGeom prst="rect">
                <a:avLst/>
              </a:prstGeom>
              <a:blipFill rotWithShape="0">
                <a:blip r:embed="rId2"/>
                <a:stretch>
                  <a:fillRect l="-860" t="-1020" b="-12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232650" y="4077072"/>
            <a:ext cx="8678700" cy="2426325"/>
            <a:chOff x="266992" y="1837921"/>
            <a:chExt cx="8522431" cy="2426325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340063" cy="242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u="sng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Impose Dispersion Relations on fits to data</a:t>
              </a:r>
              <a:r>
                <a:rPr lang="en-US" sz="200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000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García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-Martín, 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Kaminski,JRP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Ruiz de Elvira, 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Ynduráin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Use </a:t>
              </a:r>
              <a:r>
                <a:rPr lang="en-US" sz="2000" u="sng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any</a:t>
              </a: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functional form and fit to DATA imposing DR within uncertainties.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Also needs input on other waves and high energy.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(But you can use physical inspiration for clever choices of </a:t>
              </a:r>
              <a:r>
                <a:rPr lang="en-US" sz="1400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parameterizations)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400" b="1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THIS IS OUR APPROACH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992" y="1935893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9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90" y="646652"/>
            <a:ext cx="193533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1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23528" y="717077"/>
            <a:ext cx="8136904" cy="12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So,  we need to get rid of ONE VARIABLE  to write CAUCHY THEOREM in terms of the other one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TWO MAIN APPROACHES</a:t>
            </a: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9592" y="2335619"/>
            <a:ext cx="6251024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</a:t>
            </a: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Integrate one variable and keep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(partial wave dispersion relations)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3645024"/>
            <a:ext cx="5614631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2) Fix one variable in terms of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(fixed-t, hyperbolic relations…)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0456" y="-8913"/>
            <a:ext cx="5649897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Partial—wave vs. fixed-variable Dispersion 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0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25761"/>
            <a:ext cx="3661686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Fixed-t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</a:t>
            </a: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 (DR)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73073" y="620690"/>
            <a:ext cx="8725086" cy="11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088" tIns="43083" rIns="86088" bIns="43083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 structure in s-plane, simple derivation and use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 cut: With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crossing can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be rewritten in terms of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physical region</a:t>
            </a:r>
            <a:endParaRPr lang="en-US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endParaRPr lang="en-US" b="1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3073" y="3573016"/>
            <a:ext cx="8087359" cy="29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equation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per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High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Energy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known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since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~ Total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section</a:t>
            </a:r>
            <a:endParaRPr lang="es-ES_tradnl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90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Calculated 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up </a:t>
            </a:r>
            <a:r>
              <a:rPr lang="es-ES_tradnl" sz="19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1.7 GeV for </a:t>
            </a:r>
            <a:r>
              <a:rPr lang="el-GR" sz="19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9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_tradnl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(and </a:t>
            </a:r>
            <a:r>
              <a:rPr lang="es-ES_tradnl" sz="14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1400 </a:t>
            </a:r>
            <a:r>
              <a:rPr lang="es-ES_tradnl" sz="14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1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l-GR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FFFF00"/>
                </a:solidFill>
              </a:rPr>
              <a:t>JRP, A .Rodas, Phys.Rev. D93 (2016) no.7, 074025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40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 directly usable for </a:t>
            </a: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unphysical </a:t>
            </a:r>
            <a:r>
              <a:rPr lang="en-US" sz="2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sheets but very useful to constraint physical amplitudes up to relatively high energies</a:t>
            </a:r>
            <a:endParaRPr 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3073" y="2144772"/>
            <a:ext cx="8677250" cy="5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Most popular: t</a:t>
            </a:r>
            <a:r>
              <a:rPr lang="en-US" sz="2000" baseline="-25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=0, </a:t>
            </a:r>
            <a:r>
              <a:rPr lang="en-US" sz="20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FORWARD DISPERSION </a:t>
            </a:r>
            <a:r>
              <a:rPr lang="en-US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RELATIONS </a:t>
            </a: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900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FDRs</a:t>
            </a:r>
            <a:r>
              <a:rPr lang="es-ES_tradnl" sz="19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).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Kaminski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Pelaez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Garcia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Martin, Ruiz de Elvira, </a:t>
            </a:r>
            <a:r>
              <a:rPr lang="es-ES_tradnl" sz="11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Rodas </a:t>
            </a:r>
            <a:r>
              <a:rPr lang="es-ES_tradnl" sz="110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)</a:t>
            </a:r>
            <a:endParaRPr 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29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7971" y="548680"/>
            <a:ext cx="844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Since interested in the resonance region, we use minimal number of subtractions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4014" y="1222003"/>
            <a:ext cx="378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Defining the s↔u symmetric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anti-symmetric amplitudes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at t=0 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18754"/>
            <a:ext cx="4104456" cy="15401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6423" y="2790310"/>
            <a:ext cx="564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need one subtraction for the symmetric amplitude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-2828"/>
          <a:stretch/>
        </p:blipFill>
        <p:spPr>
          <a:xfrm>
            <a:off x="200187" y="3211512"/>
            <a:ext cx="8856056" cy="10095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0660" y="439839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none for the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antisymmetric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8" y="4945024"/>
            <a:ext cx="5955990" cy="884553"/>
          </a:xfrm>
          <a:prstGeom prst="rect">
            <a:avLst/>
          </a:prstGeom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0108" y="-685"/>
            <a:ext cx="3987836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relations for </a:t>
            </a:r>
            <a:r>
              <a:rPr lang="es-E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π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6778632" y="6184880"/>
                <a:ext cx="2277611" cy="34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614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Σ</m:t>
                        </m:r>
                      </m:e>
                      <m:sub>
                        <m: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Sup>
                      <m:sSubSupPr>
                        <m:ctrlP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bSup>
                      <m:sSubSupPr>
                        <m:ctrlP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US" sz="16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2" y="6184880"/>
                <a:ext cx="2277611" cy="342017"/>
              </a:xfrm>
              <a:prstGeom prst="rect">
                <a:avLst/>
              </a:prstGeom>
              <a:blipFill rotWithShape="0">
                <a:blip r:embed="rId5"/>
                <a:stretch>
                  <a:fillRect l="-1604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6723" y="181116"/>
            <a:ext cx="4310218" cy="2126415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" sz="1400" b="1" u="sng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dispersión relations,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 a constrained fit</a:t>
            </a: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 </a:t>
            </a:r>
            <a:r>
              <a:rPr lang="es-ES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PRD93,074025 (2016)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38748" y="245708"/>
            <a:ext cx="3346167" cy="12338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5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up to 1.6 GeV</a:t>
            </a:r>
            <a:endParaRPr lang="es-ES" sz="25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68250" y="2805929"/>
            <a:ext cx="3692753" cy="1423436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First observation: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relations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satisfied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Particularly at high energies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26171" y="5083359"/>
            <a:ext cx="3694472" cy="1088688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 we use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Dispersion Relations as CONSTRAINTS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fits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8713" y="147692"/>
            <a:ext cx="3940781" cy="6576925"/>
            <a:chOff x="665078" y="162741"/>
            <a:chExt cx="4608525" cy="725136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78" y="3852973"/>
              <a:ext cx="4608525" cy="356113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2" y="162741"/>
              <a:ext cx="4602661" cy="355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3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153" y="1431"/>
            <a:ext cx="683025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How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 Dispersion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 are satisfied by unconstrained fits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6435" y="1035302"/>
            <a:ext cx="6548515" cy="4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chemeClr val="bg1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efine</a:t>
            </a: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averaged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baseline="30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over these points, that we call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n-US" sz="31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528" y="558551"/>
            <a:ext cx="8712968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Every 22 MeV calculate the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difference between both sides of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DR /uncertainty</a:t>
            </a:r>
            <a:endParaRPr lang="en-US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33902" y="1726926"/>
            <a:ext cx="5850314" cy="454692"/>
            <a:chOff x="336" y="2084"/>
            <a:chExt cx="3686" cy="286"/>
          </a:xfrm>
        </p:grpSpPr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36" y="2084"/>
              <a:ext cx="36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3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close to 1 means that the relation is well satisfied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848" name="Group 10"/>
          <p:cNvGrpSpPr>
            <a:grpSpLocks/>
          </p:cNvGrpSpPr>
          <p:nvPr/>
        </p:nvGrpSpPr>
        <p:grpSpPr bwMode="auto">
          <a:xfrm>
            <a:off x="733955" y="2350381"/>
            <a:ext cx="7249515" cy="454692"/>
            <a:chOff x="336" y="2084"/>
            <a:chExt cx="4567" cy="286"/>
          </a:xfrm>
        </p:grpSpPr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336" y="2084"/>
              <a:ext cx="45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6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&gt;&gt; 1 means the data set is inconsistent with the relation.	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" name="1 Rectángulo"/>
          <p:cNvSpPr/>
          <p:nvPr/>
        </p:nvSpPr>
        <p:spPr bwMode="auto">
          <a:xfrm>
            <a:off x="539551" y="1558293"/>
            <a:ext cx="6912769" cy="146266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87977" y="4767289"/>
            <a:ext cx="1031165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99057" y="4849099"/>
            <a:ext cx="1393717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Sum Rules </a:t>
            </a:r>
            <a:endParaRPr lang="es-ES_tradnl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212858" y="4934700"/>
            <a:ext cx="2689666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Parameters of the unconstrained  data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26 Rectángulo"/>
          <p:cNvSpPr>
            <a:spLocks noChangeArrowheads="1"/>
          </p:cNvSpPr>
          <p:nvPr/>
        </p:nvSpPr>
        <p:spPr bwMode="auto">
          <a:xfrm>
            <a:off x="328896" y="3713189"/>
            <a:ext cx="8759833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obtain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 TO DATA (CFD)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minimize: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560341" y="4572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4398763" y="3998084"/>
                <a:ext cx="3772699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63" y="3998084"/>
                <a:ext cx="3772699" cy="730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brir llave 20"/>
          <p:cNvSpPr/>
          <p:nvPr/>
        </p:nvSpPr>
        <p:spPr bwMode="auto">
          <a:xfrm rot="16200000">
            <a:off x="3717188" y="4148584"/>
            <a:ext cx="164538" cy="113528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Abrir llave 21"/>
          <p:cNvSpPr/>
          <p:nvPr/>
        </p:nvSpPr>
        <p:spPr bwMode="auto">
          <a:xfrm rot="16200000">
            <a:off x="5282025" y="3941293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Abrir llave 22"/>
          <p:cNvSpPr/>
          <p:nvPr/>
        </p:nvSpPr>
        <p:spPr bwMode="auto">
          <a:xfrm rot="16200000">
            <a:off x="7122761" y="3963828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2425014" y="4165772"/>
                <a:ext cx="584736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14" y="4165772"/>
                <a:ext cx="5847360" cy="368242"/>
              </a:xfrm>
              <a:prstGeom prst="rect">
                <a:avLst/>
              </a:prstGeom>
              <a:blipFill rotWithShape="0">
                <a:blip r:embed="rId3"/>
                <a:stretch>
                  <a:fillRect l="-1877" t="-1311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54630" y="5299293"/>
            <a:ext cx="3238144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</a:t>
            </a: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number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</a:t>
            </a: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sometimes we add weight on certain energy regions)</a:t>
            </a:r>
            <a:endParaRPr lang="es-ES_tradnl" sz="1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26 Rectángulo"/>
          <p:cNvSpPr>
            <a:spLocks noChangeArrowheads="1"/>
          </p:cNvSpPr>
          <p:nvPr/>
        </p:nvSpPr>
        <p:spPr bwMode="auto">
          <a:xfrm>
            <a:off x="5760720" y="3011489"/>
            <a:ext cx="3240360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This can be used to check DR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52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0209" y="816618"/>
            <a:ext cx="8404239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interesting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1900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 resonances 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0208" y="1600345"/>
            <a:ext cx="3694472" cy="10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UFD to CFD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higher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2953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2" y="1603338"/>
            <a:ext cx="4984675" cy="5287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" y="3755553"/>
            <a:ext cx="3582106" cy="29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31968" y="44624"/>
            <a:ext cx="3600740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 to study</a:t>
            </a:r>
            <a:r>
              <a:rPr lang="el-GR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π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scattering 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4766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7097" y="1629639"/>
            <a:ext cx="7540088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algn="ctr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,K are Goldstone Bosons of QCD → Test Chiral Symmetry Breaking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850" y="2586590"/>
            <a:ext cx="670158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Many light resonances appear 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 Strange SPECTROSCOPY 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899592" y="3389169"/>
                <a:ext cx="7789387" cy="2024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Particularly interesting for this workshop on Bound States: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_trad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𝜅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(800)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light scalar meson. “needs confirmation”@PDG.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Light scalar mesons longstanding candidates for non-ordinary mesons.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But still some controversy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389169"/>
                <a:ext cx="7789387" cy="2024954"/>
              </a:xfrm>
              <a:prstGeom prst="rect">
                <a:avLst/>
              </a:prstGeom>
              <a:blipFill rotWithShape="0">
                <a:blip r:embed="rId2"/>
                <a:stretch>
                  <a:fillRect l="-783" t="-18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3581" y="620688"/>
            <a:ext cx="7621072" cy="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,K appear as final products of almost all hadronic strange processes: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Examples: B,D, decays, CP violation studies, etc…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4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50" y="551308"/>
            <a:ext cx="4242288" cy="35307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1" y="4147416"/>
            <a:ext cx="4248468" cy="2623570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0209" y="816618"/>
            <a:ext cx="5125677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Small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6555" y="2906515"/>
            <a:ext cx="1601653" cy="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SOLUTION </a:t>
            </a:r>
            <a:r>
              <a:rPr lang="es-ES" sz="11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from previous </a:t>
            </a: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sz="11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approach</a:t>
            </a:r>
            <a:endParaRPr lang="es-ES_tradnl" sz="11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41916" y="1844548"/>
            <a:ext cx="1108342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describe data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well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cxnSp>
        <p:nvCxnSpPr>
          <p:cNvPr id="23" name="Conector recto de flecha 22"/>
          <p:cNvCxnSpPr/>
          <p:nvPr/>
        </p:nvCxnSpPr>
        <p:spPr bwMode="auto">
          <a:xfrm>
            <a:off x="6573616" y="2384029"/>
            <a:ext cx="523027" cy="1379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7281281" y="2645359"/>
            <a:ext cx="369447" cy="2612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4147416"/>
            <a:ext cx="3886793" cy="26235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1339146"/>
            <a:ext cx="3886793" cy="2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" y="1027840"/>
            <a:ext cx="2625612" cy="28192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4039141"/>
            <a:ext cx="2638736" cy="2162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2" y="4048953"/>
            <a:ext cx="2652160" cy="21737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1018934"/>
            <a:ext cx="2652160" cy="28074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23" y="1009166"/>
            <a:ext cx="2625611" cy="2837929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0208" y="620686"/>
            <a:ext cx="8682010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but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61786" y="4048909"/>
            <a:ext cx="5125677" cy="7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Imperceptible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1783" y="6237349"/>
            <a:ext cx="8743584" cy="6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Regge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allowed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vary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Only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K-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ρ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1.4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deviations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25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3494700"/>
            <a:ext cx="3940781" cy="32299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5" y="147607"/>
            <a:ext cx="3935767" cy="3225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48" y="3480488"/>
            <a:ext cx="3927996" cy="32194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5" y="147607"/>
            <a:ext cx="3935767" cy="3225807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88214" y="1155192"/>
            <a:ext cx="2400937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 up to 1.6 GeV!!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11363" y="5976123"/>
            <a:ext cx="2587073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up to 1.74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!!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27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39552" y="980728"/>
                <a:ext cx="8352928" cy="261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sz="2052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used FORWARD DISPERSION RELATIONS to constraint</a:t>
                </a:r>
              </a:p>
              <a:p>
                <a:r>
                  <a:rPr lang="es-ES" sz="2052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052" smtClean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s-ES" sz="2052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sz="2052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scattering amplitudes </a:t>
                </a:r>
                <a:r>
                  <a:rPr lang="es-ES_tradnl" sz="2052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1.6 GeV</a:t>
                </a: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_tradnl" sz="2052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 parameterizations. Easy to use</a:t>
                </a: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Still describe data</a:t>
                </a: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 with unitarity, ANALYTICITY and crossing</a:t>
                </a:r>
              </a:p>
              <a:p>
                <a:endParaRPr lang="es-ES_tradnl" sz="2052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8352928" cy="2618666"/>
              </a:xfrm>
              <a:prstGeom prst="rect">
                <a:avLst/>
              </a:prstGeom>
              <a:blipFill rotWithShape="0">
                <a:blip r:embed="rId2"/>
                <a:stretch>
                  <a:fillRect l="-730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107504" y="143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this part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584" y="5229200"/>
            <a:ext cx="6840760" cy="1203085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</a:t>
            </a:r>
            <a:r>
              <a:rPr lang="es-ES_tradnl" sz="21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n </a:t>
            </a: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progress: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We are about to finish the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ππ→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KK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Roy-Steiner analysis up to 1.5 GeV</a:t>
            </a:r>
            <a:endParaRPr lang="es-ES" sz="12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Working on the Roy-Steiner analysis </a:t>
            </a:r>
            <a:r>
              <a:rPr lang="es-ES_tradnl" sz="20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→π</a:t>
            </a:r>
            <a:r>
              <a:rPr lang="es-ES" sz="1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K. See final slides</a:t>
            </a:r>
            <a:endParaRPr lang="en-GB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5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3926" y="3723275"/>
            <a:ext cx="4814860" cy="4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algn="ctr" defTabSz="980200"/>
            <a:r>
              <a:rPr lang="es-ES_tradnl" sz="2400" dirty="0">
                <a:solidFill>
                  <a:srgbClr val="00B0F0"/>
                </a:solidFill>
              </a:rPr>
              <a:t>J. R</a:t>
            </a:r>
            <a:r>
              <a:rPr lang="es-ES_tradnl" sz="2400">
                <a:solidFill>
                  <a:srgbClr val="00B0F0"/>
                </a:solidFill>
              </a:rPr>
              <a:t>. </a:t>
            </a:r>
            <a:r>
              <a:rPr lang="es-ES_tradnl" sz="2400" smtClean="0">
                <a:solidFill>
                  <a:srgbClr val="00B0F0"/>
                </a:solidFill>
              </a:rPr>
              <a:t>Peláez, A. Rodas, J. Ruiz de Elvira</a:t>
            </a:r>
            <a:endParaRPr lang="es-ES_tradnl" sz="2400" dirty="0">
              <a:solidFill>
                <a:srgbClr val="00B0F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99864" y="227694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Strange scalar resonances from dispersive analysis and analytiicty</a:t>
            </a:r>
            <a:endParaRPr lang="en-US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3808" y="4884897"/>
            <a:ext cx="3681359" cy="64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Eur.Phys.J</a:t>
            </a:r>
            <a:r>
              <a:rPr lang="en-US" sz="1200">
                <a:solidFill>
                  <a:schemeClr val="bg1"/>
                </a:solidFill>
              </a:rPr>
              <a:t>. C77 (2017) no.2, </a:t>
            </a:r>
            <a:r>
              <a:rPr lang="en-US" sz="1200" smtClean="0">
                <a:solidFill>
                  <a:schemeClr val="bg1"/>
                </a:solidFill>
              </a:rPr>
              <a:t>91</a:t>
            </a:r>
          </a:p>
          <a:p>
            <a:pPr algn="ctr" defTabSz="859142"/>
            <a:endParaRPr lang="es-ES" sz="1200">
              <a:solidFill>
                <a:schemeClr val="bg1"/>
              </a:solidFill>
            </a:endParaRPr>
          </a:p>
          <a:p>
            <a:pPr algn="ctr" defTabSz="859142"/>
            <a:r>
              <a:rPr lang="es-ES" sz="1200" smtClean="0">
                <a:solidFill>
                  <a:schemeClr val="bg1"/>
                </a:solidFill>
              </a:rPr>
              <a:t>JRP, </a:t>
            </a:r>
            <a:r>
              <a:rPr lang="es-ES" sz="1200" smtClean="0">
                <a:solidFill>
                  <a:schemeClr val="bg1"/>
                </a:solidFill>
              </a:rPr>
              <a:t>A. Rodas in preparation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5698" y="611844"/>
            <a:ext cx="8840798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amplitudes that describe data and satisfy dispersion relations up to 1.6 GeV</a:t>
            </a:r>
            <a:endParaRPr lang="en-GB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9592" y="1165994"/>
            <a:ext cx="7598660" cy="363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There is also a 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in the elastic piece of our CFD parameterizations</a:t>
            </a:r>
            <a:endParaRPr lang="en-GB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74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" y="24989"/>
            <a:ext cx="914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8292761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Extracted </a:t>
              </a:r>
              <a:r>
                <a:rPr lang="es-ES_tradnl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 conformal CFD parameterization </a:t>
              </a:r>
              <a:r>
                <a:rPr lang="es-ES" sz="11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 &amp; JRP, PRD93,074025 (2016</a:t>
              </a: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 analyticity properties,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but still not completely model independent</a:t>
              </a:r>
              <a:endPara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844824"/>
            <a:ext cx="7452320" cy="5589239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1300" y="44501"/>
            <a:ext cx="9262577" cy="8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CFD: Using Padé sequences    </a:t>
            </a:r>
            <a:r>
              <a:rPr lang="es-ES" sz="105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 &amp; JRP  &amp; J. Ruiz de Elvira. </a:t>
            </a:r>
            <a:r>
              <a:rPr lang="fr-FR" sz="1050">
                <a:solidFill>
                  <a:srgbClr val="00FFFF"/>
                </a:solidFill>
                <a:latin typeface="Arial" charset="0"/>
              </a:rPr>
              <a:t>Eur. Phys. J. C (2017) 77:91</a:t>
            </a:r>
            <a:r>
              <a:rPr lang="es-ES_tradnl" sz="105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endParaRPr lang="es-ES_tradnl" sz="105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300" y="548680"/>
            <a:ext cx="84731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Almost model independent: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Does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 assume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any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particular functional form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60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local determination</a:t>
            </a:r>
            <a:r>
              <a:rPr lang="es-ES_tradnl" sz="1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Based on previous works by P.Masjuan, J.J. Sanz Cillero, I. Caprini, J.Ruiz de ELvira</a:t>
            </a:r>
            <a:endParaRPr lang="es-ES_tradnl" sz="1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98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54961" y="44624"/>
            <a:ext cx="625486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light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theory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side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...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classification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6513" y="41131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404664"/>
            <a:ext cx="7018338" cy="365444"/>
            <a:chOff x="238" y="1111"/>
            <a:chExt cx="5171" cy="269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SU(3)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multiplets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identification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controversial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59564" y="472016"/>
            <a:ext cx="1614487" cy="1451787"/>
            <a:chOff x="2160" y="1200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2160" y="1200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7" name="Imagen" r:id="rId5" imgW="3762000" imgH="3514320" progId="">
                    <p:embed/>
                  </p:oleObj>
                </mc:Choice>
                <mc:Fallback>
                  <p:oleObj name="Imagen" r:id="rId5" imgW="3762000" imgH="3514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200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9" y="1803"/>
              <a:ext cx="14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77" y="1983"/>
              <a:ext cx="15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81" y="1849"/>
              <a:ext cx="16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1197" dirty="0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755651" y="807272"/>
            <a:ext cx="3975099" cy="543296"/>
            <a:chOff x="476" y="1391"/>
            <a:chExt cx="2504" cy="363"/>
          </a:xfrm>
        </p:grpSpPr>
        <p:pic>
          <p:nvPicPr>
            <p:cNvPr id="2090" name="Picture 5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480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Text Box 51"/>
            <p:cNvSpPr txBox="1">
              <a:spLocks noChangeArrowheads="1"/>
            </p:cNvSpPr>
            <p:nvPr/>
          </p:nvSpPr>
          <p:spPr bwMode="auto">
            <a:xfrm>
              <a:off x="666" y="1391"/>
              <a:ext cx="231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</a:rPr>
                <a:t>Too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resonances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for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years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….</a:t>
              </a:r>
            </a:p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But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there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is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an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emerging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picture</a:t>
              </a:r>
              <a:endParaRPr lang="es-ES_tradnl" sz="1539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8613" y="1694810"/>
            <a:ext cx="5008563" cy="1629892"/>
            <a:chOff x="479" y="1480"/>
            <a:chExt cx="3155" cy="108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388" y="1842"/>
              <a:ext cx="48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(980)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79" y="1480"/>
              <a:ext cx="3155" cy="1089"/>
              <a:chOff x="479" y="1480"/>
              <a:chExt cx="3155" cy="108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841" y="1480"/>
                <a:ext cx="474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(800)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14" y="1981"/>
                <a:ext cx="52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(980)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79" y="1480"/>
                <a:ext cx="2672" cy="1089"/>
                <a:chOff x="479" y="1480"/>
                <a:chExt cx="2672" cy="1089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6" name="Rectangle 57"/>
                <p:cNvSpPr>
                  <a:spLocks noChangeArrowheads="1"/>
                </p:cNvSpPr>
                <p:nvPr/>
              </p:nvSpPr>
              <p:spPr bwMode="auto">
                <a:xfrm>
                  <a:off x="479" y="1480"/>
                  <a:ext cx="1495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A Light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99" y="1888"/>
                  <a:ext cx="494" cy="378"/>
                  <a:chOff x="3663" y="1903"/>
                  <a:chExt cx="494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63" y="1903"/>
                    <a:ext cx="494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437186" y="1898359"/>
            <a:ext cx="3543299" cy="1513150"/>
            <a:chOff x="3697" y="1616"/>
            <a:chExt cx="2232" cy="1011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7" name="Rectangle 64"/>
            <p:cNvSpPr>
              <a:spLocks noChangeArrowheads="1"/>
            </p:cNvSpPr>
            <p:nvPr/>
          </p:nvSpPr>
          <p:spPr bwMode="auto">
            <a:xfrm>
              <a:off x="4216" y="1616"/>
              <a:ext cx="171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Non-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strange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heavier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!!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Inverted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hierarchy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 quark-antiquark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(500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 and f</a:t>
              </a:r>
              <a:r>
                <a:rPr lang="es-ES_tradnl" sz="1539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(980) are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really octet/singlet mixtures</a:t>
              </a: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84176" y="3645024"/>
            <a:ext cx="5141911" cy="1629893"/>
            <a:chOff x="468" y="1480"/>
            <a:chExt cx="3239" cy="1089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73" y="1843"/>
              <a:ext cx="23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68" y="1480"/>
              <a:ext cx="3239" cy="1089"/>
              <a:chOff x="468" y="1480"/>
              <a:chExt cx="3239" cy="1089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45" y="1480"/>
                <a:ext cx="55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K(1430)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18" y="1981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(1450)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468" y="1480"/>
                <a:ext cx="2683" cy="1089"/>
                <a:chOff x="468" y="1480"/>
                <a:chExt cx="2683" cy="1089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468" y="1480"/>
                  <a:ext cx="1571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+ Another</a:t>
                  </a:r>
                </a:p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 heavier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315" y="1888"/>
                  <a:ext cx="589" cy="257"/>
                  <a:chOff x="3679" y="1903"/>
                  <a:chExt cx="589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903"/>
                    <a:ext cx="589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6094680" y="3713871"/>
            <a:ext cx="1225015" cy="995297"/>
            <a:chOff x="6094130" y="4365699"/>
            <a:chExt cx="1225061" cy="1055464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3212" y="5013176"/>
              <a:ext cx="312919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539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f</a:t>
              </a:r>
              <a:r>
                <a:rPr lang="es-ES" sz="1539" baseline="-25000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endParaRPr lang="el-GR" sz="1539" baseline="-25000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094130" y="4365699"/>
              <a:ext cx="1225061" cy="4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881">
                  <a:solidFill>
                    <a:srgbClr val="FFFFFF"/>
                  </a:solidFill>
                  <a:latin typeface="Arial" charset="0"/>
                </a:rPr>
                <a:t>+ glueball</a:t>
              </a:r>
              <a:endParaRPr lang="en-US" sz="188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126206" y="5271503"/>
            <a:ext cx="8891587" cy="9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93" tIns="44596" rIns="89193" bIns="44596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Enough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states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have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been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observed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: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(1370),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(1500),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(1700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).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whole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picture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complicated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mixture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between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them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lots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here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  <a:endParaRPr lang="en-US" sz="1796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4897" y="6106614"/>
            <a:ext cx="7239482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ES_tradnl" sz="2000" b="1" smtClean="0">
                <a:solidFill>
                  <a:schemeClr val="bg1"/>
                </a:solidFill>
                <a:latin typeface="Arial" charset="0"/>
              </a:rPr>
              <a:t>Only the </a:t>
            </a:r>
            <a:r>
              <a:rPr lang="es-ES_tradnl" sz="20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(800</a:t>
            </a:r>
            <a:r>
              <a:rPr lang="es-ES_tradnl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or K0*(800) “Needs Conformation” @ PDG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3574677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8292761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Extracted </a:t>
              </a:r>
              <a:r>
                <a:rPr lang="es-ES_tradnl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 conformal CFD parameterization </a:t>
              </a:r>
              <a:r>
                <a:rPr lang="es-ES" sz="11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 &amp; JRP, PRD93,074025 (2016</a:t>
              </a: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 analyticity properties,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but still not completely model independent</a:t>
              </a:r>
              <a:endPara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183805" y="1617474"/>
            <a:ext cx="8668706" cy="3251686"/>
            <a:chOff x="183805" y="1617474"/>
            <a:chExt cx="8668706" cy="3251686"/>
          </a:xfrm>
        </p:grpSpPr>
        <p:grpSp>
          <p:nvGrpSpPr>
            <p:cNvPr id="7" name="Grupo 6"/>
            <p:cNvGrpSpPr/>
            <p:nvPr/>
          </p:nvGrpSpPr>
          <p:grpSpPr>
            <a:xfrm>
              <a:off x="183805" y="1617474"/>
              <a:ext cx="8668706" cy="784830"/>
              <a:chOff x="183805" y="3073543"/>
              <a:chExt cx="8668706" cy="784830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183805" y="3073543"/>
                <a:ext cx="833702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2) Using Padé Sequences… </a:t>
                </a:r>
              </a:p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1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 A.Rodas </a:t>
                </a:r>
                <a:r>
                  <a:rPr lang="es-ES" sz="11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JRP  &amp; J. Ruiz de Elvira. </a:t>
                </a:r>
                <a:r>
                  <a:rPr lang="fr-FR" sz="1100">
                    <a:solidFill>
                      <a:srgbClr val="00FFFF"/>
                    </a:solidFill>
                    <a:latin typeface="Arial" charset="0"/>
                  </a:rPr>
                  <a:t>Eur. Phys. J. C (2017) 77:91</a:t>
                </a:r>
                <a:r>
                  <a:rPr lang="es-ES_tradnl" sz="11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171315" y="3100083"/>
                <a:ext cx="3681196" cy="449033"/>
              </a:xfrm>
              <a:prstGeom prst="rect">
                <a:avLst/>
              </a:prstGeom>
            </p:spPr>
            <p:txBody>
              <a:bodyPr wrap="non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(670±18)-i(295± 28) </a:t>
                </a:r>
                <a:r>
                  <a:rPr lang="es-ES_tradnl" sz="240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32" name="Conector recto 31"/>
            <p:cNvCxnSpPr/>
            <p:nvPr/>
          </p:nvCxnSpPr>
          <p:spPr>
            <a:xfrm flipH="1">
              <a:off x="4716016" y="2093047"/>
              <a:ext cx="1304990" cy="277611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183805" y="4509380"/>
            <a:ext cx="4923317" cy="1991138"/>
            <a:chOff x="183805" y="4509380"/>
            <a:chExt cx="4923317" cy="1991138"/>
          </a:xfrm>
        </p:grpSpPr>
        <p:sp>
          <p:nvSpPr>
            <p:cNvPr id="8" name="Rectángulo 7"/>
            <p:cNvSpPr/>
            <p:nvPr/>
          </p:nvSpPr>
          <p:spPr>
            <a:xfrm>
              <a:off x="183805" y="5805264"/>
              <a:ext cx="2977548" cy="695254"/>
            </a:xfrm>
            <a:prstGeom prst="rect">
              <a:avLst/>
            </a:prstGeom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Compare to PDG:                            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(682±29</a:t>
              </a:r>
              <a:r>
                <a:rPr lang="es-ES_tradnl" sz="200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i(273±12</a:t>
              </a:r>
              <a:r>
                <a:rPr lang="es-ES_tradnl" sz="200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 MeV </a:t>
              </a: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000">
                <a:solidFill>
                  <a:srgbClr val="FFFF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368727" y="4509380"/>
              <a:ext cx="738395" cy="3240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solidFill>
                <a:schemeClr val="bg1">
                  <a:lumMod val="95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0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459664" y="1495134"/>
            <a:ext cx="1159929" cy="735082"/>
            <a:chOff x="755575" y="1988840"/>
            <a:chExt cx="1159929" cy="735082"/>
          </a:xfrm>
        </p:grpSpPr>
        <p:sp>
          <p:nvSpPr>
            <p:cNvPr id="21" name="Explosión 2 20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ángulo 21"/>
            <p:cNvSpPr/>
            <p:nvPr/>
          </p:nvSpPr>
          <p:spPr>
            <a:xfrm rot="20550522">
              <a:off x="878486" y="219231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NEW!!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1" y="2205384"/>
            <a:ext cx="6056471" cy="468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92081" y="540188"/>
            <a:ext cx="3744416" cy="449033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240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658±13)-i(278.5±12) </a:t>
            </a:r>
            <a:r>
              <a:rPr lang="es-ES_tradnl" sz="240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2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endParaRPr lang="en-GB" sz="2400">
              <a:solidFill>
                <a:srgbClr val="FFFF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220" y="44624"/>
            <a:ext cx="3033309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Model independent analysis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158" y="490439"/>
            <a:ext cx="4405478" cy="5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from Paris group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Decotes-Genon-Moussallam 2006</a:t>
            </a:r>
            <a:endParaRPr lang="en-GB" sz="12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26747" y="1120902"/>
            <a:ext cx="8953765" cy="5764482"/>
            <a:chOff x="226747" y="1120902"/>
            <a:chExt cx="8953765" cy="5764482"/>
          </a:xfrm>
        </p:grpSpPr>
        <p:grpSp>
          <p:nvGrpSpPr>
            <p:cNvPr id="17" name="Grupo 16"/>
            <p:cNvGrpSpPr/>
            <p:nvPr/>
          </p:nvGrpSpPr>
          <p:grpSpPr>
            <a:xfrm>
              <a:off x="226747" y="1120902"/>
              <a:ext cx="8953765" cy="5764482"/>
              <a:chOff x="226747" y="1120902"/>
              <a:chExt cx="8953765" cy="576448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041" y="2205384"/>
                <a:ext cx="6056471" cy="4680000"/>
              </a:xfrm>
              <a:prstGeom prst="rect">
                <a:avLst/>
              </a:prstGeom>
            </p:spPr>
          </p:pic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6747" y="1143640"/>
                <a:ext cx="4431126" cy="54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936" tIns="43012" rIns="85936" bIns="43012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Our Roy-Steiner analysis of FIT to data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2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JRP, A. Rodas, </a:t>
                </a:r>
                <a:r>
                  <a:rPr lang="es-ES_tradnl" sz="12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 preparation</a:t>
                </a:r>
                <a:endParaRPr lang="en-GB" sz="1200" b="1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5292081" y="1120902"/>
                <a:ext cx="3744416" cy="449033"/>
              </a:xfrm>
              <a:prstGeom prst="rect">
                <a:avLst/>
              </a:prstGeom>
            </p:spPr>
            <p:txBody>
              <a:bodyPr wrap="squar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b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2400" b="1" smtClean="0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662±13)-i(289±25) </a:t>
                </a:r>
                <a:r>
                  <a:rPr lang="es-ES_tradnl" sz="2400" b="1" err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 b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 b="1">
                  <a:solidFill>
                    <a:srgbClr val="FFFF00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14" name="Conector recto 13"/>
            <p:cNvCxnSpPr/>
            <p:nvPr/>
          </p:nvCxnSpPr>
          <p:spPr>
            <a:xfrm flipH="1">
              <a:off x="4657873" y="1620828"/>
              <a:ext cx="2010159" cy="313698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 flipH="1">
            <a:off x="4427984" y="989221"/>
            <a:ext cx="936104" cy="3768587"/>
          </a:xfrm>
          <a:prstGeom prst="line">
            <a:avLst/>
          </a:prstGeom>
          <a:ln w="222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197169" y="3377123"/>
            <a:ext cx="2811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have: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Constrained Fit to data (not solved)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Improved P-wave (data OK)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Used Hyperbolic DR both in real axis and complex plane.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Improved Pomeron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 </a:t>
            </a:r>
            <a:r>
              <a:rPr lang="el-GR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input with DR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Other technicalities</a:t>
            </a:r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226747" y="5599984"/>
            <a:ext cx="2811927" cy="1015663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 dispersive determination of the K</a:t>
            </a:r>
            <a:r>
              <a:rPr lang="es-ES" sz="2000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*(800)</a:t>
            </a:r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045793" y="2873514"/>
            <a:ext cx="1856802" cy="712579"/>
            <a:chOff x="455845" y="2010973"/>
            <a:chExt cx="1856802" cy="712579"/>
          </a:xfrm>
        </p:grpSpPr>
        <p:sp>
          <p:nvSpPr>
            <p:cNvPr id="25" name="Explosión 2 24"/>
            <p:cNvSpPr/>
            <p:nvPr/>
          </p:nvSpPr>
          <p:spPr>
            <a:xfrm>
              <a:off x="455845" y="2010973"/>
              <a:ext cx="1856802" cy="712579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ángulo 25"/>
            <p:cNvSpPr/>
            <p:nvPr/>
          </p:nvSpPr>
          <p:spPr>
            <a:xfrm rot="20550522">
              <a:off x="596358" y="2192313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4368727" y="4509380"/>
            <a:ext cx="738395" cy="32400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980728"/>
            <a:ext cx="8352928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relations have been useful for establishing the existence of resonances and for rigorous </a:t>
            </a: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determinations of 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light scalars, they have settled the longstanding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 controversy and are on the way to settle that of the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provided first preliminary results for K</a:t>
            </a:r>
            <a:r>
              <a:rPr lang="es-ES" sz="2052" baseline="-2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*(800)</a:t>
            </a:r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1431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9592" y="3861048"/>
            <a:ext cx="8508178" cy="1880194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Still in progress: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 second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determination with Roy-Steiner and FDRs 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finally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settle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</a:rPr>
              <a:t>κ</a:t>
            </a:r>
            <a:r>
              <a:rPr lang="es-ES" sz="1600">
                <a:solidFill>
                  <a:srgbClr val="00FFFF"/>
                </a:solidFill>
                <a:latin typeface="Arial" charset="0"/>
              </a:rPr>
              <a:t>/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*(800)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issue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PDG.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Our group has been asked to do it.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First preliminary results available. Nice agreement with other dispersive aproach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We are about to finish the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ππ→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KK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analysis needed as input for </a:t>
            </a:r>
            <a:r>
              <a:rPr lang="el-GR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l-GR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</a:t>
            </a:r>
            <a:r>
              <a:rPr lang="el-GR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endParaRPr lang="en-GB" sz="12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61953" y="548680"/>
            <a:ext cx="38648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sets: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Estabrooks et al. 78 (SLAC)</a:t>
            </a: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Aston et al.88 (SLAC-LASS</a:t>
            </a:r>
            <a:r>
              <a:rPr lang="es-ES"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140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I=1/2 and 3/2 combination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6" y="582357"/>
            <a:ext cx="4073326" cy="4320480"/>
          </a:xfrm>
          <a:prstGeom prst="rect">
            <a:avLst/>
          </a:prstGeom>
        </p:spPr>
      </p:pic>
      <p:cxnSp>
        <p:nvCxnSpPr>
          <p:cNvPr id="16" name="Conector recto de flecha 15"/>
          <p:cNvCxnSpPr>
            <a:stCxn id="18" idx="1"/>
          </p:cNvCxnSpPr>
          <p:nvPr/>
        </p:nvCxnSpPr>
        <p:spPr>
          <a:xfrm flipH="1" flipV="1">
            <a:off x="1544435" y="1806493"/>
            <a:ext cx="2983112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8" idx="1"/>
          </p:cNvCxnSpPr>
          <p:nvPr/>
        </p:nvCxnSpPr>
        <p:spPr>
          <a:xfrm flipH="1">
            <a:off x="1575219" y="2490569"/>
            <a:ext cx="2952328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527547" y="2136626"/>
                <a:ext cx="488775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clear “peak” or phase movement</a:t>
                </a:r>
              </a:p>
              <a:p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_trad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𝜅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(800)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</a:t>
                </a:r>
                <a:endParaRPr lang="es-E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47" y="2136626"/>
                <a:ext cx="488775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372" t="-341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4505843" y="3030628"/>
            <a:ext cx="5394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Definitely NO BREIT-WIGNER shape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249685" y="5172275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Mathematically correct to use POLES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089815" y="44624"/>
            <a:ext cx="2485050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Data on </a:t>
            </a:r>
            <a:r>
              <a:rPr lang="el-GR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scattering: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4810" y="5942307"/>
            <a:ext cx="840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support for K0*(800) from decays of heavier mesons, but rigorous </a:t>
            </a:r>
          </a:p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model-independent extractions absent. Often inadequate Breit-Wigner formalism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as poles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537519" y="1026140"/>
                <a:ext cx="6048672" cy="98174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universal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 of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resonances are their </a:t>
                </a:r>
                <a:endParaRPr lang="es-ES_tradnl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positions and residues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_trad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_tradnl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𝑝𝑜𝑙𝑒</m:t>
                            </m:r>
                          </m:sub>
                        </m:sSub>
                      </m:e>
                    </m:rad>
                    <m:r>
                      <a:rPr lang="es-ES_trad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S_tradnl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M-i </a:t>
                </a:r>
                <a:r>
                  <a:rPr lang="el-GR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s-E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endParaRPr lang="es-ES_tradnl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19" y="1026140"/>
                <a:ext cx="6048672" cy="981744"/>
              </a:xfrm>
              <a:prstGeom prst="rect">
                <a:avLst/>
              </a:prstGeom>
              <a:blipFill rotWithShape="0">
                <a:blip r:embed="rId2"/>
                <a:stretch>
                  <a:fillRect t="-2454" b="-24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193682" y="2256735"/>
            <a:ext cx="873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Riemann sheet obtained from </a:t>
            </a:r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analytic continuation through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cut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9386"/>
            <a:ext cx="7882230" cy="39679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96876" y="618336"/>
            <a:ext cx="8750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Breit-Wigner shape is just an approximation for narrow and isolated resonances 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6877" y="2907619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s-plane</a:t>
            </a:r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644908" y="2738663"/>
            <a:ext cx="6206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Im s</a:t>
            </a:r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275849" y="5013325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Re 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6013" y="-32421"/>
            <a:ext cx="3507797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Why use dispersion relation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?    </a:t>
            </a: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233" y="548680"/>
            <a:ext cx="5226216" cy="14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CAUSALITY: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Amplitudes 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are ANALYTIC in 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Crossing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implies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u-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channel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88923" y="620643"/>
            <a:ext cx="8847573" cy="2649276"/>
            <a:chOff x="40515" y="684287"/>
            <a:chExt cx="10346745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" name="Acrobat Document" r:id="rId3" imgW="4267200" imgH="3247845" progId="AcroExch.Document.DC">
                    <p:embed/>
                  </p:oleObj>
                </mc:Choice>
                <mc:Fallback>
                  <p:oleObj name="Acrobat Document" r:id="rId3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0515" y="2521500"/>
              <a:ext cx="5679468" cy="72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Cauchy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determines 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T(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s,t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at ANY 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INTEGRAL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contour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0555" y="5034565"/>
            <a:ext cx="113535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0656" y="5042142"/>
            <a:ext cx="459367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Calculating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00651" y="5506897"/>
            <a:ext cx="31487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00652" y="5956490"/>
            <a:ext cx="7026004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3) ONLY MODEL INDEPENDENT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without</a:t>
            </a:r>
            <a:r>
              <a:rPr lang="es-ES_tradnl" sz="1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extra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assumptions</a:t>
            </a:r>
            <a:endParaRPr lang="es-ES_tradnl" sz="16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62282" y="3072465"/>
            <a:ext cx="8444104" cy="1502636"/>
            <a:chOff x="162282" y="3072465"/>
            <a:chExt cx="8444104" cy="1502636"/>
          </a:xfrm>
        </p:grpSpPr>
        <p:grpSp>
          <p:nvGrpSpPr>
            <p:cNvPr id="27" name="26 Grupo"/>
            <p:cNvGrpSpPr/>
            <p:nvPr/>
          </p:nvGrpSpPr>
          <p:grpSpPr>
            <a:xfrm>
              <a:off x="162282" y="3072465"/>
              <a:ext cx="8444104" cy="1502636"/>
              <a:chOff x="189772" y="3387539"/>
              <a:chExt cx="9874906" cy="1656727"/>
            </a:xfrm>
          </p:grpSpPr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189772" y="3387539"/>
                <a:ext cx="6221605" cy="72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51" tIns="49777" rIns="99551" bIns="49777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If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T-&gt;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fast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enough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at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high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s,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curved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part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vanishes</a:t>
                </a:r>
                <a:endPara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5000539" y="4017218"/>
                <a:ext cx="5064139" cy="102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51" tIns="49777" rIns="99551" bIns="49777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Otherwise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determined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up to 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polynomial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subtractions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Left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cut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usually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problem</a:t>
                </a:r>
                <a:endParaRPr lang="es-ES_tradnl" b="1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1 CuadroTexto"/>
                <p:cNvSpPr txBox="1"/>
                <p:nvPr/>
              </p:nvSpPr>
              <p:spPr>
                <a:xfrm>
                  <a:off x="251520" y="3726991"/>
                  <a:ext cx="4024484" cy="7646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s-ES" sz="20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es-ES" sz="20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𝐼𝑚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′,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′</m:t>
                                </m:r>
                              </m:den>
                            </m:f>
                          </m:e>
                        </m:nary>
                        <m:r>
                          <a:rPr lang="es-ES" sz="20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sz="2000" b="0" i="1" smtClean="0">
                            <a:latin typeface="Cambria Math"/>
                          </a:rPr>
                          <m:t>+</m:t>
                        </m:r>
                        <m:r>
                          <a:rPr lang="es-ES" sz="2000" b="0" i="1" smtClean="0">
                            <a:latin typeface="Cambria Math"/>
                          </a:rPr>
                          <m:t>𝐿𝐶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26991"/>
                  <a:ext cx="4024484" cy="7646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75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Analyticity is expressed in the </a:t>
                </a:r>
                <a:r>
                  <a:rPr lang="en-US" i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</a:t>
                </a:r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-variable, not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blipFill rotWithShape="0">
                <a:blip r:embed="rId13"/>
                <a:stretch>
                  <a:fillRect l="-801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595" y="1105072"/>
            <a:ext cx="8811405" cy="3456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8" name="Grupo 7"/>
          <p:cNvGrpSpPr/>
          <p:nvPr/>
        </p:nvGrpSpPr>
        <p:grpSpPr>
          <a:xfrm>
            <a:off x="162000" y="1372387"/>
            <a:ext cx="8798574" cy="2300597"/>
            <a:chOff x="342900" y="1872555"/>
            <a:chExt cx="12039601" cy="3148056"/>
          </a:xfrm>
        </p:grpSpPr>
        <p:cxnSp>
          <p:nvCxnSpPr>
            <p:cNvPr id="9" name="Conector recto 8"/>
            <p:cNvCxnSpPr>
              <a:cxnSpLocks noChangeAspect="1"/>
            </p:cNvCxnSpPr>
            <p:nvPr/>
          </p:nvCxnSpPr>
          <p:spPr>
            <a:xfrm>
              <a:off x="342900" y="3429000"/>
              <a:ext cx="4178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>
              <a:grpSpLocks noChangeAspect="1"/>
            </p:cNvGrpSpPr>
            <p:nvPr/>
          </p:nvGrpSpPr>
          <p:grpSpPr>
            <a:xfrm>
              <a:off x="1971675" y="1872555"/>
              <a:ext cx="10410826" cy="3148056"/>
              <a:chOff x="1971675" y="1852611"/>
              <a:chExt cx="10476783" cy="316800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6448425" y="3418917"/>
                <a:ext cx="6000033" cy="10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1971675" y="1852611"/>
                <a:ext cx="3199366" cy="316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cxnSp>
        <p:nvCxnSpPr>
          <p:cNvPr id="13" name="Conector recto 12"/>
          <p:cNvCxnSpPr/>
          <p:nvPr/>
        </p:nvCxnSpPr>
        <p:spPr>
          <a:xfrm>
            <a:off x="8185879" y="2433629"/>
            <a:ext cx="774695" cy="5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10526" y="4360354"/>
            <a:ext cx="131545" cy="1315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Elipse 14"/>
          <p:cNvSpPr/>
          <p:nvPr/>
        </p:nvSpPr>
        <p:spPr>
          <a:xfrm>
            <a:off x="6626638" y="2745434"/>
            <a:ext cx="131545" cy="1315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4844649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Elipse 16"/>
          <p:cNvSpPr/>
          <p:nvPr/>
        </p:nvSpPr>
        <p:spPr>
          <a:xfrm>
            <a:off x="6630993" y="2466113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Elipse 17"/>
          <p:cNvSpPr/>
          <p:nvPr/>
        </p:nvSpPr>
        <p:spPr>
          <a:xfrm>
            <a:off x="4531551" y="2456832"/>
            <a:ext cx="143573" cy="12065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Elipse 18"/>
          <p:cNvSpPr/>
          <p:nvPr/>
        </p:nvSpPr>
        <p:spPr>
          <a:xfrm>
            <a:off x="5837737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723141" y="2466113"/>
            <a:ext cx="131545" cy="13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6722254" y="2835345"/>
                <a:ext cx="839780" cy="262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(890)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54" y="2835345"/>
                <a:ext cx="839780" cy="262163"/>
              </a:xfrm>
              <a:prstGeom prst="rect">
                <a:avLst/>
              </a:prstGeom>
              <a:blipFill rotWithShape="0"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𝑑𝑙𝑒𝑟</m:t>
                      </m:r>
                    </m:oMath>
                  </m:oMathPara>
                </a14:m>
                <a:endParaRPr lang="es-ES" sz="1200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1200" b="0" i="1" smtClean="0">
                    <a:ea typeface="Cambria Math" panose="02040503050406030204" pitchFamily="18" charset="0"/>
                  </a:rPr>
                  <a:t>  zero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de flecha 24"/>
          <p:cNvCxnSpPr/>
          <p:nvPr/>
        </p:nvCxnSpPr>
        <p:spPr>
          <a:xfrm flipH="1">
            <a:off x="4624451" y="2616055"/>
            <a:ext cx="259662" cy="165092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8" idx="4"/>
          </p:cNvCxnSpPr>
          <p:nvPr/>
        </p:nvCxnSpPr>
        <p:spPr>
          <a:xfrm flipH="1">
            <a:off x="4600678" y="2577487"/>
            <a:ext cx="2660" cy="168948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14346" y="1267583"/>
                <a:ext cx="810960" cy="41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plane</m:t>
                      </m:r>
                    </m:oMath>
                  </m:oMathPara>
                </a14:m>
                <a:endParaRPr lang="es-ES" sz="1050" b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s-ES" sz="900" smtClean="0"/>
                  <a:t>(MeV</a:t>
                </a:r>
                <a:r>
                  <a:rPr lang="es-ES" sz="900" baseline="30000" smtClean="0"/>
                  <a:t>2</a:t>
                </a:r>
                <a:r>
                  <a:rPr lang="es-ES" sz="900" smtClean="0"/>
                  <a:t>)</a:t>
                </a:r>
                <a:endParaRPr lang="en-US" sz="90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6" y="1267583"/>
                <a:ext cx="810960" cy="4185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ipse 33"/>
          <p:cNvSpPr>
            <a:spLocks noChangeAspect="1"/>
          </p:cNvSpPr>
          <p:nvPr/>
        </p:nvSpPr>
        <p:spPr>
          <a:xfrm>
            <a:off x="2474543" y="2474035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/>
          <p:cNvSpPr>
            <a:spLocks noChangeAspect="1"/>
          </p:cNvSpPr>
          <p:nvPr/>
        </p:nvSpPr>
        <p:spPr>
          <a:xfrm>
            <a:off x="3167384" y="2478790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sub>
                          </m:sSub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80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900" smtClean="0">
                    <a:solidFill>
                      <a:schemeClr val="accent1"/>
                    </a:solidFill>
                    <a:sym typeface="Symbol" pitchFamily="18" charset="2"/>
                  </a:rPr>
                  <a:t>|s|=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9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9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9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Analyticity is expressed in the </a:t>
                </a:r>
                <a:r>
                  <a:rPr lang="en-US" i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</a:t>
                </a:r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-variable, not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blipFill rotWithShape="0">
                <a:blip r:embed="rId13"/>
                <a:stretch>
                  <a:fillRect l="-801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s-ES" sz="20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Important for </a:t>
                </a:r>
              </a:p>
              <a:p>
                <a:pPr defTabSz="992464"/>
                <a:r>
                  <a:rPr lang="es-ES" sz="20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</a:t>
                </a:r>
                <a:r>
                  <a:rPr lang="es-ES" sz="20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he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𝜅</m:t>
                    </m:r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/</m:t>
                    </m:r>
                    <m:sSubSup>
                      <m:sSubSupPr>
                        <m:ctrlP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(800)</m:t>
                    </m:r>
                  </m:oMath>
                </a14:m>
                <a:endParaRPr lang="en-US" sz="200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blipFill rotWithShape="0">
                <a:blip r:embed="rId14"/>
                <a:stretch>
                  <a:fillRect l="-2990" t="-3390" b="-127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216400" y="4718879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 behavior </a:t>
            </a:r>
            <a:r>
              <a:rPr lang="es-ES" sz="140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(chiral symmetry)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216400" y="2638815"/>
            <a:ext cx="6744174" cy="2833220"/>
            <a:chOff x="2216400" y="2638815"/>
            <a:chExt cx="6744174" cy="2833220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854940" y="2638815"/>
              <a:ext cx="682446" cy="165092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2216400" y="5094861"/>
              <a:ext cx="6744174" cy="37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202" tIns="49603" rIns="99202" bIns="49603">
              <a:spAutoFit/>
            </a:bodyPr>
            <a:lstStyle/>
            <a:p>
              <a:pPr marL="285750" indent="-285750" defTabSz="992464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Subthreshold behavior </a:t>
              </a:r>
              <a:r>
                <a:rPr lang="es-ES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</a:t>
              </a:r>
              <a:r>
                <a:rPr lang="es-ES" sz="1400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chiral symmetry →Adler zeros)</a:t>
              </a:r>
              <a:endParaRPr lang="en-US" sz="1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216400" y="2597657"/>
            <a:ext cx="6744174" cy="3219373"/>
            <a:chOff x="2216400" y="2597657"/>
            <a:chExt cx="6744174" cy="3219373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3246311" y="2597657"/>
              <a:ext cx="1261467" cy="1717957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/>
            <p:cNvGrpSpPr/>
            <p:nvPr/>
          </p:nvGrpSpPr>
          <p:grpSpPr>
            <a:xfrm>
              <a:off x="2216400" y="3464275"/>
              <a:ext cx="6744174" cy="2352755"/>
              <a:chOff x="2216400" y="3464275"/>
              <a:chExt cx="6744174" cy="2352755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>
                <a:off x="3215513" y="3464275"/>
                <a:ext cx="1277033" cy="892497"/>
              </a:xfrm>
              <a:prstGeom prst="straightConnector1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2216400" y="5439856"/>
                <a:ext cx="6744174" cy="377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9202" tIns="49603" rIns="99202" bIns="49603">
                <a:spAutoFit/>
              </a:bodyPr>
              <a:lstStyle/>
              <a:p>
                <a:pPr marL="285750" indent="-285750" defTabSz="992464"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Other cuts </a:t>
                </a:r>
                <a:r>
                  <a:rPr lang="es-E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(</a:t>
                </a:r>
                <a:r>
                  <a:rPr lang="es-ES" sz="1400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Left &amp; circular)</a:t>
                </a:r>
                <a:endParaRPr lang="en-US" sz="14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ángulo 51"/>
              <p:cNvSpPr/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𝜅</m:t>
                      </m:r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/</m:t>
                      </m:r>
                      <m:sSubSup>
                        <m:sSubSupPr>
                          <m:ctrlP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(800)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á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/>
          <p:nvPr/>
        </p:nvCxnSpPr>
        <p:spPr>
          <a:xfrm flipH="1">
            <a:off x="4668948" y="2597657"/>
            <a:ext cx="1168789" cy="169207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28411" y="6353977"/>
            <a:ext cx="4555701" cy="4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Less important for other resonances…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7054677" y="5490153"/>
            <a:ext cx="2089323" cy="7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defTabSz="992464"/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Problem shared by lattice!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216400" y="5794015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Avoid spurious singularities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2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900456" y="-8913"/>
            <a:ext cx="5572953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Partial—wave vs. fixed-variable Dispersion Relations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23528" y="717077"/>
            <a:ext cx="8136904" cy="12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So,  we need to get rid of ONE VARIABLE  to write CAUCHY THEOREM in terms of the other one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TWO MAIN APPROACHES</a:t>
            </a: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9592" y="2335619"/>
            <a:ext cx="6251024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</a:t>
            </a: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Integrate one variable and keep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(partial wave dispersion relations)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4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5.9|2|31.1|13.5|7.7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|7.5|2.5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|7.5|2.5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13387</TotalTime>
  <Words>2155</Words>
  <Application>Microsoft Office PowerPoint</Application>
  <PresentationFormat>Presentación en pantalla (4:3)</PresentationFormat>
  <Paragraphs>340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Times New Roman</vt:lpstr>
      <vt:lpstr>Tema de Office</vt:lpstr>
      <vt:lpstr>1_Default Design</vt:lpstr>
      <vt:lpstr>Imagen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335</cp:revision>
  <dcterms:created xsi:type="dcterms:W3CDTF">2017-06-15T10:03:55Z</dcterms:created>
  <dcterms:modified xsi:type="dcterms:W3CDTF">2018-06-07T12:04:22Z</dcterms:modified>
</cp:coreProperties>
</file>