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</p:sldIdLst>
  <p:sldSz cx="9144000" cy="6858000"/>
  <p:notesSz cx="6858000" cy="9144000"/>
  <p:defaultTextStyle>
    <a:lvl1pPr>
      <a:defRPr>
        <a:uFill>
          <a:solidFill/>
        </a:uFill>
        <a:latin typeface="Calibri"/>
        <a:ea typeface="Calibri"/>
        <a:cs typeface="Calibri"/>
        <a:sym typeface="Calibri"/>
      </a:defRPr>
    </a:lvl1pPr>
    <a:lvl2pPr indent="457200">
      <a:defRPr>
        <a:uFill>
          <a:solidFill/>
        </a:uFill>
        <a:latin typeface="Calibri"/>
        <a:ea typeface="Calibri"/>
        <a:cs typeface="Calibri"/>
        <a:sym typeface="Calibri"/>
      </a:defRPr>
    </a:lvl2pPr>
    <a:lvl3pPr indent="914400">
      <a:defRPr>
        <a:uFill>
          <a:solidFill/>
        </a:uFill>
        <a:latin typeface="Calibri"/>
        <a:ea typeface="Calibri"/>
        <a:cs typeface="Calibri"/>
        <a:sym typeface="Calibri"/>
      </a:defRPr>
    </a:lvl3pPr>
    <a:lvl4pPr indent="1371600">
      <a:defRPr>
        <a:uFill>
          <a:solidFill/>
        </a:uFill>
        <a:latin typeface="Calibri"/>
        <a:ea typeface="Calibri"/>
        <a:cs typeface="Calibri"/>
        <a:sym typeface="Calibri"/>
      </a:defRPr>
    </a:lvl4pPr>
    <a:lvl5pPr indent="1828800">
      <a:defRPr>
        <a:uFill>
          <a:solidFill/>
        </a:uFill>
        <a:latin typeface="Calibri"/>
        <a:ea typeface="Calibri"/>
        <a:cs typeface="Calibri"/>
        <a:sym typeface="Calibri"/>
      </a:defRPr>
    </a:lvl5pPr>
    <a:lvl6pPr indent="2286000">
      <a:defRPr>
        <a:uFill>
          <a:solidFill/>
        </a:uFill>
        <a:latin typeface="Calibri"/>
        <a:ea typeface="Calibri"/>
        <a:cs typeface="Calibri"/>
        <a:sym typeface="Calibri"/>
      </a:defRPr>
    </a:lvl6pPr>
    <a:lvl7pPr indent="2743200">
      <a:defRPr>
        <a:uFill>
          <a:solidFill/>
        </a:uFill>
        <a:latin typeface="Calibri"/>
        <a:ea typeface="Calibri"/>
        <a:cs typeface="Calibri"/>
        <a:sym typeface="Calibri"/>
      </a:defRPr>
    </a:lvl7pPr>
    <a:lvl8pPr indent="3200400">
      <a:defRPr>
        <a:uFill>
          <a:solidFill/>
        </a:uFill>
        <a:latin typeface="Calibri"/>
        <a:ea typeface="Calibri"/>
        <a:cs typeface="Calibri"/>
        <a:sym typeface="Calibri"/>
      </a:defRPr>
    </a:lvl8pPr>
    <a:lvl9pPr indent="3657600">
      <a:defRPr>
        <a:uFill>
          <a:solidFill/>
        </a:uFill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7" name="Shape 4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Texte du titre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Texte niveau 1</a:t>
            </a:r>
            <a:endParaRPr sz="3200">
              <a:solidFill>
                <a:srgbClr val="888888"/>
              </a:solidFill>
              <a:uFill>
                <a:solidFill>
                  <a:srgbClr val="888888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Texte niveau 2</a:t>
            </a:r>
            <a:endParaRPr sz="3200">
              <a:solidFill>
                <a:srgbClr val="888888"/>
              </a:solidFill>
              <a:uFill>
                <a:solidFill>
                  <a:srgbClr val="888888"/>
                </a:solidFill>
              </a:uFill>
            </a:endParaRP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Texte niveau 3</a:t>
            </a:r>
            <a:endParaRPr sz="3200">
              <a:solidFill>
                <a:srgbClr val="888888"/>
              </a:solidFill>
              <a:uFill>
                <a:solidFill>
                  <a:srgbClr val="888888"/>
                </a:solidFill>
              </a:uFill>
            </a:endParaRP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Texte niveau 4</a:t>
            </a:r>
            <a:endParaRPr sz="3200">
              <a:solidFill>
                <a:srgbClr val="888888"/>
              </a:solidFill>
              <a:uFill>
                <a:solidFill>
                  <a:srgbClr val="888888"/>
                </a:solidFill>
              </a:uFill>
            </a:endParaRP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Texte niveau 5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Texte du titre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 niveau 1</a:t>
            </a:r>
            <a:endParaRPr sz="3200">
              <a:uFill>
                <a:solidFill/>
              </a:uFill>
            </a:endParaRPr>
          </a:p>
          <a:p>
            <a:pPr lvl="1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 niveau 2</a:t>
            </a:r>
            <a:endParaRPr sz="3200">
              <a:uFill>
                <a:solidFill/>
              </a:uFill>
            </a:endParaRPr>
          </a:p>
          <a:p>
            <a:pPr lvl="2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 niveau 3</a:t>
            </a:r>
            <a:endParaRPr sz="3200">
              <a:uFill>
                <a:solidFill/>
              </a:uFill>
            </a:endParaRPr>
          </a:p>
          <a:p>
            <a:pPr lvl="3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 niveau 4</a:t>
            </a:r>
            <a:endParaRPr sz="3200">
              <a:uFill>
                <a:solidFill/>
              </a:uFill>
            </a:endParaRPr>
          </a:p>
          <a:p>
            <a:pPr lvl="4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 niveau 5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Texte du titre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 niveau 1</a:t>
            </a:r>
            <a:endParaRPr sz="3200">
              <a:uFill>
                <a:solidFill/>
              </a:uFill>
            </a:endParaRPr>
          </a:p>
          <a:p>
            <a:pPr lvl="1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 niveau 2</a:t>
            </a:r>
            <a:endParaRPr sz="3200">
              <a:uFill>
                <a:solidFill/>
              </a:uFill>
            </a:endParaRPr>
          </a:p>
          <a:p>
            <a:pPr lvl="2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 niveau 3</a:t>
            </a:r>
            <a:endParaRPr sz="3200">
              <a:uFill>
                <a:solidFill/>
              </a:uFill>
            </a:endParaRPr>
          </a:p>
          <a:p>
            <a:pPr lvl="3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 niveau 4</a:t>
            </a:r>
            <a:endParaRPr sz="3200">
              <a:uFill>
                <a:solidFill/>
              </a:uFill>
            </a:endParaRPr>
          </a:p>
          <a:p>
            <a:pPr lvl="4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 niveau 5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Texte du titre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 niveau 1</a:t>
            </a:r>
            <a:endParaRPr sz="3200">
              <a:uFill>
                <a:solidFill/>
              </a:uFill>
            </a:endParaRPr>
          </a:p>
          <a:p>
            <a:pPr lvl="1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 niveau 2</a:t>
            </a:r>
            <a:endParaRPr sz="3200">
              <a:uFill>
                <a:solidFill/>
              </a:uFill>
            </a:endParaRPr>
          </a:p>
          <a:p>
            <a:pPr lvl="2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 niveau 3</a:t>
            </a:r>
            <a:endParaRPr sz="3200">
              <a:uFill>
                <a:solidFill/>
              </a:uFill>
            </a:endParaRPr>
          </a:p>
          <a:p>
            <a:pPr lvl="3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 niveau 4</a:t>
            </a:r>
            <a:endParaRPr sz="3200">
              <a:uFill>
                <a:solidFill/>
              </a:uFill>
            </a:endParaRPr>
          </a:p>
          <a:p>
            <a:pPr lvl="4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 niveau 5</a:t>
            </a:r>
          </a:p>
        </p:txBody>
      </p:sp>
      <p:sp>
        <p:nvSpPr>
          <p:cNvPr id="12" name="Shape 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 lvl="0">
              <a:defRPr b="0" cap="none" sz="1800">
                <a:uFillTx/>
              </a:defRPr>
            </a:pPr>
            <a:r>
              <a:rPr b="1" cap="all" sz="4000">
                <a:uFill>
                  <a:solidFill/>
                </a:uFill>
              </a:rPr>
              <a:t>Texte du titre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Texte niveau 1</a:t>
            </a:r>
            <a:endParaRPr sz="2000">
              <a:solidFill>
                <a:srgbClr val="888888"/>
              </a:solidFill>
              <a:uFill>
                <a:solidFill>
                  <a:srgbClr val="888888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Texte niveau 2</a:t>
            </a:r>
            <a:endParaRPr sz="2000">
              <a:solidFill>
                <a:srgbClr val="888888"/>
              </a:solidFill>
              <a:uFill>
                <a:solidFill>
                  <a:srgbClr val="888888"/>
                </a:solidFill>
              </a:uFill>
            </a:endParaRP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Texte niveau 3</a:t>
            </a:r>
            <a:endParaRPr sz="2000">
              <a:solidFill>
                <a:srgbClr val="888888"/>
              </a:solidFill>
              <a:uFill>
                <a:solidFill>
                  <a:srgbClr val="888888"/>
                </a:solidFill>
              </a:uFill>
            </a:endParaRP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Texte niveau 4</a:t>
            </a:r>
            <a:endParaRPr sz="2000">
              <a:solidFill>
                <a:srgbClr val="888888"/>
              </a:solidFill>
              <a:uFill>
                <a:solidFill>
                  <a:srgbClr val="888888"/>
                </a:solidFill>
              </a:uFill>
            </a:endParaRP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Texte niveau 5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Texte du titre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Texte niveau 1</a:t>
            </a:r>
            <a:endParaRPr sz="2800">
              <a:uFill>
                <a:solidFill/>
              </a:uFill>
            </a:endParaRPr>
          </a:p>
          <a:p>
            <a:pPr lvl="1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Texte niveau 2</a:t>
            </a:r>
            <a:endParaRPr sz="2800">
              <a:uFill>
                <a:solidFill/>
              </a:uFill>
            </a:endParaRPr>
          </a:p>
          <a:p>
            <a:pPr lvl="2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Texte niveau 3</a:t>
            </a:r>
            <a:endParaRPr sz="2800">
              <a:uFill>
                <a:solidFill/>
              </a:uFill>
            </a:endParaRPr>
          </a:p>
          <a:p>
            <a:pPr lvl="3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Texte niveau 4</a:t>
            </a:r>
            <a:endParaRPr sz="2800">
              <a:uFill>
                <a:solidFill/>
              </a:uFill>
            </a:endParaRPr>
          </a:p>
          <a:p>
            <a:pPr lvl="4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Texte niveau 5</a:t>
            </a:r>
          </a:p>
        </p:txBody>
      </p:sp>
      <p:sp>
        <p:nvSpPr>
          <p:cNvPr id="20" name="Shape 20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Texte du titre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 lvl="0">
              <a:defRPr b="0" sz="1800">
                <a:uFillTx/>
              </a:defRPr>
            </a:pPr>
            <a:r>
              <a:rPr b="1" sz="2400">
                <a:uFill>
                  <a:solidFill/>
                </a:uFill>
              </a:rPr>
              <a:t>Texte niveau 1</a:t>
            </a:r>
            <a:endParaRPr b="1" sz="2400">
              <a:uFill>
                <a:solidFill/>
              </a:uFill>
            </a:endParaRPr>
          </a:p>
          <a:p>
            <a:pPr lvl="1">
              <a:defRPr b="0" sz="1800">
                <a:uFillTx/>
              </a:defRPr>
            </a:pPr>
            <a:r>
              <a:rPr b="1" sz="2400">
                <a:uFill>
                  <a:solidFill/>
                </a:uFill>
              </a:rPr>
              <a:t>Texte niveau 2</a:t>
            </a:r>
            <a:endParaRPr b="1" sz="2400">
              <a:uFill>
                <a:solidFill/>
              </a:uFill>
            </a:endParaRPr>
          </a:p>
          <a:p>
            <a:pPr lvl="2">
              <a:defRPr b="0" sz="1800">
                <a:uFillTx/>
              </a:defRPr>
            </a:pPr>
            <a:r>
              <a:rPr b="1" sz="2400">
                <a:uFill>
                  <a:solidFill/>
                </a:uFill>
              </a:rPr>
              <a:t>Texte niveau 3</a:t>
            </a:r>
            <a:endParaRPr b="1" sz="2400">
              <a:uFill>
                <a:solidFill/>
              </a:uFill>
            </a:endParaRPr>
          </a:p>
          <a:p>
            <a:pPr lvl="3">
              <a:defRPr b="0" sz="1800">
                <a:uFillTx/>
              </a:defRPr>
            </a:pPr>
            <a:r>
              <a:rPr b="1" sz="2400">
                <a:uFill>
                  <a:solidFill/>
                </a:uFill>
              </a:rPr>
              <a:t>Texte niveau 4</a:t>
            </a:r>
            <a:endParaRPr b="1" sz="2400">
              <a:uFill>
                <a:solidFill/>
              </a:uFill>
            </a:endParaRPr>
          </a:p>
          <a:p>
            <a:pPr lvl="4">
              <a:defRPr b="0" sz="1800">
                <a:uFillTx/>
              </a:defRPr>
            </a:pPr>
            <a:r>
              <a:rPr b="1" sz="2400">
                <a:uFill>
                  <a:solidFill/>
                </a:uFill>
              </a:rPr>
              <a:t>Texte niveau 5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Texte du titre</a:t>
            </a:r>
          </a:p>
        </p:txBody>
      </p:sp>
      <p:sp>
        <p:nvSpPr>
          <p:cNvPr id="27" name="Shape 27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 lvl="0">
              <a:defRPr b="0" sz="1800">
                <a:uFillTx/>
              </a:defRPr>
            </a:pPr>
            <a:r>
              <a:rPr b="1" sz="2000">
                <a:uFill>
                  <a:solidFill/>
                </a:uFill>
              </a:rPr>
              <a:t>Texte du titre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 niveau 1</a:t>
            </a:r>
            <a:endParaRPr sz="3200">
              <a:uFill>
                <a:solidFill/>
              </a:uFill>
            </a:endParaRPr>
          </a:p>
          <a:p>
            <a:pPr lvl="1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 niveau 2</a:t>
            </a:r>
            <a:endParaRPr sz="3200">
              <a:uFill>
                <a:solidFill/>
              </a:uFill>
            </a:endParaRPr>
          </a:p>
          <a:p>
            <a:pPr lvl="2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 niveau 3</a:t>
            </a:r>
            <a:endParaRPr sz="3200">
              <a:uFill>
                <a:solidFill/>
              </a:uFill>
            </a:endParaRPr>
          </a:p>
          <a:p>
            <a:pPr lvl="3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 niveau 4</a:t>
            </a:r>
            <a:endParaRPr sz="3200">
              <a:uFill>
                <a:solidFill/>
              </a:uFill>
            </a:endParaRPr>
          </a:p>
          <a:p>
            <a:pPr lvl="4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 niveau 5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 lvl="0">
              <a:defRPr b="0" sz="1800">
                <a:uFillTx/>
              </a:defRPr>
            </a:pPr>
            <a:r>
              <a:rPr b="1" sz="2000">
                <a:uFill>
                  <a:solidFill/>
                </a:uFill>
              </a:rPr>
              <a:t>Texte du titre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Texte niveau 1</a:t>
            </a:r>
            <a:endParaRPr sz="1400">
              <a:uFill>
                <a:solidFill/>
              </a:uFill>
            </a:endParaRPr>
          </a:p>
          <a:p>
            <a:pPr lvl="1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Texte niveau 2</a:t>
            </a:r>
            <a:endParaRPr sz="1400">
              <a:uFill>
                <a:solidFill/>
              </a:uFill>
            </a:endParaRPr>
          </a:p>
          <a:p>
            <a:pPr lvl="2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Texte niveau 3</a:t>
            </a:r>
            <a:endParaRPr sz="1400">
              <a:uFill>
                <a:solidFill/>
              </a:uFill>
            </a:endParaRPr>
          </a:p>
          <a:p>
            <a:pPr lvl="3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Texte niveau 4</a:t>
            </a:r>
            <a:endParaRPr sz="1400">
              <a:uFill>
                <a:solidFill/>
              </a:uFill>
            </a:endParaRPr>
          </a:p>
          <a:p>
            <a:pPr lvl="4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Texte niveau 5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Texte du titre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 niveau 1</a:t>
            </a:r>
            <a:endParaRPr sz="3200">
              <a:uFill>
                <a:solidFill/>
              </a:uFill>
            </a:endParaRPr>
          </a:p>
          <a:p>
            <a:pPr lvl="1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 niveau 2</a:t>
            </a:r>
            <a:endParaRPr sz="3200">
              <a:uFill>
                <a:solidFill/>
              </a:uFill>
            </a:endParaRPr>
          </a:p>
          <a:p>
            <a:pPr lvl="2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 niveau 3</a:t>
            </a:r>
            <a:endParaRPr sz="3200">
              <a:uFill>
                <a:solidFill/>
              </a:uFill>
            </a:endParaRPr>
          </a:p>
          <a:p>
            <a:pPr lvl="3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 niveau 4</a:t>
            </a:r>
            <a:endParaRPr sz="3200">
              <a:uFill>
                <a:solidFill/>
              </a:uFill>
            </a:endParaRPr>
          </a:p>
          <a:p>
            <a:pPr lvl="4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 niveau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845300" y="6461442"/>
            <a:ext cx="2133600" cy="3327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600">
                <a:uFill>
                  <a:solidFill>
                    <a:srgbClr val="888888"/>
                  </a:solidFill>
                </a:u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 advClick="1"/>
  <p:txStyles>
    <p:titleStyle>
      <a:lvl1pPr algn="ctr">
        <a:defRPr sz="4400">
          <a:uFill>
            <a:solidFill/>
          </a:uFill>
          <a:latin typeface="Calibri"/>
          <a:ea typeface="Calibri"/>
          <a:cs typeface="Calibri"/>
          <a:sym typeface="Calibri"/>
        </a:defRPr>
      </a:lvl1pPr>
      <a:lvl2pPr algn="ctr">
        <a:defRPr sz="4400">
          <a:uFill>
            <a:solidFill/>
          </a:uFill>
          <a:latin typeface="Calibri"/>
          <a:ea typeface="Calibri"/>
          <a:cs typeface="Calibri"/>
          <a:sym typeface="Calibri"/>
        </a:defRPr>
      </a:lvl2pPr>
      <a:lvl3pPr algn="ctr">
        <a:defRPr sz="4400">
          <a:uFill>
            <a:solidFill/>
          </a:uFill>
          <a:latin typeface="Calibri"/>
          <a:ea typeface="Calibri"/>
          <a:cs typeface="Calibri"/>
          <a:sym typeface="Calibri"/>
        </a:defRPr>
      </a:lvl3pPr>
      <a:lvl4pPr algn="ctr">
        <a:defRPr sz="4400">
          <a:uFill>
            <a:solidFill/>
          </a:uFill>
          <a:latin typeface="Calibri"/>
          <a:ea typeface="Calibri"/>
          <a:cs typeface="Calibri"/>
          <a:sym typeface="Calibri"/>
        </a:defRPr>
      </a:lvl4pPr>
      <a:lvl5pPr algn="ctr">
        <a:defRPr sz="4400">
          <a:uFill>
            <a:solidFill/>
          </a:uFill>
          <a:latin typeface="Calibri"/>
          <a:ea typeface="Calibri"/>
          <a:cs typeface="Calibri"/>
          <a:sym typeface="Calibri"/>
        </a:defRPr>
      </a:lvl5pPr>
      <a:lvl6pPr algn="ctr">
        <a:defRPr sz="4400">
          <a:uFill>
            <a:solidFill/>
          </a:uFill>
          <a:latin typeface="Calibri"/>
          <a:ea typeface="Calibri"/>
          <a:cs typeface="Calibri"/>
          <a:sym typeface="Calibri"/>
        </a:defRPr>
      </a:lvl6pPr>
      <a:lvl7pPr algn="ctr">
        <a:defRPr sz="4400">
          <a:uFill>
            <a:solidFill/>
          </a:uFill>
          <a:latin typeface="Calibri"/>
          <a:ea typeface="Calibri"/>
          <a:cs typeface="Calibri"/>
          <a:sym typeface="Calibri"/>
        </a:defRPr>
      </a:lvl7pPr>
      <a:lvl8pPr algn="ctr">
        <a:defRPr sz="4400">
          <a:uFill>
            <a:solidFill/>
          </a:uFill>
          <a:latin typeface="Calibri"/>
          <a:ea typeface="Calibri"/>
          <a:cs typeface="Calibri"/>
          <a:sym typeface="Calibri"/>
        </a:defRPr>
      </a:lvl8pPr>
      <a:lvl9pPr algn="ctr">
        <a:defRPr sz="4400">
          <a:uFill>
            <a:solidFill/>
          </a:uFill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200">
          <a:uFill>
            <a:solidFill/>
          </a:uFill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uFill>
            <a:solidFill/>
          </a:uFill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uFill>
            <a:solidFill/>
          </a:uFill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uFill>
            <a:solidFill/>
          </a:uFill>
          <a:latin typeface="Calibri"/>
          <a:ea typeface="Calibri"/>
          <a:cs typeface="Calibri"/>
          <a:sym typeface="Calibri"/>
        </a:defRPr>
      </a:lvl4pPr>
      <a:lvl5pPr marL="2194560" indent="-365760">
        <a:spcBef>
          <a:spcPts val="700"/>
        </a:spcBef>
        <a:buSzPct val="100000"/>
        <a:buFont typeface="Arial"/>
        <a:buChar char="»"/>
        <a:defRPr sz="3200">
          <a:uFill>
            <a:solidFill/>
          </a:uFill>
          <a:latin typeface="Calibri"/>
          <a:ea typeface="Calibri"/>
          <a:cs typeface="Calibri"/>
          <a:sym typeface="Calibri"/>
        </a:defRPr>
      </a:lvl5pPr>
      <a:lvl6pPr marL="2651760" indent="-365760">
        <a:spcBef>
          <a:spcPts val="700"/>
        </a:spcBef>
        <a:buSzPct val="100000"/>
        <a:buFont typeface="Arial"/>
        <a:buChar char="•"/>
        <a:defRPr sz="3200">
          <a:uFill>
            <a:solidFill/>
          </a:uFill>
          <a:latin typeface="Calibri"/>
          <a:ea typeface="Calibri"/>
          <a:cs typeface="Calibri"/>
          <a:sym typeface="Calibri"/>
        </a:defRPr>
      </a:lvl6pPr>
      <a:lvl7pPr marL="3108960" indent="-365760">
        <a:spcBef>
          <a:spcPts val="700"/>
        </a:spcBef>
        <a:buSzPct val="100000"/>
        <a:buFont typeface="Arial"/>
        <a:buChar char="•"/>
        <a:defRPr sz="3200">
          <a:uFill>
            <a:solidFill/>
          </a:uFill>
          <a:latin typeface="Calibri"/>
          <a:ea typeface="Calibri"/>
          <a:cs typeface="Calibri"/>
          <a:sym typeface="Calibri"/>
        </a:defRPr>
      </a:lvl7pPr>
      <a:lvl8pPr marL="3566159" indent="-365759">
        <a:spcBef>
          <a:spcPts val="700"/>
        </a:spcBef>
        <a:buSzPct val="100000"/>
        <a:buFont typeface="Arial"/>
        <a:buChar char="•"/>
        <a:defRPr sz="3200">
          <a:uFill>
            <a:solidFill/>
          </a:uFill>
          <a:latin typeface="Calibri"/>
          <a:ea typeface="Calibri"/>
          <a:cs typeface="Calibri"/>
          <a:sym typeface="Calibri"/>
        </a:defRPr>
      </a:lvl8pPr>
      <a:lvl9pPr marL="4023359" indent="-365759">
        <a:spcBef>
          <a:spcPts val="700"/>
        </a:spcBef>
        <a:buSzPct val="100000"/>
        <a:buFont typeface="Arial"/>
        <a:buChar char="•"/>
        <a:defRPr sz="3200">
          <a:uFill>
            <a:solidFill/>
          </a:uFill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6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1pPr>
      <a:lvl2pPr indent="457200" algn="r">
        <a:defRPr sz="16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2pPr>
      <a:lvl3pPr indent="914400" algn="r">
        <a:defRPr sz="16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3pPr>
      <a:lvl4pPr indent="1371600" algn="r">
        <a:defRPr sz="16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4pPr>
      <a:lvl5pPr indent="1828800" algn="r">
        <a:defRPr sz="16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5pPr>
      <a:lvl6pPr indent="2286000" algn="r">
        <a:defRPr sz="16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6pPr>
      <a:lvl7pPr indent="2743200" algn="r">
        <a:defRPr sz="16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7pPr>
      <a:lvl8pPr indent="3200400" algn="r">
        <a:defRPr sz="16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8pPr>
      <a:lvl9pPr indent="3657600" algn="r">
        <a:defRPr sz="16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gif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gif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9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10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3.g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5.gif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5.gif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5.gif"/><Relationship Id="rId4" Type="http://schemas.openxmlformats.org/officeDocument/2006/relationships/image" Target="../media/image6.gif"/><Relationship Id="rId5" Type="http://schemas.openxmlformats.org/officeDocument/2006/relationships/image" Target="../media/image7.gif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1.tif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xfrm>
            <a:off x="714348" y="214289"/>
            <a:ext cx="7772401" cy="147002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b="1" i="1" sz="440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Les objets de la physique des </a:t>
            </a:r>
            <a:br>
              <a:rPr b="1" i="1" sz="440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</a:br>
            <a:r>
              <a:rPr b="1" i="1" sz="440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particules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1" name="image1.jpg" descr="intro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0100" y="1714487"/>
            <a:ext cx="7143801" cy="4619659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</a:fld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b="0" sz="1800">
                <a:uFillTx/>
              </a:defRPr>
            </a:pPr>
            <a:r>
              <a:rPr b="1" sz="4400">
                <a:uFill>
                  <a:solidFill/>
                </a:uFill>
              </a:rPr>
              <a:t>L’électron</a:t>
            </a:r>
          </a:p>
        </p:txBody>
      </p:sp>
      <p:sp>
        <p:nvSpPr>
          <p:cNvPr id="104" name="Shape 104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buSzTx/>
              <a:buNone/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Premier modèle atomique de Thomson:</a:t>
            </a:r>
            <a:endParaRPr sz="3200">
              <a:uFill>
                <a:solidFill/>
              </a:uFill>
            </a:endParaRPr>
          </a:p>
          <a:p>
            <a:pPr lvl="0">
              <a:buSzTx/>
              <a:buNone/>
              <a:defRPr sz="1800">
                <a:uFillTx/>
              </a:defRPr>
            </a:pPr>
            <a:endParaRPr sz="3200">
              <a:uFill>
                <a:solidFill/>
              </a:uFill>
            </a:endParaRPr>
          </a:p>
          <a:p>
            <a:pPr lvl="0">
              <a:buSzTx/>
              <a:buNone/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Électrons plongés dans un </a:t>
            </a:r>
            <a:endParaRPr sz="3200">
              <a:uFill>
                <a:solidFill/>
              </a:uFill>
            </a:endParaRPr>
          </a:p>
          <a:p>
            <a:pPr lvl="0">
              <a:buSzTx/>
              <a:buNone/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atome lourd composé de</a:t>
            </a:r>
            <a:endParaRPr sz="3200">
              <a:uFill>
                <a:solidFill/>
              </a:uFill>
            </a:endParaRPr>
          </a:p>
          <a:p>
            <a:pPr lvl="0">
              <a:buSzTx/>
              <a:buNone/>
              <a:defRPr sz="1800">
                <a:uFillTx/>
              </a:defRPr>
            </a:pPr>
            <a:r>
              <a:rPr i="1" sz="3200">
                <a:solidFill>
                  <a:srgbClr val="4F81BD"/>
                </a:solidFill>
                <a:uFill>
                  <a:solidFill/>
                </a:uFill>
              </a:rPr>
              <a:t>charges positives de</a:t>
            </a:r>
            <a:endParaRPr i="1" sz="3200">
              <a:solidFill>
                <a:srgbClr val="4F81BD"/>
              </a:solidFill>
              <a:uFill>
                <a:solidFill/>
              </a:uFill>
            </a:endParaRPr>
          </a:p>
          <a:p>
            <a:pPr lvl="0">
              <a:buSzTx/>
              <a:buNone/>
              <a:defRPr sz="1800">
                <a:uFillTx/>
              </a:defRPr>
            </a:pPr>
            <a:r>
              <a:rPr i="1" sz="3200">
                <a:solidFill>
                  <a:srgbClr val="4F81BD"/>
                </a:solidFill>
                <a:uFill>
                  <a:solidFill/>
                </a:uFill>
              </a:rPr>
              <a:t>nature inconnue</a:t>
            </a:r>
            <a:endParaRPr i="1" sz="3200">
              <a:solidFill>
                <a:srgbClr val="4F81BD"/>
              </a:solidFill>
              <a:uFill>
                <a:solidFill/>
              </a:uFill>
            </a:endParaRPr>
          </a:p>
        </p:txBody>
      </p:sp>
      <p:pic>
        <p:nvPicPr>
          <p:cNvPr id="105" name="image8.jpg" descr="modelethomso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43603" y="2690805"/>
            <a:ext cx="2801943" cy="2801943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106"/>
          <p:cNvSpPr/>
          <p:nvPr>
            <p:ph type="sldNum" sz="quarter" idx="2"/>
          </p:nvPr>
        </p:nvSpPr>
        <p:spPr>
          <a:xfrm>
            <a:off x="6845300" y="6461442"/>
            <a:ext cx="2133600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 sz="1600">
                <a:uFill>
                  <a:solidFill>
                    <a:srgbClr val="888888"/>
                  </a:solidFill>
                </a:uFill>
              </a:rPr>
            </a:fld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b="0" sz="1800">
                <a:uFillTx/>
              </a:defRPr>
            </a:pPr>
            <a:r>
              <a:rPr b="1" sz="4400">
                <a:uFill>
                  <a:solidFill/>
                </a:uFill>
              </a:rPr>
              <a:t>La structure de l’atome</a:t>
            </a:r>
          </a:p>
        </p:txBody>
      </p:sp>
      <p:pic>
        <p:nvPicPr>
          <p:cNvPr id="109" name="image9.png" descr="Esperimento_Rutherfor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20658" y="1681302"/>
            <a:ext cx="4466694" cy="3495396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Shape 110"/>
          <p:cNvSpPr/>
          <p:nvPr/>
        </p:nvSpPr>
        <p:spPr>
          <a:xfrm>
            <a:off x="554010" y="1531921"/>
            <a:ext cx="4204180" cy="2567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>
                <a:uFillTx/>
              </a:defRPr>
            </a:pPr>
            <a:r>
              <a:rPr sz="3200">
                <a:uFill>
                  <a:solidFill/>
                </a:uFill>
              </a:rPr>
              <a:t>Rutherford (1911) :</a:t>
            </a:r>
            <a:endParaRPr sz="3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3200">
                <a:uFill>
                  <a:solidFill/>
                </a:uFill>
              </a:rPr>
              <a:t>la </a:t>
            </a:r>
            <a:r>
              <a:rPr b="1" sz="320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masse est concentrée au cœur d'un atome composé de vide</a:t>
            </a:r>
            <a:endParaRPr b="1" sz="3200">
              <a:solidFill>
                <a:srgbClr val="002060"/>
              </a:solidFill>
              <a:uFill>
                <a:solidFill>
                  <a:srgbClr val="002060"/>
                </a:solidFill>
              </a:uFill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941362" y="4583122"/>
            <a:ext cx="6700401" cy="207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uFillTx/>
              </a:defRPr>
            </a:pPr>
            <a:r>
              <a:rPr sz="3200">
                <a:uFill>
                  <a:solidFill/>
                </a:uFill>
              </a:rPr>
              <a:t>« c'est comme si vous bombardiez un </a:t>
            </a:r>
            <a:endParaRPr sz="3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3200">
                <a:uFill>
                  <a:solidFill/>
                </a:uFill>
              </a:rPr>
              <a:t>buvard avec un obus de 75 et que vous </a:t>
            </a:r>
            <a:endParaRPr sz="3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3200">
                <a:uFill>
                  <a:solidFill/>
                </a:uFill>
              </a:rPr>
              <a:t>le voyez rebondir »</a:t>
            </a:r>
            <a:endParaRPr sz="3200">
              <a:uFill>
                <a:solidFill/>
              </a:uFill>
            </a:endParaRPr>
          </a:p>
        </p:txBody>
      </p:sp>
      <p:sp>
        <p:nvSpPr>
          <p:cNvPr id="112" name="Shape 112"/>
          <p:cNvSpPr/>
          <p:nvPr>
            <p:ph type="sldNum" sz="quarter" idx="2"/>
          </p:nvPr>
        </p:nvSpPr>
        <p:spPr>
          <a:xfrm>
            <a:off x="6845300" y="6461442"/>
            <a:ext cx="2133600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 sz="1600">
                <a:uFill>
                  <a:solidFill>
                    <a:srgbClr val="888888"/>
                  </a:solidFill>
                </a:uFill>
              </a:rPr>
            </a:fld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age10.jpg" descr="rutherford-atom-for-carbon_lg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29920" y="2876551"/>
            <a:ext cx="4644050" cy="3262446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b="0" sz="1800">
                <a:uFillTx/>
              </a:defRPr>
            </a:pPr>
            <a:r>
              <a:rPr b="1" sz="4400">
                <a:uFill>
                  <a:solidFill/>
                </a:uFill>
              </a:rPr>
              <a:t>La structure de l’atome</a:t>
            </a:r>
          </a:p>
        </p:txBody>
      </p:sp>
      <p:sp>
        <p:nvSpPr>
          <p:cNvPr id="116" name="Shape 116"/>
          <p:cNvSpPr/>
          <p:nvPr>
            <p:ph type="body" idx="1"/>
          </p:nvPr>
        </p:nvSpPr>
        <p:spPr>
          <a:xfrm>
            <a:off x="241300" y="1574800"/>
            <a:ext cx="8950574" cy="4525963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buSzTx/>
              <a:buNone/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Rutherford (1911) : L'atome est essentiellement vide.</a:t>
            </a:r>
            <a:endParaRPr sz="3200">
              <a:uFill>
                <a:solidFill/>
              </a:uFill>
            </a:endParaRPr>
          </a:p>
          <a:p>
            <a:pPr lvl="0">
              <a:lnSpc>
                <a:spcPct val="90000"/>
              </a:lnSpc>
              <a:buSzTx/>
              <a:buNone/>
              <a:defRPr sz="1800">
                <a:uFillTx/>
              </a:defRPr>
            </a:pPr>
            <a:endParaRPr sz="3200">
              <a:uFill>
                <a:solidFill/>
              </a:uFill>
            </a:endParaRPr>
          </a:p>
          <a:p>
            <a:pPr lvl="0">
              <a:lnSpc>
                <a:spcPct val="90000"/>
              </a:lnSpc>
              <a:buSzTx/>
              <a:buNone/>
              <a:defRPr sz="1800">
                <a:uFillTx/>
              </a:defRPr>
            </a:pPr>
            <a:r>
              <a:rPr b="1" sz="320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Un noyau extrêmement </a:t>
            </a:r>
            <a:endParaRPr b="1" sz="3200">
              <a:solidFill>
                <a:srgbClr val="0070C0"/>
              </a:solidFill>
              <a:uFill>
                <a:solidFill>
                  <a:srgbClr val="0070C0"/>
                </a:solidFill>
              </a:uFill>
            </a:endParaRPr>
          </a:p>
          <a:p>
            <a:pPr lvl="0">
              <a:lnSpc>
                <a:spcPct val="90000"/>
              </a:lnSpc>
              <a:buSzTx/>
              <a:buNone/>
              <a:defRPr sz="1800">
                <a:uFillTx/>
              </a:defRPr>
            </a:pPr>
            <a:r>
              <a:rPr b="1" sz="320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petit et un nuage </a:t>
            </a:r>
            <a:endParaRPr b="1" sz="3200">
              <a:solidFill>
                <a:srgbClr val="0070C0"/>
              </a:solidFill>
              <a:uFill>
                <a:solidFill>
                  <a:srgbClr val="0070C0"/>
                </a:solidFill>
              </a:uFill>
            </a:endParaRPr>
          </a:p>
          <a:p>
            <a:pPr lvl="0">
              <a:lnSpc>
                <a:spcPct val="90000"/>
              </a:lnSpc>
              <a:buSzTx/>
              <a:buNone/>
              <a:defRPr sz="1800">
                <a:uFillTx/>
              </a:defRPr>
            </a:pPr>
            <a:r>
              <a:rPr b="1" sz="320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d'électrons qui </a:t>
            </a:r>
            <a:endParaRPr b="1" sz="3200">
              <a:solidFill>
                <a:srgbClr val="0070C0"/>
              </a:solidFill>
              <a:uFill>
                <a:solidFill>
                  <a:srgbClr val="0070C0"/>
                </a:solidFill>
              </a:uFill>
            </a:endParaRPr>
          </a:p>
          <a:p>
            <a:pPr lvl="0">
              <a:lnSpc>
                <a:spcPct val="90000"/>
              </a:lnSpc>
              <a:buSzTx/>
              <a:buNone/>
              <a:defRPr sz="1800">
                <a:uFillTx/>
              </a:defRPr>
            </a:pPr>
            <a:r>
              <a:rPr b="1" sz="320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orbitent très loin </a:t>
            </a:r>
            <a:endParaRPr b="1" sz="3200">
              <a:solidFill>
                <a:srgbClr val="0070C0"/>
              </a:solidFill>
              <a:uFill>
                <a:solidFill>
                  <a:srgbClr val="0070C0"/>
                </a:solidFill>
              </a:uFill>
            </a:endParaRPr>
          </a:p>
          <a:p>
            <a:pPr lvl="0">
              <a:lnSpc>
                <a:spcPct val="90000"/>
              </a:lnSpc>
              <a:buSzTx/>
              <a:buNone/>
              <a:defRPr sz="1800">
                <a:uFillTx/>
              </a:defRPr>
            </a:pPr>
            <a:r>
              <a:rPr b="1" sz="320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du noyau</a:t>
            </a:r>
            <a:r>
              <a:rPr sz="3200">
                <a:uFill>
                  <a:solidFill/>
                </a:uFill>
              </a:rPr>
              <a:t>.</a:t>
            </a:r>
          </a:p>
        </p:txBody>
      </p:sp>
      <p:sp>
        <p:nvSpPr>
          <p:cNvPr id="117" name="Shape 117"/>
          <p:cNvSpPr/>
          <p:nvPr>
            <p:ph type="sldNum" sz="quarter" idx="2"/>
          </p:nvPr>
        </p:nvSpPr>
        <p:spPr>
          <a:xfrm>
            <a:off x="6845300" y="6461442"/>
            <a:ext cx="2133600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 sz="1600">
                <a:uFill>
                  <a:solidFill>
                    <a:srgbClr val="888888"/>
                  </a:solidFill>
                </a:uFill>
              </a:rPr>
            </a:fld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b="0" sz="1800">
                <a:uFillTx/>
              </a:defRPr>
            </a:pPr>
            <a:r>
              <a:rPr b="1" sz="4400">
                <a:uFill>
                  <a:solidFill/>
                </a:uFill>
              </a:rPr>
              <a:t>La structure de l’atome</a:t>
            </a:r>
          </a:p>
        </p:txBody>
      </p:sp>
      <p:pic>
        <p:nvPicPr>
          <p:cNvPr id="120" name="image10.jpg" descr="rutherford-atom-for-carbon_lg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00562" y="3714751"/>
            <a:ext cx="3950366" cy="27751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11.gif" descr="Orbital1H-2He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00628" y="2857495"/>
            <a:ext cx="3810001" cy="381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/>
        </p:nvSpPr>
        <p:spPr>
          <a:xfrm>
            <a:off x="241300" y="1574800"/>
            <a:ext cx="8950574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lvl="0" marL="342900" indent="-342900">
              <a:lnSpc>
                <a:spcPct val="90000"/>
              </a:lnSpc>
              <a:spcBef>
                <a:spcPts val="700"/>
              </a:spcBef>
              <a:buFont typeface="Arial"/>
              <a:defRPr>
                <a:uFillTx/>
              </a:defRPr>
            </a:pPr>
            <a:r>
              <a:rPr sz="3200">
                <a:uFill>
                  <a:solidFill/>
                </a:uFill>
              </a:rPr>
              <a:t>Rutherford (1911) : L'atome est essentiellement vide.</a:t>
            </a:r>
            <a:endParaRPr sz="3200">
              <a:uFill>
                <a:solidFill/>
              </a:uFill>
            </a:endParaRPr>
          </a:p>
          <a:p>
            <a:pPr lvl="0" marL="342900" indent="-342900">
              <a:lnSpc>
                <a:spcPct val="90000"/>
              </a:lnSpc>
              <a:spcBef>
                <a:spcPts val="700"/>
              </a:spcBef>
              <a:buFont typeface="Arial"/>
              <a:defRPr>
                <a:uFillTx/>
              </a:defRPr>
            </a:pPr>
            <a:endParaRPr sz="3200">
              <a:uFill>
                <a:solidFill/>
              </a:uFill>
            </a:endParaRPr>
          </a:p>
          <a:p>
            <a:pPr lvl="0" marL="342900" indent="-342900">
              <a:lnSpc>
                <a:spcPct val="90000"/>
              </a:lnSpc>
              <a:spcBef>
                <a:spcPts val="700"/>
              </a:spcBef>
              <a:buFont typeface="Arial"/>
              <a:defRPr>
                <a:uFillTx/>
              </a:defRPr>
            </a:pPr>
            <a:r>
              <a:rPr b="1" sz="320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Un noyau extrêmement </a:t>
            </a:r>
            <a:endParaRPr b="1" sz="3200">
              <a:solidFill>
                <a:srgbClr val="0070C0"/>
              </a:solidFill>
              <a:uFill>
                <a:solidFill>
                  <a:srgbClr val="0070C0"/>
                </a:solidFill>
              </a:uFill>
            </a:endParaRPr>
          </a:p>
          <a:p>
            <a:pPr lvl="0" marL="342900" indent="-342900">
              <a:lnSpc>
                <a:spcPct val="90000"/>
              </a:lnSpc>
              <a:spcBef>
                <a:spcPts val="700"/>
              </a:spcBef>
              <a:buFont typeface="Arial"/>
              <a:defRPr>
                <a:uFillTx/>
              </a:defRPr>
            </a:pPr>
            <a:r>
              <a:rPr b="1" sz="320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petit et un nuage </a:t>
            </a:r>
            <a:endParaRPr b="1" sz="3200">
              <a:solidFill>
                <a:srgbClr val="0070C0"/>
              </a:solidFill>
              <a:uFill>
                <a:solidFill>
                  <a:srgbClr val="0070C0"/>
                </a:solidFill>
              </a:uFill>
            </a:endParaRPr>
          </a:p>
          <a:p>
            <a:pPr lvl="0" marL="342900" indent="-342900">
              <a:lnSpc>
                <a:spcPct val="90000"/>
              </a:lnSpc>
              <a:spcBef>
                <a:spcPts val="700"/>
              </a:spcBef>
              <a:buFont typeface="Arial"/>
              <a:defRPr>
                <a:uFillTx/>
              </a:defRPr>
            </a:pPr>
            <a:r>
              <a:rPr b="1" sz="320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d'électrons qui </a:t>
            </a:r>
            <a:endParaRPr b="1" sz="3200">
              <a:solidFill>
                <a:srgbClr val="0070C0"/>
              </a:solidFill>
              <a:uFill>
                <a:solidFill>
                  <a:srgbClr val="0070C0"/>
                </a:solidFill>
              </a:uFill>
            </a:endParaRPr>
          </a:p>
          <a:p>
            <a:pPr lvl="0" marL="342900" indent="-342900">
              <a:lnSpc>
                <a:spcPct val="90000"/>
              </a:lnSpc>
              <a:spcBef>
                <a:spcPts val="700"/>
              </a:spcBef>
              <a:buFont typeface="Arial"/>
              <a:defRPr>
                <a:uFillTx/>
              </a:defRPr>
            </a:pPr>
            <a:r>
              <a:rPr b="1" sz="320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orbitent très loin </a:t>
            </a:r>
            <a:endParaRPr b="1" sz="3200">
              <a:solidFill>
                <a:srgbClr val="0070C0"/>
              </a:solidFill>
              <a:uFill>
                <a:solidFill>
                  <a:srgbClr val="0070C0"/>
                </a:solidFill>
              </a:uFill>
            </a:endParaRPr>
          </a:p>
          <a:p>
            <a:pPr lvl="0" marL="342900" indent="-342900">
              <a:lnSpc>
                <a:spcPct val="90000"/>
              </a:lnSpc>
              <a:spcBef>
                <a:spcPts val="700"/>
              </a:spcBef>
              <a:buFont typeface="Arial"/>
              <a:defRPr>
                <a:uFillTx/>
              </a:defRPr>
            </a:pPr>
            <a:r>
              <a:rPr b="1" sz="320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du noyau</a:t>
            </a:r>
            <a:r>
              <a:rPr sz="3200">
                <a:uFill>
                  <a:solidFill/>
                </a:uFill>
              </a:rPr>
              <a:t>.</a:t>
            </a:r>
          </a:p>
        </p:txBody>
      </p:sp>
      <p:sp>
        <p:nvSpPr>
          <p:cNvPr id="123" name="Shape 123"/>
          <p:cNvSpPr/>
          <p:nvPr>
            <p:ph type="sldNum" sz="quarter" idx="2"/>
          </p:nvPr>
        </p:nvSpPr>
        <p:spPr>
          <a:xfrm>
            <a:off x="6845300" y="6461442"/>
            <a:ext cx="2133600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 sz="1600">
                <a:uFill>
                  <a:solidFill>
                    <a:srgbClr val="888888"/>
                  </a:solidFill>
                </a:uFill>
              </a:rPr>
            </a:fld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b="0" sz="1800">
                <a:uFillTx/>
              </a:defRPr>
            </a:pPr>
            <a:r>
              <a:rPr b="1" sz="4400">
                <a:uFill>
                  <a:solidFill/>
                </a:uFill>
              </a:rPr>
              <a:t>La structure de l’atome</a:t>
            </a:r>
          </a:p>
        </p:txBody>
      </p:sp>
      <p:pic>
        <p:nvPicPr>
          <p:cNvPr id="126" name="image10.jpg" descr="rutherford-atom-for-carbon_lg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00562" y="3714751"/>
            <a:ext cx="3950366" cy="27751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age11.gif" descr="Orbital1H-2He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00628" y="2857495"/>
            <a:ext cx="3810001" cy="381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128"/>
          <p:cNvSpPr/>
          <p:nvPr/>
        </p:nvSpPr>
        <p:spPr>
          <a:xfrm>
            <a:off x="2857487" y="5715015"/>
            <a:ext cx="233150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40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Ballon de ~ 10 cm</a:t>
            </a:r>
          </a:p>
        </p:txBody>
      </p:sp>
      <p:sp>
        <p:nvSpPr>
          <p:cNvPr id="129" name="Shape 129"/>
          <p:cNvSpPr/>
          <p:nvPr/>
        </p:nvSpPr>
        <p:spPr>
          <a:xfrm flipV="1">
            <a:off x="5000628" y="4836836"/>
            <a:ext cx="1817337" cy="949619"/>
          </a:xfrm>
          <a:prstGeom prst="line">
            <a:avLst/>
          </a:prstGeom>
          <a:ln w="34925"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30" name="Shape 130"/>
          <p:cNvSpPr/>
          <p:nvPr/>
        </p:nvSpPr>
        <p:spPr>
          <a:xfrm flipH="1">
            <a:off x="6857221" y="3358356"/>
            <a:ext cx="1590" cy="1357323"/>
          </a:xfrm>
          <a:prstGeom prst="line">
            <a:avLst/>
          </a:prstGeom>
          <a:ln w="34925">
            <a:solidFill/>
            <a:round/>
            <a:headEnd type="triangle"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31" name="Shape 131"/>
          <p:cNvSpPr/>
          <p:nvPr/>
        </p:nvSpPr>
        <p:spPr>
          <a:xfrm>
            <a:off x="6929453" y="3786189"/>
            <a:ext cx="942490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40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~ 1 km</a:t>
            </a:r>
          </a:p>
        </p:txBody>
      </p:sp>
      <p:sp>
        <p:nvSpPr>
          <p:cNvPr id="132" name="Shape 132"/>
          <p:cNvSpPr/>
          <p:nvPr/>
        </p:nvSpPr>
        <p:spPr>
          <a:xfrm>
            <a:off x="6786578" y="4714883"/>
            <a:ext cx="214315" cy="142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4F81BD"/>
          </a:solidFill>
          <a:ln w="12700">
            <a:solidFill>
              <a:srgbClr val="FFC000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133" name="Shape 133"/>
          <p:cNvSpPr/>
          <p:nvPr/>
        </p:nvSpPr>
        <p:spPr>
          <a:xfrm>
            <a:off x="241300" y="1574800"/>
            <a:ext cx="8950574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lvl="0" marL="342900" indent="-342900">
              <a:lnSpc>
                <a:spcPct val="90000"/>
              </a:lnSpc>
              <a:spcBef>
                <a:spcPts val="700"/>
              </a:spcBef>
              <a:buFont typeface="Arial"/>
              <a:defRPr>
                <a:uFillTx/>
              </a:defRPr>
            </a:pPr>
            <a:r>
              <a:rPr sz="3200">
                <a:uFill>
                  <a:solidFill/>
                </a:uFill>
              </a:rPr>
              <a:t>Rutherford (1911) : L'atome est essentiellement vide.</a:t>
            </a:r>
            <a:endParaRPr sz="3200">
              <a:uFill>
                <a:solidFill/>
              </a:uFill>
            </a:endParaRPr>
          </a:p>
          <a:p>
            <a:pPr lvl="0" marL="342900" indent="-342900">
              <a:lnSpc>
                <a:spcPct val="90000"/>
              </a:lnSpc>
              <a:spcBef>
                <a:spcPts val="700"/>
              </a:spcBef>
              <a:buFont typeface="Arial"/>
              <a:defRPr>
                <a:uFillTx/>
              </a:defRPr>
            </a:pPr>
            <a:endParaRPr sz="3200">
              <a:uFill>
                <a:solidFill/>
              </a:uFill>
            </a:endParaRPr>
          </a:p>
          <a:p>
            <a:pPr lvl="0" marL="342900" indent="-342900">
              <a:lnSpc>
                <a:spcPct val="90000"/>
              </a:lnSpc>
              <a:spcBef>
                <a:spcPts val="700"/>
              </a:spcBef>
              <a:buFont typeface="Arial"/>
              <a:defRPr>
                <a:uFillTx/>
              </a:defRPr>
            </a:pPr>
            <a:r>
              <a:rPr b="1" sz="320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Un noyau extrêmement </a:t>
            </a:r>
            <a:endParaRPr b="1" sz="3200">
              <a:solidFill>
                <a:srgbClr val="0070C0"/>
              </a:solidFill>
              <a:uFill>
                <a:solidFill>
                  <a:srgbClr val="0070C0"/>
                </a:solidFill>
              </a:uFill>
            </a:endParaRPr>
          </a:p>
          <a:p>
            <a:pPr lvl="0" marL="342900" indent="-342900">
              <a:lnSpc>
                <a:spcPct val="90000"/>
              </a:lnSpc>
              <a:spcBef>
                <a:spcPts val="700"/>
              </a:spcBef>
              <a:buFont typeface="Arial"/>
              <a:defRPr>
                <a:uFillTx/>
              </a:defRPr>
            </a:pPr>
            <a:r>
              <a:rPr b="1" sz="320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petit et un nuage </a:t>
            </a:r>
            <a:endParaRPr b="1" sz="3200">
              <a:solidFill>
                <a:srgbClr val="0070C0"/>
              </a:solidFill>
              <a:uFill>
                <a:solidFill>
                  <a:srgbClr val="0070C0"/>
                </a:solidFill>
              </a:uFill>
            </a:endParaRPr>
          </a:p>
          <a:p>
            <a:pPr lvl="0" marL="342900" indent="-342900">
              <a:lnSpc>
                <a:spcPct val="90000"/>
              </a:lnSpc>
              <a:spcBef>
                <a:spcPts val="700"/>
              </a:spcBef>
              <a:buFont typeface="Arial"/>
              <a:defRPr>
                <a:uFillTx/>
              </a:defRPr>
            </a:pPr>
            <a:r>
              <a:rPr b="1" sz="320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d'électrons qui </a:t>
            </a:r>
            <a:endParaRPr b="1" sz="3200">
              <a:solidFill>
                <a:srgbClr val="0070C0"/>
              </a:solidFill>
              <a:uFill>
                <a:solidFill>
                  <a:srgbClr val="0070C0"/>
                </a:solidFill>
              </a:uFill>
            </a:endParaRPr>
          </a:p>
          <a:p>
            <a:pPr lvl="0" marL="342900" indent="-342900">
              <a:lnSpc>
                <a:spcPct val="90000"/>
              </a:lnSpc>
              <a:spcBef>
                <a:spcPts val="700"/>
              </a:spcBef>
              <a:buFont typeface="Arial"/>
              <a:defRPr>
                <a:uFillTx/>
              </a:defRPr>
            </a:pPr>
            <a:r>
              <a:rPr b="1" sz="320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orbitent très loin </a:t>
            </a:r>
            <a:endParaRPr b="1" sz="3200">
              <a:solidFill>
                <a:srgbClr val="0070C0"/>
              </a:solidFill>
              <a:uFill>
                <a:solidFill>
                  <a:srgbClr val="0070C0"/>
                </a:solidFill>
              </a:uFill>
            </a:endParaRPr>
          </a:p>
          <a:p>
            <a:pPr lvl="0" marL="342900" indent="-342900">
              <a:lnSpc>
                <a:spcPct val="90000"/>
              </a:lnSpc>
              <a:spcBef>
                <a:spcPts val="700"/>
              </a:spcBef>
              <a:buFont typeface="Arial"/>
              <a:defRPr>
                <a:uFillTx/>
              </a:defRPr>
            </a:pPr>
            <a:r>
              <a:rPr b="1" sz="320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du noyau</a:t>
            </a:r>
            <a:r>
              <a:rPr sz="3200">
                <a:uFill>
                  <a:solidFill/>
                </a:uFill>
              </a:rPr>
              <a:t>.</a:t>
            </a:r>
          </a:p>
        </p:txBody>
      </p:sp>
      <p:sp>
        <p:nvSpPr>
          <p:cNvPr id="134" name="Shape 134"/>
          <p:cNvSpPr/>
          <p:nvPr>
            <p:ph type="sldNum" sz="quarter" idx="2"/>
          </p:nvPr>
        </p:nvSpPr>
        <p:spPr>
          <a:xfrm>
            <a:off x="6845300" y="6461442"/>
            <a:ext cx="2133600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 sz="1600">
                <a:uFill>
                  <a:solidFill>
                    <a:srgbClr val="888888"/>
                  </a:solidFill>
                </a:uFill>
              </a:rPr>
            </a:fld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b="0" sz="1800">
                <a:uFillTx/>
              </a:defRPr>
            </a:pPr>
            <a:r>
              <a:rPr b="1" sz="4400">
                <a:uFill>
                  <a:solidFill/>
                </a:uFill>
              </a:rPr>
              <a:t>L’interaction électrique</a:t>
            </a:r>
          </a:p>
        </p:txBody>
      </p:sp>
      <p:sp>
        <p:nvSpPr>
          <p:cNvPr id="137" name="Shape 137"/>
          <p:cNvSpPr/>
          <p:nvPr>
            <p:ph type="body" idx="1"/>
          </p:nvPr>
        </p:nvSpPr>
        <p:spPr>
          <a:xfrm>
            <a:off x="281979" y="1600200"/>
            <a:ext cx="8580042" cy="4525963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80000"/>
              </a:lnSpc>
              <a:spcBef>
                <a:spcPts val="600"/>
              </a:spcBef>
              <a:buSzTx/>
              <a:buNone/>
              <a:defRPr sz="1800">
                <a:uFillTx/>
              </a:defRPr>
            </a:pPr>
            <a:r>
              <a:rPr sz="2700">
                <a:uFill>
                  <a:solidFill/>
                </a:uFill>
              </a:rPr>
              <a:t>Ce qui permet aux electrons de former un system lié avec le noyau (</a:t>
            </a:r>
            <a:r>
              <a:rPr i="1" sz="2700">
                <a:uFill>
                  <a:solidFill/>
                </a:uFill>
              </a:rPr>
              <a:t>cad</a:t>
            </a:r>
            <a:r>
              <a:rPr sz="2700">
                <a:uFill>
                  <a:solidFill/>
                </a:uFill>
              </a:rPr>
              <a:t> l’atome) est l’</a:t>
            </a:r>
            <a:r>
              <a:rPr b="1" sz="27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interaction électrique</a:t>
            </a:r>
            <a:endParaRPr b="1" sz="2700">
              <a:solidFill>
                <a:srgbClr val="FF0000"/>
              </a:solidFill>
              <a:uFill>
                <a:solidFill>
                  <a:srgbClr val="FF0000"/>
                </a:solidFill>
              </a:uFill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buSzTx/>
              <a:buNone/>
              <a:defRPr sz="1800">
                <a:uFillTx/>
              </a:defRPr>
            </a:pPr>
            <a:endParaRPr sz="2700">
              <a:uFill>
                <a:solidFill/>
              </a:uFill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buSzTx/>
              <a:buNone/>
              <a:defRPr sz="1800">
                <a:uFillTx/>
              </a:defRPr>
            </a:pPr>
            <a:r>
              <a:rPr sz="2700">
                <a:uFill>
                  <a:solidFill/>
                </a:uFill>
              </a:rPr>
              <a:t>Loi de Coulomb :</a:t>
            </a:r>
            <a:endParaRPr sz="2700">
              <a:uFill>
                <a:solidFill/>
              </a:uFill>
            </a:endParaRPr>
          </a:p>
          <a:p>
            <a:pPr lvl="0">
              <a:lnSpc>
                <a:spcPct val="80000"/>
              </a:lnSpc>
              <a:spcBef>
                <a:spcPts val="500"/>
              </a:spcBef>
              <a:buSzTx/>
              <a:buNone/>
              <a:defRPr sz="1800">
                <a:uFillTx/>
              </a:defRPr>
            </a:pPr>
            <a:r>
              <a:rPr sz="2200">
                <a:uFill>
                  <a:solidFill/>
                </a:uFill>
              </a:rPr>
              <a:t>« </a:t>
            </a:r>
            <a:r>
              <a:rPr i="1" sz="2200">
                <a:uFill>
                  <a:solidFill/>
                </a:uFill>
              </a:rPr>
              <a:t>L'intensité de la force électrostatique entre deux charges électriques est proportionnelle au produit des deux charges et est inversement proportionnelle au carré de la distance entre les deux charges</a:t>
            </a:r>
            <a:r>
              <a:rPr sz="2200">
                <a:uFill>
                  <a:solidFill/>
                </a:uFill>
              </a:rPr>
              <a:t>»</a:t>
            </a:r>
            <a:endParaRPr sz="2600">
              <a:uFill>
                <a:solidFill/>
              </a:uFill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buSzTx/>
              <a:buNone/>
              <a:defRPr sz="1800">
                <a:uFillTx/>
              </a:defRPr>
            </a:pPr>
            <a:endParaRPr sz="2700">
              <a:uFill>
                <a:solidFill/>
              </a:uFill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buSzTx/>
              <a:buNone/>
              <a:defRPr sz="1800">
                <a:uFillTx/>
              </a:defRPr>
            </a:pPr>
            <a:r>
              <a:rPr sz="2700">
                <a:uFill>
                  <a:solidFill/>
                </a:uFill>
              </a:rPr>
              <a:t>En pratique :</a:t>
            </a:r>
            <a:endParaRPr sz="2700">
              <a:uFill>
                <a:solidFill/>
              </a:uFill>
            </a:endParaRPr>
          </a:p>
          <a:p>
            <a:pPr lvl="0" marL="0" indent="0">
              <a:lnSpc>
                <a:spcPct val="80000"/>
              </a:lnSpc>
              <a:spcBef>
                <a:spcPts val="600"/>
              </a:spcBef>
              <a:buSzTx/>
              <a:buFont typeface="Wingdings"/>
              <a:buNone/>
              <a:defRPr sz="1800">
                <a:uFillTx/>
              </a:defRPr>
            </a:pPr>
            <a:r>
              <a:rPr sz="2700">
                <a:uFill>
                  <a:solidFill/>
                </a:uFill>
              </a:rPr>
              <a:t>Charges de même (différent) signe se repoussent (attirent)</a:t>
            </a:r>
            <a:endParaRPr sz="2700">
              <a:uFill>
                <a:solidFill/>
              </a:uFill>
            </a:endParaRPr>
          </a:p>
          <a:p>
            <a:pPr lvl="0" marL="0" indent="0">
              <a:lnSpc>
                <a:spcPct val="80000"/>
              </a:lnSpc>
              <a:spcBef>
                <a:spcPts val="600"/>
              </a:spcBef>
              <a:buSzTx/>
              <a:buFont typeface="Wingdings"/>
              <a:buNone/>
              <a:defRPr sz="1800">
                <a:uFillTx/>
              </a:defRPr>
            </a:pPr>
            <a:r>
              <a:rPr sz="2700">
                <a:uFill>
                  <a:solidFill/>
                </a:uFill>
              </a:rPr>
              <a:t>La force augmente au diminue en fonction de la distance</a:t>
            </a:r>
          </a:p>
        </p:txBody>
      </p:sp>
      <p:sp>
        <p:nvSpPr>
          <p:cNvPr id="138" name="Shape 138"/>
          <p:cNvSpPr/>
          <p:nvPr>
            <p:ph type="sldNum" sz="quarter" idx="2"/>
          </p:nvPr>
        </p:nvSpPr>
        <p:spPr>
          <a:xfrm>
            <a:off x="6845300" y="6461442"/>
            <a:ext cx="2133600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 sz="1600">
                <a:uFill>
                  <a:solidFill>
                    <a:srgbClr val="888888"/>
                  </a:solidFill>
                </a:uFill>
              </a:rPr>
            </a:fld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>
                <a:uFill>
                  <a:solidFill>
                    <a:srgbClr val="FF0000"/>
                  </a:solidFill>
                </a:uFill>
              </a:defRPr>
            </a:lvl1pPr>
          </a:lstStyle>
          <a:p>
            <a:pPr lvl="0">
              <a:defRPr b="0" sz="1800">
                <a:uFillTx/>
              </a:defRPr>
            </a:pPr>
            <a:r>
              <a:rPr b="1" sz="4400">
                <a:uFill>
                  <a:solidFill>
                    <a:srgbClr val="FF0000"/>
                  </a:solidFill>
                </a:uFill>
              </a:rPr>
              <a:t>Et le noyau ?</a:t>
            </a:r>
          </a:p>
        </p:txBody>
      </p:sp>
      <p:sp>
        <p:nvSpPr>
          <p:cNvPr id="141" name="Shape 141"/>
          <p:cNvSpPr/>
          <p:nvPr>
            <p:ph type="body" idx="1"/>
          </p:nvPr>
        </p:nvSpPr>
        <p:spPr>
          <a:xfrm>
            <a:off x="330200" y="1600200"/>
            <a:ext cx="9618713" cy="4525963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80000"/>
              </a:lnSpc>
              <a:spcBef>
                <a:spcPts val="600"/>
              </a:spcBef>
              <a:buSzTx/>
              <a:buNone/>
              <a:defRPr sz="1800">
                <a:uFillTx/>
              </a:defRPr>
            </a:pPr>
            <a:r>
              <a:rPr b="1" sz="2900">
                <a:solidFill>
                  <a:srgbClr val="FF2600"/>
                </a:solidFill>
                <a:uFill>
                  <a:solidFill/>
                </a:uFill>
              </a:rPr>
              <a:t>Est-il élémentaire comme l’electron ?</a:t>
            </a:r>
            <a:endParaRPr b="1" sz="2900">
              <a:solidFill>
                <a:srgbClr val="FF2600"/>
              </a:solidFill>
              <a:uFill>
                <a:solidFill/>
              </a:uFill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buSzTx/>
              <a:buNone/>
              <a:defRPr sz="1800">
                <a:uFillTx/>
              </a:defRPr>
            </a:pPr>
            <a:endParaRPr sz="2900">
              <a:uFill>
                <a:solidFill/>
              </a:uFill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buSzTx/>
              <a:buNone/>
              <a:defRPr sz="1800">
                <a:uFillTx/>
              </a:defRPr>
            </a:pPr>
            <a:r>
              <a:rPr sz="2900">
                <a:uFill>
                  <a:solidFill/>
                </a:uFill>
              </a:rPr>
              <a:t>Rutherford (1919) : mise en évidence du </a:t>
            </a:r>
            <a:r>
              <a:rPr b="1" sz="290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</a:rPr>
              <a:t>proton</a:t>
            </a:r>
            <a:r>
              <a:rPr sz="2900">
                <a:uFill>
                  <a:solidFill/>
                </a:uFill>
              </a:rPr>
              <a:t> </a:t>
            </a:r>
            <a:endParaRPr sz="2900">
              <a:uFill>
                <a:solidFill/>
              </a:uFill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buSzTx/>
              <a:buNone/>
              <a:defRPr sz="1800">
                <a:uFillTx/>
              </a:defRPr>
            </a:pPr>
            <a:r>
              <a:rPr sz="2900">
                <a:uFill>
                  <a:solidFill/>
                </a:uFill>
              </a:rPr>
              <a:t>	- charge électrique = +1</a:t>
            </a:r>
            <a:endParaRPr sz="2900">
              <a:uFill>
                <a:solidFill/>
              </a:uFill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buSzTx/>
              <a:buNone/>
              <a:defRPr sz="1800">
                <a:uFillTx/>
              </a:defRPr>
            </a:pPr>
            <a:r>
              <a:rPr sz="2900">
                <a:uFill>
                  <a:solidFill/>
                </a:uFill>
              </a:rPr>
              <a:t>	- masse de l’hydrogène </a:t>
            </a:r>
            <a:endParaRPr sz="2900">
              <a:uFill>
                <a:solidFill/>
              </a:uFill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buSzTx/>
              <a:buNone/>
              <a:defRPr sz="1800">
                <a:uFillTx/>
              </a:defRPr>
            </a:pPr>
            <a:endParaRPr sz="2900">
              <a:uFill>
                <a:solidFill/>
              </a:uFill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buSzTx/>
              <a:buNone/>
              <a:defRPr sz="1800">
                <a:uFillTx/>
              </a:defRPr>
            </a:pPr>
            <a:r>
              <a:rPr sz="2900">
                <a:uFill>
                  <a:solidFill/>
                </a:uFill>
              </a:rPr>
              <a:t>Chadwick (1932) : découverte du </a:t>
            </a:r>
            <a:r>
              <a:rPr b="1" sz="290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neutron</a:t>
            </a:r>
            <a:endParaRPr b="1" sz="2900">
              <a:solidFill>
                <a:srgbClr val="002060"/>
              </a:solidFill>
              <a:uFill>
                <a:solidFill>
                  <a:srgbClr val="002060"/>
                </a:solidFill>
              </a:uFill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buSzTx/>
              <a:buNone/>
              <a:defRPr sz="1800">
                <a:uFillTx/>
              </a:defRPr>
            </a:pPr>
            <a:r>
              <a:rPr sz="2900">
                <a:uFill>
                  <a:solidFill/>
                </a:uFill>
              </a:rPr>
              <a:t>	- charge électrique = 0</a:t>
            </a:r>
            <a:endParaRPr sz="2900">
              <a:uFill>
                <a:solidFill/>
              </a:uFill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buSzTx/>
              <a:buNone/>
              <a:defRPr sz="1800">
                <a:uFillTx/>
              </a:defRPr>
            </a:pPr>
            <a:r>
              <a:rPr sz="2900">
                <a:uFill>
                  <a:solidFill/>
                </a:uFill>
              </a:rPr>
              <a:t>	- (presque!) même masse que le proton </a:t>
            </a:r>
            <a:r>
              <a:rPr sz="2300">
                <a:uFill>
                  <a:solidFill/>
                </a:uFill>
              </a:rPr>
              <a:t>(un peu plus lourd)</a:t>
            </a:r>
          </a:p>
        </p:txBody>
      </p:sp>
      <p:sp>
        <p:nvSpPr>
          <p:cNvPr id="142" name="Shape 142"/>
          <p:cNvSpPr/>
          <p:nvPr>
            <p:ph type="sldNum" sz="quarter" idx="2"/>
          </p:nvPr>
        </p:nvSpPr>
        <p:spPr>
          <a:xfrm>
            <a:off x="6845300" y="6461442"/>
            <a:ext cx="2133600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 sz="1600">
                <a:uFill>
                  <a:solidFill>
                    <a:srgbClr val="888888"/>
                  </a:solidFill>
                </a:uFill>
              </a:rPr>
            </a:fld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>
                <a:uFill>
                  <a:solidFill>
                    <a:srgbClr val="FF0000"/>
                  </a:solidFill>
                </a:uFill>
              </a:defRPr>
            </a:lvl1pPr>
          </a:lstStyle>
          <a:p>
            <a:pPr lvl="0">
              <a:defRPr b="0" sz="1800">
                <a:uFillTx/>
              </a:defRPr>
            </a:pPr>
            <a:r>
              <a:rPr b="1" sz="4400">
                <a:uFill>
                  <a:solidFill>
                    <a:srgbClr val="FF0000"/>
                  </a:solidFill>
                </a:uFill>
              </a:rPr>
              <a:t>Et le noyau ?</a:t>
            </a:r>
          </a:p>
        </p:txBody>
      </p:sp>
      <p:sp>
        <p:nvSpPr>
          <p:cNvPr id="145" name="Shape 145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buSzTx/>
              <a:buNone/>
            </a:pPr>
          </a:p>
        </p:txBody>
      </p:sp>
      <p:pic>
        <p:nvPicPr>
          <p:cNvPr id="146" name="image12.gif" descr="atom_lourd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00363" y="2928934"/>
            <a:ext cx="3048001" cy="2038351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>
            <p:ph type="sldNum" sz="quarter" idx="2"/>
          </p:nvPr>
        </p:nvSpPr>
        <p:spPr>
          <a:xfrm>
            <a:off x="6845300" y="6461442"/>
            <a:ext cx="2133600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 sz="1600">
                <a:uFill>
                  <a:solidFill>
                    <a:srgbClr val="888888"/>
                  </a:solidFill>
                </a:uFill>
              </a:rPr>
            </a:fld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b="0" sz="1800">
                <a:uFillTx/>
              </a:defRPr>
            </a:pPr>
            <a:r>
              <a:rPr b="1" sz="4400">
                <a:uFill>
                  <a:solidFill/>
                </a:uFill>
              </a:rPr>
              <a:t>De nouvelles interactions</a:t>
            </a:r>
          </a:p>
        </p:txBody>
      </p:sp>
      <p:sp>
        <p:nvSpPr>
          <p:cNvPr id="150" name="Shape 150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80000"/>
              </a:lnSpc>
              <a:spcBef>
                <a:spcPts val="600"/>
              </a:spcBef>
              <a:buSzTx/>
              <a:buNone/>
              <a:defRPr sz="1800">
                <a:uFillTx/>
              </a:defRPr>
            </a:pPr>
            <a:r>
              <a:rPr sz="2900">
                <a:uFill>
                  <a:solidFill/>
                </a:uFill>
              </a:rPr>
              <a:t>Plusieurs charges électriques de même signe (protons) très proche l’une de l’autre subissant la répulsion électrique. Effet très fort!</a:t>
            </a:r>
            <a:endParaRPr sz="2900">
              <a:uFill>
                <a:solidFill/>
              </a:uFill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buSzTx/>
              <a:buNone/>
              <a:defRPr sz="1800">
                <a:uFillTx/>
              </a:defRPr>
            </a:pPr>
            <a:endParaRPr sz="2900">
              <a:uFill>
                <a:solidFill/>
              </a:uFill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buSzTx/>
              <a:buNone/>
              <a:defRPr sz="1800">
                <a:uFillTx/>
              </a:defRPr>
            </a:pPr>
            <a:endParaRPr sz="2900">
              <a:uFill>
                <a:solidFill/>
              </a:uFill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buSzTx/>
              <a:buNone/>
              <a:defRPr sz="1800">
                <a:uFillTx/>
              </a:defRPr>
            </a:pPr>
            <a:endParaRPr sz="2900">
              <a:uFill>
                <a:solidFill/>
              </a:uFill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buSzTx/>
              <a:buNone/>
              <a:defRPr sz="1800">
                <a:uFillTx/>
              </a:defRPr>
            </a:pPr>
            <a:endParaRPr sz="2900">
              <a:uFill>
                <a:solidFill/>
              </a:uFill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buSzTx/>
              <a:buNone/>
              <a:defRPr sz="1800">
                <a:uFillTx/>
              </a:defRPr>
            </a:pPr>
            <a:endParaRPr sz="2900">
              <a:uFill>
                <a:solidFill/>
              </a:uFill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buSzTx/>
              <a:buNone/>
              <a:defRPr sz="1800">
                <a:uFillTx/>
              </a:defRPr>
            </a:pPr>
            <a:r>
              <a:rPr sz="2900">
                <a:uFill>
                  <a:solidFill/>
                </a:uFill>
              </a:rPr>
              <a:t>Il doit y avoir une nouvelle interaction qui permet au noyau de rester stable : la </a:t>
            </a:r>
            <a:r>
              <a:rPr b="1" sz="290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force forte</a:t>
            </a:r>
          </a:p>
        </p:txBody>
      </p:sp>
      <p:pic>
        <p:nvPicPr>
          <p:cNvPr id="151" name="image12.gif" descr="atom_lourd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00363" y="2928934"/>
            <a:ext cx="3048001" cy="2038351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/>
          <p:nvPr>
            <p:ph type="sldNum" sz="quarter" idx="2"/>
          </p:nvPr>
        </p:nvSpPr>
        <p:spPr>
          <a:xfrm>
            <a:off x="6845300" y="6461442"/>
            <a:ext cx="2133600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 sz="1600">
                <a:uFill>
                  <a:solidFill>
                    <a:srgbClr val="888888"/>
                  </a:solidFill>
                </a:uFill>
              </a:rPr>
            </a:fld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b="0" sz="1800">
                <a:uFillTx/>
              </a:defRPr>
            </a:pPr>
            <a:r>
              <a:rPr b="1" sz="4400">
                <a:uFill>
                  <a:solidFill/>
                </a:uFill>
              </a:rPr>
              <a:t>La radioactivité</a:t>
            </a:r>
          </a:p>
        </p:txBody>
      </p:sp>
      <p:sp>
        <p:nvSpPr>
          <p:cNvPr id="155" name="Shape 155"/>
          <p:cNvSpPr/>
          <p:nvPr>
            <p:ph type="body" idx="1"/>
          </p:nvPr>
        </p:nvSpPr>
        <p:spPr>
          <a:xfrm>
            <a:off x="342899" y="1574800"/>
            <a:ext cx="8458201" cy="4755208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80000"/>
              </a:lnSpc>
              <a:spcBef>
                <a:spcPts val="500"/>
              </a:spcBef>
              <a:buSzTx/>
              <a:buNone/>
              <a:defRPr sz="1800">
                <a:uFillTx/>
              </a:defRPr>
            </a:pPr>
            <a:r>
              <a:rPr sz="2600">
                <a:uFill>
                  <a:solidFill/>
                </a:uFill>
              </a:rPr>
              <a:t>Fluorescence des sels d'uranium  (Henri Becquerel – 1896)</a:t>
            </a:r>
            <a:endParaRPr sz="2600">
              <a:uFill>
                <a:solidFill/>
              </a:uFill>
            </a:endParaRPr>
          </a:p>
          <a:p>
            <a:pPr lvl="0">
              <a:lnSpc>
                <a:spcPct val="80000"/>
              </a:lnSpc>
              <a:spcBef>
                <a:spcPts val="500"/>
              </a:spcBef>
              <a:buSzTx/>
              <a:buNone/>
              <a:defRPr sz="1800">
                <a:uFillTx/>
              </a:defRPr>
            </a:pPr>
            <a:endParaRPr sz="2600">
              <a:uFill>
                <a:solidFill/>
              </a:uFill>
            </a:endParaRPr>
          </a:p>
          <a:p>
            <a:pPr lvl="0">
              <a:lnSpc>
                <a:spcPct val="80000"/>
              </a:lnSpc>
              <a:spcBef>
                <a:spcPts val="500"/>
              </a:spcBef>
              <a:buSzTx/>
              <a:buNone/>
              <a:defRPr sz="1800">
                <a:uFillTx/>
              </a:defRPr>
            </a:pPr>
            <a:r>
              <a:rPr sz="2600">
                <a:uFill>
                  <a:solidFill/>
                </a:uFill>
              </a:rPr>
              <a:t>Pierre &amp; Marie Curie montrent que l'uranium émet un rayonnement qui lui est propre (ce n'est pas une réaction chimique)</a:t>
            </a:r>
            <a:endParaRPr sz="2600">
              <a:uFill>
                <a:solidFill/>
              </a:uFill>
            </a:endParaRPr>
          </a:p>
          <a:p>
            <a:pPr lvl="0">
              <a:lnSpc>
                <a:spcPct val="80000"/>
              </a:lnSpc>
              <a:spcBef>
                <a:spcPts val="500"/>
              </a:spcBef>
              <a:buSzTx/>
              <a:buNone/>
              <a:defRPr sz="1800">
                <a:uFillTx/>
              </a:defRPr>
            </a:pPr>
            <a:endParaRPr sz="2600">
              <a:uFill>
                <a:solidFill/>
              </a:uFill>
            </a:endParaRPr>
          </a:p>
          <a:p>
            <a:pPr lvl="0">
              <a:lnSpc>
                <a:spcPct val="80000"/>
              </a:lnSpc>
              <a:spcBef>
                <a:spcPts val="500"/>
              </a:spcBef>
              <a:buSzTx/>
              <a:buNone/>
              <a:defRPr sz="1800">
                <a:uFillTx/>
              </a:defRPr>
            </a:pPr>
            <a:r>
              <a:rPr sz="2600">
                <a:uFill>
                  <a:solidFill/>
                </a:uFill>
              </a:rPr>
              <a:t>3 types de radioactivité selon leur degré de pénétration : </a:t>
            </a:r>
            <a:endParaRPr sz="2600">
              <a:uFill>
                <a:solidFill/>
              </a:uFill>
            </a:endParaRPr>
          </a:p>
          <a:p>
            <a:pPr lvl="0">
              <a:lnSpc>
                <a:spcPct val="80000"/>
              </a:lnSpc>
              <a:spcBef>
                <a:spcPts val="500"/>
              </a:spcBef>
              <a:buSzTx/>
              <a:buNone/>
              <a:defRPr sz="1800">
                <a:uFillTx/>
              </a:defRPr>
            </a:pPr>
            <a:r>
              <a:rPr sz="2600">
                <a:uFill>
                  <a:solidFill/>
                </a:uFill>
              </a:rPr>
              <a:t>	– </a:t>
            </a:r>
            <a:r>
              <a:rPr b="1" sz="260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rayon α</a:t>
            </a:r>
            <a:r>
              <a:rPr sz="2600">
                <a:uFill>
                  <a:solidFill/>
                </a:uFill>
              </a:rPr>
              <a:t> : identifié à des noyaux d'hélium</a:t>
            </a:r>
            <a:endParaRPr sz="2600">
              <a:uFill>
                <a:solidFill/>
              </a:uFill>
            </a:endParaRPr>
          </a:p>
          <a:p>
            <a:pPr lvl="0">
              <a:lnSpc>
                <a:spcPct val="80000"/>
              </a:lnSpc>
              <a:spcBef>
                <a:spcPts val="500"/>
              </a:spcBef>
              <a:buSzTx/>
              <a:buNone/>
              <a:defRPr sz="1800">
                <a:uFillTx/>
              </a:defRPr>
            </a:pPr>
            <a:r>
              <a:rPr sz="2600">
                <a:uFill>
                  <a:solidFill/>
                </a:uFill>
              </a:rPr>
              <a:t>	– </a:t>
            </a:r>
            <a:r>
              <a:rPr b="1" sz="260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</a:rPr>
              <a:t>rayon β</a:t>
            </a:r>
            <a:r>
              <a:rPr sz="2600">
                <a:uFill>
                  <a:solidFill/>
                </a:uFill>
              </a:rPr>
              <a:t> : identifié à des électrons</a:t>
            </a:r>
            <a:endParaRPr sz="2600">
              <a:uFill>
                <a:solidFill/>
              </a:uFill>
            </a:endParaRPr>
          </a:p>
          <a:p>
            <a:pPr lvl="0" marR="918934">
              <a:lnSpc>
                <a:spcPct val="60000"/>
              </a:lnSpc>
              <a:spcBef>
                <a:spcPts val="500"/>
              </a:spcBef>
              <a:buSzTx/>
              <a:buNone/>
              <a:defRPr sz="1800">
                <a:uFillTx/>
              </a:defRPr>
            </a:pPr>
            <a:r>
              <a:rPr sz="2600">
                <a:uFill>
                  <a:solidFill/>
                </a:uFill>
              </a:rPr>
              <a:t>	– </a:t>
            </a:r>
            <a:r>
              <a:rPr b="1" sz="26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rayon γ </a:t>
            </a:r>
            <a:r>
              <a:rPr sz="2600">
                <a:uFill>
                  <a:solidFill/>
                </a:uFill>
              </a:rPr>
              <a:t>: identifié à des photons énergétiques émis   </a:t>
            </a:r>
            <a:endParaRPr sz="2600">
              <a:uFill>
                <a:solidFill/>
              </a:uFill>
            </a:endParaRPr>
          </a:p>
          <a:p>
            <a:pPr lvl="0" marR="918934">
              <a:lnSpc>
                <a:spcPct val="80000"/>
              </a:lnSpc>
              <a:spcBef>
                <a:spcPts val="500"/>
              </a:spcBef>
              <a:buSzTx/>
              <a:buNone/>
              <a:defRPr sz="1800">
                <a:uFillTx/>
              </a:defRPr>
            </a:pPr>
            <a:r>
              <a:rPr sz="2600">
                <a:uFill>
                  <a:solidFill/>
                </a:uFill>
              </a:rPr>
              <a:t>                        par les noyaux</a:t>
            </a:r>
          </a:p>
        </p:txBody>
      </p:sp>
      <p:sp>
        <p:nvSpPr>
          <p:cNvPr id="156" name="Shape 156"/>
          <p:cNvSpPr/>
          <p:nvPr>
            <p:ph type="sldNum" sz="quarter" idx="2"/>
          </p:nvPr>
        </p:nvSpPr>
        <p:spPr>
          <a:xfrm>
            <a:off x="6845300" y="6461442"/>
            <a:ext cx="2133600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 sz="1600">
                <a:uFill>
                  <a:solidFill>
                    <a:srgbClr val="888888"/>
                  </a:solidFill>
                </a:uFill>
              </a:rPr>
            </a:fld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b="0" sz="1800">
                <a:uFillTx/>
              </a:defRPr>
            </a:pPr>
            <a:r>
              <a:rPr b="1" sz="4400">
                <a:uFill>
                  <a:solidFill/>
                </a:uFill>
              </a:rPr>
              <a:t>Les particules</a:t>
            </a:r>
          </a:p>
        </p:txBody>
      </p:sp>
      <p:sp>
        <p:nvSpPr>
          <p:cNvPr id="55" name="Shape 55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algn="ctr">
              <a:buSzTx/>
              <a:buNone/>
            </a:lvl1pPr>
          </a:lstStyle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Toute la matière qui nous entoure  est constituée de particules</a:t>
            </a:r>
          </a:p>
        </p:txBody>
      </p:sp>
      <p:pic>
        <p:nvPicPr>
          <p:cNvPr id="56" name="image2.png" descr="Soap_bubbles_RGB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14546" y="2928934"/>
            <a:ext cx="4500563" cy="3375422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/>
          <p:nvPr>
            <p:ph type="sldNum" sz="quarter" idx="2"/>
          </p:nvPr>
        </p:nvSpPr>
        <p:spPr>
          <a:xfrm>
            <a:off x="6845300" y="6461442"/>
            <a:ext cx="2133600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 sz="1600">
                <a:uFill>
                  <a:solidFill>
                    <a:srgbClr val="888888"/>
                  </a:solidFill>
                </a:uFill>
              </a:rPr>
            </a:fld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b="0" sz="1800">
                <a:uFillTx/>
              </a:defRPr>
            </a:pPr>
            <a:r>
              <a:rPr b="1" sz="4400">
                <a:uFill>
                  <a:solidFill/>
                </a:uFill>
              </a:rPr>
              <a:t>La radioactivité</a:t>
            </a:r>
          </a:p>
        </p:txBody>
      </p:sp>
      <p:pic>
        <p:nvPicPr>
          <p:cNvPr id="159" name="image13.png" descr="Alfa_beta_gamma_radiation_penetration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28860" y="1643049"/>
            <a:ext cx="4181493" cy="4556922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/>
          <p:nvPr>
            <p:ph type="sldNum" sz="quarter" idx="2"/>
          </p:nvPr>
        </p:nvSpPr>
        <p:spPr>
          <a:xfrm>
            <a:off x="6845300" y="6461442"/>
            <a:ext cx="2133600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 sz="1600">
                <a:uFill>
                  <a:solidFill>
                    <a:srgbClr val="888888"/>
                  </a:solidFill>
                </a:uFill>
              </a:rPr>
            </a:fld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b="0" sz="1800">
                <a:uFillTx/>
              </a:defRPr>
            </a:pPr>
            <a:r>
              <a:rPr b="1" sz="4400">
                <a:uFill>
                  <a:solidFill/>
                </a:uFill>
              </a:rPr>
              <a:t>La radioactivité</a:t>
            </a:r>
          </a:p>
        </p:txBody>
      </p:sp>
      <p:sp>
        <p:nvSpPr>
          <p:cNvPr id="163" name="Shape 163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80000"/>
              </a:lnSpc>
              <a:spcBef>
                <a:spcPts val="500"/>
              </a:spcBef>
              <a:buSzTx/>
              <a:buNone/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Fluorescence des sels d'uranium  (Henri Becquerel – 1896)</a:t>
            </a:r>
            <a:endParaRPr sz="2400">
              <a:uFill>
                <a:solidFill/>
              </a:uFill>
            </a:endParaRPr>
          </a:p>
          <a:p>
            <a:pPr lvl="0">
              <a:lnSpc>
                <a:spcPct val="80000"/>
              </a:lnSpc>
              <a:spcBef>
                <a:spcPts val="500"/>
              </a:spcBef>
              <a:buSzTx/>
              <a:buNone/>
              <a:defRPr sz="1800">
                <a:uFillTx/>
              </a:defRPr>
            </a:pPr>
            <a:endParaRPr sz="2400">
              <a:uFill>
                <a:solidFill/>
              </a:uFill>
            </a:endParaRPr>
          </a:p>
          <a:p>
            <a:pPr lvl="0">
              <a:lnSpc>
                <a:spcPct val="80000"/>
              </a:lnSpc>
              <a:spcBef>
                <a:spcPts val="500"/>
              </a:spcBef>
              <a:buSzTx/>
              <a:buNone/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Pierre &amp; Marie Curie montrent que l'uranium émet un rayonnement qui lui est propre (ce n'est pas une réaction chimique)</a:t>
            </a:r>
            <a:endParaRPr sz="2400">
              <a:uFill>
                <a:solidFill/>
              </a:uFill>
            </a:endParaRPr>
          </a:p>
          <a:p>
            <a:pPr lvl="0">
              <a:lnSpc>
                <a:spcPct val="80000"/>
              </a:lnSpc>
              <a:spcBef>
                <a:spcPts val="500"/>
              </a:spcBef>
              <a:buSzTx/>
              <a:buNone/>
              <a:defRPr sz="1800">
                <a:uFillTx/>
              </a:defRPr>
            </a:pPr>
            <a:endParaRPr sz="2400">
              <a:uFill>
                <a:solidFill/>
              </a:uFill>
            </a:endParaRPr>
          </a:p>
          <a:p>
            <a:pPr lvl="0">
              <a:lnSpc>
                <a:spcPct val="80000"/>
              </a:lnSpc>
              <a:spcBef>
                <a:spcPts val="500"/>
              </a:spcBef>
              <a:buSzTx/>
              <a:buNone/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3 types de radioactivité selon leur degré de pénétration :  </a:t>
            </a:r>
            <a:endParaRPr sz="2400">
              <a:uFill>
                <a:solidFill/>
              </a:uFill>
            </a:endParaRPr>
          </a:p>
          <a:p>
            <a:pPr lvl="0">
              <a:lnSpc>
                <a:spcPct val="80000"/>
              </a:lnSpc>
              <a:spcBef>
                <a:spcPts val="500"/>
              </a:spcBef>
              <a:buSzTx/>
              <a:buNone/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	</a:t>
            </a:r>
            <a:r>
              <a:rPr sz="2400">
                <a:uFill>
                  <a:solidFill/>
                </a:uFill>
              </a:rPr>
              <a:t>– </a:t>
            </a:r>
            <a:r>
              <a:rPr b="1" sz="240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rayon α</a:t>
            </a:r>
            <a:r>
              <a:rPr sz="2400">
                <a:uFill>
                  <a:solidFill/>
                </a:uFill>
              </a:rPr>
              <a:t> : identifié à des noyaux d'hélium</a:t>
            </a:r>
            <a:endParaRPr sz="2400">
              <a:uFill>
                <a:solidFill/>
              </a:uFill>
            </a:endParaRPr>
          </a:p>
          <a:p>
            <a:pPr lvl="0">
              <a:lnSpc>
                <a:spcPct val="80000"/>
              </a:lnSpc>
              <a:spcBef>
                <a:spcPts val="500"/>
              </a:spcBef>
              <a:buSzTx/>
              <a:buNone/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	</a:t>
            </a:r>
            <a:r>
              <a:rPr sz="2400">
                <a:uFill>
                  <a:solidFill/>
                </a:uFill>
              </a:rPr>
              <a:t>– </a:t>
            </a:r>
            <a:r>
              <a:rPr b="1" sz="240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</a:rPr>
              <a:t>rayon β</a:t>
            </a:r>
            <a:r>
              <a:rPr sz="2400">
                <a:uFill>
                  <a:solidFill/>
                </a:uFill>
              </a:rPr>
              <a:t> : identifié à des électrons</a:t>
            </a:r>
            <a:endParaRPr sz="2400">
              <a:uFill>
                <a:solidFill/>
              </a:uFill>
            </a:endParaRPr>
          </a:p>
          <a:p>
            <a:pPr lvl="0">
              <a:lnSpc>
                <a:spcPct val="80000"/>
              </a:lnSpc>
              <a:spcBef>
                <a:spcPts val="500"/>
              </a:spcBef>
              <a:buSzTx/>
              <a:buNone/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	</a:t>
            </a:r>
            <a:r>
              <a:rPr sz="2400">
                <a:uFill>
                  <a:solidFill/>
                </a:uFill>
              </a:rPr>
              <a:t>– </a:t>
            </a:r>
            <a:r>
              <a:rPr b="1" sz="24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rayon γ </a:t>
            </a:r>
            <a:r>
              <a:rPr sz="2400">
                <a:uFill>
                  <a:solidFill/>
                </a:uFill>
              </a:rPr>
              <a:t>: identifié à des photons énergétiques émis par les noyaux</a:t>
            </a:r>
          </a:p>
        </p:txBody>
      </p:sp>
      <p:sp>
        <p:nvSpPr>
          <p:cNvPr id="164" name="Shape 164"/>
          <p:cNvSpPr/>
          <p:nvPr/>
        </p:nvSpPr>
        <p:spPr>
          <a:xfrm>
            <a:off x="571471" y="4357694"/>
            <a:ext cx="4857786" cy="6429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38100">
            <a:solidFill>
              <a:srgbClr val="FFC000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165" name="Shape 165"/>
          <p:cNvSpPr/>
          <p:nvPr>
            <p:ph type="sldNum" sz="quarter" idx="2"/>
          </p:nvPr>
        </p:nvSpPr>
        <p:spPr>
          <a:xfrm>
            <a:off x="6845300" y="6461442"/>
            <a:ext cx="2133600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 sz="1600">
                <a:uFill>
                  <a:solidFill>
                    <a:srgbClr val="888888"/>
                  </a:solidFill>
                </a:uFill>
              </a:rPr>
            </a:fld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b="0" sz="1800">
                <a:uFillTx/>
              </a:defRPr>
            </a:pPr>
            <a:r>
              <a:rPr b="1" sz="4400">
                <a:uFill>
                  <a:solidFill/>
                </a:uFill>
              </a:rPr>
              <a:t>La radioactivité β</a:t>
            </a:r>
          </a:p>
        </p:txBody>
      </p:sp>
      <p:sp>
        <p:nvSpPr>
          <p:cNvPr id="168" name="Shape 168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buSzTx/>
              <a:buNone/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 </a:t>
            </a:r>
            <a:endParaRPr sz="3200">
              <a:uFill>
                <a:solidFill/>
              </a:uFill>
            </a:endParaRPr>
          </a:p>
          <a:p>
            <a:pPr lvl="0">
              <a:buSzTx/>
              <a:buNone/>
              <a:defRPr sz="1800">
                <a:uFillTx/>
              </a:defRPr>
            </a:pPr>
            <a:endParaRPr sz="3200">
              <a:uFill>
                <a:solidFill/>
              </a:uFill>
            </a:endParaRPr>
          </a:p>
          <a:p>
            <a:pPr lvl="0">
              <a:buSzTx/>
              <a:buNone/>
              <a:defRPr sz="1800">
                <a:uFillTx/>
              </a:defRPr>
            </a:pPr>
            <a:endParaRPr sz="3200">
              <a:uFill>
                <a:solidFill/>
              </a:uFill>
            </a:endParaRPr>
          </a:p>
          <a:p>
            <a:pPr lvl="0">
              <a:buSzTx/>
              <a:buNone/>
              <a:defRPr sz="1800">
                <a:uFillTx/>
              </a:defRPr>
            </a:pPr>
            <a:endParaRPr sz="3200">
              <a:uFill>
                <a:solidFill/>
              </a:uFill>
            </a:endParaRPr>
          </a:p>
          <a:p>
            <a:pPr lvl="0">
              <a:buSzTx/>
              <a:buNone/>
              <a:defRPr sz="1800">
                <a:uFillTx/>
              </a:defRPr>
            </a:pPr>
            <a:r>
              <a:rPr b="1" sz="3200">
                <a:uFill>
                  <a:solidFill/>
                </a:uFill>
              </a:rPr>
              <a:t>Au niveau des nucléons :</a:t>
            </a:r>
          </a:p>
        </p:txBody>
      </p:sp>
      <p:pic>
        <p:nvPicPr>
          <p:cNvPr id="169" name="image15.jpg" descr="disintegrazione_beta_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0297" y="1571612"/>
            <a:ext cx="4000501" cy="2095501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5572131" y="2571743"/>
            <a:ext cx="386617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4800"/>
            </a:lvl1pPr>
          </a:lstStyle>
          <a:p>
            <a:pPr lvl="0">
              <a:defRPr b="0" sz="1800">
                <a:uFillTx/>
              </a:defRPr>
            </a:pPr>
            <a:r>
              <a:rPr b="1" sz="4800">
                <a:uFill>
                  <a:solidFill/>
                </a:uFill>
              </a:rPr>
              <a:t>?</a:t>
            </a:r>
          </a:p>
        </p:txBody>
      </p:sp>
      <p:pic>
        <p:nvPicPr>
          <p:cNvPr id="171" name="image14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71736" y="4714883"/>
            <a:ext cx="4000528" cy="1000133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>
            <p:ph type="sldNum" sz="quarter" idx="2"/>
          </p:nvPr>
        </p:nvSpPr>
        <p:spPr>
          <a:xfrm>
            <a:off x="6845300" y="6461442"/>
            <a:ext cx="2133600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 sz="1600">
                <a:uFill>
                  <a:solidFill>
                    <a:srgbClr val="888888"/>
                  </a:solidFill>
                </a:uFill>
              </a:rPr>
            </a:fld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La radioactivité β</a:t>
            </a:r>
          </a:p>
        </p:txBody>
      </p:sp>
      <p:sp>
        <p:nvSpPr>
          <p:cNvPr id="175" name="Shape 175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buSzTx/>
              <a:buNone/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 </a:t>
            </a:r>
            <a:endParaRPr sz="3200">
              <a:uFill>
                <a:solidFill/>
              </a:uFill>
            </a:endParaRPr>
          </a:p>
          <a:p>
            <a:pPr lvl="0">
              <a:buSzTx/>
              <a:buNone/>
              <a:defRPr sz="1800">
                <a:uFillTx/>
              </a:defRPr>
            </a:pPr>
            <a:endParaRPr sz="3200">
              <a:uFill>
                <a:solidFill/>
              </a:uFill>
            </a:endParaRPr>
          </a:p>
          <a:p>
            <a:pPr lvl="0">
              <a:buSzTx/>
              <a:buNone/>
              <a:defRPr sz="1800">
                <a:uFillTx/>
              </a:defRPr>
            </a:pPr>
            <a:endParaRPr sz="3200">
              <a:uFill>
                <a:solidFill/>
              </a:uFill>
            </a:endParaRPr>
          </a:p>
          <a:p>
            <a:pPr lvl="0">
              <a:buSzTx/>
              <a:buNone/>
              <a:defRPr sz="1800">
                <a:uFillTx/>
              </a:defRPr>
            </a:pPr>
            <a:endParaRPr sz="3200">
              <a:uFill>
                <a:solidFill/>
              </a:uFill>
            </a:endParaRPr>
          </a:p>
          <a:p>
            <a:pPr lvl="0">
              <a:buSzTx/>
              <a:buNone/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Pauli (1930) émet l'hypothèse d'une nouvelle </a:t>
            </a:r>
            <a:endParaRPr sz="3200">
              <a:uFill>
                <a:solidFill/>
              </a:uFill>
            </a:endParaRPr>
          </a:p>
          <a:p>
            <a:pPr lvl="0">
              <a:buSzTx/>
              <a:buNone/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particule, </a:t>
            </a:r>
            <a:r>
              <a:rPr b="1" sz="320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le neutrino.</a:t>
            </a:r>
          </a:p>
        </p:txBody>
      </p:sp>
      <p:pic>
        <p:nvPicPr>
          <p:cNvPr id="176" name="image15.jpg" descr="disintegrazione_beta_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0297" y="1571612"/>
            <a:ext cx="4000501" cy="2095501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/>
          <p:nvPr/>
        </p:nvSpPr>
        <p:spPr>
          <a:xfrm>
            <a:off x="5572131" y="2571743"/>
            <a:ext cx="386617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4800"/>
            </a:lvl1pPr>
          </a:lstStyle>
          <a:p>
            <a:pPr lvl="0">
              <a:defRPr b="0" sz="1800">
                <a:uFillTx/>
              </a:defRPr>
            </a:pPr>
            <a:r>
              <a:rPr b="1" sz="4800">
                <a:uFill>
                  <a:solidFill/>
                </a:uFill>
              </a:rPr>
              <a:t>?</a:t>
            </a:r>
          </a:p>
        </p:txBody>
      </p:sp>
      <p:pic>
        <p:nvPicPr>
          <p:cNvPr id="178" name="image17.jpg" descr="disintegrazione_beta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28860" y="1571612"/>
            <a:ext cx="4102254" cy="2148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16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46313" y="5187950"/>
            <a:ext cx="4222751" cy="1055688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>
            <p:ph type="sldNum" sz="quarter" idx="2"/>
          </p:nvPr>
        </p:nvSpPr>
        <p:spPr>
          <a:xfrm>
            <a:off x="6845300" y="6461442"/>
            <a:ext cx="2133600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 sz="1600">
                <a:uFill>
                  <a:solidFill>
                    <a:srgbClr val="888888"/>
                  </a:solidFill>
                </a:uFill>
              </a:rPr>
            </a:fld>
          </a:p>
        </p:txBody>
      </p: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b="0" sz="1800">
                <a:uFillTx/>
              </a:defRPr>
            </a:pPr>
            <a:r>
              <a:rPr b="1" sz="4400">
                <a:uFill>
                  <a:solidFill/>
                </a:uFill>
              </a:rPr>
              <a:t>La radioactivité β</a:t>
            </a:r>
          </a:p>
        </p:txBody>
      </p:sp>
      <p:sp>
        <p:nvSpPr>
          <p:cNvPr id="183" name="Shape 183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buSzTx/>
              <a:buNone/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 </a:t>
            </a:r>
            <a:endParaRPr sz="3200">
              <a:uFill>
                <a:solidFill/>
              </a:uFill>
            </a:endParaRPr>
          </a:p>
          <a:p>
            <a:pPr lvl="0">
              <a:buSzTx/>
              <a:buNone/>
              <a:defRPr sz="1800">
                <a:uFillTx/>
              </a:defRPr>
            </a:pPr>
            <a:endParaRPr sz="3200">
              <a:uFill>
                <a:solidFill/>
              </a:uFill>
            </a:endParaRPr>
          </a:p>
          <a:p>
            <a:pPr lvl="0">
              <a:buSzTx/>
              <a:buNone/>
              <a:defRPr sz="1800">
                <a:uFillTx/>
              </a:defRPr>
            </a:pPr>
            <a:endParaRPr sz="3200">
              <a:uFill>
                <a:solidFill/>
              </a:uFill>
            </a:endParaRPr>
          </a:p>
          <a:p>
            <a:pPr lvl="0">
              <a:buSzTx/>
              <a:buNone/>
              <a:defRPr sz="1800">
                <a:uFillTx/>
              </a:defRPr>
            </a:pPr>
            <a:endParaRPr sz="3200">
              <a:uFill>
                <a:solidFill/>
              </a:uFill>
            </a:endParaRPr>
          </a:p>
          <a:p>
            <a:pPr lvl="0">
              <a:buSzTx/>
              <a:buNone/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Pauli (1930) émet l'hypothèse d'une nouvelle </a:t>
            </a:r>
            <a:endParaRPr sz="3200">
              <a:uFill>
                <a:solidFill/>
              </a:uFill>
            </a:endParaRPr>
          </a:p>
          <a:p>
            <a:pPr lvl="0">
              <a:buSzTx/>
              <a:buNone/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particule, </a:t>
            </a:r>
            <a:r>
              <a:rPr b="1" sz="320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le neutrino.</a:t>
            </a:r>
          </a:p>
        </p:txBody>
      </p:sp>
      <p:pic>
        <p:nvPicPr>
          <p:cNvPr id="184" name="image15.jpg" descr="disintegrazione_beta_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0297" y="1571612"/>
            <a:ext cx="4000501" cy="2095501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hape 185"/>
          <p:cNvSpPr/>
          <p:nvPr/>
        </p:nvSpPr>
        <p:spPr>
          <a:xfrm>
            <a:off x="5572131" y="2571743"/>
            <a:ext cx="386617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4800"/>
            </a:lvl1pPr>
          </a:lstStyle>
          <a:p>
            <a:pPr lvl="0">
              <a:defRPr b="0" sz="1800">
                <a:uFillTx/>
              </a:defRPr>
            </a:pPr>
            <a:r>
              <a:rPr b="1" sz="4800">
                <a:uFill>
                  <a:solidFill/>
                </a:uFill>
              </a:rPr>
              <a:t>?</a:t>
            </a:r>
          </a:p>
        </p:txBody>
      </p:sp>
      <p:pic>
        <p:nvPicPr>
          <p:cNvPr id="186" name="image17.jpg" descr="disintegrazione_beta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28860" y="1571612"/>
            <a:ext cx="4102254" cy="2148801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Shape 187"/>
          <p:cNvSpPr/>
          <p:nvPr/>
        </p:nvSpPr>
        <p:spPr>
          <a:xfrm>
            <a:off x="928662" y="5572140"/>
            <a:ext cx="7502833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uFillTx/>
              </a:defRPr>
            </a:pPr>
            <a:r>
              <a:rPr sz="3600">
                <a:uFill>
                  <a:solidFill/>
                </a:uFill>
              </a:rPr>
              <a:t>Une nouvelle force : </a:t>
            </a:r>
            <a:r>
              <a:rPr b="1" sz="360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</a:rPr>
              <a:t>l’interaction faible</a:t>
            </a:r>
            <a:endParaRPr b="1" sz="3600">
              <a:solidFill>
                <a:srgbClr val="00B050"/>
              </a:solidFill>
              <a:uFill>
                <a:solidFill>
                  <a:srgbClr val="00B050"/>
                </a:solidFill>
              </a:uFill>
            </a:endParaRPr>
          </a:p>
        </p:txBody>
      </p:sp>
      <p:sp>
        <p:nvSpPr>
          <p:cNvPr id="188" name="Shape 188"/>
          <p:cNvSpPr/>
          <p:nvPr>
            <p:ph type="sldNum" sz="quarter" idx="2"/>
          </p:nvPr>
        </p:nvSpPr>
        <p:spPr>
          <a:xfrm>
            <a:off x="6845300" y="6461442"/>
            <a:ext cx="2133600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 sz="1600">
                <a:uFill>
                  <a:solidFill>
                    <a:srgbClr val="888888"/>
                  </a:solidFill>
                </a:uFill>
              </a:rPr>
            </a:fld>
          </a:p>
        </p:txBody>
      </p: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b="0" sz="1800">
                <a:uFillTx/>
              </a:defRPr>
            </a:pPr>
            <a:r>
              <a:rPr b="1" sz="4400">
                <a:uFill>
                  <a:solidFill/>
                </a:uFill>
              </a:rPr>
              <a:t>Le neutrino</a:t>
            </a:r>
          </a:p>
        </p:txBody>
      </p:sp>
      <p:sp>
        <p:nvSpPr>
          <p:cNvPr id="191" name="Shape 191"/>
          <p:cNvSpPr/>
          <p:nvPr>
            <p:ph type="body" idx="1"/>
          </p:nvPr>
        </p:nvSpPr>
        <p:spPr>
          <a:xfrm>
            <a:off x="457200" y="1417622"/>
            <a:ext cx="8229600" cy="4911741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80000"/>
              </a:lnSpc>
              <a:spcBef>
                <a:spcPts val="600"/>
              </a:spcBef>
              <a:buSzTx/>
              <a:buNone/>
              <a:defRPr sz="1800">
                <a:uFillTx/>
              </a:defRPr>
            </a:pPr>
            <a:r>
              <a:rPr sz="2900">
                <a:uFill>
                  <a:solidFill/>
                </a:uFill>
              </a:rPr>
              <a:t>Charge électrique = 0</a:t>
            </a:r>
            <a:endParaRPr sz="2900">
              <a:uFill>
                <a:solidFill/>
              </a:uFill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buSzTx/>
              <a:buNone/>
              <a:defRPr sz="1800">
                <a:uFillTx/>
              </a:defRPr>
            </a:pPr>
            <a:endParaRPr sz="2200">
              <a:uFill>
                <a:solidFill/>
              </a:uFill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buSzTx/>
              <a:buNone/>
              <a:defRPr sz="1800">
                <a:uFillTx/>
              </a:defRPr>
            </a:pPr>
            <a:r>
              <a:rPr sz="2900">
                <a:uFill>
                  <a:solidFill/>
                </a:uFill>
              </a:rPr>
              <a:t>Masse = 0</a:t>
            </a:r>
            <a:endParaRPr sz="2900">
              <a:uFill>
                <a:solidFill/>
              </a:uFill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buSzTx/>
              <a:buNone/>
              <a:defRPr sz="1800">
                <a:uFillTx/>
              </a:defRPr>
            </a:pPr>
            <a:endParaRPr sz="2200">
              <a:uFill>
                <a:solidFill/>
              </a:uFill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buSzTx/>
              <a:buNone/>
              <a:defRPr sz="1800">
                <a:uFillTx/>
              </a:defRPr>
            </a:pPr>
            <a:r>
              <a:rPr sz="2900">
                <a:uFill>
                  <a:solidFill/>
                </a:uFill>
              </a:rPr>
              <a:t>Interagissent seulement </a:t>
            </a:r>
            <a:r>
              <a:rPr i="1" sz="2900">
                <a:uFill>
                  <a:solidFill/>
                </a:uFill>
              </a:rPr>
              <a:t>faiblement</a:t>
            </a:r>
            <a:endParaRPr sz="2900">
              <a:uFill>
                <a:solidFill/>
              </a:uFill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buSzTx/>
              <a:buNone/>
              <a:defRPr sz="1800">
                <a:uFillTx/>
              </a:defRPr>
            </a:pPr>
            <a:endParaRPr sz="2900">
              <a:uFill>
                <a:solidFill/>
              </a:uFill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defRPr sz="1800">
                <a:uFillTx/>
              </a:defRPr>
            </a:pPr>
            <a:r>
              <a:rPr sz="2900">
                <a:uFill>
                  <a:solidFill/>
                </a:uFill>
              </a:rPr>
              <a:t>1956 : 1</a:t>
            </a:r>
            <a:r>
              <a:rPr baseline="31999" sz="2900">
                <a:uFill>
                  <a:solidFill/>
                </a:uFill>
              </a:rPr>
              <a:t>ère</a:t>
            </a:r>
            <a:r>
              <a:rPr sz="2900">
                <a:uFill>
                  <a:solidFill/>
                </a:uFill>
              </a:rPr>
              <a:t> mise en évidence d'un neutrino</a:t>
            </a:r>
            <a:endParaRPr sz="2900">
              <a:uFill>
                <a:solidFill/>
              </a:uFill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buSzTx/>
              <a:buNone/>
              <a:defRPr sz="1800">
                <a:uFillTx/>
              </a:defRPr>
            </a:pPr>
            <a:r>
              <a:rPr sz="2900">
                <a:uFill>
                  <a:solidFill/>
                </a:uFill>
              </a:rPr>
              <a:t>	</a:t>
            </a:r>
            <a:r>
              <a:rPr sz="2900">
                <a:uFill>
                  <a:solidFill/>
                </a:uFill>
              </a:rPr>
              <a:t>– Première expérience auprès d'un réacteur  nucléaire (Savannah River,USA)</a:t>
            </a:r>
            <a:endParaRPr sz="2900">
              <a:uFill>
                <a:solidFill/>
              </a:uFill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buSzTx/>
              <a:buNone/>
              <a:defRPr sz="1800">
                <a:uFillTx/>
              </a:defRPr>
            </a:pPr>
            <a:r>
              <a:rPr sz="2900">
                <a:uFill>
                  <a:solidFill/>
                </a:uFill>
              </a:rPr>
              <a:t>	</a:t>
            </a:r>
            <a:r>
              <a:rPr sz="2900">
                <a:uFill>
                  <a:solidFill/>
                </a:uFill>
              </a:rPr>
              <a:t>– Cowan et Reines observent la capture d'un (anti)neutrino par un proton</a:t>
            </a:r>
          </a:p>
        </p:txBody>
      </p:sp>
      <p:sp>
        <p:nvSpPr>
          <p:cNvPr id="192" name="Shape 192"/>
          <p:cNvSpPr/>
          <p:nvPr>
            <p:ph type="sldNum" sz="quarter" idx="2"/>
          </p:nvPr>
        </p:nvSpPr>
        <p:spPr>
          <a:xfrm>
            <a:off x="6845300" y="6461442"/>
            <a:ext cx="2133600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 sz="1600">
                <a:uFill>
                  <a:solidFill>
                    <a:srgbClr val="888888"/>
                  </a:solidFill>
                </a:uFill>
              </a:rPr>
            </a:fld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b="0" sz="1800">
                <a:uFillTx/>
              </a:defRPr>
            </a:pPr>
            <a:r>
              <a:rPr b="1" sz="4400">
                <a:uFill>
                  <a:solidFill/>
                </a:uFill>
              </a:rPr>
              <a:t>A step further</a:t>
            </a:r>
          </a:p>
        </p:txBody>
      </p:sp>
      <p:sp>
        <p:nvSpPr>
          <p:cNvPr id="195" name="Shape 195"/>
          <p:cNvSpPr/>
          <p:nvPr>
            <p:ph type="body" idx="1"/>
          </p:nvPr>
        </p:nvSpPr>
        <p:spPr>
          <a:xfrm>
            <a:off x="457200" y="17780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buSzTx/>
              <a:buNone/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Et les nucléons ?</a:t>
            </a:r>
            <a:endParaRPr sz="3200">
              <a:uFill>
                <a:solidFill/>
              </a:uFill>
            </a:endParaRPr>
          </a:p>
          <a:p>
            <a:pPr lvl="0">
              <a:buSzTx/>
              <a:buNone/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Deep Inelastic Scattering (‘60s, ‘70s) : un électron en collision avec un nucléon (scattering </a:t>
            </a:r>
            <a:r>
              <a:rPr i="1" sz="3200">
                <a:uFill>
                  <a:solidFill/>
                </a:uFill>
              </a:rPr>
              <a:t>à la</a:t>
            </a:r>
            <a:r>
              <a:rPr sz="3200">
                <a:uFill>
                  <a:solidFill/>
                </a:uFill>
              </a:rPr>
              <a:t> Rutherford)</a:t>
            </a:r>
            <a:endParaRPr sz="3200">
              <a:uFill>
                <a:solidFill/>
              </a:uFill>
            </a:endParaRPr>
          </a:p>
          <a:p>
            <a:pPr lvl="0" algn="ctr">
              <a:buSzTx/>
              <a:buNone/>
              <a:defRPr sz="1800">
                <a:uFillTx/>
              </a:defRPr>
            </a:pPr>
            <a:endParaRPr sz="3200">
              <a:solidFill>
                <a:srgbClr val="9A403E"/>
              </a:solidFill>
              <a:uFill>
                <a:solidFill/>
              </a:uFill>
            </a:endParaRPr>
          </a:p>
          <a:p>
            <a:pPr lvl="0" algn="ctr">
              <a:buSzTx/>
              <a:buNone/>
              <a:defRPr sz="1800">
                <a:uFillTx/>
              </a:defRPr>
            </a:pPr>
            <a:r>
              <a:rPr b="1" sz="3200">
                <a:solidFill>
                  <a:srgbClr val="FF2600"/>
                </a:solidFill>
                <a:uFill>
                  <a:solidFill/>
                </a:uFill>
              </a:rPr>
              <a:t>Les nucléons ont une structure interne !</a:t>
            </a:r>
          </a:p>
        </p:txBody>
      </p:sp>
      <p:sp>
        <p:nvSpPr>
          <p:cNvPr id="196" name="Shape 196"/>
          <p:cNvSpPr/>
          <p:nvPr>
            <p:ph type="sldNum" sz="quarter" idx="2"/>
          </p:nvPr>
        </p:nvSpPr>
        <p:spPr>
          <a:xfrm>
            <a:off x="6845300" y="6461442"/>
            <a:ext cx="2133600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 sz="1600">
                <a:uFill>
                  <a:solidFill>
                    <a:srgbClr val="888888"/>
                  </a:solidFill>
                </a:uFill>
              </a:rPr>
            </a:fld>
          </a:p>
        </p:txBody>
      </p:sp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type="title"/>
          </p:nvPr>
        </p:nvSpPr>
        <p:spPr>
          <a:xfrm>
            <a:off x="457200" y="274638"/>
            <a:ext cx="8115328" cy="79690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b="0" sz="1800">
                <a:uFillTx/>
              </a:defRPr>
            </a:pPr>
            <a:r>
              <a:rPr b="1" sz="4400">
                <a:uFill>
                  <a:solidFill/>
                </a:uFill>
              </a:rPr>
              <a:t>Le modèle des quarks</a:t>
            </a:r>
          </a:p>
        </p:txBody>
      </p:sp>
      <p:sp>
        <p:nvSpPr>
          <p:cNvPr id="199" name="Shape 199"/>
          <p:cNvSpPr/>
          <p:nvPr>
            <p:ph type="body" idx="1"/>
          </p:nvPr>
        </p:nvSpPr>
        <p:spPr>
          <a:xfrm>
            <a:off x="457200" y="1142983"/>
            <a:ext cx="8229600" cy="4983181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600"/>
              </a:spcBef>
              <a:buSzTx/>
              <a:buNone/>
              <a:defRPr sz="1800">
                <a:uFillTx/>
              </a:defRPr>
            </a:pPr>
            <a:r>
              <a:rPr sz="2900">
                <a:uFill>
                  <a:solidFill/>
                </a:uFill>
              </a:rPr>
              <a:t> Protons et neutrons sont composés de « </a:t>
            </a:r>
            <a:r>
              <a:rPr b="1" sz="290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quarks </a:t>
            </a:r>
            <a:r>
              <a:rPr sz="2900">
                <a:uFill>
                  <a:solidFill/>
                </a:uFill>
              </a:rPr>
              <a:t>»</a:t>
            </a:r>
            <a:endParaRPr sz="2900">
              <a:uFill>
                <a:solidFill/>
              </a:uFill>
            </a:endParaRPr>
          </a:p>
          <a:p>
            <a:pPr lvl="0">
              <a:spcBef>
                <a:spcPts val="600"/>
              </a:spcBef>
              <a:buSzTx/>
              <a:buNone/>
              <a:defRPr sz="1800">
                <a:uFillTx/>
              </a:defRPr>
            </a:pPr>
            <a:r>
              <a:rPr sz="2900">
                <a:uFill>
                  <a:solidFill/>
                </a:uFill>
              </a:rPr>
              <a:t> </a:t>
            </a:r>
            <a:endParaRPr sz="2900">
              <a:uFill>
                <a:solidFill/>
              </a:uFill>
            </a:endParaRPr>
          </a:p>
          <a:p>
            <a:pPr lvl="0">
              <a:spcBef>
                <a:spcPts val="600"/>
              </a:spcBef>
              <a:buSzTx/>
              <a:buNone/>
              <a:defRPr sz="1800">
                <a:uFillTx/>
              </a:defRPr>
            </a:pPr>
            <a:r>
              <a:rPr sz="2900">
                <a:uFill>
                  <a:solidFill/>
                </a:uFill>
              </a:rPr>
              <a:t>2 types de quarks avec </a:t>
            </a:r>
            <a:endParaRPr sz="2900">
              <a:uFill>
                <a:solidFill/>
              </a:uFill>
            </a:endParaRPr>
          </a:p>
          <a:p>
            <a:pPr lvl="0">
              <a:spcBef>
                <a:spcPts val="600"/>
              </a:spcBef>
              <a:buSzTx/>
              <a:buNone/>
              <a:defRPr sz="1800">
                <a:uFillTx/>
              </a:defRPr>
            </a:pPr>
            <a:r>
              <a:rPr b="1" sz="2900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</a:rPr>
              <a:t>charge électrique </a:t>
            </a:r>
            <a:endParaRPr sz="2900">
              <a:uFill>
                <a:solidFill/>
              </a:uFill>
            </a:endParaRPr>
          </a:p>
          <a:p>
            <a:pPr lvl="0">
              <a:spcBef>
                <a:spcPts val="600"/>
              </a:spcBef>
              <a:buSzTx/>
              <a:buNone/>
              <a:defRPr sz="1800">
                <a:uFillTx/>
              </a:defRPr>
            </a:pPr>
            <a:r>
              <a:rPr b="1" sz="2900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</a:rPr>
              <a:t>fractionnaire</a:t>
            </a:r>
            <a:r>
              <a:rPr sz="2900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</a:rPr>
              <a:t> </a:t>
            </a:r>
            <a:endParaRPr sz="2900">
              <a:uFill>
                <a:solidFill/>
              </a:uFill>
            </a:endParaRPr>
          </a:p>
          <a:p>
            <a:pPr lvl="0">
              <a:spcBef>
                <a:spcPts val="600"/>
              </a:spcBef>
              <a:buSzTx/>
              <a:buNone/>
              <a:defRPr sz="1800">
                <a:uFillTx/>
              </a:defRPr>
            </a:pPr>
            <a:endParaRPr sz="2900">
              <a:uFill>
                <a:solidFill/>
              </a:uFill>
            </a:endParaRPr>
          </a:p>
          <a:p>
            <a:pPr lvl="0">
              <a:spcBef>
                <a:spcPts val="600"/>
              </a:spcBef>
              <a:buSzTx/>
              <a:buNone/>
              <a:defRPr sz="1800">
                <a:uFillTx/>
              </a:defRPr>
            </a:pPr>
            <a:r>
              <a:rPr sz="2900">
                <a:uFill>
                  <a:solidFill/>
                </a:uFill>
              </a:rPr>
              <a:t>Existent en trois charges « </a:t>
            </a:r>
            <a:r>
              <a:rPr i="1" sz="2900">
                <a:uFill>
                  <a:solidFill/>
                </a:uFill>
              </a:rPr>
              <a:t>couleurs</a:t>
            </a:r>
            <a:r>
              <a:rPr sz="2900">
                <a:uFill>
                  <a:solidFill/>
                </a:uFill>
              </a:rPr>
              <a:t> » : </a:t>
            </a:r>
            <a:endParaRPr sz="2900">
              <a:uFill>
                <a:solidFill/>
              </a:uFill>
            </a:endParaRPr>
          </a:p>
          <a:p>
            <a:pPr lvl="0">
              <a:spcBef>
                <a:spcPts val="600"/>
              </a:spcBef>
              <a:buSzTx/>
              <a:buNone/>
              <a:defRPr sz="1800">
                <a:uFillTx/>
              </a:defRPr>
            </a:pPr>
            <a:r>
              <a:rPr b="1" sz="29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rouge</a:t>
            </a:r>
            <a:r>
              <a:rPr sz="2900">
                <a:uFill>
                  <a:solidFill/>
                </a:uFill>
              </a:rPr>
              <a:t>, </a:t>
            </a:r>
            <a:r>
              <a:rPr b="1" sz="290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</a:rPr>
              <a:t>vert</a:t>
            </a:r>
            <a:r>
              <a:rPr sz="2900">
                <a:uFill>
                  <a:solidFill/>
                </a:uFill>
              </a:rPr>
              <a:t>, </a:t>
            </a:r>
            <a:r>
              <a:rPr b="1" sz="290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bleu</a:t>
            </a:r>
            <a:endParaRPr sz="2900">
              <a:uFill>
                <a:solidFill/>
              </a:uFill>
            </a:endParaRPr>
          </a:p>
          <a:p>
            <a:pPr lvl="0">
              <a:spcBef>
                <a:spcPts val="600"/>
              </a:spcBef>
              <a:buSzTx/>
              <a:buNone/>
              <a:defRPr sz="1800">
                <a:uFillTx/>
              </a:defRPr>
            </a:pPr>
            <a:r>
              <a:rPr sz="2900">
                <a:uFill>
                  <a:solidFill/>
                </a:uFill>
              </a:rPr>
              <a:t>– rouge + vert + bleu = blanc (neutre) </a:t>
            </a:r>
          </a:p>
        </p:txBody>
      </p:sp>
      <p:graphicFrame>
        <p:nvGraphicFramePr>
          <p:cNvPr id="200" name="Table 200"/>
          <p:cNvGraphicFramePr/>
          <p:nvPr/>
        </p:nvGraphicFramePr>
        <p:xfrm>
          <a:off x="4572000" y="1928802"/>
          <a:ext cx="3286148" cy="1500198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643073"/>
                <a:gridCol w="1643073"/>
              </a:tblGrid>
              <a:tr h="750099"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b="1" sz="2800">
                          <a:uFill>
                            <a:solidFill/>
                          </a:uFill>
                        </a:rPr>
                        <a:t>Up (u)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b="1" sz="2800">
                          <a:uFill>
                            <a:solidFill/>
                          </a:uFill>
                        </a:rPr>
                        <a:t>Down (d)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750099">
                <a:tc>
                  <a:txBody>
                    <a:bodyPr/>
                    <a:lstStyle/>
                    <a:p>
                      <a:pPr lvl="0" algn="l">
                        <a:defRPr b="0" i="0" sz="1800">
                          <a:uFillTx/>
                        </a:defRPr>
                      </a:pPr>
                      <a:r>
                        <a:rPr b="1" i="1" sz="2800">
                          <a:uFill>
                            <a:solidFill/>
                          </a:uFill>
                        </a:rPr>
                        <a:t>+2/3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uFillTx/>
                        </a:defRPr>
                      </a:pPr>
                      <a:r>
                        <a:rPr b="1" i="1" sz="2800">
                          <a:uFill>
                            <a:solidFill/>
                          </a:uFill>
                        </a:rPr>
                        <a:t>-1/3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</a:tbl>
          </a:graphicData>
        </a:graphic>
      </p:graphicFrame>
      <p:pic>
        <p:nvPicPr>
          <p:cNvPr id="201" name="image18.png" descr="colore_bianc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0826" y="4214817"/>
            <a:ext cx="2000251" cy="1905001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hape 202"/>
          <p:cNvSpPr/>
          <p:nvPr>
            <p:ph type="sldNum" sz="quarter" idx="2"/>
          </p:nvPr>
        </p:nvSpPr>
        <p:spPr>
          <a:xfrm>
            <a:off x="6845300" y="6461442"/>
            <a:ext cx="2133600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 sz="1600">
                <a:uFill>
                  <a:solidFill>
                    <a:srgbClr val="888888"/>
                  </a:solidFill>
                </a:uFill>
              </a:rPr>
            </a:fld>
          </a:p>
        </p:txBody>
      </p:sp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type="body" idx="1"/>
          </p:nvPr>
        </p:nvSpPr>
        <p:spPr>
          <a:xfrm>
            <a:off x="457200" y="1142983"/>
            <a:ext cx="8229600" cy="4983181"/>
          </a:xfrm>
          <a:prstGeom prst="rect">
            <a:avLst/>
          </a:prstGeom>
        </p:spPr>
        <p:txBody>
          <a:bodyPr/>
          <a:lstStyle/>
          <a:p>
            <a:pPr lvl="0">
              <a:buSzTx/>
              <a:buNone/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Les nucléons comportent </a:t>
            </a:r>
            <a:endParaRPr sz="3200">
              <a:uFill>
                <a:solidFill/>
              </a:uFill>
            </a:endParaRPr>
          </a:p>
          <a:p>
            <a:pPr lvl="0">
              <a:buSzTx/>
              <a:buNone/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un quark de chaque couleur</a:t>
            </a:r>
            <a:endParaRPr sz="3200">
              <a:uFill>
                <a:solidFill/>
              </a:uFill>
            </a:endParaRPr>
          </a:p>
          <a:p>
            <a:pPr lvl="0">
              <a:buSzTx/>
              <a:buNone/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et sont « blancs »</a:t>
            </a:r>
          </a:p>
        </p:txBody>
      </p:sp>
      <p:pic>
        <p:nvPicPr>
          <p:cNvPr id="205" name="image18.png" descr="colore_bianc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57883" y="1214421"/>
            <a:ext cx="2000251" cy="190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age19.png" descr="525px-Quark_structure_neutron.svg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72131" y="3500437"/>
            <a:ext cx="3071811" cy="30718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age20.png" descr="260px-Quark_structure_proton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4348" y="3571876"/>
            <a:ext cx="3000396" cy="3000397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Shape 208"/>
          <p:cNvSpPr/>
          <p:nvPr/>
        </p:nvSpPr>
        <p:spPr>
          <a:xfrm>
            <a:off x="1285852" y="3286123"/>
            <a:ext cx="1395373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600"/>
            </a:lvl1pPr>
          </a:lstStyle>
          <a:p>
            <a:pPr lvl="0">
              <a:defRPr b="0" sz="1800">
                <a:uFillTx/>
              </a:defRPr>
            </a:pPr>
            <a:r>
              <a:rPr b="1" sz="3600">
                <a:uFill>
                  <a:solidFill/>
                </a:uFill>
              </a:rPr>
              <a:t>Proton</a:t>
            </a:r>
          </a:p>
        </p:txBody>
      </p:sp>
      <p:sp>
        <p:nvSpPr>
          <p:cNvPr id="209" name="Shape 209"/>
          <p:cNvSpPr/>
          <p:nvPr/>
        </p:nvSpPr>
        <p:spPr>
          <a:xfrm>
            <a:off x="6072197" y="3286123"/>
            <a:ext cx="1687375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600"/>
            </a:lvl1pPr>
          </a:lstStyle>
          <a:p>
            <a:pPr lvl="0">
              <a:defRPr b="0" sz="1800">
                <a:uFillTx/>
              </a:defRPr>
            </a:pPr>
            <a:r>
              <a:rPr b="1" sz="3600">
                <a:uFill>
                  <a:solidFill/>
                </a:uFill>
              </a:rPr>
              <a:t>Neutron</a:t>
            </a:r>
          </a:p>
        </p:txBody>
      </p:sp>
      <p:sp>
        <p:nvSpPr>
          <p:cNvPr id="210" name="Shape 210"/>
          <p:cNvSpPr/>
          <p:nvPr/>
        </p:nvSpPr>
        <p:spPr>
          <a:xfrm>
            <a:off x="457200" y="274638"/>
            <a:ext cx="8115328" cy="796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>
              <a:defRPr b="1" sz="4400"/>
            </a:lvl1pPr>
          </a:lstStyle>
          <a:p>
            <a:pPr lvl="0">
              <a:defRPr b="0" sz="1800">
                <a:uFillTx/>
              </a:defRPr>
            </a:pPr>
            <a:r>
              <a:rPr b="1" sz="4400">
                <a:uFill>
                  <a:solidFill/>
                </a:uFill>
              </a:rPr>
              <a:t>Le modèle des quarks</a:t>
            </a:r>
          </a:p>
        </p:txBody>
      </p:sp>
      <p:sp>
        <p:nvSpPr>
          <p:cNvPr id="211" name="Shape 211"/>
          <p:cNvSpPr/>
          <p:nvPr>
            <p:ph type="sldNum" sz="quarter" idx="2"/>
          </p:nvPr>
        </p:nvSpPr>
        <p:spPr>
          <a:xfrm>
            <a:off x="6845300" y="6461442"/>
            <a:ext cx="2133600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 sz="1600">
                <a:uFill>
                  <a:solidFill>
                    <a:srgbClr val="888888"/>
                  </a:solidFill>
                </a:uFill>
              </a:rPr>
            </a:fld>
          </a:p>
        </p:txBody>
      </p:sp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image22.png" descr="laprimafamigli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45339" y="963593"/>
            <a:ext cx="1943101" cy="5381626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Shape 214"/>
          <p:cNvSpPr/>
          <p:nvPr>
            <p:ph type="title"/>
          </p:nvPr>
        </p:nvSpPr>
        <p:spPr>
          <a:xfrm>
            <a:off x="279400" y="173038"/>
            <a:ext cx="8229600" cy="1143001"/>
          </a:xfrm>
          <a:prstGeom prst="rect">
            <a:avLst/>
          </a:prstGeom>
        </p:spPr>
        <p:txBody>
          <a:bodyPr/>
          <a:lstStyle>
            <a:lvl1pPr defTabSz="704087">
              <a:defRPr b="1" sz="3387"/>
            </a:lvl1pPr>
          </a:lstStyle>
          <a:p>
            <a:pPr lvl="0">
              <a:defRPr b="0" sz="1800">
                <a:uFillTx/>
              </a:defRPr>
            </a:pPr>
            <a:r>
              <a:rPr b="1" sz="3387">
                <a:uFill>
                  <a:solidFill/>
                </a:uFill>
              </a:rPr>
              <a:t>Résumé des particules élémentaires que l’on vient de voir ensemble…</a:t>
            </a:r>
          </a:p>
        </p:txBody>
      </p:sp>
      <p:pic>
        <p:nvPicPr>
          <p:cNvPr id="215" name="image21.gif" descr="discesa_nella_materia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1803" y="1957635"/>
            <a:ext cx="6279110" cy="4354869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>
            <p:ph type="sldNum" sz="quarter" idx="2"/>
          </p:nvPr>
        </p:nvSpPr>
        <p:spPr>
          <a:xfrm>
            <a:off x="6845300" y="6461442"/>
            <a:ext cx="2133600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 sz="1600">
                <a:uFill>
                  <a:solidFill>
                    <a:srgbClr val="888888"/>
                  </a:solidFill>
                </a:uFill>
              </a:rPr>
            </a:fld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b="0" sz="1800">
                <a:uFillTx/>
              </a:defRPr>
            </a:pPr>
            <a:r>
              <a:rPr b="1" sz="4400">
                <a:uFill>
                  <a:solidFill/>
                </a:uFill>
              </a:rPr>
              <a:t>Les particules</a:t>
            </a:r>
          </a:p>
        </p:txBody>
      </p:sp>
      <p:sp>
        <p:nvSpPr>
          <p:cNvPr id="60" name="Shape 60"/>
          <p:cNvSpPr/>
          <p:nvPr>
            <p:ph type="body" idx="1"/>
          </p:nvPr>
        </p:nvSpPr>
        <p:spPr>
          <a:xfrm>
            <a:off x="464638" y="2221722"/>
            <a:ext cx="4040188" cy="63976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b="0" sz="1800">
                <a:uFillTx/>
              </a:defRPr>
            </a:pPr>
            <a:r>
              <a:rPr b="1" sz="2400">
                <a:uFill>
                  <a:solidFill/>
                </a:uFill>
              </a:rPr>
              <a:t>Élémentaires</a:t>
            </a:r>
          </a:p>
        </p:txBody>
      </p:sp>
      <p:sp>
        <p:nvSpPr>
          <p:cNvPr id="61" name="Shape 61"/>
          <p:cNvSpPr/>
          <p:nvPr/>
        </p:nvSpPr>
        <p:spPr>
          <a:xfrm>
            <a:off x="398135" y="3067730"/>
            <a:ext cx="4173194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lvl="0" marL="325754" indent="-325754" algn="ctr" defTabSz="868680">
              <a:spcBef>
                <a:spcPts val="500"/>
              </a:spcBef>
              <a:defRPr>
                <a:uFillTx/>
              </a:defRPr>
            </a:pPr>
            <a:r>
              <a:rPr sz="2280">
                <a:uFill>
                  <a:solidFill/>
                </a:uFill>
              </a:rPr>
              <a:t>Elles</a:t>
            </a:r>
            <a:r>
              <a:rPr i="1" sz="2280">
                <a:uFill>
                  <a:solidFill/>
                </a:uFill>
              </a:rPr>
              <a:t> </a:t>
            </a:r>
            <a:r>
              <a:rPr sz="2280">
                <a:uFill>
                  <a:solidFill/>
                </a:uFill>
              </a:rPr>
              <a:t>n’ont pas de </a:t>
            </a:r>
            <a:r>
              <a:rPr i="1" sz="2280" u="sng">
                <a:uFill>
                  <a:solidFill/>
                </a:uFill>
              </a:rPr>
              <a:t>structure interne</a:t>
            </a:r>
          </a:p>
        </p:txBody>
      </p:sp>
      <p:sp>
        <p:nvSpPr>
          <p:cNvPr id="62" name="Shape 62"/>
          <p:cNvSpPr/>
          <p:nvPr/>
        </p:nvSpPr>
        <p:spPr>
          <a:xfrm>
            <a:off x="4727113" y="2220946"/>
            <a:ext cx="4041776" cy="639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>
            <a:lvl1pPr algn="ctr">
              <a:spcBef>
                <a:spcPts val="500"/>
              </a:spcBef>
              <a:defRPr b="1" sz="2400"/>
            </a:lvl1pPr>
          </a:lstStyle>
          <a:p>
            <a:pPr lvl="0">
              <a:defRPr b="0" sz="1800">
                <a:uFillTx/>
              </a:defRPr>
            </a:pPr>
            <a:r>
              <a:rPr b="1" sz="2400">
                <a:uFill>
                  <a:solidFill/>
                </a:uFill>
              </a:rPr>
              <a:t>Composites</a:t>
            </a:r>
          </a:p>
        </p:txBody>
      </p:sp>
      <p:sp>
        <p:nvSpPr>
          <p:cNvPr id="63" name="Shape 63"/>
          <p:cNvSpPr/>
          <p:nvPr/>
        </p:nvSpPr>
        <p:spPr>
          <a:xfrm>
            <a:off x="368271" y="1428736"/>
            <a:ext cx="8072496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200"/>
            </a:lvl1pPr>
          </a:lstStyle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Elles ne sont pas toutes identiques</a:t>
            </a:r>
          </a:p>
        </p:txBody>
      </p:sp>
      <p:pic>
        <p:nvPicPr>
          <p:cNvPr id="64" name="image3.png" descr="Soap_bubble_sky_rendered_resiz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5934" y="3643314"/>
            <a:ext cx="3537597" cy="2639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image4.png" descr="Soap_bubble_3_RGB_resiz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74902" y="3640104"/>
            <a:ext cx="3546198" cy="2646417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/>
          <p:nvPr/>
        </p:nvSpPr>
        <p:spPr>
          <a:xfrm>
            <a:off x="4727113" y="3066179"/>
            <a:ext cx="4314529" cy="2625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marL="342900" indent="-342900" algn="ctr">
              <a:spcBef>
                <a:spcPts val="500"/>
              </a:spcBef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Existence d’une structure interne</a:t>
            </a:r>
          </a:p>
        </p:txBody>
      </p:sp>
      <p:sp>
        <p:nvSpPr>
          <p:cNvPr id="67" name="Shape 67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</a:fld>
          </a:p>
        </p:txBody>
      </p:sp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image23.png" descr="Latribu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03188" y="1536286"/>
            <a:ext cx="3982024" cy="5124929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hape 219"/>
          <p:cNvSpPr/>
          <p:nvPr/>
        </p:nvSpPr>
        <p:spPr>
          <a:xfrm>
            <a:off x="148034" y="71438"/>
            <a:ext cx="8847932" cy="1355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 defTabSz="521208">
              <a:defRPr b="1" sz="2850"/>
            </a:lvl1pPr>
          </a:lstStyle>
          <a:p>
            <a:pPr lvl="0">
              <a:defRPr b="0" sz="1800">
                <a:uFillTx/>
              </a:defRPr>
            </a:pPr>
            <a:r>
              <a:rPr b="1" sz="2850">
                <a:uFill>
                  <a:solidFill/>
                </a:uFill>
              </a:rPr>
              <a:t>…il existe d’autres particules élémentaires constituant la matière, mais plus massives et qui ne sont pas « stables » </a:t>
            </a:r>
          </a:p>
        </p:txBody>
      </p:sp>
      <p:sp>
        <p:nvSpPr>
          <p:cNvPr id="220" name="Shape 220"/>
          <p:cNvSpPr/>
          <p:nvPr/>
        </p:nvSpPr>
        <p:spPr>
          <a:xfrm>
            <a:off x="4019723" y="1953800"/>
            <a:ext cx="2341805" cy="4685654"/>
          </a:xfrm>
          <a:prstGeom prst="roundRect">
            <a:avLst>
              <a:gd name="adj" fmla="val 10321"/>
            </a:avLst>
          </a:prstGeom>
          <a:ln w="50800">
            <a:solidFill>
              <a:srgbClr val="4F81BD"/>
            </a:solidFill>
            <a:miter lim="400000"/>
          </a:ln>
        </p:spPr>
        <p:txBody>
          <a:bodyPr lIns="45719" rIns="45719" anchor="ctr"/>
          <a:lstStyle/>
          <a:p>
            <a:pPr lvl="0"/>
          </a:p>
        </p:txBody>
      </p:sp>
      <p:sp>
        <p:nvSpPr>
          <p:cNvPr id="221" name="Shape 221"/>
          <p:cNvSpPr/>
          <p:nvPr>
            <p:ph type="sldNum" sz="quarter" idx="2"/>
          </p:nvPr>
        </p:nvSpPr>
        <p:spPr>
          <a:xfrm>
            <a:off x="6845300" y="6461442"/>
            <a:ext cx="2133600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 sz="1600">
                <a:uFill>
                  <a:solidFill>
                    <a:srgbClr val="888888"/>
                  </a:solidFill>
                </a:uFill>
              </a:rPr>
            </a:fld>
          </a:p>
        </p:txBody>
      </p:sp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type="title"/>
          </p:nvPr>
        </p:nvSpPr>
        <p:spPr>
          <a:xfrm>
            <a:off x="457200" y="274638"/>
            <a:ext cx="8229600" cy="796909"/>
          </a:xfrm>
          <a:prstGeom prst="rect">
            <a:avLst/>
          </a:prstGeom>
        </p:spPr>
        <p:txBody>
          <a:bodyPr/>
          <a:lstStyle>
            <a:lvl1pPr>
              <a:defRPr b="1" i="1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</a:defRPr>
            </a:lvl1pPr>
          </a:lstStyle>
          <a:p>
            <a:pPr lvl="0">
              <a:defRPr b="0" i="0" sz="1800">
                <a:solidFill>
                  <a:srgbClr val="000000"/>
                </a:solidFill>
                <a:uFillTx/>
              </a:defRPr>
            </a:pPr>
            <a:r>
              <a:rPr b="1" i="1" sz="440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</a:rPr>
              <a:t>Les interactions</a:t>
            </a:r>
          </a:p>
        </p:txBody>
      </p:sp>
      <p:sp>
        <p:nvSpPr>
          <p:cNvPr id="224" name="Shape 224"/>
          <p:cNvSpPr/>
          <p:nvPr>
            <p:ph type="body" idx="1"/>
          </p:nvPr>
        </p:nvSpPr>
        <p:spPr>
          <a:xfrm>
            <a:off x="457200" y="1214422"/>
            <a:ext cx="8229600" cy="4911741"/>
          </a:xfrm>
          <a:prstGeom prst="rect">
            <a:avLst/>
          </a:prstGeom>
        </p:spPr>
        <p:txBody>
          <a:bodyPr/>
          <a:lstStyle/>
          <a:p>
            <a:pPr lvl="0" marL="336042" indent="-336042" defTabSz="896111">
              <a:buSzTx/>
              <a:buNone/>
              <a:defRPr sz="1800">
                <a:uFillTx/>
              </a:defRPr>
            </a:pPr>
            <a:r>
              <a:rPr sz="3136" u="sng">
                <a:uFill>
                  <a:solidFill/>
                </a:uFill>
              </a:rPr>
              <a:t>Relativité restreinte</a:t>
            </a:r>
            <a:r>
              <a:rPr sz="3136">
                <a:uFill>
                  <a:solidFill/>
                </a:uFill>
              </a:rPr>
              <a:t> : </a:t>
            </a:r>
            <a:endParaRPr sz="3136">
              <a:uFill>
                <a:solidFill/>
              </a:uFill>
            </a:endParaRPr>
          </a:p>
          <a:p>
            <a:pPr lvl="0" marL="336042" indent="-336042" defTabSz="896111">
              <a:buSzTx/>
              <a:buNone/>
              <a:defRPr sz="1800">
                <a:uFillTx/>
              </a:defRPr>
            </a:pPr>
            <a:r>
              <a:rPr sz="3136">
                <a:uFill>
                  <a:solidFill/>
                </a:uFill>
              </a:rPr>
              <a:t>	Il n’y a pas d’interactions instantanées</a:t>
            </a:r>
            <a:endParaRPr sz="3136">
              <a:uFill>
                <a:solidFill/>
              </a:uFill>
            </a:endParaRPr>
          </a:p>
          <a:p>
            <a:pPr lvl="0" marL="336042" indent="-336042" defTabSz="896111">
              <a:buSzTx/>
              <a:buNone/>
              <a:defRPr sz="1800">
                <a:uFillTx/>
              </a:defRPr>
            </a:pPr>
            <a:endParaRPr sz="3136">
              <a:uFill>
                <a:solidFill/>
              </a:uFill>
            </a:endParaRPr>
          </a:p>
          <a:p>
            <a:pPr lvl="0" marL="0" indent="0" defTabSz="896111">
              <a:buSzTx/>
              <a:buNone/>
              <a:defRPr sz="1800">
                <a:uFillTx/>
              </a:defRPr>
            </a:pPr>
            <a:r>
              <a:rPr sz="3136">
                <a:uFill>
                  <a:solidFill/>
                </a:uFill>
              </a:rPr>
              <a:t>Deux particules peuvent interagir si elles occupent la </a:t>
            </a:r>
            <a:r>
              <a:rPr b="1" i="1" sz="3136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même position </a:t>
            </a:r>
            <a:r>
              <a:rPr sz="3136">
                <a:uFill>
                  <a:solidFill/>
                </a:uFill>
              </a:rPr>
              <a:t>au </a:t>
            </a:r>
            <a:r>
              <a:rPr b="1" i="1" sz="3136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même instant</a:t>
            </a:r>
            <a:r>
              <a:rPr b="1" sz="3136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 </a:t>
            </a:r>
            <a:r>
              <a:rPr sz="3136">
                <a:uFill>
                  <a:solidFill/>
                </a:uFill>
              </a:rPr>
              <a:t>(</a:t>
            </a:r>
            <a:r>
              <a:rPr b="1" i="1" sz="3136" u="sng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</a:rPr>
              <a:t>interaction local</a:t>
            </a:r>
            <a:r>
              <a:rPr sz="3136">
                <a:uFill>
                  <a:solidFill/>
                </a:uFill>
              </a:rPr>
              <a:t>)</a:t>
            </a:r>
            <a:endParaRPr sz="3136">
              <a:uFill>
                <a:solidFill/>
              </a:uFill>
            </a:endParaRPr>
          </a:p>
          <a:p>
            <a:pPr lvl="0" marL="336042" indent="-336042" defTabSz="896111">
              <a:buSzTx/>
              <a:buNone/>
              <a:defRPr sz="1800">
                <a:uFillTx/>
              </a:defRPr>
            </a:pPr>
            <a:endParaRPr sz="3136">
              <a:uFill>
                <a:solidFill/>
              </a:uFill>
            </a:endParaRPr>
          </a:p>
          <a:p>
            <a:pPr lvl="0" marL="0" indent="0" defTabSz="896111">
              <a:buSzTx/>
              <a:buNone/>
              <a:defRPr sz="1800">
                <a:uFillTx/>
              </a:defRPr>
            </a:pPr>
            <a:r>
              <a:rPr sz="3136">
                <a:uFill>
                  <a:solidFill/>
                </a:uFill>
              </a:rPr>
              <a:t>Comment expliquer l’interaction entre particules à distance ?</a:t>
            </a:r>
          </a:p>
        </p:txBody>
      </p:sp>
      <p:sp>
        <p:nvSpPr>
          <p:cNvPr id="225" name="Shape 225"/>
          <p:cNvSpPr/>
          <p:nvPr>
            <p:ph type="sldNum" sz="quarter" idx="2"/>
          </p:nvPr>
        </p:nvSpPr>
        <p:spPr>
          <a:xfrm>
            <a:off x="6845300" y="6461442"/>
            <a:ext cx="2133600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 sz="1600">
                <a:uFill>
                  <a:solidFill>
                    <a:srgbClr val="888888"/>
                  </a:solidFill>
                </a:uFill>
              </a:rPr>
            </a:fld>
          </a:p>
        </p:txBody>
      </p:sp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type="title"/>
          </p:nvPr>
        </p:nvSpPr>
        <p:spPr>
          <a:xfrm>
            <a:off x="457200" y="274638"/>
            <a:ext cx="8229600" cy="796909"/>
          </a:xfrm>
          <a:prstGeom prst="rect">
            <a:avLst/>
          </a:prstGeom>
        </p:spPr>
        <p:txBody>
          <a:bodyPr/>
          <a:lstStyle>
            <a:lvl1pPr>
              <a:defRPr b="1" i="1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</a:defRPr>
            </a:lvl1pPr>
          </a:lstStyle>
          <a:p>
            <a:pPr lvl="0">
              <a:defRPr b="0" i="0" sz="1800">
                <a:solidFill>
                  <a:srgbClr val="000000"/>
                </a:solidFill>
                <a:uFillTx/>
              </a:defRPr>
            </a:pPr>
            <a:r>
              <a:rPr b="1" i="1" sz="440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</a:rPr>
              <a:t>Les interactions</a:t>
            </a:r>
          </a:p>
        </p:txBody>
      </p:sp>
      <p:sp>
        <p:nvSpPr>
          <p:cNvPr id="228" name="Shape 228"/>
          <p:cNvSpPr/>
          <p:nvPr>
            <p:ph type="body" idx="1"/>
          </p:nvPr>
        </p:nvSpPr>
        <p:spPr>
          <a:xfrm>
            <a:off x="457200" y="1214422"/>
            <a:ext cx="8229600" cy="4911741"/>
          </a:xfrm>
          <a:prstGeom prst="rect">
            <a:avLst/>
          </a:prstGeom>
        </p:spPr>
        <p:txBody>
          <a:bodyPr/>
          <a:lstStyle/>
          <a:p>
            <a:pPr lvl="0" marL="0" indent="0">
              <a:buSzTx/>
              <a:buNone/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A l'aspect granulaire de la matière correspond un </a:t>
            </a:r>
            <a:r>
              <a:rPr b="1" sz="320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aspect granulaire des forces</a:t>
            </a:r>
            <a:endParaRPr b="1" sz="3200">
              <a:solidFill>
                <a:srgbClr val="0070C0"/>
              </a:solidFill>
              <a:uFill>
                <a:solidFill>
                  <a:srgbClr val="0070C0"/>
                </a:solidFill>
              </a:uFill>
            </a:endParaRPr>
          </a:p>
          <a:p>
            <a:pPr lvl="0">
              <a:buSzTx/>
              <a:buNone/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					</a:t>
            </a:r>
          </a:p>
        </p:txBody>
      </p:sp>
      <p:pic>
        <p:nvPicPr>
          <p:cNvPr id="229" name="image24.gif" descr="Immagine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0694" y="2867019"/>
            <a:ext cx="3525634" cy="2677142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hape 230"/>
          <p:cNvSpPr/>
          <p:nvPr/>
        </p:nvSpPr>
        <p:spPr>
          <a:xfrm>
            <a:off x="4460696" y="2426320"/>
            <a:ext cx="4456272" cy="3558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700"/>
              </a:spcBef>
              <a:buFont typeface="Arial"/>
              <a:defRPr>
                <a:uFillTx/>
              </a:defRPr>
            </a:pPr>
            <a:r>
              <a:rPr sz="3200">
                <a:uFill>
                  <a:solidFill/>
                </a:uFill>
              </a:rPr>
              <a:t>Les interactions individuelles sont expliquées par </a:t>
            </a:r>
            <a:r>
              <a:rPr b="1" sz="32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l’échange de particules de rayonnement (boson) entre particules de matière (fermion)</a:t>
            </a:r>
          </a:p>
        </p:txBody>
      </p:sp>
      <p:sp>
        <p:nvSpPr>
          <p:cNvPr id="231" name="Shape 231"/>
          <p:cNvSpPr/>
          <p:nvPr>
            <p:ph type="sldNum" sz="quarter" idx="2"/>
          </p:nvPr>
        </p:nvSpPr>
        <p:spPr>
          <a:xfrm>
            <a:off x="6845300" y="6461442"/>
            <a:ext cx="2133600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 sz="1600">
                <a:uFill>
                  <a:solidFill>
                    <a:srgbClr val="888888"/>
                  </a:solidFill>
                </a:uFill>
              </a:rPr>
            </a:fld>
          </a:p>
        </p:txBody>
      </p:sp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type="title"/>
          </p:nvPr>
        </p:nvSpPr>
        <p:spPr>
          <a:xfrm>
            <a:off x="457200" y="274638"/>
            <a:ext cx="8229600" cy="796909"/>
          </a:xfrm>
          <a:prstGeom prst="rect">
            <a:avLst/>
          </a:prstGeom>
        </p:spPr>
        <p:txBody>
          <a:bodyPr/>
          <a:lstStyle>
            <a:lvl1pPr>
              <a:defRPr b="1" i="1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</a:defRPr>
            </a:lvl1pPr>
          </a:lstStyle>
          <a:p>
            <a:pPr lvl="0">
              <a:defRPr b="0" i="0" sz="1800">
                <a:solidFill>
                  <a:srgbClr val="000000"/>
                </a:solidFill>
                <a:uFillTx/>
              </a:defRPr>
            </a:pPr>
            <a:r>
              <a:rPr b="1" i="1" sz="440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</a:rPr>
              <a:t>Les interactions</a:t>
            </a:r>
          </a:p>
        </p:txBody>
      </p:sp>
      <p:pic>
        <p:nvPicPr>
          <p:cNvPr id="234" name="image25.png" descr="scambioparticelle.bmp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9579" y="2811453"/>
            <a:ext cx="8012687" cy="3000397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Shape 235"/>
          <p:cNvSpPr/>
          <p:nvPr/>
        </p:nvSpPr>
        <p:spPr>
          <a:xfrm>
            <a:off x="1860557" y="1138540"/>
            <a:ext cx="5422886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600"/>
            </a:lvl1pPr>
          </a:lstStyle>
          <a:p>
            <a:pPr lvl="0">
              <a:defRPr b="0" sz="1800">
                <a:uFillTx/>
              </a:defRPr>
            </a:pPr>
            <a:r>
              <a:rPr b="1" sz="3600">
                <a:uFill>
                  <a:solidFill/>
                </a:uFill>
              </a:rPr>
              <a:t>Principe d’action et réaction</a:t>
            </a:r>
          </a:p>
        </p:txBody>
      </p:sp>
      <p:sp>
        <p:nvSpPr>
          <p:cNvPr id="236" name="Shape 236"/>
          <p:cNvSpPr/>
          <p:nvPr>
            <p:ph type="sldNum" sz="quarter" idx="2"/>
          </p:nvPr>
        </p:nvSpPr>
        <p:spPr>
          <a:xfrm>
            <a:off x="6845300" y="6461442"/>
            <a:ext cx="2133600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 sz="1600">
                <a:uFill>
                  <a:solidFill>
                    <a:srgbClr val="888888"/>
                  </a:solidFill>
                </a:uFill>
              </a:rPr>
            </a:fld>
          </a:p>
        </p:txBody>
      </p:sp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title"/>
          </p:nvPr>
        </p:nvSpPr>
        <p:spPr>
          <a:xfrm>
            <a:off x="457200" y="274638"/>
            <a:ext cx="8229600" cy="796909"/>
          </a:xfrm>
          <a:prstGeom prst="rect">
            <a:avLst/>
          </a:prstGeom>
        </p:spPr>
        <p:txBody>
          <a:bodyPr/>
          <a:lstStyle>
            <a:lvl1pPr>
              <a:defRPr b="1" i="1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</a:defRPr>
            </a:lvl1pPr>
          </a:lstStyle>
          <a:p>
            <a:pPr lvl="0">
              <a:defRPr b="0" i="0" sz="1800">
                <a:solidFill>
                  <a:srgbClr val="000000"/>
                </a:solidFill>
                <a:uFillTx/>
              </a:defRPr>
            </a:pPr>
            <a:r>
              <a:rPr b="1" i="1" sz="440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</a:rPr>
              <a:t>Les interactions</a:t>
            </a:r>
          </a:p>
        </p:txBody>
      </p:sp>
      <p:pic>
        <p:nvPicPr>
          <p:cNvPr id="239" name="image25.png" descr="scambioparticelle.bmp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9579" y="2811453"/>
            <a:ext cx="8012687" cy="3000397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Shape 240"/>
          <p:cNvSpPr/>
          <p:nvPr/>
        </p:nvSpPr>
        <p:spPr>
          <a:xfrm>
            <a:off x="1860557" y="1138540"/>
            <a:ext cx="5422886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600"/>
            </a:lvl1pPr>
          </a:lstStyle>
          <a:p>
            <a:pPr lvl="0">
              <a:defRPr b="0" sz="1800">
                <a:uFillTx/>
              </a:defRPr>
            </a:pPr>
            <a:r>
              <a:rPr b="1" sz="3600">
                <a:uFill>
                  <a:solidFill/>
                </a:uFill>
              </a:rPr>
              <a:t>Principe d’action et réaction</a:t>
            </a:r>
          </a:p>
        </p:txBody>
      </p:sp>
      <p:sp>
        <p:nvSpPr>
          <p:cNvPr id="241" name="Shape 241"/>
          <p:cNvSpPr/>
          <p:nvPr/>
        </p:nvSpPr>
        <p:spPr>
          <a:xfrm flipH="1">
            <a:off x="4004097" y="2828291"/>
            <a:ext cx="441113" cy="441114"/>
          </a:xfrm>
          <a:prstGeom prst="line">
            <a:avLst/>
          </a:prstGeom>
          <a:ln w="47625">
            <a:solidFill>
              <a:srgbClr val="FF2600"/>
            </a:solidFill>
            <a:round/>
            <a:tailEnd type="triangle"/>
          </a:ln>
        </p:spPr>
        <p:txBody>
          <a:bodyPr lIns="45719" rIns="45719"/>
          <a:lstStyle/>
          <a:p>
            <a:pPr lvl="0"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42" name="Shape 242"/>
          <p:cNvSpPr/>
          <p:nvPr/>
        </p:nvSpPr>
        <p:spPr>
          <a:xfrm>
            <a:off x="1859384" y="3241461"/>
            <a:ext cx="1862281" cy="1783704"/>
          </a:xfrm>
          <a:prstGeom prst="roundRect">
            <a:avLst>
              <a:gd name="adj" fmla="val 11796"/>
            </a:avLst>
          </a:prstGeom>
          <a:ln w="50800">
            <a:solidFill>
              <a:srgbClr val="FF40FF"/>
            </a:solidFill>
            <a:miter lim="400000"/>
          </a:ln>
        </p:spPr>
        <p:txBody>
          <a:bodyPr lIns="45719" rIns="45719" anchor="ctr"/>
          <a:lstStyle/>
          <a:p>
            <a:pPr lvl="0">
              <a:defRPr>
                <a:solidFill>
                  <a:srgbClr val="FF40FF"/>
                </a:solidFill>
              </a:defRPr>
            </a:pPr>
          </a:p>
        </p:txBody>
      </p:sp>
      <p:sp>
        <p:nvSpPr>
          <p:cNvPr id="243" name="Shape 243"/>
          <p:cNvSpPr/>
          <p:nvPr/>
        </p:nvSpPr>
        <p:spPr>
          <a:xfrm>
            <a:off x="5161384" y="3241461"/>
            <a:ext cx="2201014" cy="1783704"/>
          </a:xfrm>
          <a:prstGeom prst="roundRect">
            <a:avLst>
              <a:gd name="adj" fmla="val 11796"/>
            </a:avLst>
          </a:prstGeom>
          <a:ln w="50800">
            <a:solidFill>
              <a:srgbClr val="FF40FF"/>
            </a:solidFill>
            <a:miter lim="400000"/>
          </a:ln>
        </p:spPr>
        <p:txBody>
          <a:bodyPr lIns="45719" rIns="45719" anchor="ctr"/>
          <a:lstStyle/>
          <a:p>
            <a:pPr lvl="0">
              <a:defRPr>
                <a:solidFill>
                  <a:srgbClr val="FF40FF"/>
                </a:solidFill>
              </a:defRPr>
            </a:pPr>
          </a:p>
        </p:txBody>
      </p:sp>
      <p:sp>
        <p:nvSpPr>
          <p:cNvPr id="244" name="Shape 244"/>
          <p:cNvSpPr/>
          <p:nvPr/>
        </p:nvSpPr>
        <p:spPr>
          <a:xfrm flipH="1" flipV="1">
            <a:off x="3516834" y="5088827"/>
            <a:ext cx="780071" cy="780071"/>
          </a:xfrm>
          <a:prstGeom prst="line">
            <a:avLst/>
          </a:prstGeom>
          <a:ln w="47625">
            <a:solidFill>
              <a:srgbClr val="FF40FF"/>
            </a:solidFill>
            <a:round/>
            <a:tailEnd type="triangle"/>
          </a:ln>
        </p:spPr>
        <p:txBody>
          <a:bodyPr lIns="45719" rIns="45719"/>
          <a:lstStyle/>
          <a:p>
            <a:pPr lvl="0"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45" name="Shape 245"/>
          <p:cNvSpPr/>
          <p:nvPr/>
        </p:nvSpPr>
        <p:spPr>
          <a:xfrm flipV="1">
            <a:off x="4380434" y="5088827"/>
            <a:ext cx="780071" cy="780071"/>
          </a:xfrm>
          <a:prstGeom prst="line">
            <a:avLst/>
          </a:prstGeom>
          <a:ln w="47625">
            <a:solidFill>
              <a:srgbClr val="FF40FF"/>
            </a:solidFill>
            <a:round/>
            <a:tailEnd type="triangle"/>
          </a:ln>
        </p:spPr>
        <p:txBody>
          <a:bodyPr lIns="45719" rIns="45719"/>
          <a:lstStyle/>
          <a:p>
            <a:pPr lvl="0"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46" name="Shape 246"/>
          <p:cNvSpPr/>
          <p:nvPr/>
        </p:nvSpPr>
        <p:spPr>
          <a:xfrm>
            <a:off x="2309370" y="1848318"/>
            <a:ext cx="5921361" cy="944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>
              <a:lnSpc>
                <a:spcPct val="70000"/>
              </a:lnSpc>
              <a:spcBef>
                <a:spcPts val="700"/>
              </a:spcBef>
              <a:buFont typeface="Arial"/>
              <a:defRPr>
                <a:uFillTx/>
              </a:defRPr>
            </a:pPr>
            <a:r>
              <a:rPr b="1" sz="2800">
                <a:solidFill>
                  <a:srgbClr val="FF2600"/>
                </a:solidFill>
                <a:uFill>
                  <a:solidFill/>
                </a:uFill>
              </a:rPr>
              <a:t>Boson</a:t>
            </a:r>
            <a:r>
              <a:rPr sz="2800">
                <a:solidFill>
                  <a:srgbClr val="FF2600"/>
                </a:solidFill>
                <a:uFill>
                  <a:solidFill/>
                </a:uFill>
              </a:rPr>
              <a:t> : permet l’échange d’information</a:t>
            </a:r>
            <a:endParaRPr sz="2800">
              <a:solidFill>
                <a:srgbClr val="FF2600"/>
              </a:solidFill>
              <a:uFill>
                <a:solidFill/>
              </a:uFill>
            </a:endParaRPr>
          </a:p>
          <a:p>
            <a:pPr lvl="0" algn="ctr">
              <a:lnSpc>
                <a:spcPct val="70000"/>
              </a:lnSpc>
              <a:spcBef>
                <a:spcPts val="700"/>
              </a:spcBef>
              <a:buFont typeface="Arial"/>
              <a:defRPr>
                <a:uFillTx/>
              </a:defRPr>
            </a:pPr>
            <a:r>
              <a:rPr sz="2800">
                <a:solidFill>
                  <a:srgbClr val="FF2600"/>
                </a:solidFill>
                <a:uFill>
                  <a:solidFill/>
                </a:uFill>
              </a:rPr>
              <a:t>(vecteur d’une « force » fondamentale)</a:t>
            </a:r>
          </a:p>
        </p:txBody>
      </p:sp>
      <p:sp>
        <p:nvSpPr>
          <p:cNvPr id="247" name="Shape 247"/>
          <p:cNvSpPr/>
          <p:nvPr/>
        </p:nvSpPr>
        <p:spPr>
          <a:xfrm>
            <a:off x="401806" y="5871387"/>
            <a:ext cx="8340388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lnSpc>
                <a:spcPct val="80000"/>
              </a:lnSpc>
              <a:spcBef>
                <a:spcPts val="700"/>
              </a:spcBef>
              <a:buFont typeface="Arial"/>
              <a:defRPr>
                <a:uFillTx/>
              </a:defRPr>
            </a:pPr>
            <a:r>
              <a:rPr b="1" sz="2800">
                <a:solidFill>
                  <a:srgbClr val="FF40FF"/>
                </a:solidFill>
                <a:uFill>
                  <a:solidFill/>
                </a:uFill>
              </a:rPr>
              <a:t>Fermion</a:t>
            </a:r>
            <a:r>
              <a:rPr sz="2800">
                <a:solidFill>
                  <a:srgbClr val="FF40FF"/>
                </a:solidFill>
                <a:uFill>
                  <a:solidFill/>
                </a:uFill>
              </a:rPr>
              <a:t> : particule de matière interagissant en fonction de la « force » liée au boson échangé</a:t>
            </a:r>
          </a:p>
        </p:txBody>
      </p:sp>
      <p:sp>
        <p:nvSpPr>
          <p:cNvPr id="248" name="Shape 248"/>
          <p:cNvSpPr/>
          <p:nvPr>
            <p:ph type="sldNum" sz="quarter" idx="2"/>
          </p:nvPr>
        </p:nvSpPr>
        <p:spPr>
          <a:xfrm>
            <a:off x="6845300" y="6461442"/>
            <a:ext cx="2133600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 sz="1600">
                <a:uFill>
                  <a:solidFill>
                    <a:srgbClr val="888888"/>
                  </a:solidFill>
                </a:uFill>
              </a:rPr>
            </a:fld>
          </a:p>
        </p:txBody>
      </p:sp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type="body" idx="1"/>
          </p:nvPr>
        </p:nvSpPr>
        <p:spPr>
          <a:xfrm>
            <a:off x="457200" y="1214422"/>
            <a:ext cx="8229600" cy="491174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251" name="image26.png" descr="materiaeinterazion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8595" y="928669"/>
            <a:ext cx="5734051" cy="5381626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Shape 252"/>
          <p:cNvSpPr/>
          <p:nvPr/>
        </p:nvSpPr>
        <p:spPr>
          <a:xfrm>
            <a:off x="457200" y="147638"/>
            <a:ext cx="8229600" cy="796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>
              <a:defRPr b="1" i="1" sz="440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</a:defRPr>
            </a:lvl1pPr>
          </a:lstStyle>
          <a:p>
            <a:pPr lvl="0">
              <a:defRPr b="0" i="0" sz="1800">
                <a:solidFill>
                  <a:srgbClr val="000000"/>
                </a:solidFill>
                <a:uFillTx/>
              </a:defRPr>
            </a:pPr>
            <a:r>
              <a:rPr b="1" i="1" sz="440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</a:rPr>
              <a:t>Les interactions</a:t>
            </a:r>
          </a:p>
        </p:txBody>
      </p:sp>
      <p:sp>
        <p:nvSpPr>
          <p:cNvPr id="253" name="Shape 253"/>
          <p:cNvSpPr/>
          <p:nvPr>
            <p:ph type="sldNum" sz="quarter" idx="2"/>
          </p:nvPr>
        </p:nvSpPr>
        <p:spPr>
          <a:xfrm>
            <a:off x="6845300" y="6461442"/>
            <a:ext cx="2133600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 sz="1600">
                <a:uFill>
                  <a:solidFill>
                    <a:srgbClr val="888888"/>
                  </a:solidFill>
                </a:uFill>
              </a:rPr>
            </a:fld>
          </a:p>
        </p:txBody>
      </p:sp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type="body" idx="1"/>
          </p:nvPr>
        </p:nvSpPr>
        <p:spPr>
          <a:xfrm>
            <a:off x="457200" y="1214422"/>
            <a:ext cx="8229600" cy="491174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256" name="image26.png" descr="materiaeinterazion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8595" y="928669"/>
            <a:ext cx="5734051" cy="5381626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Shape 257"/>
          <p:cNvSpPr/>
          <p:nvPr/>
        </p:nvSpPr>
        <p:spPr>
          <a:xfrm>
            <a:off x="4500562" y="1285859"/>
            <a:ext cx="1428761" cy="1428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38100">
            <a:solidFill>
              <a:srgbClr val="002060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258" name="Shape 258"/>
          <p:cNvSpPr/>
          <p:nvPr/>
        </p:nvSpPr>
        <p:spPr>
          <a:xfrm flipH="1" flipV="1">
            <a:off x="5720085" y="2505382"/>
            <a:ext cx="566428" cy="566428"/>
          </a:xfrm>
          <a:prstGeom prst="line">
            <a:avLst/>
          </a:prstGeom>
          <a:ln w="47625">
            <a:solidFill>
              <a:srgbClr val="002060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59" name="Shape 259"/>
          <p:cNvSpPr/>
          <p:nvPr/>
        </p:nvSpPr>
        <p:spPr>
          <a:xfrm>
            <a:off x="6215074" y="2928934"/>
            <a:ext cx="2714645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60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60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Force forte</a:t>
            </a:r>
          </a:p>
        </p:txBody>
      </p:sp>
      <p:sp>
        <p:nvSpPr>
          <p:cNvPr id="260" name="Shape 260"/>
          <p:cNvSpPr/>
          <p:nvPr/>
        </p:nvSpPr>
        <p:spPr>
          <a:xfrm>
            <a:off x="457200" y="147638"/>
            <a:ext cx="8229600" cy="796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>
              <a:defRPr b="1" i="1" sz="440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</a:defRPr>
            </a:lvl1pPr>
          </a:lstStyle>
          <a:p>
            <a:pPr lvl="0">
              <a:defRPr b="0" i="0" sz="1800">
                <a:solidFill>
                  <a:srgbClr val="000000"/>
                </a:solidFill>
                <a:uFillTx/>
              </a:defRPr>
            </a:pPr>
            <a:r>
              <a:rPr b="1" i="1" sz="440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</a:rPr>
              <a:t>Les interactions</a:t>
            </a:r>
          </a:p>
        </p:txBody>
      </p:sp>
      <p:sp>
        <p:nvSpPr>
          <p:cNvPr id="261" name="Shape 261"/>
          <p:cNvSpPr/>
          <p:nvPr>
            <p:ph type="sldNum" sz="quarter" idx="2"/>
          </p:nvPr>
        </p:nvSpPr>
        <p:spPr>
          <a:xfrm>
            <a:off x="6845300" y="6461442"/>
            <a:ext cx="2133600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 sz="1600">
                <a:uFill>
                  <a:solidFill>
                    <a:srgbClr val="888888"/>
                  </a:solidFill>
                </a:uFill>
              </a:rPr>
            </a:fld>
          </a:p>
        </p:txBody>
      </p:sp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type="body" idx="1"/>
          </p:nvPr>
        </p:nvSpPr>
        <p:spPr>
          <a:xfrm>
            <a:off x="457200" y="1214422"/>
            <a:ext cx="8229600" cy="491174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264" name="image26.png" descr="materiaeinterazion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8595" y="928669"/>
            <a:ext cx="5734051" cy="5381626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Shape 265"/>
          <p:cNvSpPr/>
          <p:nvPr/>
        </p:nvSpPr>
        <p:spPr>
          <a:xfrm>
            <a:off x="4572000" y="2500305"/>
            <a:ext cx="1428760" cy="1428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38100">
            <a:solidFill>
              <a:srgbClr val="002060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266" name="Shape 266"/>
          <p:cNvSpPr/>
          <p:nvPr/>
        </p:nvSpPr>
        <p:spPr>
          <a:xfrm flipH="1" flipV="1">
            <a:off x="5791523" y="3719828"/>
            <a:ext cx="566428" cy="566428"/>
          </a:xfrm>
          <a:prstGeom prst="line">
            <a:avLst/>
          </a:prstGeom>
          <a:ln w="47625">
            <a:solidFill>
              <a:srgbClr val="002060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67" name="Shape 267"/>
          <p:cNvSpPr/>
          <p:nvPr/>
        </p:nvSpPr>
        <p:spPr>
          <a:xfrm>
            <a:off x="6286512" y="4143380"/>
            <a:ext cx="3000397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2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Force électrique</a:t>
            </a:r>
          </a:p>
        </p:txBody>
      </p:sp>
      <p:sp>
        <p:nvSpPr>
          <p:cNvPr id="268" name="Shape 268"/>
          <p:cNvSpPr/>
          <p:nvPr/>
        </p:nvSpPr>
        <p:spPr>
          <a:xfrm>
            <a:off x="457200" y="147638"/>
            <a:ext cx="8229600" cy="796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>
              <a:defRPr b="1" i="1" sz="440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</a:defRPr>
            </a:lvl1pPr>
          </a:lstStyle>
          <a:p>
            <a:pPr lvl="0">
              <a:defRPr b="0" i="0" sz="1800">
                <a:solidFill>
                  <a:srgbClr val="000000"/>
                </a:solidFill>
                <a:uFillTx/>
              </a:defRPr>
            </a:pPr>
            <a:r>
              <a:rPr b="1" i="1" sz="440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</a:rPr>
              <a:t>Les interactions</a:t>
            </a:r>
          </a:p>
        </p:txBody>
      </p:sp>
      <p:sp>
        <p:nvSpPr>
          <p:cNvPr id="269" name="Shape 269"/>
          <p:cNvSpPr/>
          <p:nvPr>
            <p:ph type="sldNum" sz="quarter" idx="2"/>
          </p:nvPr>
        </p:nvSpPr>
        <p:spPr>
          <a:xfrm>
            <a:off x="6845300" y="6461442"/>
            <a:ext cx="2133600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 sz="1600">
                <a:uFill>
                  <a:solidFill>
                    <a:srgbClr val="888888"/>
                  </a:solidFill>
                </a:uFill>
              </a:rPr>
            </a:fld>
          </a:p>
        </p:txBody>
      </p:sp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type="body" idx="1"/>
          </p:nvPr>
        </p:nvSpPr>
        <p:spPr>
          <a:xfrm>
            <a:off x="457200" y="1214422"/>
            <a:ext cx="8229600" cy="491174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272" name="image26.png" descr="materiaeinterazion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8595" y="928669"/>
            <a:ext cx="5734051" cy="5381626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Shape 273"/>
          <p:cNvSpPr/>
          <p:nvPr/>
        </p:nvSpPr>
        <p:spPr>
          <a:xfrm>
            <a:off x="4500562" y="3643314"/>
            <a:ext cx="1428761" cy="30003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38100">
            <a:solidFill>
              <a:srgbClr val="002060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274" name="Shape 274"/>
          <p:cNvSpPr/>
          <p:nvPr/>
        </p:nvSpPr>
        <p:spPr>
          <a:xfrm flipH="1">
            <a:off x="5929324" y="4429132"/>
            <a:ext cx="571504" cy="775048"/>
          </a:xfrm>
          <a:prstGeom prst="line">
            <a:avLst/>
          </a:prstGeom>
          <a:ln w="47625">
            <a:solidFill>
              <a:srgbClr val="002060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uFillTx/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75" name="Shape 275"/>
          <p:cNvSpPr/>
          <p:nvPr/>
        </p:nvSpPr>
        <p:spPr>
          <a:xfrm>
            <a:off x="6429356" y="3857628"/>
            <a:ext cx="2714644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60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60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</a:rPr>
              <a:t>Force faible</a:t>
            </a:r>
          </a:p>
        </p:txBody>
      </p:sp>
      <p:sp>
        <p:nvSpPr>
          <p:cNvPr id="276" name="Shape 276"/>
          <p:cNvSpPr/>
          <p:nvPr/>
        </p:nvSpPr>
        <p:spPr>
          <a:xfrm>
            <a:off x="457200" y="147638"/>
            <a:ext cx="8229600" cy="796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>
              <a:defRPr b="1" i="1" sz="440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</a:defRPr>
            </a:lvl1pPr>
          </a:lstStyle>
          <a:p>
            <a:pPr lvl="0">
              <a:defRPr b="0" i="0" sz="1800">
                <a:solidFill>
                  <a:srgbClr val="000000"/>
                </a:solidFill>
                <a:uFillTx/>
              </a:defRPr>
            </a:pPr>
            <a:r>
              <a:rPr b="1" i="1" sz="440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</a:rPr>
              <a:t>Les interactions</a:t>
            </a:r>
          </a:p>
        </p:txBody>
      </p:sp>
      <p:sp>
        <p:nvSpPr>
          <p:cNvPr id="277" name="Shape 277"/>
          <p:cNvSpPr/>
          <p:nvPr>
            <p:ph type="sldNum" sz="quarter" idx="2"/>
          </p:nvPr>
        </p:nvSpPr>
        <p:spPr>
          <a:xfrm>
            <a:off x="6845300" y="6461442"/>
            <a:ext cx="2133600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 sz="1600">
                <a:uFill>
                  <a:solidFill>
                    <a:srgbClr val="888888"/>
                  </a:solidFill>
                </a:uFill>
              </a:rPr>
            </a:fld>
          </a:p>
        </p:txBody>
      </p:sp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type="title"/>
          </p:nvPr>
        </p:nvSpPr>
        <p:spPr>
          <a:xfrm>
            <a:off x="457200" y="20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</a:rPr>
              <a:t>La masse</a:t>
            </a:r>
          </a:p>
        </p:txBody>
      </p:sp>
      <p:sp>
        <p:nvSpPr>
          <p:cNvPr id="280" name="Shape 280"/>
          <p:cNvSpPr/>
          <p:nvPr>
            <p:ph type="body" idx="1"/>
          </p:nvPr>
        </p:nvSpPr>
        <p:spPr>
          <a:xfrm>
            <a:off x="457200" y="1142983"/>
            <a:ext cx="8229600" cy="4983181"/>
          </a:xfrm>
          <a:prstGeom prst="rect">
            <a:avLst/>
          </a:prstGeom>
        </p:spPr>
        <p:txBody>
          <a:bodyPr/>
          <a:lstStyle/>
          <a:p>
            <a:pPr lvl="0" marL="0" indent="0" defTabSz="905255">
              <a:lnSpc>
                <a:spcPct val="90000"/>
              </a:lnSpc>
              <a:spcBef>
                <a:spcPts val="600"/>
              </a:spcBef>
              <a:buSzTx/>
              <a:buNone/>
              <a:defRPr sz="1800">
                <a:uFillTx/>
              </a:defRPr>
            </a:pPr>
            <a:r>
              <a:rPr sz="2673">
                <a:uFill>
                  <a:solidFill/>
                </a:uFill>
              </a:rPr>
              <a:t>La masse d’un corps correspond à l’inertie de celui-ci subissant un changement de son état de mouvement</a:t>
            </a:r>
            <a:endParaRPr sz="2673">
              <a:uFill>
                <a:solidFill/>
              </a:uFill>
            </a:endParaRPr>
          </a:p>
          <a:p>
            <a:pPr lvl="0" marL="339470" indent="-339470" defTabSz="905255">
              <a:lnSpc>
                <a:spcPct val="90000"/>
              </a:lnSpc>
              <a:spcBef>
                <a:spcPts val="600"/>
              </a:spcBef>
              <a:buSzTx/>
              <a:buNone/>
              <a:defRPr sz="1800">
                <a:uFillTx/>
              </a:defRPr>
            </a:pPr>
            <a:endParaRPr sz="2673">
              <a:uFill>
                <a:solidFill/>
              </a:uFill>
            </a:endParaRPr>
          </a:p>
          <a:p>
            <a:pPr lvl="0" marL="339470" indent="-339470" algn="ctr" defTabSz="905255">
              <a:lnSpc>
                <a:spcPct val="90000"/>
              </a:lnSpc>
              <a:spcBef>
                <a:spcPts val="900"/>
              </a:spcBef>
              <a:buSzTx/>
              <a:buNone/>
              <a:defRPr sz="1800">
                <a:uFillTx/>
              </a:defRPr>
            </a:pPr>
            <a:r>
              <a:rPr b="1" sz="3861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Mécanisme de Higgs  </a:t>
            </a:r>
            <a:r>
              <a:rPr b="1" sz="3861">
                <a:uFill>
                  <a:solidFill/>
                </a:uFill>
              </a:rPr>
              <a:t>(1964)</a:t>
            </a:r>
            <a:endParaRPr sz="2673">
              <a:uFill>
                <a:solidFill/>
              </a:uFill>
            </a:endParaRPr>
          </a:p>
          <a:p>
            <a:pPr lvl="0" marL="339470" indent="-339470" algn="ctr" defTabSz="905255">
              <a:lnSpc>
                <a:spcPct val="90000"/>
              </a:lnSpc>
              <a:spcBef>
                <a:spcPts val="600"/>
              </a:spcBef>
              <a:buSzTx/>
              <a:buNone/>
              <a:defRPr sz="1800">
                <a:uFillTx/>
              </a:defRPr>
            </a:pPr>
            <a:endParaRPr b="1" sz="2673">
              <a:uFill>
                <a:solidFill/>
              </a:uFill>
            </a:endParaRPr>
          </a:p>
          <a:p>
            <a:pPr lvl="0" marL="339470" indent="-339470" defTabSz="905255">
              <a:lnSpc>
                <a:spcPct val="90000"/>
              </a:lnSpc>
              <a:spcBef>
                <a:spcPts val="600"/>
              </a:spcBef>
              <a:buFont typeface="Wingdings"/>
              <a:buChar char="➢"/>
              <a:defRPr sz="1800">
                <a:uFillTx/>
              </a:defRPr>
            </a:pPr>
            <a:r>
              <a:rPr b="1" sz="2673">
                <a:uFill>
                  <a:solidFill/>
                </a:uFill>
              </a:rPr>
              <a:t> </a:t>
            </a:r>
            <a:r>
              <a:rPr sz="2673">
                <a:uFill>
                  <a:solidFill/>
                </a:uFill>
              </a:rPr>
              <a:t>Explique l’origine de la masse des particules    élémentaires  </a:t>
            </a:r>
            <a:endParaRPr sz="2673">
              <a:uFill>
                <a:solidFill/>
              </a:uFill>
            </a:endParaRPr>
          </a:p>
          <a:p>
            <a:pPr lvl="0" marL="339470" indent="-339470" defTabSz="905255">
              <a:lnSpc>
                <a:spcPct val="90000"/>
              </a:lnSpc>
              <a:spcBef>
                <a:spcPts val="600"/>
              </a:spcBef>
              <a:buFont typeface="Wingdings"/>
              <a:buChar char="➢"/>
              <a:defRPr sz="1800">
                <a:uFillTx/>
              </a:defRPr>
            </a:pPr>
            <a:r>
              <a:rPr sz="2673">
                <a:uFill>
                  <a:solidFill/>
                </a:uFill>
              </a:rPr>
              <a:t> </a:t>
            </a:r>
            <a:r>
              <a:rPr sz="2673">
                <a:uFill>
                  <a:solidFill/>
                </a:uFill>
              </a:rPr>
              <a:t>Prédit l’existence d’une particule : le </a:t>
            </a:r>
            <a:r>
              <a:rPr b="1" i="1" sz="2673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</a:rPr>
              <a:t>boson de Higgs</a:t>
            </a:r>
            <a:endParaRPr b="1" i="1" sz="2673">
              <a:solidFill>
                <a:srgbClr val="00B050"/>
              </a:solidFill>
              <a:uFill>
                <a:solidFill>
                  <a:srgbClr val="00B050"/>
                </a:solidFill>
              </a:uFill>
            </a:endParaRPr>
          </a:p>
          <a:p>
            <a:pPr lvl="0" marL="339470" indent="-339470" defTabSz="905255">
              <a:lnSpc>
                <a:spcPct val="90000"/>
              </a:lnSpc>
              <a:spcBef>
                <a:spcPts val="600"/>
              </a:spcBef>
              <a:buSzTx/>
              <a:buNone/>
              <a:defRPr sz="1800">
                <a:uFillTx/>
              </a:defRPr>
            </a:pPr>
            <a:endParaRPr sz="2673">
              <a:uFill>
                <a:solidFill/>
              </a:uFill>
            </a:endParaRPr>
          </a:p>
          <a:p>
            <a:pPr lvl="0" marL="0" indent="0" defTabSz="905255">
              <a:lnSpc>
                <a:spcPct val="90000"/>
              </a:lnSpc>
              <a:spcBef>
                <a:spcPts val="600"/>
              </a:spcBef>
              <a:buSzTx/>
              <a:buNone/>
              <a:defRPr sz="1800">
                <a:uFillTx/>
              </a:defRPr>
            </a:pPr>
            <a:r>
              <a:rPr sz="2673">
                <a:uFill>
                  <a:solidFill/>
                </a:uFill>
              </a:rPr>
              <a:t>Une très longue recherche : le 4 Juillet 2012 sa découverte a finalement été annoncée</a:t>
            </a:r>
          </a:p>
        </p:txBody>
      </p:sp>
      <p:sp>
        <p:nvSpPr>
          <p:cNvPr id="281" name="Shape 281"/>
          <p:cNvSpPr/>
          <p:nvPr>
            <p:ph type="sldNum" sz="quarter" idx="2"/>
          </p:nvPr>
        </p:nvSpPr>
        <p:spPr>
          <a:xfrm>
            <a:off x="6845300" y="6461442"/>
            <a:ext cx="2133600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 sz="1600">
                <a:uFill>
                  <a:solidFill>
                    <a:srgbClr val="888888"/>
                  </a:solidFill>
                </a:uFill>
              </a:rPr>
            </a:fld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b="0" sz="1800">
                <a:uFillTx/>
              </a:defRPr>
            </a:pPr>
            <a:r>
              <a:rPr b="1" sz="4400">
                <a:uFill>
                  <a:solidFill/>
                </a:uFill>
              </a:rPr>
              <a:t>Les particules</a:t>
            </a:r>
          </a:p>
        </p:txBody>
      </p:sp>
      <p:sp>
        <p:nvSpPr>
          <p:cNvPr id="70" name="Shape 70"/>
          <p:cNvSpPr/>
          <p:nvPr>
            <p:ph type="body" idx="1"/>
          </p:nvPr>
        </p:nvSpPr>
        <p:spPr>
          <a:xfrm>
            <a:off x="464638" y="2221722"/>
            <a:ext cx="4040188" cy="63976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b="0" sz="1800">
                <a:uFillTx/>
              </a:defRPr>
            </a:pPr>
            <a:r>
              <a:rPr b="1" sz="2400">
                <a:uFill>
                  <a:solidFill/>
                </a:uFill>
              </a:rPr>
              <a:t>Élémentaires</a:t>
            </a:r>
          </a:p>
        </p:txBody>
      </p:sp>
      <p:sp>
        <p:nvSpPr>
          <p:cNvPr id="71" name="Shape 71"/>
          <p:cNvSpPr/>
          <p:nvPr/>
        </p:nvSpPr>
        <p:spPr>
          <a:xfrm>
            <a:off x="398135" y="3067730"/>
            <a:ext cx="4173194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lvl="0" marL="325754" indent="-325754" algn="ctr" defTabSz="868680">
              <a:spcBef>
                <a:spcPts val="500"/>
              </a:spcBef>
              <a:defRPr>
                <a:uFillTx/>
              </a:defRPr>
            </a:pPr>
            <a:r>
              <a:rPr sz="2280">
                <a:uFill>
                  <a:solidFill/>
                </a:uFill>
              </a:rPr>
              <a:t>Elles</a:t>
            </a:r>
            <a:r>
              <a:rPr i="1" sz="2280">
                <a:uFill>
                  <a:solidFill/>
                </a:uFill>
              </a:rPr>
              <a:t> </a:t>
            </a:r>
            <a:r>
              <a:rPr sz="2280">
                <a:uFill>
                  <a:solidFill/>
                </a:uFill>
              </a:rPr>
              <a:t>n’ont pas de </a:t>
            </a:r>
            <a:r>
              <a:rPr i="1" sz="2280" u="sng">
                <a:uFill>
                  <a:solidFill/>
                </a:uFill>
              </a:rPr>
              <a:t>structure interne</a:t>
            </a:r>
          </a:p>
        </p:txBody>
      </p:sp>
      <p:sp>
        <p:nvSpPr>
          <p:cNvPr id="72" name="Shape 72"/>
          <p:cNvSpPr/>
          <p:nvPr/>
        </p:nvSpPr>
        <p:spPr>
          <a:xfrm>
            <a:off x="4727113" y="2220946"/>
            <a:ext cx="4041776" cy="639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>
            <a:lvl1pPr algn="ctr">
              <a:spcBef>
                <a:spcPts val="500"/>
              </a:spcBef>
              <a:defRPr b="1" sz="2400"/>
            </a:lvl1pPr>
          </a:lstStyle>
          <a:p>
            <a:pPr lvl="0">
              <a:defRPr b="0" sz="1800">
                <a:uFillTx/>
              </a:defRPr>
            </a:pPr>
            <a:r>
              <a:rPr b="1" sz="2400">
                <a:uFill>
                  <a:solidFill/>
                </a:uFill>
              </a:rPr>
              <a:t>Composites</a:t>
            </a:r>
          </a:p>
        </p:txBody>
      </p:sp>
      <p:sp>
        <p:nvSpPr>
          <p:cNvPr id="73" name="Shape 73"/>
          <p:cNvSpPr/>
          <p:nvPr/>
        </p:nvSpPr>
        <p:spPr>
          <a:xfrm>
            <a:off x="4727113" y="3066179"/>
            <a:ext cx="4314529" cy="2625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marL="342900" indent="-342900" algn="ctr">
              <a:spcBef>
                <a:spcPts val="500"/>
              </a:spcBef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Existence d’une structure interne</a:t>
            </a:r>
          </a:p>
        </p:txBody>
      </p:sp>
      <p:pic>
        <p:nvPicPr>
          <p:cNvPr id="74" name="image3.png" descr="Soap_bubble_sky_rendered_resiz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5934" y="3643314"/>
            <a:ext cx="3537597" cy="2639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image4.png" descr="Soap_bubble_3_RGB_resiz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74902" y="3640104"/>
            <a:ext cx="3546198" cy="2646417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Shape 76"/>
          <p:cNvSpPr/>
          <p:nvPr/>
        </p:nvSpPr>
        <p:spPr>
          <a:xfrm>
            <a:off x="298623" y="2246346"/>
            <a:ext cx="4372218" cy="4287688"/>
          </a:xfrm>
          <a:prstGeom prst="roundRect">
            <a:avLst>
              <a:gd name="adj" fmla="val 9694"/>
            </a:avLst>
          </a:prstGeom>
          <a:ln w="50800">
            <a:solidFill>
              <a:srgbClr val="4F81BD"/>
            </a:solidFill>
            <a:miter lim="400000"/>
          </a:ln>
        </p:spPr>
        <p:txBody>
          <a:bodyPr lIns="45719" rIns="45719" anchor="ctr"/>
          <a:lstStyle/>
          <a:p>
            <a:pPr lvl="0"/>
          </a:p>
        </p:txBody>
      </p:sp>
      <p:sp>
        <p:nvSpPr>
          <p:cNvPr id="77" name="Shape 77"/>
          <p:cNvSpPr/>
          <p:nvPr/>
        </p:nvSpPr>
        <p:spPr>
          <a:xfrm>
            <a:off x="368271" y="1428736"/>
            <a:ext cx="8072496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200"/>
            </a:lvl1pPr>
          </a:lstStyle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Elles ne sont pas toutes identiques</a:t>
            </a:r>
          </a:p>
        </p:txBody>
      </p:sp>
      <p:sp>
        <p:nvSpPr>
          <p:cNvPr id="78" name="Shape 78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</a:fld>
          </a:p>
        </p:txBody>
      </p:sp>
    </p:spTree>
  </p:cSld>
  <p:clrMapOvr>
    <a:masterClrMapping/>
  </p:clrMapOvr>
  <p:transition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image27.jpg" descr="higgs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348" y="1000108"/>
            <a:ext cx="3586167" cy="2562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image28.gif" descr="higgs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57751" y="1000108"/>
            <a:ext cx="3779646" cy="2568977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Shape 285"/>
          <p:cNvSpPr/>
          <p:nvPr/>
        </p:nvSpPr>
        <p:spPr>
          <a:xfrm>
            <a:off x="457200" y="20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>
              <a:defRPr b="1" sz="4400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</a:rPr>
              <a:t>Mécanisme de Higgs</a:t>
            </a:r>
          </a:p>
        </p:txBody>
      </p:sp>
      <p:sp>
        <p:nvSpPr>
          <p:cNvPr id="286" name="Shape 286"/>
          <p:cNvSpPr/>
          <p:nvPr>
            <p:ph type="sldNum" sz="quarter" idx="2"/>
          </p:nvPr>
        </p:nvSpPr>
        <p:spPr>
          <a:xfrm>
            <a:off x="6845300" y="6461442"/>
            <a:ext cx="2133600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 sz="1600">
                <a:uFill>
                  <a:solidFill>
                    <a:srgbClr val="888888"/>
                  </a:solidFill>
                </a:uFill>
              </a:rPr>
            </a:fld>
          </a:p>
        </p:txBody>
      </p:sp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image27.jpg" descr="higgs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348" y="1000108"/>
            <a:ext cx="3586167" cy="2562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image28.gif" descr="higgs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57751" y="1000108"/>
            <a:ext cx="3779646" cy="2568977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Shape 290"/>
          <p:cNvSpPr/>
          <p:nvPr/>
        </p:nvSpPr>
        <p:spPr>
          <a:xfrm>
            <a:off x="500034" y="4357694"/>
            <a:ext cx="8287254" cy="10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20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20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</a:rPr>
              <a:t>La masse d’une particule est les résultat de son interaction avec le champs de Higgs !</a:t>
            </a:r>
          </a:p>
        </p:txBody>
      </p:sp>
      <p:sp>
        <p:nvSpPr>
          <p:cNvPr id="291" name="Shape 291"/>
          <p:cNvSpPr/>
          <p:nvPr/>
        </p:nvSpPr>
        <p:spPr>
          <a:xfrm>
            <a:off x="457200" y="20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>
              <a:defRPr b="1" sz="4400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</a:rPr>
              <a:t>Mécanisme de Higgs</a:t>
            </a:r>
          </a:p>
        </p:txBody>
      </p:sp>
      <p:sp>
        <p:nvSpPr>
          <p:cNvPr id="292" name="Shape 292"/>
          <p:cNvSpPr/>
          <p:nvPr>
            <p:ph type="sldNum" sz="quarter" idx="2"/>
          </p:nvPr>
        </p:nvSpPr>
        <p:spPr>
          <a:xfrm>
            <a:off x="6845300" y="6461442"/>
            <a:ext cx="2133600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 sz="1600">
                <a:uFill>
                  <a:solidFill>
                    <a:srgbClr val="888888"/>
                  </a:solidFill>
                </a:uFill>
              </a:rPr>
            </a:fld>
          </a:p>
        </p:txBody>
      </p:sp>
    </p:spTree>
  </p:cSld>
  <p:clrMapOvr>
    <a:masterClrMapping/>
  </p:clrMapOvr>
  <p:transition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image27.jpg" descr="higgs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348" y="1000108"/>
            <a:ext cx="3586167" cy="2562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image28.gif" descr="higgs2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57751" y="1000108"/>
            <a:ext cx="3779646" cy="2568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image29.gif" descr="higgs3.g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2909" y="4000503"/>
            <a:ext cx="3714777" cy="26427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image30.gif" descr="higgs4.g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29189" y="4000503"/>
            <a:ext cx="3714777" cy="2637033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Shape 298"/>
          <p:cNvSpPr/>
          <p:nvPr/>
        </p:nvSpPr>
        <p:spPr>
          <a:xfrm>
            <a:off x="457200" y="20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>
              <a:defRPr b="1" sz="4400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4400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</a:rPr>
              <a:t>Le boson de Higgs</a:t>
            </a:r>
          </a:p>
        </p:txBody>
      </p:sp>
      <p:sp>
        <p:nvSpPr>
          <p:cNvPr id="299" name="Shape 299"/>
          <p:cNvSpPr/>
          <p:nvPr>
            <p:ph type="sldNum" sz="quarter" idx="2"/>
          </p:nvPr>
        </p:nvSpPr>
        <p:spPr>
          <a:xfrm>
            <a:off x="6845300" y="6461442"/>
            <a:ext cx="2133600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 sz="1600">
                <a:uFill>
                  <a:solidFill>
                    <a:srgbClr val="888888"/>
                  </a:solidFill>
                </a:uFill>
              </a:rPr>
            </a:fld>
          </a:p>
        </p:txBody>
      </p:sp>
    </p:spTree>
  </p:cSld>
  <p:clrMapOvr>
    <a:masterClrMapping/>
  </p:clrMapOvr>
  <p:transition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type="title"/>
          </p:nvPr>
        </p:nvSpPr>
        <p:spPr>
          <a:xfrm>
            <a:off x="457200" y="274638"/>
            <a:ext cx="8229600" cy="725471"/>
          </a:xfrm>
          <a:prstGeom prst="rect">
            <a:avLst/>
          </a:prstGeom>
        </p:spPr>
        <p:txBody>
          <a:bodyPr/>
          <a:lstStyle>
            <a:lvl1pPr>
              <a:defRPr b="1" sz="390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90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Le cadre complet</a:t>
            </a:r>
          </a:p>
        </p:txBody>
      </p:sp>
      <p:pic>
        <p:nvPicPr>
          <p:cNvPr id="302" name="image5.png" descr="Particules_elementaire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3041" y="1285859"/>
            <a:ext cx="6350865" cy="5126056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Shape 303"/>
          <p:cNvSpPr/>
          <p:nvPr>
            <p:ph type="sldNum" sz="quarter" idx="2"/>
          </p:nvPr>
        </p:nvSpPr>
        <p:spPr>
          <a:xfrm>
            <a:off x="6845300" y="6461442"/>
            <a:ext cx="2133600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 sz="1600">
                <a:uFill>
                  <a:solidFill>
                    <a:srgbClr val="888888"/>
                  </a:solidFill>
                </a:uFill>
              </a:rPr>
            </a:fld>
          </a:p>
        </p:txBody>
      </p:sp>
    </p:spTree>
  </p:cSld>
  <p:clrMapOvr>
    <a:masterClrMapping/>
  </p:clrMapOvr>
  <p:transition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>
            <p:ph type="title"/>
          </p:nvPr>
        </p:nvSpPr>
        <p:spPr>
          <a:xfrm>
            <a:off x="457200" y="274638"/>
            <a:ext cx="8229600" cy="725471"/>
          </a:xfrm>
          <a:prstGeom prst="rect">
            <a:avLst/>
          </a:prstGeom>
          <a:effectLst>
            <a:outerShdw sx="100000" sy="100000" kx="0" ky="0" algn="b" rotWithShape="0" blurRad="190500" dist="0" dir="5400000">
              <a:srgbClr val="000000"/>
            </a:outerShdw>
          </a:effectLst>
        </p:spPr>
        <p:txBody>
          <a:bodyPr/>
          <a:lstStyle>
            <a:lvl1pPr>
              <a:defRPr b="1" sz="3900">
                <a:solidFill>
                  <a:srgbClr val="9A403E"/>
                </a:solidFill>
                <a:uFill>
                  <a:solidFill>
                    <a:srgbClr val="0070C0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900">
                <a:solidFill>
                  <a:srgbClr val="9A403E"/>
                </a:solidFill>
                <a:uFill>
                  <a:solidFill>
                    <a:srgbClr val="0070C0"/>
                  </a:solidFill>
                </a:uFill>
              </a:rPr>
              <a:t>L’anti-matière</a:t>
            </a:r>
          </a:p>
        </p:txBody>
      </p:sp>
      <p:sp>
        <p:nvSpPr>
          <p:cNvPr id="306" name="Shape 306"/>
          <p:cNvSpPr/>
          <p:nvPr/>
        </p:nvSpPr>
        <p:spPr>
          <a:xfrm>
            <a:off x="457200" y="1142983"/>
            <a:ext cx="8229600" cy="4983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600"/>
              </a:spcBef>
              <a:buFont typeface="Arial"/>
              <a:defRPr b="1" sz="2900"/>
            </a:lvl1pPr>
          </a:lstStyle>
          <a:p>
            <a:pPr lvl="0">
              <a:defRPr b="0" sz="1800">
                <a:uFillTx/>
              </a:defRPr>
            </a:pPr>
            <a:r>
              <a:rPr b="1" sz="2900">
                <a:uFill>
                  <a:solidFill/>
                </a:uFill>
              </a:rPr>
              <a:t>Est-ce que ça existe ?</a:t>
            </a:r>
            <a:endParaRPr b="1" sz="2900">
              <a:uFill>
                <a:solidFill/>
              </a:uFill>
            </a:endParaRPr>
          </a:p>
        </p:txBody>
      </p:sp>
      <p:sp>
        <p:nvSpPr>
          <p:cNvPr id="307" name="Shape 307"/>
          <p:cNvSpPr/>
          <p:nvPr>
            <p:ph type="sldNum" sz="quarter" idx="2"/>
          </p:nvPr>
        </p:nvSpPr>
        <p:spPr>
          <a:xfrm>
            <a:off x="6845300" y="6461442"/>
            <a:ext cx="2133600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 sz="1600">
                <a:uFill>
                  <a:solidFill>
                    <a:srgbClr val="888888"/>
                  </a:solidFill>
                </a:uFill>
              </a:rPr>
            </a:fld>
          </a:p>
        </p:txBody>
      </p:sp>
    </p:spTree>
  </p:cSld>
  <p:clrMapOvr>
    <a:masterClrMapping/>
  </p:clrMapOvr>
  <p:transition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/>
        </p:nvSpPr>
        <p:spPr>
          <a:xfrm>
            <a:off x="457200" y="1142983"/>
            <a:ext cx="8229600" cy="4983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600"/>
              </a:spcBef>
              <a:buFont typeface="Arial"/>
              <a:defRPr>
                <a:uFillTx/>
              </a:defRPr>
            </a:pPr>
            <a:r>
              <a:rPr b="1" sz="2900">
                <a:uFill>
                  <a:solidFill/>
                </a:uFill>
              </a:rPr>
              <a:t>Est-ce que ça existe ?</a:t>
            </a:r>
            <a:endParaRPr b="1" sz="2900">
              <a:uFill>
                <a:solidFill/>
              </a:uFill>
            </a:endParaRPr>
          </a:p>
          <a:p>
            <a:pPr lvl="0" marL="342900" indent="-342900" algn="ctr">
              <a:lnSpc>
                <a:spcPct val="90000"/>
              </a:lnSpc>
              <a:spcBef>
                <a:spcPts val="900"/>
              </a:spcBef>
              <a:buFont typeface="Arial"/>
              <a:defRPr>
                <a:uFillTx/>
              </a:defRPr>
            </a:pPr>
            <a:r>
              <a:rPr b="1" sz="3900">
                <a:solidFill>
                  <a:srgbClr val="0433FF"/>
                </a:solidFill>
                <a:uFill>
                  <a:solidFill>
                    <a:srgbClr val="0070C0"/>
                  </a:solidFill>
                </a:uFill>
              </a:rPr>
              <a:t>OUI</a:t>
            </a:r>
            <a:endParaRPr sz="2700">
              <a:solidFill>
                <a:srgbClr val="0433FF"/>
              </a:solidFill>
              <a:uFill>
                <a:solidFill/>
              </a:uFill>
            </a:endParaRPr>
          </a:p>
        </p:txBody>
      </p:sp>
      <p:sp>
        <p:nvSpPr>
          <p:cNvPr id="310" name="Shape 310"/>
          <p:cNvSpPr/>
          <p:nvPr/>
        </p:nvSpPr>
        <p:spPr>
          <a:xfrm>
            <a:off x="457200" y="274638"/>
            <a:ext cx="8229600" cy="72547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0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>
              <a:defRPr b="1" sz="3900">
                <a:solidFill>
                  <a:srgbClr val="9A403E"/>
                </a:solidFill>
                <a:uFill>
                  <a:solidFill>
                    <a:srgbClr val="0070C0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900">
                <a:solidFill>
                  <a:srgbClr val="9A403E"/>
                </a:solidFill>
                <a:uFill>
                  <a:solidFill>
                    <a:srgbClr val="0070C0"/>
                  </a:solidFill>
                </a:uFill>
              </a:rPr>
              <a:t>L’anti-matière</a:t>
            </a:r>
          </a:p>
        </p:txBody>
      </p:sp>
      <p:sp>
        <p:nvSpPr>
          <p:cNvPr id="311" name="Shape 311"/>
          <p:cNvSpPr/>
          <p:nvPr>
            <p:ph type="sldNum" sz="quarter" idx="2"/>
          </p:nvPr>
        </p:nvSpPr>
        <p:spPr>
          <a:xfrm>
            <a:off x="6845300" y="6461442"/>
            <a:ext cx="2133600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 sz="1600">
                <a:uFill>
                  <a:solidFill>
                    <a:srgbClr val="888888"/>
                  </a:solidFill>
                </a:uFill>
              </a:rPr>
            </a:fld>
          </a:p>
        </p:txBody>
      </p:sp>
    </p:spTree>
  </p:cSld>
  <p:clrMapOvr>
    <a:masterClrMapping/>
  </p:clrMapOvr>
  <p:transition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/>
        </p:nvSpPr>
        <p:spPr>
          <a:xfrm>
            <a:off x="457200" y="1142983"/>
            <a:ext cx="8229600" cy="4983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600"/>
              </a:spcBef>
              <a:buFont typeface="Arial"/>
              <a:defRPr>
                <a:uFillTx/>
              </a:defRPr>
            </a:pPr>
            <a:r>
              <a:rPr b="1" sz="2900">
                <a:uFill>
                  <a:solidFill/>
                </a:uFill>
              </a:rPr>
              <a:t>Est-ce que ça existe ?</a:t>
            </a:r>
            <a:endParaRPr b="1" sz="2900">
              <a:uFill>
                <a:solidFill/>
              </a:uFill>
            </a:endParaRPr>
          </a:p>
          <a:p>
            <a:pPr lvl="0" marL="342900" indent="-342900" algn="ctr">
              <a:lnSpc>
                <a:spcPct val="90000"/>
              </a:lnSpc>
              <a:spcBef>
                <a:spcPts val="900"/>
              </a:spcBef>
              <a:buFont typeface="Arial"/>
              <a:defRPr>
                <a:uFillTx/>
              </a:defRPr>
            </a:pPr>
            <a:r>
              <a:rPr b="1" sz="3900">
                <a:solidFill>
                  <a:srgbClr val="0433FF"/>
                </a:solidFill>
                <a:uFill>
                  <a:solidFill>
                    <a:srgbClr val="0070C0"/>
                  </a:solidFill>
                </a:uFill>
              </a:rPr>
              <a:t>OUI</a:t>
            </a:r>
            <a:endParaRPr sz="2700">
              <a:solidFill>
                <a:srgbClr val="0433FF"/>
              </a:solidFill>
              <a:uFill>
                <a:solidFill/>
              </a:uFill>
            </a:endParaRPr>
          </a:p>
          <a:p>
            <a:pPr lvl="0">
              <a:lnSpc>
                <a:spcPct val="90000"/>
              </a:lnSpc>
              <a:spcBef>
                <a:spcPts val="600"/>
              </a:spcBef>
              <a:buFont typeface="Arial"/>
              <a:defRPr>
                <a:uFillTx/>
              </a:defRPr>
            </a:pPr>
            <a:r>
              <a:rPr b="1" sz="2900">
                <a:uFill>
                  <a:solidFill/>
                </a:uFill>
              </a:rPr>
              <a:t>Qu’est-ce que c’est ?</a:t>
            </a:r>
            <a:endParaRPr b="1" sz="2900">
              <a:uFill>
                <a:solidFill/>
              </a:uFill>
            </a:endParaRPr>
          </a:p>
          <a:p>
            <a:pPr lvl="0">
              <a:lnSpc>
                <a:spcPct val="90000"/>
              </a:lnSpc>
              <a:spcBef>
                <a:spcPts val="600"/>
              </a:spcBef>
              <a:defRPr>
                <a:uFillTx/>
              </a:defRPr>
            </a:pPr>
            <a:endParaRPr sz="2700">
              <a:uFill>
                <a:solidFill/>
              </a:uFill>
            </a:endParaRPr>
          </a:p>
        </p:txBody>
      </p:sp>
      <p:sp>
        <p:nvSpPr>
          <p:cNvPr id="314" name="Shape 314"/>
          <p:cNvSpPr/>
          <p:nvPr/>
        </p:nvSpPr>
        <p:spPr>
          <a:xfrm>
            <a:off x="457200" y="274638"/>
            <a:ext cx="8229600" cy="72547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0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>
              <a:defRPr b="1" sz="3900">
                <a:solidFill>
                  <a:srgbClr val="9A403E"/>
                </a:solidFill>
                <a:uFill>
                  <a:solidFill>
                    <a:srgbClr val="0070C0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900">
                <a:solidFill>
                  <a:srgbClr val="9A403E"/>
                </a:solidFill>
                <a:uFill>
                  <a:solidFill>
                    <a:srgbClr val="0070C0"/>
                  </a:solidFill>
                </a:uFill>
              </a:rPr>
              <a:t>L’anti-matière</a:t>
            </a:r>
          </a:p>
        </p:txBody>
      </p:sp>
      <p:sp>
        <p:nvSpPr>
          <p:cNvPr id="315" name="Shape 315"/>
          <p:cNvSpPr/>
          <p:nvPr>
            <p:ph type="sldNum" sz="quarter" idx="2"/>
          </p:nvPr>
        </p:nvSpPr>
        <p:spPr>
          <a:xfrm>
            <a:off x="6845300" y="6461442"/>
            <a:ext cx="2133600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 sz="1600">
                <a:uFill>
                  <a:solidFill>
                    <a:srgbClr val="888888"/>
                  </a:solidFill>
                </a:uFill>
              </a:rPr>
            </a:fld>
          </a:p>
        </p:txBody>
      </p:sp>
    </p:spTree>
  </p:cSld>
  <p:clrMapOvr>
    <a:masterClrMapping/>
  </p:clrMapOvr>
  <p:transition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/>
        </p:nvSpPr>
        <p:spPr>
          <a:xfrm>
            <a:off x="457200" y="1142983"/>
            <a:ext cx="8229600" cy="4983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600"/>
              </a:spcBef>
              <a:buFont typeface="Arial"/>
              <a:defRPr>
                <a:uFillTx/>
              </a:defRPr>
            </a:pPr>
            <a:r>
              <a:rPr b="1" sz="2900">
                <a:uFill>
                  <a:solidFill/>
                </a:uFill>
              </a:rPr>
              <a:t>Est-ce que ça existe ?</a:t>
            </a:r>
            <a:endParaRPr b="1" sz="2900">
              <a:uFill>
                <a:solidFill/>
              </a:uFill>
            </a:endParaRPr>
          </a:p>
          <a:p>
            <a:pPr lvl="0" marL="342900" indent="-342900" algn="ctr">
              <a:lnSpc>
                <a:spcPct val="90000"/>
              </a:lnSpc>
              <a:spcBef>
                <a:spcPts val="900"/>
              </a:spcBef>
              <a:buFont typeface="Arial"/>
              <a:defRPr>
                <a:uFillTx/>
              </a:defRPr>
            </a:pPr>
            <a:r>
              <a:rPr b="1" sz="3900">
                <a:solidFill>
                  <a:srgbClr val="0433FF"/>
                </a:solidFill>
                <a:uFill>
                  <a:solidFill>
                    <a:srgbClr val="0070C0"/>
                  </a:solidFill>
                </a:uFill>
              </a:rPr>
              <a:t>OUI</a:t>
            </a:r>
            <a:endParaRPr sz="2700">
              <a:solidFill>
                <a:srgbClr val="0433FF"/>
              </a:solidFill>
              <a:uFill>
                <a:solidFill/>
              </a:uFill>
            </a:endParaRPr>
          </a:p>
          <a:p>
            <a:pPr lvl="0">
              <a:lnSpc>
                <a:spcPct val="90000"/>
              </a:lnSpc>
              <a:spcBef>
                <a:spcPts val="600"/>
              </a:spcBef>
              <a:buFont typeface="Arial"/>
              <a:defRPr>
                <a:uFillTx/>
              </a:defRPr>
            </a:pPr>
            <a:r>
              <a:rPr b="1" sz="2900">
                <a:uFill>
                  <a:solidFill/>
                </a:uFill>
              </a:rPr>
              <a:t>Qu’est-ce que c’est ?</a:t>
            </a:r>
            <a:endParaRPr b="1" sz="2700">
              <a:uFill>
                <a:solidFill/>
              </a:uFill>
            </a:endParaRPr>
          </a:p>
          <a:p>
            <a:pPr lvl="0" marL="330200" marR="894080" indent="-330200">
              <a:lnSpc>
                <a:spcPct val="90000"/>
              </a:lnSpc>
              <a:spcBef>
                <a:spcPts val="600"/>
              </a:spcBef>
              <a:buSzPct val="100000"/>
              <a:buFont typeface="Wingdings"/>
              <a:buChar char="➢"/>
              <a:defRPr>
                <a:uFillTx/>
              </a:defRPr>
            </a:pPr>
            <a:r>
              <a:rPr b="1" sz="2600">
                <a:uFill>
                  <a:solidFill/>
                </a:uFill>
              </a:rPr>
              <a:t> </a:t>
            </a:r>
            <a:r>
              <a:rPr sz="2600">
                <a:uFill>
                  <a:solidFill/>
                </a:uFill>
              </a:rPr>
              <a:t>L’anti-matière correspond au symétrique de la matière « vue dans un miroir » (enfin presque…)</a:t>
            </a:r>
            <a:endParaRPr sz="2600">
              <a:uFill>
                <a:solidFill/>
              </a:uFill>
            </a:endParaRPr>
          </a:p>
          <a:p>
            <a:pPr lvl="0">
              <a:lnSpc>
                <a:spcPct val="90000"/>
              </a:lnSpc>
              <a:spcBef>
                <a:spcPts val="600"/>
              </a:spcBef>
              <a:defRPr>
                <a:uFillTx/>
              </a:defRPr>
            </a:pPr>
            <a:endParaRPr sz="2700">
              <a:uFill>
                <a:solidFill/>
              </a:uFill>
            </a:endParaRPr>
          </a:p>
        </p:txBody>
      </p:sp>
      <p:sp>
        <p:nvSpPr>
          <p:cNvPr id="318" name="Shape 318"/>
          <p:cNvSpPr/>
          <p:nvPr/>
        </p:nvSpPr>
        <p:spPr>
          <a:xfrm>
            <a:off x="457200" y="274638"/>
            <a:ext cx="8229600" cy="72547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0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>
              <a:defRPr b="1" sz="3900">
                <a:solidFill>
                  <a:srgbClr val="9A403E"/>
                </a:solidFill>
                <a:uFill>
                  <a:solidFill>
                    <a:srgbClr val="0070C0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900">
                <a:solidFill>
                  <a:srgbClr val="9A403E"/>
                </a:solidFill>
                <a:uFill>
                  <a:solidFill>
                    <a:srgbClr val="0070C0"/>
                  </a:solidFill>
                </a:uFill>
              </a:rPr>
              <a:t>L’anti-matière</a:t>
            </a:r>
          </a:p>
        </p:txBody>
      </p:sp>
      <p:pic>
        <p:nvPicPr>
          <p:cNvPr id="319" name="antimatire_miroir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70489" y="1602273"/>
            <a:ext cx="1421111" cy="1977054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Shape 320"/>
          <p:cNvSpPr/>
          <p:nvPr>
            <p:ph type="sldNum" sz="quarter" idx="2"/>
          </p:nvPr>
        </p:nvSpPr>
        <p:spPr>
          <a:xfrm>
            <a:off x="6845300" y="6461442"/>
            <a:ext cx="2133600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 sz="1600">
                <a:uFill>
                  <a:solidFill>
                    <a:srgbClr val="888888"/>
                  </a:solidFill>
                </a:uFill>
              </a:rPr>
            </a:fld>
          </a:p>
        </p:txBody>
      </p:sp>
    </p:spTree>
  </p:cSld>
  <p:clrMapOvr>
    <a:masterClrMapping/>
  </p:clrMapOvr>
  <p:transition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/>
        </p:nvSpPr>
        <p:spPr>
          <a:xfrm>
            <a:off x="457200" y="1142983"/>
            <a:ext cx="8229600" cy="4983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600"/>
              </a:spcBef>
              <a:buFont typeface="Arial"/>
              <a:defRPr>
                <a:uFillTx/>
              </a:defRPr>
            </a:pPr>
            <a:r>
              <a:rPr b="1" sz="2900">
                <a:uFill>
                  <a:solidFill/>
                </a:uFill>
              </a:rPr>
              <a:t>Est-ce que ça existe ?</a:t>
            </a:r>
            <a:endParaRPr b="1" sz="2900">
              <a:uFill>
                <a:solidFill/>
              </a:uFill>
            </a:endParaRPr>
          </a:p>
          <a:p>
            <a:pPr lvl="0" marL="342900" indent="-342900" algn="ctr">
              <a:lnSpc>
                <a:spcPct val="90000"/>
              </a:lnSpc>
              <a:spcBef>
                <a:spcPts val="900"/>
              </a:spcBef>
              <a:buFont typeface="Arial"/>
              <a:defRPr>
                <a:uFillTx/>
              </a:defRPr>
            </a:pPr>
            <a:r>
              <a:rPr b="1" sz="3900">
                <a:solidFill>
                  <a:srgbClr val="0433FF"/>
                </a:solidFill>
                <a:uFill>
                  <a:solidFill>
                    <a:srgbClr val="0070C0"/>
                  </a:solidFill>
                </a:uFill>
              </a:rPr>
              <a:t>OUI</a:t>
            </a:r>
            <a:endParaRPr sz="2700">
              <a:solidFill>
                <a:srgbClr val="0433FF"/>
              </a:solidFill>
              <a:uFill>
                <a:solidFill/>
              </a:uFill>
            </a:endParaRPr>
          </a:p>
          <a:p>
            <a:pPr lvl="0">
              <a:lnSpc>
                <a:spcPct val="90000"/>
              </a:lnSpc>
              <a:spcBef>
                <a:spcPts val="600"/>
              </a:spcBef>
              <a:buFont typeface="Arial"/>
              <a:defRPr>
                <a:uFillTx/>
              </a:defRPr>
            </a:pPr>
            <a:r>
              <a:rPr b="1" sz="2900">
                <a:uFill>
                  <a:solidFill/>
                </a:uFill>
              </a:rPr>
              <a:t>Qu’est-ce que c’est ?</a:t>
            </a:r>
            <a:endParaRPr b="1" sz="2900">
              <a:uFill>
                <a:solidFill/>
              </a:uFill>
            </a:endParaRPr>
          </a:p>
          <a:p>
            <a:pPr lvl="0" marL="330200" marR="767080" indent="-330200">
              <a:lnSpc>
                <a:spcPct val="90000"/>
              </a:lnSpc>
              <a:spcBef>
                <a:spcPts val="600"/>
              </a:spcBef>
              <a:buSzPct val="100000"/>
              <a:buFont typeface="Wingdings"/>
              <a:buChar char="➢"/>
              <a:defRPr>
                <a:uFillTx/>
              </a:defRPr>
            </a:pPr>
            <a:r>
              <a:rPr b="1" sz="2600">
                <a:uFill>
                  <a:solidFill/>
                </a:uFill>
              </a:rPr>
              <a:t> </a:t>
            </a:r>
            <a:r>
              <a:rPr sz="2600">
                <a:uFill>
                  <a:solidFill/>
                </a:uFill>
              </a:rPr>
              <a:t>L’anti-matière correspond au symétrique de la matière « vue dans un miroir » (enfin presque…)</a:t>
            </a:r>
            <a:endParaRPr sz="2600">
              <a:uFill>
                <a:solidFill/>
              </a:uFill>
            </a:endParaRPr>
          </a:p>
          <a:p>
            <a:pPr lvl="0" marL="342900" indent="-342900">
              <a:lnSpc>
                <a:spcPct val="90000"/>
              </a:lnSpc>
              <a:spcBef>
                <a:spcPts val="600"/>
              </a:spcBef>
              <a:buSzPct val="100000"/>
              <a:buFont typeface="Wingdings"/>
              <a:buChar char="➢"/>
              <a:defRPr>
                <a:uFillTx/>
              </a:defRPr>
            </a:pPr>
            <a:r>
              <a:rPr sz="2700">
                <a:uFill>
                  <a:solidFill/>
                </a:uFill>
              </a:rPr>
              <a:t>Lorsqu’une particule de matière et une son anti-particule se rencontrent les deux s’annihilent :</a:t>
            </a:r>
          </a:p>
        </p:txBody>
      </p:sp>
      <p:sp>
        <p:nvSpPr>
          <p:cNvPr id="323" name="Shape 323"/>
          <p:cNvSpPr/>
          <p:nvPr/>
        </p:nvSpPr>
        <p:spPr>
          <a:xfrm>
            <a:off x="7309787" y="3993996"/>
            <a:ext cx="1642231" cy="469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defTabSz="457200">
              <a:defRPr>
                <a:uFillTx/>
              </a:defRPr>
            </a:pPr>
            <a:r>
              <a:rPr sz="2300">
                <a:solidFill>
                  <a:srgbClr val="4349AA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31999" sz="2300">
                <a:solidFill>
                  <a:srgbClr val="4349AA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aseline="-5999" sz="2300">
                <a:solidFill>
                  <a:srgbClr val="4349A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300">
                <a:latin typeface="Arial"/>
                <a:ea typeface="Arial"/>
                <a:cs typeface="Arial"/>
                <a:sym typeface="Arial"/>
              </a:rPr>
              <a:t>+</a:t>
            </a:r>
            <a:r>
              <a:rPr baseline="-5999" sz="23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300">
                <a:solidFill>
                  <a:srgbClr val="FFA9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31999" sz="2300">
                <a:solidFill>
                  <a:srgbClr val="FFA9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aseline="-5999" sz="23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300">
                <a:latin typeface="Symbol"/>
                <a:ea typeface="Symbol"/>
                <a:cs typeface="Symbol"/>
                <a:sym typeface="Symbol"/>
              </a:rPr>
              <a:t>→</a:t>
            </a:r>
            <a:r>
              <a:rPr baseline="-5999" sz="23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300">
                <a:latin typeface="Arial"/>
                <a:ea typeface="Arial"/>
                <a:cs typeface="Arial"/>
                <a:sym typeface="Arial"/>
              </a:rPr>
              <a:t>2𝛾</a:t>
            </a:r>
          </a:p>
        </p:txBody>
      </p:sp>
      <p:sp>
        <p:nvSpPr>
          <p:cNvPr id="324" name="Shape 324"/>
          <p:cNvSpPr/>
          <p:nvPr/>
        </p:nvSpPr>
        <p:spPr>
          <a:xfrm>
            <a:off x="457200" y="274638"/>
            <a:ext cx="8229600" cy="72547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0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>
              <a:defRPr b="1" sz="3900">
                <a:solidFill>
                  <a:srgbClr val="9A403E"/>
                </a:solidFill>
                <a:uFill>
                  <a:solidFill>
                    <a:srgbClr val="0070C0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900">
                <a:solidFill>
                  <a:srgbClr val="9A403E"/>
                </a:solidFill>
                <a:uFill>
                  <a:solidFill>
                    <a:srgbClr val="0070C0"/>
                  </a:solidFill>
                </a:uFill>
              </a:rPr>
              <a:t>L’anti-matière</a:t>
            </a:r>
          </a:p>
        </p:txBody>
      </p:sp>
      <p:sp>
        <p:nvSpPr>
          <p:cNvPr id="325" name="Shape 325"/>
          <p:cNvSpPr/>
          <p:nvPr/>
        </p:nvSpPr>
        <p:spPr>
          <a:xfrm>
            <a:off x="606723" y="4704079"/>
            <a:ext cx="7219459" cy="1667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63500" indent="-63500">
              <a:lnSpc>
                <a:spcPct val="90000"/>
              </a:lnSpc>
              <a:buFont typeface="Wingdings"/>
              <a:defRPr>
                <a:uFillTx/>
              </a:defRPr>
            </a:pPr>
            <a:r>
              <a:rPr sz="2500">
                <a:solidFill>
                  <a:srgbClr val="4F81BD"/>
                </a:solidFill>
                <a:uFill>
                  <a:solidFill/>
                </a:uFill>
              </a:rPr>
              <a:t>À chaque particule correspond une anti-particule :</a:t>
            </a:r>
            <a:endParaRPr sz="2500">
              <a:solidFill>
                <a:srgbClr val="4F81BD"/>
              </a:solidFill>
              <a:uFill>
                <a:solidFill/>
              </a:uFill>
            </a:endParaRPr>
          </a:p>
          <a:p>
            <a:pPr lvl="0" marL="63500" indent="-63500">
              <a:lnSpc>
                <a:spcPct val="90000"/>
              </a:lnSpc>
              <a:buFont typeface="Wingdings"/>
              <a:defRPr>
                <a:uFillTx/>
              </a:defRPr>
            </a:pPr>
            <a:endParaRPr sz="2100">
              <a:solidFill>
                <a:srgbClr val="4F81BD"/>
              </a:solidFill>
              <a:uFill>
                <a:solidFill/>
              </a:uFill>
            </a:endParaRPr>
          </a:p>
          <a:p>
            <a:pPr lvl="0" marL="63500" indent="-63500">
              <a:lnSpc>
                <a:spcPct val="90000"/>
              </a:lnSpc>
              <a:buFont typeface="Wingdings"/>
              <a:defRPr>
                <a:uFillTx/>
              </a:defRPr>
            </a:pPr>
            <a:r>
              <a:rPr sz="2100">
                <a:solidFill>
                  <a:srgbClr val="4F81BD"/>
                </a:solidFill>
                <a:uFill>
                  <a:solidFill/>
                </a:uFill>
              </a:rPr>
              <a:t>- de même masse</a:t>
            </a:r>
            <a:endParaRPr sz="2100">
              <a:solidFill>
                <a:srgbClr val="4F81BD"/>
              </a:solidFill>
              <a:uFill>
                <a:solidFill/>
              </a:uFill>
            </a:endParaRPr>
          </a:p>
          <a:p>
            <a:pPr lvl="0" marL="63500" indent="-63500">
              <a:lnSpc>
                <a:spcPct val="90000"/>
              </a:lnSpc>
              <a:buFont typeface="Wingdings"/>
              <a:defRPr>
                <a:uFillTx/>
              </a:defRPr>
            </a:pPr>
            <a:r>
              <a:rPr sz="2100">
                <a:solidFill>
                  <a:srgbClr val="4F81BD"/>
                </a:solidFill>
                <a:uFill>
                  <a:solidFill/>
                </a:uFill>
              </a:rPr>
              <a:t>- de même spin</a:t>
            </a:r>
            <a:endParaRPr sz="2100">
              <a:solidFill>
                <a:srgbClr val="4F81BD"/>
              </a:solidFill>
              <a:uFill>
                <a:solidFill/>
              </a:uFill>
            </a:endParaRPr>
          </a:p>
          <a:p>
            <a:pPr lvl="0" marL="63500" indent="-63500">
              <a:lnSpc>
                <a:spcPct val="90000"/>
              </a:lnSpc>
              <a:buFont typeface="Wingdings"/>
              <a:defRPr>
                <a:uFillTx/>
              </a:defRPr>
            </a:pPr>
            <a:r>
              <a:rPr sz="2100">
                <a:solidFill>
                  <a:srgbClr val="4F81BD"/>
                </a:solidFill>
                <a:uFill>
                  <a:solidFill/>
                </a:uFill>
              </a:rPr>
              <a:t>- de charge opposée</a:t>
            </a:r>
          </a:p>
        </p:txBody>
      </p:sp>
      <p:grpSp>
        <p:nvGrpSpPr>
          <p:cNvPr id="332" name="Group 332"/>
          <p:cNvGrpSpPr/>
          <p:nvPr/>
        </p:nvGrpSpPr>
        <p:grpSpPr>
          <a:xfrm>
            <a:off x="4206017" y="5188571"/>
            <a:ext cx="4491165" cy="1948829"/>
            <a:chOff x="0" y="0"/>
            <a:chExt cx="4491164" cy="1948828"/>
          </a:xfrm>
        </p:grpSpPr>
        <p:grpSp>
          <p:nvGrpSpPr>
            <p:cNvPr id="330" name="Group 330"/>
            <p:cNvGrpSpPr/>
            <p:nvPr/>
          </p:nvGrpSpPr>
          <p:grpSpPr>
            <a:xfrm>
              <a:off x="0" y="0"/>
              <a:ext cx="4491165" cy="1948829"/>
              <a:chOff x="0" y="0"/>
              <a:chExt cx="4491164" cy="1948828"/>
            </a:xfrm>
          </p:grpSpPr>
          <p:pic>
            <p:nvPicPr>
              <p:cNvPr id="326" name="pasted-image.pdf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4491165" cy="194882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27" name="pasted-image.pdf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310440" y="1156821"/>
                <a:ext cx="438945" cy="3053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28" name="pasted-image.pdf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305669" y="617683"/>
                <a:ext cx="448487" cy="37214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29" name="pasted-image.pdf"/>
              <p:cNvPicPr/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2403029" y="679708"/>
                <a:ext cx="219473" cy="22901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331" name="Shape 331"/>
            <p:cNvSpPr/>
            <p:nvPr/>
          </p:nvSpPr>
          <p:spPr>
            <a:xfrm>
              <a:off x="1070207" y="168829"/>
              <a:ext cx="188898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457200">
                <a:defRPr baseline="31999">
                  <a:solidFill>
                    <a:srgbClr val="A8D2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baseline="0">
                  <a:solidFill>
                    <a:srgbClr val="000000"/>
                  </a:solidFill>
                </a:defRPr>
              </a:pPr>
              <a:r>
                <a:rPr baseline="31999">
                  <a:solidFill>
                    <a:srgbClr val="A8D200"/>
                  </a:solidFill>
                </a:rPr>
                <a:t>–</a:t>
              </a:r>
            </a:p>
          </p:txBody>
        </p:sp>
      </p:grpSp>
      <p:pic>
        <p:nvPicPr>
          <p:cNvPr id="333" name="antimatire_miroir.tif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70489" y="1602273"/>
            <a:ext cx="1421111" cy="1977054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Shape 334"/>
          <p:cNvSpPr/>
          <p:nvPr>
            <p:ph type="sldNum" sz="quarter" idx="2"/>
          </p:nvPr>
        </p:nvSpPr>
        <p:spPr>
          <a:xfrm>
            <a:off x="6845300" y="6461442"/>
            <a:ext cx="2133600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 sz="1600">
                <a:uFill>
                  <a:solidFill>
                    <a:srgbClr val="888888"/>
                  </a:solidFill>
                </a:uFill>
              </a:rPr>
            </a:fld>
          </a:p>
        </p:txBody>
      </p:sp>
    </p:spTree>
  </p:cSld>
  <p:clrMapOvr>
    <a:masterClrMapping/>
  </p:clrMapOvr>
  <p:transition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/>
        </p:nvSpPr>
        <p:spPr>
          <a:xfrm>
            <a:off x="457200" y="1227964"/>
            <a:ext cx="8664575" cy="5835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lvl="0" defTabSz="548640">
              <a:lnSpc>
                <a:spcPct val="90000"/>
              </a:lnSpc>
              <a:spcBef>
                <a:spcPts val="300"/>
              </a:spcBef>
              <a:buFont typeface="Arial"/>
              <a:defRPr>
                <a:uFillTx/>
              </a:defRPr>
            </a:pPr>
            <a:r>
              <a:rPr b="1" sz="2400">
                <a:solidFill>
                  <a:srgbClr val="3F6797"/>
                </a:solidFill>
                <a:uFill>
                  <a:solidFill/>
                </a:uFill>
              </a:rPr>
              <a:t>1932</a:t>
            </a:r>
            <a:r>
              <a:rPr b="1" sz="2400">
                <a:uFill>
                  <a:solidFill/>
                </a:uFill>
              </a:rPr>
              <a:t> : </a:t>
            </a:r>
            <a:r>
              <a:rPr sz="2400">
                <a:uFill>
                  <a:solidFill/>
                </a:uFill>
              </a:rPr>
              <a:t>découverte du positron dans les rayons cosmiques. </a:t>
            </a:r>
            <a:endParaRPr sz="2400">
              <a:uFill>
                <a:solidFill/>
              </a:uFill>
            </a:endParaRPr>
          </a:p>
          <a:p>
            <a:pPr lvl="0" defTabSz="548640">
              <a:lnSpc>
                <a:spcPct val="120000"/>
              </a:lnSpc>
              <a:spcBef>
                <a:spcPts val="300"/>
              </a:spcBef>
              <a:buFont typeface="Arial"/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            </a:t>
            </a:r>
            <a:r>
              <a:rPr sz="2160">
                <a:solidFill>
                  <a:srgbClr val="4BACC6"/>
                </a:solidFill>
                <a:uFill>
                  <a:solidFill/>
                </a:uFill>
              </a:rPr>
              <a:t>Prix Nobel en 1936</a:t>
            </a:r>
            <a:endParaRPr sz="2400">
              <a:uFill>
                <a:solidFill/>
              </a:uFill>
            </a:endParaRPr>
          </a:p>
          <a:p>
            <a:pPr lvl="0" defTabSz="548640">
              <a:lnSpc>
                <a:spcPct val="90000"/>
              </a:lnSpc>
              <a:spcBef>
                <a:spcPts val="300"/>
              </a:spcBef>
              <a:buFont typeface="Arial"/>
              <a:defRPr>
                <a:uFillTx/>
              </a:defRPr>
            </a:pPr>
            <a:r>
              <a:rPr b="1" sz="2400">
                <a:solidFill>
                  <a:srgbClr val="3F6797"/>
                </a:solidFill>
                <a:uFill>
                  <a:solidFill/>
                </a:uFill>
              </a:rPr>
              <a:t>1955</a:t>
            </a:r>
            <a:r>
              <a:rPr b="1" sz="2400">
                <a:uFill>
                  <a:solidFill/>
                </a:uFill>
              </a:rPr>
              <a:t> : </a:t>
            </a:r>
            <a:r>
              <a:rPr sz="2400">
                <a:uFill>
                  <a:solidFill/>
                </a:uFill>
              </a:rPr>
              <a:t>découverte de l’antiproton au Bevatron à Berkeley, Californie. </a:t>
            </a:r>
            <a:endParaRPr sz="2400">
              <a:uFill>
                <a:solidFill/>
              </a:uFill>
            </a:endParaRPr>
          </a:p>
          <a:p>
            <a:pPr lvl="0" defTabSz="548640">
              <a:lnSpc>
                <a:spcPct val="120000"/>
              </a:lnSpc>
              <a:spcBef>
                <a:spcPts val="300"/>
              </a:spcBef>
              <a:buFont typeface="Arial"/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            </a:t>
            </a:r>
            <a:r>
              <a:rPr sz="2160">
                <a:solidFill>
                  <a:srgbClr val="4BACC6"/>
                </a:solidFill>
                <a:uFill>
                  <a:solidFill/>
                </a:uFill>
              </a:rPr>
              <a:t>Prix Nobel en 1959</a:t>
            </a:r>
            <a:endParaRPr sz="2400">
              <a:uFill>
                <a:solidFill/>
              </a:uFill>
            </a:endParaRPr>
          </a:p>
          <a:p>
            <a:pPr lvl="0" defTabSz="548640">
              <a:lnSpc>
                <a:spcPct val="90000"/>
              </a:lnSpc>
              <a:spcBef>
                <a:spcPts val="300"/>
              </a:spcBef>
              <a:buFont typeface="Arial"/>
              <a:defRPr>
                <a:uFillTx/>
              </a:defRPr>
            </a:pPr>
            <a:r>
              <a:rPr b="1" sz="2400">
                <a:solidFill>
                  <a:srgbClr val="3F6797"/>
                </a:solidFill>
                <a:uFill>
                  <a:solidFill/>
                </a:uFill>
              </a:rPr>
              <a:t>1956 </a:t>
            </a:r>
            <a:r>
              <a:rPr b="1" sz="2400">
                <a:uFill>
                  <a:solidFill/>
                </a:uFill>
              </a:rPr>
              <a:t>: </a:t>
            </a:r>
            <a:r>
              <a:rPr sz="2400">
                <a:uFill>
                  <a:solidFill/>
                </a:uFill>
              </a:rPr>
              <a:t>découverte de l’anti-neutron au Bevatron</a:t>
            </a:r>
            <a:endParaRPr sz="2400">
              <a:uFill>
                <a:solidFill/>
              </a:uFill>
            </a:endParaRPr>
          </a:p>
          <a:p>
            <a:pPr lvl="0" defTabSz="548640">
              <a:lnSpc>
                <a:spcPct val="90000"/>
              </a:lnSpc>
              <a:spcBef>
                <a:spcPts val="300"/>
              </a:spcBef>
              <a:buFont typeface="Arial"/>
              <a:defRPr>
                <a:uFillTx/>
              </a:defRPr>
            </a:pPr>
            <a:endParaRPr b="1" sz="2400">
              <a:uFill>
                <a:solidFill/>
              </a:uFill>
            </a:endParaRPr>
          </a:p>
          <a:p>
            <a:pPr lvl="0" defTabSz="548640">
              <a:lnSpc>
                <a:spcPct val="90000"/>
              </a:lnSpc>
              <a:spcBef>
                <a:spcPts val="300"/>
              </a:spcBef>
              <a:buFont typeface="Arial"/>
              <a:defRPr>
                <a:uFillTx/>
              </a:defRPr>
            </a:pPr>
            <a:endParaRPr b="1" sz="2400">
              <a:uFill>
                <a:solidFill/>
              </a:uFill>
            </a:endParaRPr>
          </a:p>
          <a:p>
            <a:pPr lvl="0" defTabSz="548640">
              <a:lnSpc>
                <a:spcPct val="90000"/>
              </a:lnSpc>
              <a:spcBef>
                <a:spcPts val="300"/>
              </a:spcBef>
              <a:buFont typeface="Arial"/>
              <a:defRPr>
                <a:uFillTx/>
              </a:defRPr>
            </a:pPr>
            <a:endParaRPr b="1" sz="2400">
              <a:uFill>
                <a:solidFill/>
              </a:uFill>
            </a:endParaRPr>
          </a:p>
          <a:p>
            <a:pPr lvl="0" defTabSz="548640">
              <a:lnSpc>
                <a:spcPct val="90000"/>
              </a:lnSpc>
              <a:spcBef>
                <a:spcPts val="300"/>
              </a:spcBef>
              <a:buFont typeface="Arial"/>
              <a:defRPr>
                <a:uFillTx/>
              </a:defRPr>
            </a:pPr>
            <a:endParaRPr b="1" sz="2400">
              <a:uFill>
                <a:solidFill/>
              </a:uFill>
            </a:endParaRPr>
          </a:p>
          <a:p>
            <a:pPr lvl="0" defTabSz="548640">
              <a:lnSpc>
                <a:spcPct val="90000"/>
              </a:lnSpc>
              <a:spcBef>
                <a:spcPts val="300"/>
              </a:spcBef>
              <a:buFont typeface="Arial"/>
              <a:defRPr>
                <a:uFillTx/>
              </a:defRPr>
            </a:pPr>
            <a:endParaRPr b="1" sz="480">
              <a:uFill>
                <a:solidFill/>
              </a:uFill>
            </a:endParaRPr>
          </a:p>
          <a:p>
            <a:pPr lvl="0" defTabSz="548640">
              <a:lnSpc>
                <a:spcPct val="90000"/>
              </a:lnSpc>
              <a:spcBef>
                <a:spcPts val="300"/>
              </a:spcBef>
              <a:buFont typeface="Arial"/>
              <a:defRPr>
                <a:uFillTx/>
              </a:defRPr>
            </a:pPr>
            <a:endParaRPr b="1" sz="2400">
              <a:uFill>
                <a:solidFill/>
              </a:uFill>
            </a:endParaRPr>
          </a:p>
          <a:p>
            <a:pPr lvl="0" defTabSz="548640">
              <a:lnSpc>
                <a:spcPct val="90000"/>
              </a:lnSpc>
              <a:spcBef>
                <a:spcPts val="300"/>
              </a:spcBef>
              <a:buFont typeface="Arial"/>
              <a:defRPr>
                <a:uFillTx/>
              </a:defRPr>
            </a:pPr>
            <a:r>
              <a:rPr b="1" sz="2400">
                <a:solidFill>
                  <a:srgbClr val="3F6797"/>
                </a:solidFill>
                <a:uFill>
                  <a:solidFill/>
                </a:uFill>
              </a:rPr>
              <a:t>1965</a:t>
            </a:r>
            <a:r>
              <a:rPr b="1" sz="2400">
                <a:uFill>
                  <a:solidFill/>
                </a:uFill>
              </a:rPr>
              <a:t>: </a:t>
            </a:r>
            <a:r>
              <a:rPr sz="2400">
                <a:uFill>
                  <a:solidFill/>
                </a:uFill>
              </a:rPr>
              <a:t>première observation d’anti-noyau : anti-deuteron au CERN et </a:t>
            </a:r>
            <a:endParaRPr sz="2400">
              <a:uFill>
                <a:solidFill/>
              </a:uFill>
            </a:endParaRPr>
          </a:p>
          <a:p>
            <a:pPr lvl="0" defTabSz="548640">
              <a:lnSpc>
                <a:spcPct val="90000"/>
              </a:lnSpc>
              <a:spcBef>
                <a:spcPts val="300"/>
              </a:spcBef>
              <a:buFont typeface="Arial"/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           Brookhaven</a:t>
            </a:r>
            <a:endParaRPr sz="2400">
              <a:uFill>
                <a:solidFill/>
              </a:uFill>
            </a:endParaRPr>
          </a:p>
          <a:p>
            <a:pPr lvl="0" defTabSz="548640">
              <a:lnSpc>
                <a:spcPct val="90000"/>
              </a:lnSpc>
              <a:spcBef>
                <a:spcPts val="300"/>
              </a:spcBef>
              <a:buFont typeface="Arial"/>
              <a:defRPr>
                <a:uFillTx/>
              </a:defRPr>
            </a:pPr>
            <a:r>
              <a:rPr b="1" sz="2400">
                <a:solidFill>
                  <a:srgbClr val="3F6797"/>
                </a:solidFill>
                <a:uFill>
                  <a:solidFill/>
                </a:uFill>
              </a:rPr>
              <a:t>1995</a:t>
            </a:r>
            <a:r>
              <a:rPr b="1" sz="2400">
                <a:uFill>
                  <a:solidFill/>
                </a:uFill>
              </a:rPr>
              <a:t>: </a:t>
            </a:r>
            <a:r>
              <a:rPr sz="2400">
                <a:uFill>
                  <a:solidFill/>
                </a:uFill>
              </a:rPr>
              <a:t>premier atome d’anti-hydrogène produit au CERN</a:t>
            </a:r>
            <a:endParaRPr sz="2400">
              <a:uFill>
                <a:solidFill/>
              </a:uFill>
            </a:endParaRPr>
          </a:p>
        </p:txBody>
      </p:sp>
      <p:pic>
        <p:nvPicPr>
          <p:cNvPr id="337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0600" y="3431373"/>
            <a:ext cx="4622800" cy="1930401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Shape 338"/>
          <p:cNvSpPr/>
          <p:nvPr/>
        </p:nvSpPr>
        <p:spPr>
          <a:xfrm>
            <a:off x="457200" y="274638"/>
            <a:ext cx="8229600" cy="725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>
              <a:defRPr b="1" sz="3900">
                <a:solidFill>
                  <a:srgbClr val="9A403E"/>
                </a:solidFill>
                <a:uFill>
                  <a:solidFill>
                    <a:srgbClr val="0070C0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900">
                <a:solidFill>
                  <a:srgbClr val="9A403E"/>
                </a:solidFill>
                <a:uFill>
                  <a:solidFill>
                    <a:srgbClr val="0070C0"/>
                  </a:solidFill>
                </a:uFill>
              </a:rPr>
              <a:t>Histoire de l’anti-matière</a:t>
            </a:r>
          </a:p>
        </p:txBody>
      </p:sp>
      <p:sp>
        <p:nvSpPr>
          <p:cNvPr id="339" name="Shape 339"/>
          <p:cNvSpPr/>
          <p:nvPr>
            <p:ph type="sldNum" sz="quarter" idx="2"/>
          </p:nvPr>
        </p:nvSpPr>
        <p:spPr>
          <a:xfrm>
            <a:off x="6845300" y="6461442"/>
            <a:ext cx="2133600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 sz="1600">
                <a:uFill>
                  <a:solidFill>
                    <a:srgbClr val="888888"/>
                  </a:solidFill>
                </a:uFill>
              </a:rPr>
            </a:fld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b="1" i="1" sz="440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Les questions</a:t>
            </a:r>
            <a:r>
              <a:rPr sz="4400">
                <a:uFill>
                  <a:solidFill/>
                </a:uFill>
              </a:rPr>
              <a:t>	</a:t>
            </a:r>
          </a:p>
        </p:txBody>
      </p:sp>
      <p:sp>
        <p:nvSpPr>
          <p:cNvPr id="81" name="Shape 81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 marL="514350" indent="-514350">
              <a:buSzTx/>
              <a:buNone/>
              <a:defRPr sz="1800">
                <a:uFillTx/>
              </a:defRPr>
            </a:pPr>
            <a:endParaRPr b="1" sz="3200">
              <a:solidFill>
                <a:srgbClr val="002060"/>
              </a:solidFill>
              <a:uFill>
                <a:solidFill>
                  <a:srgbClr val="002060"/>
                </a:solidFill>
              </a:uFill>
            </a:endParaRPr>
          </a:p>
          <a:p>
            <a:pPr lvl="0" marL="514350" indent="-514350">
              <a:buClr>
                <a:srgbClr val="002060"/>
              </a:buClr>
              <a:buFontTx/>
              <a:buAutoNum type="arabicPeriod" startAt="1"/>
              <a:defRPr sz="1800">
                <a:uFillTx/>
              </a:defRPr>
            </a:pPr>
            <a:r>
              <a:rPr b="1" sz="320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Combien et quelles </a:t>
            </a:r>
            <a:r>
              <a:rPr sz="3200">
                <a:uFill>
                  <a:solidFill/>
                </a:uFill>
              </a:rPr>
              <a:t>sont-elles ?</a:t>
            </a:r>
            <a:endParaRPr sz="3200">
              <a:uFill>
                <a:solidFill/>
              </a:uFill>
            </a:endParaRPr>
          </a:p>
          <a:p>
            <a:pPr lvl="0" marL="514350" indent="-514350">
              <a:buClr>
                <a:srgbClr val="00B050"/>
              </a:buClr>
              <a:buFontTx/>
              <a:buAutoNum type="arabicPeriod" startAt="2"/>
              <a:defRPr sz="1800">
                <a:uFillTx/>
              </a:defRPr>
            </a:pPr>
            <a:endParaRPr b="1" sz="3200">
              <a:solidFill>
                <a:srgbClr val="00B050"/>
              </a:solidFill>
              <a:uFill>
                <a:solidFill>
                  <a:srgbClr val="00B050"/>
                </a:solidFill>
              </a:uFill>
            </a:endParaRPr>
          </a:p>
          <a:p>
            <a:pPr lvl="0" marL="514350" indent="-514350">
              <a:buClr>
                <a:srgbClr val="00B050"/>
              </a:buClr>
              <a:buFontTx/>
              <a:buAutoNum type="arabicPeriod" startAt="2"/>
              <a:defRPr sz="1800">
                <a:uFillTx/>
              </a:defRPr>
            </a:pPr>
            <a:r>
              <a:rPr b="1" sz="320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</a:rPr>
              <a:t>Comment interagissent-elles </a:t>
            </a:r>
            <a:r>
              <a:rPr sz="3200">
                <a:uFill>
                  <a:solidFill/>
                </a:uFill>
              </a:rPr>
              <a:t>entre elles ?</a:t>
            </a:r>
            <a:endParaRPr sz="3200">
              <a:uFill>
                <a:solidFill/>
              </a:uFill>
            </a:endParaRPr>
          </a:p>
          <a:p>
            <a:pPr lvl="0" marL="514350" indent="-514350">
              <a:buFontTx/>
              <a:buAutoNum type="arabicPeriod" startAt="3"/>
              <a:defRPr sz="1800">
                <a:uFillTx/>
              </a:defRPr>
            </a:pPr>
            <a:endParaRPr sz="3200">
              <a:uFill>
                <a:solidFill/>
              </a:uFill>
            </a:endParaRPr>
          </a:p>
          <a:p>
            <a:pPr lvl="0" marL="514350" indent="-514350">
              <a:buFontTx/>
              <a:buAutoNum type="arabicPeriod" startAt="3"/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D’ou vient leur </a:t>
            </a:r>
            <a:r>
              <a:rPr b="1" sz="32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masse </a:t>
            </a:r>
            <a:r>
              <a:rPr sz="3200">
                <a:uFill>
                  <a:solidFill/>
                </a:uFill>
              </a:rPr>
              <a:t>?</a:t>
            </a:r>
          </a:p>
        </p:txBody>
      </p:sp>
      <p:sp>
        <p:nvSpPr>
          <p:cNvPr id="82" name="Shape 82"/>
          <p:cNvSpPr/>
          <p:nvPr>
            <p:ph type="sldNum" sz="quarter" idx="2"/>
          </p:nvPr>
        </p:nvSpPr>
        <p:spPr>
          <a:xfrm>
            <a:off x="6845300" y="6461442"/>
            <a:ext cx="2133600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 sz="1600">
                <a:uFill>
                  <a:solidFill>
                    <a:srgbClr val="888888"/>
                  </a:solidFill>
                </a:uFill>
              </a:rPr>
            </a:fld>
          </a:p>
        </p:txBody>
      </p:sp>
    </p:spTree>
  </p:cSld>
  <p:clrMapOvr>
    <a:masterClrMapping/>
  </p:clrMapOvr>
  <p:transition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/>
          <p:nvPr/>
        </p:nvSpPr>
        <p:spPr>
          <a:xfrm>
            <a:off x="431800" y="1227964"/>
            <a:ext cx="6667848" cy="5357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lvl="0" defTabSz="813816">
              <a:lnSpc>
                <a:spcPct val="90000"/>
              </a:lnSpc>
              <a:spcBef>
                <a:spcPts val="500"/>
              </a:spcBef>
              <a:buFont typeface="Arial"/>
              <a:defRPr>
                <a:uFillTx/>
              </a:defRPr>
            </a:pPr>
            <a:r>
              <a:rPr b="1" sz="2759">
                <a:solidFill>
                  <a:srgbClr val="3F6797"/>
                </a:solidFill>
                <a:uFill>
                  <a:solidFill/>
                </a:uFill>
              </a:rPr>
              <a:t>Deux sources naturelles :</a:t>
            </a:r>
            <a:endParaRPr b="1" sz="2759">
              <a:solidFill>
                <a:srgbClr val="3F6797"/>
              </a:solidFill>
              <a:uFill>
                <a:solidFill/>
              </a:uFill>
            </a:endParaRPr>
          </a:p>
          <a:p>
            <a:pPr lvl="0" marL="449428" indent="-336398" defTabSz="813816">
              <a:lnSpc>
                <a:spcPct val="90000"/>
              </a:lnSpc>
              <a:spcBef>
                <a:spcPts val="500"/>
              </a:spcBef>
              <a:buSzPct val="100000"/>
              <a:buFont typeface="Wingdings"/>
              <a:buChar char="➢"/>
              <a:defRPr>
                <a:uFillTx/>
              </a:defRPr>
            </a:pPr>
            <a:r>
              <a:rPr sz="2225">
                <a:uFill>
                  <a:solidFill/>
                </a:uFill>
              </a:rPr>
              <a:t>rayons cosmiques</a:t>
            </a:r>
            <a:endParaRPr sz="2225">
              <a:uFill>
                <a:solidFill/>
              </a:uFill>
            </a:endParaRPr>
          </a:p>
          <a:p>
            <a:pPr lvl="0" marL="449428" indent="-336398" defTabSz="813816">
              <a:lnSpc>
                <a:spcPct val="90000"/>
              </a:lnSpc>
              <a:spcBef>
                <a:spcPts val="500"/>
              </a:spcBef>
              <a:buSzPct val="100000"/>
              <a:buFont typeface="Wingdings"/>
              <a:buChar char="➢"/>
              <a:defRPr>
                <a:uFillTx/>
              </a:defRPr>
            </a:pPr>
            <a:r>
              <a:rPr sz="2225">
                <a:uFill>
                  <a:solidFill/>
                </a:uFill>
              </a:rPr>
              <a:t>radioactivité</a:t>
            </a:r>
            <a:endParaRPr sz="2225">
              <a:uFill>
                <a:solidFill/>
              </a:uFill>
            </a:endParaRPr>
          </a:p>
          <a:p>
            <a:pPr lvl="0" defTabSz="406908">
              <a:spcBef>
                <a:spcPts val="1000"/>
              </a:spcBef>
              <a:defRPr>
                <a:uFillTx/>
              </a:defRPr>
            </a:pPr>
            <a:r>
              <a:rPr sz="2314">
                <a:solidFill>
                  <a:srgbClr val="FF6634"/>
                </a:solidFill>
              </a:rPr>
              <a:t>pas de source massive dans l'Univers !</a:t>
            </a:r>
            <a:endParaRPr sz="801"/>
          </a:p>
          <a:p>
            <a:pPr lvl="0" defTabSz="406908">
              <a:spcBef>
                <a:spcPts val="1000"/>
              </a:spcBef>
              <a:buFont typeface="Arial"/>
              <a:defRPr>
                <a:uFillTx/>
              </a:defRPr>
            </a:pPr>
            <a:endParaRPr sz="1691">
              <a:solidFill>
                <a:srgbClr val="FF6634"/>
              </a:solidFill>
              <a:latin typeface="Times"/>
              <a:ea typeface="Times"/>
              <a:cs typeface="Times"/>
              <a:sym typeface="Times"/>
            </a:endParaRPr>
          </a:p>
          <a:p>
            <a:pPr lvl="0" defTabSz="813816">
              <a:lnSpc>
                <a:spcPct val="90000"/>
              </a:lnSpc>
              <a:spcBef>
                <a:spcPts val="500"/>
              </a:spcBef>
              <a:buFont typeface="Arial"/>
              <a:defRPr>
                <a:uFillTx/>
              </a:defRPr>
            </a:pPr>
            <a:r>
              <a:rPr b="1" sz="2759">
                <a:solidFill>
                  <a:srgbClr val="3F6797"/>
                </a:solidFill>
                <a:uFill>
                  <a:solidFill/>
                </a:uFill>
              </a:rPr>
              <a:t>Sources artificielles :</a:t>
            </a:r>
            <a:endParaRPr b="1" sz="2759">
              <a:solidFill>
                <a:srgbClr val="3F6797"/>
              </a:solidFill>
              <a:uFill>
                <a:solidFill/>
              </a:uFill>
            </a:endParaRPr>
          </a:p>
          <a:p>
            <a:pPr lvl="0" marL="449428" indent="-336398" defTabSz="813816">
              <a:lnSpc>
                <a:spcPct val="90000"/>
              </a:lnSpc>
              <a:spcBef>
                <a:spcPts val="500"/>
              </a:spcBef>
              <a:buSzPct val="100000"/>
              <a:buFont typeface="Wingdings"/>
              <a:buChar char="➢"/>
              <a:defRPr>
                <a:uFillTx/>
              </a:defRPr>
            </a:pPr>
            <a:r>
              <a:rPr sz="2225">
                <a:uFill>
                  <a:solidFill/>
                </a:uFill>
              </a:rPr>
              <a:t>accélérateurs de particules</a:t>
            </a:r>
            <a:endParaRPr sz="2225">
              <a:uFill>
                <a:solidFill/>
              </a:uFill>
            </a:endParaRPr>
          </a:p>
          <a:p>
            <a:pPr lvl="0" marL="449428" indent="-336398" defTabSz="813816">
              <a:lnSpc>
                <a:spcPct val="90000"/>
              </a:lnSpc>
              <a:spcBef>
                <a:spcPts val="500"/>
              </a:spcBef>
              <a:buSzPct val="100000"/>
              <a:buFont typeface="Wingdings"/>
              <a:buChar char="➢"/>
              <a:defRPr>
                <a:uFillTx/>
              </a:defRPr>
            </a:pPr>
            <a:r>
              <a:rPr sz="2225">
                <a:uFill>
                  <a:solidFill/>
                </a:uFill>
              </a:rPr>
              <a:t>TEP : Tomographie par Émission de Positrons</a:t>
            </a:r>
            <a:endParaRPr sz="2225">
              <a:uFill>
                <a:solidFill/>
              </a:uFill>
            </a:endParaRPr>
          </a:p>
          <a:p>
            <a:pPr lvl="0" defTabSz="406908">
              <a:spcBef>
                <a:spcPts val="1000"/>
              </a:spcBef>
              <a:defRPr>
                <a:uFillTx/>
              </a:defRPr>
            </a:pPr>
            <a:r>
              <a:rPr sz="2314">
                <a:solidFill>
                  <a:srgbClr val="FF6634"/>
                </a:solidFill>
              </a:rPr>
              <a:t>utilisé « tous les jours » à l’hôpital  !</a:t>
            </a:r>
            <a:endParaRPr sz="2314">
              <a:solidFill>
                <a:srgbClr val="FF6634"/>
              </a:solidFill>
            </a:endParaRPr>
          </a:p>
          <a:p>
            <a:pPr lvl="0" defTabSz="406908">
              <a:spcBef>
                <a:spcPts val="1000"/>
              </a:spcBef>
              <a:defRPr>
                <a:uFillTx/>
              </a:defRPr>
            </a:pPr>
            <a:endParaRPr sz="1691">
              <a:solidFill>
                <a:srgbClr val="FF6634"/>
              </a:solidFill>
            </a:endParaRPr>
          </a:p>
          <a:p>
            <a:pPr lvl="0" defTabSz="813816">
              <a:lnSpc>
                <a:spcPct val="90000"/>
              </a:lnSpc>
              <a:spcBef>
                <a:spcPts val="500"/>
              </a:spcBef>
              <a:buFont typeface="Arial"/>
              <a:defRPr>
                <a:uFillTx/>
              </a:defRPr>
            </a:pPr>
            <a:r>
              <a:rPr b="1" sz="2759">
                <a:solidFill>
                  <a:srgbClr val="3F6797"/>
                </a:solidFill>
                <a:uFill>
                  <a:solidFill/>
                </a:uFill>
              </a:rPr>
              <a:t>Difficile à :</a:t>
            </a:r>
            <a:endParaRPr b="1" sz="2759">
              <a:solidFill>
                <a:srgbClr val="3F6797"/>
              </a:solidFill>
              <a:uFill>
                <a:solidFill/>
              </a:uFill>
            </a:endParaRPr>
          </a:p>
          <a:p>
            <a:pPr lvl="0" marL="449428" indent="-336398" defTabSz="813816">
              <a:lnSpc>
                <a:spcPct val="90000"/>
              </a:lnSpc>
              <a:spcBef>
                <a:spcPts val="500"/>
              </a:spcBef>
              <a:buSzPct val="100000"/>
              <a:buFont typeface="Wingdings"/>
              <a:buChar char="➢"/>
              <a:defRPr>
                <a:uFillTx/>
              </a:defRPr>
            </a:pPr>
            <a:r>
              <a:rPr sz="2225">
                <a:uFill>
                  <a:solidFill/>
                </a:uFill>
              </a:rPr>
              <a:t>produire</a:t>
            </a:r>
            <a:endParaRPr sz="2225">
              <a:uFill>
                <a:solidFill/>
              </a:uFill>
            </a:endParaRPr>
          </a:p>
          <a:p>
            <a:pPr lvl="0" marL="449428" indent="-336398" defTabSz="813816">
              <a:lnSpc>
                <a:spcPct val="90000"/>
              </a:lnSpc>
              <a:spcBef>
                <a:spcPts val="500"/>
              </a:spcBef>
              <a:buSzPct val="100000"/>
              <a:buFont typeface="Wingdings"/>
              <a:buChar char="➢"/>
              <a:defRPr>
                <a:uFillTx/>
              </a:defRPr>
            </a:pPr>
            <a:r>
              <a:rPr sz="2225">
                <a:uFill>
                  <a:solidFill/>
                </a:uFill>
              </a:rPr>
              <a:t>stocker</a:t>
            </a:r>
          </a:p>
        </p:txBody>
      </p:sp>
      <p:sp>
        <p:nvSpPr>
          <p:cNvPr id="342" name="Shape 342"/>
          <p:cNvSpPr/>
          <p:nvPr/>
        </p:nvSpPr>
        <p:spPr>
          <a:xfrm>
            <a:off x="457200" y="274638"/>
            <a:ext cx="8229600" cy="725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>
              <a:defRPr b="1" sz="3900">
                <a:solidFill>
                  <a:srgbClr val="9A403E"/>
                </a:solidFill>
                <a:uFill>
                  <a:solidFill>
                    <a:srgbClr val="0070C0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900">
                <a:solidFill>
                  <a:srgbClr val="9A403E"/>
                </a:solidFill>
                <a:uFill>
                  <a:solidFill>
                    <a:srgbClr val="0070C0"/>
                  </a:solidFill>
                </a:uFill>
              </a:rPr>
              <a:t>L’anti-matière autour de nous</a:t>
            </a:r>
          </a:p>
        </p:txBody>
      </p:sp>
      <p:pic>
        <p:nvPicPr>
          <p:cNvPr id="343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84244" y="3542059"/>
            <a:ext cx="2592534" cy="173806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4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01677" y="1309226"/>
            <a:ext cx="2557668" cy="1923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11916" y="5262016"/>
            <a:ext cx="2510568" cy="1418184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Shape 346"/>
          <p:cNvSpPr/>
          <p:nvPr/>
        </p:nvSpPr>
        <p:spPr>
          <a:xfrm>
            <a:off x="5558911" y="6215379"/>
            <a:ext cx="3270869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1200"/>
              </a:spcBef>
              <a:defRPr sz="2600">
                <a:solidFill>
                  <a:srgbClr val="FF6634"/>
                </a:solidFill>
                <a:uFillTx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6634"/>
                </a:solidFill>
              </a:rPr>
              <a:t>Pas pour tout de suite…</a:t>
            </a:r>
          </a:p>
        </p:txBody>
      </p:sp>
      <p:sp>
        <p:nvSpPr>
          <p:cNvPr id="347" name="Shape 347"/>
          <p:cNvSpPr/>
          <p:nvPr>
            <p:ph type="sldNum" sz="quarter" idx="2"/>
          </p:nvPr>
        </p:nvSpPr>
        <p:spPr>
          <a:xfrm>
            <a:off x="6845300" y="6461442"/>
            <a:ext cx="2133600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 sz="1600">
                <a:uFill>
                  <a:solidFill>
                    <a:srgbClr val="888888"/>
                  </a:solidFill>
                </a:uFill>
              </a:rPr>
            </a:fld>
          </a:p>
        </p:txBody>
      </p:sp>
    </p:spTree>
  </p:cSld>
  <p:clrMapOvr>
    <a:masterClrMapping/>
  </p:clrMapOvr>
  <p:transition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/>
        </p:nvSpPr>
        <p:spPr>
          <a:xfrm>
            <a:off x="406400" y="1443864"/>
            <a:ext cx="8520907" cy="5357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600"/>
              </a:spcBef>
              <a:buFont typeface="Arial"/>
              <a:defRPr>
                <a:uFillTx/>
              </a:defRPr>
            </a:pPr>
            <a:r>
              <a:rPr sz="3100">
                <a:uFill>
                  <a:solidFill/>
                </a:uFill>
              </a:rPr>
              <a:t>Au début de l'Univers : </a:t>
            </a:r>
            <a:endParaRPr sz="3100">
              <a:uFill>
                <a:solidFill/>
              </a:uFill>
            </a:endParaRPr>
          </a:p>
          <a:p>
            <a:pPr lvl="0">
              <a:lnSpc>
                <a:spcPct val="90000"/>
              </a:lnSpc>
              <a:spcBef>
                <a:spcPts val="600"/>
              </a:spcBef>
              <a:buFont typeface="Arial"/>
              <a:defRPr>
                <a:uFillTx/>
              </a:defRPr>
            </a:pPr>
            <a:r>
              <a:rPr b="1" sz="3100">
                <a:uFill>
                  <a:solidFill/>
                </a:uFill>
              </a:rPr>
              <a:t>	autant de matière que d’anti-matière…</a:t>
            </a:r>
            <a:endParaRPr b="1" sz="3100">
              <a:uFill>
                <a:solidFill/>
              </a:uFill>
            </a:endParaRPr>
          </a:p>
          <a:p>
            <a:pPr lvl="0">
              <a:lnSpc>
                <a:spcPct val="90000"/>
              </a:lnSpc>
              <a:spcBef>
                <a:spcPts val="600"/>
              </a:spcBef>
              <a:buFont typeface="Arial"/>
              <a:defRPr>
                <a:uFillTx/>
              </a:defRPr>
            </a:pPr>
            <a:endParaRPr b="1" sz="3100">
              <a:uFill>
                <a:solidFill/>
              </a:uFill>
            </a:endParaRPr>
          </a:p>
          <a:p>
            <a:pPr lvl="0" defTabSz="457200">
              <a:spcBef>
                <a:spcPts val="1200"/>
              </a:spcBef>
              <a:defRPr>
                <a:uFillTx/>
              </a:defRPr>
            </a:pPr>
            <a:r>
              <a:rPr b="1" sz="2900">
                <a:solidFill>
                  <a:srgbClr val="FF6634"/>
                </a:solidFill>
              </a:rPr>
              <a:t>Pourquoi l'antimatière a-t-elle disparu ?</a:t>
            </a:r>
            <a:endParaRPr b="1" sz="2900">
              <a:solidFill>
                <a:srgbClr val="3F6797"/>
              </a:solidFill>
            </a:endParaRPr>
          </a:p>
          <a:p>
            <a:pPr lvl="0" marL="504976" indent="-377976">
              <a:lnSpc>
                <a:spcPct val="90000"/>
              </a:lnSpc>
              <a:spcBef>
                <a:spcPts val="600"/>
              </a:spcBef>
              <a:buSzPct val="100000"/>
              <a:buFont typeface="Wingdings"/>
              <a:buChar char="➢"/>
              <a:defRPr>
                <a:uFillTx/>
              </a:defRPr>
            </a:pPr>
            <a:r>
              <a:rPr sz="2500">
                <a:uFill>
                  <a:solidFill/>
                </a:uFill>
              </a:rPr>
              <a:t>est-elle l'exact opposée de la matière ?</a:t>
            </a:r>
            <a:endParaRPr sz="2500">
              <a:uFill>
                <a:solidFill/>
              </a:uFill>
            </a:endParaRPr>
          </a:p>
          <a:p>
            <a:pPr lvl="0" marL="63500" indent="-63500">
              <a:lnSpc>
                <a:spcPct val="90000"/>
              </a:lnSpc>
              <a:spcBef>
                <a:spcPts val="600"/>
              </a:spcBef>
              <a:defRPr>
                <a:uFillTx/>
              </a:defRPr>
            </a:pPr>
            <a:endParaRPr sz="2500">
              <a:uFill>
                <a:solidFill/>
              </a:uFill>
            </a:endParaRPr>
          </a:p>
        </p:txBody>
      </p:sp>
      <p:sp>
        <p:nvSpPr>
          <p:cNvPr id="350" name="Shape 350"/>
          <p:cNvSpPr/>
          <p:nvPr/>
        </p:nvSpPr>
        <p:spPr>
          <a:xfrm>
            <a:off x="457200" y="274638"/>
            <a:ext cx="8229600" cy="725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b="1" sz="3900">
                <a:solidFill>
                  <a:srgbClr val="9A403E"/>
                </a:solidFill>
                <a:uFill>
                  <a:solidFill>
                    <a:srgbClr val="0070C0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900">
                <a:solidFill>
                  <a:srgbClr val="9A403E"/>
                </a:solidFill>
                <a:uFill>
                  <a:solidFill>
                    <a:srgbClr val="0070C0"/>
                  </a:solidFill>
                </a:uFill>
              </a:rPr>
              <a:t>L'absence d'antimatière</a:t>
            </a:r>
          </a:p>
        </p:txBody>
      </p:sp>
      <p:sp>
        <p:nvSpPr>
          <p:cNvPr id="351" name="Shape 351"/>
          <p:cNvSpPr/>
          <p:nvPr>
            <p:ph type="sldNum" sz="quarter" idx="2"/>
          </p:nvPr>
        </p:nvSpPr>
        <p:spPr>
          <a:xfrm>
            <a:off x="6845300" y="6493192"/>
            <a:ext cx="2133600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</a:fld>
          </a:p>
        </p:txBody>
      </p:sp>
    </p:spTree>
  </p:cSld>
  <p:clrMapOvr>
    <a:masterClrMapping/>
  </p:clrMapOvr>
  <p:transition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/>
          <p:nvPr>
            <p:ph type="title"/>
          </p:nvPr>
        </p:nvSpPr>
        <p:spPr>
          <a:xfrm>
            <a:off x="457200" y="274638"/>
            <a:ext cx="8229600" cy="725471"/>
          </a:xfrm>
          <a:prstGeom prst="rect">
            <a:avLst/>
          </a:prstGeom>
        </p:spPr>
        <p:txBody>
          <a:bodyPr/>
          <a:lstStyle>
            <a:lvl1pPr>
              <a:defRPr b="1" sz="390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90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Les nouvelles questions</a:t>
            </a:r>
          </a:p>
        </p:txBody>
      </p:sp>
      <p:sp>
        <p:nvSpPr>
          <p:cNvPr id="354" name="Shape 354"/>
          <p:cNvSpPr/>
          <p:nvPr>
            <p:ph type="body" idx="1"/>
          </p:nvPr>
        </p:nvSpPr>
        <p:spPr>
          <a:xfrm>
            <a:off x="457200" y="1214422"/>
            <a:ext cx="8229600" cy="4911741"/>
          </a:xfrm>
          <a:prstGeom prst="rect">
            <a:avLst/>
          </a:prstGeom>
        </p:spPr>
        <p:txBody>
          <a:bodyPr/>
          <a:lstStyle/>
          <a:p>
            <a:pPr lvl="0" marL="498919" indent="-498919" defTabSz="886968">
              <a:lnSpc>
                <a:spcPct val="80000"/>
              </a:lnSpc>
              <a:spcBef>
                <a:spcPts val="600"/>
              </a:spcBef>
              <a:buSzTx/>
              <a:buNone/>
              <a:defRPr sz="1800">
                <a:uFillTx/>
              </a:defRPr>
            </a:pPr>
            <a:r>
              <a:rPr sz="2813">
                <a:uFill>
                  <a:solidFill/>
                </a:uFill>
              </a:rPr>
              <a:t>1. </a:t>
            </a:r>
            <a:r>
              <a:rPr b="1" sz="2813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Pourquoi uniquement 3 familles ?</a:t>
            </a:r>
            <a:endParaRPr sz="2813">
              <a:uFill>
                <a:solidFill/>
              </a:uFill>
            </a:endParaRPr>
          </a:p>
          <a:p>
            <a:pPr lvl="0" marL="498919" indent="-498919" defTabSz="886968">
              <a:lnSpc>
                <a:spcPct val="80000"/>
              </a:lnSpc>
              <a:spcBef>
                <a:spcPts val="600"/>
              </a:spcBef>
              <a:buSzTx/>
              <a:buNone/>
              <a:defRPr sz="1800">
                <a:uFillTx/>
              </a:defRPr>
            </a:pPr>
            <a:endParaRPr sz="2813">
              <a:uFill>
                <a:solidFill/>
              </a:uFill>
            </a:endParaRPr>
          </a:p>
          <a:p>
            <a:pPr lvl="0" marL="332613" indent="-332613" defTabSz="886968">
              <a:lnSpc>
                <a:spcPct val="80000"/>
              </a:lnSpc>
              <a:spcBef>
                <a:spcPts val="600"/>
              </a:spcBef>
              <a:buSzTx/>
              <a:buNone/>
              <a:defRPr sz="1800">
                <a:uFillTx/>
              </a:defRPr>
            </a:pPr>
            <a:r>
              <a:rPr sz="2813">
                <a:uFill>
                  <a:solidFill/>
                </a:uFill>
              </a:rPr>
              <a:t>2. </a:t>
            </a:r>
            <a:r>
              <a:rPr b="1" sz="2813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</a:rPr>
              <a:t>Pourquoi des masses si différentes </a:t>
            </a:r>
            <a:r>
              <a:rPr sz="2813">
                <a:uFill>
                  <a:solidFill/>
                </a:uFill>
              </a:rPr>
              <a:t>(</a:t>
            </a:r>
            <a:r>
              <a:rPr i="1" sz="2813">
                <a:uFill>
                  <a:solidFill/>
                </a:uFill>
              </a:rPr>
              <a:t>i.e.</a:t>
            </a:r>
            <a:r>
              <a:rPr sz="2813">
                <a:uFill>
                  <a:solidFill/>
                </a:uFill>
              </a:rPr>
              <a:t> pourquoi des interactions si différentes avec le champ de Higgs) ?</a:t>
            </a:r>
            <a:endParaRPr sz="2813">
              <a:uFill>
                <a:solidFill/>
              </a:uFill>
            </a:endParaRPr>
          </a:p>
          <a:p>
            <a:pPr lvl="0" marL="332613" indent="-332613" defTabSz="886968">
              <a:lnSpc>
                <a:spcPct val="80000"/>
              </a:lnSpc>
              <a:spcBef>
                <a:spcPts val="600"/>
              </a:spcBef>
              <a:buSzTx/>
              <a:buNone/>
              <a:defRPr sz="1800">
                <a:uFillTx/>
              </a:defRPr>
            </a:pPr>
            <a:endParaRPr sz="2813">
              <a:uFill>
                <a:solidFill/>
              </a:uFill>
            </a:endParaRPr>
          </a:p>
          <a:p>
            <a:pPr lvl="0" marL="332613" indent="-332613" defTabSz="886968">
              <a:lnSpc>
                <a:spcPct val="80000"/>
              </a:lnSpc>
              <a:spcBef>
                <a:spcPts val="600"/>
              </a:spcBef>
              <a:buSzTx/>
              <a:buNone/>
              <a:defRPr sz="1800">
                <a:uFillTx/>
              </a:defRPr>
            </a:pPr>
            <a:r>
              <a:rPr sz="2813">
                <a:uFill>
                  <a:solidFill/>
                </a:uFill>
              </a:rPr>
              <a:t>3. </a:t>
            </a:r>
            <a:r>
              <a:rPr b="1" sz="2813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L’origine de l’asymétrie matière-antimatière  </a:t>
            </a:r>
            <a:r>
              <a:rPr b="1" sz="2522">
                <a:solidFill>
                  <a:srgbClr val="3C8A9E"/>
                </a:solidFill>
                <a:uFill>
                  <a:solidFill>
                    <a:srgbClr val="002060"/>
                  </a:solidFill>
                </a:uFill>
              </a:rPr>
              <a:t>(éléments de discussion plus tard dans la matinée)</a:t>
            </a:r>
            <a:endParaRPr b="1" sz="2813">
              <a:solidFill>
                <a:srgbClr val="002060"/>
              </a:solidFill>
              <a:uFill>
                <a:solidFill>
                  <a:srgbClr val="002060"/>
                </a:solidFill>
              </a:uFill>
            </a:endParaRPr>
          </a:p>
          <a:p>
            <a:pPr lvl="0" marL="332613" indent="-332613" defTabSz="886968">
              <a:lnSpc>
                <a:spcPct val="80000"/>
              </a:lnSpc>
              <a:spcBef>
                <a:spcPts val="600"/>
              </a:spcBef>
              <a:buSzTx/>
              <a:buNone/>
              <a:defRPr sz="1800">
                <a:uFillTx/>
              </a:defRPr>
            </a:pPr>
            <a:r>
              <a:rPr b="1" sz="2813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     </a:t>
            </a:r>
            <a:endParaRPr sz="2813">
              <a:uFill>
                <a:solidFill/>
              </a:uFill>
            </a:endParaRPr>
          </a:p>
          <a:p>
            <a:pPr lvl="0" marL="332613" indent="-332613" defTabSz="886968">
              <a:lnSpc>
                <a:spcPct val="80000"/>
              </a:lnSpc>
              <a:spcBef>
                <a:spcPts val="600"/>
              </a:spcBef>
              <a:buSzTx/>
              <a:buNone/>
              <a:defRPr sz="1800">
                <a:uFillTx/>
              </a:defRPr>
            </a:pPr>
            <a:r>
              <a:rPr sz="2813">
                <a:uFill>
                  <a:solidFill/>
                </a:uFill>
              </a:rPr>
              <a:t>4. Et </a:t>
            </a:r>
            <a:r>
              <a:rPr b="1" sz="2813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</a:rPr>
              <a:t>la gravité </a:t>
            </a:r>
            <a:r>
              <a:rPr sz="2813">
                <a:uFill>
                  <a:solidFill/>
                </a:uFill>
              </a:rPr>
              <a:t>?</a:t>
            </a:r>
            <a:endParaRPr sz="2813">
              <a:uFill>
                <a:solidFill/>
              </a:uFill>
            </a:endParaRPr>
          </a:p>
          <a:p>
            <a:pPr lvl="0" marL="332613" indent="-332613" defTabSz="886968">
              <a:lnSpc>
                <a:spcPct val="80000"/>
              </a:lnSpc>
              <a:spcBef>
                <a:spcPts val="600"/>
              </a:spcBef>
              <a:buSzTx/>
              <a:buNone/>
              <a:defRPr sz="1800">
                <a:uFillTx/>
              </a:defRPr>
            </a:pPr>
            <a:endParaRPr sz="2813">
              <a:uFill>
                <a:solidFill/>
              </a:uFill>
            </a:endParaRPr>
          </a:p>
          <a:p>
            <a:pPr lvl="0" marL="332613" indent="-332613" defTabSz="886968">
              <a:lnSpc>
                <a:spcPct val="80000"/>
              </a:lnSpc>
              <a:spcBef>
                <a:spcPts val="600"/>
              </a:spcBef>
              <a:buSzTx/>
              <a:buNone/>
              <a:defRPr sz="1800">
                <a:uFillTx/>
              </a:defRPr>
            </a:pPr>
            <a:r>
              <a:rPr sz="2813">
                <a:uFill>
                  <a:solidFill/>
                </a:uFill>
              </a:rPr>
              <a:t>5. </a:t>
            </a:r>
            <a:r>
              <a:rPr b="1" sz="2813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</a:rPr>
              <a:t>…</a:t>
            </a:r>
          </a:p>
        </p:txBody>
      </p:sp>
      <p:sp>
        <p:nvSpPr>
          <p:cNvPr id="355" name="Shape 355"/>
          <p:cNvSpPr/>
          <p:nvPr>
            <p:ph type="sldNum" sz="quarter" idx="2"/>
          </p:nvPr>
        </p:nvSpPr>
        <p:spPr>
          <a:xfrm>
            <a:off x="6845300" y="6461442"/>
            <a:ext cx="2133600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 sz="1600">
                <a:uFill>
                  <a:solidFill>
                    <a:srgbClr val="888888"/>
                  </a:solidFill>
                </a:uFill>
              </a:rPr>
            </a:fld>
          </a:p>
        </p:txBody>
      </p:sp>
    </p:spTree>
  </p:cSld>
  <p:clrMapOvr>
    <a:masterClrMapping/>
  </p:clrMapOvr>
  <p:transition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/>
          <p:nvPr>
            <p:ph type="body" idx="1"/>
          </p:nvPr>
        </p:nvSpPr>
        <p:spPr>
          <a:xfrm>
            <a:off x="457200" y="285728"/>
            <a:ext cx="8229600" cy="5840435"/>
          </a:xfrm>
          <a:prstGeom prst="rect">
            <a:avLst/>
          </a:prstGeom>
        </p:spPr>
        <p:txBody>
          <a:bodyPr/>
          <a:lstStyle/>
          <a:p>
            <a:pPr lvl="0" algn="ctr">
              <a:buSzTx/>
              <a:buNone/>
              <a:defRPr sz="1800">
                <a:uFillTx/>
              </a:defRPr>
            </a:pPr>
            <a:endParaRPr sz="3200">
              <a:uFill>
                <a:solidFill/>
              </a:uFill>
            </a:endParaRPr>
          </a:p>
          <a:p>
            <a:pPr lvl="0" algn="ctr">
              <a:buSzTx/>
              <a:buNone/>
              <a:defRPr sz="1800">
                <a:uFillTx/>
              </a:defRPr>
            </a:pPr>
            <a:endParaRPr sz="3200">
              <a:uFill>
                <a:solidFill/>
              </a:uFill>
            </a:endParaRPr>
          </a:p>
          <a:p>
            <a:pPr lvl="0" algn="ctr">
              <a:buSzTx/>
              <a:buNone/>
              <a:defRPr sz="1800">
                <a:uFillTx/>
              </a:defRPr>
            </a:pPr>
            <a:endParaRPr sz="3200">
              <a:uFill>
                <a:solidFill/>
              </a:uFill>
            </a:endParaRPr>
          </a:p>
          <a:p>
            <a:pPr lvl="0" algn="ctr">
              <a:spcBef>
                <a:spcPts val="1400"/>
              </a:spcBef>
              <a:buSzTx/>
              <a:buNone/>
              <a:defRPr sz="1800">
                <a:uFillTx/>
              </a:defRPr>
            </a:pPr>
            <a:r>
              <a:rPr b="1" sz="600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rPr>
              <a:t>Merci pour votre attention!</a:t>
            </a:r>
          </a:p>
        </p:txBody>
      </p:sp>
      <p:sp>
        <p:nvSpPr>
          <p:cNvPr id="358" name="Shape 358"/>
          <p:cNvSpPr/>
          <p:nvPr>
            <p:ph type="sldNum" sz="quarter" idx="2"/>
          </p:nvPr>
        </p:nvSpPr>
        <p:spPr>
          <a:xfrm>
            <a:off x="6845300" y="6461442"/>
            <a:ext cx="2133600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 sz="1600">
                <a:uFill>
                  <a:solidFill>
                    <a:srgbClr val="888888"/>
                  </a:solidFill>
                </a:uFill>
              </a:rPr>
            </a:fld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b="0" sz="1800">
                <a:uFillTx/>
              </a:defRPr>
            </a:pPr>
            <a:r>
              <a:rPr b="1" sz="4400">
                <a:uFill>
                  <a:solidFill/>
                </a:uFill>
              </a:rPr>
              <a:t>On va apprendre à les connaitre</a:t>
            </a:r>
          </a:p>
        </p:txBody>
      </p:sp>
      <p:pic>
        <p:nvPicPr>
          <p:cNvPr id="85" name="image5.png" descr="Particules_elementaire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8306" y="1600200"/>
            <a:ext cx="5607388" cy="4525963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Shape 86"/>
          <p:cNvSpPr/>
          <p:nvPr>
            <p:ph type="sldNum" sz="quarter" idx="2"/>
          </p:nvPr>
        </p:nvSpPr>
        <p:spPr>
          <a:xfrm>
            <a:off x="6845300" y="6461442"/>
            <a:ext cx="2133600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 sz="1600">
                <a:uFill>
                  <a:solidFill>
                    <a:srgbClr val="888888"/>
                  </a:solidFill>
                </a:uFill>
              </a:rPr>
            </a:fld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defTabSz="804672">
              <a:defRPr b="1" sz="3872"/>
            </a:lvl1pPr>
          </a:lstStyle>
          <a:p>
            <a:pPr lvl="0">
              <a:defRPr b="0" sz="1800">
                <a:uFillTx/>
              </a:defRPr>
            </a:pPr>
            <a:r>
              <a:rPr b="1" sz="3872">
                <a:uFill>
                  <a:solidFill/>
                </a:uFill>
              </a:rPr>
              <a:t>Au début on ne connaissait que l’atome</a:t>
            </a:r>
          </a:p>
        </p:txBody>
      </p:sp>
      <p:sp>
        <p:nvSpPr>
          <p:cNvPr id="89" name="Shape 89"/>
          <p:cNvSpPr/>
          <p:nvPr>
            <p:ph type="body" idx="1"/>
          </p:nvPr>
        </p:nvSpPr>
        <p:spPr>
          <a:xfrm>
            <a:off x="193228" y="1625600"/>
            <a:ext cx="8757544" cy="738182"/>
          </a:xfrm>
          <a:prstGeom prst="rect">
            <a:avLst/>
          </a:prstGeom>
        </p:spPr>
        <p:txBody>
          <a:bodyPr/>
          <a:lstStyle/>
          <a:p>
            <a:pPr lvl="0" marL="339470" indent="-339470" defTabSz="905255">
              <a:buSzTx/>
              <a:buNone/>
              <a:defRPr sz="1800">
                <a:uFillTx/>
              </a:defRPr>
            </a:pPr>
            <a:r>
              <a:rPr b="1" sz="3168" u="sng">
                <a:uFill>
                  <a:solidFill/>
                </a:uFill>
              </a:rPr>
              <a:t>Atome</a:t>
            </a:r>
            <a:r>
              <a:rPr b="1" sz="3168">
                <a:uFill>
                  <a:solidFill/>
                </a:uFill>
              </a:rPr>
              <a:t> :</a:t>
            </a:r>
            <a:r>
              <a:rPr sz="3168">
                <a:uFill>
                  <a:solidFill/>
                </a:uFill>
              </a:rPr>
              <a:t> άτομος [atomos], « qui ne peut être divisé »</a:t>
            </a:r>
          </a:p>
        </p:txBody>
      </p:sp>
      <p:pic>
        <p:nvPicPr>
          <p:cNvPr id="90" name="image6.png" descr="1750px-Tableau_périodique_des_éléments.svg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2976" y="2444652"/>
            <a:ext cx="6858048" cy="4271586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91"/>
          <p:cNvSpPr/>
          <p:nvPr>
            <p:ph type="sldNum" sz="quarter" idx="2"/>
          </p:nvPr>
        </p:nvSpPr>
        <p:spPr>
          <a:xfrm>
            <a:off x="6845300" y="6461442"/>
            <a:ext cx="2133600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 sz="1600">
                <a:uFill>
                  <a:solidFill>
                    <a:srgbClr val="888888"/>
                  </a:solidFill>
                </a:uFill>
              </a:rPr>
            </a:fld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 defTabSz="804672">
              <a:defRPr b="1" sz="3872"/>
            </a:lvl1pPr>
          </a:lstStyle>
          <a:p>
            <a:pPr lvl="0">
              <a:defRPr b="0" sz="1800">
                <a:uFillTx/>
              </a:defRPr>
            </a:pPr>
            <a:r>
              <a:rPr b="1" sz="3872">
                <a:uFill>
                  <a:solidFill/>
                </a:uFill>
              </a:rPr>
              <a:t>Au début on ne connaissait que l’atome</a:t>
            </a:r>
          </a:p>
        </p:txBody>
      </p:sp>
      <p:sp>
        <p:nvSpPr>
          <p:cNvPr id="94" name="Shape 94"/>
          <p:cNvSpPr/>
          <p:nvPr/>
        </p:nvSpPr>
        <p:spPr>
          <a:xfrm>
            <a:off x="188093" y="1625600"/>
            <a:ext cx="8818613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lvl="0" marL="342900" indent="-342900">
              <a:lnSpc>
                <a:spcPct val="90000"/>
              </a:lnSpc>
              <a:spcBef>
                <a:spcPts val="700"/>
              </a:spcBef>
              <a:buFont typeface="Arial"/>
              <a:defRPr>
                <a:uFillTx/>
              </a:defRPr>
            </a:pPr>
            <a:r>
              <a:rPr b="1" sz="3200" u="sng">
                <a:uFill>
                  <a:solidFill/>
                </a:uFill>
              </a:rPr>
              <a:t>Atome</a:t>
            </a:r>
            <a:r>
              <a:rPr b="1" i="1" sz="3200">
                <a:uFill>
                  <a:solidFill/>
                </a:uFill>
              </a:rPr>
              <a:t> </a:t>
            </a:r>
            <a:r>
              <a:rPr b="1" sz="3200">
                <a:uFill>
                  <a:solidFill/>
                </a:uFill>
              </a:rPr>
              <a:t>:</a:t>
            </a:r>
            <a:r>
              <a:rPr sz="3200">
                <a:uFill>
                  <a:solidFill/>
                </a:uFill>
              </a:rPr>
              <a:t> άτομος [atomos], «</a:t>
            </a:r>
            <a:r>
              <a:rPr i="1" sz="3200">
                <a:uFill>
                  <a:solidFill/>
                </a:uFill>
              </a:rPr>
              <a:t> </a:t>
            </a:r>
            <a:r>
              <a:rPr sz="3200">
                <a:uFill>
                  <a:solidFill/>
                </a:uFill>
              </a:rPr>
              <a:t>qui ne peut être divisé </a:t>
            </a:r>
            <a:r>
              <a:rPr sz="3200">
                <a:uFill>
                  <a:solidFill/>
                </a:uFill>
              </a:rPr>
              <a:t>»</a:t>
            </a:r>
            <a:endParaRPr sz="3200">
              <a:uFill>
                <a:solidFill/>
              </a:uFill>
            </a:endParaRPr>
          </a:p>
          <a:p>
            <a:pPr lvl="0" marL="342900" indent="-342900">
              <a:lnSpc>
                <a:spcPct val="90000"/>
              </a:lnSpc>
              <a:spcBef>
                <a:spcPts val="700"/>
              </a:spcBef>
              <a:buFont typeface="Arial"/>
              <a:defRPr>
                <a:uFillTx/>
              </a:defRPr>
            </a:pPr>
            <a:endParaRPr sz="3200">
              <a:uFill>
                <a:solidFill/>
              </a:uFill>
            </a:endParaRPr>
          </a:p>
          <a:p>
            <a:pPr lvl="0" marL="342900" indent="-342900">
              <a:lnSpc>
                <a:spcPct val="90000"/>
              </a:lnSpc>
              <a:spcBef>
                <a:spcPts val="700"/>
              </a:spcBef>
              <a:buFont typeface="Arial"/>
              <a:defRPr>
                <a:uFillTx/>
              </a:defRPr>
            </a:pPr>
            <a:r>
              <a:rPr sz="3200">
                <a:uFill>
                  <a:solidFill/>
                </a:uFill>
              </a:rPr>
              <a:t>	Charge électrique nulle</a:t>
            </a:r>
            <a:endParaRPr sz="3200">
              <a:uFill>
                <a:solidFill/>
              </a:uFill>
            </a:endParaRPr>
          </a:p>
          <a:p>
            <a:pPr lvl="0" marL="342900" indent="-342900">
              <a:lnSpc>
                <a:spcPct val="90000"/>
              </a:lnSpc>
              <a:spcBef>
                <a:spcPts val="700"/>
              </a:spcBef>
              <a:buFont typeface="Arial"/>
              <a:defRPr>
                <a:uFillTx/>
              </a:defRPr>
            </a:pPr>
            <a:endParaRPr sz="3200">
              <a:uFill>
                <a:solidFill/>
              </a:uFill>
            </a:endParaRPr>
          </a:p>
          <a:p>
            <a:pPr lvl="0" marL="342900" indent="-342900">
              <a:lnSpc>
                <a:spcPct val="90000"/>
              </a:lnSpc>
              <a:spcBef>
                <a:spcPts val="700"/>
              </a:spcBef>
              <a:buFont typeface="Arial"/>
              <a:defRPr>
                <a:uFillTx/>
              </a:defRPr>
            </a:pPr>
            <a:r>
              <a:rPr sz="3200">
                <a:uFill>
                  <a:solidFill/>
                </a:uFill>
              </a:rPr>
              <a:t>	Ils s’organisent en molécules</a:t>
            </a:r>
            <a:endParaRPr sz="3200">
              <a:uFill>
                <a:solidFill/>
              </a:uFill>
            </a:endParaRPr>
          </a:p>
          <a:p>
            <a:pPr lvl="0" marL="342900" indent="-342900">
              <a:lnSpc>
                <a:spcPct val="90000"/>
              </a:lnSpc>
              <a:spcBef>
                <a:spcPts val="700"/>
              </a:spcBef>
              <a:buFont typeface="Arial"/>
              <a:defRPr>
                <a:uFillTx/>
              </a:defRPr>
            </a:pPr>
            <a:endParaRPr sz="3200">
              <a:uFill>
                <a:solidFill/>
              </a:uFill>
            </a:endParaRPr>
          </a:p>
          <a:p>
            <a:pPr lvl="0" marL="342900" indent="-342900">
              <a:lnSpc>
                <a:spcPct val="90000"/>
              </a:lnSpc>
              <a:spcBef>
                <a:spcPts val="700"/>
              </a:spcBef>
              <a:buFont typeface="Arial"/>
              <a:defRPr>
                <a:uFillTx/>
              </a:defRPr>
            </a:pPr>
            <a:r>
              <a:rPr sz="3200">
                <a:uFill>
                  <a:solidFill/>
                </a:uFill>
              </a:rPr>
              <a:t>	Object d’étude de la </a:t>
            </a:r>
            <a:r>
              <a:rPr b="1" i="1" sz="3200">
                <a:uFill>
                  <a:solidFill/>
                </a:uFill>
              </a:rPr>
              <a:t>chimie </a:t>
            </a:r>
          </a:p>
        </p:txBody>
      </p:sp>
      <p:sp>
        <p:nvSpPr>
          <p:cNvPr id="95" name="Shape 95"/>
          <p:cNvSpPr/>
          <p:nvPr/>
        </p:nvSpPr>
        <p:spPr>
          <a:xfrm>
            <a:off x="564763" y="6051041"/>
            <a:ext cx="8011398" cy="104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342900" indent="-342900">
              <a:lnSpc>
                <a:spcPct val="80000"/>
              </a:lnSpc>
              <a:spcBef>
                <a:spcPts val="600"/>
              </a:spcBef>
              <a:buFont typeface="Arial"/>
              <a:defRPr b="1" sz="3100">
                <a:solidFill>
                  <a:srgbClr val="9A403E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3100">
                <a:solidFill>
                  <a:srgbClr val="9A403E"/>
                </a:solidFill>
                <a:uFill>
                  <a:solidFill/>
                </a:uFill>
              </a:rPr>
              <a:t>Il doit exister quelque chose plus fondamental…</a:t>
            </a:r>
            <a:endParaRPr b="1" sz="3100">
              <a:solidFill>
                <a:srgbClr val="9A403E"/>
              </a:solidFill>
              <a:uFill>
                <a:solidFill/>
              </a:uFill>
            </a:endParaRPr>
          </a:p>
        </p:txBody>
      </p:sp>
      <p:sp>
        <p:nvSpPr>
          <p:cNvPr id="96" name="Shape 96"/>
          <p:cNvSpPr/>
          <p:nvPr>
            <p:ph type="sldNum" sz="quarter" idx="2"/>
          </p:nvPr>
        </p:nvSpPr>
        <p:spPr>
          <a:xfrm>
            <a:off x="6845300" y="6461442"/>
            <a:ext cx="2133600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 sz="1600">
                <a:uFill>
                  <a:solidFill>
                    <a:srgbClr val="888888"/>
                  </a:solidFill>
                </a:uFill>
              </a:rPr>
            </a:fld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b="0" sz="1800">
                <a:uFillTx/>
              </a:defRPr>
            </a:pPr>
            <a:r>
              <a:rPr b="1" sz="4400">
                <a:uFill>
                  <a:solidFill/>
                </a:uFill>
              </a:rPr>
              <a:t>L’électron</a:t>
            </a:r>
          </a:p>
        </p:txBody>
      </p:sp>
      <p:sp>
        <p:nvSpPr>
          <p:cNvPr id="99" name="Shape 99"/>
          <p:cNvSpPr/>
          <p:nvPr>
            <p:ph type="body" idx="1"/>
          </p:nvPr>
        </p:nvSpPr>
        <p:spPr>
          <a:xfrm>
            <a:off x="457200" y="17780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80000"/>
              </a:lnSpc>
              <a:spcBef>
                <a:spcPts val="600"/>
              </a:spcBef>
              <a:buSzTx/>
              <a:buNone/>
              <a:defRPr sz="1800">
                <a:uFillTx/>
              </a:defRPr>
            </a:pPr>
            <a:r>
              <a:rPr sz="2700">
                <a:uFill>
                  <a:solidFill/>
                </a:uFill>
              </a:rPr>
              <a:t>En 1897 J-J. Thomson découvre l’</a:t>
            </a:r>
            <a:r>
              <a:rPr b="1" sz="2700"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électron</a:t>
            </a:r>
            <a:r>
              <a:rPr b="1" sz="27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sz="2700">
                <a:uFill>
                  <a:solidFill/>
                </a:uFill>
              </a:rPr>
              <a:t>:</a:t>
            </a:r>
            <a:endParaRPr sz="2700">
              <a:uFill>
                <a:solidFill/>
              </a:uFill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buSzTx/>
              <a:buNone/>
              <a:defRPr sz="1800">
                <a:uFillTx/>
              </a:defRPr>
            </a:pPr>
            <a:endParaRPr sz="2700">
              <a:uFill>
                <a:solidFill/>
              </a:uFill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buSzTx/>
              <a:buNone/>
              <a:defRPr sz="1800">
                <a:uFillTx/>
              </a:defRPr>
            </a:pPr>
            <a:r>
              <a:rPr sz="2700">
                <a:uFill>
                  <a:solidFill/>
                </a:uFill>
              </a:rPr>
              <a:t>	C</a:t>
            </a:r>
            <a:r>
              <a:rPr sz="2700">
                <a:uFill>
                  <a:solidFill/>
                </a:uFill>
              </a:rPr>
              <a:t>harge électrique =</a:t>
            </a:r>
            <a:endParaRPr sz="2700">
              <a:uFill>
                <a:solidFill/>
              </a:uFill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buSzTx/>
              <a:buNone/>
              <a:defRPr sz="1800">
                <a:uFillTx/>
              </a:defRPr>
            </a:pPr>
            <a:endParaRPr sz="2700">
              <a:uFill>
                <a:solidFill/>
              </a:uFill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buSzTx/>
              <a:buNone/>
              <a:defRPr sz="1800">
                <a:uFillTx/>
              </a:defRPr>
            </a:pPr>
            <a:r>
              <a:rPr sz="2700">
                <a:uFill>
                  <a:solidFill/>
                </a:uFill>
              </a:rPr>
              <a:t>	</a:t>
            </a:r>
            <a:r>
              <a:rPr sz="2700">
                <a:uFill>
                  <a:solidFill/>
                </a:uFill>
              </a:rPr>
              <a:t>(charge électrique élémentaire = -1)</a:t>
            </a:r>
            <a:endParaRPr sz="2700">
              <a:uFill>
                <a:solidFill/>
              </a:uFill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buSzTx/>
              <a:buNone/>
              <a:defRPr sz="1800">
                <a:uFillTx/>
              </a:defRPr>
            </a:pPr>
            <a:endParaRPr sz="2700">
              <a:uFill>
                <a:solidFill/>
              </a:uFill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buSzTx/>
              <a:buNone/>
              <a:defRPr sz="1800">
                <a:uFillTx/>
              </a:defRPr>
            </a:pPr>
            <a:r>
              <a:rPr sz="2700">
                <a:uFill>
                  <a:solidFill/>
                </a:uFill>
              </a:rPr>
              <a:t>La charge électrique est « </a:t>
            </a:r>
            <a:r>
              <a:rPr b="1" i="1" sz="270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rPr>
              <a:t>quantisée </a:t>
            </a:r>
            <a:r>
              <a:rPr sz="2700">
                <a:uFill>
                  <a:solidFill/>
                </a:uFill>
              </a:rPr>
              <a:t>» : on ne peut avoir que des multiples entier de charge électrique élémentaire (on ne peut pas les diviser !)</a:t>
            </a:r>
          </a:p>
        </p:txBody>
      </p:sp>
      <p:pic>
        <p:nvPicPr>
          <p:cNvPr id="100" name="image7.pdf"/>
          <p:cNvPicPr/>
          <p:nvPr/>
        </p:nvPicPr>
        <p:blipFill>
          <a:blip r:embed="rId2">
            <a:extLst/>
          </a:blip>
          <a:srcRect l="634" t="0" r="0" b="0"/>
          <a:stretch>
            <a:fillRect/>
          </a:stretch>
        </p:blipFill>
        <p:spPr>
          <a:xfrm>
            <a:off x="3629016" y="2571748"/>
            <a:ext cx="1987565" cy="1125149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/>
          <p:nvPr>
            <p:ph type="sldNum" sz="quarter" idx="2"/>
          </p:nvPr>
        </p:nvSpPr>
        <p:spPr>
          <a:xfrm>
            <a:off x="6845300" y="6461442"/>
            <a:ext cx="2133600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uFillTx/>
              </a:defRPr>
            </a:pPr>
            <a:fld id="{86CB4B4D-7CA3-9044-876B-883B54F8677D}" type="slidenum">
              <a:rPr sz="1600">
                <a:uFill>
                  <a:solidFill>
                    <a:srgbClr val="888888"/>
                  </a:solidFill>
                </a:uFill>
              </a:rPr>
            </a:fld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Book"/>
        <a:ea typeface="Avenir Book"/>
        <a:cs typeface="Avenir Book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Book"/>
        <a:ea typeface="Avenir Book"/>
        <a:cs typeface="Avenir Book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