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</p:sldMasterIdLst>
  <p:notesMasterIdLst>
    <p:notesMasterId r:id="rId29"/>
  </p:notesMasterIdLst>
  <p:handoutMasterIdLst>
    <p:handoutMasterId r:id="rId30"/>
  </p:handoutMasterIdLst>
  <p:sldIdLst>
    <p:sldId id="660" r:id="rId2"/>
    <p:sldId id="942" r:id="rId3"/>
    <p:sldId id="951" r:id="rId4"/>
    <p:sldId id="949" r:id="rId5"/>
    <p:sldId id="946" r:id="rId6"/>
    <p:sldId id="947" r:id="rId7"/>
    <p:sldId id="943" r:id="rId8"/>
    <p:sldId id="961" r:id="rId9"/>
    <p:sldId id="944" r:id="rId10"/>
    <p:sldId id="954" r:id="rId11"/>
    <p:sldId id="952" r:id="rId12"/>
    <p:sldId id="953" r:id="rId13"/>
    <p:sldId id="945" r:id="rId14"/>
    <p:sldId id="960" r:id="rId15"/>
    <p:sldId id="970" r:id="rId16"/>
    <p:sldId id="973" r:id="rId17"/>
    <p:sldId id="974" r:id="rId18"/>
    <p:sldId id="978" r:id="rId19"/>
    <p:sldId id="976" r:id="rId20"/>
    <p:sldId id="977" r:id="rId21"/>
    <p:sldId id="962" r:id="rId22"/>
    <p:sldId id="981" r:id="rId23"/>
    <p:sldId id="982" r:id="rId24"/>
    <p:sldId id="969" r:id="rId25"/>
    <p:sldId id="979" r:id="rId26"/>
    <p:sldId id="966" r:id="rId27"/>
    <p:sldId id="967" r:id="rId28"/>
  </p:sldIdLst>
  <p:sldSz cx="9144000" cy="5143500" type="screen16x9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892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7842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167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5568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94605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33526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72447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11368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BA44F"/>
    <a:srgbClr val="DF171F"/>
    <a:srgbClr val="37C862"/>
    <a:srgbClr val="F1AA07"/>
    <a:srgbClr val="FFD600"/>
    <a:srgbClr val="4EC0FF"/>
    <a:srgbClr val="2208CF"/>
    <a:srgbClr val="F514EC"/>
    <a:srgbClr val="09CEFF"/>
    <a:srgbClr val="00E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87" autoAdjust="0"/>
    <p:restoredTop sz="99317" autoAdjust="0"/>
  </p:normalViewPr>
  <p:slideViewPr>
    <p:cSldViewPr snapToObjects="1">
      <p:cViewPr>
        <p:scale>
          <a:sx n="100" d="100"/>
          <a:sy n="100" d="100"/>
        </p:scale>
        <p:origin x="-1328" y="-6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Relationship Id="rId2" Type="http://schemas.openxmlformats.org/officeDocument/2006/relationships/image" Target="../media/image1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B89AAB-3F9D-6C4A-B7DC-7B2C239A9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08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2950"/>
            <a:ext cx="6604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57018E-DE67-B747-B116-F9A6B84F7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3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38920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77842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16762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55684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194605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526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447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368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fld id="{3CC64548-812E-394C-B6C9-19CC7B98F1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3" y="3543858"/>
            <a:ext cx="4285014" cy="68524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1" y="1505929"/>
            <a:ext cx="3886200" cy="1875914"/>
          </a:xfrm>
        </p:spPr>
        <p:txBody>
          <a:bodyPr/>
          <a:lstStyle>
            <a:lvl1pPr algn="ctr">
              <a:defRPr sz="2700" b="0" i="0">
                <a:latin typeface="Gill Sans Light"/>
                <a:cs typeface="Gill Sans Light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</p:spPr>
        <p:txBody>
          <a:bodyPr/>
          <a:lstStyle>
            <a:lvl1pPr>
              <a:defRPr sz="2700">
                <a:solidFill>
                  <a:schemeClr val="accent6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7904" y="4767273"/>
            <a:ext cx="990600" cy="273844"/>
          </a:xfrm>
        </p:spPr>
        <p:txBody>
          <a:bodyPr/>
          <a:lstStyle>
            <a:lvl1pPr>
              <a:defRPr lang="en-US" sz="1800" b="0" i="0" kern="1200" cap="none" spc="43" baseline="0" smtClean="0">
                <a:solidFill>
                  <a:srgbClr val="F79646"/>
                </a:solidFill>
                <a:latin typeface="Georgia"/>
                <a:ea typeface="+mj-ea"/>
                <a:cs typeface="Georgia"/>
              </a:defRPr>
            </a:lvl1pPr>
          </a:lstStyle>
          <a:p>
            <a:fld id="{190D9BD3-E57B-4194-A545-2804EB95D9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1" y="951571"/>
            <a:ext cx="3962400" cy="3086100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SzPct val="80000"/>
              <a:buFont typeface="Wingdings" charset="2"/>
              <a:buChar char=""/>
              <a:defRPr sz="1600" b="0" i="0">
                <a:latin typeface="Gill Sans Light"/>
                <a:cs typeface="Gill Sans Light"/>
              </a:defRPr>
            </a:lvl1pPr>
            <a:lvl2pPr marL="632467" indent="-243256">
              <a:lnSpc>
                <a:spcPct val="100000"/>
              </a:lnSpc>
              <a:spcAft>
                <a:spcPts val="3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600" b="0" i="0">
                <a:latin typeface="Gill Sans Light"/>
                <a:cs typeface="Gill Sans Light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>
                <a:solidFill>
                  <a:schemeClr val="tx1"/>
                </a:solidFill>
                <a:latin typeface="Gill Sans Light"/>
                <a:cs typeface="Gill Sans Light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>
                <a:solidFill>
                  <a:schemeClr val="tx1"/>
                </a:solidFill>
                <a:latin typeface="Gill Sans Light"/>
                <a:cs typeface="Gill Sans Light"/>
              </a:defRPr>
            </a:lvl4pPr>
            <a:lvl5pPr marL="1751446" indent="-194603">
              <a:lnSpc>
                <a:spcPct val="100000"/>
              </a:lnSpc>
              <a:spcAft>
                <a:spcPts val="6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>
                <a:solidFill>
                  <a:schemeClr val="tx1"/>
                </a:solidFill>
                <a:latin typeface="Gill Sans Light"/>
                <a:cs typeface="Gill Sans Light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55726"/>
            <a:ext cx="7924800" cy="459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8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rizo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0542"/>
            <a:ext cx="9144000" cy="28930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  <a:prstGeom prst="rect">
            <a:avLst/>
          </a:prstGeom>
        </p:spPr>
        <p:txBody>
          <a:bodyPr vert="horz" lIns="77843" tIns="38920" rIns="77843" bIns="38920" rtlCol="0" anchor="b" anchorCtr="0">
            <a:no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1" y="959478"/>
            <a:ext cx="3962400" cy="3394472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1" y="4767273"/>
            <a:ext cx="15240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r">
              <a:defRPr sz="1700" b="0" i="0" strike="noStrike" spc="51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73"/>
            <a:ext cx="28956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l">
              <a:defRPr sz="1700" b="0" i="0" cap="all" spc="51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73"/>
            <a:ext cx="9906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r">
              <a:defRPr lang="en-US" sz="1800" b="0" i="0" kern="1200" cap="none" spc="43" baseline="0" smtClean="0">
                <a:solidFill>
                  <a:schemeClr val="accent6"/>
                </a:solidFill>
                <a:latin typeface="Georgia"/>
                <a:ea typeface="+mj-ea"/>
                <a:cs typeface="Georgia"/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389767" y="2867067"/>
            <a:ext cx="157206" cy="355599"/>
          </a:xfrm>
          <a:prstGeom prst="rect">
            <a:avLst/>
          </a:prstGeom>
          <a:noFill/>
        </p:spPr>
        <p:txBody>
          <a:bodyPr wrap="none" lIns="77843" tIns="38920" rIns="77843" bIns="38920" rtlCol="0">
            <a:spAutoFit/>
          </a:bodyPr>
          <a:lstStyle/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1" r:id="rId2"/>
    <p:sldLayoutId id="2147483725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778421" rtl="0" eaLnBrk="1" latinLnBrk="0" hangingPunct="1">
        <a:spcBef>
          <a:spcPct val="0"/>
        </a:spcBef>
        <a:buNone/>
        <a:defRPr sz="2700" b="0" i="0" kern="1200" cap="none" spc="43" baseline="0">
          <a:solidFill>
            <a:schemeClr val="accent6"/>
          </a:solidFill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1907" indent="-291907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charset="2"/>
        <a:buChar char="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632467" indent="-243256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37C862"/>
        </a:buClr>
        <a:buSzPct val="80000"/>
        <a:buFont typeface="Wingdings" charset="2"/>
        <a:buChar char="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973025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4EC0FF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36223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4EC0FF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175144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4EC0FF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14065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86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077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28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20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42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2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84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05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26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47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68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png"/><Relationship Id="rId12" Type="http://schemas.openxmlformats.org/officeDocument/2006/relationships/image" Target="../media/image99.png"/><Relationship Id="rId13" Type="http://schemas.openxmlformats.org/officeDocument/2006/relationships/image" Target="../media/image100.png"/><Relationship Id="rId1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gif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28.emf"/><Relationship Id="rId7" Type="http://schemas.openxmlformats.org/officeDocument/2006/relationships/image" Target="../media/image117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1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png"/><Relationship Id="rId12" Type="http://schemas.openxmlformats.org/officeDocument/2006/relationships/image" Target="../media/image128.png"/><Relationship Id="rId13" Type="http://schemas.openxmlformats.org/officeDocument/2006/relationships/image" Target="../media/image129.png"/><Relationship Id="rId14" Type="http://schemas.openxmlformats.org/officeDocument/2006/relationships/image" Target="../media/image130.png"/><Relationship Id="rId15" Type="http://schemas.openxmlformats.org/officeDocument/2006/relationships/image" Target="../media/image131.png"/><Relationship Id="rId16" Type="http://schemas.openxmlformats.org/officeDocument/2006/relationships/image" Target="../media/image132.png"/><Relationship Id="rId17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gif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gif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9" Type="http://schemas.openxmlformats.org/officeDocument/2006/relationships/image" Target="../media/image141.gif"/><Relationship Id="rId1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2.e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143.emf"/><Relationship Id="rId14" Type="http://schemas.openxmlformats.org/officeDocument/2006/relationships/image" Target="../media/image14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4.gif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33.png"/><Relationship Id="rId7" Type="http://schemas.openxmlformats.org/officeDocument/2006/relationships/image" Target="../media/image147.gif"/><Relationship Id="rId8" Type="http://schemas.openxmlformats.org/officeDocument/2006/relationships/image" Target="../media/image31.gif"/><Relationship Id="rId9" Type="http://schemas.openxmlformats.org/officeDocument/2006/relationships/image" Target="../media/image148.png"/><Relationship Id="rId10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8.png"/><Relationship Id="rId12" Type="http://schemas.openxmlformats.org/officeDocument/2006/relationships/image" Target="../media/image159.png"/><Relationship Id="rId13" Type="http://schemas.openxmlformats.org/officeDocument/2006/relationships/image" Target="../media/image160.png"/><Relationship Id="rId14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29.emf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9" Type="http://schemas.openxmlformats.org/officeDocument/2006/relationships/image" Target="../media/image156.emf"/><Relationship Id="rId10" Type="http://schemas.openxmlformats.org/officeDocument/2006/relationships/image" Target="../media/image157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1.png"/><Relationship Id="rId12" Type="http://schemas.openxmlformats.org/officeDocument/2006/relationships/image" Target="../media/image172.png"/><Relationship Id="rId13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7.emf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6.emf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2.png"/><Relationship Id="rId12" Type="http://schemas.openxmlformats.org/officeDocument/2006/relationships/image" Target="../media/image167.png"/><Relationship Id="rId13" Type="http://schemas.openxmlformats.org/officeDocument/2006/relationships/image" Target="../media/image168.png"/><Relationship Id="rId14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Relationship Id="rId3" Type="http://schemas.openxmlformats.org/officeDocument/2006/relationships/image" Target="../media/image175.png"/><Relationship Id="rId4" Type="http://schemas.openxmlformats.org/officeDocument/2006/relationships/image" Target="../media/image176.gif"/><Relationship Id="rId5" Type="http://schemas.openxmlformats.org/officeDocument/2006/relationships/image" Target="../media/image33.gif"/><Relationship Id="rId6" Type="http://schemas.openxmlformats.org/officeDocument/2006/relationships/image" Target="../media/image177.gif"/><Relationship Id="rId7" Type="http://schemas.openxmlformats.org/officeDocument/2006/relationships/image" Target="../media/image178.gif"/><Relationship Id="rId8" Type="http://schemas.openxmlformats.org/officeDocument/2006/relationships/image" Target="../media/image179.png"/><Relationship Id="rId9" Type="http://schemas.openxmlformats.org/officeDocument/2006/relationships/image" Target="../media/image180.png"/><Relationship Id="rId10" Type="http://schemas.openxmlformats.org/officeDocument/2006/relationships/image" Target="../media/image1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3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5.png"/><Relationship Id="rId12" Type="http://schemas.openxmlformats.org/officeDocument/2006/relationships/image" Target="../media/image196.png"/><Relationship Id="rId13" Type="http://schemas.openxmlformats.org/officeDocument/2006/relationships/image" Target="../media/image197.png"/><Relationship Id="rId14" Type="http://schemas.openxmlformats.org/officeDocument/2006/relationships/image" Target="../media/image198.png"/><Relationship Id="rId15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1.png"/><Relationship Id="rId8" Type="http://schemas.openxmlformats.org/officeDocument/2006/relationships/image" Target="../media/image192.emf"/><Relationship Id="rId9" Type="http://schemas.openxmlformats.org/officeDocument/2006/relationships/image" Target="../media/image193.png"/><Relationship Id="rId10" Type="http://schemas.openxmlformats.org/officeDocument/2006/relationships/image" Target="../media/image1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7" Type="http://schemas.openxmlformats.org/officeDocument/2006/relationships/image" Target="../media/image205.png"/><Relationship Id="rId8" Type="http://schemas.openxmlformats.org/officeDocument/2006/relationships/image" Target="../media/image206.png"/><Relationship Id="rId9" Type="http://schemas.openxmlformats.org/officeDocument/2006/relationships/image" Target="../media/image207.png"/><Relationship Id="rId10" Type="http://schemas.openxmlformats.org/officeDocument/2006/relationships/image" Target="../media/image208.png"/><Relationship Id="rId11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9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emf"/><Relationship Id="rId7" Type="http://schemas.openxmlformats.org/officeDocument/2006/relationships/image" Target="../media/image222.png"/><Relationship Id="rId8" Type="http://schemas.openxmlformats.org/officeDocument/2006/relationships/image" Target="../media/image2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oleObject" Target="../embeddings/oleObject4.bin"/><Relationship Id="rId21" Type="http://schemas.openxmlformats.org/officeDocument/2006/relationships/image" Target="../media/image17.emf"/><Relationship Id="rId22" Type="http://schemas.openxmlformats.org/officeDocument/2006/relationships/image" Target="../media/image33.gif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6.emf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emf"/><Relationship Id="rId16" Type="http://schemas.openxmlformats.org/officeDocument/2006/relationships/image" Target="../media/image29.emf"/><Relationship Id="rId17" Type="http://schemas.openxmlformats.org/officeDocument/2006/relationships/image" Target="../media/image30.png"/><Relationship Id="rId18" Type="http://schemas.openxmlformats.org/officeDocument/2006/relationships/image" Target="../media/image31.gif"/><Relationship Id="rId19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emf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gif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" descr="JMyewgD8cqBF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460"/>
            <a:ext cx="9144000" cy="787400"/>
          </a:xfrm>
          <a:prstGeom prst="rect">
            <a:avLst/>
          </a:prstGeom>
        </p:spPr>
      </p:pic>
      <p:pic>
        <p:nvPicPr>
          <p:cNvPr id="5" name="PFE element 2" descr="JMyewgD8cqBF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519"/>
            <a:ext cx="9144000" cy="1092200"/>
          </a:xfrm>
          <a:prstGeom prst="rect">
            <a:avLst/>
          </a:prstGeom>
        </p:spPr>
      </p:pic>
      <p:pic>
        <p:nvPicPr>
          <p:cNvPr id="18" name="Picture 17" descr="hic_stages.pdf"/>
          <p:cNvPicPr>
            <a:picLocks noChangeAspect="1"/>
          </p:cNvPicPr>
          <p:nvPr/>
        </p:nvPicPr>
        <p:blipFill rotWithShape="1">
          <a:blip r:embed="rId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" b="8604"/>
          <a:stretch/>
        </p:blipFill>
        <p:spPr>
          <a:xfrm>
            <a:off x="0" y="3182838"/>
            <a:ext cx="9144000" cy="1981200"/>
          </a:xfrm>
          <a:prstGeom prst="rect">
            <a:avLst/>
          </a:prstGeom>
        </p:spPr>
      </p:pic>
      <p:pic>
        <p:nvPicPr>
          <p:cNvPr id="19" name="Picture 18" descr="hic_stages_epem1.pdf"/>
          <p:cNvPicPr>
            <a:picLocks noChangeAspect="1"/>
          </p:cNvPicPr>
          <p:nvPr/>
        </p:nvPicPr>
        <p:blipFill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5" y="3320215"/>
            <a:ext cx="7706816" cy="164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85" descr="JMyewgD8cqBF6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86" descr="JMyewgD8cqBF7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0" name="PFE element 87" descr="JMyewgD8cqBF7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66" y="4149348"/>
            <a:ext cx="3187700" cy="584200"/>
          </a:xfrm>
          <a:prstGeom prst="rect">
            <a:avLst/>
          </a:prstGeom>
        </p:spPr>
      </p:pic>
      <p:pic>
        <p:nvPicPr>
          <p:cNvPr id="5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19762"/>
            <a:ext cx="8820472" cy="2757598"/>
          </a:xfrm>
          <a:prstGeom prst="rect">
            <a:avLst/>
          </a:prstGeom>
        </p:spPr>
      </p:pic>
      <p:pic>
        <p:nvPicPr>
          <p:cNvPr id="12" name="PFE element 89" descr="JMyewgD8cqBF7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8" y="513535"/>
            <a:ext cx="57658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7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90" descr="JMyewgD8cqBF7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91" descr="JMyewgD8cqBF7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Grafik 16" descr="hydr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889" y="111355"/>
            <a:ext cx="1094618" cy="798934"/>
          </a:xfrm>
          <a:prstGeom prst="rect">
            <a:avLst/>
          </a:prstGeom>
        </p:spPr>
      </p:pic>
      <p:pic>
        <p:nvPicPr>
          <p:cNvPr id="7" name="Inhaltsplatzhalter 3" descr="AuAu_evol_40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931" y="1232803"/>
            <a:ext cx="1895902" cy="1843003"/>
          </a:xfrm>
          <a:prstGeom prst="rect">
            <a:avLst/>
          </a:prstGeom>
        </p:spPr>
      </p:pic>
      <p:pic>
        <p:nvPicPr>
          <p:cNvPr id="8" name="Bildplatzhalter 5" descr="cente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1707654"/>
            <a:ext cx="401814" cy="639507"/>
          </a:xfrm>
          <a:prstGeom prst="rect">
            <a:avLst/>
          </a:prstGeom>
        </p:spPr>
      </p:pic>
      <p:grpSp>
        <p:nvGrpSpPr>
          <p:cNvPr id="9" name="pfehide95" hidden="1"/>
          <p:cNvGrpSpPr>
            <a:grpSpLocks/>
          </p:cNvGrpSpPr>
          <p:nvPr/>
        </p:nvGrpSpPr>
        <p:grpSpPr bwMode="auto">
          <a:xfrm rot="901011">
            <a:off x="8394644" y="1371050"/>
            <a:ext cx="624382" cy="772968"/>
            <a:chOff x="1857" y="2496"/>
            <a:chExt cx="643" cy="949"/>
          </a:xfrm>
        </p:grpSpPr>
        <p:sp>
          <p:nvSpPr>
            <p:cNvPr id="10" name="Line 14" hidden="1"/>
            <p:cNvSpPr>
              <a:spLocks noChangeShapeType="1"/>
            </p:cNvSpPr>
            <p:nvPr/>
          </p:nvSpPr>
          <p:spPr bwMode="auto">
            <a:xfrm rot="16975540" flipV="1">
              <a:off x="1803" y="2972"/>
              <a:ext cx="356" cy="78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5" hidden="1"/>
            <p:cNvSpPr>
              <a:spLocks noChangeShapeType="1"/>
            </p:cNvSpPr>
            <p:nvPr/>
          </p:nvSpPr>
          <p:spPr bwMode="auto">
            <a:xfrm rot="16975540">
              <a:off x="2031" y="2975"/>
              <a:ext cx="232" cy="287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 hidden="1"/>
            <p:cNvSpPr>
              <a:spLocks noChangeArrowheads="1"/>
            </p:cNvSpPr>
            <p:nvPr/>
          </p:nvSpPr>
          <p:spPr bwMode="auto">
            <a:xfrm rot="20698989">
              <a:off x="1894" y="2496"/>
              <a:ext cx="349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rgbClr val="0D0D0D"/>
                  </a:solidFill>
                  <a:latin typeface="Cambria"/>
                  <a:cs typeface="Cambria"/>
                </a:rPr>
                <a:t>e</a:t>
              </a:r>
              <a:r>
                <a:rPr lang="en-US" sz="14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+</a:t>
              </a:r>
              <a:endParaRPr lang="en-US" sz="14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3" name="Rectangle 12" hidden="1"/>
            <p:cNvSpPr>
              <a:spLocks noChangeArrowheads="1"/>
            </p:cNvSpPr>
            <p:nvPr/>
          </p:nvSpPr>
          <p:spPr bwMode="auto">
            <a:xfrm rot="20698989">
              <a:off x="2137" y="2686"/>
              <a:ext cx="363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rgbClr val="0D0D0D"/>
                  </a:solidFill>
                  <a:latin typeface="Cambria"/>
                  <a:cs typeface="Cambria"/>
                </a:rPr>
                <a:t>e</a:t>
              </a:r>
              <a:r>
                <a:rPr lang="en-US" sz="14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 </a:t>
              </a:r>
              <a:r>
                <a:rPr lang="en-US" sz="14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-</a:t>
              </a:r>
              <a:endParaRPr lang="en-US" sz="14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4" name="Freeform 13" hidden="1"/>
            <p:cNvSpPr>
              <a:spLocks/>
            </p:cNvSpPr>
            <p:nvPr/>
          </p:nvSpPr>
          <p:spPr bwMode="auto">
            <a:xfrm rot="18075541">
              <a:off x="1774" y="3262"/>
              <a:ext cx="266" cy="99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19050" cmpd="sng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324248" y="1413047"/>
            <a:ext cx="765175" cy="688975"/>
            <a:chOff x="317500" y="317500"/>
            <a:chExt cx="765175" cy="688975"/>
          </a:xfrm>
        </p:grpSpPr>
        <p:pic>
          <p:nvPicPr>
            <p:cNvPr id="23" name="PFE element 95" descr="JMyewgD8cqBF77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65175" cy="688975"/>
            </a:xfrm>
            <a:prstGeom prst="rect">
              <a:avLst/>
            </a:prstGeom>
          </p:spPr>
        </p:pic>
        <p:sp>
          <p:nvSpPr>
            <p:cNvPr id="24" name="Shape_126"/>
            <p:cNvSpPr/>
            <p:nvPr/>
          </p:nvSpPr>
          <p:spPr>
            <a:xfrm>
              <a:off x="317500" y="317500"/>
              <a:ext cx="765175" cy="6889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5" name="Picture 8" descr="timestep_090_new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4694" y="97130"/>
            <a:ext cx="1042669" cy="103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fehide97" hidden="1"/>
          <p:cNvSpPr txBox="1"/>
          <p:nvPr/>
        </p:nvSpPr>
        <p:spPr>
          <a:xfrm>
            <a:off x="360000" y="1779662"/>
            <a:ext cx="7056784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8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538163" indent="-1873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71755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908050" indent="-1889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buClr>
                <a:srgbClr val="37C862"/>
              </a:buClr>
              <a:buFont typeface="Wingdings" charset="2"/>
              <a:buChar char="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ivide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space-time evolution into 4-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dimensional cells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	21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x 21 x 21 space cells (1fm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), 30 time steps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~ 280 k cells</a:t>
            </a:r>
          </a:p>
          <a:p>
            <a:pPr>
              <a:buClr>
                <a:srgbClr val="37C862"/>
              </a:buClr>
              <a:buFont typeface="Wingdings" charset="2"/>
              <a:buChar char=""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etermine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for each cell the bulk properties like </a:t>
            </a:r>
            <a:r>
              <a:rPr lang="en-US" sz="1400" i="1" dirty="0">
                <a:solidFill>
                  <a:schemeClr val="tx1">
                    <a:lumMod val="95000"/>
                  </a:schemeClr>
                </a:solidFill>
              </a:rPr>
              <a:t>T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-25000" dirty="0" err="1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en-US" sz="1400" i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-250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, collective velocity</a:t>
            </a:r>
            <a:endParaRPr lang="en-US" sz="1400" baseline="-250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57792" y="1773560"/>
            <a:ext cx="7061200" cy="876300"/>
            <a:chOff x="317500" y="317500"/>
            <a:chExt cx="7061200" cy="876300"/>
          </a:xfrm>
        </p:grpSpPr>
        <p:pic>
          <p:nvPicPr>
            <p:cNvPr id="26" name="PFE element 97" descr="JMyewgD8cqBF79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61200" cy="876300"/>
            </a:xfrm>
            <a:prstGeom prst="rect">
              <a:avLst/>
            </a:prstGeom>
          </p:spPr>
        </p:pic>
        <p:sp>
          <p:nvSpPr>
            <p:cNvPr id="27" name="Shape_127"/>
            <p:cNvSpPr/>
            <p:nvPr/>
          </p:nvSpPr>
          <p:spPr>
            <a:xfrm>
              <a:off x="317500" y="317500"/>
              <a:ext cx="7061200" cy="876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9" name="PFE element 98" descr="JMyewgD8cqBF80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8" y="687068"/>
            <a:ext cx="8648700" cy="1384300"/>
          </a:xfrm>
          <a:prstGeom prst="rect">
            <a:avLst/>
          </a:prstGeom>
        </p:spPr>
      </p:pic>
      <p:sp>
        <p:nvSpPr>
          <p:cNvPr id="18" name="pfehide99" hidden="1"/>
          <p:cNvSpPr>
            <a:spLocks noGrp="1"/>
          </p:cNvSpPr>
          <p:nvPr>
            <p:ph sz="quarter" idx="4294967295"/>
          </p:nvPr>
        </p:nvSpPr>
        <p:spPr>
          <a:xfrm>
            <a:off x="360000" y="3147814"/>
            <a:ext cx="7524368" cy="9361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300"/>
              </a:spcAft>
              <a:buClr>
                <a:srgbClr val="4EC0FF"/>
              </a:buClr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Apply in-medium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spectral functions to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compute EM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emission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rates</a:t>
            </a:r>
          </a:p>
          <a:p>
            <a:pPr lvl="1">
              <a:buClr>
                <a:srgbClr val="4EC0FF"/>
              </a:buClr>
              <a:buFont typeface="Wingdings" charset="0"/>
              <a:buChar char="à"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parameterization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of RW in-medium spectral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function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spcAft>
                <a:spcPts val="300"/>
              </a:spcAft>
              <a:buClr>
                <a:srgbClr val="4EC0FF"/>
              </a:buClr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Sum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up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contributions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of all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cells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56634" y="3139616"/>
            <a:ext cx="7531100" cy="952500"/>
            <a:chOff x="317500" y="317500"/>
            <a:chExt cx="7531100" cy="952500"/>
          </a:xfrm>
        </p:grpSpPr>
        <p:pic>
          <p:nvPicPr>
            <p:cNvPr id="30" name="PFE element 99" descr="JMyewgD8cqBF81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531100" cy="952500"/>
            </a:xfrm>
            <a:prstGeom prst="rect">
              <a:avLst/>
            </a:prstGeom>
          </p:spPr>
        </p:pic>
        <p:sp>
          <p:nvSpPr>
            <p:cNvPr id="31" name="Shape_128"/>
            <p:cNvSpPr/>
            <p:nvPr/>
          </p:nvSpPr>
          <p:spPr>
            <a:xfrm>
              <a:off x="317500" y="317500"/>
              <a:ext cx="7531100" cy="952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3" name="PFE element 100" descr="JMyewgD8cqBF82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" y="4219513"/>
            <a:ext cx="4483100" cy="901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9798"/>
            <a:ext cx="539870" cy="356518"/>
          </a:xfrm>
          <a:prstGeom prst="rect">
            <a:avLst/>
          </a:prstGeom>
        </p:spPr>
      </p:pic>
      <p:pic>
        <p:nvPicPr>
          <p:cNvPr id="21" name="Picture 20" descr="auau11_time3_new.png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931" y="3168134"/>
            <a:ext cx="1906112" cy="18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9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03" descr="JMyewgD8cqBF8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104" descr="JMyewgD8cqBF8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105" descr="JMyewgD8cqBF8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35" y="620079"/>
            <a:ext cx="4864100" cy="3543300"/>
          </a:xfrm>
          <a:prstGeom prst="rect">
            <a:avLst/>
          </a:prstGeom>
        </p:spPr>
      </p:pic>
      <p:sp>
        <p:nvSpPr>
          <p:cNvPr id="8" name="pfehide106" hidden="1"/>
          <p:cNvSpPr/>
          <p:nvPr/>
        </p:nvSpPr>
        <p:spPr>
          <a:xfrm>
            <a:off x="4787632" y="4326131"/>
            <a:ext cx="3240752" cy="584776"/>
          </a:xfrm>
          <a:prstGeom prst="rect">
            <a:avLst/>
          </a:prstGeom>
          <a:solidFill>
            <a:srgbClr val="F1AA07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Robust understanding across QCD phase diagram</a:t>
            </a:r>
          </a:p>
        </p:txBody>
      </p:sp>
      <p:pic>
        <p:nvPicPr>
          <p:cNvPr id="13" name="PFE element 107" descr="JMyewgD8cqBF8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72" y="1227805"/>
            <a:ext cx="3721100" cy="1206500"/>
          </a:xfrm>
          <a:prstGeom prst="rect">
            <a:avLst/>
          </a:prstGeom>
        </p:spPr>
      </p:pic>
      <p:pic>
        <p:nvPicPr>
          <p:cNvPr id="27" name="Picture 35" descr="arkcl_minusRef_eta_C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0" y="635537"/>
            <a:ext cx="3809363" cy="352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FE element 109" descr="JMyewgD8cqBF89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4" y="4149700"/>
            <a:ext cx="3416300" cy="444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80508" y="4279106"/>
            <a:ext cx="3263900" cy="596900"/>
            <a:chOff x="317500" y="317500"/>
            <a:chExt cx="3263900" cy="596900"/>
          </a:xfrm>
        </p:grpSpPr>
        <p:pic>
          <p:nvPicPr>
            <p:cNvPr id="15" name="PFE element 106" descr="JMyewgD8cqBF87.png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63900" cy="596900"/>
            </a:xfrm>
            <a:prstGeom prst="rect">
              <a:avLst/>
            </a:prstGeom>
          </p:spPr>
        </p:pic>
        <p:sp>
          <p:nvSpPr>
            <p:cNvPr id="16" name="Shape_129"/>
            <p:cNvSpPr/>
            <p:nvPr/>
          </p:nvSpPr>
          <p:spPr>
            <a:xfrm>
              <a:off x="317500" y="317500"/>
              <a:ext cx="32639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06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10" descr="JMyewgD8cqBF9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668"/>
            <a:ext cx="8534400" cy="482600"/>
          </a:xfrm>
          <a:prstGeom prst="rect">
            <a:avLst/>
          </a:prstGeom>
        </p:spPr>
      </p:pic>
      <p:pic>
        <p:nvPicPr>
          <p:cNvPr id="8" name="PFE element 111" descr="JMyewgD8cqBF9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9" name="PFE element 112" descr="JMyewgD8cqBF9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16" y="955056"/>
            <a:ext cx="3556000" cy="2705100"/>
          </a:xfrm>
          <a:prstGeom prst="rect">
            <a:avLst/>
          </a:prstGeom>
        </p:spPr>
      </p:pic>
      <p:pic>
        <p:nvPicPr>
          <p:cNvPr id="6" name="Picture 5" descr="minv_rf_bt_eff_pi0_40_ref_cktA_omega_phi099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3" y="635537"/>
            <a:ext cx="3794249" cy="376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9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14" descr="JMyewgD8cqBF9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pic>
        <p:nvPicPr>
          <p:cNvPr id="8" name="PFE element 115" descr="JMyewgD8cqBF9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1" name="PFE element 116" descr="JMyewgD8cqBF9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4" y="4116546"/>
            <a:ext cx="4978400" cy="914400"/>
          </a:xfrm>
          <a:prstGeom prst="rect">
            <a:avLst/>
          </a:prstGeom>
        </p:spPr>
      </p:pic>
      <p:pic>
        <p:nvPicPr>
          <p:cNvPr id="7" name="Obraz 2">
            <a:extLst>
              <a:ext uri="{FF2B5EF4-FFF2-40B4-BE49-F238E27FC236}">
                <a16:creationId xmlns="" xmlns:a16="http://schemas.microsoft.com/office/drawing/2014/main" id="{CDCE1B5E-276A-43A0-826D-D7DC50B43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3596"/>
            <a:ext cx="3418189" cy="3394075"/>
          </a:xfrm>
          <a:prstGeom prst="rect">
            <a:avLst/>
          </a:prstGeom>
        </p:spPr>
      </p:pic>
      <p:pic>
        <p:nvPicPr>
          <p:cNvPr id="13" name="PFE element 118" descr="JMyewgD8cqBF99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16" y="761701"/>
            <a:ext cx="4622800" cy="383540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4283968" y="2350593"/>
            <a:ext cx="4896544" cy="1733325"/>
          </a:xfrm>
          <a:prstGeom prst="rect">
            <a:avLst/>
          </a:prstGeom>
        </p:spPr>
        <p:txBody>
          <a:bodyPr vert="horz" lIns="91388" tIns="45692" rIns="91388" bIns="45692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1600" b="1" dirty="0">
              <a:solidFill>
                <a:schemeClr val="tx1">
                  <a:lumMod val="95000"/>
                </a:schemeClr>
              </a:solidFill>
              <a:cs typeface="Arial" charset="0"/>
            </a:endParaRP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814456"/>
              </p:ext>
            </p:extLst>
          </p:nvPr>
        </p:nvGraphicFramePr>
        <p:xfrm>
          <a:off x="7496050" y="2715766"/>
          <a:ext cx="146843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tion" r:id="rId8" imgW="1117600" imgH="368300" progId="Equation.3">
                  <p:embed/>
                </p:oleObj>
              </mc:Choice>
              <mc:Fallback>
                <p:oleObj name="Equation" r:id="rId8" imgW="11176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6050" y="2715766"/>
                        <a:ext cx="1468438" cy="4635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694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21" descr="JMyewgD8cqBF10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8" name="PFE element 122" descr="JMyewgD8cqBF10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Obraz 2">
            <a:extLst>
              <a:ext uri="{FF2B5EF4-FFF2-40B4-BE49-F238E27FC236}">
                <a16:creationId xmlns="" xmlns:a16="http://schemas.microsoft.com/office/drawing/2014/main" id="{2E449C2F-A1FB-4604-A7CB-3D0563ED3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74663"/>
            <a:ext cx="3193256" cy="2993231"/>
          </a:xfrm>
          <a:prstGeom prst="rect">
            <a:avLst/>
          </a:prstGeom>
        </p:spPr>
      </p:pic>
      <p:pic>
        <p:nvPicPr>
          <p:cNvPr id="21" name="PFE element 124" descr="JMyewgD8cqBF10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308" y="797168"/>
            <a:ext cx="1739900" cy="317500"/>
          </a:xfrm>
          <a:prstGeom prst="rect">
            <a:avLst/>
          </a:prstGeom>
        </p:spPr>
      </p:pic>
      <p:pic>
        <p:nvPicPr>
          <p:cNvPr id="23" name="PFE element 125" descr="JMyewgD8cqBF104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16" y="3037094"/>
            <a:ext cx="304800" cy="190500"/>
          </a:xfrm>
          <a:prstGeom prst="rect">
            <a:avLst/>
          </a:prstGeom>
        </p:spPr>
      </p:pic>
      <p:pic>
        <p:nvPicPr>
          <p:cNvPr id="26" name="PFE element 126" descr="JMyewgD8cqBF105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56" y="3037094"/>
            <a:ext cx="292100" cy="190500"/>
          </a:xfrm>
          <a:prstGeom prst="rect">
            <a:avLst/>
          </a:prstGeom>
        </p:spPr>
      </p:pic>
      <p:pic>
        <p:nvPicPr>
          <p:cNvPr id="27" name="PFE element 127" descr="JMyewgD8cqBF10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50" y="3037094"/>
            <a:ext cx="266700" cy="190500"/>
          </a:xfrm>
          <a:prstGeom prst="rect">
            <a:avLst/>
          </a:prstGeom>
        </p:spPr>
      </p:pic>
      <p:pic>
        <p:nvPicPr>
          <p:cNvPr id="28" name="PFE element 128" descr="JMyewgD8cqBF107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08" y="3037094"/>
            <a:ext cx="241300" cy="190500"/>
          </a:xfrm>
          <a:prstGeom prst="rect">
            <a:avLst/>
          </a:prstGeom>
        </p:spPr>
      </p:pic>
      <p:pic>
        <p:nvPicPr>
          <p:cNvPr id="29" name="PFE element 129" descr="JMyewgD8cqBF108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784" y="1230790"/>
            <a:ext cx="1358900" cy="406400"/>
          </a:xfrm>
          <a:prstGeom prst="rect">
            <a:avLst/>
          </a:prstGeom>
        </p:spPr>
      </p:pic>
      <p:pic>
        <p:nvPicPr>
          <p:cNvPr id="30" name="PFE element 130" descr="JMyewgD8cqBF109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0" y="840258"/>
            <a:ext cx="4051300" cy="4038600"/>
          </a:xfrm>
          <a:prstGeom prst="rect">
            <a:avLst/>
          </a:prstGeom>
        </p:spPr>
      </p:pic>
      <p:pic>
        <p:nvPicPr>
          <p:cNvPr id="32" name="PFE element 131" descr="JMyewgD8cqBF110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58" y="4027086"/>
            <a:ext cx="3213100" cy="635000"/>
          </a:xfrm>
          <a:prstGeom prst="rect">
            <a:avLst/>
          </a:prstGeom>
        </p:spPr>
      </p:pic>
      <p:pic>
        <p:nvPicPr>
          <p:cNvPr id="34" name="PFE element 132" descr="JMyewgD8cqBF111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5" y="2275195"/>
            <a:ext cx="812800" cy="355600"/>
          </a:xfrm>
          <a:prstGeom prst="rect">
            <a:avLst/>
          </a:prstGeom>
        </p:spPr>
      </p:pic>
      <p:pic>
        <p:nvPicPr>
          <p:cNvPr id="35" name="PFE element 133" descr="JMyewgD8cqBF112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01" y="2258318"/>
            <a:ext cx="812800" cy="355600"/>
          </a:xfrm>
          <a:prstGeom prst="rect">
            <a:avLst/>
          </a:prstGeom>
        </p:spPr>
      </p:pic>
      <p:pic>
        <p:nvPicPr>
          <p:cNvPr id="36" name="PFE element 134" descr="JMyewgD8cqBF113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5" y="4131329"/>
            <a:ext cx="812800" cy="355600"/>
          </a:xfrm>
          <a:prstGeom prst="rect">
            <a:avLst/>
          </a:prstGeom>
        </p:spPr>
      </p:pic>
      <p:pic>
        <p:nvPicPr>
          <p:cNvPr id="50" name="PFE element 135" descr="JMyewgD8cqBF114.png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49" y="4131329"/>
            <a:ext cx="711200" cy="355600"/>
          </a:xfrm>
          <a:prstGeom prst="rect">
            <a:avLst/>
          </a:prstGeom>
        </p:spPr>
      </p:pic>
      <p:sp>
        <p:nvSpPr>
          <p:cNvPr id="49" name="Right Arrow 48"/>
          <p:cNvSpPr/>
          <p:nvPr/>
        </p:nvSpPr>
        <p:spPr>
          <a:xfrm>
            <a:off x="4427984" y="2605395"/>
            <a:ext cx="648072" cy="326395"/>
          </a:xfrm>
          <a:prstGeom prst="rightArrow">
            <a:avLst/>
          </a:prstGeom>
          <a:solidFill>
            <a:schemeClr val="accent6">
              <a:alpha val="47000"/>
            </a:schemeClr>
          </a:solidFill>
          <a:ln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51" name="PFE element 137" descr="JMyewgD8cqBF115.png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6" y="402987"/>
            <a:ext cx="1422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3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8" descr="JMyewgD8cqBF11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96" y="4027086"/>
            <a:ext cx="3200400" cy="635000"/>
          </a:xfrm>
          <a:prstGeom prst="rect">
            <a:avLst/>
          </a:prstGeom>
        </p:spPr>
      </p:pic>
      <p:pic>
        <p:nvPicPr>
          <p:cNvPr id="7" name="PFE element 139" descr="JMyewgD8cqBF11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140" descr="JMyewgD8cqBF118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0" name="PFE element 141" descr="JMyewgD8cqBF120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0" y="4021921"/>
            <a:ext cx="4406900" cy="939800"/>
          </a:xfrm>
          <a:prstGeom prst="rect">
            <a:avLst/>
          </a:prstGeom>
        </p:spPr>
      </p:pic>
      <p:pic>
        <p:nvPicPr>
          <p:cNvPr id="13" name="Obraz 10">
            <a:extLst>
              <a:ext uri="{FF2B5EF4-FFF2-40B4-BE49-F238E27FC236}">
                <a16:creationId xmlns="" xmlns:a16="http://schemas.microsoft.com/office/drawing/2014/main" id="{771244AE-6925-4284-888F-7C3B23FA5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78544"/>
            <a:ext cx="3101496" cy="2963950"/>
          </a:xfrm>
          <a:prstGeom prst="rect">
            <a:avLst/>
          </a:prstGeom>
        </p:spPr>
      </p:pic>
      <p:pic>
        <p:nvPicPr>
          <p:cNvPr id="11" name="PFE element 143" descr="JMyewgD8cqBF121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83" y="1093029"/>
            <a:ext cx="1155700" cy="266700"/>
          </a:xfrm>
          <a:prstGeom prst="rect">
            <a:avLst/>
          </a:prstGeom>
        </p:spPr>
      </p:pic>
      <p:pic>
        <p:nvPicPr>
          <p:cNvPr id="20" name="PFE element 144" descr="JMyewgD8cqBF122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70" y="2146496"/>
            <a:ext cx="889000" cy="254000"/>
          </a:xfrm>
          <a:prstGeom prst="rect">
            <a:avLst/>
          </a:prstGeom>
        </p:spPr>
      </p:pic>
      <p:cxnSp>
        <p:nvCxnSpPr>
          <p:cNvPr id="16" name="Łącznik prosty ze strzałką 4">
            <a:extLst>
              <a:ext uri="{FF2B5EF4-FFF2-40B4-BE49-F238E27FC236}">
                <a16:creationId xmlns="" xmlns:a16="http://schemas.microsoft.com/office/drawing/2014/main" id="{0A18B4C1-3CD7-4FEE-A6FE-54528B97DF6F}"/>
              </a:ext>
            </a:extLst>
          </p:cNvPr>
          <p:cNvCxnSpPr>
            <a:cxnSpLocks/>
          </p:cNvCxnSpPr>
          <p:nvPr/>
        </p:nvCxnSpPr>
        <p:spPr>
          <a:xfrm flipV="1">
            <a:off x="6409138" y="1754146"/>
            <a:ext cx="150882" cy="4604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9">
            <a:extLst>
              <a:ext uri="{FF2B5EF4-FFF2-40B4-BE49-F238E27FC236}">
                <a16:creationId xmlns="" xmlns:a16="http://schemas.microsoft.com/office/drawing/2014/main" id="{0763B8A7-27DB-434B-A7E7-83FAE0AA3979}"/>
              </a:ext>
            </a:extLst>
          </p:cNvPr>
          <p:cNvCxnSpPr>
            <a:cxnSpLocks/>
          </p:cNvCxnSpPr>
          <p:nvPr/>
        </p:nvCxnSpPr>
        <p:spPr>
          <a:xfrm flipH="1">
            <a:off x="7302979" y="1358672"/>
            <a:ext cx="512330" cy="294070"/>
          </a:xfrm>
          <a:prstGeom prst="straightConnector1">
            <a:avLst/>
          </a:prstGeom>
          <a:ln>
            <a:solidFill>
              <a:srgbClr val="09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8">
            <a:extLst>
              <a:ext uri="{FF2B5EF4-FFF2-40B4-BE49-F238E27FC236}">
                <a16:creationId xmlns="" xmlns:a16="http://schemas.microsoft.com/office/drawing/2014/main" id="{43528869-A2C4-40DA-A4ED-ECA3020EAA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2" y="818158"/>
            <a:ext cx="3161806" cy="3024336"/>
          </a:xfrm>
          <a:prstGeom prst="rect">
            <a:avLst/>
          </a:prstGeom>
        </p:spPr>
      </p:pic>
      <p:pic>
        <p:nvPicPr>
          <p:cNvPr id="21" name="PFE element 148" descr="JMyewgD8cqBF123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6" y="402987"/>
            <a:ext cx="1422400" cy="35560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4427984" y="2605395"/>
            <a:ext cx="648072" cy="326395"/>
          </a:xfrm>
          <a:prstGeom prst="rightArrow">
            <a:avLst/>
          </a:prstGeom>
          <a:solidFill>
            <a:schemeClr val="accent6">
              <a:alpha val="47000"/>
            </a:schemeClr>
          </a:solidFill>
          <a:ln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333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11">
            <a:extLst>
              <a:ext uri="{FF2B5EF4-FFF2-40B4-BE49-F238E27FC236}">
                <a16:creationId xmlns="" xmlns:a16="http://schemas.microsoft.com/office/drawing/2014/main" id="{0D4DCD43-DB1F-4BFB-804B-53D8F64B7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36" y="816516"/>
            <a:ext cx="3121569" cy="2952327"/>
          </a:xfrm>
          <a:prstGeom prst="rect">
            <a:avLst/>
          </a:prstGeom>
        </p:spPr>
      </p:pic>
      <p:pic>
        <p:nvPicPr>
          <p:cNvPr id="4" name="PFE element 151" descr="JMyewgD8cqBF12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FE element 152" descr="JMyewgD8cqBF125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2" name="PFE element 153" descr="JMyewgD8cqBF127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6" y="402987"/>
            <a:ext cx="1422400" cy="355600"/>
          </a:xfrm>
          <a:prstGeom prst="rect">
            <a:avLst/>
          </a:prstGeom>
        </p:spPr>
      </p:pic>
      <p:pic>
        <p:nvPicPr>
          <p:cNvPr id="6" name="Obraz 3">
            <a:extLst>
              <a:ext uri="{FF2B5EF4-FFF2-40B4-BE49-F238E27FC236}">
                <a16:creationId xmlns="" xmlns:a16="http://schemas.microsoft.com/office/drawing/2014/main" id="{D6A04A47-CD91-42B8-9CDB-948C64DC2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2" y="827395"/>
            <a:ext cx="3123742" cy="2954383"/>
          </a:xfrm>
          <a:prstGeom prst="rect">
            <a:avLst/>
          </a:prstGeom>
        </p:spPr>
      </p:pic>
      <p:pic>
        <p:nvPicPr>
          <p:cNvPr id="7" name="Obraz 10">
            <a:extLst>
              <a:ext uri="{FF2B5EF4-FFF2-40B4-BE49-F238E27FC236}">
                <a16:creationId xmlns="" xmlns:a16="http://schemas.microsoft.com/office/drawing/2014/main" id="{F5D84DAA-3311-4DCA-A6C0-237284B07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36" y="816516"/>
            <a:ext cx="3121569" cy="295232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427984" y="2605395"/>
            <a:ext cx="648072" cy="326395"/>
          </a:xfrm>
          <a:prstGeom prst="rightArrow">
            <a:avLst/>
          </a:prstGeom>
          <a:solidFill>
            <a:schemeClr val="accent6">
              <a:alpha val="47000"/>
            </a:schemeClr>
          </a:solidFill>
          <a:ln>
            <a:solidFill>
              <a:schemeClr val="accent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5" name="PFE element 157" descr="JMyewgD8cqBF128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" y="4205481"/>
            <a:ext cx="2247900" cy="571500"/>
          </a:xfrm>
          <a:prstGeom prst="rect">
            <a:avLst/>
          </a:prstGeom>
        </p:spPr>
      </p:pic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400739"/>
              </p:ext>
            </p:extLst>
          </p:nvPr>
        </p:nvGraphicFramePr>
        <p:xfrm>
          <a:off x="2416820" y="3867894"/>
          <a:ext cx="14351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6" name="Equation" r:id="rId10" imgW="1092200" imgH="863600" progId="Equation.3">
                  <p:embed/>
                </p:oleObj>
              </mc:Choice>
              <mc:Fallback>
                <p:oleObj name="Equation" r:id="rId10" imgW="10922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820" y="3867894"/>
                        <a:ext cx="1435100" cy="1085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078343"/>
              </p:ext>
            </p:extLst>
          </p:nvPr>
        </p:nvGraphicFramePr>
        <p:xfrm>
          <a:off x="5506536" y="3817248"/>
          <a:ext cx="190182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7" name="Equation" r:id="rId12" imgW="1447800" imgH="355600" progId="Equation.3">
                  <p:embed/>
                </p:oleObj>
              </mc:Choice>
              <mc:Fallback>
                <p:oleObj name="Equation" r:id="rId12" imgW="1447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6536" y="3817248"/>
                        <a:ext cx="1901825" cy="4460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fehide160" hidden="1"/>
          <p:cNvSpPr txBox="1"/>
          <p:nvPr/>
        </p:nvSpPr>
        <p:spPr>
          <a:xfrm>
            <a:off x="5507712" y="4307200"/>
            <a:ext cx="363628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smtClean="0">
                <a:latin typeface="Gill Sans Light"/>
                <a:cs typeface="Gill Sans Light"/>
              </a:rPr>
              <a:t>Fit to the models:</a:t>
            </a:r>
          </a:p>
          <a:p>
            <a:pPr marL="285750" indent="-285750">
              <a:buClr>
                <a:schemeClr val="accent6"/>
              </a:buClr>
              <a:buSzPct val="80000"/>
              <a:buFont typeface="Wingdings" charset="2"/>
              <a:buChar char=""/>
            </a:pPr>
            <a:r>
              <a:rPr lang="en-US" sz="1400" dirty="0" smtClean="0">
                <a:latin typeface="Gill Sans Light"/>
                <a:cs typeface="Gill Sans Light"/>
              </a:rPr>
              <a:t>CG:   </a:t>
            </a:r>
            <a:r>
              <a:rPr lang="en-US" sz="1400" dirty="0" err="1" smtClean="0">
                <a:latin typeface="Gill Sans Light"/>
                <a:cs typeface="Gill Sans Light"/>
              </a:rPr>
              <a:t>T</a:t>
            </a:r>
            <a:r>
              <a:rPr lang="en-US" sz="1400" baseline="-25000" dirty="0" err="1" smtClean="0">
                <a:latin typeface="Gill Sans Light"/>
                <a:cs typeface="Gill Sans Light"/>
              </a:rPr>
              <a:t>kin</a:t>
            </a:r>
            <a:r>
              <a:rPr lang="en-US" sz="1400" dirty="0" smtClean="0">
                <a:latin typeface="Gill Sans Light"/>
                <a:cs typeface="Gill Sans Light"/>
              </a:rPr>
              <a:t>= 65 MeV/</a:t>
            </a:r>
            <a:r>
              <a:rPr lang="en-US" sz="1400" dirty="0" err="1" smtClean="0">
                <a:latin typeface="Gill Sans Light"/>
                <a:cs typeface="Gill Sans Light"/>
              </a:rPr>
              <a:t>k</a:t>
            </a:r>
            <a:r>
              <a:rPr lang="en-US" sz="1400" baseline="-25000" dirty="0" err="1" smtClean="0">
                <a:latin typeface="Gill Sans Light"/>
                <a:cs typeface="Gill Sans Light"/>
              </a:rPr>
              <a:t>B</a:t>
            </a:r>
            <a:r>
              <a:rPr lang="en-US" sz="1400" dirty="0" smtClean="0">
                <a:latin typeface="Gill Sans Light"/>
                <a:cs typeface="Gill Sans Light"/>
              </a:rPr>
              <a:t>, &lt;</a:t>
            </a:r>
            <a:r>
              <a:rPr lang="en-US" sz="1400" dirty="0" smtClean="0">
                <a:latin typeface="Symbol" charset="2"/>
                <a:cs typeface="Symbol" charset="2"/>
              </a:rPr>
              <a:t>b</a:t>
            </a:r>
            <a:r>
              <a:rPr lang="en-US" sz="1400" dirty="0" smtClean="0">
                <a:latin typeface="Gill Sans Light"/>
                <a:cs typeface="Gill Sans Light"/>
              </a:rPr>
              <a:t>&gt;=0.19</a:t>
            </a:r>
          </a:p>
          <a:p>
            <a:pPr marL="285750" indent="-285750">
              <a:buClr>
                <a:schemeClr val="accent6"/>
              </a:buClr>
              <a:buSzPct val="80000"/>
              <a:buFont typeface="Wingdings" charset="2"/>
              <a:buChar char=""/>
            </a:pPr>
            <a:r>
              <a:rPr lang="en-US" sz="1400" dirty="0" smtClean="0">
                <a:latin typeface="Gill Sans Light"/>
                <a:cs typeface="Gill Sans Light"/>
              </a:rPr>
              <a:t>HSD: </a:t>
            </a:r>
            <a:r>
              <a:rPr lang="en-US" sz="1400" dirty="0" err="1">
                <a:latin typeface="Gill Sans Light"/>
                <a:cs typeface="Gill Sans Light"/>
              </a:rPr>
              <a:t>T</a:t>
            </a:r>
            <a:r>
              <a:rPr lang="en-US" sz="1400" baseline="-25000" dirty="0" err="1">
                <a:latin typeface="Gill Sans Light"/>
                <a:cs typeface="Gill Sans Light"/>
              </a:rPr>
              <a:t>kin</a:t>
            </a:r>
            <a:r>
              <a:rPr lang="en-US" sz="1400" dirty="0" smtClean="0">
                <a:latin typeface="Gill Sans Light"/>
                <a:cs typeface="Gill Sans Light"/>
              </a:rPr>
              <a:t>= 74 </a:t>
            </a:r>
            <a:r>
              <a:rPr lang="en-US" sz="1400" dirty="0">
                <a:latin typeface="Gill Sans Light"/>
                <a:cs typeface="Gill Sans Light"/>
              </a:rPr>
              <a:t>MeV/</a:t>
            </a:r>
            <a:r>
              <a:rPr lang="en-US" sz="1400" dirty="0" err="1">
                <a:latin typeface="Gill Sans Light"/>
                <a:cs typeface="Gill Sans Light"/>
              </a:rPr>
              <a:t>k</a:t>
            </a:r>
            <a:r>
              <a:rPr lang="en-US" sz="1400" baseline="-25000" dirty="0" err="1">
                <a:latin typeface="Gill Sans Light"/>
                <a:cs typeface="Gill Sans Light"/>
              </a:rPr>
              <a:t>B</a:t>
            </a:r>
            <a:r>
              <a:rPr lang="en-US" sz="1400" dirty="0">
                <a:latin typeface="Gill Sans Light"/>
                <a:cs typeface="Gill Sans Light"/>
              </a:rPr>
              <a:t>, &lt;</a:t>
            </a:r>
            <a:r>
              <a:rPr lang="en-US" sz="1400" dirty="0">
                <a:latin typeface="Symbol" charset="2"/>
                <a:cs typeface="Symbol" charset="2"/>
              </a:rPr>
              <a:t>b</a:t>
            </a:r>
            <a:r>
              <a:rPr lang="en-US" sz="1400" dirty="0">
                <a:latin typeface="Gill Sans Light"/>
                <a:cs typeface="Gill Sans Light"/>
              </a:rPr>
              <a:t>&gt;=</a:t>
            </a:r>
            <a:r>
              <a:rPr lang="en-US" sz="1400" dirty="0" smtClean="0">
                <a:latin typeface="Gill Sans Light"/>
                <a:cs typeface="Gill Sans Light"/>
              </a:rPr>
              <a:t>0.05</a:t>
            </a:r>
            <a:endParaRPr lang="en-US" sz="1400" dirty="0">
              <a:latin typeface="Gill Sans Light"/>
              <a:cs typeface="Gill Sans Ligh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03406" y="4303226"/>
            <a:ext cx="3644900" cy="762000"/>
            <a:chOff x="317500" y="317500"/>
            <a:chExt cx="3644900" cy="762000"/>
          </a:xfrm>
        </p:grpSpPr>
        <p:pic>
          <p:nvPicPr>
            <p:cNvPr id="16" name="PFE element 160" descr="JMyewgD8cqBF129.png"/>
            <p:cNvPicPr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644900" cy="762000"/>
            </a:xfrm>
            <a:prstGeom prst="rect">
              <a:avLst/>
            </a:prstGeom>
          </p:spPr>
        </p:pic>
        <p:sp>
          <p:nvSpPr>
            <p:cNvPr id="19" name="Shape_130"/>
            <p:cNvSpPr/>
            <p:nvPr/>
          </p:nvSpPr>
          <p:spPr>
            <a:xfrm>
              <a:off x="317500" y="317500"/>
              <a:ext cx="3644900" cy="762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75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61" descr="JMyewgD8cqBF13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PFE element 162" descr="JMyewgD8cqBF13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7" name="Obraz 8">
            <a:extLst>
              <a:ext uri="{FF2B5EF4-FFF2-40B4-BE49-F238E27FC236}">
                <a16:creationId xmlns="" xmlns:a16="http://schemas.microsoft.com/office/drawing/2014/main" id="{C8250320-577A-404F-8341-6A0070A28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61" y="627534"/>
            <a:ext cx="3010435" cy="2989198"/>
          </a:xfrm>
          <a:prstGeom prst="rect">
            <a:avLst/>
          </a:prstGeom>
        </p:spPr>
      </p:pic>
      <p:pic>
        <p:nvPicPr>
          <p:cNvPr id="20" name="PFE element 164" descr="JMyewgD8cqBF13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17" y="726115"/>
            <a:ext cx="304800" cy="203200"/>
          </a:xfrm>
          <a:prstGeom prst="rect">
            <a:avLst/>
          </a:prstGeom>
        </p:spPr>
      </p:pic>
      <p:pic>
        <p:nvPicPr>
          <p:cNvPr id="22" name="PFE element 165" descr="JMyewgD8cqBF134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62" y="726115"/>
            <a:ext cx="292100" cy="203200"/>
          </a:xfrm>
          <a:prstGeom prst="rect">
            <a:avLst/>
          </a:prstGeom>
        </p:spPr>
      </p:pic>
      <p:pic>
        <p:nvPicPr>
          <p:cNvPr id="27" name="PFE element 166" descr="JMyewgD8cqBF135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000" y="726115"/>
            <a:ext cx="266700" cy="203200"/>
          </a:xfrm>
          <a:prstGeom prst="rect">
            <a:avLst/>
          </a:prstGeom>
        </p:spPr>
      </p:pic>
      <p:pic>
        <p:nvPicPr>
          <p:cNvPr id="29" name="PFE element 167" descr="JMyewgD8cqBF13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13" y="726115"/>
            <a:ext cx="241300" cy="203200"/>
          </a:xfrm>
          <a:prstGeom prst="rect">
            <a:avLst/>
          </a:prstGeom>
        </p:spPr>
      </p:pic>
      <p:pic>
        <p:nvPicPr>
          <p:cNvPr id="21" name="Picture 20" descr="ratio_ref_pp_pAfastSlow_CC_arkcl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1452" y="627535"/>
            <a:ext cx="3261305" cy="2989198"/>
          </a:xfrm>
          <a:prstGeom prst="rect">
            <a:avLst/>
          </a:prstGeom>
        </p:spPr>
      </p:pic>
      <p:pic>
        <p:nvPicPr>
          <p:cNvPr id="30" name="PFE element 169" descr="JMyewgD8cqBF137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94" y="4218583"/>
            <a:ext cx="3302000" cy="711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299942"/>
            <a:ext cx="327122" cy="216024"/>
          </a:xfrm>
          <a:prstGeom prst="rect">
            <a:avLst/>
          </a:prstGeom>
        </p:spPr>
      </p:pic>
      <p:pic>
        <p:nvPicPr>
          <p:cNvPr id="31" name="PFE element 171" descr="JMyewgD8cqBF138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57" y="900321"/>
            <a:ext cx="1003300" cy="355600"/>
          </a:xfrm>
          <a:prstGeom prst="rect">
            <a:avLst/>
          </a:prstGeom>
        </p:spPr>
      </p:pic>
      <p:pic>
        <p:nvPicPr>
          <p:cNvPr id="32" name="PFE element 172" descr="JMyewgD8cqBF139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54" y="1056342"/>
            <a:ext cx="876300" cy="292100"/>
          </a:xfrm>
          <a:prstGeom prst="rect">
            <a:avLst/>
          </a:prstGeom>
        </p:spPr>
      </p:pic>
      <p:pic>
        <p:nvPicPr>
          <p:cNvPr id="33" name="PFE element 173" descr="JMyewgD8cqBF140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7" y="3795886"/>
            <a:ext cx="49022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5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74" descr="JMyewgD8cqBF14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PFE element 175" descr="JMyewgD8cqBF14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sp>
        <p:nvSpPr>
          <p:cNvPr id="9" name="pfehide176" hidden="1">
            <a:extLst>
              <a:ext uri="{FF2B5EF4-FFF2-40B4-BE49-F238E27FC236}">
                <a16:creationId xmlns:a16="http://schemas.microsoft.com/office/drawing/2014/main" xmlns="" id="{B48458D4-4520-4201-810D-24F0BD4C830F}"/>
              </a:ext>
            </a:extLst>
          </p:cNvPr>
          <p:cNvSpPr txBox="1"/>
          <p:nvPr/>
        </p:nvSpPr>
        <p:spPr>
          <a:xfrm>
            <a:off x="1043608" y="771550"/>
            <a:ext cx="1427995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l-PL" sz="1200" dirty="0" err="1" smtClean="0">
                <a:latin typeface="Gill Sans Light"/>
                <a:cs typeface="Gill Sans Light"/>
              </a:rPr>
              <a:t>M</a:t>
            </a:r>
            <a:r>
              <a:rPr lang="pl-PL" sz="1200" baseline="-25000" dirty="0" err="1" smtClean="0">
                <a:latin typeface="Gill Sans Light"/>
                <a:cs typeface="Gill Sans Light"/>
              </a:rPr>
              <a:t>ee</a:t>
            </a:r>
            <a:r>
              <a:rPr lang="pl-PL" sz="1200" dirty="0" smtClean="0">
                <a:latin typeface="Gill Sans Light"/>
                <a:cs typeface="Gill Sans Light"/>
              </a:rPr>
              <a:t> </a:t>
            </a:r>
            <a:r>
              <a:rPr lang="pl-PL" sz="1200" dirty="0">
                <a:latin typeface="Gill Sans Light"/>
                <a:cs typeface="Gill Sans Light"/>
              </a:rPr>
              <a:t>(</a:t>
            </a:r>
            <a:r>
              <a:rPr lang="pl-PL" sz="1200" dirty="0" err="1">
                <a:latin typeface="Gill Sans Light"/>
                <a:cs typeface="Gill Sans Light"/>
              </a:rPr>
              <a:t>GeV</a:t>
            </a:r>
            <a:r>
              <a:rPr lang="pl-PL" sz="1200" dirty="0">
                <a:latin typeface="Gill Sans Light"/>
                <a:cs typeface="Gill Sans Light"/>
              </a:rPr>
              <a:t>/c</a:t>
            </a:r>
            <a:r>
              <a:rPr lang="pl-PL" sz="1200" baseline="30000" dirty="0">
                <a:latin typeface="Gill Sans Light"/>
                <a:cs typeface="Gill Sans Light"/>
              </a:rPr>
              <a:t>2</a:t>
            </a:r>
            <a:r>
              <a:rPr lang="pl-PL" sz="1200" dirty="0">
                <a:latin typeface="Gill Sans Light"/>
                <a:cs typeface="Gill Sans Light"/>
              </a:rPr>
              <a:t>) &lt; </a:t>
            </a:r>
            <a:r>
              <a:rPr lang="pl-PL" sz="1200" dirty="0" smtClean="0">
                <a:latin typeface="Gill Sans Light"/>
                <a:cs typeface="Gill Sans Light"/>
              </a:rPr>
              <a:t>0.15</a:t>
            </a:r>
            <a:endParaRPr lang="en-US" sz="1200" dirty="0">
              <a:latin typeface="Gill Sans Light"/>
              <a:cs typeface="Gill Sans L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41643" y="770349"/>
            <a:ext cx="1431925" cy="279400"/>
            <a:chOff x="317500" y="317500"/>
            <a:chExt cx="1431925" cy="279400"/>
          </a:xfrm>
        </p:grpSpPr>
        <p:pic>
          <p:nvPicPr>
            <p:cNvPr id="7" name="PFE element 176" descr="JMyewgD8cqBF144.pn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431925" cy="279400"/>
            </a:xfrm>
            <a:prstGeom prst="rect">
              <a:avLst/>
            </a:prstGeom>
          </p:spPr>
        </p:pic>
        <p:sp>
          <p:nvSpPr>
            <p:cNvPr id="8" name="Shape_131"/>
            <p:cNvSpPr/>
            <p:nvPr/>
          </p:nvSpPr>
          <p:spPr>
            <a:xfrm>
              <a:off x="317500" y="317500"/>
              <a:ext cx="1431925" cy="279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0" name="pfehide177" hidden="1">
            <a:extLst>
              <a:ext uri="{FF2B5EF4-FFF2-40B4-BE49-F238E27FC236}">
                <a16:creationId xmlns:a16="http://schemas.microsoft.com/office/drawing/2014/main" xmlns="" id="{28DDACA4-BB18-4CBE-B7B1-D3B694BA7D37}"/>
              </a:ext>
            </a:extLst>
          </p:cNvPr>
          <p:cNvSpPr txBox="1"/>
          <p:nvPr/>
        </p:nvSpPr>
        <p:spPr>
          <a:xfrm>
            <a:off x="3257382" y="771550"/>
            <a:ext cx="1873129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l-PL" sz="1200" dirty="0" smtClean="0">
                <a:latin typeface="Gill Sans Light"/>
                <a:cs typeface="Gill Sans Light"/>
              </a:rPr>
              <a:t>0.15 </a:t>
            </a:r>
            <a:r>
              <a:rPr lang="pl-PL" sz="1200" dirty="0">
                <a:latin typeface="Gill Sans Light"/>
                <a:cs typeface="Gill Sans Light"/>
              </a:rPr>
              <a:t>&lt; </a:t>
            </a:r>
            <a:r>
              <a:rPr lang="pl-PL" sz="1200" dirty="0" err="1">
                <a:latin typeface="Gill Sans Light"/>
                <a:cs typeface="Gill Sans Light"/>
              </a:rPr>
              <a:t>M</a:t>
            </a:r>
            <a:r>
              <a:rPr lang="pl-PL" sz="1200" baseline="-25000" dirty="0" err="1">
                <a:latin typeface="Gill Sans Light"/>
                <a:cs typeface="Gill Sans Light"/>
              </a:rPr>
              <a:t>ee</a:t>
            </a:r>
            <a:r>
              <a:rPr lang="pl-PL" sz="1200" dirty="0">
                <a:latin typeface="Gill Sans Light"/>
                <a:cs typeface="Gill Sans Light"/>
              </a:rPr>
              <a:t> (</a:t>
            </a:r>
            <a:r>
              <a:rPr lang="pl-PL" sz="1200" dirty="0" err="1">
                <a:latin typeface="Gill Sans Light"/>
                <a:cs typeface="Gill Sans Light"/>
              </a:rPr>
              <a:t>GeV</a:t>
            </a:r>
            <a:r>
              <a:rPr lang="pl-PL" sz="1200" dirty="0">
                <a:latin typeface="Gill Sans Light"/>
                <a:cs typeface="Gill Sans Light"/>
              </a:rPr>
              <a:t>/c</a:t>
            </a:r>
            <a:r>
              <a:rPr lang="pl-PL" sz="1200" baseline="30000" dirty="0">
                <a:latin typeface="Gill Sans Light"/>
                <a:cs typeface="Gill Sans Light"/>
              </a:rPr>
              <a:t>2</a:t>
            </a:r>
            <a:r>
              <a:rPr lang="pl-PL" sz="1200" dirty="0">
                <a:latin typeface="Gill Sans Light"/>
                <a:cs typeface="Gill Sans Light"/>
              </a:rPr>
              <a:t>) &lt; 0</a:t>
            </a:r>
            <a:r>
              <a:rPr lang="pl-PL" sz="1200" dirty="0" smtClean="0">
                <a:latin typeface="Gill Sans Light"/>
                <a:cs typeface="Gill Sans Light"/>
              </a:rPr>
              <a:t>. 5</a:t>
            </a:r>
            <a:endParaRPr lang="en-US" sz="1200" dirty="0">
              <a:latin typeface="Gill Sans Light"/>
              <a:cs typeface="Gill Sans Ligh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255734" y="770349"/>
            <a:ext cx="1876425" cy="279400"/>
            <a:chOff x="317500" y="317500"/>
            <a:chExt cx="1876425" cy="279400"/>
          </a:xfrm>
        </p:grpSpPr>
        <p:pic>
          <p:nvPicPr>
            <p:cNvPr id="22" name="PFE element 177" descr="JMyewgD8cqBF146.png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76425" cy="279400"/>
            </a:xfrm>
            <a:prstGeom prst="rect">
              <a:avLst/>
            </a:prstGeom>
          </p:spPr>
        </p:pic>
        <p:sp>
          <p:nvSpPr>
            <p:cNvPr id="30" name="Shape_132"/>
            <p:cNvSpPr/>
            <p:nvPr/>
          </p:nvSpPr>
          <p:spPr>
            <a:xfrm>
              <a:off x="317500" y="317500"/>
              <a:ext cx="1876425" cy="279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1" name="pfehide178" hidden="1">
            <a:extLst>
              <a:ext uri="{FF2B5EF4-FFF2-40B4-BE49-F238E27FC236}">
                <a16:creationId xmlns:a16="http://schemas.microsoft.com/office/drawing/2014/main" xmlns="" id="{2D64DE22-740C-4B07-819D-E6D94EECDB58}"/>
              </a:ext>
            </a:extLst>
          </p:cNvPr>
          <p:cNvSpPr txBox="1"/>
          <p:nvPr/>
        </p:nvSpPr>
        <p:spPr>
          <a:xfrm>
            <a:off x="5948255" y="771550"/>
            <a:ext cx="1351652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pl-PL" sz="1200" dirty="0" err="1" smtClean="0">
                <a:latin typeface="Gill Sans Light"/>
                <a:cs typeface="Gill Sans Light"/>
              </a:rPr>
              <a:t>M</a:t>
            </a:r>
            <a:r>
              <a:rPr lang="pl-PL" sz="1200" baseline="-25000" dirty="0" err="1" smtClean="0">
                <a:latin typeface="Gill Sans Light"/>
                <a:cs typeface="Gill Sans Light"/>
              </a:rPr>
              <a:t>ee</a:t>
            </a:r>
            <a:r>
              <a:rPr lang="pl-PL" sz="1200" dirty="0" smtClean="0">
                <a:latin typeface="Gill Sans Light"/>
                <a:cs typeface="Gill Sans Light"/>
              </a:rPr>
              <a:t> </a:t>
            </a:r>
            <a:r>
              <a:rPr lang="pl-PL" sz="1200" dirty="0">
                <a:latin typeface="Gill Sans Light"/>
                <a:cs typeface="Gill Sans Light"/>
              </a:rPr>
              <a:t>(</a:t>
            </a:r>
            <a:r>
              <a:rPr lang="pl-PL" sz="1200" dirty="0" err="1">
                <a:latin typeface="Gill Sans Light"/>
                <a:cs typeface="Gill Sans Light"/>
              </a:rPr>
              <a:t>GeV</a:t>
            </a:r>
            <a:r>
              <a:rPr lang="pl-PL" sz="1200" dirty="0">
                <a:latin typeface="Gill Sans Light"/>
                <a:cs typeface="Gill Sans Light"/>
              </a:rPr>
              <a:t>/c</a:t>
            </a:r>
            <a:r>
              <a:rPr lang="pl-PL" sz="1200" baseline="30000" dirty="0">
                <a:latin typeface="Gill Sans Light"/>
                <a:cs typeface="Gill Sans Light"/>
              </a:rPr>
              <a:t>2</a:t>
            </a:r>
            <a:r>
              <a:rPr lang="pl-PL" sz="1200" dirty="0">
                <a:latin typeface="Gill Sans Light"/>
                <a:cs typeface="Gill Sans Light"/>
              </a:rPr>
              <a:t>) </a:t>
            </a:r>
            <a:r>
              <a:rPr lang="pl-PL" sz="1200" dirty="0" smtClean="0">
                <a:latin typeface="Gill Sans Light"/>
                <a:cs typeface="Gill Sans Light"/>
              </a:rPr>
              <a:t>&gt; 0.5</a:t>
            </a:r>
            <a:endParaRPr lang="en-US" sz="1200" dirty="0">
              <a:latin typeface="Gill Sans Light"/>
              <a:cs typeface="Gill Sans Light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946218" y="770349"/>
            <a:ext cx="1355725" cy="279400"/>
            <a:chOff x="317500" y="317500"/>
            <a:chExt cx="1355725" cy="279400"/>
          </a:xfrm>
        </p:grpSpPr>
        <p:pic>
          <p:nvPicPr>
            <p:cNvPr id="32" name="PFE element 178" descr="JMyewgD8cqBF148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355725" cy="279400"/>
            </a:xfrm>
            <a:prstGeom prst="rect">
              <a:avLst/>
            </a:prstGeom>
          </p:spPr>
        </p:pic>
        <p:sp>
          <p:nvSpPr>
            <p:cNvPr id="33" name="Shape_133"/>
            <p:cNvSpPr/>
            <p:nvPr/>
          </p:nvSpPr>
          <p:spPr>
            <a:xfrm>
              <a:off x="317500" y="317500"/>
              <a:ext cx="1355725" cy="279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5" name="PFE element 179" descr="JMyewgD8cqBF150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4" y="3909109"/>
            <a:ext cx="2413000" cy="1206500"/>
          </a:xfrm>
          <a:prstGeom prst="rect">
            <a:avLst/>
          </a:prstGeom>
        </p:spPr>
      </p:pic>
      <p:pic>
        <p:nvPicPr>
          <p:cNvPr id="36" name="PFE element 180" descr="JMyewgD8cqBF151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95" y="4074250"/>
            <a:ext cx="5981700" cy="774700"/>
          </a:xfrm>
          <a:prstGeom prst="rect">
            <a:avLst/>
          </a:prstGeom>
        </p:spPr>
      </p:pic>
      <p:pic>
        <p:nvPicPr>
          <p:cNvPr id="23" name="Bild 51"/>
          <p:cNvPicPr>
            <a:picLocks noChangeAspect="1"/>
          </p:cNvPicPr>
          <p:nvPr/>
        </p:nvPicPr>
        <p:blipFill>
          <a:blip r:embed="rId9"/>
          <a:srcRect t="34860" b="32223"/>
          <a:stretch>
            <a:fillRect/>
          </a:stretch>
        </p:blipFill>
        <p:spPr>
          <a:xfrm>
            <a:off x="3199660" y="1037900"/>
            <a:ext cx="2402176" cy="2120047"/>
          </a:xfrm>
          <a:prstGeom prst="rect">
            <a:avLst/>
          </a:prstGeom>
        </p:spPr>
      </p:pic>
      <p:pic>
        <p:nvPicPr>
          <p:cNvPr id="24" name="Bild 52"/>
          <p:cNvPicPr>
            <a:picLocks noChangeAspect="1"/>
          </p:cNvPicPr>
          <p:nvPr/>
        </p:nvPicPr>
        <p:blipFill>
          <a:blip r:embed="rId9"/>
          <a:srcRect t="67097" b="-1507"/>
          <a:stretch>
            <a:fillRect/>
          </a:stretch>
        </p:blipFill>
        <p:spPr>
          <a:xfrm>
            <a:off x="5673328" y="1037900"/>
            <a:ext cx="2442927" cy="2253930"/>
          </a:xfrm>
          <a:prstGeom prst="rect">
            <a:avLst/>
          </a:prstGeom>
        </p:spPr>
      </p:pic>
      <p:pic>
        <p:nvPicPr>
          <p:cNvPr id="25" name="Bild 50"/>
          <p:cNvPicPr>
            <a:picLocks noChangeAspect="1"/>
          </p:cNvPicPr>
          <p:nvPr/>
        </p:nvPicPr>
        <p:blipFill>
          <a:blip r:embed="rId9"/>
          <a:srcRect b="65341"/>
          <a:stretch>
            <a:fillRect/>
          </a:stretch>
        </p:blipFill>
        <p:spPr>
          <a:xfrm>
            <a:off x="811690" y="1041550"/>
            <a:ext cx="2277530" cy="2116397"/>
          </a:xfrm>
          <a:prstGeom prst="rect">
            <a:avLst/>
          </a:prstGeom>
        </p:spPr>
      </p:pic>
      <p:sp>
        <p:nvSpPr>
          <p:cNvPr id="26" name="pfehide184" hidden="1"/>
          <p:cNvSpPr txBox="1">
            <a:spLocks noChangeArrowheads="1"/>
          </p:cNvSpPr>
          <p:nvPr/>
        </p:nvSpPr>
        <p:spPr bwMode="auto">
          <a:xfrm>
            <a:off x="3199660" y="3157947"/>
            <a:ext cx="26161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l-PL" sz="1600" dirty="0" smtClean="0">
                <a:latin typeface="Gill Sans Light"/>
                <a:cs typeface="Gill Sans Light"/>
              </a:rPr>
              <a:t>Excess </a:t>
            </a:r>
            <a:r>
              <a:rPr lang="pl-PL" sz="1600" dirty="0">
                <a:latin typeface="Gill Sans Light"/>
                <a:cs typeface="Gill Sans Light"/>
              </a:rPr>
              <a:t>has polarization consistent with </a:t>
            </a:r>
            <a:r>
              <a:rPr lang="pl-PL" sz="1600" dirty="0">
                <a:latin typeface="Gill Sans Light"/>
                <a:cs typeface="Gill Sans Light"/>
                <a:sym typeface="Symbol" charset="2"/>
              </a:rPr>
              <a:t></a:t>
            </a:r>
            <a:r>
              <a:rPr lang="pl-PL" sz="1600" dirty="0">
                <a:latin typeface="Gill Sans Light"/>
                <a:cs typeface="Gill Sans Light"/>
              </a:rPr>
              <a:t> </a:t>
            </a:r>
            <a:endParaRPr lang="en-US" sz="1600" dirty="0">
              <a:latin typeface="Gill Sans Light"/>
              <a:cs typeface="Gill Sans Ligh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193309" y="3151885"/>
            <a:ext cx="2628900" cy="596900"/>
            <a:chOff x="317500" y="317500"/>
            <a:chExt cx="2628900" cy="596900"/>
          </a:xfrm>
        </p:grpSpPr>
        <p:pic>
          <p:nvPicPr>
            <p:cNvPr id="38" name="PFE element 184" descr="JMyewgD8cqBF152.pn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628900" cy="596900"/>
            </a:xfrm>
            <a:prstGeom prst="rect">
              <a:avLst/>
            </a:prstGeom>
          </p:spPr>
        </p:pic>
        <p:sp>
          <p:nvSpPr>
            <p:cNvPr id="39" name="Shape_134"/>
            <p:cNvSpPr/>
            <p:nvPr/>
          </p:nvSpPr>
          <p:spPr>
            <a:xfrm>
              <a:off x="317500" y="317500"/>
              <a:ext cx="26289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7" name="pfehide185" hidden="1"/>
          <p:cNvSpPr/>
          <p:nvPr/>
        </p:nvSpPr>
        <p:spPr>
          <a:xfrm>
            <a:off x="811690" y="3211645"/>
            <a:ext cx="2277530" cy="5847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err="1">
                <a:latin typeface="Gill Sans Light"/>
                <a:cs typeface="Gill Sans Light"/>
              </a:rPr>
              <a:t>Pseudoscalar</a:t>
            </a:r>
            <a:r>
              <a:rPr lang="en-US" sz="1600" dirty="0">
                <a:latin typeface="Gill Sans Light"/>
                <a:cs typeface="Gill Sans Light"/>
              </a:rPr>
              <a:t> </a:t>
            </a:r>
            <a:r>
              <a:rPr lang="en-US" sz="1600" dirty="0" err="1">
                <a:latin typeface="Gill Sans Light"/>
                <a:cs typeface="Gill Sans Light"/>
              </a:rPr>
              <a:t>Dalitz</a:t>
            </a:r>
            <a:r>
              <a:rPr lang="en-US" sz="1600" dirty="0">
                <a:latin typeface="Gill Sans Light"/>
                <a:cs typeface="Gill Sans Light"/>
              </a:rPr>
              <a:t> decays are self-polarizing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801105" y="3205583"/>
            <a:ext cx="2298700" cy="596900"/>
            <a:chOff x="317500" y="317500"/>
            <a:chExt cx="2298700" cy="596900"/>
          </a:xfrm>
        </p:grpSpPr>
        <p:pic>
          <p:nvPicPr>
            <p:cNvPr id="41" name="PFE element 185" descr="JMyewgD8cqBF153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298700" cy="596900"/>
            </a:xfrm>
            <a:prstGeom prst="rect">
              <a:avLst/>
            </a:prstGeom>
          </p:spPr>
        </p:pic>
        <p:sp>
          <p:nvSpPr>
            <p:cNvPr id="42" name="Shape_135"/>
            <p:cNvSpPr/>
            <p:nvPr/>
          </p:nvSpPr>
          <p:spPr>
            <a:xfrm>
              <a:off x="317500" y="317500"/>
              <a:ext cx="22987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8" name="pfehide186" hidden="1"/>
          <p:cNvSpPr/>
          <p:nvPr/>
        </p:nvSpPr>
        <p:spPr>
          <a:xfrm>
            <a:off x="5673328" y="3211645"/>
            <a:ext cx="3291160" cy="5847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l-PL" sz="1600" dirty="0">
                <a:latin typeface="Gill Sans Light"/>
                <a:cs typeface="Gill Sans Light"/>
                <a:sym typeface="Symbol" charset="2"/>
              </a:rPr>
              <a:t>Not </a:t>
            </a:r>
            <a:r>
              <a:rPr lang="pl-PL" sz="1600" dirty="0" err="1">
                <a:latin typeface="Gill Sans Light"/>
                <a:cs typeface="Gill Sans Light"/>
                <a:sym typeface="Symbol" charset="2"/>
              </a:rPr>
              <a:t>clear</a:t>
            </a:r>
            <a:r>
              <a:rPr lang="pl-PL" sz="1600" dirty="0">
                <a:latin typeface="Gill Sans Light"/>
                <a:cs typeface="Gill Sans Light"/>
                <a:sym typeface="Symbol" charset="2"/>
              </a:rPr>
              <a:t> </a:t>
            </a:r>
            <a:r>
              <a:rPr lang="de-DE" sz="1600" dirty="0" smtClean="0">
                <a:latin typeface="Gill Sans Light"/>
                <a:cs typeface="Gill Sans Light"/>
                <a:sym typeface="Wingdings"/>
              </a:rPr>
              <a:t> </a:t>
            </a:r>
            <a:r>
              <a:rPr lang="de-DE" sz="1600" dirty="0" err="1" smtClean="0">
                <a:latin typeface="Gill Sans Light"/>
                <a:cs typeface="Gill Sans Light"/>
                <a:sym typeface="Symbol" charset="2"/>
              </a:rPr>
              <a:t>n</a:t>
            </a:r>
            <a:r>
              <a:rPr lang="pl-PL" sz="1600" dirty="0" err="1" smtClean="0">
                <a:latin typeface="Gill Sans Light"/>
                <a:cs typeface="Gill Sans Light"/>
                <a:sym typeface="Symbol" charset="2"/>
              </a:rPr>
              <a:t>eed</a:t>
            </a:r>
            <a:r>
              <a:rPr lang="pl-PL" sz="1600" dirty="0" smtClean="0">
                <a:latin typeface="Gill Sans Light"/>
                <a:cs typeface="Gill Sans Light"/>
                <a:sym typeface="Symbol" charset="2"/>
              </a:rPr>
              <a:t> </a:t>
            </a:r>
            <a:r>
              <a:rPr lang="pl-PL" sz="1600" dirty="0" err="1">
                <a:latin typeface="Gill Sans Light"/>
                <a:cs typeface="Gill Sans Light"/>
                <a:sym typeface="Symbol" charset="2"/>
              </a:rPr>
              <a:t>more</a:t>
            </a:r>
            <a:r>
              <a:rPr lang="pl-PL" sz="1600" dirty="0">
                <a:latin typeface="Gill Sans Light"/>
                <a:cs typeface="Gill Sans Light"/>
                <a:sym typeface="Symbol" charset="2"/>
              </a:rPr>
              <a:t> </a:t>
            </a:r>
            <a:r>
              <a:rPr lang="pl-PL" sz="1600" dirty="0" err="1" smtClean="0">
                <a:latin typeface="Gill Sans Light"/>
                <a:cs typeface="Gill Sans Light"/>
                <a:sym typeface="Symbol" charset="2"/>
              </a:rPr>
              <a:t>statistic</a:t>
            </a:r>
            <a:endParaRPr lang="pl-PL" sz="1600" dirty="0" smtClean="0">
              <a:latin typeface="Gill Sans Light"/>
              <a:cs typeface="Gill Sans Light"/>
              <a:sym typeface="Symbol" charset="2"/>
            </a:endParaRPr>
          </a:p>
          <a:p>
            <a:r>
              <a:rPr lang="pl-PL" sz="1600" dirty="0" smtClean="0">
                <a:latin typeface="Gill Sans Light"/>
                <a:cs typeface="Gill Sans Light"/>
                <a:sym typeface="Symbol" charset="2"/>
              </a:rPr>
              <a:t>(B=0 </a:t>
            </a:r>
            <a:r>
              <a:rPr lang="pl-PL" sz="1600" dirty="0" err="1" smtClean="0">
                <a:latin typeface="Gill Sans Light"/>
                <a:cs typeface="Gill Sans Light"/>
                <a:sym typeface="Symbol" charset="2"/>
              </a:rPr>
              <a:t>at</a:t>
            </a:r>
            <a:r>
              <a:rPr lang="pl-PL" sz="1600" dirty="0" smtClean="0">
                <a:latin typeface="Gill Sans Light"/>
                <a:cs typeface="Gill Sans Light"/>
                <a:sym typeface="Symbol" charset="2"/>
              </a:rPr>
              <a:t> SPS)</a:t>
            </a:r>
            <a:endParaRPr lang="pl-PL" sz="1600" dirty="0">
              <a:latin typeface="Gill Sans Light"/>
              <a:cs typeface="Gill Sans Light"/>
              <a:sym typeface="Symbol" charset="2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667908" y="3205583"/>
            <a:ext cx="3302000" cy="596900"/>
            <a:chOff x="317500" y="317500"/>
            <a:chExt cx="3302000" cy="596900"/>
          </a:xfrm>
        </p:grpSpPr>
        <p:pic>
          <p:nvPicPr>
            <p:cNvPr id="44" name="PFE element 186" descr="JMyewgD8cqBF154.png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302000" cy="596900"/>
            </a:xfrm>
            <a:prstGeom prst="rect">
              <a:avLst/>
            </a:prstGeom>
          </p:spPr>
        </p:pic>
        <p:sp>
          <p:nvSpPr>
            <p:cNvPr id="45" name="Shape_136"/>
            <p:cNvSpPr/>
            <p:nvPr/>
          </p:nvSpPr>
          <p:spPr>
            <a:xfrm>
              <a:off x="317500" y="317500"/>
              <a:ext cx="33020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47" name="PFE element 187" descr="JMyewgD8cqBF155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06" y="4636229"/>
            <a:ext cx="4584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4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5" descr="JMyewgD8cqBF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5" name="PFE element 6" descr="JMyewgD8cqBF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6" name="PFE element 7" descr="JMyewgD8cqBF6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3" y="765882"/>
            <a:ext cx="4343400" cy="2387600"/>
          </a:xfrm>
          <a:prstGeom prst="rect">
            <a:avLst/>
          </a:prstGeom>
        </p:spPr>
      </p:pic>
      <p:graphicFrame>
        <p:nvGraphicFramePr>
          <p:cNvPr id="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898464"/>
              </p:ext>
            </p:extLst>
          </p:nvPr>
        </p:nvGraphicFramePr>
        <p:xfrm>
          <a:off x="323528" y="1150714"/>
          <a:ext cx="3168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" name="Equation" r:id="rId6" imgW="1752600" imgH="254000" progId="Equation.3">
                  <p:embed/>
                </p:oleObj>
              </mc:Choice>
              <mc:Fallback>
                <p:oleObj name="Equation" r:id="rId6" imgW="175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150714"/>
                        <a:ext cx="3168650" cy="431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83525"/>
            <a:ext cx="3224708" cy="214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FE element 10" descr="JMyewgD8cqBF7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2" y="4704556"/>
            <a:ext cx="3429000" cy="444500"/>
          </a:xfrm>
          <a:prstGeom prst="rect">
            <a:avLst/>
          </a:prstGeom>
        </p:spPr>
      </p:pic>
      <p:pic>
        <p:nvPicPr>
          <p:cNvPr id="18" name="PFE element 11" descr="JMyewgD8cqBF8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93" y="752349"/>
            <a:ext cx="3530600" cy="660400"/>
          </a:xfrm>
          <a:prstGeom prst="rect">
            <a:avLst/>
          </a:prstGeom>
        </p:spPr>
      </p:pic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195294"/>
              </p:ext>
            </p:extLst>
          </p:nvPr>
        </p:nvGraphicFramePr>
        <p:xfrm>
          <a:off x="4932040" y="1384695"/>
          <a:ext cx="41275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" name="Equation" r:id="rId11" imgW="2222500" imgH="419100" progId="Equation.3">
                  <p:embed/>
                </p:oleObj>
              </mc:Choice>
              <mc:Fallback>
                <p:oleObj name="Equation" r:id="rId11" imgW="2222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384695"/>
                        <a:ext cx="4127500" cy="7429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7198990" y="1551184"/>
            <a:ext cx="1800225" cy="431800"/>
          </a:xfrm>
          <a:prstGeom prst="rect">
            <a:avLst/>
          </a:prstGeom>
          <a:solidFill>
            <a:schemeClr val="accent6">
              <a:alpha val="25098"/>
            </a:schemeClr>
          </a:solidFill>
          <a:ln>
            <a:noFill/>
          </a:ln>
          <a:effectLst/>
          <a:extLst/>
        </p:spPr>
        <p:txBody>
          <a:bodyPr lIns="90000" tIns="46800" rIns="90000" bIns="46800" anchor="ctr"/>
          <a:lstStyle/>
          <a:p>
            <a:pPr marL="146050" eaLnBrk="1" hangingPunct="1">
              <a:lnSpc>
                <a:spcPct val="120000"/>
              </a:lnSpc>
              <a:buClr>
                <a:srgbClr val="000000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3" name="Picture 12" descr="auau11_time3_new.pn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2463687"/>
            <a:ext cx="2569562" cy="2556335"/>
          </a:xfrm>
          <a:prstGeom prst="rect">
            <a:avLst/>
          </a:prstGeom>
        </p:spPr>
      </p:pic>
      <p:pic>
        <p:nvPicPr>
          <p:cNvPr id="19" name="PFE element 15" descr="JMyewgD8cqBF9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64" y="2325133"/>
            <a:ext cx="18034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4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88" descr="JMyewgD8cqBF15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4" name="PFE element 189" descr="JMyewgD8cqBF15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Obraz 28">
            <a:extLst>
              <a:ext uri="{FF2B5EF4-FFF2-40B4-BE49-F238E27FC236}">
                <a16:creationId xmlns:a16="http://schemas.microsoft.com/office/drawing/2014/main" xmlns="" id="{2CD70FDD-F8B1-4357-94F4-7E3594CF4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08" y="1057073"/>
            <a:ext cx="2160240" cy="2090741"/>
          </a:xfrm>
          <a:prstGeom prst="rect">
            <a:avLst/>
          </a:prstGeom>
        </p:spPr>
      </p:pic>
      <p:pic>
        <p:nvPicPr>
          <p:cNvPr id="6" name="Obraz 30">
            <a:extLst>
              <a:ext uri="{FF2B5EF4-FFF2-40B4-BE49-F238E27FC236}">
                <a16:creationId xmlns:a16="http://schemas.microsoft.com/office/drawing/2014/main" xmlns="" id="{12515BDD-596F-441B-99D0-9D82D7A56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69" y="1057073"/>
            <a:ext cx="2160240" cy="2090741"/>
          </a:xfrm>
          <a:prstGeom prst="rect">
            <a:avLst/>
          </a:prstGeom>
        </p:spPr>
      </p:pic>
      <p:pic>
        <p:nvPicPr>
          <p:cNvPr id="7" name="Obraz 27">
            <a:extLst>
              <a:ext uri="{FF2B5EF4-FFF2-40B4-BE49-F238E27FC236}">
                <a16:creationId xmlns:a16="http://schemas.microsoft.com/office/drawing/2014/main" xmlns="" id="{6138CC42-D503-4A27-82AE-2D8AEBDA1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057073"/>
            <a:ext cx="2160240" cy="2090741"/>
          </a:xfrm>
          <a:prstGeom prst="rect">
            <a:avLst/>
          </a:prstGeom>
        </p:spPr>
      </p:pic>
      <p:pic>
        <p:nvPicPr>
          <p:cNvPr id="8" name="Obraz 31">
            <a:extLst>
              <a:ext uri="{FF2B5EF4-FFF2-40B4-BE49-F238E27FC236}">
                <a16:creationId xmlns:a16="http://schemas.microsoft.com/office/drawing/2014/main" xmlns="" id="{781917BA-37F1-4705-A8C8-8187C5B39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0" y="1057073"/>
            <a:ext cx="2160240" cy="2090741"/>
          </a:xfrm>
          <a:prstGeom prst="rect">
            <a:avLst/>
          </a:prstGeom>
        </p:spPr>
      </p:pic>
      <p:pic>
        <p:nvPicPr>
          <p:cNvPr id="15" name="PFE element 194" descr="JMyewgD8cqBF159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16" y="770349"/>
            <a:ext cx="1800225" cy="279400"/>
          </a:xfrm>
          <a:prstGeom prst="rect">
            <a:avLst/>
          </a:prstGeom>
        </p:spPr>
      </p:pic>
      <p:pic>
        <p:nvPicPr>
          <p:cNvPr id="16" name="PFE element 195" descr="JMyewgD8cqBF161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90" y="770349"/>
            <a:ext cx="1800225" cy="279400"/>
          </a:xfrm>
          <a:prstGeom prst="rect">
            <a:avLst/>
          </a:prstGeom>
        </p:spPr>
      </p:pic>
      <p:pic>
        <p:nvPicPr>
          <p:cNvPr id="17" name="PFE element 196" descr="JMyewgD8cqBF163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27" y="770349"/>
            <a:ext cx="1803400" cy="279400"/>
          </a:xfrm>
          <a:prstGeom prst="rect">
            <a:avLst/>
          </a:prstGeom>
        </p:spPr>
      </p:pic>
      <p:pic>
        <p:nvPicPr>
          <p:cNvPr id="18" name="PFE element 197" descr="JMyewgD8cqBF165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97" y="770349"/>
            <a:ext cx="1720850" cy="279400"/>
          </a:xfrm>
          <a:prstGeom prst="rect">
            <a:avLst/>
          </a:prstGeom>
        </p:spPr>
      </p:pic>
      <p:pic>
        <p:nvPicPr>
          <p:cNvPr id="19" name="PFE element 198" descr="JMyewgD8cqBF167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4" y="3909109"/>
            <a:ext cx="2413000" cy="1206500"/>
          </a:xfrm>
          <a:prstGeom prst="rect">
            <a:avLst/>
          </a:prstGeom>
        </p:spPr>
      </p:pic>
      <p:pic>
        <p:nvPicPr>
          <p:cNvPr id="20" name="PFE element 199" descr="JMyewgD8cqBF168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95" y="4074250"/>
            <a:ext cx="5981700" cy="774700"/>
          </a:xfrm>
          <a:prstGeom prst="rect">
            <a:avLst/>
          </a:prstGeom>
        </p:spPr>
      </p:pic>
      <p:pic>
        <p:nvPicPr>
          <p:cNvPr id="31" name="PFE element 200" descr="JMyewgD8cqBF169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06" y="4636229"/>
            <a:ext cx="4584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01" descr="JMyewgD8cqBF17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43926"/>
            <a:ext cx="7924800" cy="482600"/>
          </a:xfrm>
          <a:prstGeom prst="rect">
            <a:avLst/>
          </a:prstGeom>
        </p:spPr>
      </p:pic>
      <p:pic>
        <p:nvPicPr>
          <p:cNvPr id="6" name="PFE element 202" descr="JMyewgD8cqBF17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766469"/>
            <a:ext cx="990600" cy="276225"/>
          </a:xfrm>
          <a:prstGeom prst="rect">
            <a:avLst/>
          </a:prstGeom>
        </p:spPr>
      </p:pic>
      <p:pic>
        <p:nvPicPr>
          <p:cNvPr id="8" name="PFE element 203" descr="JMyewgD8cqBF17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34" y="3287045"/>
            <a:ext cx="38735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5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04" descr="JMyewgD8cqBF17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205" descr="JMyewgD8cqBF17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Inhaltsplatzhalter 7" descr="Bild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03" y="939131"/>
            <a:ext cx="3155395" cy="3190207"/>
          </a:xfrm>
          <a:prstGeom prst="rect">
            <a:avLst/>
          </a:prstGeom>
        </p:spPr>
      </p:pic>
      <p:pic>
        <p:nvPicPr>
          <p:cNvPr id="10" name="PFE element 207" descr="JMyewgD8cqBF17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4437752"/>
            <a:ext cx="2971800" cy="304800"/>
          </a:xfrm>
          <a:prstGeom prst="rect">
            <a:avLst/>
          </a:prstGeom>
        </p:spPr>
      </p:pic>
      <p:pic>
        <p:nvPicPr>
          <p:cNvPr id="7" name="Inhaltsplatzhalter 7" descr="Bild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5422" y="939131"/>
            <a:ext cx="3155395" cy="319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FE element 209" descr="JMyewgD8cqBF178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20" y="1425087"/>
            <a:ext cx="1308100" cy="279400"/>
          </a:xfrm>
          <a:prstGeom prst="rect">
            <a:avLst/>
          </a:prstGeom>
        </p:spPr>
      </p:pic>
      <p:pic>
        <p:nvPicPr>
          <p:cNvPr id="12" name="Picture 25" descr="qcd_qm2014.pdf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41" b="85680"/>
          <a:stretch/>
        </p:blipFill>
        <p:spPr>
          <a:xfrm>
            <a:off x="35496" y="3958733"/>
            <a:ext cx="803255" cy="48522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</p:pic>
      <p:sp>
        <p:nvSpPr>
          <p:cNvPr id="14" name="pfehide211" hidden="1"/>
          <p:cNvSpPr>
            <a:spLocks noGrp="1"/>
          </p:cNvSpPr>
          <p:nvPr>
            <p:ph sz="quarter" idx="13"/>
          </p:nvPr>
        </p:nvSpPr>
        <p:spPr>
          <a:xfrm>
            <a:off x="4139952" y="795199"/>
            <a:ext cx="4727128" cy="659089"/>
          </a:xfrm>
        </p:spPr>
        <p:txBody>
          <a:bodyPr>
            <a:noAutofit/>
          </a:bodyPr>
          <a:lstStyle/>
          <a:p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Chemical 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freeze-out from measured particle yields analyzed with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SHM</a:t>
            </a:r>
            <a:endParaRPr lang="en-US" sz="15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28616" y="788193"/>
            <a:ext cx="4749800" cy="673100"/>
            <a:chOff x="317500" y="317500"/>
            <a:chExt cx="4749800" cy="673100"/>
          </a:xfrm>
        </p:grpSpPr>
        <p:pic>
          <p:nvPicPr>
            <p:cNvPr id="21" name="PFE element 211" descr="JMyewgD8cqBF179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749800" cy="673100"/>
            </a:xfrm>
            <a:prstGeom prst="rect">
              <a:avLst/>
            </a:prstGeom>
          </p:spPr>
        </p:pic>
        <p:sp>
          <p:nvSpPr>
            <p:cNvPr id="22" name="Shape_137"/>
            <p:cNvSpPr/>
            <p:nvPr/>
          </p:nvSpPr>
          <p:spPr>
            <a:xfrm>
              <a:off x="317500" y="317500"/>
              <a:ext cx="4749800" cy="673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5" name="pfehide212" hidden="1"/>
          <p:cNvSpPr txBox="1">
            <a:spLocks/>
          </p:cNvSpPr>
          <p:nvPr/>
        </p:nvSpPr>
        <p:spPr>
          <a:xfrm>
            <a:off x="4141732" y="1453530"/>
            <a:ext cx="4727128" cy="68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marL="342900" lvl="1" indent="-342900">
              <a:buClr>
                <a:schemeClr val="accent6"/>
              </a:buClr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Trajectories extracted from inner cube of cells with coarse-grained UrQMD</a:t>
            </a:r>
            <a:endParaRPr lang="en-US" sz="15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136746" y="1447366"/>
            <a:ext cx="4737100" cy="698500"/>
            <a:chOff x="317500" y="317500"/>
            <a:chExt cx="4737100" cy="698500"/>
          </a:xfrm>
        </p:grpSpPr>
        <p:pic>
          <p:nvPicPr>
            <p:cNvPr id="24" name="PFE element 212" descr="JMyewgD8cqBF180.pn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737100" cy="698500"/>
            </a:xfrm>
            <a:prstGeom prst="rect">
              <a:avLst/>
            </a:prstGeom>
          </p:spPr>
        </p:pic>
        <p:sp>
          <p:nvSpPr>
            <p:cNvPr id="25" name="Shape_138"/>
            <p:cNvSpPr/>
            <p:nvPr/>
          </p:nvSpPr>
          <p:spPr>
            <a:xfrm>
              <a:off x="317500" y="317500"/>
              <a:ext cx="4737100" cy="698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6" name="pfehide213" hidden="1"/>
          <p:cNvSpPr txBox="1">
            <a:spLocks/>
          </p:cNvSpPr>
          <p:nvPr/>
        </p:nvSpPr>
        <p:spPr>
          <a:xfrm>
            <a:off x="4144560" y="2139702"/>
            <a:ext cx="489193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600"/>
              </a:spcAft>
              <a:buClr>
                <a:schemeClr val="accent6"/>
              </a:buClr>
              <a:buFont typeface="Wingdings" charset="2"/>
              <a:buChar char=""/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Time-window of dilepton emission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access to hot and dense stage of the heavy-ion collision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139428" y="2131442"/>
            <a:ext cx="4902200" cy="736600"/>
            <a:chOff x="317500" y="317500"/>
            <a:chExt cx="4902200" cy="736600"/>
          </a:xfrm>
        </p:grpSpPr>
        <p:pic>
          <p:nvPicPr>
            <p:cNvPr id="27" name="PFE element 213" descr="JMyewgD8cqBF181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02200" cy="736600"/>
            </a:xfrm>
            <a:prstGeom prst="rect">
              <a:avLst/>
            </a:prstGeom>
          </p:spPr>
        </p:pic>
        <p:sp>
          <p:nvSpPr>
            <p:cNvPr id="28" name="Shape_139"/>
            <p:cNvSpPr/>
            <p:nvPr/>
          </p:nvSpPr>
          <p:spPr>
            <a:xfrm>
              <a:off x="317500" y="317500"/>
              <a:ext cx="4902200" cy="736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7" name="pfehide214" hidden="1"/>
          <p:cNvSpPr txBox="1"/>
          <p:nvPr/>
        </p:nvSpPr>
        <p:spPr>
          <a:xfrm>
            <a:off x="4600228" y="3147814"/>
            <a:ext cx="3284140" cy="1015606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err="1">
                <a:solidFill>
                  <a:srgbClr val="F1AA07"/>
                </a:solidFill>
                <a:latin typeface="Gill Sans Light"/>
                <a:cs typeface="Gill Sans Light"/>
              </a:rPr>
              <a:t>T</a:t>
            </a:r>
            <a:r>
              <a:rPr lang="en-US" sz="1500" baseline="-25000" dirty="0" err="1">
                <a:solidFill>
                  <a:srgbClr val="F1AA07"/>
                </a:solidFill>
                <a:latin typeface="Gill Sans Light"/>
                <a:cs typeface="Gill Sans Light"/>
              </a:rPr>
              <a:t>max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 = 85 MeV, </a:t>
            </a:r>
            <a:r>
              <a:rPr lang="en-US" sz="1500" dirty="0" err="1" smtClean="0">
                <a:solidFill>
                  <a:srgbClr val="F1AA07"/>
                </a:solidFill>
                <a:latin typeface="Symbol" charset="2"/>
                <a:cs typeface="Symbol" charset="2"/>
              </a:rPr>
              <a:t>r</a:t>
            </a:r>
            <a:r>
              <a:rPr lang="en-US" sz="1500" baseline="-25000" dirty="0" err="1" smtClean="0">
                <a:solidFill>
                  <a:srgbClr val="F1AA07"/>
                </a:solidFill>
                <a:latin typeface="Gill Sans Light"/>
                <a:cs typeface="Gill Sans Light"/>
              </a:rPr>
              <a:t>max</a:t>
            </a: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 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= 3 </a:t>
            </a:r>
            <a:r>
              <a:rPr lang="en-US" sz="1500" dirty="0">
                <a:solidFill>
                  <a:srgbClr val="F1AA07"/>
                </a:solidFill>
                <a:latin typeface="Symbol" charset="2"/>
                <a:cs typeface="Symbol" charset="2"/>
              </a:rPr>
              <a:t>r</a:t>
            </a:r>
            <a:r>
              <a:rPr lang="en-US" sz="1500" baseline="-25000" dirty="0">
                <a:solidFill>
                  <a:srgbClr val="F1AA07"/>
                </a:solidFill>
                <a:latin typeface="Gill Sans Light"/>
                <a:cs typeface="Gill Sans Light"/>
              </a:rPr>
              <a:t>0</a:t>
            </a:r>
          </a:p>
          <a:p>
            <a:pPr marL="285587" indent="-285587">
              <a:buFont typeface="Wingdings" charset="0"/>
              <a:buChar char="à"/>
            </a:pPr>
            <a:r>
              <a:rPr lang="en-US" sz="1500" dirty="0">
                <a:latin typeface="Gill Sans Light"/>
                <a:cs typeface="Gill Sans Light"/>
              </a:rPr>
              <a:t>Excitation of the </a:t>
            </a:r>
            <a:r>
              <a:rPr lang="en-US" sz="1500" dirty="0" smtClean="0">
                <a:latin typeface="Gill Sans Light"/>
                <a:cs typeface="Gill Sans Light"/>
              </a:rPr>
              <a:t>vacuum</a:t>
            </a:r>
            <a:br>
              <a:rPr lang="en-US" sz="1500" dirty="0" smtClean="0">
                <a:latin typeface="Gill Sans Light"/>
                <a:cs typeface="Gill Sans Light"/>
              </a:rPr>
            </a:b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(melting of 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condensate</a:t>
            </a: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)</a:t>
            </a:r>
            <a:b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</a:br>
            <a:r>
              <a:rPr lang="en-US" sz="1500" dirty="0" smtClean="0">
                <a:latin typeface="Gill Sans Light"/>
                <a:cs typeface="Gill Sans Light"/>
              </a:rPr>
              <a:t>matches </a:t>
            </a:r>
            <a:r>
              <a:rPr lang="en-US" sz="1500" dirty="0">
                <a:latin typeface="Gill Sans Light"/>
                <a:cs typeface="Gill Sans Light"/>
              </a:rPr>
              <a:t>spectral medium effects!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97648" y="3141267"/>
            <a:ext cx="3289300" cy="1028700"/>
            <a:chOff x="317500" y="317500"/>
            <a:chExt cx="3289300" cy="1028700"/>
          </a:xfrm>
        </p:grpSpPr>
        <p:pic>
          <p:nvPicPr>
            <p:cNvPr id="30" name="PFE element 214" descr="JMyewgD8cqBF182.png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89300" cy="1028700"/>
            </a:xfrm>
            <a:prstGeom prst="rect">
              <a:avLst/>
            </a:prstGeom>
          </p:spPr>
        </p:pic>
        <p:sp>
          <p:nvSpPr>
            <p:cNvPr id="31" name="Shape_140"/>
            <p:cNvSpPr/>
            <p:nvPr/>
          </p:nvSpPr>
          <p:spPr>
            <a:xfrm>
              <a:off x="317500" y="317500"/>
              <a:ext cx="3289300" cy="1028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2107" y="4224975"/>
            <a:ext cx="1966157" cy="43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FE element 216" descr="JMyewgD8cqBF183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1" y="4129975"/>
            <a:ext cx="3924300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1" y="4469707"/>
            <a:ext cx="397171" cy="2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3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18" descr="JMyewgD8cqBF18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219" descr="JMyewgD8cqBF18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33" y="1131172"/>
            <a:ext cx="3390370" cy="2219961"/>
          </a:xfrm>
          <a:prstGeom prst="rect">
            <a:avLst/>
          </a:prstGeom>
        </p:spPr>
      </p:pic>
      <p:pic>
        <p:nvPicPr>
          <p:cNvPr id="11" name="PFE element 221" descr="JMyewgD8cqBF18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1" y="3367321"/>
            <a:ext cx="4203700" cy="292100"/>
          </a:xfrm>
          <a:prstGeom prst="rect">
            <a:avLst/>
          </a:prstGeom>
        </p:spPr>
      </p:pic>
      <p:pic>
        <p:nvPicPr>
          <p:cNvPr id="14" name="PFE element 222" descr="JMyewgD8cqBF18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8" y="697369"/>
            <a:ext cx="42164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67" y="1131172"/>
            <a:ext cx="3147987" cy="2228717"/>
          </a:xfrm>
          <a:prstGeom prst="rect">
            <a:avLst/>
          </a:prstGeom>
        </p:spPr>
      </p:pic>
      <p:pic>
        <p:nvPicPr>
          <p:cNvPr id="18" name="PFE element 224" descr="JMyewgD8cqBF189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44" y="484265"/>
            <a:ext cx="3898900" cy="596900"/>
          </a:xfrm>
          <a:prstGeom prst="rect">
            <a:avLst/>
          </a:prstGeom>
        </p:spPr>
      </p:pic>
      <p:pic>
        <p:nvPicPr>
          <p:cNvPr id="19" name="PFE element 225" descr="JMyewgD8cqBF190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48" y="3368581"/>
            <a:ext cx="3708400" cy="292100"/>
          </a:xfrm>
          <a:prstGeom prst="rect">
            <a:avLst/>
          </a:prstGeom>
        </p:spPr>
      </p:pic>
      <p:sp>
        <p:nvSpPr>
          <p:cNvPr id="15" name="pfehide226" hidden="1"/>
          <p:cNvSpPr>
            <a:spLocks noGrp="1"/>
          </p:cNvSpPr>
          <p:nvPr>
            <p:ph idx="4294967295"/>
          </p:nvPr>
        </p:nvSpPr>
        <p:spPr bwMode="auto">
          <a:xfrm>
            <a:off x="2934847" y="4091136"/>
            <a:ext cx="3024336" cy="571043"/>
          </a:xfrm>
          <a:prstGeom prst="rect">
            <a:avLst/>
          </a:prstGeo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Gill Sans"/>
                <a:ea typeface="ＭＳ Ｐゴシック" charset="0"/>
                <a:cs typeface="Gill Sans"/>
              </a:rPr>
              <a:t>What are the possible signatures in dilepton radiation?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929365" y="4084557"/>
            <a:ext cx="3035300" cy="584200"/>
            <a:chOff x="317500" y="317500"/>
            <a:chExt cx="3035300" cy="584200"/>
          </a:xfrm>
        </p:grpSpPr>
        <p:pic>
          <p:nvPicPr>
            <p:cNvPr id="20" name="PFE element 226" descr="JMyewgD8cqBF191.pn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035300" cy="584200"/>
            </a:xfrm>
            <a:prstGeom prst="rect">
              <a:avLst/>
            </a:prstGeom>
          </p:spPr>
        </p:pic>
        <p:sp>
          <p:nvSpPr>
            <p:cNvPr id="21" name="Shape_141"/>
            <p:cNvSpPr/>
            <p:nvPr/>
          </p:nvSpPr>
          <p:spPr>
            <a:xfrm>
              <a:off x="317500" y="317500"/>
              <a:ext cx="3035300" cy="58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3423543"/>
            <a:ext cx="327122" cy="216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68" y="3418500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5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29" descr="JMyewgD8cqBF19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3" y="224659"/>
            <a:ext cx="3245098" cy="2355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56544"/>
            <a:ext cx="3255778" cy="2363478"/>
          </a:xfrm>
          <a:prstGeom prst="rect">
            <a:avLst/>
          </a:prstGeom>
        </p:spPr>
      </p:pic>
      <p:pic>
        <p:nvPicPr>
          <p:cNvPr id="4" name="PFE element 232" descr="JMyewgD8cqBF194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78" y="21668"/>
            <a:ext cx="5778500" cy="482600"/>
          </a:xfrm>
          <a:prstGeom prst="rect">
            <a:avLst/>
          </a:prstGeom>
        </p:spPr>
      </p:pic>
      <p:sp>
        <p:nvSpPr>
          <p:cNvPr id="10" name="pfehide233" hidden="1"/>
          <p:cNvSpPr txBox="1">
            <a:spLocks/>
          </p:cNvSpPr>
          <p:nvPr/>
        </p:nvSpPr>
        <p:spPr>
          <a:xfrm>
            <a:off x="3702576" y="699542"/>
            <a:ext cx="5400600" cy="1810263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467" indent="-243256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 err="1" smtClean="0"/>
              <a:t>M</a:t>
            </a:r>
            <a:r>
              <a:rPr lang="en-US" i="1" baseline="-25000" dirty="0" err="1" smtClean="0">
                <a:latin typeface="Georgia"/>
                <a:cs typeface="Georgia"/>
              </a:rPr>
              <a:t>ll</a:t>
            </a:r>
            <a:r>
              <a:rPr lang="en-US" dirty="0" smtClean="0"/>
              <a:t>&lt;1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sz="1500" dirty="0" smtClean="0">
                <a:solidFill>
                  <a:schemeClr val="tx1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1500" dirty="0" smtClean="0">
                <a:solidFill>
                  <a:schemeClr val="tx1">
                    <a:lumMod val="75000"/>
                  </a:schemeClr>
                </a:solidFill>
              </a:rPr>
              <a:t> dominates, ‘melts’ close to </a:t>
            </a:r>
            <a:r>
              <a:rPr lang="en-US" sz="1500" dirty="0" err="1" smtClean="0">
                <a:solidFill>
                  <a:schemeClr val="tx1">
                    <a:lumMod val="75000"/>
                  </a:schemeClr>
                </a:solidFill>
              </a:rPr>
              <a:t>T</a:t>
            </a:r>
            <a:r>
              <a:rPr lang="en-US" sz="1500" baseline="-25000" dirty="0" err="1" smtClean="0">
                <a:solidFill>
                  <a:schemeClr val="tx1">
                    <a:lumMod val="75000"/>
                  </a:schemeClr>
                </a:solidFill>
              </a:rPr>
              <a:t>c</a:t>
            </a:r>
            <a:endParaRPr lang="en-US" sz="1500" baseline="-25000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r>
              <a:rPr lang="en-US" sz="1500" spc="30" dirty="0" smtClean="0">
                <a:solidFill>
                  <a:schemeClr val="tx1">
                    <a:lumMod val="75000"/>
                  </a:schemeClr>
                </a:solidFill>
              </a:rPr>
              <a:t>Yield in low-mass window tracks fireball lifetime</a:t>
            </a:r>
          </a:p>
          <a:p>
            <a:pPr>
              <a:buFont typeface="Wingdings" charset="0"/>
              <a:buChar char="à"/>
            </a:pPr>
            <a:r>
              <a:rPr lang="en-US" spc="30" dirty="0" smtClean="0">
                <a:solidFill>
                  <a:schemeClr val="tx1">
                    <a:lumMod val="95000"/>
                  </a:schemeClr>
                </a:solidFill>
              </a:rPr>
              <a:t>Search for </a:t>
            </a:r>
            <a:r>
              <a:rPr lang="en-US" spc="30" dirty="0" smtClean="0">
                <a:solidFill>
                  <a:schemeClr val="accent6"/>
                </a:solidFill>
              </a:rPr>
              <a:t>”extra radiation” </a:t>
            </a:r>
            <a:r>
              <a:rPr lang="en-US" spc="30" dirty="0" smtClean="0">
                <a:solidFill>
                  <a:schemeClr val="tx1">
                    <a:lumMod val="95000"/>
                  </a:schemeClr>
                </a:solidFill>
              </a:rPr>
              <a:t>around phase transition</a:t>
            </a:r>
            <a:br>
              <a:rPr lang="en-US" spc="3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pc="30" dirty="0" smtClean="0">
                <a:solidFill>
                  <a:schemeClr val="tx1">
                    <a:lumMod val="95000"/>
                  </a:schemeClr>
                </a:solidFill>
              </a:rPr>
              <a:t>(&amp; critical point?)</a:t>
            </a:r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97776" y="696623"/>
            <a:ext cx="5410200" cy="1816100"/>
            <a:chOff x="317500" y="317500"/>
            <a:chExt cx="5410200" cy="1816100"/>
          </a:xfrm>
        </p:grpSpPr>
        <p:pic>
          <p:nvPicPr>
            <p:cNvPr id="8" name="PFE element 233" descr="JMyewgD8cqBF195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410200" cy="1816100"/>
            </a:xfrm>
            <a:prstGeom prst="rect">
              <a:avLst/>
            </a:prstGeom>
          </p:spPr>
        </p:pic>
        <p:sp>
          <p:nvSpPr>
            <p:cNvPr id="14" name="Shape_142"/>
            <p:cNvSpPr/>
            <p:nvPr/>
          </p:nvSpPr>
          <p:spPr>
            <a:xfrm>
              <a:off x="317500" y="317500"/>
              <a:ext cx="5410200" cy="1816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6" name="PFE element 234" descr="JMyewgD8cqBF196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30" y="1982671"/>
            <a:ext cx="3200400" cy="431800"/>
          </a:xfrm>
          <a:prstGeom prst="rect">
            <a:avLst/>
          </a:prstGeom>
        </p:spPr>
      </p:pic>
      <p:sp>
        <p:nvSpPr>
          <p:cNvPr id="12" name="pfehide235" hidden="1"/>
          <p:cNvSpPr txBox="1">
            <a:spLocks/>
          </p:cNvSpPr>
          <p:nvPr/>
        </p:nvSpPr>
        <p:spPr>
          <a:xfrm>
            <a:off x="3700331" y="2931790"/>
            <a:ext cx="4904117" cy="1440160"/>
          </a:xfrm>
          <a:prstGeom prst="rect">
            <a:avLst/>
          </a:prstGeom>
        </p:spPr>
        <p:txBody>
          <a:bodyPr vert="horz" lIns="77843" tIns="38920" rIns="77843" bIns="38920" rtlCol="0">
            <a:normAutofit fontScale="92500" lnSpcReduction="20000"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467" indent="-243256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700" dirty="0" err="1" smtClean="0"/>
              <a:t>M</a:t>
            </a:r>
            <a:r>
              <a:rPr lang="en-US" sz="1700" i="1" baseline="-25000" dirty="0" err="1" smtClean="0">
                <a:latin typeface="Georgia"/>
                <a:cs typeface="Georgia"/>
              </a:rPr>
              <a:t>ll</a:t>
            </a:r>
            <a:r>
              <a:rPr lang="en-US" sz="1700" dirty="0"/>
              <a:t>&gt;</a:t>
            </a:r>
            <a:r>
              <a:rPr lang="en-US" sz="1700" dirty="0" smtClean="0"/>
              <a:t>1 </a:t>
            </a:r>
            <a:r>
              <a:rPr lang="en-US" sz="1700" dirty="0" err="1" smtClean="0"/>
              <a:t>GeV</a:t>
            </a:r>
            <a:r>
              <a:rPr lang="en-US" sz="1700" dirty="0" smtClean="0"/>
              <a:t>/</a:t>
            </a:r>
            <a:r>
              <a:rPr lang="en-US" sz="1700" i="1" dirty="0" smtClean="0"/>
              <a:t>c</a:t>
            </a:r>
            <a:r>
              <a:rPr lang="en-US" sz="1700" baseline="30000" dirty="0" smtClean="0"/>
              <a:t>2</a:t>
            </a:r>
          </a:p>
          <a:p>
            <a:pPr lvl="1">
              <a:lnSpc>
                <a:spcPct val="120000"/>
              </a:lnSpc>
            </a:pPr>
            <a:r>
              <a:rPr lang="en-US" spc="30" dirty="0">
                <a:solidFill>
                  <a:schemeClr val="tx1">
                    <a:lumMod val="75000"/>
                  </a:schemeClr>
                </a:solidFill>
              </a:rPr>
              <a:t>M</a:t>
            </a:r>
            <a:r>
              <a:rPr lang="en-US" spc="30" dirty="0" smtClean="0">
                <a:solidFill>
                  <a:schemeClr val="tx1">
                    <a:lumMod val="75000"/>
                  </a:schemeClr>
                </a:solidFill>
              </a:rPr>
              <a:t>easures true T (no blue shift) of emitting source from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fit of acceptance corrected thermal spectra with M</a:t>
            </a:r>
            <a:r>
              <a:rPr lang="en-US" baseline="30000" dirty="0" smtClean="0">
                <a:solidFill>
                  <a:schemeClr val="tx1">
                    <a:lumMod val="75000"/>
                  </a:schemeClr>
                </a:solidFill>
              </a:rPr>
              <a:t>3/2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exp(-M/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T</a:t>
            </a:r>
            <a:r>
              <a:rPr lang="en-US" baseline="-25000" dirty="0" err="1" smtClean="0">
                <a:solidFill>
                  <a:schemeClr val="tx1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20000"/>
              </a:lnSpc>
              <a:buFont typeface="Wingdings" charset="0"/>
              <a:buChar char="à"/>
            </a:pPr>
            <a:r>
              <a:rPr lang="en-US" sz="1700" spc="30" dirty="0" smtClean="0">
                <a:solidFill>
                  <a:schemeClr val="accent6"/>
                </a:solidFill>
              </a:rPr>
              <a:t>Plateau</a:t>
            </a:r>
            <a:r>
              <a:rPr lang="en-US" sz="1700" spc="3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700" spc="30" dirty="0">
                <a:solidFill>
                  <a:schemeClr val="tx1">
                    <a:lumMod val="95000"/>
                  </a:schemeClr>
                </a:solidFill>
              </a:rPr>
              <a:t>around onset of </a:t>
            </a:r>
            <a:r>
              <a:rPr lang="en-US" sz="1700" spc="30" dirty="0" err="1">
                <a:solidFill>
                  <a:schemeClr val="tx1">
                    <a:lumMod val="95000"/>
                  </a:schemeClr>
                </a:solidFill>
              </a:rPr>
              <a:t>deconfinement</a:t>
            </a:r>
            <a:r>
              <a:rPr lang="en-US" sz="1700" spc="30" dirty="0" smtClean="0">
                <a:solidFill>
                  <a:schemeClr val="tx1">
                    <a:lumMod val="95000"/>
                  </a:schemeClr>
                </a:solidFill>
              </a:rPr>
              <a:t>?</a:t>
            </a:r>
            <a:endParaRPr lang="en-US" sz="1700" i="1" spc="30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94940" y="2921620"/>
            <a:ext cx="4914900" cy="1460500"/>
            <a:chOff x="317500" y="317500"/>
            <a:chExt cx="4914900" cy="1460500"/>
          </a:xfrm>
        </p:grpSpPr>
        <p:pic>
          <p:nvPicPr>
            <p:cNvPr id="17" name="PFE element 235" descr="JMyewgD8cqBF197.png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14900" cy="1460500"/>
            </a:xfrm>
            <a:prstGeom prst="rect">
              <a:avLst/>
            </a:prstGeom>
          </p:spPr>
        </p:pic>
        <p:sp>
          <p:nvSpPr>
            <p:cNvPr id="18" name="Shape_143"/>
            <p:cNvSpPr/>
            <p:nvPr/>
          </p:nvSpPr>
          <p:spPr>
            <a:xfrm>
              <a:off x="317500" y="317500"/>
              <a:ext cx="4914900" cy="1460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3" name="pfehide236" hidden="1"/>
          <p:cNvSpPr/>
          <p:nvPr/>
        </p:nvSpPr>
        <p:spPr>
          <a:xfrm>
            <a:off x="5940152" y="4371950"/>
            <a:ext cx="320384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Bef>
                <a:spcPts val="100"/>
              </a:spcBef>
            </a:pP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see 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e.g. liquid-hadron gas phase transition in nuclear matter</a:t>
            </a:r>
            <a:br>
              <a:rPr lang="en-US" sz="1000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</a:b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M. </a:t>
            </a:r>
            <a:r>
              <a:rPr lang="en-US" sz="1000" dirty="0" err="1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D’Agostino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 et al. NPA 749 (2005) 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Gill Sans Light"/>
                <a:cs typeface="Gill Sans Light"/>
              </a:rPr>
              <a:t>5533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935526" y="4368805"/>
            <a:ext cx="3213100" cy="406400"/>
            <a:chOff x="317500" y="317500"/>
            <a:chExt cx="3213100" cy="406400"/>
          </a:xfrm>
        </p:grpSpPr>
        <p:pic>
          <p:nvPicPr>
            <p:cNvPr id="20" name="PFE element 236" descr="JMyewgD8cqBF198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13100" cy="406400"/>
            </a:xfrm>
            <a:prstGeom prst="rect">
              <a:avLst/>
            </a:prstGeom>
          </p:spPr>
        </p:pic>
        <p:sp>
          <p:nvSpPr>
            <p:cNvPr id="21" name="Shape_144"/>
            <p:cNvSpPr/>
            <p:nvPr/>
          </p:nvSpPr>
          <p:spPr>
            <a:xfrm>
              <a:off x="317500" y="317500"/>
              <a:ext cx="3213100" cy="406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73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237" descr="JMyewgD8cqBF19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FE element 238" descr="JMyewgD8cqBF20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sp>
        <p:nvSpPr>
          <p:cNvPr id="4" name="pfehide239" hidden="1"/>
          <p:cNvSpPr>
            <a:spLocks noGrp="1"/>
          </p:cNvSpPr>
          <p:nvPr>
            <p:ph sz="quarter" idx="13"/>
          </p:nvPr>
        </p:nvSpPr>
        <p:spPr>
          <a:xfrm>
            <a:off x="35496" y="3924611"/>
            <a:ext cx="3962400" cy="1023403"/>
          </a:xfrm>
        </p:spPr>
        <p:txBody>
          <a:bodyPr/>
          <a:lstStyle/>
          <a:p>
            <a:r>
              <a:rPr lang="en-US" dirty="0" smtClean="0"/>
              <a:t>2018 :  </a:t>
            </a:r>
            <a:r>
              <a:rPr lang="en-US" dirty="0" err="1" smtClean="0"/>
              <a:t>Ag+Ag</a:t>
            </a:r>
            <a:r>
              <a:rPr lang="en-US" dirty="0" smtClean="0"/>
              <a:t> </a:t>
            </a:r>
            <a:r>
              <a:rPr lang="en-US" i="1" dirty="0" smtClean="0">
                <a:latin typeface="ＭＳ ゴシック"/>
                <a:ea typeface="ＭＳ ゴシック"/>
                <a:cs typeface="ＭＳ ゴシック"/>
              </a:rPr>
              <a:t>√</a:t>
            </a:r>
            <a:r>
              <a:rPr lang="en-US" i="1" dirty="0" err="1" smtClean="0"/>
              <a:t>s</a:t>
            </a:r>
            <a:r>
              <a:rPr lang="en-US" i="1" baseline="-25000" dirty="0" err="1" smtClean="0"/>
              <a:t>NN</a:t>
            </a:r>
            <a:r>
              <a:rPr lang="en-US" dirty="0" smtClean="0"/>
              <a:t>=2.6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/>
              <a:t>First measurement of the IMR </a:t>
            </a:r>
            <a:r>
              <a:rPr lang="en-US" dirty="0" smtClean="0"/>
              <a:t>shape and slope </a:t>
            </a:r>
            <a:r>
              <a:rPr lang="en-US" dirty="0"/>
              <a:t>at SIS18 energy </a:t>
            </a:r>
            <a:r>
              <a:rPr lang="en-US" dirty="0" smtClean="0"/>
              <a:t>regime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9146" y="3921962"/>
            <a:ext cx="3975100" cy="1028700"/>
            <a:chOff x="317500" y="317500"/>
            <a:chExt cx="3975100" cy="1028700"/>
          </a:xfrm>
        </p:grpSpPr>
        <p:pic>
          <p:nvPicPr>
            <p:cNvPr id="12" name="PFE element 239" descr="JMyewgD8cqBF202.pn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75100" cy="1028700"/>
            </a:xfrm>
            <a:prstGeom prst="rect">
              <a:avLst/>
            </a:prstGeom>
          </p:spPr>
        </p:pic>
        <p:sp>
          <p:nvSpPr>
            <p:cNvPr id="13" name="Shape_145"/>
            <p:cNvSpPr/>
            <p:nvPr/>
          </p:nvSpPr>
          <p:spPr>
            <a:xfrm>
              <a:off x="317500" y="317500"/>
              <a:ext cx="3975100" cy="1028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5" name="Picture 4" descr="AgAg_had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" y="854902"/>
            <a:ext cx="2862945" cy="2724033"/>
          </a:xfrm>
          <a:prstGeom prst="rect">
            <a:avLst/>
          </a:prstGeom>
        </p:spPr>
      </p:pic>
      <p:pic>
        <p:nvPicPr>
          <p:cNvPr id="7" name="Obraz 2">
            <a:extLst>
              <a:ext uri="{FF2B5EF4-FFF2-40B4-BE49-F238E27FC236}">
                <a16:creationId xmlns:a16="http://schemas.microsoft.com/office/drawing/2014/main" xmlns="" id="{09C5C60E-5947-4821-9FDD-D0ED27BB34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808"/>
          <a:stretch/>
        </p:blipFill>
        <p:spPr>
          <a:xfrm>
            <a:off x="4067944" y="862826"/>
            <a:ext cx="2375784" cy="2358845"/>
          </a:xfrm>
          <a:prstGeom prst="rect">
            <a:avLst/>
          </a:prstGeom>
        </p:spPr>
      </p:pic>
      <p:sp>
        <p:nvSpPr>
          <p:cNvPr id="8" name="pfehide242" hidden="1"/>
          <p:cNvSpPr txBox="1">
            <a:spLocks/>
          </p:cNvSpPr>
          <p:nvPr/>
        </p:nvSpPr>
        <p:spPr>
          <a:xfrm>
            <a:off x="4679032" y="3578935"/>
            <a:ext cx="3962400" cy="1023403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632467" indent="-243256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SzPct val="100000"/>
              <a:buFont typeface="Courier New"/>
              <a:buChar char="o"/>
              <a:defRPr sz="16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 smtClean="0"/>
              <a:t>202x : </a:t>
            </a:r>
            <a:r>
              <a:rPr lang="en-US" dirty="0" err="1"/>
              <a:t>p</a:t>
            </a:r>
            <a:r>
              <a:rPr lang="en-US" dirty="0" err="1" smtClean="0"/>
              <a:t>+p</a:t>
            </a:r>
            <a:r>
              <a:rPr lang="en-US" dirty="0" smtClean="0"/>
              <a:t>, </a:t>
            </a:r>
            <a:r>
              <a:rPr lang="en-US" dirty="0" err="1" smtClean="0"/>
              <a:t>p+Ag</a:t>
            </a:r>
            <a:r>
              <a:rPr lang="en-US" dirty="0"/>
              <a:t> </a:t>
            </a:r>
            <a:r>
              <a:rPr lang="en-US" dirty="0" smtClean="0"/>
              <a:t>at 4.5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Establish reference for SIS100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672682" y="3569936"/>
            <a:ext cx="3975100" cy="1041400"/>
            <a:chOff x="317500" y="317500"/>
            <a:chExt cx="3975100" cy="1041400"/>
          </a:xfrm>
        </p:grpSpPr>
        <p:pic>
          <p:nvPicPr>
            <p:cNvPr id="15" name="PFE element 242" descr="JMyewgD8cqBF203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75100" cy="1041400"/>
            </a:xfrm>
            <a:prstGeom prst="rect">
              <a:avLst/>
            </a:prstGeom>
          </p:spPr>
        </p:pic>
        <p:sp>
          <p:nvSpPr>
            <p:cNvPr id="16" name="Shape_146"/>
            <p:cNvSpPr/>
            <p:nvPr/>
          </p:nvSpPr>
          <p:spPr>
            <a:xfrm>
              <a:off x="317500" y="317500"/>
              <a:ext cx="3975100" cy="1041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9" name="Obraz 3">
            <a:extLst>
              <a:ext uri="{FF2B5EF4-FFF2-40B4-BE49-F238E27FC236}">
                <a16:creationId xmlns:a16="http://schemas.microsoft.com/office/drawing/2014/main" xmlns="" id="{56B06448-A2B1-45C6-9EC4-83DCF6F0D1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522"/>
          <a:stretch/>
        </p:blipFill>
        <p:spPr>
          <a:xfrm>
            <a:off x="6608519" y="862826"/>
            <a:ext cx="2413689" cy="23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hide244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Résumé and prospects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9601" y="21668"/>
            <a:ext cx="7924800" cy="482600"/>
            <a:chOff x="317500" y="317500"/>
            <a:chExt cx="7924800" cy="482600"/>
          </a:xfrm>
        </p:grpSpPr>
        <p:pic>
          <p:nvPicPr>
            <p:cNvPr id="4" name="PFE element 244" descr="JMyewgD8cqBF204.png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924800" cy="482600"/>
            </a:xfrm>
            <a:prstGeom prst="rect">
              <a:avLst/>
            </a:prstGeom>
          </p:spPr>
        </p:pic>
        <p:sp>
          <p:nvSpPr>
            <p:cNvPr id="7" name="Shape_147"/>
            <p:cNvSpPr/>
            <p:nvPr/>
          </p:nvSpPr>
          <p:spPr>
            <a:xfrm>
              <a:off x="317500" y="317500"/>
              <a:ext cx="7924800" cy="482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9" name="PFE element 245" descr="JMyewgD8cqBF20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0" name="PFE element 246" descr="JMyewgD8cqBF20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8" y="694308"/>
            <a:ext cx="8623300" cy="3898900"/>
          </a:xfrm>
          <a:prstGeom prst="rect">
            <a:avLst/>
          </a:prstGeom>
        </p:spPr>
      </p:pic>
      <p:sp>
        <p:nvSpPr>
          <p:cNvPr id="6" name="pfehide247" hidden="1"/>
          <p:cNvSpPr txBox="1">
            <a:spLocks/>
          </p:cNvSpPr>
          <p:nvPr/>
        </p:nvSpPr>
        <p:spPr>
          <a:xfrm>
            <a:off x="4716016" y="3281294"/>
            <a:ext cx="3855352" cy="15227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3200" b="0" i="0" kern="1200" cap="none" spc="50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700" dirty="0" smtClean="0"/>
              <a:t>Thank you</a:t>
            </a:r>
            <a:br>
              <a:rPr lang="en-US" sz="2700" dirty="0" smtClean="0"/>
            </a:br>
            <a:r>
              <a:rPr lang="en-US" sz="2700" dirty="0" smtClean="0"/>
              <a:t>for your attention!</a:t>
            </a:r>
            <a:endParaRPr lang="en-US" sz="27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13292" y="3274296"/>
            <a:ext cx="3860800" cy="1536700"/>
            <a:chOff x="317500" y="317500"/>
            <a:chExt cx="3860800" cy="1536700"/>
          </a:xfrm>
        </p:grpSpPr>
        <p:pic>
          <p:nvPicPr>
            <p:cNvPr id="11" name="PFE element 247" descr="JMyewgD8cqBF208.png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60800" cy="1536700"/>
            </a:xfrm>
            <a:prstGeom prst="rect">
              <a:avLst/>
            </a:prstGeom>
          </p:spPr>
        </p:pic>
        <p:sp>
          <p:nvSpPr>
            <p:cNvPr id="12" name="Shape_148"/>
            <p:cNvSpPr/>
            <p:nvPr/>
          </p:nvSpPr>
          <p:spPr>
            <a:xfrm>
              <a:off x="317500" y="317500"/>
              <a:ext cx="3860800" cy="1536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59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48" descr="JMyewgD8cqBF20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7" name="PFE element 249" descr="JMyewgD8cqBF21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Obraz 10">
            <a:extLst>
              <a:ext uri="{FF2B5EF4-FFF2-40B4-BE49-F238E27FC236}">
                <a16:creationId xmlns="" xmlns:a16="http://schemas.microsoft.com/office/drawing/2014/main" id="{51D5D9ED-F088-4A68-864D-0F29BEBB2A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5"/>
          <a:stretch/>
        </p:blipFill>
        <p:spPr>
          <a:xfrm>
            <a:off x="755576" y="915566"/>
            <a:ext cx="7522897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8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6" descr="JMyewgD8cqBF1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FE element 17" descr="JMyewgD8cqBF11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sp>
        <p:nvSpPr>
          <p:cNvPr id="5" name="pfehide18" hidden="1"/>
          <p:cNvSpPr txBox="1">
            <a:spLocks/>
          </p:cNvSpPr>
          <p:nvPr/>
        </p:nvSpPr>
        <p:spPr>
          <a:xfrm>
            <a:off x="6689" y="1131590"/>
            <a:ext cx="1963855" cy="53067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smtClean="0">
                <a:solidFill>
                  <a:schemeClr val="accent6"/>
                </a:solidFill>
                <a:latin typeface="Gill Sans Light"/>
                <a:cs typeface="Gill Sans Light"/>
              </a:rPr>
              <a:t>Spectrometer</a:t>
            </a:r>
          </a:p>
          <a:p>
            <a:pPr marL="0" indent="0">
              <a:buFont typeface="Wingdings" charset="2"/>
              <a:buNone/>
            </a:pPr>
            <a:endParaRPr lang="en-US" sz="1800" dirty="0">
              <a:solidFill>
                <a:schemeClr val="accent6"/>
              </a:solidFill>
              <a:latin typeface="Gill Sans Light"/>
              <a:cs typeface="Gill Sans Ligh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954" y="1130226"/>
            <a:ext cx="1965325" cy="533400"/>
            <a:chOff x="317500" y="317500"/>
            <a:chExt cx="1965325" cy="533400"/>
          </a:xfrm>
        </p:grpSpPr>
        <p:pic>
          <p:nvPicPr>
            <p:cNvPr id="17" name="PFE element 18" descr="JMyewgD8cqBF13.png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65325" cy="533400"/>
            </a:xfrm>
            <a:prstGeom prst="rect">
              <a:avLst/>
            </a:prstGeom>
          </p:spPr>
        </p:pic>
        <p:sp>
          <p:nvSpPr>
            <p:cNvPr id="18" name="Shape_113"/>
            <p:cNvSpPr/>
            <p:nvPr/>
          </p:nvSpPr>
          <p:spPr>
            <a:xfrm>
              <a:off x="317500" y="317500"/>
              <a:ext cx="1965325" cy="533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7" name="pfehide19" hidden="1"/>
          <p:cNvSpPr txBox="1">
            <a:spLocks/>
          </p:cNvSpPr>
          <p:nvPr/>
        </p:nvSpPr>
        <p:spPr>
          <a:xfrm>
            <a:off x="1907704" y="1131590"/>
            <a:ext cx="1963855" cy="530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smtClean="0">
                <a:solidFill>
                  <a:schemeClr val="accent6"/>
                </a:solidFill>
                <a:latin typeface="Gill Sans Light"/>
                <a:cs typeface="Gill Sans Light"/>
              </a:rPr>
              <a:t>Thermometer</a:t>
            </a:r>
            <a:endParaRPr lang="en-US" sz="1800" dirty="0">
              <a:solidFill>
                <a:schemeClr val="accent6"/>
              </a:solidFill>
              <a:latin typeface="Gill Sans Light"/>
              <a:cs typeface="Gill Sans Ligh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905381" y="1130226"/>
            <a:ext cx="1968500" cy="533400"/>
            <a:chOff x="317500" y="317500"/>
            <a:chExt cx="1968500" cy="533400"/>
          </a:xfrm>
        </p:grpSpPr>
        <p:pic>
          <p:nvPicPr>
            <p:cNvPr id="38" name="PFE element 19" descr="JMyewgD8cqBF15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68500" cy="533400"/>
            </a:xfrm>
            <a:prstGeom prst="rect">
              <a:avLst/>
            </a:prstGeom>
          </p:spPr>
        </p:pic>
        <p:sp>
          <p:nvSpPr>
            <p:cNvPr id="39" name="Shape_114"/>
            <p:cNvSpPr/>
            <p:nvPr/>
          </p:nvSpPr>
          <p:spPr>
            <a:xfrm>
              <a:off x="317500" y="317500"/>
              <a:ext cx="1968500" cy="533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8" name="pfehide20" hidden="1"/>
          <p:cNvSpPr txBox="1">
            <a:spLocks/>
          </p:cNvSpPr>
          <p:nvPr/>
        </p:nvSpPr>
        <p:spPr>
          <a:xfrm>
            <a:off x="5526109" y="1131590"/>
            <a:ext cx="1963855" cy="530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smtClean="0">
                <a:solidFill>
                  <a:schemeClr val="accent6"/>
                </a:solidFill>
                <a:latin typeface="Gill Sans Light"/>
                <a:cs typeface="Gill Sans Light"/>
              </a:rPr>
              <a:t>Barometer</a:t>
            </a:r>
            <a:endParaRPr lang="en-US" sz="1800" dirty="0">
              <a:solidFill>
                <a:schemeClr val="accent6"/>
              </a:solidFill>
              <a:latin typeface="Gill Sans Light"/>
              <a:cs typeface="Gill Sans Light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523786" y="1130226"/>
            <a:ext cx="1968500" cy="533400"/>
            <a:chOff x="317500" y="317500"/>
            <a:chExt cx="1968500" cy="533400"/>
          </a:xfrm>
        </p:grpSpPr>
        <p:pic>
          <p:nvPicPr>
            <p:cNvPr id="41" name="PFE element 20" descr="JMyewgD8cqBF16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68500" cy="533400"/>
            </a:xfrm>
            <a:prstGeom prst="rect">
              <a:avLst/>
            </a:prstGeom>
          </p:spPr>
        </p:pic>
        <p:sp>
          <p:nvSpPr>
            <p:cNvPr id="42" name="Shape_115"/>
            <p:cNvSpPr/>
            <p:nvPr/>
          </p:nvSpPr>
          <p:spPr>
            <a:xfrm>
              <a:off x="317500" y="317500"/>
              <a:ext cx="1968500" cy="533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9" name="pfehide21" hidden="1"/>
          <p:cNvSpPr txBox="1">
            <a:spLocks/>
          </p:cNvSpPr>
          <p:nvPr/>
        </p:nvSpPr>
        <p:spPr>
          <a:xfrm>
            <a:off x="7217608" y="1131590"/>
            <a:ext cx="1963855" cy="530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err="1" smtClean="0">
                <a:solidFill>
                  <a:schemeClr val="accent6"/>
                </a:solidFill>
                <a:latin typeface="Gill Sans Light"/>
                <a:cs typeface="Gill Sans Light"/>
              </a:rPr>
              <a:t>Polarimeter</a:t>
            </a:r>
            <a:endParaRPr lang="en-US" sz="1800" dirty="0">
              <a:solidFill>
                <a:schemeClr val="accent6"/>
              </a:solidFill>
              <a:latin typeface="Gill Sans Light"/>
              <a:cs typeface="Gill Sans Light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215286" y="1130226"/>
            <a:ext cx="1968500" cy="533400"/>
            <a:chOff x="317500" y="317500"/>
            <a:chExt cx="1968500" cy="533400"/>
          </a:xfrm>
        </p:grpSpPr>
        <p:pic>
          <p:nvPicPr>
            <p:cNvPr id="44" name="PFE element 21" descr="JMyewgD8cqBF17.png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68500" cy="533400"/>
            </a:xfrm>
            <a:prstGeom prst="rect">
              <a:avLst/>
            </a:prstGeom>
          </p:spPr>
        </p:pic>
        <p:sp>
          <p:nvSpPr>
            <p:cNvPr id="45" name="Shape_116"/>
            <p:cNvSpPr/>
            <p:nvPr/>
          </p:nvSpPr>
          <p:spPr>
            <a:xfrm>
              <a:off x="317500" y="317500"/>
              <a:ext cx="1968500" cy="533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0" name="pfehide22" hidden="1"/>
          <p:cNvSpPr txBox="1">
            <a:spLocks/>
          </p:cNvSpPr>
          <p:nvPr/>
        </p:nvSpPr>
        <p:spPr>
          <a:xfrm>
            <a:off x="5558904" y="1491630"/>
            <a:ext cx="1800200" cy="72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285750" lvl="1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charset="0"/>
              <a:buChar char="à"/>
              <a:defRPr sz="1600" kern="120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lvl="1"/>
            <a:r>
              <a:rPr lang="en-US" dirty="0" err="1" smtClean="0"/>
              <a:t>T</a:t>
            </a:r>
            <a:r>
              <a:rPr lang="en-US" baseline="-25000" dirty="0" err="1" smtClean="0"/>
              <a:t>eff</a:t>
            </a:r>
            <a:r>
              <a:rPr lang="en-US" dirty="0" smtClean="0"/>
              <a:t> </a:t>
            </a:r>
            <a:r>
              <a:rPr lang="en-US" dirty="0"/>
              <a:t>vs. </a:t>
            </a:r>
            <a:r>
              <a:rPr lang="en-US" dirty="0" err="1"/>
              <a:t>M</a:t>
            </a:r>
            <a:r>
              <a:rPr lang="en-US" i="1" baseline="-25000" dirty="0" err="1">
                <a:latin typeface="Georgia"/>
                <a:cs typeface="Georgia"/>
              </a:rPr>
              <a:t>ll</a:t>
            </a:r>
            <a:endParaRPr lang="en-US" i="1" baseline="-25000" dirty="0">
              <a:latin typeface="Georgia"/>
              <a:cs typeface="Georgia"/>
            </a:endParaRPr>
          </a:p>
          <a:p>
            <a:pPr lvl="1"/>
            <a:r>
              <a:rPr lang="en-US" i="1" dirty="0" smtClean="0">
                <a:latin typeface="Georgia"/>
                <a:cs typeface="Georgia"/>
              </a:rPr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vs</a:t>
            </a:r>
            <a:r>
              <a:rPr lang="en-US" dirty="0"/>
              <a:t>. </a:t>
            </a:r>
            <a:r>
              <a:rPr lang="en-US" dirty="0" err="1"/>
              <a:t>M</a:t>
            </a:r>
            <a:r>
              <a:rPr lang="en-US" i="1" baseline="-25000" dirty="0" err="1">
                <a:latin typeface="Georgia"/>
                <a:cs typeface="Georgia"/>
              </a:rPr>
              <a:t>ll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5550954" y="1486582"/>
            <a:ext cx="1816100" cy="736600"/>
            <a:chOff x="317500" y="317500"/>
            <a:chExt cx="1816100" cy="736600"/>
          </a:xfrm>
        </p:grpSpPr>
        <p:pic>
          <p:nvPicPr>
            <p:cNvPr id="47" name="PFE element 22" descr="JMyewgD8cqBF18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16100" cy="736600"/>
            </a:xfrm>
            <a:prstGeom prst="rect">
              <a:avLst/>
            </a:prstGeom>
          </p:spPr>
        </p:pic>
        <p:sp>
          <p:nvSpPr>
            <p:cNvPr id="48" name="Shape_117"/>
            <p:cNvSpPr/>
            <p:nvPr/>
          </p:nvSpPr>
          <p:spPr>
            <a:xfrm>
              <a:off x="317500" y="317500"/>
              <a:ext cx="1816100" cy="736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98964"/>
              </p:ext>
            </p:extLst>
          </p:nvPr>
        </p:nvGraphicFramePr>
        <p:xfrm>
          <a:off x="2286431" y="1556643"/>
          <a:ext cx="135096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" name="Equation" r:id="rId10" imgW="1028700" imgH="381000" progId="Equation.3">
                  <p:embed/>
                </p:oleObj>
              </mc:Choice>
              <mc:Fallback>
                <p:oleObj name="Equation" r:id="rId10" imgW="1028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431" y="1556643"/>
                        <a:ext cx="1350962" cy="479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fehide24" hidden="1"/>
          <p:cNvSpPr txBox="1">
            <a:spLocks/>
          </p:cNvSpPr>
          <p:nvPr/>
        </p:nvSpPr>
        <p:spPr>
          <a:xfrm>
            <a:off x="30222" y="1557214"/>
            <a:ext cx="1949490" cy="72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marL="285750" lvl="1">
              <a:buSzPct val="80000"/>
              <a:buFont typeface="Wingdings" charset="0"/>
              <a:buChar char="à"/>
            </a:pPr>
            <a:r>
              <a:rPr lang="en-US" sz="1600" dirty="0"/>
              <a:t> </a:t>
            </a:r>
            <a:r>
              <a:rPr lang="en-US" sz="1600" dirty="0" err="1"/>
              <a:t>M</a:t>
            </a:r>
            <a:r>
              <a:rPr lang="en-US" sz="1600" i="1" baseline="-25000" dirty="0" err="1">
                <a:latin typeface="Georgia"/>
                <a:cs typeface="Georgia"/>
              </a:rPr>
              <a:t>ll</a:t>
            </a:r>
            <a:r>
              <a:rPr lang="en-US" sz="1600" baseline="-25000" dirty="0" smtClean="0">
                <a:latin typeface="Gill Sans Light"/>
                <a:cs typeface="Gill Sans Light"/>
              </a:rPr>
              <a:t> </a:t>
            </a:r>
            <a:r>
              <a:rPr lang="en-US" sz="1600" dirty="0" smtClean="0">
                <a:latin typeface="Gill Sans Light"/>
                <a:cs typeface="Gill Sans Light"/>
              </a:rPr>
              <a:t>of excess pairs</a:t>
            </a:r>
            <a:endParaRPr lang="en-US" sz="1600" dirty="0">
              <a:latin typeface="Gill Sans Light"/>
              <a:cs typeface="Gill Sans Light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7067" y="1552166"/>
            <a:ext cx="1955800" cy="736600"/>
            <a:chOff x="317500" y="317500"/>
            <a:chExt cx="1955800" cy="736600"/>
          </a:xfrm>
        </p:grpSpPr>
        <p:pic>
          <p:nvPicPr>
            <p:cNvPr id="50" name="PFE element 24" descr="JMyewgD8cqBF19.png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55800" cy="736600"/>
            </a:xfrm>
            <a:prstGeom prst="rect">
              <a:avLst/>
            </a:prstGeom>
          </p:spPr>
        </p:pic>
        <p:sp>
          <p:nvSpPr>
            <p:cNvPr id="51" name="Shape_118"/>
            <p:cNvSpPr/>
            <p:nvPr/>
          </p:nvSpPr>
          <p:spPr>
            <a:xfrm>
              <a:off x="317500" y="317500"/>
              <a:ext cx="1955800" cy="736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4" name="pfehide25" hidden="1"/>
          <p:cNvSpPr txBox="1">
            <a:spLocks/>
          </p:cNvSpPr>
          <p:nvPr/>
        </p:nvSpPr>
        <p:spPr>
          <a:xfrm>
            <a:off x="7248996" y="1478930"/>
            <a:ext cx="2016224" cy="8047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285750" lvl="1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charset="0"/>
              <a:buChar char="à"/>
              <a:defRPr sz="1600" kern="120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lvl="1"/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* polarization</a:t>
            </a:r>
            <a:br>
              <a:rPr lang="en-US" dirty="0"/>
            </a:br>
            <a:r>
              <a:rPr lang="en-US" dirty="0"/>
              <a:t>via lepton angular</a:t>
            </a:r>
            <a:br>
              <a:rPr lang="en-US" dirty="0"/>
            </a:br>
            <a:r>
              <a:rPr lang="en-US" dirty="0"/>
              <a:t>distribution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7241108" y="1474924"/>
            <a:ext cx="2032000" cy="812800"/>
            <a:chOff x="317500" y="317500"/>
            <a:chExt cx="2032000" cy="812800"/>
          </a:xfrm>
        </p:grpSpPr>
        <p:pic>
          <p:nvPicPr>
            <p:cNvPr id="53" name="PFE element 25" descr="JMyewgD8cqBF20.png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032000" cy="812800"/>
            </a:xfrm>
            <a:prstGeom prst="rect">
              <a:avLst/>
            </a:prstGeom>
          </p:spPr>
        </p:pic>
        <p:sp>
          <p:nvSpPr>
            <p:cNvPr id="54" name="Shape_119"/>
            <p:cNvSpPr/>
            <p:nvPr/>
          </p:nvSpPr>
          <p:spPr>
            <a:xfrm>
              <a:off x="317500" y="317500"/>
              <a:ext cx="2032000" cy="812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56" name="PFE element 26" descr="JMyewgD8cqBF21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1" y="684416"/>
            <a:ext cx="6680200" cy="381000"/>
          </a:xfrm>
          <a:prstGeom prst="rect">
            <a:avLst/>
          </a:prstGeom>
        </p:spPr>
      </p:pic>
      <p:pic>
        <p:nvPicPr>
          <p:cNvPr id="16" name="Obraz 2">
            <a:extLst>
              <a:ext uri="{FF2B5EF4-FFF2-40B4-BE49-F238E27FC236}">
                <a16:creationId xmlns="" xmlns:a16="http://schemas.microsoft.com/office/drawing/2014/main" id="{CDCE1B5E-276A-43A0-826D-D7DC50B43D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0" y="2283718"/>
            <a:ext cx="1968480" cy="1954594"/>
          </a:xfrm>
          <a:prstGeom prst="rect">
            <a:avLst/>
          </a:prstGeom>
        </p:spPr>
      </p:pic>
      <p:grpSp>
        <p:nvGrpSpPr>
          <p:cNvPr id="37" name="pfehide28" hidden="1"/>
          <p:cNvGrpSpPr/>
          <p:nvPr/>
        </p:nvGrpSpPr>
        <p:grpSpPr>
          <a:xfrm>
            <a:off x="2694307" y="2283718"/>
            <a:ext cx="1983609" cy="1969616"/>
            <a:chOff x="2576311" y="2283718"/>
            <a:chExt cx="1983609" cy="1969616"/>
          </a:xfrm>
        </p:grpSpPr>
        <p:pic>
          <p:nvPicPr>
            <p:cNvPr id="19" name="Obraz 8" hidden="1">
              <a:extLst>
                <a:ext uri="{FF2B5EF4-FFF2-40B4-BE49-F238E27FC236}">
                  <a16:creationId xmlns="" xmlns:a16="http://schemas.microsoft.com/office/drawing/2014/main" id="{C8250320-577A-404F-8341-6A0070A28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311" y="2283718"/>
              <a:ext cx="1983609" cy="1969616"/>
            </a:xfrm>
            <a:prstGeom prst="rect">
              <a:avLst/>
            </a:prstGeom>
          </p:spPr>
        </p:pic>
        <p:grpSp>
          <p:nvGrpSpPr>
            <p:cNvPr id="20" name="Grupa 13" hidden="1">
              <a:extLst>
                <a:ext uri="{FF2B5EF4-FFF2-40B4-BE49-F238E27FC236}">
                  <a16:creationId xmlns="" xmlns:a16="http://schemas.microsoft.com/office/drawing/2014/main" id="{FDBAE07F-8675-4D35-8FBE-9B57BA324A23}"/>
                </a:ext>
              </a:extLst>
            </p:cNvPr>
            <p:cNvGrpSpPr/>
            <p:nvPr/>
          </p:nvGrpSpPr>
          <p:grpSpPr>
            <a:xfrm>
              <a:off x="2838681" y="2340679"/>
              <a:ext cx="253433" cy="159063"/>
              <a:chOff x="2160000" y="1916832"/>
              <a:chExt cx="853200" cy="540000"/>
            </a:xfrm>
            <a:solidFill>
              <a:srgbClr val="FF3300">
                <a:alpha val="50000"/>
              </a:srgbClr>
            </a:solidFill>
          </p:grpSpPr>
          <p:sp>
            <p:nvSpPr>
              <p:cNvPr id="30" name="Owal 17" hidden="1">
                <a:extLst>
                  <a:ext uri="{FF2B5EF4-FFF2-40B4-BE49-F238E27FC236}">
                    <a16:creationId xmlns="" xmlns:a16="http://schemas.microsoft.com/office/drawing/2014/main" id="{59653F5E-3664-4C58-9F29-6B3F770A7EAA}"/>
                  </a:ext>
                </a:extLst>
              </p:cNvPr>
              <p:cNvSpPr/>
              <p:nvPr/>
            </p:nvSpPr>
            <p:spPr>
              <a:xfrm>
                <a:off x="2160000" y="1916832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Owal 18" hidden="1">
                <a:extLst>
                  <a:ext uri="{FF2B5EF4-FFF2-40B4-BE49-F238E27FC236}">
                    <a16:creationId xmlns="" xmlns:a16="http://schemas.microsoft.com/office/drawing/2014/main" id="{E74630EA-E7FB-435C-B8CA-719E46A52835}"/>
                  </a:ext>
                </a:extLst>
              </p:cNvPr>
              <p:cNvSpPr/>
              <p:nvPr/>
            </p:nvSpPr>
            <p:spPr>
              <a:xfrm>
                <a:off x="2473200" y="1916832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1" hidden="1">
              <a:extLst>
                <a:ext uri="{FF2B5EF4-FFF2-40B4-BE49-F238E27FC236}">
                  <a16:creationId xmlns="" xmlns:a16="http://schemas.microsoft.com/office/drawing/2014/main" id="{3AA11344-AC4F-499A-84C3-1C03D2D4506C}"/>
                </a:ext>
              </a:extLst>
            </p:cNvPr>
            <p:cNvGrpSpPr/>
            <p:nvPr/>
          </p:nvGrpSpPr>
          <p:grpSpPr>
            <a:xfrm>
              <a:off x="3352001" y="2340679"/>
              <a:ext cx="239532" cy="159063"/>
              <a:chOff x="2830417" y="3101169"/>
              <a:chExt cx="806400" cy="540000"/>
            </a:xfrm>
          </p:grpSpPr>
          <p:sp>
            <p:nvSpPr>
              <p:cNvPr id="28" name="Owal 19" hidden="1">
                <a:extLst>
                  <a:ext uri="{FF2B5EF4-FFF2-40B4-BE49-F238E27FC236}">
                    <a16:creationId xmlns="" xmlns:a16="http://schemas.microsoft.com/office/drawing/2014/main" id="{2AA855A7-FF41-4F55-A954-E841E89D4A5B}"/>
                  </a:ext>
                </a:extLst>
              </p:cNvPr>
              <p:cNvSpPr/>
              <p:nvPr/>
            </p:nvSpPr>
            <p:spPr>
              <a:xfrm>
                <a:off x="2830417" y="3101169"/>
                <a:ext cx="540000" cy="540000"/>
              </a:xfrm>
              <a:prstGeom prst="ellipse">
                <a:avLst/>
              </a:prstGeom>
              <a:solidFill>
                <a:srgbClr val="9F9F09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Owal 20" hidden="1">
                <a:extLst>
                  <a:ext uri="{FF2B5EF4-FFF2-40B4-BE49-F238E27FC236}">
                    <a16:creationId xmlns="" xmlns:a16="http://schemas.microsoft.com/office/drawing/2014/main" id="{05DBD436-90BB-4631-99D5-29B832897BC4}"/>
                  </a:ext>
                </a:extLst>
              </p:cNvPr>
              <p:cNvSpPr/>
              <p:nvPr/>
            </p:nvSpPr>
            <p:spPr>
              <a:xfrm>
                <a:off x="3096817" y="3101169"/>
                <a:ext cx="540000" cy="540000"/>
              </a:xfrm>
              <a:prstGeom prst="ellipse">
                <a:avLst/>
              </a:prstGeom>
              <a:solidFill>
                <a:srgbClr val="9F9F09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6" hidden="1">
              <a:extLst>
                <a:ext uri="{FF2B5EF4-FFF2-40B4-BE49-F238E27FC236}">
                  <a16:creationId xmlns="" xmlns:a16="http://schemas.microsoft.com/office/drawing/2014/main" id="{00767CEB-7860-4D04-8483-1A7F5CCAF962}"/>
                </a:ext>
              </a:extLst>
            </p:cNvPr>
            <p:cNvGrpSpPr/>
            <p:nvPr/>
          </p:nvGrpSpPr>
          <p:grpSpPr>
            <a:xfrm>
              <a:off x="3827613" y="2340679"/>
              <a:ext cx="221353" cy="159063"/>
              <a:chOff x="5141913" y="3101169"/>
              <a:chExt cx="745200" cy="540000"/>
            </a:xfrm>
          </p:grpSpPr>
          <p:sp>
            <p:nvSpPr>
              <p:cNvPr id="26" name="Owal 21" hidden="1">
                <a:extLst>
                  <a:ext uri="{FF2B5EF4-FFF2-40B4-BE49-F238E27FC236}">
                    <a16:creationId xmlns="" xmlns:a16="http://schemas.microsoft.com/office/drawing/2014/main" id="{2C448D64-E378-4B5E-9B39-942972BA78D9}"/>
                  </a:ext>
                </a:extLst>
              </p:cNvPr>
              <p:cNvSpPr/>
              <p:nvPr/>
            </p:nvSpPr>
            <p:spPr>
              <a:xfrm>
                <a:off x="5141913" y="3101169"/>
                <a:ext cx="540000" cy="540000"/>
              </a:xfrm>
              <a:prstGeom prst="ellipse">
                <a:avLst/>
              </a:prstGeom>
              <a:solidFill>
                <a:srgbClr val="15A515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Owal 22" hidden="1">
                <a:extLst>
                  <a:ext uri="{FF2B5EF4-FFF2-40B4-BE49-F238E27FC236}">
                    <a16:creationId xmlns="" xmlns:a16="http://schemas.microsoft.com/office/drawing/2014/main" id="{EAB63B9F-B259-44C2-A04A-051935301115}"/>
                  </a:ext>
                </a:extLst>
              </p:cNvPr>
              <p:cNvSpPr/>
              <p:nvPr/>
            </p:nvSpPr>
            <p:spPr>
              <a:xfrm>
                <a:off x="5347113" y="3101169"/>
                <a:ext cx="540000" cy="540000"/>
              </a:xfrm>
              <a:prstGeom prst="ellipse">
                <a:avLst/>
              </a:prstGeom>
              <a:solidFill>
                <a:srgbClr val="15A515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5" hidden="1">
              <a:extLst>
                <a:ext uri="{FF2B5EF4-FFF2-40B4-BE49-F238E27FC236}">
                  <a16:creationId xmlns="" xmlns:a16="http://schemas.microsoft.com/office/drawing/2014/main" id="{CA7FA220-C148-41B3-8FC0-065686DE30BF}"/>
                </a:ext>
              </a:extLst>
            </p:cNvPr>
            <p:cNvGrpSpPr/>
            <p:nvPr/>
          </p:nvGrpSpPr>
          <p:grpSpPr>
            <a:xfrm>
              <a:off x="4307511" y="2340679"/>
              <a:ext cx="192481" cy="159063"/>
              <a:chOff x="7399148" y="3101169"/>
              <a:chExt cx="648000" cy="540000"/>
            </a:xfrm>
          </p:grpSpPr>
          <p:sp>
            <p:nvSpPr>
              <p:cNvPr id="24" name="Owal 26" hidden="1">
                <a:extLst>
                  <a:ext uri="{FF2B5EF4-FFF2-40B4-BE49-F238E27FC236}">
                    <a16:creationId xmlns="" xmlns:a16="http://schemas.microsoft.com/office/drawing/2014/main" id="{2DCCF0CF-8150-4660-9769-018CC1591951}"/>
                  </a:ext>
                </a:extLst>
              </p:cNvPr>
              <p:cNvSpPr/>
              <p:nvPr/>
            </p:nvSpPr>
            <p:spPr>
              <a:xfrm>
                <a:off x="7399148" y="3101169"/>
                <a:ext cx="540000" cy="540000"/>
              </a:xfrm>
              <a:prstGeom prst="ellipse">
                <a:avLst/>
              </a:prstGeom>
              <a:solidFill>
                <a:srgbClr val="D71A1A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Owal 27" hidden="1">
                <a:extLst>
                  <a:ext uri="{FF2B5EF4-FFF2-40B4-BE49-F238E27FC236}">
                    <a16:creationId xmlns="" xmlns:a16="http://schemas.microsoft.com/office/drawing/2014/main" id="{E8D8B2D3-4CF1-4CA3-B0F1-EDB871E7BD90}"/>
                  </a:ext>
                </a:extLst>
              </p:cNvPr>
              <p:cNvSpPr/>
              <p:nvPr/>
            </p:nvSpPr>
            <p:spPr>
              <a:xfrm>
                <a:off x="7507148" y="3101169"/>
                <a:ext cx="540000" cy="540000"/>
              </a:xfrm>
              <a:prstGeom prst="ellipse">
                <a:avLst/>
              </a:prstGeom>
              <a:solidFill>
                <a:srgbClr val="D71A1A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2689161" y="2277926"/>
            <a:ext cx="1993900" cy="1981200"/>
            <a:chOff x="317500" y="317500"/>
            <a:chExt cx="1993900" cy="1981200"/>
          </a:xfrm>
        </p:grpSpPr>
        <p:pic>
          <p:nvPicPr>
            <p:cNvPr id="57" name="PFE element 28" descr="JMyewgD8cqBF22.png"/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93900" cy="1981200"/>
            </a:xfrm>
            <a:prstGeom prst="rect">
              <a:avLst/>
            </a:prstGeom>
          </p:spPr>
        </p:pic>
        <p:sp>
          <p:nvSpPr>
            <p:cNvPr id="58" name="Shape_120"/>
            <p:cNvSpPr/>
            <p:nvPr/>
          </p:nvSpPr>
          <p:spPr>
            <a:xfrm>
              <a:off x="317500" y="317500"/>
              <a:ext cx="1993900" cy="1981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3" name="Obraz 10">
            <a:extLst>
              <a:ext uri="{FF2B5EF4-FFF2-40B4-BE49-F238E27FC236}">
                <a16:creationId xmlns="" xmlns:a16="http://schemas.microsoft.com/office/drawing/2014/main" id="{F5D84DAA-3311-4DCA-A6C0-237284B07E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3" y="2268696"/>
            <a:ext cx="2082523" cy="1969616"/>
          </a:xfrm>
          <a:prstGeom prst="rect">
            <a:avLst/>
          </a:prstGeom>
        </p:spPr>
      </p:pic>
      <p:sp>
        <p:nvSpPr>
          <p:cNvPr id="34" name="pfehide30" hidden="1"/>
          <p:cNvSpPr txBox="1">
            <a:spLocks/>
          </p:cNvSpPr>
          <p:nvPr/>
        </p:nvSpPr>
        <p:spPr>
          <a:xfrm>
            <a:off x="3688265" y="1131590"/>
            <a:ext cx="1963855" cy="530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smtClean="0">
                <a:solidFill>
                  <a:schemeClr val="accent6"/>
                </a:solidFill>
                <a:latin typeface="Gill Sans Light"/>
                <a:cs typeface="Gill Sans Light"/>
              </a:rPr>
              <a:t>Chronometer</a:t>
            </a:r>
            <a:endParaRPr lang="en-US" sz="1800" dirty="0">
              <a:solidFill>
                <a:schemeClr val="accent6"/>
              </a:solidFill>
              <a:latin typeface="Gill Sans Light"/>
              <a:cs typeface="Gill Sans Light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679592" y="1130226"/>
            <a:ext cx="1981200" cy="533400"/>
            <a:chOff x="317500" y="317500"/>
            <a:chExt cx="1981200" cy="533400"/>
          </a:xfrm>
        </p:grpSpPr>
        <p:pic>
          <p:nvPicPr>
            <p:cNvPr id="60" name="PFE element 30" descr="JMyewgD8cqBF23.png"/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81200" cy="533400"/>
            </a:xfrm>
            <a:prstGeom prst="rect">
              <a:avLst/>
            </a:prstGeom>
          </p:spPr>
        </p:pic>
        <p:sp>
          <p:nvSpPr>
            <p:cNvPr id="61" name="Shape_121"/>
            <p:cNvSpPr/>
            <p:nvPr/>
          </p:nvSpPr>
          <p:spPr>
            <a:xfrm>
              <a:off x="317500" y="317500"/>
              <a:ext cx="1981200" cy="533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aphicFrame>
        <p:nvGraphicFramePr>
          <p:cNvPr id="3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306348"/>
              </p:ext>
            </p:extLst>
          </p:nvPr>
        </p:nvGraphicFramePr>
        <p:xfrm>
          <a:off x="4041592" y="1555135"/>
          <a:ext cx="1440160" cy="584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" name="Equation" r:id="rId20" imgW="927100" imgH="393700" progId="Equation.3">
                  <p:embed/>
                </p:oleObj>
              </mc:Choice>
              <mc:Fallback>
                <p:oleObj name="Equation" r:id="rId20" imgW="927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1592" y="1555135"/>
                        <a:ext cx="1440160" cy="58456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Obraz 30">
            <a:extLst>
              <a:ext uri="{FF2B5EF4-FFF2-40B4-BE49-F238E27FC236}">
                <a16:creationId xmlns="" xmlns:a16="http://schemas.microsoft.com/office/drawing/2014/main" id="{12515BDD-596F-441B-99D0-9D82D7A56A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15" y="2266187"/>
            <a:ext cx="2037681" cy="19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6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  <p:bldP spid="13" grpId="0"/>
      <p:bldP spid="14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3" descr="JMyewgD8cqBF2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7" y="649460"/>
            <a:ext cx="4262654" cy="3094686"/>
          </a:xfrm>
          <a:prstGeom prst="rect">
            <a:avLst/>
          </a:prstGeom>
        </p:spPr>
      </p:pic>
      <p:sp>
        <p:nvSpPr>
          <p:cNvPr id="14" name="pfehide35" hidden="1"/>
          <p:cNvSpPr txBox="1">
            <a:spLocks/>
          </p:cNvSpPr>
          <p:nvPr/>
        </p:nvSpPr>
        <p:spPr>
          <a:xfrm>
            <a:off x="107504" y="3900936"/>
            <a:ext cx="4248473" cy="903659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rgbClr val="F1950B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lvl="1" indent="-243256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600" b="0" i="0" kern="1200" spc="26" baseline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973025" indent="-194603" algn="l" defTabSz="778421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SzPct val="100000"/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362236" indent="-194603" algn="l" defTabSz="778421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SzPct val="100000"/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1751446" indent="-194603" algn="l" defTabSz="778421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EC0FF"/>
              </a:buClr>
              <a:buSzPct val="100000"/>
              <a:buFont typeface="Courier New"/>
              <a:buChar char="o"/>
              <a:defRPr sz="1700" b="0" i="0" kern="1200" spc="26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HADES explores the high-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B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region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Focus on rare and penetrating probes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4490" y="3895565"/>
            <a:ext cx="4254500" cy="914400"/>
            <a:chOff x="317500" y="317500"/>
            <a:chExt cx="4254500" cy="914400"/>
          </a:xfrm>
        </p:grpSpPr>
        <p:pic>
          <p:nvPicPr>
            <p:cNvPr id="4" name="PFE element 35" descr="JMyewgD8cqBF26.pn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254500" cy="914400"/>
            </a:xfrm>
            <a:prstGeom prst="rect">
              <a:avLst/>
            </a:prstGeom>
          </p:spPr>
        </p:pic>
        <p:sp>
          <p:nvSpPr>
            <p:cNvPr id="5" name="Shape_122"/>
            <p:cNvSpPr/>
            <p:nvPr/>
          </p:nvSpPr>
          <p:spPr>
            <a:xfrm>
              <a:off x="317500" y="317500"/>
              <a:ext cx="4254500" cy="914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5" name="Picture 14" descr="hades_logo.png"/>
          <p:cNvPicPr>
            <a:picLocks noChangeAspect="1"/>
          </p:cNvPicPr>
          <p:nvPr/>
        </p:nvPicPr>
        <p:blipFill>
          <a:blip r:embed="rId5" cstate="screen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2525899"/>
            <a:ext cx="957606" cy="761504"/>
          </a:xfrm>
          <a:prstGeom prst="rect">
            <a:avLst/>
          </a:prstGeom>
        </p:spPr>
      </p:pic>
      <p:grpSp>
        <p:nvGrpSpPr>
          <p:cNvPr id="16" name="pfehide37" hidden="1"/>
          <p:cNvGrpSpPr/>
          <p:nvPr/>
        </p:nvGrpSpPr>
        <p:grpSpPr>
          <a:xfrm>
            <a:off x="6084179" y="2328836"/>
            <a:ext cx="2549811" cy="2633087"/>
            <a:chOff x="6533045" y="3429354"/>
            <a:chExt cx="3244491" cy="3167998"/>
          </a:xfrm>
        </p:grpSpPr>
        <p:grpSp>
          <p:nvGrpSpPr>
            <p:cNvPr id="17" name="Group 16" hidden="1"/>
            <p:cNvGrpSpPr/>
            <p:nvPr/>
          </p:nvGrpSpPr>
          <p:grpSpPr>
            <a:xfrm>
              <a:off x="6533045" y="3429354"/>
              <a:ext cx="3244491" cy="3167998"/>
              <a:chOff x="6533045" y="3429354"/>
              <a:chExt cx="3244491" cy="3167998"/>
            </a:xfrm>
          </p:grpSpPr>
          <p:pic>
            <p:nvPicPr>
              <p:cNvPr id="20" name="Picture 19" descr="hades_hadron_mult_auau.png" hidden="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3045" y="3429354"/>
                <a:ext cx="3244491" cy="3167998"/>
              </a:xfrm>
              <a:prstGeom prst="rect">
                <a:avLst/>
              </a:prstGeom>
            </p:spPr>
          </p:pic>
          <p:sp>
            <p:nvSpPr>
              <p:cNvPr id="21" name="TextBox 20" hidden="1"/>
              <p:cNvSpPr txBox="1"/>
              <p:nvPr/>
            </p:nvSpPr>
            <p:spPr>
              <a:xfrm>
                <a:off x="7054011" y="5398617"/>
                <a:ext cx="1997304" cy="370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1400" dirty="0" err="1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Gill Sans Light"/>
                    <a:cs typeface="Gill Sans Light"/>
                  </a:rPr>
                  <a:t>Au+Au</a:t>
                </a:r>
                <a:r>
                  <a:rPr lang="en-US" sz="1400" dirty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Gill Sans Light"/>
                    <a:cs typeface="Gill Sans Light"/>
                  </a:rPr>
                  <a:t> 1.23A </a:t>
                </a:r>
                <a:r>
                  <a:rPr lang="en-US" sz="1400" dirty="0" err="1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Gill Sans Light"/>
                    <a:cs typeface="Gill Sans Light"/>
                  </a:rPr>
                  <a:t>GeV</a:t>
                </a:r>
                <a:endParaRPr lang="en-US" sz="1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Gill Sans Light"/>
                  <a:cs typeface="Gill Sans Light"/>
                </a:endParaRPr>
              </a:p>
            </p:txBody>
          </p:sp>
        </p:grpSp>
        <p:sp>
          <p:nvSpPr>
            <p:cNvPr id="18" name="Striped Right Arrow 17" hidden="1"/>
            <p:cNvSpPr/>
            <p:nvPr/>
          </p:nvSpPr>
          <p:spPr>
            <a:xfrm rot="5400000">
              <a:off x="8356002" y="4378134"/>
              <a:ext cx="1897176" cy="638284"/>
            </a:xfrm>
            <a:prstGeom prst="stripedRightArrow">
              <a:avLst/>
            </a:prstGeom>
            <a:solidFill>
              <a:srgbClr val="FF787A">
                <a:alpha val="20000"/>
              </a:srgbClr>
            </a:solidFill>
            <a:ln w="12700">
              <a:noFill/>
              <a:prstDash val="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Striped Right Arrow 18" hidden="1"/>
            <p:cNvSpPr/>
            <p:nvPr/>
          </p:nvSpPr>
          <p:spPr>
            <a:xfrm rot="5400000">
              <a:off x="8241743" y="3956040"/>
              <a:ext cx="1043941" cy="638284"/>
            </a:xfrm>
            <a:prstGeom prst="stripedRightArrow">
              <a:avLst/>
            </a:prstGeom>
            <a:solidFill>
              <a:srgbClr val="6149FF">
                <a:alpha val="20000"/>
              </a:srgbClr>
            </a:solidFill>
            <a:ln w="12700">
              <a:noFill/>
              <a:prstDash val="sys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82735" y="2324579"/>
            <a:ext cx="2552700" cy="2641600"/>
            <a:chOff x="317500" y="317500"/>
            <a:chExt cx="2552700" cy="2641600"/>
          </a:xfrm>
        </p:grpSpPr>
        <p:pic>
          <p:nvPicPr>
            <p:cNvPr id="8" name="PFE element 37" descr="JMyewgD8cqBF27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552700" cy="2641600"/>
            </a:xfrm>
            <a:prstGeom prst="rect">
              <a:avLst/>
            </a:prstGeom>
          </p:spPr>
        </p:pic>
        <p:sp>
          <p:nvSpPr>
            <p:cNvPr id="9" name="Shape_123"/>
            <p:cNvSpPr/>
            <p:nvPr/>
          </p:nvSpPr>
          <p:spPr>
            <a:xfrm>
              <a:off x="317500" y="317500"/>
              <a:ext cx="2552700" cy="2641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1" name="PFE element 38" descr="JMyewgD8cqBF28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grpSp>
        <p:nvGrpSpPr>
          <p:cNvPr id="27" name="pfehide39" hidden="1"/>
          <p:cNvGrpSpPr/>
          <p:nvPr/>
        </p:nvGrpSpPr>
        <p:grpSpPr>
          <a:xfrm>
            <a:off x="5185948" y="2296287"/>
            <a:ext cx="3706535" cy="2690696"/>
            <a:chOff x="4917550" y="2296287"/>
            <a:chExt cx="3706535" cy="2690696"/>
          </a:xfrm>
        </p:grpSpPr>
        <p:pic>
          <p:nvPicPr>
            <p:cNvPr id="25" name="Picture 24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550" y="2296287"/>
              <a:ext cx="3706535" cy="2690696"/>
            </a:xfrm>
            <a:prstGeom prst="rect">
              <a:avLst/>
            </a:prstGeom>
          </p:spPr>
        </p:pic>
        <p:sp>
          <p:nvSpPr>
            <p:cNvPr id="26" name="Rectangle 25" hidden="1"/>
            <p:cNvSpPr/>
            <p:nvPr/>
          </p:nvSpPr>
          <p:spPr>
            <a:xfrm>
              <a:off x="4951672" y="4659982"/>
              <a:ext cx="432050" cy="327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endPara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78666" y="2289085"/>
            <a:ext cx="3721100" cy="2705100"/>
            <a:chOff x="317500" y="317500"/>
            <a:chExt cx="3721100" cy="2705100"/>
          </a:xfrm>
        </p:grpSpPr>
        <p:pic>
          <p:nvPicPr>
            <p:cNvPr id="13" name="PFE element 39" descr="JMyewgD8cqBF29.pn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721100" cy="2705100"/>
            </a:xfrm>
            <a:prstGeom prst="rect">
              <a:avLst/>
            </a:prstGeom>
          </p:spPr>
        </p:pic>
        <p:sp>
          <p:nvSpPr>
            <p:cNvPr id="23" name="Shape_124"/>
            <p:cNvSpPr/>
            <p:nvPr/>
          </p:nvSpPr>
          <p:spPr>
            <a:xfrm>
              <a:off x="317500" y="317500"/>
              <a:ext cx="3721100" cy="2705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8" name="pfehide40" hidden="1"/>
          <p:cNvSpPr txBox="1">
            <a:spLocks/>
          </p:cNvSpPr>
          <p:nvPr/>
        </p:nvSpPr>
        <p:spPr>
          <a:xfrm>
            <a:off x="107506" y="4465166"/>
            <a:ext cx="5112568" cy="399009"/>
          </a:xfrm>
          <a:prstGeom prst="rect">
            <a:avLst/>
          </a:prstGeom>
        </p:spPr>
        <p:txBody>
          <a:bodyPr vert="horz" lIns="91410" tIns="45703" rIns="91410" bIns="45703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80000"/>
              <a:buFont typeface="Wingdings" charset="2"/>
              <a:buChar char=""/>
              <a:defRPr sz="1800" b="0" i="0" kern="1200" spc="30" baseline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600" dirty="0"/>
              <a:t>Very competitive </a:t>
            </a:r>
            <a:r>
              <a:rPr lang="en-US" sz="1600" dirty="0" err="1"/>
              <a:t>w.r.t</a:t>
            </a:r>
            <a:r>
              <a:rPr lang="en-US" sz="1600" dirty="0"/>
              <a:t>. interaction rate capability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8390" y="4455120"/>
            <a:ext cx="5130800" cy="419100"/>
            <a:chOff x="317500" y="317500"/>
            <a:chExt cx="5130800" cy="419100"/>
          </a:xfrm>
        </p:grpSpPr>
        <p:pic>
          <p:nvPicPr>
            <p:cNvPr id="30" name="PFE element 40" descr="JMyewgD8cqBF30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130800" cy="419100"/>
            </a:xfrm>
            <a:prstGeom prst="rect">
              <a:avLst/>
            </a:prstGeom>
          </p:spPr>
        </p:pic>
        <p:sp>
          <p:nvSpPr>
            <p:cNvPr id="31" name="Shape_125"/>
            <p:cNvSpPr/>
            <p:nvPr/>
          </p:nvSpPr>
          <p:spPr>
            <a:xfrm>
              <a:off x="317500" y="317500"/>
              <a:ext cx="5130800" cy="419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3" name="PFE element 41" descr="JMyewgD8cqBF31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54" y="697371"/>
            <a:ext cx="45847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7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42" descr="JMyewgD8cqBF3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43" descr="JMyewgD8cqBF3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0" name="PFE element 44" descr="JMyewgD8cqBF3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34" y="265996"/>
            <a:ext cx="4864100" cy="511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4" y="596037"/>
            <a:ext cx="3737965" cy="3127283"/>
          </a:xfrm>
          <a:prstGeom prst="rect">
            <a:avLst/>
          </a:prstGeom>
        </p:spPr>
      </p:pic>
      <p:pic>
        <p:nvPicPr>
          <p:cNvPr id="12" name="PFE element 46" descr="JMyewgD8cqBF36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8" y="3717622"/>
            <a:ext cx="4356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5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47" descr="JMyewgD8cqBF37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FE element 48" descr="JMyewgD8cqBF3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8" name="PFE element 49" descr="JMyewgD8cqBF4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49" y="3645109"/>
            <a:ext cx="4521200" cy="1092200"/>
          </a:xfrm>
          <a:prstGeom prst="rect">
            <a:avLst/>
          </a:prstGeom>
        </p:spPr>
      </p:pic>
      <p:pic>
        <p:nvPicPr>
          <p:cNvPr id="5" name="Picture 47" descr="C1C_data_cocktail"/>
          <p:cNvPicPr>
            <a:picLocks noChangeAspect="1" noChangeArrowheads="1"/>
          </p:cNvPicPr>
          <p:nvPr/>
        </p:nvPicPr>
        <p:blipFill>
          <a:blip r:embed="rId5"/>
          <a:srcRect t="7330"/>
          <a:stretch>
            <a:fillRect/>
          </a:stretch>
        </p:blipFill>
        <p:spPr bwMode="auto">
          <a:xfrm>
            <a:off x="107504" y="555526"/>
            <a:ext cx="2827040" cy="264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5"/>
          <p:cNvSpPr>
            <a:spLocks noChangeAspect="1"/>
          </p:cNvSpPr>
          <p:nvPr/>
        </p:nvSpPr>
        <p:spPr bwMode="auto">
          <a:xfrm>
            <a:off x="820614" y="1371178"/>
            <a:ext cx="974501" cy="1189352"/>
          </a:xfrm>
          <a:custGeom>
            <a:avLst/>
            <a:gdLst>
              <a:gd name="T0" fmla="*/ 185221 w 861"/>
              <a:gd name="T1" fmla="*/ 136025 h 1051"/>
              <a:gd name="T2" fmla="*/ 1226066 w 861"/>
              <a:gd name="T3" fmla="*/ 953814 h 1051"/>
              <a:gd name="T4" fmla="*/ 1299827 w 861"/>
              <a:gd name="T5" fmla="*/ 1697855 h 1051"/>
              <a:gd name="T6" fmla="*/ 1003145 w 861"/>
              <a:gd name="T7" fmla="*/ 1102950 h 1051"/>
              <a:gd name="T8" fmla="*/ 780224 w 861"/>
              <a:gd name="T9" fmla="*/ 880066 h 1051"/>
              <a:gd name="T10" fmla="*/ 408142 w 861"/>
              <a:gd name="T11" fmla="*/ 657181 h 1051"/>
              <a:gd name="T12" fmla="*/ 258982 w 861"/>
              <a:gd name="T13" fmla="*/ 581794 h 1051"/>
              <a:gd name="T14" fmla="*/ 109821 w 861"/>
              <a:gd name="T15" fmla="*/ 136025 h 1051"/>
              <a:gd name="T16" fmla="*/ 185221 w 861"/>
              <a:gd name="T17" fmla="*/ 136025 h 10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1"/>
              <a:gd name="T28" fmla="*/ 0 h 1051"/>
              <a:gd name="T29" fmla="*/ 861 w 861"/>
              <a:gd name="T30" fmla="*/ 1051 h 10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1" h="1051">
                <a:moveTo>
                  <a:pt x="113" y="83"/>
                </a:moveTo>
                <a:cubicBezTo>
                  <a:pt x="226" y="166"/>
                  <a:pt x="635" y="423"/>
                  <a:pt x="748" y="582"/>
                </a:cubicBezTo>
                <a:cubicBezTo>
                  <a:pt x="861" y="741"/>
                  <a:pt x="816" y="1021"/>
                  <a:pt x="793" y="1036"/>
                </a:cubicBezTo>
                <a:cubicBezTo>
                  <a:pt x="770" y="1051"/>
                  <a:pt x="665" y="756"/>
                  <a:pt x="612" y="673"/>
                </a:cubicBezTo>
                <a:cubicBezTo>
                  <a:pt x="559" y="590"/>
                  <a:pt x="536" y="582"/>
                  <a:pt x="476" y="537"/>
                </a:cubicBezTo>
                <a:cubicBezTo>
                  <a:pt x="416" y="492"/>
                  <a:pt x="302" y="431"/>
                  <a:pt x="249" y="401"/>
                </a:cubicBezTo>
                <a:cubicBezTo>
                  <a:pt x="196" y="371"/>
                  <a:pt x="188" y="408"/>
                  <a:pt x="158" y="355"/>
                </a:cubicBezTo>
                <a:cubicBezTo>
                  <a:pt x="128" y="302"/>
                  <a:pt x="74" y="128"/>
                  <a:pt x="67" y="83"/>
                </a:cubicBezTo>
                <a:cubicBezTo>
                  <a:pt x="60" y="38"/>
                  <a:pt x="0" y="0"/>
                  <a:pt x="113" y="83"/>
                </a:cubicBezTo>
                <a:close/>
              </a:path>
            </a:pathLst>
          </a:custGeom>
          <a:solidFill>
            <a:srgbClr val="9FA8CD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3229" y="555526"/>
            <a:ext cx="2764915" cy="264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36"/>
          <p:cNvSpPr>
            <a:spLocks noChangeAspect="1"/>
          </p:cNvSpPr>
          <p:nvPr/>
        </p:nvSpPr>
        <p:spPr bwMode="auto">
          <a:xfrm>
            <a:off x="3852340" y="1383878"/>
            <a:ext cx="1084997" cy="1031357"/>
          </a:xfrm>
          <a:custGeom>
            <a:avLst/>
            <a:gdLst>
              <a:gd name="T0" fmla="*/ 173741 w 862"/>
              <a:gd name="T1" fmla="*/ 96045 h 839"/>
              <a:gd name="T2" fmla="*/ 1214548 w 862"/>
              <a:gd name="T3" fmla="*/ 821182 h 839"/>
              <a:gd name="T4" fmla="*/ 1363703 w 862"/>
              <a:gd name="T5" fmla="*/ 1330219 h 839"/>
              <a:gd name="T6" fmla="*/ 1067032 w 862"/>
              <a:gd name="T7" fmla="*/ 894817 h 839"/>
              <a:gd name="T8" fmla="*/ 768722 w 862"/>
              <a:gd name="T9" fmla="*/ 603481 h 839"/>
              <a:gd name="T10" fmla="*/ 472051 w 862"/>
              <a:gd name="T11" fmla="*/ 457813 h 839"/>
              <a:gd name="T12" fmla="*/ 249138 w 862"/>
              <a:gd name="T13" fmla="*/ 313746 h 839"/>
              <a:gd name="T14" fmla="*/ 173741 w 862"/>
              <a:gd name="T15" fmla="*/ 240112 h 839"/>
              <a:gd name="T16" fmla="*/ 173741 w 862"/>
              <a:gd name="T17" fmla="*/ 96045 h 8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2"/>
              <a:gd name="T28" fmla="*/ 0 h 839"/>
              <a:gd name="T29" fmla="*/ 862 w 862"/>
              <a:gd name="T30" fmla="*/ 839 h 83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2" h="839">
                <a:moveTo>
                  <a:pt x="106" y="60"/>
                </a:moveTo>
                <a:cubicBezTo>
                  <a:pt x="212" y="120"/>
                  <a:pt x="620" y="384"/>
                  <a:pt x="741" y="513"/>
                </a:cubicBezTo>
                <a:cubicBezTo>
                  <a:pt x="862" y="642"/>
                  <a:pt x="847" y="823"/>
                  <a:pt x="832" y="831"/>
                </a:cubicBezTo>
                <a:cubicBezTo>
                  <a:pt x="817" y="839"/>
                  <a:pt x="711" y="635"/>
                  <a:pt x="651" y="559"/>
                </a:cubicBezTo>
                <a:cubicBezTo>
                  <a:pt x="591" y="483"/>
                  <a:pt x="529" y="422"/>
                  <a:pt x="469" y="377"/>
                </a:cubicBezTo>
                <a:cubicBezTo>
                  <a:pt x="409" y="332"/>
                  <a:pt x="341" y="316"/>
                  <a:pt x="288" y="286"/>
                </a:cubicBezTo>
                <a:cubicBezTo>
                  <a:pt x="235" y="256"/>
                  <a:pt x="182" y="219"/>
                  <a:pt x="152" y="196"/>
                </a:cubicBezTo>
                <a:cubicBezTo>
                  <a:pt x="122" y="173"/>
                  <a:pt x="114" y="173"/>
                  <a:pt x="106" y="150"/>
                </a:cubicBezTo>
                <a:cubicBezTo>
                  <a:pt x="98" y="127"/>
                  <a:pt x="0" y="0"/>
                  <a:pt x="106" y="60"/>
                </a:cubicBezTo>
                <a:close/>
              </a:path>
            </a:pathLst>
          </a:custGeom>
          <a:solidFill>
            <a:srgbClr val="9FA8CD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2160" y="555526"/>
            <a:ext cx="3039645" cy="264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FE element 55" descr="JMyewgD8cqBF41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49" y="2109098"/>
            <a:ext cx="1562100" cy="546100"/>
          </a:xfrm>
          <a:prstGeom prst="rect">
            <a:avLst/>
          </a:prstGeom>
        </p:spPr>
      </p:pic>
      <p:pic>
        <p:nvPicPr>
          <p:cNvPr id="21" name="PFE element 56" descr="JMyewgD8cqBF42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0" y="3223657"/>
            <a:ext cx="2844800" cy="292100"/>
          </a:xfrm>
          <a:prstGeom prst="rect">
            <a:avLst/>
          </a:prstGeom>
        </p:spPr>
      </p:pic>
      <p:pic>
        <p:nvPicPr>
          <p:cNvPr id="22" name="PFE element 57" descr="JMyewgD8cqBF43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36" y="3242609"/>
            <a:ext cx="2781300" cy="292100"/>
          </a:xfrm>
          <a:prstGeom prst="rect">
            <a:avLst/>
          </a:prstGeom>
        </p:spPr>
      </p:pic>
      <p:pic>
        <p:nvPicPr>
          <p:cNvPr id="23" name="PFE element 58" descr="JMyewgD8cqBF44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35" y="3215162"/>
            <a:ext cx="3708400" cy="292100"/>
          </a:xfrm>
          <a:prstGeom prst="rect">
            <a:avLst/>
          </a:prstGeom>
        </p:spPr>
      </p:pic>
      <p:pic>
        <p:nvPicPr>
          <p:cNvPr id="24" name="PFE element 59" descr="JMyewgD8cqBF45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" y="3645892"/>
            <a:ext cx="44704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3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0" descr="JMyewgD8cqBF4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4" y="28918"/>
            <a:ext cx="8499475" cy="463550"/>
          </a:xfrm>
          <a:prstGeom prst="rect">
            <a:avLst/>
          </a:prstGeom>
        </p:spPr>
      </p:pic>
      <p:pic>
        <p:nvPicPr>
          <p:cNvPr id="7" name="PFE element 61" descr="JMyewgD8cqBF4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8" name="PFE element 62" descr="JMyewgD8cqBF5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944793"/>
            <a:ext cx="3962400" cy="2209800"/>
          </a:xfrm>
          <a:prstGeom prst="rect">
            <a:avLst/>
          </a:prstGeom>
        </p:spPr>
      </p:pic>
      <p:pic>
        <p:nvPicPr>
          <p:cNvPr id="9" name="Bild 12" descr="fig2_plb.eps"/>
          <p:cNvPicPr>
            <a:picLocks noChangeAspect="1"/>
          </p:cNvPicPr>
          <p:nvPr/>
        </p:nvPicPr>
        <p:blipFill>
          <a:blip r:embed="rId5"/>
          <a:srcRect t="45214"/>
          <a:stretch>
            <a:fillRect/>
          </a:stretch>
        </p:blipFill>
        <p:spPr>
          <a:xfrm>
            <a:off x="467544" y="758765"/>
            <a:ext cx="3384376" cy="3703255"/>
          </a:xfrm>
          <a:prstGeom prst="rect">
            <a:avLst/>
          </a:prstGeom>
        </p:spPr>
      </p:pic>
      <p:pic>
        <p:nvPicPr>
          <p:cNvPr id="13" name="PFE element 64" descr="JMyewgD8cqBF51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4" y="4519449"/>
            <a:ext cx="3441700" cy="292100"/>
          </a:xfrm>
          <a:prstGeom prst="rect">
            <a:avLst/>
          </a:prstGeom>
        </p:spPr>
      </p:pic>
      <p:pic>
        <p:nvPicPr>
          <p:cNvPr id="14" name="PFE element 65" descr="JMyewgD8cqBF52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58" y="3240439"/>
            <a:ext cx="37846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66" descr="JMyewgD8cqBF5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67" descr="JMyewgD8cqBF5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6" name="Bild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24"/>
          <a:stretch/>
        </p:blipFill>
        <p:spPr>
          <a:xfrm>
            <a:off x="535584" y="889000"/>
            <a:ext cx="3484350" cy="3482949"/>
          </a:xfrm>
          <a:prstGeom prst="rect">
            <a:avLst/>
          </a:prstGeom>
          <a:effectLst/>
        </p:spPr>
      </p:pic>
      <p:pic>
        <p:nvPicPr>
          <p:cNvPr id="10" name="PFE element 69" descr="JMyewgD8cqBF56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83" y="887462"/>
            <a:ext cx="4645025" cy="3486150"/>
          </a:xfrm>
          <a:prstGeom prst="rect">
            <a:avLst/>
          </a:prstGeom>
        </p:spPr>
      </p:pic>
      <p:pic>
        <p:nvPicPr>
          <p:cNvPr id="17" name="PFE element 70" descr="JMyewgD8cqBF5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8" y="4367088"/>
            <a:ext cx="3467100" cy="317500"/>
          </a:xfrm>
          <a:prstGeom prst="rect">
            <a:avLst/>
          </a:prstGeom>
        </p:spPr>
      </p:pic>
      <p:pic>
        <p:nvPicPr>
          <p:cNvPr id="18" name="PFE element 71" descr="JMyewgD8cqBF59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89" y="1130906"/>
            <a:ext cx="1435100" cy="6477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475981" y="2355726"/>
            <a:ext cx="421750" cy="240493"/>
          </a:xfrm>
          <a:prstGeom prst="straightConnector1">
            <a:avLst/>
          </a:prstGeom>
          <a:ln>
            <a:solidFill>
              <a:srgbClr val="B5465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FE element 73" descr="JMyewgD8cqBF60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43" y="1964707"/>
            <a:ext cx="1130300" cy="3556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1765179" y="3024495"/>
            <a:ext cx="172072" cy="267335"/>
          </a:xfrm>
          <a:prstGeom prst="straightConnector1">
            <a:avLst/>
          </a:prstGeom>
          <a:ln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FE element 75" descr="JMyewgD8cqBF61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43" y="3160777"/>
            <a:ext cx="1435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2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76" descr="JMyewgD8cqBF6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3" name="PFE element 77" descr="JMyewgD8cqBF6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4" name="PFE element 78" descr="JMyewgD8cqBF6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568643"/>
            <a:ext cx="7924800" cy="1498600"/>
          </a:xfrm>
          <a:prstGeom prst="rect">
            <a:avLst/>
          </a:prstGeom>
        </p:spPr>
      </p:pic>
      <p:pic>
        <p:nvPicPr>
          <p:cNvPr id="5" name="Bild 15" descr="arkclAvarage_NN_minus_eta_points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0" y="567032"/>
            <a:ext cx="2760245" cy="253085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</p:pic>
      <p:pic>
        <p:nvPicPr>
          <p:cNvPr id="16" name="PFE element 80" descr="JMyewgD8cqBF66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19" y="3090339"/>
            <a:ext cx="2844800" cy="292100"/>
          </a:xfrm>
          <a:prstGeom prst="rect">
            <a:avLst/>
          </a:prstGeom>
        </p:spPr>
      </p:pic>
      <p:pic>
        <p:nvPicPr>
          <p:cNvPr id="17" name="PFE element 81" descr="JMyewgD8cqBF67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71" y="3121099"/>
            <a:ext cx="2705100" cy="292100"/>
          </a:xfrm>
          <a:prstGeom prst="rect">
            <a:avLst/>
          </a:prstGeom>
        </p:spPr>
      </p:pic>
      <p:pic>
        <p:nvPicPr>
          <p:cNvPr id="18" name="PFE element 82" descr="JMyewgD8cqBF68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" y="3162347"/>
            <a:ext cx="25781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128" y="564254"/>
            <a:ext cx="3280279" cy="2533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3224" y="568197"/>
            <a:ext cx="2580033" cy="25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6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dirty="0" smtClean="0">
            <a:solidFill>
              <a:schemeClr val="tx1">
                <a:lumMod val="95000"/>
              </a:schemeClr>
            </a:solidFill>
            <a:latin typeface="Gill Sans Light"/>
            <a:cs typeface="Gill Sans Light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1600" dirty="0" err="1">
            <a:latin typeface="Gill Sans Light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100955</TotalTime>
  <Words>374</Words>
  <Application>Microsoft Macintosh PowerPoint</Application>
  <PresentationFormat>On-screen Show (16:9)</PresentationFormat>
  <Paragraphs>51</Paragraphs>
  <Slides>27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Horizon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Résumé and prospects</vt:lpstr>
      <vt:lpstr>PowerPoint Presentation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Tetyana Galatyuk</cp:lastModifiedBy>
  <cp:revision>2738</cp:revision>
  <cp:lastPrinted>2018-05-01T07:54:59Z</cp:lastPrinted>
  <dcterms:created xsi:type="dcterms:W3CDTF">2009-01-13T11:41:34Z</dcterms:created>
  <dcterms:modified xsi:type="dcterms:W3CDTF">2018-05-22T10:33:25Z</dcterms:modified>
</cp:coreProperties>
</file>