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58" r:id="rId4"/>
    <p:sldId id="260" r:id="rId5"/>
    <p:sldId id="261" r:id="rId6"/>
    <p:sldId id="262" r:id="rId7"/>
    <p:sldId id="272" r:id="rId8"/>
    <p:sldId id="263" r:id="rId9"/>
    <p:sldId id="264" r:id="rId10"/>
    <p:sldId id="270" r:id="rId11"/>
    <p:sldId id="271" r:id="rId12"/>
    <p:sldId id="274" r:id="rId13"/>
    <p:sldId id="273" r:id="rId14"/>
    <p:sldId id="275" r:id="rId15"/>
    <p:sldId id="265" r:id="rId16"/>
    <p:sldId id="269" r:id="rId17"/>
    <p:sldId id="276" r:id="rId18"/>
    <p:sldId id="266" r:id="rId19"/>
    <p:sldId id="267" r:id="rId20"/>
    <p:sldId id="268" r:id="rId21"/>
    <p:sldId id="25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5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4EEC-84FC-4C31-B7D5-6BCAAD7A7EB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6274E-2CAD-4BF8-AE9F-EA953D3535CB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5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E90E108-688C-43D7-9F17-762D080211F0}" type="slidenum">
              <a:rPr lang="de-DE" altLang="ru-RU" sz="1300" b="0" smtClean="0">
                <a:latin typeface="Arial" panose="020B0604020202020204" pitchFamily="34" charset="0"/>
              </a:rPr>
              <a:pPr/>
              <a:t>10</a:t>
            </a:fld>
            <a:endParaRPr lang="de-DE" altLang="ru-RU" sz="13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90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E90E108-688C-43D7-9F17-762D080211F0}" type="slidenum">
              <a:rPr lang="de-DE" altLang="ru-RU" sz="1300" b="0" smtClean="0">
                <a:latin typeface="Arial" panose="020B0604020202020204" pitchFamily="34" charset="0"/>
              </a:rPr>
              <a:pPr/>
              <a:t>11</a:t>
            </a:fld>
            <a:endParaRPr lang="de-DE" altLang="ru-RU" sz="13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7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2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4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3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7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7EE4-2574-49D2-8F04-61FF4068CD0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0513-A842-4E8E-BF25-0A8B9712DBB7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800px-Wasa-setup-2d_100913_red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16" y="622697"/>
            <a:ext cx="5448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6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875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Government Site Builder Standardlös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40493"/>
            <a:ext cx="1260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 txBox="1">
            <a:spLocks noChangeArrowheads="1"/>
          </p:cNvSpPr>
          <p:nvPr/>
        </p:nvSpPr>
        <p:spPr bwMode="auto">
          <a:xfrm>
            <a:off x="2027202" y="3876515"/>
            <a:ext cx="76229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6050" indent="-144463">
              <a:buSzPct val="80000"/>
              <a:buFont typeface="Arial" panose="020B0604020202020204" pitchFamily="34" charset="0"/>
              <a:buChar char="▌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238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55625" indent="-177800"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5100" indent="-179388">
              <a:lnSpc>
                <a:spcPts val="2800"/>
              </a:lnSpc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23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95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67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39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Two p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ion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production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in pp 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 pp</a:t>
            </a:r>
            <a:r>
              <a:rPr lang="de-DE" altLang="ru-RU" sz="3200" b="1" baseline="30000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+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</a:t>
            </a:r>
            <a:r>
              <a:rPr lang="de-DE" altLang="ru-RU" sz="3200" b="1" baseline="30000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 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endParaRPr lang="de-DE" altLang="ru-RU" sz="3200" b="1" dirty="0">
              <a:solidFill>
                <a:srgbClr val="5D0715"/>
              </a:solidFill>
              <a:latin typeface="Cambria" panose="02040503050406030204" pitchFamily="18" charset="0"/>
            </a:endParaRPr>
          </a:p>
        </p:txBody>
      </p:sp>
      <p:sp>
        <p:nvSpPr>
          <p:cNvPr id="12296" name="Rectangle 11"/>
          <p:cNvSpPr txBox="1">
            <a:spLocks noChangeArrowheads="1"/>
          </p:cNvSpPr>
          <p:nvPr/>
        </p:nvSpPr>
        <p:spPr bwMode="auto">
          <a:xfrm>
            <a:off x="4810841" y="5353844"/>
            <a:ext cx="2168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6050" indent="-144463">
              <a:buSzPct val="80000"/>
              <a:buFont typeface="Arial" panose="020B0604020202020204" pitchFamily="34" charset="0"/>
              <a:buChar char="▌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238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55625" indent="-177800"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5100" indent="-179388">
              <a:lnSpc>
                <a:spcPts val="2800"/>
              </a:lnSpc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23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95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67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39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Orsay</a:t>
            </a:r>
            <a:r>
              <a:rPr lang="de-DE" alt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201</a:t>
            </a:r>
            <a:r>
              <a:rPr lang="ru-RU" alt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de-DE" alt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3098644" y="5845969"/>
            <a:ext cx="54800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Tatiana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Skorodko</a:t>
            </a:r>
            <a:endParaRPr lang="de-DE" altLang="ru-RU" sz="24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/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de-DE" altLang="ru-RU" sz="2400" b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WASA-at-COSY </a:t>
            </a:r>
            <a:r>
              <a:rPr lang="de-DE" altLang="ru-RU" sz="2400" b="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</a:t>
            </a:r>
            <a:endParaRPr lang="de-DE" altLang="ru-RU" sz="2400" b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298" name="Picture 2" descr="tot_xs_over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3" y="411162"/>
            <a:ext cx="3895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1925602" y="4431248"/>
            <a:ext cx="76229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6050" indent="-144463">
              <a:buSzPct val="80000"/>
              <a:buFont typeface="Arial" panose="020B0604020202020204" pitchFamily="34" charset="0"/>
              <a:buChar char="▌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238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55625" indent="-177800"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35100" indent="-179388">
              <a:lnSpc>
                <a:spcPts val="2800"/>
              </a:lnSpc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923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495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067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63900" indent="-179388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</a:t>
            </a:r>
            <a:r>
              <a:rPr lang="de-DE" altLang="ru-RU" sz="3200" b="1" baseline="30000" dirty="0" smtClean="0">
                <a:solidFill>
                  <a:srgbClr val="5D0715"/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evidence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for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a D</a:t>
            </a:r>
            <a:r>
              <a:rPr lang="de-DE" altLang="ru-RU" sz="3200" b="1" baseline="-25000" dirty="0" smtClean="0">
                <a:solidFill>
                  <a:srgbClr val="5D0715"/>
                </a:solidFill>
                <a:latin typeface="Cambria" panose="02040503050406030204" pitchFamily="18" charset="0"/>
              </a:rPr>
              <a:t>21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</a:t>
            </a:r>
            <a:r>
              <a:rPr lang="de-DE" altLang="ru-RU" sz="3200" b="1" dirty="0" err="1" smtClean="0">
                <a:solidFill>
                  <a:srgbClr val="5D0715"/>
                </a:solidFill>
                <a:latin typeface="Cambria" panose="02040503050406030204" pitchFamily="18" charset="0"/>
              </a:rPr>
              <a:t>dibaryon</a:t>
            </a:r>
            <a:r>
              <a:rPr lang="de-DE" altLang="ru-RU" sz="3200" b="1" dirty="0" smtClean="0">
                <a:solidFill>
                  <a:srgbClr val="5D0715"/>
                </a:solidFill>
                <a:latin typeface="Cambria" panose="02040503050406030204" pitchFamily="18" charset="0"/>
              </a:rPr>
              <a:t>   </a:t>
            </a:r>
            <a:endParaRPr lang="de-DE" altLang="ru-RU" sz="3200" b="1" dirty="0">
              <a:solidFill>
                <a:srgbClr val="5D071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62517" y="65645"/>
            <a:ext cx="6435145" cy="79473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de-DE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Single-Pion </a:t>
            </a:r>
            <a:r>
              <a:rPr lang="de-DE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de-DE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2" y="1422333"/>
            <a:ext cx="54673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004818" y="860378"/>
            <a:ext cx="9371528" cy="683363"/>
          </a:xfrm>
          <a:ln w="38100">
            <a:solidFill>
              <a:srgbClr val="7030A0"/>
            </a:solidFill>
            <a:prstDash val="sysDot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</a:t>
            </a:r>
            <a:r>
              <a:rPr lang="en-US" sz="3600" b="1" baseline="-25000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0</a:t>
            </a: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(</a:t>
            </a:r>
            <a:r>
              <a:rPr lang="en-US" sz="3600" b="1" dirty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N</a:t>
            </a: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)=3[2(</a:t>
            </a:r>
            <a:r>
              <a:rPr lang="en-US" sz="3600" b="1" dirty="0" err="1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pnpp</a:t>
            </a: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</a:t>
            </a:r>
            <a:r>
              <a:rPr lang="en-US" sz="3600" b="1" baseline="30000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</a:t>
            </a: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 - (pppp</a:t>
            </a:r>
            <a:r>
              <a:rPr lang="en-US" sz="3600" b="1" baseline="30000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0</a:t>
            </a:r>
            <a:r>
              <a:rPr lang="en-US" sz="3600" b="1" dirty="0" smtClean="0">
                <a:solidFill>
                  <a:srgbClr val="7030A0"/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)]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4901" r="51147" b="1109"/>
          <a:stretch/>
        </p:blipFill>
        <p:spPr>
          <a:xfrm>
            <a:off x="5346723" y="1635145"/>
            <a:ext cx="4501745" cy="522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3838" y="262957"/>
            <a:ext cx="252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PLB 774 (2017) 599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06013" y="2612614"/>
                <a:ext cx="2728162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(pp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(pp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013" y="2612614"/>
                <a:ext cx="2728162" cy="613886"/>
              </a:xfrm>
              <a:prstGeom prst="rect">
                <a:avLst/>
              </a:prstGeom>
              <a:blipFill rotWithShape="0">
                <a:blip r:embed="rId5"/>
                <a:stretch>
                  <a:fillRect l="-3348" b="-1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7" y="1201023"/>
            <a:ext cx="54673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871988" y="3219718"/>
            <a:ext cx="0" cy="2910625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6" y="1201023"/>
            <a:ext cx="5601084" cy="5560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4310" y="2844225"/>
            <a:ext cx="148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2332" y="2844225"/>
            <a:ext cx="38637" cy="340202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4872" y="5396248"/>
            <a:ext cx="70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d*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7777" y="1201023"/>
            <a:ext cx="148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</a:t>
            </a:r>
            <a:r>
              <a:rPr lang="en-US" dirty="0" smtClean="0">
                <a:sym typeface="Symbol" panose="05050102010706020507" pitchFamily="18" charset="2"/>
              </a:rPr>
              <a:t>2320 MeV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61797" y="1329928"/>
            <a:ext cx="148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</a:t>
            </a:r>
            <a:r>
              <a:rPr lang="en-US" dirty="0" smtClean="0">
                <a:sym typeface="Symbol" panose="05050102010706020507" pitchFamily="18" charset="2"/>
              </a:rPr>
              <a:t>2320 MeV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3" y="287524"/>
            <a:ext cx="2655980" cy="2954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3163138"/>
            <a:ext cx="2616730" cy="2910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592" y="5899442"/>
            <a:ext cx="95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  (Roper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(reduced 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1600)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8650" y="6238618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8651" y="6620367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3925" y="457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695 (2011) 115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44" y="1217144"/>
            <a:ext cx="3856774" cy="371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18" y="4859452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918" y="4828924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24760" y="1299699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24760" y="4029994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" y="1158303"/>
            <a:ext cx="3392725" cy="37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447" y="153822"/>
            <a:ext cx="3982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NN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983"/>
            <a:ext cx="4072749" cy="39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16" y="2384984"/>
            <a:ext cx="3973864" cy="38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cr_pnpi+pim_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0" y="2384984"/>
            <a:ext cx="4072251" cy="39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9118243" y="184599"/>
            <a:ext cx="25008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 88 (2013) 055208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PLB 743 (2015) 325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</a:t>
            </a:r>
            <a:r>
              <a:rPr lang="de-DE" alt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 166 (2015) 014016</a:t>
            </a: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2036374" y="4830003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 dirty="0">
                <a:solidFill>
                  <a:srgbClr val="FF0000"/>
                </a:solidFill>
              </a:rPr>
              <a:t>d</a:t>
            </a:r>
            <a:r>
              <a:rPr lang="de-DE" altLang="ru-RU" sz="1800" baseline="30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915993" y="4646647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 dirty="0">
                <a:solidFill>
                  <a:srgbClr val="FF0000"/>
                </a:solidFill>
              </a:rPr>
              <a:t>d</a:t>
            </a:r>
            <a:r>
              <a:rPr lang="de-DE" altLang="ru-RU" sz="1800" baseline="30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0033905" y="4298628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 dirty="0">
                <a:solidFill>
                  <a:srgbClr val="FF0000"/>
                </a:solidFill>
              </a:rPr>
              <a:t>d</a:t>
            </a:r>
            <a:r>
              <a:rPr lang="de-DE" altLang="ru-RU" sz="1800" baseline="300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29555" y="1712890"/>
            <a:ext cx="14681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9555" y="2122868"/>
            <a:ext cx="1468191" cy="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5217" y="1392513"/>
            <a:ext cx="6027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+ d*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3" y="287524"/>
            <a:ext cx="2655980" cy="2954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3163138"/>
            <a:ext cx="2616730" cy="2910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592" y="5899442"/>
            <a:ext cx="95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  (Roper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(reduced 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1600)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8650" y="6238618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8651" y="6620367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3925" y="457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695 (2011) 115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44" y="1217144"/>
            <a:ext cx="3856774" cy="371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18" y="4859452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918" y="4828924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24760" y="1299699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24760" y="4029994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" y="1237081"/>
            <a:ext cx="3862274" cy="37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/>
          <p:cNvGraphicFramePr>
            <a:graphicFrameLocks noChangeAspect="1"/>
          </p:cNvGraphicFramePr>
          <p:nvPr>
            <p:extLst/>
          </p:nvPr>
        </p:nvGraphicFramePr>
        <p:xfrm>
          <a:off x="577650" y="1629636"/>
          <a:ext cx="9102685" cy="245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Формула" r:id="rId3" imgW="3606480" imgH="838080" progId="Equation.3">
                  <p:embed/>
                </p:oleObj>
              </mc:Choice>
              <mc:Fallback>
                <p:oleObj name="Формула" r:id="rId3" imgW="36064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1629636"/>
                        <a:ext cx="9102685" cy="2451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8" name="Object 4"/>
          <p:cNvGraphicFramePr>
            <a:graphicFrameLocks noChangeAspect="1"/>
          </p:cNvGraphicFramePr>
          <p:nvPr>
            <p:extLst/>
          </p:nvPr>
        </p:nvGraphicFramePr>
        <p:xfrm>
          <a:off x="577650" y="4520623"/>
          <a:ext cx="10013193" cy="222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Формула" r:id="rId5" imgW="4051080" imgH="838080" progId="Equation.3">
                  <p:embed/>
                </p:oleObj>
              </mc:Choice>
              <mc:Fallback>
                <p:oleObj name="Формула" r:id="rId5" imgW="4051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4520623"/>
                        <a:ext cx="10013193" cy="2224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69824" y="188913"/>
            <a:ext cx="6113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Isospin decomposition</a:t>
            </a:r>
          </a:p>
        </p:txBody>
      </p:sp>
      <p:graphicFrame>
        <p:nvGraphicFramePr>
          <p:cNvPr id="257030" name="Object 6"/>
          <p:cNvGraphicFramePr>
            <a:graphicFrameLocks noChangeAspect="1"/>
          </p:cNvGraphicFramePr>
          <p:nvPr>
            <p:extLst/>
          </p:nvPr>
        </p:nvGraphicFramePr>
        <p:xfrm>
          <a:off x="7476442" y="307479"/>
          <a:ext cx="4220258" cy="156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Formel" r:id="rId7" imgW="888840" imgH="279360" progId="Equation.3">
                  <p:embed/>
                </p:oleObj>
              </mc:Choice>
              <mc:Fallback>
                <p:oleObj name="Formel" r:id="rId7" imgW="88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442" y="307479"/>
                        <a:ext cx="4220258" cy="156730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1289050" y="4300927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7696200" y="207957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i="1" dirty="0">
                <a:latin typeface="Times New Roman" panose="02020603050405020304" pitchFamily="18" charset="0"/>
              </a:rPr>
              <a:t>T. </a:t>
            </a:r>
            <a:r>
              <a:rPr lang="en-US" altLang="ru-RU" i="1" dirty="0" err="1">
                <a:latin typeface="Times New Roman" panose="02020603050405020304" pitchFamily="18" charset="0"/>
              </a:rPr>
              <a:t>Skorodko</a:t>
            </a:r>
            <a:r>
              <a:rPr lang="en-US" altLang="ru-RU" i="1" dirty="0">
                <a:latin typeface="Times New Roman" panose="02020603050405020304" pitchFamily="18" charset="0"/>
              </a:rPr>
              <a:t> et al., Phys. Lett. B 679(2009), 30</a:t>
            </a:r>
          </a:p>
        </p:txBody>
      </p:sp>
    </p:spTree>
    <p:extLst>
      <p:ext uri="{BB962C8B-B14F-4D97-AF65-F5344CB8AC3E}">
        <p14:creationId xmlns:p14="http://schemas.microsoft.com/office/powerpoint/2010/main" val="239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1" y="0"/>
            <a:ext cx="654327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" y="3429000"/>
            <a:ext cx="642736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1560" y="1223493"/>
            <a:ext cx="45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Roper  pp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560" y="4389549"/>
            <a:ext cx="45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  pp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ru-RU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/>
          <p:cNvGraphicFramePr>
            <a:graphicFrameLocks noChangeAspect="1"/>
          </p:cNvGraphicFramePr>
          <p:nvPr>
            <p:extLst/>
          </p:nvPr>
        </p:nvGraphicFramePr>
        <p:xfrm>
          <a:off x="577650" y="1629636"/>
          <a:ext cx="9102685" cy="245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3" imgW="3606480" imgH="838080" progId="Equation.3">
                  <p:embed/>
                </p:oleObj>
              </mc:Choice>
              <mc:Fallback>
                <p:oleObj name="Формула" r:id="rId3" imgW="36064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1629636"/>
                        <a:ext cx="9102685" cy="2451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8" name="Object 4"/>
          <p:cNvGraphicFramePr>
            <a:graphicFrameLocks noChangeAspect="1"/>
          </p:cNvGraphicFramePr>
          <p:nvPr>
            <p:extLst/>
          </p:nvPr>
        </p:nvGraphicFramePr>
        <p:xfrm>
          <a:off x="577650" y="4520623"/>
          <a:ext cx="10013193" cy="222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Формула" r:id="rId5" imgW="4051080" imgH="838080" progId="Equation.3">
                  <p:embed/>
                </p:oleObj>
              </mc:Choice>
              <mc:Fallback>
                <p:oleObj name="Формула" r:id="rId5" imgW="4051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0" y="4520623"/>
                        <a:ext cx="10013193" cy="2224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69824" y="188913"/>
            <a:ext cx="6113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Isospin decomposition</a:t>
            </a:r>
          </a:p>
        </p:txBody>
      </p:sp>
      <p:graphicFrame>
        <p:nvGraphicFramePr>
          <p:cNvPr id="257030" name="Object 6"/>
          <p:cNvGraphicFramePr>
            <a:graphicFrameLocks noChangeAspect="1"/>
          </p:cNvGraphicFramePr>
          <p:nvPr>
            <p:extLst/>
          </p:nvPr>
        </p:nvGraphicFramePr>
        <p:xfrm>
          <a:off x="7476442" y="307479"/>
          <a:ext cx="4220258" cy="156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Formel" r:id="rId7" imgW="888840" imgH="279360" progId="Equation.3">
                  <p:embed/>
                </p:oleObj>
              </mc:Choice>
              <mc:Fallback>
                <p:oleObj name="Formel" r:id="rId7" imgW="88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442" y="307479"/>
                        <a:ext cx="4220258" cy="156730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1289050" y="4300927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7696200" y="207957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i="1" dirty="0">
                <a:latin typeface="Times New Roman" panose="02020603050405020304" pitchFamily="18" charset="0"/>
              </a:rPr>
              <a:t>T. </a:t>
            </a:r>
            <a:r>
              <a:rPr lang="en-US" altLang="ru-RU" i="1" dirty="0" err="1">
                <a:latin typeface="Times New Roman" panose="02020603050405020304" pitchFamily="18" charset="0"/>
              </a:rPr>
              <a:t>Skorodko</a:t>
            </a:r>
            <a:r>
              <a:rPr lang="en-US" altLang="ru-RU" i="1" dirty="0">
                <a:latin typeface="Times New Roman" panose="02020603050405020304" pitchFamily="18" charset="0"/>
              </a:rPr>
              <a:t> et al., Phys. Lett. B 679(2009), 30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88970" y="5633098"/>
            <a:ext cx="1528997" cy="100754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24" y="0"/>
            <a:ext cx="5864176" cy="652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57" y="2149980"/>
            <a:ext cx="4744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6240" y="2468880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4377" y="2834857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6019" y="3261360"/>
            <a:ext cx="83820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35" y="3965862"/>
            <a:ext cx="3078785" cy="190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2140" y="6027003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2140 MeV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110 MeV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39" y="3353783"/>
            <a:ext cx="3642360" cy="3466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39" y="3353783"/>
            <a:ext cx="3677361" cy="3499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51" y="127990"/>
            <a:ext cx="3595348" cy="342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2" y="143230"/>
            <a:ext cx="3563319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" y="2213490"/>
            <a:ext cx="4744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Valencia model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+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8640" y="219825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3631" y="3035288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420283"/>
            <a:ext cx="4724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is dominate at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1.2 GeV (Valencia model)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997626" y="5362084"/>
            <a:ext cx="65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27CD7-4355-463F-9229-993AAFD7DBFE}" type="slidenum">
              <a:rPr lang="de-DE" altLang="ru-RU"/>
              <a:pPr/>
              <a:t>2</a:t>
            </a:fld>
            <a:endParaRPr lang="de-DE" altLang="ru-RU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418070" y="2343331"/>
            <a:ext cx="9794630" cy="4410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State         I       J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Asymptotic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theor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       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de-DE" altLang="ru-RU" sz="1600" baseline="-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MeV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0       1                    Deuteron                            1876   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1876 </a:t>
            </a: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1       0                    virtual </a:t>
            </a:r>
            <a:r>
              <a:rPr lang="en-GB" altLang="ru-RU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1876                    1878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1       2         NN(</a:t>
            </a:r>
            <a:r>
              <a:rPr lang="en-GB" altLang="ru-RU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NN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2160      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 threshold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en-GB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2       1                           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2160                </a:t>
            </a:r>
            <a:r>
              <a:rPr lang="en-GB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</a:t>
            </a: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GB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de-DE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03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0       3   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2350                  </a:t>
            </a:r>
            <a:r>
              <a:rPr lang="de-DE" altLang="ru-RU" b="1" dirty="0" smtClean="0">
                <a:solidFill>
                  <a:srgbClr val="CD094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endParaRPr lang="de-DE" altLang="ru-RU" b="1" dirty="0">
              <a:solidFill>
                <a:srgbClr val="CD094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D</a:t>
            </a:r>
            <a:r>
              <a:rPr lang="de-DE" altLang="ru-RU" sz="1600" baseline="-30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3       0                       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de-DE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2350             </a:t>
            </a: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</a:t>
            </a: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de-DE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--------------------------------------------------------------------------------------------------------------------------------- </a:t>
            </a:r>
            <a:endParaRPr lang="de-DE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74436" y="1490050"/>
            <a:ext cx="6363311" cy="820987"/>
          </a:xfrm>
        </p:spPr>
        <p:txBody>
          <a:bodyPr>
            <a:normAutofit/>
          </a:bodyPr>
          <a:lstStyle/>
          <a:p>
            <a:r>
              <a:rPr lang="de-DE" altLang="ru-RU" sz="3600" dirty="0" err="1">
                <a:solidFill>
                  <a:srgbClr val="FF0000"/>
                </a:solidFill>
              </a:rPr>
              <a:t>Dyson</a:t>
            </a:r>
            <a:r>
              <a:rPr lang="de-DE" altLang="ru-RU" sz="3600" dirty="0">
                <a:solidFill>
                  <a:srgbClr val="FF0000"/>
                </a:solidFill>
              </a:rPr>
              <a:t> &amp; </a:t>
            </a:r>
            <a:r>
              <a:rPr lang="de-DE" altLang="ru-RU" sz="3600" dirty="0" err="1">
                <a:solidFill>
                  <a:srgbClr val="FF0000"/>
                </a:solidFill>
              </a:rPr>
              <a:t>Xuong‘s</a:t>
            </a:r>
            <a:r>
              <a:rPr lang="de-DE" altLang="ru-RU" sz="3600" dirty="0">
                <a:solidFill>
                  <a:srgbClr val="FF0000"/>
                </a:solidFill>
              </a:rPr>
              <a:t> </a:t>
            </a:r>
            <a:r>
              <a:rPr lang="de-DE" altLang="ru-RU" sz="3600" dirty="0" err="1">
                <a:solidFill>
                  <a:srgbClr val="FF0000"/>
                </a:solidFill>
              </a:rPr>
              <a:t>Prediction</a:t>
            </a:r>
            <a:endParaRPr lang="de-DE" altLang="ru-RU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36" y="328060"/>
            <a:ext cx="1015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of non strange 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dibaryons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0" y="0"/>
            <a:ext cx="3619370" cy="3444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77" y="3383243"/>
            <a:ext cx="3675423" cy="3497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9" y="3375586"/>
            <a:ext cx="3619371" cy="3444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1469201"/>
            <a:ext cx="474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+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38312" y="172212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8312" y="2133600"/>
            <a:ext cx="1264920" cy="152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39" y="4420283"/>
            <a:ext cx="4445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is dominate at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1.2 GeV (Valencia model)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2140370" y="5362084"/>
            <a:ext cx="65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656" y="257629"/>
            <a:ext cx="3233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6" y="1379543"/>
            <a:ext cx="11490960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anose="05050102010706020507" pitchFamily="18" charset="2"/>
              <a:buChar char="·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isospin relations for total cross sections demand the opening a new contribution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pppp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just">
              <a:buFont typeface="Symbol" panose="05050102010706020507" pitchFamily="18" charset="2"/>
              <a:buChar char="·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differential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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distributions show a clear deviation from the modified Valencia model calculations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just">
              <a:buFont typeface="Symbol" panose="05050102010706020507" pitchFamily="18" charset="2"/>
              <a:buChar char="·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total and differential cross sections agree well with assumption that in case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pppp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channel there is an additional production mechanism – the associated production of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isotensor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N state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</a:p>
          <a:p>
            <a:pPr marL="457200" indent="-457200" algn="just">
              <a:buFont typeface="Symbol" panose="05050102010706020507" pitchFamily="18" charset="2"/>
              <a:buChar char="·"/>
            </a:pP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 the strength of D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excitation in measured energy range is compatible with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strength of   excitation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00" y="154800"/>
            <a:ext cx="931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d*  d</a:t>
            </a:r>
            <a:r>
              <a:rPr lang="en-US" sz="4400" b="1" u="sng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400" b="1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tot_xs_Li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1" y="1105985"/>
            <a:ext cx="6209303" cy="46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13425" y="2022686"/>
            <a:ext cx="1646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M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2.37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GeV</a:t>
            </a:r>
            <a:endParaRPr lang="de-DE" altLang="ru-RU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r>
              <a:rPr lang="de-DE" altLang="ru-RU" dirty="0">
                <a:solidFill>
                  <a:srgbClr val="0000FF"/>
                </a:solidFill>
              </a:rPr>
              <a:t>G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 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</a:t>
            </a:r>
            <a:r>
              <a:rPr lang="de-DE" altLang="ru-RU" dirty="0">
                <a:solidFill>
                  <a:srgbClr val="0000FF"/>
                </a:solidFill>
                <a:latin typeface="Garamond" panose="02020404030301010803" pitchFamily="18" charset="0"/>
              </a:rPr>
              <a:t> 70 </a:t>
            </a:r>
            <a:r>
              <a:rPr lang="de-DE" altLang="ru-RU" dirty="0" err="1">
                <a:solidFill>
                  <a:srgbClr val="0000FF"/>
                </a:solidFill>
                <a:latin typeface="Garamond" panose="02020404030301010803" pitchFamily="18" charset="0"/>
              </a:rPr>
              <a:t>MeV</a:t>
            </a:r>
            <a:endParaRPr lang="de-DE" altLang="ru-RU" dirty="0">
              <a:solidFill>
                <a:srgbClr val="0000FF"/>
              </a:solidFill>
            </a:endParaRPr>
          </a:p>
        </p:txBody>
      </p:sp>
      <p:pic>
        <p:nvPicPr>
          <p:cNvPr id="9" name="Picture 26" descr="arg_3D3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8725"/>
            <a:ext cx="5919445" cy="31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863280" y="1561021"/>
            <a:ext cx="2384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400" b="1" dirty="0" err="1"/>
              <a:t>Argand</a:t>
            </a:r>
            <a:r>
              <a:rPr lang="de-DE" altLang="ru-RU" sz="2400" b="1" dirty="0"/>
              <a:t> </a:t>
            </a:r>
            <a:r>
              <a:rPr lang="de-DE" altLang="ru-RU" sz="2400" b="1" dirty="0" err="1"/>
              <a:t>diagram</a:t>
            </a:r>
            <a:r>
              <a:rPr lang="de-DE" altLang="ru-RU" sz="24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7752810" y="5021701"/>
            <a:ext cx="2871989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Pole in </a:t>
            </a:r>
            <a:r>
              <a:rPr lang="de-DE" altLang="ru-RU" sz="2000" b="1" baseline="30000" dirty="0"/>
              <a:t>3</a:t>
            </a:r>
            <a:r>
              <a:rPr lang="de-DE" altLang="ru-RU" sz="2000" b="1" dirty="0"/>
              <a:t>D</a:t>
            </a:r>
            <a:r>
              <a:rPr lang="de-DE" altLang="ru-RU" sz="2000" b="1" baseline="-25000" dirty="0"/>
              <a:t>3</a:t>
            </a:r>
            <a:r>
              <a:rPr lang="de-DE" altLang="ru-RU" sz="2000" b="1" dirty="0"/>
              <a:t> 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2380</a:t>
            </a:r>
            <a:r>
              <a:rPr lang="de-DE" altLang="ru-RU" sz="2000" b="1" dirty="0">
                <a:sym typeface="Symbol" panose="05050102010706020507" pitchFamily="18" charset="2"/>
              </a:rPr>
              <a:t>10 - i 405  </a:t>
            </a:r>
            <a:r>
              <a:rPr lang="de-DE" altLang="ru-RU" sz="2000" b="1" dirty="0" err="1">
                <a:sym typeface="Symbol" panose="05050102010706020507" pitchFamily="18" charset="2"/>
              </a:rPr>
              <a:t>MeV</a:t>
            </a:r>
            <a:endParaRPr lang="de-DE" altLang="ru-RU" sz="2000" b="1" dirty="0">
              <a:sym typeface="Symbol" panose="05050102010706020507" pitchFamily="18" charset="2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03489" y="6156102"/>
            <a:ext cx="22540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106 (2011) 242302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985392" y="6159079"/>
            <a:ext cx="1854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PRC 90 (2014) 035204</a:t>
            </a:r>
          </a:p>
        </p:txBody>
      </p:sp>
    </p:spTree>
    <p:extLst>
      <p:ext uri="{BB962C8B-B14F-4D97-AF65-F5344CB8AC3E}">
        <p14:creationId xmlns:p14="http://schemas.microsoft.com/office/powerpoint/2010/main" val="39506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T.Skorodko</a:t>
            </a:r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2F20FE-2407-45D8-A1E9-61DC610A4029}" type="slidenum">
              <a:rPr lang="de-DE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ru-RU" sz="1200">
              <a:latin typeface="Arial" panose="020B0604020202020204" pitchFamily="34" charset="0"/>
            </a:endParaRPr>
          </a:p>
        </p:txBody>
      </p:sp>
      <p:sp>
        <p:nvSpPr>
          <p:cNvPr id="2539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5188" y="58739"/>
            <a:ext cx="8229600" cy="63817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>
              <a:defRPr/>
            </a:pPr>
            <a:r>
              <a:rPr lang="de-DE" altLang="ru-RU" sz="4000"/>
              <a:t>hadronic decays</a:t>
            </a:r>
            <a:endParaRPr lang="ru-RU" altLang="ru-RU" sz="4000"/>
          </a:p>
        </p:txBody>
      </p:sp>
      <p:pic>
        <p:nvPicPr>
          <p:cNvPr id="15366" name="Picture 2" descr="tot_xs_over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663" y="714376"/>
            <a:ext cx="2413000" cy="1635125"/>
          </a:xfrm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682625"/>
            <a:ext cx="2520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4930776"/>
            <a:ext cx="19161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902201"/>
            <a:ext cx="19367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3"/>
          <p:cNvSpPr txBox="1">
            <a:spLocks noChangeArrowheads="1"/>
          </p:cNvSpPr>
          <p:nvPr/>
        </p:nvSpPr>
        <p:spPr bwMode="auto">
          <a:xfrm>
            <a:off x="3575050" y="3498851"/>
            <a:ext cx="3384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de-DE" altLang="ru-RU">
                <a:latin typeface="Arial" panose="020B0604020202020204" pitchFamily="34" charset="0"/>
              </a:rPr>
              <a:t>pn </a:t>
            </a:r>
            <a:r>
              <a:rPr lang="de-DE" altLang="ru-RU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ru-RU">
                <a:latin typeface="Constantia" panose="02030602050306030303" pitchFamily="18" charset="0"/>
                <a:sym typeface="Symbol" panose="05050102010706020507" pitchFamily="18" charset="2"/>
              </a:rPr>
              <a:t> </a:t>
            </a:r>
            <a:r>
              <a:rPr lang="de-DE" altLang="ru-RU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de-DE" altLang="ru-RU" baseline="30000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de-DE" altLang="ru-RU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(2380)</a:t>
            </a:r>
            <a:r>
              <a:rPr lang="de-DE" altLang="ru-RU" baseline="30000">
                <a:solidFill>
                  <a:srgbClr val="FFCC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de-DE" altLang="ru-RU" baseline="300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Clr>
                <a:srgbClr val="0BD0D9"/>
              </a:buClr>
              <a:buSzPct val="95000"/>
              <a:buFontTx/>
              <a:buNone/>
            </a:pPr>
            <a:endParaRPr lang="de-DE" altLang="ru-RU" sz="2600" baseline="30000">
              <a:latin typeface="Constantia" panose="02030602050306030303" pitchFamily="18" charset="0"/>
              <a:sym typeface="Symbol" panose="05050102010706020507" pitchFamily="18" charset="2"/>
            </a:endParaRPr>
          </a:p>
        </p:txBody>
      </p:sp>
      <p:pic>
        <p:nvPicPr>
          <p:cNvPr id="15371" name="Прямоугольник 1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4" y="2327276"/>
            <a:ext cx="1639887" cy="658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Прямоугольник 14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2378076"/>
            <a:ext cx="1736725" cy="657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Прямоугольник 1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562476"/>
            <a:ext cx="1536700" cy="525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Прямоугольник 1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540251"/>
            <a:ext cx="1504950" cy="5254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4295775" y="2979738"/>
            <a:ext cx="215900" cy="5461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525963" y="3063875"/>
            <a:ext cx="1600200" cy="5461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75050" y="4005263"/>
            <a:ext cx="433388" cy="57626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08438" y="4005263"/>
            <a:ext cx="1079500" cy="64770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08438" y="4005264"/>
            <a:ext cx="2705100" cy="541337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402513" y="1144589"/>
            <a:ext cx="66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rgbClr val="FF3300"/>
                </a:solidFill>
                <a:latin typeface="Arial" panose="020B0604020202020204" pitchFamily="34" charset="0"/>
              </a:rPr>
              <a:t>I = 0+1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2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chemeClr val="bg2"/>
                </a:solidFill>
                <a:latin typeface="Arial" panose="020B0604020202020204" pitchFamily="34" charset="0"/>
              </a:rPr>
              <a:t>I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2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solidFill>
                  <a:srgbClr val="0000FF"/>
                </a:solidFill>
                <a:latin typeface="Arial" panose="020B0604020202020204" pitchFamily="34" charset="0"/>
              </a:rPr>
              <a:t>I = 0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948614" y="1092200"/>
            <a:ext cx="803425" cy="109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de-DE" altLang="ru-RU" sz="140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FF3300"/>
                </a:solidFill>
                <a:latin typeface="Symbol" panose="05050102010706020507" pitchFamily="18" charset="2"/>
              </a:rPr>
              <a:t>+</a:t>
            </a:r>
            <a:r>
              <a:rPr lang="de-DE" altLang="ru-RU" sz="140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FF3300"/>
                </a:solidFill>
                <a:latin typeface="Symbol" panose="05050102010706020507" pitchFamily="18" charset="2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400" baseline="30000"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chemeClr val="bg2"/>
                </a:solidFill>
                <a:latin typeface="Arial" panose="020B0604020202020204" pitchFamily="34" charset="0"/>
              </a:rPr>
              <a:t>½ d</a:t>
            </a:r>
            <a:r>
              <a:rPr lang="de-DE" altLang="ru-RU" sz="140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chemeClr val="bg2"/>
                </a:solidFill>
                <a:latin typeface="Symbol" panose="05050102010706020507" pitchFamily="18" charset="2"/>
              </a:rPr>
              <a:t>+</a:t>
            </a:r>
            <a:r>
              <a:rPr lang="de-DE" altLang="ru-RU" sz="140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chemeClr val="bg2"/>
                </a:solidFill>
                <a:latin typeface="Symbol" panose="05050102010706020507" pitchFamily="18" charset="2"/>
              </a:rPr>
              <a:t>0</a:t>
            </a:r>
            <a:endParaRPr lang="de-DE" altLang="ru-RU" sz="14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ru-RU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400">
                <a:solidFill>
                  <a:srgbClr val="0000FF"/>
                </a:solidFill>
                <a:latin typeface="Arial" panose="020B0604020202020204" pitchFamily="34" charset="0"/>
              </a:rPr>
              <a:t>2 d</a:t>
            </a:r>
            <a:r>
              <a:rPr lang="de-DE" altLang="ru-RU" sz="140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r>
              <a:rPr lang="de-DE" altLang="ru-RU" sz="140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de-DE" altLang="ru-RU" sz="1400" baseline="3000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de-DE" altLang="ru-RU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8832851" y="952501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PLB 721 (2013) 229</a:t>
            </a: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1827213" y="1098551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PRL 106 (2011) 242302</a:t>
            </a:r>
          </a:p>
        </p:txBody>
      </p:sp>
      <p:pic>
        <p:nvPicPr>
          <p:cNvPr id="15384" name="Picture 25" descr="cr_pnpi+pim_m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973639"/>
            <a:ext cx="18367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Прямоугольник 2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4" y="4548188"/>
            <a:ext cx="1582737" cy="5254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8647114" y="5589589"/>
            <a:ext cx="197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PRC 88 (2013) 055208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PLB 743 (2015) 325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000">
                <a:latin typeface="Arial" panose="020B0604020202020204" pitchFamily="34" charset="0"/>
              </a:rPr>
              <a:t>Phys. Scr. T 166 (2015) 014016</a:t>
            </a: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2460625" y="2081214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200">
                <a:latin typeface="Arial" panose="020B0604020202020204" pitchFamily="34" charset="0"/>
              </a:rPr>
              <a:t>WASA data</a:t>
            </a:r>
          </a:p>
        </p:txBody>
      </p:sp>
      <p:sp>
        <p:nvSpPr>
          <p:cNvPr id="15388" name="Oval 29"/>
          <p:cNvSpPr>
            <a:spLocks noChangeArrowheads="1"/>
          </p:cNvSpPr>
          <p:nvPr/>
        </p:nvSpPr>
        <p:spPr bwMode="auto">
          <a:xfrm>
            <a:off x="2351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89" name="Oval 30"/>
          <p:cNvSpPr>
            <a:spLocks noChangeArrowheads="1"/>
          </p:cNvSpPr>
          <p:nvPr/>
        </p:nvSpPr>
        <p:spPr bwMode="auto">
          <a:xfrm>
            <a:off x="2208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2065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8596313" y="6440488"/>
            <a:ext cx="773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900">
                <a:latin typeface="Arial" panose="020B0604020202020204" pitchFamily="34" charset="0"/>
                <a:sym typeface="Symbol" panose="05050102010706020507" pitchFamily="18" charset="2"/>
              </a:rPr>
              <a:t> s [GeV]</a:t>
            </a: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3111500" y="6099175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  <a:endParaRPr lang="de-DE" altLang="ru-RU" sz="1800">
              <a:solidFill>
                <a:srgbClr val="FF0000"/>
              </a:solidFill>
            </a:endParaRPr>
          </a:p>
        </p:txBody>
      </p:sp>
      <p:sp>
        <p:nvSpPr>
          <p:cNvPr id="15393" name="Rectangle 34"/>
          <p:cNvSpPr>
            <a:spLocks noChangeArrowheads="1"/>
          </p:cNvSpPr>
          <p:nvPr/>
        </p:nvSpPr>
        <p:spPr bwMode="auto">
          <a:xfrm>
            <a:off x="7446963" y="6027738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5218113" y="5989638"/>
            <a:ext cx="365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1800">
                <a:solidFill>
                  <a:srgbClr val="FF0000"/>
                </a:solidFill>
              </a:rPr>
              <a:t>d</a:t>
            </a:r>
            <a:r>
              <a:rPr lang="de-DE" altLang="ru-RU" sz="1800" baseline="30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5" name="Oval 38"/>
          <p:cNvSpPr>
            <a:spLocks noChangeArrowheads="1"/>
          </p:cNvSpPr>
          <p:nvPr/>
        </p:nvSpPr>
        <p:spPr bwMode="auto">
          <a:xfrm>
            <a:off x="7977189" y="5427663"/>
            <a:ext cx="66675" cy="746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9077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726" y="1214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de-DE" altLang="ru-RU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dibaryon</a:t>
            </a:r>
            <a:r>
              <a:rPr lang="de-DE" altLang="ru-RU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b="1" u="sng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de-DE" altLang="ru-RU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97" y="1622738"/>
            <a:ext cx="109341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deuteron ground state                             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)=0(1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virtual state (NN FSI)                             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)=1(0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resonance structure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 threshold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)=1(2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d*(2380)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resonance     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)=0(3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there more states?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)=2(1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I(J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)=3(0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397" y="4920343"/>
            <a:ext cx="3023060" cy="8853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24" y="330939"/>
            <a:ext cx="900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</a:t>
            </a:r>
            <a:r>
              <a:rPr lang="en-US" sz="4400" b="1" baseline="-25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seen?</a:t>
            </a:r>
            <a:endParaRPr lang="ru-RU" sz="4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05" y="1802233"/>
            <a:ext cx="109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only associated  production</a:t>
            </a:r>
            <a:endParaRPr lang="ru-RU" sz="5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462" y="5347466"/>
            <a:ext cx="1505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21</a:t>
            </a:r>
            <a:endParaRPr lang="ru-RU" sz="6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626" y="3359829"/>
            <a:ext cx="569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pp </a:t>
            </a:r>
            <a:r>
              <a:rPr lang="en-US" sz="7200" dirty="0" smtClean="0">
                <a:sym typeface="Symbol" panose="05050102010706020507" pitchFamily="18" charset="2"/>
              </a:rPr>
              <a:t> pp</a:t>
            </a:r>
            <a:r>
              <a:rPr lang="en-US" sz="7200" baseline="30000" dirty="0" smtClean="0">
                <a:sym typeface="Symbol" panose="05050102010706020507" pitchFamily="18" charset="2"/>
              </a:rPr>
              <a:t>+ </a:t>
            </a:r>
            <a:r>
              <a:rPr lang="en-US" sz="7200" dirty="0" smtClean="0">
                <a:sym typeface="Symbol" panose="05050102010706020507" pitchFamily="18" charset="2"/>
              </a:rPr>
              <a:t></a:t>
            </a:r>
            <a:r>
              <a:rPr lang="en-US" sz="7200" baseline="30000" dirty="0" smtClean="0">
                <a:sym typeface="Symbol" panose="05050102010706020507" pitchFamily="18" charset="2"/>
              </a:rPr>
              <a:t></a:t>
            </a:r>
            <a:endParaRPr lang="ru-RU" sz="7200" baseline="30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24992" y="3550560"/>
            <a:ext cx="4056185" cy="1606175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2451" y="45719"/>
            <a:ext cx="87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 – Valencia model 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694581" y="3313416"/>
            <a:ext cx="3065172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711484" y="4683835"/>
            <a:ext cx="3065172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256948" y="3344432"/>
            <a:ext cx="0" cy="13394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256948" y="3344432"/>
            <a:ext cx="0" cy="37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068318" y="3344432"/>
            <a:ext cx="0" cy="37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256948" y="3703066"/>
            <a:ext cx="785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068318" y="3703066"/>
            <a:ext cx="865032" cy="309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085759" y="3740048"/>
            <a:ext cx="673994" cy="61603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0060" y="5467852"/>
            <a:ext cx="1143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total cross sections from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6964" y="1442971"/>
                <a:ext cx="11855035" cy="336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range from threshold up to 1.3. GeV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&lt; 2.4 GeV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If  NNN*N       m(res) -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(res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&lt; 1.5 GeV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escribe all possible NNNN channels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by t-channel resonance excitation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64" y="1442971"/>
                <a:ext cx="11855035" cy="3360792"/>
              </a:xfrm>
              <a:prstGeom prst="rect">
                <a:avLst/>
              </a:prstGeom>
              <a:blipFill rotWithShape="0">
                <a:blip r:embed="rId2"/>
                <a:stretch>
                  <a:fillRect l="-1542" t="-2904" b="-5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23" y="287524"/>
            <a:ext cx="2655980" cy="2954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3163138"/>
            <a:ext cx="2616730" cy="2910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592" y="5899442"/>
            <a:ext cx="95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  (Roper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 (reduced Roper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1600)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8650" y="6238618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38651" y="6620367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3925" y="45719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 695 (2011) 115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44" y="1217144"/>
            <a:ext cx="3856774" cy="371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18" y="4859452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3918" y="4828924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Roper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24760" y="1299699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24760" y="4029994"/>
            <a:ext cx="13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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(1600)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" y="1158303"/>
            <a:ext cx="3392725" cy="37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83" y="1242059"/>
            <a:ext cx="3921220" cy="4361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66" y="4571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ru-RU" sz="44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231" y="5838060"/>
            <a:ext cx="474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riginal Valencia model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odified Valencia model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66646" y="6119446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02035" y="6576646"/>
            <a:ext cx="140676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67" y="1321699"/>
            <a:ext cx="4499657" cy="42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781</Words>
  <Application>Microsoft Office PowerPoint</Application>
  <PresentationFormat>Grand écran</PresentationFormat>
  <Paragraphs>161</Paragraphs>
  <Slides>21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Constantia</vt:lpstr>
      <vt:lpstr>Garamond</vt:lpstr>
      <vt:lpstr>Georgia</vt:lpstr>
      <vt:lpstr>Symbol</vt:lpstr>
      <vt:lpstr>Times New Roman</vt:lpstr>
      <vt:lpstr>Wingdings</vt:lpstr>
      <vt:lpstr>Wingdings 2</vt:lpstr>
      <vt:lpstr>Тема Office</vt:lpstr>
      <vt:lpstr>Формула</vt:lpstr>
      <vt:lpstr>Formel</vt:lpstr>
      <vt:lpstr>Présentation PowerPoint</vt:lpstr>
      <vt:lpstr>Dyson &amp; Xuong‘s Prediction</vt:lpstr>
      <vt:lpstr>Présentation PowerPoint</vt:lpstr>
      <vt:lpstr>hadronic decays</vt:lpstr>
      <vt:lpstr>Established  dibaryon states</vt:lpstr>
      <vt:lpstr>Présentation PowerPoint</vt:lpstr>
      <vt:lpstr>Présentation PowerPoint</vt:lpstr>
      <vt:lpstr>Présentation PowerPoint</vt:lpstr>
      <vt:lpstr>Présentation PowerPoint</vt:lpstr>
      <vt:lpstr>Isoscalar Single-Pion Production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klient-BVC</dc:creator>
  <cp:lastModifiedBy>IPN</cp:lastModifiedBy>
  <cp:revision>31</cp:revision>
  <dcterms:created xsi:type="dcterms:W3CDTF">2018-05-16T15:22:19Z</dcterms:created>
  <dcterms:modified xsi:type="dcterms:W3CDTF">2018-05-23T13:11:24Z</dcterms:modified>
</cp:coreProperties>
</file>