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610" r:id="rId3"/>
    <p:sldId id="578" r:id="rId4"/>
    <p:sldId id="561" r:id="rId5"/>
    <p:sldId id="654" r:id="rId6"/>
    <p:sldId id="653" r:id="rId7"/>
    <p:sldId id="565" r:id="rId8"/>
    <p:sldId id="468" r:id="rId9"/>
    <p:sldId id="587" r:id="rId10"/>
    <p:sldId id="588" r:id="rId11"/>
    <p:sldId id="589" r:id="rId12"/>
    <p:sldId id="580" r:id="rId13"/>
    <p:sldId id="568" r:id="rId14"/>
    <p:sldId id="655" r:id="rId15"/>
    <p:sldId id="598" r:id="rId16"/>
    <p:sldId id="656" r:id="rId17"/>
    <p:sldId id="590" r:id="rId18"/>
    <p:sldId id="612" r:id="rId19"/>
    <p:sldId id="657" r:id="rId20"/>
    <p:sldId id="613" r:id="rId21"/>
    <p:sldId id="390" r:id="rId22"/>
    <p:sldId id="583" r:id="rId23"/>
    <p:sldId id="611" r:id="rId24"/>
    <p:sldId id="614" r:id="rId25"/>
    <p:sldId id="615" r:id="rId26"/>
    <p:sldId id="616" r:id="rId27"/>
    <p:sldId id="645" r:id="rId28"/>
    <p:sldId id="646" r:id="rId29"/>
    <p:sldId id="647" r:id="rId30"/>
    <p:sldId id="648" r:id="rId31"/>
    <p:sldId id="617" r:id="rId32"/>
    <p:sldId id="618" r:id="rId33"/>
    <p:sldId id="619" r:id="rId34"/>
    <p:sldId id="620" r:id="rId35"/>
    <p:sldId id="649" r:id="rId36"/>
    <p:sldId id="650" r:id="rId37"/>
    <p:sldId id="651" r:id="rId38"/>
    <p:sldId id="652" r:id="rId39"/>
    <p:sldId id="621" r:id="rId40"/>
    <p:sldId id="622" r:id="rId41"/>
    <p:sldId id="623" r:id="rId42"/>
    <p:sldId id="624" r:id="rId43"/>
    <p:sldId id="625" r:id="rId44"/>
    <p:sldId id="626" r:id="rId45"/>
    <p:sldId id="627" r:id="rId46"/>
    <p:sldId id="628" r:id="rId47"/>
    <p:sldId id="629" r:id="rId48"/>
    <p:sldId id="630" r:id="rId49"/>
    <p:sldId id="631" r:id="rId50"/>
    <p:sldId id="632" r:id="rId51"/>
    <p:sldId id="633" r:id="rId52"/>
    <p:sldId id="634" r:id="rId53"/>
    <p:sldId id="635" r:id="rId54"/>
    <p:sldId id="636" r:id="rId55"/>
    <p:sldId id="660" r:id="rId56"/>
    <p:sldId id="658" r:id="rId57"/>
    <p:sldId id="659" r:id="rId58"/>
    <p:sldId id="637" r:id="rId59"/>
    <p:sldId id="638" r:id="rId60"/>
    <p:sldId id="639" r:id="rId61"/>
    <p:sldId id="640" r:id="rId62"/>
    <p:sldId id="641" r:id="rId63"/>
    <p:sldId id="642" r:id="rId64"/>
    <p:sldId id="643" r:id="rId65"/>
    <p:sldId id="644" r:id="rId66"/>
  </p:sldIdLst>
  <p:sldSz cx="9144000" cy="6858000" type="screen4x3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0000FF"/>
    <a:srgbClr val="FF00FF"/>
    <a:srgbClr val="CCFFCC"/>
    <a:srgbClr val="8E423D"/>
    <a:srgbClr val="99FF99"/>
    <a:srgbClr val="00FFFF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7" autoAdjust="0"/>
    <p:restoredTop sz="95507" autoAdjust="0"/>
  </p:normalViewPr>
  <p:slideViewPr>
    <p:cSldViewPr>
      <p:cViewPr varScale="1">
        <p:scale>
          <a:sx n="92" d="100"/>
          <a:sy n="92" d="100"/>
        </p:scale>
        <p:origin x="2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74A20AA-ED9B-498F-90C2-66180CB02891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6FC5103-89BE-47ED-8B63-C590A9977A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14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88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003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091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518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801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5145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1350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7258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3357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385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61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952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9966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318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2831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8935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1103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6901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7820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5105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8675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664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352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4948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3458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5034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1163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7729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63468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70852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1484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0820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506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3502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32663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20989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66476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6924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01505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84867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38191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06415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32987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813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84601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62474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30206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55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57096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56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7884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57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61361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80344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767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60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02808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61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33929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62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042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16497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63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38467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64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75454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65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749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092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477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new data on the π −p → π +π −n (HADES) and </a:t>
            </a:r>
            <a:r>
              <a:rPr lang="en-US" dirty="0" err="1" smtClean="0"/>
              <a:t>γp</a:t>
            </a:r>
            <a:r>
              <a:rPr lang="en-US" dirty="0" smtClean="0"/>
              <a:t> → π+</a:t>
            </a:r>
            <a:r>
              <a:rPr lang="pl-PL" dirty="0" smtClean="0"/>
              <a:t> </a:t>
            </a:r>
            <a:r>
              <a:rPr lang="en-US" dirty="0" smtClean="0"/>
              <a:t>π−</a:t>
            </a:r>
            <a:r>
              <a:rPr lang="pl-PL" dirty="0" smtClean="0"/>
              <a:t> </a:t>
            </a:r>
            <a:r>
              <a:rPr lang="en-US" dirty="0" smtClean="0"/>
              <a:t>p (CLAS) reactions are included to the full set of the Bonn-</a:t>
            </a:r>
            <a:r>
              <a:rPr lang="en-US" dirty="0" err="1" smtClean="0"/>
              <a:t>Gatchina</a:t>
            </a:r>
            <a:r>
              <a:rPr lang="en-US" dirty="0" smtClean="0"/>
              <a:t> data base. The data base has a large number of reactions with two particle final states, the Crystal Ball data on π−</a:t>
            </a:r>
            <a:r>
              <a:rPr lang="pl-PL" dirty="0" smtClean="0"/>
              <a:t> </a:t>
            </a:r>
            <a:r>
              <a:rPr lang="en-US" dirty="0" smtClean="0"/>
              <a:t>p → 2pi0</a:t>
            </a:r>
            <a:r>
              <a:rPr lang="pl-PL" dirty="0" smtClean="0"/>
              <a:t> </a:t>
            </a:r>
            <a:r>
              <a:rPr lang="en-US" dirty="0" smtClean="0"/>
              <a:t>n and MAMI and CB-ELSA on </a:t>
            </a:r>
            <a:r>
              <a:rPr lang="en-US" dirty="0" err="1" smtClean="0"/>
              <a:t>γp</a:t>
            </a:r>
            <a:r>
              <a:rPr lang="en-US" dirty="0" smtClean="0"/>
              <a:t> → 2π0</a:t>
            </a:r>
            <a:r>
              <a:rPr lang="pl-PL" dirty="0" smtClean="0"/>
              <a:t> </a:t>
            </a:r>
            <a:r>
              <a:rPr lang="en-US" dirty="0" smtClean="0"/>
              <a:t>p. All reactions with three body final states are fitted with event-by-event maximum likelihood method.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80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2A02-0703-4A9A-8F0E-DFAF6F7632E2}" type="datetime1">
              <a:rPr lang="pl-PL" smtClean="0"/>
              <a:t>23.05.2018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Witold Przygoda (MESONNET 2013)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55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ADD5-6362-49A3-A9D0-6A3137D2F282}" type="datetime1">
              <a:rPr lang="pl-PL" smtClean="0"/>
              <a:t>23.05.2018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Witold Przygoda (MESONNET 2013)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24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C2B-B1D9-495A-8E1B-4110ED22BE1B}" type="datetime1">
              <a:rPr lang="pl-PL" smtClean="0"/>
              <a:t>23.05.2018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Witold Przygoda (MESONNET 2013)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8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61241" y="273352"/>
            <a:ext cx="77392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strike="noStrike" spc="-1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261241" y="1604841"/>
            <a:ext cx="7739263" cy="397781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90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38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E952-F7C8-421E-91B3-0C3902A760D8}" type="datetime1">
              <a:rPr lang="pl-PL" smtClean="0"/>
              <a:t>23.05.2018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Witold Przygoda (MESONNET 2013)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33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F5E9-D8F0-4A56-8410-A9A0E987E97A}" type="datetime1">
              <a:rPr lang="pl-PL" smtClean="0"/>
              <a:t>23.05.2018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Witold Przygoda (MESONNET 2013)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80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37D8-DCA3-4CA1-8B3F-478311E266F8}" type="datetime1">
              <a:rPr lang="pl-PL" smtClean="0"/>
              <a:t>23.05.2018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Witold Przygoda (MESONNET 2013)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4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5F5C-B2B0-4D94-889A-8C6939980200}" type="datetime1">
              <a:rPr lang="pl-PL" smtClean="0"/>
              <a:t>23.05.2018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Witold Przygoda (MESONNET 2013)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25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4115-D5A4-4EC2-9241-A6A1A9D347FF}" type="datetime1">
              <a:rPr lang="pl-PL" smtClean="0"/>
              <a:t>23.05.2018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Witold Przygoda (MESONNET 2013)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32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EE1A-66AD-406B-A60E-15EC7631727D}" type="datetime1">
              <a:rPr lang="pl-PL" smtClean="0"/>
              <a:t>23.05.2018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Witold Przygoda (MESONNET 2013)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233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F168-D83C-4E8E-9ECE-E82CC885ADFF}" type="datetime1">
              <a:rPr lang="pl-PL" smtClean="0"/>
              <a:t>23.05.2018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Witold Przygoda (MESONNET 2013)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3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F8B7-A05A-487C-A92E-8078EA11623F}" type="datetime1">
              <a:rPr lang="pl-PL" smtClean="0"/>
              <a:t>23.05.2018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Witold Przygoda (MESONNET 2013)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11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043C-A7DB-4A6D-A26A-8AED345AB811}" type="datetime1">
              <a:rPr lang="pl-PL" smtClean="0"/>
              <a:t>23.05.2018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Witold Przygoda (MESONNET 2013)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9A852-FBDC-45E5-9593-043574B181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85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0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9" Type="http://schemas.openxmlformats.org/officeDocument/2006/relationships/image" Target="../media/image1310.png"/><Relationship Id="rId1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3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10" Type="http://schemas.openxmlformats.org/officeDocument/2006/relationships/image" Target="../media/image55.png"/><Relationship Id="rId9" Type="http://schemas.openxmlformats.org/officeDocument/2006/relationships/image" Target="../media/image2010.png"/><Relationship Id="rId1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9" Type="http://schemas.openxmlformats.org/officeDocument/2006/relationships/image" Target="../media/image2710.png"/><Relationship Id="rId1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3" Type="http://schemas.openxmlformats.org/officeDocument/2006/relationships/image" Target="../media/image66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8.png"/><Relationship Id="rId10" Type="http://schemas.openxmlformats.org/officeDocument/2006/relationships/image" Target="../media/image67.png"/><Relationship Id="rId9" Type="http://schemas.openxmlformats.org/officeDocument/2006/relationships/image" Target="../media/image340.png"/><Relationship Id="rId1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4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9" Type="http://schemas.openxmlformats.org/officeDocument/2006/relationships/image" Target="../media/image1310.png"/><Relationship Id="rId1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9" Type="http://schemas.openxmlformats.org/officeDocument/2006/relationships/image" Target="../media/image2010.png"/><Relationship Id="rId1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6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9" Type="http://schemas.openxmlformats.org/officeDocument/2006/relationships/image" Target="../media/image2710.png"/><Relationship Id="rId1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2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9" Type="http://schemas.openxmlformats.org/officeDocument/2006/relationships/image" Target="../media/image340.png"/><Relationship Id="rId1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1310.png"/><Relationship Id="rId9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2010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2710.png"/><Relationship Id="rId9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340.png"/><Relationship Id="rId9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310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2010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2710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340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1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310.png"/><Relationship Id="rId9" Type="http://schemas.openxmlformats.org/officeDocument/2006/relationships/image" Target="../media/image1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2010.png"/><Relationship Id="rId9" Type="http://schemas.openxmlformats.org/officeDocument/2006/relationships/image" Target="../media/image1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3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2710.png"/><Relationship Id="rId9" Type="http://schemas.openxmlformats.org/officeDocument/2006/relationships/image" Target="../media/image15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9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340.png"/><Relationship Id="rId9" Type="http://schemas.openxmlformats.org/officeDocument/2006/relationships/image" Target="../media/image16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5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310.png"/><Relationship Id="rId9" Type="http://schemas.openxmlformats.org/officeDocument/2006/relationships/image" Target="../media/image1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2010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7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2710.png"/><Relationship Id="rId9" Type="http://schemas.openxmlformats.org/officeDocument/2006/relationships/image" Target="../media/image18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3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340.png"/><Relationship Id="rId9" Type="http://schemas.openxmlformats.org/officeDocument/2006/relationships/image" Target="../media/image18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140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7" Type="http://schemas.openxmlformats.org/officeDocument/2006/relationships/image" Target="../media/image1311.png"/><Relationship Id="rId12" Type="http://schemas.openxmlformats.org/officeDocument/2006/relationships/image" Target="../media/image19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8.png"/><Relationship Id="rId10" Type="http://schemas.openxmlformats.org/officeDocument/2006/relationships/image" Target="../media/image197.png"/><Relationship Id="rId9" Type="http://schemas.openxmlformats.org/officeDocument/2006/relationships/image" Target="../media/image19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1410.png"/><Relationship Id="rId9" Type="http://schemas.openxmlformats.org/officeDocument/2006/relationships/image" Target="../media/image2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10" Type="http://schemas.openxmlformats.org/officeDocument/2006/relationships/image" Target="../media/image212.png"/><Relationship Id="rId4" Type="http://schemas.openxmlformats.org/officeDocument/2006/relationships/image" Target="../media/image1540.png"/><Relationship Id="rId9" Type="http://schemas.openxmlformats.org/officeDocument/2006/relationships/image" Target="../media/image21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1140.png"/><Relationship Id="rId7" Type="http://schemas.openxmlformats.org/officeDocument/2006/relationships/image" Target="../media/image2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4.png"/><Relationship Id="rId7" Type="http://schemas.openxmlformats.org/officeDocument/2006/relationships/image" Target="../media/image1311.png"/><Relationship Id="rId12" Type="http://schemas.openxmlformats.org/officeDocument/2006/relationships/image" Target="../media/image2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2.png"/><Relationship Id="rId10" Type="http://schemas.openxmlformats.org/officeDocument/2006/relationships/image" Target="../media/image221.png"/><Relationship Id="rId9" Type="http://schemas.openxmlformats.org/officeDocument/2006/relationships/image" Target="../media/image22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7" Type="http://schemas.openxmlformats.org/officeDocument/2006/relationships/image" Target="../media/image2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1410.png"/><Relationship Id="rId9" Type="http://schemas.openxmlformats.org/officeDocument/2006/relationships/image" Target="../media/image22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7" Type="http://schemas.openxmlformats.org/officeDocument/2006/relationships/image" Target="../media/image2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10" Type="http://schemas.openxmlformats.org/officeDocument/2006/relationships/image" Target="../media/image236.png"/><Relationship Id="rId4" Type="http://schemas.openxmlformats.org/officeDocument/2006/relationships/image" Target="../media/image1540.png"/><Relationship Id="rId9" Type="http://schemas.openxmlformats.org/officeDocument/2006/relationships/image" Target="../media/image23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2.png"/><Relationship Id="rId7" Type="http://schemas.openxmlformats.org/officeDocument/2006/relationships/image" Target="../media/image1311.png"/><Relationship Id="rId12" Type="http://schemas.openxmlformats.org/officeDocument/2006/relationships/image" Target="../media/image2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0.png"/><Relationship Id="rId10" Type="http://schemas.openxmlformats.org/officeDocument/2006/relationships/image" Target="../media/image239.png"/><Relationship Id="rId9" Type="http://schemas.openxmlformats.org/officeDocument/2006/relationships/image" Target="../media/image23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7" Type="http://schemas.openxmlformats.org/officeDocument/2006/relationships/image" Target="../media/image2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10" Type="http://schemas.openxmlformats.org/officeDocument/2006/relationships/image" Target="../media/image248.png"/><Relationship Id="rId4" Type="http://schemas.openxmlformats.org/officeDocument/2006/relationships/image" Target="../media/image1410.png"/><Relationship Id="rId9" Type="http://schemas.openxmlformats.org/officeDocument/2006/relationships/image" Target="../media/image24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1540.png"/><Relationship Id="rId9" Type="http://schemas.openxmlformats.org/officeDocument/2006/relationships/image" Target="../media/image25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1140.png"/><Relationship Id="rId7" Type="http://schemas.openxmlformats.org/officeDocument/2006/relationships/image" Target="../media/image2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266.png"/><Relationship Id="rId7" Type="http://schemas.openxmlformats.org/officeDocument/2006/relationships/image" Target="../media/image1311.png"/><Relationship Id="rId12" Type="http://schemas.openxmlformats.org/officeDocument/2006/relationships/image" Target="../media/image26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4.png"/><Relationship Id="rId10" Type="http://schemas.openxmlformats.org/officeDocument/2006/relationships/image" Target="../media/image263.png"/><Relationship Id="rId9" Type="http://schemas.openxmlformats.org/officeDocument/2006/relationships/image" Target="../media/image2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7" Type="http://schemas.openxmlformats.org/officeDocument/2006/relationships/image" Target="../media/image2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5" Type="http://schemas.openxmlformats.org/officeDocument/2006/relationships/image" Target="../media/image267.png"/><Relationship Id="rId10" Type="http://schemas.openxmlformats.org/officeDocument/2006/relationships/image" Target="../media/image272.png"/><Relationship Id="rId4" Type="http://schemas.openxmlformats.org/officeDocument/2006/relationships/image" Target="../media/image1410.png"/><Relationship Id="rId9" Type="http://schemas.openxmlformats.org/officeDocument/2006/relationships/image" Target="../media/image27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7" Type="http://schemas.openxmlformats.org/officeDocument/2006/relationships/image" Target="../media/image27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png"/><Relationship Id="rId5" Type="http://schemas.openxmlformats.org/officeDocument/2006/relationships/image" Target="../media/image273.png"/><Relationship Id="rId10" Type="http://schemas.openxmlformats.org/officeDocument/2006/relationships/image" Target="../media/image278.png"/><Relationship Id="rId4" Type="http://schemas.openxmlformats.org/officeDocument/2006/relationships/image" Target="../media/image1540.png"/><Relationship Id="rId9" Type="http://schemas.openxmlformats.org/officeDocument/2006/relationships/image" Target="../media/image27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1140.png"/><Relationship Id="rId7" Type="http://schemas.openxmlformats.org/officeDocument/2006/relationships/image" Target="../media/image28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80.png"/><Relationship Id="rId4" Type="http://schemas.openxmlformats.org/officeDocument/2006/relationships/image" Target="../media/image279.png"/><Relationship Id="rId9" Type="http://schemas.openxmlformats.org/officeDocument/2006/relationships/image" Target="../media/image28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290.png"/><Relationship Id="rId7" Type="http://schemas.openxmlformats.org/officeDocument/2006/relationships/image" Target="../media/image1311.png"/><Relationship Id="rId12" Type="http://schemas.openxmlformats.org/officeDocument/2006/relationships/image" Target="../media/image28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8.png"/><Relationship Id="rId10" Type="http://schemas.openxmlformats.org/officeDocument/2006/relationships/image" Target="../media/image287.png"/><Relationship Id="rId9" Type="http://schemas.openxmlformats.org/officeDocument/2006/relationships/image" Target="../media/image28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7" Type="http://schemas.openxmlformats.org/officeDocument/2006/relationships/image" Target="../media/image29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5" Type="http://schemas.openxmlformats.org/officeDocument/2006/relationships/image" Target="../media/image291.png"/><Relationship Id="rId10" Type="http://schemas.openxmlformats.org/officeDocument/2006/relationships/image" Target="../media/image296.png"/><Relationship Id="rId4" Type="http://schemas.openxmlformats.org/officeDocument/2006/relationships/image" Target="../media/image1410.png"/><Relationship Id="rId9" Type="http://schemas.openxmlformats.org/officeDocument/2006/relationships/image" Target="../media/image29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7" Type="http://schemas.openxmlformats.org/officeDocument/2006/relationships/image" Target="../media/image29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5" Type="http://schemas.openxmlformats.org/officeDocument/2006/relationships/image" Target="../media/image297.png"/><Relationship Id="rId10" Type="http://schemas.openxmlformats.org/officeDocument/2006/relationships/image" Target="../media/image302.png"/><Relationship Id="rId4" Type="http://schemas.openxmlformats.org/officeDocument/2006/relationships/image" Target="../media/image1540.png"/><Relationship Id="rId9" Type="http://schemas.openxmlformats.org/officeDocument/2006/relationships/image" Target="../media/image3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4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ytuł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11560" y="332656"/>
                <a:ext cx="8496944" cy="3663406"/>
              </a:xfrm>
              <a:solidFill>
                <a:srgbClr val="8E423D"/>
              </a:solidFill>
            </p:spPr>
            <p:txBody>
              <a:bodyPr>
                <a:noAutofit/>
              </a:bodyPr>
              <a:lstStyle/>
              <a:p>
                <a:pPr algn="l">
                  <a:lnSpc>
                    <a:spcPts val="55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sz="540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540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pl-PL" sz="54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540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540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pl-PL" sz="5400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54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Century725 Cn BT" panose="02040506070705020204" pitchFamily="18" charset="0"/>
                  </a:rPr>
                  <a:t> </a:t>
                </a:r>
                <a:r>
                  <a:rPr lang="pl-PL" sz="5400" dirty="0" err="1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Century725 Cn BT" panose="02040506070705020204" pitchFamily="18" charset="0"/>
                  </a:rPr>
                  <a:t>production</a:t>
                </a:r>
                <a:r>
                  <a:rPr lang="pl-PL" sz="54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Century725 Cn BT" panose="02040506070705020204" pitchFamily="18" charset="0"/>
                  </a:rPr>
                  <a:t> with </a:t>
                </a:r>
                <a:r>
                  <a:rPr lang="pl-PL" sz="54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Century725 Cn BT" panose="02040506070705020204" pitchFamily="18" charset="0"/>
                  </a:rPr>
                  <a:t/>
                </a:r>
                <a:br>
                  <a:rPr lang="pl-PL" sz="54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Century725 Cn BT" panose="02040506070705020204" pitchFamily="18" charset="0"/>
                  </a:rPr>
                </a:br>
                <a:r>
                  <a:rPr lang="pl-PL" sz="54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Century725 Cn BT" panose="02040506070705020204" pitchFamily="18" charset="0"/>
                  </a:rPr>
                  <a:t>pion </a:t>
                </a:r>
                <a:r>
                  <a:rPr lang="pl-PL" sz="5400" dirty="0" err="1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Century725 Cn BT" panose="02040506070705020204" pitchFamily="18" charset="0"/>
                  </a:rPr>
                  <a:t>beams</a:t>
                </a:r>
                <a:r>
                  <a:rPr lang="pl-PL" sz="54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Century725 Cn BT" panose="02040506070705020204" pitchFamily="18" charset="0"/>
                  </a:rPr>
                  <a:t>: HADES data</a:t>
                </a:r>
                <a:endParaRPr lang="pl-PL" sz="5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725 Cn BT" panose="02040506070705020204" pitchFamily="18" charset="0"/>
                </a:endParaRPr>
              </a:p>
            </p:txBody>
          </p:sp>
        </mc:Choice>
        <mc:Fallback>
          <p:sp>
            <p:nvSpPr>
              <p:cNvPr id="2" name="Tytu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11560" y="332656"/>
                <a:ext cx="8496944" cy="3663406"/>
              </a:xfrm>
              <a:blipFill>
                <a:blip r:embed="rId3"/>
                <a:stretch>
                  <a:fillRect l="-380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7616" y="4895423"/>
            <a:ext cx="8816384" cy="1962578"/>
          </a:xfrm>
          <a:gradFill flip="none" rotWithShape="1">
            <a:gsLst>
              <a:gs pos="64000">
                <a:srgbClr val="8E423D"/>
              </a:gs>
              <a:gs pos="100000">
                <a:srgbClr val="FF0000"/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algn="r"/>
            <a:endParaRPr lang="pl-PL" sz="2800" b="1" dirty="0" smtClean="0">
              <a:solidFill>
                <a:schemeClr val="bg1"/>
              </a:solidFill>
              <a:latin typeface="Tekton Pro Cond" panose="020F0606020208020904" pitchFamily="34" charset="-18"/>
              <a:cs typeface="Times New Roman" panose="02020603050405020304" pitchFamily="18" charset="0"/>
            </a:endParaRPr>
          </a:p>
          <a:p>
            <a:pPr algn="r"/>
            <a:r>
              <a:rPr lang="pl-PL" sz="2800" b="1" dirty="0" smtClean="0">
                <a:solidFill>
                  <a:schemeClr val="bg1"/>
                </a:solidFill>
                <a:latin typeface="Tekton Pro Cond" panose="020F0606020208020904" pitchFamily="34" charset="-18"/>
                <a:cs typeface="Times New Roman" panose="02020603050405020304" pitchFamily="18" charset="0"/>
              </a:rPr>
              <a:t>Witold Przygoda		</a:t>
            </a:r>
            <a:endParaRPr lang="pl-PL" sz="2800" b="1" dirty="0">
              <a:solidFill>
                <a:schemeClr val="bg1"/>
              </a:solidFill>
              <a:latin typeface="Tekton Pro Cond" panose="020F0606020208020904" pitchFamily="34" charset="-18"/>
              <a:cs typeface="Times New Roman" panose="02020603050405020304" pitchFamily="18" charset="0"/>
            </a:endParaRPr>
          </a:p>
          <a:p>
            <a:pPr algn="r"/>
            <a:r>
              <a:rPr lang="pl-PL" sz="2800" b="1" dirty="0" smtClean="0">
                <a:solidFill>
                  <a:schemeClr val="bg1"/>
                </a:solidFill>
                <a:latin typeface="Tekton Pro Cond" panose="020F0606020208020904" pitchFamily="34" charset="-18"/>
                <a:cs typeface="Times New Roman" panose="02020603050405020304" pitchFamily="18" charset="0"/>
              </a:rPr>
              <a:t>HADES Collaboration</a:t>
            </a:r>
            <a:r>
              <a:rPr lang="pl-PL" sz="2400" b="1" dirty="0" smtClean="0">
                <a:solidFill>
                  <a:schemeClr val="tx1"/>
                </a:solidFill>
                <a:latin typeface="Tekton Pro Cond" panose="020F0606020208020904" pitchFamily="34" charset="-18"/>
                <a:cs typeface="Times New Roman" panose="02020603050405020304" pitchFamily="18" charset="0"/>
              </a:rPr>
              <a:t>	</a:t>
            </a:r>
            <a:endParaRPr lang="pl-PL" sz="2400" dirty="0" smtClean="0">
              <a:solidFill>
                <a:schemeClr val="tx1"/>
              </a:solidFill>
              <a:latin typeface="Tekton Pro Cond" panose="020F0606020208020904" pitchFamily="34" charset="-18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28163" y="5733256"/>
            <a:ext cx="3888432" cy="646331"/>
          </a:xfrm>
          <a:prstGeom prst="rect">
            <a:avLst/>
          </a:prstGeom>
          <a:solidFill>
            <a:srgbClr val="8E423D"/>
          </a:solidFill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Tekton Pro Cond" panose="020F0606020208020904" pitchFamily="34" charset="-18"/>
              </a:rPr>
              <a:t>23 </a:t>
            </a:r>
            <a:r>
              <a:rPr lang="pl-PL" sz="3600" dirty="0">
                <a:solidFill>
                  <a:schemeClr val="bg1"/>
                </a:solidFill>
                <a:latin typeface="Tekton Pro Cond" panose="020F0606020208020904" pitchFamily="34" charset="-18"/>
              </a:rPr>
              <a:t>M</a:t>
            </a:r>
            <a:r>
              <a:rPr lang="pl-PL" sz="3600" dirty="0" smtClean="0">
                <a:solidFill>
                  <a:schemeClr val="bg1"/>
                </a:solidFill>
                <a:latin typeface="Tekton Pro Cond" panose="020F0606020208020904" pitchFamily="34" charset="-18"/>
              </a:rPr>
              <a:t>ay 2018, Orsay</a:t>
            </a:r>
            <a:endParaRPr lang="pl-PL" sz="3600" dirty="0">
              <a:solidFill>
                <a:schemeClr val="bg1"/>
              </a:solidFill>
              <a:latin typeface="Tekton Pro Cond" panose="020F0606020208020904" pitchFamily="34" charset="-18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395536" y="476672"/>
            <a:ext cx="8424936" cy="3240360"/>
            <a:chOff x="886054" y="476672"/>
            <a:chExt cx="6638274" cy="3240360"/>
          </a:xfrm>
        </p:grpSpPr>
        <p:cxnSp>
          <p:nvCxnSpPr>
            <p:cNvPr id="12" name="Łącznik prosty 11"/>
            <p:cNvCxnSpPr/>
            <p:nvPr/>
          </p:nvCxnSpPr>
          <p:spPr>
            <a:xfrm flipH="1">
              <a:off x="899592" y="476672"/>
              <a:ext cx="576064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>
              <a:off x="899592" y="3717032"/>
              <a:ext cx="6624736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>
              <a:off x="886054" y="476672"/>
              <a:ext cx="0" cy="32403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nożenie 10"/>
          <p:cNvSpPr/>
          <p:nvPr/>
        </p:nvSpPr>
        <p:spPr>
          <a:xfrm>
            <a:off x="251520" y="764704"/>
            <a:ext cx="2250216" cy="1597115"/>
          </a:xfrm>
          <a:prstGeom prst="mathMultiply">
            <a:avLst/>
          </a:prstGeom>
          <a:solidFill>
            <a:srgbClr val="FF0000">
              <a:alpha val="46000"/>
            </a:srgbClr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411760" y="692696"/>
            <a:ext cx="2690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dirty="0" err="1" smtClean="0">
                <a:latin typeface="Century725 Cn BT" panose="02040506070705020204" pitchFamily="18" charset="0"/>
              </a:rPr>
              <a:t>Two</a:t>
            </a:r>
            <a:r>
              <a:rPr lang="pl-PL" sz="5400" dirty="0" smtClean="0">
                <a:latin typeface="Century725 Cn BT" panose="02040506070705020204" pitchFamily="18" charset="0"/>
              </a:rPr>
              <a:t>-pion</a:t>
            </a:r>
            <a:endParaRPr lang="pl-PL" sz="5400" b="1" dirty="0"/>
          </a:p>
        </p:txBody>
      </p:sp>
    </p:spTree>
    <p:extLst>
      <p:ext uri="{BB962C8B-B14F-4D97-AF65-F5344CB8AC3E}">
        <p14:creationId xmlns:p14="http://schemas.microsoft.com/office/powerpoint/2010/main" val="2510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05" y="1122928"/>
            <a:ext cx="4422254" cy="418664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 PWA: </a:t>
            </a:r>
            <a:r>
              <a:rPr lang="pl-PL" dirty="0" err="1" smtClean="0">
                <a:solidFill>
                  <a:schemeClr val="bg1"/>
                </a:solidFill>
              </a:rPr>
              <a:t>initial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waves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r="3121"/>
          <a:stretch/>
        </p:blipFill>
        <p:spPr>
          <a:xfrm>
            <a:off x="4772093" y="1067275"/>
            <a:ext cx="4192395" cy="416192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735457" y="1301076"/>
            <a:ext cx="19097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D</a:t>
            </a:r>
            <a:r>
              <a:rPr lang="pl-PL" sz="1400" b="1" baseline="-25000" dirty="0" smtClean="0">
                <a:solidFill>
                  <a:srgbClr val="FF0000"/>
                </a:solidFill>
              </a:rPr>
              <a:t>13</a:t>
            </a:r>
            <a:r>
              <a:rPr lang="pl-PL" sz="1400" b="1" dirty="0" smtClean="0">
                <a:solidFill>
                  <a:srgbClr val="FF0000"/>
                </a:solidFill>
              </a:rPr>
              <a:t>(1520)+..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733621" y="1558648"/>
            <a:ext cx="19097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0FF00"/>
                </a:solidFill>
              </a:rPr>
              <a:t>P</a:t>
            </a:r>
            <a:r>
              <a:rPr lang="pl-PL" sz="1400" b="1" baseline="-25000" dirty="0" smtClean="0">
                <a:solidFill>
                  <a:srgbClr val="00FF00"/>
                </a:solidFill>
              </a:rPr>
              <a:t>11</a:t>
            </a:r>
            <a:r>
              <a:rPr lang="pl-PL" sz="1400" b="1" dirty="0" smtClean="0">
                <a:solidFill>
                  <a:srgbClr val="00FF00"/>
                </a:solidFill>
              </a:rPr>
              <a:t>(1440)+..</a:t>
            </a:r>
            <a:endParaRPr lang="en-GB" sz="1400" b="1" dirty="0">
              <a:solidFill>
                <a:srgbClr val="00FF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754136" y="1811938"/>
            <a:ext cx="19097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33CC"/>
                </a:solidFill>
              </a:rPr>
              <a:t>F</a:t>
            </a:r>
            <a:r>
              <a:rPr lang="pl-PL" sz="1400" b="1" baseline="-25000" dirty="0" smtClean="0">
                <a:solidFill>
                  <a:srgbClr val="FF33CC"/>
                </a:solidFill>
              </a:rPr>
              <a:t>15</a:t>
            </a:r>
            <a:r>
              <a:rPr lang="pl-PL" sz="1400" b="1" dirty="0" smtClean="0">
                <a:solidFill>
                  <a:srgbClr val="FF33CC"/>
                </a:solidFill>
              </a:rPr>
              <a:t>(1680)+..</a:t>
            </a:r>
            <a:endParaRPr lang="en-GB" sz="1400" b="1" dirty="0">
              <a:solidFill>
                <a:srgbClr val="FF33CC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 rot="16200000">
            <a:off x="4359711" y="1540670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</a:t>
            </a:r>
            <a:r>
              <a:rPr lang="pl-PL" dirty="0" smtClean="0">
                <a:sym typeface="Symbol" panose="05050102010706020507" pitchFamily="18" charset="2"/>
              </a:rPr>
              <a:t>[b]</a:t>
            </a:r>
            <a:endParaRPr lang="en-GB" dirty="0"/>
          </a:p>
        </p:txBody>
      </p:sp>
      <p:sp>
        <p:nvSpPr>
          <p:cNvPr id="14" name="Prostokąt 13"/>
          <p:cNvSpPr/>
          <p:nvPr/>
        </p:nvSpPr>
        <p:spPr>
          <a:xfrm rot="16200000">
            <a:off x="-155477" y="1626854"/>
            <a:ext cx="906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</a:t>
            </a:r>
            <a:r>
              <a:rPr lang="pl-PL" dirty="0">
                <a:sym typeface="Symbol" panose="05050102010706020507" pitchFamily="18" charset="2"/>
              </a:rPr>
              <a:t> </a:t>
            </a:r>
            <a:r>
              <a:rPr lang="pl-PL" dirty="0" smtClean="0">
                <a:sym typeface="Symbol" panose="05050102010706020507" pitchFamily="18" charset="2"/>
              </a:rPr>
              <a:t>[</a:t>
            </a:r>
            <a:r>
              <a:rPr lang="pl-PL" dirty="0" err="1" smtClean="0">
                <a:sym typeface="Symbol" panose="05050102010706020507" pitchFamily="18" charset="2"/>
              </a:rPr>
              <a:t>mb</a:t>
            </a:r>
            <a:r>
              <a:rPr lang="pl-PL" dirty="0" smtClean="0">
                <a:sym typeface="Symbol" panose="05050102010706020507" pitchFamily="18" charset="2"/>
              </a:rPr>
              <a:t>]</a:t>
            </a:r>
            <a:endParaRPr lang="en-GB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622672" y="5134807"/>
            <a:ext cx="126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ym typeface="Symbol" panose="05050102010706020507" pitchFamily="18" charset="2"/>
              </a:rPr>
              <a:t></a:t>
            </a:r>
            <a:r>
              <a:rPr lang="pl-PL" sz="2400" dirty="0" smtClean="0">
                <a:sym typeface="Symbol" panose="05050102010706020507" pitchFamily="18" charset="2"/>
              </a:rPr>
              <a:t>s [</a:t>
            </a:r>
            <a:r>
              <a:rPr lang="pl-PL" sz="2400" dirty="0" err="1" smtClean="0">
                <a:sym typeface="Symbol" panose="05050102010706020507" pitchFamily="18" charset="2"/>
              </a:rPr>
              <a:t>GeV</a:t>
            </a:r>
            <a:r>
              <a:rPr lang="pl-PL" sz="2400" dirty="0" smtClean="0">
                <a:sym typeface="Symbol" panose="05050102010706020507" pitchFamily="18" charset="2"/>
              </a:rPr>
              <a:t>]</a:t>
            </a:r>
            <a:endParaRPr lang="en-GB" sz="2400" dirty="0"/>
          </a:p>
        </p:txBody>
      </p:sp>
      <p:sp>
        <p:nvSpPr>
          <p:cNvPr id="19" name="Prostokąt 18"/>
          <p:cNvSpPr/>
          <p:nvPr/>
        </p:nvSpPr>
        <p:spPr>
          <a:xfrm>
            <a:off x="2184464" y="1839961"/>
            <a:ext cx="115268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00FF00"/>
                </a:solidFill>
              </a:rPr>
              <a:t>P</a:t>
            </a:r>
            <a:r>
              <a:rPr lang="pl-PL" sz="1400" b="1" baseline="-25000" dirty="0">
                <a:solidFill>
                  <a:srgbClr val="00FF00"/>
                </a:solidFill>
              </a:rPr>
              <a:t>11</a:t>
            </a:r>
            <a:r>
              <a:rPr lang="pl-PL" sz="1400" b="1" dirty="0">
                <a:solidFill>
                  <a:srgbClr val="00FF00"/>
                </a:solidFill>
              </a:rPr>
              <a:t>(1440</a:t>
            </a:r>
            <a:r>
              <a:rPr lang="pl-PL" sz="1400" b="1" dirty="0" smtClean="0">
                <a:solidFill>
                  <a:srgbClr val="00FF00"/>
                </a:solidFill>
              </a:rPr>
              <a:t>)+..</a:t>
            </a:r>
            <a:endParaRPr lang="en-GB" sz="1400" b="1" dirty="0">
              <a:solidFill>
                <a:srgbClr val="00FF00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153379" y="1545487"/>
            <a:ext cx="116891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D</a:t>
            </a:r>
            <a:r>
              <a:rPr lang="pl-PL" sz="1400" b="1" baseline="-25000" dirty="0" smtClean="0">
                <a:solidFill>
                  <a:srgbClr val="FF0000"/>
                </a:solidFill>
              </a:rPr>
              <a:t>13</a:t>
            </a:r>
            <a:r>
              <a:rPr lang="pl-PL" sz="1400" b="1" dirty="0" smtClean="0">
                <a:solidFill>
                  <a:srgbClr val="FF0000"/>
                </a:solidFill>
              </a:rPr>
              <a:t>(1520)+.</a:t>
            </a:r>
            <a:r>
              <a:rPr lang="pl-PL" sz="1400" b="1" dirty="0" smtClean="0">
                <a:solidFill>
                  <a:srgbClr val="00B050"/>
                </a:solidFill>
              </a:rPr>
              <a:t>.</a:t>
            </a:r>
            <a:endParaRPr lang="en-GB" sz="1400" b="1" dirty="0">
              <a:solidFill>
                <a:srgbClr val="00B05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3104082" y="2870924"/>
            <a:ext cx="1228795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 smtClean="0"/>
              <a:t>Crystal</a:t>
            </a:r>
            <a:r>
              <a:rPr lang="pl-PL" sz="1600" b="1" dirty="0" smtClean="0"/>
              <a:t> Ball</a:t>
            </a:r>
            <a:endParaRPr lang="en-GB" sz="1600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0" y="5649484"/>
            <a:ext cx="5426290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i</a:t>
            </a:r>
            <a:r>
              <a:rPr lang="pl-PL" sz="2400" dirty="0" smtClean="0"/>
              <a:t>n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</a:t>
            </a:r>
            <a:r>
              <a:rPr lang="pl-PL" sz="2400" dirty="0" err="1" smtClean="0"/>
              <a:t>range</a:t>
            </a:r>
            <a:r>
              <a:rPr lang="pl-PL" sz="2400" dirty="0" smtClean="0"/>
              <a:t> of </a:t>
            </a:r>
            <a:r>
              <a:rPr lang="pl-PL" sz="2400" b="1" dirty="0" smtClean="0"/>
              <a:t>1.45 - 1.55 </a:t>
            </a:r>
            <a:r>
              <a:rPr lang="pl-PL" sz="2400" b="1" dirty="0" err="1" smtClean="0"/>
              <a:t>GeV</a:t>
            </a: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in 2-pion </a:t>
            </a:r>
            <a:r>
              <a:rPr lang="pl-PL" sz="2400" dirty="0" err="1" smtClean="0"/>
              <a:t>production</a:t>
            </a:r>
            <a:r>
              <a:rPr lang="pl-PL" sz="2400" dirty="0" smtClean="0"/>
              <a:t> </a:t>
            </a:r>
            <a:r>
              <a:rPr lang="pl-PL" sz="2400" dirty="0" err="1" smtClean="0"/>
              <a:t>only</a:t>
            </a:r>
            <a:r>
              <a:rPr lang="pl-PL" sz="2400" dirty="0" smtClean="0"/>
              <a:t> </a:t>
            </a:r>
            <a:r>
              <a:rPr lang="pl-PL" sz="2400" dirty="0" err="1" smtClean="0"/>
              <a:t>few</a:t>
            </a:r>
            <a:r>
              <a:rPr lang="pl-PL" sz="2400" dirty="0" smtClean="0"/>
              <a:t> </a:t>
            </a:r>
            <a:r>
              <a:rPr lang="pl-PL" sz="2400" dirty="0" err="1" smtClean="0"/>
              <a:t>resonances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err="1" smtClean="0"/>
              <a:t>matter</a:t>
            </a:r>
            <a:r>
              <a:rPr lang="pl-PL" sz="2400" dirty="0" smtClean="0"/>
              <a:t>: </a:t>
            </a:r>
            <a:r>
              <a:rPr lang="pl-PL" sz="2400" b="1" dirty="0" smtClean="0"/>
              <a:t>D</a:t>
            </a:r>
            <a:r>
              <a:rPr lang="pl-PL" sz="2400" b="1" baseline="-25000" dirty="0" smtClean="0"/>
              <a:t>13</a:t>
            </a:r>
            <a:r>
              <a:rPr lang="pl-PL" sz="2400" b="1" dirty="0" smtClean="0"/>
              <a:t>(1520)</a:t>
            </a:r>
            <a:r>
              <a:rPr lang="pl-PL" sz="2400" dirty="0" smtClean="0"/>
              <a:t>, </a:t>
            </a:r>
            <a:r>
              <a:rPr lang="pl-PL" sz="2400" b="1" dirty="0" smtClean="0"/>
              <a:t>P</a:t>
            </a:r>
            <a:r>
              <a:rPr lang="pl-PL" sz="2400" b="1" baseline="-25000" dirty="0" smtClean="0"/>
              <a:t>11</a:t>
            </a:r>
            <a:r>
              <a:rPr lang="pl-PL" sz="2400" b="1" dirty="0" smtClean="0"/>
              <a:t>(1440)</a:t>
            </a:r>
            <a:endParaRPr lang="en-GB" sz="2400" b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5327825" y="2244151"/>
            <a:ext cx="1228795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MAMI</a:t>
            </a:r>
            <a:endParaRPr lang="en-GB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1601940" y="781183"/>
                <a:ext cx="2159634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 → </m:t>
                      </m:r>
                      <m:sSup>
                        <m:sSup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pl-PL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40" y="781183"/>
                <a:ext cx="2159634" cy="377667"/>
              </a:xfrm>
              <a:prstGeom prst="rect">
                <a:avLst/>
              </a:prstGeom>
              <a:blipFill rotWithShape="0">
                <a:blip r:embed="rId5"/>
                <a:stretch>
                  <a:fillRect l="-847" t="-1613" r="-847" b="-2741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e tekstowe 24"/>
              <p:cNvSpPr txBox="1"/>
              <p:nvPr/>
            </p:nvSpPr>
            <p:spPr>
              <a:xfrm>
                <a:off x="5886145" y="782316"/>
                <a:ext cx="2159634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 → </m:t>
                      </m:r>
                      <m:sSup>
                        <m:sSup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pl-PL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5" name="pole tekstow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145" y="782316"/>
                <a:ext cx="2159634" cy="377667"/>
              </a:xfrm>
              <a:prstGeom prst="rect">
                <a:avLst/>
              </a:prstGeom>
              <a:blipFill rotWithShape="0">
                <a:blip r:embed="rId6"/>
                <a:stretch>
                  <a:fillRect b="-2741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6523692" y="5846250"/>
                <a:ext cx="1800236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pl-PL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</m:t>
                      </m:r>
                      <m:sSup>
                        <m:sSupPr>
                          <m:ctrlPr>
                            <a:rPr lang="pl-PL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pl-PL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pl-PL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692" y="5846250"/>
                <a:ext cx="1800236" cy="4406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nożenie 12"/>
          <p:cNvSpPr/>
          <p:nvPr/>
        </p:nvSpPr>
        <p:spPr>
          <a:xfrm>
            <a:off x="6000854" y="5087988"/>
            <a:ext cx="2724497" cy="1957155"/>
          </a:xfrm>
          <a:prstGeom prst="mathMultiply">
            <a:avLst/>
          </a:prstGeom>
          <a:solidFill>
            <a:srgbClr val="FF0000">
              <a:alpha val="46000"/>
            </a:srgbClr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950147" y="3040201"/>
            <a:ext cx="668773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I J</a:t>
            </a:r>
            <a:r>
              <a:rPr lang="pl-PL" sz="3200" b="1" baseline="30000" dirty="0" smtClean="0"/>
              <a:t>P</a:t>
            </a:r>
            <a:endParaRPr lang="pl-PL" b="1" baseline="30000" dirty="0"/>
          </a:p>
        </p:txBody>
      </p:sp>
      <p:cxnSp>
        <p:nvCxnSpPr>
          <p:cNvPr id="15" name="Łącznik prosty ze strzałką 14"/>
          <p:cNvCxnSpPr>
            <a:stCxn id="7" idx="0"/>
          </p:cNvCxnSpPr>
          <p:nvPr/>
        </p:nvCxnSpPr>
        <p:spPr>
          <a:xfrm flipV="1">
            <a:off x="1284534" y="2582705"/>
            <a:ext cx="551162" cy="457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3"/>
          <a:srcRect t="7424" b="4935"/>
          <a:stretch/>
        </p:blipFill>
        <p:spPr>
          <a:xfrm>
            <a:off x="4633999" y="1304752"/>
            <a:ext cx="4464142" cy="399600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4"/>
          <a:srcRect t="5876" b="5844"/>
          <a:stretch/>
        </p:blipFill>
        <p:spPr>
          <a:xfrm>
            <a:off x="197396" y="1196752"/>
            <a:ext cx="4582181" cy="4068000"/>
          </a:xfrm>
          <a:prstGeom prst="rect">
            <a:avLst/>
          </a:prstGeom>
        </p:spPr>
      </p:pic>
      <p:sp>
        <p:nvSpPr>
          <p:cNvPr id="26" name="Prostokąt 25"/>
          <p:cNvSpPr/>
          <p:nvPr/>
        </p:nvSpPr>
        <p:spPr>
          <a:xfrm rot="16200000">
            <a:off x="-134879" y="2100353"/>
            <a:ext cx="906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</a:t>
            </a:r>
            <a:r>
              <a:rPr lang="pl-PL" dirty="0">
                <a:sym typeface="Symbol" panose="05050102010706020507" pitchFamily="18" charset="2"/>
              </a:rPr>
              <a:t> </a:t>
            </a:r>
            <a:r>
              <a:rPr lang="pl-PL" dirty="0" smtClean="0">
                <a:sym typeface="Symbol" panose="05050102010706020507" pitchFamily="18" charset="2"/>
              </a:rPr>
              <a:t>[</a:t>
            </a:r>
            <a:r>
              <a:rPr lang="pl-PL" dirty="0" err="1" smtClean="0">
                <a:sym typeface="Symbol" panose="05050102010706020507" pitchFamily="18" charset="2"/>
              </a:rPr>
              <a:t>mb</a:t>
            </a:r>
            <a:r>
              <a:rPr lang="pl-PL" dirty="0" smtClean="0">
                <a:sym typeface="Symbol" panose="05050102010706020507" pitchFamily="18" charset="2"/>
              </a:rPr>
              <a:t>]</a:t>
            </a:r>
            <a:endParaRPr lang="en-GB" dirty="0"/>
          </a:p>
        </p:txBody>
      </p:sp>
      <p:sp>
        <p:nvSpPr>
          <p:cNvPr id="27" name="Prostokąt 26"/>
          <p:cNvSpPr/>
          <p:nvPr/>
        </p:nvSpPr>
        <p:spPr>
          <a:xfrm rot="16200000">
            <a:off x="4331135" y="2029775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</a:t>
            </a:r>
            <a:r>
              <a:rPr lang="pl-PL" dirty="0" smtClean="0">
                <a:sym typeface="Symbol" panose="05050102010706020507" pitchFamily="18" charset="2"/>
              </a:rPr>
              <a:t>[b]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 PWA: </a:t>
            </a:r>
            <a:r>
              <a:rPr lang="pl-PL" dirty="0" err="1" smtClean="0">
                <a:solidFill>
                  <a:schemeClr val="bg1"/>
                </a:solidFill>
              </a:rPr>
              <a:t>final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states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100910" y="5320347"/>
            <a:ext cx="178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ym typeface="Symbol" panose="05050102010706020507" pitchFamily="18" charset="2"/>
              </a:rPr>
              <a:t></a:t>
            </a:r>
            <a:r>
              <a:rPr lang="pl-PL" sz="2400" dirty="0" smtClean="0">
                <a:sym typeface="Symbol" panose="05050102010706020507" pitchFamily="18" charset="2"/>
              </a:rPr>
              <a:t>s [</a:t>
            </a:r>
            <a:r>
              <a:rPr lang="pl-PL" sz="2400" dirty="0" err="1" smtClean="0">
                <a:sym typeface="Symbol" panose="05050102010706020507" pitchFamily="18" charset="2"/>
              </a:rPr>
              <a:t>GeV</a:t>
            </a:r>
            <a:r>
              <a:rPr lang="pl-PL" sz="2400" dirty="0" smtClean="0">
                <a:sym typeface="Symbol" panose="05050102010706020507" pitchFamily="18" charset="2"/>
              </a:rPr>
              <a:t>]</a:t>
            </a:r>
            <a:endParaRPr lang="en-GB" sz="24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1308970" y="5877272"/>
            <a:ext cx="6650057" cy="738664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/>
              <a:t>Dominat </a:t>
            </a:r>
            <a:r>
              <a:rPr lang="pl-PL" sz="2000" b="1" dirty="0" err="1"/>
              <a:t>channels</a:t>
            </a:r>
            <a:r>
              <a:rPr lang="pl-PL" sz="2000" b="1" dirty="0"/>
              <a:t> in 2</a:t>
            </a:r>
            <a:r>
              <a:rPr lang="pl-PL" sz="2000" b="1" dirty="0">
                <a:sym typeface="Symbol" panose="05050102010706020507" pitchFamily="18" charset="2"/>
              </a:rPr>
              <a:t></a:t>
            </a:r>
            <a:r>
              <a:rPr lang="pl-PL" sz="2000" b="1" baseline="30000" dirty="0" smtClean="0">
                <a:sym typeface="Symbol" panose="05050102010706020507" pitchFamily="18" charset="2"/>
              </a:rPr>
              <a:t>0 </a:t>
            </a:r>
            <a:r>
              <a:rPr lang="pl-PL" sz="2000" b="1" dirty="0" err="1" smtClean="0">
                <a:sym typeface="Symbol" panose="05050102010706020507" pitchFamily="18" charset="2"/>
              </a:rPr>
              <a:t>are</a:t>
            </a:r>
            <a:r>
              <a:rPr lang="pl-PL" sz="2000" b="1" dirty="0" smtClean="0">
                <a:sym typeface="Symbol" panose="05050102010706020507" pitchFamily="18" charset="2"/>
              </a:rPr>
              <a:t>: </a:t>
            </a:r>
            <a:r>
              <a:rPr lang="pl-PL" sz="2800" b="1" dirty="0">
                <a:sym typeface="Symbol" panose="05050102010706020507" pitchFamily="18" charset="2"/>
              </a:rPr>
              <a:t></a:t>
            </a:r>
            <a:r>
              <a:rPr lang="pl-PL" sz="2000" b="1" dirty="0">
                <a:sym typeface="Symbol" panose="05050102010706020507" pitchFamily="18" charset="2"/>
              </a:rPr>
              <a:t> and </a:t>
            </a:r>
            <a:r>
              <a:rPr lang="pl-PL" sz="2800" b="1" dirty="0">
                <a:sym typeface="Symbol" panose="05050102010706020507" pitchFamily="18" charset="2"/>
              </a:rPr>
              <a:t>N</a:t>
            </a:r>
            <a:r>
              <a:rPr lang="pl-PL" sz="2000" b="1" dirty="0">
                <a:sym typeface="Symbol" panose="05050102010706020507" pitchFamily="18" charset="2"/>
              </a:rPr>
              <a:t> (2</a:t>
            </a:r>
            <a:r>
              <a:rPr lang="pl-PL" sz="2000" b="1" baseline="30000" dirty="0">
                <a:sym typeface="Symbol" panose="05050102010706020507" pitchFamily="18" charset="2"/>
              </a:rPr>
              <a:t>0 </a:t>
            </a:r>
            <a:r>
              <a:rPr lang="pl-PL" sz="2000" b="1" dirty="0">
                <a:sym typeface="Symbol" panose="05050102010706020507" pitchFamily="18" charset="2"/>
              </a:rPr>
              <a:t> in </a:t>
            </a:r>
            <a:r>
              <a:rPr lang="pl-PL" sz="2000" b="1" dirty="0" smtClean="0">
                <a:sym typeface="Symbol" panose="05050102010706020507" pitchFamily="18" charset="2"/>
              </a:rPr>
              <a:t>I = 0)</a:t>
            </a:r>
            <a:endParaRPr lang="pl-PL" sz="2000" b="1" baseline="30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/>
              <p:cNvSpPr txBox="1"/>
              <p:nvPr/>
            </p:nvSpPr>
            <p:spPr>
              <a:xfrm>
                <a:off x="1601940" y="781183"/>
                <a:ext cx="2159634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 → </m:t>
                      </m:r>
                      <m:sSup>
                        <m:sSup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pl-PL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2" name="pole tekstow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40" y="781183"/>
                <a:ext cx="2159634" cy="377667"/>
              </a:xfrm>
              <a:prstGeom prst="rect">
                <a:avLst/>
              </a:prstGeom>
              <a:blipFill rotWithShape="0">
                <a:blip r:embed="rId5"/>
                <a:stretch>
                  <a:fillRect l="-847" t="-1613" r="-847" b="-2741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/>
              <p:cNvSpPr txBox="1"/>
              <p:nvPr/>
            </p:nvSpPr>
            <p:spPr>
              <a:xfrm>
                <a:off x="5886145" y="782316"/>
                <a:ext cx="2159634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 → </m:t>
                      </m:r>
                      <m:sSup>
                        <m:sSup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pl-PL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3" name="pole tekstow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145" y="782316"/>
                <a:ext cx="2159634" cy="377667"/>
              </a:xfrm>
              <a:prstGeom prst="rect">
                <a:avLst/>
              </a:prstGeom>
              <a:blipFill rotWithShape="0">
                <a:blip r:embed="rId6"/>
                <a:stretch>
                  <a:fillRect b="-2741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8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example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017443" y="177067"/>
            <a:ext cx="184153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the </a:t>
            </a:r>
            <a:r>
              <a:rPr lang="pl-PL" dirty="0" err="1" smtClean="0"/>
              <a:t>acceptance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510692" y="589901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690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782696"/>
            <a:ext cx="6021419" cy="5886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6043137" y="1092581"/>
                <a:ext cx="2414187" cy="83099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i</a:t>
                </a:r>
                <a:r>
                  <a:rPr lang="pl-PL" sz="2400" b="1" dirty="0" err="1" smtClean="0"/>
                  <a:t>nvariant</a:t>
                </a:r>
                <a:r>
                  <a:rPr lang="pl-PL" sz="2400" b="1" dirty="0" smtClean="0"/>
                  <a:t> </a:t>
                </a:r>
                <a:r>
                  <a:rPr lang="pl-PL" sz="2400" b="1" dirty="0" err="1" smtClean="0"/>
                  <a:t>masses</a:t>
                </a:r>
                <a:endParaRPr lang="pl-PL" sz="2400" b="1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137" y="1092581"/>
                <a:ext cx="241418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515" t="-5839" r="-1515" b="-153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/>
              <p:cNvSpPr txBox="1"/>
              <p:nvPr/>
            </p:nvSpPr>
            <p:spPr>
              <a:xfrm>
                <a:off x="6056897" y="3688243"/>
                <a:ext cx="2661241" cy="83099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angular </a:t>
                </a:r>
                <a:r>
                  <a:rPr lang="pl-PL" sz="2400" b="1" dirty="0" err="1" smtClean="0"/>
                  <a:t>distr</a:t>
                </a:r>
                <a:r>
                  <a:rPr lang="pl-PL" sz="2400" b="1" dirty="0" smtClean="0"/>
                  <a:t>. </a:t>
                </a:r>
                <a:r>
                  <a:rPr lang="pl-PL" sz="2400" b="1" dirty="0"/>
                  <a:t>i</a:t>
                </a:r>
                <a:r>
                  <a:rPr lang="pl-PL" sz="2400" b="1" dirty="0" smtClean="0"/>
                  <a:t>n CM</a:t>
                </a:r>
              </a:p>
              <a:p>
                <a:pPr algn="ctr"/>
                <a:r>
                  <a:rPr lang="pl-PL" sz="2400" b="1" dirty="0" smtClean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l-PL" sz="2400" b="1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r>
                      <a:rPr lang="pl-PL" sz="2400" b="1" i="0" dirty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3" name="pole tekstow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897" y="3688243"/>
                <a:ext cx="2661241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211" t="-5882" r="-2982" b="-161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/>
              <p:cNvSpPr txBox="1"/>
              <p:nvPr/>
            </p:nvSpPr>
            <p:spPr>
              <a:xfrm>
                <a:off x="6056897" y="4954935"/>
                <a:ext cx="2907591" cy="156966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2400" b="1" dirty="0"/>
                  <a:t>helicity (</a:t>
                </a:r>
                <a:r>
                  <a:rPr lang="pl-PL" sz="2400" b="1" dirty="0" err="1"/>
                  <a:t>angular</a:t>
                </a:r>
                <a:r>
                  <a:rPr lang="pl-PL" sz="2400" b="1" dirty="0"/>
                  <a:t> proj.</a:t>
                </a:r>
              </a:p>
              <a:p>
                <a:pPr algn="ctr"/>
                <a:r>
                  <a:rPr lang="pl-PL" sz="2400" b="1" dirty="0"/>
                  <a:t>of one of </a:t>
                </a:r>
                <a:r>
                  <a:rPr lang="pl-PL" sz="2400" b="1" dirty="0" err="1"/>
                  <a:t>particles</a:t>
                </a:r>
                <a:endParaRPr lang="pl-PL" sz="2400" b="1" dirty="0"/>
              </a:p>
              <a:p>
                <a:pPr algn="ctr"/>
                <a:r>
                  <a:rPr lang="pl-PL" sz="2400" b="1" dirty="0"/>
                  <a:t>in the </a:t>
                </a:r>
                <a:r>
                  <a:rPr lang="pl-PL" sz="2400" b="1" dirty="0" err="1"/>
                  <a:t>frame</a:t>
                </a:r>
                <a:r>
                  <a:rPr lang="pl-PL" sz="2400" b="1" dirty="0"/>
                  <a:t> of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2400" b="1" dirty="0" smtClean="0"/>
                  <a:t>)</a:t>
                </a:r>
                <a:endParaRPr lang="pl-PL" sz="2400" b="1" dirty="0"/>
              </a:p>
            </p:txBody>
          </p:sp>
        </mc:Choice>
        <mc:Fallback xmlns="">
          <p:sp>
            <p:nvSpPr>
              <p:cNvPr id="19" name="pole tekstow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897" y="4954935"/>
                <a:ext cx="2907591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2935" t="-3113" r="-2725" b="-81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/>
          <p:cNvSpPr txBox="1"/>
          <p:nvPr/>
        </p:nvSpPr>
        <p:spPr>
          <a:xfrm>
            <a:off x="6372200" y="2116013"/>
            <a:ext cx="2124299" cy="13849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ρ</a:t>
            </a:r>
            <a:r>
              <a:rPr lang="pl-PL" sz="2800" dirty="0" smtClean="0">
                <a:solidFill>
                  <a:srgbClr val="FF0000"/>
                </a:solidFill>
              </a:rPr>
              <a:t> – </a:t>
            </a:r>
            <a:r>
              <a:rPr lang="pl-PL" sz="2800" dirty="0" err="1" smtClean="0">
                <a:solidFill>
                  <a:srgbClr val="FF0000"/>
                </a:solidFill>
              </a:rPr>
              <a:t>total</a:t>
            </a:r>
            <a:endParaRPr lang="pl-PL" sz="2800" dirty="0" smtClean="0">
              <a:solidFill>
                <a:srgbClr val="FF0000"/>
              </a:solidFill>
            </a:endParaRPr>
          </a:p>
          <a:p>
            <a:r>
              <a:rPr lang="el-GR" sz="2800" dirty="0" smtClean="0">
                <a:solidFill>
                  <a:srgbClr val="66FF33"/>
                </a:solidFill>
              </a:rPr>
              <a:t>ρ</a:t>
            </a:r>
            <a:r>
              <a:rPr lang="pl-PL" sz="2800" dirty="0" smtClean="0">
                <a:solidFill>
                  <a:srgbClr val="66FF33"/>
                </a:solidFill>
              </a:rPr>
              <a:t> </a:t>
            </a:r>
            <a:r>
              <a:rPr lang="pl-PL" sz="2800" dirty="0">
                <a:solidFill>
                  <a:srgbClr val="66FF33"/>
                </a:solidFill>
              </a:rPr>
              <a:t>– </a:t>
            </a:r>
            <a:r>
              <a:rPr lang="pl-PL" sz="2800" dirty="0" smtClean="0">
                <a:solidFill>
                  <a:srgbClr val="66FF33"/>
                </a:solidFill>
              </a:rPr>
              <a:t>s-channel</a:t>
            </a:r>
            <a:endParaRPr lang="pl-PL" sz="2800" dirty="0">
              <a:solidFill>
                <a:srgbClr val="66FF33"/>
              </a:solidFill>
            </a:endParaRPr>
          </a:p>
          <a:p>
            <a:r>
              <a:rPr lang="el-GR" sz="2800" dirty="0">
                <a:solidFill>
                  <a:srgbClr val="0000FF"/>
                </a:solidFill>
              </a:rPr>
              <a:t>ρ</a:t>
            </a:r>
            <a:r>
              <a:rPr lang="pl-PL" sz="2800" dirty="0">
                <a:solidFill>
                  <a:srgbClr val="0000FF"/>
                </a:solidFill>
              </a:rPr>
              <a:t> – </a:t>
            </a:r>
            <a:r>
              <a:rPr lang="pl-PL" sz="2800" dirty="0" smtClean="0">
                <a:solidFill>
                  <a:srgbClr val="0000FF"/>
                </a:solidFill>
              </a:rPr>
              <a:t>D</a:t>
            </a:r>
            <a:r>
              <a:rPr lang="pl-PL" sz="2800" baseline="-25000" dirty="0" smtClean="0">
                <a:solidFill>
                  <a:srgbClr val="0000FF"/>
                </a:solidFill>
              </a:rPr>
              <a:t>13</a:t>
            </a:r>
            <a:r>
              <a:rPr lang="pl-PL" sz="2800" dirty="0" smtClean="0">
                <a:solidFill>
                  <a:srgbClr val="0000FF"/>
                </a:solidFill>
              </a:rPr>
              <a:t>(1520)</a:t>
            </a:r>
            <a:endParaRPr lang="pl-PL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7937"/>
            <a:ext cx="8784976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PWA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inv</a:t>
            </a:r>
            <a:r>
              <a:rPr lang="pl-PL" dirty="0" smtClean="0">
                <a:solidFill>
                  <a:schemeClr val="bg1"/>
                </a:solidFill>
              </a:rPr>
              <a:t>. mass – </a:t>
            </a:r>
            <a:r>
              <a:rPr lang="pl-PL" dirty="0" err="1" smtClean="0">
                <a:solidFill>
                  <a:schemeClr val="bg1"/>
                </a:solidFill>
              </a:rPr>
              <a:t>main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sz="4000" dirty="0" err="1" smtClean="0">
                <a:solidFill>
                  <a:schemeClr val="bg1"/>
                </a:solidFill>
              </a:rPr>
              <a:t>contributions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01428" y="1007836"/>
            <a:ext cx="395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Total cross </a:t>
            </a:r>
            <a:r>
              <a:rPr lang="pl-PL" sz="2000" b="1" dirty="0" err="1" smtClean="0"/>
              <a:t>section</a:t>
            </a:r>
            <a:r>
              <a:rPr lang="pl-PL" sz="2000" dirty="0" smtClean="0"/>
              <a:t> </a:t>
            </a:r>
            <a:r>
              <a:rPr lang="pl-PL" sz="1600" dirty="0" smtClean="0"/>
              <a:t>(from PWA </a:t>
            </a:r>
            <a:r>
              <a:rPr lang="pl-PL" sz="1600" dirty="0" err="1" smtClean="0"/>
              <a:t>solution</a:t>
            </a:r>
            <a:r>
              <a:rPr lang="pl-PL" sz="1600" dirty="0" smtClean="0"/>
              <a:t>)</a:t>
            </a:r>
            <a:endParaRPr lang="en-GB" sz="16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5076056" y="977731"/>
            <a:ext cx="33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Inside HADES </a:t>
            </a:r>
            <a:r>
              <a:rPr lang="pl-PL" b="1" dirty="0" err="1" smtClean="0">
                <a:solidFill>
                  <a:srgbClr val="FF0000"/>
                </a:solidFill>
              </a:rPr>
              <a:t>acceptance</a:t>
            </a:r>
            <a:r>
              <a:rPr lang="pl-PL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187624" y="5699124"/>
            <a:ext cx="367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u="sng" dirty="0" smtClean="0"/>
              <a:t>INPUT: </a:t>
            </a:r>
            <a:r>
              <a:rPr lang="pl-PL" sz="2400" b="1" dirty="0" smtClean="0">
                <a:solidFill>
                  <a:srgbClr val="66FF33"/>
                </a:solidFill>
              </a:rPr>
              <a:t>D</a:t>
            </a:r>
            <a:r>
              <a:rPr lang="pl-PL" sz="2400" b="1" baseline="-25000" dirty="0" smtClean="0">
                <a:solidFill>
                  <a:srgbClr val="66FF33"/>
                </a:solidFill>
              </a:rPr>
              <a:t>13</a:t>
            </a:r>
            <a:r>
              <a:rPr lang="pl-PL" sz="2400" b="1" dirty="0" smtClean="0">
                <a:solidFill>
                  <a:srgbClr val="66FF33"/>
                </a:solidFill>
              </a:rPr>
              <a:t>(1520)</a:t>
            </a:r>
            <a:r>
              <a:rPr lang="pl-PL" sz="2400" b="1" dirty="0" smtClean="0"/>
              <a:t>, </a:t>
            </a:r>
            <a:r>
              <a:rPr lang="pl-PL" sz="2400" b="1" dirty="0" smtClean="0">
                <a:solidFill>
                  <a:srgbClr val="FF0000"/>
                </a:solidFill>
              </a:rPr>
              <a:t>P</a:t>
            </a:r>
            <a:r>
              <a:rPr lang="pl-PL" sz="2400" b="1" baseline="-25000" dirty="0" smtClean="0">
                <a:solidFill>
                  <a:srgbClr val="FF0000"/>
                </a:solidFill>
              </a:rPr>
              <a:t>11</a:t>
            </a:r>
            <a:r>
              <a:rPr lang="pl-PL" sz="2400" b="1" dirty="0" smtClean="0">
                <a:solidFill>
                  <a:srgbClr val="FF0000"/>
                </a:solidFill>
              </a:rPr>
              <a:t>(1440)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9" y="1449175"/>
            <a:ext cx="3954547" cy="41650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3" y="1412776"/>
            <a:ext cx="4371847" cy="4286348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3230127" y="6253660"/>
            <a:ext cx="279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u="sng" dirty="0" smtClean="0"/>
              <a:t>OUTPUT:</a:t>
            </a:r>
            <a:r>
              <a:rPr lang="pl-PL" sz="2400" b="1" dirty="0" smtClean="0"/>
              <a:t> </a:t>
            </a:r>
            <a:r>
              <a:rPr lang="el-GR" sz="2400" b="1" dirty="0" smtClean="0">
                <a:solidFill>
                  <a:srgbClr val="0000FF"/>
                </a:solidFill>
              </a:rPr>
              <a:t>Δπ</a:t>
            </a:r>
            <a:r>
              <a:rPr lang="pl-PL" sz="2400" b="1" dirty="0" smtClean="0"/>
              <a:t>, </a:t>
            </a:r>
            <a:r>
              <a:rPr lang="pl-PL" sz="2400" b="1" dirty="0" smtClean="0">
                <a:solidFill>
                  <a:srgbClr val="FF00FF"/>
                </a:solidFill>
              </a:rPr>
              <a:t>N</a:t>
            </a:r>
            <a:r>
              <a:rPr lang="el-GR" sz="2400" b="1" dirty="0" smtClean="0">
                <a:solidFill>
                  <a:srgbClr val="FF00FF"/>
                </a:solidFill>
              </a:rPr>
              <a:t>σ</a:t>
            </a:r>
            <a:r>
              <a:rPr lang="pl-PL" sz="2400" b="1" dirty="0" smtClean="0"/>
              <a:t>, </a:t>
            </a:r>
            <a:r>
              <a:rPr lang="pl-PL" sz="2400" b="1" dirty="0" smtClean="0">
                <a:solidFill>
                  <a:srgbClr val="00FFFF"/>
                </a:solidFill>
              </a:rPr>
              <a:t>N</a:t>
            </a:r>
            <a:r>
              <a:rPr lang="el-GR" sz="2400" b="1" dirty="0" smtClean="0">
                <a:solidFill>
                  <a:srgbClr val="00FFFF"/>
                </a:solidFill>
              </a:rPr>
              <a:t>ρ</a:t>
            </a:r>
            <a:endParaRPr lang="pl-PL" sz="2400" b="1" dirty="0" smtClean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7937"/>
            <a:ext cx="8784976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PWA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inv</a:t>
            </a:r>
            <a:r>
              <a:rPr lang="pl-PL" dirty="0" smtClean="0">
                <a:solidFill>
                  <a:schemeClr val="bg1"/>
                </a:solidFill>
              </a:rPr>
              <a:t>. mass – </a:t>
            </a:r>
            <a:r>
              <a:rPr lang="pl-PL" dirty="0" err="1" smtClean="0">
                <a:solidFill>
                  <a:schemeClr val="bg1"/>
                </a:solidFill>
              </a:rPr>
              <a:t>main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sz="4000" dirty="0" err="1" smtClean="0">
                <a:solidFill>
                  <a:schemeClr val="bg1"/>
                </a:solidFill>
              </a:rPr>
              <a:t>contributions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076056" y="977731"/>
            <a:ext cx="33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Inside HADES </a:t>
            </a:r>
            <a:r>
              <a:rPr lang="pl-PL" b="1" dirty="0" err="1" smtClean="0">
                <a:solidFill>
                  <a:srgbClr val="FF0000"/>
                </a:solidFill>
              </a:rPr>
              <a:t>acceptance</a:t>
            </a:r>
            <a:r>
              <a:rPr lang="pl-PL" b="1" dirty="0" smtClean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90" y="1332587"/>
            <a:ext cx="4799926" cy="364650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68760"/>
            <a:ext cx="5025879" cy="3774158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51580" y="5140320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401428" y="1007836"/>
            <a:ext cx="395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Total cross </a:t>
            </a:r>
            <a:r>
              <a:rPr lang="pl-PL" sz="2000" b="1" dirty="0" err="1" smtClean="0"/>
              <a:t>section</a:t>
            </a:r>
            <a:r>
              <a:rPr lang="pl-PL" sz="2000" dirty="0" smtClean="0"/>
              <a:t> </a:t>
            </a:r>
            <a:r>
              <a:rPr lang="pl-PL" sz="1600" dirty="0" smtClean="0"/>
              <a:t>(from PWA </a:t>
            </a:r>
            <a:r>
              <a:rPr lang="pl-PL" sz="1600" dirty="0" err="1" smtClean="0"/>
              <a:t>solution</a:t>
            </a:r>
            <a:r>
              <a:rPr lang="pl-PL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842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7937"/>
            <a:ext cx="8784976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PWA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inv</a:t>
            </a:r>
            <a:r>
              <a:rPr lang="pl-PL" dirty="0" smtClean="0">
                <a:solidFill>
                  <a:schemeClr val="bg1"/>
                </a:solidFill>
              </a:rPr>
              <a:t>. mass – </a:t>
            </a:r>
            <a:r>
              <a:rPr lang="el-GR" dirty="0" smtClean="0">
                <a:solidFill>
                  <a:schemeClr val="bg1"/>
                </a:solidFill>
              </a:rPr>
              <a:t>ρ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sz="4000" dirty="0" err="1" smtClean="0">
                <a:solidFill>
                  <a:schemeClr val="bg1"/>
                </a:solidFill>
              </a:rPr>
              <a:t>contribution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01428" y="947676"/>
            <a:ext cx="402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Total cross </a:t>
            </a:r>
            <a:r>
              <a:rPr lang="pl-PL" sz="2000" b="1" dirty="0" err="1" smtClean="0"/>
              <a:t>section</a:t>
            </a:r>
            <a:r>
              <a:rPr lang="pl-PL" sz="2000" dirty="0" smtClean="0"/>
              <a:t> </a:t>
            </a:r>
            <a:r>
              <a:rPr lang="pl-PL" sz="1600" dirty="0" smtClean="0"/>
              <a:t>(from PWA </a:t>
            </a:r>
            <a:r>
              <a:rPr lang="pl-PL" sz="1600" dirty="0" err="1" smtClean="0"/>
              <a:t>solution</a:t>
            </a:r>
            <a:r>
              <a:rPr lang="pl-PL" sz="1600" dirty="0" smtClean="0"/>
              <a:t>)</a:t>
            </a:r>
            <a:endParaRPr lang="en-GB" sz="16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5076056" y="977731"/>
            <a:ext cx="33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Inside HADES </a:t>
            </a:r>
            <a:r>
              <a:rPr lang="pl-PL" b="1" dirty="0" err="1" smtClean="0">
                <a:solidFill>
                  <a:srgbClr val="FF0000"/>
                </a:solidFill>
              </a:rPr>
              <a:t>acceptance</a:t>
            </a:r>
            <a:r>
              <a:rPr lang="pl-PL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5392833" y="5273913"/>
            <a:ext cx="3211615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 smtClean="0"/>
              <a:t>Dominated</a:t>
            </a:r>
            <a:r>
              <a:rPr lang="pl-PL" sz="1600" b="1" dirty="0" smtClean="0"/>
              <a:t> by s-channel </a:t>
            </a:r>
            <a:br>
              <a:rPr lang="pl-PL" sz="1600" b="1" dirty="0" smtClean="0"/>
            </a:br>
            <a:r>
              <a:rPr lang="pl-PL" sz="1600" b="1" dirty="0" smtClean="0">
                <a:solidFill>
                  <a:srgbClr val="0000FF"/>
                </a:solidFill>
              </a:rPr>
              <a:t>- </a:t>
            </a:r>
            <a:r>
              <a:rPr lang="pl-PL" sz="1600" b="1" dirty="0" err="1" smtClean="0">
                <a:solidFill>
                  <a:srgbClr val="0000FF"/>
                </a:solidFill>
              </a:rPr>
              <a:t>resonant</a:t>
            </a:r>
            <a:r>
              <a:rPr lang="pl-PL" sz="1600" b="1" dirty="0" smtClean="0">
                <a:solidFill>
                  <a:srgbClr val="0000FF"/>
                </a:solidFill>
              </a:rPr>
              <a:t> D</a:t>
            </a:r>
            <a:r>
              <a:rPr lang="pl-PL" sz="1600" b="1" baseline="-25000" dirty="0" smtClean="0">
                <a:solidFill>
                  <a:srgbClr val="0000FF"/>
                </a:solidFill>
              </a:rPr>
              <a:t>13</a:t>
            </a:r>
            <a:r>
              <a:rPr lang="pl-PL" sz="1600" b="1" dirty="0" smtClean="0">
                <a:solidFill>
                  <a:srgbClr val="0000FF"/>
                </a:solidFill>
              </a:rPr>
              <a:t>(1520) </a:t>
            </a:r>
            <a:r>
              <a:rPr lang="pl-PL" sz="1600" b="1" dirty="0" err="1" smtClean="0">
                <a:solidFill>
                  <a:srgbClr val="0000FF"/>
                </a:solidFill>
              </a:rPr>
              <a:t>production</a:t>
            </a:r>
            <a:endParaRPr lang="pl-PL" sz="1600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 smtClean="0"/>
              <a:t>Strong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interferences</a:t>
            </a:r>
            <a:r>
              <a:rPr lang="pl-PL" sz="1600" b="1" dirty="0" smtClean="0"/>
              <a:t> </a:t>
            </a:r>
            <a:r>
              <a:rPr lang="pl-PL" sz="1600" dirty="0" err="1" smtClean="0"/>
              <a:t>between</a:t>
            </a:r>
            <a:r>
              <a:rPr lang="pl-PL" sz="1600" dirty="0" smtClean="0"/>
              <a:t> 1/2- </a:t>
            </a:r>
            <a:r>
              <a:rPr lang="pl-PL" sz="1600" dirty="0" err="1" smtClean="0"/>
              <a:t>states</a:t>
            </a:r>
            <a:r>
              <a:rPr lang="pl-PL" sz="1600" dirty="0" smtClean="0"/>
              <a:t> with </a:t>
            </a:r>
            <a:br>
              <a:rPr lang="pl-PL" sz="1600" dirty="0" smtClean="0"/>
            </a:br>
            <a:r>
              <a:rPr lang="pl-PL" sz="1600" dirty="0" err="1" smtClean="0"/>
              <a:t>isospin</a:t>
            </a:r>
            <a:r>
              <a:rPr lang="pl-PL" sz="1600" dirty="0" smtClean="0"/>
              <a:t> 1/2 and 3/2</a:t>
            </a:r>
            <a:endParaRPr lang="en-GB" sz="16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5496" y="5178678"/>
            <a:ext cx="4539512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 smtClean="0">
                <a:solidFill>
                  <a:srgbClr val="00FFFF"/>
                </a:solidFill>
                <a:sym typeface="Symbol" panose="05050102010706020507" pitchFamily="18" charset="2"/>
              </a:rPr>
              <a:t>important</a:t>
            </a:r>
            <a:r>
              <a:rPr lang="pl-PL" sz="1600" b="1" dirty="0" smtClean="0">
                <a:solidFill>
                  <a:srgbClr val="00FFFF"/>
                </a:solidFill>
                <a:sym typeface="Symbol" panose="05050102010706020507" pitchFamily="18" charset="2"/>
              </a:rPr>
              <a:t> non-</a:t>
            </a:r>
            <a:r>
              <a:rPr lang="pl-PL" sz="1600" b="1" dirty="0" err="1" smtClean="0">
                <a:solidFill>
                  <a:srgbClr val="00FFFF"/>
                </a:solidFill>
                <a:sym typeface="Symbol" panose="05050102010706020507" pitchFamily="18" charset="2"/>
              </a:rPr>
              <a:t>resonant</a:t>
            </a:r>
            <a:r>
              <a:rPr lang="pl-PL" sz="1600" b="1" dirty="0" smtClean="0">
                <a:solidFill>
                  <a:srgbClr val="00FFFF"/>
                </a:solidFill>
                <a:sym typeface="Symbol" panose="05050102010706020507" pitchFamily="18" charset="2"/>
              </a:rPr>
              <a:t> (t-channel </a:t>
            </a:r>
            <a:r>
              <a:rPr lang="pl-PL" sz="1600" b="1" dirty="0" err="1" smtClean="0">
                <a:solidFill>
                  <a:srgbClr val="00FFFF"/>
                </a:solidFill>
                <a:sym typeface="Symbol" panose="05050102010706020507" pitchFamily="18" charset="2"/>
              </a:rPr>
              <a:t>contribution</a:t>
            </a:r>
            <a:r>
              <a:rPr lang="pl-PL" sz="1600" b="1" dirty="0" smtClean="0">
                <a:solidFill>
                  <a:srgbClr val="00FFFF"/>
                </a:solidFill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539552" y="5541010"/>
            <a:ext cx="4352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u="sng" dirty="0" smtClean="0"/>
              <a:t>FOR DILEPTON ANALYSIS:</a:t>
            </a:r>
            <a:endParaRPr lang="pl-PL" sz="2400" u="sng" dirty="0" smtClean="0">
              <a:solidFill>
                <a:srgbClr val="0000FF"/>
              </a:solidFill>
            </a:endParaRPr>
          </a:p>
          <a:p>
            <a:r>
              <a:rPr lang="pl-PL" sz="2400" b="1" dirty="0" smtClean="0">
                <a:solidFill>
                  <a:srgbClr val="0000FF"/>
                </a:solidFill>
              </a:rPr>
              <a:t>N(1520)D</a:t>
            </a:r>
            <a:r>
              <a:rPr lang="pl-PL" sz="2400" b="1" baseline="-25000" dirty="0" smtClean="0">
                <a:solidFill>
                  <a:srgbClr val="0000FF"/>
                </a:solidFill>
              </a:rPr>
              <a:t>13</a:t>
            </a:r>
            <a:r>
              <a:rPr lang="pl-PL" sz="2400" dirty="0" smtClean="0"/>
              <a:t> </a:t>
            </a:r>
            <a:r>
              <a:rPr lang="pl-PL" sz="2400" dirty="0" err="1" smtClean="0"/>
              <a:t>coupling</a:t>
            </a:r>
            <a:r>
              <a:rPr lang="pl-PL" sz="2400" dirty="0" smtClean="0"/>
              <a:t> to </a:t>
            </a:r>
            <a:r>
              <a:rPr lang="el-GR" sz="2400" b="1" dirty="0" smtClean="0">
                <a:solidFill>
                  <a:srgbClr val="FF0000"/>
                </a:solidFill>
              </a:rPr>
              <a:t>ρ</a:t>
            </a:r>
            <a:r>
              <a:rPr lang="pl-PL" sz="2400" b="1" dirty="0" smtClean="0">
                <a:solidFill>
                  <a:srgbClr val="FF0000"/>
                </a:solidFill>
              </a:rPr>
              <a:t>N</a:t>
            </a:r>
            <a:r>
              <a:rPr lang="pl-PL" sz="2400" dirty="0" smtClean="0"/>
              <a:t>: </a:t>
            </a:r>
            <a:r>
              <a:rPr lang="pl-PL" sz="2400" b="1" dirty="0" smtClean="0"/>
              <a:t>11</a:t>
            </a:r>
            <a:r>
              <a:rPr lang="pl-PL" sz="2400" dirty="0" smtClean="0"/>
              <a:t>% </a:t>
            </a:r>
            <a:br>
              <a:rPr lang="pl-PL" sz="2400" dirty="0" smtClean="0"/>
            </a:br>
            <a:r>
              <a:rPr lang="pl-PL" sz="2400" dirty="0" smtClean="0"/>
              <a:t>Total </a:t>
            </a:r>
            <a:r>
              <a:rPr lang="el-GR" sz="2400" b="1" dirty="0">
                <a:solidFill>
                  <a:srgbClr val="FF0000"/>
                </a:solidFill>
              </a:rPr>
              <a:t>ρ</a:t>
            </a:r>
            <a:r>
              <a:rPr lang="pl-PL" sz="2400" b="1" dirty="0" smtClean="0">
                <a:solidFill>
                  <a:srgbClr val="FF0000"/>
                </a:solidFill>
              </a:rPr>
              <a:t>N</a:t>
            </a:r>
            <a:r>
              <a:rPr lang="pl-PL" sz="2400" dirty="0" smtClean="0"/>
              <a:t> : </a:t>
            </a:r>
            <a:r>
              <a:rPr lang="pl-PL" sz="2400" b="1" dirty="0"/>
              <a:t>1</a:t>
            </a:r>
            <a:r>
              <a:rPr lang="pl-PL" sz="2400" b="1" dirty="0" smtClean="0"/>
              <a:t>.3 </a:t>
            </a:r>
            <a:r>
              <a:rPr lang="pl-PL" sz="2400" b="1" dirty="0" err="1" smtClean="0"/>
              <a:t>mb</a:t>
            </a:r>
            <a:r>
              <a:rPr lang="pl-PL" sz="2400" dirty="0" smtClean="0"/>
              <a:t> (for 690 </a:t>
            </a:r>
            <a:r>
              <a:rPr lang="pl-PL" sz="2400" dirty="0" err="1" smtClean="0"/>
              <a:t>MeV</a:t>
            </a:r>
            <a:r>
              <a:rPr lang="pl-PL" sz="2400" dirty="0" smtClean="0"/>
              <a:t>/c)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2" y="1358465"/>
            <a:ext cx="4074616" cy="3726719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3328878" y="4200333"/>
            <a:ext cx="108779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</a:rPr>
              <a:t>D</a:t>
            </a:r>
            <a:r>
              <a:rPr lang="pl-PL" baseline="-25000" dirty="0" smtClean="0">
                <a:solidFill>
                  <a:srgbClr val="0000FF"/>
                </a:solidFill>
              </a:rPr>
              <a:t>13</a:t>
            </a:r>
            <a:r>
              <a:rPr lang="pl-PL" dirty="0" smtClean="0">
                <a:solidFill>
                  <a:srgbClr val="0000FF"/>
                </a:solidFill>
              </a:rPr>
              <a:t>(1520)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1896"/>
            <a:ext cx="4136350" cy="38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414781"/>
            <a:ext cx="4486307" cy="381127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7937"/>
            <a:ext cx="8784976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PWA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inv</a:t>
            </a:r>
            <a:r>
              <a:rPr lang="pl-PL" dirty="0" smtClean="0">
                <a:solidFill>
                  <a:schemeClr val="bg1"/>
                </a:solidFill>
              </a:rPr>
              <a:t>. mass – </a:t>
            </a:r>
            <a:r>
              <a:rPr lang="el-GR" dirty="0" smtClean="0">
                <a:solidFill>
                  <a:schemeClr val="bg1"/>
                </a:solidFill>
              </a:rPr>
              <a:t>ρ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sz="4000" dirty="0" err="1" smtClean="0">
                <a:solidFill>
                  <a:schemeClr val="bg1"/>
                </a:solidFill>
              </a:rPr>
              <a:t>contribution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509734" y="1062475"/>
            <a:ext cx="402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Total cross </a:t>
            </a:r>
            <a:r>
              <a:rPr lang="pl-PL" dirty="0" err="1"/>
              <a:t>section</a:t>
            </a:r>
            <a:r>
              <a:rPr lang="pl-PL" dirty="0"/>
              <a:t> (from PWA </a:t>
            </a:r>
            <a:r>
              <a:rPr lang="pl-PL" dirty="0" err="1"/>
              <a:t>solution</a:t>
            </a:r>
            <a:r>
              <a:rPr lang="pl-PL" dirty="0"/>
              <a:t>)</a:t>
            </a:r>
            <a:endParaRPr lang="en-GB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5226206" y="1045448"/>
            <a:ext cx="33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Inside HADES </a:t>
            </a:r>
            <a:r>
              <a:rPr lang="pl-PL" b="1" dirty="0" err="1" smtClean="0">
                <a:solidFill>
                  <a:srgbClr val="FF0000"/>
                </a:solidFill>
              </a:rPr>
              <a:t>acceptance</a:t>
            </a:r>
            <a:r>
              <a:rPr lang="pl-PL" b="1" dirty="0" smtClean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3443"/>
            <a:ext cx="4752528" cy="3842616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29835" y="5680924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/>
              <a:t>N</a:t>
            </a:r>
            <a:r>
              <a:rPr lang="pl-PL" sz="2400" dirty="0" smtClean="0"/>
              <a:t> </a:t>
            </a:r>
            <a:r>
              <a:rPr lang="pl-PL" sz="2800" b="1" dirty="0">
                <a:solidFill>
                  <a:srgbClr val="0070C0"/>
                </a:solidFill>
              </a:rPr>
              <a:t>―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D</a:t>
            </a:r>
            <a:r>
              <a:rPr lang="pl-PL" sz="2400" baseline="-25000" dirty="0" smtClean="0"/>
              <a:t>13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S</a:t>
            </a:r>
            <a:r>
              <a:rPr lang="pl-PL" sz="2400" baseline="-25000" dirty="0" smtClean="0"/>
              <a:t>11</a:t>
            </a:r>
            <a:r>
              <a:rPr lang="pl-PL" sz="28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t-channel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</a:t>
            </a:r>
            <a:r>
              <a:rPr lang="pl-PL" sz="2400" baseline="-25000" dirty="0" smtClean="0"/>
              <a:t>11</a:t>
            </a:r>
            <a:endParaRPr lang="pl-PL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780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7937"/>
            <a:ext cx="8784976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pl-PL" dirty="0" smtClean="0">
                <a:solidFill>
                  <a:schemeClr val="bg1"/>
                </a:solidFill>
              </a:rPr>
              <a:t> – </a:t>
            </a:r>
            <a:r>
              <a:rPr lang="pl-PL" sz="4000" dirty="0" smtClean="0">
                <a:solidFill>
                  <a:schemeClr val="bg1"/>
                </a:solidFill>
              </a:rPr>
              <a:t>cross </a:t>
            </a:r>
            <a:r>
              <a:rPr lang="pl-PL" sz="4000" dirty="0" err="1" smtClean="0">
                <a:solidFill>
                  <a:schemeClr val="bg1"/>
                </a:solidFill>
              </a:rPr>
              <a:t>section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/>
          <a:srcRect l="4275" r="8069"/>
          <a:stretch/>
        </p:blipFill>
        <p:spPr>
          <a:xfrm>
            <a:off x="5126453" y="1397065"/>
            <a:ext cx="3838035" cy="4248571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6836721" y="1313540"/>
            <a:ext cx="204030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400" dirty="0" smtClean="0">
                <a:sym typeface="Symbol" panose="05050102010706020507" pitchFamily="18" charset="2"/>
              </a:rPr>
              <a:t>(SAPHIR, CLAS)</a:t>
            </a:r>
            <a:endParaRPr lang="en-GB" sz="2400" baseline="30000" dirty="0"/>
          </a:p>
        </p:txBody>
      </p:sp>
      <p:sp>
        <p:nvSpPr>
          <p:cNvPr id="15" name="pole tekstowe 14"/>
          <p:cNvSpPr txBox="1"/>
          <p:nvPr/>
        </p:nvSpPr>
        <p:spPr>
          <a:xfrm rot="16200000">
            <a:off x="4486369" y="1956452"/>
            <a:ext cx="104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</a:t>
            </a:r>
            <a:r>
              <a:rPr lang="pl-PL" dirty="0" smtClean="0">
                <a:sym typeface="Symbol" panose="05050102010706020507" pitchFamily="18" charset="2"/>
              </a:rPr>
              <a:t> [b]</a:t>
            </a:r>
            <a:endParaRPr lang="en-GB" dirty="0"/>
          </a:p>
        </p:txBody>
      </p:sp>
      <p:sp>
        <p:nvSpPr>
          <p:cNvPr id="3" name="Strzałka w lewo i prawo 2"/>
          <p:cNvSpPr/>
          <p:nvPr/>
        </p:nvSpPr>
        <p:spPr>
          <a:xfrm>
            <a:off x="4424166" y="5582100"/>
            <a:ext cx="792088" cy="2389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292080" y="5626890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  <a:latin typeface="Nueva Std" panose="020B0503070504090203" pitchFamily="34" charset="0"/>
              </a:rPr>
              <a:t>…</a:t>
            </a:r>
            <a:r>
              <a:rPr lang="pl-PL" sz="2000" b="1" dirty="0" err="1" smtClean="0">
                <a:solidFill>
                  <a:srgbClr val="FF0000"/>
                </a:solidFill>
                <a:latin typeface="Nueva Std" panose="020B0503070504090203" pitchFamily="34" charset="0"/>
              </a:rPr>
              <a:t>mind</a:t>
            </a:r>
            <a:r>
              <a:rPr lang="pl-PL" sz="2000" b="1" dirty="0" smtClean="0">
                <a:solidFill>
                  <a:srgbClr val="FF0000"/>
                </a:solidFill>
                <a:latin typeface="Nueva Std" panose="020B0503070504090203" pitchFamily="34" charset="0"/>
              </a:rPr>
              <a:t> the gap!</a:t>
            </a:r>
            <a:endParaRPr lang="pl-PL" sz="2000" b="1" dirty="0">
              <a:solidFill>
                <a:srgbClr val="FF0000"/>
              </a:solidFill>
              <a:latin typeface="Nueva Std" panose="020B0503070504090203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953666" y="6042392"/>
            <a:ext cx="3053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0000FF"/>
                </a:solidFill>
              </a:rPr>
              <a:t>HADES data </a:t>
            </a:r>
            <a:r>
              <a:rPr lang="pl-PL" b="1" i="1" dirty="0" err="1" smtClean="0">
                <a:solidFill>
                  <a:srgbClr val="0000FF"/>
                </a:solidFill>
              </a:rPr>
              <a:t>are</a:t>
            </a:r>
            <a:r>
              <a:rPr lang="pl-PL" b="1" i="1" dirty="0" smtClean="0">
                <a:solidFill>
                  <a:srgbClr val="0000FF"/>
                </a:solidFill>
              </a:rPr>
              <a:t> </a:t>
            </a:r>
            <a:r>
              <a:rPr lang="pl-PL" b="1" i="1" dirty="0" err="1" smtClean="0">
                <a:solidFill>
                  <a:srgbClr val="0000FF"/>
                </a:solidFill>
              </a:rPr>
              <a:t>really</a:t>
            </a:r>
            <a:r>
              <a:rPr lang="pl-PL" b="1" i="1" dirty="0" smtClean="0">
                <a:solidFill>
                  <a:srgbClr val="0000FF"/>
                </a:solidFill>
              </a:rPr>
              <a:t> </a:t>
            </a:r>
            <a:r>
              <a:rPr lang="pl-PL" b="1" i="1" dirty="0" err="1" smtClean="0">
                <a:solidFill>
                  <a:srgbClr val="0000FF"/>
                </a:solidFill>
              </a:rPr>
              <a:t>unique</a:t>
            </a:r>
            <a:r>
              <a:rPr lang="pl-PL" b="1" i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pl-PL" b="1" i="1" dirty="0" smtClean="0">
                <a:solidFill>
                  <a:srgbClr val="0000FF"/>
                </a:solidFill>
              </a:rPr>
              <a:t>in </a:t>
            </a:r>
            <a:r>
              <a:rPr lang="pl-PL" b="1" i="1" dirty="0" err="1" smtClean="0">
                <a:solidFill>
                  <a:srgbClr val="0000FF"/>
                </a:solidFill>
              </a:rPr>
              <a:t>this</a:t>
            </a:r>
            <a:r>
              <a:rPr lang="pl-PL" b="1" i="1" dirty="0" smtClean="0">
                <a:solidFill>
                  <a:srgbClr val="0000FF"/>
                </a:solidFill>
              </a:rPr>
              <a:t> </a:t>
            </a:r>
            <a:r>
              <a:rPr lang="pl-PL" b="1" i="1" dirty="0" err="1" smtClean="0">
                <a:solidFill>
                  <a:srgbClr val="0000FF"/>
                </a:solidFill>
              </a:rPr>
              <a:t>energy</a:t>
            </a:r>
            <a:r>
              <a:rPr lang="pl-PL" b="1" i="1" dirty="0" smtClean="0">
                <a:solidFill>
                  <a:srgbClr val="0000FF"/>
                </a:solidFill>
              </a:rPr>
              <a:t> </a:t>
            </a:r>
            <a:r>
              <a:rPr lang="pl-PL" b="1" i="1" dirty="0" err="1" smtClean="0">
                <a:solidFill>
                  <a:srgbClr val="0000FF"/>
                </a:solidFill>
              </a:rPr>
              <a:t>range</a:t>
            </a:r>
            <a:r>
              <a:rPr lang="pl-PL" b="1" i="1" dirty="0" smtClean="0">
                <a:solidFill>
                  <a:srgbClr val="0000FF"/>
                </a:solidFill>
              </a:rPr>
              <a:t>!</a:t>
            </a:r>
            <a:endParaRPr lang="pl-PL" b="1" i="1" dirty="0">
              <a:solidFill>
                <a:srgbClr val="0000FF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" y="1015807"/>
            <a:ext cx="4858897" cy="446250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0" y="5529560"/>
            <a:ext cx="3204266" cy="121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/>
              <p:cNvSpPr txBox="1"/>
              <p:nvPr/>
            </p:nvSpPr>
            <p:spPr>
              <a:xfrm>
                <a:off x="5562491" y="969876"/>
                <a:ext cx="21596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 → </m:t>
                      </m:r>
                      <m:sSup>
                        <m:sSup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l-PL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6" name="pole tekstow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491" y="969876"/>
                <a:ext cx="215963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e tekstowe 17"/>
          <p:cNvSpPr txBox="1"/>
          <p:nvPr/>
        </p:nvSpPr>
        <p:spPr>
          <a:xfrm>
            <a:off x="683568" y="1449783"/>
            <a:ext cx="126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preliminary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7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67544" y="915085"/>
            <a:ext cx="801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[CS EXP </a:t>
            </a:r>
            <a:r>
              <a:rPr lang="pl-PL" sz="2400" dirty="0" err="1" smtClean="0"/>
              <a:t>mb</a:t>
            </a:r>
            <a:r>
              <a:rPr lang="pl-PL" sz="2400" dirty="0" smtClean="0"/>
              <a:t>] CROSS </a:t>
            </a:r>
            <a:r>
              <a:rPr lang="pl-PL" sz="2400" dirty="0" smtClean="0"/>
              <a:t>SECTIONS </a:t>
            </a:r>
            <a:r>
              <a:rPr lang="pl-PL" sz="2400" dirty="0" smtClean="0"/>
              <a:t>CALCULATED as </a:t>
            </a:r>
            <a:r>
              <a:rPr lang="pl-PL" sz="2400" dirty="0" smtClean="0"/>
              <a:t>a </a:t>
            </a:r>
            <a:r>
              <a:rPr lang="pl-PL" sz="2400" dirty="0" err="1" smtClean="0"/>
              <a:t>mean</a:t>
            </a:r>
            <a:r>
              <a:rPr lang="pl-PL" sz="2400" dirty="0" smtClean="0"/>
              <a:t> from: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89564"/>
            <a:ext cx="3216388" cy="23297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07705"/>
            <a:ext cx="3190979" cy="231132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83" y="3916994"/>
            <a:ext cx="3088296" cy="223694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78" y="2906330"/>
            <a:ext cx="2757221" cy="199713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74" y="1541234"/>
            <a:ext cx="3073718" cy="2226387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pl-PL" dirty="0" smtClean="0">
                <a:solidFill>
                  <a:schemeClr val="bg1"/>
                </a:solidFill>
              </a:rPr>
              <a:t> – </a:t>
            </a:r>
            <a:r>
              <a:rPr lang="pl-PL" sz="4000" dirty="0" smtClean="0">
                <a:solidFill>
                  <a:schemeClr val="bg1"/>
                </a:solidFill>
              </a:rPr>
              <a:t>cross </a:t>
            </a:r>
            <a:r>
              <a:rPr lang="pl-PL" sz="4000" dirty="0" err="1" smtClean="0">
                <a:solidFill>
                  <a:schemeClr val="bg1"/>
                </a:solidFill>
              </a:rPr>
              <a:t>sections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Obraz 102"/>
          <p:cNvPicPr/>
          <p:nvPr/>
        </p:nvPicPr>
        <p:blipFill>
          <a:blip r:embed="rId2"/>
          <a:stretch/>
        </p:blipFill>
        <p:spPr>
          <a:xfrm>
            <a:off x="-252536" y="2636912"/>
            <a:ext cx="9073008" cy="4221088"/>
          </a:xfrm>
          <a:prstGeom prst="rect">
            <a:avLst/>
          </a:prstGeom>
          <a:ln>
            <a:noFill/>
          </a:ln>
        </p:spPr>
      </p:pic>
      <p:graphicFrame>
        <p:nvGraphicFramePr>
          <p:cNvPr id="104" name="Table 2"/>
          <p:cNvGraphicFramePr/>
          <p:nvPr>
            <p:extLst>
              <p:ext uri="{D42A27DB-BD31-4B8C-83A1-F6EECF244321}">
                <p14:modId xmlns:p14="http://schemas.microsoft.com/office/powerpoint/2010/main" val="2133233865"/>
              </p:ext>
            </p:extLst>
          </p:nvPr>
        </p:nvGraphicFramePr>
        <p:xfrm>
          <a:off x="1835696" y="764704"/>
          <a:ext cx="5663377" cy="1938720"/>
        </p:xfrm>
        <a:graphic>
          <a:graphicData uri="http://schemas.openxmlformats.org/drawingml/2006/table">
            <a:tbl>
              <a:tblPr/>
              <a:tblGrid>
                <a:gridCol w="1887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460">
                <a:tc>
                  <a:txBody>
                    <a:bodyPr/>
                    <a:lstStyle/>
                    <a:p>
                      <a:pPr algn="ctr"/>
                      <a:r>
                        <a:rPr lang="en-GB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MOM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CS EXP [</a:t>
                      </a:r>
                      <a:r>
                        <a:rPr lang="en-GB" sz="20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mb</a:t>
                      </a:r>
                      <a:r>
                        <a:rPr lang="en-GB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] 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CS  PWA</a:t>
                      </a:r>
                      <a:endParaRPr lang="en-GB" sz="1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48"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656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5.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.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00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048"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690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5.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48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5.89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048"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748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.3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6.3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048"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800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.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95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5.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68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pl-PL" dirty="0" smtClean="0">
                <a:solidFill>
                  <a:schemeClr val="bg1"/>
                </a:solidFill>
              </a:rPr>
              <a:t> – </a:t>
            </a:r>
            <a:r>
              <a:rPr lang="pl-PL" sz="4000" dirty="0" smtClean="0">
                <a:solidFill>
                  <a:schemeClr val="bg1"/>
                </a:solidFill>
              </a:rPr>
              <a:t>cross </a:t>
            </a:r>
            <a:r>
              <a:rPr lang="pl-PL" sz="4000" dirty="0" err="1" smtClean="0">
                <a:solidFill>
                  <a:schemeClr val="bg1"/>
                </a:solidFill>
              </a:rPr>
              <a:t>sections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292080" y="74005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0000FF"/>
                </a:solidFill>
              </a:rPr>
              <a:t>*</a:t>
            </a: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864590" y="472865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0000FF"/>
                </a:solidFill>
              </a:rPr>
              <a:t>*</a:t>
            </a: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059515" y="4593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0000FF"/>
                </a:solidFill>
              </a:rPr>
              <a:t>*</a:t>
            </a: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358984" y="46420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0000FF"/>
                </a:solidFill>
              </a:rPr>
              <a:t>*</a:t>
            </a: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652308" y="47197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0000FF"/>
                </a:solidFill>
              </a:rPr>
              <a:t>*</a:t>
            </a:r>
            <a:endParaRPr lang="pl-P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64096"/>
            <a:ext cx="4176464" cy="50851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34082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bg1"/>
                </a:solidFill>
                <a:sym typeface="Symbol"/>
              </a:rPr>
              <a:t>π</a:t>
            </a:r>
            <a:r>
              <a:rPr lang="pl-PL" dirty="0" smtClean="0">
                <a:solidFill>
                  <a:schemeClr val="bg1"/>
                </a:solidFill>
                <a:sym typeface="Symbol"/>
              </a:rPr>
              <a:t>N→</a:t>
            </a:r>
            <a:r>
              <a:rPr lang="el-GR" dirty="0" smtClean="0">
                <a:solidFill>
                  <a:schemeClr val="bg1"/>
                </a:solidFill>
                <a:sym typeface="Symbol"/>
              </a:rPr>
              <a:t>ππ</a:t>
            </a:r>
            <a:r>
              <a:rPr lang="pl-PL" dirty="0" smtClean="0">
                <a:solidFill>
                  <a:schemeClr val="bg1"/>
                </a:solidFill>
                <a:sym typeface="Symbol"/>
              </a:rPr>
              <a:t>N status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ole tekstowe 3"/>
          <p:cNvSpPr txBox="1">
            <a:spLocks noChangeArrowheads="1"/>
          </p:cNvSpPr>
          <p:nvPr/>
        </p:nvSpPr>
        <p:spPr bwMode="auto">
          <a:xfrm>
            <a:off x="179511" y="900003"/>
            <a:ext cx="4464497" cy="3477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most </a:t>
            </a:r>
            <a:r>
              <a:rPr lang="pl-PL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of data 1.3 &lt;s &lt;2 </a:t>
            </a:r>
            <a:r>
              <a:rPr lang="pl-PL" sz="2000" dirty="0" err="1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GeV</a:t>
            </a:r>
            <a:r>
              <a:rPr lang="pl-PL" sz="2000" dirty="0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from  </a:t>
            </a:r>
            <a:br>
              <a:rPr lang="pl-PL" sz="2000" dirty="0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</a:br>
            <a:r>
              <a:rPr lang="pl-PL" sz="2000" b="1" dirty="0" err="1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Manley</a:t>
            </a:r>
            <a:r>
              <a:rPr lang="pl-PL" sz="2000" b="1" dirty="0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pl-PL" sz="2000" b="1" i="1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et</a:t>
            </a:r>
            <a:r>
              <a:rPr lang="pl-PL" sz="2000" b="1" i="1" dirty="0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. al</a:t>
            </a:r>
            <a:r>
              <a:rPr lang="pl-PL" sz="2000" b="1" dirty="0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 </a:t>
            </a:r>
            <a:r>
              <a:rPr lang="pl-PL" sz="2000" b="1" dirty="0" smtClean="0">
                <a:solidFill>
                  <a:srgbClr val="000000"/>
                </a:solidFill>
                <a:cs typeface="Arial" pitchFamily="34" charset="0"/>
              </a:rPr>
              <a:t>PRD30 (1984</a:t>
            </a:r>
            <a:r>
              <a:rPr lang="pl-PL" sz="2000" b="1" dirty="0">
                <a:solidFill>
                  <a:srgbClr val="000000"/>
                </a:solidFill>
                <a:cs typeface="Arial" pitchFamily="34" charset="0"/>
              </a:rPr>
              <a:t>) </a:t>
            </a:r>
            <a:r>
              <a:rPr lang="pl-PL" sz="2000" b="1" dirty="0" smtClean="0">
                <a:solidFill>
                  <a:srgbClr val="000000"/>
                </a:solidFill>
                <a:cs typeface="Arial" pitchFamily="34" charset="0"/>
              </a:rPr>
              <a:t>904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rgbClr val="000000"/>
                </a:solidFill>
                <a:cs typeface="Arial" pitchFamily="34" charset="0"/>
              </a:rPr>
              <a:t>241214 </a:t>
            </a:r>
            <a:r>
              <a:rPr lang="pl-PL" sz="2000" b="1" dirty="0" err="1" smtClean="0">
                <a:solidFill>
                  <a:srgbClr val="000000"/>
                </a:solidFill>
                <a:cs typeface="Arial" pitchFamily="34" charset="0"/>
              </a:rPr>
              <a:t>bubble</a:t>
            </a:r>
            <a:r>
              <a:rPr lang="pl-PL" sz="2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  <a:cs typeface="Arial" pitchFamily="34" charset="0"/>
              </a:rPr>
              <a:t>chamber</a:t>
            </a:r>
            <a:r>
              <a:rPr lang="pl-PL" sz="2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  <a:cs typeface="Arial" pitchFamily="34" charset="0"/>
              </a:rPr>
              <a:t>events</a:t>
            </a:r>
            <a:r>
              <a:rPr lang="pl-PL" sz="20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pl-PL" sz="20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pl-PL" sz="2000" b="1" dirty="0" err="1" smtClean="0">
                <a:solidFill>
                  <a:srgbClr val="000000"/>
                </a:solidFill>
                <a:cs typeface="Arial" pitchFamily="34" charset="0"/>
              </a:rPr>
              <a:t>analyzed</a:t>
            </a:r>
            <a:r>
              <a:rPr lang="pl-PL" sz="2000" b="1" dirty="0" smtClean="0">
                <a:solidFill>
                  <a:srgbClr val="000000"/>
                </a:solidFill>
                <a:cs typeface="Arial" pitchFamily="34" charset="0"/>
              </a:rPr>
              <a:t> in </a:t>
            </a:r>
            <a:r>
              <a:rPr lang="pl-PL" sz="2000" b="1" dirty="0" err="1" smtClean="0">
                <a:solidFill>
                  <a:srgbClr val="000000"/>
                </a:solidFill>
                <a:cs typeface="Arial" pitchFamily="34" charset="0"/>
              </a:rPr>
              <a:t>isobar</a:t>
            </a:r>
            <a:r>
              <a:rPr lang="pl-PL" sz="2000" b="1" dirty="0" smtClean="0">
                <a:solidFill>
                  <a:srgbClr val="000000"/>
                </a:solidFill>
                <a:cs typeface="Arial" pitchFamily="34" charset="0"/>
              </a:rPr>
              <a:t> PWA model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sz="2000" dirty="0" err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knowledge</a:t>
            </a:r>
            <a:r>
              <a:rPr lang="pl-PL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on N* </a:t>
            </a:r>
            <a:r>
              <a:rPr lang="pl-PL" sz="2000" dirty="0" err="1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coupl</a:t>
            </a:r>
            <a:r>
              <a:rPr lang="pl-PL" sz="2000" dirty="0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. </a:t>
            </a:r>
            <a:r>
              <a:rPr lang="pl-PL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to </a:t>
            </a:r>
            <a:r>
              <a:rPr lang="el-GR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ρ</a:t>
            </a:r>
            <a:r>
              <a:rPr lang="pl-PL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N, </a:t>
            </a:r>
            <a:r>
              <a:rPr lang="el-GR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Δπ</a:t>
            </a:r>
            <a:r>
              <a:rPr lang="pl-PL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, </a:t>
            </a:r>
            <a:r>
              <a:rPr lang="el-GR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σ</a:t>
            </a:r>
            <a:r>
              <a:rPr lang="pl-PL" sz="2000" dirty="0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N</a:t>
            </a:r>
            <a:endParaRPr lang="pl-PL" sz="20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very scarce data base for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smtClean="0"/>
              <a:t>pion-nucleon </a:t>
            </a:r>
            <a:r>
              <a:rPr lang="en-US" sz="2000" dirty="0"/>
              <a:t>reactions</a:t>
            </a:r>
            <a:endParaRPr lang="pl-PL" sz="2000" dirty="0">
              <a:solidFill>
                <a:srgbClr val="000000"/>
              </a:solidFill>
              <a:cs typeface="Arial" pitchFamily="34" charset="0"/>
              <a:sym typeface="Symbol" pitchFamily="18" charset="2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sz="2000" dirty="0" err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differential</a:t>
            </a:r>
            <a:r>
              <a:rPr lang="pl-PL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pl-PL" sz="2000" dirty="0" err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distributions</a:t>
            </a:r>
            <a:r>
              <a:rPr lang="pl-PL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</a:t>
            </a:r>
            <a:br>
              <a:rPr lang="pl-PL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</a:br>
            <a:r>
              <a:rPr lang="pl-PL" sz="2000" dirty="0" err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are</a:t>
            </a:r>
            <a:r>
              <a:rPr lang="pl-PL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pl-PL" sz="2000" dirty="0" err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even</a:t>
            </a:r>
            <a:r>
              <a:rPr lang="pl-PL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pl-PL" sz="2000" dirty="0" err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more</a:t>
            </a:r>
            <a:r>
              <a:rPr lang="pl-PL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pl-PL" sz="2000" dirty="0" err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scarce</a:t>
            </a:r>
            <a:r>
              <a:rPr lang="pl-PL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(</a:t>
            </a:r>
            <a:r>
              <a:rPr lang="pl-PL" sz="2000" dirty="0" err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or</a:t>
            </a:r>
            <a:r>
              <a:rPr lang="pl-PL" sz="2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missing)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sz="2000" dirty="0" err="1" smtClean="0">
                <a:solidFill>
                  <a:srgbClr val="000000"/>
                </a:solidFill>
                <a:cs typeface="Arial" pitchFamily="34" charset="0"/>
              </a:rPr>
              <a:t>more</a:t>
            </a:r>
            <a:r>
              <a:rPr lang="pl-PL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cs typeface="Arial" pitchFamily="34" charset="0"/>
              </a:rPr>
              <a:t>recent</a:t>
            </a:r>
            <a:r>
              <a:rPr lang="pl-PL" sz="2000" dirty="0" smtClean="0">
                <a:solidFill>
                  <a:srgbClr val="000000"/>
                </a:solidFill>
                <a:cs typeface="Arial" pitchFamily="34" charset="0"/>
              </a:rPr>
              <a:t> data do not </a:t>
            </a:r>
            <a:r>
              <a:rPr lang="pl-PL" sz="2000" dirty="0" err="1" smtClean="0">
                <a:solidFill>
                  <a:srgbClr val="000000"/>
                </a:solidFill>
                <a:cs typeface="Arial" pitchFamily="34" charset="0"/>
              </a:rPr>
              <a:t>help</a:t>
            </a:r>
            <a:r>
              <a:rPr lang="pl-PL" sz="2000" dirty="0" smtClean="0">
                <a:solidFill>
                  <a:srgbClr val="000000"/>
                </a:solidFill>
                <a:cs typeface="Arial" pitchFamily="34" charset="0"/>
              </a:rPr>
              <a:t> for</a:t>
            </a:r>
            <a:br>
              <a:rPr lang="pl-PL" sz="20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l-GR" sz="2000" dirty="0" smtClean="0">
                <a:solidFill>
                  <a:srgbClr val="000000"/>
                </a:solidFill>
                <a:cs typeface="Arial" pitchFamily="34" charset="0"/>
              </a:rPr>
              <a:t>π</a:t>
            </a:r>
            <a:r>
              <a:rPr lang="pl-PL" sz="2000" baseline="30000" dirty="0" smtClean="0">
                <a:solidFill>
                  <a:srgbClr val="000000"/>
                </a:solidFill>
                <a:cs typeface="Arial" pitchFamily="34" charset="0"/>
              </a:rPr>
              <a:t>+</a:t>
            </a:r>
            <a:r>
              <a:rPr lang="el-GR" sz="2000" dirty="0" smtClean="0">
                <a:solidFill>
                  <a:srgbClr val="000000"/>
                </a:solidFill>
                <a:cs typeface="Arial" pitchFamily="34" charset="0"/>
              </a:rPr>
              <a:t>π</a:t>
            </a:r>
            <a:r>
              <a:rPr lang="pl-PL" sz="2000" baseline="30000" dirty="0" smtClean="0">
                <a:solidFill>
                  <a:srgbClr val="000000"/>
                </a:solidFill>
                <a:cs typeface="Arial" pitchFamily="34" charset="0"/>
              </a:rPr>
              <a:t>-</a:t>
            </a:r>
            <a:r>
              <a:rPr lang="pl-PL" sz="2000" dirty="0" smtClean="0">
                <a:solidFill>
                  <a:srgbClr val="000000"/>
                </a:solidFill>
                <a:cs typeface="Arial" pitchFamily="34" charset="0"/>
              </a:rPr>
              <a:t> in </a:t>
            </a:r>
            <a:r>
              <a:rPr lang="pl-PL" sz="2000" b="1" dirty="0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1.3 </a:t>
            </a:r>
            <a:r>
              <a:rPr lang="pl-PL" sz="2000" b="1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&lt;s </a:t>
            </a:r>
            <a:r>
              <a:rPr lang="pl-PL" sz="2000" b="1" dirty="0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&lt; 2 </a:t>
            </a:r>
            <a:r>
              <a:rPr lang="pl-PL" sz="2000" b="1" dirty="0" err="1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GeV</a:t>
            </a:r>
            <a:r>
              <a:rPr lang="pl-PL" sz="2000" b="1" dirty="0" smtClean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region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495198"/>
            <a:ext cx="4176464" cy="230357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6062662"/>
            <a:ext cx="1368152" cy="2974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6388518"/>
            <a:ext cx="3690541" cy="2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3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Obraz 110"/>
          <p:cNvPicPr/>
          <p:nvPr/>
        </p:nvPicPr>
        <p:blipFill>
          <a:blip r:embed="rId2"/>
          <a:stretch/>
        </p:blipFill>
        <p:spPr>
          <a:xfrm>
            <a:off x="-252536" y="2712319"/>
            <a:ext cx="9396536" cy="4167663"/>
          </a:xfrm>
          <a:prstGeom prst="rect">
            <a:avLst/>
          </a:prstGeom>
          <a:ln>
            <a:noFill/>
          </a:ln>
        </p:spPr>
      </p:pic>
      <p:graphicFrame>
        <p:nvGraphicFramePr>
          <p:cNvPr id="112" name="Table 2"/>
          <p:cNvGraphicFramePr/>
          <p:nvPr>
            <p:extLst>
              <p:ext uri="{D42A27DB-BD31-4B8C-83A1-F6EECF244321}">
                <p14:modId xmlns:p14="http://schemas.microsoft.com/office/powerpoint/2010/main" val="2285688399"/>
              </p:ext>
            </p:extLst>
          </p:nvPr>
        </p:nvGraphicFramePr>
        <p:xfrm>
          <a:off x="971600" y="764704"/>
          <a:ext cx="6742629" cy="1947615"/>
        </p:xfrm>
        <a:graphic>
          <a:graphicData uri="http://schemas.openxmlformats.org/drawingml/2006/table">
            <a:tbl>
              <a:tblPr/>
              <a:tblGrid>
                <a:gridCol w="2246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9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639">
                <a:tc>
                  <a:txBody>
                    <a:bodyPr/>
                    <a:lstStyle/>
                    <a:p>
                      <a:pPr algn="ctr"/>
                      <a:r>
                        <a:rPr lang="en-GB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MOM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CS EXP [mb] </a:t>
                      </a:r>
                      <a:endParaRPr lang="en-GB" sz="1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CS  PWA</a:t>
                      </a:r>
                      <a:endParaRPr lang="en-GB" sz="1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92"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656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64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46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92"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690</a:t>
                      </a:r>
                      <a:endParaRPr lang="en-GB" sz="1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2.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29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2.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22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92"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748</a:t>
                      </a:r>
                      <a:endParaRPr lang="en-GB" sz="1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3.4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3.3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892"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800</a:t>
                      </a:r>
                      <a:endParaRPr lang="en-GB" sz="1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03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</a:t>
                      </a:r>
                      <a:r>
                        <a:rPr lang="pl-PL" sz="20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34</a:t>
                      </a:r>
                      <a:endParaRPr lang="en-GB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>
                <a:solidFill>
                  <a:srgbClr val="FFFF00"/>
                </a:solidFill>
              </a:rPr>
              <a:t>p</a:t>
            </a:r>
            <a:r>
              <a:rPr lang="en-US" b="1" dirty="0">
                <a:solidFill>
                  <a:srgbClr val="FFFF00"/>
                </a:solidFill>
              </a:rPr>
              <a:t>π</a:t>
            </a:r>
            <a:r>
              <a:rPr lang="pl-PL" b="1" baseline="30000" dirty="0">
                <a:solidFill>
                  <a:srgbClr val="FFFF00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– </a:t>
            </a:r>
            <a:r>
              <a:rPr lang="pl-PL" sz="4000" dirty="0" smtClean="0">
                <a:solidFill>
                  <a:schemeClr val="bg1"/>
                </a:solidFill>
              </a:rPr>
              <a:t>cross </a:t>
            </a:r>
            <a:r>
              <a:rPr lang="pl-PL" sz="4000" dirty="0" err="1" smtClean="0">
                <a:solidFill>
                  <a:schemeClr val="bg1"/>
                </a:solidFill>
              </a:rPr>
              <a:t>sections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01396" y="508518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0000FF"/>
                </a:solidFill>
              </a:rPr>
              <a:t>*</a:t>
            </a: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439291" y="456641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0000FF"/>
                </a:solidFill>
              </a:rPr>
              <a:t>*</a:t>
            </a: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756404" y="469966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0000FF"/>
                </a:solidFill>
              </a:rPr>
              <a:t>*</a:t>
            </a: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76056" y="76470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0000FF"/>
                </a:solidFill>
              </a:rPr>
              <a:t>*</a:t>
            </a:r>
            <a:endParaRPr lang="pl-P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4082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  <a:sym typeface="Symbol"/>
              </a:rPr>
              <a:t>SUMMARY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altLang="pl-PL" sz="2800" dirty="0" smtClean="0"/>
              <a:t>HADES &amp; </a:t>
            </a:r>
            <a:r>
              <a:rPr lang="pl-PL" altLang="pl-PL" sz="2800" b="1" dirty="0" smtClean="0"/>
              <a:t>pion </a:t>
            </a:r>
            <a:r>
              <a:rPr lang="pl-PL" altLang="pl-PL" sz="2800" b="1" dirty="0" err="1"/>
              <a:t>beam</a:t>
            </a:r>
            <a:r>
              <a:rPr lang="pl-PL" altLang="pl-PL" sz="2800" dirty="0"/>
              <a:t> </a:t>
            </a:r>
            <a:r>
              <a:rPr lang="pl-PL" altLang="pl-PL" sz="2800" dirty="0" err="1"/>
              <a:t>is</a:t>
            </a:r>
            <a:r>
              <a:rPr lang="pl-PL" altLang="pl-PL" sz="2800" dirty="0"/>
              <a:t> </a:t>
            </a:r>
            <a:r>
              <a:rPr lang="pl-PL" altLang="pl-PL" sz="2800" dirty="0" err="1"/>
              <a:t>an</a:t>
            </a:r>
            <a:r>
              <a:rPr lang="pl-PL" altLang="pl-PL" sz="2800" dirty="0"/>
              <a:t> </a:t>
            </a:r>
            <a:r>
              <a:rPr lang="pl-PL" altLang="pl-PL" sz="2800" dirty="0" err="1"/>
              <a:t>unique</a:t>
            </a:r>
            <a:r>
              <a:rPr lang="pl-PL" altLang="pl-PL" sz="2800" dirty="0"/>
              <a:t> </a:t>
            </a:r>
            <a:r>
              <a:rPr lang="pl-PL" altLang="pl-PL" sz="2800" dirty="0" err="1"/>
              <a:t>tool</a:t>
            </a:r>
            <a:r>
              <a:rPr lang="pl-PL" altLang="pl-PL" sz="2800" dirty="0"/>
              <a:t> </a:t>
            </a:r>
            <a:r>
              <a:rPr lang="pl-PL" altLang="pl-PL" sz="2800" dirty="0" smtClean="0"/>
              <a:t/>
            </a:r>
            <a:br>
              <a:rPr lang="pl-PL" altLang="pl-PL" sz="2800" dirty="0" smtClean="0"/>
            </a:br>
            <a:r>
              <a:rPr lang="pl-PL" altLang="pl-PL" sz="2800" dirty="0" smtClean="0"/>
              <a:t>to </a:t>
            </a:r>
            <a:r>
              <a:rPr lang="pl-PL" altLang="pl-PL" sz="2800" dirty="0" err="1"/>
              <a:t>understand</a:t>
            </a:r>
            <a:r>
              <a:rPr lang="pl-PL" altLang="pl-PL" sz="2800" dirty="0"/>
              <a:t> </a:t>
            </a:r>
            <a:r>
              <a:rPr lang="pl-PL" altLang="pl-PL" sz="2800" dirty="0" smtClean="0"/>
              <a:t>in </a:t>
            </a:r>
            <a:r>
              <a:rPr lang="pl-PL" altLang="pl-PL" sz="2800" dirty="0" err="1"/>
              <a:t>details</a:t>
            </a:r>
            <a:r>
              <a:rPr lang="pl-PL" altLang="pl-PL" sz="2800" dirty="0"/>
              <a:t> </a:t>
            </a:r>
            <a:r>
              <a:rPr lang="pl-PL" altLang="pl-PL" sz="2800" dirty="0" err="1" smtClean="0"/>
              <a:t>baryon</a:t>
            </a:r>
            <a:r>
              <a:rPr lang="pl-PL" altLang="pl-PL" sz="2800" dirty="0" smtClean="0"/>
              <a:t> - </a:t>
            </a:r>
            <a:r>
              <a:rPr lang="pl-PL" altLang="pl-PL" sz="2800" dirty="0" smtClean="0">
                <a:sym typeface="Symbol" panose="05050102010706020507" pitchFamily="18" charset="2"/>
              </a:rPr>
              <a:t> </a:t>
            </a:r>
            <a:r>
              <a:rPr lang="pl-PL" altLang="pl-PL" sz="2800" dirty="0" err="1">
                <a:sym typeface="Symbol" panose="05050102010706020507" pitchFamily="18" charset="2"/>
              </a:rPr>
              <a:t>couplings</a:t>
            </a:r>
            <a:endParaRPr lang="pl-PL" sz="2800" dirty="0" smtClean="0"/>
          </a:p>
          <a:p>
            <a:r>
              <a:rPr lang="pl-PL" altLang="pl-PL" sz="2800" dirty="0" err="1" smtClean="0"/>
              <a:t>Significant</a:t>
            </a:r>
            <a:r>
              <a:rPr lang="pl-PL" altLang="pl-PL" sz="2800" dirty="0" smtClean="0"/>
              <a:t> </a:t>
            </a:r>
            <a:r>
              <a:rPr lang="pl-PL" altLang="pl-PL" sz="2800" dirty="0"/>
              <a:t>off-</a:t>
            </a:r>
            <a:r>
              <a:rPr lang="pl-PL" altLang="pl-PL" sz="2800" dirty="0" err="1"/>
              <a:t>shell</a:t>
            </a:r>
            <a:r>
              <a:rPr lang="pl-PL" altLang="pl-PL" sz="2800" dirty="0"/>
              <a:t> </a:t>
            </a:r>
            <a:r>
              <a:rPr lang="pl-PL" altLang="pl-PL" sz="2800" dirty="0">
                <a:sym typeface="Symbol" panose="05050102010706020507" pitchFamily="18" charset="2"/>
              </a:rPr>
              <a:t> </a:t>
            </a:r>
            <a:r>
              <a:rPr lang="pl-PL" altLang="pl-PL" sz="2800" dirty="0" err="1">
                <a:sym typeface="Symbol" panose="05050102010706020507" pitchFamily="18" charset="2"/>
              </a:rPr>
              <a:t>contribution</a:t>
            </a:r>
            <a:r>
              <a:rPr lang="pl-PL" altLang="pl-PL" sz="2800" dirty="0">
                <a:sym typeface="Symbol" panose="05050102010706020507" pitchFamily="18" charset="2"/>
              </a:rPr>
              <a:t> </a:t>
            </a:r>
            <a:r>
              <a:rPr lang="pl-PL" altLang="pl-PL" sz="2800" dirty="0" err="1">
                <a:sym typeface="Symbol" panose="05050102010706020507" pitchFamily="18" charset="2"/>
              </a:rPr>
              <a:t>originating</a:t>
            </a:r>
            <a:r>
              <a:rPr lang="pl-PL" altLang="pl-PL" sz="2800" dirty="0">
                <a:sym typeface="Symbol" panose="05050102010706020507" pitchFamily="18" charset="2"/>
              </a:rPr>
              <a:t> </a:t>
            </a:r>
            <a:r>
              <a:rPr lang="pl-PL" altLang="pl-PL" sz="2800" dirty="0" smtClean="0">
                <a:sym typeface="Symbol" panose="05050102010706020507" pitchFamily="18" charset="2"/>
              </a:rPr>
              <a:t>from</a:t>
            </a:r>
            <a:br>
              <a:rPr lang="pl-PL" altLang="pl-PL" sz="2800" dirty="0" smtClean="0">
                <a:sym typeface="Symbol" panose="05050102010706020507" pitchFamily="18" charset="2"/>
              </a:rPr>
            </a:br>
            <a:r>
              <a:rPr lang="pl-PL" altLang="pl-PL" sz="2800" dirty="0">
                <a:sym typeface="Symbol" panose="05050102010706020507" pitchFamily="18" charset="2"/>
              </a:rPr>
              <a:t>N(1520)</a:t>
            </a:r>
            <a:r>
              <a:rPr lang="pl-PL" altLang="pl-PL" sz="2800" dirty="0" smtClean="0">
                <a:sym typeface="Symbol" panose="05050102010706020507" pitchFamily="18" charset="2"/>
              </a:rPr>
              <a:t>D</a:t>
            </a:r>
            <a:r>
              <a:rPr lang="pl-PL" altLang="pl-PL" sz="2800" baseline="-25000" dirty="0" smtClean="0">
                <a:sym typeface="Symbol" panose="05050102010706020507" pitchFamily="18" charset="2"/>
              </a:rPr>
              <a:t>13</a:t>
            </a:r>
            <a:r>
              <a:rPr lang="pl-PL" altLang="pl-PL" sz="2800" dirty="0" smtClean="0">
                <a:sym typeface="Symbol" panose="05050102010706020507" pitchFamily="18" charset="2"/>
              </a:rPr>
              <a:t> </a:t>
            </a:r>
            <a:r>
              <a:rPr lang="pl-PL" altLang="pl-PL" sz="2800" dirty="0" err="1">
                <a:sym typeface="Symbol" panose="05050102010706020507" pitchFamily="18" charset="2"/>
              </a:rPr>
              <a:t>shown</a:t>
            </a:r>
            <a:r>
              <a:rPr lang="pl-PL" altLang="pl-PL" sz="2800" dirty="0">
                <a:sym typeface="Symbol" panose="05050102010706020507" pitchFamily="18" charset="2"/>
              </a:rPr>
              <a:t> by </a:t>
            </a:r>
            <a:r>
              <a:rPr lang="pl-PL" altLang="pl-PL" sz="2800" dirty="0" err="1">
                <a:sym typeface="Symbol" panose="05050102010706020507" pitchFamily="18" charset="2"/>
              </a:rPr>
              <a:t>combined</a:t>
            </a:r>
            <a:r>
              <a:rPr lang="pl-PL" altLang="pl-PL" sz="2800" dirty="0">
                <a:sym typeface="Symbol" panose="05050102010706020507" pitchFamily="18" charset="2"/>
              </a:rPr>
              <a:t> PWA and </a:t>
            </a:r>
            <a:r>
              <a:rPr lang="pl-PL" altLang="pl-PL" sz="2800" dirty="0" err="1">
                <a:sym typeface="Symbol" panose="05050102010706020507" pitchFamily="18" charset="2"/>
              </a:rPr>
              <a:t>e</a:t>
            </a:r>
            <a:r>
              <a:rPr lang="pl-PL" altLang="pl-PL" sz="2800" baseline="30000" dirty="0" err="1">
                <a:sym typeface="Symbol" panose="05050102010706020507" pitchFamily="18" charset="2"/>
              </a:rPr>
              <a:t>+</a:t>
            </a:r>
            <a:r>
              <a:rPr lang="pl-PL" altLang="pl-PL" sz="2800" dirty="0" err="1">
                <a:sym typeface="Symbol" panose="05050102010706020507" pitchFamily="18" charset="2"/>
              </a:rPr>
              <a:t>e</a:t>
            </a:r>
            <a:r>
              <a:rPr lang="pl-PL" altLang="pl-PL" sz="2800" baseline="30000" dirty="0">
                <a:sym typeface="Symbol" panose="05050102010706020507" pitchFamily="18" charset="2"/>
              </a:rPr>
              <a:t>-</a:t>
            </a:r>
            <a:r>
              <a:rPr lang="pl-PL" altLang="pl-PL" sz="2800" dirty="0">
                <a:sym typeface="Symbol" panose="05050102010706020507" pitchFamily="18" charset="2"/>
              </a:rPr>
              <a:t> </a:t>
            </a:r>
            <a:r>
              <a:rPr lang="pl-PL" altLang="pl-PL" sz="2800" dirty="0" smtClean="0">
                <a:sym typeface="Symbol" panose="05050102010706020507" pitchFamily="18" charset="2"/>
              </a:rPr>
              <a:t>data</a:t>
            </a:r>
          </a:p>
          <a:p>
            <a:r>
              <a:rPr lang="pl-PL" altLang="pl-PL" sz="2800" dirty="0" err="1" smtClean="0">
                <a:sym typeface="Symbol" panose="05050102010706020507" pitchFamily="18" charset="2"/>
              </a:rPr>
              <a:t>Furhter</a:t>
            </a:r>
            <a:r>
              <a:rPr lang="pl-PL" altLang="pl-PL" sz="2800" dirty="0" smtClean="0">
                <a:sym typeface="Symbol" panose="05050102010706020507" pitchFamily="18" charset="2"/>
              </a:rPr>
              <a:t> </a:t>
            </a:r>
            <a:r>
              <a:rPr lang="pl-PL" altLang="pl-PL" sz="2800" dirty="0" err="1" smtClean="0">
                <a:sym typeface="Symbol" panose="05050102010706020507" pitchFamily="18" charset="2"/>
              </a:rPr>
              <a:t>investigation</a:t>
            </a:r>
            <a:r>
              <a:rPr lang="pl-PL" altLang="pl-PL" sz="2800" dirty="0" smtClean="0">
                <a:sym typeface="Symbol" panose="05050102010706020507" pitchFamily="18" charset="2"/>
              </a:rPr>
              <a:t> on </a:t>
            </a:r>
            <a:r>
              <a:rPr lang="pl-PL" altLang="pl-PL" sz="2800" dirty="0" err="1" smtClean="0">
                <a:sym typeface="Symbol" panose="05050102010706020507" pitchFamily="18" charset="2"/>
              </a:rPr>
              <a:t>specific</a:t>
            </a:r>
            <a:r>
              <a:rPr lang="pl-PL" altLang="pl-PL" sz="2800" dirty="0" smtClean="0">
                <a:sym typeface="Symbol" panose="05050102010706020507" pitchFamily="18" charset="2"/>
              </a:rPr>
              <a:t> </a:t>
            </a:r>
            <a:r>
              <a:rPr lang="pl-PL" altLang="pl-PL" sz="2800" dirty="0" err="1" smtClean="0">
                <a:sym typeface="Symbol" panose="05050102010706020507" pitchFamily="18" charset="2"/>
              </a:rPr>
              <a:t>observables</a:t>
            </a:r>
            <a:r>
              <a:rPr lang="pl-PL" altLang="pl-PL" sz="2800" dirty="0" smtClean="0">
                <a:sym typeface="Symbol" panose="05050102010706020507" pitchFamily="18" charset="2"/>
              </a:rPr>
              <a:t> (</a:t>
            </a:r>
            <a:r>
              <a:rPr lang="pl-PL" altLang="pl-PL" sz="2800" dirty="0" err="1" smtClean="0">
                <a:sym typeface="Symbol" panose="05050102010706020507" pitchFamily="18" charset="2"/>
              </a:rPr>
              <a:t>helicity</a:t>
            </a:r>
            <a:r>
              <a:rPr lang="pl-PL" altLang="pl-PL" sz="2800" dirty="0" smtClean="0">
                <a:sym typeface="Symbol" panose="05050102010706020507" pitchFamily="18" charset="2"/>
              </a:rPr>
              <a:t>, GJ -&gt; </a:t>
            </a:r>
            <a:r>
              <a:rPr lang="pl-PL" altLang="pl-PL" sz="2800" dirty="0" err="1" smtClean="0">
                <a:sym typeface="Symbol" panose="05050102010706020507" pitchFamily="18" charset="2"/>
              </a:rPr>
              <a:t>Dalitz</a:t>
            </a:r>
            <a:r>
              <a:rPr lang="pl-PL" altLang="pl-PL" sz="2800" dirty="0" smtClean="0">
                <a:sym typeface="Symbol" panose="05050102010706020507" pitchFamily="18" charset="2"/>
              </a:rPr>
              <a:t> </a:t>
            </a:r>
            <a:r>
              <a:rPr lang="pl-PL" altLang="pl-PL" sz="2800" dirty="0" err="1" smtClean="0">
                <a:sym typeface="Symbol" panose="05050102010706020507" pitchFamily="18" charset="2"/>
              </a:rPr>
              <a:t>plots</a:t>
            </a:r>
            <a:r>
              <a:rPr lang="pl-PL" altLang="pl-PL" sz="2800" dirty="0" smtClean="0">
                <a:sym typeface="Symbol" panose="05050102010706020507" pitchFamily="18" charset="2"/>
              </a:rPr>
              <a:t>) </a:t>
            </a:r>
            <a:r>
              <a:rPr lang="pl-PL" altLang="pl-PL" sz="2800" dirty="0" err="1" smtClean="0">
                <a:sym typeface="Symbol" panose="05050102010706020507" pitchFamily="18" charset="2"/>
              </a:rPr>
              <a:t>necessary</a:t>
            </a:r>
            <a:r>
              <a:rPr lang="pl-PL" altLang="pl-PL" sz="2800" dirty="0" smtClean="0">
                <a:sym typeface="Symbol" panose="05050102010706020507" pitchFamily="18" charset="2"/>
              </a:rPr>
              <a:t> in order to </a:t>
            </a:r>
            <a:r>
              <a:rPr lang="pl-PL" altLang="pl-PL" sz="2800" dirty="0" err="1" smtClean="0">
                <a:sym typeface="Symbol" panose="05050102010706020507" pitchFamily="18" charset="2"/>
              </a:rPr>
              <a:t>prove</a:t>
            </a:r>
            <a:r>
              <a:rPr lang="pl-PL" altLang="pl-PL" sz="2800" dirty="0" smtClean="0">
                <a:sym typeface="Symbol" panose="05050102010706020507" pitchFamily="18" charset="2"/>
              </a:rPr>
              <a:t> the </a:t>
            </a:r>
            <a:r>
              <a:rPr lang="pl-PL" altLang="pl-PL" sz="2800" dirty="0" err="1" smtClean="0">
                <a:sym typeface="Symbol" panose="05050102010706020507" pitchFamily="18" charset="2"/>
              </a:rPr>
              <a:t>conitrbuting</a:t>
            </a:r>
            <a:r>
              <a:rPr lang="pl-PL" altLang="pl-PL" sz="2800" dirty="0" smtClean="0">
                <a:sym typeface="Symbol" panose="05050102010706020507" pitchFamily="18" charset="2"/>
              </a:rPr>
              <a:t> </a:t>
            </a:r>
            <a:r>
              <a:rPr lang="pl-PL" altLang="pl-PL" sz="2800" dirty="0" err="1" smtClean="0">
                <a:sym typeface="Symbol" panose="05050102010706020507" pitchFamily="18" charset="2"/>
              </a:rPr>
              <a:t>channels</a:t>
            </a:r>
            <a:endParaRPr lang="pl-PL" altLang="pl-PL" sz="2800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pl-PL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2800" dirty="0" err="1" smtClean="0">
                <a:solidFill>
                  <a:schemeClr val="tx2"/>
                </a:solidFill>
              </a:rPr>
              <a:t>Future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activity</a:t>
            </a:r>
            <a:r>
              <a:rPr lang="pl-PL" sz="2800" dirty="0" smtClean="0">
                <a:solidFill>
                  <a:schemeClr val="tx2"/>
                </a:solidFill>
              </a:rPr>
              <a:t> (</a:t>
            </a:r>
            <a:r>
              <a:rPr lang="pl-PL" sz="2800" dirty="0" err="1" smtClean="0">
                <a:solidFill>
                  <a:schemeClr val="tx2"/>
                </a:solidFill>
              </a:rPr>
              <a:t>now</a:t>
            </a:r>
            <a:r>
              <a:rPr lang="pl-PL" sz="2800" dirty="0" smtClean="0">
                <a:solidFill>
                  <a:schemeClr val="tx2"/>
                </a:solidFill>
              </a:rPr>
              <a:t> and 2018+):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 sz="2000" b="1" dirty="0" smtClean="0"/>
              <a:t>B</a:t>
            </a:r>
            <a:r>
              <a:rPr lang="en-US" altLang="pl-PL" sz="2000" b="1" dirty="0" err="1" smtClean="0"/>
              <a:t>eam</a:t>
            </a:r>
            <a:r>
              <a:rPr lang="en-US" altLang="pl-PL" sz="2000" b="1" dirty="0" smtClean="0"/>
              <a:t> </a:t>
            </a:r>
            <a:r>
              <a:rPr lang="en-US" altLang="pl-PL" sz="2000" b="1" dirty="0"/>
              <a:t>energy </a:t>
            </a:r>
            <a:r>
              <a:rPr lang="en-US" altLang="pl-PL" sz="2000" b="1" dirty="0" smtClean="0"/>
              <a:t>scan</a:t>
            </a:r>
            <a:r>
              <a:rPr lang="en-US" altLang="pl-PL" sz="2000" dirty="0" smtClean="0"/>
              <a:t>: continuation </a:t>
            </a:r>
            <a:r>
              <a:rPr lang="en-US" altLang="pl-PL" sz="2000" dirty="0"/>
              <a:t>and extension to third resonance region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pl-PL" sz="2000" dirty="0" smtClean="0"/>
              <a:t>HADES upgrade</a:t>
            </a:r>
            <a:r>
              <a:rPr lang="pl-PL" altLang="pl-PL" sz="2000" dirty="0" smtClean="0"/>
              <a:t>:</a:t>
            </a:r>
            <a:r>
              <a:rPr lang="en-US" altLang="pl-PL" sz="2000" dirty="0" smtClean="0"/>
              <a:t> </a:t>
            </a:r>
            <a:r>
              <a:rPr lang="en-US" altLang="pl-PL" sz="2000" b="1" dirty="0" smtClean="0"/>
              <a:t>el</a:t>
            </a:r>
            <a:r>
              <a:rPr lang="pl-PL" altLang="pl-PL" sz="2000" b="1" dirty="0" err="1" smtClean="0"/>
              <a:t>ectromagnetic</a:t>
            </a:r>
            <a:r>
              <a:rPr lang="en-US" altLang="pl-PL" sz="2000" b="1" dirty="0" smtClean="0"/>
              <a:t> </a:t>
            </a:r>
            <a:r>
              <a:rPr lang="en-US" altLang="pl-PL" sz="2000" b="1" dirty="0"/>
              <a:t>calorimeter</a:t>
            </a:r>
            <a:r>
              <a:rPr lang="en-US" altLang="pl-PL" sz="2000" dirty="0"/>
              <a:t> </a:t>
            </a:r>
            <a:r>
              <a:rPr lang="pl-PL" altLang="pl-PL" sz="2000" dirty="0" smtClean="0"/>
              <a:t>-</a:t>
            </a:r>
            <a:r>
              <a:rPr lang="en-US" altLang="pl-PL" sz="2000" dirty="0" smtClean="0"/>
              <a:t> </a:t>
            </a:r>
            <a:r>
              <a:rPr lang="en-US" altLang="pl-PL" sz="2000" dirty="0"/>
              <a:t>neutral final states: </a:t>
            </a:r>
            <a:r>
              <a:rPr lang="en-US" altLang="pl-PL" sz="2000" dirty="0" smtClean="0">
                <a:sym typeface="Symbol" panose="05050102010706020507" pitchFamily="18" charset="2"/>
              </a:rPr>
              <a:t></a:t>
            </a:r>
            <a:r>
              <a:rPr lang="pl-PL" altLang="pl-PL" sz="2000" dirty="0" smtClean="0">
                <a:sym typeface="Symbol" panose="05050102010706020507" pitchFamily="18" charset="2"/>
              </a:rPr>
              <a:t> </a:t>
            </a:r>
            <a:r>
              <a:rPr lang="en-US" altLang="pl-PL" sz="2000" dirty="0" smtClean="0">
                <a:sym typeface="Symbol" panose="05050102010706020507" pitchFamily="18" charset="2"/>
              </a:rPr>
              <a:t>/</a:t>
            </a:r>
            <a:r>
              <a:rPr lang="pl-PL" altLang="pl-PL" sz="2000" dirty="0" smtClean="0">
                <a:sym typeface="Symbol" panose="05050102010706020507" pitchFamily="18" charset="2"/>
              </a:rPr>
              <a:t> </a:t>
            </a:r>
            <a:r>
              <a:rPr lang="en-US" altLang="pl-PL" sz="2000" dirty="0" smtClean="0">
                <a:sym typeface="Symbol" panose="05050102010706020507" pitchFamily="18" charset="2"/>
              </a:rPr>
              <a:t></a:t>
            </a:r>
            <a:r>
              <a:rPr lang="pl-PL" altLang="pl-PL" sz="2000" dirty="0" smtClean="0">
                <a:sym typeface="Symbol" panose="05050102010706020507" pitchFamily="18" charset="2"/>
              </a:rPr>
              <a:t> </a:t>
            </a:r>
            <a:r>
              <a:rPr lang="en-US" altLang="pl-PL" sz="2000" dirty="0" smtClean="0">
                <a:sym typeface="Symbol" panose="05050102010706020507" pitchFamily="18" charset="2"/>
              </a:rPr>
              <a:t>/ </a:t>
            </a:r>
            <a:endParaRPr lang="en-US" altLang="pl-PL" sz="20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pl-PL" sz="2000" dirty="0" smtClean="0"/>
              <a:t>Di</a:t>
            </a:r>
            <a:r>
              <a:rPr lang="pl-PL" altLang="pl-PL" sz="2000" dirty="0" smtClean="0"/>
              <a:t>-</a:t>
            </a:r>
            <a:r>
              <a:rPr lang="en-US" altLang="pl-PL" sz="2000" dirty="0" smtClean="0"/>
              <a:t>electron </a:t>
            </a:r>
            <a:r>
              <a:rPr lang="en-US" altLang="pl-PL" sz="2000" dirty="0"/>
              <a:t>measurements : </a:t>
            </a:r>
            <a:r>
              <a:rPr lang="en-US" altLang="pl-PL" sz="2000" dirty="0">
                <a:sym typeface="Symbol" panose="05050102010706020507" pitchFamily="18" charset="2"/>
              </a:rPr>
              <a:t>R couplings </a:t>
            </a:r>
            <a:r>
              <a:rPr lang="en-US" altLang="pl-PL" sz="2000" dirty="0" smtClean="0">
                <a:sym typeface="Symbol" panose="05050102010706020507" pitchFamily="18" charset="2"/>
              </a:rPr>
              <a:t>S</a:t>
            </a:r>
            <a:r>
              <a:rPr lang="pl-PL" altLang="pl-PL" sz="2000" baseline="-25000" dirty="0" smtClean="0">
                <a:sym typeface="Symbol" panose="05050102010706020507" pitchFamily="18" charset="2"/>
              </a:rPr>
              <a:t>13</a:t>
            </a:r>
            <a:r>
              <a:rPr lang="en-US" altLang="pl-PL" sz="2000" dirty="0" smtClean="0">
                <a:sym typeface="Symbol" panose="05050102010706020507" pitchFamily="18" charset="2"/>
              </a:rPr>
              <a:t>(1620</a:t>
            </a:r>
            <a:r>
              <a:rPr lang="en-US" altLang="pl-PL" sz="2000" dirty="0">
                <a:sym typeface="Symbol" panose="05050102010706020507" pitchFamily="18" charset="2"/>
              </a:rPr>
              <a:t>), D</a:t>
            </a:r>
            <a:r>
              <a:rPr lang="en-US" altLang="pl-PL" sz="2000" baseline="-25000" dirty="0">
                <a:sym typeface="Symbol" panose="05050102010706020507" pitchFamily="18" charset="2"/>
              </a:rPr>
              <a:t>33</a:t>
            </a:r>
            <a:r>
              <a:rPr lang="en-US" altLang="pl-PL" sz="2000" dirty="0">
                <a:sym typeface="Symbol" panose="05050102010706020507" pitchFamily="18" charset="2"/>
              </a:rPr>
              <a:t>(1700), P</a:t>
            </a:r>
            <a:r>
              <a:rPr lang="en-US" altLang="pl-PL" sz="2000" baseline="-25000" dirty="0">
                <a:sym typeface="Symbol" panose="05050102010706020507" pitchFamily="18" charset="2"/>
              </a:rPr>
              <a:t>13</a:t>
            </a:r>
            <a:r>
              <a:rPr lang="en-US" altLang="pl-PL" sz="2000" dirty="0">
                <a:sym typeface="Symbol" panose="05050102010706020507" pitchFamily="18" charset="2"/>
              </a:rPr>
              <a:t>(1720</a:t>
            </a:r>
            <a:r>
              <a:rPr lang="en-US" altLang="pl-PL" sz="2000" dirty="0" smtClean="0">
                <a:sym typeface="Symbol" panose="05050102010706020507" pitchFamily="18" charset="2"/>
              </a:rPr>
              <a:t>)</a:t>
            </a:r>
            <a:endParaRPr lang="en-US" altLang="pl-PL" sz="2000" dirty="0"/>
          </a:p>
        </p:txBody>
      </p:sp>
    </p:spTree>
    <p:extLst>
      <p:ext uri="{BB962C8B-B14F-4D97-AF65-F5344CB8AC3E}">
        <p14:creationId xmlns:p14="http://schemas.microsoft.com/office/powerpoint/2010/main" val="41477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852936"/>
            <a:ext cx="8928992" cy="634082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  <a:sym typeface="Symbol"/>
              </a:rPr>
              <a:t>BACKUP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361456" y="6492875"/>
            <a:ext cx="4191744" cy="365125"/>
          </a:xfrm>
        </p:spPr>
        <p:txBody>
          <a:bodyPr/>
          <a:lstStyle/>
          <a:p>
            <a:r>
              <a:rPr lang="en-US" dirty="0" smtClean="0"/>
              <a:t>Witold Przygoda (</a:t>
            </a:r>
            <a:r>
              <a:rPr lang="pl-PL" dirty="0" smtClean="0"/>
              <a:t>Orsay 2018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656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77469" y="3386253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2096457" y="691030"/>
                <a:ext cx="5139839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angular </a:t>
                </a:r>
                <a:r>
                  <a:rPr lang="pl-PL" sz="2400" b="1" dirty="0" err="1" smtClean="0"/>
                  <a:t>distr</a:t>
                </a:r>
                <a:r>
                  <a:rPr lang="pl-PL" sz="2400" b="1" dirty="0" smtClean="0"/>
                  <a:t>. </a:t>
                </a:r>
                <a:r>
                  <a:rPr lang="pl-PL" sz="2400" b="1" dirty="0"/>
                  <a:t>i</a:t>
                </a:r>
                <a:r>
                  <a:rPr lang="pl-PL" sz="2400" b="1" dirty="0" smtClean="0"/>
                  <a:t>n CM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l-PL" sz="2400" b="1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r>
                      <a:rPr lang="pl-PL" sz="2400" b="1" i="0" dirty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457" y="691030"/>
                <a:ext cx="5139839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186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229656" y="764704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6" y="1280837"/>
            <a:ext cx="2974192" cy="218618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62" y="1297219"/>
            <a:ext cx="3048532" cy="22291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08" y="1317267"/>
            <a:ext cx="2973900" cy="218823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6" y="3755585"/>
            <a:ext cx="2974192" cy="224313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30" y="3755585"/>
            <a:ext cx="3033963" cy="224313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08" y="3747594"/>
            <a:ext cx="2935851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" y="1155324"/>
            <a:ext cx="2999920" cy="244154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656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92650" y="3429000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2298721" y="676529"/>
                <a:ext cx="4937575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i</a:t>
                </a:r>
                <a:r>
                  <a:rPr lang="pl-PL" sz="2400" b="1" dirty="0" err="1" smtClean="0"/>
                  <a:t>nvariant</a:t>
                </a:r>
                <a:r>
                  <a:rPr lang="pl-PL" sz="2400" b="1" dirty="0" smtClean="0"/>
                  <a:t> </a:t>
                </a:r>
                <a:r>
                  <a:rPr lang="pl-PL" sz="2400" b="1" dirty="0" err="1" smtClean="0"/>
                  <a:t>masses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21" y="676529"/>
                <a:ext cx="4937575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212981" y="722696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69842"/>
            <a:ext cx="3096344" cy="242702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09" y="1169842"/>
            <a:ext cx="3063648" cy="249340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" y="3755160"/>
            <a:ext cx="3096344" cy="224313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14" y="3746466"/>
            <a:ext cx="3175597" cy="224313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98332"/>
            <a:ext cx="3066495" cy="2199966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036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656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helicity (</a:t>
                </a:r>
                <a:r>
                  <a:rPr lang="pl-PL" sz="1600" b="1" dirty="0" err="1"/>
                  <a:t>angular</a:t>
                </a:r>
                <a:r>
                  <a:rPr lang="pl-PL" sz="1600" b="1" dirty="0"/>
                  <a:t> </a:t>
                </a:r>
                <a:r>
                  <a:rPr lang="pl-PL" sz="1600" b="1" dirty="0" smtClean="0"/>
                  <a:t>proj. of </a:t>
                </a:r>
                <a:r>
                  <a:rPr lang="pl-PL" sz="1600" b="1" dirty="0"/>
                  <a:t>one of </a:t>
                </a:r>
                <a:r>
                  <a:rPr lang="pl-PL" sz="1600" b="1" dirty="0" err="1" smtClean="0"/>
                  <a:t>particles</a:t>
                </a:r>
                <a:r>
                  <a:rPr lang="pl-PL" sz="1600" b="1" dirty="0" smtClean="0"/>
                  <a:t> in </a:t>
                </a:r>
                <a:r>
                  <a:rPr lang="pl-PL" sz="1600" b="1" dirty="0"/>
                  <a:t>the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of 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172818" y="732377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8" y="1162711"/>
            <a:ext cx="2903884" cy="236338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17" y="1138347"/>
            <a:ext cx="2963755" cy="241210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54" y="1153735"/>
            <a:ext cx="2877834" cy="241845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72" y="3635484"/>
            <a:ext cx="3006600" cy="245781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1" y="3624268"/>
            <a:ext cx="3008506" cy="2434147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13094" y="3431505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96" y="3670365"/>
            <a:ext cx="2768415" cy="2412006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484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" y="1088249"/>
            <a:ext cx="3141509" cy="25567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656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41953" y="812053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06276" y="3431139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/>
              <p:cNvSpPr txBox="1"/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err="1" smtClean="0"/>
                  <a:t>Godfired</a:t>
                </a:r>
                <a:r>
                  <a:rPr lang="pl-PL" sz="1600" b="1" dirty="0" smtClean="0"/>
                  <a:t>-Jackson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(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9" name="pole tekstow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77" y="1106601"/>
            <a:ext cx="3254646" cy="26488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2" y="1152555"/>
            <a:ext cx="3041286" cy="247520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27" y="3793157"/>
            <a:ext cx="3157949" cy="233667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" y="3730100"/>
            <a:ext cx="3135664" cy="238147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87" y="3763449"/>
            <a:ext cx="3044463" cy="2393143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273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656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2096457" y="691030"/>
                <a:ext cx="5139839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angular </a:t>
                </a:r>
                <a:r>
                  <a:rPr lang="pl-PL" sz="2400" b="1" dirty="0" err="1" smtClean="0"/>
                  <a:t>distr</a:t>
                </a:r>
                <a:r>
                  <a:rPr lang="pl-PL" sz="2400" b="1" dirty="0" smtClean="0"/>
                  <a:t>. </a:t>
                </a:r>
                <a:r>
                  <a:rPr lang="pl-PL" sz="2400" b="1" dirty="0"/>
                  <a:t>i</a:t>
                </a:r>
                <a:r>
                  <a:rPr lang="pl-PL" sz="2400" b="1" dirty="0" smtClean="0"/>
                  <a:t>n CM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l-PL" sz="2400" b="1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r>
                      <a:rPr lang="pl-PL" sz="2400" b="1" i="0" dirty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457" y="691030"/>
                <a:ext cx="5139839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186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229656" y="764704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7502"/>
            <a:ext cx="2907034" cy="236594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30" y="1178646"/>
            <a:ext cx="3011125" cy="240308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35" y="1190170"/>
            <a:ext cx="2757223" cy="240754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04" y="3645024"/>
            <a:ext cx="2852531" cy="234610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6" y="3645024"/>
            <a:ext cx="2994292" cy="2346107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77469" y="3386253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34" y="3637845"/>
            <a:ext cx="2757223" cy="2353286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 smtClean="0"/>
              <a:t>N(</a:t>
            </a:r>
            <a:r>
              <a:rPr lang="pl-PL" sz="2400" dirty="0" err="1" smtClean="0"/>
              <a:t>all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0070C0"/>
                </a:solidFill>
              </a:rPr>
              <a:t>―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D</a:t>
            </a:r>
            <a:r>
              <a:rPr lang="pl-PL" sz="2400" baseline="-25000" dirty="0" smtClean="0"/>
              <a:t>13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S</a:t>
            </a:r>
            <a:r>
              <a:rPr lang="pl-PL" sz="2400" baseline="-25000" dirty="0" smtClean="0"/>
              <a:t>11</a:t>
            </a:r>
            <a:r>
              <a:rPr lang="pl-PL" sz="28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t-channel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</a:t>
            </a:r>
            <a:r>
              <a:rPr lang="pl-PL" sz="2400" baseline="-25000" dirty="0" smtClean="0"/>
              <a:t>11</a:t>
            </a:r>
            <a:endParaRPr lang="pl-PL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3867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656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2298721" y="676529"/>
                <a:ext cx="4937575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i</a:t>
                </a:r>
                <a:r>
                  <a:rPr lang="pl-PL" sz="2400" b="1" dirty="0" err="1" smtClean="0"/>
                  <a:t>nvariant</a:t>
                </a:r>
                <a:r>
                  <a:rPr lang="pl-PL" sz="2400" b="1" dirty="0" smtClean="0"/>
                  <a:t> </a:t>
                </a:r>
                <a:r>
                  <a:rPr lang="pl-PL" sz="2400" b="1" dirty="0" err="1" smtClean="0"/>
                  <a:t>masses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21" y="676529"/>
                <a:ext cx="4937575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212981" y="722696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1" y="1189515"/>
            <a:ext cx="2957909" cy="24073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14" y="1180821"/>
            <a:ext cx="2968592" cy="24160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22" y="1180821"/>
            <a:ext cx="2992665" cy="243563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83535"/>
            <a:ext cx="2991378" cy="235428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92650" y="3429000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23" y="3659084"/>
            <a:ext cx="2845999" cy="237873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06" y="3659083"/>
            <a:ext cx="2981981" cy="2378733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 smtClean="0"/>
              <a:t>N(</a:t>
            </a:r>
            <a:r>
              <a:rPr lang="pl-PL" sz="2400" dirty="0" err="1" smtClean="0"/>
              <a:t>all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0070C0"/>
                </a:solidFill>
              </a:rPr>
              <a:t>―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D</a:t>
            </a:r>
            <a:r>
              <a:rPr lang="pl-PL" sz="2400" baseline="-25000" dirty="0" smtClean="0"/>
              <a:t>13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S</a:t>
            </a:r>
            <a:r>
              <a:rPr lang="pl-PL" sz="2400" baseline="-25000" dirty="0" smtClean="0"/>
              <a:t>11</a:t>
            </a:r>
            <a:r>
              <a:rPr lang="pl-PL" sz="28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t-channel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</a:t>
            </a:r>
            <a:r>
              <a:rPr lang="pl-PL" sz="2400" baseline="-25000" dirty="0" smtClean="0"/>
              <a:t>11</a:t>
            </a:r>
            <a:endParaRPr lang="pl-PL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9646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656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helicity (</a:t>
                </a:r>
                <a:r>
                  <a:rPr lang="pl-PL" sz="1600" b="1" dirty="0" err="1"/>
                  <a:t>angular</a:t>
                </a:r>
                <a:r>
                  <a:rPr lang="pl-PL" sz="1600" b="1" dirty="0"/>
                  <a:t> </a:t>
                </a:r>
                <a:r>
                  <a:rPr lang="pl-PL" sz="1600" b="1" dirty="0" smtClean="0"/>
                  <a:t>proj. of </a:t>
                </a:r>
                <a:r>
                  <a:rPr lang="pl-PL" sz="1600" b="1" dirty="0"/>
                  <a:t>one of </a:t>
                </a:r>
                <a:r>
                  <a:rPr lang="pl-PL" sz="1600" b="1" dirty="0" err="1" smtClean="0"/>
                  <a:t>particles</a:t>
                </a:r>
                <a:r>
                  <a:rPr lang="pl-PL" sz="1600" b="1" dirty="0" smtClean="0"/>
                  <a:t> in </a:t>
                </a:r>
                <a:r>
                  <a:rPr lang="pl-PL" sz="1600" b="1" dirty="0"/>
                  <a:t>the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of 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172818" y="732377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08" y="1209515"/>
            <a:ext cx="2953583" cy="24038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8590"/>
            <a:ext cx="2956346" cy="240607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90" y="1203398"/>
            <a:ext cx="2961099" cy="240994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0" y="3613344"/>
            <a:ext cx="3003308" cy="2517290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07504" y="3431505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58" y="3613343"/>
            <a:ext cx="3005438" cy="253457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41" y="3604667"/>
            <a:ext cx="2995687" cy="2551926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167045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 smtClean="0"/>
              <a:t>N(</a:t>
            </a:r>
            <a:r>
              <a:rPr lang="pl-PL" sz="2400" dirty="0" err="1" smtClean="0"/>
              <a:t>all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0070C0"/>
                </a:solidFill>
              </a:rPr>
              <a:t>―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D</a:t>
            </a:r>
            <a:r>
              <a:rPr lang="pl-PL" sz="2400" baseline="-25000" dirty="0" smtClean="0"/>
              <a:t>13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S</a:t>
            </a:r>
            <a:r>
              <a:rPr lang="pl-PL" sz="2400" baseline="-25000" dirty="0" smtClean="0"/>
              <a:t>11</a:t>
            </a:r>
            <a:r>
              <a:rPr lang="pl-PL" sz="28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t-channel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</a:t>
            </a:r>
            <a:r>
              <a:rPr lang="pl-PL" sz="2400" baseline="-25000" dirty="0" smtClean="0"/>
              <a:t>11</a:t>
            </a:r>
            <a:endParaRPr lang="pl-PL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2451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4082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  <a:sym typeface="Symbol"/>
              </a:rPr>
              <a:t>HADES </a:t>
            </a:r>
            <a:r>
              <a:rPr lang="pl-PL" dirty="0" err="1" smtClean="0">
                <a:solidFill>
                  <a:schemeClr val="bg1"/>
                </a:solidFill>
                <a:sym typeface="Symbol"/>
              </a:rPr>
              <a:t>physics</a:t>
            </a:r>
            <a:r>
              <a:rPr lang="pl-PL" dirty="0" smtClean="0">
                <a:solidFill>
                  <a:schemeClr val="bg1"/>
                </a:solidFill>
                <a:sym typeface="Symbol"/>
              </a:rPr>
              <a:t> for pion </a:t>
            </a:r>
            <a:r>
              <a:rPr lang="pl-PL" dirty="0" err="1" smtClean="0">
                <a:solidFill>
                  <a:schemeClr val="bg1"/>
                </a:solidFill>
                <a:sym typeface="Symbol"/>
              </a:rPr>
              <a:t>beams</a:t>
            </a:r>
            <a:r>
              <a:rPr lang="pl-PL" dirty="0" smtClean="0">
                <a:solidFill>
                  <a:schemeClr val="bg1"/>
                </a:solidFill>
                <a:sym typeface="Symbol"/>
              </a:rPr>
              <a:t> (2014)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55576" y="1214808"/>
            <a:ext cx="4318426" cy="523220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D. M. </a:t>
            </a:r>
            <a:r>
              <a:rPr lang="pl-PL" sz="1400" dirty="0" err="1" smtClean="0">
                <a:solidFill>
                  <a:schemeClr val="bg1"/>
                </a:solidFill>
              </a:rPr>
              <a:t>Manley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i="1" dirty="0">
                <a:solidFill>
                  <a:schemeClr val="bg1"/>
                </a:solidFill>
              </a:rPr>
              <a:t>et al</a:t>
            </a:r>
            <a:r>
              <a:rPr lang="en-GB" sz="1400" dirty="0" smtClean="0">
                <a:solidFill>
                  <a:schemeClr val="bg1"/>
                </a:solidFill>
              </a:rPr>
              <a:t>.</a:t>
            </a:r>
            <a:r>
              <a:rPr lang="pl-PL" sz="1400" dirty="0" smtClean="0">
                <a:solidFill>
                  <a:schemeClr val="bg1"/>
                </a:solidFill>
              </a:rPr>
              <a:t> </a:t>
            </a:r>
            <a:br>
              <a:rPr lang="pl-PL" sz="1400" dirty="0" smtClean="0">
                <a:solidFill>
                  <a:schemeClr val="bg1"/>
                </a:solidFill>
              </a:rPr>
            </a:br>
            <a:r>
              <a:rPr lang="pl-PL" sz="1400" dirty="0" err="1" smtClean="0">
                <a:solidFill>
                  <a:schemeClr val="bg1"/>
                </a:solidFill>
              </a:rPr>
              <a:t>Phys</a:t>
            </a:r>
            <a:r>
              <a:rPr lang="pl-PL" sz="1400" dirty="0" smtClean="0">
                <a:solidFill>
                  <a:schemeClr val="bg1"/>
                </a:solidFill>
              </a:rPr>
              <a:t>. </a:t>
            </a:r>
            <a:r>
              <a:rPr lang="pl-PL" sz="1400" dirty="0" err="1" smtClean="0">
                <a:solidFill>
                  <a:schemeClr val="bg1"/>
                </a:solidFill>
              </a:rPr>
              <a:t>Rev</a:t>
            </a:r>
            <a:r>
              <a:rPr lang="pl-PL" sz="1400" dirty="0" smtClean="0">
                <a:solidFill>
                  <a:schemeClr val="bg1"/>
                </a:solidFill>
              </a:rPr>
              <a:t>. D 30 (1984) 904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919263"/>
            <a:ext cx="4318426" cy="47500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51166"/>
            <a:ext cx="2365229" cy="27355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95" y="4030767"/>
            <a:ext cx="2378043" cy="263859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595" y="1092395"/>
            <a:ext cx="2374762" cy="417745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8465" y="3733214"/>
            <a:ext cx="2390892" cy="562563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3" name="Prostokąt 12"/>
          <p:cNvSpPr/>
          <p:nvPr/>
        </p:nvSpPr>
        <p:spPr>
          <a:xfrm>
            <a:off x="683568" y="3212976"/>
            <a:ext cx="4464496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2195736" y="2132856"/>
            <a:ext cx="648072" cy="20162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2915816" y="2132856"/>
            <a:ext cx="648072" cy="20162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91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656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41953" y="812053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/>
              <p:cNvSpPr txBox="1"/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err="1" smtClean="0"/>
                  <a:t>Godfired</a:t>
                </a:r>
                <a:r>
                  <a:rPr lang="pl-PL" sz="1600" b="1" dirty="0" smtClean="0"/>
                  <a:t>-Jackson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(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9" name="pole tekstow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0" y="1149555"/>
            <a:ext cx="3012230" cy="245156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49555"/>
            <a:ext cx="3021256" cy="245890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70" y="1149554"/>
            <a:ext cx="3021258" cy="245890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9" y="3733970"/>
            <a:ext cx="2992103" cy="2395864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51520" y="3563724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94" y="3748390"/>
            <a:ext cx="2994075" cy="2415549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51" y="3733970"/>
            <a:ext cx="2961649" cy="242997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114974" y="6167045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 smtClean="0"/>
              <a:t>N(</a:t>
            </a:r>
            <a:r>
              <a:rPr lang="pl-PL" sz="2400" dirty="0" err="1" smtClean="0"/>
              <a:t>all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0070C0"/>
                </a:solidFill>
              </a:rPr>
              <a:t>―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D</a:t>
            </a:r>
            <a:r>
              <a:rPr lang="pl-PL" sz="2400" baseline="-25000" dirty="0" smtClean="0"/>
              <a:t>13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S</a:t>
            </a:r>
            <a:r>
              <a:rPr lang="pl-PL" sz="2400" baseline="-25000" dirty="0" smtClean="0"/>
              <a:t>11</a:t>
            </a:r>
            <a:r>
              <a:rPr lang="pl-PL" sz="28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t-channel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</a:t>
            </a:r>
            <a:r>
              <a:rPr lang="pl-PL" sz="2400" baseline="-25000" dirty="0" smtClean="0"/>
              <a:t>11</a:t>
            </a:r>
            <a:endParaRPr lang="pl-PL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0276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5" y="1193197"/>
            <a:ext cx="2907832" cy="24918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690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2096457" y="691030"/>
                <a:ext cx="5139839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angular </a:t>
                </a:r>
                <a:r>
                  <a:rPr lang="pl-PL" sz="2400" b="1" dirty="0" err="1" smtClean="0"/>
                  <a:t>distr</a:t>
                </a:r>
                <a:r>
                  <a:rPr lang="pl-PL" sz="2400" b="1" dirty="0" smtClean="0"/>
                  <a:t>. </a:t>
                </a:r>
                <a:r>
                  <a:rPr lang="pl-PL" sz="2400" b="1" dirty="0"/>
                  <a:t>i</a:t>
                </a:r>
                <a:r>
                  <a:rPr lang="pl-PL" sz="2400" b="1" dirty="0" smtClean="0"/>
                  <a:t>n CM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l-PL" sz="2400" b="1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r>
                      <a:rPr lang="pl-PL" sz="2400" b="1" i="0" dirty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457" y="691030"/>
                <a:ext cx="513983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86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229656" y="764704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85" y="1134036"/>
            <a:ext cx="3221096" cy="262154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95" y="3676105"/>
            <a:ext cx="3259986" cy="248919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5" y="3666350"/>
            <a:ext cx="2909771" cy="2427354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77469" y="3386253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63" y="3720964"/>
            <a:ext cx="3049526" cy="2435629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44" y="1203329"/>
            <a:ext cx="3154845" cy="248168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114974" y="6167045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57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690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2298721" y="676529"/>
                <a:ext cx="4937575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i</a:t>
                </a:r>
                <a:r>
                  <a:rPr lang="pl-PL" sz="2400" b="1" dirty="0" err="1" smtClean="0"/>
                  <a:t>nvariant</a:t>
                </a:r>
                <a:r>
                  <a:rPr lang="pl-PL" sz="2400" b="1" dirty="0" smtClean="0"/>
                  <a:t> </a:t>
                </a:r>
                <a:r>
                  <a:rPr lang="pl-PL" sz="2400" b="1" dirty="0" err="1" smtClean="0"/>
                  <a:t>masses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21" y="676529"/>
                <a:ext cx="4937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212981" y="722696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0" y="1160608"/>
            <a:ext cx="2806001" cy="228371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58" y="1234567"/>
            <a:ext cx="2729242" cy="22212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08" y="1180834"/>
            <a:ext cx="3175078" cy="241210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3" y="3613666"/>
            <a:ext cx="3127222" cy="242038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92650" y="3429000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18" y="3659392"/>
            <a:ext cx="2655281" cy="2374656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31" y="3700932"/>
            <a:ext cx="3106907" cy="2333116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508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" y="1213635"/>
            <a:ext cx="2992479" cy="24354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690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helicity (</a:t>
                </a:r>
                <a:r>
                  <a:rPr lang="pl-PL" sz="1600" b="1" dirty="0" err="1"/>
                  <a:t>angular</a:t>
                </a:r>
                <a:r>
                  <a:rPr lang="pl-PL" sz="1600" b="1" dirty="0"/>
                  <a:t> </a:t>
                </a:r>
                <a:r>
                  <a:rPr lang="pl-PL" sz="1600" b="1" dirty="0" smtClean="0"/>
                  <a:t>proj. of </a:t>
                </a:r>
                <a:r>
                  <a:rPr lang="pl-PL" sz="1600" b="1" dirty="0"/>
                  <a:t>one of </a:t>
                </a:r>
                <a:r>
                  <a:rPr lang="pl-PL" sz="1600" b="1" dirty="0" err="1" smtClean="0"/>
                  <a:t>particles</a:t>
                </a:r>
                <a:r>
                  <a:rPr lang="pl-PL" sz="1600" b="1" dirty="0" smtClean="0"/>
                  <a:t> in </a:t>
                </a:r>
                <a:r>
                  <a:rPr lang="pl-PL" sz="1600" b="1" dirty="0"/>
                  <a:t>the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of 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172818" y="732377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90" y="1213636"/>
            <a:ext cx="3102006" cy="24657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83" y="1219369"/>
            <a:ext cx="3133205" cy="247176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72" y="3557427"/>
            <a:ext cx="3274947" cy="244744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" y="3595368"/>
            <a:ext cx="3034537" cy="2371565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13094" y="3431505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58" y="3540231"/>
            <a:ext cx="3164138" cy="2464645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378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" y="1229063"/>
            <a:ext cx="2959291" cy="250224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690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41953" y="812053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/>
              <p:cNvSpPr txBox="1"/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err="1" smtClean="0"/>
                  <a:t>Godfired</a:t>
                </a:r>
                <a:r>
                  <a:rPr lang="pl-PL" sz="1600" b="1" dirty="0" smtClean="0"/>
                  <a:t>-Jackson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(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9" name="pole tekstow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12" y="1245535"/>
            <a:ext cx="3005973" cy="248577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22" y="1241410"/>
            <a:ext cx="3077693" cy="250483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46" y="3624531"/>
            <a:ext cx="2988774" cy="245360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8" y="3635455"/>
            <a:ext cx="2877010" cy="2428371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41953" y="3561582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46" y="3635454"/>
            <a:ext cx="3017742" cy="2428371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274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690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55576" y="6156593"/>
            <a:ext cx="7776864" cy="584775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92D05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pl-PL" sz="3200" b="1" dirty="0" smtClean="0"/>
              <a:t>|</a:t>
            </a:r>
            <a:r>
              <a:rPr lang="pl-PL" sz="24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N(1520) </a:t>
            </a:r>
            <a:r>
              <a:rPr lang="el-GR" sz="2800" b="1" dirty="0" smtClean="0">
                <a:solidFill>
                  <a:srgbClr val="0070C0"/>
                </a:solidFill>
              </a:rPr>
              <a:t>‐</a:t>
            </a:r>
            <a:r>
              <a:rPr lang="pl-PL" b="1" dirty="0" smtClean="0">
                <a:solidFill>
                  <a:srgbClr val="0070C0"/>
                </a:solidFill>
              </a:rPr>
              <a:t> </a:t>
            </a:r>
            <a:r>
              <a:rPr lang="el-GR" sz="2800" b="1" dirty="0" smtClean="0">
                <a:solidFill>
                  <a:srgbClr val="0070C0"/>
                </a:solidFill>
              </a:rPr>
              <a:t>‐</a:t>
            </a:r>
            <a:r>
              <a:rPr lang="pl-PL" b="1" dirty="0" smtClean="0">
                <a:solidFill>
                  <a:srgbClr val="0070C0"/>
                </a:solidFill>
              </a:rPr>
              <a:t> </a:t>
            </a:r>
            <a:r>
              <a:rPr lang="el-GR" sz="2800" b="1" dirty="0" smtClean="0">
                <a:solidFill>
                  <a:srgbClr val="0070C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 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2096457" y="691030"/>
                <a:ext cx="5139839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angular </a:t>
                </a:r>
                <a:r>
                  <a:rPr lang="pl-PL" sz="2400" b="1" dirty="0" err="1" smtClean="0"/>
                  <a:t>distr</a:t>
                </a:r>
                <a:r>
                  <a:rPr lang="pl-PL" sz="2400" b="1" dirty="0" smtClean="0"/>
                  <a:t>. </a:t>
                </a:r>
                <a:r>
                  <a:rPr lang="pl-PL" sz="2400" b="1" dirty="0"/>
                  <a:t>i</a:t>
                </a:r>
                <a:r>
                  <a:rPr lang="pl-PL" sz="2400" b="1" dirty="0" smtClean="0"/>
                  <a:t>n CM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l-PL" sz="2400" b="1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r>
                      <a:rPr lang="pl-PL" sz="2400" b="1" i="0" dirty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457" y="691030"/>
                <a:ext cx="513983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186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229656" y="764704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2" y="1120050"/>
            <a:ext cx="3059152" cy="258153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94" y="1142823"/>
            <a:ext cx="3249614" cy="258801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42823"/>
            <a:ext cx="2657660" cy="257814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74" y="3760088"/>
            <a:ext cx="3064626" cy="2394362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6" y="3743946"/>
            <a:ext cx="3059968" cy="2383395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98024" y="3536298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10" y="3720964"/>
            <a:ext cx="2671158" cy="25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690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2298721" y="676529"/>
                <a:ext cx="4937575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i</a:t>
                </a:r>
                <a:r>
                  <a:rPr lang="pl-PL" sz="2400" b="1" dirty="0" err="1" smtClean="0"/>
                  <a:t>nvariant</a:t>
                </a:r>
                <a:r>
                  <a:rPr lang="pl-PL" sz="2400" b="1" dirty="0" smtClean="0"/>
                  <a:t> </a:t>
                </a:r>
                <a:r>
                  <a:rPr lang="pl-PL" sz="2400" b="1" dirty="0" err="1" smtClean="0"/>
                  <a:t>masses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21" y="676529"/>
                <a:ext cx="4937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212981" y="722696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" y="3758225"/>
            <a:ext cx="3037605" cy="240707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13" y="3748385"/>
            <a:ext cx="3007989" cy="24735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37500"/>
            <a:ext cx="3002696" cy="242780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" y="1251080"/>
            <a:ext cx="2979922" cy="242526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79512" y="3535516"/>
            <a:ext cx="67895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41" y="1268760"/>
            <a:ext cx="2966813" cy="241459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02" y="1268760"/>
            <a:ext cx="2834003" cy="2407586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239053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 smtClean="0"/>
              <a:t>N(</a:t>
            </a:r>
            <a:r>
              <a:rPr lang="pl-PL" sz="2400" dirty="0" err="1" smtClean="0"/>
              <a:t>all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0070C0"/>
                </a:solidFill>
              </a:rPr>
              <a:t>―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D</a:t>
            </a:r>
            <a:r>
              <a:rPr lang="pl-PL" sz="2400" baseline="-25000" dirty="0" smtClean="0"/>
              <a:t>13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S</a:t>
            </a:r>
            <a:r>
              <a:rPr lang="pl-PL" sz="2400" baseline="-25000" dirty="0" smtClean="0"/>
              <a:t>11</a:t>
            </a:r>
            <a:r>
              <a:rPr lang="pl-PL" sz="28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t-channel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</a:t>
            </a:r>
            <a:r>
              <a:rPr lang="pl-PL" sz="2400" baseline="-25000" dirty="0" smtClean="0"/>
              <a:t>11</a:t>
            </a:r>
            <a:endParaRPr lang="pl-PL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0166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690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helicity (</a:t>
                </a:r>
                <a:r>
                  <a:rPr lang="pl-PL" sz="1600" b="1" dirty="0" err="1"/>
                  <a:t>angular</a:t>
                </a:r>
                <a:r>
                  <a:rPr lang="pl-PL" sz="1600" b="1" dirty="0"/>
                  <a:t> </a:t>
                </a:r>
                <a:r>
                  <a:rPr lang="pl-PL" sz="1600" b="1" dirty="0" smtClean="0"/>
                  <a:t>proj. of </a:t>
                </a:r>
                <a:r>
                  <a:rPr lang="pl-PL" sz="1600" b="1" dirty="0"/>
                  <a:t>one of </a:t>
                </a:r>
                <a:r>
                  <a:rPr lang="pl-PL" sz="1600" b="1" dirty="0" err="1" smtClean="0"/>
                  <a:t>particles</a:t>
                </a:r>
                <a:r>
                  <a:rPr lang="pl-PL" sz="1600" b="1" dirty="0" smtClean="0"/>
                  <a:t> in </a:t>
                </a:r>
                <a:r>
                  <a:rPr lang="pl-PL" sz="1600" b="1" dirty="0"/>
                  <a:t>the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of 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blipFill rotWithShape="0"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172818" y="732377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7" y="1192412"/>
            <a:ext cx="3026872" cy="24029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" y="1181110"/>
            <a:ext cx="2988190" cy="241425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75" y="1192412"/>
            <a:ext cx="2952511" cy="240295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2" y="3674769"/>
            <a:ext cx="2969059" cy="2448240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13094" y="3431505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7" y="3652487"/>
            <a:ext cx="3117929" cy="250410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75" y="3595368"/>
            <a:ext cx="2980812" cy="2561225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167045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 smtClean="0"/>
              <a:t>N(</a:t>
            </a:r>
            <a:r>
              <a:rPr lang="pl-PL" sz="2400" dirty="0" err="1" smtClean="0"/>
              <a:t>all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0070C0"/>
                </a:solidFill>
              </a:rPr>
              <a:t>―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D</a:t>
            </a:r>
            <a:r>
              <a:rPr lang="pl-PL" sz="2400" baseline="-25000" dirty="0" smtClean="0"/>
              <a:t>13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S</a:t>
            </a:r>
            <a:r>
              <a:rPr lang="pl-PL" sz="2400" baseline="-25000" dirty="0" smtClean="0"/>
              <a:t>11</a:t>
            </a:r>
            <a:r>
              <a:rPr lang="pl-PL" sz="28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t-channel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</a:t>
            </a:r>
            <a:r>
              <a:rPr lang="pl-PL" sz="2400" baseline="-25000" dirty="0" smtClean="0"/>
              <a:t>11</a:t>
            </a:r>
            <a:endParaRPr lang="pl-PL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4522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690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41953" y="812053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/>
              <p:cNvSpPr txBox="1"/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err="1" smtClean="0"/>
                  <a:t>Godfired</a:t>
                </a:r>
                <a:r>
                  <a:rPr lang="pl-PL" sz="1600" b="1" dirty="0" smtClean="0"/>
                  <a:t>-Jackson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(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9" name="pole tekstow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blipFill rotWithShape="0"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99" y="3823763"/>
            <a:ext cx="2925962" cy="233283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" y="3828666"/>
            <a:ext cx="2949592" cy="225684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72" y="3823763"/>
            <a:ext cx="3055524" cy="233283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98" y="1227450"/>
            <a:ext cx="2969213" cy="2596313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" y="1203447"/>
            <a:ext cx="2874020" cy="2554137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47" y="1211654"/>
            <a:ext cx="2988621" cy="2612109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50552" y="3644000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14974" y="6167045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 smtClean="0"/>
              <a:t>N(</a:t>
            </a:r>
            <a:r>
              <a:rPr lang="pl-PL" sz="2400" dirty="0" err="1" smtClean="0"/>
              <a:t>all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0070C0"/>
                </a:solidFill>
              </a:rPr>
              <a:t>―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D</a:t>
            </a:r>
            <a:r>
              <a:rPr lang="pl-PL" sz="2400" baseline="-25000" dirty="0" smtClean="0"/>
              <a:t>13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S</a:t>
            </a:r>
            <a:r>
              <a:rPr lang="pl-PL" sz="2400" baseline="-25000" dirty="0" smtClean="0"/>
              <a:t>11</a:t>
            </a:r>
            <a:r>
              <a:rPr lang="pl-PL" sz="28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t-channel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</a:t>
            </a:r>
            <a:r>
              <a:rPr lang="pl-PL" sz="2400" baseline="-25000" dirty="0" smtClean="0"/>
              <a:t>11</a:t>
            </a:r>
            <a:endParaRPr lang="pl-PL" sz="2400" baseline="-25000" dirty="0"/>
          </a:p>
        </p:txBody>
      </p:sp>
      <p:sp>
        <p:nvSpPr>
          <p:cNvPr id="18" name="Owal 17"/>
          <p:cNvSpPr/>
          <p:nvPr/>
        </p:nvSpPr>
        <p:spPr>
          <a:xfrm>
            <a:off x="8428170" y="3900124"/>
            <a:ext cx="360040" cy="361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490"/>
            <a:ext cx="3229645" cy="255513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748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2096457" y="691030"/>
                <a:ext cx="5139839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angular </a:t>
                </a:r>
                <a:r>
                  <a:rPr lang="pl-PL" sz="2400" b="1" dirty="0" err="1" smtClean="0"/>
                  <a:t>distr</a:t>
                </a:r>
                <a:r>
                  <a:rPr lang="pl-PL" sz="2400" b="1" dirty="0" smtClean="0"/>
                  <a:t>. </a:t>
                </a:r>
                <a:r>
                  <a:rPr lang="pl-PL" sz="2400" b="1" dirty="0"/>
                  <a:t>i</a:t>
                </a:r>
                <a:r>
                  <a:rPr lang="pl-PL" sz="2400" b="1" dirty="0" smtClean="0"/>
                  <a:t>n CM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l-PL" sz="2400" b="1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r>
                      <a:rPr lang="pl-PL" sz="2400" b="1" i="0" dirty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457" y="691030"/>
                <a:ext cx="513983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86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229656" y="764704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04" y="1151521"/>
            <a:ext cx="3165391" cy="25762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12" y="1160899"/>
            <a:ext cx="3088129" cy="255631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2" y="3771312"/>
            <a:ext cx="3000183" cy="2326289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00975" y="3527654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53" y="3782419"/>
            <a:ext cx="3195642" cy="231518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73" y="3782419"/>
            <a:ext cx="3038169" cy="2315181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114974" y="6167045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 smtClean="0"/>
              <a:t>N(</a:t>
            </a:r>
            <a:r>
              <a:rPr lang="pl-PL" sz="2400" dirty="0" err="1" smtClean="0"/>
              <a:t>all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0070C0"/>
                </a:solidFill>
              </a:rPr>
              <a:t>―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D</a:t>
            </a:r>
            <a:r>
              <a:rPr lang="pl-PL" sz="2400" baseline="-25000" dirty="0" smtClean="0"/>
              <a:t>13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S</a:t>
            </a:r>
            <a:r>
              <a:rPr lang="pl-PL" sz="2400" baseline="-25000" dirty="0" smtClean="0"/>
              <a:t>11</a:t>
            </a:r>
            <a:r>
              <a:rPr lang="pl-PL" sz="28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t-channel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</a:t>
            </a:r>
            <a:r>
              <a:rPr lang="pl-PL" sz="2400" baseline="-25000" dirty="0" smtClean="0"/>
              <a:t>11</a:t>
            </a:r>
            <a:endParaRPr lang="pl-PL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4716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6730" r="6987" b="1211"/>
          <a:stretch/>
        </p:blipFill>
        <p:spPr bwMode="auto">
          <a:xfrm>
            <a:off x="5150798" y="3812644"/>
            <a:ext cx="3887991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Obraz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3258" r="7870" b="4378"/>
          <a:stretch/>
        </p:blipFill>
        <p:spPr bwMode="auto">
          <a:xfrm>
            <a:off x="5158658" y="672604"/>
            <a:ext cx="3811259" cy="27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Prostokąt 39"/>
          <p:cNvSpPr/>
          <p:nvPr/>
        </p:nvSpPr>
        <p:spPr>
          <a:xfrm>
            <a:off x="6347297" y="1560161"/>
            <a:ext cx="2360377" cy="1664434"/>
          </a:xfrm>
          <a:prstGeom prst="rect">
            <a:avLst/>
          </a:prstGeom>
          <a:solidFill>
            <a:srgbClr val="FFFF99">
              <a:alpha val="35000"/>
            </a:srgbClr>
          </a:solidFill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12"/>
          <p:cNvSpPr txBox="1">
            <a:spLocks noChangeArrowheads="1"/>
          </p:cNvSpPr>
          <p:nvPr/>
        </p:nvSpPr>
        <p:spPr bwMode="auto">
          <a:xfrm>
            <a:off x="6881424" y="1621755"/>
            <a:ext cx="182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pl-PL" sz="1800" b="1" dirty="0">
                <a:sym typeface="Symbol" panose="05050102010706020507" pitchFamily="18" charset="2"/>
              </a:rPr>
              <a:t>6</a:t>
            </a:r>
            <a:r>
              <a:rPr lang="pl-PL" altLang="pl-PL" sz="1800" b="1" dirty="0">
                <a:sym typeface="Symbol" panose="05050102010706020507" pitchFamily="18" charset="2"/>
              </a:rPr>
              <a:t>0⁰ </a:t>
            </a:r>
            <a:r>
              <a:rPr lang="pl-PL" sz="1800" dirty="0"/>
              <a:t>&lt; </a:t>
            </a:r>
            <a:r>
              <a:rPr lang="pl-PL" altLang="pl-PL" sz="1800" b="1" dirty="0">
                <a:sym typeface="Symbol" panose="05050102010706020507" pitchFamily="18" charset="2"/>
              </a:rPr>
              <a:t></a:t>
            </a:r>
            <a:r>
              <a:rPr lang="pl-PL" altLang="pl-PL" sz="1800" b="1" baseline="-25000" dirty="0">
                <a:sym typeface="Symbol" panose="05050102010706020507" pitchFamily="18" charset="2"/>
              </a:rPr>
              <a:t>CM</a:t>
            </a:r>
            <a:r>
              <a:rPr lang="pl-PL" altLang="pl-PL" sz="1800" b="1" dirty="0">
                <a:sym typeface="Symbol" panose="05050102010706020507" pitchFamily="18" charset="2"/>
              </a:rPr>
              <a:t> &lt; 110⁰</a:t>
            </a:r>
            <a:endParaRPr lang="pl-PL" sz="1800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7522570" y="911878"/>
            <a:ext cx="131613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690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p:sp>
        <p:nvSpPr>
          <p:cNvPr id="46" name="pole tekstowe 11"/>
          <p:cNvSpPr txBox="1">
            <a:spLocks noChangeArrowheads="1"/>
          </p:cNvSpPr>
          <p:nvPr/>
        </p:nvSpPr>
        <p:spPr bwMode="auto">
          <a:xfrm rot="16200000">
            <a:off x="4161235" y="1591607"/>
            <a:ext cx="162551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dirty="0" err="1" smtClean="0"/>
              <a:t>corrected</a:t>
            </a:r>
            <a:r>
              <a:rPr lang="pl-PL" altLang="pl-PL" sz="1800" dirty="0" smtClean="0"/>
              <a:t> </a:t>
            </a:r>
            <a:r>
              <a:rPr lang="pl-PL" altLang="pl-PL" sz="1800" dirty="0" err="1" smtClean="0"/>
              <a:t>yield</a:t>
            </a:r>
            <a:endParaRPr lang="pl-PL" altLang="pl-PL" sz="1800" baseline="-25000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5158658" y="3419708"/>
            <a:ext cx="3887027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MC </a:t>
            </a:r>
            <a:r>
              <a:rPr lang="pl-PL" dirty="0" err="1" smtClean="0"/>
              <a:t>simulation</a:t>
            </a:r>
            <a:r>
              <a:rPr lang="pl-PL" dirty="0" smtClean="0"/>
              <a:t>: </a:t>
            </a:r>
            <a:r>
              <a:rPr lang="pl-PL" dirty="0" err="1" smtClean="0"/>
              <a:t>acc</a:t>
            </a:r>
            <a:r>
              <a:rPr lang="pl-PL" dirty="0" smtClean="0"/>
              <a:t> &amp; </a:t>
            </a:r>
            <a:r>
              <a:rPr lang="pl-PL" dirty="0" err="1" smtClean="0"/>
              <a:t>eff</a:t>
            </a:r>
            <a:r>
              <a:rPr lang="pl-PL" dirty="0" smtClean="0"/>
              <a:t> </a:t>
            </a:r>
            <a:r>
              <a:rPr lang="pl-PL" dirty="0" err="1" smtClean="0"/>
              <a:t>correction</a:t>
            </a:r>
            <a:r>
              <a:rPr lang="pl-PL" dirty="0" smtClean="0"/>
              <a:t> </a:t>
            </a:r>
          </a:p>
        </p:txBody>
      </p:sp>
      <p:pic>
        <p:nvPicPr>
          <p:cNvPr id="27" name="Obraz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6986" r="6838" b="2825"/>
          <a:stretch/>
        </p:blipFill>
        <p:spPr bwMode="auto">
          <a:xfrm>
            <a:off x="179512" y="764704"/>
            <a:ext cx="4514485" cy="30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8614"/>
            <a:ext cx="8640960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elastic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events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(</a:t>
            </a:r>
            <a:r>
              <a:rPr lang="pl-PL" dirty="0" smtClean="0">
                <a:solidFill>
                  <a:srgbClr val="FF0000"/>
                </a:solidFill>
              </a:rPr>
              <a:t>C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subtr</a:t>
            </a:r>
            <a:r>
              <a:rPr lang="pl-PL" dirty="0" smtClean="0">
                <a:solidFill>
                  <a:schemeClr val="bg1"/>
                </a:solidFill>
              </a:rPr>
              <a:t>.) | SAID </a:t>
            </a:r>
            <a:r>
              <a:rPr lang="pl-PL" dirty="0" err="1" smtClean="0">
                <a:solidFill>
                  <a:schemeClr val="bg1"/>
                </a:solidFill>
              </a:rPr>
              <a:t>compared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763820" y="871378"/>
            <a:ext cx="1770613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pl-PL" sz="2800" dirty="0" smtClean="0"/>
              <a:t>690 </a:t>
            </a:r>
            <a:r>
              <a:rPr lang="pl-PL" sz="2800" dirty="0" err="1" smtClean="0"/>
              <a:t>MeV</a:t>
            </a:r>
            <a:r>
              <a:rPr lang="pl-PL" sz="2800" dirty="0" smtClean="0"/>
              <a:t>/c</a:t>
            </a:r>
            <a:endParaRPr lang="pl-PL" sz="2800" dirty="0"/>
          </a:p>
        </p:txBody>
      </p:sp>
      <p:sp>
        <p:nvSpPr>
          <p:cNvPr id="36" name="pole tekstowe 9"/>
          <p:cNvSpPr txBox="1">
            <a:spLocks noChangeArrowheads="1"/>
          </p:cNvSpPr>
          <p:nvPr/>
        </p:nvSpPr>
        <p:spPr bwMode="auto">
          <a:xfrm>
            <a:off x="2954842" y="1461956"/>
            <a:ext cx="151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2400" dirty="0"/>
              <a:t>PE target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en-US" sz="2400" b="1" dirty="0">
                <a:solidFill>
                  <a:srgbClr val="0000FF"/>
                </a:solidFill>
              </a:rPr>
              <a:t>p</a:t>
            </a:r>
            <a:r>
              <a:rPr lang="pl-PL" altLang="en-US" sz="2400" b="1" dirty="0"/>
              <a:t>, </a:t>
            </a:r>
            <a:r>
              <a:rPr lang="pl-PL" altLang="en-US" sz="2400" b="1" dirty="0" smtClean="0">
                <a:solidFill>
                  <a:srgbClr val="FF0000"/>
                </a:solidFill>
              </a:rPr>
              <a:t>Carbon</a:t>
            </a:r>
            <a:endParaRPr lang="pl-PL" alt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pole tekstowe 6"/>
          <p:cNvSpPr txBox="1">
            <a:spLocks noChangeArrowheads="1"/>
          </p:cNvSpPr>
          <p:nvPr/>
        </p:nvSpPr>
        <p:spPr bwMode="auto">
          <a:xfrm>
            <a:off x="241440" y="810569"/>
            <a:ext cx="2057719" cy="53860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en-US" sz="300" dirty="0" smtClean="0">
              <a:sym typeface="Symbol" panose="05050102010706020507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en-US" sz="2400" dirty="0" smtClean="0">
                <a:sym typeface="Symbol" panose="05050102010706020507" pitchFamily="18" charset="2"/>
              </a:rPr>
              <a:t></a:t>
            </a:r>
            <a:r>
              <a:rPr lang="pl-PL" altLang="en-US" sz="2400" dirty="0">
                <a:sym typeface="Symbol" panose="05050102010706020507" pitchFamily="18" charset="2"/>
              </a:rPr>
              <a:t>p</a:t>
            </a:r>
            <a:r>
              <a:rPr lang="pl-PL" altLang="en-US" sz="2400" dirty="0"/>
              <a:t> </a:t>
            </a:r>
            <a:r>
              <a:rPr lang="pl-PL" altLang="en-US" sz="2400" dirty="0" smtClean="0"/>
              <a:t>miss. mass</a:t>
            </a:r>
            <a:r>
              <a:rPr lang="pl-PL" altLang="en-US" sz="2400" baseline="30000" dirty="0" smtClean="0"/>
              <a:t>2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300" baseline="30000" dirty="0"/>
          </a:p>
        </p:txBody>
      </p:sp>
      <p:sp>
        <p:nvSpPr>
          <p:cNvPr id="38" name="Prostokąt 37"/>
          <p:cNvSpPr/>
          <p:nvPr/>
        </p:nvSpPr>
        <p:spPr>
          <a:xfrm>
            <a:off x="673054" y="2217986"/>
            <a:ext cx="1041355" cy="1230799"/>
          </a:xfrm>
          <a:prstGeom prst="rect">
            <a:avLst/>
          </a:prstGeom>
          <a:solidFill>
            <a:srgbClr val="FFFF99">
              <a:alpha val="35000"/>
            </a:srgbClr>
          </a:solidFill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9490" y="4198531"/>
            <a:ext cx="4814527" cy="1938992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b="1" dirty="0" err="1" smtClean="0">
                <a:solidFill>
                  <a:srgbClr val="FF0000"/>
                </a:solidFill>
              </a:rPr>
              <a:t>beam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err="1" smtClean="0">
                <a:solidFill>
                  <a:srgbClr val="FF0000"/>
                </a:solidFill>
              </a:rPr>
              <a:t>momenta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err="1" smtClean="0">
                <a:solidFill>
                  <a:srgbClr val="FF0000"/>
                </a:solidFill>
              </a:rPr>
              <a:t>adjusted</a:t>
            </a:r>
            <a:r>
              <a:rPr lang="pl-PL" sz="2000" b="1" dirty="0" smtClean="0">
                <a:solidFill>
                  <a:srgbClr val="FF0000"/>
                </a:solidFill>
              </a:rPr>
              <a:t> to </a:t>
            </a:r>
            <a:r>
              <a:rPr lang="pl-PL" sz="2000" b="1" dirty="0" err="1" smtClean="0">
                <a:solidFill>
                  <a:srgbClr val="FF0000"/>
                </a:solidFill>
              </a:rPr>
              <a:t>measured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br>
              <a:rPr lang="pl-PL" sz="2000" b="1" dirty="0" smtClean="0">
                <a:solidFill>
                  <a:srgbClr val="FF0000"/>
                </a:solidFill>
              </a:rPr>
            </a:br>
            <a:r>
              <a:rPr lang="pl-PL" sz="2000" b="1" dirty="0" smtClean="0">
                <a:solidFill>
                  <a:srgbClr val="FF0000"/>
                </a:solidFill>
              </a:rPr>
              <a:t>(HADES </a:t>
            </a:r>
            <a:r>
              <a:rPr lang="pl-PL" sz="2000" b="1" dirty="0" err="1" smtClean="0">
                <a:solidFill>
                  <a:srgbClr val="FF0000"/>
                </a:solidFill>
              </a:rPr>
              <a:t>spectrometer</a:t>
            </a:r>
            <a:r>
              <a:rPr lang="pl-PL" sz="2000" b="1" dirty="0" smtClean="0">
                <a:solidFill>
                  <a:srgbClr val="FF0000"/>
                </a:solidFill>
              </a:rPr>
              <a:t>) </a:t>
            </a:r>
            <a:r>
              <a:rPr lang="pl-PL" sz="2000" b="1" dirty="0" err="1" smtClean="0">
                <a:solidFill>
                  <a:srgbClr val="FF0000"/>
                </a:solidFill>
              </a:rPr>
              <a:t>values</a:t>
            </a:r>
            <a:r>
              <a:rPr lang="pl-PL" sz="2000" b="1" dirty="0" smtClean="0">
                <a:solidFill>
                  <a:srgbClr val="FF0000"/>
                </a:solidFill>
              </a:rPr>
              <a:t>: </a:t>
            </a:r>
            <a:br>
              <a:rPr lang="pl-PL" sz="2000" b="1" dirty="0" smtClean="0">
                <a:solidFill>
                  <a:srgbClr val="FF0000"/>
                </a:solidFill>
              </a:rPr>
            </a:br>
            <a:r>
              <a:rPr lang="pl-PL" sz="2000" b="1" dirty="0" smtClean="0">
                <a:solidFill>
                  <a:srgbClr val="0000FF"/>
                </a:solidFill>
              </a:rPr>
              <a:t>652, 685, 740, 790 </a:t>
            </a:r>
            <a:r>
              <a:rPr lang="pl-PL" sz="2000" b="1" dirty="0" err="1" smtClean="0">
                <a:solidFill>
                  <a:srgbClr val="0000FF"/>
                </a:solidFill>
              </a:rPr>
              <a:t>MeV</a:t>
            </a:r>
            <a:r>
              <a:rPr lang="pl-PL" sz="2000" b="1" dirty="0" smtClean="0">
                <a:solidFill>
                  <a:srgbClr val="0000FF"/>
                </a:solidFill>
              </a:rPr>
              <a:t>/c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b="1" dirty="0" err="1" smtClean="0"/>
              <a:t>corrections</a:t>
            </a:r>
            <a:r>
              <a:rPr lang="pl-PL" sz="2000" b="1" dirty="0" smtClean="0"/>
              <a:t> for </a:t>
            </a:r>
            <a:r>
              <a:rPr lang="pl-PL" sz="2000" b="1" dirty="0" err="1" smtClean="0"/>
              <a:t>energy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loss</a:t>
            </a:r>
            <a:r>
              <a:rPr lang="pl-PL" sz="20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b="1" dirty="0" err="1" smtClean="0"/>
              <a:t>obtained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scaling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used</a:t>
            </a:r>
            <a:r>
              <a:rPr lang="pl-PL" sz="2000" b="1" dirty="0" smtClean="0"/>
              <a:t> </a:t>
            </a:r>
            <a:br>
              <a:rPr lang="pl-PL" sz="2000" b="1" dirty="0" smtClean="0"/>
            </a:br>
            <a:r>
              <a:rPr lang="pl-PL" sz="2000" b="1" dirty="0" err="1" smtClean="0"/>
              <a:t>then</a:t>
            </a:r>
            <a:r>
              <a:rPr lang="pl-PL" sz="2000" b="1" dirty="0" smtClean="0"/>
              <a:t> in </a:t>
            </a:r>
            <a:r>
              <a:rPr lang="el-GR" sz="2000" b="1" dirty="0" smtClean="0"/>
              <a:t>π</a:t>
            </a:r>
            <a:r>
              <a:rPr lang="pl-PL" sz="2000" b="1" baseline="30000" dirty="0" smtClean="0"/>
              <a:t>+</a:t>
            </a:r>
            <a:r>
              <a:rPr lang="el-GR" sz="2000" b="1" dirty="0" smtClean="0"/>
              <a:t>π</a:t>
            </a:r>
            <a:r>
              <a:rPr lang="pl-PL" sz="2000" b="1" baseline="30000" dirty="0" smtClean="0"/>
              <a:t>–</a:t>
            </a:r>
            <a:r>
              <a:rPr lang="pl-PL" sz="2000" b="1" dirty="0" smtClean="0"/>
              <a:t>, </a:t>
            </a:r>
            <a:r>
              <a:rPr lang="el-GR" sz="2000" b="1" dirty="0" smtClean="0"/>
              <a:t>π</a:t>
            </a:r>
            <a:r>
              <a:rPr lang="pl-PL" sz="2000" b="1" baseline="30000" dirty="0" smtClean="0"/>
              <a:t>0</a:t>
            </a:r>
            <a:r>
              <a:rPr lang="el-GR" sz="2000" b="1" dirty="0" smtClean="0"/>
              <a:t>π</a:t>
            </a:r>
            <a:r>
              <a:rPr lang="pl-PL" sz="2000" b="1" baseline="30000" dirty="0"/>
              <a:t>–</a:t>
            </a:r>
            <a:r>
              <a:rPr lang="pl-PL" sz="2000" b="1" dirty="0" smtClean="0"/>
              <a:t>, </a:t>
            </a:r>
            <a:r>
              <a:rPr lang="pl-PL" sz="2000" b="1" dirty="0" err="1"/>
              <a:t>e</a:t>
            </a:r>
            <a:r>
              <a:rPr lang="pl-PL" sz="2000" b="1" baseline="30000" dirty="0" err="1"/>
              <a:t>+</a:t>
            </a:r>
            <a:r>
              <a:rPr lang="pl-PL" sz="2000" b="1" dirty="0" err="1"/>
              <a:t>e</a:t>
            </a:r>
            <a:r>
              <a:rPr lang="pl-PL" sz="2000" b="1" baseline="30000" dirty="0" smtClean="0"/>
              <a:t>–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5158658" y="6437700"/>
            <a:ext cx="3880131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err="1" smtClean="0"/>
              <a:t>exp</a:t>
            </a:r>
            <a:r>
              <a:rPr lang="pl-PL" dirty="0" smtClean="0"/>
              <a:t> </a:t>
            </a:r>
            <a:r>
              <a:rPr lang="pl-PL" dirty="0" err="1" smtClean="0"/>
              <a:t>normalized</a:t>
            </a:r>
            <a:r>
              <a:rPr lang="pl-PL" dirty="0" smtClean="0"/>
              <a:t> to the same </a:t>
            </a:r>
            <a:r>
              <a:rPr lang="pl-PL" dirty="0" err="1" smtClean="0"/>
              <a:t>area</a:t>
            </a:r>
            <a:endParaRPr lang="pl-PL" dirty="0" smtClean="0"/>
          </a:p>
        </p:txBody>
      </p:sp>
      <p:sp>
        <p:nvSpPr>
          <p:cNvPr id="56" name="pole tekstowe 12"/>
          <p:cNvSpPr txBox="1">
            <a:spLocks noChangeArrowheads="1"/>
          </p:cNvSpPr>
          <p:nvPr/>
        </p:nvSpPr>
        <p:spPr bwMode="auto">
          <a:xfrm>
            <a:off x="8224782" y="5756860"/>
            <a:ext cx="667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pl-PL" altLang="pl-PL" sz="1800" b="1" dirty="0" smtClean="0">
                <a:sym typeface="Symbol" panose="05050102010706020507" pitchFamily="18" charset="2"/>
              </a:rPr>
              <a:t></a:t>
            </a:r>
            <a:r>
              <a:rPr lang="pl-PL" altLang="pl-PL" sz="1800" b="1" baseline="-25000" dirty="0" smtClean="0">
                <a:sym typeface="Symbol" panose="05050102010706020507" pitchFamily="18" charset="2"/>
              </a:rPr>
              <a:t>CM</a:t>
            </a:r>
            <a:endParaRPr lang="pl-PL" sz="1800" dirty="0"/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6881424" y="4388708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7189658" y="5013646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±10%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26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748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2298721" y="676529"/>
                <a:ext cx="4937575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i</a:t>
                </a:r>
                <a:r>
                  <a:rPr lang="pl-PL" sz="2400" b="1" dirty="0" err="1" smtClean="0"/>
                  <a:t>nvariant</a:t>
                </a:r>
                <a:r>
                  <a:rPr lang="pl-PL" sz="2400" b="1" dirty="0" smtClean="0"/>
                  <a:t> </a:t>
                </a:r>
                <a:r>
                  <a:rPr lang="pl-PL" sz="2400" b="1" dirty="0" err="1" smtClean="0"/>
                  <a:t>masses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21" y="676529"/>
                <a:ext cx="4937575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212981" y="722696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396"/>
            <a:ext cx="2982816" cy="238510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78043"/>
            <a:ext cx="3096344" cy="236399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40" y="1160111"/>
            <a:ext cx="3063648" cy="238192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248"/>
            <a:ext cx="2982816" cy="2383048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92650" y="3429000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97" y="3676200"/>
            <a:ext cx="3228565" cy="247492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33" y="3675834"/>
            <a:ext cx="2990355" cy="2417462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114974" y="6167045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484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" y="1112595"/>
            <a:ext cx="3137976" cy="2553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748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helicity (</a:t>
                </a:r>
                <a:r>
                  <a:rPr lang="pl-PL" sz="1600" b="1" dirty="0" err="1"/>
                  <a:t>angular</a:t>
                </a:r>
                <a:r>
                  <a:rPr lang="pl-PL" sz="1600" b="1" dirty="0"/>
                  <a:t> </a:t>
                </a:r>
                <a:r>
                  <a:rPr lang="pl-PL" sz="1600" b="1" dirty="0" smtClean="0"/>
                  <a:t>proj. of </a:t>
                </a:r>
                <a:r>
                  <a:rPr lang="pl-PL" sz="1600" b="1" dirty="0"/>
                  <a:t>one of </a:t>
                </a:r>
                <a:r>
                  <a:rPr lang="pl-PL" sz="1600" b="1" dirty="0" err="1" smtClean="0"/>
                  <a:t>particles</a:t>
                </a:r>
                <a:r>
                  <a:rPr lang="pl-PL" sz="1600" b="1" dirty="0" smtClean="0"/>
                  <a:t> in </a:t>
                </a:r>
                <a:r>
                  <a:rPr lang="pl-PL" sz="1600" b="1" dirty="0"/>
                  <a:t>the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of 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172818" y="732377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61" y="1134884"/>
            <a:ext cx="3077693" cy="25048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1" y="1106808"/>
            <a:ext cx="3112190" cy="253291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32" y="3601502"/>
            <a:ext cx="3103119" cy="255509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7" y="3617434"/>
            <a:ext cx="3030427" cy="251238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13094" y="3431505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26" y="3642013"/>
            <a:ext cx="3029445" cy="2467809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871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1173872"/>
            <a:ext cx="3256048" cy="264999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748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41953" y="812053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/>
              <p:cNvSpPr txBox="1"/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err="1" smtClean="0"/>
                  <a:t>Godfired</a:t>
                </a:r>
                <a:r>
                  <a:rPr lang="pl-PL" sz="1600" b="1" dirty="0" smtClean="0"/>
                  <a:t>-Jackson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(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9" name="pole tekstow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54" y="1173872"/>
            <a:ext cx="3327508" cy="27081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88" y="1218244"/>
            <a:ext cx="3032063" cy="246770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04" y="3759436"/>
            <a:ext cx="3264758" cy="239498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1" y="3785713"/>
            <a:ext cx="3064451" cy="2368704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45826" y="3603576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58" y="3785712"/>
            <a:ext cx="2962193" cy="2368705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374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936"/>
            <a:ext cx="3105654" cy="237587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800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2096457" y="691030"/>
                <a:ext cx="5139839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angular </a:t>
                </a:r>
                <a:r>
                  <a:rPr lang="pl-PL" sz="2400" b="1" dirty="0" err="1" smtClean="0"/>
                  <a:t>distr</a:t>
                </a:r>
                <a:r>
                  <a:rPr lang="pl-PL" sz="2400" b="1" dirty="0" smtClean="0"/>
                  <a:t>. </a:t>
                </a:r>
                <a:r>
                  <a:rPr lang="pl-PL" sz="2400" b="1" dirty="0"/>
                  <a:t>i</a:t>
                </a:r>
                <a:r>
                  <a:rPr lang="pl-PL" sz="2400" b="1" dirty="0" smtClean="0"/>
                  <a:t>n CM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l-PL" sz="2400" b="1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r>
                      <a:rPr lang="pl-PL" sz="2400" b="1" i="0" dirty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457" y="691030"/>
                <a:ext cx="513983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86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229656" y="764704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44" y="1188497"/>
            <a:ext cx="3222979" cy="241131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23" y="1212505"/>
            <a:ext cx="2871796" cy="238730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6" y="3718606"/>
            <a:ext cx="2875998" cy="2394695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98024" y="3498475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44" y="3699353"/>
            <a:ext cx="3312368" cy="2413948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76" y="3670245"/>
            <a:ext cx="2965120" cy="2413948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551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800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2298721" y="676529"/>
                <a:ext cx="4937575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i</a:t>
                </a:r>
                <a:r>
                  <a:rPr lang="pl-PL" sz="2400" b="1" dirty="0" err="1" smtClean="0"/>
                  <a:t>nvariant</a:t>
                </a:r>
                <a:r>
                  <a:rPr lang="pl-PL" sz="2400" b="1" dirty="0" smtClean="0"/>
                  <a:t> </a:t>
                </a:r>
                <a:r>
                  <a:rPr lang="pl-PL" sz="2400" b="1" dirty="0" err="1" smtClean="0"/>
                  <a:t>masses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21" y="676529"/>
                <a:ext cx="4937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212981" y="722696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3" y="1209010"/>
            <a:ext cx="2968815" cy="224127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3109667" cy="227806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90" y="1195101"/>
            <a:ext cx="3119510" cy="231445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1" y="3573016"/>
            <a:ext cx="2880097" cy="2426295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93772" y="3275692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3571938"/>
            <a:ext cx="3109667" cy="242737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73015"/>
            <a:ext cx="3059832" cy="2426295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707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" y="1085044"/>
            <a:ext cx="3140844" cy="255623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800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helicity (</a:t>
                </a:r>
                <a:r>
                  <a:rPr lang="pl-PL" sz="1600" b="1" dirty="0" err="1"/>
                  <a:t>angular</a:t>
                </a:r>
                <a:r>
                  <a:rPr lang="pl-PL" sz="1600" b="1" dirty="0"/>
                  <a:t> </a:t>
                </a:r>
                <a:r>
                  <a:rPr lang="pl-PL" sz="1600" b="1" dirty="0" smtClean="0"/>
                  <a:t>proj. of </a:t>
                </a:r>
                <a:r>
                  <a:rPr lang="pl-PL" sz="1600" b="1" dirty="0"/>
                  <a:t>one of </a:t>
                </a:r>
                <a:r>
                  <a:rPr lang="pl-PL" sz="1600" b="1" dirty="0" err="1" smtClean="0"/>
                  <a:t>particles</a:t>
                </a:r>
                <a:r>
                  <a:rPr lang="pl-PL" sz="1600" b="1" dirty="0" smtClean="0"/>
                  <a:t> in </a:t>
                </a:r>
                <a:r>
                  <a:rPr lang="pl-PL" sz="1600" b="1" dirty="0"/>
                  <a:t>the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of 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172818" y="732377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84" y="1085044"/>
            <a:ext cx="3212492" cy="255623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24744"/>
            <a:ext cx="3131840" cy="249421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9" y="3709522"/>
            <a:ext cx="3083944" cy="2421111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13094" y="3431505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17" y="3721406"/>
            <a:ext cx="3145759" cy="243309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1141"/>
            <a:ext cx="3051844" cy="2414163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28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" y="1202968"/>
            <a:ext cx="3101665" cy="23331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130900"/>
            <a:ext cx="153856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800 </a:t>
            </a:r>
            <a:r>
              <a:rPr lang="pl-PL" sz="2400" dirty="0" err="1" smtClean="0"/>
              <a:t>MeV</a:t>
            </a:r>
            <a:r>
              <a:rPr lang="pl-PL" sz="2400" dirty="0" smtClean="0"/>
              <a:t>/c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41953" y="812053"/>
            <a:ext cx="147444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acceptance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/>
              <p:cNvSpPr txBox="1"/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err="1" smtClean="0"/>
                  <a:t>Godfired</a:t>
                </a:r>
                <a:r>
                  <a:rPr lang="pl-PL" sz="1600" b="1" dirty="0" smtClean="0"/>
                  <a:t>-Jackson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(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9" name="pole tekstow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02" y="796739"/>
                <a:ext cx="6779457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96752"/>
            <a:ext cx="3071077" cy="231971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09" y="1196752"/>
            <a:ext cx="3049603" cy="232764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25" y="3577926"/>
            <a:ext cx="3074184" cy="255898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3567844"/>
            <a:ext cx="3093237" cy="2569064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06276" y="3431139"/>
            <a:ext cx="65755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in 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08" y="3563740"/>
            <a:ext cx="3049603" cy="258163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611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656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1547390" y="709344"/>
                <a:ext cx="5139839" cy="47000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angular </a:t>
                </a:r>
                <a:r>
                  <a:rPr lang="pl-PL" sz="2400" b="1" dirty="0" err="1" smtClean="0"/>
                  <a:t>distr</a:t>
                </a:r>
                <a:r>
                  <a:rPr lang="pl-PL" sz="2400" b="1" dirty="0" smtClean="0"/>
                  <a:t>. </a:t>
                </a:r>
                <a:r>
                  <a:rPr lang="pl-PL" sz="2400" b="1" dirty="0"/>
                  <a:t>i</a:t>
                </a:r>
                <a:r>
                  <a:rPr lang="pl-PL" sz="2400" b="1" dirty="0" smtClean="0"/>
                  <a:t>n CM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l-PL" sz="2400" b="1" dirty="0" smtClean="0"/>
                  <a:t> of </a:t>
                </a:r>
                <a14:m>
                  <m:oMath xmlns:m="http://schemas.openxmlformats.org/officeDocument/2006/math">
                    <m:r>
                      <a:rPr lang="pl-PL" sz="2400" b="1" dirty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pl-PL" sz="2400" b="1" dirty="0" smtClean="0"/>
                  <a:t> </a:t>
                </a:r>
                <a:endParaRPr lang="pl-PL" sz="2400" b="1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90" y="709344"/>
                <a:ext cx="5139839" cy="470000"/>
              </a:xfrm>
              <a:prstGeom prst="rect">
                <a:avLst/>
              </a:prstGeom>
              <a:blipFill rotWithShape="0">
                <a:blip r:embed="rId3"/>
                <a:stretch>
                  <a:fillRect l="-949" t="-7792" b="-298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7" y="1217313"/>
            <a:ext cx="3066759" cy="22846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45" y="1233551"/>
            <a:ext cx="3117726" cy="232264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33" y="1233551"/>
            <a:ext cx="3140626" cy="233970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2" y="3565663"/>
            <a:ext cx="3047844" cy="230880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45" y="3619870"/>
            <a:ext cx="3117726" cy="231502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34" y="3636930"/>
            <a:ext cx="3124880" cy="2252243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453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656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2298721" y="676529"/>
                <a:ext cx="4937575" cy="47000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i</a:t>
                </a:r>
                <a:r>
                  <a:rPr lang="pl-PL" sz="2400" b="1" dirty="0" err="1" smtClean="0"/>
                  <a:t>nvariant</a:t>
                </a:r>
                <a:r>
                  <a:rPr lang="pl-PL" sz="2400" b="1" dirty="0" smtClean="0"/>
                  <a:t> </a:t>
                </a:r>
                <a:r>
                  <a:rPr lang="pl-PL" sz="2400" b="1" dirty="0" err="1" smtClean="0"/>
                  <a:t>masses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2400" b="1" dirty="0" smtClean="0"/>
                  <a:t>,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21" y="676529"/>
                <a:ext cx="4937575" cy="470000"/>
              </a:xfrm>
              <a:prstGeom prst="rect">
                <a:avLst/>
              </a:prstGeom>
              <a:blipFill rotWithShape="0">
                <a:blip r:embed="rId7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058"/>
            <a:ext cx="3267894" cy="243451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47" y="1205672"/>
            <a:ext cx="3275863" cy="24404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59" y="1244701"/>
            <a:ext cx="3202600" cy="238587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0" y="3619648"/>
            <a:ext cx="3147624" cy="2371037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81" y="3640187"/>
            <a:ext cx="3165760" cy="237934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77" y="3640187"/>
            <a:ext cx="3041023" cy="2350498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557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656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/>
              <p:cNvSpPr txBox="1"/>
              <p:nvPr/>
            </p:nvSpPr>
            <p:spPr>
              <a:xfrm>
                <a:off x="467544" y="774970"/>
                <a:ext cx="6779457" cy="34413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helicity (</a:t>
                </a:r>
                <a:r>
                  <a:rPr lang="pl-PL" sz="1600" b="1" dirty="0" err="1"/>
                  <a:t>angular</a:t>
                </a:r>
                <a:r>
                  <a:rPr lang="pl-PL" sz="1600" b="1" dirty="0"/>
                  <a:t> </a:t>
                </a:r>
                <a:r>
                  <a:rPr lang="pl-PL" sz="1600" b="1" dirty="0" smtClean="0"/>
                  <a:t>proj. of </a:t>
                </a:r>
                <a:r>
                  <a:rPr lang="pl-PL" sz="1600" b="1" dirty="0"/>
                  <a:t>one of </a:t>
                </a:r>
                <a:r>
                  <a:rPr lang="pl-PL" sz="1600" b="1" dirty="0" err="1" smtClean="0"/>
                  <a:t>particles</a:t>
                </a:r>
                <a:r>
                  <a:rPr lang="pl-PL" sz="1600" b="1" dirty="0" smtClean="0"/>
                  <a:t> in </a:t>
                </a:r>
                <a:r>
                  <a:rPr lang="pl-PL" sz="1600" b="1" dirty="0"/>
                  <a:t>the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of 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0" smtClean="0">
                        <a:latin typeface="Cambria Math" panose="02040503050406030204" pitchFamily="18" charset="0"/>
                      </a:rPr>
                      <m:t>𝐩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74970"/>
                <a:ext cx="6779457" cy="344133"/>
              </a:xfrm>
              <a:prstGeom prst="rect">
                <a:avLst/>
              </a:prstGeom>
              <a:blipFill rotWithShape="0">
                <a:blip r:embed="rId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" y="1178277"/>
            <a:ext cx="3031743" cy="225858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57" y="1188140"/>
            <a:ext cx="3083686" cy="229728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70" y="1213049"/>
            <a:ext cx="3083686" cy="229728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" y="3496039"/>
            <a:ext cx="3017796" cy="246522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53" y="3514208"/>
            <a:ext cx="3140890" cy="2447054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70" y="3504801"/>
            <a:ext cx="3032313" cy="2474630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592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8614"/>
            <a:ext cx="8640960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elastic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events</a:t>
            </a:r>
            <a:r>
              <a:rPr lang="pl-PL" dirty="0" smtClean="0">
                <a:solidFill>
                  <a:schemeClr val="bg1"/>
                </a:solidFill>
              </a:rPr>
              <a:t> |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Obraz 19"/>
          <p:cNvPicPr/>
          <p:nvPr/>
        </p:nvPicPr>
        <p:blipFill>
          <a:blip r:embed="rId3"/>
          <a:stretch/>
        </p:blipFill>
        <p:spPr>
          <a:xfrm>
            <a:off x="395536" y="973619"/>
            <a:ext cx="8440680" cy="5767749"/>
          </a:xfrm>
          <a:prstGeom prst="rect">
            <a:avLst/>
          </a:prstGeom>
          <a:ln>
            <a:noFill/>
          </a:ln>
        </p:spPr>
      </p:pic>
      <p:sp>
        <p:nvSpPr>
          <p:cNvPr id="21" name="Line 1"/>
          <p:cNvSpPr/>
          <p:nvPr/>
        </p:nvSpPr>
        <p:spPr>
          <a:xfrm>
            <a:off x="6444208" y="939976"/>
            <a:ext cx="619200" cy="0"/>
          </a:xfrm>
          <a:prstGeom prst="line">
            <a:avLst/>
          </a:prstGeom>
          <a:ln w="38160">
            <a:solidFill>
              <a:srgbClr val="3333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TextShape 2"/>
          <p:cNvSpPr txBox="1"/>
          <p:nvPr/>
        </p:nvSpPr>
        <p:spPr>
          <a:xfrm>
            <a:off x="7060410" y="692696"/>
            <a:ext cx="914400" cy="48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 dirty="0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SAID</a:t>
            </a:r>
            <a:endParaRPr lang="en-US" sz="216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ustomShape 3"/>
          <p:cNvSpPr/>
          <p:nvPr/>
        </p:nvSpPr>
        <p:spPr>
          <a:xfrm>
            <a:off x="268560" y="815760"/>
            <a:ext cx="183240" cy="220320"/>
          </a:xfrm>
          <a:prstGeom prst="ellipse">
            <a:avLst/>
          </a:prstGeom>
          <a:solidFill>
            <a:srgbClr val="FF3333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TextShape 4"/>
          <p:cNvSpPr txBox="1"/>
          <p:nvPr/>
        </p:nvSpPr>
        <p:spPr>
          <a:xfrm>
            <a:off x="531900" y="699300"/>
            <a:ext cx="5469120" cy="54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– mean of sectors, error=RMS </a:t>
            </a:r>
            <a:endParaRPr lang="en-US" sz="288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6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656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456839" y="775473"/>
                <a:ext cx="6779457" cy="34413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Godfired-Jackson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(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,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9" y="775473"/>
                <a:ext cx="6779457" cy="344133"/>
              </a:xfrm>
              <a:prstGeom prst="rect">
                <a:avLst/>
              </a:prstGeom>
              <a:blipFill rotWithShape="0">
                <a:blip r:embed="rId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6" y="1290436"/>
            <a:ext cx="2803773" cy="22466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0435"/>
            <a:ext cx="2765824" cy="224664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29" y="1308776"/>
            <a:ext cx="2982359" cy="2228299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30" y="3703428"/>
            <a:ext cx="2932526" cy="220304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0" y="3739124"/>
            <a:ext cx="2833366" cy="2167347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76" y="3732859"/>
            <a:ext cx="2967311" cy="2161622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522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690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1547390" y="709344"/>
                <a:ext cx="5139839" cy="47000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angular </a:t>
                </a:r>
                <a:r>
                  <a:rPr lang="pl-PL" sz="2400" b="1" dirty="0" err="1" smtClean="0"/>
                  <a:t>distr</a:t>
                </a:r>
                <a:r>
                  <a:rPr lang="pl-PL" sz="2400" b="1" dirty="0" smtClean="0"/>
                  <a:t>. </a:t>
                </a:r>
                <a:r>
                  <a:rPr lang="pl-PL" sz="2400" b="1" dirty="0"/>
                  <a:t>i</a:t>
                </a:r>
                <a:r>
                  <a:rPr lang="pl-PL" sz="2400" b="1" dirty="0" smtClean="0"/>
                  <a:t>n CM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l-PL" sz="2400" b="1" dirty="0" smtClean="0"/>
                  <a:t> of </a:t>
                </a:r>
                <a14:m>
                  <m:oMath xmlns:m="http://schemas.openxmlformats.org/officeDocument/2006/math">
                    <m:r>
                      <a:rPr lang="pl-PL" sz="2400" b="1" dirty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pl-PL" sz="2400" b="1" dirty="0" smtClean="0"/>
                  <a:t> </a:t>
                </a:r>
                <a:endParaRPr lang="pl-PL" sz="2400" b="1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90" y="709344"/>
                <a:ext cx="5139839" cy="470000"/>
              </a:xfrm>
              <a:prstGeom prst="rect">
                <a:avLst/>
              </a:prstGeom>
              <a:blipFill rotWithShape="0">
                <a:blip r:embed="rId3"/>
                <a:stretch>
                  <a:fillRect l="-949" t="-7792" b="-298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1" y="1256178"/>
            <a:ext cx="3100063" cy="2309485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45" y="1269141"/>
            <a:ext cx="3117726" cy="229652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32" y="1256936"/>
            <a:ext cx="3126953" cy="230872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2" y="3556412"/>
            <a:ext cx="3163813" cy="2332761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14" y="3556412"/>
            <a:ext cx="3056948" cy="2332761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67" y="3619221"/>
            <a:ext cx="2847591" cy="2269952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668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690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2298721" y="676529"/>
                <a:ext cx="4937575" cy="47000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i</a:t>
                </a:r>
                <a:r>
                  <a:rPr lang="pl-PL" sz="2400" b="1" dirty="0" err="1" smtClean="0"/>
                  <a:t>nvariant</a:t>
                </a:r>
                <a:r>
                  <a:rPr lang="pl-PL" sz="2400" b="1" dirty="0" smtClean="0"/>
                  <a:t> </a:t>
                </a:r>
                <a:r>
                  <a:rPr lang="pl-PL" sz="2400" b="1" dirty="0" err="1" smtClean="0"/>
                  <a:t>masses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2400" b="1" dirty="0" smtClean="0"/>
                  <a:t>,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21" y="676529"/>
                <a:ext cx="4937575" cy="470000"/>
              </a:xfrm>
              <a:prstGeom prst="rect">
                <a:avLst/>
              </a:prstGeom>
              <a:blipFill rotWithShape="0">
                <a:blip r:embed="rId7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4" y="1184186"/>
            <a:ext cx="3175273" cy="2396858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82" y="1225309"/>
            <a:ext cx="3205885" cy="23883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07" y="1223009"/>
            <a:ext cx="3074394" cy="243174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90460"/>
            <a:ext cx="3170512" cy="246889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78" y="3595503"/>
            <a:ext cx="3120444" cy="239518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56" y="3597068"/>
            <a:ext cx="3058844" cy="2386755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731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690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/>
              <p:cNvSpPr txBox="1"/>
              <p:nvPr/>
            </p:nvSpPr>
            <p:spPr>
              <a:xfrm>
                <a:off x="467544" y="774970"/>
                <a:ext cx="6779457" cy="34413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helicity (</a:t>
                </a:r>
                <a:r>
                  <a:rPr lang="pl-PL" sz="1600" b="1" dirty="0" err="1"/>
                  <a:t>angular</a:t>
                </a:r>
                <a:r>
                  <a:rPr lang="pl-PL" sz="1600" b="1" dirty="0"/>
                  <a:t> </a:t>
                </a:r>
                <a:r>
                  <a:rPr lang="pl-PL" sz="1600" b="1" dirty="0" smtClean="0"/>
                  <a:t>proj. of </a:t>
                </a:r>
                <a:r>
                  <a:rPr lang="pl-PL" sz="1600" b="1" dirty="0"/>
                  <a:t>one of </a:t>
                </a:r>
                <a:r>
                  <a:rPr lang="pl-PL" sz="1600" b="1" dirty="0" err="1" smtClean="0"/>
                  <a:t>particles</a:t>
                </a:r>
                <a:r>
                  <a:rPr lang="pl-PL" sz="1600" b="1" dirty="0" smtClean="0"/>
                  <a:t> in </a:t>
                </a:r>
                <a:r>
                  <a:rPr lang="pl-PL" sz="1600" b="1" dirty="0"/>
                  <a:t>the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of 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0" smtClean="0">
                        <a:latin typeface="Cambria Math" panose="02040503050406030204" pitchFamily="18" charset="0"/>
                      </a:rPr>
                      <m:t>𝐩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74970"/>
                <a:ext cx="6779457" cy="344133"/>
              </a:xfrm>
              <a:prstGeom prst="rect">
                <a:avLst/>
              </a:prstGeom>
              <a:blipFill rotWithShape="0">
                <a:blip r:embed="rId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51" y="1235692"/>
            <a:ext cx="3118457" cy="23231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1" y="1235692"/>
            <a:ext cx="2808262" cy="2323188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5" y="1245642"/>
            <a:ext cx="3144987" cy="234295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83" y="3556559"/>
            <a:ext cx="3199592" cy="237111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2" y="3484140"/>
            <a:ext cx="2904676" cy="2443533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44" y="3598544"/>
            <a:ext cx="3064378" cy="2300333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259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690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456839" y="775473"/>
                <a:ext cx="6779457" cy="34413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Godfired-Jackson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(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,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9" y="775473"/>
                <a:ext cx="6779457" cy="344133"/>
              </a:xfrm>
              <a:prstGeom prst="rect">
                <a:avLst/>
              </a:prstGeom>
              <a:blipFill rotWithShape="0">
                <a:blip r:embed="rId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86" y="1347868"/>
            <a:ext cx="2951670" cy="219893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1649"/>
            <a:ext cx="2943794" cy="2226878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818" y="1356122"/>
            <a:ext cx="3085220" cy="221689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99" y="3603022"/>
            <a:ext cx="3056948" cy="229145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5" y="3573015"/>
            <a:ext cx="2889941" cy="2321465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56" y="3603023"/>
            <a:ext cx="3143182" cy="2291458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504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690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2298721" y="676529"/>
                <a:ext cx="4937575" cy="47000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i</a:t>
                </a:r>
                <a:r>
                  <a:rPr lang="pl-PL" sz="2400" b="1" dirty="0" err="1" smtClean="0"/>
                  <a:t>nvariant</a:t>
                </a:r>
                <a:r>
                  <a:rPr lang="pl-PL" sz="2400" b="1" dirty="0" smtClean="0"/>
                  <a:t> </a:t>
                </a:r>
                <a:r>
                  <a:rPr lang="pl-PL" sz="2400" b="1" dirty="0" err="1" smtClean="0"/>
                  <a:t>masses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2400" b="1" dirty="0" smtClean="0"/>
                  <a:t>,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21" y="676529"/>
                <a:ext cx="4937575" cy="470000"/>
              </a:xfrm>
              <a:prstGeom prst="rect">
                <a:avLst/>
              </a:prstGeom>
              <a:blipFill rotWithShape="0">
                <a:blip r:embed="rId7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e tekstowe 15"/>
          <p:cNvSpPr txBox="1"/>
          <p:nvPr/>
        </p:nvSpPr>
        <p:spPr>
          <a:xfrm>
            <a:off x="114974" y="6167045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 smtClean="0"/>
              <a:t>N(</a:t>
            </a:r>
            <a:r>
              <a:rPr lang="pl-PL" sz="2400" dirty="0" err="1" smtClean="0"/>
              <a:t>all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0070C0"/>
                </a:solidFill>
              </a:rPr>
              <a:t>―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D</a:t>
            </a:r>
            <a:r>
              <a:rPr lang="pl-PL" sz="2400" baseline="-25000" dirty="0" smtClean="0"/>
              <a:t>13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S</a:t>
            </a:r>
            <a:r>
              <a:rPr lang="pl-PL" sz="2400" baseline="-25000" dirty="0" smtClean="0"/>
              <a:t>11</a:t>
            </a:r>
            <a:r>
              <a:rPr lang="pl-PL" sz="28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t-channel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</a:t>
            </a:r>
            <a:r>
              <a:rPr lang="pl-PL" sz="2400" baseline="-25000" dirty="0" smtClean="0"/>
              <a:t>11</a:t>
            </a:r>
            <a:endParaRPr lang="pl-PL" sz="2400" baseline="-25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5" y="1131708"/>
            <a:ext cx="3305652" cy="2462645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25" y="1131708"/>
            <a:ext cx="3003366" cy="250243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31218"/>
            <a:ext cx="2915816" cy="242721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2" y="3594353"/>
            <a:ext cx="3206893" cy="2396332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49" y="3526997"/>
            <a:ext cx="3102242" cy="2456826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40" y="3500690"/>
            <a:ext cx="2906160" cy="24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690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/>
              <p:cNvSpPr txBox="1"/>
              <p:nvPr/>
            </p:nvSpPr>
            <p:spPr>
              <a:xfrm>
                <a:off x="467544" y="774970"/>
                <a:ext cx="6779457" cy="34413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helicity (</a:t>
                </a:r>
                <a:r>
                  <a:rPr lang="pl-PL" sz="1600" b="1" dirty="0" err="1"/>
                  <a:t>angular</a:t>
                </a:r>
                <a:r>
                  <a:rPr lang="pl-PL" sz="1600" b="1" dirty="0"/>
                  <a:t> </a:t>
                </a:r>
                <a:r>
                  <a:rPr lang="pl-PL" sz="1600" b="1" dirty="0" smtClean="0"/>
                  <a:t>proj. of </a:t>
                </a:r>
                <a:r>
                  <a:rPr lang="pl-PL" sz="1600" b="1" dirty="0"/>
                  <a:t>one of </a:t>
                </a:r>
                <a:r>
                  <a:rPr lang="pl-PL" sz="1600" b="1" dirty="0" err="1" smtClean="0"/>
                  <a:t>particles</a:t>
                </a:r>
                <a:r>
                  <a:rPr lang="pl-PL" sz="1600" b="1" dirty="0" smtClean="0"/>
                  <a:t> in </a:t>
                </a:r>
                <a:r>
                  <a:rPr lang="pl-PL" sz="1600" b="1" dirty="0"/>
                  <a:t>the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of 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0" smtClean="0">
                        <a:latin typeface="Cambria Math" panose="02040503050406030204" pitchFamily="18" charset="0"/>
                      </a:rPr>
                      <m:t>𝐩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74970"/>
                <a:ext cx="6779457" cy="344133"/>
              </a:xfrm>
              <a:prstGeom prst="rect">
                <a:avLst/>
              </a:prstGeom>
              <a:blipFill rotWithShape="0">
                <a:blip r:embed="rId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6" y="1198925"/>
            <a:ext cx="2984711" cy="2223550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14974" y="6167045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 smtClean="0"/>
              <a:t>N(</a:t>
            </a:r>
            <a:r>
              <a:rPr lang="pl-PL" sz="2400" dirty="0" err="1" smtClean="0"/>
              <a:t>all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0070C0"/>
                </a:solidFill>
              </a:rPr>
              <a:t>―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D</a:t>
            </a:r>
            <a:r>
              <a:rPr lang="pl-PL" sz="2400" baseline="-25000" dirty="0" smtClean="0"/>
              <a:t>13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S</a:t>
            </a:r>
            <a:r>
              <a:rPr lang="pl-PL" sz="2400" baseline="-25000" dirty="0" smtClean="0"/>
              <a:t>11</a:t>
            </a:r>
            <a:r>
              <a:rPr lang="pl-PL" sz="28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t-channel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</a:t>
            </a:r>
            <a:r>
              <a:rPr lang="pl-PL" sz="2400" baseline="-25000" dirty="0" smtClean="0"/>
              <a:t>11</a:t>
            </a:r>
            <a:endParaRPr lang="pl-PL" sz="2400" baseline="-250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82947"/>
            <a:ext cx="3088932" cy="230119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16" y="1181873"/>
            <a:ext cx="3090375" cy="230226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7" y="3573016"/>
            <a:ext cx="3026347" cy="2397783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04" y="3563962"/>
            <a:ext cx="2957860" cy="244744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35" y="3573015"/>
            <a:ext cx="2976356" cy="24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690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456839" y="775473"/>
                <a:ext cx="6779457" cy="34413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Godfired-Jackson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(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,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9" y="775473"/>
                <a:ext cx="6779457" cy="344133"/>
              </a:xfrm>
              <a:prstGeom prst="rect">
                <a:avLst/>
              </a:prstGeom>
              <a:blipFill rotWithShape="0">
                <a:blip r:embed="rId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e tekstowe 15"/>
          <p:cNvSpPr txBox="1"/>
          <p:nvPr/>
        </p:nvSpPr>
        <p:spPr>
          <a:xfrm>
            <a:off x="114974" y="6167045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 smtClean="0"/>
              <a:t>N(</a:t>
            </a:r>
            <a:r>
              <a:rPr lang="pl-PL" sz="2400" dirty="0" err="1" smtClean="0"/>
              <a:t>all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0070C0"/>
                </a:solidFill>
              </a:rPr>
              <a:t>―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D</a:t>
            </a:r>
            <a:r>
              <a:rPr lang="pl-PL" sz="2400" baseline="-25000" dirty="0" smtClean="0"/>
              <a:t>13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S</a:t>
            </a:r>
            <a:r>
              <a:rPr lang="pl-PL" sz="2400" baseline="-25000" dirty="0" smtClean="0"/>
              <a:t>11</a:t>
            </a:r>
            <a:r>
              <a:rPr lang="pl-PL" sz="28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t-channel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</a:t>
            </a:r>
            <a:r>
              <a:rPr lang="pl-PL" sz="2400" baseline="-25000" dirty="0" smtClean="0"/>
              <a:t>11</a:t>
            </a:r>
            <a:endParaRPr lang="pl-PL" sz="2400" baseline="-25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30" y="1195795"/>
            <a:ext cx="3088609" cy="230095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8" y="1195796"/>
            <a:ext cx="3048329" cy="2270944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69" y="1205570"/>
            <a:ext cx="2911102" cy="226116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37" y="3390471"/>
            <a:ext cx="3018402" cy="2558809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07" y="3458033"/>
            <a:ext cx="2888864" cy="2494073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0" y="3480202"/>
            <a:ext cx="2972517" cy="2469078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sp>
        <p:nvSpPr>
          <p:cNvPr id="21" name="Owal 20"/>
          <p:cNvSpPr/>
          <p:nvPr/>
        </p:nvSpPr>
        <p:spPr>
          <a:xfrm>
            <a:off x="8583913" y="3562855"/>
            <a:ext cx="360040" cy="361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748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1547390" y="709344"/>
                <a:ext cx="5139839" cy="47000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angular </a:t>
                </a:r>
                <a:r>
                  <a:rPr lang="pl-PL" sz="2400" b="1" dirty="0" err="1" smtClean="0"/>
                  <a:t>distr</a:t>
                </a:r>
                <a:r>
                  <a:rPr lang="pl-PL" sz="2400" b="1" dirty="0" smtClean="0"/>
                  <a:t>. </a:t>
                </a:r>
                <a:r>
                  <a:rPr lang="pl-PL" sz="2400" b="1" dirty="0"/>
                  <a:t>i</a:t>
                </a:r>
                <a:r>
                  <a:rPr lang="pl-PL" sz="2400" b="1" dirty="0" smtClean="0"/>
                  <a:t>n CM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l-PL" sz="2400" b="1" dirty="0" smtClean="0"/>
                  <a:t> of </a:t>
                </a:r>
                <a14:m>
                  <m:oMath xmlns:m="http://schemas.openxmlformats.org/officeDocument/2006/math">
                    <m:r>
                      <a:rPr lang="pl-PL" sz="2400" b="1" dirty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pl-PL" sz="2400" b="1" dirty="0" smtClean="0"/>
                  <a:t> </a:t>
                </a:r>
                <a:endParaRPr lang="pl-PL" sz="2400" b="1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90" y="709344"/>
                <a:ext cx="5139839" cy="470000"/>
              </a:xfrm>
              <a:prstGeom prst="rect">
                <a:avLst/>
              </a:prstGeom>
              <a:blipFill rotWithShape="0">
                <a:blip r:embed="rId3"/>
                <a:stretch>
                  <a:fillRect l="-949" t="-7792" b="-298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1" y="1285788"/>
            <a:ext cx="3038974" cy="2292080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1" y="1331135"/>
            <a:ext cx="2905685" cy="228808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00" y="1356490"/>
            <a:ext cx="2895387" cy="226273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3" y="3556412"/>
            <a:ext cx="2986352" cy="2311241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68" y="3608635"/>
            <a:ext cx="2846340" cy="228053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71" y="3619220"/>
            <a:ext cx="2927703" cy="2243138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697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748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2298721" y="676529"/>
                <a:ext cx="4937575" cy="47000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i</a:t>
                </a:r>
                <a:r>
                  <a:rPr lang="pl-PL" sz="2400" b="1" dirty="0" err="1" smtClean="0"/>
                  <a:t>nvariant</a:t>
                </a:r>
                <a:r>
                  <a:rPr lang="pl-PL" sz="2400" b="1" dirty="0" smtClean="0"/>
                  <a:t> </a:t>
                </a:r>
                <a:r>
                  <a:rPr lang="pl-PL" sz="2400" b="1" dirty="0" err="1" smtClean="0"/>
                  <a:t>masses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2400" b="1" dirty="0" smtClean="0"/>
                  <a:t>,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21" y="676529"/>
                <a:ext cx="4937575" cy="470000"/>
              </a:xfrm>
              <a:prstGeom prst="rect">
                <a:avLst/>
              </a:prstGeom>
              <a:blipFill rotWithShape="0">
                <a:blip r:embed="rId7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" y="1299589"/>
            <a:ext cx="3039976" cy="22908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23" y="1289498"/>
            <a:ext cx="3059529" cy="22573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39" y="1344333"/>
            <a:ext cx="2976088" cy="2193421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0" y="3609192"/>
            <a:ext cx="3069424" cy="2374631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23" y="3610679"/>
            <a:ext cx="3081324" cy="242333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76" y="3590460"/>
            <a:ext cx="2952493" cy="2401339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223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8614"/>
            <a:ext cx="8640960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elastic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events</a:t>
            </a:r>
            <a:r>
              <a:rPr lang="pl-PL" dirty="0" smtClean="0">
                <a:solidFill>
                  <a:schemeClr val="bg1"/>
                </a:solidFill>
              </a:rPr>
              <a:t> | SAID </a:t>
            </a:r>
            <a:r>
              <a:rPr lang="pl-PL" dirty="0" err="1" smtClean="0">
                <a:solidFill>
                  <a:schemeClr val="bg1"/>
                </a:solidFill>
              </a:rPr>
              <a:t>database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" name="Obraz 32"/>
          <p:cNvPicPr/>
          <p:nvPr/>
        </p:nvPicPr>
        <p:blipFill>
          <a:blip r:embed="rId3"/>
          <a:stretch/>
        </p:blipFill>
        <p:spPr>
          <a:xfrm>
            <a:off x="125940" y="908720"/>
            <a:ext cx="8892120" cy="5626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4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748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/>
              <p:cNvSpPr txBox="1"/>
              <p:nvPr/>
            </p:nvSpPr>
            <p:spPr>
              <a:xfrm>
                <a:off x="467544" y="774970"/>
                <a:ext cx="6779457" cy="34413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helicity (</a:t>
                </a:r>
                <a:r>
                  <a:rPr lang="pl-PL" sz="1600" b="1" dirty="0" err="1"/>
                  <a:t>angular</a:t>
                </a:r>
                <a:r>
                  <a:rPr lang="pl-PL" sz="1600" b="1" dirty="0"/>
                  <a:t> </a:t>
                </a:r>
                <a:r>
                  <a:rPr lang="pl-PL" sz="1600" b="1" dirty="0" smtClean="0"/>
                  <a:t>proj. of </a:t>
                </a:r>
                <a:r>
                  <a:rPr lang="pl-PL" sz="1600" b="1" dirty="0"/>
                  <a:t>one of </a:t>
                </a:r>
                <a:r>
                  <a:rPr lang="pl-PL" sz="1600" b="1" dirty="0" err="1" smtClean="0"/>
                  <a:t>particles</a:t>
                </a:r>
                <a:r>
                  <a:rPr lang="pl-PL" sz="1600" b="1" dirty="0" smtClean="0"/>
                  <a:t> in </a:t>
                </a:r>
                <a:r>
                  <a:rPr lang="pl-PL" sz="1600" b="1" dirty="0"/>
                  <a:t>the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of 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0" smtClean="0">
                        <a:latin typeface="Cambria Math" panose="02040503050406030204" pitchFamily="18" charset="0"/>
                      </a:rPr>
                      <m:t>𝐩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74970"/>
                <a:ext cx="6779457" cy="344133"/>
              </a:xfrm>
              <a:prstGeom prst="rect">
                <a:avLst/>
              </a:prstGeom>
              <a:blipFill rotWithShape="0">
                <a:blip r:embed="rId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4" y="1267744"/>
            <a:ext cx="2851002" cy="2216395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84" y="1329409"/>
            <a:ext cx="2885260" cy="21547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87" y="1348023"/>
            <a:ext cx="3084425" cy="215472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4" y="3573168"/>
            <a:ext cx="2966652" cy="2325709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34" y="3560802"/>
            <a:ext cx="2892009" cy="233807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65" y="3521155"/>
            <a:ext cx="3091805" cy="237772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880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748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456839" y="775473"/>
                <a:ext cx="6779457" cy="34413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Godfired-Jackson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(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,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9" y="775473"/>
                <a:ext cx="6779457" cy="344133"/>
              </a:xfrm>
              <a:prstGeom prst="rect">
                <a:avLst/>
              </a:prstGeom>
              <a:blipFill rotWithShape="0">
                <a:blip r:embed="rId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70" y="1356122"/>
            <a:ext cx="3097326" cy="23074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" y="1381718"/>
            <a:ext cx="2889941" cy="2281850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67" y="1404553"/>
            <a:ext cx="3081671" cy="220862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93" y="3612631"/>
            <a:ext cx="3186698" cy="225345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1" y="3671764"/>
            <a:ext cx="2815134" cy="2194326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99" y="3604084"/>
            <a:ext cx="2985605" cy="2237329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082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800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1547390" y="709344"/>
                <a:ext cx="5139839" cy="47000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angular </a:t>
                </a:r>
                <a:r>
                  <a:rPr lang="pl-PL" sz="2400" b="1" dirty="0" err="1" smtClean="0"/>
                  <a:t>distr</a:t>
                </a:r>
                <a:r>
                  <a:rPr lang="pl-PL" sz="2400" b="1" dirty="0" smtClean="0"/>
                  <a:t>. </a:t>
                </a:r>
                <a:r>
                  <a:rPr lang="pl-PL" sz="2400" b="1" dirty="0"/>
                  <a:t>i</a:t>
                </a:r>
                <a:r>
                  <a:rPr lang="pl-PL" sz="2400" b="1" dirty="0" smtClean="0"/>
                  <a:t>n CM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l-PL" sz="2400" b="1" dirty="0" smtClean="0"/>
                  <a:t> of </a:t>
                </a:r>
                <a14:m>
                  <m:oMath xmlns:m="http://schemas.openxmlformats.org/officeDocument/2006/math">
                    <m:r>
                      <a:rPr lang="pl-PL" sz="2400" b="1" dirty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pl-PL" sz="2400" b="1" dirty="0" smtClean="0"/>
                  <a:t> </a:t>
                </a:r>
                <a:endParaRPr lang="pl-PL" sz="2400" b="1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90" y="709344"/>
                <a:ext cx="5139839" cy="470000"/>
              </a:xfrm>
              <a:prstGeom prst="rect">
                <a:avLst/>
              </a:prstGeom>
              <a:blipFill rotWithShape="0">
                <a:blip r:embed="rId3"/>
                <a:stretch>
                  <a:fillRect l="-949" t="-7792" b="-298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ole tekstowe 21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2" y="1425470"/>
            <a:ext cx="2871633" cy="213094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66" y="1468284"/>
            <a:ext cx="2762642" cy="20881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95" y="1497781"/>
            <a:ext cx="2978379" cy="202913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5" y="3618297"/>
            <a:ext cx="2843670" cy="227087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14" y="3556411"/>
            <a:ext cx="2828541" cy="2305947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48" y="3585909"/>
            <a:ext cx="2803327" cy="2233222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816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800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2298721" y="676529"/>
                <a:ext cx="4937575" cy="47000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dirty="0" smtClean="0"/>
                  <a:t>i</a:t>
                </a:r>
                <a:r>
                  <a:rPr lang="pl-PL" sz="2400" b="1" dirty="0" err="1" smtClean="0"/>
                  <a:t>nvariant</a:t>
                </a:r>
                <a:r>
                  <a:rPr lang="pl-PL" sz="2400" b="1" dirty="0" smtClean="0"/>
                  <a:t> </a:t>
                </a:r>
                <a:r>
                  <a:rPr lang="pl-PL" sz="2400" b="1" dirty="0" err="1" smtClean="0"/>
                  <a:t>masses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2400" b="1" dirty="0" smtClean="0"/>
                  <a:t>,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21" y="676529"/>
                <a:ext cx="4937575" cy="470000"/>
              </a:xfrm>
              <a:prstGeom prst="rect">
                <a:avLst/>
              </a:prstGeom>
              <a:blipFill rotWithShape="0">
                <a:blip r:embed="rId7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ole tekstowe 21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4" y="1309542"/>
            <a:ext cx="2920099" cy="22282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68" y="1355731"/>
            <a:ext cx="2956466" cy="218202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51" y="1352221"/>
            <a:ext cx="2909234" cy="215913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3" y="3597403"/>
            <a:ext cx="2920099" cy="24248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81" y="3627844"/>
            <a:ext cx="2994454" cy="236395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74" y="3661112"/>
            <a:ext cx="2839269" cy="2297398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142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800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/>
              <p:cNvSpPr txBox="1"/>
              <p:nvPr/>
            </p:nvSpPr>
            <p:spPr>
              <a:xfrm>
                <a:off x="467544" y="774970"/>
                <a:ext cx="6779457" cy="34413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helicity (</a:t>
                </a:r>
                <a:r>
                  <a:rPr lang="pl-PL" sz="1600" b="1" dirty="0" err="1"/>
                  <a:t>angular</a:t>
                </a:r>
                <a:r>
                  <a:rPr lang="pl-PL" sz="1600" b="1" dirty="0"/>
                  <a:t> </a:t>
                </a:r>
                <a:r>
                  <a:rPr lang="pl-PL" sz="1600" b="1" dirty="0" smtClean="0"/>
                  <a:t>proj. of </a:t>
                </a:r>
                <a:r>
                  <a:rPr lang="pl-PL" sz="1600" b="1" dirty="0"/>
                  <a:t>one of </a:t>
                </a:r>
                <a:r>
                  <a:rPr lang="pl-PL" sz="1600" b="1" dirty="0" err="1" smtClean="0"/>
                  <a:t>particles</a:t>
                </a:r>
                <a:r>
                  <a:rPr lang="pl-PL" sz="1600" b="1" dirty="0" smtClean="0"/>
                  <a:t> in </a:t>
                </a:r>
                <a:r>
                  <a:rPr lang="pl-PL" sz="1600" b="1" dirty="0"/>
                  <a:t>the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of 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pl-PL" sz="1600" b="1" dirty="0" smtClean="0"/>
                  <a:t>, </a:t>
                </a:r>
                <a14:m>
                  <m:oMath xmlns:m="http://schemas.openxmlformats.org/officeDocument/2006/math">
                    <m:r>
                      <a:rPr lang="pl-PL" sz="1600" b="1" i="0" smtClean="0">
                        <a:latin typeface="Cambria Math" panose="02040503050406030204" pitchFamily="18" charset="0"/>
                      </a:rPr>
                      <m:t>𝐩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74970"/>
                <a:ext cx="6779457" cy="344133"/>
              </a:xfrm>
              <a:prstGeom prst="rect">
                <a:avLst/>
              </a:prstGeom>
              <a:blipFill rotWithShape="0">
                <a:blip r:embed="rId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ole tekstowe 22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5" y="1329408"/>
            <a:ext cx="2845931" cy="217334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43" y="1341613"/>
            <a:ext cx="2726444" cy="21611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65" y="1351904"/>
            <a:ext cx="2991235" cy="212834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3" y="3576621"/>
            <a:ext cx="2938923" cy="222748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24" y="3542875"/>
            <a:ext cx="2828541" cy="2284686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65" y="3542875"/>
            <a:ext cx="2948053" cy="2294391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443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pl-PL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π</a:t>
            </a:r>
            <a:r>
              <a:rPr lang="pl-PL" baseline="30000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66723" y="709344"/>
            <a:ext cx="1316130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800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456839" y="775473"/>
                <a:ext cx="6779457" cy="34413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Godfired-Jackson </a:t>
                </a:r>
                <a:r>
                  <a:rPr lang="pl-PL" sz="1600" b="1" dirty="0" err="1" smtClean="0"/>
                  <a:t>frame</a:t>
                </a:r>
                <a:r>
                  <a:rPr lang="pl-PL" sz="1600" b="1" dirty="0" smtClean="0"/>
                  <a:t> ( </a:t>
                </a:r>
                <a14:m>
                  <m:oMath xmlns:m="http://schemas.openxmlformats.org/officeDocument/2006/math"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,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l-PL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pl-PL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pl-PL" sz="1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b="1" dirty="0" smtClean="0"/>
                  <a:t>)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9" y="775473"/>
                <a:ext cx="6779457" cy="344133"/>
              </a:xfrm>
              <a:prstGeom prst="rect">
                <a:avLst/>
              </a:prstGeom>
              <a:blipFill rotWithShape="0">
                <a:blip r:embed="rId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26" y="1406994"/>
            <a:ext cx="3234732" cy="22553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1" y="1434786"/>
            <a:ext cx="2895677" cy="222823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28" y="1429479"/>
            <a:ext cx="3036460" cy="2193975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0" y="2780928"/>
            <a:ext cx="49084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acc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26" y="3788819"/>
            <a:ext cx="3234732" cy="216283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1" y="3801755"/>
            <a:ext cx="2889992" cy="216197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18" y="3801754"/>
            <a:ext cx="2991270" cy="2149903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974" y="6093296"/>
            <a:ext cx="8812908" cy="646331"/>
          </a:xfrm>
          <a:prstGeom prst="rect">
            <a:avLst/>
          </a:prstGeom>
          <a:solidFill>
            <a:schemeClr val="bg1"/>
          </a:solidFill>
          <a:ln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</a:t>
            </a:r>
            <a:r>
              <a:rPr lang="pl-PL" sz="2400" dirty="0" smtClean="0"/>
              <a:t>(1232)</a:t>
            </a:r>
            <a:r>
              <a:rPr lang="el-GR" sz="2400" dirty="0" smtClean="0"/>
              <a:t>π</a:t>
            </a:r>
            <a:r>
              <a:rPr lang="pl-PL" sz="2400" dirty="0" smtClean="0"/>
              <a:t> </a:t>
            </a:r>
            <a:r>
              <a:rPr lang="pl-PL" sz="3600" b="1" dirty="0">
                <a:solidFill>
                  <a:srgbClr val="92D050"/>
                </a:solidFill>
              </a:rPr>
              <a:t>―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σ</a:t>
            </a:r>
            <a:r>
              <a:rPr lang="pl-PL" sz="2400" dirty="0"/>
              <a:t>N(939)</a:t>
            </a:r>
            <a:r>
              <a:rPr lang="pl-PL" sz="2800" dirty="0"/>
              <a:t> </a:t>
            </a:r>
            <a:r>
              <a:rPr lang="pl-PL" sz="2800" b="1" dirty="0" smtClean="0">
                <a:solidFill>
                  <a:srgbClr val="0070C0"/>
                </a:solidFill>
              </a:rPr>
              <a:t>―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l-GR" sz="2400" dirty="0"/>
              <a:t>ρ</a:t>
            </a:r>
            <a:r>
              <a:rPr lang="pl-PL" sz="2400" dirty="0"/>
              <a:t>N(939</a:t>
            </a:r>
            <a:r>
              <a:rPr lang="pl-PL" sz="2400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‐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‐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ρ</a:t>
            </a:r>
            <a:r>
              <a:rPr lang="pl-PL" sz="2400" dirty="0" smtClean="0"/>
              <a:t>N(</a:t>
            </a:r>
            <a:r>
              <a:rPr lang="pl-PL" sz="2000" dirty="0" smtClean="0"/>
              <a:t>u-channel</a:t>
            </a:r>
            <a:r>
              <a:rPr lang="pl-PL" sz="2400" dirty="0" smtClean="0"/>
              <a:t>) </a:t>
            </a:r>
            <a:r>
              <a:rPr lang="pl-PL" sz="2800" b="1" dirty="0">
                <a:solidFill>
                  <a:srgbClr val="FF00FF"/>
                </a:solidFill>
              </a:rPr>
              <a:t>―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N(1440)</a:t>
            </a:r>
            <a:r>
              <a:rPr lang="el-GR" sz="2400" dirty="0"/>
              <a:t> π</a:t>
            </a:r>
            <a:endParaRPr lang="pl-PL" sz="24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0" y="5157192"/>
            <a:ext cx="42992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4</a:t>
            </a:r>
            <a:r>
              <a:rPr lang="el-GR" dirty="0" smtClean="0"/>
              <a:t>π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03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74" y="3429000"/>
            <a:ext cx="4415856" cy="297975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5" y="3392404"/>
            <a:ext cx="4501270" cy="303738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21" y="565305"/>
            <a:ext cx="4462651" cy="301133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" y="549913"/>
            <a:ext cx="4554804" cy="3073513"/>
          </a:xfrm>
          <a:prstGeom prst="rect">
            <a:avLst/>
          </a:prstGeom>
        </p:spPr>
      </p:pic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1979713" y="6376304"/>
            <a:ext cx="234617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en-US" sz="2000" i="1" dirty="0" smtClean="0">
                <a:sym typeface="Symbol" panose="05050102010706020507" pitchFamily="18" charset="2"/>
              </a:rPr>
              <a:t> </a:t>
            </a:r>
            <a:r>
              <a:rPr lang="pl-PL" altLang="en-US" sz="2000" i="1" baseline="30000" dirty="0" smtClean="0">
                <a:sym typeface="Symbol" panose="05050102010706020507" pitchFamily="18" charset="2"/>
              </a:rPr>
              <a:t>+</a:t>
            </a:r>
            <a:r>
              <a:rPr lang="pl-PL" altLang="en-US" sz="2000" i="1" dirty="0" smtClean="0">
                <a:sym typeface="Symbol" panose="05050102010706020507" pitchFamily="18" charset="2"/>
              </a:rPr>
              <a:t> </a:t>
            </a:r>
            <a:r>
              <a:rPr lang="pl-PL" altLang="en-US" sz="2000" i="1" baseline="30000" dirty="0" smtClean="0">
                <a:sym typeface="Symbol" panose="05050102010706020507" pitchFamily="18" charset="2"/>
              </a:rPr>
              <a:t>–</a:t>
            </a:r>
            <a:r>
              <a:rPr lang="pl-PL" altLang="en-US" sz="2000" i="1" dirty="0" smtClean="0"/>
              <a:t> missing mass</a:t>
            </a:r>
            <a:endParaRPr lang="en-GB" altLang="en-US" sz="2000" i="1" baseline="30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8614"/>
            <a:ext cx="8640960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(n </a:t>
            </a:r>
            <a:r>
              <a:rPr lang="en-US" b="1" dirty="0">
                <a:solidFill>
                  <a:srgbClr val="FFFF00"/>
                </a:solidFill>
              </a:rPr>
              <a:t>π</a:t>
            </a:r>
            <a:r>
              <a:rPr lang="en-US" b="1" baseline="30000" dirty="0">
                <a:solidFill>
                  <a:srgbClr val="FFFF00"/>
                </a:solidFill>
              </a:rPr>
              <a:t>+</a:t>
            </a:r>
            <a:r>
              <a:rPr lang="en-US" b="1" dirty="0">
                <a:solidFill>
                  <a:srgbClr val="FFFF00"/>
                </a:solidFill>
              </a:rPr>
              <a:t>π</a:t>
            </a:r>
            <a:r>
              <a:rPr lang="pl-PL" b="1" baseline="30000" dirty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events</a:t>
            </a:r>
            <a:r>
              <a:rPr lang="pl-PL" dirty="0" smtClean="0">
                <a:solidFill>
                  <a:schemeClr val="bg1"/>
                </a:solidFill>
              </a:rPr>
              <a:t> – </a:t>
            </a:r>
            <a:r>
              <a:rPr lang="pl-PL" dirty="0" err="1" smtClean="0">
                <a:solidFill>
                  <a:schemeClr val="bg1"/>
                </a:solidFill>
              </a:rPr>
              <a:t>scaling</a:t>
            </a:r>
            <a:r>
              <a:rPr lang="pl-PL" dirty="0" smtClean="0">
                <a:solidFill>
                  <a:schemeClr val="bg1"/>
                </a:solidFill>
              </a:rPr>
              <a:t> from </a:t>
            </a:r>
            <a:r>
              <a:rPr lang="pl-PL" dirty="0" err="1" smtClean="0">
                <a:solidFill>
                  <a:schemeClr val="bg1"/>
                </a:solidFill>
              </a:rPr>
              <a:t>elastic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6300192" y="6376304"/>
            <a:ext cx="240206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en-US" sz="2000" i="1" dirty="0" smtClean="0">
                <a:sym typeface="Symbol" panose="05050102010706020507" pitchFamily="18" charset="2"/>
              </a:rPr>
              <a:t> </a:t>
            </a:r>
            <a:r>
              <a:rPr lang="pl-PL" altLang="en-US" sz="2000" i="1" baseline="30000" dirty="0" smtClean="0">
                <a:sym typeface="Symbol" panose="05050102010706020507" pitchFamily="18" charset="2"/>
              </a:rPr>
              <a:t>+</a:t>
            </a:r>
            <a:r>
              <a:rPr lang="pl-PL" altLang="en-US" sz="2000" i="1" dirty="0" smtClean="0">
                <a:sym typeface="Symbol" panose="05050102010706020507" pitchFamily="18" charset="2"/>
              </a:rPr>
              <a:t> </a:t>
            </a:r>
            <a:r>
              <a:rPr lang="pl-PL" altLang="en-US" sz="2000" i="1" baseline="30000" dirty="0" smtClean="0">
                <a:sym typeface="Symbol" panose="05050102010706020507" pitchFamily="18" charset="2"/>
              </a:rPr>
              <a:t>–</a:t>
            </a:r>
            <a:r>
              <a:rPr lang="pl-PL" altLang="en-US" sz="2000" i="1" dirty="0" smtClean="0"/>
              <a:t> missing mass</a:t>
            </a:r>
            <a:endParaRPr lang="en-GB" altLang="en-US" sz="2000" i="1" baseline="300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663582" y="908720"/>
            <a:ext cx="131613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656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663583" y="3729385"/>
            <a:ext cx="131613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748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4932040" y="918886"/>
            <a:ext cx="131613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690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4872868" y="3757539"/>
            <a:ext cx="131613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800 </a:t>
            </a:r>
            <a:r>
              <a:rPr lang="pl-PL" sz="2000" dirty="0" err="1" smtClean="0"/>
              <a:t>MeV</a:t>
            </a:r>
            <a:r>
              <a:rPr lang="pl-PL" sz="2000" dirty="0" smtClean="0"/>
              <a:t>/c</a:t>
            </a:r>
            <a:endParaRPr lang="pl-PL" sz="2000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0" y="6481912"/>
            <a:ext cx="418704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17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53335" y="950840"/>
            <a:ext cx="1220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/>
              <a:t>941,10 </a:t>
            </a:r>
            <a:r>
              <a:rPr lang="pl-PL" sz="1400" b="1" dirty="0" err="1" smtClean="0"/>
              <a:t>MeV</a:t>
            </a:r>
            <a:r>
              <a:rPr lang="pl-PL" sz="1400" b="1" dirty="0" smtClean="0"/>
              <a:t>/c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5633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/>
          <a:srcRect l="51793" t="6545" r="3205" b="46505"/>
          <a:stretch/>
        </p:blipFill>
        <p:spPr>
          <a:xfrm>
            <a:off x="107944" y="3957396"/>
            <a:ext cx="3564000" cy="2772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937"/>
            <a:ext cx="8229600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(n 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pl-PL" b="1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pl-PL" dirty="0" err="1" smtClean="0">
                <a:solidFill>
                  <a:schemeClr val="bg1"/>
                </a:solidFill>
              </a:rPr>
              <a:t>events</a:t>
            </a:r>
            <a:r>
              <a:rPr lang="pl-PL" dirty="0" smtClean="0">
                <a:solidFill>
                  <a:schemeClr val="bg1"/>
                </a:solidFill>
              </a:rPr>
              <a:t> with </a:t>
            </a:r>
            <a:r>
              <a:rPr lang="pl-PL" dirty="0" err="1" smtClean="0">
                <a:solidFill>
                  <a:schemeClr val="bg1"/>
                </a:solidFill>
              </a:rPr>
              <a:t>signal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extracted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79912" y="4985881"/>
            <a:ext cx="5107424" cy="1323439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PWA </a:t>
            </a:r>
            <a:r>
              <a:rPr lang="pl-PL" sz="3200" b="1" dirty="0" err="1" smtClean="0"/>
              <a:t>done</a:t>
            </a:r>
            <a:r>
              <a:rPr lang="pl-PL" sz="3200" b="1" dirty="0" smtClean="0"/>
              <a:t> with: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err="1" smtClean="0"/>
              <a:t>four</a:t>
            </a:r>
            <a:r>
              <a:rPr lang="pl-PL" sz="2400" b="1" dirty="0" smtClean="0"/>
              <a:t> </a:t>
            </a:r>
            <a:r>
              <a:rPr lang="el-GR" sz="2400" b="1" dirty="0" smtClean="0"/>
              <a:t>ππ</a:t>
            </a:r>
            <a:r>
              <a:rPr lang="pl-PL" sz="2400" b="1" dirty="0" smtClean="0"/>
              <a:t> data </a:t>
            </a:r>
            <a:r>
              <a:rPr lang="pl-PL" sz="2400" b="1" dirty="0" err="1" smtClean="0"/>
              <a:t>samples</a:t>
            </a:r>
            <a:r>
              <a:rPr lang="pl-PL" sz="2400" b="1" dirty="0" smtClean="0"/>
              <a:t> from HADES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err="1" smtClean="0"/>
              <a:t>photon</a:t>
            </a:r>
            <a:r>
              <a:rPr lang="pl-PL" sz="2400" b="1" dirty="0" smtClean="0"/>
              <a:t>- and pion-</a:t>
            </a:r>
            <a:r>
              <a:rPr lang="pl-PL" sz="2400" b="1" dirty="0" err="1" smtClean="0"/>
              <a:t>induced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reactions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085792" y="980728"/>
            <a:ext cx="4878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err="1" smtClean="0">
                <a:solidFill>
                  <a:srgbClr val="FF0000"/>
                </a:solidFill>
              </a:rPr>
              <a:t>goal</a:t>
            </a:r>
            <a:r>
              <a:rPr lang="pl-PL" sz="2400" dirty="0" smtClean="0"/>
              <a:t>: </a:t>
            </a:r>
            <a:r>
              <a:rPr lang="pl-PL" sz="2400" dirty="0" err="1" smtClean="0"/>
              <a:t>separate</a:t>
            </a:r>
            <a:r>
              <a:rPr lang="pl-PL" sz="2400" dirty="0" smtClean="0"/>
              <a:t> </a:t>
            </a:r>
            <a:r>
              <a:rPr lang="pl-PL" sz="2400" dirty="0" err="1" smtClean="0"/>
              <a:t>signal</a:t>
            </a:r>
            <a:r>
              <a:rPr lang="pl-PL" sz="2400" dirty="0" smtClean="0"/>
              <a:t> (</a:t>
            </a:r>
            <a:r>
              <a:rPr lang="el-GR" sz="2400" b="1" dirty="0" smtClean="0"/>
              <a:t>π</a:t>
            </a:r>
            <a:r>
              <a:rPr lang="pl-PL" sz="2400" b="1" baseline="30000" dirty="0" smtClean="0"/>
              <a:t>-</a:t>
            </a:r>
            <a:r>
              <a:rPr lang="pl-PL" sz="2400" b="1" dirty="0" smtClean="0"/>
              <a:t>p</a:t>
            </a:r>
            <a:r>
              <a:rPr lang="pl-PL" sz="2400" dirty="0" smtClean="0"/>
              <a:t>) </a:t>
            </a:r>
            <a:br>
              <a:rPr lang="pl-PL" sz="2400" dirty="0" smtClean="0"/>
            </a:br>
            <a:r>
              <a:rPr lang="pl-PL" sz="2400" dirty="0" smtClean="0"/>
              <a:t>from </a:t>
            </a:r>
            <a:r>
              <a:rPr lang="pl-PL" sz="2400" dirty="0" err="1" smtClean="0"/>
              <a:t>background</a:t>
            </a:r>
            <a:r>
              <a:rPr lang="pl-PL" sz="2400" dirty="0" smtClean="0"/>
              <a:t> (</a:t>
            </a:r>
            <a:r>
              <a:rPr lang="el-GR" sz="2400" b="1" dirty="0"/>
              <a:t>π</a:t>
            </a:r>
            <a:r>
              <a:rPr lang="pl-PL" sz="2400" b="1" baseline="30000" dirty="0" smtClean="0"/>
              <a:t>-</a:t>
            </a:r>
            <a:r>
              <a:rPr lang="pl-PL" sz="2400" b="1" dirty="0" smtClean="0"/>
              <a:t>C</a:t>
            </a:r>
            <a:r>
              <a:rPr lang="pl-PL" sz="2400" dirty="0" smtClean="0"/>
              <a:t>) </a:t>
            </a:r>
            <a:br>
              <a:rPr lang="pl-PL" sz="2400" dirty="0" smtClean="0"/>
            </a:br>
            <a:r>
              <a:rPr lang="pl-PL" sz="2400" dirty="0" err="1" smtClean="0"/>
              <a:t>based</a:t>
            </a:r>
            <a:r>
              <a:rPr lang="pl-PL" sz="2400" dirty="0" smtClean="0"/>
              <a:t> on PE </a:t>
            </a:r>
            <a:r>
              <a:rPr lang="pl-PL" sz="2400" dirty="0" err="1" smtClean="0"/>
              <a:t>events</a:t>
            </a:r>
            <a:r>
              <a:rPr lang="pl-PL" sz="2400" dirty="0" smtClean="0"/>
              <a:t> and C </a:t>
            </a:r>
            <a:r>
              <a:rPr lang="pl-PL" sz="2400" dirty="0" err="1" smtClean="0"/>
              <a:t>events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/>
              <a:t>relative</a:t>
            </a:r>
            <a:r>
              <a:rPr lang="pl-PL" sz="2400" dirty="0" smtClean="0"/>
              <a:t> </a:t>
            </a:r>
            <a:r>
              <a:rPr lang="pl-PL" sz="2400" dirty="0" err="1" smtClean="0"/>
              <a:t>normalization</a:t>
            </a:r>
            <a:r>
              <a:rPr lang="pl-PL" sz="2400" dirty="0" smtClean="0"/>
              <a:t> of PE </a:t>
            </a:r>
            <a:r>
              <a:rPr lang="pl-PL" sz="2400" dirty="0" err="1" smtClean="0"/>
              <a:t>events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and C </a:t>
            </a:r>
            <a:r>
              <a:rPr lang="pl-PL" sz="2400" dirty="0" err="1" smtClean="0"/>
              <a:t>events</a:t>
            </a:r>
            <a:r>
              <a:rPr lang="pl-PL" sz="2400" dirty="0" smtClean="0"/>
              <a:t> </a:t>
            </a:r>
            <a:r>
              <a:rPr lang="pl-PL" sz="2400" dirty="0" err="1" smtClean="0"/>
              <a:t>deduced</a:t>
            </a:r>
            <a:r>
              <a:rPr lang="pl-PL" sz="2400" dirty="0" smtClean="0"/>
              <a:t> from </a:t>
            </a:r>
            <a:br>
              <a:rPr lang="pl-PL" sz="2400" dirty="0" smtClean="0"/>
            </a:br>
            <a:r>
              <a:rPr lang="el-GR" sz="2400" b="1" dirty="0" smtClean="0"/>
              <a:t>π</a:t>
            </a:r>
            <a:r>
              <a:rPr lang="pl-PL" sz="2400" b="1" baseline="30000" dirty="0" smtClean="0"/>
              <a:t>-</a:t>
            </a:r>
            <a:r>
              <a:rPr lang="pl-PL" sz="2400" b="1" dirty="0" smtClean="0"/>
              <a:t>p</a:t>
            </a:r>
            <a:r>
              <a:rPr lang="pl-PL" sz="2400" dirty="0" smtClean="0"/>
              <a:t> </a:t>
            </a:r>
            <a:r>
              <a:rPr lang="pl-PL" sz="2400" dirty="0" err="1" smtClean="0"/>
              <a:t>elastic</a:t>
            </a:r>
            <a:r>
              <a:rPr lang="pl-PL" sz="2400" dirty="0" smtClean="0"/>
              <a:t> </a:t>
            </a:r>
            <a:r>
              <a:rPr lang="pl-PL" sz="2400" dirty="0" err="1" smtClean="0"/>
              <a:t>scattering</a:t>
            </a:r>
            <a:endParaRPr lang="pl-PL" sz="2400" dirty="0" smtClean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2" y="980728"/>
            <a:ext cx="3960000" cy="286834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800748" y="1079891"/>
            <a:ext cx="120411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690 </a:t>
            </a:r>
            <a:r>
              <a:rPr lang="pl-PL" dirty="0" err="1" smtClean="0"/>
              <a:t>MeV</a:t>
            </a:r>
            <a:r>
              <a:rPr lang="pl-PL" dirty="0" smtClean="0"/>
              <a:t>/c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235904" y="4669769"/>
            <a:ext cx="72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solidFill>
                  <a:srgbClr val="0070C0"/>
                </a:solidFill>
              </a:rPr>
              <a:t>b</a:t>
            </a:r>
            <a:r>
              <a:rPr lang="pl-PL" b="1" dirty="0" err="1" smtClean="0">
                <a:solidFill>
                  <a:srgbClr val="0070C0"/>
                </a:solidFill>
              </a:rPr>
              <a:t>lue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signal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851207" y="1374490"/>
            <a:ext cx="90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b</a:t>
            </a:r>
            <a:r>
              <a:rPr lang="pl-PL" b="1" dirty="0" err="1" smtClean="0"/>
              <a:t>lack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total</a:t>
            </a:r>
            <a:r>
              <a:rPr lang="pl-PL" dirty="0" smtClean="0"/>
              <a:t> PE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264902" y="2402502"/>
            <a:ext cx="1141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r</a:t>
            </a:r>
            <a:r>
              <a:rPr lang="pl-PL" b="1" dirty="0" smtClean="0">
                <a:solidFill>
                  <a:srgbClr val="FF0000"/>
                </a:solidFill>
              </a:rPr>
              <a:t>ed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err="1" smtClean="0"/>
              <a:t>bg</a:t>
            </a:r>
            <a:r>
              <a:rPr lang="pl-PL" dirty="0" smtClean="0"/>
              <a:t>: </a:t>
            </a:r>
            <a:r>
              <a:rPr lang="pl-PL" dirty="0" err="1" smtClean="0"/>
              <a:t>total</a:t>
            </a:r>
            <a:r>
              <a:rPr lang="pl-PL" dirty="0" smtClean="0"/>
              <a:t> C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172129" y="5589240"/>
            <a:ext cx="1267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solidFill>
                  <a:srgbClr val="008000"/>
                </a:solidFill>
              </a:rPr>
              <a:t>g</a:t>
            </a:r>
            <a:r>
              <a:rPr lang="pl-PL" b="1" dirty="0" err="1" smtClean="0">
                <a:solidFill>
                  <a:srgbClr val="008000"/>
                </a:solidFill>
              </a:rPr>
              <a:t>reen</a:t>
            </a:r>
            <a:endParaRPr lang="pl-PL" b="1" dirty="0" smtClean="0">
              <a:solidFill>
                <a:srgbClr val="008000"/>
              </a:solidFill>
            </a:endParaRPr>
          </a:p>
          <a:p>
            <a:r>
              <a:rPr lang="pl-PL" b="1" dirty="0" err="1"/>
              <a:t>b</a:t>
            </a:r>
            <a:r>
              <a:rPr lang="pl-PL" b="1" dirty="0" err="1" smtClean="0"/>
              <a:t>g</a:t>
            </a:r>
            <a:r>
              <a:rPr lang="pl-PL" dirty="0" smtClean="0"/>
              <a:t>: from PE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827536" y="3284984"/>
            <a:ext cx="5010026" cy="156966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FF0000"/>
                </a:solidFill>
              </a:rPr>
              <a:t>procedure</a:t>
            </a:r>
            <a:r>
              <a:rPr lang="pl-PL" sz="2400" dirty="0"/>
              <a:t>: event from C </a:t>
            </a:r>
            <a:r>
              <a:rPr lang="en-US" sz="2400" b="1" u="sng" dirty="0" smtClean="0"/>
              <a:t>correlated</a:t>
            </a: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with </a:t>
            </a:r>
            <a:r>
              <a:rPr lang="pl-PL" sz="2400" dirty="0"/>
              <a:t>event from PE </a:t>
            </a:r>
            <a:r>
              <a:rPr lang="pl-PL" sz="2400" dirty="0" err="1" smtClean="0"/>
              <a:t>based</a:t>
            </a:r>
            <a:r>
              <a:rPr lang="pl-PL" sz="2400" dirty="0" smtClean="0"/>
              <a:t> </a:t>
            </a:r>
            <a:r>
              <a:rPr lang="pl-PL" sz="2400" dirty="0"/>
              <a:t>on </a:t>
            </a:r>
            <a:r>
              <a:rPr lang="el-GR" sz="2400" dirty="0"/>
              <a:t>χ</a:t>
            </a:r>
            <a:r>
              <a:rPr lang="pl-PL" sz="2400" baseline="30000" dirty="0"/>
              <a:t>2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( miss. mass + </a:t>
            </a:r>
            <a:r>
              <a:rPr lang="pl-PL" sz="2400" dirty="0" err="1" smtClean="0"/>
              <a:t>momentum</a:t>
            </a:r>
            <a:r>
              <a:rPr lang="pl-PL" sz="2400" dirty="0" smtClean="0"/>
              <a:t> </a:t>
            </a:r>
            <a:r>
              <a:rPr lang="pl-PL" sz="2400" dirty="0"/>
              <a:t>of </a:t>
            </a:r>
            <a:r>
              <a:rPr lang="el-GR" sz="2400" dirty="0"/>
              <a:t>π</a:t>
            </a:r>
            <a:r>
              <a:rPr lang="pl-PL" sz="2400" baseline="30000" dirty="0"/>
              <a:t>+</a:t>
            </a:r>
            <a:r>
              <a:rPr lang="pl-PL" sz="2400" dirty="0"/>
              <a:t>, </a:t>
            </a:r>
            <a:r>
              <a:rPr lang="el-GR" sz="2400" dirty="0"/>
              <a:t>π</a:t>
            </a:r>
            <a:r>
              <a:rPr lang="pl-PL" sz="2400" baseline="30000" dirty="0"/>
              <a:t>-</a:t>
            </a:r>
            <a:r>
              <a:rPr lang="pl-PL" sz="2400" dirty="0"/>
              <a:t>, n )</a:t>
            </a:r>
            <a:r>
              <a:rPr lang="pl-PL" sz="2400" baseline="30000" dirty="0"/>
              <a:t> </a:t>
            </a:r>
            <a:endParaRPr lang="pl-PL" sz="2400" baseline="30000" dirty="0" smtClean="0"/>
          </a:p>
          <a:p>
            <a:pPr algn="ctr"/>
            <a:r>
              <a:rPr lang="pl-PL" sz="2400" dirty="0"/>
              <a:t>( miss. mass + </a:t>
            </a:r>
            <a:r>
              <a:rPr lang="pl-PL" sz="2400" dirty="0" err="1"/>
              <a:t>momentum</a:t>
            </a:r>
            <a:r>
              <a:rPr lang="pl-PL" sz="2400" dirty="0"/>
              <a:t> of </a:t>
            </a:r>
            <a:r>
              <a:rPr lang="el-GR" sz="2400" dirty="0" smtClean="0"/>
              <a:t>π</a:t>
            </a:r>
            <a:r>
              <a:rPr lang="pl-PL" sz="2400" baseline="30000" dirty="0" smtClean="0"/>
              <a:t>0</a:t>
            </a:r>
            <a:r>
              <a:rPr lang="pl-PL" sz="2400" dirty="0" smtClean="0"/>
              <a:t>, </a:t>
            </a:r>
            <a:r>
              <a:rPr lang="el-GR" sz="2400" dirty="0"/>
              <a:t>π</a:t>
            </a:r>
            <a:r>
              <a:rPr lang="pl-PL" sz="2400" baseline="30000" dirty="0"/>
              <a:t>-</a:t>
            </a:r>
            <a:r>
              <a:rPr lang="pl-PL" sz="2400" dirty="0"/>
              <a:t>, </a:t>
            </a:r>
            <a:r>
              <a:rPr lang="pl-PL" sz="2400" dirty="0" smtClean="0"/>
              <a:t>p </a:t>
            </a:r>
            <a:r>
              <a:rPr lang="pl-PL" sz="2400" dirty="0"/>
              <a:t>)</a:t>
            </a:r>
            <a:r>
              <a:rPr lang="pl-PL" sz="2400" baseline="30000" dirty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583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/>
          <a:srcRect l="1" r="6889"/>
          <a:stretch/>
        </p:blipFill>
        <p:spPr>
          <a:xfrm>
            <a:off x="504056" y="116951"/>
            <a:ext cx="8280000" cy="6428312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504056" y="4581128"/>
            <a:ext cx="7812360" cy="12961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2092"/>
            <a:ext cx="8784976" cy="61928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 PWA </a:t>
            </a:r>
            <a:r>
              <a:rPr lang="pl-PL" dirty="0" err="1" smtClean="0">
                <a:solidFill>
                  <a:schemeClr val="bg1"/>
                </a:solidFill>
              </a:rPr>
              <a:t>coupled</a:t>
            </a:r>
            <a:r>
              <a:rPr lang="pl-PL" dirty="0" smtClean="0">
                <a:solidFill>
                  <a:schemeClr val="bg1"/>
                </a:solidFill>
              </a:rPr>
              <a:t> channel </a:t>
            </a:r>
            <a:r>
              <a:rPr lang="pl-PL" dirty="0" err="1" smtClean="0">
                <a:solidFill>
                  <a:schemeClr val="bg1"/>
                </a:solidFill>
              </a:rPr>
              <a:t>analysis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24616</TotalTime>
  <Words>2621</Words>
  <Application>Microsoft Office PowerPoint</Application>
  <PresentationFormat>Pokaz na ekranie (4:3)</PresentationFormat>
  <Paragraphs>501</Paragraphs>
  <Slides>65</Slides>
  <Notes>62</Notes>
  <HiddenSlides>1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65</vt:i4>
      </vt:variant>
    </vt:vector>
  </HeadingPairs>
  <TitlesOfParts>
    <vt:vector size="75" baseType="lpstr">
      <vt:lpstr>Arial</vt:lpstr>
      <vt:lpstr>Calibri</vt:lpstr>
      <vt:lpstr>Cambria Math</vt:lpstr>
      <vt:lpstr>Century725 Cn BT</vt:lpstr>
      <vt:lpstr>Nueva Std</vt:lpstr>
      <vt:lpstr>Symbol</vt:lpstr>
      <vt:lpstr>Tekton Pro Cond</vt:lpstr>
      <vt:lpstr>Times New Roman</vt:lpstr>
      <vt:lpstr>Wingdings</vt:lpstr>
      <vt:lpstr>Motyw pakietu Office</vt:lpstr>
      <vt:lpstr>π^+ π^- production with  pion beams: HADES data</vt:lpstr>
      <vt:lpstr>πN→ππN status</vt:lpstr>
      <vt:lpstr>HADES physics for pion beams (2014)</vt:lpstr>
      <vt:lpstr>elastic events (C subtr.) | SAID compared </vt:lpstr>
      <vt:lpstr>elastic events | results</vt:lpstr>
      <vt:lpstr>elastic events | SAID database</vt:lpstr>
      <vt:lpstr>(n π+π-) events – scaling from elastic</vt:lpstr>
      <vt:lpstr>(n π+π-) – events with signal extracted</vt:lpstr>
      <vt:lpstr>  PWA coupled channel analysis</vt:lpstr>
      <vt:lpstr>  PWA: initial waves</vt:lpstr>
      <vt:lpstr>  PWA: final states</vt:lpstr>
      <vt:lpstr>  PWA example results (n π+π-)</vt:lpstr>
      <vt:lpstr>PWA π+π- inv. mass – main contributions</vt:lpstr>
      <vt:lpstr>PWA π+π- inv. mass – main contributions</vt:lpstr>
      <vt:lpstr>PWA π+π- inv. mass – ρ contribution</vt:lpstr>
      <vt:lpstr>PWA π+π- inv. mass – ρ contribution</vt:lpstr>
      <vt:lpstr>PWA results (n π+π-) – cross section</vt:lpstr>
      <vt:lpstr>PWA results (n π+π-) – cross sections</vt:lpstr>
      <vt:lpstr>PWA results (n π+π-) – cross sections</vt:lpstr>
      <vt:lpstr>PWA results (pπ- π0) – cross sections</vt:lpstr>
      <vt:lpstr>SUMMARY</vt:lpstr>
      <vt:lpstr>BACKUP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(n π+π-)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  <vt:lpstr>  PWA results (pπ- π0)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Exclusive reconstruction of pi0 and Delta+(1232) via dilepton channels in p+p collisions at E=1.25 GeV</dc:title>
  <dc:creator>Witold Przygoda</dc:creator>
  <cp:lastModifiedBy>Witold Przygoda</cp:lastModifiedBy>
  <cp:revision>1696</cp:revision>
  <cp:lastPrinted>2016-05-19T12:15:21Z</cp:lastPrinted>
  <dcterms:created xsi:type="dcterms:W3CDTF">2011-04-09T11:31:37Z</dcterms:created>
  <dcterms:modified xsi:type="dcterms:W3CDTF">2018-05-23T11:06:51Z</dcterms:modified>
</cp:coreProperties>
</file>